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662" r:id="rId2"/>
  </p:sldMasterIdLst>
  <p:notesMasterIdLst>
    <p:notesMasterId r:id="rId48"/>
  </p:notesMasterIdLst>
  <p:handoutMasterIdLst>
    <p:handoutMasterId r:id="rId49"/>
  </p:handoutMasterIdLst>
  <p:sldIdLst>
    <p:sldId id="1311" r:id="rId3"/>
    <p:sldId id="1218" r:id="rId4"/>
    <p:sldId id="1212" r:id="rId5"/>
    <p:sldId id="1213" r:id="rId6"/>
    <p:sldId id="1214" r:id="rId7"/>
    <p:sldId id="1215" r:id="rId8"/>
    <p:sldId id="1216" r:id="rId9"/>
    <p:sldId id="1217" r:id="rId10"/>
    <p:sldId id="1051" r:id="rId11"/>
    <p:sldId id="1317" r:id="rId12"/>
    <p:sldId id="984" r:id="rId13"/>
    <p:sldId id="926" r:id="rId14"/>
    <p:sldId id="940" r:id="rId15"/>
    <p:sldId id="1129" r:id="rId16"/>
    <p:sldId id="843" r:id="rId17"/>
    <p:sldId id="939" r:id="rId18"/>
    <p:sldId id="987" r:id="rId19"/>
    <p:sldId id="1170" r:id="rId20"/>
    <p:sldId id="1032" r:id="rId21"/>
    <p:sldId id="1352" r:id="rId22"/>
    <p:sldId id="1152" r:id="rId23"/>
    <p:sldId id="1153" r:id="rId24"/>
    <p:sldId id="1154" r:id="rId25"/>
    <p:sldId id="1271" r:id="rId26"/>
    <p:sldId id="1207" r:id="rId27"/>
    <p:sldId id="1206" r:id="rId28"/>
    <p:sldId id="1102" r:id="rId29"/>
    <p:sldId id="1117" r:id="rId30"/>
    <p:sldId id="1351" r:id="rId31"/>
    <p:sldId id="1272" r:id="rId32"/>
    <p:sldId id="1126" r:id="rId33"/>
    <p:sldId id="1145" r:id="rId34"/>
    <p:sldId id="949" r:id="rId35"/>
    <p:sldId id="1208" r:id="rId36"/>
    <p:sldId id="1209" r:id="rId37"/>
    <p:sldId id="1210" r:id="rId38"/>
    <p:sldId id="951" r:id="rId39"/>
    <p:sldId id="1146" r:id="rId40"/>
    <p:sldId id="1219" r:id="rId41"/>
    <p:sldId id="1205" r:id="rId42"/>
    <p:sldId id="1197" r:id="rId43"/>
    <p:sldId id="930" r:id="rId44"/>
    <p:sldId id="961" r:id="rId45"/>
    <p:sldId id="962" r:id="rId46"/>
    <p:sldId id="975" r:id="rId47"/>
  </p:sldIdLst>
  <p:sldSz cx="9144000" cy="6858000" type="screen4x3"/>
  <p:notesSz cx="6985000" cy="9271000"/>
  <p:custDataLst>
    <p:tags r:id="rId50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DCB9"/>
    <a:srgbClr val="0000FF"/>
    <a:srgbClr val="D5E0FF"/>
    <a:srgbClr val="CCECFF"/>
    <a:srgbClr val="E5E5FF"/>
    <a:srgbClr val="FFDEBD"/>
    <a:srgbClr val="008000"/>
    <a:srgbClr val="CC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86" autoAdjust="0"/>
  </p:normalViewPr>
  <p:slideViewPr>
    <p:cSldViewPr>
      <p:cViewPr varScale="1">
        <p:scale>
          <a:sx n="90" d="100"/>
          <a:sy n="90" d="100"/>
        </p:scale>
        <p:origin x="-5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298"/>
    </p:cViewPr>
  </p:sorterViewPr>
  <p:notesViewPr>
    <p:cSldViewPr>
      <p:cViewPr varScale="1">
        <p:scale>
          <a:sx n="120" d="100"/>
          <a:sy n="120" d="100"/>
        </p:scale>
        <p:origin x="-2632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833" cy="2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latin typeface="Times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167" y="0"/>
            <a:ext cx="3026833" cy="2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4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83576"/>
            <a:ext cx="3026833" cy="2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latin typeface="Times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4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167" y="8983577"/>
            <a:ext cx="3026833" cy="28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915F17C-C845-41BB-A4BC-EB7660864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65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167" y="0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334" y="4403725"/>
            <a:ext cx="5122333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167" y="8807450"/>
            <a:ext cx="302683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B423B431-427F-4E21-8DBA-FAC06480A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5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r>
              <a:rPr lang="en-US" dirty="0" smtClean="0"/>
              <a:t>Class 15 loops1</a:t>
            </a:r>
          </a:p>
          <a:p>
            <a:r>
              <a:rPr lang="en-US" dirty="0" smtClean="0"/>
              <a:t>HW9 is due the Monday</a:t>
            </a:r>
            <a:r>
              <a:rPr lang="en-US" baseline="0" dirty="0" smtClean="0"/>
              <a:t> after the Monday after we get back from spring break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No </a:t>
            </a:r>
            <a:r>
              <a:rPr lang="en-US" baseline="0" dirty="0" err="1" smtClean="0"/>
              <a:t>grutoring</a:t>
            </a:r>
            <a:r>
              <a:rPr lang="en-US" baseline="0" dirty="0" smtClean="0"/>
              <a:t> after today (so you can use a Euro) except by appointment.  </a:t>
            </a:r>
            <a:r>
              <a:rPr lang="en-US" baseline="0" dirty="0" err="1" smtClean="0"/>
              <a:t>Grutoring</a:t>
            </a:r>
            <a:r>
              <a:rPr lang="en-US" baseline="0" dirty="0" smtClean="0"/>
              <a:t> will resume Tuesday 3/20, or by appointment (ask on Piazza).</a:t>
            </a:r>
            <a:endParaRPr lang="en-US" baseline="0" dirty="0" smtClean="0"/>
          </a:p>
          <a:p>
            <a:r>
              <a:rPr lang="en-US" baseline="0" dirty="0" smtClean="0"/>
              <a:t>Loops are today and Thursday, plus one lecture after break.  There is no lecture—but there IS lab—on the Tuesday after break.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22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defTabSz="878647">
              <a:defRPr/>
            </a:pPr>
            <a:fld id="{2D54C3C0-18C6-4E0B-B1E9-CCFC15007F8F}" type="slidenum">
              <a:rPr lang="en-US" sz="1200">
                <a:solidFill>
                  <a:srgbClr val="000000"/>
                </a:solidFill>
                <a:latin typeface="Arial" pitchFamily="34" charset="0"/>
              </a:rPr>
              <a:pPr defTabSz="878647">
                <a:defRPr/>
              </a:pPr>
              <a:t>10</a:t>
            </a:fld>
            <a:endParaRPr lang="en-US" sz="1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214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778D9EC-00DA-4148-A8C4-2865B046DCD2}" type="slidenum">
              <a:rPr lang="en-US" sz="1200">
                <a:latin typeface="Arial" pitchFamily="34" charset="0"/>
              </a:rPr>
              <a:pPr/>
              <a:t>11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4403725"/>
            <a:ext cx="5588000" cy="4171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</a:rPr>
              <a:t>INHANDOUT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91784CA-5210-4157-A87E-42A19D396587}" type="slidenum">
              <a:rPr lang="en-US" sz="1200">
                <a:latin typeface="Arial" pitchFamily="34" charset="0"/>
              </a:rPr>
              <a:pPr/>
              <a:t>12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latin typeface="Arial" pitchFamily="34" charset="0"/>
              </a:rPr>
              <a:t>INHANDOUT</a:t>
            </a:r>
            <a:endParaRPr lang="en-US" dirty="0" smtClean="0">
              <a:latin typeface="Arial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itchFamily="34" charset="0"/>
              </a:rPr>
              <a:t>Demo these in Python (from lec16prog01.py, commented out at the top).</a:t>
            </a:r>
            <a:r>
              <a:rPr lang="en-US" baseline="0" dirty="0" smtClean="0">
                <a:latin typeface="Arial" pitchFamily="34" charset="0"/>
              </a:rPr>
              <a:t>  Show print(c, end="")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endParaRPr lang="en-US" dirty="0" smtClean="0">
              <a:latin typeface="Arial" pitchFamily="34" charset="0"/>
            </a:endParaRPr>
          </a:p>
          <a:p>
            <a:pPr eaLnBrk="1" hangingPunct="1"/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smtClean="0">
                <a:latin typeface="Arial" pitchFamily="34" charset="0"/>
              </a:rPr>
              <a:t>can take just the for part !!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FFD97757-C0F0-4E89-ACBA-BA352F3EDFD4}" type="slidenum">
              <a:rPr lang="en-US" sz="1200">
                <a:latin typeface="Arial" pitchFamily="34" charset="0"/>
              </a:rPr>
              <a:pPr/>
              <a:t>13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</a:rPr>
              <a:t>INHANDOUT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smtClean="0">
                <a:latin typeface="Arial" pitchFamily="34" charset="0"/>
              </a:rPr>
              <a:t>Demo</a:t>
            </a:r>
            <a:r>
              <a:rPr lang="en-US" baseline="0" dirty="0" smtClean="0">
                <a:latin typeface="Arial" pitchFamily="34" charset="0"/>
              </a:rPr>
              <a:t> first with print(done) indented, then with it </a:t>
            </a:r>
            <a:r>
              <a:rPr lang="en-US" baseline="0" dirty="0" err="1" smtClean="0">
                <a:latin typeface="Arial" pitchFamily="34" charset="0"/>
              </a:rPr>
              <a:t>outdented</a:t>
            </a:r>
            <a:r>
              <a:rPr lang="en-US" baseline="0" dirty="0" smtClean="0">
                <a:latin typeface="Arial" pitchFamily="34" charset="0"/>
              </a:rPr>
              <a:t>.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 += in</a:t>
            </a:r>
            <a:r>
              <a:rPr lang="en-US" baseline="0" dirty="0" smtClean="0"/>
              <a:t> terminal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95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072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A13AE53-AAB8-4A98-9A18-02FD7C4A97F8}" type="slidenum">
              <a:rPr lang="en-US" sz="1200">
                <a:latin typeface="Arial" pitchFamily="34" charset="0"/>
              </a:rPr>
              <a:pPr/>
              <a:t>16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</a:rPr>
              <a:t>INHANDOUT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smtClean="0">
                <a:latin typeface="Arial" pitchFamily="34" charset="0"/>
              </a:rPr>
              <a:t>In visual, edit above code to show how to add the x’s up, printing inside the loop.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Show how</a:t>
            </a:r>
            <a:r>
              <a:rPr lang="en-US" baseline="0" dirty="0" smtClean="0">
                <a:latin typeface="Arial" pitchFamily="34" charset="0"/>
              </a:rPr>
              <a:t> you can use end= to put debugging information on one line.</a:t>
            </a:r>
          </a:p>
          <a:p>
            <a:pPr eaLnBrk="1" hangingPunct="1"/>
            <a:r>
              <a:rPr lang="en-US" baseline="0" dirty="0" smtClean="0">
                <a:latin typeface="Arial" pitchFamily="34" charset="0"/>
              </a:rPr>
              <a:t>Change it into a function and demo again.  Then change summation to factorial, demo again.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1A539B6-177D-46D4-8E66-35FA5E2B99CB}" type="slidenum">
              <a:rPr lang="en-US" sz="1200">
                <a:latin typeface="Arial" pitchFamily="34" charset="0"/>
              </a:rPr>
              <a:pPr/>
              <a:t>17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</a:rPr>
              <a:t>INHANDOUT</a:t>
            </a:r>
            <a:r>
              <a:rPr lang="en-US" dirty="0" smtClean="0">
                <a:latin typeface="Arial" pitchFamily="34" charset="0"/>
              </a:rPr>
              <a:t/>
            </a:r>
            <a:br>
              <a:rPr lang="en-US" dirty="0" smtClean="0">
                <a:latin typeface="Arial" pitchFamily="34" charset="0"/>
              </a:rPr>
            </a:b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1A539B6-177D-46D4-8E66-35FA5E2B99CB}" type="slidenum">
              <a:rPr lang="en-US" sz="1200">
                <a:latin typeface="Arial" pitchFamily="34" charset="0"/>
              </a:rPr>
              <a:pPr/>
              <a:t>18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Laddering: write</a:t>
            </a:r>
            <a:r>
              <a:rPr lang="en-US" baseline="0" dirty="0" smtClean="0">
                <a:latin typeface="Arial" pitchFamily="34" charset="0"/>
              </a:rPr>
              <a:t> result and x, with diagonal arrows showing progress of values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6291DE4-3E40-4982-A2B8-970F8AD31EF3}" type="slidenum">
              <a:rPr lang="en-US" sz="1200">
                <a:latin typeface="Arial" pitchFamily="34" charset="0"/>
              </a:rPr>
              <a:pPr/>
              <a:t>19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Put your birthday month and day on the quiz.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Do the first problem on-screen</a:t>
            </a:r>
            <a:r>
              <a:rPr lang="en-US" baseline="0" dirty="0" smtClean="0">
                <a:latin typeface="Arial" pitchFamily="34" charset="0"/>
              </a:rPr>
              <a:t> (see following slide).  Other answers are on subsequent slides.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6E987AB-309B-4DAE-B355-39B392BCE110}" type="slidenum">
              <a:rPr lang="en-US" sz="1200">
                <a:latin typeface="Arial" pitchFamily="34" charset="0"/>
              </a:rPr>
              <a:pPr/>
              <a:t>2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</a:rPr>
              <a:t>INHANDOUT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smtClean="0">
                <a:latin typeface="Arial" pitchFamily="34" charset="0"/>
              </a:rPr>
              <a:t>Zoom through</a:t>
            </a:r>
            <a:r>
              <a:rPr lang="en-US" baseline="0" dirty="0" smtClean="0">
                <a:latin typeface="Arial" pitchFamily="34" charset="0"/>
              </a:rPr>
              <a:t> this stuff.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6291DE4-3E40-4982-A2B8-970F8AD31EF3}" type="slidenum">
              <a:rPr lang="en-US" sz="1200">
                <a:latin typeface="Arial" pitchFamily="34" charset="0"/>
              </a:rPr>
              <a:pPr/>
              <a:t>20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</a:rPr>
              <a:t>QUIZSLIDE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smtClean="0">
                <a:latin typeface="Arial" pitchFamily="34" charset="0"/>
              </a:rPr>
              <a:t>Put your birthday month and day on the quiz.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Do the first problem on-screen</a:t>
            </a:r>
            <a:r>
              <a:rPr lang="en-US" baseline="0" dirty="0" smtClean="0">
                <a:latin typeface="Arial" pitchFamily="34" charset="0"/>
              </a:rPr>
              <a:t> (see following slide).  Other answers are on subsequent slides.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6291DE4-3E40-4982-A2B8-970F8AD31EF3}" type="slidenum">
              <a:rPr lang="en-US" sz="1200">
                <a:latin typeface="Arial" pitchFamily="34" charset="0"/>
              </a:rPr>
              <a:pPr/>
              <a:t>21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6291DE4-3E40-4982-A2B8-970F8AD31EF3}" type="slidenum">
              <a:rPr lang="en-US" sz="1200">
                <a:latin typeface="Arial" pitchFamily="34" charset="0"/>
              </a:rPr>
              <a:pPr/>
              <a:t>22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6291DE4-3E40-4982-A2B8-970F8AD31EF3}" type="slidenum">
              <a:rPr lang="en-US" sz="1200">
                <a:latin typeface="Arial" pitchFamily="34" charset="0"/>
              </a:rPr>
              <a:pPr/>
              <a:t>23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fore tee too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6291DE4-3E40-4982-A2B8-970F8AD31EF3}" type="slidenum">
              <a:rPr lang="en-US" sz="1200">
                <a:latin typeface="Arial" pitchFamily="34" charset="0"/>
              </a:rPr>
              <a:pPr/>
              <a:t>24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 err="1" smtClean="0">
                <a:latin typeface="Arial" pitchFamily="34" charset="0"/>
              </a:rPr>
              <a:t>tttto</a:t>
            </a:r>
            <a:r>
              <a:rPr lang="en-US" dirty="0" smtClean="0">
                <a:latin typeface="Arial" pitchFamily="34" charset="0"/>
              </a:rPr>
              <a:t> = four-t to</a:t>
            </a:r>
          </a:p>
        </p:txBody>
      </p:sp>
    </p:spTree>
    <p:extLst>
      <p:ext uri="{BB962C8B-B14F-4D97-AF65-F5344CB8AC3E}">
        <p14:creationId xmlns:p14="http://schemas.microsoft.com/office/powerpoint/2010/main" val="32858678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6291DE4-3E40-4982-A2B8-970F8AD31EF3}" type="slidenum">
              <a:rPr lang="en-US" sz="1200">
                <a:latin typeface="Arial" pitchFamily="34" charset="0"/>
              </a:rPr>
              <a:pPr/>
              <a:t>25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Don’t review these (answers aren’t in handout)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6291DE4-3E40-4982-A2B8-970F8AD31EF3}" type="slidenum">
              <a:rPr lang="en-US" sz="1200">
                <a:latin typeface="Arial" pitchFamily="34" charset="0"/>
              </a:rPr>
              <a:pPr/>
              <a:t>26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734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636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63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6E987AB-309B-4DAE-B355-39B392BCE110}" type="slidenum">
              <a:rPr lang="en-US" sz="1200">
                <a:solidFill>
                  <a:prstClr val="black"/>
                </a:solidFill>
                <a:latin typeface="Arial" pitchFamily="34" charset="0"/>
              </a:rPr>
              <a:pPr/>
              <a:t>3</a:t>
            </a:fld>
            <a:endParaRPr 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437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3167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076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while loop is basically an “if” that repeats.</a:t>
            </a:r>
          </a:p>
          <a:p>
            <a:r>
              <a:rPr lang="en-US" dirty="0" smtClean="0"/>
              <a:t>Demo this infinite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018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910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876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84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</a:t>
            </a:r>
            <a:endParaRPr lang="en-US" dirty="0" smtClean="0"/>
          </a:p>
          <a:p>
            <a:r>
              <a:rPr lang="en-US" dirty="0" smtClean="0"/>
              <a:t>This is esc() in lec15prog01.py (more or less).</a:t>
            </a:r>
          </a:p>
          <a:p>
            <a:r>
              <a:rPr lang="en-US" dirty="0" smtClean="0"/>
              <a:t>Start with escape</a:t>
            </a:r>
            <a:r>
              <a:rPr lang="en-US" baseline="0" dirty="0" smtClean="0"/>
              <a:t> hardwired to 41, no random choice.  Then add choice, then expand to range(100).</a:t>
            </a:r>
          </a:p>
          <a:p>
            <a:r>
              <a:rPr lang="en-US" baseline="0" dirty="0" smtClean="0"/>
              <a:t>Modify into a function; show using a list comprehension to find the average escape count.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278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few years ago Zach lucked out in a demo.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795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47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6E987AB-309B-4DAE-B355-39B392BCE110}" type="slidenum">
              <a:rPr lang="en-US" sz="1200">
                <a:solidFill>
                  <a:prstClr val="black"/>
                </a:solidFill>
                <a:latin typeface="Arial" pitchFamily="34" charset="0"/>
              </a:rPr>
              <a:pPr/>
              <a:t>4</a:t>
            </a:fld>
            <a:endParaRPr 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bday</a:t>
            </a:r>
            <a:r>
              <a:rPr lang="en-US" dirty="0" smtClean="0"/>
              <a:t>()</a:t>
            </a:r>
            <a:r>
              <a:rPr lang="en-US" baseline="0" dirty="0" smtClean="0"/>
              <a:t> is in the sample file.</a:t>
            </a:r>
          </a:p>
          <a:p>
            <a:r>
              <a:rPr lang="en-US" baseline="0" dirty="0" smtClean="0"/>
              <a:t>print(L) is automatically non-pretty.</a:t>
            </a:r>
          </a:p>
          <a:p>
            <a:r>
              <a:rPr lang="en-US" baseline="0" dirty="0" smtClean="0"/>
              <a:t>Run </a:t>
            </a:r>
            <a:r>
              <a:rPr lang="en-US" baseline="0" dirty="0" err="1" smtClean="0"/>
              <a:t>bday</a:t>
            </a:r>
            <a:r>
              <a:rPr lang="en-US" baseline="0" dirty="0" smtClean="0"/>
              <a:t>(False).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399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7518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INHANDOUTFULL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202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1239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5899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3B431-427F-4E21-8DBA-FAC06480AED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2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6E987AB-309B-4DAE-B355-39B392BCE110}" type="slidenum">
              <a:rPr lang="en-US" sz="1200">
                <a:solidFill>
                  <a:prstClr val="black"/>
                </a:solidFill>
                <a:latin typeface="Arial" pitchFamily="34" charset="0"/>
              </a:rPr>
              <a:pPr/>
              <a:t>5</a:t>
            </a:fld>
            <a:endParaRPr 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6E987AB-309B-4DAE-B355-39B392BCE110}" type="slidenum">
              <a:rPr lang="en-US" sz="1200">
                <a:solidFill>
                  <a:prstClr val="black"/>
                </a:solidFill>
                <a:latin typeface="Arial" pitchFamily="34" charset="0"/>
              </a:rPr>
              <a:pPr/>
              <a:t>6</a:t>
            </a:fld>
            <a:endParaRPr 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6E987AB-309B-4DAE-B355-39B392BCE110}" type="slidenum">
              <a:rPr lang="en-US" sz="1200">
                <a:solidFill>
                  <a:prstClr val="black"/>
                </a:solidFill>
                <a:latin typeface="Arial" pitchFamily="34" charset="0"/>
              </a:rPr>
              <a:pPr/>
              <a:t>7</a:t>
            </a:fld>
            <a:endParaRPr 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6E987AB-309B-4DAE-B355-39B392BCE110}" type="slidenum">
              <a:rPr lang="en-US" sz="1200">
                <a:solidFill>
                  <a:prstClr val="black"/>
                </a:solidFill>
                <a:latin typeface="Arial" pitchFamily="34" charset="0"/>
              </a:rPr>
              <a:pPr/>
              <a:t>8</a:t>
            </a:fld>
            <a:endParaRPr lang="en-US" sz="120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54664" indent="-290255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61022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25431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89840" indent="-232204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54249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3018658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83066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947475" indent="-232204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1057B29-9328-4FCE-A4AF-B86D34A3BBC2}" type="slidenum">
              <a:rPr lang="en-US" sz="1200">
                <a:latin typeface="Arial" pitchFamily="34" charset="0"/>
              </a:rPr>
              <a:pPr/>
              <a:t>9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We did recursive factorial in </a:t>
            </a:r>
            <a:r>
              <a:rPr lang="en-US" dirty="0" err="1" smtClean="0">
                <a:latin typeface="Arial" pitchFamily="34" charset="0"/>
              </a:rPr>
              <a:t>HW</a:t>
            </a:r>
            <a:r>
              <a:rPr lang="en-US" dirty="0" smtClean="0">
                <a:latin typeface="Arial" pitchFamily="34" charset="0"/>
              </a:rPr>
              <a:t>.  But recursive Hmmm won’t be on the test.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CC65D-1D88-4358-AE3B-75995A62D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1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4709B-51A7-4D98-839C-983B6269C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3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38B48-41E5-4FDC-924A-528AE7BE2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13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7E15A-469F-48DD-82C0-24732CCD7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37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D4A71-6F84-4363-9102-50C219798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49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CE9D-7A3C-48B5-907F-586561CB1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36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79DB-2425-4AEF-BA7D-453020E16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88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C7C46-9E98-4F66-9DD0-36D6C39B2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2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47C1-B316-4709-AED5-2149B680B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05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9B120-5A83-4CDD-AA24-034C87B8F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72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7101B-E33C-43CB-B598-39730C928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3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E2B58-A88F-4F46-B184-7D4F57762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79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DF3FD-7FDD-4DF9-948C-E9FC55320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14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84D16-2947-4F2E-AFE9-2CE06593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741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7B0B2-C0DA-4BA3-9E9C-E0FEC2D42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FDF1F-04AC-4E69-8A56-05800466F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9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D0F3D-D53C-47C3-982C-A0B096A20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7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474AE-3580-4CEE-9963-5F564004E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C33B6-BBB9-4150-8AC7-91A1F3C3B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0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ADA52-658F-4CDB-A786-568A7B82B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4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A38DC-1A22-4920-BA17-FAA8E141B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18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87AE5-374E-4FFB-A24F-E408A66D7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C85F1315-49E6-4191-98EF-66CCC6079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-106" charset="-128"/>
              </a:defRPr>
            </a:lvl1pPr>
          </a:lstStyle>
          <a:p>
            <a:pPr>
              <a:defRPr/>
            </a:pPr>
            <a:fld id="{6E1E8C5E-F3AA-4C80-B872-90019783C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4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25583" y="3429000"/>
            <a:ext cx="5060817" cy="829749"/>
          </a:xfrm>
          <a:prstGeom prst="roundRect">
            <a:avLst/>
          </a:prstGeom>
          <a:solidFill>
            <a:srgbClr val="FFC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228600" y="4468779"/>
            <a:ext cx="8780463" cy="231302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96983" y="335339"/>
            <a:ext cx="11746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Cambria" pitchFamily="18" charset="0"/>
              </a:rPr>
              <a:t>CS5</a:t>
            </a:r>
            <a:endParaRPr lang="en-US" sz="3600" dirty="0">
              <a:latin typeface="Cambria" pitchFamily="18" charset="0"/>
            </a:endParaRPr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3197555" y="2376160"/>
            <a:ext cx="596900" cy="749300"/>
            <a:chOff x="3456" y="1784"/>
            <a:chExt cx="952" cy="1048"/>
          </a:xfrm>
        </p:grpSpPr>
        <p:sp>
          <p:nvSpPr>
            <p:cNvPr id="2249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0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1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2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1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5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Text Box 25"/>
          <p:cNvSpPr txBox="1">
            <a:spLocks noChangeArrowheads="1"/>
          </p:cNvSpPr>
          <p:nvPr/>
        </p:nvSpPr>
        <p:spPr bwMode="auto">
          <a:xfrm>
            <a:off x="609600" y="1524000"/>
            <a:ext cx="6826154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800" dirty="0">
                <a:latin typeface="Cambria" pitchFamily="18" charset="0"/>
              </a:rPr>
              <a:t>  Thinking </a:t>
            </a:r>
            <a:r>
              <a:rPr lang="en-US" sz="2800" i="1" dirty="0" err="1">
                <a:latin typeface="Cambria" pitchFamily="18" charset="0"/>
              </a:rPr>
              <a:t>loopily</a:t>
            </a:r>
            <a:r>
              <a:rPr lang="en-US" sz="2800" i="1" dirty="0">
                <a:latin typeface="Cambria" pitchFamily="18" charset="0"/>
              </a:rPr>
              <a:t>                 </a:t>
            </a:r>
            <a:r>
              <a:rPr lang="en-US" sz="2800" dirty="0">
                <a:latin typeface="Cambria" pitchFamily="18" charset="0"/>
              </a:rPr>
              <a:t>and </a:t>
            </a:r>
            <a:r>
              <a:rPr lang="en-US" sz="2800" i="1" dirty="0">
                <a:latin typeface="Cambria" pitchFamily="18" charset="0"/>
              </a:rPr>
              <a:t>cumulatively</a:t>
            </a:r>
            <a:endParaRPr lang="en-US" sz="2800" i="1" dirty="0">
              <a:solidFill>
                <a:schemeClr val="accent2"/>
              </a:solidFill>
              <a:latin typeface="Cambria" pitchFamily="18" charset="0"/>
            </a:endParaRPr>
          </a:p>
        </p:txBody>
      </p:sp>
      <p:grpSp>
        <p:nvGrpSpPr>
          <p:cNvPr id="2054" name="Group 26"/>
          <p:cNvGrpSpPr>
            <a:grpSpLocks/>
          </p:cNvGrpSpPr>
          <p:nvPr/>
        </p:nvGrpSpPr>
        <p:grpSpPr bwMode="auto">
          <a:xfrm>
            <a:off x="7186517" y="2287260"/>
            <a:ext cx="444500" cy="444500"/>
            <a:chOff x="3456" y="1784"/>
            <a:chExt cx="952" cy="1048"/>
          </a:xfrm>
        </p:grpSpPr>
        <p:sp>
          <p:nvSpPr>
            <p:cNvPr id="2232" name="Freeform 27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3" name="Freeform 28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4" name="Freeform 29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5" name="Freeform 30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6" name="Oval 31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7" name="Oval 32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8" name="Oval 33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9" name="Oval 34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0" name="Oval 35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1" name="Oval 36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" name="Oval 37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3" name="AutoShape 38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4" name="Freeform 39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5" name="Freeform 40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6" name="Freeform 41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7" name="Freeform 42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8" name="Freeform 43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5" name="Group 44"/>
          <p:cNvGrpSpPr>
            <a:grpSpLocks/>
          </p:cNvGrpSpPr>
          <p:nvPr/>
        </p:nvGrpSpPr>
        <p:grpSpPr bwMode="auto">
          <a:xfrm>
            <a:off x="6749954" y="2287260"/>
            <a:ext cx="444500" cy="444500"/>
            <a:chOff x="3456" y="1784"/>
            <a:chExt cx="952" cy="1048"/>
          </a:xfrm>
        </p:grpSpPr>
        <p:sp>
          <p:nvSpPr>
            <p:cNvPr id="2215" name="Freeform 45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Freeform 46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Freeform 47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8" name="Freeform 48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9" name="Oval 49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0" name="Oval 50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1" name="Oval 51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" name="Oval 52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3" name="Oval 53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4" name="Oval 54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5" name="Oval 55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6" name="AutoShape 56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7" name="Freeform 57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8" name="Freeform 58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9" name="Freeform 59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0" name="Freeform 60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1" name="Freeform 61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6" name="Group 62"/>
          <p:cNvGrpSpPr>
            <a:grpSpLocks/>
          </p:cNvGrpSpPr>
          <p:nvPr/>
        </p:nvGrpSpPr>
        <p:grpSpPr bwMode="auto">
          <a:xfrm>
            <a:off x="8058054" y="2287260"/>
            <a:ext cx="444500" cy="444500"/>
            <a:chOff x="3456" y="1784"/>
            <a:chExt cx="952" cy="1048"/>
          </a:xfrm>
        </p:grpSpPr>
        <p:sp>
          <p:nvSpPr>
            <p:cNvPr id="2198" name="Freeform 63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Freeform 64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0" name="Freeform 65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Freeform 66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" name="Oval 67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3" name="Oval 68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4" name="Oval 69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" name="Oval 70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6" name="Oval 71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7" name="Oval 72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8" name="Oval 73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9" name="AutoShape 74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0" name="Freeform 75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Freeform 76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Freeform 77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3" name="Freeform 78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Freeform 79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7" name="Group 80"/>
          <p:cNvGrpSpPr>
            <a:grpSpLocks/>
          </p:cNvGrpSpPr>
          <p:nvPr/>
        </p:nvGrpSpPr>
        <p:grpSpPr bwMode="auto">
          <a:xfrm>
            <a:off x="7623079" y="2287260"/>
            <a:ext cx="444500" cy="444500"/>
            <a:chOff x="3456" y="1784"/>
            <a:chExt cx="952" cy="1048"/>
          </a:xfrm>
        </p:grpSpPr>
        <p:sp>
          <p:nvSpPr>
            <p:cNvPr id="2181" name="Freeform 81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82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Freeform 83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Freeform 84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" name="Oval 85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6" name="Oval 86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7" name="Oval 87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8" name="Oval 88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9" name="Oval 89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0" name="Oval 90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" name="Oval 91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2" name="AutoShape 92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3" name="Freeform 93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4" name="Freeform 94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Freeform 95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Freeform 96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Freeform 97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8" name="Group 98"/>
          <p:cNvGrpSpPr>
            <a:grpSpLocks/>
          </p:cNvGrpSpPr>
          <p:nvPr/>
        </p:nvGrpSpPr>
        <p:grpSpPr bwMode="auto">
          <a:xfrm>
            <a:off x="6953154" y="2528560"/>
            <a:ext cx="444500" cy="444500"/>
            <a:chOff x="3456" y="1784"/>
            <a:chExt cx="952" cy="1048"/>
          </a:xfrm>
        </p:grpSpPr>
        <p:sp>
          <p:nvSpPr>
            <p:cNvPr id="2164" name="Freeform 99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100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101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102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" name="Oval 103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" name="Oval 104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" name="Oval 105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" name="Oval 106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" name="Oval 107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" name="Oval 108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" name="Oval 109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" name="AutoShape 110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" name="Freeform 111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112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113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114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115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9" name="Group 116"/>
          <p:cNvGrpSpPr>
            <a:grpSpLocks/>
          </p:cNvGrpSpPr>
          <p:nvPr/>
        </p:nvGrpSpPr>
        <p:grpSpPr bwMode="auto">
          <a:xfrm>
            <a:off x="7824692" y="2528560"/>
            <a:ext cx="444500" cy="444500"/>
            <a:chOff x="3456" y="1784"/>
            <a:chExt cx="952" cy="1048"/>
          </a:xfrm>
        </p:grpSpPr>
        <p:sp>
          <p:nvSpPr>
            <p:cNvPr id="2147" name="Freeform 117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118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Freeform 119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Freeform 120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" name="Oval 121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" name="Oval 122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" name="Oval 123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" name="Oval 124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" name="Oval 125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" name="Oval 126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7" name="Oval 127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" name="AutoShape 128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" name="Freeform 129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130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131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132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133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0" name="Group 134"/>
          <p:cNvGrpSpPr>
            <a:grpSpLocks/>
          </p:cNvGrpSpPr>
          <p:nvPr/>
        </p:nvGrpSpPr>
        <p:grpSpPr bwMode="auto">
          <a:xfrm>
            <a:off x="7389717" y="2528560"/>
            <a:ext cx="444500" cy="444500"/>
            <a:chOff x="3456" y="1784"/>
            <a:chExt cx="952" cy="1048"/>
          </a:xfrm>
        </p:grpSpPr>
        <p:sp>
          <p:nvSpPr>
            <p:cNvPr id="2130" name="Freeform 135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136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Freeform 137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Freeform 138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4" name="Oval 139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5" name="Oval 140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" name="Oval 141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7" name="Oval 142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" name="Oval 143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9" name="Oval 144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" name="Oval 145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1" name="AutoShape 146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" name="Freeform 147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Freeform 148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Freeform 149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Freeform 150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Freeform 151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1" name="Group 152"/>
          <p:cNvGrpSpPr>
            <a:grpSpLocks/>
          </p:cNvGrpSpPr>
          <p:nvPr/>
        </p:nvGrpSpPr>
        <p:grpSpPr bwMode="auto">
          <a:xfrm>
            <a:off x="7578629" y="2833360"/>
            <a:ext cx="444500" cy="444500"/>
            <a:chOff x="3456" y="1784"/>
            <a:chExt cx="952" cy="1048"/>
          </a:xfrm>
        </p:grpSpPr>
        <p:sp>
          <p:nvSpPr>
            <p:cNvPr id="2113" name="Freeform 153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4" name="Freeform 154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Freeform 155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6" name="Freeform 156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7" name="Oval 157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" name="Oval 158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9" name="Oval 159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" name="Oval 160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1" name="Oval 161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" name="Oval 162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3" name="Oval 163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" name="AutoShape 164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5" name="Freeform 165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Freeform 166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Freeform 167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Freeform 168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Freeform 169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2" name="Group 170"/>
          <p:cNvGrpSpPr>
            <a:grpSpLocks/>
          </p:cNvGrpSpPr>
          <p:nvPr/>
        </p:nvGrpSpPr>
        <p:grpSpPr bwMode="auto">
          <a:xfrm>
            <a:off x="7143654" y="2833360"/>
            <a:ext cx="444500" cy="444500"/>
            <a:chOff x="3456" y="1784"/>
            <a:chExt cx="952" cy="1048"/>
          </a:xfrm>
        </p:grpSpPr>
        <p:sp>
          <p:nvSpPr>
            <p:cNvPr id="2096" name="Freeform 171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172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173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174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0" name="Oval 175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1" name="Oval 176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2" name="Oval 177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3" name="Oval 178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4" name="Oval 179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5" name="Oval 180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6" name="Oval 181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7" name="AutoShape 182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8" name="Freeform 183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184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185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1" name="Freeform 186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2" name="Freeform 187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3" name="Group 188"/>
          <p:cNvGrpSpPr>
            <a:grpSpLocks/>
          </p:cNvGrpSpPr>
          <p:nvPr/>
        </p:nvGrpSpPr>
        <p:grpSpPr bwMode="auto">
          <a:xfrm>
            <a:off x="7334154" y="3138160"/>
            <a:ext cx="444500" cy="444500"/>
            <a:chOff x="3456" y="1784"/>
            <a:chExt cx="952" cy="1048"/>
          </a:xfrm>
        </p:grpSpPr>
        <p:sp>
          <p:nvSpPr>
            <p:cNvPr id="2079" name="Freeform 189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190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191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192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3" name="Oval 193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" name="Oval 194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" name="Oval 195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" name="Oval 196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" name="Oval 197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8" name="Oval 198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" name="Oval 199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0" name="AutoShape 200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1" name="Freeform 201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202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203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204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205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4" name="Text Box 206"/>
          <p:cNvSpPr txBox="1">
            <a:spLocks noChangeArrowheads="1"/>
          </p:cNvSpPr>
          <p:nvPr/>
        </p:nvSpPr>
        <p:spPr bwMode="auto">
          <a:xfrm>
            <a:off x="3765087" y="2667883"/>
            <a:ext cx="17764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dirty="0">
                <a:solidFill>
                  <a:srgbClr val="047F0A"/>
                </a:solidFill>
                <a:latin typeface="Calibri" pitchFamily="34" charset="0"/>
              </a:rPr>
              <a:t>sounds natural </a:t>
            </a:r>
            <a:r>
              <a:rPr lang="en-US" sz="1200" dirty="0" smtClean="0">
                <a:solidFill>
                  <a:srgbClr val="047F0A"/>
                </a:solidFill>
                <a:latin typeface="Calibri" pitchFamily="34" charset="0"/>
              </a:rPr>
              <a:t>to </a:t>
            </a:r>
            <a:r>
              <a:rPr lang="en-US" sz="1200" dirty="0">
                <a:solidFill>
                  <a:srgbClr val="047F0A"/>
                </a:solidFill>
                <a:latin typeface="Calibri" pitchFamily="34" charset="0"/>
              </a:rPr>
              <a:t>me!</a:t>
            </a:r>
          </a:p>
        </p:txBody>
      </p:sp>
      <p:sp>
        <p:nvSpPr>
          <p:cNvPr id="2065" name="AutoShape 207"/>
          <p:cNvSpPr>
            <a:spLocks noChangeArrowheads="1"/>
          </p:cNvSpPr>
          <p:nvPr/>
        </p:nvSpPr>
        <p:spPr bwMode="auto">
          <a:xfrm rot="1316922">
            <a:off x="3819855" y="1952468"/>
            <a:ext cx="609600" cy="431800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CC00"/>
              </a:solidFill>
            </a:endParaRPr>
          </a:p>
        </p:txBody>
      </p:sp>
      <p:sp>
        <p:nvSpPr>
          <p:cNvPr id="2066" name="Oval 208"/>
          <p:cNvSpPr>
            <a:spLocks noChangeArrowheads="1"/>
          </p:cNvSpPr>
          <p:nvPr/>
        </p:nvSpPr>
        <p:spPr bwMode="auto">
          <a:xfrm rot="1166402">
            <a:off x="3496005" y="1963581"/>
            <a:ext cx="1338263" cy="411162"/>
          </a:xfrm>
          <a:prstGeom prst="ellips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Oval 209"/>
          <p:cNvSpPr>
            <a:spLocks noChangeArrowheads="1"/>
          </p:cNvSpPr>
          <p:nvPr/>
        </p:nvSpPr>
        <p:spPr bwMode="auto">
          <a:xfrm>
            <a:off x="4486605" y="2403318"/>
            <a:ext cx="100013" cy="100013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Oval 210"/>
          <p:cNvSpPr>
            <a:spLocks noChangeArrowheads="1"/>
          </p:cNvSpPr>
          <p:nvPr/>
        </p:nvSpPr>
        <p:spPr bwMode="auto">
          <a:xfrm>
            <a:off x="3496005" y="1947706"/>
            <a:ext cx="100013" cy="1000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Oval 211"/>
          <p:cNvSpPr>
            <a:spLocks noChangeArrowheads="1"/>
          </p:cNvSpPr>
          <p:nvPr/>
        </p:nvSpPr>
        <p:spPr bwMode="auto">
          <a:xfrm>
            <a:off x="4653293" y="2176306"/>
            <a:ext cx="100012" cy="100012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Rectangle 216"/>
          <p:cNvSpPr>
            <a:spLocks noChangeArrowheads="1"/>
          </p:cNvSpPr>
          <p:nvPr/>
        </p:nvSpPr>
        <p:spPr bwMode="auto">
          <a:xfrm>
            <a:off x="900791" y="2057400"/>
            <a:ext cx="2193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E03FC"/>
                </a:solidFill>
                <a:latin typeface="Courier New" pitchFamily="49" charset="0"/>
              </a:rPr>
              <a:t>for </a:t>
            </a:r>
            <a:r>
              <a:rPr lang="en-US" b="1" dirty="0">
                <a:latin typeface="Cambria" pitchFamily="18" charset="0"/>
              </a:rPr>
              <a:t>a</a:t>
            </a:r>
            <a:r>
              <a:rPr lang="en-US" b="1" dirty="0">
                <a:solidFill>
                  <a:srgbClr val="0E03FC"/>
                </a:solidFill>
                <a:latin typeface="Courier New" pitchFamily="49" charset="0"/>
              </a:rPr>
              <a:t> while</a:t>
            </a:r>
          </a:p>
        </p:txBody>
      </p:sp>
      <p:sp>
        <p:nvSpPr>
          <p:cNvPr id="2071" name="Rectangle 218"/>
          <p:cNvSpPr>
            <a:spLocks noChangeArrowheads="1"/>
          </p:cNvSpPr>
          <p:nvPr/>
        </p:nvSpPr>
        <p:spPr bwMode="auto">
          <a:xfrm>
            <a:off x="5818518" y="2057400"/>
            <a:ext cx="54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E03FC"/>
                </a:solidFill>
                <a:latin typeface="Courier New" pitchFamily="49" charset="0"/>
              </a:rPr>
              <a:t>+=</a:t>
            </a:r>
          </a:p>
        </p:txBody>
      </p:sp>
      <p:sp>
        <p:nvSpPr>
          <p:cNvPr id="2072" name="Text Box 227"/>
          <p:cNvSpPr txBox="1">
            <a:spLocks noChangeArrowheads="1"/>
          </p:cNvSpPr>
          <p:nvPr/>
        </p:nvSpPr>
        <p:spPr bwMode="auto">
          <a:xfrm>
            <a:off x="502413" y="3568079"/>
            <a:ext cx="48947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 b="1" i="1" dirty="0" smtClean="0">
                <a:latin typeface="Cambria" pitchFamily="18" charset="0"/>
              </a:rPr>
              <a:t>Today</a:t>
            </a:r>
            <a:r>
              <a:rPr lang="en-US" sz="2800" dirty="0" smtClean="0">
                <a:latin typeface="Cambria" pitchFamily="18" charset="0"/>
              </a:rPr>
              <a:t>   </a:t>
            </a:r>
            <a:r>
              <a:rPr lang="en-US" sz="2800" b="1" i="1" dirty="0" smtClean="0">
                <a:solidFill>
                  <a:srgbClr val="0000FF"/>
                </a:solidFill>
                <a:latin typeface="Cambria" pitchFamily="18" charset="0"/>
              </a:rPr>
              <a:t>Loops 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en-US" sz="2800" dirty="0" smtClean="0">
                <a:latin typeface="Cambria" pitchFamily="18" charset="0"/>
              </a:rPr>
              <a:t>have  arrived… </a:t>
            </a:r>
            <a:endParaRPr lang="en-US" sz="2800" dirty="0">
              <a:latin typeface="Cambria" pitchFamily="18" charset="0"/>
            </a:endParaRPr>
          </a:p>
        </p:txBody>
      </p:sp>
      <p:pic>
        <p:nvPicPr>
          <p:cNvPr id="2073" name="Picture 2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257800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4" name="Picture 2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5334000"/>
            <a:ext cx="12382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5" name="Picture 231" descr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34000"/>
            <a:ext cx="2970213" cy="1143000"/>
          </a:xfrm>
          <a:prstGeom prst="rect">
            <a:avLst/>
          </a:prstGeom>
          <a:noFill/>
          <a:ln w="9525">
            <a:solidFill>
              <a:srgbClr val="0508F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8" name="Picture 219" descr="ascii-mona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181600"/>
            <a:ext cx="1109663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31640" y="4396013"/>
            <a:ext cx="6593160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70000"/>
              </a:lnSpc>
            </a:pPr>
            <a:r>
              <a:rPr lang="en-US" b="1" i="1" dirty="0" smtClean="0">
                <a:solidFill>
                  <a:srgbClr val="0508FB"/>
                </a:solidFill>
                <a:latin typeface="Cambria" pitchFamily="18" charset="0"/>
              </a:rPr>
              <a:t>This week + next</a:t>
            </a:r>
            <a:r>
              <a:rPr lang="en-US" dirty="0" smtClean="0">
                <a:solidFill>
                  <a:srgbClr val="0508FB"/>
                </a:solidFill>
                <a:latin typeface="Cambria" pitchFamily="18" charset="0"/>
              </a:rPr>
              <a:t>:</a:t>
            </a:r>
            <a:r>
              <a:rPr lang="en-US" dirty="0" smtClean="0">
                <a:solidFill>
                  <a:srgbClr val="000000"/>
                </a:solidFill>
                <a:latin typeface="Cambria" pitchFamily="18" charset="0"/>
              </a:rPr>
              <a:t>    </a:t>
            </a:r>
            <a:r>
              <a:rPr lang="en-US" dirty="0">
                <a:solidFill>
                  <a:srgbClr val="000000"/>
                </a:solidFill>
                <a:latin typeface="Cambria" pitchFamily="18" charset="0"/>
              </a:rPr>
              <a:t>putting loops to good </a:t>
            </a:r>
            <a:r>
              <a:rPr lang="en-US" dirty="0" smtClean="0">
                <a:solidFill>
                  <a:srgbClr val="000000"/>
                </a:solidFill>
                <a:latin typeface="Cambria" pitchFamily="18" charset="0"/>
              </a:rPr>
              <a:t>use</a:t>
            </a:r>
            <a:r>
              <a:rPr lang="en-US" dirty="0">
                <a:solidFill>
                  <a:srgbClr val="000000"/>
                </a:solidFill>
                <a:latin typeface="Cambria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1710354" y="451735"/>
            <a:ext cx="35474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smtClean="0">
                <a:solidFill>
                  <a:srgbClr val="000000"/>
                </a:solidFill>
                <a:latin typeface="Cambria" pitchFamily="18" charset="0"/>
              </a:rPr>
              <a:t>Coding in </a:t>
            </a:r>
            <a:r>
              <a:rPr lang="en-US" sz="3600" i="1" dirty="0" smtClean="0">
                <a:solidFill>
                  <a:srgbClr val="000000"/>
                </a:solidFill>
                <a:latin typeface="Cambria" pitchFamily="18" charset="0"/>
              </a:rPr>
              <a:t>circles</a:t>
            </a:r>
            <a:r>
              <a:rPr lang="en-US" sz="3600" dirty="0" smtClean="0">
                <a:solidFill>
                  <a:srgbClr val="000000"/>
                </a:solidFill>
                <a:latin typeface="Cambria" pitchFamily="18" charset="0"/>
              </a:rPr>
              <a:t>!</a:t>
            </a:r>
            <a:endParaRPr lang="en-US" sz="3600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6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27025" y="1339850"/>
            <a:ext cx="2020887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00 read r1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01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setn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r15 42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02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calln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r14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03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jumpn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17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MS PGothic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04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nop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MS PGothic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05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jnezn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 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06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setn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r13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07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jumpr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r14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08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pushr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 r15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09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pushr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r14 r15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10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addn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r1 -1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11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calln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r14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12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popr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r14 r15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13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popr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 r15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14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mul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r13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r13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r1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15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jumpr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r14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1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6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nop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MS PGothic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noProof="0" dirty="0" smtClean="0">
                <a:solidFill>
                  <a:srgbClr val="000000"/>
                </a:solidFill>
                <a:latin typeface="Courier New" pitchFamily="49" charset="0"/>
              </a:rPr>
              <a:t>1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7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write r13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1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8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halt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515"/>
              </a:solidFill>
              <a:effectLst/>
              <a:uLnTx/>
              <a:uFillTx/>
              <a:latin typeface="Courier New" pitchFamily="49" charset="0"/>
              <a:ea typeface="MS PGothic" pitchFamily="34" charset="-128"/>
              <a:cs typeface="+mn-cs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2119312" cy="646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MS PGothic" pitchFamily="34" charset="-128"/>
                <a:cs typeface="+mn-cs"/>
              </a:rPr>
              <a:t>Recursive Hmmm factorial,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MS PGothic" pitchFamily="34" charset="-128"/>
                <a:cs typeface="+mn-cs"/>
              </a:rPr>
              <a:t>hw7pr4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MS PGothic" pitchFamily="34" charset="-128"/>
              <a:cs typeface="+mn-cs"/>
            </a:endParaRPr>
          </a:p>
        </p:txBody>
      </p:sp>
      <p:grpSp>
        <p:nvGrpSpPr>
          <p:cNvPr id="14341" name="Group 6"/>
          <p:cNvGrpSpPr>
            <a:grpSpLocks/>
          </p:cNvGrpSpPr>
          <p:nvPr/>
        </p:nvGrpSpPr>
        <p:grpSpPr bwMode="auto">
          <a:xfrm>
            <a:off x="8610600" y="6248400"/>
            <a:ext cx="449263" cy="523875"/>
            <a:chOff x="3456" y="1784"/>
            <a:chExt cx="952" cy="1048"/>
          </a:xfrm>
        </p:grpSpPr>
        <p:sp>
          <p:nvSpPr>
            <p:cNvPr id="14347" name="Freeform 7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48" name="Freeform 8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49" name="Freeform 9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0" name="Freeform 10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1" name="Oval 11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2" name="Oval 12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3" name="Oval 13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4" name="Oval 14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5" name="Oval 15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6" name="Oval 16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7" name="Oval 17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8" name="AutoShape 18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59" name="Freeform 19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60" name="Freeform 20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61" name="Freeform 21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62" name="Freeform 22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14363" name="Freeform 23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MS PGothic" pitchFamily="34" charset="-128"/>
                <a:cs typeface="+mn-cs"/>
              </a:endParaRPr>
            </a:p>
          </p:txBody>
        </p:sp>
      </p:grpSp>
      <p:sp>
        <p:nvSpPr>
          <p:cNvPr id="14342" name="Text Box 24"/>
          <p:cNvSpPr txBox="1">
            <a:spLocks noChangeArrowheads="1"/>
          </p:cNvSpPr>
          <p:nvPr/>
        </p:nvSpPr>
        <p:spPr bwMode="auto">
          <a:xfrm>
            <a:off x="7376400" y="6098566"/>
            <a:ext cx="1447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67B0E"/>
                </a:solidFill>
                <a:effectLst/>
                <a:uLnTx/>
                <a:uFillTx/>
                <a:latin typeface="Cambria" pitchFamily="18" charset="0"/>
                <a:ea typeface="MS PGothic" pitchFamily="34" charset="-128"/>
                <a:cs typeface="+mn-cs"/>
              </a:rPr>
              <a:t>Hmmm… I think I'll take Python!</a:t>
            </a:r>
          </a:p>
        </p:txBody>
      </p:sp>
      <p:sp>
        <p:nvSpPr>
          <p:cNvPr id="14343" name="Text Box 25"/>
          <p:cNvSpPr txBox="1">
            <a:spLocks noChangeArrowheads="1"/>
          </p:cNvSpPr>
          <p:nvPr/>
        </p:nvSpPr>
        <p:spPr bwMode="auto">
          <a:xfrm>
            <a:off x="2560695" y="4941887"/>
            <a:ext cx="1992313" cy="841375"/>
          </a:xfrm>
          <a:prstGeom prst="rect">
            <a:avLst/>
          </a:prstGeom>
          <a:solidFill>
            <a:srgbClr val="FFDCB9"/>
          </a:solidFill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</a:rPr>
              <a:t>Functional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</a:rPr>
              <a:t> programming</a:t>
            </a:r>
          </a:p>
        </p:txBody>
      </p:sp>
      <p:sp>
        <p:nvSpPr>
          <p:cNvPr id="14344" name="Text Box 26"/>
          <p:cNvSpPr txBox="1">
            <a:spLocks noChangeArrowheads="1"/>
          </p:cNvSpPr>
          <p:nvPr/>
        </p:nvSpPr>
        <p:spPr bwMode="auto">
          <a:xfrm>
            <a:off x="5753100" y="533400"/>
            <a:ext cx="2767012" cy="646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MS PGothic" pitchFamily="34" charset="-128"/>
                <a:cs typeface="+mn-cs"/>
              </a:rPr>
              <a:t>Looping Hmmm factorial,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MS PGothic" pitchFamily="34" charset="-128"/>
                <a:cs typeface="+mn-cs"/>
              </a:rPr>
              <a:t>similar to hw7pr2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MS PGothic" pitchFamily="34" charset="-128"/>
                <a:cs typeface="+mn-cs"/>
              </a:rPr>
              <a:t>and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MS PGothic" pitchFamily="34" charset="-128"/>
                <a:cs typeface="+mn-cs"/>
              </a:rPr>
              <a:t>pr3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4345" name="Text Box 27"/>
          <p:cNvSpPr txBox="1">
            <a:spLocks noChangeArrowheads="1"/>
          </p:cNvSpPr>
          <p:nvPr/>
        </p:nvSpPr>
        <p:spPr bwMode="auto">
          <a:xfrm>
            <a:off x="5753100" y="4941887"/>
            <a:ext cx="1992313" cy="830263"/>
          </a:xfrm>
          <a:prstGeom prst="rect">
            <a:avLst/>
          </a:prstGeom>
          <a:solidFill>
            <a:srgbClr val="FFDCB9"/>
          </a:solidFill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mbria" panose="02040503050406030204" pitchFamily="18" charset="0"/>
              </a:rPr>
              <a:t>Iterative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</a:rPr>
              <a:t>programming</a:t>
            </a:r>
          </a:p>
        </p:txBody>
      </p:sp>
      <p:sp>
        <p:nvSpPr>
          <p:cNvPr id="14346" name="Rectangle 31"/>
          <p:cNvSpPr>
            <a:spLocks noChangeArrowheads="1"/>
          </p:cNvSpPr>
          <p:nvPr/>
        </p:nvSpPr>
        <p:spPr bwMode="auto">
          <a:xfrm>
            <a:off x="2750968" y="79802"/>
            <a:ext cx="2320925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mbria" pitchFamily="18" charset="0"/>
                <a:ea typeface="MS PGothic" pitchFamily="34" charset="-128"/>
                <a:cs typeface="+mn-cs"/>
              </a:rPr>
              <a:t>Hmmm</a:t>
            </a:r>
            <a:endParaRPr kumimoji="0" lang="en-US" sz="4200" b="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4724400" y="5130005"/>
            <a:ext cx="914400" cy="465137"/>
          </a:xfrm>
          <a:prstGeom prst="rightArrow">
            <a:avLst/>
          </a:prstGeom>
          <a:solidFill>
            <a:srgbClr val="FFDCB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29" name="Rectangle 97"/>
          <p:cNvSpPr>
            <a:spLocks noChangeArrowheads="1"/>
          </p:cNvSpPr>
          <p:nvPr/>
        </p:nvSpPr>
        <p:spPr bwMode="auto">
          <a:xfrm>
            <a:off x="5476875" y="1525588"/>
            <a:ext cx="33623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00 read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AA318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01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AA318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setn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AA318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r13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8B09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02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78B09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jeqzn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8B09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508FB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03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508FB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mul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508FB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AA318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r13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AA318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r13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AA318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508FB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04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508FB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addn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508FB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508FB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-1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8B09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05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78B09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jumpn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8B09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 02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06 write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AA318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r13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MS PGothic" pitchFamily="34" charset="-128"/>
                <a:cs typeface="+mn-cs"/>
              </a:rPr>
              <a:t>07 halt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515"/>
              </a:solidFill>
              <a:effectLst/>
              <a:uLnTx/>
              <a:uFillTx/>
              <a:latin typeface="Courier New" pitchFamily="49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83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50789" y="1600200"/>
            <a:ext cx="32175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/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for</a:t>
            </a:r>
            <a:r>
              <a:rPr lang="en-US" sz="1800" b="1" dirty="0">
                <a:latin typeface="Courier New" pitchFamily="49" charset="0"/>
              </a:rPr>
              <a:t> x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[40</a:t>
            </a:r>
            <a:r>
              <a:rPr lang="en-US" sz="1800" b="1" dirty="0" smtClean="0">
                <a:latin typeface="Courier New" pitchFamily="49" charset="0"/>
              </a:rPr>
              <a:t>, 41, 42</a:t>
            </a:r>
            <a:r>
              <a:rPr lang="en-US" sz="1800" b="1" dirty="0">
                <a:latin typeface="Courier New" pitchFamily="49" charset="0"/>
              </a:rPr>
              <a:t>]: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print(x)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18435" name="Rectangle 13"/>
          <p:cNvSpPr>
            <a:spLocks noChangeArrowheads="1"/>
          </p:cNvSpPr>
          <p:nvPr/>
        </p:nvSpPr>
        <p:spPr bwMode="auto">
          <a:xfrm>
            <a:off x="381000" y="1631157"/>
            <a:ext cx="923925" cy="584200"/>
          </a:xfrm>
          <a:prstGeom prst="rect">
            <a:avLst/>
          </a:prstGeom>
          <a:solidFill>
            <a:srgbClr val="CCFFCC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 algn="l"/>
            <a:r>
              <a:rPr lang="en-US" sz="3200" b="1" dirty="0">
                <a:latin typeface="Courier New" pitchFamily="49" charset="0"/>
                <a:cs typeface="Courier New" pitchFamily="49" charset="0"/>
              </a:rPr>
              <a:t>for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18436" name="Rectangle 1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43000" y="228600"/>
            <a:ext cx="7086600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4200" i="1" dirty="0" smtClean="0">
                <a:solidFill>
                  <a:schemeClr val="tx2"/>
                </a:solidFill>
                <a:latin typeface="Cambria" pitchFamily="18" charset="0"/>
              </a:rPr>
              <a:t>Iterative design</a:t>
            </a:r>
            <a:r>
              <a:rPr lang="en-US" sz="4200" dirty="0" smtClean="0">
                <a:solidFill>
                  <a:schemeClr val="tx2"/>
                </a:solidFill>
                <a:latin typeface="Cambria" pitchFamily="18" charset="0"/>
              </a:rPr>
              <a:t> in Python</a:t>
            </a:r>
            <a:endParaRPr lang="en-US" sz="4200" i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8439" name="Text Box 3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00422" y="2819400"/>
            <a:ext cx="1828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/>
            <a:r>
              <a:rPr lang="en-US" sz="1800" b="1" dirty="0">
                <a:latin typeface="Courier New" pitchFamily="49" charset="0"/>
              </a:rPr>
              <a:t>x = 42</a:t>
            </a:r>
            <a:endParaRPr lang="en-US" sz="1800" b="1" dirty="0">
              <a:solidFill>
                <a:srgbClr val="FF6600"/>
              </a:solidFill>
              <a:latin typeface="Courier New" pitchFamily="49" charset="0"/>
            </a:endParaRPr>
          </a:p>
          <a:p>
            <a:pPr algn="l"/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sz="1800" b="1" dirty="0">
                <a:latin typeface="Courier New" pitchFamily="49" charset="0"/>
              </a:rPr>
              <a:t> x &gt; 0: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print(x)</a:t>
            </a:r>
            <a:endParaRPr lang="en-US" sz="1800" b="1" dirty="0">
              <a:latin typeface="Courier New" pitchFamily="49" charset="0"/>
            </a:endParaRPr>
          </a:p>
          <a:p>
            <a:pPr algn="l"/>
            <a:r>
              <a:rPr lang="en-US" sz="1800" b="1" dirty="0">
                <a:latin typeface="Courier New" pitchFamily="49" charset="0"/>
              </a:rPr>
              <a:t>  x </a:t>
            </a:r>
            <a:r>
              <a:rPr lang="en-US" sz="1800" b="1" dirty="0" smtClean="0">
                <a:latin typeface="Courier New" pitchFamily="49" charset="0"/>
              </a:rPr>
              <a:t>-= 1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18441" name="Rectangle 13"/>
          <p:cNvSpPr>
            <a:spLocks noChangeArrowheads="1"/>
          </p:cNvSpPr>
          <p:nvPr/>
        </p:nvSpPr>
        <p:spPr bwMode="auto">
          <a:xfrm>
            <a:off x="381000" y="3202499"/>
            <a:ext cx="1416050" cy="584200"/>
          </a:xfrm>
          <a:prstGeom prst="rect">
            <a:avLst/>
          </a:prstGeom>
          <a:solidFill>
            <a:srgbClr val="CCFFCC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pPr algn="l"/>
            <a:r>
              <a:rPr lang="en-US" sz="3200" b="1" dirty="0">
                <a:latin typeface="Courier New" pitchFamily="49" charset="0"/>
                <a:cs typeface="Courier New" pitchFamily="49" charset="0"/>
              </a:rPr>
              <a:t>while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18442" name="Rectangle 13"/>
          <p:cNvSpPr>
            <a:spLocks noChangeArrowheads="1"/>
          </p:cNvSpPr>
          <p:nvPr/>
        </p:nvSpPr>
        <p:spPr bwMode="auto">
          <a:xfrm>
            <a:off x="381000" y="5185244"/>
            <a:ext cx="2706126" cy="584775"/>
          </a:xfrm>
          <a:prstGeom prst="rect">
            <a:avLst/>
          </a:prstGeom>
          <a:solidFill>
            <a:srgbClr val="CCFFCC"/>
          </a:solidFill>
          <a:ln>
            <a:noFill/>
          </a:ln>
          <a:extLst/>
        </p:spPr>
        <p:txBody>
          <a:bodyPr wrap="none">
            <a:spAutoFit/>
          </a:bodyPr>
          <a:lstStyle/>
          <a:p>
            <a:r>
              <a:rPr lang="en-US" sz="3200" dirty="0">
                <a:latin typeface="Cambria" pitchFamily="18" charset="0"/>
              </a:rPr>
              <a:t>variables </a:t>
            </a:r>
            <a:r>
              <a:rPr lang="en-US" sz="3200" b="1" dirty="0">
                <a:latin typeface="Cambria" pitchFamily="18" charset="0"/>
              </a:rPr>
              <a:t>vary</a:t>
            </a:r>
          </a:p>
        </p:txBody>
      </p:sp>
      <p:sp>
        <p:nvSpPr>
          <p:cNvPr id="18443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86200" y="4892675"/>
            <a:ext cx="184858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/>
            <a:r>
              <a:rPr lang="en-US" sz="3600" b="1" dirty="0">
                <a:latin typeface="Courier New" pitchFamily="49" charset="0"/>
              </a:rPr>
              <a:t>x = 41</a:t>
            </a:r>
          </a:p>
          <a:p>
            <a:pPr algn="l"/>
            <a:r>
              <a:rPr lang="en-US" sz="3600" b="1" dirty="0">
                <a:latin typeface="Courier New" pitchFamily="49" charset="0"/>
              </a:rPr>
              <a:t>x </a:t>
            </a:r>
            <a:r>
              <a:rPr lang="en-US" sz="3600" b="1" dirty="0" smtClean="0">
                <a:latin typeface="Courier New" pitchFamily="49" charset="0"/>
              </a:rPr>
              <a:t>+= </a:t>
            </a:r>
            <a:r>
              <a:rPr lang="en-US" sz="3600" b="1" dirty="0">
                <a:latin typeface="Courier New" pitchFamily="49" charset="0"/>
              </a:rPr>
              <a:t>1</a:t>
            </a:r>
          </a:p>
        </p:txBody>
      </p:sp>
      <p:sp>
        <p:nvSpPr>
          <p:cNvPr id="18444" name="Rectangle 10"/>
          <p:cNvSpPr>
            <a:spLocks noChangeArrowheads="1"/>
          </p:cNvSpPr>
          <p:nvPr/>
        </p:nvSpPr>
        <p:spPr bwMode="auto">
          <a:xfrm>
            <a:off x="6858000" y="4961700"/>
            <a:ext cx="18437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b="1" dirty="0" err="1" smtClean="0">
                <a:solidFill>
                  <a:srgbClr val="027F04"/>
                </a:solidFill>
                <a:latin typeface="Courier New" pitchFamily="49" charset="0"/>
                <a:cs typeface="Courier New" pitchFamily="49" charset="0"/>
              </a:rPr>
              <a:t>addn</a:t>
            </a:r>
            <a:r>
              <a:rPr lang="en-US" b="1" dirty="0" smtClean="0">
                <a:solidFill>
                  <a:srgbClr val="027F04"/>
                </a:solidFill>
                <a:latin typeface="Courier New" pitchFamily="49" charset="0"/>
                <a:cs typeface="Courier New" pitchFamily="49" charset="0"/>
              </a:rPr>
              <a:t> r1 1</a:t>
            </a:r>
            <a:endParaRPr lang="en-US" b="1" dirty="0">
              <a:solidFill>
                <a:srgbClr val="027F04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5" name="Rectangle 11"/>
          <p:cNvSpPr>
            <a:spLocks noChangeArrowheads="1"/>
          </p:cNvSpPr>
          <p:nvPr/>
        </p:nvSpPr>
        <p:spPr bwMode="auto">
          <a:xfrm>
            <a:off x="5276056" y="2215357"/>
            <a:ext cx="30267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b="1" dirty="0" err="1" smtClean="0">
                <a:solidFill>
                  <a:srgbClr val="027F04"/>
                </a:solidFill>
                <a:latin typeface="Courier New" pitchFamily="49" charset="0"/>
              </a:rPr>
              <a:t>jumpn</a:t>
            </a:r>
            <a:r>
              <a:rPr lang="en-US" b="1" dirty="0" smtClean="0">
                <a:solidFill>
                  <a:srgbClr val="027F04"/>
                </a:solidFill>
                <a:latin typeface="Courier New" pitchFamily="49" charset="0"/>
              </a:rPr>
              <a:t>,</a:t>
            </a:r>
            <a:r>
              <a:rPr lang="en-US" dirty="0" smtClean="0">
                <a:solidFill>
                  <a:srgbClr val="027F04"/>
                </a:solidFill>
              </a:rPr>
              <a:t> </a:t>
            </a:r>
            <a:r>
              <a:rPr lang="en-US" b="1" dirty="0" err="1" smtClean="0">
                <a:solidFill>
                  <a:srgbClr val="027F04"/>
                </a:solidFill>
                <a:latin typeface="Courier New" pitchFamily="49" charset="0"/>
              </a:rPr>
              <a:t>jeqzn</a:t>
            </a:r>
            <a:r>
              <a:rPr lang="en-US" b="1" dirty="0" smtClean="0">
                <a:solidFill>
                  <a:srgbClr val="027F04"/>
                </a:solidFill>
                <a:latin typeface="Courier New" pitchFamily="49" charset="0"/>
              </a:rPr>
              <a:t>, … </a:t>
            </a:r>
            <a:endParaRPr lang="en-US" dirty="0">
              <a:solidFill>
                <a:srgbClr val="027F04"/>
              </a:solidFill>
            </a:endParaRPr>
          </a:p>
        </p:txBody>
      </p:sp>
      <p:sp>
        <p:nvSpPr>
          <p:cNvPr id="18446" name="Rectangle 36"/>
          <p:cNvSpPr>
            <a:spLocks noChangeArrowheads="1"/>
          </p:cNvSpPr>
          <p:nvPr/>
        </p:nvSpPr>
        <p:spPr bwMode="auto">
          <a:xfrm rot="20555272">
            <a:off x="2602623" y="5785074"/>
            <a:ext cx="596900" cy="3048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a lot!</a:t>
            </a:r>
          </a:p>
        </p:txBody>
      </p:sp>
      <p:sp>
        <p:nvSpPr>
          <p:cNvPr id="18447" name="Line 38"/>
          <p:cNvSpPr>
            <a:spLocks noChangeShapeType="1"/>
          </p:cNvSpPr>
          <p:nvPr/>
        </p:nvSpPr>
        <p:spPr bwMode="auto">
          <a:xfrm flipH="1">
            <a:off x="5354638" y="4364038"/>
            <a:ext cx="528637" cy="604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8" name="Rectangle 39"/>
          <p:cNvSpPr>
            <a:spLocks noChangeArrowheads="1"/>
          </p:cNvSpPr>
          <p:nvPr/>
        </p:nvSpPr>
        <p:spPr bwMode="auto">
          <a:xfrm>
            <a:off x="5795963" y="4010025"/>
            <a:ext cx="1485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900">
                <a:latin typeface="Calibri" pitchFamily="34" charset="0"/>
              </a:rPr>
              <a:t>the initial value is often not the one we want in the end</a:t>
            </a:r>
          </a:p>
        </p:txBody>
      </p:sp>
      <p:sp>
        <p:nvSpPr>
          <p:cNvPr id="18449" name="Line 40"/>
          <p:cNvSpPr>
            <a:spLocks noChangeShapeType="1"/>
          </p:cNvSpPr>
          <p:nvPr/>
        </p:nvSpPr>
        <p:spPr bwMode="auto">
          <a:xfrm>
            <a:off x="4152900" y="6032500"/>
            <a:ext cx="300038" cy="327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50" name="Rectangle 41"/>
          <p:cNvSpPr>
            <a:spLocks noChangeArrowheads="1"/>
          </p:cNvSpPr>
          <p:nvPr/>
        </p:nvSpPr>
        <p:spPr bwMode="auto">
          <a:xfrm>
            <a:off x="4459288" y="6324600"/>
            <a:ext cx="19034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900" dirty="0">
                <a:latin typeface="Calibri" pitchFamily="34" charset="0"/>
              </a:rPr>
              <a:t>But we change it as we go…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20102" y="163357"/>
            <a:ext cx="636169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4200" b="1" dirty="0">
                <a:latin typeface="Courier New" pitchFamily="49" charset="0"/>
              </a:rPr>
              <a:t>for</a:t>
            </a:r>
            <a:r>
              <a:rPr lang="en-US" sz="4200" dirty="0"/>
              <a:t>  </a:t>
            </a:r>
            <a:r>
              <a:rPr lang="en-US" sz="4200" dirty="0" smtClean="0">
                <a:latin typeface="Cambria" panose="02040503050406030204" pitchFamily="18" charset="0"/>
              </a:rPr>
              <a:t>loops</a:t>
            </a:r>
            <a:r>
              <a:rPr lang="en-US" sz="4200" smtClean="0">
                <a:latin typeface="Cambria" panose="02040503050406030204" pitchFamily="18" charset="0"/>
              </a:rPr>
              <a:t>:   examples…</a:t>
            </a:r>
            <a:endParaRPr lang="en-US" sz="4000" dirty="0">
              <a:latin typeface="Cambria" panose="02040503050406030204" pitchFamily="18" charset="0"/>
            </a:endParaRPr>
          </a:p>
        </p:txBody>
      </p:sp>
      <p:sp>
        <p:nvSpPr>
          <p:cNvPr id="19459" name="Rectangle 20"/>
          <p:cNvSpPr>
            <a:spLocks noChangeArrowheads="1"/>
          </p:cNvSpPr>
          <p:nvPr/>
        </p:nvSpPr>
        <p:spPr bwMode="auto">
          <a:xfrm>
            <a:off x="400050" y="1219200"/>
            <a:ext cx="476925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700" b="1" dirty="0">
                <a:solidFill>
                  <a:srgbClr val="F68B09"/>
                </a:solidFill>
                <a:latin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</a:rPr>
              <a:t> x </a:t>
            </a:r>
            <a:r>
              <a:rPr lang="en-US" sz="2700" b="1" dirty="0">
                <a:solidFill>
                  <a:srgbClr val="F68B09"/>
                </a:solidFill>
                <a:latin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</a:rPr>
              <a:t> [2</a:t>
            </a:r>
            <a:r>
              <a:rPr lang="en-US" sz="2700" b="1" dirty="0" smtClean="0">
                <a:latin typeface="Courier New" pitchFamily="49" charset="0"/>
              </a:rPr>
              <a:t>, 4, 6, 8</a:t>
            </a:r>
            <a:r>
              <a:rPr lang="en-US" sz="2700" b="1" dirty="0">
                <a:latin typeface="Courier New" pitchFamily="49" charset="0"/>
              </a:rPr>
              <a:t>]:</a:t>
            </a:r>
          </a:p>
          <a:p>
            <a:pPr algn="l"/>
            <a:r>
              <a:rPr lang="en-US" sz="2700" b="1" dirty="0">
                <a:latin typeface="Courier New" pitchFamily="49" charset="0"/>
              </a:rPr>
              <a:t>   </a:t>
            </a:r>
            <a:r>
              <a:rPr lang="en-US" sz="2700" b="1" dirty="0" smtClean="0">
                <a:solidFill>
                  <a:srgbClr val="6105A5"/>
                </a:solidFill>
                <a:latin typeface="Courier New" pitchFamily="49" charset="0"/>
              </a:rPr>
              <a:t>print</a:t>
            </a:r>
            <a:r>
              <a:rPr lang="en-US" sz="2700" b="1" dirty="0" smtClean="0">
                <a:latin typeface="Courier New" pitchFamily="49" charset="0"/>
              </a:rPr>
              <a:t>('x is', x)</a:t>
            </a:r>
            <a:endParaRPr lang="en-US" sz="2700" b="1" dirty="0">
              <a:latin typeface="Courier New" pitchFamily="49" charset="0"/>
            </a:endParaRPr>
          </a:p>
        </p:txBody>
      </p:sp>
      <p:sp>
        <p:nvSpPr>
          <p:cNvPr id="19461" name="Text Box 39"/>
          <p:cNvSpPr txBox="1">
            <a:spLocks noChangeArrowheads="1"/>
          </p:cNvSpPr>
          <p:nvPr/>
        </p:nvSpPr>
        <p:spPr bwMode="auto">
          <a:xfrm>
            <a:off x="7467600" y="76200"/>
            <a:ext cx="11512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67B0E"/>
                </a:solidFill>
                <a:latin typeface="Cambria" pitchFamily="18" charset="0"/>
              </a:rPr>
              <a:t>This slide is </a:t>
            </a: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four  for  </a:t>
            </a:r>
            <a:r>
              <a:rPr lang="en-US" sz="1200" b="1" dirty="0" err="1" smtClean="0">
                <a:solidFill>
                  <a:srgbClr val="067B0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!</a:t>
            </a:r>
            <a:endParaRPr lang="en-US" sz="1200" dirty="0">
              <a:solidFill>
                <a:srgbClr val="067B0E"/>
              </a:solidFill>
              <a:latin typeface="Cambria" pitchFamily="18" charset="0"/>
            </a:endParaRPr>
          </a:p>
        </p:txBody>
      </p:sp>
      <p:sp>
        <p:nvSpPr>
          <p:cNvPr id="19462" name="Rectangle 40"/>
          <p:cNvSpPr>
            <a:spLocks noChangeArrowheads="1"/>
          </p:cNvSpPr>
          <p:nvPr/>
        </p:nvSpPr>
        <p:spPr bwMode="auto">
          <a:xfrm>
            <a:off x="400050" y="2657475"/>
            <a:ext cx="331052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700" b="1" dirty="0">
                <a:solidFill>
                  <a:srgbClr val="F68B09"/>
                </a:solidFill>
                <a:latin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</a:rPr>
              <a:t> y </a:t>
            </a:r>
            <a:r>
              <a:rPr lang="en-US" sz="2700" b="1" dirty="0">
                <a:solidFill>
                  <a:srgbClr val="F68B09"/>
                </a:solidFill>
                <a:latin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</a:rPr>
              <a:t> [7</a:t>
            </a:r>
            <a:r>
              <a:rPr lang="en-US" sz="2700" b="1" dirty="0" smtClean="0">
                <a:latin typeface="Courier New" pitchFamily="49" charset="0"/>
              </a:rPr>
              <a:t>]*6</a:t>
            </a:r>
            <a:r>
              <a:rPr lang="en-US" sz="2700" b="1" dirty="0">
                <a:latin typeface="Courier New" pitchFamily="49" charset="0"/>
              </a:rPr>
              <a:t>:</a:t>
            </a:r>
          </a:p>
          <a:p>
            <a:pPr algn="l"/>
            <a:r>
              <a:rPr lang="en-US" sz="2700" b="1" dirty="0">
                <a:latin typeface="Courier New" pitchFamily="49" charset="0"/>
              </a:rPr>
              <a:t>   </a:t>
            </a:r>
            <a:r>
              <a:rPr lang="en-US" sz="2700" b="1" dirty="0" smtClean="0">
                <a:solidFill>
                  <a:srgbClr val="6105A5"/>
                </a:solidFill>
                <a:latin typeface="Courier New" pitchFamily="49" charset="0"/>
              </a:rPr>
              <a:t>print</a:t>
            </a:r>
            <a:r>
              <a:rPr lang="en-US" sz="2700" b="1" dirty="0" smtClean="0">
                <a:latin typeface="Courier New" pitchFamily="49" charset="0"/>
              </a:rPr>
              <a:t>(y)</a:t>
            </a:r>
            <a:endParaRPr lang="en-US" sz="2700" b="1" dirty="0">
              <a:latin typeface="Courier New" pitchFamily="49" charset="0"/>
            </a:endParaRPr>
          </a:p>
        </p:txBody>
      </p:sp>
      <p:sp>
        <p:nvSpPr>
          <p:cNvPr id="19463" name="Rectangle 41"/>
          <p:cNvSpPr>
            <a:spLocks noChangeArrowheads="1"/>
          </p:cNvSpPr>
          <p:nvPr/>
        </p:nvSpPr>
        <p:spPr bwMode="auto">
          <a:xfrm>
            <a:off x="381000" y="5629275"/>
            <a:ext cx="414408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700" b="1" dirty="0">
                <a:solidFill>
                  <a:srgbClr val="F68B09"/>
                </a:solidFill>
                <a:latin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</a:rPr>
              <a:t> </a:t>
            </a:r>
            <a:r>
              <a:rPr lang="en-US" sz="2700" b="1" dirty="0">
                <a:solidFill>
                  <a:srgbClr val="F68B09"/>
                </a:solidFill>
                <a:latin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</a:rPr>
              <a:t> </a:t>
            </a:r>
            <a:r>
              <a:rPr lang="en-US" sz="2700" b="1" dirty="0">
                <a:solidFill>
                  <a:srgbClr val="0AA318"/>
                </a:solidFill>
                <a:latin typeface="Courier New" pitchFamily="49" charset="0"/>
              </a:rPr>
              <a:t>          </a:t>
            </a:r>
            <a:endParaRPr lang="en-US" sz="2700" b="1" dirty="0">
              <a:latin typeface="Courier New" pitchFamily="49" charset="0"/>
            </a:endParaRPr>
          </a:p>
          <a:p>
            <a:pPr algn="l"/>
            <a:r>
              <a:rPr lang="en-US" sz="2700" b="1" dirty="0">
                <a:latin typeface="Courier New" pitchFamily="49" charset="0"/>
              </a:rPr>
              <a:t>   </a:t>
            </a:r>
            <a:r>
              <a:rPr lang="en-US" sz="2700" b="1" dirty="0" smtClean="0">
                <a:solidFill>
                  <a:srgbClr val="6105A5"/>
                </a:solidFill>
                <a:latin typeface="Courier New" pitchFamily="49" charset="0"/>
              </a:rPr>
              <a:t>print</a:t>
            </a:r>
            <a:r>
              <a:rPr lang="en-US" sz="2700" b="1" dirty="0" smtClean="0">
                <a:latin typeface="Courier New" pitchFamily="49" charset="0"/>
              </a:rPr>
              <a:t>(</a:t>
            </a:r>
            <a:r>
              <a:rPr lang="en-US" sz="2700" b="1" dirty="0" err="1" smtClean="0">
                <a:latin typeface="Courier New" pitchFamily="49" charset="0"/>
              </a:rPr>
              <a:t>i</a:t>
            </a:r>
            <a:r>
              <a:rPr lang="en-US" sz="2700" b="1" dirty="0" smtClean="0">
                <a:latin typeface="Courier New" pitchFamily="49" charset="0"/>
              </a:rPr>
              <a:t>)</a:t>
            </a:r>
            <a:endParaRPr lang="en-US" sz="2700" b="1" dirty="0">
              <a:latin typeface="Courier New" pitchFamily="49" charset="0"/>
            </a:endParaRPr>
          </a:p>
        </p:txBody>
      </p:sp>
      <p:sp>
        <p:nvSpPr>
          <p:cNvPr id="19464" name="Line 42"/>
          <p:cNvSpPr>
            <a:spLocks noChangeShapeType="1"/>
          </p:cNvSpPr>
          <p:nvPr/>
        </p:nvSpPr>
        <p:spPr bwMode="auto">
          <a:xfrm flipH="1">
            <a:off x="5591175" y="5715000"/>
            <a:ext cx="700088" cy="230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5" name="Text Box 43"/>
          <p:cNvSpPr txBox="1">
            <a:spLocks noChangeArrowheads="1"/>
          </p:cNvSpPr>
          <p:nvPr/>
        </p:nvSpPr>
        <p:spPr bwMode="auto">
          <a:xfrm>
            <a:off x="6291263" y="5410200"/>
            <a:ext cx="15573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dirty="0">
                <a:latin typeface="Cambria" pitchFamily="18" charset="0"/>
              </a:rPr>
              <a:t>How could we get this loop to run 42 times?</a:t>
            </a:r>
          </a:p>
        </p:txBody>
      </p:sp>
      <p:sp>
        <p:nvSpPr>
          <p:cNvPr id="19466" name="Rectangle 44"/>
          <p:cNvSpPr>
            <a:spLocks noChangeArrowheads="1"/>
          </p:cNvSpPr>
          <p:nvPr/>
        </p:nvSpPr>
        <p:spPr bwMode="auto">
          <a:xfrm>
            <a:off x="6127425" y="6496050"/>
            <a:ext cx="28832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latin typeface="Cambria" pitchFamily="18" charset="0"/>
              </a:rPr>
              <a:t>There </a:t>
            </a:r>
            <a:r>
              <a:rPr lang="en-US" sz="1200" dirty="0" smtClean="0">
                <a:latin typeface="Cambria" pitchFamily="18" charset="0"/>
              </a:rPr>
              <a:t>is a </a:t>
            </a:r>
            <a:r>
              <a:rPr lang="en-US" sz="1200" b="1" i="1" dirty="0">
                <a:latin typeface="Cambria" pitchFamily="18" charset="0"/>
              </a:rPr>
              <a:t>range </a:t>
            </a:r>
            <a:r>
              <a:rPr lang="en-US" sz="1200" dirty="0">
                <a:latin typeface="Cambria" pitchFamily="18" charset="0"/>
              </a:rPr>
              <a:t>of answers to this one… </a:t>
            </a:r>
          </a:p>
        </p:txBody>
      </p:sp>
      <p:sp>
        <p:nvSpPr>
          <p:cNvPr id="19467" name="Rectangle 40"/>
          <p:cNvSpPr>
            <a:spLocks noChangeArrowheads="1"/>
          </p:cNvSpPr>
          <p:nvPr/>
        </p:nvSpPr>
        <p:spPr bwMode="auto">
          <a:xfrm>
            <a:off x="381000" y="4181475"/>
            <a:ext cx="60023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700" b="1" dirty="0">
                <a:solidFill>
                  <a:srgbClr val="F68B09"/>
                </a:solidFill>
                <a:latin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</a:rPr>
              <a:t> c </a:t>
            </a:r>
            <a:r>
              <a:rPr lang="en-US" sz="2700" b="1" dirty="0">
                <a:solidFill>
                  <a:srgbClr val="F68B09"/>
                </a:solidFill>
                <a:latin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</a:rPr>
              <a:t> </a:t>
            </a:r>
            <a:r>
              <a:rPr lang="en-US" sz="2700" b="1" dirty="0">
                <a:solidFill>
                  <a:srgbClr val="008000"/>
                </a:solidFill>
                <a:latin typeface="Courier New" pitchFamily="49" charset="0"/>
              </a:rPr>
              <a:t>'down with loops!'</a:t>
            </a:r>
            <a:r>
              <a:rPr lang="en-US" sz="2700" b="1" dirty="0">
                <a:latin typeface="Courier New" pitchFamily="49" charset="0"/>
              </a:rPr>
              <a:t>:</a:t>
            </a:r>
          </a:p>
          <a:p>
            <a:pPr algn="l"/>
            <a:r>
              <a:rPr lang="en-US" sz="2700" b="1" dirty="0">
                <a:latin typeface="Courier New" pitchFamily="49" charset="0"/>
              </a:rPr>
              <a:t>   </a:t>
            </a:r>
            <a:r>
              <a:rPr lang="en-US" sz="2700" b="1" dirty="0" smtClean="0">
                <a:solidFill>
                  <a:srgbClr val="6105A5"/>
                </a:solidFill>
                <a:latin typeface="Courier New" pitchFamily="49" charset="0"/>
              </a:rPr>
              <a:t>print</a:t>
            </a:r>
            <a:r>
              <a:rPr lang="en-US" sz="2700" b="1" dirty="0" smtClean="0">
                <a:latin typeface="Courier New" pitchFamily="49" charset="0"/>
              </a:rPr>
              <a:t>(c)</a:t>
            </a:r>
            <a:endParaRPr lang="en-US" sz="2700" b="1" dirty="0">
              <a:latin typeface="Courier New" pitchFamily="49" charset="0"/>
            </a:endParaRPr>
          </a:p>
        </p:txBody>
      </p:sp>
      <p:grpSp>
        <p:nvGrpSpPr>
          <p:cNvPr id="30" name="Group 21"/>
          <p:cNvGrpSpPr>
            <a:grpSpLocks/>
          </p:cNvGrpSpPr>
          <p:nvPr/>
        </p:nvGrpSpPr>
        <p:grpSpPr bwMode="auto">
          <a:xfrm>
            <a:off x="8510588" y="228600"/>
            <a:ext cx="481012" cy="534988"/>
            <a:chOff x="3456" y="1784"/>
            <a:chExt cx="952" cy="1048"/>
          </a:xfrm>
        </p:grpSpPr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5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26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27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28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29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0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1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32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AutoShape 33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6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400425" y="152400"/>
            <a:ext cx="2286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b="1">
                <a:latin typeface="Courier New" pitchFamily="49" charset="0"/>
              </a:rPr>
              <a:t>for!</a:t>
            </a:r>
            <a:endParaRPr lang="en-US" sz="4000"/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1371600" y="2390775"/>
            <a:ext cx="6562725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F68B09"/>
                </a:solidFill>
                <a:latin typeface="Courier New" pitchFamily="49" charset="0"/>
              </a:rPr>
              <a:t>for</a:t>
            </a:r>
            <a:r>
              <a:rPr lang="en-US" sz="3600" b="1" dirty="0">
                <a:latin typeface="Courier New" pitchFamily="49" charset="0"/>
              </a:rPr>
              <a:t> x </a:t>
            </a:r>
            <a:r>
              <a:rPr lang="en-US" sz="3600" b="1" dirty="0">
                <a:solidFill>
                  <a:srgbClr val="F68B09"/>
                </a:solidFill>
                <a:latin typeface="Courier New" pitchFamily="49" charset="0"/>
              </a:rPr>
              <a:t>in</a:t>
            </a:r>
            <a:r>
              <a:rPr lang="en-US" sz="3600" b="1" dirty="0">
                <a:latin typeface="Courier New" pitchFamily="49" charset="0"/>
              </a:rPr>
              <a:t> [2</a:t>
            </a:r>
            <a:r>
              <a:rPr lang="en-US" sz="3600" b="1" dirty="0" smtClean="0">
                <a:latin typeface="Courier New" pitchFamily="49" charset="0"/>
              </a:rPr>
              <a:t>, 4, 6, 8</a:t>
            </a:r>
            <a:r>
              <a:rPr lang="en-US" sz="3600" b="1" dirty="0">
                <a:latin typeface="Courier New" pitchFamily="49" charset="0"/>
              </a:rPr>
              <a:t>]:</a:t>
            </a:r>
          </a:p>
          <a:p>
            <a:pPr algn="l">
              <a:spcBef>
                <a:spcPct val="50000"/>
              </a:spcBef>
            </a:pPr>
            <a:r>
              <a:rPr lang="en-US" sz="3600" b="1" dirty="0">
                <a:latin typeface="Courier New" pitchFamily="49" charset="0"/>
              </a:rPr>
              <a:t>    </a:t>
            </a:r>
            <a:r>
              <a:rPr lang="en-US" sz="3600" b="1" dirty="0" smtClean="0">
                <a:solidFill>
                  <a:srgbClr val="F68B09"/>
                </a:solidFill>
                <a:latin typeface="Courier New" pitchFamily="49" charset="0"/>
              </a:rPr>
              <a:t>print</a:t>
            </a:r>
            <a:r>
              <a:rPr lang="en-US" sz="3600" b="1" dirty="0">
                <a:latin typeface="Courier New" pitchFamily="49" charset="0"/>
              </a:rPr>
              <a:t>(</a:t>
            </a:r>
            <a:r>
              <a:rPr lang="en-US" sz="3600" b="1" dirty="0" smtClean="0">
                <a:solidFill>
                  <a:srgbClr val="067B0E"/>
                </a:solidFill>
                <a:latin typeface="Courier New" pitchFamily="49" charset="0"/>
              </a:rPr>
              <a:t>'x </a:t>
            </a:r>
            <a:r>
              <a:rPr lang="en-US" sz="3600" b="1" dirty="0">
                <a:solidFill>
                  <a:srgbClr val="067B0E"/>
                </a:solidFill>
                <a:latin typeface="Courier New" pitchFamily="49" charset="0"/>
              </a:rPr>
              <a:t>is'</a:t>
            </a:r>
            <a:r>
              <a:rPr lang="en-US" sz="3600" b="1" dirty="0">
                <a:latin typeface="Courier New" pitchFamily="49" charset="0"/>
              </a:rPr>
              <a:t>, </a:t>
            </a:r>
            <a:r>
              <a:rPr lang="en-US" sz="3600" b="1" dirty="0" smtClean="0">
                <a:latin typeface="Courier New" pitchFamily="49" charset="0"/>
              </a:rPr>
              <a:t>x)</a:t>
            </a:r>
            <a:endParaRPr lang="en-US" sz="36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endParaRPr lang="en-US" sz="36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3600" b="1" dirty="0" smtClean="0">
                <a:solidFill>
                  <a:srgbClr val="F68B09"/>
                </a:solidFill>
                <a:latin typeface="Courier New" pitchFamily="49" charset="0"/>
              </a:rPr>
              <a:t>print</a:t>
            </a:r>
            <a:r>
              <a:rPr lang="en-US" sz="3600" b="1" dirty="0">
                <a:latin typeface="Courier New" pitchFamily="49" charset="0"/>
              </a:rPr>
              <a:t>(</a:t>
            </a:r>
            <a:r>
              <a:rPr lang="en-US" sz="3600" b="1" dirty="0" smtClean="0">
                <a:solidFill>
                  <a:srgbClr val="067B0E"/>
                </a:solidFill>
                <a:latin typeface="Courier New" pitchFamily="49" charset="0"/>
              </a:rPr>
              <a:t>'Done!'</a:t>
            </a:r>
            <a:r>
              <a:rPr lang="en-US" sz="3600" b="1" dirty="0" smtClean="0">
                <a:latin typeface="Courier New" pitchFamily="49" charset="0"/>
              </a:rPr>
              <a:t>)</a:t>
            </a:r>
            <a:endParaRPr lang="en-US" sz="3600" b="1" dirty="0">
              <a:latin typeface="Courier New" pitchFamily="49" charset="0"/>
            </a:endParaRPr>
          </a:p>
        </p:txBody>
      </p: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7431087" y="5675293"/>
            <a:ext cx="14081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400" dirty="0">
                <a:solidFill>
                  <a:schemeClr val="bg2"/>
                </a:solidFill>
                <a:latin typeface="Arial" pitchFamily="34" charset="0"/>
              </a:rPr>
              <a:t>anatomy?</a:t>
            </a:r>
          </a:p>
          <a:p>
            <a:pPr algn="r">
              <a:spcBef>
                <a:spcPct val="50000"/>
              </a:spcBef>
            </a:pPr>
            <a:r>
              <a:rPr lang="en-US" sz="1400" dirty="0">
                <a:solidFill>
                  <a:schemeClr val="bg2"/>
                </a:solidFill>
                <a:latin typeface="Arial" pitchFamily="34" charset="0"/>
              </a:rPr>
              <a:t>empty?</a:t>
            </a:r>
          </a:p>
          <a:p>
            <a:pPr algn="r">
              <a:spcBef>
                <a:spcPct val="50000"/>
              </a:spcBef>
            </a:pPr>
            <a:r>
              <a:rPr lang="en-US" sz="1400" dirty="0">
                <a:solidFill>
                  <a:schemeClr val="bg2"/>
                </a:solidFill>
                <a:latin typeface="Arial" pitchFamily="34" charset="0"/>
              </a:rPr>
              <a:t>x unused?</a:t>
            </a:r>
          </a:p>
        </p:txBody>
      </p:sp>
      <p:sp>
        <p:nvSpPr>
          <p:cNvPr id="20487" name="Line 31"/>
          <p:cNvSpPr>
            <a:spLocks noChangeShapeType="1"/>
          </p:cNvSpPr>
          <p:nvPr/>
        </p:nvSpPr>
        <p:spPr bwMode="auto">
          <a:xfrm>
            <a:off x="2286000" y="3017837"/>
            <a:ext cx="0" cy="762000"/>
          </a:xfrm>
          <a:prstGeom prst="line">
            <a:avLst/>
          </a:prstGeom>
          <a:noFill/>
          <a:ln w="19050">
            <a:solidFill>
              <a:srgbClr val="94091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9" name="Text Box 34"/>
          <p:cNvSpPr txBox="1">
            <a:spLocks noChangeArrowheads="1"/>
          </p:cNvSpPr>
          <p:nvPr/>
        </p:nvSpPr>
        <p:spPr bwMode="auto">
          <a:xfrm>
            <a:off x="2730500" y="1219200"/>
            <a:ext cx="246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dirty="0">
                <a:latin typeface="Candara" panose="020E0502030303020204" pitchFamily="34" charset="0"/>
              </a:rPr>
              <a:t>x</a:t>
            </a:r>
            <a:r>
              <a:rPr lang="en-US" sz="1600" dirty="0">
                <a:latin typeface="Candara" panose="020E0502030303020204" pitchFamily="34" charset="0"/>
              </a:rPr>
              <a:t> is assigned each value from this sequence</a:t>
            </a:r>
          </a:p>
        </p:txBody>
      </p:sp>
      <p:sp>
        <p:nvSpPr>
          <p:cNvPr id="20490" name="Text Box 35"/>
          <p:cNvSpPr txBox="1">
            <a:spLocks noChangeArrowheads="1"/>
          </p:cNvSpPr>
          <p:nvPr/>
        </p:nvSpPr>
        <p:spPr bwMode="auto">
          <a:xfrm>
            <a:off x="3521075" y="3829050"/>
            <a:ext cx="25749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>
                <a:latin typeface="Candara" panose="020E0502030303020204" pitchFamily="34" charset="0"/>
              </a:rPr>
              <a:t>the BODY or BLOCK of the for loop runs with that </a:t>
            </a:r>
            <a:r>
              <a:rPr lang="en-US" sz="1600" b="1" dirty="0">
                <a:latin typeface="Candara" panose="020E0502030303020204" pitchFamily="34" charset="0"/>
              </a:rPr>
              <a:t>x</a:t>
            </a:r>
          </a:p>
        </p:txBody>
      </p:sp>
      <p:sp>
        <p:nvSpPr>
          <p:cNvPr id="20491" name="Text Box 36"/>
          <p:cNvSpPr txBox="1">
            <a:spLocks noChangeArrowheads="1"/>
          </p:cNvSpPr>
          <p:nvPr/>
        </p:nvSpPr>
        <p:spPr bwMode="auto">
          <a:xfrm>
            <a:off x="2133600" y="5561012"/>
            <a:ext cx="325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Candara" panose="020E0502030303020204" pitchFamily="34" charset="0"/>
              </a:rPr>
              <a:t>Code AFTER the loop will not run until the loop is finished.</a:t>
            </a:r>
          </a:p>
        </p:txBody>
      </p:sp>
      <p:sp>
        <p:nvSpPr>
          <p:cNvPr id="20492" name="Text Box 37"/>
          <p:cNvSpPr txBox="1">
            <a:spLocks noChangeArrowheads="1"/>
          </p:cNvSpPr>
          <p:nvPr/>
        </p:nvSpPr>
        <p:spPr bwMode="auto">
          <a:xfrm>
            <a:off x="2338136" y="1287384"/>
            <a:ext cx="457200" cy="438582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lnSpc>
                <a:spcPts val="2700"/>
              </a:lnSpc>
              <a:spcBef>
                <a:spcPts val="0"/>
              </a:spcBef>
            </a:pPr>
            <a:r>
              <a:rPr lang="en-US" sz="2800" b="1" dirty="0">
                <a:latin typeface="Candara" panose="020E0502030303020204" pitchFamily="34" charset="0"/>
              </a:rPr>
              <a:t>1</a:t>
            </a:r>
          </a:p>
        </p:txBody>
      </p:sp>
      <p:sp>
        <p:nvSpPr>
          <p:cNvPr id="20493" name="Text Box 38"/>
          <p:cNvSpPr txBox="1">
            <a:spLocks noChangeArrowheads="1"/>
          </p:cNvSpPr>
          <p:nvPr/>
        </p:nvSpPr>
        <p:spPr bwMode="auto">
          <a:xfrm>
            <a:off x="3124200" y="3887787"/>
            <a:ext cx="457200" cy="438582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lnSpc>
                <a:spcPts val="2700"/>
              </a:lnSpc>
              <a:spcBef>
                <a:spcPts val="0"/>
              </a:spcBef>
            </a:pPr>
            <a:r>
              <a:rPr lang="en-US" sz="2800" b="1">
                <a:latin typeface="Candara" panose="020E0502030303020204" pitchFamily="34" charset="0"/>
              </a:rPr>
              <a:t>2</a:t>
            </a:r>
          </a:p>
        </p:txBody>
      </p:sp>
      <p:sp>
        <p:nvSpPr>
          <p:cNvPr id="20494" name="Text Box 39"/>
          <p:cNvSpPr txBox="1">
            <a:spLocks noChangeArrowheads="1"/>
          </p:cNvSpPr>
          <p:nvPr/>
        </p:nvSpPr>
        <p:spPr bwMode="auto">
          <a:xfrm>
            <a:off x="7977187" y="2412332"/>
            <a:ext cx="457200" cy="438582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lnSpc>
                <a:spcPts val="2700"/>
              </a:lnSpc>
              <a:spcBef>
                <a:spcPts val="0"/>
              </a:spcBef>
            </a:pPr>
            <a:r>
              <a:rPr lang="en-US" sz="2800" b="1">
                <a:latin typeface="Candara" panose="020E0502030303020204" pitchFamily="34" charset="0"/>
              </a:rPr>
              <a:t>3</a:t>
            </a:r>
          </a:p>
        </p:txBody>
      </p:sp>
      <p:sp>
        <p:nvSpPr>
          <p:cNvPr id="20495" name="Text Box 40"/>
          <p:cNvSpPr txBox="1">
            <a:spLocks noChangeArrowheads="1"/>
          </p:cNvSpPr>
          <p:nvPr/>
        </p:nvSpPr>
        <p:spPr bwMode="auto">
          <a:xfrm>
            <a:off x="1792288" y="5600700"/>
            <a:ext cx="457200" cy="438582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lnSpc>
                <a:spcPts val="2700"/>
              </a:lnSpc>
              <a:spcBef>
                <a:spcPts val="0"/>
              </a:spcBef>
            </a:pPr>
            <a:r>
              <a:rPr lang="en-US" sz="2800" b="1">
                <a:latin typeface="Candara" panose="020E0502030303020204" pitchFamily="34" charset="0"/>
              </a:rPr>
              <a:t>4</a:t>
            </a:r>
          </a:p>
        </p:txBody>
      </p:sp>
      <p:sp>
        <p:nvSpPr>
          <p:cNvPr id="20496" name="Text Box 41"/>
          <p:cNvSpPr txBox="1">
            <a:spLocks noChangeArrowheads="1"/>
          </p:cNvSpPr>
          <p:nvPr/>
        </p:nvSpPr>
        <p:spPr bwMode="auto">
          <a:xfrm>
            <a:off x="7497762" y="2906712"/>
            <a:ext cx="149383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>
                <a:latin typeface="Candara" panose="020E0502030303020204" pitchFamily="34" charset="0"/>
              </a:rPr>
              <a:t>LOOP back to </a:t>
            </a:r>
            <a:r>
              <a:rPr lang="en-US" sz="1600" dirty="0" smtClean="0">
                <a:latin typeface="Candara" panose="020E0502030303020204" pitchFamily="34" charset="0"/>
              </a:rPr>
              <a:t>the top </a:t>
            </a:r>
            <a:r>
              <a:rPr lang="en-US" sz="1600" dirty="0">
                <a:latin typeface="Candara" panose="020E0502030303020204" pitchFamily="34" charset="0"/>
              </a:rPr>
              <a:t>for EACH value in the list</a:t>
            </a:r>
          </a:p>
        </p:txBody>
      </p:sp>
      <p:sp>
        <p:nvSpPr>
          <p:cNvPr id="20497" name="AutoShape 45"/>
          <p:cNvSpPr>
            <a:spLocks/>
          </p:cNvSpPr>
          <p:nvPr/>
        </p:nvSpPr>
        <p:spPr bwMode="auto">
          <a:xfrm>
            <a:off x="906463" y="2652712"/>
            <a:ext cx="228600" cy="2590800"/>
          </a:xfrm>
          <a:prstGeom prst="leftBrace">
            <a:avLst>
              <a:gd name="adj1" fmla="val 94444"/>
              <a:gd name="adj2" fmla="val 50000"/>
            </a:avLst>
          </a:prstGeom>
          <a:noFill/>
          <a:ln w="19050">
            <a:solidFill>
              <a:srgbClr val="94091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8" name="Rectangle 46"/>
          <p:cNvSpPr>
            <a:spLocks noChangeArrowheads="1"/>
          </p:cNvSpPr>
          <p:nvPr/>
        </p:nvSpPr>
        <p:spPr bwMode="auto">
          <a:xfrm rot="16200000">
            <a:off x="-1237375" y="3801060"/>
            <a:ext cx="37256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dirty="0">
                <a:latin typeface="Candara" panose="020E0502030303020204" pitchFamily="34" charset="0"/>
              </a:rPr>
              <a:t>This is the #1 for-loop error! (</a:t>
            </a:r>
            <a:r>
              <a:rPr lang="en-US" sz="1600" b="1" dirty="0">
                <a:latin typeface="Candara" panose="020E0502030303020204" pitchFamily="34" charset="0"/>
              </a:rPr>
              <a:t>what</a:t>
            </a:r>
            <a:r>
              <a:rPr lang="en-US" sz="1600" dirty="0">
                <a:latin typeface="Candara" panose="020E0502030303020204" pitchFamily="34" charset="0"/>
              </a:rPr>
              <a:t>? </a:t>
            </a:r>
            <a:r>
              <a:rPr lang="en-US" sz="1600" b="1" dirty="0">
                <a:latin typeface="Candara" panose="020E0502030303020204" pitchFamily="34" charset="0"/>
              </a:rPr>
              <a:t>why</a:t>
            </a:r>
            <a:r>
              <a:rPr lang="en-US" sz="1600" dirty="0">
                <a:latin typeface="Candara" panose="020E0502030303020204" pitchFamily="34" charset="0"/>
              </a:rPr>
              <a:t>?)</a:t>
            </a:r>
          </a:p>
        </p:txBody>
      </p:sp>
      <p:grpSp>
        <p:nvGrpSpPr>
          <p:cNvPr id="20499" name="Group 21"/>
          <p:cNvGrpSpPr>
            <a:grpSpLocks/>
          </p:cNvGrpSpPr>
          <p:nvPr/>
        </p:nvGrpSpPr>
        <p:grpSpPr bwMode="auto">
          <a:xfrm>
            <a:off x="8440738" y="228600"/>
            <a:ext cx="481012" cy="534988"/>
            <a:chOff x="3456" y="1784"/>
            <a:chExt cx="952" cy="1048"/>
          </a:xfrm>
        </p:grpSpPr>
        <p:sp>
          <p:nvSpPr>
            <p:cNvPr id="20502" name="Freeform 22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Freeform 23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Freeform 24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Freeform 25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Oval 26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Oval 27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Oval 28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Oval 29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Oval 30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Oval 31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Oval 32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AutoShape 33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Freeform 34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Freeform 35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Freeform 36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Freeform 37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Freeform 38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00" name="Text Box 39"/>
          <p:cNvSpPr txBox="1">
            <a:spLocks noChangeArrowheads="1"/>
          </p:cNvSpPr>
          <p:nvPr/>
        </p:nvSpPr>
        <p:spPr bwMode="auto">
          <a:xfrm>
            <a:off x="7369175" y="83946"/>
            <a:ext cx="1332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It's what the fox says:  </a:t>
            </a:r>
            <a:r>
              <a:rPr lang="en-US" sz="1200" b="1" i="1" dirty="0" smtClean="0">
                <a:solidFill>
                  <a:srgbClr val="067B0E"/>
                </a:solidFill>
                <a:latin typeface="Cambria" pitchFamily="18" charset="0"/>
              </a:rPr>
              <a:t>Duck!</a:t>
            </a:r>
            <a:endParaRPr lang="en-US" sz="1200" b="1" i="1" dirty="0">
              <a:solidFill>
                <a:srgbClr val="067B0E"/>
              </a:solidFill>
              <a:latin typeface="Cambria" pitchFamily="18" charset="0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6534364" y="2835667"/>
            <a:ext cx="1100509" cy="1315093"/>
          </a:xfrm>
          <a:custGeom>
            <a:avLst/>
            <a:gdLst>
              <a:gd name="connsiteX0" fmla="*/ 0 w 1100509"/>
              <a:gd name="connsiteY0" fmla="*/ 1315093 h 1315093"/>
              <a:gd name="connsiteX1" fmla="*/ 1037690 w 1100509"/>
              <a:gd name="connsiteY1" fmla="*/ 1058239 h 1315093"/>
              <a:gd name="connsiteX2" fmla="*/ 976045 w 1100509"/>
              <a:gd name="connsiteY2" fmla="*/ 0 h 131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0509" h="1315093">
                <a:moveTo>
                  <a:pt x="0" y="1315093"/>
                </a:moveTo>
                <a:cubicBezTo>
                  <a:pt x="437508" y="1296257"/>
                  <a:pt x="875016" y="1277421"/>
                  <a:pt x="1037690" y="1058239"/>
                </a:cubicBezTo>
                <a:cubicBezTo>
                  <a:pt x="1200364" y="839057"/>
                  <a:pt x="998306" y="176373"/>
                  <a:pt x="976045" y="0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2702103" y="2023664"/>
            <a:ext cx="1633591" cy="493505"/>
          </a:xfrm>
          <a:custGeom>
            <a:avLst/>
            <a:gdLst>
              <a:gd name="connsiteX0" fmla="*/ 1633591 w 1633591"/>
              <a:gd name="connsiteY0" fmla="*/ 431860 h 493505"/>
              <a:gd name="connsiteX1" fmla="*/ 842481 w 1633591"/>
              <a:gd name="connsiteY1" fmla="*/ 345 h 493505"/>
              <a:gd name="connsiteX2" fmla="*/ 0 w 1633591"/>
              <a:gd name="connsiteY2" fmla="*/ 493505 h 493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3591" h="493505">
                <a:moveTo>
                  <a:pt x="1633591" y="431860"/>
                </a:moveTo>
                <a:cubicBezTo>
                  <a:pt x="1374168" y="210965"/>
                  <a:pt x="1114746" y="-9929"/>
                  <a:pt x="842481" y="345"/>
                </a:cubicBezTo>
                <a:cubicBezTo>
                  <a:pt x="570216" y="10619"/>
                  <a:pt x="92467" y="409599"/>
                  <a:pt x="0" y="493505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753474" y="2013727"/>
            <a:ext cx="2424701" cy="503442"/>
          </a:xfrm>
          <a:custGeom>
            <a:avLst/>
            <a:gdLst>
              <a:gd name="connsiteX0" fmla="*/ 2424701 w 2424701"/>
              <a:gd name="connsiteY0" fmla="*/ 503442 h 503442"/>
              <a:gd name="connsiteX1" fmla="*/ 1448656 w 2424701"/>
              <a:gd name="connsiteY1" fmla="*/ 8 h 503442"/>
              <a:gd name="connsiteX2" fmla="*/ 0 w 2424701"/>
              <a:gd name="connsiteY2" fmla="*/ 493167 h 503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4701" h="503442">
                <a:moveTo>
                  <a:pt x="2424701" y="503442"/>
                </a:moveTo>
                <a:cubicBezTo>
                  <a:pt x="2138737" y="252581"/>
                  <a:pt x="1852773" y="1720"/>
                  <a:pt x="1448656" y="8"/>
                </a:cubicBezTo>
                <a:cubicBezTo>
                  <a:pt x="1044539" y="-1705"/>
                  <a:pt x="522269" y="245731"/>
                  <a:pt x="0" y="493167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2835667" y="2003428"/>
            <a:ext cx="3092522" cy="534289"/>
          </a:xfrm>
          <a:custGeom>
            <a:avLst/>
            <a:gdLst>
              <a:gd name="connsiteX0" fmla="*/ 3092522 w 3092522"/>
              <a:gd name="connsiteY0" fmla="*/ 534289 h 534289"/>
              <a:gd name="connsiteX1" fmla="*/ 1746607 w 3092522"/>
              <a:gd name="connsiteY1" fmla="*/ 33 h 534289"/>
              <a:gd name="connsiteX2" fmla="*/ 0 w 3092522"/>
              <a:gd name="connsiteY2" fmla="*/ 513741 h 534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2522" h="534289">
                <a:moveTo>
                  <a:pt x="3092522" y="534289"/>
                </a:moveTo>
                <a:cubicBezTo>
                  <a:pt x="2677274" y="268873"/>
                  <a:pt x="2262027" y="3458"/>
                  <a:pt x="1746607" y="33"/>
                </a:cubicBezTo>
                <a:cubicBezTo>
                  <a:pt x="1231187" y="-3392"/>
                  <a:pt x="615593" y="255174"/>
                  <a:pt x="0" y="513741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907587" y="2003244"/>
            <a:ext cx="3904179" cy="534473"/>
          </a:xfrm>
          <a:custGeom>
            <a:avLst/>
            <a:gdLst>
              <a:gd name="connsiteX0" fmla="*/ 3904179 w 3904179"/>
              <a:gd name="connsiteY0" fmla="*/ 483102 h 534473"/>
              <a:gd name="connsiteX1" fmla="*/ 2034283 w 3904179"/>
              <a:gd name="connsiteY1" fmla="*/ 217 h 534473"/>
              <a:gd name="connsiteX2" fmla="*/ 0 w 3904179"/>
              <a:gd name="connsiteY2" fmla="*/ 534473 h 534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4179" h="534473">
                <a:moveTo>
                  <a:pt x="3904179" y="483102"/>
                </a:moveTo>
                <a:cubicBezTo>
                  <a:pt x="3294579" y="237378"/>
                  <a:pt x="2684979" y="-8345"/>
                  <a:pt x="2034283" y="217"/>
                </a:cubicBezTo>
                <a:cubicBezTo>
                  <a:pt x="1383587" y="8779"/>
                  <a:pt x="691793" y="271626"/>
                  <a:pt x="0" y="534473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356936" y="4110792"/>
            <a:ext cx="8534400" cy="1066800"/>
          </a:xfrm>
          <a:prstGeom prst="roundRect">
            <a:avLst/>
          </a:prstGeom>
          <a:solidFill>
            <a:srgbClr val="CCEC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1506" name="Rounded Rectangle 1"/>
          <p:cNvSpPr>
            <a:spLocks noChangeArrowheads="1"/>
          </p:cNvSpPr>
          <p:nvPr/>
        </p:nvSpPr>
        <p:spPr bwMode="auto">
          <a:xfrm>
            <a:off x="5224463" y="2698750"/>
            <a:ext cx="2501900" cy="59531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609600" y="288925"/>
            <a:ext cx="815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>
                <a:latin typeface="Cambria" pitchFamily="18" charset="0"/>
              </a:rPr>
              <a:t>That's why they're called </a:t>
            </a:r>
            <a:r>
              <a:rPr lang="en-US" sz="3600" b="1" i="1" dirty="0">
                <a:latin typeface="Cambria" pitchFamily="18" charset="0"/>
              </a:rPr>
              <a:t>variables</a:t>
            </a:r>
            <a:endParaRPr lang="en-US" sz="3600" b="1" dirty="0">
              <a:latin typeface="Cambria" pitchFamily="18" charset="0"/>
            </a:endParaRP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533400" y="1676400"/>
            <a:ext cx="414496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 dirty="0">
                <a:latin typeface="Courier New" pitchFamily="49" charset="0"/>
              </a:rPr>
              <a:t>age = </a:t>
            </a:r>
            <a:r>
              <a:rPr lang="en-US" sz="3200" b="1" dirty="0" smtClean="0">
                <a:latin typeface="Courier New" pitchFamily="49" charset="0"/>
              </a:rPr>
              <a:t>41</a:t>
            </a:r>
            <a:endParaRPr lang="en-US" sz="32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3200" b="1" dirty="0">
                <a:latin typeface="Courier New" pitchFamily="49" charset="0"/>
              </a:rPr>
              <a:t>age = age + 1</a:t>
            </a:r>
            <a:endParaRPr lang="en-US" sz="3200" b="1" dirty="0">
              <a:solidFill>
                <a:srgbClr val="0A04EB"/>
              </a:solidFill>
              <a:latin typeface="Courier New" pitchFamily="49" charset="0"/>
            </a:endParaRPr>
          </a:p>
        </p:txBody>
      </p:sp>
      <p:grpSp>
        <p:nvGrpSpPr>
          <p:cNvPr id="21509" name="Group 13"/>
          <p:cNvGrpSpPr>
            <a:grpSpLocks/>
          </p:cNvGrpSpPr>
          <p:nvPr/>
        </p:nvGrpSpPr>
        <p:grpSpPr bwMode="auto">
          <a:xfrm>
            <a:off x="8314744" y="1846863"/>
            <a:ext cx="425450" cy="469900"/>
            <a:chOff x="3456" y="1784"/>
            <a:chExt cx="952" cy="1048"/>
          </a:xfrm>
        </p:grpSpPr>
        <p:sp>
          <p:nvSpPr>
            <p:cNvPr id="21517" name="Freeform 14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Freeform 15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Freeform 16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7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1" name="Oval 18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Oval 19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Oval 20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Oval 21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Oval 22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Oval 23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Oval 24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AutoShape 25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Freeform 26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Freeform 27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Freeform 28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Freeform 29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3" name="Freeform 30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0" name="Text Box 31"/>
          <p:cNvSpPr txBox="1">
            <a:spLocks noChangeArrowheads="1"/>
          </p:cNvSpPr>
          <p:nvPr/>
        </p:nvSpPr>
        <p:spPr bwMode="auto">
          <a:xfrm>
            <a:off x="7060772" y="1409749"/>
            <a:ext cx="1684338" cy="650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n-US" sz="1100" dirty="0">
                <a:solidFill>
                  <a:srgbClr val="067B0E"/>
                </a:solidFill>
                <a:latin typeface="Cambria" pitchFamily="18" charset="0"/>
              </a:rPr>
              <a:t>Only in </a:t>
            </a:r>
            <a:r>
              <a:rPr lang="en-US" sz="1100" dirty="0" smtClean="0">
                <a:solidFill>
                  <a:srgbClr val="067B0E"/>
                </a:solidFill>
                <a:latin typeface="Cambria" pitchFamily="18" charset="0"/>
              </a:rPr>
              <a:t>code can </a:t>
            </a:r>
            <a:r>
              <a:rPr lang="en-US" sz="1100" dirty="0">
                <a:solidFill>
                  <a:srgbClr val="067B0E"/>
                </a:solidFill>
                <a:latin typeface="Cambria" pitchFamily="18" charset="0"/>
              </a:rPr>
              <a:t>one's </a:t>
            </a:r>
            <a:r>
              <a:rPr lang="en-US" sz="1100" dirty="0" smtClean="0">
                <a:solidFill>
                  <a:srgbClr val="067B0E"/>
                </a:solidFill>
                <a:latin typeface="Cambria" pitchFamily="18" charset="0"/>
              </a:rPr>
              <a:t>newer </a:t>
            </a:r>
            <a:r>
              <a:rPr lang="en-US" sz="1100" dirty="0">
                <a:solidFill>
                  <a:srgbClr val="067B0E"/>
                </a:solidFill>
                <a:latin typeface="Cambria" pitchFamily="18" charset="0"/>
              </a:rPr>
              <a:t>age be older than one's </a:t>
            </a:r>
            <a:r>
              <a:rPr lang="en-US" sz="1100" dirty="0" smtClean="0">
                <a:solidFill>
                  <a:srgbClr val="067B0E"/>
                </a:solidFill>
                <a:latin typeface="Cambria" pitchFamily="18" charset="0"/>
              </a:rPr>
              <a:t>older age!</a:t>
            </a:r>
            <a:endParaRPr lang="en-US" sz="1100" dirty="0">
              <a:solidFill>
                <a:srgbClr val="067B0E"/>
              </a:solidFill>
              <a:latin typeface="Cambria" pitchFamily="18" charset="0"/>
            </a:endParaRPr>
          </a:p>
        </p:txBody>
      </p:sp>
      <p:sp>
        <p:nvSpPr>
          <p:cNvPr id="21511" name="Line 35"/>
          <p:cNvSpPr>
            <a:spLocks noChangeShapeType="1"/>
          </p:cNvSpPr>
          <p:nvPr/>
        </p:nvSpPr>
        <p:spPr bwMode="auto">
          <a:xfrm flipH="1">
            <a:off x="2520950" y="2051050"/>
            <a:ext cx="920750" cy="441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2" name="Text Box 36"/>
          <p:cNvSpPr txBox="1">
            <a:spLocks noChangeArrowheads="1"/>
          </p:cNvSpPr>
          <p:nvPr/>
        </p:nvSpPr>
        <p:spPr bwMode="auto">
          <a:xfrm>
            <a:off x="3454400" y="1846263"/>
            <a:ext cx="15573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dirty="0"/>
              <a:t>The "old" value (</a:t>
            </a:r>
            <a:r>
              <a:rPr lang="en-US" sz="1200" dirty="0" smtClean="0"/>
              <a:t>41)</a:t>
            </a:r>
            <a:endParaRPr lang="en-US" sz="1200" dirty="0"/>
          </a:p>
        </p:txBody>
      </p:sp>
      <p:sp>
        <p:nvSpPr>
          <p:cNvPr id="21513" name="Text Box 37"/>
          <p:cNvSpPr txBox="1">
            <a:spLocks noChangeArrowheads="1"/>
          </p:cNvSpPr>
          <p:nvPr/>
        </p:nvSpPr>
        <p:spPr bwMode="auto">
          <a:xfrm>
            <a:off x="1457325" y="3316288"/>
            <a:ext cx="2082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dirty="0"/>
              <a:t>The "new" value  (</a:t>
            </a:r>
            <a:r>
              <a:rPr lang="en-US" sz="1200" dirty="0" smtClean="0"/>
              <a:t>42)</a:t>
            </a:r>
            <a:endParaRPr lang="en-US" sz="1200" dirty="0"/>
          </a:p>
        </p:txBody>
      </p:sp>
      <p:sp>
        <p:nvSpPr>
          <p:cNvPr id="21514" name="Line 38"/>
          <p:cNvSpPr>
            <a:spLocks noChangeShapeType="1"/>
          </p:cNvSpPr>
          <p:nvPr/>
        </p:nvSpPr>
        <p:spPr bwMode="auto">
          <a:xfrm flipH="1" flipV="1">
            <a:off x="1001713" y="2955925"/>
            <a:ext cx="4651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5" name="Rectangle 43"/>
          <p:cNvSpPr>
            <a:spLocks noChangeArrowheads="1"/>
          </p:cNvSpPr>
          <p:nvPr/>
        </p:nvSpPr>
        <p:spPr bwMode="auto">
          <a:xfrm>
            <a:off x="5386388" y="2720975"/>
            <a:ext cx="2135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A04EB"/>
                </a:solidFill>
                <a:latin typeface="Courier New" pitchFamily="49" charset="0"/>
              </a:rPr>
              <a:t>age +=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68230" y="4295276"/>
            <a:ext cx="510301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05</a:t>
            </a:r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3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addn</a:t>
            </a:r>
            <a:r>
              <a:rPr 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r1  1</a:t>
            </a:r>
            <a:endParaRPr lang="en-US" sz="3600" b="1" dirty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5536" y="4387608"/>
            <a:ext cx="29454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ndara" panose="020E0502030303020204" pitchFamily="34" charset="0"/>
              </a:rPr>
              <a:t>Echoes from Hmmm: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7" name="Down Arrow 6"/>
          <p:cNvSpPr/>
          <p:nvPr/>
        </p:nvSpPr>
        <p:spPr bwMode="auto">
          <a:xfrm rot="12347162">
            <a:off x="6127862" y="3210678"/>
            <a:ext cx="762000" cy="904875"/>
          </a:xfrm>
          <a:prstGeom prst="downArrow">
            <a:avLst/>
          </a:prstGeom>
          <a:solidFill>
            <a:srgbClr val="CCECFF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ounded Rectangle 1"/>
          <p:cNvSpPr>
            <a:spLocks noChangeArrowheads="1"/>
          </p:cNvSpPr>
          <p:nvPr/>
        </p:nvSpPr>
        <p:spPr bwMode="auto">
          <a:xfrm>
            <a:off x="5224463" y="2698750"/>
            <a:ext cx="2501900" cy="59531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609600" y="288925"/>
            <a:ext cx="815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>
                <a:latin typeface="Cambria" pitchFamily="18" charset="0"/>
              </a:rPr>
              <a:t>That's why they're called </a:t>
            </a:r>
            <a:r>
              <a:rPr lang="en-US" sz="3600" b="1" i="1" dirty="0">
                <a:latin typeface="Cambria" pitchFamily="18" charset="0"/>
              </a:rPr>
              <a:t>variables</a:t>
            </a:r>
            <a:endParaRPr lang="en-US" sz="3600" b="1" dirty="0">
              <a:latin typeface="Cambria" pitchFamily="18" charset="0"/>
            </a:endParaRPr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533400" y="1676400"/>
            <a:ext cx="414496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b="1" dirty="0">
                <a:latin typeface="Courier New" pitchFamily="49" charset="0"/>
              </a:rPr>
              <a:t>age = </a:t>
            </a:r>
            <a:r>
              <a:rPr lang="en-US" sz="3200" b="1" dirty="0" smtClean="0">
                <a:latin typeface="Courier New" pitchFamily="49" charset="0"/>
              </a:rPr>
              <a:t>41</a:t>
            </a:r>
            <a:endParaRPr lang="en-US" sz="32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3200" b="1" dirty="0">
                <a:latin typeface="Courier New" pitchFamily="49" charset="0"/>
              </a:rPr>
              <a:t>age = age + 1</a:t>
            </a:r>
            <a:endParaRPr lang="en-US" sz="3200" b="1" dirty="0">
              <a:solidFill>
                <a:srgbClr val="0A04EB"/>
              </a:solidFill>
              <a:latin typeface="Courier New" pitchFamily="49" charset="0"/>
            </a:endParaRPr>
          </a:p>
        </p:txBody>
      </p:sp>
      <p:sp>
        <p:nvSpPr>
          <p:cNvPr id="22533" name="Text Box 9"/>
          <p:cNvSpPr txBox="1">
            <a:spLocks noChangeArrowheads="1"/>
          </p:cNvSpPr>
          <p:nvPr/>
        </p:nvSpPr>
        <p:spPr bwMode="auto">
          <a:xfrm>
            <a:off x="609600" y="4343400"/>
            <a:ext cx="44196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latin typeface="Courier New" pitchFamily="49" charset="0"/>
              </a:rPr>
              <a:t>hwToGo = 7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latin typeface="Courier New" pitchFamily="49" charset="0"/>
              </a:rPr>
              <a:t>hwToGo = hwToGo - 1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1800" b="1">
              <a:latin typeface="Courier New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latin typeface="Courier New" pitchFamily="49" charset="0"/>
              </a:rPr>
              <a:t>amoebas = 100000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latin typeface="Courier New" pitchFamily="49" charset="0"/>
              </a:rPr>
              <a:t>amoebas = amoebas * 2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endParaRPr lang="en-US" sz="1800" b="1">
              <a:latin typeface="Courier New" pitchFamily="49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latin typeface="Courier New" pitchFamily="49" charset="0"/>
              </a:rPr>
              <a:t>u235 = 10000000000000;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800" b="1">
                <a:latin typeface="Courier New" pitchFamily="49" charset="0"/>
              </a:rPr>
              <a:t>u235 = u235 / 2</a:t>
            </a:r>
          </a:p>
        </p:txBody>
      </p:sp>
      <p:sp>
        <p:nvSpPr>
          <p:cNvPr id="22534" name="Line 10"/>
          <p:cNvSpPr>
            <a:spLocks noChangeShapeType="1"/>
          </p:cNvSpPr>
          <p:nvPr/>
        </p:nvSpPr>
        <p:spPr bwMode="auto">
          <a:xfrm>
            <a:off x="520700" y="3810000"/>
            <a:ext cx="8093075" cy="0"/>
          </a:xfrm>
          <a:prstGeom prst="line">
            <a:avLst/>
          </a:prstGeom>
          <a:noFill/>
          <a:ln w="19050">
            <a:solidFill>
              <a:srgbClr val="0504F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35"/>
          <p:cNvSpPr>
            <a:spLocks noChangeShapeType="1"/>
          </p:cNvSpPr>
          <p:nvPr/>
        </p:nvSpPr>
        <p:spPr bwMode="auto">
          <a:xfrm flipH="1">
            <a:off x="2520950" y="2051050"/>
            <a:ext cx="920750" cy="441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8" name="Text Box 36"/>
          <p:cNvSpPr txBox="1">
            <a:spLocks noChangeArrowheads="1"/>
          </p:cNvSpPr>
          <p:nvPr/>
        </p:nvSpPr>
        <p:spPr bwMode="auto">
          <a:xfrm>
            <a:off x="3454400" y="1846263"/>
            <a:ext cx="15573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dirty="0"/>
              <a:t>The "old" value (</a:t>
            </a:r>
            <a:r>
              <a:rPr lang="en-US" sz="1200" dirty="0" smtClean="0"/>
              <a:t>41)</a:t>
            </a:r>
            <a:endParaRPr lang="en-US" sz="1200" dirty="0"/>
          </a:p>
        </p:txBody>
      </p:sp>
      <p:sp>
        <p:nvSpPr>
          <p:cNvPr id="22539" name="Text Box 37"/>
          <p:cNvSpPr txBox="1">
            <a:spLocks noChangeArrowheads="1"/>
          </p:cNvSpPr>
          <p:nvPr/>
        </p:nvSpPr>
        <p:spPr bwMode="auto">
          <a:xfrm>
            <a:off x="1457325" y="3316288"/>
            <a:ext cx="2082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dirty="0"/>
              <a:t>The "new" value  (</a:t>
            </a:r>
            <a:r>
              <a:rPr lang="en-US" sz="1200" dirty="0" smtClean="0"/>
              <a:t>42)</a:t>
            </a:r>
            <a:endParaRPr lang="en-US" sz="1200" dirty="0"/>
          </a:p>
        </p:txBody>
      </p:sp>
      <p:sp>
        <p:nvSpPr>
          <p:cNvPr id="22540" name="Line 38"/>
          <p:cNvSpPr>
            <a:spLocks noChangeShapeType="1"/>
          </p:cNvSpPr>
          <p:nvPr/>
        </p:nvSpPr>
        <p:spPr bwMode="auto">
          <a:xfrm flipH="1" flipV="1">
            <a:off x="1001713" y="2955925"/>
            <a:ext cx="4651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41" name="Rectangle 39"/>
          <p:cNvSpPr>
            <a:spLocks noChangeArrowheads="1"/>
          </p:cNvSpPr>
          <p:nvPr/>
        </p:nvSpPr>
        <p:spPr bwMode="auto">
          <a:xfrm>
            <a:off x="5556250" y="3594100"/>
            <a:ext cx="179546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 i="1">
                <a:solidFill>
                  <a:srgbClr val="0504FD"/>
                </a:solidFill>
              </a:rPr>
              <a:t>Python shortcuts</a:t>
            </a:r>
            <a:endParaRPr lang="en-US" sz="1800" b="1">
              <a:solidFill>
                <a:srgbClr val="0504FD"/>
              </a:solidFill>
            </a:endParaRPr>
          </a:p>
        </p:txBody>
      </p:sp>
      <p:sp>
        <p:nvSpPr>
          <p:cNvPr id="22542" name="Rectangle 40"/>
          <p:cNvSpPr>
            <a:spLocks noChangeArrowheads="1"/>
          </p:cNvSpPr>
          <p:nvPr/>
        </p:nvSpPr>
        <p:spPr bwMode="auto">
          <a:xfrm>
            <a:off x="5010711" y="5176838"/>
            <a:ext cx="3066489" cy="4619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latin typeface="Courier New" pitchFamily="49" charset="0"/>
              </a:rPr>
              <a:t>amoebas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*=</a:t>
            </a:r>
            <a:r>
              <a:rPr lang="en-US" b="1" dirty="0" smtClean="0">
                <a:latin typeface="Courier New" pitchFamily="49" charset="0"/>
              </a:rPr>
              <a:t> 2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22543" name="Rectangle 41"/>
          <p:cNvSpPr>
            <a:spLocks noChangeArrowheads="1"/>
          </p:cNvSpPr>
          <p:nvPr/>
        </p:nvSpPr>
        <p:spPr bwMode="auto">
          <a:xfrm>
            <a:off x="5010711" y="4354513"/>
            <a:ext cx="3066489" cy="4619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l"/>
            <a:r>
              <a:rPr lang="en-US" b="1" dirty="0" err="1" smtClean="0">
                <a:latin typeface="Courier New" pitchFamily="49" charset="0"/>
              </a:rPr>
              <a:t>hwToGo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-=</a:t>
            </a:r>
            <a:r>
              <a:rPr lang="en-US" b="1" dirty="0" smtClean="0">
                <a:latin typeface="Courier New" pitchFamily="49" charset="0"/>
              </a:rPr>
              <a:t> 1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22544" name="Rectangle 42"/>
          <p:cNvSpPr>
            <a:spLocks noChangeArrowheads="1"/>
          </p:cNvSpPr>
          <p:nvPr/>
        </p:nvSpPr>
        <p:spPr bwMode="auto">
          <a:xfrm>
            <a:off x="5010710" y="5984875"/>
            <a:ext cx="3066490" cy="4619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l"/>
            <a:r>
              <a:rPr lang="en-US" b="1" dirty="0" smtClean="0">
                <a:latin typeface="Courier New" pitchFamily="49" charset="0"/>
              </a:rPr>
              <a:t>u235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/=</a:t>
            </a:r>
            <a:r>
              <a:rPr lang="en-US" b="1" dirty="0" smtClean="0">
                <a:latin typeface="Courier New" pitchFamily="49" charset="0"/>
              </a:rPr>
              <a:t> 2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22545" name="Rectangle 43"/>
          <p:cNvSpPr>
            <a:spLocks noChangeArrowheads="1"/>
          </p:cNvSpPr>
          <p:nvPr/>
        </p:nvSpPr>
        <p:spPr bwMode="auto">
          <a:xfrm>
            <a:off x="5386388" y="2720975"/>
            <a:ext cx="21351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A04EB"/>
                </a:solidFill>
                <a:latin typeface="Courier New" pitchFamily="49" charset="0"/>
              </a:rPr>
              <a:t>age += 1</a:t>
            </a:r>
          </a:p>
        </p:txBody>
      </p:sp>
      <p:grpSp>
        <p:nvGrpSpPr>
          <p:cNvPr id="36" name="Group 13"/>
          <p:cNvGrpSpPr>
            <a:grpSpLocks/>
          </p:cNvGrpSpPr>
          <p:nvPr/>
        </p:nvGrpSpPr>
        <p:grpSpPr bwMode="auto">
          <a:xfrm>
            <a:off x="8314744" y="1846863"/>
            <a:ext cx="425450" cy="469900"/>
            <a:chOff x="3456" y="1784"/>
            <a:chExt cx="952" cy="1048"/>
          </a:xfrm>
        </p:grpSpPr>
        <p:sp>
          <p:nvSpPr>
            <p:cNvPr id="37" name="Freeform 14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5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7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18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19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Oval 20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Oval 21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22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24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AutoShape 25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6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27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8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9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30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7060772" y="1409749"/>
            <a:ext cx="1684338" cy="650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n-US" sz="1100" dirty="0">
                <a:solidFill>
                  <a:srgbClr val="067B0E"/>
                </a:solidFill>
                <a:latin typeface="Cambria" pitchFamily="18" charset="0"/>
              </a:rPr>
              <a:t>Only in </a:t>
            </a:r>
            <a:r>
              <a:rPr lang="en-US" sz="1100" dirty="0" smtClean="0">
                <a:solidFill>
                  <a:srgbClr val="067B0E"/>
                </a:solidFill>
                <a:latin typeface="Cambria" pitchFamily="18" charset="0"/>
              </a:rPr>
              <a:t>code can </a:t>
            </a:r>
            <a:r>
              <a:rPr lang="en-US" sz="1100" dirty="0">
                <a:solidFill>
                  <a:srgbClr val="067B0E"/>
                </a:solidFill>
                <a:latin typeface="Cambria" pitchFamily="18" charset="0"/>
              </a:rPr>
              <a:t>one's </a:t>
            </a:r>
            <a:r>
              <a:rPr lang="en-US" sz="1100" dirty="0" smtClean="0">
                <a:solidFill>
                  <a:srgbClr val="067B0E"/>
                </a:solidFill>
                <a:latin typeface="Cambria" pitchFamily="18" charset="0"/>
              </a:rPr>
              <a:t>newer </a:t>
            </a:r>
            <a:r>
              <a:rPr lang="en-US" sz="1100" dirty="0">
                <a:solidFill>
                  <a:srgbClr val="067B0E"/>
                </a:solidFill>
                <a:latin typeface="Cambria" pitchFamily="18" charset="0"/>
              </a:rPr>
              <a:t>age be older than one's </a:t>
            </a:r>
            <a:r>
              <a:rPr lang="en-US" sz="1100" dirty="0" smtClean="0">
                <a:solidFill>
                  <a:srgbClr val="067B0E"/>
                </a:solidFill>
                <a:latin typeface="Cambria" pitchFamily="18" charset="0"/>
              </a:rPr>
              <a:t>older age!</a:t>
            </a:r>
            <a:endParaRPr lang="en-US" sz="1100" dirty="0">
              <a:solidFill>
                <a:srgbClr val="067B0E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614487" y="268288"/>
            <a:ext cx="59293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>
                <a:latin typeface="Cambria" pitchFamily="18" charset="0"/>
              </a:rPr>
              <a:t>four questions for </a:t>
            </a:r>
            <a:r>
              <a:rPr lang="en-US" sz="4200" b="1" dirty="0" err="1">
                <a:latin typeface="Courier New" pitchFamily="49" charset="0"/>
              </a:rPr>
              <a:t>for</a:t>
            </a:r>
            <a:endParaRPr lang="en-US" sz="4000" dirty="0"/>
          </a:p>
        </p:txBody>
      </p:sp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228600" y="2057400"/>
            <a:ext cx="8763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F68B09"/>
                </a:solidFill>
                <a:latin typeface="Courier New" pitchFamily="49" charset="0"/>
              </a:rPr>
              <a:t>for</a:t>
            </a:r>
            <a:r>
              <a:rPr lang="en-US" sz="3600" b="1" dirty="0">
                <a:latin typeface="Courier New" pitchFamily="49" charset="0"/>
              </a:rPr>
              <a:t> x </a:t>
            </a:r>
            <a:r>
              <a:rPr lang="en-US" sz="3600" b="1" dirty="0">
                <a:solidFill>
                  <a:srgbClr val="F68B09"/>
                </a:solidFill>
                <a:latin typeface="Courier New" pitchFamily="49" charset="0"/>
              </a:rPr>
              <a:t>in</a:t>
            </a:r>
            <a:r>
              <a:rPr lang="en-US" sz="3600" b="1" dirty="0">
                <a:latin typeface="Courier New" pitchFamily="49" charset="0"/>
              </a:rPr>
              <a:t> [1</a:t>
            </a:r>
            <a:r>
              <a:rPr lang="en-US" sz="3600" b="1" dirty="0" smtClean="0">
                <a:latin typeface="Courier New" pitchFamily="49" charset="0"/>
              </a:rPr>
              <a:t>, 2, 3, 4, 5, 6, 7</a:t>
            </a:r>
            <a:r>
              <a:rPr lang="en-US" sz="3600" b="1" dirty="0">
                <a:latin typeface="Courier New" pitchFamily="49" charset="0"/>
              </a:rPr>
              <a:t>]:</a:t>
            </a:r>
          </a:p>
        </p:txBody>
      </p:sp>
      <p:sp>
        <p:nvSpPr>
          <p:cNvPr id="23556" name="Text Box 12"/>
          <p:cNvSpPr txBox="1">
            <a:spLocks noChangeArrowheads="1"/>
          </p:cNvSpPr>
          <p:nvPr/>
        </p:nvSpPr>
        <p:spPr bwMode="auto">
          <a:xfrm>
            <a:off x="4368800" y="5384800"/>
            <a:ext cx="4495800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400" dirty="0">
                <a:solidFill>
                  <a:schemeClr val="bg2"/>
                </a:solidFill>
                <a:latin typeface="Arial" pitchFamily="34" charset="0"/>
              </a:rPr>
              <a:t>avoid writing the whole list?</a:t>
            </a:r>
          </a:p>
          <a:p>
            <a:pPr algn="r">
              <a:spcBef>
                <a:spcPct val="50000"/>
              </a:spcBef>
            </a:pPr>
            <a:r>
              <a:rPr lang="en-US" sz="1400" dirty="0">
                <a:solidFill>
                  <a:schemeClr val="bg2"/>
                </a:solidFill>
                <a:latin typeface="Arial" pitchFamily="34" charset="0"/>
              </a:rPr>
              <a:t>find the sum of the list</a:t>
            </a:r>
            <a:r>
              <a:rPr lang="en-US" sz="1400" dirty="0" smtClean="0">
                <a:solidFill>
                  <a:schemeClr val="bg2"/>
                </a:solidFill>
                <a:latin typeface="Arial" pitchFamily="34" charset="0"/>
              </a:rPr>
              <a:t>?</a:t>
            </a:r>
          </a:p>
          <a:p>
            <a:pPr algn="r">
              <a:spcBef>
                <a:spcPct val="50000"/>
              </a:spcBef>
            </a:pPr>
            <a:r>
              <a:rPr lang="en-US" sz="1400" dirty="0">
                <a:solidFill>
                  <a:schemeClr val="bg2"/>
                </a:solidFill>
                <a:latin typeface="Arial" pitchFamily="34" charset="0"/>
              </a:rPr>
              <a:t>showing partial </a:t>
            </a:r>
            <a:r>
              <a:rPr lang="en-US" sz="1400" dirty="0" smtClean="0">
                <a:solidFill>
                  <a:schemeClr val="bg2"/>
                </a:solidFill>
                <a:latin typeface="Arial" pitchFamily="34" charset="0"/>
              </a:rPr>
              <a:t>sums?</a:t>
            </a:r>
            <a:endParaRPr lang="en-US" sz="1400" dirty="0">
              <a:solidFill>
                <a:schemeClr val="bg2"/>
              </a:solidFill>
              <a:latin typeface="Arial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US" sz="1400" dirty="0">
                <a:solidFill>
                  <a:schemeClr val="bg2"/>
                </a:solidFill>
                <a:latin typeface="Arial" pitchFamily="34" charset="0"/>
              </a:rPr>
              <a:t>factorial function</a:t>
            </a:r>
            <a:r>
              <a:rPr lang="en-US" sz="1400" dirty="0" smtClean="0">
                <a:solidFill>
                  <a:schemeClr val="bg2"/>
                </a:solidFill>
                <a:latin typeface="Arial" pitchFamily="34" charset="0"/>
              </a:rPr>
              <a:t>?</a:t>
            </a:r>
            <a:endParaRPr lang="en-US" sz="1400" dirty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23557" name="Rectangle 13"/>
          <p:cNvSpPr>
            <a:spLocks noChangeArrowheads="1"/>
          </p:cNvSpPr>
          <p:nvPr/>
        </p:nvSpPr>
        <p:spPr bwMode="auto">
          <a:xfrm>
            <a:off x="1371600" y="3625850"/>
            <a:ext cx="46217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3600" b="1" dirty="0" smtClean="0">
                <a:solidFill>
                  <a:srgbClr val="6105A5"/>
                </a:solidFill>
                <a:latin typeface="Courier New" pitchFamily="49" charset="0"/>
              </a:rPr>
              <a:t>print</a:t>
            </a:r>
            <a:r>
              <a:rPr lang="en-US" sz="3600" b="1" dirty="0">
                <a:latin typeface="Courier New" pitchFamily="49" charset="0"/>
              </a:rPr>
              <a:t>(</a:t>
            </a:r>
            <a:r>
              <a:rPr lang="en-US" sz="3600" b="1" dirty="0" smtClean="0">
                <a:solidFill>
                  <a:srgbClr val="067B0E"/>
                </a:solidFill>
                <a:latin typeface="Courier New" pitchFamily="49" charset="0"/>
              </a:rPr>
              <a:t>'x </a:t>
            </a:r>
            <a:r>
              <a:rPr lang="en-US" sz="3600" b="1" dirty="0">
                <a:solidFill>
                  <a:srgbClr val="067B0E"/>
                </a:solidFill>
                <a:latin typeface="Courier New" pitchFamily="49" charset="0"/>
              </a:rPr>
              <a:t>is'</a:t>
            </a:r>
            <a:r>
              <a:rPr lang="en-US" sz="3600" b="1" dirty="0">
                <a:latin typeface="Courier New" pitchFamily="49" charset="0"/>
              </a:rPr>
              <a:t>, </a:t>
            </a:r>
            <a:r>
              <a:rPr lang="en-US" sz="3600" b="1" dirty="0" smtClean="0">
                <a:latin typeface="Courier New" pitchFamily="49" charset="0"/>
              </a:rPr>
              <a:t>x)</a:t>
            </a:r>
            <a:endParaRPr lang="en-US" sz="36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6194425" y="2133600"/>
            <a:ext cx="2263775" cy="1295400"/>
          </a:xfrm>
          <a:prstGeom prst="roundRect">
            <a:avLst/>
          </a:prstGeom>
          <a:solidFill>
            <a:srgbClr val="CCFFCC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695575" y="292100"/>
            <a:ext cx="35909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b="1" dirty="0" err="1">
                <a:solidFill>
                  <a:srgbClr val="0504FD"/>
                </a:solidFill>
                <a:latin typeface="Courier New" pitchFamily="49" charset="0"/>
                <a:cs typeface="Courier New" pitchFamily="49" charset="0"/>
              </a:rPr>
              <a:t>fac</a:t>
            </a:r>
            <a:r>
              <a:rPr lang="en-US" sz="4200" dirty="0"/>
              <a:t> </a:t>
            </a:r>
            <a:r>
              <a:rPr lang="en-US" sz="4200" dirty="0">
                <a:latin typeface="Cambria" pitchFamily="18" charset="0"/>
              </a:rPr>
              <a:t>with</a:t>
            </a:r>
            <a:r>
              <a:rPr lang="en-US" sz="4200" dirty="0"/>
              <a:t> </a:t>
            </a:r>
            <a:r>
              <a:rPr lang="en-US" sz="4200" b="1" dirty="0">
                <a:latin typeface="Courier New" pitchFamily="49" charset="0"/>
              </a:rPr>
              <a:t>for</a:t>
            </a:r>
            <a:endParaRPr lang="en-US" sz="4200" dirty="0"/>
          </a:p>
        </p:txBody>
      </p:sp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939800" y="2159000"/>
            <a:ext cx="79756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600" b="1" dirty="0" err="1">
                <a:solidFill>
                  <a:srgbClr val="F68B09"/>
                </a:solidFill>
                <a:latin typeface="Courier New" pitchFamily="49" charset="0"/>
              </a:rPr>
              <a:t>def</a:t>
            </a:r>
            <a:r>
              <a:rPr lang="en-US" sz="3600" b="1" dirty="0">
                <a:solidFill>
                  <a:srgbClr val="F68B09"/>
                </a:solidFill>
                <a:latin typeface="Courier New" pitchFamily="49" charset="0"/>
              </a:rPr>
              <a:t> </a:t>
            </a:r>
            <a:r>
              <a:rPr lang="en-US" sz="3600" b="1" dirty="0" err="1" smtClean="0">
                <a:solidFill>
                  <a:srgbClr val="0508FB"/>
                </a:solidFill>
                <a:latin typeface="Courier New" pitchFamily="49" charset="0"/>
              </a:rPr>
              <a:t>fac</a:t>
            </a:r>
            <a:r>
              <a:rPr lang="en-US" sz="3600" b="1" dirty="0" smtClean="0">
                <a:latin typeface="Courier New" pitchFamily="49" charset="0"/>
              </a:rPr>
              <a:t>(N):</a:t>
            </a:r>
            <a:endParaRPr lang="en-US" sz="36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sz="3600" b="1" dirty="0">
                <a:latin typeface="Courier New" pitchFamily="49" charset="0"/>
              </a:rPr>
              <a:t>result = 1</a:t>
            </a:r>
          </a:p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sz="3600" b="1" dirty="0">
                <a:solidFill>
                  <a:srgbClr val="F78B09"/>
                </a:solidFill>
                <a:latin typeface="Courier New" pitchFamily="49" charset="0"/>
              </a:rPr>
              <a:t>for </a:t>
            </a:r>
            <a:r>
              <a:rPr lang="en-US" sz="3600" b="1" dirty="0">
                <a:latin typeface="Courier New" pitchFamily="49" charset="0"/>
              </a:rPr>
              <a:t>x </a:t>
            </a:r>
            <a:r>
              <a:rPr lang="en-US" sz="3600" b="1" dirty="0">
                <a:solidFill>
                  <a:srgbClr val="F68B09"/>
                </a:solidFill>
                <a:latin typeface="Courier New" pitchFamily="49" charset="0"/>
              </a:rPr>
              <a:t>in</a:t>
            </a:r>
            <a:r>
              <a:rPr lang="en-US" sz="3600" b="1" dirty="0">
                <a:latin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</a:rPr>
              <a:t>list(range(</a:t>
            </a:r>
            <a:r>
              <a:rPr lang="en-US" sz="2800" b="1" dirty="0" smtClean="0">
                <a:solidFill>
                  <a:srgbClr val="940913"/>
                </a:solidFill>
                <a:latin typeface="Courier New" pitchFamily="49" charset="0"/>
              </a:rPr>
              <a:t>1</a:t>
            </a:r>
            <a:r>
              <a:rPr lang="en-US" sz="2800" b="1" dirty="0" smtClean="0">
                <a:latin typeface="Courier New" pitchFamily="49" charset="0"/>
              </a:rPr>
              <a:t>, </a:t>
            </a:r>
            <a:r>
              <a:rPr lang="en-US" sz="2800" b="1" dirty="0" smtClean="0">
                <a:solidFill>
                  <a:srgbClr val="940913"/>
                </a:solidFill>
                <a:latin typeface="Courier New" pitchFamily="49" charset="0"/>
              </a:rPr>
              <a:t>N + 1</a:t>
            </a:r>
            <a:r>
              <a:rPr lang="en-US" sz="2800" b="1" dirty="0" smtClean="0">
                <a:latin typeface="Courier New" pitchFamily="49" charset="0"/>
              </a:rPr>
              <a:t>))</a:t>
            </a:r>
            <a:r>
              <a:rPr lang="en-US" sz="3600" b="1" dirty="0" smtClean="0">
                <a:latin typeface="Courier New" pitchFamily="49" charset="0"/>
              </a:rPr>
              <a:t>:</a:t>
            </a:r>
            <a:endParaRPr lang="en-US" sz="3600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sz="3600" b="1" dirty="0">
                <a:latin typeface="Courier New" pitchFamily="49" charset="0"/>
              </a:rPr>
              <a:t>    result = result * x</a:t>
            </a:r>
          </a:p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sz="3600" b="1" dirty="0">
                <a:solidFill>
                  <a:srgbClr val="F78B09"/>
                </a:solidFill>
                <a:latin typeface="Courier New" pitchFamily="49" charset="0"/>
              </a:rPr>
              <a:t>return </a:t>
            </a:r>
            <a:r>
              <a:rPr lang="en-US" sz="3600" b="1" dirty="0">
                <a:latin typeface="Courier New" pitchFamily="49" charset="0"/>
              </a:rPr>
              <a:t>result</a:t>
            </a:r>
          </a:p>
        </p:txBody>
      </p:sp>
      <p:grpSp>
        <p:nvGrpSpPr>
          <p:cNvPr id="24580" name="Group 27"/>
          <p:cNvGrpSpPr>
            <a:grpSpLocks/>
          </p:cNvGrpSpPr>
          <p:nvPr/>
        </p:nvGrpSpPr>
        <p:grpSpPr bwMode="auto">
          <a:xfrm>
            <a:off x="6429375" y="2613629"/>
            <a:ext cx="461963" cy="509968"/>
            <a:chOff x="3456" y="1784"/>
            <a:chExt cx="952" cy="1048"/>
          </a:xfrm>
        </p:grpSpPr>
        <p:sp>
          <p:nvSpPr>
            <p:cNvPr id="24583" name="Freeform 2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Freeform 2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Freeform 3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Freeform 3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Oval 3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Oval 3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Oval 3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Oval 3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1" name="Oval 3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Oval 3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Oval 3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AutoShape 3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Freeform 4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Freeform 4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Freeform 4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Freeform 4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Freeform 4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1" name="Text Box 45"/>
          <p:cNvSpPr txBox="1">
            <a:spLocks noChangeArrowheads="1"/>
          </p:cNvSpPr>
          <p:nvPr/>
        </p:nvSpPr>
        <p:spPr bwMode="auto">
          <a:xfrm>
            <a:off x="6934200" y="2286000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>
                <a:latin typeface="Cambria" pitchFamily="18" charset="0"/>
              </a:rPr>
              <a:t>Hey</a:t>
            </a:r>
            <a:r>
              <a:rPr lang="en-US" sz="1200" dirty="0" smtClean="0">
                <a:latin typeface="Cambria" pitchFamily="18" charset="0"/>
              </a:rPr>
              <a:t>!?  This is </a:t>
            </a:r>
            <a:r>
              <a:rPr lang="en-US" sz="1200" b="1" i="1" dirty="0">
                <a:latin typeface="Cambria" pitchFamily="18" charset="0"/>
              </a:rPr>
              <a:t>not</a:t>
            </a:r>
            <a:r>
              <a:rPr lang="en-US" sz="1200" dirty="0">
                <a:latin typeface="Cambria" pitchFamily="18" charset="0"/>
              </a:rPr>
              <a:t> the right </a:t>
            </a:r>
            <a:r>
              <a:rPr lang="en-US" sz="1200" dirty="0" smtClean="0">
                <a:latin typeface="Cambria" pitchFamily="18" charset="0"/>
              </a:rPr>
              <a:t>answer… </a:t>
            </a:r>
            <a:r>
              <a:rPr lang="en-US" sz="1200" b="1" i="1" dirty="0" smtClean="0">
                <a:latin typeface="Cambria" pitchFamily="18" charset="0"/>
              </a:rPr>
              <a:t>YET</a:t>
            </a:r>
            <a:endParaRPr lang="en-US" sz="1200" b="1" i="1" dirty="0">
              <a:latin typeface="Cambria" pitchFamily="18" charset="0"/>
            </a:endParaRPr>
          </a:p>
        </p:txBody>
      </p:sp>
      <p:sp>
        <p:nvSpPr>
          <p:cNvPr id="3" name="Down Arrow 2"/>
          <p:cNvSpPr/>
          <p:nvPr/>
        </p:nvSpPr>
        <p:spPr bwMode="auto">
          <a:xfrm rot="4768043">
            <a:off x="5196544" y="2368756"/>
            <a:ext cx="533400" cy="1575555"/>
          </a:xfrm>
          <a:prstGeom prst="downArrow">
            <a:avLst/>
          </a:prstGeom>
          <a:solidFill>
            <a:srgbClr val="CCFFCC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5855368" y="1360942"/>
            <a:ext cx="3060032" cy="4887458"/>
          </a:xfrm>
          <a:prstGeom prst="roundRect">
            <a:avLst/>
          </a:prstGeom>
          <a:solidFill>
            <a:srgbClr val="CCEC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295400" y="292100"/>
            <a:ext cx="7239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i="1" dirty="0" smtClean="0">
                <a:latin typeface="Cambria" pitchFamily="18" charset="0"/>
              </a:rPr>
              <a:t>Laddering</a:t>
            </a:r>
            <a:r>
              <a:rPr lang="en-US" sz="4200" dirty="0" smtClean="0"/>
              <a:t> </a:t>
            </a:r>
            <a:r>
              <a:rPr lang="en-US" sz="4200" b="1" dirty="0" smtClean="0">
                <a:latin typeface="Courier New" pitchFamily="49" charset="0"/>
              </a:rPr>
              <a:t>for</a:t>
            </a:r>
            <a:r>
              <a:rPr lang="en-US" sz="4200" dirty="0">
                <a:latin typeface="Cambria" pitchFamily="18" charset="0"/>
              </a:rPr>
              <a:t> </a:t>
            </a:r>
            <a:r>
              <a:rPr lang="en-US" sz="4200" dirty="0" smtClean="0">
                <a:latin typeface="Cambria" pitchFamily="18" charset="0"/>
              </a:rPr>
              <a:t>loops</a:t>
            </a:r>
            <a:endParaRPr lang="en-US" sz="4200" dirty="0"/>
          </a:p>
        </p:txBody>
      </p:sp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180005" y="2362200"/>
            <a:ext cx="5687395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 dirty="0" err="1">
                <a:solidFill>
                  <a:srgbClr val="F68B09"/>
                </a:solidFill>
                <a:latin typeface="Courier New" pitchFamily="49" charset="0"/>
              </a:rPr>
              <a:t>def</a:t>
            </a:r>
            <a:r>
              <a:rPr lang="en-US" b="1" dirty="0">
                <a:solidFill>
                  <a:srgbClr val="F68B09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solidFill>
                  <a:srgbClr val="0508FB"/>
                </a:solidFill>
                <a:latin typeface="Courier New" pitchFamily="49" charset="0"/>
              </a:rPr>
              <a:t>fac</a:t>
            </a:r>
            <a:r>
              <a:rPr lang="en-US" b="1" dirty="0" smtClean="0">
                <a:latin typeface="Courier New" pitchFamily="49" charset="0"/>
              </a:rPr>
              <a:t>(N):</a:t>
            </a:r>
            <a:endParaRPr lang="en-US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</a:rPr>
              <a:t>result = 1</a:t>
            </a:r>
          </a:p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</a:rPr>
              <a:t>x </a:t>
            </a:r>
            <a:r>
              <a:rPr lang="en-US" b="1" dirty="0">
                <a:solidFill>
                  <a:srgbClr val="F68B09"/>
                </a:solidFill>
                <a:latin typeface="Courier New" pitchFamily="49" charset="0"/>
              </a:rPr>
              <a:t>in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list(range(</a:t>
            </a:r>
            <a:r>
              <a:rPr lang="en-US" sz="2000" b="1" dirty="0" smtClean="0">
                <a:solidFill>
                  <a:srgbClr val="940913"/>
                </a:solidFill>
                <a:latin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</a:rPr>
              <a:t>, </a:t>
            </a:r>
            <a:r>
              <a:rPr lang="en-US" sz="2000" b="1" dirty="0" smtClean="0">
                <a:solidFill>
                  <a:srgbClr val="940913"/>
                </a:solidFill>
                <a:latin typeface="Courier New" pitchFamily="49" charset="0"/>
              </a:rPr>
              <a:t>N + 1</a:t>
            </a:r>
            <a:r>
              <a:rPr lang="en-US" sz="2000" b="1" dirty="0" smtClean="0">
                <a:latin typeface="Courier New" pitchFamily="49" charset="0"/>
              </a:rPr>
              <a:t>))</a:t>
            </a:r>
            <a:r>
              <a:rPr lang="en-US" b="1" dirty="0" smtClean="0">
                <a:latin typeface="Courier New" pitchFamily="49" charset="0"/>
              </a:rPr>
              <a:t>:</a:t>
            </a:r>
            <a:endParaRPr lang="en-US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    result = result * </a:t>
            </a:r>
            <a:r>
              <a:rPr lang="en-US" b="1" dirty="0" smtClean="0">
                <a:latin typeface="Courier New" pitchFamily="49" charset="0"/>
              </a:rPr>
              <a:t>x</a:t>
            </a:r>
          </a:p>
          <a:p>
            <a:pPr algn="l"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</a:rPr>
              <a:t>result</a:t>
            </a:r>
          </a:p>
        </p:txBody>
      </p:sp>
      <p:grpSp>
        <p:nvGrpSpPr>
          <p:cNvPr id="24580" name="Group 27"/>
          <p:cNvGrpSpPr>
            <a:grpSpLocks/>
          </p:cNvGrpSpPr>
          <p:nvPr/>
        </p:nvGrpSpPr>
        <p:grpSpPr bwMode="auto">
          <a:xfrm>
            <a:off x="150018" y="897689"/>
            <a:ext cx="461963" cy="509968"/>
            <a:chOff x="3456" y="1784"/>
            <a:chExt cx="952" cy="1048"/>
          </a:xfrm>
        </p:grpSpPr>
        <p:sp>
          <p:nvSpPr>
            <p:cNvPr id="24583" name="Freeform 2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Freeform 2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5" name="Freeform 3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Freeform 3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Oval 3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Oval 3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Oval 3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Oval 3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1" name="Oval 3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Oval 3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Oval 3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AutoShape 3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Freeform 4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Freeform 4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Freeform 4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Freeform 4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Freeform 4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1" name="Text Box 45"/>
          <p:cNvSpPr txBox="1">
            <a:spLocks noChangeArrowheads="1"/>
          </p:cNvSpPr>
          <p:nvPr/>
        </p:nvSpPr>
        <p:spPr bwMode="auto">
          <a:xfrm>
            <a:off x="457200" y="419946"/>
            <a:ext cx="152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Warning:  </a:t>
            </a:r>
            <a:r>
              <a:rPr lang="en-US" sz="1200" b="1" dirty="0" smtClean="0">
                <a:solidFill>
                  <a:srgbClr val="067B0E"/>
                </a:solidFill>
                <a:latin typeface="Cambria" pitchFamily="18" charset="0"/>
              </a:rPr>
              <a:t>no one </a:t>
            </a: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else uses this term…</a:t>
            </a:r>
            <a:endParaRPr lang="en-US" sz="1200" dirty="0">
              <a:solidFill>
                <a:srgbClr val="067B0E"/>
              </a:solidFill>
              <a:latin typeface="Cambria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76862" y="1752600"/>
            <a:ext cx="1290738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result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8077156" y="1752600"/>
            <a:ext cx="369012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46" name="Text Box 45"/>
          <p:cNvSpPr txBox="1">
            <a:spLocks noChangeArrowheads="1"/>
          </p:cNvSpPr>
          <p:nvPr/>
        </p:nvSpPr>
        <p:spPr bwMode="auto">
          <a:xfrm>
            <a:off x="7734837" y="6261279"/>
            <a:ext cx="129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meets up with Jacob's ladder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7759521" y="6296166"/>
            <a:ext cx="0" cy="470056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2019300" y="1412818"/>
            <a:ext cx="367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3300"/>
                </a:solidFill>
                <a:latin typeface="Cambria" panose="02040503050406030204" pitchFamily="18" charset="0"/>
              </a:rPr>
              <a:t>4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1905000" y="1847326"/>
            <a:ext cx="228600" cy="536352"/>
          </a:xfrm>
          <a:prstGeom prst="straightConnector1">
            <a:avLst/>
          </a:prstGeom>
          <a:noFill/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2345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46422" y="76200"/>
            <a:ext cx="3426034" cy="785385"/>
          </a:xfrm>
          <a:prstGeom prst="roundRect">
            <a:avLst/>
          </a:prstGeom>
          <a:solidFill>
            <a:srgbClr val="FFDEB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114800" y="86125"/>
            <a:ext cx="1447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Quiz</a:t>
            </a:r>
            <a:endParaRPr lang="en-US" sz="4200" dirty="0">
              <a:latin typeface="Cambria" pitchFamily="18" charset="0"/>
            </a:endParaRPr>
          </a:p>
        </p:txBody>
      </p:sp>
      <p:grpSp>
        <p:nvGrpSpPr>
          <p:cNvPr id="25605" name="Group 7"/>
          <p:cNvGrpSpPr>
            <a:grpSpLocks/>
          </p:cNvGrpSpPr>
          <p:nvPr/>
        </p:nvGrpSpPr>
        <p:grpSpPr bwMode="auto">
          <a:xfrm>
            <a:off x="156296" y="6376736"/>
            <a:ext cx="365072" cy="366510"/>
            <a:chOff x="3456" y="1784"/>
            <a:chExt cx="952" cy="1048"/>
          </a:xfrm>
        </p:grpSpPr>
        <p:sp>
          <p:nvSpPr>
            <p:cNvPr id="25618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6" name="Text Box 2"/>
          <p:cNvSpPr txBox="1">
            <a:spLocks noChangeArrowheads="1"/>
          </p:cNvSpPr>
          <p:nvPr/>
        </p:nvSpPr>
        <p:spPr bwMode="auto">
          <a:xfrm>
            <a:off x="509292" y="6248400"/>
            <a:ext cx="15481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000" dirty="0" smtClean="0">
                <a:latin typeface="Candara" panose="020E0502030303020204" pitchFamily="34" charset="0"/>
              </a:rPr>
              <a:t>These seem unexpected, but only </a:t>
            </a:r>
            <a:r>
              <a:rPr lang="en-US" sz="1000" i="1" dirty="0" smtClean="0">
                <a:latin typeface="Candara" panose="020E0502030303020204" pitchFamily="34" charset="0"/>
              </a:rPr>
              <a:t>at first</a:t>
            </a:r>
            <a:r>
              <a:rPr lang="en-US" sz="1000" dirty="0" smtClean="0">
                <a:latin typeface="Candara" panose="020E0502030303020204" pitchFamily="34" charset="0"/>
              </a:rPr>
              <a:t>… !?</a:t>
            </a:r>
            <a:endParaRPr lang="en-US" sz="1000" dirty="0">
              <a:latin typeface="Candara" panose="020E0502030303020204" pitchFamily="34" charset="0"/>
            </a:endParaRPr>
          </a:p>
        </p:txBody>
      </p:sp>
      <p:sp>
        <p:nvSpPr>
          <p:cNvPr id="25607" name="Text Box 2"/>
          <p:cNvSpPr txBox="1">
            <a:spLocks noChangeArrowheads="1"/>
          </p:cNvSpPr>
          <p:nvPr/>
        </p:nvSpPr>
        <p:spPr bwMode="auto">
          <a:xfrm>
            <a:off x="146422" y="64168"/>
            <a:ext cx="366357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800" dirty="0">
                <a:latin typeface="Candara" panose="020E0502030303020204" pitchFamily="34" charset="0"/>
              </a:rPr>
              <a:t>Name(s):   </a:t>
            </a:r>
            <a:r>
              <a:rPr lang="en-US" sz="2100" dirty="0" smtClean="0">
                <a:latin typeface="Candara" panose="020E0502030303020204" pitchFamily="34" charset="0"/>
              </a:rPr>
              <a:t>________________</a:t>
            </a:r>
            <a:endParaRPr lang="en-US" sz="2100" dirty="0">
              <a:latin typeface="Candara" panose="020E0502030303020204" pitchFamily="34" charset="0"/>
            </a:endParaRP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236537" y="1464024"/>
            <a:ext cx="3429000" cy="154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result = 1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>
                <a:latin typeface="Courier New" pitchFamily="49" charset="0"/>
              </a:rPr>
              <a:t>x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[2</a:t>
            </a:r>
            <a:r>
              <a:rPr lang="en-US" sz="1800" b="1" dirty="0" smtClean="0">
                <a:latin typeface="Courier New" pitchFamily="49" charset="0"/>
              </a:rPr>
              <a:t>, 5, 1, 4</a:t>
            </a:r>
            <a:r>
              <a:rPr lang="en-US" sz="1800" b="1" dirty="0">
                <a:latin typeface="Courier New" pitchFamily="49" charset="0"/>
              </a:rPr>
              <a:t>]: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</a:rPr>
              <a:t>result *= </a:t>
            </a:r>
            <a:r>
              <a:rPr lang="en-US" sz="1800" b="1" dirty="0" smtClean="0">
                <a:latin typeface="Courier New" pitchFamily="49" charset="0"/>
              </a:rPr>
              <a:t>x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(result)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25611" name="Text Box 6"/>
          <p:cNvSpPr txBox="1">
            <a:spLocks noChangeArrowheads="1"/>
          </p:cNvSpPr>
          <p:nvPr/>
        </p:nvSpPr>
        <p:spPr bwMode="auto">
          <a:xfrm>
            <a:off x="4876800" y="1464024"/>
            <a:ext cx="3135312" cy="154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x = 0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list(range(4))</a:t>
            </a:r>
            <a:r>
              <a:rPr lang="en-US" sz="1800" b="1" dirty="0" smtClean="0">
                <a:latin typeface="Courier New" pitchFamily="49" charset="0"/>
              </a:rPr>
              <a:t>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</a:rPr>
              <a:t>x += </a:t>
            </a:r>
            <a:r>
              <a:rPr lang="en-US" sz="1800" b="1" dirty="0" smtClean="0">
                <a:latin typeface="Courier New" pitchFamily="49" charset="0"/>
              </a:rPr>
              <a:t>10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(x)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25612" name="Text Box 6"/>
          <p:cNvSpPr txBox="1">
            <a:spLocks noChangeArrowheads="1"/>
          </p:cNvSpPr>
          <p:nvPr/>
        </p:nvSpPr>
        <p:spPr bwMode="auto">
          <a:xfrm>
            <a:off x="236537" y="3581400"/>
            <a:ext cx="403066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latin typeface="Courier New" pitchFamily="49" charset="0"/>
              </a:rPr>
              <a:t>L = [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1500" b="1" dirty="0" err="1">
                <a:solidFill>
                  <a:srgbClr val="0AA318"/>
                </a:solidFill>
                <a:latin typeface="Courier New" pitchFamily="49" charset="0"/>
              </a:rPr>
              <a:t>golf</a:t>
            </a:r>
            <a:r>
              <a:rPr lang="en-US" sz="1500" b="1" dirty="0" err="1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1500" b="1" dirty="0" err="1" smtClean="0">
                <a:latin typeface="Courier New" pitchFamily="49" charset="0"/>
              </a:rPr>
              <a:t>,</a:t>
            </a:r>
            <a:r>
              <a:rPr lang="en-US" sz="1500" b="1" dirty="0" err="1" smtClean="0">
                <a:solidFill>
                  <a:srgbClr val="0AA318"/>
                </a:solidFill>
                <a:latin typeface="Courier New" pitchFamily="49" charset="0"/>
              </a:rPr>
              <a:t>'fore</a:t>
            </a:r>
            <a:r>
              <a:rPr lang="en-US" sz="1500" b="1" dirty="0" err="1">
                <a:solidFill>
                  <a:srgbClr val="0AA318"/>
                </a:solidFill>
                <a:latin typeface="Courier New" pitchFamily="49" charset="0"/>
              </a:rPr>
              <a:t>!'</a:t>
            </a:r>
            <a:r>
              <a:rPr lang="en-US" sz="1500" b="1" dirty="0" err="1">
                <a:latin typeface="Courier New" pitchFamily="49" charset="0"/>
              </a:rPr>
              <a:t>,</a:t>
            </a:r>
            <a:r>
              <a:rPr lang="en-US" sz="1500" b="1" dirty="0" err="1">
                <a:solidFill>
                  <a:srgbClr val="0AA318"/>
                </a:solidFill>
                <a:latin typeface="Courier New" pitchFamily="49" charset="0"/>
              </a:rPr>
              <a:t>'club'</a:t>
            </a:r>
            <a:r>
              <a:rPr lang="en-US" sz="1500" b="1" dirty="0" err="1">
                <a:latin typeface="Courier New" pitchFamily="49" charset="0"/>
              </a:rPr>
              <a:t>,</a:t>
            </a:r>
            <a:r>
              <a:rPr lang="en-US" sz="1500" b="1" dirty="0" err="1">
                <a:solidFill>
                  <a:srgbClr val="0AA318"/>
                </a:solidFill>
                <a:latin typeface="Courier New" pitchFamily="49" charset="0"/>
              </a:rPr>
              <a:t>'tee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1500" b="1" dirty="0">
                <a:latin typeface="Courier New" pitchFamily="49" charset="0"/>
              </a:rPr>
              <a:t>]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500" b="1" dirty="0" err="1">
                <a:latin typeface="Courier New" pitchFamily="49" charset="0"/>
              </a:rPr>
              <a:t>i</a:t>
            </a:r>
            <a:r>
              <a:rPr lang="en-US" sz="1500" b="1" dirty="0">
                <a:latin typeface="Courier New" pitchFamily="49" charset="0"/>
              </a:rPr>
              <a:t> </a:t>
            </a: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500" b="1" dirty="0">
                <a:latin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</a:rPr>
              <a:t>list(range(</a:t>
            </a:r>
            <a:r>
              <a:rPr lang="en-US" sz="1500" b="1" dirty="0" err="1" smtClean="0">
                <a:latin typeface="Courier New" pitchFamily="49" charset="0"/>
              </a:rPr>
              <a:t>len</a:t>
            </a:r>
            <a:r>
              <a:rPr lang="en-US" sz="1500" b="1" dirty="0" smtClean="0">
                <a:latin typeface="Courier New" pitchFamily="49" charset="0"/>
              </a:rPr>
              <a:t>(L))):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68B09"/>
                </a:solidFill>
                <a:latin typeface="Courier New" pitchFamily="49" charset="0"/>
              </a:rPr>
              <a:t>   </a:t>
            </a: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if</a:t>
            </a:r>
            <a:r>
              <a:rPr lang="en-US" sz="1500" b="1" dirty="0">
                <a:latin typeface="Courier New" pitchFamily="49" charset="0"/>
              </a:rPr>
              <a:t> i%2 == 1: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      </a:t>
            </a:r>
            <a:r>
              <a:rPr lang="en-US" sz="15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500" b="1" dirty="0" smtClean="0">
                <a:latin typeface="Courier New" pitchFamily="49" charset="0"/>
              </a:rPr>
              <a:t>(L[</a:t>
            </a:r>
            <a:r>
              <a:rPr lang="en-US" sz="1500" b="1" dirty="0" err="1" smtClean="0">
                <a:latin typeface="Courier New" pitchFamily="49" charset="0"/>
              </a:rPr>
              <a:t>i</a:t>
            </a:r>
            <a:r>
              <a:rPr lang="en-US" sz="1500" b="1" dirty="0" smtClean="0">
                <a:latin typeface="Courier New" pitchFamily="49" charset="0"/>
              </a:rPr>
              <a:t>])</a:t>
            </a:r>
            <a:endParaRPr lang="en-US" sz="1500" b="1" dirty="0">
              <a:latin typeface="Courier New" pitchFamily="49" charset="0"/>
            </a:endParaRPr>
          </a:p>
        </p:txBody>
      </p:sp>
      <p:sp>
        <p:nvSpPr>
          <p:cNvPr id="25613" name="Text Box 6"/>
          <p:cNvSpPr txBox="1">
            <a:spLocks noChangeArrowheads="1"/>
          </p:cNvSpPr>
          <p:nvPr/>
        </p:nvSpPr>
        <p:spPr bwMode="auto">
          <a:xfrm>
            <a:off x="4876800" y="3562171"/>
            <a:ext cx="3786187" cy="204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latin typeface="Courier New" pitchFamily="49" charset="0"/>
              </a:rPr>
              <a:t>S = 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'time to think this over! 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latin typeface="Courier New" pitchFamily="49" charset="0"/>
              </a:rPr>
              <a:t>result = 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500" b="1" dirty="0" err="1">
                <a:latin typeface="Courier New" pitchFamily="49" charset="0"/>
              </a:rPr>
              <a:t>i</a:t>
            </a:r>
            <a:r>
              <a:rPr lang="en-US" sz="1500" b="1" dirty="0">
                <a:latin typeface="Courier New" pitchFamily="49" charset="0"/>
              </a:rPr>
              <a:t> </a:t>
            </a: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500" b="1" dirty="0">
                <a:latin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</a:rPr>
              <a:t>list(range(</a:t>
            </a:r>
            <a:r>
              <a:rPr lang="en-US" sz="1500" b="1" dirty="0" err="1" smtClean="0">
                <a:latin typeface="Courier New" pitchFamily="49" charset="0"/>
              </a:rPr>
              <a:t>len</a:t>
            </a:r>
            <a:r>
              <a:rPr lang="en-US" sz="1500" b="1" dirty="0" smtClean="0">
                <a:latin typeface="Courier New" pitchFamily="49" charset="0"/>
              </a:rPr>
              <a:t>(S))):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68B09"/>
                </a:solidFill>
                <a:latin typeface="Courier New" pitchFamily="49" charset="0"/>
              </a:rPr>
              <a:t>   </a:t>
            </a: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if</a:t>
            </a:r>
            <a:r>
              <a:rPr lang="en-US" sz="1500" b="1" dirty="0">
                <a:latin typeface="Courier New" pitchFamily="49" charset="0"/>
              </a:rPr>
              <a:t> S[i-1] == 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 '</a:t>
            </a:r>
            <a:r>
              <a:rPr lang="en-US" sz="1500" b="1" dirty="0">
                <a:latin typeface="Courier New" pitchFamily="49" charset="0"/>
              </a:rPr>
              <a:t>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latin typeface="Courier New" pitchFamily="49" charset="0"/>
              </a:rPr>
              <a:t>	result += S[</a:t>
            </a:r>
            <a:r>
              <a:rPr lang="en-US" sz="1500" b="1" dirty="0" err="1">
                <a:latin typeface="Courier New" pitchFamily="49" charset="0"/>
              </a:rPr>
              <a:t>i</a:t>
            </a:r>
            <a:r>
              <a:rPr lang="en-US" sz="1500" b="1" dirty="0">
                <a:latin typeface="Courier New" pitchFamily="49" charset="0"/>
              </a:rPr>
              <a:t>]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500" b="1" dirty="0" smtClean="0">
              <a:solidFill>
                <a:srgbClr val="F78B09"/>
              </a:solidFill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500" b="1" dirty="0" smtClean="0">
                <a:latin typeface="Courier New" pitchFamily="49" charset="0"/>
              </a:rPr>
              <a:t>(result)</a:t>
            </a:r>
            <a:endParaRPr lang="en-US" sz="1500" b="1" dirty="0">
              <a:latin typeface="Courier New" pitchFamily="49" charset="0"/>
            </a:endParaRPr>
          </a:p>
        </p:txBody>
      </p:sp>
      <p:cxnSp>
        <p:nvCxnSpPr>
          <p:cNvPr id="25615" name="Straight Connector 31"/>
          <p:cNvCxnSpPr>
            <a:cxnSpLocks noChangeShapeType="1"/>
          </p:cNvCxnSpPr>
          <p:nvPr/>
        </p:nvCxnSpPr>
        <p:spPr bwMode="auto">
          <a:xfrm>
            <a:off x="4572000" y="1235424"/>
            <a:ext cx="0" cy="184262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6" name="Straight Connector 35"/>
          <p:cNvCxnSpPr>
            <a:cxnSpLocks noChangeShapeType="1"/>
          </p:cNvCxnSpPr>
          <p:nvPr/>
        </p:nvCxnSpPr>
        <p:spPr bwMode="auto">
          <a:xfrm>
            <a:off x="4572000" y="3309870"/>
            <a:ext cx="0" cy="34386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1"/>
          <p:cNvCxnSpPr>
            <a:cxnSpLocks noChangeShapeType="1"/>
          </p:cNvCxnSpPr>
          <p:nvPr/>
        </p:nvCxnSpPr>
        <p:spPr bwMode="auto">
          <a:xfrm flipH="1">
            <a:off x="322262" y="3192560"/>
            <a:ext cx="8516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6115656" y="279611"/>
            <a:ext cx="281820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Cambria" pitchFamily="18" charset="0"/>
              </a:rPr>
              <a:t>What does the loop say?</a:t>
            </a:r>
            <a:endParaRPr lang="en-US" sz="2000" i="1" dirty="0"/>
          </a:p>
        </p:txBody>
      </p:sp>
      <p:sp>
        <p:nvSpPr>
          <p:cNvPr id="3" name="Rectangle 2"/>
          <p:cNvSpPr/>
          <p:nvPr/>
        </p:nvSpPr>
        <p:spPr>
          <a:xfrm>
            <a:off x="3085031" y="1097214"/>
            <a:ext cx="678391" cy="338554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sz="1600" b="1" dirty="0" smtClean="0">
                <a:latin typeface="Courier New" pitchFamily="49" charset="0"/>
              </a:rPr>
              <a:t>res.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898188" y="1032410"/>
            <a:ext cx="369012" cy="4616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859848" y="1032410"/>
            <a:ext cx="369012" cy="4616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470188" y="1032410"/>
            <a:ext cx="369012" cy="4616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i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50696" y="4322711"/>
            <a:ext cx="369012" cy="4616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 rot="20967485">
            <a:off x="7626138" y="4436793"/>
            <a:ext cx="1431216" cy="246221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</a:rPr>
              <a:t>only ladder</a:t>
            </a:r>
            <a:r>
              <a:rPr lang="en-US" sz="1000" dirty="0">
                <a:latin typeface="Calibri" panose="020F0502020204030204" pitchFamily="34" charset="0"/>
              </a:rPr>
              <a:t> </a:t>
            </a:r>
            <a:r>
              <a:rPr lang="en-US" sz="1000" dirty="0" smtClean="0">
                <a:latin typeface="Calibri" panose="020F0502020204030204" pitchFamily="34" charset="0"/>
              </a:rPr>
              <a:t>as needed...</a:t>
            </a:r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85338" y="4391961"/>
            <a:ext cx="530916" cy="3231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sz="1500" b="1" dirty="0" smtClean="0">
                <a:latin typeface="Courier New" pitchFamily="49" charset="0"/>
              </a:rPr>
              <a:t>i%2</a:t>
            </a:r>
            <a:endParaRPr lang="en-US" sz="1500" b="1" dirty="0"/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146422" y="381000"/>
            <a:ext cx="366357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800" dirty="0" smtClean="0">
                <a:solidFill>
                  <a:srgbClr val="CC3300"/>
                </a:solidFill>
                <a:latin typeface="Candara" panose="020E0502030303020204" pitchFamily="34" charset="0"/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  <a:latin typeface="Candara" panose="020E0502030303020204" pitchFamily="34" charset="0"/>
              </a:rPr>
              <a:t>B</a:t>
            </a:r>
            <a:r>
              <a:rPr lang="en-US" sz="1800" u="sng" dirty="0" err="1" smtClean="0">
                <a:solidFill>
                  <a:srgbClr val="CC3300"/>
                </a:solidFill>
                <a:latin typeface="Candara" panose="020E0502030303020204" pitchFamily="34" charset="0"/>
              </a:rPr>
              <a:t>day</a:t>
            </a:r>
            <a:r>
              <a:rPr lang="en-US" sz="1800" dirty="0" smtClean="0">
                <a:solidFill>
                  <a:srgbClr val="CC3300"/>
                </a:solidFill>
                <a:latin typeface="Candara" panose="020E0502030303020204" pitchFamily="34" charset="0"/>
              </a:rPr>
              <a:t>(s</a:t>
            </a:r>
            <a:r>
              <a:rPr lang="en-US" sz="1800" dirty="0">
                <a:solidFill>
                  <a:srgbClr val="CC3300"/>
                </a:solidFill>
                <a:latin typeface="Candara" panose="020E0502030303020204" pitchFamily="34" charset="0"/>
              </a:rPr>
              <a:t>):   </a:t>
            </a:r>
            <a:r>
              <a:rPr lang="en-US" sz="2100" dirty="0" smtClean="0">
                <a:solidFill>
                  <a:srgbClr val="CC3300"/>
                </a:solidFill>
                <a:latin typeface="Candara" panose="020E0502030303020204" pitchFamily="34" charset="0"/>
              </a:rPr>
              <a:t>________________</a:t>
            </a:r>
            <a:endParaRPr lang="en-US" sz="2100" dirty="0">
              <a:solidFill>
                <a:srgbClr val="CC3300"/>
              </a:solidFill>
              <a:latin typeface="Candara" panose="020E0502030303020204" pitchFamily="34" charset="0"/>
            </a:endParaRPr>
          </a:p>
        </p:txBody>
      </p:sp>
      <p:sp>
        <p:nvSpPr>
          <p:cNvPr id="7" name="Down Arrow 6"/>
          <p:cNvSpPr/>
          <p:nvPr/>
        </p:nvSpPr>
        <p:spPr bwMode="auto">
          <a:xfrm>
            <a:off x="8722895" y="4552589"/>
            <a:ext cx="344905" cy="441158"/>
          </a:xfrm>
          <a:prstGeom prst="downArrow">
            <a:avLst/>
          </a:prstGeom>
          <a:solidFill>
            <a:srgbClr val="CCECFF"/>
          </a:solidFill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781884" y="4391961"/>
            <a:ext cx="646331" cy="3231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sz="1500" b="1" dirty="0" smtClean="0">
                <a:latin typeface="Courier New" pitchFamily="49" charset="0"/>
              </a:rPr>
              <a:t>L[</a:t>
            </a:r>
            <a:r>
              <a:rPr lang="en-US" sz="1500" b="1" dirty="0" err="1" smtClean="0">
                <a:latin typeface="Courier New" pitchFamily="49" charset="0"/>
              </a:rPr>
              <a:t>i</a:t>
            </a:r>
            <a:r>
              <a:rPr lang="en-US" sz="1500" b="1" dirty="0" smtClean="0">
                <a:latin typeface="Courier New" pitchFamily="49" charset="0"/>
              </a:rPr>
              <a:t>]</a:t>
            </a:r>
            <a:endParaRPr lang="en-US" sz="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75553" y="3922324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mbria" panose="02040503050406030204" pitchFamily="18" charset="0"/>
              </a:rPr>
              <a:t>25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302321" y="4129789"/>
            <a:ext cx="544648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2135" y="1004396"/>
            <a:ext cx="409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mild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72256" y="1004337"/>
            <a:ext cx="661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mild-</a:t>
            </a:r>
            <a:r>
              <a:rPr lang="en-US" sz="900" dirty="0" err="1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ish</a:t>
            </a:r>
            <a:endParaRPr lang="en-US" sz="900" dirty="0" smtClean="0">
              <a:solidFill>
                <a:schemeClr val="bg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135" y="3242967"/>
            <a:ext cx="661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medium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72256" y="3242967"/>
            <a:ext cx="661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spicy</a:t>
            </a: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4638366" y="6456887"/>
            <a:ext cx="19333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Extra!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  How could you change </a:t>
            </a:r>
            <a:r>
              <a:rPr lang="en-US" sz="1000" u="sng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one character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 above to yield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75981" y="6518443"/>
            <a:ext cx="6994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eoks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  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337479" y="6518443"/>
            <a:ext cx="4491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mns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428515" y="6518443"/>
            <a:ext cx="5028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etns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705600" y="6456887"/>
            <a:ext cx="85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or another to yield </a:t>
            </a: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07365" y="6456887"/>
            <a:ext cx="85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or another to yield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 bwMode="auto">
          <a:xfrm>
            <a:off x="281347" y="1194395"/>
            <a:ext cx="4038600" cy="5011324"/>
          </a:xfrm>
          <a:prstGeom prst="roundRect">
            <a:avLst/>
          </a:prstGeom>
          <a:solidFill>
            <a:srgbClr val="FFDEBD"/>
          </a:solidFill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5029200" y="1219200"/>
            <a:ext cx="4038600" cy="501132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6386" name="Text Box 6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2113" y="176213"/>
            <a:ext cx="8294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Hmmm-thinking   </a:t>
            </a:r>
            <a:r>
              <a:rPr lang="en-US" sz="4200" i="1" dirty="0" smtClean="0">
                <a:latin typeface="Cambria" pitchFamily="18" charset="0"/>
              </a:rPr>
              <a:t>in </a:t>
            </a:r>
            <a:r>
              <a:rPr lang="en-US" sz="4200" i="1" dirty="0">
                <a:latin typeface="Cambria" pitchFamily="18" charset="0"/>
              </a:rPr>
              <a:t>Python</a:t>
            </a:r>
          </a:p>
        </p:txBody>
      </p:sp>
      <p:sp>
        <p:nvSpPr>
          <p:cNvPr id="16387" name="Rectangle 97"/>
          <p:cNvSpPr>
            <a:spLocks noChangeArrowheads="1"/>
          </p:cNvSpPr>
          <p:nvPr/>
        </p:nvSpPr>
        <p:spPr bwMode="auto">
          <a:xfrm>
            <a:off x="5562600" y="2516188"/>
            <a:ext cx="33623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>
                <a:latin typeface="Courier New" pitchFamily="49" charset="0"/>
              </a:rPr>
              <a:t>00 read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         </a:t>
            </a:r>
          </a:p>
          <a:p>
            <a:pPr algn="l"/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01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setn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r13 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02 </a:t>
            </a:r>
            <a:r>
              <a:rPr lang="en-US" b="1" dirty="0" err="1" smtClean="0">
                <a:solidFill>
                  <a:srgbClr val="F78B09"/>
                </a:solidFill>
                <a:latin typeface="Courier New" pitchFamily="49" charset="0"/>
              </a:rPr>
              <a:t>jeqzn</a:t>
            </a:r>
            <a:r>
              <a:rPr lang="en-US" b="1" dirty="0" smtClean="0">
                <a:solidFill>
                  <a:srgbClr val="F78B0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</a:t>
            </a:r>
            <a:r>
              <a:rPr lang="en-US" b="1" dirty="0">
                <a:latin typeface="Courier New" pitchFamily="49" charset="0"/>
              </a:rPr>
              <a:t>6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03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mul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r13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04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addn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-1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05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jumpn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02</a:t>
            </a:r>
          </a:p>
          <a:p>
            <a:pPr algn="l"/>
            <a:r>
              <a:rPr lang="en-US" b="1" dirty="0">
                <a:latin typeface="Courier New" pitchFamily="49" charset="0"/>
              </a:rPr>
              <a:t>06 write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</a:t>
            </a:r>
          </a:p>
          <a:p>
            <a:pPr algn="l"/>
            <a:r>
              <a:rPr lang="en-US" b="1" dirty="0">
                <a:latin typeface="Courier New" pitchFamily="49" charset="0"/>
              </a:rPr>
              <a:t>07 halt</a:t>
            </a:r>
            <a:endParaRPr lang="en-US" b="1" dirty="0">
              <a:solidFill>
                <a:srgbClr val="FF0515"/>
              </a:solidFill>
              <a:latin typeface="Courier New" pitchFamily="49" charset="0"/>
            </a:endParaRPr>
          </a:p>
        </p:txBody>
      </p:sp>
      <p:sp>
        <p:nvSpPr>
          <p:cNvPr id="16388" name="Text Box 137"/>
          <p:cNvSpPr txBox="1">
            <a:spLocks noChangeArrowheads="1"/>
          </p:cNvSpPr>
          <p:nvPr/>
        </p:nvSpPr>
        <p:spPr bwMode="auto">
          <a:xfrm>
            <a:off x="5715000" y="1524000"/>
            <a:ext cx="2744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latin typeface="Cambria" pitchFamily="18" charset="0"/>
              </a:rPr>
              <a:t>Jumps in Hmmm</a:t>
            </a:r>
          </a:p>
        </p:txBody>
      </p:sp>
      <p:grpSp>
        <p:nvGrpSpPr>
          <p:cNvPr id="16389" name="Group 7"/>
          <p:cNvGrpSpPr>
            <a:grpSpLocks/>
          </p:cNvGrpSpPr>
          <p:nvPr/>
        </p:nvGrpSpPr>
        <p:grpSpPr bwMode="auto">
          <a:xfrm>
            <a:off x="152400" y="5867400"/>
            <a:ext cx="685800" cy="838200"/>
            <a:chOff x="3456" y="1784"/>
            <a:chExt cx="952" cy="1048"/>
          </a:xfrm>
        </p:grpSpPr>
        <p:sp>
          <p:nvSpPr>
            <p:cNvPr id="1639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0" name="Rectangle 28"/>
          <p:cNvSpPr>
            <a:spLocks noChangeArrowheads="1"/>
          </p:cNvSpPr>
          <p:nvPr/>
        </p:nvSpPr>
        <p:spPr bwMode="auto">
          <a:xfrm>
            <a:off x="666750" y="2514600"/>
            <a:ext cx="31432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fac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</a:rPr>
              <a:t>):</a:t>
            </a:r>
          </a:p>
          <a:p>
            <a:pPr algn="l"/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 = 1</a:t>
            </a:r>
          </a:p>
          <a:p>
            <a:pPr algn="l"/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 != 0</a:t>
            </a:r>
            <a:r>
              <a:rPr lang="en-US" b="1" dirty="0">
                <a:solidFill>
                  <a:srgbClr val="047F0A"/>
                </a:solidFill>
                <a:latin typeface="Courier New" pitchFamily="49" charset="0"/>
              </a:rPr>
              <a:t>:</a:t>
            </a:r>
            <a:endParaRPr lang="en-US" b="1" dirty="0">
              <a:latin typeface="Courier New" pitchFamily="49" charset="0"/>
            </a:endParaRPr>
          </a:p>
          <a:p>
            <a:pPr algn="l"/>
            <a:r>
              <a:rPr lang="en-US" b="1" dirty="0"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504FD"/>
                </a:solidFill>
                <a:latin typeface="Courier New" pitchFamily="49" charset="0"/>
              </a:rPr>
              <a:t>*=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-= </a:t>
            </a:r>
            <a:r>
              <a:rPr lang="en-US" b="1" dirty="0">
                <a:latin typeface="Courier New" pitchFamily="49" charset="0"/>
              </a:rPr>
              <a:t>1</a:t>
            </a:r>
          </a:p>
          <a:p>
            <a:pPr algn="l"/>
            <a:endParaRPr lang="en-US" b="1" dirty="0">
              <a:latin typeface="Courier New" pitchFamily="49" charset="0"/>
            </a:endParaRPr>
          </a:p>
          <a:p>
            <a:pPr algn="l"/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</a:p>
        </p:txBody>
      </p:sp>
      <p:sp>
        <p:nvSpPr>
          <p:cNvPr id="16391" name="Text Box 29"/>
          <p:cNvSpPr txBox="1">
            <a:spLocks noChangeArrowheads="1"/>
          </p:cNvSpPr>
          <p:nvPr/>
        </p:nvSpPr>
        <p:spPr bwMode="auto">
          <a:xfrm>
            <a:off x="739775" y="1524000"/>
            <a:ext cx="266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latin typeface="Cambria" pitchFamily="18" charset="0"/>
              </a:rPr>
              <a:t>Loops in Python</a:t>
            </a:r>
          </a:p>
        </p:txBody>
      </p: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381000" y="5562600"/>
            <a:ext cx="2414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It figures </a:t>
            </a:r>
            <a:r>
              <a:rPr lang="en-US" sz="1200" dirty="0">
                <a:solidFill>
                  <a:srgbClr val="067B0E"/>
                </a:solidFill>
                <a:latin typeface="Cambria" pitchFamily="18" charset="0"/>
              </a:rPr>
              <a:t>a Python would prefer looping to jumping!</a:t>
            </a:r>
          </a:p>
        </p:txBody>
      </p:sp>
      <p:sp>
        <p:nvSpPr>
          <p:cNvPr id="4" name="Right Arrow 3"/>
          <p:cNvSpPr/>
          <p:nvPr/>
        </p:nvSpPr>
        <p:spPr bwMode="auto">
          <a:xfrm rot="10800000">
            <a:off x="3962400" y="3200399"/>
            <a:ext cx="1447800" cy="990600"/>
          </a:xfrm>
          <a:prstGeom prst="rightArrow">
            <a:avLst/>
          </a:prstGeom>
          <a:solidFill>
            <a:srgbClr val="CCECFF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329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46422" y="76201"/>
            <a:ext cx="3426034" cy="403466"/>
          </a:xfrm>
          <a:prstGeom prst="roundRect">
            <a:avLst/>
          </a:prstGeom>
          <a:solidFill>
            <a:srgbClr val="FFDEB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114800" y="86125"/>
            <a:ext cx="1447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Quiz</a:t>
            </a:r>
            <a:endParaRPr lang="en-US" sz="4200" dirty="0">
              <a:latin typeface="Cambria" pitchFamily="18" charset="0"/>
            </a:endParaRPr>
          </a:p>
        </p:txBody>
      </p:sp>
      <p:grpSp>
        <p:nvGrpSpPr>
          <p:cNvPr id="25605" name="Group 7"/>
          <p:cNvGrpSpPr>
            <a:grpSpLocks/>
          </p:cNvGrpSpPr>
          <p:nvPr/>
        </p:nvGrpSpPr>
        <p:grpSpPr bwMode="auto">
          <a:xfrm>
            <a:off x="156296" y="6376736"/>
            <a:ext cx="365072" cy="366510"/>
            <a:chOff x="3456" y="1784"/>
            <a:chExt cx="952" cy="1048"/>
          </a:xfrm>
        </p:grpSpPr>
        <p:sp>
          <p:nvSpPr>
            <p:cNvPr id="25618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6" name="Text Box 2"/>
          <p:cNvSpPr txBox="1">
            <a:spLocks noChangeArrowheads="1"/>
          </p:cNvSpPr>
          <p:nvPr/>
        </p:nvSpPr>
        <p:spPr bwMode="auto">
          <a:xfrm>
            <a:off x="509292" y="6248400"/>
            <a:ext cx="15481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000" dirty="0" smtClean="0">
                <a:latin typeface="Candara" panose="020E0502030303020204" pitchFamily="34" charset="0"/>
              </a:rPr>
              <a:t>These seem unexpected, but only </a:t>
            </a:r>
            <a:r>
              <a:rPr lang="en-US" sz="1000" i="1" dirty="0" smtClean="0">
                <a:latin typeface="Candara" panose="020E0502030303020204" pitchFamily="34" charset="0"/>
              </a:rPr>
              <a:t>at first</a:t>
            </a:r>
            <a:r>
              <a:rPr lang="en-US" sz="1000" dirty="0" smtClean="0">
                <a:latin typeface="Candara" panose="020E0502030303020204" pitchFamily="34" charset="0"/>
              </a:rPr>
              <a:t>… !?</a:t>
            </a:r>
            <a:endParaRPr lang="en-US" sz="1000" dirty="0">
              <a:latin typeface="Candara" panose="020E0502030303020204" pitchFamily="34" charset="0"/>
            </a:endParaRPr>
          </a:p>
        </p:txBody>
      </p:sp>
      <p:sp>
        <p:nvSpPr>
          <p:cNvPr id="25607" name="Text Box 2"/>
          <p:cNvSpPr txBox="1">
            <a:spLocks noChangeArrowheads="1"/>
          </p:cNvSpPr>
          <p:nvPr/>
        </p:nvSpPr>
        <p:spPr bwMode="auto">
          <a:xfrm>
            <a:off x="146422" y="64168"/>
            <a:ext cx="366357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800" dirty="0">
                <a:latin typeface="Candara" panose="020E0502030303020204" pitchFamily="34" charset="0"/>
              </a:rPr>
              <a:t>Name(s):   </a:t>
            </a:r>
            <a:r>
              <a:rPr lang="en-US" sz="2100" dirty="0" smtClean="0">
                <a:latin typeface="Candara" panose="020E0502030303020204" pitchFamily="34" charset="0"/>
              </a:rPr>
              <a:t>________________</a:t>
            </a:r>
            <a:endParaRPr lang="en-US" sz="2100" dirty="0">
              <a:latin typeface="Candara" panose="020E0502030303020204" pitchFamily="34" charset="0"/>
            </a:endParaRP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236537" y="1464024"/>
            <a:ext cx="3429000" cy="154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result = 1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>
                <a:latin typeface="Courier New" pitchFamily="49" charset="0"/>
              </a:rPr>
              <a:t>x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[2</a:t>
            </a:r>
            <a:r>
              <a:rPr lang="en-US" sz="1800" b="1" dirty="0" smtClean="0">
                <a:latin typeface="Courier New" pitchFamily="49" charset="0"/>
              </a:rPr>
              <a:t>, 5, 1, 4</a:t>
            </a:r>
            <a:r>
              <a:rPr lang="en-US" sz="1800" b="1" dirty="0">
                <a:latin typeface="Courier New" pitchFamily="49" charset="0"/>
              </a:rPr>
              <a:t>]: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</a:rPr>
              <a:t>result *= </a:t>
            </a:r>
            <a:r>
              <a:rPr lang="en-US" sz="1800" b="1" dirty="0" smtClean="0">
                <a:latin typeface="Courier New" pitchFamily="49" charset="0"/>
              </a:rPr>
              <a:t>x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(result)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25611" name="Text Box 6"/>
          <p:cNvSpPr txBox="1">
            <a:spLocks noChangeArrowheads="1"/>
          </p:cNvSpPr>
          <p:nvPr/>
        </p:nvSpPr>
        <p:spPr bwMode="auto">
          <a:xfrm>
            <a:off x="4876800" y="1464024"/>
            <a:ext cx="3135312" cy="154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x = 0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list(range(4))</a:t>
            </a:r>
            <a:r>
              <a:rPr lang="en-US" sz="1800" b="1" dirty="0" smtClean="0">
                <a:latin typeface="Courier New" pitchFamily="49" charset="0"/>
              </a:rPr>
              <a:t>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</a:rPr>
              <a:t>x += </a:t>
            </a:r>
            <a:r>
              <a:rPr lang="en-US" sz="1800" b="1" dirty="0" smtClean="0">
                <a:latin typeface="Courier New" pitchFamily="49" charset="0"/>
              </a:rPr>
              <a:t>10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(x)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25612" name="Text Box 6"/>
          <p:cNvSpPr txBox="1">
            <a:spLocks noChangeArrowheads="1"/>
          </p:cNvSpPr>
          <p:nvPr/>
        </p:nvSpPr>
        <p:spPr bwMode="auto">
          <a:xfrm>
            <a:off x="236537" y="3581400"/>
            <a:ext cx="4030663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latin typeface="Courier New" pitchFamily="49" charset="0"/>
              </a:rPr>
              <a:t>L = [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1500" b="1" dirty="0" err="1">
                <a:solidFill>
                  <a:srgbClr val="0AA318"/>
                </a:solidFill>
                <a:latin typeface="Courier New" pitchFamily="49" charset="0"/>
              </a:rPr>
              <a:t>golf</a:t>
            </a:r>
            <a:r>
              <a:rPr lang="en-US" sz="1500" b="1" dirty="0" err="1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1500" b="1" dirty="0" err="1" smtClean="0">
                <a:latin typeface="Courier New" pitchFamily="49" charset="0"/>
              </a:rPr>
              <a:t>,</a:t>
            </a:r>
            <a:r>
              <a:rPr lang="en-US" sz="1500" b="1" dirty="0" err="1" smtClean="0">
                <a:solidFill>
                  <a:srgbClr val="0AA318"/>
                </a:solidFill>
                <a:latin typeface="Courier New" pitchFamily="49" charset="0"/>
              </a:rPr>
              <a:t>'fore</a:t>
            </a:r>
            <a:r>
              <a:rPr lang="en-US" sz="1500" b="1" dirty="0" err="1">
                <a:solidFill>
                  <a:srgbClr val="0AA318"/>
                </a:solidFill>
                <a:latin typeface="Courier New" pitchFamily="49" charset="0"/>
              </a:rPr>
              <a:t>!'</a:t>
            </a:r>
            <a:r>
              <a:rPr lang="en-US" sz="1500" b="1" dirty="0" err="1">
                <a:latin typeface="Courier New" pitchFamily="49" charset="0"/>
              </a:rPr>
              <a:t>,</a:t>
            </a:r>
            <a:r>
              <a:rPr lang="en-US" sz="1500" b="1" dirty="0" err="1">
                <a:solidFill>
                  <a:srgbClr val="0AA318"/>
                </a:solidFill>
                <a:latin typeface="Courier New" pitchFamily="49" charset="0"/>
              </a:rPr>
              <a:t>'club'</a:t>
            </a:r>
            <a:r>
              <a:rPr lang="en-US" sz="1500" b="1" dirty="0" err="1">
                <a:latin typeface="Courier New" pitchFamily="49" charset="0"/>
              </a:rPr>
              <a:t>,</a:t>
            </a:r>
            <a:r>
              <a:rPr lang="en-US" sz="1500" b="1" dirty="0" err="1">
                <a:solidFill>
                  <a:srgbClr val="0AA318"/>
                </a:solidFill>
                <a:latin typeface="Courier New" pitchFamily="49" charset="0"/>
              </a:rPr>
              <a:t>'tee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1500" b="1" dirty="0">
                <a:latin typeface="Courier New" pitchFamily="49" charset="0"/>
              </a:rPr>
              <a:t>]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500" b="1" dirty="0" err="1">
                <a:latin typeface="Courier New" pitchFamily="49" charset="0"/>
              </a:rPr>
              <a:t>i</a:t>
            </a:r>
            <a:r>
              <a:rPr lang="en-US" sz="1500" b="1" dirty="0">
                <a:latin typeface="Courier New" pitchFamily="49" charset="0"/>
              </a:rPr>
              <a:t> </a:t>
            </a: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500" b="1" dirty="0">
                <a:latin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</a:rPr>
              <a:t>list(range(</a:t>
            </a:r>
            <a:r>
              <a:rPr lang="en-US" sz="1500" b="1" dirty="0" err="1" smtClean="0">
                <a:latin typeface="Courier New" pitchFamily="49" charset="0"/>
              </a:rPr>
              <a:t>len</a:t>
            </a:r>
            <a:r>
              <a:rPr lang="en-US" sz="1500" b="1" dirty="0" smtClean="0">
                <a:latin typeface="Courier New" pitchFamily="49" charset="0"/>
              </a:rPr>
              <a:t>(L))):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68B09"/>
                </a:solidFill>
                <a:latin typeface="Courier New" pitchFamily="49" charset="0"/>
              </a:rPr>
              <a:t>   </a:t>
            </a: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if</a:t>
            </a:r>
            <a:r>
              <a:rPr lang="en-US" sz="1500" b="1" dirty="0">
                <a:latin typeface="Courier New" pitchFamily="49" charset="0"/>
              </a:rPr>
              <a:t> i%2 == 1: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      </a:t>
            </a:r>
            <a:r>
              <a:rPr lang="en-US" sz="15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500" b="1" dirty="0" smtClean="0">
                <a:latin typeface="Courier New" pitchFamily="49" charset="0"/>
              </a:rPr>
              <a:t>(L[</a:t>
            </a:r>
            <a:r>
              <a:rPr lang="en-US" sz="1500" b="1" dirty="0" err="1" smtClean="0">
                <a:latin typeface="Courier New" pitchFamily="49" charset="0"/>
              </a:rPr>
              <a:t>i</a:t>
            </a:r>
            <a:r>
              <a:rPr lang="en-US" sz="1500" b="1" dirty="0" smtClean="0">
                <a:latin typeface="Courier New" pitchFamily="49" charset="0"/>
              </a:rPr>
              <a:t>])</a:t>
            </a:r>
            <a:endParaRPr lang="en-US" sz="1500" b="1" dirty="0">
              <a:latin typeface="Courier New" pitchFamily="49" charset="0"/>
            </a:endParaRPr>
          </a:p>
        </p:txBody>
      </p:sp>
      <p:sp>
        <p:nvSpPr>
          <p:cNvPr id="25613" name="Text Box 6"/>
          <p:cNvSpPr txBox="1">
            <a:spLocks noChangeArrowheads="1"/>
          </p:cNvSpPr>
          <p:nvPr/>
        </p:nvSpPr>
        <p:spPr bwMode="auto">
          <a:xfrm>
            <a:off x="4876800" y="3562171"/>
            <a:ext cx="3786187" cy="204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latin typeface="Courier New" pitchFamily="49" charset="0"/>
              </a:rPr>
              <a:t>S = 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'time to think this over! 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latin typeface="Courier New" pitchFamily="49" charset="0"/>
              </a:rPr>
              <a:t>result = 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500" b="1" dirty="0" err="1">
                <a:latin typeface="Courier New" pitchFamily="49" charset="0"/>
              </a:rPr>
              <a:t>i</a:t>
            </a:r>
            <a:r>
              <a:rPr lang="en-US" sz="1500" b="1" dirty="0">
                <a:latin typeface="Courier New" pitchFamily="49" charset="0"/>
              </a:rPr>
              <a:t> </a:t>
            </a: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500" b="1" dirty="0">
                <a:latin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</a:rPr>
              <a:t>list(range(</a:t>
            </a:r>
            <a:r>
              <a:rPr lang="en-US" sz="1500" b="1" dirty="0" err="1" smtClean="0">
                <a:latin typeface="Courier New" pitchFamily="49" charset="0"/>
              </a:rPr>
              <a:t>len</a:t>
            </a:r>
            <a:r>
              <a:rPr lang="en-US" sz="1500" b="1" dirty="0" smtClean="0">
                <a:latin typeface="Courier New" pitchFamily="49" charset="0"/>
              </a:rPr>
              <a:t>(S))):</a:t>
            </a:r>
            <a:endParaRPr lang="en-US" sz="15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solidFill>
                  <a:srgbClr val="F68B09"/>
                </a:solidFill>
                <a:latin typeface="Courier New" pitchFamily="49" charset="0"/>
              </a:rPr>
              <a:t>   </a:t>
            </a:r>
            <a:r>
              <a:rPr lang="en-US" sz="1500" b="1" dirty="0">
                <a:solidFill>
                  <a:srgbClr val="F78B09"/>
                </a:solidFill>
                <a:latin typeface="Courier New" pitchFamily="49" charset="0"/>
              </a:rPr>
              <a:t>if</a:t>
            </a:r>
            <a:r>
              <a:rPr lang="en-US" sz="1500" b="1" dirty="0">
                <a:latin typeface="Courier New" pitchFamily="49" charset="0"/>
              </a:rPr>
              <a:t> S[i-1] == </a:t>
            </a:r>
            <a:r>
              <a:rPr lang="en-US" sz="1500" b="1" dirty="0">
                <a:solidFill>
                  <a:srgbClr val="0AA318"/>
                </a:solidFill>
                <a:latin typeface="Courier New" pitchFamily="49" charset="0"/>
              </a:rPr>
              <a:t>' '</a:t>
            </a:r>
            <a:r>
              <a:rPr lang="en-US" sz="1500" b="1" dirty="0">
                <a:latin typeface="Courier New" pitchFamily="49" charset="0"/>
              </a:rPr>
              <a:t>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>
                <a:latin typeface="Courier New" pitchFamily="49" charset="0"/>
              </a:rPr>
              <a:t>	result += S[</a:t>
            </a:r>
            <a:r>
              <a:rPr lang="en-US" sz="1500" b="1" dirty="0" err="1">
                <a:latin typeface="Courier New" pitchFamily="49" charset="0"/>
              </a:rPr>
              <a:t>i</a:t>
            </a:r>
            <a:r>
              <a:rPr lang="en-US" sz="1500" b="1" dirty="0">
                <a:latin typeface="Courier New" pitchFamily="49" charset="0"/>
              </a:rPr>
              <a:t>]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500" b="1" dirty="0" smtClean="0">
              <a:solidFill>
                <a:srgbClr val="F78B09"/>
              </a:solidFill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5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500" b="1" dirty="0" smtClean="0">
                <a:latin typeface="Courier New" pitchFamily="49" charset="0"/>
              </a:rPr>
              <a:t>(result)</a:t>
            </a:r>
            <a:endParaRPr lang="en-US" sz="1500" b="1" dirty="0">
              <a:latin typeface="Courier New" pitchFamily="49" charset="0"/>
            </a:endParaRPr>
          </a:p>
        </p:txBody>
      </p:sp>
      <p:cxnSp>
        <p:nvCxnSpPr>
          <p:cNvPr id="25615" name="Straight Connector 31"/>
          <p:cNvCxnSpPr>
            <a:cxnSpLocks noChangeShapeType="1"/>
          </p:cNvCxnSpPr>
          <p:nvPr/>
        </p:nvCxnSpPr>
        <p:spPr bwMode="auto">
          <a:xfrm>
            <a:off x="4572000" y="1235424"/>
            <a:ext cx="0" cy="184262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6" name="Straight Connector 35"/>
          <p:cNvCxnSpPr>
            <a:cxnSpLocks noChangeShapeType="1"/>
          </p:cNvCxnSpPr>
          <p:nvPr/>
        </p:nvCxnSpPr>
        <p:spPr bwMode="auto">
          <a:xfrm>
            <a:off x="4572000" y="3309870"/>
            <a:ext cx="0" cy="34386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1"/>
          <p:cNvCxnSpPr>
            <a:cxnSpLocks noChangeShapeType="1"/>
          </p:cNvCxnSpPr>
          <p:nvPr/>
        </p:nvCxnSpPr>
        <p:spPr bwMode="auto">
          <a:xfrm flipH="1">
            <a:off x="322262" y="3192560"/>
            <a:ext cx="8516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6115656" y="279611"/>
            <a:ext cx="2818207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Cambria" pitchFamily="18" charset="0"/>
              </a:rPr>
              <a:t>What does the loop say?</a:t>
            </a:r>
            <a:endParaRPr lang="en-US" sz="2000" i="1" dirty="0"/>
          </a:p>
        </p:txBody>
      </p:sp>
      <p:sp>
        <p:nvSpPr>
          <p:cNvPr id="3" name="Rectangle 2"/>
          <p:cNvSpPr/>
          <p:nvPr/>
        </p:nvSpPr>
        <p:spPr>
          <a:xfrm>
            <a:off x="3085031" y="1097214"/>
            <a:ext cx="678391" cy="338554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sz="1600" b="1" dirty="0" smtClean="0">
                <a:latin typeface="Courier New" pitchFamily="49" charset="0"/>
              </a:rPr>
              <a:t>res.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898188" y="1032410"/>
            <a:ext cx="369012" cy="4616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859848" y="1032410"/>
            <a:ext cx="369012" cy="4616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470188" y="1032410"/>
            <a:ext cx="369012" cy="4616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i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550696" y="4322711"/>
            <a:ext cx="369012" cy="4616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 rot="20967485">
            <a:off x="7626138" y="4436793"/>
            <a:ext cx="1431216" cy="246221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</a:rPr>
              <a:t>only ladder</a:t>
            </a:r>
            <a:r>
              <a:rPr lang="en-US" sz="1000" dirty="0">
                <a:latin typeface="Calibri" panose="020F0502020204030204" pitchFamily="34" charset="0"/>
              </a:rPr>
              <a:t> </a:t>
            </a:r>
            <a:r>
              <a:rPr lang="en-US" sz="1000" dirty="0" smtClean="0">
                <a:latin typeface="Calibri" panose="020F0502020204030204" pitchFamily="34" charset="0"/>
              </a:rPr>
              <a:t>as needed...</a:t>
            </a:r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85338" y="4391961"/>
            <a:ext cx="530916" cy="3231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sz="1500" b="1" dirty="0" smtClean="0">
                <a:latin typeface="Courier New" pitchFamily="49" charset="0"/>
              </a:rPr>
              <a:t>i%2</a:t>
            </a:r>
            <a:endParaRPr lang="en-US" sz="1500" b="1" dirty="0"/>
          </a:p>
        </p:txBody>
      </p:sp>
      <p:sp>
        <p:nvSpPr>
          <p:cNvPr id="7" name="Down Arrow 6"/>
          <p:cNvSpPr/>
          <p:nvPr/>
        </p:nvSpPr>
        <p:spPr bwMode="auto">
          <a:xfrm>
            <a:off x="8722895" y="4552589"/>
            <a:ext cx="344905" cy="441158"/>
          </a:xfrm>
          <a:prstGeom prst="downArrow">
            <a:avLst/>
          </a:prstGeom>
          <a:solidFill>
            <a:srgbClr val="CCECFF"/>
          </a:solidFill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781884" y="4391961"/>
            <a:ext cx="646331" cy="32316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sz="1500" b="1" dirty="0" smtClean="0">
                <a:latin typeface="Courier New" pitchFamily="49" charset="0"/>
              </a:rPr>
              <a:t>L[</a:t>
            </a:r>
            <a:r>
              <a:rPr lang="en-US" sz="1500" b="1" dirty="0" err="1" smtClean="0">
                <a:latin typeface="Courier New" pitchFamily="49" charset="0"/>
              </a:rPr>
              <a:t>i</a:t>
            </a:r>
            <a:r>
              <a:rPr lang="en-US" sz="1500" b="1" dirty="0" smtClean="0">
                <a:latin typeface="Courier New" pitchFamily="49" charset="0"/>
              </a:rPr>
              <a:t>]</a:t>
            </a:r>
            <a:endParaRPr lang="en-US" sz="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75553" y="3922324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mbria" panose="02040503050406030204" pitchFamily="18" charset="0"/>
              </a:rPr>
              <a:t>25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302321" y="4129789"/>
            <a:ext cx="544648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2135" y="1004396"/>
            <a:ext cx="409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mild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72256" y="1004337"/>
            <a:ext cx="661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mild-</a:t>
            </a:r>
            <a:r>
              <a:rPr lang="en-US" sz="900" dirty="0" err="1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ish</a:t>
            </a:r>
            <a:endParaRPr lang="en-US" sz="900" dirty="0" smtClean="0">
              <a:solidFill>
                <a:schemeClr val="bg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135" y="3242967"/>
            <a:ext cx="661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medium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72256" y="3242967"/>
            <a:ext cx="661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dirty="0" smtClean="0">
                <a:solidFill>
                  <a:schemeClr val="bg1">
                    <a:lumMod val="75000"/>
                  </a:schemeClr>
                </a:solidFill>
                <a:latin typeface="Cambria" panose="02040503050406030204" pitchFamily="18" charset="0"/>
              </a:rPr>
              <a:t>spicy</a:t>
            </a: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4638366" y="6456887"/>
            <a:ext cx="19333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Extra!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  How could you change </a:t>
            </a:r>
            <a:r>
              <a:rPr lang="en-US" sz="1000" u="sng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one character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 above to yield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475981" y="6518443"/>
            <a:ext cx="6994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eoks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  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337479" y="6518443"/>
            <a:ext cx="4491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mns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428515" y="6518443"/>
            <a:ext cx="5028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etns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6705600" y="6456887"/>
            <a:ext cx="85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or another to yield </a:t>
            </a: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7807365" y="6456887"/>
            <a:ext cx="85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andara" panose="020E0502030303020204" pitchFamily="34" charset="0"/>
              </a:rPr>
              <a:t>or another to yield </a:t>
            </a:r>
          </a:p>
        </p:txBody>
      </p:sp>
    </p:spTree>
    <p:extLst>
      <p:ext uri="{BB962C8B-B14F-4D97-AF65-F5344CB8AC3E}">
        <p14:creationId xmlns:p14="http://schemas.microsoft.com/office/powerpoint/2010/main" val="428750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1447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Quiz</a:t>
            </a:r>
            <a:endParaRPr lang="en-US" sz="4200" dirty="0">
              <a:latin typeface="Cambria" pitchFamily="18" charset="0"/>
            </a:endParaRP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236537" y="1371600"/>
            <a:ext cx="34290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result = 1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>
                <a:latin typeface="Courier New" pitchFamily="49" charset="0"/>
              </a:rPr>
              <a:t>x in [2</a:t>
            </a:r>
            <a:r>
              <a:rPr lang="en-US" sz="1800" b="1" dirty="0" smtClean="0">
                <a:latin typeface="Courier New" pitchFamily="49" charset="0"/>
              </a:rPr>
              <a:t>, 5, 1, 4</a:t>
            </a:r>
            <a:r>
              <a:rPr lang="en-US" sz="1800" b="1" dirty="0">
                <a:latin typeface="Courier New" pitchFamily="49" charset="0"/>
              </a:rPr>
              <a:t>]: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</a:rPr>
              <a:t>result *= x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(result)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596" y="322232"/>
            <a:ext cx="28182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Cambria" pitchFamily="18" charset="0"/>
              </a:rPr>
              <a:t>What does the loop say?</a:t>
            </a:r>
            <a:endParaRPr lang="en-US" sz="2000" i="1" dirty="0"/>
          </a:p>
        </p:txBody>
      </p:sp>
      <p:sp>
        <p:nvSpPr>
          <p:cNvPr id="2" name="Rectangle 1"/>
          <p:cNvSpPr/>
          <p:nvPr/>
        </p:nvSpPr>
        <p:spPr>
          <a:xfrm>
            <a:off x="4232049" y="1140767"/>
            <a:ext cx="1665841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Courier New" pitchFamily="49" charset="0"/>
              </a:rPr>
              <a:t>result</a:t>
            </a:r>
            <a:endParaRPr lang="en-US" sz="3200" dirty="0"/>
          </a:p>
        </p:txBody>
      </p:sp>
      <p:sp>
        <p:nvSpPr>
          <p:cNvPr id="36" name="Rectangle 35"/>
          <p:cNvSpPr/>
          <p:nvPr/>
        </p:nvSpPr>
        <p:spPr>
          <a:xfrm>
            <a:off x="7211405" y="1140767"/>
            <a:ext cx="431529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Courier New" pitchFamily="49" charset="0"/>
              </a:rPr>
              <a:t>x</a:t>
            </a:r>
            <a:endParaRPr lang="en-US" sz="3200" dirty="0"/>
          </a:p>
        </p:txBody>
      </p:sp>
      <p:sp>
        <p:nvSpPr>
          <p:cNvPr id="37" name="Rectangle 36"/>
          <p:cNvSpPr/>
          <p:nvPr/>
        </p:nvSpPr>
        <p:spPr>
          <a:xfrm>
            <a:off x="4849205" y="1984375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ourier New" pitchFamily="49" charset="0"/>
              </a:rPr>
              <a:t>1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206264" y="2267524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Courier New" pitchFamily="49" charset="0"/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5638800" y="2362200"/>
            <a:ext cx="1219200" cy="1616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5638800" y="2597150"/>
            <a:ext cx="1219200" cy="1616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1113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1447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Quiz</a:t>
            </a:r>
            <a:endParaRPr lang="en-US" sz="4200" dirty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596" y="322232"/>
            <a:ext cx="28182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Cambria" pitchFamily="18" charset="0"/>
              </a:rPr>
              <a:t>What does the loop say?</a:t>
            </a:r>
            <a:endParaRPr lang="en-US" sz="2000" i="1" dirty="0"/>
          </a:p>
        </p:txBody>
      </p:sp>
      <p:sp>
        <p:nvSpPr>
          <p:cNvPr id="2" name="Rectangle 1"/>
          <p:cNvSpPr/>
          <p:nvPr/>
        </p:nvSpPr>
        <p:spPr>
          <a:xfrm>
            <a:off x="4849205" y="1140767"/>
            <a:ext cx="431528" cy="584775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Courier New" pitchFamily="49" charset="0"/>
              </a:rPr>
              <a:t>x</a:t>
            </a:r>
            <a:endParaRPr lang="en-US" sz="3200" dirty="0"/>
          </a:p>
        </p:txBody>
      </p:sp>
      <p:sp>
        <p:nvSpPr>
          <p:cNvPr id="36" name="Rectangle 35"/>
          <p:cNvSpPr/>
          <p:nvPr/>
        </p:nvSpPr>
        <p:spPr>
          <a:xfrm>
            <a:off x="7211406" y="1140767"/>
            <a:ext cx="431528" cy="584775"/>
          </a:xfrm>
          <a:prstGeom prst="rect">
            <a:avLst/>
          </a:prstGeom>
          <a:solidFill>
            <a:srgbClr val="CCECFF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Courier New" pitchFamily="49" charset="0"/>
              </a:rPr>
              <a:t>i</a:t>
            </a:r>
            <a:endParaRPr lang="en-US" sz="3200" dirty="0"/>
          </a:p>
        </p:txBody>
      </p:sp>
      <p:sp>
        <p:nvSpPr>
          <p:cNvPr id="37" name="Rectangle 36"/>
          <p:cNvSpPr/>
          <p:nvPr/>
        </p:nvSpPr>
        <p:spPr>
          <a:xfrm>
            <a:off x="4849205" y="1984375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206264" y="2267524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Courier New" pitchFamily="49" charset="0"/>
              </a:rPr>
              <a:t>0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5638800" y="2362200"/>
            <a:ext cx="1219200" cy="1616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5638800" y="2597150"/>
            <a:ext cx="1219200" cy="1616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37940" y="1336675"/>
            <a:ext cx="3776860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x = </a:t>
            </a:r>
            <a:r>
              <a:rPr lang="en-US" sz="1800" b="1" dirty="0" smtClean="0">
                <a:latin typeface="Courier New" pitchFamily="49" charset="0"/>
              </a:rPr>
              <a:t>0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list(range(4)):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</a:rPr>
              <a:t>x += 10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 smtClean="0">
              <a:solidFill>
                <a:srgbClr val="F78B09"/>
              </a:solidFill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(x)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89164" y="1064327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[0, 1, 2, 3]</a:t>
            </a:r>
          </a:p>
        </p:txBody>
      </p:sp>
      <p:sp>
        <p:nvSpPr>
          <p:cNvPr id="13" name="Left Brace 12"/>
          <p:cNvSpPr/>
          <p:nvPr/>
        </p:nvSpPr>
        <p:spPr bwMode="auto">
          <a:xfrm rot="5400000">
            <a:off x="2387246" y="808861"/>
            <a:ext cx="404961" cy="1826654"/>
          </a:xfrm>
          <a:prstGeom prst="leftBrace">
            <a:avLst>
              <a:gd name="adj1" fmla="val 59878"/>
              <a:gd name="adj2" fmla="val 50000"/>
            </a:avLst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977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953000" y="722342"/>
            <a:ext cx="3962400" cy="583085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4572000" y="3131695"/>
            <a:ext cx="4191597" cy="713474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572000" y="4894822"/>
            <a:ext cx="4191597" cy="713474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1447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Quiz</a:t>
            </a:r>
            <a:endParaRPr lang="en-US" sz="4200" dirty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596" y="322232"/>
            <a:ext cx="28182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Cambria" pitchFamily="18" charset="0"/>
              </a:rPr>
              <a:t>What does the loop say?</a:t>
            </a:r>
            <a:endParaRPr lang="en-US" sz="2000" i="1" dirty="0"/>
          </a:p>
        </p:txBody>
      </p:sp>
      <p:sp>
        <p:nvSpPr>
          <p:cNvPr id="36" name="Rectangle 35"/>
          <p:cNvSpPr/>
          <p:nvPr/>
        </p:nvSpPr>
        <p:spPr>
          <a:xfrm>
            <a:off x="8102872" y="1140767"/>
            <a:ext cx="431528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Courier New" pitchFamily="49" charset="0"/>
              </a:rPr>
              <a:t>i</a:t>
            </a:r>
            <a:endParaRPr lang="en-US" sz="3200" dirty="0"/>
          </a:p>
        </p:txBody>
      </p:sp>
      <p:sp>
        <p:nvSpPr>
          <p:cNvPr id="38" name="Rectangle 37"/>
          <p:cNvSpPr/>
          <p:nvPr/>
        </p:nvSpPr>
        <p:spPr>
          <a:xfrm>
            <a:off x="8067273" y="2267524"/>
            <a:ext cx="4924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CC3300"/>
                </a:solidFill>
                <a:latin typeface="Courier New" pitchFamily="49" charset="0"/>
              </a:rPr>
              <a:t>0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52400" y="1192212"/>
            <a:ext cx="5069389" cy="218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L = [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</a:rPr>
              <a:t>golf','fore!','club','tee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1800" b="1" dirty="0" smtClean="0">
                <a:latin typeface="Courier New" pitchFamily="49" charset="0"/>
              </a:rPr>
              <a:t>]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in </a:t>
            </a:r>
            <a:r>
              <a:rPr lang="en-US" sz="1800" b="1" dirty="0" smtClean="0">
                <a:latin typeface="Courier New" pitchFamily="49" charset="0"/>
              </a:rPr>
              <a:t>list(range(</a:t>
            </a:r>
            <a:r>
              <a:rPr lang="en-US" sz="1800" b="1" dirty="0" err="1" smtClean="0">
                <a:latin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</a:rPr>
              <a:t>(L))):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</a:rPr>
              <a:t> i%2 == 1: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      </a:t>
            </a: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(L[</a:t>
            </a:r>
            <a:r>
              <a:rPr lang="en-US" sz="1800" b="1" dirty="0" err="1" smtClean="0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72415" y="3137283"/>
            <a:ext cx="4924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C3300"/>
                </a:solidFill>
                <a:latin typeface="Courier New" pitchFamily="49" charset="0"/>
              </a:rPr>
              <a:t>1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70807" y="4007042"/>
            <a:ext cx="4924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C3300"/>
                </a:solidFill>
                <a:latin typeface="Courier New" pitchFamily="49" charset="0"/>
              </a:rPr>
              <a:t>2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72415" y="4876800"/>
            <a:ext cx="4924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C3300"/>
                </a:solidFill>
                <a:latin typeface="Courier New" pitchFamily="49" charset="0"/>
              </a:rPr>
              <a:t>3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1114" y="1202322"/>
            <a:ext cx="73770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i%2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392363" y="1202322"/>
            <a:ext cx="92204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L[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945951" y="2261936"/>
            <a:ext cx="4924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0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51093" y="3131695"/>
            <a:ext cx="4924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49485" y="4001454"/>
            <a:ext cx="4924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0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51093" y="4871212"/>
            <a:ext cx="4924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68179" y="2411451"/>
            <a:ext cx="129073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'golf'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81145" y="3281210"/>
            <a:ext cx="14750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'fore!'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71710" y="4150969"/>
            <a:ext cx="129073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'club'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65490" y="5020727"/>
            <a:ext cx="110639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'tee'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94061" y="219217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00FF"/>
                </a:solidFill>
                <a:latin typeface="Cambria" panose="02040503050406030204" pitchFamily="18" charset="0"/>
              </a:rPr>
              <a:t>4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000778" y="2404386"/>
            <a:ext cx="693828" cy="0"/>
          </a:xfrm>
          <a:prstGeom prst="lin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052237" y="1631647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[0, 1, 2, 3]</a:t>
            </a:r>
          </a:p>
        </p:txBody>
      </p:sp>
      <p:sp>
        <p:nvSpPr>
          <p:cNvPr id="7" name="Left Brace 6"/>
          <p:cNvSpPr/>
          <p:nvPr/>
        </p:nvSpPr>
        <p:spPr bwMode="auto">
          <a:xfrm rot="5400000">
            <a:off x="2559955" y="948872"/>
            <a:ext cx="423775" cy="2570003"/>
          </a:xfrm>
          <a:prstGeom prst="leftBrace">
            <a:avLst>
              <a:gd name="adj1" fmla="val 59878"/>
              <a:gd name="adj2" fmla="val 50000"/>
            </a:avLst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85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876800" y="322232"/>
            <a:ext cx="4106779" cy="641545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1447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Quiz</a:t>
            </a:r>
            <a:endParaRPr lang="en-US" sz="4200" dirty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596" y="322232"/>
            <a:ext cx="28182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Cambria" pitchFamily="18" charset="0"/>
              </a:rPr>
              <a:t>What does the loop say?</a:t>
            </a:r>
            <a:endParaRPr lang="en-US" sz="2000" i="1" dirty="0"/>
          </a:p>
        </p:txBody>
      </p:sp>
      <p:sp>
        <p:nvSpPr>
          <p:cNvPr id="36" name="Rectangle 35"/>
          <p:cNvSpPr/>
          <p:nvPr/>
        </p:nvSpPr>
        <p:spPr>
          <a:xfrm>
            <a:off x="8233988" y="786825"/>
            <a:ext cx="431528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Courier New" pitchFamily="49" charset="0"/>
              </a:rPr>
              <a:t>i</a:t>
            </a:r>
            <a:endParaRPr lang="en-US" sz="3200" dirty="0"/>
          </a:p>
        </p:txBody>
      </p:sp>
      <p:sp>
        <p:nvSpPr>
          <p:cNvPr id="38" name="Rectangle 37"/>
          <p:cNvSpPr/>
          <p:nvPr/>
        </p:nvSpPr>
        <p:spPr>
          <a:xfrm>
            <a:off x="8223942" y="1662133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0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29084" y="2188832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  <a:latin typeface="Courier New" pitchFamily="49" charset="0"/>
              </a:rPr>
              <a:t>1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27476" y="2715531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  <a:latin typeface="Courier New" pitchFamily="49" charset="0"/>
              </a:rPr>
              <a:t>2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7271" y="848380"/>
            <a:ext cx="92204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S[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88824" y="1662133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't'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4906" y="2188832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 err="1" smtClean="0">
                <a:solidFill>
                  <a:srgbClr val="0AA318"/>
                </a:solidFill>
                <a:latin typeface="Courier New" pitchFamily="49" charset="0"/>
              </a:rPr>
              <a:t>i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93728" y="2715531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m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66541" y="917630"/>
            <a:ext cx="877163" cy="3231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500" b="1" dirty="0" smtClean="0">
                <a:latin typeface="Courier New" pitchFamily="49" charset="0"/>
              </a:rPr>
              <a:t>S[i-1]</a:t>
            </a:r>
            <a:endParaRPr lang="en-US" sz="1500" b="1" dirty="0"/>
          </a:p>
        </p:txBody>
      </p:sp>
      <p:sp>
        <p:nvSpPr>
          <p:cNvPr id="22" name="Rectangle 21"/>
          <p:cNvSpPr/>
          <p:nvPr/>
        </p:nvSpPr>
        <p:spPr>
          <a:xfrm>
            <a:off x="8228846" y="3242230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3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233988" y="3768929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4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32380" y="4295628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5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93728" y="3242230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'e'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99810" y="3768929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98632" y="4295628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29906" y="2205332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't'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35988" y="2732031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 err="1" smtClean="0">
                <a:solidFill>
                  <a:srgbClr val="0AA318"/>
                </a:solidFill>
                <a:latin typeface="Courier New" pitchFamily="49" charset="0"/>
              </a:rPr>
              <a:t>i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34810" y="3258730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m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34810" y="3785429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'e'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40892" y="4312128"/>
            <a:ext cx="92525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39714" y="4838827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221718" y="4822327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6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226860" y="5349026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  <a:latin typeface="Courier New" pitchFamily="49" charset="0"/>
              </a:rPr>
              <a:t>7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225252" y="5875725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8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086600" y="4822327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'o'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92682" y="5349026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091504" y="5875725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27682" y="5365526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'o'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33764" y="5892225"/>
            <a:ext cx="92525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040892" y="1662133"/>
            <a:ext cx="92525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06726" y="896508"/>
            <a:ext cx="736099" cy="369332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itchFamily="49" charset="0"/>
              </a:rPr>
              <a:t>res.</a:t>
            </a:r>
            <a:endParaRPr lang="en-US" sz="1800" dirty="0"/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328613" y="1259193"/>
            <a:ext cx="5462587" cy="3134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S = 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ime 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o 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hink 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his 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o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ver! 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latin typeface="Courier New" pitchFamily="49" charset="0"/>
              </a:rPr>
              <a:t>result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solidFill>
                  <a:srgbClr val="0AA318"/>
                </a:solidFill>
                <a:latin typeface="Courier New" pitchFamily="49" charset="0"/>
              </a:rPr>
              <a:t>''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solidFill>
                <a:srgbClr val="0AA318"/>
              </a:solidFill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list(range(</a:t>
            </a:r>
            <a:r>
              <a:rPr lang="en-US" sz="1800" b="1" dirty="0" err="1" smtClean="0">
                <a:latin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</a:rPr>
              <a:t>(S))):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</a:rPr>
              <a:t> S[i-1] == 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' '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	result += S[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(result)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12826" y="257317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00FF"/>
                </a:solidFill>
                <a:latin typeface="Cambria" panose="02040503050406030204" pitchFamily="18" charset="0"/>
              </a:rPr>
              <a:t>25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3239594" y="2780644"/>
            <a:ext cx="544648" cy="0"/>
          </a:xfrm>
          <a:prstGeom prst="lin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2212625" y="1936447"/>
            <a:ext cx="2002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[0, 1, 2, ..., 24]</a:t>
            </a:r>
          </a:p>
        </p:txBody>
      </p:sp>
      <p:sp>
        <p:nvSpPr>
          <p:cNvPr id="56" name="Left Brace 55"/>
          <p:cNvSpPr/>
          <p:nvPr/>
        </p:nvSpPr>
        <p:spPr bwMode="auto">
          <a:xfrm rot="5400000">
            <a:off x="2716647" y="1307333"/>
            <a:ext cx="449536" cy="2514195"/>
          </a:xfrm>
          <a:prstGeom prst="leftBrace">
            <a:avLst>
              <a:gd name="adj1" fmla="val 59878"/>
              <a:gd name="adj2" fmla="val 50000"/>
            </a:avLst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60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876800" y="322232"/>
            <a:ext cx="4106779" cy="641545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1447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Quiz</a:t>
            </a:r>
            <a:endParaRPr lang="en-US" sz="4200" dirty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596" y="322232"/>
            <a:ext cx="28182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Cambria" pitchFamily="18" charset="0"/>
              </a:rPr>
              <a:t>What does the loop say?</a:t>
            </a:r>
            <a:endParaRPr lang="en-US" sz="2000" i="1" dirty="0"/>
          </a:p>
        </p:txBody>
      </p:sp>
      <p:sp>
        <p:nvSpPr>
          <p:cNvPr id="36" name="Rectangle 35"/>
          <p:cNvSpPr/>
          <p:nvPr/>
        </p:nvSpPr>
        <p:spPr>
          <a:xfrm>
            <a:off x="8233988" y="786825"/>
            <a:ext cx="431528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Courier New" pitchFamily="49" charset="0"/>
              </a:rPr>
              <a:t>i</a:t>
            </a:r>
            <a:endParaRPr lang="en-US" sz="3200" dirty="0"/>
          </a:p>
        </p:txBody>
      </p:sp>
      <p:sp>
        <p:nvSpPr>
          <p:cNvPr id="38" name="Rectangle 37"/>
          <p:cNvSpPr/>
          <p:nvPr/>
        </p:nvSpPr>
        <p:spPr>
          <a:xfrm>
            <a:off x="8223942" y="1662133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0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29084" y="2188832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  <a:latin typeface="Courier New" pitchFamily="49" charset="0"/>
              </a:rPr>
              <a:t>1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27476" y="2715531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  <a:latin typeface="Courier New" pitchFamily="49" charset="0"/>
              </a:rPr>
              <a:t>2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7271" y="848380"/>
            <a:ext cx="92204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S[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88824" y="1662133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't'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4906" y="2188832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 err="1" smtClean="0">
                <a:solidFill>
                  <a:srgbClr val="0AA318"/>
                </a:solidFill>
                <a:latin typeface="Courier New" pitchFamily="49" charset="0"/>
              </a:rPr>
              <a:t>i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93728" y="2715531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m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66541" y="917630"/>
            <a:ext cx="877163" cy="3231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500" b="1" dirty="0" smtClean="0">
                <a:latin typeface="Courier New" pitchFamily="49" charset="0"/>
              </a:rPr>
              <a:t>S[i-1]</a:t>
            </a:r>
            <a:endParaRPr lang="en-US" sz="1500" b="1" dirty="0"/>
          </a:p>
        </p:txBody>
      </p:sp>
      <p:sp>
        <p:nvSpPr>
          <p:cNvPr id="22" name="Rectangle 21"/>
          <p:cNvSpPr/>
          <p:nvPr/>
        </p:nvSpPr>
        <p:spPr>
          <a:xfrm>
            <a:off x="8228846" y="3242230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3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233988" y="3768929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4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32380" y="4295628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5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93728" y="3242230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'e'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99810" y="3768929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98632" y="4295628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29906" y="2205332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't'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35988" y="2732031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 err="1" smtClean="0">
                <a:solidFill>
                  <a:srgbClr val="0AA318"/>
                </a:solidFill>
                <a:latin typeface="Courier New" pitchFamily="49" charset="0"/>
              </a:rPr>
              <a:t>i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34810" y="3258730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m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34810" y="3785429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'e'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40892" y="4312128"/>
            <a:ext cx="92525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39714" y="4838827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221718" y="4822327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6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226860" y="5349026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  <a:latin typeface="Courier New" pitchFamily="49" charset="0"/>
              </a:rPr>
              <a:t>7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225252" y="5875725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8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086600" y="4822327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'o'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92682" y="5349026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091504" y="5875725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27682" y="5365526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'o'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33764" y="5892225"/>
            <a:ext cx="92525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040892" y="1662133"/>
            <a:ext cx="92525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06726" y="896508"/>
            <a:ext cx="736099" cy="369332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itchFamily="49" charset="0"/>
              </a:rPr>
              <a:t>res.</a:t>
            </a:r>
            <a:endParaRPr lang="en-US" sz="1800" dirty="0"/>
          </a:p>
        </p:txBody>
      </p:sp>
      <p:sp>
        <p:nvSpPr>
          <p:cNvPr id="48" name="Rectangle 47"/>
          <p:cNvSpPr/>
          <p:nvPr/>
        </p:nvSpPr>
        <p:spPr>
          <a:xfrm>
            <a:off x="5105124" y="1671929"/>
            <a:ext cx="737701" cy="461665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't'</a:t>
            </a:r>
            <a:endParaRPr lang="en-US" dirty="0">
              <a:solidFill>
                <a:srgbClr val="0AA318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920777" y="4295625"/>
            <a:ext cx="922048" cy="461665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b="1" dirty="0" err="1" smtClean="0">
                <a:solidFill>
                  <a:srgbClr val="0AA318"/>
                </a:solidFill>
                <a:latin typeface="Courier New" pitchFamily="49" charset="0"/>
              </a:rPr>
              <a:t>tt</a:t>
            </a:r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dirty="0">
              <a:solidFill>
                <a:srgbClr val="0AA318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736432" y="5950301"/>
            <a:ext cx="1106393" cy="461665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b="1" dirty="0" err="1" smtClean="0">
                <a:solidFill>
                  <a:srgbClr val="0AA318"/>
                </a:solidFill>
                <a:latin typeface="Courier New" pitchFamily="49" charset="0"/>
              </a:rPr>
              <a:t>ttt</a:t>
            </a:r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dirty="0">
              <a:solidFill>
                <a:srgbClr val="0AA318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5462336" y="2246908"/>
            <a:ext cx="0" cy="1944092"/>
          </a:xfrm>
          <a:prstGeom prst="straightConnector1">
            <a:avLst/>
          </a:prstGeom>
          <a:noFill/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5462011" y="4992547"/>
            <a:ext cx="0" cy="745958"/>
          </a:xfrm>
          <a:prstGeom prst="straightConnector1">
            <a:avLst/>
          </a:prstGeom>
          <a:noFill/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328613" y="1259193"/>
            <a:ext cx="5462587" cy="3134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S = 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ime 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o 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hink 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his </a:t>
            </a:r>
            <a:r>
              <a:rPr lang="en-US" sz="1800" b="1" u="sng" dirty="0">
                <a:solidFill>
                  <a:srgbClr val="0AA318"/>
                </a:solidFill>
                <a:latin typeface="Courier New" pitchFamily="49" charset="0"/>
              </a:rPr>
              <a:t>o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ver! 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latin typeface="Courier New" pitchFamily="49" charset="0"/>
              </a:rPr>
              <a:t>result 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 smtClean="0">
                <a:solidFill>
                  <a:srgbClr val="0AA318"/>
                </a:solidFill>
                <a:latin typeface="Courier New" pitchFamily="49" charset="0"/>
              </a:rPr>
              <a:t>''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solidFill>
                <a:srgbClr val="0AA318"/>
              </a:solidFill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list(range(</a:t>
            </a:r>
            <a:r>
              <a:rPr lang="en-US" sz="1800" b="1" dirty="0" err="1" smtClean="0">
                <a:latin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</a:rPr>
              <a:t>(S))):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</a:rPr>
              <a:t> S[i-1] == 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' '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	result += S[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</a:rPr>
              <a:t>]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(result)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12826" y="257317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00FF"/>
                </a:solidFill>
                <a:latin typeface="Cambria" panose="02040503050406030204" pitchFamily="18" charset="0"/>
              </a:rPr>
              <a:t>25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3239594" y="2780644"/>
            <a:ext cx="544648" cy="0"/>
          </a:xfrm>
          <a:prstGeom prst="lin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2212625" y="1936447"/>
            <a:ext cx="2002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[0, 1, 2, ..., 24]</a:t>
            </a:r>
          </a:p>
        </p:txBody>
      </p:sp>
      <p:sp>
        <p:nvSpPr>
          <p:cNvPr id="56" name="Left Brace 55"/>
          <p:cNvSpPr/>
          <p:nvPr/>
        </p:nvSpPr>
        <p:spPr bwMode="auto">
          <a:xfrm rot="5400000">
            <a:off x="2716647" y="1307333"/>
            <a:ext cx="449536" cy="2514195"/>
          </a:xfrm>
          <a:prstGeom prst="leftBrace">
            <a:avLst>
              <a:gd name="adj1" fmla="val 59878"/>
              <a:gd name="adj2" fmla="val 50000"/>
            </a:avLst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117138" y="6276945"/>
            <a:ext cx="19333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000" dirty="0" smtClean="0">
                <a:latin typeface="Candara" panose="020E0502030303020204" pitchFamily="34" charset="0"/>
              </a:rPr>
              <a:t>Extra!  How could you change </a:t>
            </a:r>
            <a:r>
              <a:rPr lang="en-US" sz="1000" u="sng" dirty="0" smtClean="0">
                <a:latin typeface="Candara" panose="020E0502030303020204" pitchFamily="34" charset="0"/>
              </a:rPr>
              <a:t>one character</a:t>
            </a:r>
            <a:r>
              <a:rPr lang="en-US" sz="1000" dirty="0" smtClean="0">
                <a:latin typeface="Candara" panose="020E0502030303020204" pitchFamily="34" charset="0"/>
              </a:rPr>
              <a:t> above to yield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954753" y="6338501"/>
            <a:ext cx="6994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eoks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!   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816251" y="6338501"/>
            <a:ext cx="4491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mns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07287" y="6338501"/>
            <a:ext cx="5028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etns</a:t>
            </a:r>
            <a:r>
              <a:rPr lang="en-US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2184372" y="6276945"/>
            <a:ext cx="85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" dirty="0" smtClean="0">
                <a:latin typeface="Candara" panose="020E0502030303020204" pitchFamily="34" charset="0"/>
              </a:rPr>
              <a:t>or another to yield </a:t>
            </a:r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3286137" y="6276945"/>
            <a:ext cx="85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" dirty="0" smtClean="0">
                <a:latin typeface="Candara" panose="020E0502030303020204" pitchFamily="34" charset="0"/>
              </a:rPr>
              <a:t>or another to yield 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583562" y="3960644"/>
            <a:ext cx="1475084" cy="461665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b="1" dirty="0" err="1" smtClean="0">
                <a:solidFill>
                  <a:srgbClr val="0AA318"/>
                </a:solidFill>
                <a:latin typeface="Courier New" pitchFamily="49" charset="0"/>
              </a:rPr>
              <a:t>tttto</a:t>
            </a:r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dirty="0">
              <a:solidFill>
                <a:srgbClr val="0AA318"/>
              </a:solidFill>
            </a:endParaRPr>
          </a:p>
        </p:txBody>
      </p:sp>
      <p:grpSp>
        <p:nvGrpSpPr>
          <p:cNvPr id="64" name="Group 7"/>
          <p:cNvGrpSpPr>
            <a:grpSpLocks/>
          </p:cNvGrpSpPr>
          <p:nvPr/>
        </p:nvGrpSpPr>
        <p:grpSpPr bwMode="auto">
          <a:xfrm>
            <a:off x="4089042" y="4547056"/>
            <a:ext cx="365072" cy="366510"/>
            <a:chOff x="3456" y="1784"/>
            <a:chExt cx="952" cy="1048"/>
          </a:xfrm>
        </p:grpSpPr>
        <p:sp>
          <p:nvSpPr>
            <p:cNvPr id="65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Text Box 2"/>
          <p:cNvSpPr txBox="1">
            <a:spLocks noChangeArrowheads="1"/>
          </p:cNvSpPr>
          <p:nvPr/>
        </p:nvSpPr>
        <p:spPr bwMode="auto">
          <a:xfrm>
            <a:off x="2459254" y="4496793"/>
            <a:ext cx="197631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Looks like a four-'t' 'to' to me!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 Box 2"/>
          <p:cNvSpPr txBox="1">
            <a:spLocks noChangeArrowheads="1"/>
          </p:cNvSpPr>
          <p:nvPr/>
        </p:nvSpPr>
        <p:spPr bwMode="auto">
          <a:xfrm>
            <a:off x="808988" y="5614115"/>
            <a:ext cx="1096012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      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4" name="Text Box 2"/>
          <p:cNvSpPr txBox="1">
            <a:spLocks noChangeArrowheads="1"/>
          </p:cNvSpPr>
          <p:nvPr/>
        </p:nvSpPr>
        <p:spPr bwMode="auto">
          <a:xfrm>
            <a:off x="2304233" y="5644892"/>
            <a:ext cx="935361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      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5" name="Text Box 2"/>
          <p:cNvSpPr txBox="1">
            <a:spLocks noChangeArrowheads="1"/>
          </p:cNvSpPr>
          <p:nvPr/>
        </p:nvSpPr>
        <p:spPr bwMode="auto">
          <a:xfrm>
            <a:off x="3487072" y="5643903"/>
            <a:ext cx="935361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change      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753186" y="6107112"/>
            <a:ext cx="224248" cy="231389"/>
          </a:xfrm>
          <a:prstGeom prst="straightConnector1">
            <a:avLst/>
          </a:prstGeom>
          <a:noFill/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3051863" y="6137335"/>
            <a:ext cx="90582" cy="211950"/>
          </a:xfrm>
          <a:prstGeom prst="straightConnector1">
            <a:avLst/>
          </a:prstGeom>
          <a:noFill/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4118115" y="6137265"/>
            <a:ext cx="90582" cy="211950"/>
          </a:xfrm>
          <a:prstGeom prst="straightConnector1">
            <a:avLst/>
          </a:prstGeom>
          <a:noFill/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7070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876800" y="322232"/>
            <a:ext cx="4106779" cy="641545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1447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Quiz</a:t>
            </a:r>
            <a:endParaRPr lang="en-US" sz="4200" dirty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596" y="322232"/>
            <a:ext cx="28182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Cambria" pitchFamily="18" charset="0"/>
              </a:rPr>
              <a:t>What does the loop say?</a:t>
            </a:r>
            <a:endParaRPr lang="en-US" sz="2000" i="1" dirty="0"/>
          </a:p>
        </p:txBody>
      </p:sp>
      <p:sp>
        <p:nvSpPr>
          <p:cNvPr id="36" name="Rectangle 35"/>
          <p:cNvSpPr/>
          <p:nvPr/>
        </p:nvSpPr>
        <p:spPr>
          <a:xfrm>
            <a:off x="8233988" y="786825"/>
            <a:ext cx="431528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Courier New" pitchFamily="49" charset="0"/>
              </a:rPr>
              <a:t>i</a:t>
            </a:r>
            <a:endParaRPr lang="en-US" sz="3200" dirty="0"/>
          </a:p>
        </p:txBody>
      </p:sp>
      <p:sp>
        <p:nvSpPr>
          <p:cNvPr id="38" name="Rectangle 37"/>
          <p:cNvSpPr/>
          <p:nvPr/>
        </p:nvSpPr>
        <p:spPr>
          <a:xfrm>
            <a:off x="8223942" y="1662133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0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29084" y="2188832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  <a:latin typeface="Courier New" pitchFamily="49" charset="0"/>
              </a:rPr>
              <a:t>1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27476" y="2715531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  <a:latin typeface="Courier New" pitchFamily="49" charset="0"/>
              </a:rPr>
              <a:t>2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28613" y="1259193"/>
            <a:ext cx="5462587" cy="2498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S = 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'time to think this over! 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result = 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''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list(range(</a:t>
            </a:r>
            <a:r>
              <a:rPr lang="en-US" sz="1800" b="1" dirty="0" err="1">
                <a:latin typeface="Courier New" pitchFamily="49" charset="0"/>
              </a:rPr>
              <a:t>len</a:t>
            </a:r>
            <a:r>
              <a:rPr lang="en-US" sz="1800" b="1" dirty="0">
                <a:latin typeface="Courier New" pitchFamily="49" charset="0"/>
              </a:rPr>
              <a:t>(S))):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68B09"/>
                </a:solidFill>
                <a:latin typeface="Courier New" pitchFamily="49" charset="0"/>
              </a:rPr>
              <a:t>   </a:t>
            </a:r>
            <a:r>
              <a:rPr lang="en-US" sz="1800" b="1" dirty="0">
                <a:solidFill>
                  <a:srgbClr val="F78B09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</a:rPr>
              <a:t> S[i-1] == </a:t>
            </a:r>
            <a:r>
              <a:rPr lang="en-US" sz="1800" b="1" dirty="0">
                <a:solidFill>
                  <a:srgbClr val="0AA318"/>
                </a:solidFill>
                <a:latin typeface="Courier New" pitchFamily="49" charset="0"/>
              </a:rPr>
              <a:t>' '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	result += S[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</a:t>
            </a: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ts val="1400"/>
              </a:lnSpc>
              <a:spcBef>
                <a:spcPct val="50000"/>
              </a:spcBef>
            </a:pP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print</a:t>
            </a:r>
            <a:r>
              <a:rPr lang="en-US" sz="1800" b="1" dirty="0" smtClean="0">
                <a:latin typeface="Courier New" pitchFamily="49" charset="0"/>
              </a:rPr>
              <a:t>(result)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7271" y="848380"/>
            <a:ext cx="92204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urier New" pitchFamily="49" charset="0"/>
              </a:rPr>
              <a:t>S[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88824" y="1662133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't'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94906" y="2188832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 err="1" smtClean="0">
                <a:solidFill>
                  <a:srgbClr val="0AA318"/>
                </a:solidFill>
                <a:latin typeface="Courier New" pitchFamily="49" charset="0"/>
              </a:rPr>
              <a:t>i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93728" y="2715531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m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66541" y="917630"/>
            <a:ext cx="877163" cy="3231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500" b="1" dirty="0" smtClean="0">
                <a:latin typeface="Courier New" pitchFamily="49" charset="0"/>
              </a:rPr>
              <a:t>S[i-1]</a:t>
            </a:r>
            <a:endParaRPr lang="en-US" sz="1500" b="1" dirty="0"/>
          </a:p>
        </p:txBody>
      </p:sp>
      <p:sp>
        <p:nvSpPr>
          <p:cNvPr id="22" name="Rectangle 21"/>
          <p:cNvSpPr/>
          <p:nvPr/>
        </p:nvSpPr>
        <p:spPr>
          <a:xfrm>
            <a:off x="8228846" y="3242230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3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233988" y="3768929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4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232380" y="4295628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5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93728" y="3242230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'e'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99810" y="3768929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98632" y="4295628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29906" y="2205332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't'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35988" y="2732031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 err="1" smtClean="0">
                <a:solidFill>
                  <a:srgbClr val="0AA318"/>
                </a:solidFill>
                <a:latin typeface="Courier New" pitchFamily="49" charset="0"/>
              </a:rPr>
              <a:t>i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34810" y="3258730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m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34810" y="3785429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'e'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40892" y="4312128"/>
            <a:ext cx="92525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39714" y="4838827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221718" y="4822327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6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226860" y="5349026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C3300"/>
                </a:solidFill>
                <a:latin typeface="Courier New" pitchFamily="49" charset="0"/>
              </a:rPr>
              <a:t>7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225252" y="5875725"/>
            <a:ext cx="43152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  <a:latin typeface="Courier New" pitchFamily="49" charset="0"/>
              </a:rPr>
              <a:t>8</a:t>
            </a:r>
            <a:endParaRPr lang="en-US" sz="3200" dirty="0">
              <a:solidFill>
                <a:srgbClr val="CC33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086600" y="4822327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'o'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092682" y="5349026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091504" y="5875725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AA318"/>
                </a:solidFill>
                <a:latin typeface="Courier New" pitchFamily="49" charset="0"/>
              </a:rPr>
              <a:t>t</a:t>
            </a:r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27682" y="5365526"/>
            <a:ext cx="92525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AA318"/>
                </a:solidFill>
                <a:latin typeface="Courier New" pitchFamily="49" charset="0"/>
              </a:rPr>
              <a:t>'o'</a:t>
            </a:r>
            <a:endParaRPr lang="en-US" sz="3200" dirty="0">
              <a:solidFill>
                <a:srgbClr val="0AA318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33764" y="5892225"/>
            <a:ext cx="92525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040892" y="1662133"/>
            <a:ext cx="925254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3200" b="1" dirty="0">
                <a:solidFill>
                  <a:srgbClr val="008000"/>
                </a:solidFill>
                <a:latin typeface="Courier New" pitchFamily="49" charset="0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06726" y="896508"/>
            <a:ext cx="736099" cy="369332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pitchFamily="49" charset="0"/>
              </a:rPr>
              <a:t>res.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936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2804983" y="228600"/>
            <a:ext cx="356578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4200" dirty="0">
                <a:latin typeface="Cambria" pitchFamily="18" charset="0"/>
              </a:rPr>
              <a:t>: </a:t>
            </a:r>
            <a:r>
              <a:rPr lang="en-US" sz="4200" i="1" dirty="0">
                <a:latin typeface="Cambria" pitchFamily="18" charset="0"/>
              </a:rPr>
              <a:t>two types</a:t>
            </a:r>
          </a:p>
        </p:txBody>
      </p:sp>
      <p:sp>
        <p:nvSpPr>
          <p:cNvPr id="27651" name="Text Box 33"/>
          <p:cNvSpPr txBox="1">
            <a:spLocks noChangeArrowheads="1"/>
          </p:cNvSpPr>
          <p:nvPr/>
        </p:nvSpPr>
        <p:spPr bwMode="auto">
          <a:xfrm>
            <a:off x="1295400" y="1397000"/>
            <a:ext cx="655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Courier New" pitchFamily="49" charset="0"/>
              </a:rPr>
              <a:t>L = [3, 15, 17, 7]</a:t>
            </a:r>
          </a:p>
        </p:txBody>
      </p:sp>
      <p:sp>
        <p:nvSpPr>
          <p:cNvPr id="27652" name="Rectangle 32"/>
          <p:cNvSpPr>
            <a:spLocks noChangeArrowheads="1"/>
          </p:cNvSpPr>
          <p:nvPr/>
        </p:nvSpPr>
        <p:spPr bwMode="auto">
          <a:xfrm>
            <a:off x="838200" y="5141913"/>
            <a:ext cx="3810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latin typeface="Courier New" pitchFamily="49" charset="0"/>
              </a:rPr>
              <a:t>for </a:t>
            </a:r>
            <a:r>
              <a:rPr lang="en-US" sz="2800" b="1" dirty="0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</a:rPr>
              <a:t> in L:</a:t>
            </a:r>
          </a:p>
          <a:p>
            <a:pPr algn="l"/>
            <a:r>
              <a:rPr lang="en-US" sz="2800" b="1" dirty="0">
                <a:latin typeface="Courier New" pitchFamily="49" charset="0"/>
              </a:rPr>
              <a:t>  </a:t>
            </a:r>
            <a:r>
              <a:rPr lang="en-US" sz="2800" b="1" dirty="0" smtClean="0">
                <a:latin typeface="Courier New" pitchFamily="49" charset="0"/>
              </a:rPr>
              <a:t>print(</a:t>
            </a:r>
            <a:r>
              <a:rPr lang="en-US" sz="2800" b="1" dirty="0" smtClean="0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 dirty="0" smtClean="0">
                <a:latin typeface="Courier New" pitchFamily="49" charset="0"/>
              </a:rPr>
              <a:t>)</a:t>
            </a:r>
            <a:endParaRPr lang="en-US" sz="2800" b="1" dirty="0">
              <a:solidFill>
                <a:srgbClr val="0E0BEE"/>
              </a:solidFill>
              <a:latin typeface="Courier New" pitchFamily="49" charset="0"/>
            </a:endParaRPr>
          </a:p>
        </p:txBody>
      </p:sp>
      <p:sp>
        <p:nvSpPr>
          <p:cNvPr id="27653" name="TextBox 12"/>
          <p:cNvSpPr txBox="1">
            <a:spLocks noChangeArrowheads="1"/>
          </p:cNvSpPr>
          <p:nvPr/>
        </p:nvSpPr>
        <p:spPr bwMode="auto">
          <a:xfrm>
            <a:off x="4876800" y="5376863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>
                <a:solidFill>
                  <a:srgbClr val="0E0BEE"/>
                </a:solidFill>
                <a:latin typeface="Cambria" pitchFamily="18" charset="0"/>
              </a:rPr>
              <a:t>element</a:t>
            </a:r>
            <a:r>
              <a:rPr lang="en-US" sz="2100">
                <a:latin typeface="Cambria" pitchFamily="18" charset="0"/>
              </a:rPr>
              <a:t>-based loops</a:t>
            </a: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3111500" y="2362200"/>
            <a:ext cx="393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0E0BEE"/>
                </a:solidFill>
                <a:latin typeface="Courier New" pitchFamily="49" charset="0"/>
              </a:rPr>
              <a:t>x</a:t>
            </a:r>
            <a:endParaRPr lang="en-US" sz="2700"/>
          </a:p>
        </p:txBody>
      </p:sp>
      <p:cxnSp>
        <p:nvCxnSpPr>
          <p:cNvPr id="27655" name="Straight Arrow Connector 10"/>
          <p:cNvCxnSpPr>
            <a:cxnSpLocks noChangeShapeType="1"/>
          </p:cNvCxnSpPr>
          <p:nvPr/>
        </p:nvCxnSpPr>
        <p:spPr bwMode="auto">
          <a:xfrm flipV="1">
            <a:off x="3429000" y="1905000"/>
            <a:ext cx="228600" cy="533400"/>
          </a:xfrm>
          <a:prstGeom prst="straightConnector1">
            <a:avLst/>
          </a:prstGeom>
          <a:noFill/>
          <a:ln w="28575">
            <a:solidFill>
              <a:srgbClr val="0E0BEE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6" name="Straight Arrow Connector 11"/>
          <p:cNvCxnSpPr>
            <a:cxnSpLocks noChangeShapeType="1"/>
          </p:cNvCxnSpPr>
          <p:nvPr/>
        </p:nvCxnSpPr>
        <p:spPr bwMode="auto">
          <a:xfrm flipV="1">
            <a:off x="3505200" y="1905000"/>
            <a:ext cx="990600" cy="533400"/>
          </a:xfrm>
          <a:prstGeom prst="straightConnector1">
            <a:avLst/>
          </a:prstGeom>
          <a:noFill/>
          <a:ln w="28575">
            <a:solidFill>
              <a:srgbClr val="0E0BEE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7" name="Straight Arrow Connector 14"/>
          <p:cNvCxnSpPr>
            <a:cxnSpLocks noChangeShapeType="1"/>
          </p:cNvCxnSpPr>
          <p:nvPr/>
        </p:nvCxnSpPr>
        <p:spPr bwMode="auto">
          <a:xfrm flipV="1">
            <a:off x="3579813" y="1905000"/>
            <a:ext cx="1754187" cy="587375"/>
          </a:xfrm>
          <a:prstGeom prst="straightConnector1">
            <a:avLst/>
          </a:prstGeom>
          <a:noFill/>
          <a:ln w="28575">
            <a:solidFill>
              <a:srgbClr val="0E0BEE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8" name="Straight Arrow Connector 18"/>
          <p:cNvCxnSpPr>
            <a:cxnSpLocks noChangeShapeType="1"/>
          </p:cNvCxnSpPr>
          <p:nvPr/>
        </p:nvCxnSpPr>
        <p:spPr bwMode="auto">
          <a:xfrm flipV="1">
            <a:off x="3622675" y="1839913"/>
            <a:ext cx="2654300" cy="722312"/>
          </a:xfrm>
          <a:prstGeom prst="straightConnector1">
            <a:avLst/>
          </a:prstGeom>
          <a:noFill/>
          <a:ln w="28575">
            <a:solidFill>
              <a:srgbClr val="0E0BEE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 bwMode="auto">
          <a:xfrm>
            <a:off x="4292600" y="1143000"/>
            <a:ext cx="584200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5283200" y="1143000"/>
            <a:ext cx="584200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6121400" y="1143000"/>
            <a:ext cx="584200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424238" y="1143000"/>
            <a:ext cx="582612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2804983" y="228600"/>
            <a:ext cx="356578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4200" dirty="0" smtClean="0">
                <a:latin typeface="Cambria" pitchFamily="18" charset="0"/>
              </a:rPr>
              <a:t>: </a:t>
            </a:r>
            <a:r>
              <a:rPr lang="en-US" sz="4200" i="1" dirty="0" smtClean="0">
                <a:latin typeface="Cambria" pitchFamily="18" charset="0"/>
              </a:rPr>
              <a:t>two types</a:t>
            </a:r>
            <a:endParaRPr lang="en-US" sz="4200" i="1" dirty="0">
              <a:latin typeface="Cambria" pitchFamily="18" charset="0"/>
            </a:endParaRPr>
          </a:p>
        </p:txBody>
      </p:sp>
      <p:sp>
        <p:nvSpPr>
          <p:cNvPr id="30727" name="Text Box 33"/>
          <p:cNvSpPr txBox="1">
            <a:spLocks noChangeArrowheads="1"/>
          </p:cNvSpPr>
          <p:nvPr/>
        </p:nvSpPr>
        <p:spPr bwMode="auto">
          <a:xfrm>
            <a:off x="1295400" y="1397000"/>
            <a:ext cx="655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Courier New" pitchFamily="49" charset="0"/>
              </a:rPr>
              <a:t>L = [3, 15, 17, 7]</a:t>
            </a:r>
          </a:p>
        </p:txBody>
      </p:sp>
      <p:sp>
        <p:nvSpPr>
          <p:cNvPr id="30728" name="Rectangle 32"/>
          <p:cNvSpPr>
            <a:spLocks noChangeArrowheads="1"/>
          </p:cNvSpPr>
          <p:nvPr/>
        </p:nvSpPr>
        <p:spPr bwMode="auto">
          <a:xfrm>
            <a:off x="838200" y="5141913"/>
            <a:ext cx="3810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latin typeface="Courier New" pitchFamily="49" charset="0"/>
              </a:rPr>
              <a:t>for </a:t>
            </a:r>
            <a:r>
              <a:rPr lang="en-US" sz="2800" b="1" dirty="0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</a:rPr>
              <a:t> in L:</a:t>
            </a:r>
          </a:p>
          <a:p>
            <a:pPr algn="l"/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</a:rPr>
              <a:t> print(</a:t>
            </a:r>
            <a:r>
              <a:rPr lang="en-US" sz="2800" b="1" dirty="0" smtClean="0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</a:rPr>
              <a:t>)</a:t>
            </a:r>
            <a:endParaRPr lang="en-US" sz="2800" b="1" dirty="0">
              <a:solidFill>
                <a:srgbClr val="0E0BEE"/>
              </a:solidFill>
              <a:latin typeface="Courier New" pitchFamily="49" charset="0"/>
            </a:endParaRPr>
          </a:p>
        </p:txBody>
      </p:sp>
      <p:sp>
        <p:nvSpPr>
          <p:cNvPr id="30729" name="TextBox 12"/>
          <p:cNvSpPr txBox="1">
            <a:spLocks noChangeArrowheads="1"/>
          </p:cNvSpPr>
          <p:nvPr/>
        </p:nvSpPr>
        <p:spPr bwMode="auto">
          <a:xfrm>
            <a:off x="4876800" y="5376863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>
                <a:solidFill>
                  <a:srgbClr val="0E0BEE"/>
                </a:solidFill>
                <a:latin typeface="Cambria" pitchFamily="18" charset="0"/>
              </a:rPr>
              <a:t>element</a:t>
            </a:r>
            <a:r>
              <a:rPr lang="en-US" sz="2100">
                <a:latin typeface="Cambria" pitchFamily="18" charset="0"/>
              </a:rPr>
              <a:t>-based loops</a:t>
            </a:r>
          </a:p>
        </p:txBody>
      </p:sp>
      <p:sp>
        <p:nvSpPr>
          <p:cNvPr id="30730" name="Rectangle 32"/>
          <p:cNvSpPr>
            <a:spLocks noChangeArrowheads="1"/>
          </p:cNvSpPr>
          <p:nvPr/>
        </p:nvSpPr>
        <p:spPr bwMode="auto">
          <a:xfrm>
            <a:off x="838200" y="3465513"/>
            <a:ext cx="57927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latin typeface="Courier New" pitchFamily="49" charset="0"/>
              </a:rPr>
              <a:t>for 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</a:rPr>
              <a:t> in</a:t>
            </a:r>
            <a:r>
              <a:rPr lang="en-US" sz="2100" b="1" dirty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range(</a:t>
            </a:r>
            <a:r>
              <a:rPr lang="en-US" sz="2100" b="1" dirty="0" err="1" smtClean="0">
                <a:latin typeface="Courier New" pitchFamily="49" charset="0"/>
              </a:rPr>
              <a:t>len</a:t>
            </a:r>
            <a:r>
              <a:rPr lang="en-US" sz="2100" b="1" dirty="0" smtClean="0">
                <a:latin typeface="Courier New" pitchFamily="49" charset="0"/>
              </a:rPr>
              <a:t>(L)):</a:t>
            </a:r>
            <a:endParaRPr lang="en-US" sz="2100" b="1" dirty="0">
              <a:latin typeface="Courier New" pitchFamily="49" charset="0"/>
            </a:endParaRPr>
          </a:p>
          <a:p>
            <a:pPr algn="l"/>
            <a:r>
              <a:rPr lang="en-US" sz="2800" b="1" dirty="0">
                <a:latin typeface="Courier New" pitchFamily="49" charset="0"/>
              </a:rPr>
              <a:t>  </a:t>
            </a:r>
            <a:r>
              <a:rPr lang="en-US" sz="2800" b="1" dirty="0" smtClean="0">
                <a:latin typeface="Courier New" pitchFamily="49" charset="0"/>
              </a:rPr>
              <a:t>print(    )</a:t>
            </a:r>
            <a:endParaRPr lang="en-US" sz="2800" b="1" dirty="0">
              <a:latin typeface="Courier New" pitchFamily="49" charset="0"/>
            </a:endParaRPr>
          </a:p>
        </p:txBody>
      </p:sp>
      <p:sp>
        <p:nvSpPr>
          <p:cNvPr id="30731" name="TextBox 13"/>
          <p:cNvSpPr txBox="1">
            <a:spLocks noChangeArrowheads="1"/>
          </p:cNvSpPr>
          <p:nvPr/>
        </p:nvSpPr>
        <p:spPr bwMode="auto">
          <a:xfrm>
            <a:off x="5867400" y="3711575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 dirty="0">
                <a:solidFill>
                  <a:srgbClr val="C00000"/>
                </a:solidFill>
                <a:latin typeface="Cambria" pitchFamily="18" charset="0"/>
              </a:rPr>
              <a:t>index</a:t>
            </a:r>
            <a:r>
              <a:rPr lang="en-US" sz="2100" dirty="0">
                <a:latin typeface="Cambria" pitchFamily="18" charset="0"/>
              </a:rPr>
              <a:t>-based loops</a:t>
            </a:r>
          </a:p>
        </p:txBody>
      </p:sp>
      <p:sp>
        <p:nvSpPr>
          <p:cNvPr id="30732" name="Rectangle 15"/>
          <p:cNvSpPr>
            <a:spLocks noChangeArrowheads="1"/>
          </p:cNvSpPr>
          <p:nvPr/>
        </p:nvSpPr>
        <p:spPr bwMode="auto">
          <a:xfrm>
            <a:off x="4335463" y="2851150"/>
            <a:ext cx="393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/>
          </a:p>
        </p:txBody>
      </p:sp>
      <p:cxnSp>
        <p:nvCxnSpPr>
          <p:cNvPr id="30733" name="Straight Arrow Connector 16"/>
          <p:cNvCxnSpPr>
            <a:cxnSpLocks noChangeShapeType="1"/>
          </p:cNvCxnSpPr>
          <p:nvPr/>
        </p:nvCxnSpPr>
        <p:spPr bwMode="auto">
          <a:xfrm flipH="1" flipV="1">
            <a:off x="3873500" y="2341563"/>
            <a:ext cx="534988" cy="52070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4" name="Rectangle 21"/>
          <p:cNvSpPr>
            <a:spLocks noChangeArrowheads="1"/>
          </p:cNvSpPr>
          <p:nvPr/>
        </p:nvSpPr>
        <p:spPr bwMode="auto">
          <a:xfrm>
            <a:off x="3548063" y="1900238"/>
            <a:ext cx="3921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0</a:t>
            </a:r>
            <a:endParaRPr lang="en-US"/>
          </a:p>
        </p:txBody>
      </p:sp>
      <p:sp>
        <p:nvSpPr>
          <p:cNvPr id="30735" name="Rectangle 22"/>
          <p:cNvSpPr>
            <a:spLocks noChangeArrowheads="1"/>
          </p:cNvSpPr>
          <p:nvPr/>
        </p:nvSpPr>
        <p:spPr bwMode="auto">
          <a:xfrm>
            <a:off x="4364038" y="1893888"/>
            <a:ext cx="3921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1</a:t>
            </a:r>
            <a:endParaRPr lang="en-US"/>
          </a:p>
        </p:txBody>
      </p:sp>
      <p:sp>
        <p:nvSpPr>
          <p:cNvPr id="30736" name="Rectangle 23"/>
          <p:cNvSpPr>
            <a:spLocks noChangeArrowheads="1"/>
          </p:cNvSpPr>
          <p:nvPr/>
        </p:nvSpPr>
        <p:spPr bwMode="auto">
          <a:xfrm>
            <a:off x="5353050" y="1893888"/>
            <a:ext cx="393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2</a:t>
            </a:r>
            <a:endParaRPr lang="en-US"/>
          </a:p>
        </p:txBody>
      </p:sp>
      <p:sp>
        <p:nvSpPr>
          <p:cNvPr id="30737" name="Rectangle 24"/>
          <p:cNvSpPr>
            <a:spLocks noChangeArrowheads="1"/>
          </p:cNvSpPr>
          <p:nvPr/>
        </p:nvSpPr>
        <p:spPr bwMode="auto">
          <a:xfrm>
            <a:off x="6237288" y="1903413"/>
            <a:ext cx="3937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3</a:t>
            </a:r>
            <a:endParaRPr lang="en-US"/>
          </a:p>
        </p:txBody>
      </p:sp>
      <p:cxnSp>
        <p:nvCxnSpPr>
          <p:cNvPr id="30738" name="Straight Arrow Connector 25"/>
          <p:cNvCxnSpPr>
            <a:cxnSpLocks noChangeShapeType="1"/>
          </p:cNvCxnSpPr>
          <p:nvPr/>
        </p:nvCxnSpPr>
        <p:spPr bwMode="auto">
          <a:xfrm flipV="1">
            <a:off x="4492625" y="2327275"/>
            <a:ext cx="69850" cy="54927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9" name="Straight Arrow Connector 28"/>
          <p:cNvCxnSpPr>
            <a:cxnSpLocks noChangeShapeType="1"/>
          </p:cNvCxnSpPr>
          <p:nvPr/>
        </p:nvCxnSpPr>
        <p:spPr bwMode="auto">
          <a:xfrm flipV="1">
            <a:off x="4591050" y="2303463"/>
            <a:ext cx="838200" cy="60007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0" name="Straight Arrow Connector 31"/>
          <p:cNvCxnSpPr>
            <a:cxnSpLocks noChangeShapeType="1"/>
          </p:cNvCxnSpPr>
          <p:nvPr/>
        </p:nvCxnSpPr>
        <p:spPr bwMode="auto">
          <a:xfrm flipV="1">
            <a:off x="4660900" y="2303463"/>
            <a:ext cx="1616075" cy="65722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1" name="Rectangle 24"/>
          <p:cNvSpPr>
            <a:spLocks noChangeArrowheads="1"/>
          </p:cNvSpPr>
          <p:nvPr/>
        </p:nvSpPr>
        <p:spPr bwMode="auto">
          <a:xfrm>
            <a:off x="6110288" y="1143000"/>
            <a:ext cx="646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3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30742" name="Rectangle 24"/>
          <p:cNvSpPr>
            <a:spLocks noChangeArrowheads="1"/>
          </p:cNvSpPr>
          <p:nvPr/>
        </p:nvSpPr>
        <p:spPr bwMode="auto">
          <a:xfrm>
            <a:off x="5268913" y="1143000"/>
            <a:ext cx="646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2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30743" name="Rectangle 24"/>
          <p:cNvSpPr>
            <a:spLocks noChangeArrowheads="1"/>
          </p:cNvSpPr>
          <p:nvPr/>
        </p:nvSpPr>
        <p:spPr bwMode="auto">
          <a:xfrm>
            <a:off x="4289425" y="1143000"/>
            <a:ext cx="64611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1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3424238" y="1143000"/>
            <a:ext cx="646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0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2663067" y="3491271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 bwMode="auto">
          <a:xfrm>
            <a:off x="4292600" y="1143000"/>
            <a:ext cx="584200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5283200" y="1143000"/>
            <a:ext cx="584200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6121400" y="1143000"/>
            <a:ext cx="584200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424238" y="1143000"/>
            <a:ext cx="582612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2804983" y="228600"/>
            <a:ext cx="356578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4200" dirty="0" smtClean="0">
                <a:latin typeface="Cambria" pitchFamily="18" charset="0"/>
              </a:rPr>
              <a:t>: </a:t>
            </a:r>
            <a:r>
              <a:rPr lang="en-US" sz="4200" i="1" dirty="0" smtClean="0">
                <a:latin typeface="Cambria" pitchFamily="18" charset="0"/>
              </a:rPr>
              <a:t>two types</a:t>
            </a:r>
            <a:endParaRPr lang="en-US" sz="4200" i="1" dirty="0">
              <a:latin typeface="Cambria" pitchFamily="18" charset="0"/>
            </a:endParaRPr>
          </a:p>
        </p:txBody>
      </p:sp>
      <p:sp>
        <p:nvSpPr>
          <p:cNvPr id="30727" name="Text Box 33"/>
          <p:cNvSpPr txBox="1">
            <a:spLocks noChangeArrowheads="1"/>
          </p:cNvSpPr>
          <p:nvPr/>
        </p:nvSpPr>
        <p:spPr bwMode="auto">
          <a:xfrm>
            <a:off x="1295400" y="1397000"/>
            <a:ext cx="655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Courier New" pitchFamily="49" charset="0"/>
              </a:rPr>
              <a:t>L = [3, 15, 17, 7]</a:t>
            </a:r>
          </a:p>
        </p:txBody>
      </p:sp>
      <p:sp>
        <p:nvSpPr>
          <p:cNvPr id="30728" name="Rectangle 32"/>
          <p:cNvSpPr>
            <a:spLocks noChangeArrowheads="1"/>
          </p:cNvSpPr>
          <p:nvPr/>
        </p:nvSpPr>
        <p:spPr bwMode="auto">
          <a:xfrm>
            <a:off x="838200" y="5141913"/>
            <a:ext cx="3810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latin typeface="Courier New" pitchFamily="49" charset="0"/>
              </a:rPr>
              <a:t>for </a:t>
            </a:r>
            <a:r>
              <a:rPr lang="en-US" sz="2800" b="1" dirty="0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</a:rPr>
              <a:t> in L:</a:t>
            </a:r>
          </a:p>
          <a:p>
            <a:pPr algn="l"/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</a:rPr>
              <a:t> print(</a:t>
            </a:r>
            <a:r>
              <a:rPr lang="en-US" sz="2800" b="1" dirty="0" smtClean="0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</a:rPr>
              <a:t>)</a:t>
            </a:r>
            <a:endParaRPr lang="en-US" sz="2800" b="1" dirty="0">
              <a:solidFill>
                <a:srgbClr val="0E0BEE"/>
              </a:solidFill>
              <a:latin typeface="Courier New" pitchFamily="49" charset="0"/>
            </a:endParaRPr>
          </a:p>
        </p:txBody>
      </p:sp>
      <p:sp>
        <p:nvSpPr>
          <p:cNvPr id="30729" name="TextBox 12"/>
          <p:cNvSpPr txBox="1">
            <a:spLocks noChangeArrowheads="1"/>
          </p:cNvSpPr>
          <p:nvPr/>
        </p:nvSpPr>
        <p:spPr bwMode="auto">
          <a:xfrm>
            <a:off x="4876800" y="5376863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>
                <a:solidFill>
                  <a:srgbClr val="0E0BEE"/>
                </a:solidFill>
                <a:latin typeface="Cambria" pitchFamily="18" charset="0"/>
              </a:rPr>
              <a:t>element</a:t>
            </a:r>
            <a:r>
              <a:rPr lang="en-US" sz="2100">
                <a:latin typeface="Cambria" pitchFamily="18" charset="0"/>
              </a:rPr>
              <a:t>-based loops</a:t>
            </a:r>
          </a:p>
        </p:txBody>
      </p:sp>
      <p:sp>
        <p:nvSpPr>
          <p:cNvPr id="30730" name="Rectangle 32"/>
          <p:cNvSpPr>
            <a:spLocks noChangeArrowheads="1"/>
          </p:cNvSpPr>
          <p:nvPr/>
        </p:nvSpPr>
        <p:spPr bwMode="auto">
          <a:xfrm>
            <a:off x="838200" y="3465513"/>
            <a:ext cx="57927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latin typeface="Courier New" pitchFamily="49" charset="0"/>
              </a:rPr>
              <a:t>for 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</a:rPr>
              <a:t> in</a:t>
            </a:r>
            <a:r>
              <a:rPr lang="en-US" sz="2100" b="1" dirty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range(</a:t>
            </a:r>
            <a:r>
              <a:rPr lang="en-US" sz="2100" b="1" dirty="0" err="1" smtClean="0">
                <a:latin typeface="Courier New" pitchFamily="49" charset="0"/>
              </a:rPr>
              <a:t>len</a:t>
            </a:r>
            <a:r>
              <a:rPr lang="en-US" sz="2100" b="1" dirty="0" smtClean="0">
                <a:latin typeface="Courier New" pitchFamily="49" charset="0"/>
              </a:rPr>
              <a:t>(L)):</a:t>
            </a:r>
            <a:endParaRPr lang="en-US" sz="2100" b="1" dirty="0">
              <a:latin typeface="Courier New" pitchFamily="49" charset="0"/>
            </a:endParaRPr>
          </a:p>
          <a:p>
            <a:pPr algn="l"/>
            <a:r>
              <a:rPr lang="en-US" sz="2800" b="1" dirty="0">
                <a:latin typeface="Courier New" pitchFamily="49" charset="0"/>
              </a:rPr>
              <a:t>  </a:t>
            </a:r>
            <a:r>
              <a:rPr lang="en-US" sz="2800" b="1" dirty="0" smtClean="0">
                <a:latin typeface="Courier New" pitchFamily="49" charset="0"/>
              </a:rPr>
              <a:t>print(L[</a:t>
            </a:r>
            <a:r>
              <a:rPr lang="en-US" sz="2800" b="1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</a:rPr>
              <a:t>])</a:t>
            </a:r>
            <a:endParaRPr lang="en-US" sz="2800" b="1" dirty="0">
              <a:latin typeface="Courier New" pitchFamily="49" charset="0"/>
            </a:endParaRPr>
          </a:p>
        </p:txBody>
      </p:sp>
      <p:sp>
        <p:nvSpPr>
          <p:cNvPr id="30731" name="TextBox 13"/>
          <p:cNvSpPr txBox="1">
            <a:spLocks noChangeArrowheads="1"/>
          </p:cNvSpPr>
          <p:nvPr/>
        </p:nvSpPr>
        <p:spPr bwMode="auto">
          <a:xfrm>
            <a:off x="5867400" y="3711575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 dirty="0">
                <a:solidFill>
                  <a:srgbClr val="C00000"/>
                </a:solidFill>
                <a:latin typeface="Cambria" pitchFamily="18" charset="0"/>
              </a:rPr>
              <a:t>index</a:t>
            </a:r>
            <a:r>
              <a:rPr lang="en-US" sz="2100" dirty="0">
                <a:latin typeface="Cambria" pitchFamily="18" charset="0"/>
              </a:rPr>
              <a:t>-based loops</a:t>
            </a:r>
          </a:p>
        </p:txBody>
      </p:sp>
      <p:sp>
        <p:nvSpPr>
          <p:cNvPr id="30732" name="Rectangle 15"/>
          <p:cNvSpPr>
            <a:spLocks noChangeArrowheads="1"/>
          </p:cNvSpPr>
          <p:nvPr/>
        </p:nvSpPr>
        <p:spPr bwMode="auto">
          <a:xfrm>
            <a:off x="4335463" y="2851150"/>
            <a:ext cx="393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/>
          </a:p>
        </p:txBody>
      </p:sp>
      <p:cxnSp>
        <p:nvCxnSpPr>
          <p:cNvPr id="30733" name="Straight Arrow Connector 16"/>
          <p:cNvCxnSpPr>
            <a:cxnSpLocks noChangeShapeType="1"/>
          </p:cNvCxnSpPr>
          <p:nvPr/>
        </p:nvCxnSpPr>
        <p:spPr bwMode="auto">
          <a:xfrm flipH="1" flipV="1">
            <a:off x="3873500" y="2341563"/>
            <a:ext cx="534988" cy="52070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4" name="Rectangle 21"/>
          <p:cNvSpPr>
            <a:spLocks noChangeArrowheads="1"/>
          </p:cNvSpPr>
          <p:nvPr/>
        </p:nvSpPr>
        <p:spPr bwMode="auto">
          <a:xfrm>
            <a:off x="3548063" y="1900238"/>
            <a:ext cx="3921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0</a:t>
            </a:r>
            <a:endParaRPr lang="en-US"/>
          </a:p>
        </p:txBody>
      </p:sp>
      <p:sp>
        <p:nvSpPr>
          <p:cNvPr id="30735" name="Rectangle 22"/>
          <p:cNvSpPr>
            <a:spLocks noChangeArrowheads="1"/>
          </p:cNvSpPr>
          <p:nvPr/>
        </p:nvSpPr>
        <p:spPr bwMode="auto">
          <a:xfrm>
            <a:off x="4364038" y="1893888"/>
            <a:ext cx="3921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1</a:t>
            </a:r>
            <a:endParaRPr lang="en-US"/>
          </a:p>
        </p:txBody>
      </p:sp>
      <p:sp>
        <p:nvSpPr>
          <p:cNvPr id="30736" name="Rectangle 23"/>
          <p:cNvSpPr>
            <a:spLocks noChangeArrowheads="1"/>
          </p:cNvSpPr>
          <p:nvPr/>
        </p:nvSpPr>
        <p:spPr bwMode="auto">
          <a:xfrm>
            <a:off x="5353050" y="1893888"/>
            <a:ext cx="393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2</a:t>
            </a:r>
            <a:endParaRPr lang="en-US"/>
          </a:p>
        </p:txBody>
      </p:sp>
      <p:sp>
        <p:nvSpPr>
          <p:cNvPr id="30737" name="Rectangle 24"/>
          <p:cNvSpPr>
            <a:spLocks noChangeArrowheads="1"/>
          </p:cNvSpPr>
          <p:nvPr/>
        </p:nvSpPr>
        <p:spPr bwMode="auto">
          <a:xfrm>
            <a:off x="6237288" y="1903413"/>
            <a:ext cx="3937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3</a:t>
            </a:r>
            <a:endParaRPr lang="en-US"/>
          </a:p>
        </p:txBody>
      </p:sp>
      <p:cxnSp>
        <p:nvCxnSpPr>
          <p:cNvPr id="30738" name="Straight Arrow Connector 25"/>
          <p:cNvCxnSpPr>
            <a:cxnSpLocks noChangeShapeType="1"/>
          </p:cNvCxnSpPr>
          <p:nvPr/>
        </p:nvCxnSpPr>
        <p:spPr bwMode="auto">
          <a:xfrm flipV="1">
            <a:off x="4492625" y="2327275"/>
            <a:ext cx="69850" cy="54927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9" name="Straight Arrow Connector 28"/>
          <p:cNvCxnSpPr>
            <a:cxnSpLocks noChangeShapeType="1"/>
          </p:cNvCxnSpPr>
          <p:nvPr/>
        </p:nvCxnSpPr>
        <p:spPr bwMode="auto">
          <a:xfrm flipV="1">
            <a:off x="4591050" y="2303463"/>
            <a:ext cx="838200" cy="60007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0" name="Straight Arrow Connector 31"/>
          <p:cNvCxnSpPr>
            <a:cxnSpLocks noChangeShapeType="1"/>
          </p:cNvCxnSpPr>
          <p:nvPr/>
        </p:nvCxnSpPr>
        <p:spPr bwMode="auto">
          <a:xfrm flipV="1">
            <a:off x="4660900" y="2303463"/>
            <a:ext cx="1616075" cy="65722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1" name="Rectangle 24"/>
          <p:cNvSpPr>
            <a:spLocks noChangeArrowheads="1"/>
          </p:cNvSpPr>
          <p:nvPr/>
        </p:nvSpPr>
        <p:spPr bwMode="auto">
          <a:xfrm>
            <a:off x="6110288" y="1143000"/>
            <a:ext cx="646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3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30742" name="Rectangle 24"/>
          <p:cNvSpPr>
            <a:spLocks noChangeArrowheads="1"/>
          </p:cNvSpPr>
          <p:nvPr/>
        </p:nvSpPr>
        <p:spPr bwMode="auto">
          <a:xfrm>
            <a:off x="5268913" y="1143000"/>
            <a:ext cx="646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2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30743" name="Rectangle 24"/>
          <p:cNvSpPr>
            <a:spLocks noChangeArrowheads="1"/>
          </p:cNvSpPr>
          <p:nvPr/>
        </p:nvSpPr>
        <p:spPr bwMode="auto">
          <a:xfrm>
            <a:off x="4289425" y="1143000"/>
            <a:ext cx="64611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1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3424238" y="1143000"/>
            <a:ext cx="646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0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2663067" y="3491271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list</a:t>
            </a:r>
          </a:p>
        </p:txBody>
      </p:sp>
    </p:spTree>
    <p:extLst>
      <p:ext uri="{BB962C8B-B14F-4D97-AF65-F5344CB8AC3E}">
        <p14:creationId xmlns:p14="http://schemas.microsoft.com/office/powerpoint/2010/main" val="95420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606337" y="2514599"/>
            <a:ext cx="8248901" cy="433137"/>
          </a:xfrm>
          <a:prstGeom prst="roundRect">
            <a:avLst/>
          </a:prstGeom>
          <a:solidFill>
            <a:srgbClr val="FFCC99"/>
          </a:solidFill>
          <a:ln w="3175" cap="flat" cmpd="sng" algn="ctr">
            <a:solidFill>
              <a:srgbClr val="E30E1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smtClean="0">
              <a:solidFill>
                <a:srgbClr val="000000"/>
              </a:solidFill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6386" name="Text Box 6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2113" y="176213"/>
            <a:ext cx="8294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>
                <a:latin typeface="Cambria" pitchFamily="18" charset="0"/>
              </a:rPr>
              <a:t>Hmmm-thinking   </a:t>
            </a:r>
            <a:r>
              <a:rPr lang="en-US" sz="4200" i="1" dirty="0">
                <a:latin typeface="Cambria" pitchFamily="18" charset="0"/>
              </a:rPr>
              <a:t>in Python</a:t>
            </a:r>
          </a:p>
        </p:txBody>
      </p:sp>
      <p:sp>
        <p:nvSpPr>
          <p:cNvPr id="16387" name="Rectangle 97"/>
          <p:cNvSpPr>
            <a:spLocks noChangeArrowheads="1"/>
          </p:cNvSpPr>
          <p:nvPr/>
        </p:nvSpPr>
        <p:spPr bwMode="auto">
          <a:xfrm>
            <a:off x="5562600" y="2516188"/>
            <a:ext cx="33623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00 read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         </a:t>
            </a:r>
          </a:p>
          <a:p>
            <a:pPr algn="l"/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01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setn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r13 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02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jeqzn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6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03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mul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r13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04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addn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-1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05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jumpn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02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06 write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07 halt</a:t>
            </a:r>
            <a:endParaRPr lang="en-US" b="1" dirty="0">
              <a:solidFill>
                <a:srgbClr val="FF0515"/>
              </a:solidFill>
              <a:latin typeface="Courier New" pitchFamily="49" charset="0"/>
            </a:endParaRPr>
          </a:p>
        </p:txBody>
      </p:sp>
      <p:sp>
        <p:nvSpPr>
          <p:cNvPr id="16388" name="Text Box 137"/>
          <p:cNvSpPr txBox="1">
            <a:spLocks noChangeArrowheads="1"/>
          </p:cNvSpPr>
          <p:nvPr/>
        </p:nvSpPr>
        <p:spPr bwMode="auto">
          <a:xfrm>
            <a:off x="5715000" y="1524000"/>
            <a:ext cx="2744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Jumps in Hmmm</a:t>
            </a:r>
          </a:p>
        </p:txBody>
      </p:sp>
      <p:grpSp>
        <p:nvGrpSpPr>
          <p:cNvPr id="16389" name="Group 7"/>
          <p:cNvGrpSpPr>
            <a:grpSpLocks/>
          </p:cNvGrpSpPr>
          <p:nvPr/>
        </p:nvGrpSpPr>
        <p:grpSpPr bwMode="auto">
          <a:xfrm>
            <a:off x="152400" y="5867400"/>
            <a:ext cx="685800" cy="838200"/>
            <a:chOff x="3456" y="1784"/>
            <a:chExt cx="952" cy="1048"/>
          </a:xfrm>
        </p:grpSpPr>
        <p:sp>
          <p:nvSpPr>
            <p:cNvPr id="1639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6390" name="Rectangle 28"/>
          <p:cNvSpPr>
            <a:spLocks noChangeArrowheads="1"/>
          </p:cNvSpPr>
          <p:nvPr/>
        </p:nvSpPr>
        <p:spPr bwMode="auto">
          <a:xfrm>
            <a:off x="666750" y="2514600"/>
            <a:ext cx="31432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fac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):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 = 1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 != 0</a:t>
            </a:r>
            <a:r>
              <a:rPr lang="en-US" b="1" dirty="0">
                <a:solidFill>
                  <a:srgbClr val="047F0A"/>
                </a:solidFill>
                <a:latin typeface="Courier New" pitchFamily="49" charset="0"/>
              </a:rPr>
              <a:t>: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504FD"/>
                </a:solidFill>
                <a:latin typeface="Courier New" pitchFamily="49" charset="0"/>
              </a:rPr>
              <a:t>*=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-=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1</a:t>
            </a:r>
          </a:p>
          <a:p>
            <a:pPr algn="l"/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</a:p>
        </p:txBody>
      </p:sp>
      <p:sp>
        <p:nvSpPr>
          <p:cNvPr id="16391" name="Text Box 29"/>
          <p:cNvSpPr txBox="1">
            <a:spLocks noChangeArrowheads="1"/>
          </p:cNvSpPr>
          <p:nvPr/>
        </p:nvSpPr>
        <p:spPr bwMode="auto">
          <a:xfrm>
            <a:off x="739775" y="1524000"/>
            <a:ext cx="266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Loops in Python</a:t>
            </a:r>
          </a:p>
        </p:txBody>
      </p: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381000" y="5562600"/>
            <a:ext cx="2414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It figures </a:t>
            </a:r>
            <a:r>
              <a:rPr lang="en-US" sz="1200" dirty="0">
                <a:solidFill>
                  <a:srgbClr val="067B0E"/>
                </a:solidFill>
                <a:latin typeface="Cambria" pitchFamily="18" charset="0"/>
              </a:rPr>
              <a:t>a Python would prefer looping to jumping!</a:t>
            </a:r>
          </a:p>
        </p:txBody>
      </p:sp>
    </p:spTree>
    <p:extLst>
      <p:ext uri="{BB962C8B-B14F-4D97-AF65-F5344CB8AC3E}">
        <p14:creationId xmlns:p14="http://schemas.microsoft.com/office/powerpoint/2010/main" val="155874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 bwMode="auto">
          <a:xfrm>
            <a:off x="4292600" y="1143000"/>
            <a:ext cx="584200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5283200" y="1143000"/>
            <a:ext cx="584200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6121400" y="1143000"/>
            <a:ext cx="584200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424238" y="1143000"/>
            <a:ext cx="582612" cy="78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2804983" y="228600"/>
            <a:ext cx="356578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2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4200" dirty="0" smtClean="0">
                <a:latin typeface="Cambria" pitchFamily="18" charset="0"/>
              </a:rPr>
              <a:t>: </a:t>
            </a:r>
            <a:r>
              <a:rPr lang="en-US" sz="4200" i="1" dirty="0" smtClean="0">
                <a:latin typeface="Cambria" pitchFamily="18" charset="0"/>
              </a:rPr>
              <a:t>two types</a:t>
            </a:r>
            <a:endParaRPr lang="en-US" sz="4200" i="1" dirty="0">
              <a:latin typeface="Cambria" pitchFamily="18" charset="0"/>
            </a:endParaRPr>
          </a:p>
        </p:txBody>
      </p:sp>
      <p:sp>
        <p:nvSpPr>
          <p:cNvPr id="30727" name="Text Box 33"/>
          <p:cNvSpPr txBox="1">
            <a:spLocks noChangeArrowheads="1"/>
          </p:cNvSpPr>
          <p:nvPr/>
        </p:nvSpPr>
        <p:spPr bwMode="auto">
          <a:xfrm>
            <a:off x="1295400" y="1397000"/>
            <a:ext cx="655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Courier New" pitchFamily="49" charset="0"/>
              </a:rPr>
              <a:t>L = [3, 15, 17, 7]</a:t>
            </a:r>
          </a:p>
        </p:txBody>
      </p:sp>
      <p:sp>
        <p:nvSpPr>
          <p:cNvPr id="30728" name="Rectangle 32"/>
          <p:cNvSpPr>
            <a:spLocks noChangeArrowheads="1"/>
          </p:cNvSpPr>
          <p:nvPr/>
        </p:nvSpPr>
        <p:spPr bwMode="auto">
          <a:xfrm>
            <a:off x="838200" y="5141913"/>
            <a:ext cx="3810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latin typeface="Courier New" pitchFamily="49" charset="0"/>
              </a:rPr>
              <a:t>for </a:t>
            </a:r>
            <a:r>
              <a:rPr lang="en-US" sz="2800" b="1" dirty="0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</a:rPr>
              <a:t> in L:</a:t>
            </a:r>
          </a:p>
          <a:p>
            <a:pPr algn="l"/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smtClean="0">
                <a:latin typeface="Courier New" pitchFamily="49" charset="0"/>
              </a:rPr>
              <a:t> print(</a:t>
            </a:r>
            <a:r>
              <a:rPr lang="en-US" sz="2800" b="1" dirty="0" smtClean="0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 dirty="0">
                <a:latin typeface="Courier New" pitchFamily="49" charset="0"/>
              </a:rPr>
              <a:t>)</a:t>
            </a:r>
            <a:endParaRPr lang="en-US" sz="2800" b="1" dirty="0">
              <a:solidFill>
                <a:srgbClr val="0E0BEE"/>
              </a:solidFill>
              <a:latin typeface="Courier New" pitchFamily="49" charset="0"/>
            </a:endParaRPr>
          </a:p>
        </p:txBody>
      </p:sp>
      <p:sp>
        <p:nvSpPr>
          <p:cNvPr id="30729" name="TextBox 12"/>
          <p:cNvSpPr txBox="1">
            <a:spLocks noChangeArrowheads="1"/>
          </p:cNvSpPr>
          <p:nvPr/>
        </p:nvSpPr>
        <p:spPr bwMode="auto">
          <a:xfrm>
            <a:off x="4876800" y="5376863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>
                <a:solidFill>
                  <a:srgbClr val="0E0BEE"/>
                </a:solidFill>
                <a:latin typeface="Cambria" pitchFamily="18" charset="0"/>
              </a:rPr>
              <a:t>element</a:t>
            </a:r>
            <a:r>
              <a:rPr lang="en-US" sz="2100">
                <a:latin typeface="Cambria" pitchFamily="18" charset="0"/>
              </a:rPr>
              <a:t>-based loops</a:t>
            </a:r>
          </a:p>
        </p:txBody>
      </p:sp>
      <p:sp>
        <p:nvSpPr>
          <p:cNvPr id="30730" name="Rectangle 32"/>
          <p:cNvSpPr>
            <a:spLocks noChangeArrowheads="1"/>
          </p:cNvSpPr>
          <p:nvPr/>
        </p:nvSpPr>
        <p:spPr bwMode="auto">
          <a:xfrm>
            <a:off x="838200" y="3465513"/>
            <a:ext cx="57927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latin typeface="Courier New" pitchFamily="49" charset="0"/>
              </a:rPr>
              <a:t>for 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</a:rPr>
              <a:t> in</a:t>
            </a:r>
            <a:r>
              <a:rPr lang="en-US" sz="2100" b="1" dirty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range(</a:t>
            </a:r>
            <a:r>
              <a:rPr lang="en-US" sz="2100" b="1" dirty="0" err="1" smtClean="0">
                <a:latin typeface="Courier New" pitchFamily="49" charset="0"/>
              </a:rPr>
              <a:t>len</a:t>
            </a:r>
            <a:r>
              <a:rPr lang="en-US" sz="2100" b="1" dirty="0" smtClean="0">
                <a:latin typeface="Courier New" pitchFamily="49" charset="0"/>
              </a:rPr>
              <a:t>(L)):</a:t>
            </a:r>
            <a:endParaRPr lang="en-US" sz="2100" b="1" dirty="0">
              <a:latin typeface="Courier New" pitchFamily="49" charset="0"/>
            </a:endParaRPr>
          </a:p>
          <a:p>
            <a:pPr algn="l"/>
            <a:r>
              <a:rPr lang="en-US" sz="2800" b="1" dirty="0">
                <a:latin typeface="Courier New" pitchFamily="49" charset="0"/>
              </a:rPr>
              <a:t>  </a:t>
            </a:r>
            <a:r>
              <a:rPr lang="en-US" sz="2800" b="1" dirty="0" smtClean="0">
                <a:latin typeface="Courier New" pitchFamily="49" charset="0"/>
              </a:rPr>
              <a:t>print(L[</a:t>
            </a:r>
            <a:r>
              <a:rPr lang="en-US" sz="2800" b="1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latin typeface="Courier New" pitchFamily="49" charset="0"/>
              </a:rPr>
              <a:t>])</a:t>
            </a:r>
            <a:endParaRPr lang="en-US" sz="2800" b="1" dirty="0">
              <a:latin typeface="Courier New" pitchFamily="49" charset="0"/>
            </a:endParaRPr>
          </a:p>
        </p:txBody>
      </p:sp>
      <p:sp>
        <p:nvSpPr>
          <p:cNvPr id="30731" name="TextBox 13"/>
          <p:cNvSpPr txBox="1">
            <a:spLocks noChangeArrowheads="1"/>
          </p:cNvSpPr>
          <p:nvPr/>
        </p:nvSpPr>
        <p:spPr bwMode="auto">
          <a:xfrm>
            <a:off x="5867400" y="3711575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 dirty="0">
                <a:solidFill>
                  <a:srgbClr val="C00000"/>
                </a:solidFill>
                <a:latin typeface="Cambria" pitchFamily="18" charset="0"/>
              </a:rPr>
              <a:t>index</a:t>
            </a:r>
            <a:r>
              <a:rPr lang="en-US" sz="2100" dirty="0">
                <a:latin typeface="Cambria" pitchFamily="18" charset="0"/>
              </a:rPr>
              <a:t>-based loops</a:t>
            </a:r>
          </a:p>
        </p:txBody>
      </p:sp>
      <p:sp>
        <p:nvSpPr>
          <p:cNvPr id="30732" name="Rectangle 15"/>
          <p:cNvSpPr>
            <a:spLocks noChangeArrowheads="1"/>
          </p:cNvSpPr>
          <p:nvPr/>
        </p:nvSpPr>
        <p:spPr bwMode="auto">
          <a:xfrm>
            <a:off x="4335463" y="2851150"/>
            <a:ext cx="393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/>
          </a:p>
        </p:txBody>
      </p:sp>
      <p:cxnSp>
        <p:nvCxnSpPr>
          <p:cNvPr id="30733" name="Straight Arrow Connector 16"/>
          <p:cNvCxnSpPr>
            <a:cxnSpLocks noChangeShapeType="1"/>
          </p:cNvCxnSpPr>
          <p:nvPr/>
        </p:nvCxnSpPr>
        <p:spPr bwMode="auto">
          <a:xfrm flipH="1" flipV="1">
            <a:off x="3873500" y="2341563"/>
            <a:ext cx="534988" cy="52070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4" name="Rectangle 21"/>
          <p:cNvSpPr>
            <a:spLocks noChangeArrowheads="1"/>
          </p:cNvSpPr>
          <p:nvPr/>
        </p:nvSpPr>
        <p:spPr bwMode="auto">
          <a:xfrm>
            <a:off x="3548063" y="1900238"/>
            <a:ext cx="3921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0</a:t>
            </a:r>
            <a:endParaRPr lang="en-US"/>
          </a:p>
        </p:txBody>
      </p:sp>
      <p:sp>
        <p:nvSpPr>
          <p:cNvPr id="30735" name="Rectangle 22"/>
          <p:cNvSpPr>
            <a:spLocks noChangeArrowheads="1"/>
          </p:cNvSpPr>
          <p:nvPr/>
        </p:nvSpPr>
        <p:spPr bwMode="auto">
          <a:xfrm>
            <a:off x="4364038" y="1893888"/>
            <a:ext cx="3921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1</a:t>
            </a:r>
            <a:endParaRPr lang="en-US"/>
          </a:p>
        </p:txBody>
      </p:sp>
      <p:sp>
        <p:nvSpPr>
          <p:cNvPr id="30736" name="Rectangle 23"/>
          <p:cNvSpPr>
            <a:spLocks noChangeArrowheads="1"/>
          </p:cNvSpPr>
          <p:nvPr/>
        </p:nvSpPr>
        <p:spPr bwMode="auto">
          <a:xfrm>
            <a:off x="5353050" y="1893888"/>
            <a:ext cx="393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2</a:t>
            </a:r>
            <a:endParaRPr lang="en-US"/>
          </a:p>
        </p:txBody>
      </p:sp>
      <p:sp>
        <p:nvSpPr>
          <p:cNvPr id="30737" name="Rectangle 24"/>
          <p:cNvSpPr>
            <a:spLocks noChangeArrowheads="1"/>
          </p:cNvSpPr>
          <p:nvPr/>
        </p:nvSpPr>
        <p:spPr bwMode="auto">
          <a:xfrm>
            <a:off x="6237288" y="1903413"/>
            <a:ext cx="3937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3</a:t>
            </a:r>
            <a:endParaRPr lang="en-US"/>
          </a:p>
        </p:txBody>
      </p:sp>
      <p:cxnSp>
        <p:nvCxnSpPr>
          <p:cNvPr id="30738" name="Straight Arrow Connector 25"/>
          <p:cNvCxnSpPr>
            <a:cxnSpLocks noChangeShapeType="1"/>
          </p:cNvCxnSpPr>
          <p:nvPr/>
        </p:nvCxnSpPr>
        <p:spPr bwMode="auto">
          <a:xfrm flipV="1">
            <a:off x="4492625" y="2327275"/>
            <a:ext cx="69850" cy="54927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9" name="Straight Arrow Connector 28"/>
          <p:cNvCxnSpPr>
            <a:cxnSpLocks noChangeShapeType="1"/>
          </p:cNvCxnSpPr>
          <p:nvPr/>
        </p:nvCxnSpPr>
        <p:spPr bwMode="auto">
          <a:xfrm flipV="1">
            <a:off x="4591050" y="2303463"/>
            <a:ext cx="838200" cy="60007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0" name="Straight Arrow Connector 31"/>
          <p:cNvCxnSpPr>
            <a:cxnSpLocks noChangeShapeType="1"/>
          </p:cNvCxnSpPr>
          <p:nvPr/>
        </p:nvCxnSpPr>
        <p:spPr bwMode="auto">
          <a:xfrm flipV="1">
            <a:off x="4660900" y="2303463"/>
            <a:ext cx="1616075" cy="65722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1" name="Rectangle 24"/>
          <p:cNvSpPr>
            <a:spLocks noChangeArrowheads="1"/>
          </p:cNvSpPr>
          <p:nvPr/>
        </p:nvSpPr>
        <p:spPr bwMode="auto">
          <a:xfrm>
            <a:off x="6110288" y="1143000"/>
            <a:ext cx="646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3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30742" name="Rectangle 24"/>
          <p:cNvSpPr>
            <a:spLocks noChangeArrowheads="1"/>
          </p:cNvSpPr>
          <p:nvPr/>
        </p:nvSpPr>
        <p:spPr bwMode="auto">
          <a:xfrm>
            <a:off x="5268913" y="1143000"/>
            <a:ext cx="646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2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30743" name="Rectangle 24"/>
          <p:cNvSpPr>
            <a:spLocks noChangeArrowheads="1"/>
          </p:cNvSpPr>
          <p:nvPr/>
        </p:nvSpPr>
        <p:spPr bwMode="auto">
          <a:xfrm>
            <a:off x="4289425" y="1143000"/>
            <a:ext cx="64611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1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3424238" y="1143000"/>
            <a:ext cx="646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pitchFamily="49" charset="0"/>
              </a:rPr>
              <a:t>L[</a:t>
            </a:r>
            <a:r>
              <a:rPr lang="en-US" sz="1500" b="1">
                <a:solidFill>
                  <a:srgbClr val="C00000"/>
                </a:solidFill>
                <a:latin typeface="Courier New" pitchFamily="49" charset="0"/>
              </a:rPr>
              <a:t>0</a:t>
            </a:r>
            <a:r>
              <a:rPr lang="en-US" sz="1500" b="1">
                <a:latin typeface="Courier New" pitchFamily="49" charset="0"/>
              </a:rPr>
              <a:t>]</a:t>
            </a:r>
            <a:endParaRPr 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2663067" y="3491271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list</a:t>
            </a:r>
          </a:p>
        </p:txBody>
      </p:sp>
      <p:sp>
        <p:nvSpPr>
          <p:cNvPr id="3" name="TextBox 2"/>
          <p:cNvSpPr txBox="1"/>
          <p:nvPr/>
        </p:nvSpPr>
        <p:spPr>
          <a:xfrm rot="20710011">
            <a:off x="5967092" y="4090946"/>
            <a:ext cx="2893480" cy="1569660"/>
          </a:xfrm>
          <a:prstGeom prst="rect">
            <a:avLst/>
          </a:prstGeom>
          <a:solidFill>
            <a:srgbClr val="FFDCB9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printing is </a:t>
            </a:r>
            <a:r>
              <a:rPr lang="en-US" b="1" i="1" dirty="0" smtClean="0">
                <a:solidFill>
                  <a:srgbClr val="CC3300"/>
                </a:solidFill>
                <a:latin typeface="Cambria" panose="02040503050406030204" pitchFamily="18" charset="0"/>
              </a:rPr>
              <a:t>NOT</a:t>
            </a:r>
            <a:r>
              <a:rPr lang="en-US" dirty="0" smtClean="0">
                <a:latin typeface="Cambria" panose="02040503050406030204" pitchFamily="18" charset="0"/>
              </a:rPr>
              <a:t> common in loops—these are just by way of example...</a:t>
            </a:r>
          </a:p>
        </p:txBody>
      </p:sp>
    </p:spTree>
    <p:extLst>
      <p:ext uri="{BB962C8B-B14F-4D97-AF65-F5344CB8AC3E}">
        <p14:creationId xmlns:p14="http://schemas.microsoft.com/office/powerpoint/2010/main" val="126086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2"/>
          <p:cNvSpPr>
            <a:spLocks noChangeArrowheads="1"/>
          </p:cNvSpPr>
          <p:nvPr/>
        </p:nvSpPr>
        <p:spPr bwMode="auto">
          <a:xfrm>
            <a:off x="457200" y="3668713"/>
            <a:ext cx="38100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>
                <a:latin typeface="Courier New" pitchFamily="49" charset="0"/>
              </a:rPr>
              <a:t>def sum(L):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total = 0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for </a:t>
            </a:r>
            <a:r>
              <a:rPr lang="en-US" sz="2800" b="1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>
                <a:latin typeface="Courier New" pitchFamily="49" charset="0"/>
              </a:rPr>
              <a:t> in L: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  total += </a:t>
            </a:r>
            <a:r>
              <a:rPr lang="en-US" sz="2800" b="1">
                <a:solidFill>
                  <a:srgbClr val="0E0BEE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return total</a:t>
            </a:r>
            <a:endParaRPr lang="en-US" sz="2800">
              <a:solidFill>
                <a:srgbClr val="0E0BEE"/>
              </a:solidFill>
            </a:endParaRPr>
          </a:p>
        </p:txBody>
      </p:sp>
      <p:sp>
        <p:nvSpPr>
          <p:cNvPr id="32773" name="TextBox 12"/>
          <p:cNvSpPr txBox="1">
            <a:spLocks noChangeArrowheads="1"/>
          </p:cNvSpPr>
          <p:nvPr/>
        </p:nvSpPr>
        <p:spPr bwMode="auto">
          <a:xfrm>
            <a:off x="457200" y="6172200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>
                <a:solidFill>
                  <a:srgbClr val="0E0BEE"/>
                </a:solidFill>
                <a:latin typeface="Cambria" pitchFamily="18" charset="0"/>
              </a:rPr>
              <a:t>element</a:t>
            </a:r>
            <a:r>
              <a:rPr lang="en-US" sz="2100">
                <a:latin typeface="Cambria" pitchFamily="18" charset="0"/>
              </a:rPr>
              <a:t>-based loops</a:t>
            </a:r>
          </a:p>
        </p:txBody>
      </p:sp>
      <p:sp>
        <p:nvSpPr>
          <p:cNvPr id="32775" name="Text Box 33"/>
          <p:cNvSpPr txBox="1">
            <a:spLocks noChangeArrowheads="1"/>
          </p:cNvSpPr>
          <p:nvPr/>
        </p:nvSpPr>
        <p:spPr bwMode="auto">
          <a:xfrm>
            <a:off x="1295400" y="1397000"/>
            <a:ext cx="655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Courier New" pitchFamily="49" charset="0"/>
              </a:rPr>
              <a:t>L = [3, 15, 17, 7]</a:t>
            </a:r>
          </a:p>
        </p:txBody>
      </p:sp>
      <p:sp>
        <p:nvSpPr>
          <p:cNvPr id="32776" name="Rectangle 15"/>
          <p:cNvSpPr>
            <a:spLocks noChangeArrowheads="1"/>
          </p:cNvSpPr>
          <p:nvPr/>
        </p:nvSpPr>
        <p:spPr bwMode="auto">
          <a:xfrm>
            <a:off x="4196085" y="2452687"/>
            <a:ext cx="393056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srgbClr val="0504FD"/>
                </a:solidFill>
                <a:latin typeface="Courier New" pitchFamily="49" charset="0"/>
              </a:rPr>
              <a:t>x</a:t>
            </a:r>
            <a:endParaRPr lang="en-US" dirty="0">
              <a:solidFill>
                <a:srgbClr val="0504FD"/>
              </a:solidFill>
            </a:endParaRPr>
          </a:p>
        </p:txBody>
      </p:sp>
      <p:cxnSp>
        <p:nvCxnSpPr>
          <p:cNvPr id="32777" name="Straight Arrow Connector 16"/>
          <p:cNvCxnSpPr>
            <a:cxnSpLocks noChangeShapeType="1"/>
          </p:cNvCxnSpPr>
          <p:nvPr/>
        </p:nvCxnSpPr>
        <p:spPr bwMode="auto">
          <a:xfrm flipH="1" flipV="1">
            <a:off x="3733800" y="1943100"/>
            <a:ext cx="534988" cy="520700"/>
          </a:xfrm>
          <a:prstGeom prst="straightConnector1">
            <a:avLst/>
          </a:prstGeom>
          <a:noFill/>
          <a:ln w="28575">
            <a:solidFill>
              <a:srgbClr val="0504F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2" name="Straight Arrow Connector 25"/>
          <p:cNvCxnSpPr>
            <a:cxnSpLocks noChangeShapeType="1"/>
          </p:cNvCxnSpPr>
          <p:nvPr/>
        </p:nvCxnSpPr>
        <p:spPr bwMode="auto">
          <a:xfrm flipV="1">
            <a:off x="4352925" y="1928812"/>
            <a:ext cx="69850" cy="549275"/>
          </a:xfrm>
          <a:prstGeom prst="straightConnector1">
            <a:avLst/>
          </a:prstGeom>
          <a:noFill/>
          <a:ln w="28575">
            <a:solidFill>
              <a:srgbClr val="0504F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3" name="Straight Arrow Connector 28"/>
          <p:cNvCxnSpPr>
            <a:cxnSpLocks noChangeShapeType="1"/>
          </p:cNvCxnSpPr>
          <p:nvPr/>
        </p:nvCxnSpPr>
        <p:spPr bwMode="auto">
          <a:xfrm flipV="1">
            <a:off x="4451350" y="1905000"/>
            <a:ext cx="838200" cy="600075"/>
          </a:xfrm>
          <a:prstGeom prst="straightConnector1">
            <a:avLst/>
          </a:prstGeom>
          <a:noFill/>
          <a:ln w="28575">
            <a:solidFill>
              <a:srgbClr val="0504F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4" name="Straight Arrow Connector 31"/>
          <p:cNvCxnSpPr>
            <a:cxnSpLocks noChangeShapeType="1"/>
          </p:cNvCxnSpPr>
          <p:nvPr/>
        </p:nvCxnSpPr>
        <p:spPr bwMode="auto">
          <a:xfrm flipV="1">
            <a:off x="4521200" y="1905000"/>
            <a:ext cx="1616075" cy="657225"/>
          </a:xfrm>
          <a:prstGeom prst="straightConnector1">
            <a:avLst/>
          </a:prstGeom>
          <a:noFill/>
          <a:ln w="28575">
            <a:solidFill>
              <a:srgbClr val="0504F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5" name="Text Box 2"/>
          <p:cNvSpPr txBox="1">
            <a:spLocks noChangeArrowheads="1"/>
          </p:cNvSpPr>
          <p:nvPr/>
        </p:nvSpPr>
        <p:spPr bwMode="auto">
          <a:xfrm>
            <a:off x="1447800" y="152400"/>
            <a:ext cx="6324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i="1" dirty="0">
                <a:latin typeface="Cambria" pitchFamily="18" charset="0"/>
              </a:rPr>
              <a:t>S</a:t>
            </a:r>
            <a:r>
              <a:rPr lang="en-US" sz="4200" i="1" dirty="0" smtClean="0">
                <a:latin typeface="Cambria" pitchFamily="18" charset="0"/>
              </a:rPr>
              <a:t>impler</a:t>
            </a:r>
            <a:r>
              <a:rPr lang="en-US" sz="4200" dirty="0" smtClean="0">
                <a:latin typeface="Cambria" pitchFamily="18" charset="0"/>
              </a:rPr>
              <a:t>   </a:t>
            </a:r>
            <a:r>
              <a:rPr lang="en-US" sz="4200" dirty="0" smtClean="0">
                <a:latin typeface="Cambria" pitchFamily="18" charset="0"/>
              </a:rPr>
              <a:t>vs.   </a:t>
            </a:r>
            <a:r>
              <a:rPr lang="en-US" sz="4200" i="1" dirty="0" smtClean="0">
                <a:latin typeface="Cambria" pitchFamily="18" charset="0"/>
              </a:rPr>
              <a:t>More Flexible</a:t>
            </a:r>
            <a:endParaRPr lang="en-US" sz="4200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2"/>
          <p:cNvSpPr>
            <a:spLocks noChangeArrowheads="1"/>
          </p:cNvSpPr>
          <p:nvPr/>
        </p:nvSpPr>
        <p:spPr bwMode="auto">
          <a:xfrm>
            <a:off x="457200" y="3668713"/>
            <a:ext cx="38100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>
                <a:latin typeface="Courier New" pitchFamily="49" charset="0"/>
              </a:rPr>
              <a:t>def sum(L):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total = 0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for </a:t>
            </a:r>
            <a:r>
              <a:rPr lang="en-US" sz="2800" b="1">
                <a:solidFill>
                  <a:srgbClr val="0E0BEE"/>
                </a:solidFill>
                <a:latin typeface="Courier New" pitchFamily="49" charset="0"/>
              </a:rPr>
              <a:t>x</a:t>
            </a:r>
            <a:r>
              <a:rPr lang="en-US" sz="2800" b="1">
                <a:latin typeface="Courier New" pitchFamily="49" charset="0"/>
              </a:rPr>
              <a:t> in L: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  total += </a:t>
            </a:r>
            <a:r>
              <a:rPr lang="en-US" sz="2800" b="1">
                <a:solidFill>
                  <a:srgbClr val="0E0BEE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return total</a:t>
            </a:r>
            <a:endParaRPr lang="en-US" sz="2800">
              <a:solidFill>
                <a:srgbClr val="0E0BEE"/>
              </a:solidFill>
            </a:endParaRPr>
          </a:p>
        </p:txBody>
      </p:sp>
      <p:sp>
        <p:nvSpPr>
          <p:cNvPr id="32773" name="TextBox 12"/>
          <p:cNvSpPr txBox="1">
            <a:spLocks noChangeArrowheads="1"/>
          </p:cNvSpPr>
          <p:nvPr/>
        </p:nvSpPr>
        <p:spPr bwMode="auto">
          <a:xfrm>
            <a:off x="457200" y="6172200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>
                <a:solidFill>
                  <a:srgbClr val="0E0BEE"/>
                </a:solidFill>
                <a:latin typeface="Cambria" pitchFamily="18" charset="0"/>
              </a:rPr>
              <a:t>element</a:t>
            </a:r>
            <a:r>
              <a:rPr lang="en-US" sz="2100">
                <a:latin typeface="Cambria" pitchFamily="18" charset="0"/>
              </a:rPr>
              <a:t>-based loops</a:t>
            </a:r>
          </a:p>
        </p:txBody>
      </p:sp>
      <p:sp>
        <p:nvSpPr>
          <p:cNvPr id="32775" name="Text Box 33"/>
          <p:cNvSpPr txBox="1">
            <a:spLocks noChangeArrowheads="1"/>
          </p:cNvSpPr>
          <p:nvPr/>
        </p:nvSpPr>
        <p:spPr bwMode="auto">
          <a:xfrm>
            <a:off x="1295400" y="1397000"/>
            <a:ext cx="655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Courier New" pitchFamily="49" charset="0"/>
              </a:rPr>
              <a:t>L = [3, 15, 17, 7]</a:t>
            </a:r>
          </a:p>
        </p:txBody>
      </p:sp>
      <p:sp>
        <p:nvSpPr>
          <p:cNvPr id="32776" name="Rectangle 15"/>
          <p:cNvSpPr>
            <a:spLocks noChangeArrowheads="1"/>
          </p:cNvSpPr>
          <p:nvPr/>
        </p:nvSpPr>
        <p:spPr bwMode="auto">
          <a:xfrm>
            <a:off x="4335463" y="2851150"/>
            <a:ext cx="393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/>
          </a:p>
        </p:txBody>
      </p:sp>
      <p:cxnSp>
        <p:nvCxnSpPr>
          <p:cNvPr id="32777" name="Straight Arrow Connector 16"/>
          <p:cNvCxnSpPr>
            <a:cxnSpLocks noChangeShapeType="1"/>
          </p:cNvCxnSpPr>
          <p:nvPr/>
        </p:nvCxnSpPr>
        <p:spPr bwMode="auto">
          <a:xfrm flipH="1" flipV="1">
            <a:off x="3873500" y="2341563"/>
            <a:ext cx="534988" cy="520700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8" name="Rectangle 21"/>
          <p:cNvSpPr>
            <a:spLocks noChangeArrowheads="1"/>
          </p:cNvSpPr>
          <p:nvPr/>
        </p:nvSpPr>
        <p:spPr bwMode="auto">
          <a:xfrm>
            <a:off x="3548063" y="1900238"/>
            <a:ext cx="3921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0</a:t>
            </a:r>
            <a:endParaRPr lang="en-US"/>
          </a:p>
        </p:txBody>
      </p:sp>
      <p:sp>
        <p:nvSpPr>
          <p:cNvPr id="32779" name="Rectangle 22"/>
          <p:cNvSpPr>
            <a:spLocks noChangeArrowheads="1"/>
          </p:cNvSpPr>
          <p:nvPr/>
        </p:nvSpPr>
        <p:spPr bwMode="auto">
          <a:xfrm>
            <a:off x="4364038" y="1893888"/>
            <a:ext cx="39211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1</a:t>
            </a:r>
            <a:endParaRPr lang="en-US"/>
          </a:p>
        </p:txBody>
      </p:sp>
      <p:sp>
        <p:nvSpPr>
          <p:cNvPr id="32780" name="Rectangle 23"/>
          <p:cNvSpPr>
            <a:spLocks noChangeArrowheads="1"/>
          </p:cNvSpPr>
          <p:nvPr/>
        </p:nvSpPr>
        <p:spPr bwMode="auto">
          <a:xfrm>
            <a:off x="5353050" y="1893888"/>
            <a:ext cx="3937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2</a:t>
            </a:r>
            <a:endParaRPr lang="en-US"/>
          </a:p>
        </p:txBody>
      </p:sp>
      <p:sp>
        <p:nvSpPr>
          <p:cNvPr id="32781" name="Rectangle 24"/>
          <p:cNvSpPr>
            <a:spLocks noChangeArrowheads="1"/>
          </p:cNvSpPr>
          <p:nvPr/>
        </p:nvSpPr>
        <p:spPr bwMode="auto">
          <a:xfrm>
            <a:off x="6237288" y="1903413"/>
            <a:ext cx="3937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3</a:t>
            </a:r>
            <a:endParaRPr lang="en-US"/>
          </a:p>
        </p:txBody>
      </p:sp>
      <p:cxnSp>
        <p:nvCxnSpPr>
          <p:cNvPr id="32782" name="Straight Arrow Connector 25"/>
          <p:cNvCxnSpPr>
            <a:cxnSpLocks noChangeShapeType="1"/>
          </p:cNvCxnSpPr>
          <p:nvPr/>
        </p:nvCxnSpPr>
        <p:spPr bwMode="auto">
          <a:xfrm flipV="1">
            <a:off x="4492625" y="2327275"/>
            <a:ext cx="69850" cy="54927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3" name="Straight Arrow Connector 28"/>
          <p:cNvCxnSpPr>
            <a:cxnSpLocks noChangeShapeType="1"/>
          </p:cNvCxnSpPr>
          <p:nvPr/>
        </p:nvCxnSpPr>
        <p:spPr bwMode="auto">
          <a:xfrm flipV="1">
            <a:off x="4591050" y="2303463"/>
            <a:ext cx="838200" cy="60007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4" name="Straight Arrow Connector 31"/>
          <p:cNvCxnSpPr>
            <a:cxnSpLocks noChangeShapeType="1"/>
          </p:cNvCxnSpPr>
          <p:nvPr/>
        </p:nvCxnSpPr>
        <p:spPr bwMode="auto">
          <a:xfrm flipV="1">
            <a:off x="4660900" y="2303463"/>
            <a:ext cx="1616075" cy="657225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5" name="Text Box 2"/>
          <p:cNvSpPr txBox="1">
            <a:spLocks noChangeArrowheads="1"/>
          </p:cNvSpPr>
          <p:nvPr/>
        </p:nvSpPr>
        <p:spPr bwMode="auto">
          <a:xfrm>
            <a:off x="1447800" y="152400"/>
            <a:ext cx="63246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i="1" dirty="0" smtClean="0">
                <a:latin typeface="Cambria" pitchFamily="18" charset="0"/>
              </a:rPr>
              <a:t>Simpler</a:t>
            </a:r>
            <a:r>
              <a:rPr lang="en-US" sz="4200" dirty="0" smtClean="0">
                <a:latin typeface="Cambria" pitchFamily="18" charset="0"/>
              </a:rPr>
              <a:t>   </a:t>
            </a:r>
            <a:r>
              <a:rPr lang="en-US" sz="4200" dirty="0">
                <a:latin typeface="Cambria" pitchFamily="18" charset="0"/>
              </a:rPr>
              <a:t>vs.   </a:t>
            </a:r>
            <a:r>
              <a:rPr lang="en-US" sz="4200" i="1" dirty="0" smtClean="0">
                <a:latin typeface="Cambria" pitchFamily="18" charset="0"/>
              </a:rPr>
              <a:t>More Flexible</a:t>
            </a:r>
            <a:endParaRPr lang="en-US" sz="4200" i="1" dirty="0">
              <a:latin typeface="Cambria" pitchFamily="18" charset="0"/>
            </a:endParaRPr>
          </a:p>
        </p:txBody>
      </p:sp>
      <p:sp>
        <p:nvSpPr>
          <p:cNvPr id="18" name="Rounded Rectangle 13"/>
          <p:cNvSpPr>
            <a:spLocks noChangeArrowheads="1"/>
          </p:cNvSpPr>
          <p:nvPr/>
        </p:nvSpPr>
        <p:spPr bwMode="auto">
          <a:xfrm>
            <a:off x="4343400" y="3505200"/>
            <a:ext cx="4495800" cy="32004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>
            <a:noFill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4495800" y="3621088"/>
            <a:ext cx="44196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>
                <a:latin typeface="Courier New" pitchFamily="49" charset="0"/>
              </a:rPr>
              <a:t>def sum(L):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total = 0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</a:t>
            </a:r>
            <a:r>
              <a:rPr lang="en-US" sz="2100" b="1">
                <a:latin typeface="Courier New" pitchFamily="49" charset="0"/>
              </a:rPr>
              <a:t>for</a:t>
            </a:r>
            <a:r>
              <a:rPr lang="en-US" sz="2800" b="1">
                <a:latin typeface="Courier New" pitchFamily="49" charset="0"/>
              </a:rPr>
              <a:t> </a:t>
            </a:r>
            <a:r>
              <a:rPr lang="en-US" sz="2700" b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2100" b="1">
                <a:latin typeface="Courier New" pitchFamily="49" charset="0"/>
              </a:rPr>
              <a:t> in range(len(L))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  total +=</a:t>
            </a:r>
            <a:r>
              <a:rPr lang="en-US" sz="2800" b="1">
                <a:solidFill>
                  <a:srgbClr val="FF0000"/>
                </a:solidFill>
                <a:latin typeface="Courier New" pitchFamily="49" charset="0"/>
              </a:rPr>
              <a:t> _____</a:t>
            </a:r>
          </a:p>
          <a:p>
            <a:pPr algn="l"/>
            <a:r>
              <a:rPr lang="en-US" sz="2800" b="1">
                <a:latin typeface="Courier New" pitchFamily="49" charset="0"/>
              </a:rPr>
              <a:t>  return total</a:t>
            </a:r>
            <a:endParaRPr lang="en-US" sz="2800"/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953000" y="6172200"/>
            <a:ext cx="3124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100" b="1" i="1">
                <a:solidFill>
                  <a:srgbClr val="C00000"/>
                </a:solidFill>
                <a:latin typeface="Cambria" pitchFamily="18" charset="0"/>
              </a:rPr>
              <a:t>index</a:t>
            </a:r>
            <a:r>
              <a:rPr lang="en-US" sz="2100">
                <a:latin typeface="Cambria" pitchFamily="18" charset="0"/>
              </a:rPr>
              <a:t>-based loops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07815" y="45415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list</a:t>
            </a:r>
          </a:p>
        </p:txBody>
      </p:sp>
    </p:spTree>
    <p:extLst>
      <p:ext uri="{BB962C8B-B14F-4D97-AF65-F5344CB8AC3E}">
        <p14:creationId xmlns:p14="http://schemas.microsoft.com/office/powerpoint/2010/main" val="2863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2895599" y="3525252"/>
            <a:ext cx="2173705" cy="413084"/>
          </a:xfrm>
          <a:prstGeom prst="roundRect">
            <a:avLst/>
          </a:prstGeom>
          <a:solidFill>
            <a:srgbClr val="FFCC9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4818" name="Text Box 6"/>
          <p:cNvSpPr txBox="1">
            <a:spLocks noChangeArrowheads="1"/>
          </p:cNvSpPr>
          <p:nvPr/>
        </p:nvSpPr>
        <p:spPr bwMode="auto">
          <a:xfrm>
            <a:off x="533400" y="1524000"/>
            <a:ext cx="3352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>
                <a:latin typeface="Cambria" pitchFamily="18" charset="0"/>
              </a:rPr>
              <a:t>What does this code do?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34819" name="Text Box 7"/>
          <p:cNvSpPr txBox="1">
            <a:spLocks noChangeArrowheads="1"/>
          </p:cNvSpPr>
          <p:nvPr/>
        </p:nvSpPr>
        <p:spPr bwMode="auto">
          <a:xfrm>
            <a:off x="1841500" y="2806700"/>
            <a:ext cx="5092700" cy="315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'It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keeps on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41+1 == 42:</a:t>
            </a:r>
            <a:endParaRPr lang="en-US" b="1" dirty="0">
              <a:solidFill>
                <a:srgbClr val="80008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'going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and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'Phew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! I\'m done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!'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533400" y="320842"/>
            <a:ext cx="666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4000" b="1" i="1" dirty="0">
                <a:latin typeface="Cambria" pitchFamily="18" charset="0"/>
              </a:rPr>
              <a:t>Extreme</a:t>
            </a:r>
            <a:r>
              <a:rPr lang="en-US" sz="4000" dirty="0">
                <a:latin typeface="Cambria" pitchFamily="18" charset="0"/>
              </a:rPr>
              <a:t> Looping</a:t>
            </a:r>
          </a:p>
        </p:txBody>
      </p:sp>
      <p:grpSp>
        <p:nvGrpSpPr>
          <p:cNvPr id="34821" name="Group 7"/>
          <p:cNvGrpSpPr>
            <a:grpSpLocks/>
          </p:cNvGrpSpPr>
          <p:nvPr/>
        </p:nvGrpSpPr>
        <p:grpSpPr bwMode="auto">
          <a:xfrm>
            <a:off x="8458200" y="6096000"/>
            <a:ext cx="461963" cy="574675"/>
            <a:chOff x="3456" y="1784"/>
            <a:chExt cx="952" cy="1048"/>
          </a:xfrm>
        </p:grpSpPr>
        <p:sp>
          <p:nvSpPr>
            <p:cNvPr id="3482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2" name="Text Box 25"/>
          <p:cNvSpPr txBox="1">
            <a:spLocks noChangeArrowheads="1"/>
          </p:cNvSpPr>
          <p:nvPr/>
        </p:nvSpPr>
        <p:spPr bwMode="auto">
          <a:xfrm>
            <a:off x="6934200" y="5938838"/>
            <a:ext cx="1671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I'm whiling away my time with this one!</a:t>
            </a:r>
            <a:endParaRPr lang="en-US" sz="1200" dirty="0">
              <a:solidFill>
                <a:srgbClr val="067B0E"/>
              </a:solidFill>
              <a:latin typeface="Cambria" pitchFamily="18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47237" y="3361386"/>
            <a:ext cx="1330817" cy="751945"/>
          </a:xfrm>
          <a:prstGeom prst="rightArrow">
            <a:avLst/>
          </a:prstGeom>
          <a:solidFill>
            <a:srgbClr val="FFDCB9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582474"/>
            <a:ext cx="1263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</a:rPr>
              <a:t>continuing </a:t>
            </a:r>
            <a:r>
              <a:rPr lang="en-US" sz="1400" b="1" dirty="0" smtClean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6629400" y="3758625"/>
            <a:ext cx="167640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 smtClean="0">
                <a:latin typeface="Candara" panose="020E0502030303020204" pitchFamily="34" charset="0"/>
              </a:rPr>
              <a:t>other tests we could use here?</a:t>
            </a:r>
            <a:endParaRPr lang="en-US" sz="1600" b="1" dirty="0">
              <a:latin typeface="Candara" panose="020E0502030303020204" pitchFamily="34" charset="0"/>
              <a:cs typeface="Courier New" pitchFamily="49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524000" y="5029200"/>
            <a:ext cx="5229225" cy="1295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>
            <a:off x="1676400" y="3556000"/>
            <a:ext cx="0" cy="814388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441160" y="3328736"/>
            <a:ext cx="1219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dirty="0" smtClean="0">
                <a:solidFill>
                  <a:srgbClr val="990000"/>
                </a:solidFill>
                <a:latin typeface="Candara" panose="020E0502030303020204" pitchFamily="34" charset="0"/>
              </a:rPr>
              <a:t>while loop </a:t>
            </a:r>
            <a:r>
              <a:rPr lang="en-US" dirty="0" smtClean="0">
                <a:solidFill>
                  <a:srgbClr val="990000"/>
                </a:solidFill>
                <a:latin typeface="Candara" panose="020E0502030303020204" pitchFamily="34" charset="0"/>
              </a:rPr>
              <a:t>body</a:t>
            </a:r>
            <a:endParaRPr lang="en-US" dirty="0">
              <a:solidFill>
                <a:srgbClr val="990000"/>
              </a:solidFill>
              <a:latin typeface="Candara" panose="020E0502030303020204" pitchFamily="34" charset="0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5943600" y="2924175"/>
            <a:ext cx="2590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990000"/>
                </a:solidFill>
                <a:latin typeface="Candara" panose="020E0502030303020204" pitchFamily="34" charset="0"/>
              </a:rPr>
              <a:t>the loop keeps on running as long </a:t>
            </a:r>
            <a:r>
              <a:rPr lang="en-US" sz="1600" dirty="0" smtClean="0">
                <a:solidFill>
                  <a:srgbClr val="990000"/>
                </a:solidFill>
                <a:latin typeface="Candara" panose="020E0502030303020204" pitchFamily="34" charset="0"/>
              </a:rPr>
              <a:t>as the </a:t>
            </a:r>
            <a:r>
              <a:rPr lang="en-US" sz="1600" dirty="0">
                <a:solidFill>
                  <a:srgbClr val="990000"/>
                </a:solidFill>
                <a:latin typeface="Candara" panose="020E0502030303020204" pitchFamily="34" charset="0"/>
              </a:rPr>
              <a:t>test is </a:t>
            </a:r>
            <a:r>
              <a:rPr lang="en-US" sz="1600" b="1" dirty="0">
                <a:latin typeface="Candara" panose="020E0502030303020204" pitchFamily="34" charset="0"/>
                <a:cs typeface="Courier New" pitchFamily="49" charset="0"/>
              </a:rPr>
              <a:t>True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905000" y="5667375"/>
            <a:ext cx="41354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990000"/>
                </a:solidFill>
                <a:latin typeface="Candara" panose="020E0502030303020204" pitchFamily="34" charset="0"/>
              </a:rPr>
              <a:t>This won't print until the while loop finishes - In this case, it </a:t>
            </a:r>
            <a:r>
              <a:rPr lang="en-US" sz="1600" b="1" i="1" dirty="0">
                <a:latin typeface="Candara" panose="020E0502030303020204" pitchFamily="34" charset="0"/>
              </a:rPr>
              <a:t>never</a:t>
            </a:r>
            <a:r>
              <a:rPr lang="en-US" sz="1600" dirty="0">
                <a:latin typeface="Candara" panose="020E0502030303020204" pitchFamily="34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andara" panose="020E0502030303020204" pitchFamily="34" charset="0"/>
              </a:rPr>
              <a:t>prints!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2895599" y="3525252"/>
            <a:ext cx="2173705" cy="413084"/>
          </a:xfrm>
          <a:prstGeom prst="roundRect">
            <a:avLst/>
          </a:prstGeom>
          <a:solidFill>
            <a:srgbClr val="FFCC9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4818" name="Text Box 6"/>
          <p:cNvSpPr txBox="1">
            <a:spLocks noChangeArrowheads="1"/>
          </p:cNvSpPr>
          <p:nvPr/>
        </p:nvSpPr>
        <p:spPr bwMode="auto">
          <a:xfrm>
            <a:off x="533400" y="1524000"/>
            <a:ext cx="3352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Cambria" pitchFamily="18" charset="0"/>
              </a:rPr>
              <a:t>Anatomy of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819" name="Text Box 7"/>
          <p:cNvSpPr txBox="1">
            <a:spLocks noChangeArrowheads="1"/>
          </p:cNvSpPr>
          <p:nvPr/>
        </p:nvSpPr>
        <p:spPr bwMode="auto">
          <a:xfrm>
            <a:off x="1841500" y="2806700"/>
            <a:ext cx="5092700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'It keeps on'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41+1 == 42:</a:t>
            </a:r>
            <a:endParaRPr lang="en-US" b="1" dirty="0">
              <a:solidFill>
                <a:srgbClr val="80008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'going and'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'Phew! I\'m done!'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grpSp>
        <p:nvGrpSpPr>
          <p:cNvPr id="34821" name="Group 7"/>
          <p:cNvGrpSpPr>
            <a:grpSpLocks/>
          </p:cNvGrpSpPr>
          <p:nvPr/>
        </p:nvGrpSpPr>
        <p:grpSpPr bwMode="auto">
          <a:xfrm>
            <a:off x="8458200" y="6096000"/>
            <a:ext cx="461963" cy="574675"/>
            <a:chOff x="3456" y="1784"/>
            <a:chExt cx="952" cy="1048"/>
          </a:xfrm>
        </p:grpSpPr>
        <p:sp>
          <p:nvSpPr>
            <p:cNvPr id="3482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2" name="Text Box 25"/>
          <p:cNvSpPr txBox="1">
            <a:spLocks noChangeArrowheads="1"/>
          </p:cNvSpPr>
          <p:nvPr/>
        </p:nvSpPr>
        <p:spPr bwMode="auto">
          <a:xfrm>
            <a:off x="6934200" y="5938838"/>
            <a:ext cx="1671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I'm whiling away my time with this one!</a:t>
            </a:r>
            <a:endParaRPr lang="en-US" sz="1200" dirty="0">
              <a:solidFill>
                <a:srgbClr val="067B0E"/>
              </a:solidFill>
              <a:latin typeface="Cambria" pitchFamily="18" charset="0"/>
            </a:endParaRPr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 flipH="1">
            <a:off x="5069303" y="3124200"/>
            <a:ext cx="971133" cy="4318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320842"/>
            <a:ext cx="666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4000" b="1" i="1" dirty="0">
                <a:latin typeface="Cambria" pitchFamily="18" charset="0"/>
              </a:rPr>
              <a:t>Extreme</a:t>
            </a:r>
            <a:r>
              <a:rPr lang="en-US" sz="4000" dirty="0">
                <a:latin typeface="Cambria" pitchFamily="18" charset="0"/>
              </a:rPr>
              <a:t> Looping</a:t>
            </a: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 flipH="1" flipV="1">
            <a:off x="5069303" y="3708400"/>
            <a:ext cx="1683921" cy="254794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9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2907632" y="3525253"/>
            <a:ext cx="1820780" cy="437147"/>
          </a:xfrm>
          <a:prstGeom prst="roundRect">
            <a:avLst/>
          </a:prstGeom>
          <a:solidFill>
            <a:srgbClr val="FFCC9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4818" name="Text Box 6"/>
          <p:cNvSpPr txBox="1">
            <a:spLocks noChangeArrowheads="1"/>
          </p:cNvSpPr>
          <p:nvPr/>
        </p:nvSpPr>
        <p:spPr bwMode="auto">
          <a:xfrm>
            <a:off x="533400" y="1524000"/>
            <a:ext cx="3352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Cambria" pitchFamily="18" charset="0"/>
              </a:rPr>
              <a:t>lots of different tests…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819" name="Text Box 7"/>
          <p:cNvSpPr txBox="1">
            <a:spLocks noChangeArrowheads="1"/>
          </p:cNvSpPr>
          <p:nvPr/>
        </p:nvSpPr>
        <p:spPr bwMode="auto">
          <a:xfrm>
            <a:off x="1841500" y="2806700"/>
            <a:ext cx="5092700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'It keeps on'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42 </a:t>
            </a:r>
            <a:r>
              <a:rPr lang="en-US" b="1" dirty="0">
                <a:latin typeface="Courier New" pitchFamily="49" charset="0"/>
              </a:rPr>
              <a:t>== 42:</a:t>
            </a:r>
            <a:endParaRPr lang="en-US" b="1" dirty="0">
              <a:solidFill>
                <a:srgbClr val="80008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'going and'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'Phew! I\'m done!'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grpSp>
        <p:nvGrpSpPr>
          <p:cNvPr id="34821" name="Group 7"/>
          <p:cNvGrpSpPr>
            <a:grpSpLocks/>
          </p:cNvGrpSpPr>
          <p:nvPr/>
        </p:nvGrpSpPr>
        <p:grpSpPr bwMode="auto">
          <a:xfrm>
            <a:off x="8458200" y="6096000"/>
            <a:ext cx="461963" cy="574675"/>
            <a:chOff x="3456" y="1784"/>
            <a:chExt cx="952" cy="1048"/>
          </a:xfrm>
        </p:grpSpPr>
        <p:sp>
          <p:nvSpPr>
            <p:cNvPr id="3482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2" name="Text Box 25"/>
          <p:cNvSpPr txBox="1">
            <a:spLocks noChangeArrowheads="1"/>
          </p:cNvSpPr>
          <p:nvPr/>
        </p:nvSpPr>
        <p:spPr bwMode="auto">
          <a:xfrm>
            <a:off x="6934200" y="5938838"/>
            <a:ext cx="1671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I'm whiling away my time with this one!</a:t>
            </a:r>
            <a:endParaRPr lang="en-US" sz="1200" dirty="0">
              <a:solidFill>
                <a:srgbClr val="067B0E"/>
              </a:solidFill>
              <a:latin typeface="Cambria" pitchFamily="18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320842"/>
            <a:ext cx="666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4000" b="1" i="1" dirty="0">
                <a:latin typeface="Cambria" pitchFamily="18" charset="0"/>
              </a:rPr>
              <a:t>Extreme</a:t>
            </a:r>
            <a:r>
              <a:rPr lang="en-US" sz="4000" dirty="0">
                <a:latin typeface="Cambria" pitchFamily="18" charset="0"/>
              </a:rPr>
              <a:t> Looping</a:t>
            </a: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 flipH="1" flipV="1">
            <a:off x="4812632" y="3766125"/>
            <a:ext cx="1683921" cy="254794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6091993" y="3852446"/>
            <a:ext cx="1676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 smtClean="0">
                <a:latin typeface="Candara" panose="020E0502030303020204" pitchFamily="34" charset="0"/>
              </a:rPr>
              <a:t>others?</a:t>
            </a:r>
            <a:endParaRPr lang="en-US" sz="1600" b="1" dirty="0">
              <a:latin typeface="Candara" panose="020E0502030303020204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11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2907632" y="3513221"/>
            <a:ext cx="1086852" cy="449179"/>
          </a:xfrm>
          <a:prstGeom prst="roundRect">
            <a:avLst/>
          </a:prstGeom>
          <a:solidFill>
            <a:srgbClr val="FFCC9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4818" name="Text Box 6"/>
          <p:cNvSpPr txBox="1">
            <a:spLocks noChangeArrowheads="1"/>
          </p:cNvSpPr>
          <p:nvPr/>
        </p:nvSpPr>
        <p:spPr bwMode="auto">
          <a:xfrm>
            <a:off x="533400" y="1524000"/>
            <a:ext cx="3352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Cambria" pitchFamily="18" charset="0"/>
              </a:rPr>
              <a:t>lots of different tests…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819" name="Text Box 7"/>
          <p:cNvSpPr txBox="1">
            <a:spLocks noChangeArrowheads="1"/>
          </p:cNvSpPr>
          <p:nvPr/>
        </p:nvSpPr>
        <p:spPr bwMode="auto">
          <a:xfrm>
            <a:off x="1841500" y="2806700"/>
            <a:ext cx="5092700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'It keeps on'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True:</a:t>
            </a:r>
            <a:endParaRPr lang="en-US" b="1" dirty="0">
              <a:solidFill>
                <a:srgbClr val="80008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'going and'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'Phew! I\'m done!'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grpSp>
        <p:nvGrpSpPr>
          <p:cNvPr id="34821" name="Group 7"/>
          <p:cNvGrpSpPr>
            <a:grpSpLocks/>
          </p:cNvGrpSpPr>
          <p:nvPr/>
        </p:nvGrpSpPr>
        <p:grpSpPr bwMode="auto">
          <a:xfrm>
            <a:off x="8458200" y="6096000"/>
            <a:ext cx="461963" cy="574675"/>
            <a:chOff x="3456" y="1784"/>
            <a:chExt cx="952" cy="1048"/>
          </a:xfrm>
        </p:grpSpPr>
        <p:sp>
          <p:nvSpPr>
            <p:cNvPr id="3482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2" name="Text Box 25"/>
          <p:cNvSpPr txBox="1">
            <a:spLocks noChangeArrowheads="1"/>
          </p:cNvSpPr>
          <p:nvPr/>
        </p:nvSpPr>
        <p:spPr bwMode="auto">
          <a:xfrm>
            <a:off x="6934200" y="5938838"/>
            <a:ext cx="1671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I'm whiling away my time with this one!</a:t>
            </a:r>
            <a:endParaRPr lang="en-US" sz="1200" dirty="0">
              <a:solidFill>
                <a:srgbClr val="067B0E"/>
              </a:solidFill>
              <a:latin typeface="Cambria" pitchFamily="18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320842"/>
            <a:ext cx="6661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4000" b="1" i="1" dirty="0">
                <a:latin typeface="Cambria" pitchFamily="18" charset="0"/>
              </a:rPr>
              <a:t>Extreme</a:t>
            </a:r>
            <a:r>
              <a:rPr lang="en-US" sz="4000" dirty="0">
                <a:latin typeface="Cambria" pitchFamily="18" charset="0"/>
              </a:rPr>
              <a:t> Looping</a:t>
            </a:r>
          </a:p>
        </p:txBody>
      </p:sp>
      <p:sp>
        <p:nvSpPr>
          <p:cNvPr id="4" name="TextBox 3"/>
          <p:cNvSpPr txBox="1"/>
          <p:nvPr/>
        </p:nvSpPr>
        <p:spPr>
          <a:xfrm rot="1156879">
            <a:off x="6040755" y="1910295"/>
            <a:ext cx="2694841" cy="461665"/>
          </a:xfrm>
          <a:prstGeom prst="rect">
            <a:avLst/>
          </a:prstGeom>
          <a:solidFill>
            <a:srgbClr val="E5E5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a </a:t>
            </a:r>
            <a:r>
              <a:rPr lang="en-US" i="1" dirty="0" smtClean="0">
                <a:latin typeface="Cambria" panose="02040503050406030204" pitchFamily="18" charset="0"/>
              </a:rPr>
              <a:t>"while True"</a:t>
            </a:r>
            <a:r>
              <a:rPr lang="en-US" dirty="0" smtClean="0">
                <a:latin typeface="Cambria" panose="02040503050406030204" pitchFamily="18" charset="0"/>
              </a:rPr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26675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2129587" y="2819400"/>
            <a:ext cx="2346157" cy="393032"/>
          </a:xfrm>
          <a:prstGeom prst="roundRect">
            <a:avLst/>
          </a:prstGeom>
          <a:solidFill>
            <a:srgbClr val="FFCC99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6866" name="Text Box 5"/>
          <p:cNvSpPr txBox="1">
            <a:spLocks noChangeArrowheads="1"/>
          </p:cNvSpPr>
          <p:nvPr/>
        </p:nvSpPr>
        <p:spPr bwMode="auto">
          <a:xfrm>
            <a:off x="304800" y="304800"/>
            <a:ext cx="4724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  <a:cs typeface="Times New Roman" pitchFamily="18" charset="0"/>
              </a:rPr>
              <a:t>Escape ?!</a:t>
            </a:r>
            <a:endParaRPr lang="en-US" sz="4200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6867" name="Text Box 6"/>
          <p:cNvSpPr txBox="1">
            <a:spLocks noChangeArrowheads="1"/>
          </p:cNvSpPr>
          <p:nvPr/>
        </p:nvSpPr>
        <p:spPr bwMode="auto">
          <a:xfrm>
            <a:off x="1066800" y="1279360"/>
            <a:ext cx="7073900" cy="47828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 smtClean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latin typeface="Courier New" pitchFamily="49" charset="0"/>
              </a:rPr>
              <a:t>import </a:t>
            </a:r>
            <a:r>
              <a:rPr lang="en-US" b="1" dirty="0">
                <a:latin typeface="Courier New" pitchFamily="49" charset="0"/>
              </a:rPr>
              <a:t>random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escape = 0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escape != 42: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80008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   </a:t>
            </a:r>
            <a:r>
              <a:rPr lang="en-US" b="1" dirty="0" smtClean="0">
                <a:solidFill>
                  <a:srgbClr val="FF660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'Help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! Let me out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!'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</a:rPr>
              <a:t>escape = </a:t>
            </a:r>
            <a:r>
              <a:rPr lang="en-US" b="1" dirty="0" err="1">
                <a:latin typeface="Courier New" pitchFamily="49" charset="0"/>
              </a:rPr>
              <a:t>random.choice</a:t>
            </a:r>
            <a:r>
              <a:rPr lang="en-US" b="1" dirty="0">
                <a:latin typeface="Courier New" pitchFamily="49" charset="0"/>
              </a:rPr>
              <a:t>([41,42,43])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6600"/>
                </a:solidFill>
                <a:latin typeface="Courier New" pitchFamily="49" charset="0"/>
              </a:rPr>
              <a:t>print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'At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last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!'</a:t>
            </a:r>
            <a:r>
              <a:rPr lang="en-US" b="1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4591050" y="6324600"/>
            <a:ext cx="441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200" dirty="0">
                <a:solidFill>
                  <a:schemeClr val="bg2"/>
                </a:solidFill>
                <a:latin typeface="Calibri" pitchFamily="34" charset="0"/>
              </a:rPr>
              <a:t>how could we make it easier/harder to escape?</a:t>
            </a:r>
          </a:p>
        </p:txBody>
      </p:sp>
      <p:sp>
        <p:nvSpPr>
          <p:cNvPr id="36870" name="Text Box 14"/>
          <p:cNvSpPr txBox="1">
            <a:spLocks noChangeArrowheads="1"/>
          </p:cNvSpPr>
          <p:nvPr/>
        </p:nvSpPr>
        <p:spPr bwMode="auto">
          <a:xfrm>
            <a:off x="4591050" y="6096000"/>
            <a:ext cx="441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200">
                <a:solidFill>
                  <a:schemeClr val="bg2"/>
                </a:solidFill>
                <a:latin typeface="Calibri" pitchFamily="34" charset="0"/>
              </a:rPr>
              <a:t>how could we count the number of loops we run?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597758" y="6558678"/>
            <a:ext cx="44196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800" dirty="0" err="1" smtClean="0">
                <a:solidFill>
                  <a:schemeClr val="bg2"/>
                </a:solidFill>
                <a:latin typeface="Calibri" pitchFamily="34" charset="0"/>
              </a:rPr>
              <a:t>random.uniform</a:t>
            </a:r>
            <a:r>
              <a:rPr lang="en-US" sz="800" dirty="0" smtClean="0">
                <a:solidFill>
                  <a:schemeClr val="bg2"/>
                </a:solidFill>
                <a:latin typeface="Calibri" pitchFamily="34" charset="0"/>
              </a:rPr>
              <a:t>!</a:t>
            </a:r>
            <a:endParaRPr lang="en-US" sz="8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8600" y="1524000"/>
            <a:ext cx="28956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Candara" panose="020E0502030303020204" pitchFamily="34" charset="0"/>
              </a:rPr>
              <a:t>starting value, </a:t>
            </a:r>
            <a:r>
              <a:rPr lang="en-US" sz="2100" b="1" i="1" dirty="0" smtClean="0">
                <a:latin typeface="Candara" panose="020E0502030303020204" pitchFamily="34" charset="0"/>
              </a:rPr>
              <a:t>not</a:t>
            </a:r>
            <a:r>
              <a:rPr lang="en-US" sz="2100" dirty="0" smtClean="0">
                <a:latin typeface="Candara" panose="020E0502030303020204" pitchFamily="34" charset="0"/>
              </a:rPr>
              <a:t> the final or desired value!</a:t>
            </a:r>
            <a:endParaRPr lang="en-US" sz="2100" dirty="0"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2514600"/>
            <a:ext cx="35052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100" dirty="0" smtClean="0">
                <a:latin typeface="Candara" panose="020E0502030303020204" pitchFamily="34" charset="0"/>
              </a:rPr>
              <a:t>test to see </a:t>
            </a:r>
            <a:r>
              <a:rPr lang="en-US" sz="2100" b="1" i="1" dirty="0" smtClean="0">
                <a:latin typeface="Candara" panose="020E0502030303020204" pitchFamily="34" charset="0"/>
              </a:rPr>
              <a:t>if we keep looping</a:t>
            </a:r>
            <a:endParaRPr lang="en-US" sz="2100" b="1" i="1" dirty="0">
              <a:latin typeface="Candara" panose="020E0502030303020204" pitchFamily="34" charset="0"/>
            </a:endParaRPr>
          </a:p>
        </p:txBody>
      </p:sp>
      <p:sp>
        <p:nvSpPr>
          <p:cNvPr id="2" name="Down Arrow 1"/>
          <p:cNvSpPr/>
          <p:nvPr/>
        </p:nvSpPr>
        <p:spPr bwMode="auto">
          <a:xfrm rot="4830794">
            <a:off x="3467226" y="1718609"/>
            <a:ext cx="533400" cy="838200"/>
          </a:xfrm>
          <a:prstGeom prst="downArrow">
            <a:avLst/>
          </a:prstGeom>
          <a:solidFill>
            <a:srgbClr val="FFDCB9"/>
          </a:solidFill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0" name="Down Arrow 9"/>
          <p:cNvSpPr/>
          <p:nvPr/>
        </p:nvSpPr>
        <p:spPr bwMode="auto">
          <a:xfrm rot="4830794">
            <a:off x="4762626" y="2427629"/>
            <a:ext cx="533400" cy="838200"/>
          </a:xfrm>
          <a:prstGeom prst="downArrow">
            <a:avLst/>
          </a:prstGeom>
          <a:solidFill>
            <a:srgbClr val="FFDCB9"/>
          </a:solidFill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2" name="Down Arrow 11"/>
          <p:cNvSpPr/>
          <p:nvPr/>
        </p:nvSpPr>
        <p:spPr bwMode="auto">
          <a:xfrm rot="6588860">
            <a:off x="2953173" y="4164873"/>
            <a:ext cx="533400" cy="838200"/>
          </a:xfrm>
          <a:prstGeom prst="downArrow">
            <a:avLst/>
          </a:prstGeom>
          <a:solidFill>
            <a:srgbClr val="FFDCB9"/>
          </a:solidFill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81400" y="4561449"/>
            <a:ext cx="33528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100" dirty="0" smtClean="0">
                <a:latin typeface="Candara" panose="020E0502030303020204" pitchFamily="34" charset="0"/>
              </a:rPr>
              <a:t>watch out for infinite loops!</a:t>
            </a:r>
            <a:endParaRPr lang="en-US" sz="2100" b="1" i="1" dirty="0">
              <a:latin typeface="Candara" panose="020E0502030303020204" pitchFamily="34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 rot="5566995">
            <a:off x="4381499" y="5125437"/>
            <a:ext cx="533400" cy="838200"/>
          </a:xfrm>
          <a:prstGeom prst="downArrow">
            <a:avLst/>
          </a:prstGeom>
          <a:solidFill>
            <a:srgbClr val="FFDCB9"/>
          </a:solidFill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5336788"/>
            <a:ext cx="24384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100" i="1" dirty="0" smtClean="0">
                <a:latin typeface="Candara" panose="020E0502030303020204" pitchFamily="34" charset="0"/>
              </a:rPr>
              <a:t>after</a:t>
            </a:r>
            <a:r>
              <a:rPr lang="en-US" sz="2100" dirty="0" smtClean="0">
                <a:latin typeface="Candara" panose="020E0502030303020204" pitchFamily="34" charset="0"/>
              </a:rPr>
              <a:t> the loop ends</a:t>
            </a:r>
            <a:endParaRPr lang="en-US" sz="2100" b="1" i="1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2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9800" y="304180"/>
            <a:ext cx="1981200" cy="830997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screenshot !!!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3" name="Down Arrow 2"/>
          <p:cNvSpPr/>
          <p:nvPr/>
        </p:nvSpPr>
        <p:spPr bwMode="auto">
          <a:xfrm rot="10800000">
            <a:off x="4724400" y="1752600"/>
            <a:ext cx="762000" cy="914400"/>
          </a:xfrm>
          <a:prstGeom prst="downArrow">
            <a:avLst/>
          </a:prstGeom>
          <a:solidFill>
            <a:srgbClr val="F78B09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5" name="Down Arrow 4"/>
          <p:cNvSpPr/>
          <p:nvPr/>
        </p:nvSpPr>
        <p:spPr bwMode="auto">
          <a:xfrm rot="5400000">
            <a:off x="4267200" y="5562600"/>
            <a:ext cx="762000" cy="914400"/>
          </a:xfrm>
          <a:prstGeom prst="downArrow">
            <a:avLst/>
          </a:prstGeom>
          <a:solidFill>
            <a:srgbClr val="F78B09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430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8077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  <a:cs typeface="Times New Roman" pitchFamily="18" charset="0"/>
              </a:rPr>
              <a:t>How long till a </a:t>
            </a:r>
            <a:r>
              <a:rPr lang="en-US" sz="4200" b="1" i="1" dirty="0" smtClean="0">
                <a:solidFill>
                  <a:srgbClr val="CC3300"/>
                </a:solidFill>
                <a:latin typeface="Cambria" pitchFamily="18" charset="0"/>
                <a:cs typeface="Times New Roman" pitchFamily="18" charset="0"/>
              </a:rPr>
              <a:t>repeat</a:t>
            </a:r>
            <a:r>
              <a:rPr lang="en-US" sz="4200" dirty="0" smtClean="0">
                <a:latin typeface="Cambria" pitchFamily="18" charset="0"/>
                <a:cs typeface="Times New Roman" pitchFamily="18" charset="0"/>
              </a:rPr>
              <a:t>?</a:t>
            </a:r>
            <a:endParaRPr lang="en-US" sz="4200" dirty="0"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6870" name="Text Box 14"/>
          <p:cNvSpPr txBox="1">
            <a:spLocks noChangeArrowheads="1"/>
          </p:cNvSpPr>
          <p:nvPr/>
        </p:nvSpPr>
        <p:spPr bwMode="auto">
          <a:xfrm>
            <a:off x="4591050" y="6477000"/>
            <a:ext cx="441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200" dirty="0" smtClean="0">
                <a:solidFill>
                  <a:schemeClr val="bg2"/>
                </a:solidFill>
                <a:latin typeface="Calibri" pitchFamily="34" charset="0"/>
              </a:rPr>
              <a:t>birthday paradox!</a:t>
            </a:r>
            <a:endParaRPr lang="en-US" sz="1200" dirty="0">
              <a:solidFill>
                <a:schemeClr val="bg2"/>
              </a:solidFill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22" y="2909637"/>
            <a:ext cx="8197055" cy="3124200"/>
          </a:xfrm>
          <a:prstGeom prst="rect">
            <a:avLst/>
          </a:prstGeom>
          <a:ln w="28575">
            <a:solidFill>
              <a:srgbClr val="CC33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543050" y="1548825"/>
            <a:ext cx="6096000" cy="584775"/>
          </a:xfrm>
          <a:prstGeom prst="rect">
            <a:avLst/>
          </a:prstGeom>
          <a:solidFill>
            <a:srgbClr val="FFDEBD"/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ambria" panose="02040503050406030204" pitchFamily="18" charset="0"/>
              </a:rPr>
              <a:t>Sooner than you might think…</a:t>
            </a:r>
            <a:endParaRPr lang="en-US" sz="3200" i="1" dirty="0"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21588" y="603383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800" dirty="0">
                <a:latin typeface="Calibri" panose="020F0502020204030204" pitchFamily="34" charset="0"/>
              </a:rPr>
              <a:t>http://betterexplained.com/articles/understanding-the-birthday-paradox/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650642" y="4534437"/>
            <a:ext cx="5257800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374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606337" y="2895600"/>
            <a:ext cx="8248901" cy="433137"/>
          </a:xfrm>
          <a:prstGeom prst="roundRect">
            <a:avLst/>
          </a:prstGeom>
          <a:solidFill>
            <a:srgbClr val="FFCC99"/>
          </a:solidFill>
          <a:ln w="3175" cap="flat" cmpd="sng" algn="ctr">
            <a:solidFill>
              <a:srgbClr val="E30E1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smtClean="0">
              <a:solidFill>
                <a:srgbClr val="000000"/>
              </a:solidFill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6386" name="Text Box 6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2113" y="176213"/>
            <a:ext cx="8294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>
                <a:latin typeface="Cambria" pitchFamily="18" charset="0"/>
              </a:rPr>
              <a:t>Hmmm-thinking   </a:t>
            </a:r>
            <a:r>
              <a:rPr lang="en-US" sz="4200" i="1" dirty="0">
                <a:latin typeface="Cambria" pitchFamily="18" charset="0"/>
              </a:rPr>
              <a:t>in Python</a:t>
            </a:r>
          </a:p>
        </p:txBody>
      </p:sp>
      <p:sp>
        <p:nvSpPr>
          <p:cNvPr id="16387" name="Rectangle 97"/>
          <p:cNvSpPr>
            <a:spLocks noChangeArrowheads="1"/>
          </p:cNvSpPr>
          <p:nvPr/>
        </p:nvSpPr>
        <p:spPr bwMode="auto">
          <a:xfrm>
            <a:off x="5562600" y="2516188"/>
            <a:ext cx="33623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00 read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         </a:t>
            </a:r>
          </a:p>
          <a:p>
            <a:pPr algn="l"/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01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setn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r13 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02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jeqzn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6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03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mul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r13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04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addn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-1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05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jumpn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02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06 write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07 halt</a:t>
            </a:r>
            <a:endParaRPr lang="en-US" b="1" dirty="0">
              <a:solidFill>
                <a:srgbClr val="FF0515"/>
              </a:solidFill>
              <a:latin typeface="Courier New" pitchFamily="49" charset="0"/>
            </a:endParaRPr>
          </a:p>
        </p:txBody>
      </p:sp>
      <p:sp>
        <p:nvSpPr>
          <p:cNvPr id="16388" name="Text Box 137"/>
          <p:cNvSpPr txBox="1">
            <a:spLocks noChangeArrowheads="1"/>
          </p:cNvSpPr>
          <p:nvPr/>
        </p:nvSpPr>
        <p:spPr bwMode="auto">
          <a:xfrm>
            <a:off x="5715000" y="1524000"/>
            <a:ext cx="2744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Jumps in Hmmm</a:t>
            </a:r>
          </a:p>
        </p:txBody>
      </p:sp>
      <p:grpSp>
        <p:nvGrpSpPr>
          <p:cNvPr id="16389" name="Group 7"/>
          <p:cNvGrpSpPr>
            <a:grpSpLocks/>
          </p:cNvGrpSpPr>
          <p:nvPr/>
        </p:nvGrpSpPr>
        <p:grpSpPr bwMode="auto">
          <a:xfrm>
            <a:off x="152400" y="5867400"/>
            <a:ext cx="685800" cy="838200"/>
            <a:chOff x="3456" y="1784"/>
            <a:chExt cx="952" cy="1048"/>
          </a:xfrm>
        </p:grpSpPr>
        <p:sp>
          <p:nvSpPr>
            <p:cNvPr id="1639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6390" name="Rectangle 28"/>
          <p:cNvSpPr>
            <a:spLocks noChangeArrowheads="1"/>
          </p:cNvSpPr>
          <p:nvPr/>
        </p:nvSpPr>
        <p:spPr bwMode="auto">
          <a:xfrm>
            <a:off x="666750" y="2514600"/>
            <a:ext cx="31432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fac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):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 = 1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 != 0</a:t>
            </a:r>
            <a:r>
              <a:rPr lang="en-US" b="1" dirty="0">
                <a:solidFill>
                  <a:srgbClr val="047F0A"/>
                </a:solidFill>
                <a:latin typeface="Courier New" pitchFamily="49" charset="0"/>
              </a:rPr>
              <a:t>: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504FD"/>
                </a:solidFill>
                <a:latin typeface="Courier New" pitchFamily="49" charset="0"/>
              </a:rPr>
              <a:t>*=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-=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1</a:t>
            </a:r>
          </a:p>
          <a:p>
            <a:pPr algn="l"/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</a:p>
        </p:txBody>
      </p:sp>
      <p:sp>
        <p:nvSpPr>
          <p:cNvPr id="16391" name="Text Box 29"/>
          <p:cNvSpPr txBox="1">
            <a:spLocks noChangeArrowheads="1"/>
          </p:cNvSpPr>
          <p:nvPr/>
        </p:nvSpPr>
        <p:spPr bwMode="auto">
          <a:xfrm>
            <a:off x="739775" y="1524000"/>
            <a:ext cx="266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Loops in Python</a:t>
            </a:r>
          </a:p>
        </p:txBody>
      </p: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381000" y="5562600"/>
            <a:ext cx="2414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It figures </a:t>
            </a:r>
            <a:r>
              <a:rPr lang="en-US" sz="1200" dirty="0">
                <a:solidFill>
                  <a:srgbClr val="067B0E"/>
                </a:solidFill>
                <a:latin typeface="Cambria" pitchFamily="18" charset="0"/>
              </a:rPr>
              <a:t>a Python would prefer looping to jumping!</a:t>
            </a:r>
          </a:p>
        </p:txBody>
      </p:sp>
    </p:spTree>
    <p:extLst>
      <p:ext uri="{BB962C8B-B14F-4D97-AF65-F5344CB8AC3E}">
        <p14:creationId xmlns:p14="http://schemas.microsoft.com/office/powerpoint/2010/main" val="327433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8077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4200" dirty="0">
                <a:latin typeface="Cambria" pitchFamily="18" charset="0"/>
                <a:cs typeface="Times New Roman" pitchFamily="18" charset="0"/>
              </a:rPr>
              <a:t>How long </a:t>
            </a:r>
            <a:r>
              <a:rPr lang="en-US" sz="4200" dirty="0" err="1">
                <a:latin typeface="Cambria" pitchFamily="18" charset="0"/>
                <a:cs typeface="Times New Roman" pitchFamily="18" charset="0"/>
              </a:rPr>
              <a:t>til</a:t>
            </a:r>
            <a:r>
              <a:rPr lang="en-US" sz="4200" dirty="0">
                <a:latin typeface="Cambria" pitchFamily="18" charset="0"/>
                <a:cs typeface="Times New Roman" pitchFamily="18" charset="0"/>
              </a:rPr>
              <a:t> a </a:t>
            </a:r>
            <a:r>
              <a:rPr lang="en-US" sz="4200" b="1" i="1" dirty="0">
                <a:solidFill>
                  <a:srgbClr val="CC3300"/>
                </a:solidFill>
                <a:latin typeface="Cambria" pitchFamily="18" charset="0"/>
                <a:cs typeface="Times New Roman" pitchFamily="18" charset="0"/>
              </a:rPr>
              <a:t>repeat</a:t>
            </a:r>
            <a:r>
              <a:rPr lang="en-US" sz="4200" dirty="0">
                <a:latin typeface="Cambria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6867" name="Text Box 6"/>
          <p:cNvSpPr txBox="1">
            <a:spLocks noChangeArrowheads="1"/>
          </p:cNvSpPr>
          <p:nvPr/>
        </p:nvSpPr>
        <p:spPr bwMode="auto">
          <a:xfrm>
            <a:off x="1066800" y="1524000"/>
            <a:ext cx="7073900" cy="437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import random</a:t>
            </a:r>
            <a:endParaRPr lang="en-US" b="1" dirty="0">
              <a:solidFill>
                <a:srgbClr val="008000"/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 smtClean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</a:rPr>
              <a:t>LoBs</a:t>
            </a:r>
            <a:r>
              <a:rPr lang="en-US" b="1" dirty="0" smtClean="0">
                <a:latin typeface="Courier New" pitchFamily="49" charset="0"/>
              </a:rPr>
              <a:t> = []  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# List of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BDays</a:t>
            </a:r>
            <a:endParaRPr lang="en-US" b="1" dirty="0" smtClean="0">
              <a:solidFill>
                <a:schemeClr val="bg1">
                  <a:lumMod val="5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</a:rPr>
              <a:t>           </a:t>
            </a:r>
            <a:endParaRPr lang="en-US" b="1" dirty="0" smtClean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800080"/>
                </a:solidFill>
                <a:latin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</a:rPr>
              <a:t>b = </a:t>
            </a:r>
            <a:r>
              <a:rPr lang="en-US" b="1" dirty="0" err="1" smtClean="0">
                <a:latin typeface="Courier New" pitchFamily="49" charset="0"/>
              </a:rPr>
              <a:t>random.choice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sz="600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</a:rPr>
              <a:t>range</a:t>
            </a:r>
            <a:r>
              <a:rPr lang="en-US" b="1" dirty="0" smtClean="0">
                <a:latin typeface="Courier New" pitchFamily="49" charset="0"/>
              </a:rPr>
              <a:t>(365))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</a:rPr>
              <a:t>LoBs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+= </a:t>
            </a:r>
            <a:r>
              <a:rPr lang="en-US" b="1" dirty="0" smtClean="0">
                <a:latin typeface="Courier New" pitchFamily="49" charset="0"/>
              </a:rPr>
              <a:t>[b]</a:t>
            </a: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 smtClean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6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FF6600"/>
                </a:solidFill>
                <a:latin typeface="Courier New" pitchFamily="49" charset="0"/>
              </a:rPr>
              <a:t>print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"Repeat! # tries:"</a:t>
            </a:r>
            <a:r>
              <a:rPr lang="en-US" b="1" dirty="0" smtClean="0">
                <a:latin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</a:rPr>
              <a:t>len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</a:rPr>
              <a:t>LoBs</a:t>
            </a:r>
            <a:r>
              <a:rPr lang="en-US" b="1" dirty="0" smtClean="0">
                <a:latin typeface="Courier New" pitchFamily="49" charset="0"/>
              </a:rPr>
              <a:t>))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36870" name="Text Box 14"/>
          <p:cNvSpPr txBox="1">
            <a:spLocks noChangeArrowheads="1"/>
          </p:cNvSpPr>
          <p:nvPr/>
        </p:nvSpPr>
        <p:spPr bwMode="auto">
          <a:xfrm>
            <a:off x="4591050" y="6477000"/>
            <a:ext cx="441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200" dirty="0" smtClean="0">
                <a:solidFill>
                  <a:schemeClr val="bg2"/>
                </a:solidFill>
                <a:latin typeface="Calibri" pitchFamily="34" charset="0"/>
              </a:rPr>
              <a:t>birthday paradox!</a:t>
            </a:r>
            <a:endParaRPr lang="en-US" sz="12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2286000" y="2902856"/>
            <a:ext cx="4695371" cy="678543"/>
          </a:xfrm>
          <a:prstGeom prst="roundRect">
            <a:avLst/>
          </a:prstGeom>
          <a:solidFill>
            <a:srgbClr val="FFDEB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4" name="Right Arrow 3"/>
          <p:cNvSpPr/>
          <p:nvPr/>
        </p:nvSpPr>
        <p:spPr bwMode="auto">
          <a:xfrm rot="10231974">
            <a:off x="6844757" y="2900750"/>
            <a:ext cx="914400" cy="6096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31507" y="2798802"/>
            <a:ext cx="1260093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Candara" panose="020E0502030303020204" pitchFamily="34" charset="0"/>
              </a:rPr>
              <a:t>What should this test be?</a:t>
            </a:r>
          </a:p>
        </p:txBody>
      </p:sp>
      <p:sp>
        <p:nvSpPr>
          <p:cNvPr id="9" name="Right Arrow 8"/>
          <p:cNvSpPr/>
          <p:nvPr/>
        </p:nvSpPr>
        <p:spPr bwMode="auto">
          <a:xfrm rot="10231974">
            <a:off x="6214710" y="1854548"/>
            <a:ext cx="914400" cy="6096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01460" y="1752600"/>
            <a:ext cx="1260093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Candara" panose="020E0502030303020204" pitchFamily="34" charset="0"/>
              </a:rPr>
              <a:t>start w/ an empty list</a:t>
            </a:r>
          </a:p>
        </p:txBody>
      </p:sp>
      <p:sp>
        <p:nvSpPr>
          <p:cNvPr id="11" name="Right Arrow 10"/>
          <p:cNvSpPr/>
          <p:nvPr/>
        </p:nvSpPr>
        <p:spPr bwMode="auto">
          <a:xfrm rot="11831719">
            <a:off x="3803472" y="4468000"/>
            <a:ext cx="914400" cy="6096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33685" y="4656027"/>
            <a:ext cx="2167165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Candara" panose="020E0502030303020204" pitchFamily="34" charset="0"/>
              </a:rPr>
              <a:t>add a new birthday – need to add list + list!</a:t>
            </a:r>
          </a:p>
        </p:txBody>
      </p:sp>
      <p:sp>
        <p:nvSpPr>
          <p:cNvPr id="13" name="Right Arrow 12"/>
          <p:cNvSpPr/>
          <p:nvPr/>
        </p:nvSpPr>
        <p:spPr bwMode="auto">
          <a:xfrm rot="10952833">
            <a:off x="7003828" y="3845009"/>
            <a:ext cx="914400" cy="6096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02380" y="3901190"/>
            <a:ext cx="1279979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Candara" panose="020E0502030303020204" pitchFamily="34" charset="0"/>
              </a:rPr>
              <a:t>get a new birthday</a:t>
            </a:r>
          </a:p>
        </p:txBody>
      </p:sp>
      <p:sp>
        <p:nvSpPr>
          <p:cNvPr id="6" name="Rectangle 5"/>
          <p:cNvSpPr/>
          <p:nvPr/>
        </p:nvSpPr>
        <p:spPr>
          <a:xfrm>
            <a:off x="4900060" y="3803837"/>
            <a:ext cx="34176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latin typeface="Candara" panose="020E0502030303020204" pitchFamily="34" charset="0"/>
              </a:rPr>
              <a:t>list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7717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7142" y="304179"/>
            <a:ext cx="2057400" cy="461665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XKCD's loop</a:t>
            </a:r>
            <a:endParaRPr lang="en-US" b="1" dirty="0">
              <a:latin typeface="Cambria" pitchFamily="18" charset="0"/>
            </a:endParaRPr>
          </a:p>
        </p:txBody>
      </p:sp>
      <p:pic>
        <p:nvPicPr>
          <p:cNvPr id="1026" name="Picture 2" descr="Lo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599"/>
            <a:ext cx="4419600" cy="617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24600" y="5943600"/>
            <a:ext cx="22699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Calibri" panose="020F0502020204030204" pitchFamily="34" charset="0"/>
              </a:rPr>
              <a:t>and this was before watches – or glasses...</a:t>
            </a:r>
            <a:endParaRPr lang="en-US" sz="1500" dirty="0">
              <a:latin typeface="Calibri" panose="020F0502020204030204" pitchFamily="34" charset="0"/>
            </a:endParaRP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8382000" y="6155290"/>
            <a:ext cx="609600" cy="550310"/>
            <a:chOff x="3456" y="1784"/>
            <a:chExt cx="952" cy="1048"/>
          </a:xfrm>
        </p:grpSpPr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123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983831" y="4117818"/>
            <a:ext cx="914401" cy="210250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76200" y="101025"/>
            <a:ext cx="24955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3200" i="1" dirty="0">
                <a:latin typeface="Cambria" pitchFamily="18" charset="0"/>
              </a:rPr>
              <a:t>Try these…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249487" y="132347"/>
            <a:ext cx="1797050" cy="52322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latin typeface="Cambria" pitchFamily="18" charset="0"/>
              </a:rPr>
              <a:t>What do these two loops </a:t>
            </a:r>
            <a:r>
              <a:rPr lang="en-US" sz="1400" dirty="0" smtClean="0">
                <a:latin typeface="Cambria" pitchFamily="18" charset="0"/>
              </a:rPr>
              <a:t>return?</a:t>
            </a:r>
            <a:endParaRPr lang="en-US" sz="1400" dirty="0">
              <a:latin typeface="Cambria" pitchFamily="18" charset="0"/>
            </a:endParaRPr>
          </a:p>
        </p:txBody>
      </p:sp>
      <p:sp>
        <p:nvSpPr>
          <p:cNvPr id="38916" name="Rectangle 6"/>
          <p:cNvSpPr>
            <a:spLocks noChangeArrowheads="1"/>
          </p:cNvSpPr>
          <p:nvPr/>
        </p:nvSpPr>
        <p:spPr bwMode="auto">
          <a:xfrm>
            <a:off x="228600" y="1308100"/>
            <a:ext cx="358775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504FD"/>
                </a:solidFill>
                <a:latin typeface="Courier New" pitchFamily="49" charset="0"/>
              </a:rPr>
              <a:t>count</a:t>
            </a:r>
            <a:r>
              <a:rPr lang="en-US" sz="1800" b="1" dirty="0" smtClean="0">
                <a:latin typeface="Courier New" pitchFamily="49" charset="0"/>
              </a:rPr>
              <a:t>(word):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</a:rPr>
              <a:t> </a:t>
            </a:r>
            <a:endParaRPr lang="en-US" sz="1800" b="1" dirty="0">
              <a:solidFill>
                <a:srgbClr val="FF6600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</a:rPr>
              <a:t>n = 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 for</a:t>
            </a:r>
            <a:r>
              <a:rPr lang="en-US" sz="1800" b="1" dirty="0">
                <a:latin typeface="Courier New" pitchFamily="49" charset="0"/>
              </a:rPr>
              <a:t> c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word: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</a:rPr>
              <a:t> c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not in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</a:rPr>
              <a:t>aeiou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    n += 1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 return</a:t>
            </a:r>
            <a:r>
              <a:rPr lang="en-US" sz="1800" b="1" dirty="0">
                <a:latin typeface="Courier New" pitchFamily="49" charset="0"/>
              </a:rPr>
              <a:t> n</a:t>
            </a:r>
          </a:p>
        </p:txBody>
      </p:sp>
      <p:sp>
        <p:nvSpPr>
          <p:cNvPr id="38917" name="Rectangle 8"/>
          <p:cNvSpPr>
            <a:spLocks noChangeArrowheads="1"/>
          </p:cNvSpPr>
          <p:nvPr/>
        </p:nvSpPr>
        <p:spPr bwMode="auto">
          <a:xfrm>
            <a:off x="4495800" y="762000"/>
            <a:ext cx="3200400" cy="228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min(L):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</a:rPr>
              <a:t>result = L[0]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for</a:t>
            </a:r>
            <a:r>
              <a:rPr lang="en-US" sz="1800" b="1" dirty="0" smtClean="0">
                <a:latin typeface="Courier New" pitchFamily="49" charset="0"/>
              </a:rPr>
              <a:t> x </a:t>
            </a: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in</a:t>
            </a:r>
            <a:r>
              <a:rPr lang="en-US" sz="1800" b="1" dirty="0" smtClean="0">
                <a:latin typeface="Courier New" pitchFamily="49" charset="0"/>
              </a:rPr>
              <a:t> L: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if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78B09"/>
                </a:solidFill>
                <a:latin typeface="Courier New" pitchFamily="49" charset="0"/>
              </a:rPr>
              <a:t>return </a:t>
            </a:r>
            <a:r>
              <a:rPr lang="en-US" sz="1800" b="1" dirty="0" smtClean="0">
                <a:latin typeface="Courier New" pitchFamily="49" charset="0"/>
              </a:rPr>
              <a:t>result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8918" name="Text Box 13"/>
          <p:cNvSpPr txBox="1">
            <a:spLocks noChangeArrowheads="1"/>
          </p:cNvSpPr>
          <p:nvPr/>
        </p:nvSpPr>
        <p:spPr bwMode="auto">
          <a:xfrm>
            <a:off x="4460875" y="152400"/>
            <a:ext cx="4538663" cy="3143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 smtClean="0">
                <a:latin typeface="Cambria" pitchFamily="18" charset="0"/>
              </a:rPr>
              <a:t>Finish this loop </a:t>
            </a:r>
            <a:r>
              <a:rPr lang="en-US" sz="1400" dirty="0">
                <a:latin typeface="Cambria" pitchFamily="18" charset="0"/>
              </a:rPr>
              <a:t>to find and return the </a:t>
            </a:r>
            <a:r>
              <a:rPr lang="en-US" sz="1400" b="1" u="sng" dirty="0">
                <a:latin typeface="Cambria" pitchFamily="18" charset="0"/>
              </a:rPr>
              <a:t>min</a:t>
            </a:r>
            <a:r>
              <a:rPr lang="en-US" sz="1400" dirty="0">
                <a:latin typeface="Cambria" pitchFamily="18" charset="0"/>
              </a:rPr>
              <a:t> of a list, L</a:t>
            </a:r>
          </a:p>
        </p:txBody>
      </p:sp>
      <p:sp>
        <p:nvSpPr>
          <p:cNvPr id="38919" name="Line 16"/>
          <p:cNvSpPr>
            <a:spLocks noChangeShapeType="1"/>
          </p:cNvSpPr>
          <p:nvPr/>
        </p:nvSpPr>
        <p:spPr bwMode="auto">
          <a:xfrm>
            <a:off x="365125" y="3505200"/>
            <a:ext cx="3460750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17"/>
          <p:cNvSpPr>
            <a:spLocks noChangeShapeType="1"/>
          </p:cNvSpPr>
          <p:nvPr/>
        </p:nvSpPr>
        <p:spPr bwMode="auto">
          <a:xfrm flipH="1">
            <a:off x="4215063" y="156412"/>
            <a:ext cx="11844" cy="65002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Text Box 18"/>
          <p:cNvSpPr txBox="1">
            <a:spLocks noChangeArrowheads="1"/>
          </p:cNvSpPr>
          <p:nvPr/>
        </p:nvSpPr>
        <p:spPr bwMode="auto">
          <a:xfrm>
            <a:off x="6564313" y="485775"/>
            <a:ext cx="24495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100" dirty="0">
                <a:solidFill>
                  <a:schemeClr val="accent2"/>
                </a:solidFill>
                <a:latin typeface="Candara" panose="020E0502030303020204" pitchFamily="34" charset="0"/>
              </a:rPr>
              <a:t>L will be a non-empty list of numbers.</a:t>
            </a:r>
          </a:p>
        </p:txBody>
      </p:sp>
      <p:sp>
        <p:nvSpPr>
          <p:cNvPr id="38922" name="Rectangle 19"/>
          <p:cNvSpPr>
            <a:spLocks noChangeArrowheads="1"/>
          </p:cNvSpPr>
          <p:nvPr/>
        </p:nvSpPr>
        <p:spPr bwMode="auto">
          <a:xfrm>
            <a:off x="228600" y="3991896"/>
            <a:ext cx="303053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504FD"/>
                </a:solidFill>
                <a:latin typeface="Courier New" pitchFamily="49" charset="0"/>
              </a:rPr>
              <a:t>mystery</a:t>
            </a:r>
            <a:r>
              <a:rPr lang="en-US" sz="1800" b="1" dirty="0" smtClean="0">
                <a:latin typeface="Courier New" pitchFamily="49" charset="0"/>
              </a:rPr>
              <a:t>(n):</a:t>
            </a:r>
            <a:endParaRPr lang="en-US" sz="1800" b="1" dirty="0">
              <a:latin typeface="Courier New" pitchFamily="49" charset="0"/>
            </a:endParaRPr>
          </a:p>
          <a:p>
            <a:pPr algn="l"/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 while</a:t>
            </a:r>
            <a:r>
              <a:rPr lang="en-US" sz="1800" b="1" dirty="0">
                <a:latin typeface="Courier New" pitchFamily="49" charset="0"/>
              </a:rPr>
              <a:t> n &gt;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1: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</a:rPr>
              <a:t> n%2 == 0: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    n = n/2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else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6105A5"/>
                </a:solidFill>
                <a:latin typeface="Courier New" pitchFamily="49" charset="0"/>
              </a:rPr>
              <a:t>False</a:t>
            </a:r>
            <a:endParaRPr lang="en-US" sz="1800" b="1" dirty="0">
              <a:latin typeface="Courier New" pitchFamily="49" charset="0"/>
            </a:endParaRPr>
          </a:p>
          <a:p>
            <a:pPr algn="l"/>
            <a:r>
              <a:rPr lang="en-US" sz="1800" b="1" dirty="0">
                <a:latin typeface="Courier New" pitchFamily="49" charset="0"/>
              </a:rPr>
              <a:t>  </a:t>
            </a:r>
            <a:endParaRPr lang="en-US" sz="1800" b="1" dirty="0" smtClean="0">
              <a:latin typeface="Courier New" pitchFamily="49" charset="0"/>
            </a:endParaRPr>
          </a:p>
          <a:p>
            <a:pPr algn="l"/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</a:rPr>
              <a:t> return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6105A5"/>
                </a:solidFill>
                <a:latin typeface="Courier New" pitchFamily="49" charset="0"/>
              </a:rPr>
              <a:t>True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8923" name="Line 20"/>
          <p:cNvSpPr>
            <a:spLocks noChangeShapeType="1"/>
          </p:cNvSpPr>
          <p:nvPr/>
        </p:nvSpPr>
        <p:spPr bwMode="auto">
          <a:xfrm>
            <a:off x="4429876" y="3172328"/>
            <a:ext cx="4473492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Rectangle 21"/>
          <p:cNvSpPr>
            <a:spLocks noChangeArrowheads="1"/>
          </p:cNvSpPr>
          <p:nvPr/>
        </p:nvSpPr>
        <p:spPr bwMode="auto">
          <a:xfrm>
            <a:off x="4457952" y="4106863"/>
            <a:ext cx="3200400" cy="30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</a:rPr>
              <a:t>isPrime</a:t>
            </a:r>
            <a:r>
              <a:rPr lang="en-US" sz="1800" b="1" dirty="0" smtClean="0">
                <a:latin typeface="Courier New" pitchFamily="49" charset="0"/>
              </a:rPr>
              <a:t>(n):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8925" name="Text Box 23"/>
          <p:cNvSpPr txBox="1">
            <a:spLocks noChangeArrowheads="1"/>
          </p:cNvSpPr>
          <p:nvPr/>
        </p:nvSpPr>
        <p:spPr bwMode="auto">
          <a:xfrm>
            <a:off x="4634667" y="3352800"/>
            <a:ext cx="4124325" cy="52322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 smtClean="0">
                <a:solidFill>
                  <a:srgbClr val="0000FF"/>
                </a:solidFill>
                <a:latin typeface="Cambria" pitchFamily="18" charset="0"/>
              </a:rPr>
              <a:t>Extra:  </a:t>
            </a:r>
            <a:r>
              <a:rPr lang="en-US" sz="1400" dirty="0" smtClean="0">
                <a:latin typeface="Cambria" pitchFamily="18" charset="0"/>
              </a:rPr>
              <a:t>Write </a:t>
            </a:r>
            <a:r>
              <a:rPr lang="en-US" sz="1400" dirty="0">
                <a:latin typeface="Cambria" pitchFamily="18" charset="0"/>
              </a:rPr>
              <a:t>a loop so that this function returns </a:t>
            </a:r>
            <a:r>
              <a:rPr lang="en-US" sz="1400" b="1" dirty="0">
                <a:latin typeface="Cambria" pitchFamily="18" charset="0"/>
              </a:rPr>
              <a:t>True </a:t>
            </a:r>
            <a:r>
              <a:rPr lang="en-US" sz="1400" dirty="0">
                <a:latin typeface="Cambria" pitchFamily="18" charset="0"/>
              </a:rPr>
              <a:t>if </a:t>
            </a:r>
            <a:r>
              <a:rPr lang="en-US" sz="1400" dirty="0" smtClean="0">
                <a:latin typeface="Cambria" pitchFamily="18" charset="0"/>
              </a:rPr>
              <a:t>the </a:t>
            </a:r>
            <a:r>
              <a:rPr lang="en-US" sz="1400" dirty="0">
                <a:latin typeface="Cambria" pitchFamily="18" charset="0"/>
              </a:rPr>
              <a:t>input </a:t>
            </a:r>
            <a:r>
              <a:rPr lang="en-US" sz="1400" b="1" dirty="0" smtClean="0">
                <a:latin typeface="Cambria" pitchFamily="18" charset="0"/>
              </a:rPr>
              <a:t>n</a:t>
            </a:r>
            <a:r>
              <a:rPr lang="en-US" sz="1400" dirty="0" smtClean="0">
                <a:latin typeface="Cambria" pitchFamily="18" charset="0"/>
              </a:rPr>
              <a:t> is </a:t>
            </a:r>
            <a:r>
              <a:rPr lang="en-US" sz="1400" dirty="0">
                <a:latin typeface="Cambria" pitchFamily="18" charset="0"/>
              </a:rPr>
              <a:t>prime and </a:t>
            </a:r>
            <a:r>
              <a:rPr lang="en-US" sz="1400" b="1" dirty="0">
                <a:latin typeface="Cambria" pitchFamily="18" charset="0"/>
              </a:rPr>
              <a:t>False</a:t>
            </a:r>
            <a:r>
              <a:rPr lang="en-US" sz="1400" dirty="0">
                <a:latin typeface="Cambria" pitchFamily="18" charset="0"/>
              </a:rPr>
              <a:t> </a:t>
            </a:r>
            <a:r>
              <a:rPr lang="en-US" sz="1400" dirty="0" smtClean="0">
                <a:latin typeface="Cambria" pitchFamily="18" charset="0"/>
              </a:rPr>
              <a:t>otherwise</a:t>
            </a:r>
            <a:endParaRPr lang="en-US" sz="1400" dirty="0">
              <a:latin typeface="Cambria" pitchFamily="18" charset="0"/>
            </a:endParaRPr>
          </a:p>
        </p:txBody>
      </p:sp>
      <p:sp>
        <p:nvSpPr>
          <p:cNvPr id="38926" name="Text Box 24"/>
          <p:cNvSpPr txBox="1">
            <a:spLocks noChangeArrowheads="1"/>
          </p:cNvSpPr>
          <p:nvPr/>
        </p:nvSpPr>
        <p:spPr bwMode="auto">
          <a:xfrm>
            <a:off x="7708189" y="3922713"/>
            <a:ext cx="132535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>
                <a:solidFill>
                  <a:schemeClr val="accent2"/>
                </a:solidFill>
                <a:latin typeface="Candara" panose="020E0502030303020204" pitchFamily="34" charset="0"/>
              </a:rPr>
              <a:t>n will be a positive integer &gt;= 2</a:t>
            </a:r>
          </a:p>
        </p:txBody>
      </p:sp>
      <p:sp>
        <p:nvSpPr>
          <p:cNvPr id="38927" name="Line 26"/>
          <p:cNvSpPr>
            <a:spLocks noChangeShapeType="1"/>
          </p:cNvSpPr>
          <p:nvPr/>
        </p:nvSpPr>
        <p:spPr bwMode="auto">
          <a:xfrm flipH="1">
            <a:off x="2239963" y="3820446"/>
            <a:ext cx="385762" cy="204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8" name="Text Box 27"/>
          <p:cNvSpPr txBox="1">
            <a:spLocks noChangeArrowheads="1"/>
          </p:cNvSpPr>
          <p:nvPr/>
        </p:nvSpPr>
        <p:spPr bwMode="auto">
          <a:xfrm>
            <a:off x="2609182" y="3581400"/>
            <a:ext cx="831850" cy="27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b="1" dirty="0">
                <a:latin typeface="Calibri" pitchFamily="34" charset="0"/>
              </a:rPr>
              <a:t>Let n = 12</a:t>
            </a:r>
          </a:p>
        </p:txBody>
      </p:sp>
      <p:sp>
        <p:nvSpPr>
          <p:cNvPr id="38929" name="Line 28"/>
          <p:cNvSpPr>
            <a:spLocks noChangeShapeType="1"/>
          </p:cNvSpPr>
          <p:nvPr/>
        </p:nvSpPr>
        <p:spPr bwMode="auto">
          <a:xfrm>
            <a:off x="2095500" y="1065212"/>
            <a:ext cx="0" cy="2081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8930" name="Text Box 29"/>
          <p:cNvSpPr txBox="1">
            <a:spLocks noChangeArrowheads="1"/>
          </p:cNvSpPr>
          <p:nvPr/>
        </p:nvSpPr>
        <p:spPr bwMode="auto">
          <a:xfrm>
            <a:off x="1476375" y="791681"/>
            <a:ext cx="24098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400" b="1" dirty="0">
                <a:latin typeface="Calibri" pitchFamily="34" charset="0"/>
              </a:rPr>
              <a:t>Let </a:t>
            </a:r>
            <a:r>
              <a:rPr lang="en-US" sz="1400" b="1" dirty="0" smtClean="0">
                <a:latin typeface="Calibri" pitchFamily="34" charset="0"/>
              </a:rPr>
              <a:t>word = 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'forty-two'</a:t>
            </a:r>
          </a:p>
        </p:txBody>
      </p:sp>
      <p:sp>
        <p:nvSpPr>
          <p:cNvPr id="38931" name="Text Box 18"/>
          <p:cNvSpPr txBox="1">
            <a:spLocks noChangeArrowheads="1"/>
          </p:cNvSpPr>
          <p:nvPr/>
        </p:nvSpPr>
        <p:spPr bwMode="auto">
          <a:xfrm>
            <a:off x="4977063" y="6517104"/>
            <a:ext cx="365760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 dirty="0" smtClean="0">
                <a:latin typeface="Calibri" pitchFamily="34" charset="0"/>
              </a:rPr>
              <a:t>Hint:  </a:t>
            </a:r>
            <a:r>
              <a:rPr lang="en-US" sz="1200" dirty="0" smtClean="0">
                <a:latin typeface="Calibri" pitchFamily="34" charset="0"/>
              </a:rPr>
              <a:t>check all possible divisors to see if they "work"…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38932" name="Text Box 18"/>
          <p:cNvSpPr txBox="1">
            <a:spLocks noChangeArrowheads="1"/>
          </p:cNvSpPr>
          <p:nvPr/>
        </p:nvSpPr>
        <p:spPr bwMode="auto">
          <a:xfrm>
            <a:off x="56064" y="6517104"/>
            <a:ext cx="3990474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 dirty="0">
                <a:latin typeface="Calibri" pitchFamily="34" charset="0"/>
              </a:rPr>
              <a:t>Challenge: </a:t>
            </a:r>
            <a:r>
              <a:rPr lang="en-US" sz="1200" dirty="0" smtClean="0">
                <a:latin typeface="Calibri" pitchFamily="34" charset="0"/>
              </a:rPr>
              <a:t>for what values of n does </a:t>
            </a:r>
            <a:r>
              <a:rPr lang="en-US" sz="1200" b="1" dirty="0" smtClean="0">
                <a:latin typeface="Calibri" pitchFamily="34" charset="0"/>
              </a:rPr>
              <a:t>mystery</a:t>
            </a:r>
            <a:r>
              <a:rPr lang="en-US" sz="1200" dirty="0" smtClean="0">
                <a:latin typeface="Calibri" pitchFamily="34" charset="0"/>
              </a:rPr>
              <a:t> return True</a:t>
            </a:r>
            <a:r>
              <a:rPr lang="en-US" sz="1200" dirty="0">
                <a:latin typeface="Calibri" pitchFamily="34" charset="0"/>
              </a:rPr>
              <a:t>?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368698" y="3593432"/>
            <a:ext cx="846366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 dirty="0">
                <a:latin typeface="Calibri" pitchFamily="34" charset="0"/>
              </a:rPr>
              <a:t>Let n = 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07632" y="4117817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00869" y="4117816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 flipH="1">
            <a:off x="3487399" y="4162925"/>
            <a:ext cx="0" cy="2020762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5562600" y="1747838"/>
            <a:ext cx="1752600" cy="30956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5410199" y="2209799"/>
            <a:ext cx="2338137" cy="38902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26968" y="1688432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Courier New" pitchFamily="49" charset="0"/>
              </a:rPr>
              <a:t>:</a:t>
            </a:r>
            <a:endParaRPr lang="en-US" dirty="0"/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7226968" y="1142416"/>
            <a:ext cx="169235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10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What to check about x? </a:t>
            </a:r>
            <a:endParaRPr lang="en-US" sz="1100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892631" y="2470151"/>
            <a:ext cx="102669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100" dirty="0" smtClean="0">
                <a:solidFill>
                  <a:schemeClr val="accent2"/>
                </a:solidFill>
                <a:latin typeface="Candara" panose="020E0502030303020204" pitchFamily="34" charset="0"/>
              </a:rPr>
              <a:t>What to do?</a:t>
            </a:r>
            <a:endParaRPr lang="en-US" sz="1100" dirty="0">
              <a:solidFill>
                <a:schemeClr val="accent2"/>
              </a:solidFill>
              <a:latin typeface="Candara" panose="020E0502030303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7086602" y="1413669"/>
            <a:ext cx="288758" cy="27075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 flipV="1">
            <a:off x="7818480" y="2371410"/>
            <a:ext cx="509334" cy="6579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16"/>
          <p:cNvSpPr>
            <a:spLocks noChangeArrowheads="1"/>
          </p:cNvSpPr>
          <p:nvPr/>
        </p:nvSpPr>
        <p:spPr bwMode="auto">
          <a:xfrm>
            <a:off x="396875" y="1476375"/>
            <a:ext cx="3587750" cy="196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504FD"/>
                </a:solidFill>
                <a:latin typeface="Courier New" pitchFamily="49" charset="0"/>
              </a:rPr>
              <a:t>count</a:t>
            </a:r>
            <a:r>
              <a:rPr lang="en-US" sz="1800" b="1" dirty="0" smtClean="0">
                <a:latin typeface="Courier New" pitchFamily="49" charset="0"/>
              </a:rPr>
              <a:t>(word):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</a:rPr>
              <a:t>n = 0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 for</a:t>
            </a:r>
            <a:r>
              <a:rPr lang="en-US" sz="1800" b="1" dirty="0">
                <a:latin typeface="Courier New" pitchFamily="49" charset="0"/>
              </a:rPr>
              <a:t> c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in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</a:rPr>
              <a:t>word:</a:t>
            </a:r>
            <a:endParaRPr lang="en-US" sz="1800" b="1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</a:rPr>
              <a:t> c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not in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</a:rPr>
              <a:t>aeiou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</a:rPr>
              <a:t>'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    n += 1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 return</a:t>
            </a:r>
            <a:r>
              <a:rPr lang="en-US" sz="1800" b="1" dirty="0">
                <a:latin typeface="Courier New" pitchFamily="49" charset="0"/>
              </a:rPr>
              <a:t> n</a:t>
            </a:r>
          </a:p>
        </p:txBody>
      </p:sp>
      <p:sp>
        <p:nvSpPr>
          <p:cNvPr id="39941" name="Rectangle 18"/>
          <p:cNvSpPr>
            <a:spLocks noChangeArrowheads="1"/>
          </p:cNvSpPr>
          <p:nvPr/>
        </p:nvSpPr>
        <p:spPr bwMode="auto">
          <a:xfrm>
            <a:off x="5067300" y="1096963"/>
            <a:ext cx="3030538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504FD"/>
                </a:solidFill>
                <a:latin typeface="Courier New" pitchFamily="49" charset="0"/>
              </a:rPr>
              <a:t>mystery</a:t>
            </a:r>
            <a:r>
              <a:rPr lang="en-US" sz="1800" b="1" dirty="0" smtClean="0">
                <a:latin typeface="Courier New" pitchFamily="49" charset="0"/>
              </a:rPr>
              <a:t>(n):</a:t>
            </a:r>
            <a:endParaRPr lang="en-US" sz="1800" b="1" dirty="0">
              <a:latin typeface="Courier New" pitchFamily="49" charset="0"/>
            </a:endParaRPr>
          </a:p>
          <a:p>
            <a:pPr algn="l"/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  while</a:t>
            </a:r>
            <a:r>
              <a:rPr lang="en-US" sz="1800" b="1" dirty="0">
                <a:latin typeface="Courier New" pitchFamily="49" charset="0"/>
              </a:rPr>
              <a:t> n </a:t>
            </a:r>
            <a:r>
              <a:rPr lang="en-US" sz="1800" b="1" dirty="0" smtClean="0">
                <a:latin typeface="Courier New" pitchFamily="49" charset="0"/>
              </a:rPr>
              <a:t>&gt; </a:t>
            </a:r>
            <a:r>
              <a:rPr lang="en-US" sz="1800" b="1" dirty="0">
                <a:latin typeface="Courier New" pitchFamily="49" charset="0"/>
              </a:rPr>
              <a:t>1: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</a:rPr>
              <a:t> n%2 == 0: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    n = n/2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else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6105A5"/>
                </a:solidFill>
                <a:latin typeface="Courier New" pitchFamily="49" charset="0"/>
              </a:rPr>
              <a:t>False</a:t>
            </a:r>
            <a:endParaRPr lang="en-US" sz="1800" b="1" dirty="0">
              <a:latin typeface="Courier New" pitchFamily="49" charset="0"/>
            </a:endParaRPr>
          </a:p>
          <a:p>
            <a:pPr algn="l"/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6105A5"/>
                </a:solidFill>
                <a:latin typeface="Courier New" pitchFamily="49" charset="0"/>
              </a:rPr>
              <a:t>True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9942" name="Line 19"/>
          <p:cNvSpPr>
            <a:spLocks noChangeShapeType="1"/>
          </p:cNvSpPr>
          <p:nvPr/>
        </p:nvSpPr>
        <p:spPr bwMode="auto">
          <a:xfrm flipH="1">
            <a:off x="6888163" y="884238"/>
            <a:ext cx="468312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9943" name="Text Box 20"/>
          <p:cNvSpPr txBox="1">
            <a:spLocks noChangeArrowheads="1"/>
          </p:cNvSpPr>
          <p:nvPr/>
        </p:nvSpPr>
        <p:spPr bwMode="auto">
          <a:xfrm>
            <a:off x="6858000" y="517525"/>
            <a:ext cx="2019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Let n = </a:t>
            </a:r>
            <a:r>
              <a:rPr lang="en-US" sz="1800" dirty="0" smtClean="0">
                <a:latin typeface="Calibri" pitchFamily="34" charset="0"/>
              </a:rPr>
              <a:t>12 (then 8)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9944" name="Line 21"/>
          <p:cNvSpPr>
            <a:spLocks noChangeShapeType="1"/>
          </p:cNvSpPr>
          <p:nvPr/>
        </p:nvSpPr>
        <p:spPr bwMode="auto">
          <a:xfrm flipH="1">
            <a:off x="2232025" y="1069975"/>
            <a:ext cx="417513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945" name="Text Box 22"/>
          <p:cNvSpPr txBox="1">
            <a:spLocks noChangeArrowheads="1"/>
          </p:cNvSpPr>
          <p:nvPr/>
        </p:nvSpPr>
        <p:spPr bwMode="auto">
          <a:xfrm>
            <a:off x="727075" y="727075"/>
            <a:ext cx="3235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Let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</a:t>
            </a:r>
            <a:r>
              <a:rPr lang="en-US" sz="1800" dirty="0" smtClean="0">
                <a:latin typeface="Calibri" pitchFamily="34" charset="0"/>
              </a:rPr>
              <a:t> =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'forty-two'</a:t>
            </a:r>
          </a:p>
        </p:txBody>
      </p:sp>
      <p:sp>
        <p:nvSpPr>
          <p:cNvPr id="39946" name="Ink 10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182813" y="2743200"/>
            <a:ext cx="1587" cy="6350"/>
          </a:xfrm>
          <a:custGeom>
            <a:avLst/>
            <a:gdLst>
              <a:gd name="T0" fmla="*/ 0 w 5"/>
              <a:gd name="T1" fmla="*/ 2147483647 h 16"/>
              <a:gd name="T2" fmla="*/ 2147483647 w 5"/>
              <a:gd name="T3" fmla="*/ 2147483647 h 16"/>
              <a:gd name="T4" fmla="*/ 0 60000 65536"/>
              <a:gd name="T5" fmla="*/ 0 60000 65536"/>
              <a:gd name="T6" fmla="*/ 0 w 5"/>
              <a:gd name="T7" fmla="*/ 0 h 16"/>
              <a:gd name="T8" fmla="*/ 5 w 5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16" extrusionOk="0">
                <a:moveTo>
                  <a:pt x="0" y="6"/>
                </a:moveTo>
                <a:cubicBezTo>
                  <a:pt x="5" y="17"/>
                  <a:pt x="6" y="18"/>
                  <a:pt x="4" y="0"/>
                </a:cubicBezTo>
              </a:path>
            </a:pathLst>
          </a:custGeom>
          <a:noFill/>
          <a:ln w="19050" cap="rnd">
            <a:solidFill>
              <a:srgbClr val="C050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740025" y="191001"/>
            <a:ext cx="3359150" cy="3143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dirty="0">
                <a:latin typeface="Cambria" pitchFamily="18" charset="0"/>
              </a:rPr>
              <a:t>What do these two loops </a:t>
            </a:r>
            <a:r>
              <a:rPr lang="en-US" sz="1400" dirty="0" smtClean="0">
                <a:latin typeface="Cambria" pitchFamily="18" charset="0"/>
              </a:rPr>
              <a:t>return?</a:t>
            </a:r>
            <a:endParaRPr lang="en-US" sz="1400" dirty="0">
              <a:latin typeface="Cambria" pitchFamily="18" charset="0"/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4648201" y="6428601"/>
            <a:ext cx="4391024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 dirty="0">
                <a:latin typeface="Calibri" pitchFamily="34" charset="0"/>
              </a:rPr>
              <a:t>Challenge: </a:t>
            </a:r>
            <a:r>
              <a:rPr lang="en-US" sz="1200" dirty="0">
                <a:latin typeface="Calibri" pitchFamily="34" charset="0"/>
              </a:rPr>
              <a:t>what are </a:t>
            </a:r>
            <a:r>
              <a:rPr lang="en-US" sz="1200" dirty="0" err="1" smtClean="0">
                <a:latin typeface="Calibri" pitchFamily="34" charset="0"/>
              </a:rPr>
              <a:t>argumentsfor</a:t>
            </a:r>
            <a:r>
              <a:rPr lang="en-US" sz="1200" dirty="0" smtClean="0">
                <a:latin typeface="Calibri" pitchFamily="34" charset="0"/>
              </a:rPr>
              <a:t> which </a:t>
            </a:r>
            <a:r>
              <a:rPr lang="en-US" sz="1200" b="1" dirty="0">
                <a:latin typeface="Calibri" pitchFamily="34" charset="0"/>
              </a:rPr>
              <a:t>mystery</a:t>
            </a:r>
            <a:r>
              <a:rPr lang="en-US" sz="1200" dirty="0">
                <a:latin typeface="Calibri" pitchFamily="34" charset="0"/>
              </a:rPr>
              <a:t> returns True?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H="1">
            <a:off x="4419600" y="8382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16344" y="3429001"/>
            <a:ext cx="700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89217" y="3429000"/>
            <a:ext cx="700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4230471"/>
            <a:ext cx="700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</a:rPr>
              <a:t>6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89217" y="4230470"/>
            <a:ext cx="700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</a:rPr>
              <a:t>4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16284" y="4992471"/>
            <a:ext cx="700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</a:rPr>
              <a:t>3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89217" y="4992470"/>
            <a:ext cx="700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</a:rPr>
              <a:t>2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21055092">
            <a:off x="5744448" y="5040367"/>
            <a:ext cx="959760" cy="46166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False</a:t>
            </a:r>
            <a:endParaRPr lang="en-US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89217" y="5645610"/>
            <a:ext cx="700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anose="020F0502020204030204" pitchFamily="34" charset="0"/>
              </a:rPr>
              <a:t>1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21055092">
            <a:off x="8092764" y="5671740"/>
            <a:ext cx="867839" cy="46166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True</a:t>
            </a:r>
            <a:endParaRPr lang="en-US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Down Arrow 1"/>
          <p:cNvSpPr/>
          <p:nvPr/>
        </p:nvSpPr>
        <p:spPr bwMode="auto">
          <a:xfrm>
            <a:off x="7686861" y="4016383"/>
            <a:ext cx="304800" cy="323165"/>
          </a:xfrm>
          <a:prstGeom prst="downArrow">
            <a:avLst/>
          </a:prstGeom>
          <a:solidFill>
            <a:srgbClr val="FFCC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4" name="Down Arrow 23"/>
          <p:cNvSpPr/>
          <p:nvPr/>
        </p:nvSpPr>
        <p:spPr bwMode="auto">
          <a:xfrm>
            <a:off x="5313928" y="4805931"/>
            <a:ext cx="304800" cy="323165"/>
          </a:xfrm>
          <a:prstGeom prst="downArrow">
            <a:avLst/>
          </a:prstGeom>
          <a:solidFill>
            <a:srgbClr val="FFCC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5313988" y="4016384"/>
            <a:ext cx="304800" cy="323165"/>
          </a:xfrm>
          <a:prstGeom prst="downArrow">
            <a:avLst/>
          </a:prstGeom>
          <a:solidFill>
            <a:srgbClr val="FFCC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6" name="Down Arrow 25"/>
          <p:cNvSpPr/>
          <p:nvPr/>
        </p:nvSpPr>
        <p:spPr bwMode="auto">
          <a:xfrm>
            <a:off x="7686861" y="4805709"/>
            <a:ext cx="304800" cy="323165"/>
          </a:xfrm>
          <a:prstGeom prst="downArrow">
            <a:avLst/>
          </a:prstGeom>
          <a:solidFill>
            <a:srgbClr val="FFCC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7686861" y="5484027"/>
            <a:ext cx="304800" cy="323165"/>
          </a:xfrm>
          <a:prstGeom prst="downArrow">
            <a:avLst/>
          </a:prstGeom>
          <a:solidFill>
            <a:srgbClr val="FFCC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90800" y="2981980"/>
            <a:ext cx="700088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75490" y="2981979"/>
            <a:ext cx="700088" cy="52322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90800" y="3505201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0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76045" y="3657600"/>
            <a:ext cx="86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'f'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99531" y="3831856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84776" y="3991777"/>
            <a:ext cx="86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'o'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99531" y="4158511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84776" y="4325954"/>
            <a:ext cx="86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'r'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599531" y="4485166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2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84776" y="4660131"/>
            <a:ext cx="86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't'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99531" y="4811821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3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84776" y="4994308"/>
            <a:ext cx="86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'y'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9531" y="5138476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4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84776" y="5328485"/>
            <a:ext cx="86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'-'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99531" y="5465131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384776" y="5662662"/>
            <a:ext cx="86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't'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99531" y="5791786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84776" y="5996839"/>
            <a:ext cx="86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'w'</a:t>
            </a:r>
            <a:endParaRPr lang="en-US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99531" y="6118441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84776" y="6331013"/>
            <a:ext cx="86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'o'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99531" y="6445095"/>
            <a:ext cx="700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111160" y="3757160"/>
            <a:ext cx="406400" cy="8708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3111160" y="3931331"/>
            <a:ext cx="406400" cy="101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3103903" y="4101874"/>
            <a:ext cx="406400" cy="8708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3103903" y="4276045"/>
            <a:ext cx="406400" cy="101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3140188" y="4410303"/>
            <a:ext cx="406400" cy="8708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3140188" y="4584474"/>
            <a:ext cx="406400" cy="101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3132931" y="4755017"/>
            <a:ext cx="406400" cy="8708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3132931" y="4929188"/>
            <a:ext cx="406400" cy="101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3140188" y="5077960"/>
            <a:ext cx="406400" cy="8708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 flipV="1">
            <a:off x="3140188" y="5252131"/>
            <a:ext cx="406400" cy="101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3132931" y="5422674"/>
            <a:ext cx="406400" cy="8708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3132931" y="5596845"/>
            <a:ext cx="406400" cy="101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3140188" y="5752875"/>
            <a:ext cx="406400" cy="8708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3140188" y="5927046"/>
            <a:ext cx="406400" cy="101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3132931" y="6097589"/>
            <a:ext cx="406400" cy="8708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3132931" y="6271760"/>
            <a:ext cx="406400" cy="101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3132931" y="6406018"/>
            <a:ext cx="406400" cy="8708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3132931" y="6580189"/>
            <a:ext cx="406400" cy="1016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4915050" y="3575246"/>
            <a:ext cx="3265955" cy="74595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 flipH="1" flipV="1">
            <a:off x="2149640" y="1419539"/>
            <a:ext cx="862264" cy="45257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40962" name="Rectangle 5"/>
          <p:cNvSpPr>
            <a:spLocks noChangeArrowheads="1"/>
          </p:cNvSpPr>
          <p:nvPr/>
        </p:nvSpPr>
        <p:spPr bwMode="auto">
          <a:xfrm>
            <a:off x="228600" y="968782"/>
            <a:ext cx="3200400" cy="37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b="1" dirty="0" err="1">
                <a:solidFill>
                  <a:srgbClr val="CC3300"/>
                </a:solidFill>
                <a:latin typeface="Courier New" pitchFamily="49" charset="0"/>
              </a:rPr>
              <a:t>def</a:t>
            </a:r>
            <a:r>
              <a:rPr lang="en-US" b="1" dirty="0">
                <a:solidFill>
                  <a:srgbClr val="CC33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min(L):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40963" name="Line 8"/>
          <p:cNvSpPr>
            <a:spLocks noChangeShapeType="1"/>
          </p:cNvSpPr>
          <p:nvPr/>
        </p:nvSpPr>
        <p:spPr bwMode="auto">
          <a:xfrm flipH="1">
            <a:off x="4114800" y="506161"/>
            <a:ext cx="11113" cy="6099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12"/>
          <p:cNvSpPr>
            <a:spLocks noChangeArrowheads="1"/>
          </p:cNvSpPr>
          <p:nvPr/>
        </p:nvSpPr>
        <p:spPr bwMode="auto">
          <a:xfrm>
            <a:off x="4419600" y="968782"/>
            <a:ext cx="3733800" cy="35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b="1" dirty="0" err="1">
                <a:solidFill>
                  <a:srgbClr val="CC3300"/>
                </a:solidFill>
                <a:latin typeface="Courier New" pitchFamily="49" charset="0"/>
              </a:rPr>
              <a:t>def</a:t>
            </a:r>
            <a:r>
              <a:rPr lang="en-US" b="1" dirty="0">
                <a:solidFill>
                  <a:srgbClr val="CC3300"/>
                </a:solidFill>
                <a:latin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isPrime</a:t>
            </a:r>
            <a:r>
              <a:rPr lang="en-US" b="1" dirty="0" smtClean="0">
                <a:latin typeface="Courier New" pitchFamily="49" charset="0"/>
              </a:rPr>
              <a:t>(n):</a:t>
            </a:r>
          </a:p>
        </p:txBody>
      </p:sp>
      <p:sp>
        <p:nvSpPr>
          <p:cNvPr id="40965" name="Text Box 16"/>
          <p:cNvSpPr txBox="1">
            <a:spLocks noChangeArrowheads="1"/>
          </p:cNvSpPr>
          <p:nvPr/>
        </p:nvSpPr>
        <p:spPr bwMode="auto">
          <a:xfrm>
            <a:off x="1676400" y="175502"/>
            <a:ext cx="1725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>
                <a:latin typeface="Candara" panose="020E0502030303020204" pitchFamily="34" charset="0"/>
              </a:rPr>
              <a:t>L will be a non-empty list of numbers.</a:t>
            </a:r>
          </a:p>
        </p:txBody>
      </p:sp>
      <p:sp>
        <p:nvSpPr>
          <p:cNvPr id="40966" name="Text Box 17"/>
          <p:cNvSpPr txBox="1">
            <a:spLocks noChangeArrowheads="1"/>
          </p:cNvSpPr>
          <p:nvPr/>
        </p:nvSpPr>
        <p:spPr bwMode="auto">
          <a:xfrm>
            <a:off x="7150601" y="175503"/>
            <a:ext cx="164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>
                <a:latin typeface="Candara" panose="020E0502030303020204" pitchFamily="34" charset="0"/>
              </a:rPr>
              <a:t>n will be a positive integer </a:t>
            </a:r>
            <a:r>
              <a:rPr lang="en-US" sz="1200" dirty="0" smtClean="0">
                <a:latin typeface="Candara" panose="020E0502030303020204" pitchFamily="34" charset="0"/>
              </a:rPr>
              <a:t>&gt;= 2</a:t>
            </a:r>
            <a:endParaRPr lang="en-US" sz="1200" dirty="0">
              <a:latin typeface="Candara" panose="020E0502030303020204" pitchFamily="34" charset="0"/>
            </a:endParaRPr>
          </a:p>
        </p:txBody>
      </p:sp>
      <p:sp>
        <p:nvSpPr>
          <p:cNvPr id="40967" name="Ink 17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646488" y="3000375"/>
            <a:ext cx="9525" cy="7938"/>
          </a:xfrm>
          <a:custGeom>
            <a:avLst/>
            <a:gdLst>
              <a:gd name="T0" fmla="*/ 0 w 30"/>
              <a:gd name="T1" fmla="*/ 2147483647 h 24"/>
              <a:gd name="T2" fmla="*/ 2147483647 w 30"/>
              <a:gd name="T3" fmla="*/ 2147483647 h 24"/>
              <a:gd name="T4" fmla="*/ 0 60000 65536"/>
              <a:gd name="T5" fmla="*/ 0 60000 65536"/>
              <a:gd name="T6" fmla="*/ 0 w 30"/>
              <a:gd name="T7" fmla="*/ 0 h 24"/>
              <a:gd name="T8" fmla="*/ 30 w 30"/>
              <a:gd name="T9" fmla="*/ 24 h 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" h="24" extrusionOk="0">
                <a:moveTo>
                  <a:pt x="0" y="16"/>
                </a:moveTo>
                <a:cubicBezTo>
                  <a:pt x="20" y="25"/>
                  <a:pt x="27" y="23"/>
                  <a:pt x="27" y="0"/>
                </a:cubicBezTo>
              </a:path>
            </a:pathLst>
          </a:custGeom>
          <a:noFill/>
          <a:ln w="19050" cap="rnd">
            <a:solidFill>
              <a:srgbClr val="C050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4915050" y="6428600"/>
            <a:ext cx="3607197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b="1" dirty="0" smtClean="0">
                <a:latin typeface="Calibri" pitchFamily="34" charset="0"/>
              </a:rPr>
              <a:t>Hint:  </a:t>
            </a:r>
            <a:r>
              <a:rPr lang="en-US" sz="1200" dirty="0" smtClean="0">
                <a:latin typeface="Calibri" pitchFamily="34" charset="0"/>
              </a:rPr>
              <a:t>check all possible divisors to see if they "work"…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5378570"/>
            <a:ext cx="3687227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[50,55,43,99,45,</a:t>
            </a:r>
            <a:r>
              <a:rPr lang="en-US" b="1" dirty="0" smtClean="0">
                <a:solidFill>
                  <a:srgbClr val="0504FD"/>
                </a:solidFill>
                <a:latin typeface="Courier New" pitchFamily="49" charset="0"/>
              </a:rPr>
              <a:t>42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]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814119" y="6428601"/>
            <a:ext cx="2516187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latin typeface="Calibri" pitchFamily="34" charset="0"/>
              </a:rPr>
              <a:t>An example list to consider…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9336" y="1499747"/>
            <a:ext cx="3611027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latin typeface="Courier New" pitchFamily="49" charset="0"/>
              </a:rPr>
              <a:t>result =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</a:rPr>
              <a:t>L[0]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F78B09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CC3300"/>
                </a:solidFill>
                <a:latin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</a:rPr>
              <a:t>x </a:t>
            </a:r>
            <a:r>
              <a:rPr lang="en-US" b="1" dirty="0">
                <a:solidFill>
                  <a:srgbClr val="CC3300"/>
                </a:solidFill>
                <a:latin typeface="Courier New" pitchFamily="49" charset="0"/>
              </a:rPr>
              <a:t>in </a:t>
            </a:r>
            <a:r>
              <a:rPr lang="en-US" b="1" dirty="0">
                <a:latin typeface="Courier New" pitchFamily="49" charset="0"/>
              </a:rPr>
              <a:t>L: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rgbClr val="CC3300"/>
                </a:solidFill>
                <a:latin typeface="Courier New" pitchFamily="49" charset="0"/>
              </a:rPr>
              <a:t>if </a:t>
            </a:r>
            <a:r>
              <a:rPr lang="en-US" b="1" dirty="0" smtClean="0">
                <a:latin typeface="Courier New" pitchFamily="49" charset="0"/>
              </a:rPr>
              <a:t>x &lt; result:</a:t>
            </a: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endParaRPr lang="en-US" b="1" dirty="0" smtClean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endParaRPr lang="en-US" b="1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b="1" dirty="0" smtClean="0">
                <a:solidFill>
                  <a:srgbClr val="CC3300"/>
                </a:solidFill>
                <a:latin typeface="Courier New" pitchFamily="49" charset="0"/>
              </a:rPr>
              <a:t>return</a:t>
            </a:r>
            <a:r>
              <a:rPr lang="en-US" b="1" dirty="0" smtClean="0">
                <a:solidFill>
                  <a:srgbClr val="F78B09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result</a:t>
            </a:r>
            <a:endParaRPr lang="en-US" dirty="0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H="1">
            <a:off x="1943875" y="621632"/>
            <a:ext cx="208757" cy="2956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6" name="Line 21"/>
          <p:cNvSpPr>
            <a:spLocks noChangeShapeType="1"/>
          </p:cNvSpPr>
          <p:nvPr/>
        </p:nvSpPr>
        <p:spPr bwMode="auto">
          <a:xfrm flipH="1">
            <a:off x="6858000" y="473790"/>
            <a:ext cx="472158" cy="5007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1359568" y="3292642"/>
            <a:ext cx="2622885" cy="745958"/>
          </a:xfrm>
          <a:prstGeom prst="rect">
            <a:avLst/>
          </a:prstGeom>
          <a:solidFill>
            <a:srgbClr val="CCEC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737394" y="1709998"/>
            <a:ext cx="8628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i="1" dirty="0" smtClean="0">
                <a:latin typeface="Candara" panose="020E0502030303020204" pitchFamily="34" charset="0"/>
              </a:rPr>
              <a:t>min so far</a:t>
            </a:r>
            <a:endParaRPr lang="en-US" sz="1200" i="1" dirty="0">
              <a:latin typeface="Candara" panose="020E0502030303020204" pitchFamily="34" charset="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2362975" y="3020073"/>
            <a:ext cx="8628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i="1" dirty="0" smtClean="0">
                <a:latin typeface="Candara" panose="020E0502030303020204" pitchFamily="34" charset="0"/>
              </a:rPr>
              <a:t>min so far</a:t>
            </a:r>
            <a:endParaRPr lang="en-US" sz="1200" i="1" dirty="0">
              <a:latin typeface="Candara" panose="020E0502030303020204" pitchFamily="34" charset="0"/>
            </a:endParaRP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1968985" y="4778404"/>
            <a:ext cx="8628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i="1" dirty="0" smtClean="0">
                <a:latin typeface="Candara" panose="020E0502030303020204" pitchFamily="34" charset="0"/>
              </a:rPr>
              <a:t>min so far</a:t>
            </a:r>
            <a:endParaRPr lang="en-US" sz="1200" i="1" dirty="0">
              <a:latin typeface="Candara" panose="020E0502030303020204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4800599" y="1066800"/>
            <a:ext cx="41751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endParaRPr lang="en-US" b="1" dirty="0" smtClean="0">
              <a:solidFill>
                <a:srgbClr val="7030A0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endParaRPr lang="en-US" b="1" dirty="0">
              <a:solidFill>
                <a:srgbClr val="7030A0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200" b="1" dirty="0" smtClean="0">
                <a:solidFill>
                  <a:srgbClr val="CC3300"/>
                </a:solidFill>
                <a:latin typeface="Courier New" pitchFamily="49" charset="0"/>
              </a:rPr>
              <a:t>for</a:t>
            </a:r>
            <a:r>
              <a:rPr lang="en-US" sz="2200" b="1" dirty="0" smtClean="0">
                <a:latin typeface="Courier New" pitchFamily="49" charset="0"/>
              </a:rPr>
              <a:t> d </a:t>
            </a:r>
            <a:r>
              <a:rPr lang="en-US" sz="2200" b="1" dirty="0" smtClean="0">
                <a:solidFill>
                  <a:srgbClr val="CC3300"/>
                </a:solidFill>
                <a:latin typeface="Courier New" pitchFamily="49" charset="0"/>
              </a:rPr>
              <a:t>in</a:t>
            </a:r>
            <a:r>
              <a:rPr lang="en-US" sz="2200" b="1" dirty="0" smtClean="0">
                <a:latin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7030A0"/>
                </a:solidFill>
                <a:latin typeface="Courier New" pitchFamily="49" charset="0"/>
              </a:rPr>
              <a:t>range</a:t>
            </a:r>
            <a:r>
              <a:rPr lang="en-US" sz="2200" b="1" dirty="0" smtClean="0">
                <a:latin typeface="Courier New" pitchFamily="49" charset="0"/>
              </a:rPr>
              <a:t>(2, n):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5257800" y="2514600"/>
            <a:ext cx="3124200" cy="76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200" b="1" dirty="0" smtClean="0">
                <a:solidFill>
                  <a:srgbClr val="CC3300"/>
                </a:solidFill>
                <a:latin typeface="Courier New" pitchFamily="49" charset="0"/>
              </a:rPr>
              <a:t>if</a:t>
            </a:r>
            <a:r>
              <a:rPr lang="en-US" sz="2200" b="1" dirty="0" smtClean="0">
                <a:latin typeface="Courier New" pitchFamily="49" charset="0"/>
              </a:rPr>
              <a:t> </a:t>
            </a:r>
            <a:r>
              <a:rPr lang="en-US" sz="2200" b="1" dirty="0" err="1" smtClean="0">
                <a:latin typeface="Courier New" pitchFamily="49" charset="0"/>
              </a:rPr>
              <a:t>n%d</a:t>
            </a:r>
            <a:r>
              <a:rPr lang="en-US" sz="2200" b="1" dirty="0" smtClean="0">
                <a:latin typeface="Courier New" pitchFamily="49" charset="0"/>
              </a:rPr>
              <a:t> == 0: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200" b="1" dirty="0"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 </a:t>
            </a:r>
            <a:r>
              <a:rPr lang="en-US" sz="2200" b="1" dirty="0" smtClean="0">
                <a:solidFill>
                  <a:srgbClr val="7030A0"/>
                </a:solidFill>
                <a:latin typeface="Courier New" pitchFamily="49" charset="0"/>
              </a:rPr>
              <a:t>return</a:t>
            </a:r>
          </a:p>
        </p:txBody>
      </p:sp>
      <p:sp>
        <p:nvSpPr>
          <p:cNvPr id="6" name="Rectangle 5"/>
          <p:cNvSpPr/>
          <p:nvPr/>
        </p:nvSpPr>
        <p:spPr>
          <a:xfrm>
            <a:off x="4818794" y="3810000"/>
            <a:ext cx="1204176" cy="3547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>
              <a:lnSpc>
                <a:spcPct val="70000"/>
              </a:lnSpc>
              <a:spcBef>
                <a:spcPct val="50000"/>
              </a:spcBef>
            </a:pPr>
            <a:r>
              <a:rPr lang="en-US" sz="2200" b="1" dirty="0" smtClean="0">
                <a:solidFill>
                  <a:srgbClr val="7030A0"/>
                </a:solidFill>
                <a:latin typeface="Courier New" pitchFamily="49" charset="0"/>
              </a:rPr>
              <a:t>return</a:t>
            </a:r>
            <a:endParaRPr lang="en-US" sz="2200" b="1" dirty="0">
              <a:solidFill>
                <a:srgbClr val="7030A0"/>
              </a:solidFill>
              <a:latin typeface="Courier New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6852065" y="3176336"/>
            <a:ext cx="1798639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6078994" y="4095644"/>
            <a:ext cx="1798639" cy="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4866980" y="1348243"/>
            <a:ext cx="24006" cy="4030327"/>
          </a:xfrm>
          <a:prstGeom prst="line">
            <a:avLst/>
          </a:prstGeom>
          <a:noFill/>
          <a:ln w="317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Down Arrow 10"/>
          <p:cNvSpPr/>
          <p:nvPr/>
        </p:nvSpPr>
        <p:spPr bwMode="auto">
          <a:xfrm rot="5400000">
            <a:off x="5057453" y="4783604"/>
            <a:ext cx="644614" cy="913378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54890" y="1628894"/>
            <a:ext cx="412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n/2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540898" y="1459605"/>
            <a:ext cx="65113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sqrt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(n))</a:t>
            </a:r>
            <a:endParaRPr lang="en-US" sz="8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6201108" y="1806050"/>
            <a:ext cx="47873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50" i="1" dirty="0" smtClean="0">
                <a:latin typeface="Candara" panose="020E0502030303020204" pitchFamily="34" charset="0"/>
              </a:rPr>
              <a:t>list</a:t>
            </a:r>
            <a:endParaRPr lang="en-US" sz="1050" i="1" dirty="0">
              <a:latin typeface="Candara" panose="020E0502030303020204" pitchFamily="34" charset="0"/>
            </a:endParaRPr>
          </a:p>
        </p:txBody>
      </p:sp>
      <p:sp>
        <p:nvSpPr>
          <p:cNvPr id="35" name="Down Arrow 34"/>
          <p:cNvSpPr/>
          <p:nvPr/>
        </p:nvSpPr>
        <p:spPr bwMode="auto">
          <a:xfrm rot="6623755">
            <a:off x="8199350" y="3952796"/>
            <a:ext cx="644614" cy="913378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ounded Rectangle 5"/>
          <p:cNvSpPr>
            <a:spLocks noChangeArrowheads="1"/>
          </p:cNvSpPr>
          <p:nvPr/>
        </p:nvSpPr>
        <p:spPr bwMode="auto">
          <a:xfrm>
            <a:off x="990600" y="685800"/>
            <a:ext cx="7086600" cy="3429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2286000" y="1371600"/>
            <a:ext cx="4597400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sz="4800" dirty="0" smtClean="0">
                <a:latin typeface="Cambria" pitchFamily="18" charset="0"/>
              </a:rPr>
              <a:t>Have a great spring break!</a:t>
            </a:r>
            <a:endParaRPr lang="en-US" sz="4800" dirty="0">
              <a:latin typeface="Cambria" pitchFamily="18" charset="0"/>
            </a:endParaRPr>
          </a:p>
        </p:txBody>
      </p:sp>
      <p:pic>
        <p:nvPicPr>
          <p:cNvPr id="1026" name="Picture 2" descr="C:\Documents and Settings\Geoff Kuenning\Local Settings\Temporary Internet Files\Content.IE5\YL5KWDAJ\PngMedium-Beach-Trip-4949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913" y="3581400"/>
            <a:ext cx="4092973" cy="30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606337" y="3260559"/>
            <a:ext cx="8248901" cy="433137"/>
          </a:xfrm>
          <a:prstGeom prst="roundRect">
            <a:avLst/>
          </a:prstGeom>
          <a:solidFill>
            <a:srgbClr val="FFCC99"/>
          </a:solidFill>
          <a:ln w="3175" cap="flat" cmpd="sng" algn="ctr">
            <a:solidFill>
              <a:srgbClr val="E30E1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smtClean="0">
              <a:solidFill>
                <a:srgbClr val="000000"/>
              </a:solidFill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6386" name="Text Box 6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2113" y="176213"/>
            <a:ext cx="8294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>
                <a:latin typeface="Cambria" pitchFamily="18" charset="0"/>
              </a:rPr>
              <a:t>Hmmm-thinking   </a:t>
            </a:r>
            <a:r>
              <a:rPr lang="en-US" sz="4200" i="1" dirty="0">
                <a:latin typeface="Cambria" pitchFamily="18" charset="0"/>
              </a:rPr>
              <a:t>in Python</a:t>
            </a:r>
          </a:p>
        </p:txBody>
      </p:sp>
      <p:sp>
        <p:nvSpPr>
          <p:cNvPr id="16387" name="Rectangle 97"/>
          <p:cNvSpPr>
            <a:spLocks noChangeArrowheads="1"/>
          </p:cNvSpPr>
          <p:nvPr/>
        </p:nvSpPr>
        <p:spPr bwMode="auto">
          <a:xfrm>
            <a:off x="5562600" y="2516188"/>
            <a:ext cx="33623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00 read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         </a:t>
            </a:r>
          </a:p>
          <a:p>
            <a:pPr algn="l"/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01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setn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r13 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02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jeqzn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6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03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mul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r13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04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addn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-1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05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jumpn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02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06 write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07 halt</a:t>
            </a:r>
            <a:endParaRPr lang="en-US" b="1" dirty="0">
              <a:solidFill>
                <a:srgbClr val="FF0515"/>
              </a:solidFill>
              <a:latin typeface="Courier New" pitchFamily="49" charset="0"/>
            </a:endParaRPr>
          </a:p>
        </p:txBody>
      </p:sp>
      <p:sp>
        <p:nvSpPr>
          <p:cNvPr id="16388" name="Text Box 137"/>
          <p:cNvSpPr txBox="1">
            <a:spLocks noChangeArrowheads="1"/>
          </p:cNvSpPr>
          <p:nvPr/>
        </p:nvSpPr>
        <p:spPr bwMode="auto">
          <a:xfrm>
            <a:off x="5715000" y="1524000"/>
            <a:ext cx="2744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Jumps in Hmmm</a:t>
            </a:r>
          </a:p>
        </p:txBody>
      </p:sp>
      <p:grpSp>
        <p:nvGrpSpPr>
          <p:cNvPr id="16389" name="Group 7"/>
          <p:cNvGrpSpPr>
            <a:grpSpLocks/>
          </p:cNvGrpSpPr>
          <p:nvPr/>
        </p:nvGrpSpPr>
        <p:grpSpPr bwMode="auto">
          <a:xfrm>
            <a:off x="152400" y="5867400"/>
            <a:ext cx="685800" cy="838200"/>
            <a:chOff x="3456" y="1784"/>
            <a:chExt cx="952" cy="1048"/>
          </a:xfrm>
        </p:grpSpPr>
        <p:sp>
          <p:nvSpPr>
            <p:cNvPr id="1639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6390" name="Rectangle 28"/>
          <p:cNvSpPr>
            <a:spLocks noChangeArrowheads="1"/>
          </p:cNvSpPr>
          <p:nvPr/>
        </p:nvSpPr>
        <p:spPr bwMode="auto">
          <a:xfrm>
            <a:off x="666750" y="2514600"/>
            <a:ext cx="31432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fac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):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 = 1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 != 0</a:t>
            </a:r>
            <a:r>
              <a:rPr lang="en-US" b="1" dirty="0">
                <a:solidFill>
                  <a:srgbClr val="047F0A"/>
                </a:solidFill>
                <a:latin typeface="Courier New" pitchFamily="49" charset="0"/>
              </a:rPr>
              <a:t>: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504FD"/>
                </a:solidFill>
                <a:latin typeface="Courier New" pitchFamily="49" charset="0"/>
              </a:rPr>
              <a:t>*=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-=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1</a:t>
            </a:r>
          </a:p>
          <a:p>
            <a:pPr algn="l"/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</a:p>
        </p:txBody>
      </p:sp>
      <p:sp>
        <p:nvSpPr>
          <p:cNvPr id="16391" name="Text Box 29"/>
          <p:cNvSpPr txBox="1">
            <a:spLocks noChangeArrowheads="1"/>
          </p:cNvSpPr>
          <p:nvPr/>
        </p:nvSpPr>
        <p:spPr bwMode="auto">
          <a:xfrm>
            <a:off x="739775" y="1524000"/>
            <a:ext cx="266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Loops in Python</a:t>
            </a:r>
          </a:p>
        </p:txBody>
      </p: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381000" y="5562600"/>
            <a:ext cx="2414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It figures </a:t>
            </a:r>
            <a:r>
              <a:rPr lang="en-US" sz="1200" dirty="0">
                <a:solidFill>
                  <a:srgbClr val="067B0E"/>
                </a:solidFill>
                <a:latin typeface="Cambria" pitchFamily="18" charset="0"/>
              </a:rPr>
              <a:t>a Python would prefer looping to jumping!</a:t>
            </a:r>
          </a:p>
        </p:txBody>
      </p:sp>
    </p:spTree>
    <p:extLst>
      <p:ext uri="{BB962C8B-B14F-4D97-AF65-F5344CB8AC3E}">
        <p14:creationId xmlns:p14="http://schemas.microsoft.com/office/powerpoint/2010/main" val="190919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606337" y="3617495"/>
            <a:ext cx="8248901" cy="433137"/>
          </a:xfrm>
          <a:prstGeom prst="roundRect">
            <a:avLst/>
          </a:prstGeom>
          <a:solidFill>
            <a:srgbClr val="FFCC99"/>
          </a:solidFill>
          <a:ln w="3175" cap="flat" cmpd="sng" algn="ctr">
            <a:solidFill>
              <a:srgbClr val="E30E1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smtClean="0">
              <a:solidFill>
                <a:srgbClr val="000000"/>
              </a:solidFill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6386" name="Text Box 6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2113" y="176213"/>
            <a:ext cx="8294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>
                <a:latin typeface="Cambria" pitchFamily="18" charset="0"/>
              </a:rPr>
              <a:t>Hmmm-thinking   </a:t>
            </a:r>
            <a:r>
              <a:rPr lang="en-US" sz="4200" i="1" dirty="0">
                <a:latin typeface="Cambria" pitchFamily="18" charset="0"/>
              </a:rPr>
              <a:t>in Python</a:t>
            </a:r>
          </a:p>
        </p:txBody>
      </p:sp>
      <p:sp>
        <p:nvSpPr>
          <p:cNvPr id="16387" name="Rectangle 97"/>
          <p:cNvSpPr>
            <a:spLocks noChangeArrowheads="1"/>
          </p:cNvSpPr>
          <p:nvPr/>
        </p:nvSpPr>
        <p:spPr bwMode="auto">
          <a:xfrm>
            <a:off x="5562600" y="2516188"/>
            <a:ext cx="33623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00 read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         </a:t>
            </a:r>
          </a:p>
          <a:p>
            <a:pPr algn="l"/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01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setn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r13 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02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jeqzn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6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03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mul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r13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04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addn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-1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05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jumpn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02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06 write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07 halt</a:t>
            </a:r>
            <a:endParaRPr lang="en-US" b="1" dirty="0">
              <a:solidFill>
                <a:srgbClr val="FF0515"/>
              </a:solidFill>
              <a:latin typeface="Courier New" pitchFamily="49" charset="0"/>
            </a:endParaRPr>
          </a:p>
        </p:txBody>
      </p:sp>
      <p:sp>
        <p:nvSpPr>
          <p:cNvPr id="16388" name="Text Box 137"/>
          <p:cNvSpPr txBox="1">
            <a:spLocks noChangeArrowheads="1"/>
          </p:cNvSpPr>
          <p:nvPr/>
        </p:nvSpPr>
        <p:spPr bwMode="auto">
          <a:xfrm>
            <a:off x="5715000" y="1524000"/>
            <a:ext cx="2744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Jumps in Hmmm</a:t>
            </a:r>
          </a:p>
        </p:txBody>
      </p:sp>
      <p:grpSp>
        <p:nvGrpSpPr>
          <p:cNvPr id="16389" name="Group 7"/>
          <p:cNvGrpSpPr>
            <a:grpSpLocks/>
          </p:cNvGrpSpPr>
          <p:nvPr/>
        </p:nvGrpSpPr>
        <p:grpSpPr bwMode="auto">
          <a:xfrm>
            <a:off x="152400" y="5867400"/>
            <a:ext cx="685800" cy="838200"/>
            <a:chOff x="3456" y="1784"/>
            <a:chExt cx="952" cy="1048"/>
          </a:xfrm>
        </p:grpSpPr>
        <p:sp>
          <p:nvSpPr>
            <p:cNvPr id="1639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6390" name="Rectangle 28"/>
          <p:cNvSpPr>
            <a:spLocks noChangeArrowheads="1"/>
          </p:cNvSpPr>
          <p:nvPr/>
        </p:nvSpPr>
        <p:spPr bwMode="auto">
          <a:xfrm>
            <a:off x="666750" y="2514600"/>
            <a:ext cx="31432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fac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):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 = 1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 != 0</a:t>
            </a:r>
            <a:r>
              <a:rPr lang="en-US" b="1" dirty="0">
                <a:solidFill>
                  <a:srgbClr val="047F0A"/>
                </a:solidFill>
                <a:latin typeface="Courier New" pitchFamily="49" charset="0"/>
              </a:rPr>
              <a:t>: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504FD"/>
                </a:solidFill>
                <a:latin typeface="Courier New" pitchFamily="49" charset="0"/>
              </a:rPr>
              <a:t>*=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-=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1</a:t>
            </a:r>
          </a:p>
          <a:p>
            <a:pPr algn="l"/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</a:p>
        </p:txBody>
      </p:sp>
      <p:sp>
        <p:nvSpPr>
          <p:cNvPr id="16391" name="Text Box 29"/>
          <p:cNvSpPr txBox="1">
            <a:spLocks noChangeArrowheads="1"/>
          </p:cNvSpPr>
          <p:nvPr/>
        </p:nvSpPr>
        <p:spPr bwMode="auto">
          <a:xfrm>
            <a:off x="739775" y="1524000"/>
            <a:ext cx="266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Loops in Python</a:t>
            </a:r>
          </a:p>
        </p:txBody>
      </p: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381000" y="5562600"/>
            <a:ext cx="2414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It figures </a:t>
            </a:r>
            <a:r>
              <a:rPr lang="en-US" sz="1200" dirty="0">
                <a:solidFill>
                  <a:srgbClr val="067B0E"/>
                </a:solidFill>
                <a:latin typeface="Cambria" pitchFamily="18" charset="0"/>
              </a:rPr>
              <a:t>a Python would prefer looping to jumping!</a:t>
            </a:r>
          </a:p>
        </p:txBody>
      </p:sp>
    </p:spTree>
    <p:extLst>
      <p:ext uri="{BB962C8B-B14F-4D97-AF65-F5344CB8AC3E}">
        <p14:creationId xmlns:p14="http://schemas.microsoft.com/office/powerpoint/2010/main" val="255787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606337" y="3986464"/>
            <a:ext cx="8248901" cy="433137"/>
          </a:xfrm>
          <a:prstGeom prst="roundRect">
            <a:avLst/>
          </a:prstGeom>
          <a:solidFill>
            <a:srgbClr val="FFCC99"/>
          </a:solidFill>
          <a:ln w="3175" cap="flat" cmpd="sng" algn="ctr">
            <a:solidFill>
              <a:srgbClr val="E30E1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smtClean="0">
              <a:solidFill>
                <a:srgbClr val="000000"/>
              </a:solidFill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6386" name="Text Box 6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2113" y="176213"/>
            <a:ext cx="8294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>
                <a:latin typeface="Cambria" pitchFamily="18" charset="0"/>
              </a:rPr>
              <a:t>Hmmm-thinking   </a:t>
            </a:r>
            <a:r>
              <a:rPr lang="en-US" sz="4200" i="1" dirty="0">
                <a:latin typeface="Cambria" pitchFamily="18" charset="0"/>
              </a:rPr>
              <a:t>in Python</a:t>
            </a:r>
          </a:p>
        </p:txBody>
      </p:sp>
      <p:sp>
        <p:nvSpPr>
          <p:cNvPr id="16387" name="Rectangle 97"/>
          <p:cNvSpPr>
            <a:spLocks noChangeArrowheads="1"/>
          </p:cNvSpPr>
          <p:nvPr/>
        </p:nvSpPr>
        <p:spPr bwMode="auto">
          <a:xfrm>
            <a:off x="5562600" y="2516188"/>
            <a:ext cx="33623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00 read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         </a:t>
            </a:r>
          </a:p>
          <a:p>
            <a:pPr algn="l"/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01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setn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r13 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02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jeqzn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6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03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mul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r13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04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addn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-1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05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jumpn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02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06 write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07 halt</a:t>
            </a:r>
            <a:endParaRPr lang="en-US" b="1" dirty="0">
              <a:solidFill>
                <a:srgbClr val="FF0515"/>
              </a:solidFill>
              <a:latin typeface="Courier New" pitchFamily="49" charset="0"/>
            </a:endParaRPr>
          </a:p>
        </p:txBody>
      </p:sp>
      <p:sp>
        <p:nvSpPr>
          <p:cNvPr id="16388" name="Text Box 137"/>
          <p:cNvSpPr txBox="1">
            <a:spLocks noChangeArrowheads="1"/>
          </p:cNvSpPr>
          <p:nvPr/>
        </p:nvSpPr>
        <p:spPr bwMode="auto">
          <a:xfrm>
            <a:off x="5715000" y="1524000"/>
            <a:ext cx="2744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Jumps in Hmmm</a:t>
            </a:r>
          </a:p>
        </p:txBody>
      </p:sp>
      <p:grpSp>
        <p:nvGrpSpPr>
          <p:cNvPr id="16389" name="Group 7"/>
          <p:cNvGrpSpPr>
            <a:grpSpLocks/>
          </p:cNvGrpSpPr>
          <p:nvPr/>
        </p:nvGrpSpPr>
        <p:grpSpPr bwMode="auto">
          <a:xfrm>
            <a:off x="152400" y="5867400"/>
            <a:ext cx="685800" cy="838200"/>
            <a:chOff x="3456" y="1784"/>
            <a:chExt cx="952" cy="1048"/>
          </a:xfrm>
        </p:grpSpPr>
        <p:sp>
          <p:nvSpPr>
            <p:cNvPr id="1639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6390" name="Rectangle 28"/>
          <p:cNvSpPr>
            <a:spLocks noChangeArrowheads="1"/>
          </p:cNvSpPr>
          <p:nvPr/>
        </p:nvSpPr>
        <p:spPr bwMode="auto">
          <a:xfrm>
            <a:off x="666750" y="2514600"/>
            <a:ext cx="31432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fac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):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 = 1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 != 0</a:t>
            </a:r>
            <a:r>
              <a:rPr lang="en-US" b="1" dirty="0">
                <a:solidFill>
                  <a:srgbClr val="047F0A"/>
                </a:solidFill>
                <a:latin typeface="Courier New" pitchFamily="49" charset="0"/>
              </a:rPr>
              <a:t>: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504FD"/>
                </a:solidFill>
                <a:latin typeface="Courier New" pitchFamily="49" charset="0"/>
              </a:rPr>
              <a:t>*=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-=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1</a:t>
            </a:r>
          </a:p>
          <a:p>
            <a:pPr algn="l"/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</a:p>
        </p:txBody>
      </p:sp>
      <p:sp>
        <p:nvSpPr>
          <p:cNvPr id="16391" name="Text Box 29"/>
          <p:cNvSpPr txBox="1">
            <a:spLocks noChangeArrowheads="1"/>
          </p:cNvSpPr>
          <p:nvPr/>
        </p:nvSpPr>
        <p:spPr bwMode="auto">
          <a:xfrm>
            <a:off x="739775" y="1524000"/>
            <a:ext cx="266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Loops in Python</a:t>
            </a:r>
          </a:p>
        </p:txBody>
      </p: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381000" y="5562600"/>
            <a:ext cx="2414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It figures </a:t>
            </a:r>
            <a:r>
              <a:rPr lang="en-US" sz="1200" dirty="0">
                <a:solidFill>
                  <a:srgbClr val="067B0E"/>
                </a:solidFill>
                <a:latin typeface="Cambria" pitchFamily="18" charset="0"/>
              </a:rPr>
              <a:t>a Python would prefer looping to jumping!</a:t>
            </a:r>
          </a:p>
        </p:txBody>
      </p:sp>
    </p:spTree>
    <p:extLst>
      <p:ext uri="{BB962C8B-B14F-4D97-AF65-F5344CB8AC3E}">
        <p14:creationId xmlns:p14="http://schemas.microsoft.com/office/powerpoint/2010/main" val="81488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606337" y="4724399"/>
            <a:ext cx="8248901" cy="433137"/>
          </a:xfrm>
          <a:prstGeom prst="roundRect">
            <a:avLst/>
          </a:prstGeom>
          <a:solidFill>
            <a:srgbClr val="FFCC99"/>
          </a:solidFill>
          <a:ln w="3175" cap="flat" cmpd="sng" algn="ctr">
            <a:solidFill>
              <a:srgbClr val="E30E1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endParaRPr lang="en-US" smtClean="0">
              <a:solidFill>
                <a:srgbClr val="000000"/>
              </a:solidFill>
              <a:latin typeface="Times" pitchFamily="1" charset="0"/>
              <a:ea typeface="ＭＳ Ｐゴシック" pitchFamily="1" charset="-128"/>
            </a:endParaRPr>
          </a:p>
        </p:txBody>
      </p:sp>
      <p:sp>
        <p:nvSpPr>
          <p:cNvPr id="16386" name="Text Box 6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2113" y="176213"/>
            <a:ext cx="8294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>
                <a:latin typeface="Cambria" pitchFamily="18" charset="0"/>
              </a:rPr>
              <a:t>Hmmm-thinking   </a:t>
            </a:r>
            <a:r>
              <a:rPr lang="en-US" sz="4200" i="1" dirty="0">
                <a:latin typeface="Cambria" pitchFamily="18" charset="0"/>
              </a:rPr>
              <a:t>in Python</a:t>
            </a:r>
          </a:p>
        </p:txBody>
      </p:sp>
      <p:sp>
        <p:nvSpPr>
          <p:cNvPr id="16387" name="Rectangle 97"/>
          <p:cNvSpPr>
            <a:spLocks noChangeArrowheads="1"/>
          </p:cNvSpPr>
          <p:nvPr/>
        </p:nvSpPr>
        <p:spPr bwMode="auto">
          <a:xfrm>
            <a:off x="5562600" y="2516188"/>
            <a:ext cx="33623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00 read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         </a:t>
            </a:r>
          </a:p>
          <a:p>
            <a:pPr algn="l"/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01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setn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r13 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02 </a:t>
            </a:r>
            <a:r>
              <a:rPr lang="en-US" b="1" dirty="0" err="1" smtClean="0">
                <a:solidFill>
                  <a:srgbClr val="F78B09"/>
                </a:solidFill>
                <a:latin typeface="Courier New" pitchFamily="49" charset="0"/>
              </a:rPr>
              <a:t>jeqzn</a:t>
            </a:r>
            <a:r>
              <a:rPr lang="en-US" b="1" dirty="0" smtClean="0">
                <a:solidFill>
                  <a:srgbClr val="F78B0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6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03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mul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 </a:t>
            </a:r>
            <a:r>
              <a:rPr lang="en-US" b="1" dirty="0" err="1">
                <a:solidFill>
                  <a:srgbClr val="0AA318"/>
                </a:solidFill>
                <a:latin typeface="Courier New" pitchFamily="49" charset="0"/>
              </a:rPr>
              <a:t>r13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04 </a:t>
            </a:r>
            <a:r>
              <a:rPr lang="en-US" b="1" dirty="0" err="1">
                <a:solidFill>
                  <a:srgbClr val="0508FB"/>
                </a:solidFill>
                <a:latin typeface="Courier New" pitchFamily="49" charset="0"/>
              </a:rPr>
              <a:t>addn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r1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-1</a:t>
            </a:r>
          </a:p>
          <a:p>
            <a:pPr algn="l"/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05 </a:t>
            </a:r>
            <a:r>
              <a:rPr lang="en-US" b="1" dirty="0" err="1">
                <a:solidFill>
                  <a:srgbClr val="F78B09"/>
                </a:solidFill>
                <a:latin typeface="Courier New" pitchFamily="49" charset="0"/>
              </a:rPr>
              <a:t>jumpn</a:t>
            </a:r>
            <a:r>
              <a:rPr lang="en-US" b="1" dirty="0">
                <a:solidFill>
                  <a:srgbClr val="F78B09"/>
                </a:solidFill>
                <a:latin typeface="Courier New" pitchFamily="49" charset="0"/>
              </a:rPr>
              <a:t> 02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06 write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r13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07 halt</a:t>
            </a:r>
            <a:endParaRPr lang="en-US" b="1" dirty="0">
              <a:solidFill>
                <a:srgbClr val="FF0515"/>
              </a:solidFill>
              <a:latin typeface="Courier New" pitchFamily="49" charset="0"/>
            </a:endParaRPr>
          </a:p>
        </p:txBody>
      </p:sp>
      <p:sp>
        <p:nvSpPr>
          <p:cNvPr id="16388" name="Text Box 137"/>
          <p:cNvSpPr txBox="1">
            <a:spLocks noChangeArrowheads="1"/>
          </p:cNvSpPr>
          <p:nvPr/>
        </p:nvSpPr>
        <p:spPr bwMode="auto">
          <a:xfrm>
            <a:off x="5715000" y="1524000"/>
            <a:ext cx="2744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Jumps in Hmmm</a:t>
            </a:r>
          </a:p>
        </p:txBody>
      </p:sp>
      <p:grpSp>
        <p:nvGrpSpPr>
          <p:cNvPr id="16389" name="Group 7"/>
          <p:cNvGrpSpPr>
            <a:grpSpLocks/>
          </p:cNvGrpSpPr>
          <p:nvPr/>
        </p:nvGrpSpPr>
        <p:grpSpPr bwMode="auto">
          <a:xfrm>
            <a:off x="152400" y="5867400"/>
            <a:ext cx="685800" cy="838200"/>
            <a:chOff x="3456" y="1784"/>
            <a:chExt cx="952" cy="1048"/>
          </a:xfrm>
        </p:grpSpPr>
        <p:sp>
          <p:nvSpPr>
            <p:cNvPr id="16393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4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5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6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7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8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399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0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1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2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3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4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5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6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7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8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09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6390" name="Rectangle 28"/>
          <p:cNvSpPr>
            <a:spLocks noChangeArrowheads="1"/>
          </p:cNvSpPr>
          <p:nvPr/>
        </p:nvSpPr>
        <p:spPr bwMode="auto">
          <a:xfrm>
            <a:off x="666750" y="2514600"/>
            <a:ext cx="31432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err="1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</a:rPr>
              <a:t>fac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):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 = 1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 != 0</a:t>
            </a:r>
            <a:r>
              <a:rPr lang="en-US" b="1" dirty="0">
                <a:solidFill>
                  <a:srgbClr val="047F0A"/>
                </a:solidFill>
                <a:latin typeface="Courier New" pitchFamily="49" charset="0"/>
              </a:rPr>
              <a:t>:</a:t>
            </a:r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504FD"/>
                </a:solidFill>
                <a:latin typeface="Courier New" pitchFamily="49" charset="0"/>
              </a:rPr>
              <a:t>*=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>
                <a:solidFill>
                  <a:srgbClr val="0508FB"/>
                </a:solidFill>
                <a:latin typeface="Courier New" pitchFamily="49" charset="0"/>
              </a:rPr>
              <a:t> -=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1</a:t>
            </a:r>
          </a:p>
          <a:p>
            <a:pPr algn="l"/>
            <a:endParaRPr lang="en-US" b="1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 dirty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AA318"/>
                </a:solidFill>
                <a:latin typeface="Courier New" pitchFamily="49" charset="0"/>
              </a:rPr>
              <a:t>result</a:t>
            </a:r>
          </a:p>
        </p:txBody>
      </p:sp>
      <p:sp>
        <p:nvSpPr>
          <p:cNvPr id="16391" name="Text Box 29"/>
          <p:cNvSpPr txBox="1">
            <a:spLocks noChangeArrowheads="1"/>
          </p:cNvSpPr>
          <p:nvPr/>
        </p:nvSpPr>
        <p:spPr bwMode="auto">
          <a:xfrm>
            <a:off x="739775" y="1524000"/>
            <a:ext cx="266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>
                <a:solidFill>
                  <a:srgbClr val="000000"/>
                </a:solidFill>
                <a:latin typeface="Cambria" pitchFamily="18" charset="0"/>
              </a:rPr>
              <a:t>Loops in Python</a:t>
            </a:r>
          </a:p>
        </p:txBody>
      </p:sp>
      <p:sp>
        <p:nvSpPr>
          <p:cNvPr id="16392" name="Text Box 24"/>
          <p:cNvSpPr txBox="1">
            <a:spLocks noChangeArrowheads="1"/>
          </p:cNvSpPr>
          <p:nvPr/>
        </p:nvSpPr>
        <p:spPr bwMode="auto">
          <a:xfrm>
            <a:off x="381000" y="5562600"/>
            <a:ext cx="2414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67B0E"/>
                </a:solidFill>
                <a:latin typeface="Cambria" pitchFamily="18" charset="0"/>
              </a:rPr>
              <a:t>It figures </a:t>
            </a:r>
            <a:r>
              <a:rPr lang="en-US" sz="1200" dirty="0">
                <a:solidFill>
                  <a:srgbClr val="067B0E"/>
                </a:solidFill>
                <a:latin typeface="Cambria" pitchFamily="18" charset="0"/>
              </a:rPr>
              <a:t>a Python would prefer looping to jumping!</a:t>
            </a:r>
          </a:p>
        </p:txBody>
      </p:sp>
    </p:spTree>
    <p:extLst>
      <p:ext uri="{BB962C8B-B14F-4D97-AF65-F5344CB8AC3E}">
        <p14:creationId xmlns:p14="http://schemas.microsoft.com/office/powerpoint/2010/main" val="273085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4"/>
          <p:cNvSpPr txBox="1">
            <a:spLocks noChangeArrowheads="1"/>
          </p:cNvSpPr>
          <p:nvPr/>
        </p:nvSpPr>
        <p:spPr bwMode="auto">
          <a:xfrm>
            <a:off x="5257800" y="2743200"/>
            <a:ext cx="3048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>
                <a:latin typeface="Calibri" pitchFamily="34" charset="0"/>
              </a:rPr>
              <a:t>We get the advantages of explicit looping AND self-contained functions</a:t>
            </a:r>
          </a:p>
        </p:txBody>
      </p:sp>
      <p:sp>
        <p:nvSpPr>
          <p:cNvPr id="17411" name="Right Brace 25"/>
          <p:cNvSpPr>
            <a:spLocks/>
          </p:cNvSpPr>
          <p:nvPr/>
        </p:nvSpPr>
        <p:spPr bwMode="auto">
          <a:xfrm>
            <a:off x="4267200" y="2438400"/>
            <a:ext cx="914400" cy="2743200"/>
          </a:xfrm>
          <a:prstGeom prst="rightBrace">
            <a:avLst>
              <a:gd name="adj1" fmla="val 32528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2" name="Rectangle 28"/>
          <p:cNvSpPr>
            <a:spLocks noChangeArrowheads="1"/>
          </p:cNvSpPr>
          <p:nvPr/>
        </p:nvSpPr>
        <p:spPr bwMode="auto">
          <a:xfrm>
            <a:off x="666750" y="2514600"/>
            <a:ext cx="31432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err="1" smtClean="0">
                <a:solidFill>
                  <a:srgbClr val="FF6600"/>
                </a:solidFill>
                <a:latin typeface="Courier New" pitchFamily="49" charset="0"/>
              </a:rPr>
              <a:t>def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</a:rPr>
              <a:t>fac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</a:rPr>
              <a:t>):</a:t>
            </a:r>
          </a:p>
          <a:p>
            <a:pPr algn="l"/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result = 1</a:t>
            </a:r>
          </a:p>
          <a:p>
            <a:pPr algn="l"/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rgbClr val="FF6600"/>
                </a:solidFill>
                <a:latin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x != 0</a:t>
            </a:r>
            <a:r>
              <a:rPr lang="en-US" b="1" dirty="0" smtClean="0">
                <a:solidFill>
                  <a:srgbClr val="047F0A"/>
                </a:solidFill>
                <a:latin typeface="Courier New" pitchFamily="49" charset="0"/>
              </a:rPr>
              <a:t>:</a:t>
            </a:r>
            <a:endParaRPr lang="en-US" b="1" dirty="0" smtClean="0">
              <a:latin typeface="Courier New" pitchFamily="49" charset="0"/>
            </a:endParaRPr>
          </a:p>
          <a:p>
            <a:pPr algn="l"/>
            <a:r>
              <a:rPr lang="en-US" b="1" dirty="0" smtClean="0">
                <a:latin typeface="Courier New" pitchFamily="49" charset="0"/>
              </a:rPr>
              <a:t>    </a:t>
            </a:r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result</a:t>
            </a:r>
            <a:r>
              <a:rPr lang="en-US" b="1" dirty="0" smtClean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0504FD"/>
                </a:solidFill>
                <a:latin typeface="Courier New" pitchFamily="49" charset="0"/>
              </a:rPr>
              <a:t>*=</a:t>
            </a:r>
            <a:r>
              <a:rPr lang="en-US" b="1" dirty="0" smtClean="0">
                <a:solidFill>
                  <a:srgbClr val="0508FB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x</a:t>
            </a:r>
          </a:p>
          <a:p>
            <a:pPr algn="l"/>
            <a:r>
              <a:rPr lang="en-US" b="1" dirty="0" smtClean="0">
                <a:solidFill>
                  <a:srgbClr val="0508FB"/>
                </a:solidFill>
                <a:latin typeface="Courier New" pitchFamily="49" charset="0"/>
              </a:rPr>
              <a:t>   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dirty="0" smtClean="0">
                <a:solidFill>
                  <a:srgbClr val="0508FB"/>
                </a:solidFill>
                <a:latin typeface="Courier New" pitchFamily="49" charset="0"/>
              </a:rPr>
              <a:t> -= </a:t>
            </a:r>
            <a:r>
              <a:rPr lang="en-US" b="1" dirty="0" smtClean="0">
                <a:latin typeface="Courier New" pitchFamily="49" charset="0"/>
              </a:rPr>
              <a:t>1</a:t>
            </a:r>
          </a:p>
          <a:p>
            <a:pPr algn="l"/>
            <a:endParaRPr lang="en-US" b="1" dirty="0" smtClean="0">
              <a:latin typeface="Courier New" pitchFamily="49" charset="0"/>
            </a:endParaRPr>
          </a:p>
          <a:p>
            <a:pPr algn="l"/>
            <a:r>
              <a:rPr lang="en-US" b="1" dirty="0" smtClean="0"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rgbClr val="FF6600"/>
                </a:solidFill>
                <a:latin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rgbClr val="0AA318"/>
                </a:solidFill>
                <a:latin typeface="Courier New" pitchFamily="49" charset="0"/>
              </a:rPr>
              <a:t>result</a:t>
            </a:r>
            <a:endParaRPr lang="en-US" b="1" dirty="0">
              <a:solidFill>
                <a:srgbClr val="0AA318"/>
              </a:solidFill>
              <a:latin typeface="Courier New" pitchFamily="49" charset="0"/>
            </a:endParaRPr>
          </a:p>
        </p:txBody>
      </p:sp>
      <p:grpSp>
        <p:nvGrpSpPr>
          <p:cNvPr id="17413" name="Group 7"/>
          <p:cNvGrpSpPr>
            <a:grpSpLocks/>
          </p:cNvGrpSpPr>
          <p:nvPr/>
        </p:nvGrpSpPr>
        <p:grpSpPr bwMode="auto">
          <a:xfrm>
            <a:off x="8343900" y="5895975"/>
            <a:ext cx="685800" cy="838200"/>
            <a:chOff x="3456" y="1784"/>
            <a:chExt cx="952" cy="1048"/>
          </a:xfrm>
        </p:grpSpPr>
        <p:sp>
          <p:nvSpPr>
            <p:cNvPr id="17417" name="Freeform 8"/>
            <p:cNvSpPr>
              <a:spLocks/>
            </p:cNvSpPr>
            <p:nvPr/>
          </p:nvSpPr>
          <p:spPr bwMode="auto">
            <a:xfrm>
              <a:off x="4266" y="188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Freeform 9"/>
            <p:cNvSpPr>
              <a:spLocks/>
            </p:cNvSpPr>
            <p:nvPr/>
          </p:nvSpPr>
          <p:spPr bwMode="auto">
            <a:xfrm rot="7013025">
              <a:off x="4162" y="1952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Freeform 10"/>
            <p:cNvSpPr>
              <a:spLocks/>
            </p:cNvSpPr>
            <p:nvPr/>
          </p:nvSpPr>
          <p:spPr bwMode="auto">
            <a:xfrm rot="-6712609">
              <a:off x="4168" y="1814"/>
              <a:ext cx="142" cy="81"/>
            </a:xfrm>
            <a:custGeom>
              <a:avLst/>
              <a:gdLst>
                <a:gd name="T0" fmla="*/ 0 w 112"/>
                <a:gd name="T1" fmla="*/ 2 h 104"/>
                <a:gd name="T2" fmla="*/ 3011 w 112"/>
                <a:gd name="T3" fmla="*/ 2 h 104"/>
                <a:gd name="T4" fmla="*/ 5211 w 112"/>
                <a:gd name="T5" fmla="*/ 2 h 104"/>
                <a:gd name="T6" fmla="*/ 3011 w 112"/>
                <a:gd name="T7" fmla="*/ 2 h 104"/>
                <a:gd name="T8" fmla="*/ 0 w 112"/>
                <a:gd name="T9" fmla="*/ 2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104"/>
                <a:gd name="T17" fmla="*/ 112 w 112"/>
                <a:gd name="T18" fmla="*/ 104 h 1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104">
                  <a:moveTo>
                    <a:pt x="0" y="51"/>
                  </a:moveTo>
                  <a:cubicBezTo>
                    <a:pt x="17" y="32"/>
                    <a:pt x="33" y="19"/>
                    <a:pt x="54" y="5"/>
                  </a:cubicBezTo>
                  <a:cubicBezTo>
                    <a:pt x="67" y="7"/>
                    <a:pt x="89" y="0"/>
                    <a:pt x="92" y="12"/>
                  </a:cubicBezTo>
                  <a:cubicBezTo>
                    <a:pt x="112" y="94"/>
                    <a:pt x="94" y="92"/>
                    <a:pt x="54" y="104"/>
                  </a:cubicBezTo>
                  <a:cubicBezTo>
                    <a:pt x="20" y="94"/>
                    <a:pt x="16" y="83"/>
                    <a:pt x="0" y="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Freeform 11"/>
            <p:cNvSpPr>
              <a:spLocks/>
            </p:cNvSpPr>
            <p:nvPr/>
          </p:nvSpPr>
          <p:spPr bwMode="auto">
            <a:xfrm>
              <a:off x="3456" y="2583"/>
              <a:ext cx="810" cy="249"/>
            </a:xfrm>
            <a:custGeom>
              <a:avLst/>
              <a:gdLst>
                <a:gd name="T0" fmla="*/ 7 w 1048"/>
                <a:gd name="T1" fmla="*/ 21 h 250"/>
                <a:gd name="T2" fmla="*/ 12 w 1048"/>
                <a:gd name="T3" fmla="*/ 83 h 250"/>
                <a:gd name="T4" fmla="*/ 12 w 1048"/>
                <a:gd name="T5" fmla="*/ 111 h 250"/>
                <a:gd name="T6" fmla="*/ 13 w 1048"/>
                <a:gd name="T7" fmla="*/ 125 h 250"/>
                <a:gd name="T8" fmla="*/ 13 w 1048"/>
                <a:gd name="T9" fmla="*/ 162 h 250"/>
                <a:gd name="T10" fmla="*/ 9 w 1048"/>
                <a:gd name="T11" fmla="*/ 231 h 250"/>
                <a:gd name="T12" fmla="*/ 2 w 1048"/>
                <a:gd name="T13" fmla="*/ 211 h 250"/>
                <a:gd name="T14" fmla="*/ 0 w 1048"/>
                <a:gd name="T15" fmla="*/ 190 h 250"/>
                <a:gd name="T16" fmla="*/ 2 w 1048"/>
                <a:gd name="T17" fmla="*/ 156 h 250"/>
                <a:gd name="T18" fmla="*/ 2 w 1048"/>
                <a:gd name="T19" fmla="*/ 125 h 250"/>
                <a:gd name="T20" fmla="*/ 2 w 1048"/>
                <a:gd name="T21" fmla="*/ 76 h 250"/>
                <a:gd name="T22" fmla="*/ 4 w 1048"/>
                <a:gd name="T23" fmla="*/ 55 h 250"/>
                <a:gd name="T24" fmla="*/ 4 w 1048"/>
                <a:gd name="T25" fmla="*/ 28 h 250"/>
                <a:gd name="T26" fmla="*/ 5 w 1048"/>
                <a:gd name="T27" fmla="*/ 14 h 250"/>
                <a:gd name="T28" fmla="*/ 6 w 1048"/>
                <a:gd name="T29" fmla="*/ 28 h 250"/>
                <a:gd name="T30" fmla="*/ 7 w 1048"/>
                <a:gd name="T31" fmla="*/ 21 h 2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8"/>
                <a:gd name="T49" fmla="*/ 0 h 250"/>
                <a:gd name="T50" fmla="*/ 1048 w 1048"/>
                <a:gd name="T51" fmla="*/ 250 h 2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8" h="250">
                  <a:moveTo>
                    <a:pt x="531" y="21"/>
                  </a:moveTo>
                  <a:cubicBezTo>
                    <a:pt x="673" y="0"/>
                    <a:pt x="778" y="50"/>
                    <a:pt x="910" y="83"/>
                  </a:cubicBezTo>
                  <a:cubicBezTo>
                    <a:pt x="923" y="92"/>
                    <a:pt x="937" y="102"/>
                    <a:pt x="951" y="111"/>
                  </a:cubicBezTo>
                  <a:cubicBezTo>
                    <a:pt x="965" y="120"/>
                    <a:pt x="993" y="138"/>
                    <a:pt x="993" y="138"/>
                  </a:cubicBezTo>
                  <a:cubicBezTo>
                    <a:pt x="1009" y="162"/>
                    <a:pt x="1023" y="163"/>
                    <a:pt x="1048" y="179"/>
                  </a:cubicBezTo>
                  <a:cubicBezTo>
                    <a:pt x="943" y="250"/>
                    <a:pt x="887" y="238"/>
                    <a:pt x="751" y="248"/>
                  </a:cubicBezTo>
                  <a:cubicBezTo>
                    <a:pt x="201" y="233"/>
                    <a:pt x="424" y="241"/>
                    <a:pt x="82" y="228"/>
                  </a:cubicBezTo>
                  <a:cubicBezTo>
                    <a:pt x="54" y="218"/>
                    <a:pt x="27" y="216"/>
                    <a:pt x="0" y="207"/>
                  </a:cubicBezTo>
                  <a:cubicBezTo>
                    <a:pt x="2" y="195"/>
                    <a:pt x="1" y="183"/>
                    <a:pt x="7" y="173"/>
                  </a:cubicBezTo>
                  <a:cubicBezTo>
                    <a:pt x="19" y="151"/>
                    <a:pt x="75" y="138"/>
                    <a:pt x="96" y="131"/>
                  </a:cubicBezTo>
                  <a:cubicBezTo>
                    <a:pt x="134" y="116"/>
                    <a:pt x="169" y="92"/>
                    <a:pt x="207" y="76"/>
                  </a:cubicBezTo>
                  <a:cubicBezTo>
                    <a:pt x="239" y="61"/>
                    <a:pt x="238" y="77"/>
                    <a:pt x="275" y="55"/>
                  </a:cubicBezTo>
                  <a:cubicBezTo>
                    <a:pt x="288" y="46"/>
                    <a:pt x="309" y="33"/>
                    <a:pt x="324" y="28"/>
                  </a:cubicBezTo>
                  <a:cubicBezTo>
                    <a:pt x="341" y="21"/>
                    <a:pt x="379" y="14"/>
                    <a:pt x="379" y="14"/>
                  </a:cubicBezTo>
                  <a:cubicBezTo>
                    <a:pt x="420" y="18"/>
                    <a:pt x="461" y="22"/>
                    <a:pt x="503" y="28"/>
                  </a:cubicBezTo>
                  <a:cubicBezTo>
                    <a:pt x="531" y="32"/>
                    <a:pt x="519" y="44"/>
                    <a:pt x="531" y="21"/>
                  </a:cubicBezTo>
                  <a:close/>
                </a:path>
              </a:pathLst>
            </a:custGeom>
            <a:solidFill>
              <a:srgbClr val="FD9D0F"/>
            </a:solidFill>
            <a:ln w="9525">
              <a:solidFill>
                <a:srgbClr val="FD9D0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1" name="Oval 12"/>
            <p:cNvSpPr>
              <a:spLocks noChangeArrowheads="1"/>
            </p:cNvSpPr>
            <p:nvPr/>
          </p:nvSpPr>
          <p:spPr bwMode="auto">
            <a:xfrm>
              <a:off x="3493" y="2064"/>
              <a:ext cx="779" cy="672"/>
            </a:xfrm>
            <a:prstGeom prst="ellipse">
              <a:avLst/>
            </a:prstGeom>
            <a:solidFill>
              <a:srgbClr val="9ECC46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Oval 13"/>
            <p:cNvSpPr>
              <a:spLocks noChangeArrowheads="1"/>
            </p:cNvSpPr>
            <p:nvPr/>
          </p:nvSpPr>
          <p:spPr bwMode="auto">
            <a:xfrm rot="-1967255">
              <a:off x="3567" y="2207"/>
              <a:ext cx="186" cy="19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3" name="Oval 14"/>
            <p:cNvSpPr>
              <a:spLocks noChangeArrowheads="1"/>
            </p:cNvSpPr>
            <p:nvPr/>
          </p:nvSpPr>
          <p:spPr bwMode="auto">
            <a:xfrm>
              <a:off x="3790" y="2207"/>
              <a:ext cx="222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4" name="Oval 15"/>
            <p:cNvSpPr>
              <a:spLocks noChangeArrowheads="1"/>
            </p:cNvSpPr>
            <p:nvPr/>
          </p:nvSpPr>
          <p:spPr bwMode="auto">
            <a:xfrm rot="-2071034">
              <a:off x="4049" y="2255"/>
              <a:ext cx="149" cy="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5" name="Oval 16"/>
            <p:cNvSpPr>
              <a:spLocks noChangeArrowheads="1"/>
            </p:cNvSpPr>
            <p:nvPr/>
          </p:nvSpPr>
          <p:spPr bwMode="auto">
            <a:xfrm>
              <a:off x="3646" y="2303"/>
              <a:ext cx="56" cy="6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6" name="Oval 17"/>
            <p:cNvSpPr>
              <a:spLocks noChangeArrowheads="1"/>
            </p:cNvSpPr>
            <p:nvPr/>
          </p:nvSpPr>
          <p:spPr bwMode="auto">
            <a:xfrm>
              <a:off x="3869" y="2319"/>
              <a:ext cx="55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Oval 18"/>
            <p:cNvSpPr>
              <a:spLocks noChangeArrowheads="1"/>
            </p:cNvSpPr>
            <p:nvPr/>
          </p:nvSpPr>
          <p:spPr bwMode="auto">
            <a:xfrm>
              <a:off x="4071" y="2373"/>
              <a:ext cx="54" cy="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8" name="AutoShape 19"/>
            <p:cNvSpPr>
              <a:spLocks noChangeArrowheads="1"/>
            </p:cNvSpPr>
            <p:nvPr/>
          </p:nvSpPr>
          <p:spPr bwMode="auto">
            <a:xfrm rot="-5400000">
              <a:off x="3819" y="2364"/>
              <a:ext cx="77" cy="445"/>
            </a:xfrm>
            <a:prstGeom prst="moo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Freeform 20"/>
            <p:cNvSpPr>
              <a:spLocks/>
            </p:cNvSpPr>
            <p:nvPr/>
          </p:nvSpPr>
          <p:spPr bwMode="auto">
            <a:xfrm>
              <a:off x="3648" y="1952"/>
              <a:ext cx="648" cy="256"/>
            </a:xfrm>
            <a:custGeom>
              <a:avLst/>
              <a:gdLst>
                <a:gd name="T0" fmla="*/ 208 w 648"/>
                <a:gd name="T1" fmla="*/ 0 h 256"/>
                <a:gd name="T2" fmla="*/ 47 w 648"/>
                <a:gd name="T3" fmla="*/ 7 h 256"/>
                <a:gd name="T4" fmla="*/ 0 w 648"/>
                <a:gd name="T5" fmla="*/ 92 h 256"/>
                <a:gd name="T6" fmla="*/ 162 w 648"/>
                <a:gd name="T7" fmla="*/ 192 h 256"/>
                <a:gd name="T8" fmla="*/ 300 w 648"/>
                <a:gd name="T9" fmla="*/ 238 h 256"/>
                <a:gd name="T10" fmla="*/ 484 w 648"/>
                <a:gd name="T11" fmla="*/ 246 h 256"/>
                <a:gd name="T12" fmla="*/ 646 w 648"/>
                <a:gd name="T13" fmla="*/ 184 h 256"/>
                <a:gd name="T14" fmla="*/ 615 w 648"/>
                <a:gd name="T15" fmla="*/ 153 h 256"/>
                <a:gd name="T16" fmla="*/ 546 w 648"/>
                <a:gd name="T17" fmla="*/ 84 h 25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8"/>
                <a:gd name="T28" fmla="*/ 0 h 256"/>
                <a:gd name="T29" fmla="*/ 648 w 648"/>
                <a:gd name="T30" fmla="*/ 256 h 25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8" h="256">
                  <a:moveTo>
                    <a:pt x="208" y="0"/>
                  </a:moveTo>
                  <a:cubicBezTo>
                    <a:pt x="154" y="2"/>
                    <a:pt x="100" y="0"/>
                    <a:pt x="47" y="7"/>
                  </a:cubicBezTo>
                  <a:cubicBezTo>
                    <a:pt x="15" y="11"/>
                    <a:pt x="0" y="92"/>
                    <a:pt x="0" y="92"/>
                  </a:cubicBezTo>
                  <a:cubicBezTo>
                    <a:pt x="19" y="199"/>
                    <a:pt x="72" y="170"/>
                    <a:pt x="162" y="192"/>
                  </a:cubicBezTo>
                  <a:cubicBezTo>
                    <a:pt x="208" y="203"/>
                    <a:pt x="252" y="234"/>
                    <a:pt x="300" y="238"/>
                  </a:cubicBezTo>
                  <a:cubicBezTo>
                    <a:pt x="361" y="243"/>
                    <a:pt x="423" y="243"/>
                    <a:pt x="484" y="246"/>
                  </a:cubicBezTo>
                  <a:cubicBezTo>
                    <a:pt x="648" y="235"/>
                    <a:pt x="569" y="256"/>
                    <a:pt x="646" y="184"/>
                  </a:cubicBezTo>
                  <a:cubicBezTo>
                    <a:pt x="642" y="180"/>
                    <a:pt x="617" y="158"/>
                    <a:pt x="615" y="153"/>
                  </a:cubicBezTo>
                  <a:cubicBezTo>
                    <a:pt x="596" y="116"/>
                    <a:pt x="599" y="84"/>
                    <a:pt x="546" y="84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Freeform 21"/>
            <p:cNvSpPr>
              <a:spLocks/>
            </p:cNvSpPr>
            <p:nvPr/>
          </p:nvSpPr>
          <p:spPr bwMode="auto">
            <a:xfrm>
              <a:off x="3782" y="1875"/>
              <a:ext cx="442" cy="192"/>
            </a:xfrm>
            <a:custGeom>
              <a:avLst/>
              <a:gdLst>
                <a:gd name="T0" fmla="*/ 88 w 442"/>
                <a:gd name="T1" fmla="*/ 138 h 192"/>
                <a:gd name="T2" fmla="*/ 34 w 442"/>
                <a:gd name="T3" fmla="*/ 92 h 192"/>
                <a:gd name="T4" fmla="*/ 57 w 442"/>
                <a:gd name="T5" fmla="*/ 0 h 192"/>
                <a:gd name="T6" fmla="*/ 234 w 442"/>
                <a:gd name="T7" fmla="*/ 15 h 192"/>
                <a:gd name="T8" fmla="*/ 372 w 442"/>
                <a:gd name="T9" fmla="*/ 61 h 192"/>
                <a:gd name="T10" fmla="*/ 441 w 442"/>
                <a:gd name="T11" fmla="*/ 92 h 192"/>
                <a:gd name="T12" fmla="*/ 434 w 442"/>
                <a:gd name="T13" fmla="*/ 122 h 192"/>
                <a:gd name="T14" fmla="*/ 280 w 442"/>
                <a:gd name="T15" fmla="*/ 161 h 192"/>
                <a:gd name="T16" fmla="*/ 257 w 442"/>
                <a:gd name="T17" fmla="*/ 169 h 192"/>
                <a:gd name="T18" fmla="*/ 226 w 442"/>
                <a:gd name="T19" fmla="*/ 184 h 192"/>
                <a:gd name="T20" fmla="*/ 196 w 442"/>
                <a:gd name="T21" fmla="*/ 192 h 1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42"/>
                <a:gd name="T34" fmla="*/ 0 h 192"/>
                <a:gd name="T35" fmla="*/ 442 w 442"/>
                <a:gd name="T36" fmla="*/ 192 h 1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42" h="192">
                  <a:moveTo>
                    <a:pt x="88" y="138"/>
                  </a:moveTo>
                  <a:cubicBezTo>
                    <a:pt x="71" y="119"/>
                    <a:pt x="55" y="106"/>
                    <a:pt x="34" y="92"/>
                  </a:cubicBezTo>
                  <a:cubicBezTo>
                    <a:pt x="22" y="52"/>
                    <a:pt x="0" y="17"/>
                    <a:pt x="57" y="0"/>
                  </a:cubicBezTo>
                  <a:cubicBezTo>
                    <a:pt x="75" y="1"/>
                    <a:pt x="202" y="8"/>
                    <a:pt x="234" y="15"/>
                  </a:cubicBezTo>
                  <a:cubicBezTo>
                    <a:pt x="275" y="24"/>
                    <a:pt x="331" y="47"/>
                    <a:pt x="372" y="61"/>
                  </a:cubicBezTo>
                  <a:cubicBezTo>
                    <a:pt x="394" y="81"/>
                    <a:pt x="412" y="84"/>
                    <a:pt x="441" y="92"/>
                  </a:cubicBezTo>
                  <a:cubicBezTo>
                    <a:pt x="439" y="102"/>
                    <a:pt x="442" y="115"/>
                    <a:pt x="434" y="122"/>
                  </a:cubicBezTo>
                  <a:cubicBezTo>
                    <a:pt x="411" y="142"/>
                    <a:pt x="306" y="158"/>
                    <a:pt x="280" y="161"/>
                  </a:cubicBezTo>
                  <a:cubicBezTo>
                    <a:pt x="272" y="164"/>
                    <a:pt x="264" y="166"/>
                    <a:pt x="257" y="169"/>
                  </a:cubicBezTo>
                  <a:cubicBezTo>
                    <a:pt x="246" y="173"/>
                    <a:pt x="237" y="180"/>
                    <a:pt x="226" y="184"/>
                  </a:cubicBezTo>
                  <a:cubicBezTo>
                    <a:pt x="216" y="188"/>
                    <a:pt x="196" y="192"/>
                    <a:pt x="196" y="192"/>
                  </a:cubicBezTo>
                </a:path>
              </a:pathLst>
            </a:custGeom>
            <a:solidFill>
              <a:srgbClr val="CC0099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Freeform 22"/>
            <p:cNvSpPr>
              <a:spLocks/>
            </p:cNvSpPr>
            <p:nvPr/>
          </p:nvSpPr>
          <p:spPr bwMode="auto">
            <a:xfrm>
              <a:off x="3994" y="1843"/>
              <a:ext cx="276" cy="108"/>
            </a:xfrm>
            <a:custGeom>
              <a:avLst/>
              <a:gdLst>
                <a:gd name="T0" fmla="*/ 0 w 276"/>
                <a:gd name="T1" fmla="*/ 108 h 108"/>
                <a:gd name="T2" fmla="*/ 92 w 276"/>
                <a:gd name="T3" fmla="*/ 0 h 108"/>
                <a:gd name="T4" fmla="*/ 261 w 276"/>
                <a:gd name="T5" fmla="*/ 31 h 108"/>
                <a:gd name="T6" fmla="*/ 276 w 276"/>
                <a:gd name="T7" fmla="*/ 92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6"/>
                <a:gd name="T13" fmla="*/ 0 h 108"/>
                <a:gd name="T14" fmla="*/ 276 w 27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6" h="108">
                  <a:moveTo>
                    <a:pt x="0" y="108"/>
                  </a:moveTo>
                  <a:cubicBezTo>
                    <a:pt x="40" y="65"/>
                    <a:pt x="21" y="18"/>
                    <a:pt x="92" y="0"/>
                  </a:cubicBezTo>
                  <a:cubicBezTo>
                    <a:pt x="273" y="11"/>
                    <a:pt x="175" y="1"/>
                    <a:pt x="261" y="31"/>
                  </a:cubicBezTo>
                  <a:cubicBezTo>
                    <a:pt x="267" y="51"/>
                    <a:pt x="276" y="71"/>
                    <a:pt x="276" y="92"/>
                  </a:cubicBezTo>
                </a:path>
              </a:pathLst>
            </a:custGeom>
            <a:noFill/>
            <a:ln w="38100">
              <a:solidFill>
                <a:srgbClr val="CC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Freeform 23"/>
            <p:cNvSpPr>
              <a:spLocks/>
            </p:cNvSpPr>
            <p:nvPr/>
          </p:nvSpPr>
          <p:spPr bwMode="auto">
            <a:xfrm>
              <a:off x="3553" y="2626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Freeform 24"/>
            <p:cNvSpPr>
              <a:spLocks/>
            </p:cNvSpPr>
            <p:nvPr/>
          </p:nvSpPr>
          <p:spPr bwMode="auto">
            <a:xfrm flipH="1">
              <a:off x="3984" y="2637"/>
              <a:ext cx="215" cy="139"/>
            </a:xfrm>
            <a:custGeom>
              <a:avLst/>
              <a:gdLst>
                <a:gd name="T0" fmla="*/ 8 w 215"/>
                <a:gd name="T1" fmla="*/ 78 h 139"/>
                <a:gd name="T2" fmla="*/ 84 w 215"/>
                <a:gd name="T3" fmla="*/ 17 h 139"/>
                <a:gd name="T4" fmla="*/ 154 w 215"/>
                <a:gd name="T5" fmla="*/ 40 h 139"/>
                <a:gd name="T6" fmla="*/ 215 w 215"/>
                <a:gd name="T7" fmla="*/ 139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5"/>
                <a:gd name="T13" fmla="*/ 0 h 139"/>
                <a:gd name="T14" fmla="*/ 215 w 215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5" h="139">
                  <a:moveTo>
                    <a:pt x="8" y="78"/>
                  </a:moveTo>
                  <a:cubicBezTo>
                    <a:pt x="20" y="0"/>
                    <a:pt x="0" y="6"/>
                    <a:pt x="84" y="17"/>
                  </a:cubicBezTo>
                  <a:cubicBezTo>
                    <a:pt x="108" y="24"/>
                    <a:pt x="154" y="40"/>
                    <a:pt x="154" y="40"/>
                  </a:cubicBezTo>
                  <a:cubicBezTo>
                    <a:pt x="162" y="81"/>
                    <a:pt x="162" y="139"/>
                    <a:pt x="215" y="139"/>
                  </a:cubicBezTo>
                </a:path>
              </a:pathLst>
            </a:custGeom>
            <a:solidFill>
              <a:srgbClr val="FD9D0F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4" name="Text Box 24"/>
          <p:cNvSpPr txBox="1">
            <a:spLocks noChangeArrowheads="1"/>
          </p:cNvSpPr>
          <p:nvPr/>
        </p:nvSpPr>
        <p:spPr bwMode="auto">
          <a:xfrm>
            <a:off x="6743700" y="5830888"/>
            <a:ext cx="1866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67B0E"/>
                </a:solidFill>
                <a:latin typeface="Cambria" pitchFamily="18" charset="0"/>
              </a:rPr>
              <a:t>All the advantages of Hmmm? I'm sold!</a:t>
            </a:r>
          </a:p>
        </p:txBody>
      </p:sp>
      <p:sp>
        <p:nvSpPr>
          <p:cNvPr id="17416" name="Text Box 29"/>
          <p:cNvSpPr txBox="1">
            <a:spLocks noChangeArrowheads="1"/>
          </p:cNvSpPr>
          <p:nvPr/>
        </p:nvSpPr>
        <p:spPr bwMode="auto">
          <a:xfrm>
            <a:off x="739775" y="1524000"/>
            <a:ext cx="2665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r>
              <a:rPr lang="en-US" sz="2800" dirty="0">
                <a:latin typeface="Cambria" pitchFamily="18" charset="0"/>
              </a:rPr>
              <a:t>Loops in Python</a:t>
            </a:r>
          </a:p>
        </p:txBody>
      </p:sp>
      <p:sp>
        <p:nvSpPr>
          <p:cNvPr id="26" name="Text Box 6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2113" y="176213"/>
            <a:ext cx="8294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200" dirty="0" smtClean="0">
                <a:latin typeface="Cambria" pitchFamily="18" charset="0"/>
              </a:rPr>
              <a:t>Hmmm-thinking   </a:t>
            </a:r>
            <a:r>
              <a:rPr lang="en-US" sz="4200" i="1" dirty="0" smtClean="0">
                <a:latin typeface="Cambria" pitchFamily="18" charset="0"/>
              </a:rPr>
              <a:t>in </a:t>
            </a:r>
            <a:r>
              <a:rPr lang="en-US" sz="4200" i="1" dirty="0">
                <a:latin typeface="Cambria" pitchFamily="18" charset="0"/>
              </a:rPr>
              <a:t>Python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2_Blank Presentation">
  <a:themeElements>
    <a:clrScheme name="2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  <a:ea typeface="ＭＳ Ｐゴシック" pitchFamily="1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Cambria" panose="02040503050406030204" pitchFamily="18" charset="0"/>
          </a:defRPr>
        </a:defPPr>
      </a:lstStyle>
    </a:txDef>
  </a:objectDefaults>
  <a:extraClrSchemeLst>
    <a:extraClrScheme>
      <a:clrScheme name="2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  <a:ea typeface="ＭＳ Ｐゴシック" pitchFamily="1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Cambria" panose="02040503050406030204" pitchFamily="18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28199</TotalTime>
  <Words>3517</Words>
  <Application>Microsoft Office PowerPoint</Application>
  <PresentationFormat>On-screen Show (4:3)</PresentationFormat>
  <Paragraphs>954</Paragraphs>
  <Slides>45</Slides>
  <Notes>45</Notes>
  <HiddenSlides>7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2_Blank Presentation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Zachary Dodds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dodds</dc:creator>
  <cp:lastModifiedBy>Geoff Kuenning</cp:lastModifiedBy>
  <cp:revision>586</cp:revision>
  <cp:lastPrinted>2018-03-05T06:00:16Z</cp:lastPrinted>
  <dcterms:created xsi:type="dcterms:W3CDTF">2010-10-21T13:38:48Z</dcterms:created>
  <dcterms:modified xsi:type="dcterms:W3CDTF">2018-03-05T07:13:39Z</dcterms:modified>
</cp:coreProperties>
</file>