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38"/>
  </p:notesMasterIdLst>
  <p:handoutMasterIdLst>
    <p:handoutMasterId r:id="rId39"/>
  </p:handoutMasterIdLst>
  <p:sldIdLst>
    <p:sldId id="310" r:id="rId3"/>
    <p:sldId id="312" r:id="rId4"/>
    <p:sldId id="318" r:id="rId5"/>
    <p:sldId id="313" r:id="rId6"/>
    <p:sldId id="314" r:id="rId7"/>
    <p:sldId id="315" r:id="rId8"/>
    <p:sldId id="316" r:id="rId9"/>
    <p:sldId id="317" r:id="rId10"/>
    <p:sldId id="322" r:id="rId11"/>
    <p:sldId id="323" r:id="rId12"/>
    <p:sldId id="257" r:id="rId13"/>
    <p:sldId id="259" r:id="rId14"/>
    <p:sldId id="260" r:id="rId15"/>
    <p:sldId id="261" r:id="rId16"/>
    <p:sldId id="262" r:id="rId17"/>
    <p:sldId id="302" r:id="rId18"/>
    <p:sldId id="271" r:id="rId19"/>
    <p:sldId id="297" r:id="rId20"/>
    <p:sldId id="277" r:id="rId21"/>
    <p:sldId id="293" r:id="rId22"/>
    <p:sldId id="341" r:id="rId23"/>
    <p:sldId id="281" r:id="rId24"/>
    <p:sldId id="282" r:id="rId25"/>
    <p:sldId id="283" r:id="rId26"/>
    <p:sldId id="284" r:id="rId27"/>
    <p:sldId id="285" r:id="rId28"/>
    <p:sldId id="342" r:id="rId29"/>
    <p:sldId id="330" r:id="rId30"/>
    <p:sldId id="309" r:id="rId31"/>
    <p:sldId id="328" r:id="rId32"/>
    <p:sldId id="343" r:id="rId33"/>
    <p:sldId id="326" r:id="rId34"/>
    <p:sldId id="345" r:id="rId35"/>
    <p:sldId id="327" r:id="rId36"/>
    <p:sldId id="381" r:id="rId3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1429" autoAdjust="0"/>
  </p:normalViewPr>
  <p:slideViewPr>
    <p:cSldViewPr snapToGrid="0" snapToObjects="1">
      <p:cViewPr varScale="1">
        <p:scale>
          <a:sx n="83" d="100"/>
          <a:sy n="83" d="100"/>
        </p:scale>
        <p:origin x="71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1411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02960-4FB1-F440-8D0A-9372A4F2D8E9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622F0F-3BDA-8146-A5E6-7F97323831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5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8294A-E9BA-4D45-AFF9-98BB73BACB6A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D6856-4852-A74A-85B7-55DA096541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743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52ED6E-D8C8-D242-80D7-32CB54F49AA3}" type="slidenum">
              <a:rPr lang="en-US">
                <a:solidFill>
                  <a:prstClr val="black"/>
                </a:solidFill>
                <a:latin typeface="Calibri"/>
              </a:rPr>
              <a:pPr/>
              <a:t>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WMSCI Story 2005</a:t>
            </a:r>
          </a:p>
          <a:p>
            <a:r>
              <a:rPr lang="en-US" dirty="0"/>
              <a:t>Show the website</a:t>
            </a:r>
          </a:p>
          <a:p>
            <a:r>
              <a:rPr lang="en-US" dirty="0"/>
              <a:t>Show the movie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A3542-E736-7B42-AE37-855627DB3EF7}" type="slidenum">
              <a:rPr lang="en-US"/>
              <a:pPr/>
              <a:t>16</a:t>
            </a:fld>
            <a:endParaRPr lang="en-US"/>
          </a:p>
        </p:txBody>
      </p:sp>
      <p:sp>
        <p:nvSpPr>
          <p:cNvPr id="358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3738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358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6360" y="4342535"/>
            <a:ext cx="5486681" cy="4378614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15830" rIns="0" bIns="0"/>
          <a:lstStyle>
            <a:lvl1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</a:pPr>
            <a:endParaRPr lang="en-US" sz="1800" dirty="0">
              <a:latin typeface="Arial" charset="0"/>
              <a:cs typeface="DejaVu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747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Show two things</a:t>
            </a:r>
            <a:r>
              <a:rPr lang="en-US" baseline="0" dirty="0"/>
              <a:t> on board:</a:t>
            </a:r>
          </a:p>
          <a:p>
            <a:r>
              <a:rPr lang="en-US" baseline="0" dirty="0"/>
              <a:t>  1. (Root, subtree1, subtree2)</a:t>
            </a:r>
          </a:p>
          <a:p>
            <a:r>
              <a:rPr lang="en-US" baseline="0" dirty="0"/>
              <a:t>  2. Leaves look like this: (“L”,(),())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6856-4852-A74A-85B7-55DA096541F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9405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Worksheet Bonanza!!!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FD6856-4852-A74A-85B7-55DA096541F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52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28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673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396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62887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4600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66060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46216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7707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79097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57147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96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907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65063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83766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6159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070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151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008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62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89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50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697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EF249D-7037-CB47-9908-3F8D23EF4D38}" type="datetimeFigureOut">
              <a:rPr lang="en-US" smtClean="0"/>
              <a:t>10/29/19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1A8E7-0A81-0F42-BA39-067427403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01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Times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Times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Times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Times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Times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3C7AF-8498-094A-AF8A-D72C1011EF6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10/29/19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BD7B-C3B6-6A40-A00B-FE2BCAC37B0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6743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7212" y="194225"/>
            <a:ext cx="5873376" cy="1470025"/>
          </a:xfrm>
        </p:spPr>
        <p:txBody>
          <a:bodyPr/>
          <a:lstStyle/>
          <a:p>
            <a:r>
              <a:rPr lang="en-US" dirty="0"/>
              <a:t>CS 5 Black Meets Artificial Intelligence!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9066" y="2262505"/>
            <a:ext cx="2972486" cy="4232970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5803835" y="1630337"/>
            <a:ext cx="3119008" cy="1896851"/>
          </a:xfrm>
          <a:prstGeom prst="wedgeRoundRectCallout">
            <a:avLst>
              <a:gd name="adj1" fmla="val -42480"/>
              <a:gd name="adj2" fmla="val 68903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Just to be clear, I represent the intelligence!</a:t>
            </a:r>
          </a:p>
        </p:txBody>
      </p:sp>
    </p:spTree>
    <p:extLst>
      <p:ext uri="{BB962C8B-B14F-4D97-AF65-F5344CB8AC3E}">
        <p14:creationId xmlns:p14="http://schemas.microsoft.com/office/powerpoint/2010/main" val="28955729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881" y="562882"/>
            <a:ext cx="7664823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ourier"/>
                <a:cs typeface="Courier"/>
              </a:rPr>
              <a:t>test = "A B C. A B B!  D A A?”</a:t>
            </a:r>
          </a:p>
          <a:p>
            <a:endParaRPr lang="en-US" sz="2000" b="1" dirty="0">
              <a:solidFill>
                <a:srgbClr val="008000"/>
              </a:solidFill>
              <a:latin typeface="Courier"/>
              <a:cs typeface="Courier"/>
            </a:endParaRPr>
          </a:p>
          <a:p>
            <a:r>
              <a:rPr lang="en-US" sz="2000" b="1" dirty="0" err="1">
                <a:solidFill>
                  <a:srgbClr val="008000"/>
                </a:solidFill>
                <a:latin typeface="Courier"/>
                <a:cs typeface="Courier"/>
              </a:rPr>
              <a:t>wordList</a:t>
            </a:r>
            <a:r>
              <a:rPr lang="en-US" sz="2000" b="1" dirty="0">
                <a:solidFill>
                  <a:srgbClr val="008000"/>
                </a:solidFill>
                <a:latin typeface="Courier"/>
                <a:cs typeface="Courier"/>
              </a:rPr>
              <a:t> = </a:t>
            </a:r>
          </a:p>
          <a:p>
            <a:r>
              <a:rPr lang="en-US" sz="2000" b="1" dirty="0">
                <a:solidFill>
                  <a:srgbClr val="008000"/>
                </a:solidFill>
                <a:latin typeface="Courier"/>
                <a:cs typeface="Courier"/>
              </a:rPr>
              <a:t> </a:t>
            </a:r>
          </a:p>
          <a:p>
            <a:endParaRPr lang="en-US" sz="2000" b="1" dirty="0">
              <a:solidFill>
                <a:srgbClr val="008000"/>
              </a:solidFill>
              <a:latin typeface="Courier"/>
              <a:cs typeface="Courier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9369" y="2430584"/>
            <a:ext cx="73970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mm2 = </a:t>
            </a:r>
            <a:r>
              <a:rPr lang="en-US" sz="2400" dirty="0" err="1">
                <a:latin typeface="Courier"/>
                <a:cs typeface="Courier"/>
              </a:rPr>
              <a:t>markov_model</a:t>
            </a:r>
            <a:r>
              <a:rPr lang="en-US" sz="2400" dirty="0">
                <a:latin typeface="Courier"/>
                <a:cs typeface="Courier"/>
              </a:rPr>
              <a:t>(</a:t>
            </a:r>
            <a:r>
              <a:rPr lang="en-US" sz="2400" dirty="0" err="1">
                <a:latin typeface="Courier"/>
                <a:cs typeface="Courier"/>
              </a:rPr>
              <a:t>wordList</a:t>
            </a:r>
            <a:r>
              <a:rPr lang="en-US" sz="2400" dirty="0">
                <a:latin typeface="Courier"/>
                <a:cs typeface="Courier"/>
              </a:rPr>
              <a:t>, 2) </a:t>
            </a:r>
          </a:p>
          <a:p>
            <a:endParaRPr lang="en-US" dirty="0">
              <a:latin typeface="Courier"/>
              <a:cs typeface="Courie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3880" y="1593889"/>
            <a:ext cx="86684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>
                <a:latin typeface="Courier"/>
                <a:cs typeface="Courier"/>
              </a:rPr>
              <a:t>['$', '$', 'A', 'B', 'C.', '$', '$', 'A', 'B', 'B!', '$', '$', 'D', 'A', 'A?']</a:t>
            </a:r>
            <a:endParaRPr lang="en-US" sz="2000" dirty="0">
              <a:latin typeface="Courier"/>
              <a:cs typeface="Courier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3881" y="2886551"/>
            <a:ext cx="68563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ourier"/>
                <a:cs typeface="Courier"/>
              </a:rPr>
              <a:t>{</a:t>
            </a:r>
          </a:p>
          <a:p>
            <a:r>
              <a:rPr lang="en-US" sz="2400" dirty="0">
                <a:latin typeface="Courier"/>
                <a:cs typeface="Courier"/>
              </a:rPr>
              <a:t>('D', 'A'): ['A?'], </a:t>
            </a:r>
          </a:p>
          <a:p>
            <a:r>
              <a:rPr lang="en-US" sz="2400" dirty="0">
                <a:latin typeface="Courier"/>
                <a:cs typeface="Courier"/>
              </a:rPr>
              <a:t>('$', 'D'): ['A'], </a:t>
            </a:r>
          </a:p>
          <a:p>
            <a:r>
              <a:rPr lang="en-US" sz="2400" dirty="0">
                <a:latin typeface="Courier"/>
                <a:cs typeface="Courier"/>
              </a:rPr>
              <a:t>('A', 'B'): ['C.', 'B!'], </a:t>
            </a:r>
          </a:p>
          <a:p>
            <a:r>
              <a:rPr lang="en-US" sz="2400" dirty="0">
                <a:latin typeface="Courier"/>
                <a:cs typeface="Courier"/>
              </a:rPr>
              <a:t>('$', 'A'): ['B', 'B'], </a:t>
            </a:r>
          </a:p>
          <a:p>
            <a:r>
              <a:rPr lang="en-US" sz="2400" dirty="0">
                <a:latin typeface="Courier"/>
                <a:cs typeface="Courier"/>
              </a:rPr>
              <a:t>('$', '$'): ['A', 'A', 'D']</a:t>
            </a:r>
          </a:p>
          <a:p>
            <a:r>
              <a:rPr lang="en-US" sz="2400" dirty="0">
                <a:latin typeface="Courier"/>
                <a:cs typeface="Courier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73862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ChangeArrowheads="1"/>
          </p:cNvSpPr>
          <p:nvPr/>
        </p:nvSpPr>
        <p:spPr bwMode="auto">
          <a:xfrm>
            <a:off x="4554614" y="198120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ja-JP" altLang="en-US" sz="1800" dirty="0">
                <a:solidFill>
                  <a:srgbClr val="1C7210"/>
                </a:solidFill>
              </a:rPr>
              <a:t>“</a:t>
            </a:r>
            <a:r>
              <a:rPr lang="en-US" altLang="ja-JP" sz="1800" dirty="0">
                <a:solidFill>
                  <a:srgbClr val="1C7210"/>
                </a:solidFill>
              </a:rPr>
              <a:t>We wonder about Robert Frost</a:t>
            </a:r>
            <a:r>
              <a:rPr lang="ja-JP" altLang="en-US" sz="1800" dirty="0">
                <a:solidFill>
                  <a:srgbClr val="1C7210"/>
                </a:solidFill>
              </a:rPr>
              <a:t>”</a:t>
            </a:r>
            <a:r>
              <a:rPr lang="en-US" altLang="ja-JP" sz="1800" dirty="0">
                <a:solidFill>
                  <a:srgbClr val="1C7210"/>
                </a:solidFill>
              </a:rPr>
              <a:t> - Trees</a:t>
            </a:r>
            <a:endParaRPr lang="en-US" sz="1800" dirty="0">
              <a:solidFill>
                <a:srgbClr val="1C7210"/>
              </a:solidFill>
            </a:endParaRPr>
          </a:p>
        </p:txBody>
      </p:sp>
      <p:pic>
        <p:nvPicPr>
          <p:cNvPr id="17411" name="Picture 8" descr="tre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297180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1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1676400"/>
            <a:ext cx="3338513" cy="427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“I wonder about Trees” –Robert Frost</a:t>
            </a:r>
          </a:p>
        </p:txBody>
      </p:sp>
    </p:spTree>
    <p:extLst>
      <p:ext uri="{BB962C8B-B14F-4D97-AF65-F5344CB8AC3E}">
        <p14:creationId xmlns:p14="http://schemas.microsoft.com/office/powerpoint/2010/main" val="2965945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3886200" cy="4224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TextBox 2"/>
          <p:cNvSpPr txBox="1">
            <a:spLocks noChangeArrowheads="1"/>
          </p:cNvSpPr>
          <p:nvPr/>
        </p:nvSpPr>
        <p:spPr bwMode="auto">
          <a:xfrm>
            <a:off x="2590800" y="6324600"/>
            <a:ext cx="3175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/>
              <a:t>From Darwin’s notebooks, 1837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Phylogenetic Trees…</a:t>
            </a:r>
          </a:p>
        </p:txBody>
      </p:sp>
    </p:spTree>
    <p:extLst>
      <p:ext uri="{BB962C8B-B14F-4D97-AF65-F5344CB8AC3E}">
        <p14:creationId xmlns:p14="http://schemas.microsoft.com/office/powerpoint/2010/main" val="4502999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1676400"/>
            <a:ext cx="2511425" cy="434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53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603" y="1417638"/>
            <a:ext cx="5180600" cy="49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Really?</a:t>
            </a:r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1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The only figure in </a:t>
            </a:r>
            <a:r>
              <a:rPr lang="en-US" i="1" dirty="0">
                <a:ea typeface="+mj-ea"/>
                <a:cs typeface="+mj-cs"/>
              </a:rPr>
              <a:t>On the Origin of Species by Natural Selection </a:t>
            </a:r>
            <a:r>
              <a:rPr lang="en-US" sz="1600" dirty="0">
                <a:ea typeface="+mj-ea"/>
                <a:cs typeface="+mj-cs"/>
              </a:rPr>
              <a:t>(Darwin, 1859)</a:t>
            </a:r>
          </a:p>
        </p:txBody>
      </p:sp>
      <p:pic>
        <p:nvPicPr>
          <p:cNvPr id="6963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62138" y="1827213"/>
            <a:ext cx="5275262" cy="309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143500"/>
            <a:ext cx="8229600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Calibri" charset="0"/>
              </a:rPr>
              <a:t>From the 6</a:t>
            </a:r>
            <a:r>
              <a:rPr lang="en-US" sz="1800" baseline="30000">
                <a:solidFill>
                  <a:srgbClr val="000000"/>
                </a:solidFill>
                <a:latin typeface="Calibri" charset="0"/>
              </a:rPr>
              <a:t>th</a:t>
            </a:r>
            <a:r>
              <a:rPr lang="en-US" sz="1800">
                <a:solidFill>
                  <a:srgbClr val="000000"/>
                </a:solidFill>
                <a:latin typeface="Calibri" charset="0"/>
              </a:rPr>
              <a:t> edition (1872):  “The affinities of all the beings of the same class have sometimes been represented by a great tree. I believe this simile largely speaks the truth. The green and budding twigs may represent existing species; and those produced during former years may represent the long succession of extinct species.”</a:t>
            </a:r>
          </a:p>
        </p:txBody>
      </p:sp>
    </p:spTree>
    <p:extLst>
      <p:ext uri="{BB962C8B-B14F-4D97-AF65-F5344CB8AC3E}">
        <p14:creationId xmlns:p14="http://schemas.microsoft.com/office/powerpoint/2010/main" val="289996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360" y="4562399"/>
            <a:ext cx="2148480" cy="207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43" name="Line 3"/>
          <p:cNvSpPr>
            <a:spLocks noChangeShapeType="1"/>
          </p:cNvSpPr>
          <p:nvPr/>
        </p:nvSpPr>
        <p:spPr bwMode="auto">
          <a:xfrm flipH="1" flipV="1">
            <a:off x="1242721" y="3326750"/>
            <a:ext cx="3320640" cy="332098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 flipV="1">
            <a:off x="4561920" y="3316669"/>
            <a:ext cx="3317760" cy="3331069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H="1" flipV="1">
            <a:off x="2901601" y="3326750"/>
            <a:ext cx="2491200" cy="2491462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H="1" flipV="1">
            <a:off x="4560481" y="3326750"/>
            <a:ext cx="1661760" cy="1661934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 flipH="1" flipV="1">
            <a:off x="6219361" y="3326750"/>
            <a:ext cx="832320" cy="83240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2945" tIns="41473" rIns="82945" bIns="41473"/>
          <a:lstStyle/>
          <a:p>
            <a:endParaRPr lang="en-US"/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12640" y="2706045"/>
            <a:ext cx="11433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Orangutan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2504161" y="2706045"/>
            <a:ext cx="7632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Gorilla</a:t>
            </a:r>
          </a:p>
        </p:txBody>
      </p:sp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939840" y="2706045"/>
            <a:ext cx="1036800" cy="36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Human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5598720" y="2706044"/>
            <a:ext cx="1451520" cy="545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  <a:tab pos="13716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Common chimpanzee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7464960" y="2706045"/>
            <a:ext cx="1036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Bonobo</a:t>
            </a:r>
          </a:p>
        </p:txBody>
      </p:sp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7600" y="1434391"/>
            <a:ext cx="1252800" cy="1261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1361" y="1451672"/>
            <a:ext cx="142704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0960" y="1451672"/>
            <a:ext cx="119520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081" y="1451672"/>
            <a:ext cx="117792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07360" y="1451672"/>
            <a:ext cx="1169280" cy="1244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4813920" y="6428835"/>
            <a:ext cx="100656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~15 MYA</a:t>
            </a:r>
          </a:p>
        </p:txBody>
      </p:sp>
      <p:sp>
        <p:nvSpPr>
          <p:cNvPr id="10259" name="Text Box 19"/>
          <p:cNvSpPr txBox="1">
            <a:spLocks noChangeArrowheads="1"/>
          </p:cNvSpPr>
          <p:nvPr/>
        </p:nvSpPr>
        <p:spPr bwMode="auto">
          <a:xfrm>
            <a:off x="5335200" y="5710200"/>
            <a:ext cx="892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~7 MYA</a:t>
            </a:r>
          </a:p>
        </p:txBody>
      </p:sp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6251040" y="4893634"/>
            <a:ext cx="892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~6 MYA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7067520" y="4012262"/>
            <a:ext cx="892800" cy="313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1639" tIns="55221" rIns="81639" bIns="40820"/>
          <a:lstStyle>
            <a:lvl1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14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US"/>
              <a:t>~3 MYA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Trees and human evolution</a:t>
            </a:r>
          </a:p>
        </p:txBody>
      </p:sp>
    </p:spTree>
    <p:extLst>
      <p:ext uri="{BB962C8B-B14F-4D97-AF65-F5344CB8AC3E}">
        <p14:creationId xmlns:p14="http://schemas.microsoft.com/office/powerpoint/2010/main" val="40951706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85"/>
          <p:cNvGrpSpPr>
            <a:grpSpLocks/>
          </p:cNvGrpSpPr>
          <p:nvPr/>
        </p:nvGrpSpPr>
        <p:grpSpPr bwMode="auto">
          <a:xfrm>
            <a:off x="1524000" y="1676400"/>
            <a:ext cx="6065838" cy="2441575"/>
            <a:chOff x="1524000" y="1676400"/>
            <a:chExt cx="6066367" cy="2441378"/>
          </a:xfrm>
        </p:grpSpPr>
        <p:sp>
          <p:nvSpPr>
            <p:cNvPr id="32781" name="TextBox 4"/>
            <p:cNvSpPr txBox="1">
              <a:spLocks noChangeArrowheads="1"/>
            </p:cNvSpPr>
            <p:nvPr/>
          </p:nvSpPr>
          <p:spPr bwMode="auto">
            <a:xfrm>
              <a:off x="1524000" y="2971800"/>
              <a:ext cx="497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/>
                <a:t>X</a:t>
              </a:r>
              <a:r>
                <a:rPr lang="ja-JP" altLang="en-US" sz="1800"/>
                <a:t>”</a:t>
              </a:r>
              <a:endParaRPr lang="en-US" sz="1800"/>
            </a:p>
          </p:txBody>
        </p:sp>
        <p:sp>
          <p:nvSpPr>
            <p:cNvPr id="32782" name="TextBox 9"/>
            <p:cNvSpPr txBox="1">
              <a:spLocks noChangeArrowheads="1"/>
            </p:cNvSpPr>
            <p:nvPr/>
          </p:nvSpPr>
          <p:spPr bwMode="auto">
            <a:xfrm>
              <a:off x="2637379" y="2362199"/>
              <a:ext cx="497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/>
                <a:t>Y</a:t>
              </a:r>
              <a:r>
                <a:rPr lang="ja-JP" altLang="en-US" sz="1800"/>
                <a:t>”</a:t>
              </a:r>
              <a:endParaRPr lang="en-US" sz="1800"/>
            </a:p>
          </p:txBody>
        </p:sp>
        <p:sp>
          <p:nvSpPr>
            <p:cNvPr id="32783" name="TextBox 14"/>
            <p:cNvSpPr txBox="1">
              <a:spLocks noChangeArrowheads="1"/>
            </p:cNvSpPr>
            <p:nvPr/>
          </p:nvSpPr>
          <p:spPr bwMode="auto">
            <a:xfrm>
              <a:off x="4008978" y="2667000"/>
              <a:ext cx="4844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/>
                <a:t>Z</a:t>
              </a:r>
              <a:r>
                <a:rPr lang="ja-JP" altLang="en-US" sz="1800"/>
                <a:t>”</a:t>
              </a:r>
              <a:endParaRPr lang="en-US" sz="1800"/>
            </a:p>
          </p:txBody>
        </p:sp>
        <p:sp>
          <p:nvSpPr>
            <p:cNvPr id="32784" name="TextBox 19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21801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West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W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32785" name="TextBox 21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20839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East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E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32786" name="TextBox 22"/>
            <p:cNvSpPr txBox="1">
              <a:spLocks noChangeArrowheads="1"/>
            </p:cNvSpPr>
            <p:nvPr/>
          </p:nvSpPr>
          <p:spPr bwMode="auto">
            <a:xfrm>
              <a:off x="5380578" y="2971800"/>
              <a:ext cx="2144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Linde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L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32787" name="TextBox 23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32788" name="Straight Connector 48"/>
            <p:cNvCxnSpPr>
              <a:cxnSpLocks noChangeShapeType="1"/>
              <a:stCxn id="32781" idx="3"/>
              <a:endCxn id="32782" idx="1"/>
            </p:cNvCxnSpPr>
            <p:nvPr/>
          </p:nvCxnSpPr>
          <p:spPr bwMode="auto">
            <a:xfrm flipV="1">
              <a:off x="2021439" y="2546865"/>
              <a:ext cx="615940" cy="609601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89" name="Straight Connector 50"/>
            <p:cNvCxnSpPr>
              <a:cxnSpLocks noChangeShapeType="1"/>
              <a:stCxn id="32781" idx="3"/>
              <a:endCxn id="32794" idx="1"/>
            </p:cNvCxnSpPr>
            <p:nvPr/>
          </p:nvCxnSpPr>
          <p:spPr bwMode="auto">
            <a:xfrm>
              <a:off x="2021439" y="3156466"/>
              <a:ext cx="3388761" cy="807423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90" name="Straight Connector 52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91" name="Straight Connector 54"/>
            <p:cNvCxnSpPr>
              <a:cxnSpLocks noChangeShapeType="1"/>
              <a:endCxn id="32783" idx="1"/>
            </p:cNvCxnSpPr>
            <p:nvPr/>
          </p:nvCxnSpPr>
          <p:spPr bwMode="auto">
            <a:xfrm>
              <a:off x="3018378" y="2590800"/>
              <a:ext cx="990600" cy="260866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92" name="Straight Connector 65"/>
            <p:cNvCxnSpPr>
              <a:cxnSpLocks noChangeShapeType="1"/>
              <a:stCxn id="32783" idx="3"/>
              <a:endCxn id="32785" idx="1"/>
            </p:cNvCxnSpPr>
            <p:nvPr/>
          </p:nvCxnSpPr>
          <p:spPr bwMode="auto">
            <a:xfrm flipV="1">
              <a:off x="4493456" y="2668489"/>
              <a:ext cx="887122" cy="183177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793" name="Straight Connector 67"/>
            <p:cNvCxnSpPr>
              <a:cxnSpLocks noChangeShapeType="1"/>
              <a:stCxn id="32783" idx="3"/>
              <a:endCxn id="32786" idx="1"/>
            </p:cNvCxnSpPr>
            <p:nvPr/>
          </p:nvCxnSpPr>
          <p:spPr bwMode="auto">
            <a:xfrm>
              <a:off x="4493456" y="2851666"/>
              <a:ext cx="887122" cy="274023"/>
            </a:xfrm>
            <a:prstGeom prst="line">
              <a:avLst/>
            </a:pr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2794" name="TextBox 76"/>
            <p:cNvSpPr txBox="1">
              <a:spLocks noChangeArrowheads="1"/>
            </p:cNvSpPr>
            <p:nvPr/>
          </p:nvSpPr>
          <p:spPr bwMode="auto">
            <a:xfrm>
              <a:off x="5410200" y="3810000"/>
              <a:ext cx="1665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Case Groody (</a:t>
              </a:r>
              <a:r>
                <a:rPr lang="ja-JP" altLang="en-US" sz="1400"/>
                <a:t>“</a:t>
              </a:r>
              <a:r>
                <a:rPr lang="en-US" altLang="ja-JP" sz="1400"/>
                <a:t>C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</p:grpSp>
      <p:pic>
        <p:nvPicPr>
          <p:cNvPr id="32771" name="Picture 7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50336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TextBox 20"/>
          <p:cNvSpPr txBox="1">
            <a:spLocks noChangeArrowheads="1"/>
          </p:cNvSpPr>
          <p:nvPr/>
        </p:nvSpPr>
        <p:spPr bwMode="auto">
          <a:xfrm>
            <a:off x="419510" y="5862637"/>
            <a:ext cx="5197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How do we represent this in Python?</a:t>
            </a:r>
          </a:p>
        </p:txBody>
      </p:sp>
      <p:cxnSp>
        <p:nvCxnSpPr>
          <p:cNvPr id="32775" name="Straight Arrow Connector 2"/>
          <p:cNvCxnSpPr>
            <a:cxnSpLocks noChangeShapeType="1"/>
          </p:cNvCxnSpPr>
          <p:nvPr/>
        </p:nvCxnSpPr>
        <p:spPr bwMode="auto">
          <a:xfrm flipH="1" flipV="1">
            <a:off x="7162800" y="4038600"/>
            <a:ext cx="838200" cy="381000"/>
          </a:xfrm>
          <a:prstGeom prst="straightConnector1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2776" name="Straight Arrow Connector 4"/>
          <p:cNvCxnSpPr>
            <a:cxnSpLocks noChangeShapeType="1"/>
          </p:cNvCxnSpPr>
          <p:nvPr/>
        </p:nvCxnSpPr>
        <p:spPr bwMode="auto">
          <a:xfrm flipH="1" flipV="1">
            <a:off x="7467600" y="3352800"/>
            <a:ext cx="533400" cy="1066800"/>
          </a:xfrm>
          <a:prstGeom prst="straightConnector1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2777" name="TextBox 5"/>
          <p:cNvSpPr txBox="1">
            <a:spLocks noChangeArrowheads="1"/>
          </p:cNvSpPr>
          <p:nvPr/>
        </p:nvSpPr>
        <p:spPr bwMode="auto">
          <a:xfrm>
            <a:off x="7074769" y="4495800"/>
            <a:ext cx="196451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These are called leaf nodes or leaves or tips of the tree.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Phylogenetic Trees</a:t>
            </a:r>
          </a:p>
        </p:txBody>
      </p:sp>
      <p:pic>
        <p:nvPicPr>
          <p:cNvPr id="32778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2173" y="5449907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9" name="Straight Arrow Connector 2"/>
          <p:cNvCxnSpPr>
            <a:cxnSpLocks noChangeShapeType="1"/>
          </p:cNvCxnSpPr>
          <p:nvPr/>
        </p:nvCxnSpPr>
        <p:spPr bwMode="auto">
          <a:xfrm flipH="1" flipV="1">
            <a:off x="2021396" y="3279707"/>
            <a:ext cx="1373797" cy="1065366"/>
          </a:xfrm>
          <a:prstGeom prst="straightConnector1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1" name="Straight Arrow Connector 4"/>
          <p:cNvCxnSpPr>
            <a:cxnSpLocks noChangeShapeType="1"/>
          </p:cNvCxnSpPr>
          <p:nvPr/>
        </p:nvCxnSpPr>
        <p:spPr bwMode="auto">
          <a:xfrm flipH="1" flipV="1">
            <a:off x="3018249" y="2731616"/>
            <a:ext cx="376944" cy="1635896"/>
          </a:xfrm>
          <a:prstGeom prst="straightConnector1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3" name="TextBox 5"/>
          <p:cNvSpPr txBox="1">
            <a:spLocks noChangeArrowheads="1"/>
          </p:cNvSpPr>
          <p:nvPr/>
        </p:nvSpPr>
        <p:spPr bwMode="auto">
          <a:xfrm>
            <a:off x="3242793" y="4345073"/>
            <a:ext cx="149548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400" dirty="0"/>
              <a:t>These are called internal nodes</a:t>
            </a:r>
          </a:p>
        </p:txBody>
      </p:sp>
      <p:cxnSp>
        <p:nvCxnSpPr>
          <p:cNvPr id="34" name="Straight Arrow Connector 4"/>
          <p:cNvCxnSpPr>
            <a:cxnSpLocks noChangeShapeType="1"/>
            <a:endCxn id="32783" idx="2"/>
          </p:cNvCxnSpPr>
          <p:nvPr/>
        </p:nvCxnSpPr>
        <p:spPr bwMode="auto">
          <a:xfrm flipV="1">
            <a:off x="3395193" y="3036442"/>
            <a:ext cx="855786" cy="1331070"/>
          </a:xfrm>
          <a:prstGeom prst="straightConnector1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591968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5"/>
          <p:cNvGrpSpPr>
            <a:grpSpLocks/>
          </p:cNvGrpSpPr>
          <p:nvPr/>
        </p:nvGrpSpPr>
        <p:grpSpPr bwMode="auto">
          <a:xfrm>
            <a:off x="1438664" y="763414"/>
            <a:ext cx="6065838" cy="2441575"/>
            <a:chOff x="1524000" y="1676400"/>
            <a:chExt cx="6066367" cy="2441378"/>
          </a:xfrm>
        </p:grpSpPr>
        <p:sp>
          <p:nvSpPr>
            <p:cNvPr id="6" name="TextBox 4"/>
            <p:cNvSpPr txBox="1">
              <a:spLocks noChangeArrowheads="1"/>
            </p:cNvSpPr>
            <p:nvPr/>
          </p:nvSpPr>
          <p:spPr bwMode="auto">
            <a:xfrm>
              <a:off x="1524000" y="2971800"/>
              <a:ext cx="497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/>
                <a:t>X</a:t>
              </a:r>
              <a:r>
                <a:rPr lang="ja-JP" altLang="en-US" sz="1800"/>
                <a:t>”</a:t>
              </a:r>
              <a:endParaRPr lang="en-US" sz="1800"/>
            </a:p>
          </p:txBody>
        </p:sp>
        <p:sp>
          <p:nvSpPr>
            <p:cNvPr id="7" name="TextBox 9"/>
            <p:cNvSpPr txBox="1">
              <a:spLocks noChangeArrowheads="1"/>
            </p:cNvSpPr>
            <p:nvPr/>
          </p:nvSpPr>
          <p:spPr bwMode="auto">
            <a:xfrm>
              <a:off x="2637379" y="2362199"/>
              <a:ext cx="4974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 dirty="0"/>
                <a:t>Y</a:t>
              </a:r>
              <a:r>
                <a:rPr lang="ja-JP" altLang="en-US" sz="1800" dirty="0"/>
                <a:t>”</a:t>
              </a:r>
              <a:endParaRPr lang="en-US" sz="1800" dirty="0"/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4008978" y="2667000"/>
              <a:ext cx="4844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800"/>
                <a:t>“</a:t>
              </a:r>
              <a:r>
                <a:rPr lang="en-US" altLang="ja-JP" sz="1800"/>
                <a:t>Z</a:t>
              </a:r>
              <a:r>
                <a:rPr lang="ja-JP" altLang="en-US" sz="1800"/>
                <a:t>”</a:t>
              </a:r>
              <a:endParaRPr lang="en-US" sz="1800"/>
            </a:p>
          </p:txBody>
        </p:sp>
        <p:sp>
          <p:nvSpPr>
            <p:cNvPr id="9" name="TextBox 19"/>
            <p:cNvSpPr txBox="1">
              <a:spLocks noChangeArrowheads="1"/>
            </p:cNvSpPr>
            <p:nvPr/>
          </p:nvSpPr>
          <p:spPr bwMode="auto">
            <a:xfrm>
              <a:off x="5410200" y="1676400"/>
              <a:ext cx="218016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West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W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10" name="TextBox 21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208399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East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E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11" name="TextBox 22"/>
            <p:cNvSpPr txBox="1">
              <a:spLocks noChangeArrowheads="1"/>
            </p:cNvSpPr>
            <p:nvPr/>
          </p:nvSpPr>
          <p:spPr bwMode="auto">
            <a:xfrm>
              <a:off x="5380578" y="2971800"/>
              <a:ext cx="214413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Linde Dorm Groody (</a:t>
              </a:r>
              <a:r>
                <a:rPr lang="ja-JP" altLang="en-US" sz="1400"/>
                <a:t>“</a:t>
              </a:r>
              <a:r>
                <a:rPr lang="en-US" altLang="ja-JP" sz="1400"/>
                <a:t>L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13" name="Straight Connector 48"/>
            <p:cNvCxnSpPr>
              <a:cxnSpLocks noChangeShapeType="1"/>
              <a:stCxn id="6" idx="3"/>
              <a:endCxn id="7" idx="1"/>
            </p:cNvCxnSpPr>
            <p:nvPr/>
          </p:nvCxnSpPr>
          <p:spPr bwMode="auto">
            <a:xfrm flipV="1">
              <a:off x="2021439" y="2546865"/>
              <a:ext cx="615940" cy="6096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50"/>
            <p:cNvCxnSpPr>
              <a:cxnSpLocks noChangeShapeType="1"/>
              <a:stCxn id="6" idx="3"/>
              <a:endCxn id="19" idx="1"/>
            </p:cNvCxnSpPr>
            <p:nvPr/>
          </p:nvCxnSpPr>
          <p:spPr bwMode="auto">
            <a:xfrm>
              <a:off x="2021439" y="3156466"/>
              <a:ext cx="3388761" cy="8074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Connector 52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Straight Connector 54"/>
            <p:cNvCxnSpPr>
              <a:cxnSpLocks noChangeShapeType="1"/>
              <a:endCxn id="8" idx="1"/>
            </p:cNvCxnSpPr>
            <p:nvPr/>
          </p:nvCxnSpPr>
          <p:spPr bwMode="auto">
            <a:xfrm>
              <a:off x="3018378" y="2590800"/>
              <a:ext cx="990600" cy="2608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7" name="Straight Connector 65"/>
            <p:cNvCxnSpPr>
              <a:cxnSpLocks noChangeShapeType="1"/>
              <a:stCxn id="8" idx="3"/>
              <a:endCxn id="10" idx="1"/>
            </p:cNvCxnSpPr>
            <p:nvPr/>
          </p:nvCxnSpPr>
          <p:spPr bwMode="auto">
            <a:xfrm flipV="1">
              <a:off x="4493456" y="2668489"/>
              <a:ext cx="887122" cy="18317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8" name="Straight Connector 67"/>
            <p:cNvCxnSpPr>
              <a:cxnSpLocks noChangeShapeType="1"/>
              <a:stCxn id="8" idx="3"/>
              <a:endCxn id="11" idx="1"/>
            </p:cNvCxnSpPr>
            <p:nvPr/>
          </p:nvCxnSpPr>
          <p:spPr bwMode="auto">
            <a:xfrm>
              <a:off x="4493456" y="2851666"/>
              <a:ext cx="887122" cy="27402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9" name="TextBox 76"/>
            <p:cNvSpPr txBox="1">
              <a:spLocks noChangeArrowheads="1"/>
            </p:cNvSpPr>
            <p:nvPr/>
          </p:nvSpPr>
          <p:spPr bwMode="auto">
            <a:xfrm>
              <a:off x="5410200" y="3810000"/>
              <a:ext cx="1665052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400"/>
                <a:t>Case Groody (</a:t>
              </a:r>
              <a:r>
                <a:rPr lang="ja-JP" altLang="en-US" sz="1400"/>
                <a:t>“</a:t>
              </a:r>
              <a:r>
                <a:rPr lang="en-US" altLang="ja-JP" sz="1400"/>
                <a:t>C</a:t>
              </a:r>
              <a:r>
                <a:rPr lang="ja-JP" altLang="en-US" sz="1400"/>
                <a:t>”</a:t>
              </a:r>
              <a:r>
                <a:rPr lang="en-US" altLang="ja-JP" sz="1400"/>
                <a:t>)</a:t>
              </a:r>
              <a:endParaRPr lang="en-US" sz="140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617842" y="3204989"/>
            <a:ext cx="608371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tree is either:</a:t>
            </a:r>
          </a:p>
          <a:p>
            <a:pPr marL="914400" lvl="1" indent="-457200">
              <a:buFont typeface="Arial"/>
              <a:buChar char="•"/>
            </a:pPr>
            <a:r>
              <a:rPr lang="en-US" sz="2800" dirty="0">
                <a:latin typeface="Courier"/>
                <a:cs typeface="Courier"/>
              </a:rPr>
              <a:t>None  </a:t>
            </a:r>
            <a:r>
              <a:rPr lang="en-US" sz="2800" dirty="0">
                <a:latin typeface="Courier"/>
                <a:cs typeface="Courier"/>
                <a:sym typeface="Wingdings"/>
              </a:rPr>
              <a:t></a:t>
            </a:r>
            <a:r>
              <a:rPr lang="en-US" sz="2800" dirty="0">
                <a:latin typeface="Arial"/>
                <a:cs typeface="Arial"/>
                <a:sym typeface="Wingdings"/>
              </a:rPr>
              <a:t> </a:t>
            </a:r>
            <a:r>
              <a:rPr lang="en-US" dirty="0">
                <a:latin typeface="Arial"/>
                <a:cs typeface="Arial"/>
                <a:sym typeface="Wingdings"/>
              </a:rPr>
              <a:t>This is a built-in value in Python</a:t>
            </a:r>
            <a:endParaRPr lang="en-US" dirty="0">
              <a:latin typeface="Arial"/>
              <a:cs typeface="Arial"/>
            </a:endParaRPr>
          </a:p>
          <a:p>
            <a:pPr marL="914400" lvl="1" indent="-457200">
              <a:buFont typeface="Arial"/>
              <a:buChar char="•"/>
            </a:pPr>
            <a:r>
              <a:rPr lang="en-US" sz="2800" dirty="0"/>
              <a:t>(Root, Left, Right)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842" y="4868796"/>
            <a:ext cx="7838293" cy="169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5280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4572000" y="1295400"/>
            <a:ext cx="4387850" cy="2195513"/>
            <a:chOff x="1317822" y="1676400"/>
            <a:chExt cx="5936874" cy="2701643"/>
          </a:xfrm>
        </p:grpSpPr>
        <p:sp>
          <p:nvSpPr>
            <p:cNvPr id="38918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38919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38920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38921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38922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38923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38924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38925" name="Straight Connector 11"/>
            <p:cNvCxnSpPr>
              <a:cxnSpLocks noChangeShapeType="1"/>
              <a:stCxn id="38918" idx="3"/>
              <a:endCxn id="38919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26" name="Straight Connector 12"/>
            <p:cNvCxnSpPr>
              <a:cxnSpLocks noChangeShapeType="1"/>
              <a:stCxn id="38918" idx="3"/>
              <a:endCxn id="38931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27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28" name="Straight Connector 14"/>
            <p:cNvCxnSpPr>
              <a:cxnSpLocks noChangeShapeType="1"/>
              <a:endCxn id="38920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29" name="Straight Connector 15"/>
            <p:cNvCxnSpPr>
              <a:cxnSpLocks noChangeShapeType="1"/>
              <a:stCxn id="38920" idx="3"/>
              <a:endCxn id="38922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8930" name="Straight Connector 16"/>
            <p:cNvCxnSpPr>
              <a:cxnSpLocks noChangeShapeType="1"/>
              <a:stCxn id="38920" idx="3"/>
              <a:endCxn id="38923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8931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20" name="Rounded Rectangular Callout 81"/>
          <p:cNvSpPr>
            <a:spLocks noChangeArrowheads="1"/>
          </p:cNvSpPr>
          <p:nvPr/>
        </p:nvSpPr>
        <p:spPr bwMode="auto">
          <a:xfrm>
            <a:off x="6453903" y="5610374"/>
            <a:ext cx="2514600" cy="744538"/>
          </a:xfrm>
          <a:prstGeom prst="wedgeRoundRectCallout">
            <a:avLst>
              <a:gd name="adj1" fmla="val -53558"/>
              <a:gd name="adj2" fmla="val 43112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en-US" sz="1400" dirty="0"/>
              <a:t>It would be a shame to “</a:t>
            </a:r>
            <a:r>
              <a:rPr lang="en-US" sz="1400" dirty="0">
                <a:latin typeface="Courier"/>
                <a:cs typeface="Courier"/>
              </a:rPr>
              <a:t>leaf” </a:t>
            </a:r>
            <a:r>
              <a:rPr lang="en-US" sz="1400" dirty="0">
                <a:latin typeface="+mn-lt"/>
                <a:cs typeface="Courier"/>
              </a:rPr>
              <a:t>out the base case</a:t>
            </a:r>
            <a:r>
              <a:rPr lang="en-US" sz="1400" dirty="0"/>
              <a:t>!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7119" y="1636754"/>
            <a:ext cx="4948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&gt;&gt;&gt; </a:t>
            </a:r>
            <a:r>
              <a:rPr lang="en-US" dirty="0" err="1">
                <a:latin typeface="Courier"/>
                <a:cs typeface="Courier"/>
              </a:rPr>
              <a:t>nodeCount</a:t>
            </a:r>
            <a:r>
              <a:rPr lang="en-US" dirty="0">
                <a:latin typeface="Courier"/>
                <a:cs typeface="Courier"/>
              </a:rPr>
              <a:t>(</a:t>
            </a:r>
            <a:r>
              <a:rPr lang="en-US" dirty="0" err="1">
                <a:latin typeface="Courier"/>
                <a:cs typeface="Courier"/>
              </a:rPr>
              <a:t>Groodies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7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nodes are in this tree?</a:t>
            </a:r>
          </a:p>
        </p:txBody>
      </p:sp>
      <p:pic>
        <p:nvPicPr>
          <p:cNvPr id="24" name="Picture 7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7348" y="5934687"/>
            <a:ext cx="934162" cy="84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049" y="3337040"/>
            <a:ext cx="8598496" cy="194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102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en-US" sz="1800" dirty="0">
                <a:latin typeface="Courier" charset="0"/>
                <a:ea typeface="ＭＳ Ｐゴシック" charset="0"/>
                <a:cs typeface="Courier" charset="0"/>
              </a:rPr>
              <a:t>&gt;&gt;&gt; D = {}  # initialize empty dictionary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Courier" charset="0"/>
                <a:ea typeface="ＭＳ Ｐゴシック" charset="0"/>
                <a:cs typeface="Courier" charset="0"/>
              </a:rPr>
              <a:t>&gt;&gt;&gt; D[</a:t>
            </a:r>
            <a:r>
              <a:rPr lang="en-US" sz="2000" dirty="0">
                <a:solidFill>
                  <a:srgbClr val="660066"/>
                </a:solidFill>
                <a:latin typeface="Courier" charset="0"/>
                <a:ea typeface="ＭＳ Ｐゴシック" charset="0"/>
                <a:cs typeface="Courier" charset="0"/>
              </a:rPr>
              <a:t>“spam”</a:t>
            </a:r>
            <a:r>
              <a:rPr lang="en-US" sz="2000" dirty="0">
                <a:latin typeface="Courier" charset="0"/>
                <a:ea typeface="ＭＳ Ｐゴシック" charset="0"/>
                <a:cs typeface="Courier" charset="0"/>
              </a:rPr>
              <a:t>] = 42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Courier" charset="0"/>
                <a:ea typeface="ＭＳ Ｐゴシック" charset="0"/>
                <a:cs typeface="Courier" charset="0"/>
              </a:rPr>
              <a:t>&gt;&gt;&gt; D[</a:t>
            </a:r>
            <a:r>
              <a:rPr lang="en-US" sz="2000" dirty="0">
                <a:solidFill>
                  <a:srgbClr val="660066"/>
                </a:solidFill>
                <a:latin typeface="Courier" charset="0"/>
                <a:ea typeface="ＭＳ Ｐゴシック" charset="0"/>
                <a:cs typeface="Courier" charset="0"/>
              </a:rPr>
              <a:t>“spam”</a:t>
            </a:r>
            <a:r>
              <a:rPr lang="en-US" sz="2000" dirty="0">
                <a:latin typeface="Courier" charset="0"/>
                <a:ea typeface="ＭＳ Ｐゴシック" charset="0"/>
                <a:cs typeface="Courier" charset="0"/>
              </a:rPr>
              <a:t>]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8000"/>
                </a:solidFill>
                <a:latin typeface="Courier" charset="0"/>
                <a:ea typeface="ＭＳ Ｐゴシック" charset="0"/>
                <a:cs typeface="Courier" charset="0"/>
              </a:rPr>
              <a:t>42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ＭＳ Ｐゴシック" charset="0"/>
                <a:cs typeface="Courier" charset="0"/>
              </a:rPr>
              <a:t>&gt;&gt;&gt; D[“cat”] = “a very clever animal”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ＭＳ Ｐゴシック" charset="0"/>
                <a:cs typeface="Courier" charset="0"/>
              </a:rPr>
              <a:t>&gt;&gt;&gt; D[“cat”]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1C7210"/>
                </a:solidFill>
                <a:latin typeface="Courier" charset="0"/>
                <a:ea typeface="ＭＳ Ｐゴシック" charset="0"/>
                <a:cs typeface="Courier" charset="0"/>
              </a:rPr>
              <a:t>“a very clever animal”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0000"/>
                </a:solidFill>
                <a:latin typeface="Courier" charset="0"/>
                <a:ea typeface="ＭＳ Ｐゴシック" charset="0"/>
                <a:cs typeface="Courier" charset="0"/>
              </a:rPr>
              <a:t>&gt;&gt;&gt; “cat” in D</a:t>
            </a:r>
            <a:endParaRPr lang="en-US" sz="2000" dirty="0">
              <a:solidFill>
                <a:srgbClr val="0000FF"/>
              </a:solidFill>
              <a:latin typeface="Courier" charset="0"/>
              <a:ea typeface="ＭＳ Ｐゴシック" charset="0"/>
              <a:cs typeface="Courier" charset="0"/>
            </a:endParaRP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1C7210"/>
                </a:solidFill>
                <a:latin typeface="Courier" charset="0"/>
                <a:ea typeface="ＭＳ Ｐゴシック" charset="0"/>
                <a:cs typeface="Courier" charset="0"/>
              </a:rPr>
              <a:t>True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latin typeface="Courier" charset="0"/>
                <a:ea typeface="ＭＳ Ｐゴシック" charset="0"/>
                <a:cs typeface="Courier" charset="0"/>
              </a:rPr>
              <a:t>&gt;&gt;&gt; D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8000"/>
                </a:solidFill>
                <a:latin typeface="Courier" charset="0"/>
                <a:ea typeface="ＭＳ Ｐゴシック" charset="0"/>
                <a:cs typeface="Courier" charset="0"/>
              </a:rPr>
              <a:t>{ “cat” : “a very clever animal”,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8000"/>
                </a:solidFill>
                <a:latin typeface="Courier" charset="0"/>
                <a:ea typeface="ＭＳ Ｐゴシック" charset="0"/>
                <a:cs typeface="Courier" charset="0"/>
              </a:rPr>
              <a:t>  “spam”: 42</a:t>
            </a:r>
          </a:p>
          <a:p>
            <a:pPr eaLnBrk="1" hangingPunct="1">
              <a:buFont typeface="Arial" charset="0"/>
              <a:buNone/>
            </a:pPr>
            <a:r>
              <a:rPr lang="en-US" sz="2000" dirty="0">
                <a:solidFill>
                  <a:srgbClr val="008000"/>
                </a:solidFill>
                <a:latin typeface="Courier" charset="0"/>
                <a:ea typeface="ＭＳ Ｐゴシック" charset="0"/>
                <a:cs typeface="Courier" charset="0"/>
              </a:rPr>
              <a:t>}</a:t>
            </a:r>
          </a:p>
        </p:txBody>
      </p:sp>
      <p:pic>
        <p:nvPicPr>
          <p:cNvPr id="2253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2738" y="3692525"/>
            <a:ext cx="1909762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Box 7"/>
          <p:cNvSpPr txBox="1">
            <a:spLocks noChangeArrowheads="1"/>
          </p:cNvSpPr>
          <p:nvPr/>
        </p:nvSpPr>
        <p:spPr bwMode="auto">
          <a:xfrm>
            <a:off x="6650038" y="6265863"/>
            <a:ext cx="1981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b="1">
                <a:solidFill>
                  <a:prstClr val="white"/>
                </a:solidFill>
              </a:rPr>
              <a:t>Look, I  has key!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A short aside on Dictionaries…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2517" y="196850"/>
            <a:ext cx="1005066" cy="151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9671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my favorite species in this tree?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1295400"/>
            <a:ext cx="4387850" cy="2195513"/>
            <a:chOff x="1317822" y="1676400"/>
            <a:chExt cx="5936874" cy="2701643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11" name="Straight Connector 11"/>
            <p:cNvCxnSpPr>
              <a:cxnSpLocks noChangeShapeType="1"/>
              <a:stCxn id="4" idx="3"/>
              <a:endCxn id="5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12"/>
            <p:cNvCxnSpPr>
              <a:cxnSpLocks noChangeShapeType="1"/>
              <a:stCxn id="4" idx="3"/>
              <a:endCxn id="17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14"/>
            <p:cNvCxnSpPr>
              <a:cxnSpLocks noChangeShapeType="1"/>
              <a:endCxn id="6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Connector 15"/>
            <p:cNvCxnSpPr>
              <a:cxnSpLocks noChangeShapeType="1"/>
              <a:stCxn id="6" idx="3"/>
              <a:endCxn id="8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Straight Connector 16"/>
            <p:cNvCxnSpPr>
              <a:cxnSpLocks noChangeShapeType="1"/>
              <a:stCxn id="6" idx="3"/>
              <a:endCxn id="9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16437" y="14432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&gt;&gt;&gt; find("E", </a:t>
            </a:r>
            <a:r>
              <a:rPr lang="en-US" dirty="0" err="1">
                <a:latin typeface="Courier"/>
                <a:cs typeface="Courier"/>
              </a:rPr>
              <a:t>Groodies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True</a:t>
            </a:r>
          </a:p>
          <a:p>
            <a:r>
              <a:rPr lang="en-US" dirty="0">
                <a:latin typeface="Courier"/>
                <a:cs typeface="Courier"/>
              </a:rPr>
              <a:t>&gt;&gt;&gt; find("Sontag", </a:t>
            </a:r>
            <a:r>
              <a:rPr lang="en-US" dirty="0" err="1">
                <a:latin typeface="Courier"/>
                <a:cs typeface="Courier"/>
              </a:rPr>
              <a:t>Groodies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False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" y="4181892"/>
            <a:ext cx="8751585" cy="207588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52159" y="5564944"/>
            <a:ext cx="7067907" cy="885712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3588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my favorite species in this tree?</a:t>
            </a: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572000" y="1295400"/>
            <a:ext cx="4387850" cy="2195513"/>
            <a:chOff x="1317822" y="1676400"/>
            <a:chExt cx="5936874" cy="2701643"/>
          </a:xfrm>
        </p:grpSpPr>
        <p:sp>
          <p:nvSpPr>
            <p:cNvPr id="4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5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6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7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8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9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10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11" name="Straight Connector 11"/>
            <p:cNvCxnSpPr>
              <a:cxnSpLocks noChangeShapeType="1"/>
              <a:stCxn id="4" idx="3"/>
              <a:endCxn id="5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2" name="Straight Connector 12"/>
            <p:cNvCxnSpPr>
              <a:cxnSpLocks noChangeShapeType="1"/>
              <a:stCxn id="4" idx="3"/>
              <a:endCxn id="17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3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4" name="Straight Connector 14"/>
            <p:cNvCxnSpPr>
              <a:cxnSpLocks noChangeShapeType="1"/>
              <a:endCxn id="6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5" name="Straight Connector 15"/>
            <p:cNvCxnSpPr>
              <a:cxnSpLocks noChangeShapeType="1"/>
              <a:stCxn id="6" idx="3"/>
              <a:endCxn id="8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16" name="Straight Connector 16"/>
            <p:cNvCxnSpPr>
              <a:cxnSpLocks noChangeShapeType="1"/>
              <a:stCxn id="6" idx="3"/>
              <a:endCxn id="9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17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216437" y="144327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&gt;&gt;&gt; find("E", </a:t>
            </a:r>
            <a:r>
              <a:rPr lang="en-US" dirty="0" err="1">
                <a:latin typeface="Courier"/>
                <a:cs typeface="Courier"/>
              </a:rPr>
              <a:t>Groodies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True</a:t>
            </a:r>
          </a:p>
          <a:p>
            <a:r>
              <a:rPr lang="en-US" dirty="0">
                <a:latin typeface="Courier"/>
                <a:cs typeface="Courier"/>
              </a:rPr>
              <a:t>&gt;&gt;&gt; find("Sontag", </a:t>
            </a:r>
            <a:r>
              <a:rPr lang="en-US" dirty="0" err="1">
                <a:latin typeface="Courier"/>
                <a:cs typeface="Courier"/>
              </a:rPr>
              <a:t>Groodies</a:t>
            </a:r>
            <a:r>
              <a:rPr lang="en-US" dirty="0">
                <a:latin typeface="Courier"/>
                <a:cs typeface="Courier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/>
                <a:cs typeface="Courier"/>
              </a:rPr>
              <a:t>False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8" y="4181892"/>
            <a:ext cx="8751585" cy="207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304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0"/>
          <p:cNvSpPr>
            <a:spLocks noChangeArrowheads="1"/>
          </p:cNvSpPr>
          <p:nvPr/>
        </p:nvSpPr>
        <p:spPr bwMode="auto">
          <a:xfrm>
            <a:off x="5100700" y="4783192"/>
            <a:ext cx="3929671" cy="70788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11" name="Group 3"/>
          <p:cNvGrpSpPr>
            <a:grpSpLocks/>
          </p:cNvGrpSpPr>
          <p:nvPr/>
        </p:nvGrpSpPr>
        <p:grpSpPr bwMode="auto">
          <a:xfrm>
            <a:off x="4572000" y="1295400"/>
            <a:ext cx="4387850" cy="2195513"/>
            <a:chOff x="1317822" y="1676400"/>
            <a:chExt cx="5936874" cy="2701643"/>
          </a:xfrm>
        </p:grpSpPr>
        <p:sp>
          <p:nvSpPr>
            <p:cNvPr id="43014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3015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3016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3017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3018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3019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3020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43021" name="Straight Connector 11"/>
            <p:cNvCxnSpPr>
              <a:cxnSpLocks noChangeShapeType="1"/>
              <a:stCxn id="43014" idx="3"/>
              <a:endCxn id="43015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2" name="Straight Connector 12"/>
            <p:cNvCxnSpPr>
              <a:cxnSpLocks noChangeShapeType="1"/>
              <a:stCxn id="43014" idx="3"/>
              <a:endCxn id="43027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3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4" name="Straight Connector 14"/>
            <p:cNvCxnSpPr>
              <a:cxnSpLocks noChangeShapeType="1"/>
              <a:endCxn id="43016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5" name="Straight Connector 15"/>
            <p:cNvCxnSpPr>
              <a:cxnSpLocks noChangeShapeType="1"/>
              <a:stCxn id="43016" idx="3"/>
              <a:endCxn id="43018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3026" name="Straight Connector 16"/>
            <p:cNvCxnSpPr>
              <a:cxnSpLocks noChangeShapeType="1"/>
              <a:stCxn id="43016" idx="3"/>
              <a:endCxn id="43019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3027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43012" name="TextBox 18"/>
          <p:cNvSpPr txBox="1">
            <a:spLocks noChangeArrowheads="1"/>
          </p:cNvSpPr>
          <p:nvPr/>
        </p:nvSpPr>
        <p:spPr bwMode="auto">
          <a:xfrm>
            <a:off x="381000" y="1905000"/>
            <a:ext cx="7526332" cy="5078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dirty="0">
                <a:latin typeface="Courier" charset="0"/>
                <a:cs typeface="Courier" charset="0"/>
              </a:rPr>
              <a:t>&gt;&gt;&gt; </a:t>
            </a:r>
            <a:r>
              <a:rPr lang="en-US" sz="1800" b="1" dirty="0">
                <a:solidFill>
                  <a:srgbClr val="FF0000"/>
                </a:solidFill>
                <a:latin typeface="Courier" charset="0"/>
                <a:cs typeface="Courier" charset="0"/>
              </a:rPr>
              <a:t>height</a:t>
            </a:r>
            <a:r>
              <a:rPr lang="en-US" sz="1800" dirty="0">
                <a:latin typeface="Courier" charset="0"/>
                <a:cs typeface="Courier" charset="0"/>
              </a:rPr>
              <a:t>(</a:t>
            </a:r>
            <a:r>
              <a:rPr lang="en-US" sz="1800" dirty="0" err="1">
                <a:latin typeface="Courier" charset="0"/>
                <a:cs typeface="Courier" charset="0"/>
              </a:rPr>
              <a:t>Groodies</a:t>
            </a:r>
            <a:r>
              <a:rPr lang="en-US" sz="1800" dirty="0">
                <a:latin typeface="Courier" charset="0"/>
                <a:cs typeface="Courier" charset="0"/>
              </a:rPr>
              <a:t>)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4</a:t>
            </a:r>
          </a:p>
          <a:p>
            <a:r>
              <a:rPr lang="en-US" sz="1800" dirty="0">
                <a:latin typeface="Courier" charset="0"/>
                <a:cs typeface="Courier" charset="0"/>
              </a:rPr>
              <a:t>&gt;&gt;&gt; height(None)</a:t>
            </a:r>
          </a:p>
          <a:p>
            <a:r>
              <a:rPr lang="en-US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0</a:t>
            </a:r>
          </a:p>
          <a:p>
            <a:r>
              <a:rPr lang="en-US" sz="1800" dirty="0">
                <a:latin typeface="Courier" charset="0"/>
                <a:cs typeface="Courier" charset="0"/>
              </a:rPr>
              <a:t>&gt;&gt;&gt; </a:t>
            </a:r>
            <a:r>
              <a:rPr lang="en-US" sz="1800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nodeList</a:t>
            </a:r>
            <a:r>
              <a:rPr lang="en-US" sz="1800" dirty="0">
                <a:latin typeface="Courier" charset="0"/>
                <a:cs typeface="Courier" charset="0"/>
              </a:rPr>
              <a:t>(</a:t>
            </a:r>
            <a:r>
              <a:rPr lang="en-US" sz="1800" dirty="0" err="1">
                <a:latin typeface="Courier" charset="0"/>
                <a:cs typeface="Courier" charset="0"/>
              </a:rPr>
              <a:t>Groodies</a:t>
            </a:r>
            <a:r>
              <a:rPr lang="en-US" sz="1800" dirty="0">
                <a:latin typeface="Courier" charset="0"/>
                <a:cs typeface="Courier" charset="0"/>
              </a:rPr>
              <a:t>)</a:t>
            </a:r>
          </a:p>
          <a:p>
            <a:r>
              <a:rPr lang="fr-FR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['X', 'Y', 'W', 'Z', 'E', 'L', 'C']</a:t>
            </a:r>
          </a:p>
          <a:p>
            <a:r>
              <a:rPr lang="fr-FR" sz="1800" dirty="0">
                <a:latin typeface="Courier" charset="0"/>
                <a:cs typeface="Courier" charset="0"/>
              </a:rPr>
              <a:t>&gt;&gt;&gt; </a:t>
            </a:r>
            <a:r>
              <a:rPr lang="fr-FR" sz="1800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leafList</a:t>
            </a:r>
            <a:r>
              <a:rPr lang="fr-FR" sz="1800" dirty="0">
                <a:latin typeface="Courier" charset="0"/>
                <a:cs typeface="Courier" charset="0"/>
              </a:rPr>
              <a:t>(</a:t>
            </a:r>
            <a:r>
              <a:rPr lang="fr-FR" sz="1800" dirty="0" err="1">
                <a:latin typeface="Courier" charset="0"/>
                <a:cs typeface="Courier" charset="0"/>
              </a:rPr>
              <a:t>Groodies</a:t>
            </a:r>
            <a:r>
              <a:rPr lang="fr-FR" sz="1800" dirty="0">
                <a:latin typeface="Courier" charset="0"/>
                <a:cs typeface="Courier" charset="0"/>
              </a:rPr>
              <a:t>)</a:t>
            </a:r>
          </a:p>
          <a:p>
            <a:r>
              <a:rPr lang="fr-FR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['W', 'E', 'L', 'C']</a:t>
            </a:r>
          </a:p>
          <a:p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&gt;&gt;&gt; </a:t>
            </a:r>
            <a:r>
              <a:rPr lang="nl-NL" sz="1800" b="1" dirty="0" err="1">
                <a:solidFill>
                  <a:srgbClr val="FF0000"/>
                </a:solidFill>
                <a:latin typeface="Courier" charset="0"/>
                <a:cs typeface="Courier" charset="0"/>
              </a:rPr>
              <a:t>mrca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("L", "E",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Groodies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) #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use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find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 as a helper!</a:t>
            </a:r>
          </a:p>
          <a:p>
            <a:r>
              <a:rPr lang="nl-NL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'</a:t>
            </a:r>
            <a:r>
              <a:rPr lang="nl-NL" sz="1800" dirty="0" err="1">
                <a:solidFill>
                  <a:srgbClr val="0000FF"/>
                </a:solidFill>
                <a:latin typeface="Courier" charset="0"/>
                <a:cs typeface="Courier" charset="0"/>
              </a:rPr>
              <a:t>Z</a:t>
            </a:r>
            <a:r>
              <a:rPr lang="nl-NL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'</a:t>
            </a:r>
          </a:p>
          <a:p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&gt;&gt;&gt;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mrca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("W", "E",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Groodies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nl-NL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'Y'</a:t>
            </a:r>
          </a:p>
          <a:p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&gt;&gt;&gt;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mrca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("W", "C",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Groodies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fr-FR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'X'</a:t>
            </a:r>
            <a:endParaRPr lang="nl-NL" sz="1800" dirty="0">
              <a:solidFill>
                <a:srgbClr val="000000"/>
              </a:solidFill>
              <a:latin typeface="Courier" charset="0"/>
              <a:cs typeface="Courier" charset="0"/>
            </a:endParaRPr>
          </a:p>
          <a:p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&gt;&gt;&gt;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mrca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("W", "Prof.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Ran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", </a:t>
            </a:r>
            <a:r>
              <a:rPr lang="nl-NL" sz="1800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Groodies</a:t>
            </a:r>
            <a:r>
              <a:rPr lang="nl-NL" sz="1800" dirty="0">
                <a:solidFill>
                  <a:srgbClr val="000000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nl-NL" sz="1800" dirty="0">
                <a:solidFill>
                  <a:srgbClr val="0000FF"/>
                </a:solidFill>
                <a:latin typeface="Courier" charset="0"/>
                <a:cs typeface="Courier" charset="0"/>
              </a:rPr>
              <a:t>None</a:t>
            </a:r>
          </a:p>
          <a:p>
            <a:endParaRPr lang="fr-FR" sz="1800" dirty="0">
              <a:solidFill>
                <a:srgbClr val="0000FF"/>
              </a:solidFill>
              <a:latin typeface="Courier" charset="0"/>
              <a:cs typeface="Courier" charset="0"/>
            </a:endParaRPr>
          </a:p>
          <a:p>
            <a:endParaRPr lang="en-US" sz="1800" dirty="0">
              <a:solidFill>
                <a:srgbClr val="0000FF"/>
              </a:solidFill>
              <a:latin typeface="Courier" charset="0"/>
              <a:cs typeface="Courier" charset="0"/>
            </a:endParaRPr>
          </a:p>
        </p:txBody>
      </p:sp>
      <p:sp>
        <p:nvSpPr>
          <p:cNvPr id="43013" name="TextBox 19"/>
          <p:cNvSpPr txBox="1">
            <a:spLocks noChangeArrowheads="1"/>
          </p:cNvSpPr>
          <p:nvPr/>
        </p:nvSpPr>
        <p:spPr bwMode="auto">
          <a:xfrm>
            <a:off x="5202300" y="4783192"/>
            <a:ext cx="372467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Courier" charset="0"/>
                <a:cs typeface="Courier" charset="0"/>
              </a:rPr>
              <a:t>&gt;&gt;&gt; find(“L”, </a:t>
            </a:r>
            <a:r>
              <a:rPr lang="en-US" sz="2000" dirty="0" err="1">
                <a:solidFill>
                  <a:schemeClr val="bg1"/>
                </a:solidFill>
                <a:latin typeface="Courier" charset="0"/>
                <a:cs typeface="Courier" charset="0"/>
              </a:rPr>
              <a:t>Groodies</a:t>
            </a:r>
            <a:r>
              <a:rPr lang="en-US" sz="2000" dirty="0">
                <a:solidFill>
                  <a:schemeClr val="bg1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en-US" sz="2000" dirty="0">
                <a:solidFill>
                  <a:schemeClr val="bg1"/>
                </a:solidFill>
                <a:latin typeface="Courier" charset="0"/>
                <a:cs typeface="Courier" charset="0"/>
              </a:rPr>
              <a:t>True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problem worksheet bonanza!</a:t>
            </a:r>
          </a:p>
        </p:txBody>
      </p:sp>
    </p:spTree>
    <p:extLst>
      <p:ext uri="{BB962C8B-B14F-4D97-AF65-F5344CB8AC3E}">
        <p14:creationId xmlns:p14="http://schemas.microsoft.com/office/powerpoint/2010/main" val="35256168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>
                <a:latin typeface="Courier" charset="0"/>
                <a:ea typeface="ＭＳ Ｐゴシック" charset="0"/>
                <a:cs typeface="Courier" charset="0"/>
              </a:rPr>
              <a:t>height</a:t>
            </a:r>
          </a:p>
        </p:txBody>
      </p:sp>
      <p:pic>
        <p:nvPicPr>
          <p:cNvPr id="4403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457200"/>
            <a:ext cx="25908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4036" name="Group 3"/>
          <p:cNvGrpSpPr>
            <a:grpSpLocks/>
          </p:cNvGrpSpPr>
          <p:nvPr/>
        </p:nvGrpSpPr>
        <p:grpSpPr bwMode="auto">
          <a:xfrm>
            <a:off x="762000" y="1536700"/>
            <a:ext cx="4387850" cy="2195513"/>
            <a:chOff x="1317822" y="1676400"/>
            <a:chExt cx="5936874" cy="2701643"/>
          </a:xfrm>
        </p:grpSpPr>
        <p:sp>
          <p:nvSpPr>
            <p:cNvPr id="44037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4038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4039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4040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4041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4042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4043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44044" name="Straight Connector 11"/>
            <p:cNvCxnSpPr>
              <a:cxnSpLocks noChangeShapeType="1"/>
              <a:stCxn id="44037" idx="3"/>
              <a:endCxn id="44038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5" name="Straight Connector 12"/>
            <p:cNvCxnSpPr>
              <a:cxnSpLocks noChangeShapeType="1"/>
              <a:stCxn id="44037" idx="3"/>
              <a:endCxn id="44050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6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7" name="Straight Connector 14"/>
            <p:cNvCxnSpPr>
              <a:cxnSpLocks noChangeShapeType="1"/>
              <a:endCxn id="44039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8" name="Straight Connector 15"/>
            <p:cNvCxnSpPr>
              <a:cxnSpLocks noChangeShapeType="1"/>
              <a:stCxn id="44039" idx="3"/>
              <a:endCxn id="44041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049" name="Straight Connector 16"/>
            <p:cNvCxnSpPr>
              <a:cxnSpLocks noChangeShapeType="1"/>
              <a:stCxn id="44039" idx="3"/>
              <a:endCxn id="44042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4050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89208" y="392284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Courier" charset="0"/>
                <a:cs typeface="Courier" charset="0"/>
              </a:rPr>
              <a:t>&gt;&gt;&gt; height(</a:t>
            </a:r>
            <a:r>
              <a:rPr lang="en-US" dirty="0" err="1">
                <a:latin typeface="Courier" charset="0"/>
                <a:cs typeface="Courier" charset="0"/>
              </a:rPr>
              <a:t>Groodies</a:t>
            </a:r>
            <a:r>
              <a:rPr lang="en-US" dirty="0">
                <a:latin typeface="Courier" charset="0"/>
                <a:cs typeface="Courier" charset="0"/>
              </a:rPr>
              <a:t>)</a:t>
            </a:r>
          </a:p>
          <a:p>
            <a:r>
              <a:rPr lang="en-US" dirty="0">
                <a:solidFill>
                  <a:srgbClr val="0000FF"/>
                </a:solidFill>
                <a:latin typeface="Courier" charset="0"/>
                <a:cs typeface="Courier" charset="0"/>
              </a:rPr>
              <a:t>4</a:t>
            </a:r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322" y="4611283"/>
            <a:ext cx="7930670" cy="2100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996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>
                <a:latin typeface="Courier" charset="0"/>
                <a:ea typeface="ＭＳ Ｐゴシック" charset="0"/>
                <a:cs typeface="Courier" charset="0"/>
              </a:rPr>
              <a:t>nodeList</a:t>
            </a:r>
            <a:endParaRPr lang="en-US" dirty="0">
              <a:latin typeface="Courier" charset="0"/>
              <a:ea typeface="ＭＳ Ｐゴシック" charset="0"/>
              <a:cs typeface="Courier" charset="0"/>
            </a:endParaRPr>
          </a:p>
        </p:txBody>
      </p:sp>
      <p:grpSp>
        <p:nvGrpSpPr>
          <p:cNvPr id="45059" name="Group 3"/>
          <p:cNvGrpSpPr>
            <a:grpSpLocks/>
          </p:cNvGrpSpPr>
          <p:nvPr/>
        </p:nvGrpSpPr>
        <p:grpSpPr bwMode="auto">
          <a:xfrm>
            <a:off x="762000" y="1536700"/>
            <a:ext cx="4387850" cy="2195513"/>
            <a:chOff x="1317822" y="1676400"/>
            <a:chExt cx="5936874" cy="2701643"/>
          </a:xfrm>
        </p:grpSpPr>
        <p:sp>
          <p:nvSpPr>
            <p:cNvPr id="45060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5061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5062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5063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5064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5065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5066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45067" name="Straight Connector 11"/>
            <p:cNvCxnSpPr>
              <a:cxnSpLocks noChangeShapeType="1"/>
              <a:stCxn id="45060" idx="3"/>
              <a:endCxn id="45061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8" name="Straight Connector 12"/>
            <p:cNvCxnSpPr>
              <a:cxnSpLocks noChangeShapeType="1"/>
              <a:stCxn id="45060" idx="3"/>
              <a:endCxn id="45073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69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70" name="Straight Connector 14"/>
            <p:cNvCxnSpPr>
              <a:cxnSpLocks noChangeShapeType="1"/>
              <a:endCxn id="45062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71" name="Straight Connector 15"/>
            <p:cNvCxnSpPr>
              <a:cxnSpLocks noChangeShapeType="1"/>
              <a:stCxn id="45062" idx="3"/>
              <a:endCxn id="45064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072" name="Straight Connector 16"/>
            <p:cNvCxnSpPr>
              <a:cxnSpLocks noChangeShapeType="1"/>
              <a:stCxn id="45062" idx="3"/>
              <a:endCxn id="45065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5073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2" name="Rectangle 1"/>
          <p:cNvSpPr/>
          <p:nvPr/>
        </p:nvSpPr>
        <p:spPr>
          <a:xfrm>
            <a:off x="304336" y="3748557"/>
            <a:ext cx="556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urier" charset="0"/>
                <a:cs typeface="Courier" charset="0"/>
              </a:rPr>
              <a:t>&gt;&gt;&gt; </a:t>
            </a:r>
            <a:r>
              <a:rPr lang="en-US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nodeList</a:t>
            </a:r>
            <a:r>
              <a:rPr lang="en-US" dirty="0">
                <a:latin typeface="Courier" charset="0"/>
                <a:cs typeface="Courier" charset="0"/>
              </a:rPr>
              <a:t>(</a:t>
            </a:r>
            <a:r>
              <a:rPr lang="en-US" dirty="0" err="1">
                <a:latin typeface="Courier" charset="0"/>
                <a:cs typeface="Courier" charset="0"/>
              </a:rPr>
              <a:t>Groodies</a:t>
            </a:r>
            <a:r>
              <a:rPr lang="en-US" dirty="0">
                <a:latin typeface="Courier" charset="0"/>
                <a:cs typeface="Courier" charset="0"/>
              </a:rPr>
              <a:t>)</a:t>
            </a:r>
          </a:p>
          <a:p>
            <a:r>
              <a:rPr lang="fr-FR" dirty="0">
                <a:solidFill>
                  <a:srgbClr val="0000FF"/>
                </a:solidFill>
                <a:latin typeface="Courier" charset="0"/>
                <a:cs typeface="Courier" charset="0"/>
              </a:rPr>
              <a:t>['X', 'Y', 'W', 'Z', 'E', 'L', 'C']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336" y="4426120"/>
            <a:ext cx="8413540" cy="204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5783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err="1">
                <a:latin typeface="Courier" charset="0"/>
                <a:ea typeface="ＭＳ Ｐゴシック" charset="0"/>
                <a:cs typeface="Courier" charset="0"/>
              </a:rPr>
              <a:t>leafList</a:t>
            </a:r>
            <a:endParaRPr lang="en-US" dirty="0">
              <a:latin typeface="Courier" charset="0"/>
              <a:ea typeface="ＭＳ Ｐゴシック" charset="0"/>
              <a:cs typeface="Courier" charset="0"/>
            </a:endParaRPr>
          </a:p>
        </p:txBody>
      </p:sp>
      <p:grpSp>
        <p:nvGrpSpPr>
          <p:cNvPr id="46083" name="Group 3"/>
          <p:cNvGrpSpPr>
            <a:grpSpLocks/>
          </p:cNvGrpSpPr>
          <p:nvPr/>
        </p:nvGrpSpPr>
        <p:grpSpPr bwMode="auto">
          <a:xfrm>
            <a:off x="762000" y="1536700"/>
            <a:ext cx="4387850" cy="2195513"/>
            <a:chOff x="1317822" y="1676400"/>
            <a:chExt cx="5936874" cy="2701643"/>
          </a:xfrm>
        </p:grpSpPr>
        <p:sp>
          <p:nvSpPr>
            <p:cNvPr id="46084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6085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6086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6087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6088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6089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6090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46091" name="Straight Connector 11"/>
            <p:cNvCxnSpPr>
              <a:cxnSpLocks noChangeShapeType="1"/>
              <a:stCxn id="46084" idx="3"/>
              <a:endCxn id="46085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2" name="Straight Connector 12"/>
            <p:cNvCxnSpPr>
              <a:cxnSpLocks noChangeShapeType="1"/>
              <a:stCxn id="46084" idx="3"/>
              <a:endCxn id="46097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3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4" name="Straight Connector 14"/>
            <p:cNvCxnSpPr>
              <a:cxnSpLocks noChangeShapeType="1"/>
              <a:endCxn id="46086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5" name="Straight Connector 15"/>
            <p:cNvCxnSpPr>
              <a:cxnSpLocks noChangeShapeType="1"/>
              <a:stCxn id="46086" idx="3"/>
              <a:endCxn id="46088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096" name="Straight Connector 16"/>
            <p:cNvCxnSpPr>
              <a:cxnSpLocks noChangeShapeType="1"/>
              <a:stCxn id="46086" idx="3"/>
              <a:endCxn id="46089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6097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5883" y="357757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>
                <a:latin typeface="Courier" charset="0"/>
                <a:cs typeface="Courier" charset="0"/>
              </a:rPr>
              <a:t>&gt;&gt;&gt; </a:t>
            </a:r>
            <a:r>
              <a:rPr lang="fr-FR" dirty="0" err="1">
                <a:solidFill>
                  <a:srgbClr val="000000"/>
                </a:solidFill>
                <a:latin typeface="Courier" charset="0"/>
                <a:cs typeface="Courier" charset="0"/>
              </a:rPr>
              <a:t>leafList</a:t>
            </a:r>
            <a:r>
              <a:rPr lang="fr-FR" dirty="0">
                <a:latin typeface="Courier" charset="0"/>
                <a:cs typeface="Courier" charset="0"/>
              </a:rPr>
              <a:t>(</a:t>
            </a:r>
            <a:r>
              <a:rPr lang="fr-FR" dirty="0" err="1">
                <a:latin typeface="Courier" charset="0"/>
                <a:cs typeface="Courier" charset="0"/>
              </a:rPr>
              <a:t>Groodies</a:t>
            </a:r>
            <a:r>
              <a:rPr lang="fr-FR" dirty="0">
                <a:latin typeface="Courier" charset="0"/>
                <a:cs typeface="Courier" charset="0"/>
              </a:rPr>
              <a:t>)</a:t>
            </a:r>
          </a:p>
          <a:p>
            <a:r>
              <a:rPr lang="fr-FR" dirty="0">
                <a:solidFill>
                  <a:srgbClr val="0000FF"/>
                </a:solidFill>
                <a:latin typeface="Courier" charset="0"/>
                <a:cs typeface="Courier" charset="0"/>
              </a:rPr>
              <a:t>['W', 'E', 'L', 'C']</a:t>
            </a:r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040" y="4151203"/>
            <a:ext cx="7746662" cy="273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6248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123908" y="304800"/>
            <a:ext cx="7772400" cy="1143000"/>
          </a:xfrm>
        </p:spPr>
        <p:txBody>
          <a:bodyPr/>
          <a:lstStyle/>
          <a:p>
            <a:r>
              <a:rPr lang="en-US" dirty="0" err="1">
                <a:latin typeface="Courier" charset="0"/>
                <a:ea typeface="ＭＳ Ｐゴシック" charset="0"/>
                <a:cs typeface="Courier" charset="0"/>
              </a:rPr>
              <a:t>mrca</a:t>
            </a:r>
            <a:endParaRPr lang="en-US" dirty="0">
              <a:latin typeface="Courier" charset="0"/>
              <a:ea typeface="ＭＳ Ｐゴシック" charset="0"/>
              <a:cs typeface="Courier" charset="0"/>
            </a:endParaRPr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5005625" y="320036"/>
            <a:ext cx="4387850" cy="2195513"/>
            <a:chOff x="1317822" y="1676400"/>
            <a:chExt cx="5936874" cy="2701643"/>
          </a:xfrm>
        </p:grpSpPr>
        <p:sp>
          <p:nvSpPr>
            <p:cNvPr id="47108" name="TextBox 4"/>
            <p:cNvSpPr txBox="1">
              <a:spLocks noChangeArrowheads="1"/>
            </p:cNvSpPr>
            <p:nvPr/>
          </p:nvSpPr>
          <p:spPr bwMode="auto">
            <a:xfrm>
              <a:off x="1317822" y="2989015"/>
              <a:ext cx="721704" cy="3408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X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7109" name="TextBox 9"/>
            <p:cNvSpPr txBox="1">
              <a:spLocks noChangeArrowheads="1"/>
            </p:cNvSpPr>
            <p:nvPr/>
          </p:nvSpPr>
          <p:spPr bwMode="auto">
            <a:xfrm>
              <a:off x="2554890" y="2426466"/>
              <a:ext cx="618533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Y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7110" name="TextBox 14"/>
            <p:cNvSpPr txBox="1">
              <a:spLocks noChangeArrowheads="1"/>
            </p:cNvSpPr>
            <p:nvPr/>
          </p:nvSpPr>
          <p:spPr bwMode="auto">
            <a:xfrm>
              <a:off x="4008977" y="2707740"/>
              <a:ext cx="607692" cy="3408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ja-JP" altLang="en-US" sz="1200"/>
                <a:t>“</a:t>
              </a:r>
              <a:r>
                <a:rPr lang="en-US" altLang="ja-JP" sz="1200"/>
                <a:t>Z</a:t>
              </a:r>
              <a:r>
                <a:rPr lang="ja-JP" altLang="en-US" sz="1200"/>
                <a:t>”</a:t>
              </a:r>
              <a:endParaRPr lang="en-US" sz="1200"/>
            </a:p>
          </p:txBody>
        </p:sp>
        <p:sp>
          <p:nvSpPr>
            <p:cNvPr id="47111" name="TextBox 7"/>
            <p:cNvSpPr txBox="1">
              <a:spLocks noChangeArrowheads="1"/>
            </p:cNvSpPr>
            <p:nvPr/>
          </p:nvSpPr>
          <p:spPr bwMode="auto">
            <a:xfrm>
              <a:off x="5410199" y="1676400"/>
              <a:ext cx="1736373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West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W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7112" name="TextBox 8"/>
            <p:cNvSpPr txBox="1">
              <a:spLocks noChangeArrowheads="1"/>
            </p:cNvSpPr>
            <p:nvPr/>
          </p:nvSpPr>
          <p:spPr bwMode="auto">
            <a:xfrm>
              <a:off x="5380578" y="2514600"/>
              <a:ext cx="1685077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East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E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7113" name="TextBox 9"/>
            <p:cNvSpPr txBox="1">
              <a:spLocks noChangeArrowheads="1"/>
            </p:cNvSpPr>
            <p:nvPr/>
          </p:nvSpPr>
          <p:spPr bwMode="auto">
            <a:xfrm>
              <a:off x="5441380" y="3176531"/>
              <a:ext cx="1813316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Linde Dorm Groody (</a:t>
              </a:r>
              <a:r>
                <a:rPr lang="ja-JP" altLang="en-US" sz="1200"/>
                <a:t>“</a:t>
              </a:r>
              <a:r>
                <a:rPr lang="en-US" altLang="ja-JP" sz="1200"/>
                <a:t>L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  <p:sp>
          <p:nvSpPr>
            <p:cNvPr id="47114" name="TextBox 10"/>
            <p:cNvSpPr txBox="1">
              <a:spLocks noChangeArrowheads="1"/>
            </p:cNvSpPr>
            <p:nvPr/>
          </p:nvSpPr>
          <p:spPr bwMode="auto">
            <a:xfrm>
              <a:off x="5380578" y="3810001"/>
              <a:ext cx="184666" cy="3786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endParaRPr lang="en-US" sz="1400"/>
            </a:p>
          </p:txBody>
        </p:sp>
        <p:cxnSp>
          <p:nvCxnSpPr>
            <p:cNvPr id="47115" name="Straight Connector 11"/>
            <p:cNvCxnSpPr>
              <a:cxnSpLocks noChangeShapeType="1"/>
              <a:stCxn id="47108" idx="3"/>
              <a:endCxn id="47109" idx="1"/>
            </p:cNvCxnSpPr>
            <p:nvPr/>
          </p:nvCxnSpPr>
          <p:spPr bwMode="auto">
            <a:xfrm flipV="1">
              <a:off x="2039526" y="2596879"/>
              <a:ext cx="515363" cy="56256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6" name="Straight Connector 12"/>
            <p:cNvCxnSpPr>
              <a:cxnSpLocks noChangeShapeType="1"/>
              <a:stCxn id="47108" idx="3"/>
              <a:endCxn id="47121" idx="1"/>
            </p:cNvCxnSpPr>
            <p:nvPr/>
          </p:nvCxnSpPr>
          <p:spPr bwMode="auto">
            <a:xfrm>
              <a:off x="2039526" y="3159444"/>
              <a:ext cx="3370671" cy="9345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7" name="Straight Connector 13"/>
            <p:cNvCxnSpPr>
              <a:cxnSpLocks noChangeShapeType="1"/>
            </p:cNvCxnSpPr>
            <p:nvPr/>
          </p:nvCxnSpPr>
          <p:spPr bwMode="auto">
            <a:xfrm flipV="1">
              <a:off x="2971800" y="1828800"/>
              <a:ext cx="2438400" cy="65353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8" name="Straight Connector 14"/>
            <p:cNvCxnSpPr>
              <a:cxnSpLocks noChangeShapeType="1"/>
              <a:endCxn id="47110" idx="1"/>
            </p:cNvCxnSpPr>
            <p:nvPr/>
          </p:nvCxnSpPr>
          <p:spPr bwMode="auto">
            <a:xfrm>
              <a:off x="3018378" y="2590800"/>
              <a:ext cx="990600" cy="2873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19" name="Straight Connector 15"/>
            <p:cNvCxnSpPr>
              <a:cxnSpLocks noChangeShapeType="1"/>
              <a:stCxn id="47110" idx="3"/>
              <a:endCxn id="47112" idx="1"/>
            </p:cNvCxnSpPr>
            <p:nvPr/>
          </p:nvCxnSpPr>
          <p:spPr bwMode="auto">
            <a:xfrm flipV="1">
              <a:off x="4616669" y="2798622"/>
              <a:ext cx="763908" cy="795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120" name="Straight Connector 16"/>
            <p:cNvCxnSpPr>
              <a:cxnSpLocks noChangeShapeType="1"/>
              <a:stCxn id="47110" idx="3"/>
              <a:endCxn id="47113" idx="1"/>
            </p:cNvCxnSpPr>
            <p:nvPr/>
          </p:nvCxnSpPr>
          <p:spPr bwMode="auto">
            <a:xfrm>
              <a:off x="4616669" y="2878154"/>
              <a:ext cx="824710" cy="58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7121" name="TextBox 17"/>
            <p:cNvSpPr txBox="1">
              <a:spLocks noChangeArrowheads="1"/>
            </p:cNvSpPr>
            <p:nvPr/>
          </p:nvSpPr>
          <p:spPr bwMode="auto">
            <a:xfrm>
              <a:off x="5410197" y="3810000"/>
              <a:ext cx="1474428" cy="568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1200"/>
                <a:t>Case Groody (</a:t>
              </a:r>
              <a:r>
                <a:rPr lang="ja-JP" altLang="en-US" sz="1200"/>
                <a:t>“</a:t>
              </a:r>
              <a:r>
                <a:rPr lang="en-US" altLang="ja-JP" sz="1200"/>
                <a:t>C</a:t>
              </a:r>
              <a:r>
                <a:rPr lang="ja-JP" altLang="en-US" sz="1200"/>
                <a:t>”</a:t>
              </a:r>
              <a:r>
                <a:rPr lang="en-US" altLang="ja-JP" sz="1200"/>
                <a:t>)</a:t>
              </a:r>
              <a:endParaRPr lang="en-US" sz="1200"/>
            </a:p>
          </p:txBody>
        </p:sp>
      </p:grpSp>
      <p:sp>
        <p:nvSpPr>
          <p:cNvPr id="21" name="Oval 20"/>
          <p:cNvSpPr>
            <a:spLocks noChangeAspect="1"/>
          </p:cNvSpPr>
          <p:nvPr/>
        </p:nvSpPr>
        <p:spPr>
          <a:xfrm>
            <a:off x="-315443" y="27020"/>
            <a:ext cx="274320" cy="27432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908" y="2717936"/>
            <a:ext cx="8766030" cy="38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187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921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Binary search trees (BSTs)</a:t>
            </a:r>
            <a:br>
              <a:rPr lang="en-US" dirty="0"/>
            </a:b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44700" y="1878074"/>
            <a:ext cx="493751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			</a:t>
            </a:r>
            <a:r>
              <a:rPr lang="en-US" sz="1600" u="sng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insert	delete	find</a:t>
            </a:r>
          </a:p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Dictionary			O(n)		O(n)		O(n)</a:t>
            </a:r>
          </a:p>
          <a:p>
            <a:endParaRPr lang="en-US" sz="1600" b="1" dirty="0">
              <a:solidFill>
                <a:srgbClr val="FF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600" b="1" dirty="0">
                <a:solidFill>
                  <a:srgbClr val="FF0000"/>
                </a:solidFill>
                <a:latin typeface="Arial"/>
                <a:ea typeface="ＭＳ Ｐゴシック"/>
                <a:cs typeface="ＭＳ Ｐゴシック"/>
              </a:rPr>
              <a:t>Array			O(n)		O(n)		O(n)	</a:t>
            </a:r>
          </a:p>
          <a:p>
            <a:endParaRPr lang="en-US" sz="1600" b="1" dirty="0">
              <a:solidFill>
                <a:srgbClr val="008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600" b="1" dirty="0">
                <a:solidFill>
                  <a:srgbClr val="008000"/>
                </a:solidFill>
                <a:latin typeface="Arial"/>
                <a:ea typeface="ＭＳ Ｐゴシック"/>
                <a:cs typeface="ＭＳ Ｐゴシック"/>
              </a:rPr>
              <a:t>Sorted array		O(n)		O(n)		O(log n)</a:t>
            </a:r>
          </a:p>
          <a:p>
            <a:endParaRPr lang="en-US" sz="16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Linked list			</a:t>
            </a:r>
            <a:r>
              <a:rPr lang="en-US" sz="1600" dirty="0">
                <a:latin typeface="Arial"/>
                <a:ea typeface="ＭＳ Ｐゴシック"/>
                <a:cs typeface="ＭＳ Ｐゴシック"/>
              </a:rPr>
              <a:t>O(1)	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O(n)		O(n)</a:t>
            </a:r>
          </a:p>
          <a:p>
            <a:endParaRPr lang="en-US" sz="16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Sorted linked list	O(n)		O(n)		O(n)</a:t>
            </a:r>
          </a:p>
          <a:p>
            <a:endParaRPr lang="en-US" sz="1600" dirty="0">
              <a:solidFill>
                <a:srgbClr val="000000"/>
              </a:solidFill>
              <a:latin typeface="Arial"/>
              <a:ea typeface="ＭＳ Ｐゴシック"/>
              <a:cs typeface="ＭＳ Ｐゴシック"/>
            </a:endParaRPr>
          </a:p>
          <a:p>
            <a:r>
              <a:rPr lang="en-US" sz="1600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BST				“good”	“good”	“good”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2374" y="5174828"/>
            <a:ext cx="583565" cy="858432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 bwMode="auto">
          <a:xfrm>
            <a:off x="6789008" y="4955286"/>
            <a:ext cx="2009118" cy="8176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“good” seems pretty imprecise!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0500" y="1139410"/>
            <a:ext cx="154441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Set</a:t>
            </a:r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 ADT: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insert(x)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find(x)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delete(x)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436234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13376" y="727771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50</a:t>
            </a:r>
          </a:p>
        </p:txBody>
      </p:sp>
      <p:sp>
        <p:nvSpPr>
          <p:cNvPr id="5" name="Oval 4"/>
          <p:cNvSpPr/>
          <p:nvPr/>
        </p:nvSpPr>
        <p:spPr>
          <a:xfrm>
            <a:off x="5724675" y="1754064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95</a:t>
            </a:r>
          </a:p>
        </p:txBody>
      </p:sp>
      <p:sp>
        <p:nvSpPr>
          <p:cNvPr id="6" name="Oval 5"/>
          <p:cNvSpPr/>
          <p:nvPr/>
        </p:nvSpPr>
        <p:spPr>
          <a:xfrm>
            <a:off x="3004450" y="1757512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20</a:t>
            </a:r>
          </a:p>
        </p:txBody>
      </p:sp>
      <p:sp>
        <p:nvSpPr>
          <p:cNvPr id="7" name="Oval 6"/>
          <p:cNvSpPr/>
          <p:nvPr/>
        </p:nvSpPr>
        <p:spPr>
          <a:xfrm>
            <a:off x="1963056" y="2558699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10</a:t>
            </a:r>
          </a:p>
        </p:txBody>
      </p:sp>
      <p:cxnSp>
        <p:nvCxnSpPr>
          <p:cNvPr id="8" name="Straight Connector 7"/>
          <p:cNvCxnSpPr>
            <a:stCxn id="4" idx="3"/>
            <a:endCxn id="6" idx="0"/>
          </p:cNvCxnSpPr>
          <p:nvPr/>
        </p:nvCxnSpPr>
        <p:spPr>
          <a:xfrm flipH="1">
            <a:off x="3338883" y="1280618"/>
            <a:ext cx="972446" cy="4768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stCxn id="6" idx="3"/>
            <a:endCxn id="7" idx="0"/>
          </p:cNvCxnSpPr>
          <p:nvPr/>
        </p:nvCxnSpPr>
        <p:spPr>
          <a:xfrm flipH="1">
            <a:off x="2297489" y="2310359"/>
            <a:ext cx="804914" cy="248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4" idx="5"/>
            <a:endCxn id="5" idx="0"/>
          </p:cNvCxnSpPr>
          <p:nvPr/>
        </p:nvCxnSpPr>
        <p:spPr>
          <a:xfrm>
            <a:off x="4784289" y="1280618"/>
            <a:ext cx="1274819" cy="473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412713" y="3296381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5</a:t>
            </a:r>
          </a:p>
        </p:txBody>
      </p:sp>
      <p:sp>
        <p:nvSpPr>
          <p:cNvPr id="12" name="Oval 11"/>
          <p:cNvSpPr/>
          <p:nvPr/>
        </p:nvSpPr>
        <p:spPr>
          <a:xfrm>
            <a:off x="2433537" y="3313194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15</a:t>
            </a:r>
          </a:p>
        </p:txBody>
      </p:sp>
      <p:sp>
        <p:nvSpPr>
          <p:cNvPr id="13" name="Oval 12"/>
          <p:cNvSpPr/>
          <p:nvPr/>
        </p:nvSpPr>
        <p:spPr>
          <a:xfrm>
            <a:off x="4458907" y="2558699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42</a:t>
            </a:r>
          </a:p>
        </p:txBody>
      </p:sp>
      <p:cxnSp>
        <p:nvCxnSpPr>
          <p:cNvPr id="14" name="Straight Connector 13"/>
          <p:cNvCxnSpPr>
            <a:stCxn id="13" idx="4"/>
          </p:cNvCxnSpPr>
          <p:nvPr/>
        </p:nvCxnSpPr>
        <p:spPr>
          <a:xfrm flipH="1">
            <a:off x="4458907" y="3206399"/>
            <a:ext cx="334433" cy="32648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13" idx="4"/>
          </p:cNvCxnSpPr>
          <p:nvPr/>
        </p:nvCxnSpPr>
        <p:spPr>
          <a:xfrm>
            <a:off x="4793340" y="3206399"/>
            <a:ext cx="789206" cy="46550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  <a:endCxn id="6" idx="5"/>
          </p:cNvCxnSpPr>
          <p:nvPr/>
        </p:nvCxnSpPr>
        <p:spPr>
          <a:xfrm flipH="1" flipV="1">
            <a:off x="3575363" y="2310359"/>
            <a:ext cx="1217977" cy="248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2" idx="0"/>
            <a:endCxn id="7" idx="4"/>
          </p:cNvCxnSpPr>
          <p:nvPr/>
        </p:nvCxnSpPr>
        <p:spPr>
          <a:xfrm flipH="1" flipV="1">
            <a:off x="2297489" y="3206399"/>
            <a:ext cx="470481" cy="10679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1" idx="0"/>
            <a:endCxn id="7" idx="4"/>
          </p:cNvCxnSpPr>
          <p:nvPr/>
        </p:nvCxnSpPr>
        <p:spPr>
          <a:xfrm flipV="1">
            <a:off x="1747146" y="3206399"/>
            <a:ext cx="550343" cy="8998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6473974" y="2645526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99</a:t>
            </a:r>
          </a:p>
        </p:txBody>
      </p:sp>
      <p:cxnSp>
        <p:nvCxnSpPr>
          <p:cNvPr id="20" name="Straight Connector 19"/>
          <p:cNvCxnSpPr>
            <a:stCxn id="5" idx="5"/>
            <a:endCxn id="19" idx="0"/>
          </p:cNvCxnSpPr>
          <p:nvPr/>
        </p:nvCxnSpPr>
        <p:spPr>
          <a:xfrm>
            <a:off x="6295588" y="2306911"/>
            <a:ext cx="512819" cy="33861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2767970" y="4306491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17</a:t>
            </a:r>
          </a:p>
        </p:txBody>
      </p:sp>
      <p:cxnSp>
        <p:nvCxnSpPr>
          <p:cNvPr id="22" name="Straight Connector 21"/>
          <p:cNvCxnSpPr>
            <a:stCxn id="21" idx="0"/>
            <a:endCxn id="12" idx="5"/>
          </p:cNvCxnSpPr>
          <p:nvPr/>
        </p:nvCxnSpPr>
        <p:spPr>
          <a:xfrm flipH="1" flipV="1">
            <a:off x="3004450" y="3866041"/>
            <a:ext cx="97953" cy="440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5390242" y="3337115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48</a:t>
            </a:r>
          </a:p>
        </p:txBody>
      </p:sp>
      <p:sp>
        <p:nvSpPr>
          <p:cNvPr id="24" name="Oval 23"/>
          <p:cNvSpPr/>
          <p:nvPr/>
        </p:nvSpPr>
        <p:spPr>
          <a:xfrm>
            <a:off x="4882242" y="4227662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45</a:t>
            </a:r>
          </a:p>
        </p:txBody>
      </p:sp>
      <p:sp>
        <p:nvSpPr>
          <p:cNvPr id="25" name="Oval 24"/>
          <p:cNvSpPr/>
          <p:nvPr/>
        </p:nvSpPr>
        <p:spPr>
          <a:xfrm>
            <a:off x="4311329" y="4907567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43</a:t>
            </a:r>
          </a:p>
        </p:txBody>
      </p:sp>
      <p:sp>
        <p:nvSpPr>
          <p:cNvPr id="26" name="Oval 25"/>
          <p:cNvSpPr/>
          <p:nvPr/>
        </p:nvSpPr>
        <p:spPr>
          <a:xfrm>
            <a:off x="3989912" y="3333399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21</a:t>
            </a:r>
          </a:p>
        </p:txBody>
      </p:sp>
      <p:sp>
        <p:nvSpPr>
          <p:cNvPr id="27" name="Oval 26"/>
          <p:cNvSpPr/>
          <p:nvPr/>
        </p:nvSpPr>
        <p:spPr>
          <a:xfrm>
            <a:off x="6139541" y="4227662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49</a:t>
            </a:r>
          </a:p>
        </p:txBody>
      </p:sp>
      <p:cxnSp>
        <p:nvCxnSpPr>
          <p:cNvPr id="28" name="Straight Connector 27"/>
          <p:cNvCxnSpPr>
            <a:stCxn id="23" idx="4"/>
            <a:endCxn id="27" idx="0"/>
          </p:cNvCxnSpPr>
          <p:nvPr/>
        </p:nvCxnSpPr>
        <p:spPr>
          <a:xfrm>
            <a:off x="5724675" y="3984815"/>
            <a:ext cx="749299" cy="242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23" idx="4"/>
            <a:endCxn id="24" idx="0"/>
          </p:cNvCxnSpPr>
          <p:nvPr/>
        </p:nvCxnSpPr>
        <p:spPr>
          <a:xfrm flipH="1">
            <a:off x="5216675" y="3984815"/>
            <a:ext cx="508000" cy="24284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24" idx="3"/>
            <a:endCxn id="25" idx="0"/>
          </p:cNvCxnSpPr>
          <p:nvPr/>
        </p:nvCxnSpPr>
        <p:spPr>
          <a:xfrm flipH="1">
            <a:off x="4645762" y="4780509"/>
            <a:ext cx="334433" cy="127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4934265" y="5511909"/>
            <a:ext cx="668866" cy="647700"/>
          </a:xfrm>
          <a:prstGeom prst="ellipse">
            <a:avLst/>
          </a:prstGeom>
          <a:solidFill>
            <a:srgbClr val="333399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  <a:latin typeface="Calibri"/>
              </a:rPr>
              <a:t>44</a:t>
            </a:r>
          </a:p>
        </p:txBody>
      </p:sp>
      <p:cxnSp>
        <p:nvCxnSpPr>
          <p:cNvPr id="32" name="Straight Connector 31"/>
          <p:cNvCxnSpPr>
            <a:stCxn id="31" idx="1"/>
            <a:endCxn id="25" idx="5"/>
          </p:cNvCxnSpPr>
          <p:nvPr/>
        </p:nvCxnSpPr>
        <p:spPr>
          <a:xfrm flipH="1" flipV="1">
            <a:off x="4882242" y="5460414"/>
            <a:ext cx="149976" cy="14634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5588" y="5599174"/>
            <a:ext cx="583565" cy="858432"/>
          </a:xfrm>
          <a:prstGeom prst="rect">
            <a:avLst/>
          </a:prstGeom>
        </p:spPr>
      </p:pic>
      <p:sp>
        <p:nvSpPr>
          <p:cNvPr id="34" name="Rounded Rectangle 33"/>
          <p:cNvSpPr/>
          <p:nvPr/>
        </p:nvSpPr>
        <p:spPr bwMode="auto">
          <a:xfrm>
            <a:off x="6862222" y="5379632"/>
            <a:ext cx="2009118" cy="81762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000000"/>
                </a:solidFill>
                <a:latin typeface="Arial" pitchFamily="-106" charset="0"/>
                <a:ea typeface="ＭＳ Ｐゴシック" pitchFamily="-106" charset="-128"/>
                <a:cs typeface="ＭＳ Ｐゴシック" pitchFamily="-106" charset="-128"/>
              </a:rPr>
              <a:t>What’s “good” about this?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04751" y="168971"/>
            <a:ext cx="6072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Assume for now that there are no duplicate elements!</a:t>
            </a:r>
          </a:p>
        </p:txBody>
      </p:sp>
    </p:spTree>
    <p:extLst>
      <p:ext uri="{BB962C8B-B14F-4D97-AF65-F5344CB8AC3E}">
        <p14:creationId xmlns:p14="http://schemas.microsoft.com/office/powerpoint/2010/main" val="31975541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Binary Search Trees!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735" y="1750913"/>
            <a:ext cx="672828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&gt;&gt;&gt; tree = None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tree = insert(42, tree)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tree</a:t>
            </a:r>
          </a:p>
          <a:p>
            <a:r>
              <a:rPr lang="it-IT" sz="2400" b="1" dirty="0">
                <a:solidFill>
                  <a:srgbClr val="008000"/>
                </a:solidFill>
                <a:latin typeface="Courier"/>
                <a:cs typeface="Courier"/>
              </a:rPr>
              <a:t>(42, None, None)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tree = insert(47, tree)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tree</a:t>
            </a:r>
          </a:p>
          <a:p>
            <a:r>
              <a:rPr lang="it-IT" sz="2400" b="1" dirty="0">
                <a:latin typeface="Courier"/>
                <a:cs typeface="Courier"/>
              </a:rPr>
              <a:t>(42, None, (47, None, None))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find(27, tree)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False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find(47, tree)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True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</a:t>
            </a:r>
            <a:r>
              <a:rPr lang="en-US" sz="2400" b="1" dirty="0" err="1">
                <a:latin typeface="Courier"/>
                <a:cs typeface="Courier"/>
              </a:rPr>
              <a:t>inorder</a:t>
            </a:r>
            <a:r>
              <a:rPr lang="en-US" sz="2400" b="1" dirty="0">
                <a:latin typeface="Courier"/>
                <a:cs typeface="Courier"/>
              </a:rPr>
              <a:t>(tree)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[42, 47]</a:t>
            </a:r>
          </a:p>
        </p:txBody>
      </p:sp>
    </p:spTree>
    <p:extLst>
      <p:ext uri="{BB962C8B-B14F-4D97-AF65-F5344CB8AC3E}">
        <p14:creationId xmlns:p14="http://schemas.microsoft.com/office/powerpoint/2010/main" val="69331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Keys must be immutable</a:t>
            </a:r>
            <a:r>
              <a:rPr lang="is-IS" dirty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13329"/>
          </a:xfrm>
        </p:spPr>
        <p:txBody>
          <a:bodyPr/>
          <a:lstStyle/>
          <a:p>
            <a:r>
              <a:rPr lang="en-US" dirty="0">
                <a:solidFill>
                  <a:srgbClr val="008000"/>
                </a:solidFill>
              </a:rPr>
              <a:t>Strings,  numbers, tuples are OK</a:t>
            </a:r>
          </a:p>
          <a:p>
            <a:r>
              <a:rPr lang="en-US" dirty="0">
                <a:solidFill>
                  <a:srgbClr val="FF0000"/>
                </a:solidFill>
              </a:rPr>
              <a:t>Lists are not! 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519538"/>
            <a:ext cx="90059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"/>
                <a:cs typeface="Courier"/>
              </a:rPr>
              <a:t>&gt;&gt;&gt; D = {}</a:t>
            </a:r>
          </a:p>
          <a:p>
            <a:r>
              <a:rPr lang="en-US" dirty="0">
                <a:latin typeface="Courier"/>
                <a:cs typeface="Courier"/>
              </a:rPr>
              <a:t>&gt;&gt;&gt; D[</a:t>
            </a:r>
            <a:r>
              <a:rPr lang="en-US" b="1" dirty="0">
                <a:solidFill>
                  <a:srgbClr val="008000"/>
                </a:solidFill>
                <a:latin typeface="Courier"/>
                <a:cs typeface="Courier"/>
              </a:rPr>
              <a:t>("I", "like")</a:t>
            </a:r>
            <a:r>
              <a:rPr lang="en-US" dirty="0">
                <a:latin typeface="Courier"/>
                <a:cs typeface="Courier"/>
              </a:rPr>
              <a:t>] = </a:t>
            </a:r>
            <a:r>
              <a:rPr lang="en-US" b="1" dirty="0">
                <a:solidFill>
                  <a:srgbClr val="0000FF"/>
                </a:solidFill>
                <a:latin typeface="Courier"/>
                <a:cs typeface="Courier"/>
              </a:rPr>
              <a:t>["spam", "pizza", "spam", ”cake", "spam"]</a:t>
            </a:r>
          </a:p>
        </p:txBody>
      </p:sp>
      <p:sp>
        <p:nvSpPr>
          <p:cNvPr id="5" name="Up Arrow 4"/>
          <p:cNvSpPr/>
          <p:nvPr/>
        </p:nvSpPr>
        <p:spPr>
          <a:xfrm>
            <a:off x="1502381" y="4368054"/>
            <a:ext cx="557584" cy="278812"/>
          </a:xfrm>
          <a:prstGeom prst="upArrow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>
            <a:off x="5790200" y="4368054"/>
            <a:ext cx="557584" cy="278812"/>
          </a:xfrm>
          <a:prstGeom prst="up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57200" y="4855882"/>
            <a:ext cx="28800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Key type must be immutable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48306" y="4855882"/>
            <a:ext cx="2800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Value type can be anything!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4382" y="5548233"/>
            <a:ext cx="1545818" cy="1159363"/>
          </a:xfrm>
          <a:prstGeom prst="rect">
            <a:avLst/>
          </a:prstGeom>
        </p:spPr>
      </p:pic>
      <p:sp>
        <p:nvSpPr>
          <p:cNvPr id="10" name="Rounded Rectangular Callout 9"/>
          <p:cNvSpPr/>
          <p:nvPr/>
        </p:nvSpPr>
        <p:spPr>
          <a:xfrm>
            <a:off x="5890454" y="5336591"/>
            <a:ext cx="2096448" cy="590403"/>
          </a:xfrm>
          <a:prstGeom prst="wedgeRoundRectCallout">
            <a:avLst>
              <a:gd name="adj1" fmla="val -63872"/>
              <a:gd name="adj2" fmla="val 59669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Look!  I’m mutable!  (Cats are so clever.)</a:t>
            </a:r>
          </a:p>
        </p:txBody>
      </p:sp>
    </p:spTree>
    <p:extLst>
      <p:ext uri="{BB962C8B-B14F-4D97-AF65-F5344CB8AC3E}">
        <p14:creationId xmlns:p14="http://schemas.microsoft.com/office/powerpoint/2010/main" val="38905718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inorder</a:t>
            </a:r>
            <a:r>
              <a:rPr lang="en-US" dirty="0">
                <a:latin typeface="Courier"/>
                <a:cs typeface="Courier"/>
              </a:rPr>
              <a:t>(tree)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879"/>
            <a:ext cx="9203574" cy="205702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9376" y="2941233"/>
            <a:ext cx="7803103" cy="208894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4533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Courier"/>
                <a:cs typeface="Courier"/>
              </a:rPr>
              <a:t>inorder</a:t>
            </a:r>
            <a:r>
              <a:rPr lang="en-US" dirty="0">
                <a:latin typeface="Courier"/>
                <a:cs typeface="Courier"/>
              </a:rPr>
              <a:t>(tree)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99879"/>
            <a:ext cx="9203574" cy="2057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48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/>
                <a:cs typeface="Courier"/>
              </a:rPr>
              <a:t>find(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,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8" y="2158633"/>
            <a:ext cx="8818975" cy="33556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9376" y="3589081"/>
            <a:ext cx="7803103" cy="2088943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3892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/>
                <a:cs typeface="Courier"/>
              </a:rPr>
              <a:t>find(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,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28" y="2158633"/>
            <a:ext cx="8818975" cy="335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9897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/>
                <a:cs typeface="Courier"/>
              </a:rPr>
              <a:t>insert(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,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" y="1961013"/>
            <a:ext cx="9072758" cy="3150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69376" y="3766995"/>
            <a:ext cx="7803103" cy="1962620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60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ourier"/>
                <a:cs typeface="Courier"/>
              </a:rPr>
              <a:t>insert(</a:t>
            </a:r>
            <a:r>
              <a:rPr lang="en-US" dirty="0" err="1">
                <a:latin typeface="Courier"/>
                <a:cs typeface="Courier"/>
              </a:rPr>
              <a:t>num</a:t>
            </a:r>
            <a:r>
              <a:rPr lang="en-US" dirty="0">
                <a:latin typeface="Courier"/>
                <a:cs typeface="Courier"/>
              </a:rPr>
              <a:t>, tree)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42" y="1961013"/>
            <a:ext cx="9072758" cy="315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971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Reverse Translation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228600" y="1676400"/>
            <a:ext cx="86963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TtoE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= {"dude!":"hello",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later":"goodbye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",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stoked":"happy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”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ciao":"goodbye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"}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= reverse(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TtoE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{'hello': 'dude!', 'goodbye': </a:t>
            </a:r>
            <a:r>
              <a:rPr 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'ciao or later'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, 'happy': 'stoked'}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[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“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goodbye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”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]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'ciao or later</a:t>
            </a:r>
            <a:r>
              <a:rPr lang="ja-JP" alt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’</a:t>
            </a:r>
            <a:endParaRPr lang="en-US" sz="1400" b="1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b="1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315A45-9847-7745-B2FC-90EB97D393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429000"/>
            <a:ext cx="8459005" cy="299008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-384413" y="4408926"/>
            <a:ext cx="9739443" cy="19493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60480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Reverse Translation</a:t>
            </a:r>
          </a:p>
        </p:txBody>
      </p:sp>
      <p:sp>
        <p:nvSpPr>
          <p:cNvPr id="37892" name="TextBox 5"/>
          <p:cNvSpPr txBox="1">
            <a:spLocks noChangeArrowheads="1"/>
          </p:cNvSpPr>
          <p:nvPr/>
        </p:nvSpPr>
        <p:spPr bwMode="auto">
          <a:xfrm>
            <a:off x="228600" y="1676400"/>
            <a:ext cx="86963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TtoE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= {"dude!":"hello",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later":"goodbye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",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stoked":"happy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”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, "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ciao":"goodbye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"}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= reverse(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TtoE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)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 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{'hello': 'dude!', 'goodbye': </a:t>
            </a:r>
            <a:r>
              <a:rPr 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'ciao or later'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, 'happy': 'stoked'}</a:t>
            </a:r>
          </a:p>
          <a:p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&gt;&gt;&gt; </a:t>
            </a:r>
            <a:r>
              <a:rPr lang="en-US" sz="1400" dirty="0" err="1">
                <a:solidFill>
                  <a:prstClr val="black"/>
                </a:solidFill>
                <a:latin typeface="Courier" charset="0"/>
                <a:cs typeface="Courier" charset="0"/>
              </a:rPr>
              <a:t>EtoT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[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“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goodbye</a:t>
            </a:r>
            <a:r>
              <a:rPr lang="ja-JP" alt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”</a:t>
            </a:r>
            <a:r>
              <a:rPr lang="en-US" sz="1400" dirty="0">
                <a:solidFill>
                  <a:prstClr val="black"/>
                </a:solidFill>
                <a:latin typeface="Courier" charset="0"/>
                <a:cs typeface="Courier" charset="0"/>
              </a:rPr>
              <a:t>]</a:t>
            </a:r>
          </a:p>
          <a:p>
            <a:r>
              <a:rPr 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'ciao or later</a:t>
            </a:r>
            <a:r>
              <a:rPr lang="ja-JP" altLang="en-US" sz="1400" b="1" dirty="0">
                <a:solidFill>
                  <a:prstClr val="black"/>
                </a:solidFill>
                <a:latin typeface="Courier" charset="0"/>
                <a:cs typeface="Courier" charset="0"/>
              </a:rPr>
              <a:t>’</a:t>
            </a:r>
            <a:endParaRPr lang="en-US" sz="1400" b="1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b="1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  <a:p>
            <a:endParaRPr lang="en-US" sz="1400" dirty="0">
              <a:solidFill>
                <a:prstClr val="black"/>
              </a:solidFill>
              <a:latin typeface="Courier" charset="0"/>
              <a:cs typeface="Courier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060C86-FAF1-DB4B-AEF6-EDB5EA36B5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075" y="3429000"/>
            <a:ext cx="8459005" cy="299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4575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Markov text generation</a:t>
            </a:r>
            <a:br>
              <a:rPr lang="en-US" dirty="0"/>
            </a:br>
            <a:r>
              <a:rPr lang="en-US" dirty="0"/>
              <a:t>(WMSCI 2005)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1801283"/>
            <a:ext cx="3858358" cy="16615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9417" y="1801283"/>
            <a:ext cx="1585383" cy="2256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173133" y="4150267"/>
            <a:ext cx="1300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Max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Krohn</a:t>
            </a:r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85555" y="1801283"/>
            <a:ext cx="1642533" cy="21900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128925" y="4150267"/>
            <a:ext cx="1839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Jeremy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Stribling</a:t>
            </a:r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56933" y="4150267"/>
            <a:ext cx="1442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Dan </a:t>
            </a:r>
            <a:r>
              <a:rPr lang="en-US" dirty="0" err="1">
                <a:solidFill>
                  <a:srgbClr val="000000"/>
                </a:solidFill>
                <a:latin typeface="Calibri"/>
                <a:ea typeface="ＭＳ Ｐゴシック"/>
                <a:cs typeface="ＭＳ Ｐゴシック"/>
              </a:rPr>
              <a:t>Aguayo</a:t>
            </a:r>
            <a:endParaRPr lang="en-US" dirty="0">
              <a:solidFill>
                <a:srgbClr val="000000"/>
              </a:solidFill>
              <a:latin typeface="Calibri"/>
              <a:ea typeface="ＭＳ Ｐゴシック"/>
              <a:cs typeface="ＭＳ Ｐゴシック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609600" y="1801283"/>
            <a:ext cx="1227667" cy="67945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ourier New Bold" pitchFamily="1" charset="0"/>
              <a:ea typeface="ＭＳ Ｐゴシック"/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96118" y="5107813"/>
            <a:ext cx="131919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Demo!</a:t>
            </a:r>
          </a:p>
        </p:txBody>
      </p:sp>
    </p:spTree>
    <p:extLst>
      <p:ext uri="{BB962C8B-B14F-4D97-AF65-F5344CB8AC3E}">
        <p14:creationId xmlns:p14="http://schemas.microsoft.com/office/powerpoint/2010/main" val="273289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42900" y="535765"/>
            <a:ext cx="8356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8000"/>
                </a:solidFill>
                <a:latin typeface="Courier"/>
                <a:ea typeface="ＭＳ Ｐゴシック"/>
                <a:cs typeface="Courier"/>
              </a:rPr>
              <a:t>&gt;&gt;&gt; </a:t>
            </a:r>
            <a:r>
              <a:rPr lang="fr-FR" dirty="0" err="1">
                <a:solidFill>
                  <a:srgbClr val="008000"/>
                </a:solidFill>
                <a:latin typeface="Courier"/>
                <a:ea typeface="ＭＳ Ｐゴシック"/>
                <a:cs typeface="Courier"/>
              </a:rPr>
              <a:t>markov</a:t>
            </a:r>
            <a:r>
              <a:rPr lang="fr-FR" dirty="0">
                <a:solidFill>
                  <a:srgbClr val="008000"/>
                </a:solidFill>
                <a:latin typeface="Courier"/>
                <a:ea typeface="ＭＳ Ｐゴシック"/>
                <a:cs typeface="Courier"/>
              </a:rPr>
              <a:t>(‘cs5greenbook’, 1, 500)</a:t>
            </a:r>
          </a:p>
          <a:p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We've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consulted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with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very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clear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syntax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. This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chapter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to major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computational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ideas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that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you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a computer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scientist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is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experiment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! It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will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tell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you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could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do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any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of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biology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.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Simply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put,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computing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is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2.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Consider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, for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phylogenetics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the use of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finding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the url. The best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way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that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Python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will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tell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you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learn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to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be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 </a:t>
            </a:r>
            <a:r>
              <a:rPr lang="fr-FR" dirty="0" err="1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infectious</a:t>
            </a:r>
            <a:r>
              <a:rPr lang="fr-FR" dirty="0">
                <a:solidFill>
                  <a:srgbClr val="000000"/>
                </a:solidFill>
                <a:latin typeface="Courier"/>
                <a:ea typeface="ＭＳ Ｐゴシック"/>
                <a:cs typeface="Courier"/>
              </a:rPr>
              <a:t>. </a:t>
            </a:r>
            <a:endParaRPr lang="en-US" dirty="0">
              <a:solidFill>
                <a:srgbClr val="000000"/>
              </a:solidFill>
              <a:latin typeface="Courier"/>
              <a:ea typeface="ＭＳ Ｐゴシック"/>
              <a:cs typeface="Courier"/>
            </a:endParaRPr>
          </a:p>
        </p:txBody>
      </p:sp>
    </p:spTree>
    <p:extLst>
      <p:ext uri="{BB962C8B-B14F-4D97-AF65-F5344CB8AC3E}">
        <p14:creationId xmlns:p14="http://schemas.microsoft.com/office/powerpoint/2010/main" val="3861954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Markov Text Generation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34470" y="1942353"/>
            <a:ext cx="2061882" cy="2764118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3645" y="2143970"/>
            <a:ext cx="1703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To be, or not to be, that is the question:</a:t>
            </a:r>
          </a:p>
          <a:p>
            <a:r>
              <a:rPr lang="en-US" sz="1200" dirty="0"/>
              <a:t>Whether 'tis nobler in the mind to suffer</a:t>
            </a:r>
          </a:p>
          <a:p>
            <a:r>
              <a:rPr lang="en-US" sz="1200" dirty="0"/>
              <a:t>The slings and arrows of outrageous fortune,</a:t>
            </a:r>
          </a:p>
          <a:p>
            <a:r>
              <a:rPr lang="en-US" sz="1200" dirty="0"/>
              <a:t>Or to take Arms against a Sea of troubles,</a:t>
            </a:r>
          </a:p>
          <a:p>
            <a:r>
              <a:rPr lang="en-US" sz="1200" dirty="0"/>
              <a:t>And by opposing end them: to die, to sleep</a:t>
            </a:r>
          </a:p>
          <a:p>
            <a:r>
              <a:rPr lang="en-US" sz="1200" dirty="0"/>
              <a:t>No more; and by a sleep, to say we end</a:t>
            </a:r>
            <a:r>
              <a:rPr lang="is-IS" sz="1200" dirty="0"/>
              <a:t>…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463173" y="4820628"/>
            <a:ext cx="1287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Training file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375646" y="3107764"/>
            <a:ext cx="836706" cy="5378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3376705" y="2569881"/>
            <a:ext cx="1434353" cy="138953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Markov learning algorithm</a:t>
            </a:r>
          </a:p>
        </p:txBody>
      </p:sp>
      <p:sp>
        <p:nvSpPr>
          <p:cNvPr id="9" name="Right Arrow 8"/>
          <p:cNvSpPr/>
          <p:nvPr/>
        </p:nvSpPr>
        <p:spPr>
          <a:xfrm>
            <a:off x="4948517" y="3137646"/>
            <a:ext cx="836706" cy="53788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96001" y="2158910"/>
            <a:ext cx="30338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Dictionary = {</a:t>
            </a:r>
          </a:p>
          <a:p>
            <a:endParaRPr lang="en-US" dirty="0"/>
          </a:p>
          <a:p>
            <a:r>
              <a:rPr lang="en-US" b="1" dirty="0">
                <a:solidFill>
                  <a:srgbClr val="008000"/>
                </a:solidFill>
              </a:rPr>
              <a:t>(“in”,) </a:t>
            </a:r>
            <a:r>
              <a:rPr lang="en-US" dirty="0"/>
              <a:t>: [“the”, “thy”, “thy”],</a:t>
            </a:r>
          </a:p>
          <a:p>
            <a:endParaRPr lang="en-US" dirty="0"/>
          </a:p>
          <a:p>
            <a:r>
              <a:rPr lang="en-US" b="1">
                <a:solidFill>
                  <a:srgbClr val="008000"/>
                </a:solidFill>
              </a:rPr>
              <a:t>(“ the”,) </a:t>
            </a:r>
            <a:r>
              <a:rPr lang="en-US" dirty="0"/>
              <a:t>: [“heartache”, “rub”, </a:t>
            </a:r>
          </a:p>
          <a:p>
            <a:r>
              <a:rPr lang="en-US" dirty="0"/>
              <a:t>                  “pangs”, </a:t>
            </a:r>
            <a:r>
              <a:rPr lang="is-IS" dirty="0"/>
              <a:t>…]</a:t>
            </a:r>
          </a:p>
          <a:p>
            <a:endParaRPr lang="is-IS" dirty="0"/>
          </a:p>
          <a:p>
            <a:r>
              <a:rPr lang="is-IS" dirty="0"/>
              <a:t>}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663765" y="4706471"/>
            <a:ext cx="15514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Markov model</a:t>
            </a:r>
          </a:p>
          <a:p>
            <a:r>
              <a:rPr lang="en-US" dirty="0"/>
              <a:t>(a dictionary)</a:t>
            </a:r>
          </a:p>
        </p:txBody>
      </p:sp>
    </p:spTree>
    <p:extLst>
      <p:ext uri="{BB962C8B-B14F-4D97-AF65-F5344CB8AC3E}">
        <p14:creationId xmlns:p14="http://schemas.microsoft.com/office/powerpoint/2010/main" val="3822164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How it works</a:t>
            </a:r>
            <a:r>
              <a:rPr lang="is-IS" dirty="0"/>
              <a:t>…</a:t>
            </a:r>
            <a:br>
              <a:rPr lang="is-IS" dirty="0"/>
            </a:br>
            <a:r>
              <a:rPr lang="is-IS" dirty="0"/>
              <a:t>(k = 2 in this example)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04588" y="2183416"/>
            <a:ext cx="903941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ourier"/>
                <a:cs typeface="Courier"/>
              </a:rPr>
              <a:t>&gt;&gt;&gt; test = "A B C. A B B!  D A A?”</a:t>
            </a:r>
          </a:p>
          <a:p>
            <a:endParaRPr lang="en-US" sz="2400" b="1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&gt;&gt;&gt; </a:t>
            </a:r>
            <a:r>
              <a:rPr lang="en-US" sz="2400" b="1" dirty="0" err="1">
                <a:latin typeface="Courier"/>
                <a:cs typeface="Courier"/>
              </a:rPr>
              <a:t>wordList</a:t>
            </a:r>
            <a:r>
              <a:rPr lang="en-US" sz="2400" b="1" dirty="0">
                <a:latin typeface="Courier"/>
                <a:cs typeface="Courier"/>
              </a:rPr>
              <a:t> = </a:t>
            </a:r>
            <a:r>
              <a:rPr lang="en-US" sz="2400" b="1" dirty="0" err="1">
                <a:latin typeface="Courier"/>
                <a:cs typeface="Courier"/>
              </a:rPr>
              <a:t>test.split</a:t>
            </a:r>
            <a:r>
              <a:rPr lang="en-US" sz="2400" b="1" dirty="0">
                <a:latin typeface="Courier"/>
                <a:cs typeface="Courier"/>
              </a:rPr>
              <a:t>() </a:t>
            </a:r>
          </a:p>
          <a:p>
            <a:r>
              <a:rPr lang="en-US" sz="2400" b="1" dirty="0">
                <a:latin typeface="Courier"/>
                <a:cs typeface="Courier"/>
              </a:rPr>
              <a:t>&gt;&gt;&gt; </a:t>
            </a:r>
            <a:r>
              <a:rPr lang="en-US" sz="2400" b="1" dirty="0" err="1">
                <a:latin typeface="Courier"/>
                <a:cs typeface="Courier"/>
              </a:rPr>
              <a:t>wordList</a:t>
            </a:r>
            <a:endParaRPr lang="en-US" sz="2400" b="1" dirty="0">
              <a:latin typeface="Courier"/>
              <a:cs typeface="Courier"/>
            </a:endParaRP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['A', 'B', 'C.', 'A', 'B', 'B!', 'D', 'A', 'A?']</a:t>
            </a:r>
          </a:p>
          <a:p>
            <a:endParaRPr lang="en-US" sz="2400" b="1" dirty="0">
              <a:latin typeface="Courier"/>
              <a:cs typeface="Courier"/>
            </a:endParaRPr>
          </a:p>
          <a:p>
            <a:r>
              <a:rPr lang="en-US" sz="2400" b="1" dirty="0">
                <a:latin typeface="Courier"/>
                <a:cs typeface="Courier"/>
              </a:rPr>
              <a:t>&gt;&gt;&gt; </a:t>
            </a:r>
            <a:r>
              <a:rPr lang="en-US" sz="2400" b="1" dirty="0" err="1">
                <a:latin typeface="Courier"/>
                <a:cs typeface="Courier"/>
              </a:rPr>
              <a:t>dollarify</a:t>
            </a:r>
            <a:r>
              <a:rPr lang="en-US" sz="2400" b="1" dirty="0">
                <a:latin typeface="Courier"/>
                <a:cs typeface="Courier"/>
              </a:rPr>
              <a:t>(</a:t>
            </a:r>
            <a:r>
              <a:rPr lang="en-US" sz="2400" b="1" dirty="0" err="1">
                <a:latin typeface="Courier"/>
                <a:cs typeface="Courier"/>
              </a:rPr>
              <a:t>wordList</a:t>
            </a:r>
            <a:r>
              <a:rPr lang="en-US" sz="2400" b="1" dirty="0">
                <a:latin typeface="Courier"/>
                <a:cs typeface="Courier"/>
              </a:rPr>
              <a:t>, 2)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['$', '$', 'A', 'B', 'C.', 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'$', '$', 'A', 'B', 'B!', </a:t>
            </a:r>
          </a:p>
          <a:p>
            <a:r>
              <a:rPr lang="en-US" sz="2400" b="1" dirty="0">
                <a:solidFill>
                  <a:srgbClr val="008000"/>
                </a:solidFill>
                <a:latin typeface="Courier"/>
                <a:cs typeface="Courier"/>
              </a:rPr>
              <a:t>'$', '$', 'D', 'A', 'A?']</a:t>
            </a:r>
          </a:p>
        </p:txBody>
      </p:sp>
    </p:spTree>
    <p:extLst>
      <p:ext uri="{BB962C8B-B14F-4D97-AF65-F5344CB8AC3E}">
        <p14:creationId xmlns:p14="http://schemas.microsoft.com/office/powerpoint/2010/main" val="13554396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947</TotalTime>
  <Words>1663</Words>
  <Application>Microsoft Macintosh PowerPoint</Application>
  <PresentationFormat>On-screen Show (4:3)</PresentationFormat>
  <Paragraphs>299</Paragraphs>
  <Slides>35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Courier</vt:lpstr>
      <vt:lpstr>Courier New Bold</vt:lpstr>
      <vt:lpstr>Times</vt:lpstr>
      <vt:lpstr>Office Theme</vt:lpstr>
      <vt:lpstr>1_Office Theme</vt:lpstr>
      <vt:lpstr>CS 5 Black Meets Artificial Intelligence!</vt:lpstr>
      <vt:lpstr>A short aside on Dictionaries…</vt:lpstr>
      <vt:lpstr>Keys must be immutable…</vt:lpstr>
      <vt:lpstr>Reverse Translation</vt:lpstr>
      <vt:lpstr>Reverse Translation</vt:lpstr>
      <vt:lpstr>Markov text generation (WMSCI 2005)</vt:lpstr>
      <vt:lpstr>PowerPoint Presentation</vt:lpstr>
      <vt:lpstr>Markov Text Generation</vt:lpstr>
      <vt:lpstr>How it works… (k = 2 in this example)</vt:lpstr>
      <vt:lpstr>PowerPoint Presentation</vt:lpstr>
      <vt:lpstr>“I wonder about Trees” –Robert Frost</vt:lpstr>
      <vt:lpstr> Phylogenetic Trees…</vt:lpstr>
      <vt:lpstr>PowerPoint Presentation</vt:lpstr>
      <vt:lpstr>Really?</vt:lpstr>
      <vt:lpstr>The only figure in On the Origin of Species by Natural Selection (Darwin, 1859)</vt:lpstr>
      <vt:lpstr>Trees and human evolution</vt:lpstr>
      <vt:lpstr>Phylogenetic Trees</vt:lpstr>
      <vt:lpstr>PowerPoint Presentation</vt:lpstr>
      <vt:lpstr>How many nodes are in this tree?</vt:lpstr>
      <vt:lpstr>Is my favorite species in this tree?</vt:lpstr>
      <vt:lpstr>Is my favorite species in this tree?</vt:lpstr>
      <vt:lpstr>Four problem worksheet bonanza!</vt:lpstr>
      <vt:lpstr>height</vt:lpstr>
      <vt:lpstr>nodeList</vt:lpstr>
      <vt:lpstr>leafList</vt:lpstr>
      <vt:lpstr>mrca</vt:lpstr>
      <vt:lpstr>Binary search trees (BSTs) </vt:lpstr>
      <vt:lpstr>PowerPoint Presentation</vt:lpstr>
      <vt:lpstr>Binary Search Trees!</vt:lpstr>
      <vt:lpstr>inorder(tree)</vt:lpstr>
      <vt:lpstr>inorder(tree)</vt:lpstr>
      <vt:lpstr>find(num, tree)</vt:lpstr>
      <vt:lpstr>find(num, tree)</vt:lpstr>
      <vt:lpstr>insert(num, tree)</vt:lpstr>
      <vt:lpstr>insert(num, tree)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wonder about Trees” –Robert Frost</dc:title>
  <dc:creator>Eliot Bush</dc:creator>
  <cp:lastModifiedBy>Ran Libeskind-Hadas</cp:lastModifiedBy>
  <cp:revision>105</cp:revision>
  <cp:lastPrinted>2014-10-22T22:18:12Z</cp:lastPrinted>
  <dcterms:created xsi:type="dcterms:W3CDTF">2014-10-22T16:50:21Z</dcterms:created>
  <dcterms:modified xsi:type="dcterms:W3CDTF">2019-10-29T18:18:15Z</dcterms:modified>
</cp:coreProperties>
</file>