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  <p:sldMasterId id="2147483674" r:id="rId3"/>
    <p:sldMasterId id="2147483686" r:id="rId4"/>
    <p:sldMasterId id="2147483731" r:id="rId5"/>
  </p:sldMasterIdLst>
  <p:notesMasterIdLst>
    <p:notesMasterId r:id="rId56"/>
  </p:notesMasterIdLst>
  <p:handoutMasterIdLst>
    <p:handoutMasterId r:id="rId57"/>
  </p:handoutMasterIdLst>
  <p:sldIdLst>
    <p:sldId id="1170" r:id="rId6"/>
    <p:sldId id="1219" r:id="rId7"/>
    <p:sldId id="921" r:id="rId8"/>
    <p:sldId id="1288" r:id="rId9"/>
    <p:sldId id="1284" r:id="rId10"/>
    <p:sldId id="1285" r:id="rId11"/>
    <p:sldId id="1280" r:id="rId12"/>
    <p:sldId id="1212" r:id="rId13"/>
    <p:sldId id="1213" r:id="rId14"/>
    <p:sldId id="1216" r:id="rId15"/>
    <p:sldId id="1185" r:id="rId16"/>
    <p:sldId id="1167" r:id="rId17"/>
    <p:sldId id="1209" r:id="rId18"/>
    <p:sldId id="1277" r:id="rId19"/>
    <p:sldId id="1078" r:id="rId20"/>
    <p:sldId id="1082" r:id="rId21"/>
    <p:sldId id="1214" r:id="rId22"/>
    <p:sldId id="1276" r:id="rId23"/>
    <p:sldId id="1168" r:id="rId24"/>
    <p:sldId id="1236" r:id="rId25"/>
    <p:sldId id="1259" r:id="rId26"/>
    <p:sldId id="1237" r:id="rId27"/>
    <p:sldId id="1238" r:id="rId28"/>
    <p:sldId id="1239" r:id="rId29"/>
    <p:sldId id="1241" r:id="rId30"/>
    <p:sldId id="1242" r:id="rId31"/>
    <p:sldId id="1243" r:id="rId32"/>
    <p:sldId id="1245" r:id="rId33"/>
    <p:sldId id="1282" r:id="rId34"/>
    <p:sldId id="1286" r:id="rId35"/>
    <p:sldId id="1253" r:id="rId36"/>
    <p:sldId id="1132" r:id="rId37"/>
    <p:sldId id="1182" r:id="rId38"/>
    <p:sldId id="1090" r:id="rId39"/>
    <p:sldId id="1218" r:id="rId40"/>
    <p:sldId id="1106" r:id="rId41"/>
    <p:sldId id="1224" r:id="rId42"/>
    <p:sldId id="1225" r:id="rId43"/>
    <p:sldId id="1226" r:id="rId44"/>
    <p:sldId id="1223" r:id="rId45"/>
    <p:sldId id="1108" r:id="rId46"/>
    <p:sldId id="1144" r:id="rId47"/>
    <p:sldId id="1091" r:id="rId48"/>
    <p:sldId id="1227" r:id="rId49"/>
    <p:sldId id="1145" r:id="rId50"/>
    <p:sldId id="1211" r:id="rId51"/>
    <p:sldId id="1228" r:id="rId52"/>
    <p:sldId id="1229" r:id="rId53"/>
    <p:sldId id="1169" r:id="rId54"/>
    <p:sldId id="1296" r:id="rId55"/>
  </p:sldIdLst>
  <p:sldSz cx="9144000" cy="6858000" type="screen4x3"/>
  <p:notesSz cx="6985000" cy="9271000"/>
  <p:custDataLst>
    <p:tags r:id="rId5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BEE"/>
    <a:srgbClr val="FF9900"/>
    <a:srgbClr val="CCFFCC"/>
    <a:srgbClr val="FF6600"/>
    <a:srgbClr val="FFE4C9"/>
    <a:srgbClr val="E8D2FE"/>
    <a:srgbClr val="CCCCFF"/>
    <a:srgbClr val="0A8E17"/>
    <a:srgbClr val="CC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5" autoAdjust="0"/>
    <p:restoredTop sz="94660"/>
  </p:normalViewPr>
  <p:slideViewPr>
    <p:cSldViewPr>
      <p:cViewPr varScale="1">
        <p:scale>
          <a:sx n="93" d="100"/>
          <a:sy n="93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2543"/>
            <a:ext cx="3026833" cy="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92549"/>
            <a:ext cx="3026833" cy="27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5" charset="0"/>
              </a:defRPr>
            </a:lvl1pPr>
          </a:lstStyle>
          <a:p>
            <a:pPr>
              <a:defRPr/>
            </a:pPr>
            <a:fld id="{3ED932B6-9941-48F1-9E7A-72F5E0063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A580E6-B8F6-411C-9251-272ED497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1200353-B1F0-4A91-8EA3-7A6832550045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28848"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defTabSz="928848" eaLnBrk="1" hangingPunct="1"/>
            <a:r>
              <a:rPr lang="en-US" dirty="0" smtClean="0"/>
              <a:t>class16</a:t>
            </a:r>
            <a:r>
              <a:rPr lang="en-US" baseline="0" dirty="0" smtClean="0"/>
              <a:t> loops2</a:t>
            </a:r>
          </a:p>
          <a:p>
            <a:pPr defTabSz="928848" eaLnBrk="1" hangingPunct="1"/>
            <a:r>
              <a:rPr lang="en-US" baseline="0" dirty="0" smtClean="0"/>
              <a:t>Reminders: no </a:t>
            </a:r>
            <a:r>
              <a:rPr lang="en-US" baseline="0" dirty="0" err="1" smtClean="0"/>
              <a:t>grutoring</a:t>
            </a:r>
            <a:r>
              <a:rPr lang="en-US" baseline="0" dirty="0" smtClean="0"/>
              <a:t> until Tuesday after break, but </a:t>
            </a:r>
            <a:r>
              <a:rPr lang="en-US" baseline="0" dirty="0" err="1" smtClean="0"/>
              <a:t>grutoring</a:t>
            </a:r>
            <a:r>
              <a:rPr lang="en-US" baseline="0" dirty="0" smtClean="0"/>
              <a:t> by appointment is available.</a:t>
            </a:r>
            <a:endParaRPr lang="en-US" baseline="0" dirty="0" smtClean="0"/>
          </a:p>
          <a:p>
            <a:pPr defTabSz="928848" eaLnBrk="1" hangingPunct="1"/>
            <a:r>
              <a:rPr lang="en-US" dirty="0" smtClean="0"/>
              <a:t>Possible demos:</a:t>
            </a:r>
            <a:r>
              <a:rPr lang="en-US" baseline="0" dirty="0" smtClean="0"/>
              <a:t> </a:t>
            </a:r>
            <a:r>
              <a:rPr lang="en-US" baseline="0" dirty="0" smtClean="0"/>
              <a:t>lec16prog01.py</a:t>
            </a:r>
            <a:r>
              <a:rPr lang="en-US" baseline="0" dirty="0" smtClean="0"/>
              <a:t>, </a:t>
            </a:r>
            <a:r>
              <a:rPr lang="en-US" baseline="0" dirty="0" smtClean="0"/>
              <a:t>hw8_pi.py</a:t>
            </a:r>
          </a:p>
          <a:p>
            <a:pPr defTabSz="928848" eaLnBrk="1" hangingPunct="1"/>
            <a:r>
              <a:rPr lang="en-US" baseline="0" dirty="0" smtClean="0"/>
              <a:t>Be prepared to show a Mandelbrot zoom on YouTube: https://www.youtube.com/watch?v=G_GBwuYuOOs is 101 seconds.</a:t>
            </a:r>
          </a:p>
          <a:p>
            <a:pPr defTabSz="928848" eaLnBrk="1" hangingPunct="1"/>
            <a:r>
              <a:rPr lang="en-US" baseline="0" dirty="0" smtClean="0"/>
              <a:t>A good longer one is https://www.youtube.com/watch?v=pCpLWbHVNhk</a:t>
            </a:r>
          </a:p>
          <a:p>
            <a:pPr defTabSz="928848" eaLnBrk="1" hangingPunct="1"/>
            <a:endParaRPr lang="en-US" baseline="0" dirty="0" smtClean="0"/>
          </a:p>
          <a:p>
            <a:pPr eaLnBrk="1" hangingPunct="1"/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8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9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54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1E75CD5-6013-46CE-B548-69507B106A2D}" type="slidenum">
              <a:rPr lang="en-US" sz="1200">
                <a:latin typeface="Times" pitchFamily="-105" charset="0"/>
              </a:rPr>
              <a:pPr/>
              <a:t>16</a:t>
            </a:fld>
            <a:endParaRPr lang="en-US" sz="1200">
              <a:latin typeface="Times" pitchFamily="-105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Times" pitchFamily="-105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Times" pitchFamily="-105" charset="0"/>
              <a:ea typeface="ＭＳ Ｐゴシック" pitchFamily="-105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1E75CD5-6013-46CE-B548-69507B106A2D}" type="slidenum">
              <a:rPr lang="en-US" sz="1200">
                <a:latin typeface="Times" pitchFamily="-105" charset="0"/>
              </a:rPr>
              <a:pPr/>
              <a:t>17</a:t>
            </a:fld>
            <a:endParaRPr lang="en-US" sz="1200">
              <a:latin typeface="Times" pitchFamily="-105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7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53EE059B-B273-466E-9ABD-1ADFFB8827A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79C215D-931C-4012-80BB-05802D56367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7ADCCCC-0A19-456E-B462-94853168983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7639D05-194E-4EFE-8E19-FF2F12833F8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105" charset="-128"/>
              </a:rPr>
              <a:t>ex1() in samples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9F89D21F-D335-4EB1-8148-BEBCE04617C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05" charset="-128"/>
              </a:rPr>
              <a:t>Walk </a:t>
            </a:r>
            <a:r>
              <a:rPr lang="en-US" dirty="0" smtClean="0">
                <a:latin typeface="Arial" charset="0"/>
                <a:ea typeface="ＭＳ Ｐゴシック" pitchFamily="-105" charset="-128"/>
              </a:rPr>
              <a:t>thru step by step, emphasizing that inner</a:t>
            </a:r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 loop repeats for each pass through outer.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9F89D21F-D335-4EB1-8148-BEBCE04617C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105" charset="-128"/>
              </a:rPr>
              <a:t>Add the if to create</a:t>
            </a:r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 the diagonal.  This is ex3().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854BA55-47D6-4158-A306-E42AD2090CF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pitchFamily="-105" charset="-128"/>
              </a:rPr>
              <a:t>QUIZSLIDE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85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854BA55-47D6-4158-A306-E42AD2090CF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3" rIns="91426" bIns="45713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105" charset="-128"/>
              </a:rPr>
              <a:t>On lower-right</a:t>
            </a:r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 diagram, draw the two diagonals that are left as spaces.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478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21" indent="-290238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0956" indent="-23219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338" indent="-23219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721" indent="-23219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103" indent="-2321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485" indent="-2321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2868" indent="-2321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250" indent="-2321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18" tIns="45709" rIns="91418" bIns="45709"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05" charset="-128"/>
              </a:rPr>
              <a:t>This </a:t>
            </a:r>
            <a:r>
              <a:rPr lang="en-US" dirty="0" smtClean="0">
                <a:latin typeface="Arial" charset="0"/>
                <a:ea typeface="ＭＳ Ｐゴシック" pitchFamily="-105" charset="-128"/>
              </a:rPr>
              <a:t>shows all births in the US, 1973-1999.</a:t>
            </a:r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  Note that US births contain a component of choice.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Patterns: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1. Summer birthdays are more common.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2. People avoid the 13</a:t>
            </a:r>
            <a:r>
              <a:rPr lang="en-US" baseline="30000" dirty="0" smtClean="0">
                <a:latin typeface="Arial" charset="0"/>
                <a:ea typeface="ＭＳ Ｐゴシック" pitchFamily="-105" charset="-128"/>
              </a:rPr>
              <a:t>th</a:t>
            </a:r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3. Doctors like to avoid holidays (7/4, Christmas, Thanksgiving)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4. Valentine’s Day is popular.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pitchFamily="-105" charset="-128"/>
              </a:rPr>
              <a:t>5. Births just before 1/1 have tax advantages.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7ADCCCC-0A19-456E-B462-94853168983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599D6C9-224C-4F03-82FF-FC6BECECAEE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Times" pitchFamily="-105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Times" pitchFamily="-105" charset="0"/>
              <a:ea typeface="ＭＳ Ｐゴシック" pitchFamily="-105" charset="-128"/>
            </a:endParaRPr>
          </a:p>
          <a:p>
            <a:pPr eaLnBrk="1" hangingPunct="1"/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Note </a:t>
            </a:r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that columns</a:t>
            </a:r>
            <a:r>
              <a:rPr lang="en-US" baseline="0" dirty="0" smtClean="0">
                <a:latin typeface="Times" pitchFamily="-105" charset="0"/>
                <a:ea typeface="ＭＳ Ｐゴシック" pitchFamily="-105" charset="-128"/>
              </a:rPr>
              <a:t> come first (X), then rows (Y).</a:t>
            </a:r>
            <a:endParaRPr lang="en-US" dirty="0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9017154-D0F7-424B-B38A-10E976C766FB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Times" pitchFamily="-105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Times" pitchFamily="-105" charset="0"/>
              <a:ea typeface="ＭＳ Ｐゴシック" pitchFamily="-105" charset="-128"/>
            </a:endParaRPr>
          </a:p>
          <a:p>
            <a:pPr eaLnBrk="1" hangingPunct="1"/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This </a:t>
            </a:r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is </a:t>
            </a:r>
            <a:r>
              <a:rPr lang="en-US" dirty="0" err="1" smtClean="0">
                <a:latin typeface="Times" pitchFamily="-105" charset="0"/>
                <a:ea typeface="ＭＳ Ｐゴシック" pitchFamily="-105" charset="-128"/>
              </a:rPr>
              <a:t>testImage</a:t>
            </a:r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 () </a:t>
            </a:r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in the sample code.</a:t>
            </a:r>
          </a:p>
          <a:p>
            <a:pPr eaLnBrk="1" hangingPunct="1"/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Comment out the if and else; show test.png (</a:t>
            </a:r>
            <a:r>
              <a:rPr lang="en-US" dirty="0" err="1" smtClean="0">
                <a:latin typeface="Times" pitchFamily="-105" charset="0"/>
                <a:ea typeface="ＭＳ Ｐゴシック" pitchFamily="-105" charset="-128"/>
              </a:rPr>
              <a:t>gqview</a:t>
            </a:r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 will auto-refresh).</a:t>
            </a:r>
          </a:p>
          <a:p>
            <a:pPr eaLnBrk="1" hangingPunct="1"/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Show various color choices, demonstrating a bit of </a:t>
            </a:r>
            <a:r>
              <a:rPr lang="en-US" dirty="0" err="1" smtClean="0">
                <a:latin typeface="Times" pitchFamily="-105" charset="0"/>
                <a:ea typeface="ＭＳ Ｐゴシック" pitchFamily="-105" charset="-128"/>
              </a:rPr>
              <a:t>RGB</a:t>
            </a:r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 (e.g. magenta).</a:t>
            </a:r>
          </a:p>
          <a:p>
            <a:pPr eaLnBrk="1" hangingPunct="1"/>
            <a:r>
              <a:rPr lang="en-US" dirty="0" smtClean="0">
                <a:latin typeface="Times" pitchFamily="-105" charset="0"/>
                <a:ea typeface="ＭＳ Ｐゴシック" pitchFamily="-105" charset="-128"/>
              </a:rPr>
              <a:t>Change “if col == row” to “if col &gt;= row” to get a triangle.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OK to be new to complex #’s; they’re really just 2-D numbers.  The + sign is more definition than addition.</a:t>
            </a:r>
          </a:p>
          <a:p>
            <a:r>
              <a:rPr lang="en-US" dirty="0" smtClean="0"/>
              <a:t>abs(c)</a:t>
            </a:r>
            <a:r>
              <a:rPr lang="en-US" baseline="0" dirty="0" smtClean="0"/>
              <a:t> is distance from origin – see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3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abs(c) as hypotenuse.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20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“z = z**2 + c;</a:t>
            </a:r>
            <a:r>
              <a:rPr lang="en-US" baseline="0" dirty="0" smtClean="0"/>
              <a:t> print(z)” repeatedly in Python window.  Show c = 0.1 + 0.1j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6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7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132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mshow.py.  Click</a:t>
            </a:r>
            <a:r>
              <a:rPr lang="en-US" baseline="0" dirty="0" smtClean="0"/>
              <a:t> on a (diverging) point.  Then repeatedly click; each click (anywhere) plots the next point in the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13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7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29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05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1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7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772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1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65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created by a CS5 student.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: deepest Mandelbrot zoom ever: https://www.youtube.com/watch?v=0jGaio87u3A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80E6-B8F6-411C-9251-272ED497164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2903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3B431-427F-4E21-8DBA-FAC06480AED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06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93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E6991D6-5698-4009-A100-62AB8E5F86EE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pitchFamily="-105" charset="-128"/>
              </a:rPr>
              <a:t>INHANDOUT</a:t>
            </a:r>
            <a:endParaRPr lang="en-US" dirty="0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E6991D6-5698-4009-A100-62AB8E5F86EE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A4ED-E98F-46E1-B2A0-45D6C95D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6FA6-C7E7-4336-89D0-D7ABD4BAA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9CBD-8F7C-4868-9342-1B2AE031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0FB8-FA8F-4CBF-AC83-B8AFCB63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8A2A-31B7-41A1-AC60-588501AB0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7EA4-12E9-47C7-AACB-DD23C2FC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3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C5B5-CE03-4D1A-801D-CC8F358B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E644-3C2B-450C-A7B0-A6FDF32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D3F0-6B1B-475B-8BF6-84D4C496F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FF6B-A1C8-4DED-BE22-14EBB223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5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76D2-15FD-4181-AF62-A73455509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4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BA86-8017-4307-94A1-D66D17CE4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7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419C-CE69-49EB-98AD-65601BBEF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3E38-784A-4C43-8D78-AAFA3086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92E2-D1ED-4835-9838-E18BA68F7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AC8-A456-4AE5-962D-8AFF8962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7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E373-FFAA-467C-94D7-0A2E25CE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2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3BC7-A803-445E-813B-19516682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940F-2D1E-4CD2-AC5D-45AFFA0E3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9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1034-5F09-4139-BBE6-6A335A50A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E2A52-8725-430D-AF24-E17FF4D0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5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ACDA-A199-48D3-AF33-27B78DA1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1FE7-5A10-4849-808C-6231E7AE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9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3F47-8F12-45A9-A19B-8181553C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5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A218-BF5A-47F0-B71A-ACC122DB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6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C4C2-1DC3-4BF1-81EA-ADF36510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8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EEA7-A263-494B-96FD-60AFA3E3A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5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73D1-A5F6-4DFA-BDF1-F504DCD57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7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28DB-E129-431B-95C0-EB2CEDE28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7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A150-16BB-4100-BF92-739E2A29B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48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4844-0AA9-4FA7-AC42-72B315FE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907C-2B0B-4ABF-9A94-523C9D94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B5E0-122B-4192-944B-B06184C2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3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6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6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82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3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3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5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45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7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8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02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08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7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33C3199-3C04-4097-870E-F63231462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A0F6938-ED56-4304-9CD5-DC48EBCB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fld id="{0838BB71-820D-44C5-B635-C54C2C10B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4972" r="10310" b="3671"/>
          <a:stretch>
            <a:fillRect/>
          </a:stretch>
        </p:blipFill>
        <p:spPr bwMode="auto">
          <a:xfrm>
            <a:off x="304800" y="1371600"/>
            <a:ext cx="51054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222475"/>
            <a:ext cx="27320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>
                <a:latin typeface="Cambria" pitchFamily="18" charset="0"/>
              </a:rPr>
              <a:t>CS 5 Today</a:t>
            </a: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7125226" y="329400"/>
            <a:ext cx="536081" cy="539187"/>
            <a:chOff x="3456" y="1784"/>
            <a:chExt cx="952" cy="1048"/>
          </a:xfrm>
        </p:grpSpPr>
        <p:sp>
          <p:nvSpPr>
            <p:cNvPr id="5136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25"/>
          <p:cNvSpPr>
            <a:spLocks noChangeArrowheads="1"/>
          </p:cNvSpPr>
          <p:nvPr/>
        </p:nvSpPr>
        <p:spPr bwMode="auto">
          <a:xfrm>
            <a:off x="6355699" y="1371600"/>
            <a:ext cx="1972976" cy="523220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CS Midterm</a:t>
            </a:r>
          </a:p>
        </p:txBody>
      </p:sp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7166934" y="7742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AA318"/>
                </a:solidFill>
                <a:latin typeface="Cambria" pitchFamily="18" charset="0"/>
              </a:rPr>
              <a:t>Seems </a:t>
            </a:r>
            <a:r>
              <a:rPr lang="en-US" sz="1200" dirty="0" smtClean="0">
                <a:solidFill>
                  <a:srgbClr val="0AA318"/>
                </a:solidFill>
                <a:latin typeface="Cambria" pitchFamily="18" charset="0"/>
              </a:rPr>
              <a:t>more like </a:t>
            </a:r>
            <a:r>
              <a:rPr lang="en-US" sz="1200" dirty="0">
                <a:solidFill>
                  <a:srgbClr val="0AA318"/>
                </a:solidFill>
                <a:latin typeface="Cambria" pitchFamily="18" charset="0"/>
              </a:rPr>
              <a:t>two-thirds term to me...</a:t>
            </a:r>
          </a:p>
        </p:txBody>
      </p: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5791200" y="1981200"/>
            <a:ext cx="310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E0BEE"/>
                </a:solidFill>
                <a:latin typeface="Cambria" pitchFamily="18" charset="0"/>
              </a:rPr>
              <a:t>Thursday, Mar. </a:t>
            </a:r>
            <a:r>
              <a:rPr lang="en-US" sz="1800" dirty="0" smtClean="0">
                <a:solidFill>
                  <a:srgbClr val="0E0BEE"/>
                </a:solidFill>
                <a:latin typeface="Cambria" pitchFamily="18" charset="0"/>
              </a:rPr>
              <a:t>29</a:t>
            </a:r>
            <a:endParaRPr lang="en-US" sz="1800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5130" name="Text Box 34"/>
          <p:cNvSpPr txBox="1">
            <a:spLocks noChangeArrowheads="1"/>
          </p:cNvSpPr>
          <p:nvPr/>
        </p:nvSpPr>
        <p:spPr bwMode="auto">
          <a:xfrm>
            <a:off x="6184987" y="2486556"/>
            <a:ext cx="2209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In-class, written</a:t>
            </a:r>
          </a:p>
          <a:p>
            <a:pPr algn="l"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Page of notes is OK</a:t>
            </a:r>
          </a:p>
        </p:txBody>
      </p:sp>
      <p:sp>
        <p:nvSpPr>
          <p:cNvPr id="5129" name="Text Box 33"/>
          <p:cNvSpPr txBox="1">
            <a:spLocks noChangeArrowheads="1"/>
          </p:cNvSpPr>
          <p:nvPr/>
        </p:nvSpPr>
        <p:spPr bwMode="auto">
          <a:xfrm>
            <a:off x="6410325" y="3429000"/>
            <a:ext cx="2733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b="1" i="1" dirty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Recursion in Python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Function composition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Circuit design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Hmmm assembly code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Loops in Python</a:t>
            </a:r>
          </a:p>
        </p:txBody>
      </p:sp>
      <p:sp>
        <p:nvSpPr>
          <p:cNvPr id="5131" name="Line 36"/>
          <p:cNvSpPr>
            <a:spLocks noChangeShapeType="1"/>
          </p:cNvSpPr>
          <p:nvPr/>
        </p:nvSpPr>
        <p:spPr bwMode="auto">
          <a:xfrm>
            <a:off x="5792436" y="1644297"/>
            <a:ext cx="1587" cy="43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Text Box 38"/>
          <p:cNvSpPr txBox="1">
            <a:spLocks noChangeArrowheads="1"/>
          </p:cNvSpPr>
          <p:nvPr/>
        </p:nvSpPr>
        <p:spPr bwMode="auto">
          <a:xfrm>
            <a:off x="465138" y="1066800"/>
            <a:ext cx="410686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infinitely </a:t>
            </a:r>
            <a:r>
              <a:rPr lang="en-US" b="1" i="1" dirty="0">
                <a:latin typeface="Cambria" pitchFamily="18" charset="0"/>
              </a:rPr>
              <a:t>nested</a:t>
            </a:r>
            <a:r>
              <a:rPr lang="en-US" dirty="0">
                <a:latin typeface="Cambria" pitchFamily="18" charset="0"/>
              </a:rPr>
              <a:t> structure…</a:t>
            </a:r>
          </a:p>
        </p:txBody>
      </p:sp>
      <p:sp>
        <p:nvSpPr>
          <p:cNvPr id="5133" name="Text Box 40"/>
          <p:cNvSpPr txBox="1">
            <a:spLocks noChangeArrowheads="1"/>
          </p:cNvSpPr>
          <p:nvPr/>
        </p:nvSpPr>
        <p:spPr bwMode="auto">
          <a:xfrm>
            <a:off x="1673577" y="4873685"/>
            <a:ext cx="3581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from </a:t>
            </a:r>
            <a:r>
              <a:rPr lang="en-US" dirty="0" smtClean="0">
                <a:latin typeface="Cambria" pitchFamily="18" charset="0"/>
              </a:rPr>
              <a:t>finitely </a:t>
            </a:r>
            <a:r>
              <a:rPr lang="en-US" b="1" i="1" dirty="0">
                <a:latin typeface="Cambria" pitchFamily="18" charset="0"/>
              </a:rPr>
              <a:t>nested</a:t>
            </a:r>
            <a:r>
              <a:rPr lang="en-US" dirty="0">
                <a:latin typeface="Cambria" pitchFamily="18" charset="0"/>
              </a:rPr>
              <a:t> loops</a:t>
            </a:r>
          </a:p>
        </p:txBody>
      </p:sp>
      <p:sp>
        <p:nvSpPr>
          <p:cNvPr id="5134" name="Rectangle 38"/>
          <p:cNvSpPr>
            <a:spLocks noChangeArrowheads="1"/>
          </p:cNvSpPr>
          <p:nvPr/>
        </p:nvSpPr>
        <p:spPr bwMode="auto">
          <a:xfrm rot="16200000">
            <a:off x="5740520" y="4245252"/>
            <a:ext cx="868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ambria" pitchFamily="18" charset="0"/>
              </a:rPr>
              <a:t>Topics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5957888" y="5680075"/>
            <a:ext cx="310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E0BEE"/>
                </a:solidFill>
                <a:latin typeface="Cambria" pitchFamily="18" charset="0"/>
              </a:rPr>
              <a:t>See online practice…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989" y="5865018"/>
            <a:ext cx="4189032" cy="415498"/>
          </a:xfrm>
          <a:prstGeom prst="rect">
            <a:avLst/>
          </a:prstGeom>
          <a:solidFill>
            <a:srgbClr val="FFE4C9"/>
          </a:solidFill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Homework </a:t>
            </a:r>
            <a:r>
              <a:rPr lang="en-US" sz="2100" dirty="0">
                <a:latin typeface="Cambria" pitchFamily="18" charset="0"/>
              </a:rPr>
              <a:t>9</a:t>
            </a:r>
            <a:r>
              <a:rPr lang="en-US" sz="2100" dirty="0" smtClean="0">
                <a:latin typeface="Cambria" pitchFamily="18" charset="0"/>
              </a:rPr>
              <a:t>       </a:t>
            </a:r>
            <a:r>
              <a:rPr lang="en-US" sz="2100" b="1" i="1" dirty="0" smtClean="0">
                <a:latin typeface="Cambria" pitchFamily="18" charset="0"/>
              </a:rPr>
              <a:t>Loops!</a:t>
            </a:r>
            <a:r>
              <a:rPr lang="en-US" sz="2100" dirty="0" smtClean="0">
                <a:latin typeface="Cambria" pitchFamily="18" charset="0"/>
              </a:rPr>
              <a:t>    due </a:t>
            </a:r>
            <a:r>
              <a:rPr lang="en-US" sz="2100" dirty="0" smtClean="0">
                <a:latin typeface="Cambria" pitchFamily="18" charset="0"/>
              </a:rPr>
              <a:t>3/26</a:t>
            </a:r>
            <a:endParaRPr lang="en-US" sz="21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093"/>
            <a:ext cx="4648200" cy="6548971"/>
          </a:xfrm>
          <a:prstGeom prst="rect">
            <a:avLst/>
          </a:prstGeom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943600" y="139005"/>
            <a:ext cx="30948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 are familiar ?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724400" y="3134119"/>
            <a:ext cx="2075516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Careful here!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4267200" y="3092166"/>
            <a:ext cx="381000" cy="5334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34516" y="6386899"/>
            <a:ext cx="245651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500" dirty="0" smtClean="0">
                <a:latin typeface="Cambria" pitchFamily="18" charset="0"/>
              </a:rPr>
              <a:t>Table tent…</a:t>
            </a:r>
            <a:endParaRPr lang="en-US" sz="1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093"/>
            <a:ext cx="4648200" cy="6548971"/>
          </a:xfrm>
          <a:prstGeom prst="rect">
            <a:avLst/>
          </a:prstGeom>
        </p:spPr>
      </p:pic>
      <p:pic>
        <p:nvPicPr>
          <p:cNvPr id="33075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6116"/>
            <a:ext cx="2895600" cy="427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943600" y="139005"/>
            <a:ext cx="30948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 are familiar ?</a:t>
            </a:r>
            <a:endParaRPr lang="en-US" sz="4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612969" y="468868"/>
            <a:ext cx="44642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Pi from Pie?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Hw9 </a:t>
            </a:r>
            <a:r>
              <a:rPr lang="en-US" dirty="0">
                <a:latin typeface="Cambria" pitchFamily="18" charset="0"/>
              </a:rPr>
              <a:t>Pr2</a:t>
            </a:r>
          </a:p>
        </p:txBody>
      </p:sp>
      <p:pic>
        <p:nvPicPr>
          <p:cNvPr id="1026" name="Picture 2" descr="http://barsupplies.com/images/pizza-box-support-triangle-bs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9"/>
          <a:stretch/>
        </p:blipFill>
        <p:spPr bwMode="auto">
          <a:xfrm>
            <a:off x="181386" y="2362200"/>
            <a:ext cx="557987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 rot="20475182">
            <a:off x="5634077" y="2614575"/>
            <a:ext cx="1459875" cy="685800"/>
          </a:xfrm>
          <a:prstGeom prst="rightArrow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383068">
            <a:off x="5635611" y="3789767"/>
            <a:ext cx="1534248" cy="685800"/>
          </a:xfrm>
          <a:prstGeom prst="rightArrow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7226" y="3512422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Symbol" panose="05050102010706020507" pitchFamily="18" charset="2"/>
              </a:rPr>
              <a:t>p</a:t>
            </a:r>
            <a:endParaRPr lang="en-US" sz="9600" dirty="0">
              <a:latin typeface="Symbol" panose="05050102010706020507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47" y="1836469"/>
            <a:ext cx="14740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8467790" y="6096000"/>
            <a:ext cx="536081" cy="539187"/>
            <a:chOff x="3456" y="1784"/>
            <a:chExt cx="952" cy="1048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689509" y="5922301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AA318"/>
                </a:solidFill>
                <a:latin typeface="Cambria" pitchFamily="18" charset="0"/>
              </a:rPr>
              <a:t>Pizza is the universal constant, after all… </a:t>
            </a:r>
            <a:endParaRPr lang="en-US" sz="1200" dirty="0">
              <a:solidFill>
                <a:srgbClr val="0AA318"/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162800" y="3886200"/>
            <a:ext cx="1169153" cy="1195882"/>
          </a:xfrm>
          <a:prstGeom prst="ellipse">
            <a:avLst/>
          </a:prstGeom>
          <a:noFill/>
          <a:ln w="3175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614066"/>
            <a:ext cx="5699125" cy="570101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875" y="614065"/>
            <a:ext cx="5699125" cy="57105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1127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(-1,-1)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6463" y="148398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(1,1)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8441" y="1357132"/>
            <a:ext cx="925513" cy="6413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 dirty="0">
              <a:latin typeface="Calibri" pitchFamily="-105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34069" y="5470266"/>
            <a:ext cx="1107368" cy="6463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 dirty="0">
              <a:solidFill>
                <a:srgbClr val="FF0000"/>
              </a:solidFill>
              <a:latin typeface="Calibri" pitchFamily="-105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31326" y="3402874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-105" charset="0"/>
              </a:rPr>
              <a:t>(0,0)</a:t>
            </a:r>
            <a:endParaRPr lang="en-US" b="1" dirty="0">
              <a:latin typeface="Calibri" pitchFamily="-105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584110" y="3421244"/>
            <a:ext cx="86654" cy="8665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934201" y="838200"/>
            <a:ext cx="175259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Estimating </a:t>
            </a:r>
            <a:r>
              <a:rPr lang="en-US" i="1" dirty="0" smtClean="0">
                <a:latin typeface="Calibri" pitchFamily="-105" charset="0"/>
              </a:rPr>
              <a:t>π</a:t>
            </a:r>
            <a:r>
              <a:rPr lang="en-US" dirty="0" smtClean="0">
                <a:latin typeface="Cambria" pitchFamily="18" charset="0"/>
              </a:rPr>
              <a:t> from pie?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00" y="762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Hw9 </a:t>
            </a:r>
            <a:r>
              <a:rPr lang="en-US" dirty="0">
                <a:latin typeface="Cambria" pitchFamily="18" charset="0"/>
              </a:rPr>
              <a:t>Pr2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24700" y="2479693"/>
            <a:ext cx="1371600" cy="2308324"/>
          </a:xfrm>
          <a:prstGeom prst="rect">
            <a:avLst/>
          </a:prstGeom>
          <a:solidFill>
            <a:srgbClr val="FFE4C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What if we just throw darts at this picture?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6613351" y="3962400"/>
            <a:ext cx="641698" cy="565330"/>
          </a:xfrm>
          <a:prstGeom prst="rightArrow">
            <a:avLst/>
          </a:prstGeom>
          <a:solidFill>
            <a:srgbClr val="FFE4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5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934201" y="838200"/>
            <a:ext cx="175259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Estimating </a:t>
            </a:r>
            <a:r>
              <a:rPr lang="en-US" i="1" dirty="0" smtClean="0">
                <a:latin typeface="Calibri" pitchFamily="-105" charset="0"/>
              </a:rPr>
              <a:t>π</a:t>
            </a:r>
            <a:r>
              <a:rPr lang="en-US" dirty="0" smtClean="0">
                <a:latin typeface="Cambria" pitchFamily="18" charset="0"/>
              </a:rPr>
              <a:t> from pie?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620000" y="762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Hw9 </a:t>
            </a:r>
            <a:r>
              <a:rPr lang="en-US" dirty="0">
                <a:latin typeface="Cambria" pitchFamily="18" charset="0"/>
              </a:rPr>
              <a:t>Pr2</a:t>
            </a:r>
          </a:p>
        </p:txBody>
      </p:sp>
      <p:sp>
        <p:nvSpPr>
          <p:cNvPr id="922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614066"/>
            <a:ext cx="5699125" cy="570101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875" y="614065"/>
            <a:ext cx="5699125" cy="57105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1127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(-1,-1)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6463" y="148398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(1,1)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8441" y="1357132"/>
            <a:ext cx="925513" cy="6413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 dirty="0">
              <a:latin typeface="Calibri" pitchFamily="-105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34069" y="5470266"/>
            <a:ext cx="1107368" cy="6463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 dirty="0">
              <a:solidFill>
                <a:srgbClr val="FF0000"/>
              </a:solidFill>
              <a:latin typeface="Calibri" pitchFamily="-105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78084" y="1981200"/>
            <a:ext cx="22373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(1) Suppose you throw 100 darts at the square          (</a:t>
            </a:r>
            <a:r>
              <a:rPr lang="en-US" sz="1400" i="1" dirty="0" smtClean="0">
                <a:latin typeface="Cambria" pitchFamily="18" charset="0"/>
              </a:rPr>
              <a:t>all of them hit the square</a:t>
            </a:r>
            <a:r>
              <a:rPr lang="en-US" sz="1400" dirty="0" smtClean="0">
                <a:latin typeface="Cambria" pitchFamily="18" charset="0"/>
              </a:rPr>
              <a:t>)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863" y="4868988"/>
            <a:ext cx="2057400" cy="170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E0BEE"/>
                </a:solidFill>
                <a:latin typeface="Cambria" pitchFamily="18" charset="0"/>
              </a:rPr>
              <a:t>Hints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How big is a side of the square? 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its area?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How big is the radius of the circle?   its  area?</a:t>
            </a:r>
          </a:p>
          <a:p>
            <a:pPr>
              <a:spcBef>
                <a:spcPct val="50000"/>
              </a:spcBef>
            </a:pPr>
            <a:r>
              <a:rPr lang="en-US" sz="1400" i="1" dirty="0" smtClean="0">
                <a:latin typeface="Cambria" pitchFamily="18" charset="0"/>
              </a:rPr>
              <a:t>How do these help!?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06387" y="2981980"/>
            <a:ext cx="2008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(2) Suppose 80 of the 100 hit </a:t>
            </a:r>
            <a:r>
              <a:rPr lang="en-US" sz="1400" u="sng" dirty="0" smtClean="0">
                <a:latin typeface="Cambria" pitchFamily="18" charset="0"/>
              </a:rPr>
              <a:t>inside</a:t>
            </a:r>
            <a:r>
              <a:rPr lang="en-US" sz="1400" dirty="0" smtClean="0">
                <a:latin typeface="Cambria" pitchFamily="18" charset="0"/>
              </a:rPr>
              <a:t> the circle.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3733800"/>
            <a:ext cx="1672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(3) How could you estimate </a:t>
            </a:r>
            <a:r>
              <a:rPr lang="en-US" sz="1400" i="1" dirty="0">
                <a:latin typeface="Calibri" pitchFamily="-105" charset="0"/>
              </a:rPr>
              <a:t>π </a:t>
            </a:r>
            <a:r>
              <a:rPr lang="en-US" sz="1400" dirty="0" smtClean="0">
                <a:latin typeface="Cambria" pitchFamily="18" charset="0"/>
              </a:rPr>
              <a:t>from these throws?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31326" y="3402874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-105" charset="0"/>
              </a:rPr>
              <a:t>(0,0)</a:t>
            </a:r>
            <a:endParaRPr lang="en-US" b="1" dirty="0">
              <a:latin typeface="Calibri" pitchFamily="-105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584110" y="3421244"/>
            <a:ext cx="86654" cy="8665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8377645" y="3950732"/>
            <a:ext cx="442655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2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510045" y="5213025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-105" charset="0"/>
              </a:rPr>
              <a:t>*</a:t>
            </a:r>
            <a:endParaRPr lang="en-US" dirty="0"/>
          </a:p>
        </p:txBody>
      </p:sp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934201" y="1455003"/>
            <a:ext cx="1752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Estimating </a:t>
            </a:r>
            <a:r>
              <a:rPr lang="en-US" i="1" dirty="0" smtClean="0">
                <a:latin typeface="Calibri" pitchFamily="-105" charset="0"/>
              </a:rPr>
              <a:t>π</a:t>
            </a:r>
            <a:r>
              <a:rPr lang="en-US" dirty="0" smtClean="0">
                <a:latin typeface="Cambria" pitchFamily="18" charset="0"/>
              </a:rPr>
              <a:t> from pie!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119055" y="814387"/>
            <a:ext cx="1371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Hw8 Pr2</a:t>
            </a:r>
          </a:p>
        </p:txBody>
      </p:sp>
      <p:sp>
        <p:nvSpPr>
          <p:cNvPr id="922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614066"/>
            <a:ext cx="5699125" cy="570101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875" y="614065"/>
            <a:ext cx="5699125" cy="57105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1127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(-1,-1)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6463" y="148398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(1,1)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8441" y="1357132"/>
            <a:ext cx="925513" cy="6413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 dirty="0">
              <a:latin typeface="Calibri" pitchFamily="-105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34069" y="5470266"/>
            <a:ext cx="1107368" cy="6463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 dirty="0">
              <a:solidFill>
                <a:srgbClr val="FF0000"/>
              </a:solidFill>
              <a:latin typeface="Calibri" pitchFamily="-10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6423" y="3155625"/>
            <a:ext cx="758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area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16423" y="3629728"/>
            <a:ext cx="758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area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1299" y="3374020"/>
            <a:ext cx="40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=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89849" y="315562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-105" charset="0"/>
              </a:rPr>
              <a:t>π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97062" y="36297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itchFamily="-105" charset="0"/>
              </a:rPr>
              <a:t>4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15667" y="3714226"/>
            <a:ext cx="381000" cy="3604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15667" y="3211018"/>
            <a:ext cx="381000" cy="35087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781800" y="3627430"/>
            <a:ext cx="11562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8500534" y="3609742"/>
            <a:ext cx="3109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781800" y="538092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-105" charset="0"/>
              </a:rPr>
              <a:t>π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30566" y="5380925"/>
            <a:ext cx="40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~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274497" y="5137654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hits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061793" y="5634335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hits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31289" y="5696255"/>
            <a:ext cx="381000" cy="3604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32704" y="5193047"/>
            <a:ext cx="381000" cy="35087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467600" y="5609459"/>
            <a:ext cx="14141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7326489" y="51477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itchFamily="-105" charset="0"/>
              </a:rPr>
              <a:t>4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7662625" y="4374825"/>
            <a:ext cx="490775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7669559" y="2514600"/>
            <a:ext cx="490775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31326" y="3402874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-105" charset="0"/>
              </a:rPr>
              <a:t>(0,0)</a:t>
            </a:r>
            <a:endParaRPr lang="en-US" b="1" dirty="0">
              <a:latin typeface="Calibri" pitchFamily="-105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584110" y="3421244"/>
            <a:ext cx="86654" cy="8665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93750" y="3425825"/>
            <a:ext cx="332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latin typeface="Courier New" pitchFamily="-105" charset="0"/>
              </a:rPr>
              <a:t>pi_two(n)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801688" y="1828800"/>
            <a:ext cx="332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err="1">
                <a:latin typeface="Courier New" pitchFamily="-105" charset="0"/>
              </a:rPr>
              <a:t>pi_one</a:t>
            </a:r>
            <a:r>
              <a:rPr lang="en-US" sz="4200" b="1" dirty="0">
                <a:latin typeface="Courier New" pitchFamily="-105" charset="0"/>
              </a:rPr>
              <a:t>(e)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441950" y="3425825"/>
            <a:ext cx="2662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n == number of darts to throw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86400" y="1898650"/>
            <a:ext cx="273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smtClean="0">
                <a:latin typeface="Calibri" pitchFamily="-105" charset="0"/>
              </a:rPr>
              <a:t>e </a:t>
            </a:r>
            <a:r>
              <a:rPr lang="en-US" b="1" i="1" dirty="0">
                <a:latin typeface="Calibri" pitchFamily="-105" charset="0"/>
              </a:rPr>
              <a:t>== how close to π we need to get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763713" y="5864225"/>
            <a:ext cx="570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90"/>
                </a:solidFill>
                <a:latin typeface="Calibri" pitchFamily="-105" charset="0"/>
              </a:rPr>
              <a:t>Which function will use which kind of loop?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6563" y="381000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Loops: </a:t>
            </a:r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4000" dirty="0"/>
              <a:t> </a:t>
            </a:r>
            <a:r>
              <a:rPr lang="en-US" sz="4000" dirty="0">
                <a:latin typeface="Cambria" pitchFamily="18" charset="0"/>
              </a:rPr>
              <a:t>or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sz="4000" dirty="0">
                <a:latin typeface="Cambr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36563" y="381000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Loops: </a:t>
            </a:r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4000" dirty="0"/>
              <a:t> </a:t>
            </a:r>
            <a:r>
              <a:rPr lang="en-US" sz="4000" dirty="0">
                <a:latin typeface="Cambria" pitchFamily="18" charset="0"/>
              </a:rPr>
              <a:t>or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sz="4000" dirty="0">
                <a:latin typeface="Cambria" pitchFamily="18" charset="0"/>
              </a:rPr>
              <a:t>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93750" y="3425825"/>
            <a:ext cx="332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latin typeface="Courier New" pitchFamily="-105" charset="0"/>
              </a:rPr>
              <a:t>pi_two(n)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801688" y="1828800"/>
            <a:ext cx="332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err="1">
                <a:latin typeface="Courier New" pitchFamily="-105" charset="0"/>
              </a:rPr>
              <a:t>pi_one</a:t>
            </a:r>
            <a:r>
              <a:rPr lang="en-US" sz="4200" b="1" dirty="0">
                <a:latin typeface="Courier New" pitchFamily="-105" charset="0"/>
              </a:rPr>
              <a:t>(e)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441950" y="3425825"/>
            <a:ext cx="2662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n == number of darts to throw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86400" y="1898650"/>
            <a:ext cx="273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smtClean="0">
                <a:latin typeface="Calibri" pitchFamily="-105" charset="0"/>
              </a:rPr>
              <a:t>e </a:t>
            </a:r>
            <a:r>
              <a:rPr lang="en-US" b="1" i="1" dirty="0">
                <a:latin typeface="Calibri" pitchFamily="-105" charset="0"/>
              </a:rPr>
              <a:t>== how close to π we need to get</a:t>
            </a:r>
          </a:p>
        </p:txBody>
      </p:sp>
      <p:sp>
        <p:nvSpPr>
          <p:cNvPr id="3" name="Rectangle 2"/>
          <p:cNvSpPr/>
          <p:nvPr/>
        </p:nvSpPr>
        <p:spPr>
          <a:xfrm rot="21091248">
            <a:off x="3322733" y="3872737"/>
            <a:ext cx="110799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1091248">
            <a:off x="3014958" y="2264984"/>
            <a:ext cx="1723549" cy="707886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  <a:latin typeface="Courier New" pitchFamily="-105" charset="0"/>
              </a:rPr>
              <a:t>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5632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563" y="206375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i="1" dirty="0">
                <a:latin typeface="Calibri" pitchFamily="-105" charset="0"/>
              </a:rPr>
              <a:t>π </a:t>
            </a:r>
            <a:r>
              <a:rPr lang="en-US" sz="4000" dirty="0" smtClean="0">
                <a:latin typeface="Cambria" pitchFamily="18" charset="0"/>
              </a:rPr>
              <a:t>day!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5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Homework </a:t>
            </a:r>
            <a:r>
              <a:rPr lang="en-US" sz="4200" dirty="0" smtClean="0">
                <a:latin typeface="Cambria" pitchFamily="18" charset="0"/>
              </a:rPr>
              <a:t>9 </a:t>
            </a:r>
            <a:r>
              <a:rPr lang="en-US" sz="4200" dirty="0">
                <a:latin typeface="Cambria" pitchFamily="18" charset="0"/>
              </a:rPr>
              <a:t>preview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14339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14340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  <a:latin typeface="Cambria" pitchFamily="18" charset="0"/>
              </a:rPr>
              <a:t>TTS Securities</a:t>
            </a:r>
          </a:p>
        </p:txBody>
      </p:sp>
      <p:sp>
        <p:nvSpPr>
          <p:cNvPr id="14341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2406651" cy="579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14342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45720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>
                <a:latin typeface="Cambria" pitchFamily="18" charset="0"/>
              </a:rPr>
              <a:t>When Algorithms Discriminate...</a:t>
            </a:r>
          </a:p>
        </p:txBody>
      </p:sp>
      <p:sp>
        <p:nvSpPr>
          <p:cNvPr id="14343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  <a:latin typeface="Cambria" pitchFamily="18" charset="0"/>
              </a:rPr>
              <a:t>ASCII Art</a:t>
            </a:r>
          </a:p>
        </p:txBody>
      </p:sp>
      <p:cxnSp>
        <p:nvCxnSpPr>
          <p:cNvPr id="14344" name="Straight Arrow Connector 17"/>
          <p:cNvCxnSpPr>
            <a:cxnSpLocks noChangeShapeType="1"/>
          </p:cNvCxnSpPr>
          <p:nvPr/>
        </p:nvCxnSpPr>
        <p:spPr bwMode="auto">
          <a:xfrm flipH="1" flipV="1">
            <a:off x="6248401" y="3124201"/>
            <a:ext cx="558799" cy="161713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51054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Rectangle 26"/>
          <p:cNvSpPr>
            <a:spLocks noChangeArrowheads="1"/>
          </p:cNvSpPr>
          <p:nvPr/>
        </p:nvSpPr>
        <p:spPr bwMode="auto">
          <a:xfrm>
            <a:off x="6569075" y="4743450"/>
            <a:ext cx="1965325" cy="120032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Cambria" pitchFamily="18" charset="0"/>
              </a:rPr>
              <a:t>Nested</a:t>
            </a:r>
            <a:r>
              <a:rPr lang="en-US" b="1" dirty="0">
                <a:latin typeface="Cambria" pitchFamily="18" charset="0"/>
              </a:rPr>
              <a:t> looping structures!</a:t>
            </a:r>
          </a:p>
        </p:txBody>
      </p:sp>
      <p:sp>
        <p:nvSpPr>
          <p:cNvPr id="14347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14348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14349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14350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(Extra)</a:t>
            </a:r>
          </a:p>
        </p:txBody>
      </p:sp>
      <p:sp>
        <p:nvSpPr>
          <p:cNvPr id="14351" name="Text Box 246"/>
          <p:cNvSpPr txBox="1">
            <a:spLocks noChangeArrowheads="1"/>
          </p:cNvSpPr>
          <p:nvPr/>
        </p:nvSpPr>
        <p:spPr bwMode="auto">
          <a:xfrm>
            <a:off x="1212850" y="1676400"/>
            <a:ext cx="762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  <p:cxnSp>
        <p:nvCxnSpPr>
          <p:cNvPr id="14352" name="Straight Arrow Connector 18"/>
          <p:cNvCxnSpPr>
            <a:cxnSpLocks noChangeShapeType="1"/>
          </p:cNvCxnSpPr>
          <p:nvPr/>
        </p:nvCxnSpPr>
        <p:spPr bwMode="auto">
          <a:xfrm flipH="1" flipV="1">
            <a:off x="5638800" y="4648200"/>
            <a:ext cx="920044" cy="172156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1"/>
          <p:cNvSpPr>
            <a:spLocks noChangeArrowheads="1"/>
          </p:cNvSpPr>
          <p:nvPr/>
        </p:nvSpPr>
        <p:spPr bwMode="auto">
          <a:xfrm>
            <a:off x="304800" y="223838"/>
            <a:ext cx="838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1" i="1" dirty="0" smtClean="0">
                <a:latin typeface="Cambria" pitchFamily="18" charset="0"/>
              </a:rPr>
              <a:t>A week from Thursday, </a:t>
            </a:r>
            <a:r>
              <a:rPr lang="en-US" b="1" i="1" dirty="0" smtClean="0">
                <a:latin typeface="Cambria" pitchFamily="18" charset="0"/>
              </a:rPr>
              <a:t>3/29 </a:t>
            </a:r>
            <a:r>
              <a:rPr lang="en-US" dirty="0">
                <a:latin typeface="Cambria" pitchFamily="18" charset="0"/>
              </a:rPr>
              <a:t>will be the CS 5 in-class </a:t>
            </a:r>
            <a:r>
              <a:rPr lang="en-US" dirty="0" smtClean="0">
                <a:latin typeface="Cambria" pitchFamily="18" charset="0"/>
              </a:rPr>
              <a:t>midterm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076" name="Rectangle 42"/>
          <p:cNvSpPr>
            <a:spLocks noChangeArrowheads="1"/>
          </p:cNvSpPr>
          <p:nvPr/>
        </p:nvSpPr>
        <p:spPr bwMode="auto">
          <a:xfrm>
            <a:off x="914400" y="903287"/>
            <a:ext cx="2362200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Un</a:t>
            </a:r>
            <a:r>
              <a:rPr lang="en-US" sz="2100" b="1">
                <a:latin typeface="Cambria" pitchFamily="18" charset="0"/>
              </a:rPr>
              <a:t>-warnings:</a:t>
            </a:r>
          </a:p>
        </p:txBody>
      </p:sp>
      <p:sp>
        <p:nvSpPr>
          <p:cNvPr id="3077" name="Rectangle 43"/>
          <p:cNvSpPr>
            <a:spLocks noChangeArrowheads="1"/>
          </p:cNvSpPr>
          <p:nvPr/>
        </p:nvSpPr>
        <p:spPr bwMode="auto">
          <a:xfrm>
            <a:off x="1676400" y="2413671"/>
            <a:ext cx="2890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i="1" dirty="0" smtClean="0">
                <a:latin typeface="Cambria" pitchFamily="18" charset="0"/>
              </a:rPr>
              <a:t>Worth </a:t>
            </a:r>
            <a:r>
              <a:rPr lang="en-US" sz="2100" i="1" dirty="0">
                <a:latin typeface="Cambria" pitchFamily="18" charset="0"/>
              </a:rPr>
              <a:t>1 </a:t>
            </a:r>
            <a:r>
              <a:rPr lang="en-US" sz="2100" i="1" dirty="0" err="1">
                <a:latin typeface="Cambria" pitchFamily="18" charset="0"/>
              </a:rPr>
              <a:t>hw</a:t>
            </a:r>
            <a:r>
              <a:rPr lang="en-US" sz="2100" i="1" dirty="0">
                <a:latin typeface="Cambria" pitchFamily="18" charset="0"/>
              </a:rPr>
              <a:t> assignment</a:t>
            </a:r>
          </a:p>
        </p:txBody>
      </p:sp>
      <p:sp>
        <p:nvSpPr>
          <p:cNvPr id="3078" name="Rectangle 42"/>
          <p:cNvSpPr>
            <a:spLocks noChangeArrowheads="1"/>
          </p:cNvSpPr>
          <p:nvPr/>
        </p:nvSpPr>
        <p:spPr bwMode="auto">
          <a:xfrm>
            <a:off x="990600" y="3681412"/>
            <a:ext cx="23622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 i="1" dirty="0">
                <a:latin typeface="Cambria" pitchFamily="18" charset="0"/>
              </a:rPr>
              <a:t>Suggestions: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3079" name="Rectangle 43"/>
          <p:cNvSpPr>
            <a:spLocks noChangeArrowheads="1"/>
          </p:cNvSpPr>
          <p:nvPr/>
        </p:nvSpPr>
        <p:spPr bwMode="auto">
          <a:xfrm>
            <a:off x="1676400" y="4291012"/>
            <a:ext cx="60126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Go </a:t>
            </a:r>
            <a:r>
              <a:rPr lang="en-US" sz="2100" dirty="0">
                <a:latin typeface="Cambria" pitchFamily="18" charset="0"/>
              </a:rPr>
              <a:t>over in-class exercises and </a:t>
            </a:r>
            <a:r>
              <a:rPr lang="en-US" sz="2100" dirty="0" smtClean="0">
                <a:latin typeface="Cambria" pitchFamily="18" charset="0"/>
              </a:rPr>
              <a:t>homework </a:t>
            </a:r>
            <a:r>
              <a:rPr lang="en-US" sz="2100" dirty="0">
                <a:latin typeface="Cambria" pitchFamily="18" charset="0"/>
              </a:rPr>
              <a:t>problems</a:t>
            </a: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1676400" y="5357812"/>
            <a:ext cx="541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Consider </a:t>
            </a:r>
            <a:r>
              <a:rPr lang="en-US" sz="2100" dirty="0">
                <a:latin typeface="Cambria" pitchFamily="18" charset="0"/>
              </a:rPr>
              <a:t>small </a:t>
            </a:r>
            <a:r>
              <a:rPr lang="en-US" sz="2100" i="1" dirty="0">
                <a:latin typeface="Cambria" pitchFamily="18" charset="0"/>
              </a:rPr>
              <a:t>variations</a:t>
            </a:r>
            <a:r>
              <a:rPr lang="en-US" sz="2100" dirty="0">
                <a:latin typeface="Cambria" pitchFamily="18" charset="0"/>
              </a:rPr>
              <a:t> of the </a:t>
            </a:r>
            <a:r>
              <a:rPr lang="en-US" sz="2100" dirty="0" smtClean="0">
                <a:latin typeface="Cambria" pitchFamily="18" charset="0"/>
              </a:rPr>
              <a:t>problems—and </a:t>
            </a:r>
            <a:r>
              <a:rPr lang="en-US" sz="2100" dirty="0">
                <a:latin typeface="Cambria" pitchFamily="18" charset="0"/>
              </a:rPr>
              <a:t>how </a:t>
            </a:r>
            <a:r>
              <a:rPr lang="en-US" sz="2100" dirty="0" smtClean="0">
                <a:latin typeface="Cambria" pitchFamily="18" charset="0"/>
              </a:rPr>
              <a:t>they </a:t>
            </a:r>
            <a:r>
              <a:rPr lang="en-US" sz="2100" dirty="0">
                <a:latin typeface="Cambria" pitchFamily="18" charset="0"/>
              </a:rPr>
              <a:t>would change the solutions…</a:t>
            </a:r>
          </a:p>
        </p:txBody>
      </p:sp>
      <p:sp>
        <p:nvSpPr>
          <p:cNvPr id="3081" name="Rectangle 43"/>
          <p:cNvSpPr>
            <a:spLocks noChangeArrowheads="1"/>
          </p:cNvSpPr>
          <p:nvPr/>
        </p:nvSpPr>
        <p:spPr bwMode="auto">
          <a:xfrm>
            <a:off x="1676400" y="2884914"/>
            <a:ext cx="65746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err="1" smtClean="0">
                <a:latin typeface="Cambria" pitchFamily="18" charset="0"/>
              </a:rPr>
              <a:t>Wcore</a:t>
            </a:r>
            <a:r>
              <a:rPr lang="en-US" sz="2100" dirty="0" smtClean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worries?   </a:t>
            </a:r>
            <a:r>
              <a:rPr lang="en-US" sz="2100" i="1" dirty="0" smtClean="0">
                <a:latin typeface="Cambria" pitchFamily="18" charset="0"/>
              </a:rPr>
              <a:t>Extra</a:t>
            </a:r>
            <a:r>
              <a:rPr lang="en-US" sz="2100" dirty="0" smtClean="0">
                <a:latin typeface="Cambria" pitchFamily="18" charset="0"/>
              </a:rPr>
              <a:t> extra-credit in </a:t>
            </a:r>
            <a:r>
              <a:rPr lang="en-US" sz="2100" dirty="0" smtClean="0">
                <a:latin typeface="Cambria" pitchFamily="18" charset="0"/>
              </a:rPr>
              <a:t>hw10 </a:t>
            </a:r>
            <a:r>
              <a:rPr lang="en-US" sz="2100" dirty="0" smtClean="0">
                <a:latin typeface="Cambria" pitchFamily="18" charset="0"/>
              </a:rPr>
              <a:t>and beyond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2" name="Rectangle 43"/>
          <p:cNvSpPr>
            <a:spLocks noChangeArrowheads="1"/>
          </p:cNvSpPr>
          <p:nvPr/>
        </p:nvSpPr>
        <p:spPr bwMode="auto">
          <a:xfrm>
            <a:off x="1676400" y="4819650"/>
            <a:ext cx="43389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Create </a:t>
            </a:r>
            <a:r>
              <a:rPr lang="en-US" sz="2100" dirty="0">
                <a:latin typeface="Cambria" pitchFamily="18" charset="0"/>
              </a:rPr>
              <a:t>a </a:t>
            </a:r>
            <a:r>
              <a:rPr lang="en-US" sz="2100" dirty="0" smtClean="0">
                <a:latin typeface="Cambria" pitchFamily="18" charset="0"/>
              </a:rPr>
              <a:t>page </a:t>
            </a:r>
            <a:r>
              <a:rPr lang="en-US" sz="2100" dirty="0">
                <a:latin typeface="Cambria" pitchFamily="18" charset="0"/>
              </a:rPr>
              <a:t>of </a:t>
            </a:r>
            <a:r>
              <a:rPr lang="en-US" sz="2100" dirty="0" smtClean="0">
                <a:latin typeface="Cambria" pitchFamily="18" charset="0"/>
              </a:rPr>
              <a:t>notes; </a:t>
            </a:r>
            <a:r>
              <a:rPr lang="en-US" sz="2100" dirty="0" smtClean="0">
                <a:latin typeface="Cambria" pitchFamily="18" charset="0"/>
              </a:rPr>
              <a:t>2-sided is OK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3" name="Rectangle 1"/>
          <p:cNvSpPr>
            <a:spLocks noChangeArrowheads="1"/>
          </p:cNvSpPr>
          <p:nvPr/>
        </p:nvSpPr>
        <p:spPr bwMode="auto">
          <a:xfrm>
            <a:off x="6200272" y="6303963"/>
            <a:ext cx="277755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i="1" dirty="0">
                <a:latin typeface="Cambria" pitchFamily="18" charset="0"/>
              </a:rPr>
              <a:t>that's our approach…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676399" y="1471612"/>
            <a:ext cx="51054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Concerns</a:t>
            </a:r>
            <a:r>
              <a:rPr lang="en-US" sz="2100" dirty="0" smtClean="0">
                <a:latin typeface="Cambria" pitchFamily="18" charset="0"/>
              </a:rPr>
              <a:t>?   </a:t>
            </a:r>
            <a:r>
              <a:rPr lang="en-US" sz="2100" dirty="0" smtClean="0">
                <a:latin typeface="Cambria" pitchFamily="18" charset="0"/>
              </a:rPr>
              <a:t>Accom</a:t>
            </a:r>
            <a:r>
              <a:rPr lang="en-US" sz="2100" dirty="0" smtClean="0">
                <a:latin typeface="Cambria" pitchFamily="18" charset="0"/>
              </a:rPr>
              <a:t>modations</a:t>
            </a:r>
            <a:r>
              <a:rPr lang="en-US" sz="2100" dirty="0" smtClean="0">
                <a:latin typeface="Cambria" pitchFamily="18" charset="0"/>
              </a:rPr>
              <a:t>?       </a:t>
            </a:r>
            <a:r>
              <a:rPr lang="en-US" sz="2100" dirty="0" smtClean="0">
                <a:latin typeface="Cambria" pitchFamily="18" charset="0"/>
              </a:rPr>
              <a:t>See me…</a:t>
            </a:r>
            <a:endParaRPr lang="en-US" sz="2100" b="1" i="1" dirty="0">
              <a:latin typeface="Cambria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1676400" y="1942855"/>
            <a:ext cx="396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Five </a:t>
            </a:r>
            <a:r>
              <a:rPr lang="en-US" sz="2100" dirty="0" smtClean="0">
                <a:latin typeface="Cambria" pitchFamily="18" charset="0"/>
              </a:rPr>
              <a:t>problems, written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668156">
            <a:off x="6344596" y="1336649"/>
            <a:ext cx="24889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only 5 minutes? 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668156">
            <a:off x="6308042" y="1755581"/>
            <a:ext cx="2488908" cy="646331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Try list comprehensions &amp;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!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1042506">
            <a:off x="6925204" y="3428907"/>
            <a:ext cx="1846792" cy="646331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Loops </a:t>
            </a:r>
            <a:r>
              <a:rPr lang="en-US" sz="1800" b="1" i="1" dirty="0" smtClean="0">
                <a:latin typeface="Calibri" pitchFamily="34" charset="0"/>
              </a:rPr>
              <a:t>will</a:t>
            </a:r>
            <a:r>
              <a:rPr lang="en-US" sz="1800" dirty="0" smtClean="0">
                <a:latin typeface="Calibri" pitchFamily="34" charset="0"/>
              </a:rPr>
              <a:t> appear, as well..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71125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Nested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loops are familiar, too!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33847" y="2773740"/>
            <a:ext cx="636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min </a:t>
            </a:r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sec </a:t>
            </a:r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(60):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   tick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0957" y="2817342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8162" y="3299256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71125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Nested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loops are familiar, too!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24000" r="2136" b="6000"/>
          <a:stretch/>
        </p:blipFill>
        <p:spPr bwMode="auto">
          <a:xfrm>
            <a:off x="357051" y="1676400"/>
            <a:ext cx="84810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769326" y="4369525"/>
            <a:ext cx="3291840" cy="144344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93744" y="4759514"/>
            <a:ext cx="536081" cy="539187"/>
            <a:chOff x="3456" y="1784"/>
            <a:chExt cx="952" cy="1048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313611" y="5343699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AA318"/>
                </a:solidFill>
                <a:latin typeface="Cambria" pitchFamily="18" charset="0"/>
              </a:rPr>
              <a:t>So close!</a:t>
            </a:r>
            <a:endParaRPr lang="en-US" sz="1200" dirty="0">
              <a:solidFill>
                <a:srgbClr val="0AA318"/>
              </a:solidFill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564676" y="5486400"/>
            <a:ext cx="1275804" cy="76200"/>
          </a:xfrm>
          <a:prstGeom prst="straightConnector1">
            <a:avLst/>
          </a:prstGeom>
          <a:noFill/>
          <a:ln w="38100" cap="flat" cmpd="sng" algn="ctr">
            <a:solidFill>
              <a:srgbClr val="0A8E1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4611189" y="4191002"/>
            <a:ext cx="3085011" cy="1256209"/>
          </a:xfrm>
          <a:prstGeom prst="straightConnector1">
            <a:avLst/>
          </a:prstGeom>
          <a:noFill/>
          <a:ln w="38100" cap="flat" cmpd="sng" algn="ctr">
            <a:solidFill>
              <a:srgbClr val="0A8E17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90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Nested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loops</a:t>
            </a: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7703" r="27320" b="6371"/>
          <a:stretch/>
        </p:blipFill>
        <p:spPr bwMode="auto">
          <a:xfrm>
            <a:off x="6019800" y="152400"/>
            <a:ext cx="2971800" cy="29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7590" y="152400"/>
            <a:ext cx="104221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Life clock</a:t>
            </a:r>
            <a:endParaRPr lang="en-US" i="1" dirty="0">
              <a:solidFill>
                <a:srgbClr val="0E0BEE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88" y="30480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y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(84):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(12):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d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f(</a:t>
            </a:r>
            <a:r>
              <a:rPr lang="en-US" sz="3200" b="1" dirty="0" err="1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m,y</a:t>
            </a:r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h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(24):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min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  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s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         tick()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0924" y="5026968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162" y="5508882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129" y="3085071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676" y="3566985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461" y="4069323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5147" y="4555353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Nested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loops!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88" y="30480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y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(84):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(12):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d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f(</a:t>
            </a:r>
            <a:r>
              <a:rPr lang="en-US" sz="3200" b="1" dirty="0" err="1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m,y</a:t>
            </a:r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h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(24):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min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  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s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         tick()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7703" r="27320" b="6371"/>
          <a:stretch/>
        </p:blipFill>
        <p:spPr bwMode="auto">
          <a:xfrm>
            <a:off x="6019800" y="152400"/>
            <a:ext cx="2971800" cy="29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930" name="Picture 2" descr="http://upload.wikimedia.org/wikipedia/en/thumb/d/dd/The_Persistence_of_Memory.jpg/300px-The_Persistence_of_Mem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1"/>
            <a:ext cx="5562600" cy="40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2209800" y="970231"/>
            <a:ext cx="457200" cy="7823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728244" y="4267200"/>
            <a:ext cx="18938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  <a:latin typeface="Cambria" pitchFamily="18" charset="0"/>
              </a:rPr>
              <a:t>Claremont- College time</a:t>
            </a:r>
            <a:endParaRPr lang="en-US" b="1" i="1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71" y="5245443"/>
            <a:ext cx="1871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Persistence of Memory, S. Dali (MoMA)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260924" y="5026968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0162" y="5508882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" name="Rectangle 15359"/>
          <p:cNvSpPr/>
          <p:nvPr/>
        </p:nvSpPr>
        <p:spPr bwMode="auto">
          <a:xfrm>
            <a:off x="3129031" y="618657"/>
            <a:ext cx="4114800" cy="4114800"/>
          </a:xfrm>
          <a:prstGeom prst="rect">
            <a:avLst/>
          </a:prstGeom>
          <a:solidFill>
            <a:srgbClr val="CC00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826088" y="607368"/>
            <a:ext cx="4706423" cy="4114800"/>
            <a:chOff x="762000" y="381000"/>
            <a:chExt cx="5486400" cy="4114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762000" y="3810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762000" y="5204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62000" y="6599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62000" y="7994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762000" y="9389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62000" y="107842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762000" y="121790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762000" y="135738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62000" y="149687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62000" y="163635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62000" y="4507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62000" y="5902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62000" y="7297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62000" y="8691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762000" y="100867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62000" y="114816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62000" y="128764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62000" y="142713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62000" y="156661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62000" y="177584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62000" y="296145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62000" y="324042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62000" y="344964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62000" y="358913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762000" y="372861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762000" y="38681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762000" y="40075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62000" y="41470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762000" y="42865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762000" y="44260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762000" y="310093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762000" y="337990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62000" y="351939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62000" y="365887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62000" y="379835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62000" y="39378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762000" y="40773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762000" y="42168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762000" y="43562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762000" y="44958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762000" y="170609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762000" y="191532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762000" y="205480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762000" y="219429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762000" y="233377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762000" y="247326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762000" y="261274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762000" y="275222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762000" y="289171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762000" y="317068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762000" y="184558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762000" y="198506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762000" y="212455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762000" y="226403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762000" y="240351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62000" y="254300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762000" y="268248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762000" y="282197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762000" y="303119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762000" y="331016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0" name="Group 129"/>
          <p:cNvGrpSpPr/>
          <p:nvPr/>
        </p:nvGrpSpPr>
        <p:grpSpPr>
          <a:xfrm rot="5400000">
            <a:off x="2990537" y="556363"/>
            <a:ext cx="4369210" cy="4114800"/>
            <a:chOff x="762000" y="381000"/>
            <a:chExt cx="5486400" cy="4114800"/>
          </a:xfrm>
        </p:grpSpPr>
        <p:cxnSp>
          <p:nvCxnSpPr>
            <p:cNvPr id="131" name="Straight Connector 130"/>
            <p:cNvCxnSpPr/>
            <p:nvPr/>
          </p:nvCxnSpPr>
          <p:spPr bwMode="auto">
            <a:xfrm>
              <a:off x="762000" y="3810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62000" y="5204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762000" y="6599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762000" y="7994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762000" y="9389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762000" y="107842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762000" y="121790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762000" y="135738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762000" y="149687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762000" y="163635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762000" y="4507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762000" y="5902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762000" y="7297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762000" y="8691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762000" y="100867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762000" y="114816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762000" y="128764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>
              <a:off x="762000" y="142713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762000" y="156661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762000" y="177584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762000" y="296145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762000" y="324042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762000" y="344964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762000" y="358913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762000" y="372861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762000" y="38681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762000" y="40075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762000" y="41470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762000" y="42865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762000" y="44260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762000" y="310093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762000" y="337990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762000" y="351939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762000" y="365887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>
              <a:off x="762000" y="379835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762000" y="39378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>
              <a:off x="762000" y="40773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>
              <a:off x="762000" y="42168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>
              <a:off x="762000" y="43562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762000" y="44958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762000" y="170609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762000" y="191532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762000" y="205480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762000" y="219429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762000" y="233377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762000" y="247326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762000" y="261274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762000" y="275222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762000" y="289171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762000" y="317068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762000" y="184558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762000" y="198506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762000" y="212455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>
              <a:off x="762000" y="226403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762000" y="240351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762000" y="254300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762000" y="268248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762000" y="282197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762000" y="303119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>
              <a:off x="762000" y="331016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2853047" y="5005895"/>
            <a:ext cx="5909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min </a:t>
            </a:r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s </a:t>
            </a:r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(60):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tick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()</a:t>
            </a: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152400" y="1570026"/>
            <a:ext cx="1981200" cy="133882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Nested loops'</a:t>
            </a:r>
            <a:r>
              <a:rPr 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</a:rPr>
              <a:t>2d structure</a:t>
            </a:r>
            <a:endParaRPr lang="en-US" sz="27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4" name="Rectangle 15363"/>
          <p:cNvSpPr/>
          <p:nvPr/>
        </p:nvSpPr>
        <p:spPr>
          <a:xfrm>
            <a:off x="3570243" y="2429831"/>
            <a:ext cx="322716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  <a:latin typeface="Cambria" pitchFamily="18" charset="0"/>
              </a:rPr>
              <a:t>One hour ~ 3600 seconds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2271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1" name="Straight Arrow Connector 190"/>
          <p:cNvCxnSpPr>
            <a:stCxn id="5" idx="3"/>
          </p:cNvCxnSpPr>
          <p:nvPr/>
        </p:nvCxnSpPr>
        <p:spPr bwMode="auto">
          <a:xfrm flipV="1">
            <a:off x="2667000" y="620834"/>
            <a:ext cx="428897" cy="13271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864325" y="3227231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42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4" name="Straight Arrow Connector 193"/>
          <p:cNvCxnSpPr>
            <a:stCxn id="192" idx="3"/>
          </p:cNvCxnSpPr>
          <p:nvPr/>
        </p:nvCxnSpPr>
        <p:spPr bwMode="auto">
          <a:xfrm flipV="1">
            <a:off x="2627811" y="3377097"/>
            <a:ext cx="455023" cy="8096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5" name="TextBox 194"/>
          <p:cNvSpPr txBox="1"/>
          <p:nvPr/>
        </p:nvSpPr>
        <p:spPr>
          <a:xfrm>
            <a:off x="903514" y="4491335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59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6" name="Straight Arrow Connector 195"/>
          <p:cNvCxnSpPr>
            <a:stCxn id="195" idx="3"/>
          </p:cNvCxnSpPr>
          <p:nvPr/>
        </p:nvCxnSpPr>
        <p:spPr bwMode="auto">
          <a:xfrm flipV="1">
            <a:off x="2667000" y="4696446"/>
            <a:ext cx="441960" cy="25722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TextBox 196"/>
          <p:cNvSpPr txBox="1"/>
          <p:nvPr/>
        </p:nvSpPr>
        <p:spPr>
          <a:xfrm>
            <a:off x="1943525" y="46763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969726" y="46763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59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9" name="Straight Arrow Connector 198"/>
          <p:cNvCxnSpPr/>
          <p:nvPr/>
        </p:nvCxnSpPr>
        <p:spPr bwMode="auto">
          <a:xfrm flipH="1">
            <a:off x="7197634" y="287383"/>
            <a:ext cx="91440" cy="3135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0" name="Straight Arrow Connector 199"/>
          <p:cNvCxnSpPr/>
          <p:nvPr/>
        </p:nvCxnSpPr>
        <p:spPr bwMode="auto">
          <a:xfrm flipH="1">
            <a:off x="3165809" y="283028"/>
            <a:ext cx="91440" cy="3135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7152501" y="3340443"/>
            <a:ext cx="87489" cy="69742"/>
          </a:xfrm>
          <a:prstGeom prst="rect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01" name="Straight Arrow Connector 200"/>
          <p:cNvCxnSpPr/>
          <p:nvPr/>
        </p:nvCxnSpPr>
        <p:spPr bwMode="auto">
          <a:xfrm flipH="1" flipV="1">
            <a:off x="7315200" y="3443016"/>
            <a:ext cx="574766" cy="342270"/>
          </a:xfrm>
          <a:prstGeom prst="straightConnector1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7409940" y="3821668"/>
            <a:ext cx="1512786" cy="369332"/>
          </a:xfrm>
          <a:prstGeom prst="rect">
            <a:avLst/>
          </a:prstGeom>
          <a:solidFill>
            <a:srgbClr val="FFE4C9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42</a:t>
            </a:r>
            <a:r>
              <a:rPr lang="en-US" sz="1800" baseline="30000" dirty="0" smtClean="0">
                <a:solidFill>
                  <a:srgbClr val="000000"/>
                </a:solidFill>
                <a:latin typeface="Cambria" pitchFamily="18" charset="0"/>
              </a:rPr>
              <a:t>nd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minute's</a:t>
            </a:r>
            <a:endParaRPr lang="en-US" sz="1800" dirty="0"/>
          </a:p>
        </p:txBody>
      </p:sp>
      <p:sp>
        <p:nvSpPr>
          <p:cNvPr id="202" name="Rectangle 201"/>
          <p:cNvSpPr/>
          <p:nvPr/>
        </p:nvSpPr>
        <p:spPr>
          <a:xfrm>
            <a:off x="7805355" y="4139514"/>
            <a:ext cx="1067921" cy="307777"/>
          </a:xfrm>
          <a:prstGeom prst="rect">
            <a:avLst/>
          </a:prstGeom>
          <a:solidFill>
            <a:srgbClr val="FFE4C9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59</a:t>
            </a:r>
            <a:r>
              <a:rPr lang="en-US" sz="1400" baseline="30000" dirty="0" smtClean="0">
                <a:solidFill>
                  <a:srgbClr val="000000"/>
                </a:solidFill>
                <a:latin typeface="Cambria" pitchFamily="18" charset="0"/>
              </a:rPr>
              <a:t>th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second</a:t>
            </a:r>
            <a:endParaRPr lang="en-US" sz="1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260924" y="5026968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20162" y="5508882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8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62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7391400" y="4267200"/>
            <a:ext cx="1143000" cy="1371600"/>
            <a:chOff x="3456" y="1784"/>
            <a:chExt cx="952" cy="1048"/>
          </a:xfrm>
        </p:grpSpPr>
        <p:sp>
          <p:nvSpPr>
            <p:cNvPr id="24582" name="Freeform 12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" name="Freeform 13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" name="Freeform 14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" name="Freeform 15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" name="Oval 16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" name="Oval 17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Oval 18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" name="Oval 19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" name="Oval 20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" name="Oval 21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" name="Oval 22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" name="AutoShape 23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" name="Freeform 24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5" name="Freeform 25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6" name="Freeform 26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 cmpd="sng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7" name="Freeform 27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8" name="Freeform 28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7162800" y="5715000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rgbClr val="0A6819"/>
                </a:solidFill>
                <a:latin typeface="Calibri" pitchFamily="-105" charset="0"/>
              </a:rPr>
              <a:t>That's </a:t>
            </a:r>
            <a:r>
              <a:rPr lang="en-US" sz="1500" dirty="0">
                <a:solidFill>
                  <a:srgbClr val="0A6819"/>
                </a:solidFill>
                <a:latin typeface="Calibri" pitchFamily="-105" charset="0"/>
              </a:rPr>
              <a:t>m</a:t>
            </a:r>
            <a:r>
              <a:rPr lang="en-US" sz="1500" dirty="0" smtClean="0">
                <a:solidFill>
                  <a:srgbClr val="0A6819"/>
                </a:solidFill>
                <a:latin typeface="Calibri" pitchFamily="-105" charset="0"/>
              </a:rPr>
              <a:t>y </a:t>
            </a:r>
            <a:r>
              <a:rPr lang="en-US" sz="1500" b="1" i="1" dirty="0" smtClean="0">
                <a:solidFill>
                  <a:srgbClr val="0A6819"/>
                </a:solidFill>
                <a:latin typeface="Calibri" pitchFamily="-105" charset="0"/>
              </a:rPr>
              <a:t>type</a:t>
            </a:r>
            <a:r>
              <a:rPr lang="en-US" sz="1500" dirty="0" smtClean="0">
                <a:solidFill>
                  <a:srgbClr val="0A6819"/>
                </a:solidFill>
                <a:latin typeface="Calibri" pitchFamily="-105" charset="0"/>
              </a:rPr>
              <a:t> of alien!</a:t>
            </a:r>
            <a:endParaRPr lang="en-US" sz="1500" dirty="0">
              <a:solidFill>
                <a:srgbClr val="0A6819"/>
              </a:solidFill>
              <a:latin typeface="Calibri" pitchFamily="-105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11137"/>
            <a:ext cx="27622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200" kern="0" dirty="0" smtClean="0">
                <a:solidFill>
                  <a:srgbClr val="000000"/>
                </a:solidFill>
                <a:latin typeface="Cambria" pitchFamily="18" charset="0"/>
              </a:rPr>
              <a:t>Nested loops via ASCII Art</a:t>
            </a:r>
            <a:endParaRPr lang="en-US" kern="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ChangeArrowheads="1"/>
          </p:cNvSpPr>
          <p:nvPr/>
        </p:nvSpPr>
        <p:spPr bwMode="auto">
          <a:xfrm>
            <a:off x="183921" y="173037"/>
            <a:ext cx="438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Creating 2d structure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4646612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range(3):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range(4):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3600" b="1" dirty="0" smtClean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36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3600" b="1" dirty="0" smtClean="0">
                <a:solidFill>
                  <a:srgbClr val="0A8E17"/>
                </a:solidFill>
                <a:latin typeface="Courier New" pitchFamily="-105" charset="0"/>
              </a:rPr>
              <a:t>"#"</a:t>
            </a:r>
            <a:r>
              <a:rPr lang="en-US" sz="36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3600" b="1" dirty="0">
              <a:solidFill>
                <a:srgbClr val="0A8E17"/>
              </a:solidFill>
              <a:latin typeface="Courier New" pitchFamily="-105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2224" y="1999543"/>
            <a:ext cx="35353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-105" charset="0"/>
              </a:rPr>
              <a:t># # # #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-105" charset="0"/>
              </a:rPr>
              <a:t># # # #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-105" charset="0"/>
              </a:rPr>
              <a:t># # # #</a:t>
            </a:r>
          </a:p>
        </p:txBody>
      </p:sp>
      <p:sp>
        <p:nvSpPr>
          <p:cNvPr id="17413" name="Rectangle 21"/>
          <p:cNvSpPr>
            <a:spLocks noChangeArrowheads="1"/>
          </p:cNvSpPr>
          <p:nvPr/>
        </p:nvSpPr>
        <p:spPr bwMode="auto">
          <a:xfrm>
            <a:off x="7162800" y="6052346"/>
            <a:ext cx="148394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A8E17"/>
                </a:solidFill>
                <a:latin typeface="Calibri" pitchFamily="-105" charset="0"/>
              </a:rPr>
              <a:t>Wait! this needs something more…</a:t>
            </a:r>
            <a:endParaRPr lang="en-US" sz="1200" dirty="0">
              <a:solidFill>
                <a:srgbClr val="0A8E17"/>
              </a:solidFill>
              <a:latin typeface="Calibri" pitchFamily="-105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06898" y="1295400"/>
            <a:ext cx="914400" cy="40011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col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1952656" y="2791266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row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73523" y="1735138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189473" y="17272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821298" y="17272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90911" y="17399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71799" y="3365147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468624" y="278888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457511" y="2250722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8494708" y="6192539"/>
            <a:ext cx="536081" cy="539187"/>
            <a:chOff x="3456" y="1784"/>
            <a:chExt cx="952" cy="1048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53000" y="5282340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06551" y="4722168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4799" y="939114"/>
            <a:ext cx="4897395" cy="2718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51411" y="1960602"/>
            <a:ext cx="3998913" cy="934998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295400"/>
            <a:ext cx="4793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(4):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  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b="1" dirty="0">
                <a:latin typeface="Courier New" pitchFamily="-105" charset="0"/>
              </a:rPr>
              <a:t>(</a:t>
            </a:r>
            <a:r>
              <a:rPr lang="en-US" b="1" dirty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,</a:t>
            </a:r>
            <a:r>
              <a:rPr lang="en-US" b="1" dirty="0" smtClean="0">
                <a:latin typeface="Courier New" pitchFamily="-105" charset="0"/>
              </a:rPr>
              <a:t>end = </a:t>
            </a:r>
            <a:r>
              <a:rPr lang="en-US" b="1" dirty="0" smtClean="0">
                <a:solidFill>
                  <a:srgbClr val="0A8E17"/>
                </a:solidFill>
                <a:latin typeface="Courier New" pitchFamily="-105" charset="0"/>
              </a:rPr>
              <a:t>''</a:t>
            </a:r>
            <a:r>
              <a:rPr lang="en-US" b="1" dirty="0" smtClean="0">
                <a:latin typeface="Courier New" pitchFamily="-105" charset="0"/>
              </a:rPr>
              <a:t>)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b="1" dirty="0" smtClean="0">
                <a:latin typeface="Courier New" pitchFamily="-105" charset="0"/>
              </a:rPr>
              <a:t>()</a:t>
            </a:r>
            <a:endParaRPr lang="en-US" b="1" dirty="0">
              <a:latin typeface="Courier New" pitchFamily="-105" charset="0"/>
            </a:endParaRPr>
          </a:p>
        </p:txBody>
      </p:sp>
      <p:sp>
        <p:nvSpPr>
          <p:cNvPr id="18437" name="AutoShape 11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AutoShape 13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6477000" y="16097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49" name="Text Box 8"/>
          <p:cNvSpPr txBox="1">
            <a:spLocks noChangeArrowheads="1"/>
          </p:cNvSpPr>
          <p:nvPr/>
        </p:nvSpPr>
        <p:spPr bwMode="auto">
          <a:xfrm>
            <a:off x="7010400" y="21082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0" name="Text Box 8"/>
          <p:cNvSpPr txBox="1">
            <a:spLocks noChangeArrowheads="1"/>
          </p:cNvSpPr>
          <p:nvPr/>
        </p:nvSpPr>
        <p:spPr bwMode="auto">
          <a:xfrm>
            <a:off x="6477000" y="33623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1" name="Text Box 8"/>
          <p:cNvSpPr txBox="1">
            <a:spLocks noChangeArrowheads="1"/>
          </p:cNvSpPr>
          <p:nvPr/>
        </p:nvSpPr>
        <p:spPr bwMode="auto">
          <a:xfrm>
            <a:off x="7010400" y="38608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2" name="Text Box 8"/>
          <p:cNvSpPr txBox="1">
            <a:spLocks noChangeArrowheads="1"/>
          </p:cNvSpPr>
          <p:nvPr/>
        </p:nvSpPr>
        <p:spPr bwMode="auto">
          <a:xfrm>
            <a:off x="6477000" y="51101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7010400" y="5608638"/>
            <a:ext cx="1143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334000" y="1609725"/>
            <a:ext cx="990600" cy="49847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906587" y="3845278"/>
            <a:ext cx="914400" cy="40011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col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6200000">
            <a:off x="-47655" y="5341144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row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573212" y="4285016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189162" y="4277078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820987" y="4277078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90600" y="4289778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71488" y="591502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468313" y="5338763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200" y="48006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434" y="1067583"/>
            <a:ext cx="1219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>
                    <a:lumMod val="65000"/>
                  </a:srgbClr>
                </a:solidFill>
                <a:latin typeface="Courier New" pitchFamily="49" charset="0"/>
                <a:cs typeface="Courier New" pitchFamily="49" charset="0"/>
              </a:rPr>
              <a:t>[0,1,2]</a:t>
            </a:r>
            <a:endParaRPr lang="en-US" sz="1800" b="1" dirty="0">
              <a:solidFill>
                <a:srgbClr val="FFFFFF">
                  <a:lumMod val="65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6479" y="1954117"/>
            <a:ext cx="1441804" cy="92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0"/>
              </a:lnSpc>
            </a:pPr>
            <a:r>
              <a:rPr lang="en-US" sz="1800" b="1" dirty="0" smtClean="0">
                <a:solidFill>
                  <a:srgbClr val="FFFFFF">
                    <a:lumMod val="65000"/>
                  </a:srgbClr>
                </a:solidFill>
                <a:latin typeface="Courier New" pitchFamily="49" charset="0"/>
                <a:cs typeface="Courier New" pitchFamily="49" charset="0"/>
              </a:rPr>
              <a:t>[0,1,2,3]</a:t>
            </a:r>
            <a:endParaRPr lang="en-US" sz="1800" b="1" dirty="0">
              <a:solidFill>
                <a:srgbClr val="FFFFFF">
                  <a:lumMod val="65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83921" y="173037"/>
            <a:ext cx="438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Creating 2d structure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1654" y="1304054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5320" y="2022341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4799" y="1013254"/>
            <a:ext cx="5577017" cy="29578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12223" y="1692876"/>
            <a:ext cx="4673031" cy="1873284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475830" y="2051222"/>
            <a:ext cx="4109423" cy="1475749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91" y="1295400"/>
            <a:ext cx="53463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(3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col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(4):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col == row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        print</a:t>
            </a:r>
            <a:r>
              <a:rPr lang="en-US" b="1" dirty="0" smtClean="0">
                <a:latin typeface="Courier New" pitchFamily="-105" charset="0"/>
              </a:rPr>
              <a:t>(</a:t>
            </a:r>
            <a:r>
              <a:rPr lang="en-US" b="1" dirty="0" smtClean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,</a:t>
            </a:r>
            <a:r>
              <a:rPr lang="en-US" b="1" dirty="0" smtClean="0">
                <a:latin typeface="Courier New" pitchFamily="-105" charset="0"/>
              </a:rPr>
              <a:t>end = </a:t>
            </a:r>
            <a:r>
              <a:rPr lang="en-US" b="1" dirty="0" smtClean="0">
                <a:solidFill>
                  <a:srgbClr val="0A8E17"/>
                </a:solidFill>
                <a:latin typeface="Courier New" pitchFamily="-105" charset="0"/>
              </a:rPr>
              <a:t>''</a:t>
            </a:r>
            <a:r>
              <a:rPr lang="en-US" b="1" dirty="0" smtClean="0">
                <a:latin typeface="Courier New" pitchFamily="-105" charset="0"/>
              </a:rPr>
              <a:t>)</a:t>
            </a:r>
            <a:endParaRPr lang="en-US" b="1" dirty="0" smtClean="0"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     </a:t>
            </a:r>
            <a:r>
              <a:rPr lang="en-US" b="1" dirty="0" smtClean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        print</a:t>
            </a:r>
            <a:r>
              <a:rPr lang="en-US" b="1" dirty="0" smtClean="0">
                <a:latin typeface="Courier New" pitchFamily="-105" charset="0"/>
              </a:rPr>
              <a:t>(</a:t>
            </a:r>
            <a:r>
              <a:rPr lang="en-US" b="1" dirty="0" smtClean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,</a:t>
            </a:r>
            <a:r>
              <a:rPr lang="en-US" b="1" dirty="0" smtClean="0">
                <a:latin typeface="Courier New" pitchFamily="-105" charset="0"/>
              </a:rPr>
              <a:t>end = </a:t>
            </a:r>
            <a:r>
              <a:rPr lang="en-US" b="1" dirty="0" smtClean="0">
                <a:solidFill>
                  <a:srgbClr val="0A8E17"/>
                </a:solidFill>
                <a:latin typeface="Courier New" pitchFamily="-105" charset="0"/>
              </a:rPr>
              <a:t>''</a:t>
            </a:r>
            <a:r>
              <a:rPr lang="en-US" b="1" dirty="0" smtClean="0">
                <a:latin typeface="Courier New" pitchFamily="-105" charset="0"/>
              </a:rPr>
              <a:t>)</a:t>
            </a:r>
            <a:endParaRPr lang="en-US" b="1" dirty="0" smtClean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b="1" dirty="0" smtClean="0">
                <a:latin typeface="Courier New" pitchFamily="-105" charset="0"/>
              </a:rPr>
              <a:t>()</a:t>
            </a:r>
            <a:endParaRPr lang="en-US" b="1" dirty="0">
              <a:latin typeface="Courier New" pitchFamily="-105" charset="0"/>
            </a:endParaRPr>
          </a:p>
        </p:txBody>
      </p:sp>
      <p:sp>
        <p:nvSpPr>
          <p:cNvPr id="18437" name="AutoShape 11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AutoShape 13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6874329" y="1461271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49" name="Text Box 8"/>
          <p:cNvSpPr txBox="1">
            <a:spLocks noChangeArrowheads="1"/>
          </p:cNvSpPr>
          <p:nvPr/>
        </p:nvSpPr>
        <p:spPr bwMode="auto">
          <a:xfrm>
            <a:off x="7407729" y="1959746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0" name="Text Box 8"/>
          <p:cNvSpPr txBox="1">
            <a:spLocks noChangeArrowheads="1"/>
          </p:cNvSpPr>
          <p:nvPr/>
        </p:nvSpPr>
        <p:spPr bwMode="auto">
          <a:xfrm>
            <a:off x="6874329" y="3213871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1" name="Text Box 8"/>
          <p:cNvSpPr txBox="1">
            <a:spLocks noChangeArrowheads="1"/>
          </p:cNvSpPr>
          <p:nvPr/>
        </p:nvSpPr>
        <p:spPr bwMode="auto">
          <a:xfrm>
            <a:off x="7407729" y="3712346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2" name="Text Box 8"/>
          <p:cNvSpPr txBox="1">
            <a:spLocks noChangeArrowheads="1"/>
          </p:cNvSpPr>
          <p:nvPr/>
        </p:nvSpPr>
        <p:spPr bwMode="auto">
          <a:xfrm>
            <a:off x="6874329" y="4961709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7407729" y="5460184"/>
            <a:ext cx="1143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906587" y="4159603"/>
            <a:ext cx="914400" cy="40011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col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6200000">
            <a:off x="-47655" y="5655469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row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573212" y="4599341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189162" y="4591403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820987" y="4591403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90600" y="4604103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71488" y="62293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468313" y="56530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200" y="5114925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83921" y="173037"/>
            <a:ext cx="438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Creating 2d structure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6379" y="1295400"/>
            <a:ext cx="26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sz="4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3455" y="3065123"/>
            <a:ext cx="26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4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36379" y="4775495"/>
            <a:ext cx="26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sz="4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0145" y="1798156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2866" y="2063859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2866" y="2331648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32866" y="2623385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32866" y="3550756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35587" y="3816459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35587" y="4084248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35587" y="4375985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45929" y="5303356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48650" y="5569059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8650" y="5836848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48650" y="6128585"/>
            <a:ext cx="361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41654" y="1304054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85300" y="1656625"/>
            <a:ext cx="406399" cy="23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086600" y="152400"/>
            <a:ext cx="129504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A8E17"/>
                </a:solidFill>
                <a:latin typeface="Calibri" pitchFamily="-105" charset="0"/>
              </a:rPr>
              <a:t>Let's take an alien's-eye view!</a:t>
            </a:r>
            <a:endParaRPr lang="en-US" sz="1200" dirty="0">
              <a:solidFill>
                <a:srgbClr val="0A8E17"/>
              </a:solidFill>
              <a:latin typeface="Calibri" pitchFamily="-105" charset="0"/>
            </a:endParaRPr>
          </a:p>
        </p:txBody>
      </p: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8303119" y="292593"/>
            <a:ext cx="536081" cy="539187"/>
            <a:chOff x="3456" y="1784"/>
            <a:chExt cx="952" cy="1048"/>
          </a:xfrm>
        </p:grpSpPr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672738" y="5423263"/>
            <a:ext cx="2397125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#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#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# # #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# # #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56512" y="52641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2287568" y="5119883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1143862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1515337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1896337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2223362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19471" name="Text Box 9"/>
          <p:cNvSpPr txBox="1">
            <a:spLocks noChangeArrowheads="1"/>
          </p:cNvSpPr>
          <p:nvPr/>
        </p:nvSpPr>
        <p:spPr bwMode="auto">
          <a:xfrm>
            <a:off x="402500" y="52689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148810" y="6372568"/>
            <a:ext cx="522516" cy="2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19473" name="Text Box 10"/>
          <p:cNvSpPr txBox="1">
            <a:spLocks noChangeArrowheads="1"/>
          </p:cNvSpPr>
          <p:nvPr/>
        </p:nvSpPr>
        <p:spPr bwMode="auto">
          <a:xfrm>
            <a:off x="104413" y="6223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9474" name="Text Box 24"/>
          <p:cNvSpPr txBox="1">
            <a:spLocks noChangeArrowheads="1"/>
          </p:cNvSpPr>
          <p:nvPr/>
        </p:nvSpPr>
        <p:spPr bwMode="auto">
          <a:xfrm>
            <a:off x="101238" y="587533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90125" y="5522912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492137" y="298709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Name(s): 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____________________________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127616"/>
            <a:ext cx="105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  <a:latin typeface="Cambria" pitchFamily="18" charset="0"/>
              </a:rPr>
              <a:t>Quiz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52400" y="1143002"/>
            <a:ext cx="2581275" cy="17081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r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(3):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c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(6):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 &gt; r:  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 smtClean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 smtClean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     </a:t>
            </a:r>
            <a:r>
              <a:rPr lang="en-US" sz="1500" b="1" dirty="0" smtClean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 smtClean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1500" b="1" dirty="0" smtClean="0">
                <a:latin typeface="Courier New" pitchFamily="-105" charset="0"/>
              </a:rPr>
              <a:t>()</a:t>
            </a:r>
            <a:endParaRPr lang="en-US" sz="1500" b="1" dirty="0">
              <a:latin typeface="Courier New" pitchFamily="-105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76448" y="1143000"/>
            <a:ext cx="2555182" cy="170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r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(6):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c%2 == 1:  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latin typeface="Courier New" pitchFamily="-105" charset="0"/>
              </a:rPr>
              <a:t>()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374402" y="1143000"/>
            <a:ext cx="2540998" cy="17081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r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(6):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c%2 == r%2:  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latin typeface="Courier New" pitchFamily="-105" charset="0"/>
              </a:rPr>
              <a:t>()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58813" y="3540851"/>
            <a:ext cx="2396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# #   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#      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       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742587" y="33817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273643" y="3237471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129937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501412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1882412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2209437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88575" y="33865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34885" y="4490156"/>
            <a:ext cx="522516" cy="2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0488" y="43405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7313" y="39929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76200" y="36405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57400" y="102761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[0,1,2]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96737" y="156318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[0,1,2,3,4,5]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887612" y="3540850"/>
            <a:ext cx="2396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   #   # 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#  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#   #  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3971386" y="338173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5502442" y="3237470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4358736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4730211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5111211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5438236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3617374" y="33865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971800" y="449015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319287" y="434058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316112" y="3992924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3304999" y="364049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898860" y="5413526"/>
            <a:ext cx="2396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#  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#   #  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#   #   #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3982634" y="52544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5513690" y="5110146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369984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4741459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5122459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5449484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3628622" y="52591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983048" y="636283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330535" y="621326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3327360" y="58656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3316247" y="55131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6717" y="165408"/>
            <a:ext cx="1564369" cy="584775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Match!</a:t>
            </a:r>
            <a:endParaRPr lang="en-US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18561" y="127686"/>
            <a:ext cx="1281839" cy="400110"/>
          </a:xfrm>
          <a:prstGeom prst="rect">
            <a:avLst/>
          </a:prstGeom>
          <a:solidFill>
            <a:srgbClr val="E8D2FE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code creates the fourth one? 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69" y="1749155"/>
            <a:ext cx="370615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300929" y="1749154"/>
            <a:ext cx="357791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97056" y="1769320"/>
            <a:ext cx="344967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3023286"/>
            <a:ext cx="856730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362115" y="3188748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626838" y="3185029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3891" y="5043190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604477" y="4985430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7095667" y="3542753"/>
            <a:ext cx="184377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 # # # #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# #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 </a:t>
            </a: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7179441" y="338364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8364158" y="3239373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7566791" y="33757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7938266" y="33757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8294552" y="33757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6825429" y="33884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6512131" y="434249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6508956" y="399482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7106915" y="5415429"/>
            <a:ext cx="184377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# # #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 #   #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#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7190689" y="525631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8375406" y="5112049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578039" y="52483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7949514" y="52483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102" name="Text Box 18"/>
          <p:cNvSpPr txBox="1">
            <a:spLocks noChangeArrowheads="1"/>
          </p:cNvSpPr>
          <p:nvPr/>
        </p:nvSpPr>
        <p:spPr bwMode="auto">
          <a:xfrm>
            <a:off x="8305800" y="52483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6836677" y="52610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6523379" y="621516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6520204" y="58675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6509091" y="551507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835695" y="3186932"/>
            <a:ext cx="33855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*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736390" y="4987333"/>
            <a:ext cx="4924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**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6512331" y="362883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5025" y="571550"/>
            <a:ext cx="116891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* and ** are extra!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1435443"/>
            <a:ext cx="6934200" cy="838200"/>
          </a:xfrm>
          <a:prstGeom prst="round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Homework </a:t>
            </a:r>
            <a:r>
              <a:rPr lang="en-US" sz="4200" dirty="0" smtClean="0">
                <a:latin typeface="Cambria" pitchFamily="18" charset="0"/>
              </a:rPr>
              <a:t>9 </a:t>
            </a:r>
            <a:r>
              <a:rPr lang="en-US" sz="4200" dirty="0">
                <a:latin typeface="Cambria" pitchFamily="18" charset="0"/>
              </a:rPr>
              <a:t>preview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7172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The Mandelbrot Set</a:t>
            </a:r>
          </a:p>
        </p:txBody>
      </p:sp>
      <p:sp>
        <p:nvSpPr>
          <p:cNvPr id="7173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TT </a:t>
            </a:r>
            <a:r>
              <a:rPr lang="en-US" sz="3200" dirty="0">
                <a:latin typeface="Cambria" pitchFamily="18" charset="0"/>
              </a:rPr>
              <a:t>Securities</a:t>
            </a:r>
          </a:p>
        </p:txBody>
      </p:sp>
      <p:sp>
        <p:nvSpPr>
          <p:cNvPr id="7174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7175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When Algorithms Discriminate...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7176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ASCII Art</a:t>
            </a:r>
          </a:p>
        </p:txBody>
      </p:sp>
      <p:cxnSp>
        <p:nvCxnSpPr>
          <p:cNvPr id="7177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943600" y="3429000"/>
            <a:ext cx="1447800" cy="8382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8"/>
          <p:cNvCxnSpPr>
            <a:cxnSpLocks noChangeShapeType="1"/>
          </p:cNvCxnSpPr>
          <p:nvPr/>
        </p:nvCxnSpPr>
        <p:spPr bwMode="auto">
          <a:xfrm flipH="1" flipV="1">
            <a:off x="5105400" y="3733800"/>
            <a:ext cx="1752600" cy="990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530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6569075" y="4743450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E0BEE"/>
                </a:solidFill>
                <a:latin typeface="Cambria" pitchFamily="18" charset="0"/>
              </a:rPr>
              <a:t>Loopy</a:t>
            </a:r>
            <a:r>
              <a:rPr lang="en-US" b="1">
                <a:solidFill>
                  <a:srgbClr val="0E0BEE"/>
                </a:solidFill>
                <a:latin typeface="Cambria" pitchFamily="18" charset="0"/>
              </a:rPr>
              <a:t> thinking</a:t>
            </a:r>
          </a:p>
        </p:txBody>
      </p:sp>
      <p:sp>
        <p:nvSpPr>
          <p:cNvPr id="7184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cxnSp>
        <p:nvCxnSpPr>
          <p:cNvPr id="7186" name="Straight Arrow Connector 18"/>
          <p:cNvCxnSpPr>
            <a:cxnSpLocks noChangeShapeType="1"/>
          </p:cNvCxnSpPr>
          <p:nvPr/>
        </p:nvCxnSpPr>
        <p:spPr bwMode="auto">
          <a:xfrm flipH="1" flipV="1">
            <a:off x="5410200" y="46482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22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23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24" name="Text Box 246"/>
          <p:cNvSpPr txBox="1">
            <a:spLocks noChangeArrowheads="1"/>
          </p:cNvSpPr>
          <p:nvPr/>
        </p:nvSpPr>
        <p:spPr bwMode="auto">
          <a:xfrm>
            <a:off x="1212850" y="1639329"/>
            <a:ext cx="762000" cy="4762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672738" y="5423263"/>
            <a:ext cx="2397125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#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#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# # #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# # #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56512" y="52641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2287568" y="5119883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1143862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1515337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1896337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2223362" y="525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19471" name="Text Box 9"/>
          <p:cNvSpPr txBox="1">
            <a:spLocks noChangeArrowheads="1"/>
          </p:cNvSpPr>
          <p:nvPr/>
        </p:nvSpPr>
        <p:spPr bwMode="auto">
          <a:xfrm>
            <a:off x="402500" y="52689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148810" y="6372568"/>
            <a:ext cx="522516" cy="2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19473" name="Text Box 10"/>
          <p:cNvSpPr txBox="1">
            <a:spLocks noChangeArrowheads="1"/>
          </p:cNvSpPr>
          <p:nvPr/>
        </p:nvSpPr>
        <p:spPr bwMode="auto">
          <a:xfrm>
            <a:off x="104413" y="6223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9474" name="Text Box 24"/>
          <p:cNvSpPr txBox="1">
            <a:spLocks noChangeArrowheads="1"/>
          </p:cNvSpPr>
          <p:nvPr/>
        </p:nvSpPr>
        <p:spPr bwMode="auto">
          <a:xfrm>
            <a:off x="101238" y="587533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90125" y="5522912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21343021">
            <a:off x="3688469" y="279440"/>
            <a:ext cx="361559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Try this on the back first...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127616"/>
            <a:ext cx="105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  <a:latin typeface="Cambria" pitchFamily="18" charset="0"/>
              </a:rPr>
              <a:t>Quiz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52400" y="1143002"/>
            <a:ext cx="2581275" cy="17081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r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(3):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c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(6):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 &gt; r:  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 smtClean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 smtClean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     </a:t>
            </a:r>
            <a:r>
              <a:rPr lang="en-US" sz="1500" b="1" dirty="0" smtClean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 smtClean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 smtClean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1500" b="1" dirty="0" smtClean="0">
                <a:latin typeface="Courier New" pitchFamily="-105" charset="0"/>
              </a:rPr>
              <a:t>()</a:t>
            </a:r>
            <a:endParaRPr lang="en-US" sz="1500" b="1" dirty="0">
              <a:latin typeface="Courier New" pitchFamily="-105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76448" y="1143000"/>
            <a:ext cx="2555182" cy="170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r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(6):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c%2 == 1:  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latin typeface="Courier New" pitchFamily="-105" charset="0"/>
              </a:rPr>
              <a:t>()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374402" y="1143000"/>
            <a:ext cx="2540998" cy="17081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r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(6):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c%2 == r%2:  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'#'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= ''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5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latin typeface="Courier New" pitchFamily="-105" charset="0"/>
              </a:rPr>
              <a:t>()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58813" y="3540851"/>
            <a:ext cx="2396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# #   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#      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#        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742587" y="33817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273643" y="3237471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129937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501412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1882412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2209437" y="33738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88575" y="338650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34885" y="4490156"/>
            <a:ext cx="522516" cy="2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0488" y="43405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7313" y="39929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76200" y="36405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57400" y="102761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[0,1,2]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96737" y="156318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ourier New" pitchFamily="49" charset="0"/>
              </a:rPr>
              <a:t>[0,1,2,3,4,5]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887612" y="3540850"/>
            <a:ext cx="2396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   #   # 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#  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#   #  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3971386" y="338173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5502442" y="3237470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4358736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4730211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5111211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5438236" y="337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3617374" y="33865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971800" y="449015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319287" y="434058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316112" y="3992924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3304999" y="364049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898860" y="5413526"/>
            <a:ext cx="2396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#  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#   #   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#   #   #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3982634" y="52544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5513690" y="5110146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369984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4741459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5122459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5449484" y="52464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5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3628622" y="525917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983048" y="6362831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rows</a:t>
            </a: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330535" y="621326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3327360" y="58656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3316247" y="55131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6717" y="165408"/>
            <a:ext cx="1564369" cy="584775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Match!</a:t>
            </a:r>
            <a:endParaRPr lang="en-US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18561" y="127686"/>
            <a:ext cx="1281839" cy="400110"/>
          </a:xfrm>
          <a:prstGeom prst="rect">
            <a:avLst/>
          </a:prstGeom>
          <a:solidFill>
            <a:srgbClr val="E8D2FE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code creates the fourth one? 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69" y="1749155"/>
            <a:ext cx="370615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300929" y="1749154"/>
            <a:ext cx="357791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97056" y="1769320"/>
            <a:ext cx="344967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3023286"/>
            <a:ext cx="856730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362115" y="3188748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626838" y="3185029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3891" y="5043190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604477" y="4985430"/>
            <a:ext cx="340158" cy="461665"/>
          </a:xfrm>
          <a:prstGeom prst="rect">
            <a:avLst/>
          </a:prstGeom>
          <a:solidFill>
            <a:srgbClr val="E8D2FE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7095667" y="3542753"/>
            <a:ext cx="184377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 # # # #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# #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 </a:t>
            </a: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7179441" y="338364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8364158" y="3239373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7566791" y="33757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7938266" y="33757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8294552" y="33757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6825429" y="33884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6512131" y="434249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6508956" y="3994827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7106915" y="5415429"/>
            <a:ext cx="184377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# # #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  #   #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#   #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#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7190689" y="525631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8375406" y="5112049"/>
            <a:ext cx="562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cols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578039" y="52483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7949514" y="52483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102" name="Text Box 18"/>
          <p:cNvSpPr txBox="1">
            <a:spLocks noChangeArrowheads="1"/>
          </p:cNvSpPr>
          <p:nvPr/>
        </p:nvSpPr>
        <p:spPr bwMode="auto">
          <a:xfrm>
            <a:off x="8305800" y="52483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4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6836677" y="526107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6523379" y="6215166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6520204" y="586750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6509091" y="551507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835695" y="3186932"/>
            <a:ext cx="33855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Calibri" panose="020F0502020204030204" pitchFamily="34" charset="0"/>
              </a:rPr>
              <a:t>*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736390" y="4987333"/>
            <a:ext cx="4924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**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6512331" y="3628839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5025" y="571550"/>
            <a:ext cx="116891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* and ** are extra!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2855" y="4396733"/>
            <a:ext cx="16594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c+r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&lt;4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970967" y="4559643"/>
            <a:ext cx="21178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-105" charset="0"/>
              </a:rPr>
              <a:t>c+r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-105" charset="0"/>
              </a:rPr>
              <a:t>&lt;=4 </a:t>
            </a:r>
            <a:r>
              <a:rPr lang="en-US" sz="1400" b="1" dirty="0" smtClean="0">
                <a:solidFill>
                  <a:srgbClr val="FF6600"/>
                </a:solidFill>
                <a:latin typeface="Courier New" pitchFamily="-105" charset="0"/>
              </a:rPr>
              <a:t>and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-105" charset="0"/>
              </a:rPr>
              <a:t> c&gt;=r</a:t>
            </a:r>
            <a:endParaRPr lang="en-US" sz="1400" dirty="0"/>
          </a:p>
        </p:txBody>
      </p:sp>
      <p:sp>
        <p:nvSpPr>
          <p:cNvPr id="96" name="Rectangle 95"/>
          <p:cNvSpPr/>
          <p:nvPr/>
        </p:nvSpPr>
        <p:spPr>
          <a:xfrm>
            <a:off x="6004355" y="6500795"/>
            <a:ext cx="30844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 smtClean="0">
                <a:solidFill>
                  <a:srgbClr val="FF6600"/>
                </a:solidFill>
                <a:latin typeface="Courier New" pitchFamily="-105" charset="0"/>
              </a:rPr>
              <a:t>not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-105" charset="0"/>
              </a:rPr>
              <a:t> (c == r </a:t>
            </a:r>
            <a:r>
              <a:rPr lang="en-US" sz="1400" b="1" dirty="0" smtClean="0">
                <a:solidFill>
                  <a:srgbClr val="FF6600"/>
                </a:solidFill>
                <a:latin typeface="Courier New" pitchFamily="-105" charset="0"/>
              </a:rPr>
              <a:t>or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-105" charset="0"/>
              </a:rPr>
              <a:t> c == 4-r)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66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7604" r="48535" b="8598"/>
          <a:stretch/>
        </p:blipFill>
        <p:spPr bwMode="auto">
          <a:xfrm>
            <a:off x="0" y="-18868"/>
            <a:ext cx="7010400" cy="68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488578" y="-5322"/>
            <a:ext cx="1676400" cy="4953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6247" y="1972270"/>
            <a:ext cx="3471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</a:rPr>
              <a:t>d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800" b="1" dirty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f(m)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sz="18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  for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m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800" b="1" dirty="0" smtClean="0">
                <a:solidFill>
                  <a:srgbClr val="FFFFFF">
                    <a:lumMod val="65000"/>
                  </a:srgbClr>
                </a:solidFill>
                <a:latin typeface="Courier New" pitchFamily="-105" charset="0"/>
              </a:rPr>
              <a:t>1,13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</a:p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-105" charset="0"/>
              </a:rPr>
              <a:t>num_bdays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-105" charset="0"/>
              </a:rPr>
              <a:t>m,d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5842054" y="457200"/>
            <a:ext cx="24890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Nested loops'</a:t>
            </a:r>
            <a:r>
              <a:rPr 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</a:rPr>
              <a:t>2d structure</a:t>
            </a:r>
            <a:endParaRPr lang="en-US" sz="27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7255" y="6403622"/>
            <a:ext cx="1165578" cy="44026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8126" y="657932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vizwiz.blogspot.com/2012/05/how-common-is-your-birthday-find-out.html</a:t>
            </a:r>
            <a:endParaRPr lang="en-US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64" y="5638800"/>
            <a:ext cx="23368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how many </a:t>
            </a:r>
            <a:r>
              <a:rPr lang="en-US" sz="18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shared</a:t>
            </a:r>
            <a:r>
              <a:rPr lang="en-US" sz="1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birthdays are in CS5?</a:t>
            </a:r>
            <a:endParaRPr lang="en-US" sz="1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247" y="3048000"/>
            <a:ext cx="23368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What trends appear in this birthday data?</a:t>
            </a:r>
            <a:endParaRPr lang="en-US" sz="1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6247" y="3780694"/>
            <a:ext cx="233685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How might we be suspicious of the </a:t>
            </a:r>
            <a:r>
              <a:rPr lang="en-US" sz="1800" b="1" i="1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fairness</a:t>
            </a:r>
            <a:r>
              <a:rPr lang="en-US" sz="1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of this data?!</a:t>
            </a:r>
            <a:endParaRPr lang="en-US" sz="1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From ASCII to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real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 images...</a:t>
            </a:r>
          </a:p>
        </p:txBody>
      </p:sp>
      <p:pic>
        <p:nvPicPr>
          <p:cNvPr id="24579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62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7391400" y="4267200"/>
            <a:ext cx="1143000" cy="1371600"/>
            <a:chOff x="3456" y="1784"/>
            <a:chExt cx="952" cy="1048"/>
          </a:xfrm>
        </p:grpSpPr>
        <p:sp>
          <p:nvSpPr>
            <p:cNvPr id="24582" name="Freeform 12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3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14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15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6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" name="Oval 17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Oval 18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" name="Oval 19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" name="Oval 20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" name="Oval 21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" name="Oval 22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" name="AutoShape 23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" name="Freeform 24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5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6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 cmpd="sng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7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8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7162800" y="5715000"/>
            <a:ext cx="1371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or maybe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complex 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images?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5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Python and images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609600" y="4114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 dirty="0" err="1" smtClean="0">
                <a:solidFill>
                  <a:srgbClr val="0E0BEE"/>
                </a:solidFill>
                <a:latin typeface="Courier New" pitchFamily="-105" charset="0"/>
              </a:rPr>
              <a:t>plotPixel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(10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100)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609600" y="4572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 dirty="0" err="1" smtClean="0">
                <a:solidFill>
                  <a:srgbClr val="0E0BEE"/>
                </a:solidFill>
                <a:latin typeface="Courier New" pitchFamily="-105" charset="0"/>
              </a:rPr>
              <a:t>plotPixel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(42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, 42, (255,0,0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))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609600" y="5562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saveFile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)</a:t>
            </a:r>
          </a:p>
        </p:txBody>
      </p:sp>
      <p:grpSp>
        <p:nvGrpSpPr>
          <p:cNvPr id="26630" name="Group 13"/>
          <p:cNvGrpSpPr>
            <a:grpSpLocks/>
          </p:cNvGrpSpPr>
          <p:nvPr/>
        </p:nvGrpSpPr>
        <p:grpSpPr bwMode="auto">
          <a:xfrm>
            <a:off x="5638800" y="5803900"/>
            <a:ext cx="596900" cy="749300"/>
            <a:chOff x="3456" y="1784"/>
            <a:chExt cx="952" cy="1048"/>
          </a:xfrm>
        </p:grpSpPr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Text Box 31"/>
          <p:cNvSpPr txBox="1">
            <a:spLocks noChangeArrowheads="1"/>
          </p:cNvSpPr>
          <p:nvPr/>
        </p:nvSpPr>
        <p:spPr bwMode="auto">
          <a:xfrm>
            <a:off x="6324600" y="5651500"/>
            <a:ext cx="2590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These functions are clearly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plotting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something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 – if only I knew what they were up to...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from cs5png import *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609600" y="2514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image =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PNGImage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-105" charset="0"/>
              </a:rPr>
              <a:t>300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 dirty="0" smtClean="0">
                <a:solidFill>
                  <a:srgbClr val="0AA318"/>
                </a:solidFill>
                <a:latin typeface="Courier New" pitchFamily="-105" charset="0"/>
              </a:rPr>
              <a:t>200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35163" y="3124200"/>
            <a:ext cx="5837237" cy="8318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objects</a:t>
            </a:r>
            <a:r>
              <a:rPr lang="en-US" dirty="0">
                <a:latin typeface="Cambria" pitchFamily="18" charset="0"/>
              </a:rPr>
              <a:t> are variables that can contain their own functions, often called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</a:rPr>
              <a:t>methods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cxnSp>
        <p:nvCxnSpPr>
          <p:cNvPr id="26636" name="Straight Arrow Connector 37"/>
          <p:cNvCxnSpPr>
            <a:cxnSpLocks noChangeShapeType="1"/>
          </p:cNvCxnSpPr>
          <p:nvPr/>
        </p:nvCxnSpPr>
        <p:spPr bwMode="auto">
          <a:xfrm rot="10800000">
            <a:off x="1219200" y="2971800"/>
            <a:ext cx="6096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Arrow Connector 38"/>
          <p:cNvCxnSpPr>
            <a:cxnSpLocks noChangeShapeType="1"/>
          </p:cNvCxnSpPr>
          <p:nvPr/>
        </p:nvCxnSpPr>
        <p:spPr bwMode="auto">
          <a:xfrm rot="10800000" flipV="1">
            <a:off x="1219200" y="3733800"/>
            <a:ext cx="5334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828800" y="1828800"/>
            <a:ext cx="4162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" pitchFamily="-105" charset="0"/>
              </a:rPr>
              <a:t>argument</a:t>
            </a:r>
            <a:r>
              <a:rPr lang="en-US" i="1" dirty="0" smtClean="0">
                <a:solidFill>
                  <a:srgbClr val="000000"/>
                </a:solidFill>
                <a:latin typeface="Times" pitchFamily="-105" charset="0"/>
              </a:rPr>
              <a:t>s </a:t>
            </a:r>
            <a:r>
              <a:rPr lang="en-US" i="1" dirty="0">
                <a:solidFill>
                  <a:srgbClr val="000000"/>
                </a:solidFill>
                <a:latin typeface="Times" pitchFamily="-105" charset="0"/>
              </a:rPr>
              <a:t>are </a:t>
            </a:r>
            <a:r>
              <a:rPr lang="en-US" b="1" i="1" dirty="0">
                <a:solidFill>
                  <a:srgbClr val="E30E1F"/>
                </a:solidFill>
                <a:latin typeface="Times" pitchFamily="-105" charset="0"/>
              </a:rPr>
              <a:t>width</a:t>
            </a:r>
            <a:r>
              <a:rPr lang="en-US" b="1" i="1" dirty="0">
                <a:solidFill>
                  <a:srgbClr val="000000"/>
                </a:solidFill>
                <a:latin typeface="Times" pitchFamily="-105" charset="0"/>
              </a:rPr>
              <a:t> and </a:t>
            </a:r>
            <a:r>
              <a:rPr lang="en-US" b="1" i="1" dirty="0">
                <a:solidFill>
                  <a:srgbClr val="0AA318"/>
                </a:solidFill>
                <a:latin typeface="Times" pitchFamily="-105" charset="0"/>
              </a:rPr>
              <a:t>height</a:t>
            </a:r>
            <a:endParaRPr lang="en-US" dirty="0">
              <a:solidFill>
                <a:srgbClr val="0AA318"/>
              </a:solidFill>
              <a:latin typeface="Times" pitchFamily="-105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205111" y="2230768"/>
            <a:ext cx="0" cy="31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181600" y="2248308"/>
            <a:ext cx="0" cy="31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A8E1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360974" y="4898657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endParaRPr 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4322" y="4898657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endParaRPr lang="en-US" sz="1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0554" y="4898657"/>
            <a:ext cx="412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E0B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endParaRPr lang="en-US" sz="1000" dirty="0">
              <a:solidFill>
                <a:srgbClr val="0E0B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1400" y="4898657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  x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33276" y="4898657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row  y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024688" y="2328863"/>
            <a:ext cx="1905000" cy="175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1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243638" y="127000"/>
            <a:ext cx="27320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Imagining Images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66700" y="182563"/>
            <a:ext cx="81915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from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cs5png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import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*</a:t>
            </a:r>
            <a:endParaRPr lang="en-US" b="1" dirty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endParaRPr lang="en-US" b="1" dirty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-105" charset="0"/>
              </a:rPr>
              <a:t>testImage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 smtClean="0">
                <a:solidFill>
                  <a:srgbClr val="0A6819"/>
                </a:solidFill>
                <a:latin typeface="Courier New" pitchFamily="-105" charset="0"/>
              </a:rPr>
              <a:t>"""Image demonstration"""</a:t>
            </a:r>
            <a:endParaRPr lang="en-US" b="1" dirty="0">
              <a:solidFill>
                <a:srgbClr val="0A6819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latin typeface="Courier New" pitchFamily="-105" charset="0"/>
              </a:rPr>
              <a:t>    WD = </a:t>
            </a:r>
            <a:r>
              <a:rPr lang="en-US" b="1" dirty="0" smtClean="0">
                <a:latin typeface="Courier New" pitchFamily="-105" charset="0"/>
              </a:rPr>
              <a:t>300</a:t>
            </a:r>
            <a:endParaRPr lang="en-US" b="1" dirty="0">
              <a:latin typeface="Courier New" pitchFamily="-105" charset="0"/>
            </a:endParaRPr>
          </a:p>
          <a:p>
            <a:pPr algn="l"/>
            <a:r>
              <a:rPr lang="en-US" b="1" dirty="0">
                <a:latin typeface="Courier New" pitchFamily="-105" charset="0"/>
              </a:rPr>
              <a:t>    HT = 200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image =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PNGImage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WD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HT)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    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(HT):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(WD):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 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col == row: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       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5" charset="0"/>
              </a:rPr>
              <a:t>image.plotPoint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(col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row)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 err="1">
                <a:solidFill>
                  <a:srgbClr val="000000"/>
                </a:solidFill>
                <a:latin typeface="Courier New" pitchFamily="-105" charset="0"/>
              </a:rPr>
              <a:t>image.saveFile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77000" y="2438400"/>
            <a:ext cx="232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thicker line?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67475" y="2743200"/>
            <a:ext cx="232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other diagonal?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467475" y="3048000"/>
            <a:ext cx="2322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</a:rPr>
              <a:t>stripes ?</a:t>
            </a:r>
          </a:p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</a:rPr>
              <a:t>thicker stripes?</a:t>
            </a:r>
          </a:p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</a:rPr>
              <a:t>thatching?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743200" y="1794244"/>
            <a:ext cx="3810000" cy="3583242"/>
          </a:xfrm>
          <a:prstGeom prst="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8693" name="Group 6"/>
          <p:cNvGrpSpPr>
            <a:grpSpLocks/>
          </p:cNvGrpSpPr>
          <p:nvPr/>
        </p:nvGrpSpPr>
        <p:grpSpPr bwMode="auto">
          <a:xfrm>
            <a:off x="381000" y="5943600"/>
            <a:ext cx="596900" cy="673100"/>
            <a:chOff x="3456" y="1784"/>
            <a:chExt cx="952" cy="1048"/>
          </a:xfrm>
        </p:grpSpPr>
        <p:sp>
          <p:nvSpPr>
            <p:cNvPr id="28700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04800" y="5486400"/>
            <a:ext cx="1676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dirty="0" smtClean="0">
                <a:solidFill>
                  <a:srgbClr val="0AA318"/>
                </a:solidFill>
                <a:latin typeface="Calibri" pitchFamily="-105" charset="0"/>
              </a:rPr>
              <a:t>Nothing's too </a:t>
            </a:r>
            <a:r>
              <a:rPr lang="en-US" sz="1500" b="1" i="1" dirty="0">
                <a:solidFill>
                  <a:srgbClr val="0AA318"/>
                </a:solidFill>
                <a:latin typeface="Calibri" pitchFamily="-105" charset="0"/>
              </a:rPr>
              <a:t>complex for </a:t>
            </a:r>
            <a:r>
              <a:rPr lang="en-US" sz="1500" b="1" i="1" dirty="0" smtClean="0">
                <a:solidFill>
                  <a:srgbClr val="0AA318"/>
                </a:solidFill>
                <a:latin typeface="Calibri" pitchFamily="-105" charset="0"/>
              </a:rPr>
              <a:t>Python!</a:t>
            </a:r>
            <a:endParaRPr lang="en-US" sz="1500" dirty="0">
              <a:solidFill>
                <a:srgbClr val="0AA318"/>
              </a:solidFill>
              <a:latin typeface="Calibri" pitchFamily="-105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Python's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omplex Numbers</a:t>
            </a:r>
            <a:endParaRPr lang="en-US" sz="40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02284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c = 3 + 4j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95600" y="261482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c.real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3.0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95600" y="349993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c.imag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4.0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95600" y="438504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abs(c)</a:t>
            </a: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5.0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2047088">
            <a:off x="5684199" y="1308268"/>
            <a:ext cx="607206" cy="848103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990600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9892" y="1064742"/>
            <a:ext cx="1514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</a:rPr>
              <a:t>can't believe this!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66756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Lab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9: 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492625" y="2851150"/>
            <a:ext cx="34925" cy="377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219200" y="4679950"/>
            <a:ext cx="643413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7696200" y="4740275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3255599" y="6416675"/>
            <a:ext cx="1227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68093" y="4607787"/>
            <a:ext cx="0" cy="1666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251995" y="4607787"/>
            <a:ext cx="0" cy="1666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35897" y="4607787"/>
            <a:ext cx="0" cy="1666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19800" y="4607787"/>
            <a:ext cx="0" cy="1666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 rot="5400000">
            <a:off x="3921170" y="3679847"/>
            <a:ext cx="1151707" cy="166687"/>
            <a:chOff x="5020493" y="5014913"/>
            <a:chExt cx="1151707" cy="166687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5020493" y="5014913"/>
              <a:ext cx="0" cy="1666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404395" y="5014913"/>
              <a:ext cx="0" cy="1666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788297" y="5014913"/>
              <a:ext cx="0" cy="1666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172200" y="5014913"/>
              <a:ext cx="0" cy="1666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Oval 9"/>
          <p:cNvSpPr/>
          <p:nvPr/>
        </p:nvSpPr>
        <p:spPr bwMode="auto">
          <a:xfrm>
            <a:off x="5499463" y="3124200"/>
            <a:ext cx="76200" cy="76200"/>
          </a:xfrm>
          <a:prstGeom prst="ellipse">
            <a:avLst/>
          </a:prstGeom>
          <a:solidFill>
            <a:srgbClr val="0E0BE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9611" y="299653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 </a:t>
            </a:r>
            <a:r>
              <a:rPr lang="en-US" sz="1800" dirty="0" smtClean="0">
                <a:latin typeface="Cambria" pitchFamily="18" charset="0"/>
                <a:cs typeface="Arial" charset="0"/>
                <a:sym typeface="Arial" charset="0"/>
              </a:rPr>
              <a:t>= 3 + 4j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5460274" y="474027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  <a:cs typeface="Arial" charset="0"/>
                <a:sym typeface="Arial" charset="0"/>
              </a:rPr>
              <a:t>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34483" y="2908663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  <a:cs typeface="Arial" charset="0"/>
                <a:sym typeface="Arial" charset="0"/>
              </a:rPr>
              <a:t>4j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7"/>
          <p:cNvSpPr>
            <a:spLocks noChangeShapeType="1"/>
          </p:cNvSpPr>
          <p:nvPr/>
        </p:nvSpPr>
        <p:spPr bwMode="auto">
          <a:xfrm>
            <a:off x="4492625" y="2851150"/>
            <a:ext cx="34925" cy="377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8"/>
          <p:cNvSpPr>
            <a:spLocks noChangeShapeType="1"/>
          </p:cNvSpPr>
          <p:nvPr/>
        </p:nvSpPr>
        <p:spPr bwMode="auto">
          <a:xfrm flipV="1">
            <a:off x="1219200" y="4679950"/>
            <a:ext cx="643413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Oval 11"/>
          <p:cNvSpPr>
            <a:spLocks/>
          </p:cNvSpPr>
          <p:nvPr/>
        </p:nvSpPr>
        <p:spPr bwMode="auto">
          <a:xfrm>
            <a:off x="4978400" y="41989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 rot="10800000" flipH="1">
            <a:off x="5016500" y="4154488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Oval 13"/>
          <p:cNvSpPr>
            <a:spLocks/>
          </p:cNvSpPr>
          <p:nvPr/>
        </p:nvSpPr>
        <p:spPr bwMode="auto">
          <a:xfrm>
            <a:off x="5508625" y="4114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 rot="10800000" flipH="1">
            <a:off x="5553075" y="3916363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15"/>
          <p:cNvSpPr>
            <a:spLocks/>
          </p:cNvSpPr>
          <p:nvPr/>
        </p:nvSpPr>
        <p:spPr bwMode="auto">
          <a:xfrm>
            <a:off x="6034088" y="38512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81" name="Rectangle 19"/>
          <p:cNvSpPr>
            <a:spLocks/>
          </p:cNvSpPr>
          <p:nvPr/>
        </p:nvSpPr>
        <p:spPr bwMode="auto">
          <a:xfrm>
            <a:off x="4861875" y="4014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rot="10800000" flipV="1">
            <a:off x="6057900" y="3878263"/>
            <a:ext cx="301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24"/>
          <p:cNvSpPr>
            <a:spLocks noChangeShapeType="1"/>
          </p:cNvSpPr>
          <p:nvPr/>
        </p:nvSpPr>
        <p:spPr bwMode="auto">
          <a:xfrm rot="10800000" flipH="1">
            <a:off x="4541838" y="4279900"/>
            <a:ext cx="409575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Oval 25"/>
          <p:cNvSpPr>
            <a:spLocks/>
          </p:cNvSpPr>
          <p:nvPr/>
        </p:nvSpPr>
        <p:spPr bwMode="auto">
          <a:xfrm>
            <a:off x="4473575" y="46355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86" name="Rectangle 26"/>
          <p:cNvSpPr>
            <a:spLocks/>
          </p:cNvSpPr>
          <p:nvPr/>
        </p:nvSpPr>
        <p:spPr bwMode="auto">
          <a:xfrm>
            <a:off x="4270375" y="472440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87" name="Rectangle 27"/>
          <p:cNvSpPr>
            <a:spLocks/>
          </p:cNvSpPr>
          <p:nvPr/>
        </p:nvSpPr>
        <p:spPr bwMode="auto">
          <a:xfrm>
            <a:off x="4983163" y="424180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88" name="Rectangle 28"/>
          <p:cNvSpPr>
            <a:spLocks/>
          </p:cNvSpPr>
          <p:nvPr/>
        </p:nvSpPr>
        <p:spPr bwMode="auto">
          <a:xfrm>
            <a:off x="5538258" y="4189236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89" name="Rectangle 29"/>
          <p:cNvSpPr>
            <a:spLocks/>
          </p:cNvSpPr>
          <p:nvPr/>
        </p:nvSpPr>
        <p:spPr bwMode="auto">
          <a:xfrm>
            <a:off x="6088063" y="36433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90" name="Rectangle 30"/>
          <p:cNvSpPr>
            <a:spLocks/>
          </p:cNvSpPr>
          <p:nvPr/>
        </p:nvSpPr>
        <p:spPr bwMode="auto">
          <a:xfrm>
            <a:off x="6027738" y="42735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95" name="Rectangle 9"/>
          <p:cNvSpPr>
            <a:spLocks/>
          </p:cNvSpPr>
          <p:nvPr/>
        </p:nvSpPr>
        <p:spPr bwMode="auto">
          <a:xfrm>
            <a:off x="7696200" y="4740275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28696" name="Rectangle 10"/>
          <p:cNvSpPr>
            <a:spLocks/>
          </p:cNvSpPr>
          <p:nvPr/>
        </p:nvSpPr>
        <p:spPr bwMode="auto">
          <a:xfrm>
            <a:off x="3265487" y="2667726"/>
            <a:ext cx="1227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Mandelbrot Definition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1692687" y="3310275"/>
            <a:ext cx="2546020" cy="10156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Small values of </a:t>
            </a:r>
            <a:r>
              <a:rPr lang="en-US" sz="2000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 keep the sequence near </a:t>
            </a:r>
            <a:r>
              <a:rPr lang="en-US" sz="2000" i="1" dirty="0" smtClean="0">
                <a:latin typeface="Cambria" pitchFamily="18" charset="0"/>
                <a:cs typeface="Arial" charset="0"/>
                <a:sym typeface="Arial" charset="0"/>
              </a:rPr>
              <a:t>the origin, 0+0j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. 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4" name="Straight Arrow Connector 3"/>
          <p:cNvCxnSpPr>
            <a:stCxn id="48" idx="3"/>
          </p:cNvCxnSpPr>
          <p:nvPr/>
        </p:nvCxnSpPr>
        <p:spPr bwMode="auto">
          <a:xfrm>
            <a:off x="4238707" y="3818107"/>
            <a:ext cx="618301" cy="278880"/>
          </a:xfrm>
          <a:prstGeom prst="straightConnector1">
            <a:avLst/>
          </a:prstGeom>
          <a:noFill/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Line 20"/>
          <p:cNvSpPr>
            <a:spLocks noChangeShapeType="1"/>
          </p:cNvSpPr>
          <p:nvPr/>
        </p:nvSpPr>
        <p:spPr bwMode="auto">
          <a:xfrm rot="10800000" flipV="1">
            <a:off x="5538258" y="4341637"/>
            <a:ext cx="489480" cy="545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0"/>
          <p:cNvSpPr>
            <a:spLocks/>
          </p:cNvSpPr>
          <p:nvPr/>
        </p:nvSpPr>
        <p:spPr bwMode="auto">
          <a:xfrm>
            <a:off x="5471530" y="4865915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5182837" y="5170715"/>
            <a:ext cx="2818163" cy="7078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mbria" pitchFamily="18" charset="0"/>
                <a:cs typeface="Arial" charset="0"/>
                <a:sym typeface="Arial" charset="0"/>
              </a:rPr>
              <a:t>some "stick around":  oscillate or converge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rot="10800000" flipV="1">
            <a:off x="4994744" y="4873903"/>
            <a:ext cx="484717" cy="86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1629" y="3779696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E0B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 .3 + .4j</a:t>
            </a:r>
            <a:endParaRPr lang="en-US" sz="1100" dirty="0">
              <a:solidFill>
                <a:srgbClr val="0E0B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1629" y="3955673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z = z**2 + c; print(z)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33709" y="3534103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 3 + 4j</a:t>
            </a:r>
            <a:endParaRPr lang="en-US" sz="1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3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Rectangle 17"/>
          <p:cNvSpPr>
            <a:spLocks noChangeArrowheads="1"/>
          </p:cNvSpPr>
          <p:nvPr/>
        </p:nvSpPr>
        <p:spPr bwMode="auto">
          <a:xfrm rot="21018389">
            <a:off x="5487968" y="2987933"/>
            <a:ext cx="238454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atin typeface="Cambria" pitchFamily="18" charset="0"/>
                <a:cs typeface="Arial" charset="0"/>
                <a:sym typeface="Arial" charset="0"/>
              </a:rPr>
              <a:t>Which </a:t>
            </a:r>
            <a:r>
              <a:rPr lang="en-US" b="1" dirty="0" smtClean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b="1" dirty="0" smtClean="0">
                <a:latin typeface="Cambria" pitchFamily="18" charset="0"/>
                <a:cs typeface="Arial" charset="0"/>
                <a:sym typeface="Arial" charset="0"/>
              </a:rPr>
              <a:t>'s</a:t>
            </a: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US" b="1" i="1" dirty="0" smtClean="0">
                <a:latin typeface="Cambria" pitchFamily="18" charset="0"/>
                <a:cs typeface="Arial" charset="0"/>
                <a:sym typeface="Arial" charset="0"/>
              </a:rPr>
              <a:t>stick around?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9698" name="Line 7"/>
          <p:cNvSpPr>
            <a:spLocks noChangeShapeType="1"/>
          </p:cNvSpPr>
          <p:nvPr/>
        </p:nvSpPr>
        <p:spPr bwMode="auto">
          <a:xfrm>
            <a:off x="4492625" y="2851150"/>
            <a:ext cx="34925" cy="377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8"/>
          <p:cNvSpPr>
            <a:spLocks noChangeShapeType="1"/>
          </p:cNvSpPr>
          <p:nvPr/>
        </p:nvSpPr>
        <p:spPr bwMode="auto">
          <a:xfrm flipV="1">
            <a:off x="1219200" y="4679950"/>
            <a:ext cx="643413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Mandelbrot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Definition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9702" name="Rectangle 9"/>
          <p:cNvSpPr>
            <a:spLocks/>
          </p:cNvSpPr>
          <p:nvPr/>
        </p:nvSpPr>
        <p:spPr bwMode="auto">
          <a:xfrm>
            <a:off x="7696200" y="4740275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29703" name="Rectangle 10"/>
          <p:cNvSpPr>
            <a:spLocks/>
          </p:cNvSpPr>
          <p:nvPr/>
        </p:nvSpPr>
        <p:spPr bwMode="auto">
          <a:xfrm>
            <a:off x="3203575" y="6473825"/>
            <a:ext cx="1227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29704" name="Rectangle 49"/>
          <p:cNvSpPr>
            <a:spLocks noChangeArrowheads="1"/>
          </p:cNvSpPr>
          <p:nvPr/>
        </p:nvSpPr>
        <p:spPr bwMode="auto">
          <a:xfrm>
            <a:off x="6667500" y="5613737"/>
            <a:ext cx="2362200" cy="10156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mbria" pitchFamily="18" charset="0"/>
                <a:cs typeface="Arial" charset="0"/>
                <a:sym typeface="Arial" charset="0"/>
              </a:rPr>
              <a:t>Other values 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of </a:t>
            </a:r>
            <a:r>
              <a:rPr lang="en-US" sz="2000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 make the sequence head to infinity.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9709" name="Text Box 23"/>
          <p:cNvSpPr txBox="1">
            <a:spLocks noChangeArrowheads="1"/>
          </p:cNvSpPr>
          <p:nvPr/>
        </p:nvSpPr>
        <p:spPr bwMode="auto">
          <a:xfrm>
            <a:off x="7086600" y="3657465"/>
            <a:ext cx="114300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dirty="0">
                <a:latin typeface="Cambria" pitchFamily="18" charset="0"/>
              </a:rPr>
              <a:t>Benoit </a:t>
            </a:r>
            <a:r>
              <a:rPr lang="en-US" sz="1100" b="1" dirty="0" smtClean="0">
                <a:latin typeface="Cambria" pitchFamily="18" charset="0"/>
              </a:rPr>
              <a:t>B. Mandelbrot </a:t>
            </a:r>
            <a:r>
              <a:rPr lang="en-US" sz="1100" b="1" dirty="0">
                <a:latin typeface="Cambria" pitchFamily="18" charset="0"/>
              </a:rPr>
              <a:t>1924 –  2010</a:t>
            </a:r>
          </a:p>
        </p:txBody>
      </p:sp>
      <p:sp>
        <p:nvSpPr>
          <p:cNvPr id="16" name="Rectangle 19"/>
          <p:cNvSpPr>
            <a:spLocks/>
          </p:cNvSpPr>
          <p:nvPr/>
        </p:nvSpPr>
        <p:spPr bwMode="auto">
          <a:xfrm>
            <a:off x="4861875" y="4014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692687" y="3310275"/>
            <a:ext cx="2546020" cy="10156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Small values of </a:t>
            </a:r>
            <a:r>
              <a:rPr lang="en-US" sz="2000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 keep the sequence near </a:t>
            </a:r>
            <a:r>
              <a:rPr lang="en-US" sz="2000" i="1" dirty="0" smtClean="0">
                <a:latin typeface="Cambria" pitchFamily="18" charset="0"/>
                <a:cs typeface="Arial" charset="0"/>
                <a:sym typeface="Arial" charset="0"/>
              </a:rPr>
              <a:t>the origin, 0+0j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. 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 bwMode="auto">
          <a:xfrm>
            <a:off x="4238707" y="3818107"/>
            <a:ext cx="618301" cy="278880"/>
          </a:xfrm>
          <a:prstGeom prst="straightConnector1">
            <a:avLst/>
          </a:prstGeom>
          <a:noFill/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9"/>
          <p:cNvSpPr>
            <a:spLocks/>
          </p:cNvSpPr>
          <p:nvPr/>
        </p:nvSpPr>
        <p:spPr bwMode="auto">
          <a:xfrm>
            <a:off x="7630577" y="509286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7344187" y="5296395"/>
            <a:ext cx="291647" cy="317343"/>
          </a:xfrm>
          <a:prstGeom prst="straightConnector1">
            <a:avLst/>
          </a:prstGeom>
          <a:noFill/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Line 24"/>
          <p:cNvSpPr>
            <a:spLocks noChangeShapeType="1"/>
          </p:cNvSpPr>
          <p:nvPr/>
        </p:nvSpPr>
        <p:spPr bwMode="auto">
          <a:xfrm rot="10800000" flipH="1" flipV="1">
            <a:off x="7840091" y="5200112"/>
            <a:ext cx="781798" cy="51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585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0" y="2806941"/>
            <a:ext cx="4366479" cy="3567733"/>
          </a:xfrm>
          <a:prstGeom prst="rect">
            <a:avLst/>
          </a:prstGeom>
        </p:spPr>
      </p:pic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Lab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9: 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3" name="Right Arrow 2"/>
          <p:cNvSpPr/>
          <p:nvPr/>
        </p:nvSpPr>
        <p:spPr bwMode="auto">
          <a:xfrm rot="18354644">
            <a:off x="5608260" y="6403780"/>
            <a:ext cx="501650" cy="304800"/>
          </a:xfrm>
          <a:prstGeom prst="rightArrow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20923419">
            <a:off x="5465566" y="4168921"/>
            <a:ext cx="2671120" cy="1200329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some </a:t>
            </a:r>
            <a:r>
              <a:rPr lang="en-US" sz="3600" b="1" dirty="0" smtClean="0">
                <a:solidFill>
                  <a:srgbClr val="0E0BEE"/>
                </a:solidFill>
                <a:latin typeface="Calibri" panose="020F0502020204030204" pitchFamily="34" charset="0"/>
              </a:rPr>
              <a:t>c</a:t>
            </a:r>
            <a:r>
              <a:rPr lang="en-US" sz="36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's stick around</a:t>
            </a:r>
            <a:endParaRPr lang="en-US" sz="36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4161335" cy="29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4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1435443"/>
            <a:ext cx="6934200" cy="838200"/>
          </a:xfrm>
          <a:prstGeom prst="round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Homework </a:t>
            </a:r>
            <a:r>
              <a:rPr lang="en-US" sz="4200" dirty="0" smtClean="0">
                <a:latin typeface="Cambria" pitchFamily="18" charset="0"/>
              </a:rPr>
              <a:t>9 </a:t>
            </a:r>
            <a:r>
              <a:rPr lang="en-US" sz="4200" dirty="0">
                <a:latin typeface="Cambria" pitchFamily="18" charset="0"/>
              </a:rPr>
              <a:t>preview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7172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The Mandelbrot Set</a:t>
            </a:r>
          </a:p>
        </p:txBody>
      </p:sp>
      <p:sp>
        <p:nvSpPr>
          <p:cNvPr id="7173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TTS Securities</a:t>
            </a:r>
          </a:p>
        </p:txBody>
      </p:sp>
      <p:sp>
        <p:nvSpPr>
          <p:cNvPr id="7174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7175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When Algorithms Discriminate...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7176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ASCII Art</a:t>
            </a:r>
          </a:p>
        </p:txBody>
      </p:sp>
      <p:cxnSp>
        <p:nvCxnSpPr>
          <p:cNvPr id="7177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943600" y="3429000"/>
            <a:ext cx="1447800" cy="8382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8"/>
          <p:cNvCxnSpPr>
            <a:cxnSpLocks noChangeShapeType="1"/>
          </p:cNvCxnSpPr>
          <p:nvPr/>
        </p:nvCxnSpPr>
        <p:spPr bwMode="auto">
          <a:xfrm flipH="1" flipV="1">
            <a:off x="5105400" y="3733800"/>
            <a:ext cx="1752600" cy="990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530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6569075" y="4743450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E0BEE"/>
                </a:solidFill>
                <a:latin typeface="Cambria" pitchFamily="18" charset="0"/>
              </a:rPr>
              <a:t>Loopy</a:t>
            </a:r>
            <a:r>
              <a:rPr lang="en-US" b="1">
                <a:solidFill>
                  <a:srgbClr val="0E0BEE"/>
                </a:solidFill>
                <a:latin typeface="Cambria" pitchFamily="18" charset="0"/>
              </a:rPr>
              <a:t> thinking</a:t>
            </a:r>
          </a:p>
        </p:txBody>
      </p:sp>
      <p:sp>
        <p:nvSpPr>
          <p:cNvPr id="7184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cxnSp>
        <p:nvCxnSpPr>
          <p:cNvPr id="7186" name="Straight Arrow Connector 18"/>
          <p:cNvCxnSpPr>
            <a:cxnSpLocks noChangeShapeType="1"/>
          </p:cNvCxnSpPr>
          <p:nvPr/>
        </p:nvCxnSpPr>
        <p:spPr bwMode="auto">
          <a:xfrm flipH="1" flipV="1">
            <a:off x="5410200" y="46482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22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23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24" name="Text Box 246"/>
          <p:cNvSpPr txBox="1">
            <a:spLocks noChangeArrowheads="1"/>
          </p:cNvSpPr>
          <p:nvPr/>
        </p:nvSpPr>
        <p:spPr bwMode="auto">
          <a:xfrm>
            <a:off x="1212850" y="1639329"/>
            <a:ext cx="762000" cy="4762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574">
            <a:off x="339128" y="2461965"/>
            <a:ext cx="8564170" cy="3534268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sp>
        <p:nvSpPr>
          <p:cNvPr id="25" name="Down Arrow 24"/>
          <p:cNvSpPr/>
          <p:nvPr/>
        </p:nvSpPr>
        <p:spPr bwMode="auto">
          <a:xfrm rot="7755055">
            <a:off x="6488076" y="4568515"/>
            <a:ext cx="381000" cy="533400"/>
          </a:xfrm>
          <a:prstGeom prst="downArrow">
            <a:avLst/>
          </a:prstGeom>
          <a:solidFill>
            <a:srgbClr val="FFE4C9"/>
          </a:solidFill>
          <a:ln w="31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 b="8009"/>
          <a:stretch/>
        </p:blipFill>
        <p:spPr>
          <a:xfrm>
            <a:off x="1199084" y="5181599"/>
            <a:ext cx="7640116" cy="1447801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5137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Lab 8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27" y="2936966"/>
            <a:ext cx="4315904" cy="335280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8354644">
            <a:off x="5634386" y="6364591"/>
            <a:ext cx="501650" cy="304800"/>
          </a:xfrm>
          <a:prstGeom prst="rightArrow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20923419">
            <a:off x="5653908" y="4150327"/>
            <a:ext cx="2480941" cy="1200329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other </a:t>
            </a:r>
            <a:r>
              <a:rPr lang="en-US" sz="3600" b="1" dirty="0" smtClean="0">
                <a:solidFill>
                  <a:srgbClr val="0E0BEE"/>
                </a:solidFill>
                <a:latin typeface="Calibri" panose="020F0502020204030204" pitchFamily="34" charset="0"/>
              </a:rPr>
              <a:t>c</a:t>
            </a:r>
            <a:r>
              <a:rPr lang="en-US" sz="36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's diverge</a:t>
            </a:r>
            <a:endParaRPr lang="en-US" sz="36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5" y="3115903"/>
            <a:ext cx="4364492" cy="30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 bwMode="auto">
          <a:xfrm>
            <a:off x="381000" y="1135063"/>
            <a:ext cx="83058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5"/>
          <p:cNvSpPr txBox="1">
            <a:spLocks noChangeArrowheads="1"/>
          </p:cNvSpPr>
          <p:nvPr/>
        </p:nvSpPr>
        <p:spPr bwMode="auto">
          <a:xfrm>
            <a:off x="622300" y="114300"/>
            <a:ext cx="783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Mandelbrot Set ~ </a:t>
            </a:r>
            <a:r>
              <a:rPr lang="en-US" sz="3200" i="1" dirty="0" smtClean="0">
                <a:solidFill>
                  <a:srgbClr val="000000"/>
                </a:solidFill>
                <a:latin typeface="Cambria" pitchFamily="18" charset="0"/>
              </a:rPr>
              <a:t>points that stick around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24" name="Rectangle 16"/>
          <p:cNvSpPr>
            <a:spLocks noChangeArrowheads="1"/>
          </p:cNvSpPr>
          <p:nvPr/>
        </p:nvSpPr>
        <p:spPr bwMode="auto">
          <a:xfrm>
            <a:off x="1138662" y="6411913"/>
            <a:ext cx="7049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shaded area 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769956">
            <a:off x="7007213" y="1019237"/>
            <a:ext cx="170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mid 70's resolution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5"/>
          <p:cNvSpPr txBox="1">
            <a:spLocks noChangeArrowheads="1"/>
          </p:cNvSpPr>
          <p:nvPr/>
        </p:nvSpPr>
        <p:spPr bwMode="auto">
          <a:xfrm>
            <a:off x="850900" y="114300"/>
            <a:ext cx="737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Higher-resolution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Mandelbrot 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Set</a:t>
            </a:r>
          </a:p>
        </p:txBody>
      </p:sp>
      <p:pic>
        <p:nvPicPr>
          <p:cNvPr id="31748" name="Picture 2" descr="http://local.wasp.uwa.edu.au/~pbourke/fractals/mandelbrot/mande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0900"/>
            <a:ext cx="6477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4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AutoShape 6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AutoShape 8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131711" y="793397"/>
            <a:ext cx="7162800" cy="5522913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157240" y="6412468"/>
            <a:ext cx="714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black pixels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4377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-2 + 1j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55511" y="716844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12192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-2 - 1j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52689" y="6225822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945444"/>
            <a:ext cx="914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+ 1j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22016" y="716288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4622" y="5837746"/>
            <a:ext cx="914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- 1j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226778" y="6251223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1000" y="1143000"/>
            <a:ext cx="2057400" cy="461665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connected</a:t>
            </a:r>
            <a:endParaRPr lang="en-US" dirty="0">
              <a:latin typeface="Cambria" pitchFamily="18" charset="0"/>
              <a:cs typeface="Arial" charset="0"/>
              <a:sym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94063" y="1748135"/>
            <a:ext cx="2057400" cy="461665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" pitchFamily="18" charset="0"/>
                <a:cs typeface="Arial" charset="0"/>
                <a:sym typeface="Arial" charset="0"/>
              </a:rPr>
              <a:t>finite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 </a:t>
            </a:r>
            <a:r>
              <a:rPr lang="en-US" i="1" dirty="0" smtClean="0">
                <a:latin typeface="Cambria" pitchFamily="18" charset="0"/>
                <a:cs typeface="Arial" charset="0"/>
                <a:sym typeface="Arial" charset="0"/>
              </a:rPr>
              <a:t>area</a:t>
            </a:r>
            <a:endParaRPr lang="en-US" i="1" dirty="0">
              <a:latin typeface="Cambria" pitchFamily="18" charset="0"/>
              <a:cs typeface="Arial" charset="0"/>
              <a:sym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81000" y="2357735"/>
            <a:ext cx="2057400" cy="461665"/>
          </a:xfrm>
          <a:prstGeom prst="rect">
            <a:avLst/>
          </a:prstGeom>
          <a:solidFill>
            <a:srgbClr val="FFE4C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sym typeface="Symbol"/>
              </a:rPr>
              <a:t> </a:t>
            </a:r>
            <a:r>
              <a:rPr lang="en-US" b="1" dirty="0" smtClean="0">
                <a:latin typeface="Cambria" pitchFamily="18" charset="0"/>
                <a:cs typeface="Arial" charset="0"/>
                <a:sym typeface="Arial" charset="0"/>
              </a:rPr>
              <a:t>perimeter!</a:t>
            </a:r>
            <a:endParaRPr lang="en-US" b="1" dirty="0">
              <a:latin typeface="Cambria" pitchFamily="18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81370" y="6264883"/>
            <a:ext cx="7117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omplex things always consisted of simple parts…</a:t>
            </a:r>
            <a:endParaRPr lang="en-US" dirty="0">
              <a:latin typeface="Cambria" pitchFamily="18" charset="0"/>
              <a:cs typeface="Arial" charset="0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6" y="1336670"/>
            <a:ext cx="4524317" cy="352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6" y="1336671"/>
            <a:ext cx="4048658" cy="3523645"/>
          </a:xfrm>
          <a:prstGeom prst="rect">
            <a:avLst/>
          </a:prstGeom>
        </p:spPr>
      </p:pic>
      <p:sp>
        <p:nvSpPr>
          <p:cNvPr id="6" name="Double Bracket 5"/>
          <p:cNvSpPr/>
          <p:nvPr/>
        </p:nvSpPr>
        <p:spPr bwMode="auto">
          <a:xfrm rot="16200000">
            <a:off x="1007256" y="3717314"/>
            <a:ext cx="2209801" cy="76200"/>
          </a:xfrm>
          <a:prstGeom prst="bracketPair">
            <a:avLst/>
          </a:prstGeom>
          <a:solidFill>
            <a:srgbClr val="CC3300">
              <a:alpha val="33000"/>
            </a:srgbClr>
          </a:solidFill>
          <a:ln w="28575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 rot="16200000">
            <a:off x="5488032" y="2347347"/>
            <a:ext cx="2209801" cy="2816135"/>
          </a:xfrm>
          <a:prstGeom prst="bracketPair">
            <a:avLst>
              <a:gd name="adj" fmla="val 15485"/>
            </a:avLst>
          </a:prstGeom>
          <a:solidFill>
            <a:srgbClr val="CC3300">
              <a:alpha val="33000"/>
            </a:srgbClr>
          </a:solidFill>
          <a:ln w="28575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105926" y="4975705"/>
            <a:ext cx="4621445" cy="739295"/>
          </a:xfrm>
          <a:custGeom>
            <a:avLst/>
            <a:gdLst>
              <a:gd name="connsiteX0" fmla="*/ 10257 w 4621445"/>
              <a:gd name="connsiteY0" fmla="*/ 0 h 739295"/>
              <a:gd name="connsiteX1" fmla="*/ 284577 w 4621445"/>
              <a:gd name="connsiteY1" fmla="*/ 653142 h 739295"/>
              <a:gd name="connsiteX2" fmla="*/ 1904371 w 4621445"/>
              <a:gd name="connsiteY2" fmla="*/ 692331 h 739295"/>
              <a:gd name="connsiteX3" fmla="*/ 4151183 w 4621445"/>
              <a:gd name="connsiteY3" fmla="*/ 692331 h 739295"/>
              <a:gd name="connsiteX4" fmla="*/ 4621445 w 4621445"/>
              <a:gd name="connsiteY4" fmla="*/ 78377 h 73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445" h="739295">
                <a:moveTo>
                  <a:pt x="10257" y="0"/>
                </a:moveTo>
                <a:cubicBezTo>
                  <a:pt x="-10426" y="268877"/>
                  <a:pt x="-31109" y="537754"/>
                  <a:pt x="284577" y="653142"/>
                </a:cubicBezTo>
                <a:cubicBezTo>
                  <a:pt x="600263" y="768531"/>
                  <a:pt x="1259937" y="685800"/>
                  <a:pt x="1904371" y="692331"/>
                </a:cubicBezTo>
                <a:cubicBezTo>
                  <a:pt x="2548805" y="698863"/>
                  <a:pt x="3698337" y="794657"/>
                  <a:pt x="4151183" y="692331"/>
                </a:cubicBezTo>
                <a:cubicBezTo>
                  <a:pt x="4604029" y="590005"/>
                  <a:pt x="4612737" y="334191"/>
                  <a:pt x="4621445" y="78377"/>
                </a:cubicBezTo>
              </a:path>
            </a:pathLst>
          </a:custGeom>
          <a:noFill/>
          <a:ln w="38100" cap="flat" cmpd="sng" algn="ctr">
            <a:solidFill>
              <a:srgbClr val="0E0BEE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184865" y="4975705"/>
            <a:ext cx="28161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311748" y="152400"/>
            <a:ext cx="22098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000000"/>
                </a:solidFill>
                <a:latin typeface="Cambria" pitchFamily="18" charset="0"/>
              </a:rPr>
              <a:t>Chaos?</a:t>
            </a:r>
            <a:endParaRPr lang="en-US" sz="48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1245617" y="1676400"/>
            <a:ext cx="22098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Cambria" pitchFamily="18" charset="0"/>
              </a:rPr>
              <a:t>C</a:t>
            </a:r>
            <a:r>
              <a:rPr lang="en-US" sz="4800" dirty="0" smtClean="0">
                <a:solidFill>
                  <a:srgbClr val="000000"/>
                </a:solidFill>
                <a:latin typeface="Cambria" pitchFamily="18" charset="0"/>
              </a:rPr>
              <a:t>haos!</a:t>
            </a:r>
            <a:endParaRPr lang="en-US" sz="4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6134601" y="6307138"/>
            <a:ext cx="286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http://www.youtube.com/watch?v=0jGaio87u3A</a:t>
            </a:r>
          </a:p>
        </p:txBody>
      </p:sp>
      <p:pic>
        <p:nvPicPr>
          <p:cNvPr id="33798" name="Picture 18" descr="Mandel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6" y="4175125"/>
            <a:ext cx="87630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815624" y="3891461"/>
            <a:ext cx="2145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not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self-similar 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but </a:t>
            </a:r>
            <a:r>
              <a:rPr lang="en-US" sz="1000" b="1" i="1" dirty="0" smtClean="0">
                <a:solidFill>
                  <a:srgbClr val="000000"/>
                </a:solidFill>
                <a:latin typeface="Calibri" pitchFamily="34" charset="0"/>
              </a:rPr>
              <a:t>quasi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-self-similar</a:t>
            </a: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6200" y="3200400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This was a </a:t>
            </a:r>
            <a:r>
              <a:rPr lang="en-US" i="1" dirty="0" smtClean="0">
                <a:latin typeface="Cambria" pitchFamily="18" charset="0"/>
                <a:cs typeface="Arial" charset="0"/>
                <a:sym typeface="Arial" charset="0"/>
              </a:rPr>
              <a:t>"naturally occurring"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 object where zooming uncovers </a:t>
            </a:r>
            <a:r>
              <a:rPr lang="en-US" b="1" i="1" dirty="0" smtClean="0">
                <a:latin typeface="Cambria" pitchFamily="18" charset="0"/>
                <a:cs typeface="Arial" charset="0"/>
                <a:sym typeface="Arial" charset="0"/>
              </a:rPr>
              <a:t>more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detail, not less:</a:t>
            </a:r>
            <a:endParaRPr lang="en-US" dirty="0">
              <a:latin typeface="Cambria" pitchFamily="18" charset="0"/>
              <a:cs typeface="Arial" charset="0"/>
              <a:sym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38201" y="381000"/>
            <a:ext cx="4046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  <a:cs typeface="Arial" charset="0"/>
                <a:sym typeface="Arial" charset="0"/>
              </a:rPr>
              <a:t>Before the </a:t>
            </a:r>
            <a:r>
              <a:rPr lang="en-US" sz="1800" dirty="0" smtClean="0">
                <a:latin typeface="Cambria" pitchFamily="18" charset="0"/>
                <a:cs typeface="Arial" charset="0"/>
                <a:sym typeface="Arial" charset="0"/>
              </a:rPr>
              <a:t>Mandelbrot </a:t>
            </a:r>
            <a:r>
              <a:rPr lang="en-US" sz="1800" dirty="0" smtClean="0">
                <a:latin typeface="Cambria" pitchFamily="18" charset="0"/>
                <a:cs typeface="Arial" charset="0"/>
                <a:sym typeface="Arial" charset="0"/>
              </a:rPr>
              <a:t>Set, complex things were made of simple parts:</a:t>
            </a:r>
            <a:endParaRPr lang="en-US" sz="1800" dirty="0">
              <a:latin typeface="Cambria" pitchFamily="18" charset="0"/>
              <a:cs typeface="Arial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58" y="304800"/>
            <a:ext cx="3710442" cy="1885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902822" y="4343400"/>
            <a:ext cx="461554" cy="2547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87485" y="4988719"/>
            <a:ext cx="971006" cy="2494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048102" y="5466159"/>
            <a:ext cx="715270" cy="1247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01037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Mandelbrot_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9800"/>
            <a:ext cx="6705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1295400" y="6096000"/>
            <a:ext cx="513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hat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are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these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colors?</a:t>
            </a:r>
          </a:p>
        </p:txBody>
      </p:sp>
      <p:sp>
        <p:nvSpPr>
          <p:cNvPr id="32773" name="AutoShape 4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AutoShape 6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AutoShape 8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997720" y="380025"/>
            <a:ext cx="714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black pixels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Mandelbrot_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9800"/>
            <a:ext cx="6705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1295400" y="6096000"/>
            <a:ext cx="513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hat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are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these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colors?</a:t>
            </a:r>
          </a:p>
        </p:txBody>
      </p:sp>
      <p:sp>
        <p:nvSpPr>
          <p:cNvPr id="32773" name="AutoShape 4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AutoShape 6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AutoShape 8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997720" y="380025"/>
            <a:ext cx="714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black pixels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7496" y="5410200"/>
            <a:ext cx="1554607" cy="83099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mbria" pitchFamily="18" charset="0"/>
              </a:rPr>
              <a:t>escape velocities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620000" y="51054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7147496" y="4953000"/>
            <a:ext cx="472504" cy="4572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609806" y="4911634"/>
            <a:ext cx="1010194" cy="498566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791200" y="5181600"/>
            <a:ext cx="1828800" cy="2286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9325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" y="351530"/>
            <a:ext cx="7773924" cy="6201670"/>
          </a:xfrm>
          <a:prstGeom prst="rect">
            <a:avLst/>
          </a:prstGeom>
        </p:spPr>
      </p:pic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1066038" y="163140"/>
            <a:ext cx="3581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Atlas of the M. Set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8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152400" y="6172200"/>
            <a:ext cx="487756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In the </a:t>
            </a:r>
            <a:r>
              <a:rPr lang="en-US" sz="3200" i="1" dirty="0" smtClean="0">
                <a:solidFill>
                  <a:srgbClr val="000000"/>
                </a:solidFill>
                <a:latin typeface="Cambria" pitchFamily="18" charset="0"/>
              </a:rPr>
              <a:t>Seahorse Valley….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1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 descr="mandelbr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  <a:latin typeface="Cambria" pitchFamily="18" charset="0"/>
              </a:rPr>
              <a:t>Happy </a:t>
            </a:r>
            <a:r>
              <a:rPr lang="en-US" sz="4000" dirty="0" err="1">
                <a:solidFill>
                  <a:srgbClr val="FFFFFF"/>
                </a:solidFill>
                <a:latin typeface="Cambria" pitchFamily="18" charset="0"/>
              </a:rPr>
              <a:t>Mandelbrotting</a:t>
            </a:r>
            <a:r>
              <a:rPr lang="en-US" sz="4000" dirty="0">
                <a:solidFill>
                  <a:srgbClr val="FFFFFF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76200" y="6320135"/>
            <a:ext cx="4847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itchFamily="18" charset="0"/>
              </a:rPr>
              <a:t>www.cs.hmc.edu</a:t>
            </a: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/~jgrasel/projects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134601" y="6427936"/>
            <a:ext cx="286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http://www.youtube.com/watch?v=0jGaio87u3A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1435443"/>
            <a:ext cx="6934200" cy="838200"/>
          </a:xfrm>
          <a:prstGeom prst="round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Homework </a:t>
            </a:r>
            <a:r>
              <a:rPr lang="en-US" sz="4200" dirty="0" smtClean="0">
                <a:latin typeface="Cambria" pitchFamily="18" charset="0"/>
              </a:rPr>
              <a:t>9 </a:t>
            </a:r>
            <a:r>
              <a:rPr lang="en-US" sz="4200" dirty="0">
                <a:latin typeface="Cambria" pitchFamily="18" charset="0"/>
              </a:rPr>
              <a:t>preview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7172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The Mandelbrot Set</a:t>
            </a:r>
          </a:p>
        </p:txBody>
      </p:sp>
      <p:sp>
        <p:nvSpPr>
          <p:cNvPr id="7173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TTS Securities</a:t>
            </a:r>
          </a:p>
        </p:txBody>
      </p:sp>
      <p:sp>
        <p:nvSpPr>
          <p:cNvPr id="7174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7175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When Algorithms Discriminate...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7176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ASCII Art</a:t>
            </a:r>
          </a:p>
        </p:txBody>
      </p:sp>
      <p:cxnSp>
        <p:nvCxnSpPr>
          <p:cNvPr id="7177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943600" y="3429000"/>
            <a:ext cx="1447800" cy="8382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8"/>
          <p:cNvCxnSpPr>
            <a:cxnSpLocks noChangeShapeType="1"/>
          </p:cNvCxnSpPr>
          <p:nvPr/>
        </p:nvCxnSpPr>
        <p:spPr bwMode="auto">
          <a:xfrm flipH="1" flipV="1">
            <a:off x="5105400" y="3733800"/>
            <a:ext cx="1752600" cy="990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530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6569075" y="4743450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E0BEE"/>
                </a:solidFill>
                <a:latin typeface="Cambria" pitchFamily="18" charset="0"/>
              </a:rPr>
              <a:t>Loopy</a:t>
            </a:r>
            <a:r>
              <a:rPr lang="en-US" b="1">
                <a:solidFill>
                  <a:srgbClr val="0E0BEE"/>
                </a:solidFill>
                <a:latin typeface="Cambria" pitchFamily="18" charset="0"/>
              </a:rPr>
              <a:t> thinking</a:t>
            </a:r>
          </a:p>
        </p:txBody>
      </p:sp>
      <p:sp>
        <p:nvSpPr>
          <p:cNvPr id="7184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cxnSp>
        <p:nvCxnSpPr>
          <p:cNvPr id="7186" name="Straight Arrow Connector 18"/>
          <p:cNvCxnSpPr>
            <a:cxnSpLocks noChangeShapeType="1"/>
          </p:cNvCxnSpPr>
          <p:nvPr/>
        </p:nvCxnSpPr>
        <p:spPr bwMode="auto">
          <a:xfrm flipH="1" flipV="1">
            <a:off x="5410200" y="46482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22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23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24" name="Text Box 246"/>
          <p:cNvSpPr txBox="1">
            <a:spLocks noChangeArrowheads="1"/>
          </p:cNvSpPr>
          <p:nvPr/>
        </p:nvSpPr>
        <p:spPr bwMode="auto">
          <a:xfrm>
            <a:off x="1212850" y="1639329"/>
            <a:ext cx="762000" cy="4762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574">
            <a:off x="339128" y="2461965"/>
            <a:ext cx="8564170" cy="3534268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6" y="2475920"/>
            <a:ext cx="6477904" cy="4153480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107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5"/>
          <p:cNvSpPr>
            <a:spLocks noChangeArrowheads="1"/>
          </p:cNvSpPr>
          <p:nvPr/>
        </p:nvSpPr>
        <p:spPr bwMode="auto">
          <a:xfrm>
            <a:off x="990600" y="685800"/>
            <a:ext cx="7086600" cy="3429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286000" y="1371600"/>
            <a:ext cx="45974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4800" dirty="0" smtClean="0">
                <a:latin typeface="Cambria" pitchFamily="18" charset="0"/>
              </a:rPr>
              <a:t>Have a great spring break!</a:t>
            </a:r>
            <a:endParaRPr lang="en-US" sz="4800" dirty="0">
              <a:latin typeface="Cambria" pitchFamily="18" charset="0"/>
            </a:endParaRPr>
          </a:p>
        </p:txBody>
      </p:sp>
      <p:pic>
        <p:nvPicPr>
          <p:cNvPr id="1026" name="Picture 2" descr="C:\Documents and Settings\Geoff Kuenning\Local Settings\Temporary Internet Files\Content.IE5\YL5KWDAJ\PngMedium-Beach-Trip-4949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13" y="3581400"/>
            <a:ext cx="4092973" cy="3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1435443"/>
            <a:ext cx="6934200" cy="838200"/>
          </a:xfrm>
          <a:prstGeom prst="roundRect">
            <a:avLst/>
          </a:prstGeom>
          <a:solidFill>
            <a:srgbClr val="FFE4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Homework </a:t>
            </a:r>
            <a:r>
              <a:rPr lang="en-US" sz="4200" dirty="0" smtClean="0">
                <a:latin typeface="Cambria" pitchFamily="18" charset="0"/>
              </a:rPr>
              <a:t>9 </a:t>
            </a:r>
            <a:r>
              <a:rPr lang="en-US" sz="4200" dirty="0">
                <a:latin typeface="Cambria" pitchFamily="18" charset="0"/>
              </a:rPr>
              <a:t>preview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7172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The Mandelbrot Set</a:t>
            </a:r>
          </a:p>
        </p:txBody>
      </p:sp>
      <p:sp>
        <p:nvSpPr>
          <p:cNvPr id="7173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TTS Securities</a:t>
            </a:r>
          </a:p>
        </p:txBody>
      </p:sp>
      <p:sp>
        <p:nvSpPr>
          <p:cNvPr id="7174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7175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When Algorithms Discriminate...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7176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ASCII Art</a:t>
            </a:r>
          </a:p>
        </p:txBody>
      </p:sp>
      <p:cxnSp>
        <p:nvCxnSpPr>
          <p:cNvPr id="7177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943600" y="3429000"/>
            <a:ext cx="1447800" cy="8382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8"/>
          <p:cNvCxnSpPr>
            <a:cxnSpLocks noChangeShapeType="1"/>
          </p:cNvCxnSpPr>
          <p:nvPr/>
        </p:nvCxnSpPr>
        <p:spPr bwMode="auto">
          <a:xfrm flipH="1" flipV="1">
            <a:off x="5105400" y="3733800"/>
            <a:ext cx="1752600" cy="990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530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6569075" y="4743450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E0BEE"/>
                </a:solidFill>
                <a:latin typeface="Cambria" pitchFamily="18" charset="0"/>
              </a:rPr>
              <a:t>Loopy</a:t>
            </a:r>
            <a:r>
              <a:rPr lang="en-US" b="1">
                <a:solidFill>
                  <a:srgbClr val="0E0BEE"/>
                </a:solidFill>
                <a:latin typeface="Cambria" pitchFamily="18" charset="0"/>
              </a:rPr>
              <a:t> thinking</a:t>
            </a:r>
          </a:p>
        </p:txBody>
      </p:sp>
      <p:sp>
        <p:nvSpPr>
          <p:cNvPr id="7184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cxnSp>
        <p:nvCxnSpPr>
          <p:cNvPr id="7186" name="Straight Arrow Connector 18"/>
          <p:cNvCxnSpPr>
            <a:cxnSpLocks noChangeShapeType="1"/>
          </p:cNvCxnSpPr>
          <p:nvPr/>
        </p:nvCxnSpPr>
        <p:spPr bwMode="auto">
          <a:xfrm flipH="1" flipV="1">
            <a:off x="5410200" y="46482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22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23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24" name="Text Box 246"/>
          <p:cNvSpPr txBox="1">
            <a:spLocks noChangeArrowheads="1"/>
          </p:cNvSpPr>
          <p:nvPr/>
        </p:nvSpPr>
        <p:spPr bwMode="auto">
          <a:xfrm>
            <a:off x="1212850" y="1639329"/>
            <a:ext cx="762000" cy="4762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574">
            <a:off x="339128" y="2461965"/>
            <a:ext cx="8564170" cy="3534268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6" y="2475920"/>
            <a:ext cx="6477904" cy="4153480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078711"/>
            <a:ext cx="7105732" cy="3435874"/>
          </a:xfrm>
          <a:prstGeom prst="rect">
            <a:avLst/>
          </a:prstGeom>
          <a:ln w="38100">
            <a:solidFill>
              <a:srgbClr val="0E0BEE"/>
            </a:solidFill>
          </a:ln>
        </p:spPr>
      </p:pic>
    </p:spTree>
    <p:extLst>
      <p:ext uri="{BB962C8B-B14F-4D97-AF65-F5344CB8AC3E}">
        <p14:creationId xmlns:p14="http://schemas.microsoft.com/office/powerpoint/2010/main" val="34928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Homework </a:t>
            </a:r>
            <a:r>
              <a:rPr lang="en-US" sz="4200" dirty="0" smtClean="0">
                <a:latin typeface="Cambria" pitchFamily="18" charset="0"/>
              </a:rPr>
              <a:t>9 </a:t>
            </a:r>
            <a:r>
              <a:rPr lang="en-US" sz="4200" dirty="0">
                <a:latin typeface="Cambria" pitchFamily="18" charset="0"/>
              </a:rPr>
              <a:t>preview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7172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The Mandelbrot Set</a:t>
            </a:r>
          </a:p>
        </p:txBody>
      </p:sp>
      <p:sp>
        <p:nvSpPr>
          <p:cNvPr id="7173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TTS Securities</a:t>
            </a:r>
          </a:p>
        </p:txBody>
      </p:sp>
      <p:sp>
        <p:nvSpPr>
          <p:cNvPr id="7174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7175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45720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When Algorithms Discriminate...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7176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ASCII Art</a:t>
            </a:r>
          </a:p>
        </p:txBody>
      </p:sp>
      <p:cxnSp>
        <p:nvCxnSpPr>
          <p:cNvPr id="7177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943600" y="3429000"/>
            <a:ext cx="1447800" cy="8382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8"/>
          <p:cNvCxnSpPr>
            <a:cxnSpLocks noChangeShapeType="1"/>
          </p:cNvCxnSpPr>
          <p:nvPr/>
        </p:nvCxnSpPr>
        <p:spPr bwMode="auto">
          <a:xfrm flipH="1" flipV="1">
            <a:off x="5105400" y="3733800"/>
            <a:ext cx="1752600" cy="990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530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6569075" y="4743450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E0BEE"/>
                </a:solidFill>
                <a:latin typeface="Cambria" pitchFamily="18" charset="0"/>
              </a:rPr>
              <a:t>Loopy</a:t>
            </a:r>
            <a:r>
              <a:rPr lang="en-US" b="1">
                <a:solidFill>
                  <a:srgbClr val="0E0BEE"/>
                </a:solidFill>
                <a:latin typeface="Cambria" pitchFamily="18" charset="0"/>
              </a:rPr>
              <a:t> thinking</a:t>
            </a:r>
          </a:p>
        </p:txBody>
      </p:sp>
      <p:sp>
        <p:nvSpPr>
          <p:cNvPr id="7184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cxnSp>
        <p:nvCxnSpPr>
          <p:cNvPr id="7186" name="Straight Arrow Connector 18"/>
          <p:cNvCxnSpPr>
            <a:cxnSpLocks noChangeShapeType="1"/>
          </p:cNvCxnSpPr>
          <p:nvPr/>
        </p:nvCxnSpPr>
        <p:spPr bwMode="auto">
          <a:xfrm flipH="1" flipV="1">
            <a:off x="5410200" y="46482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22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23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24" name="Text Box 246"/>
          <p:cNvSpPr txBox="1">
            <a:spLocks noChangeArrowheads="1"/>
          </p:cNvSpPr>
          <p:nvPr/>
        </p:nvSpPr>
        <p:spPr bwMode="auto">
          <a:xfrm>
            <a:off x="1212850" y="1676400"/>
            <a:ext cx="762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</p:spTree>
    <p:extLst>
      <p:ext uri="{BB962C8B-B14F-4D97-AF65-F5344CB8AC3E}">
        <p14:creationId xmlns:p14="http://schemas.microsoft.com/office/powerpoint/2010/main" val="35876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600200" y="5715000"/>
            <a:ext cx="6096000" cy="830997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Thinking in  </a:t>
            </a:r>
            <a:r>
              <a:rPr lang="en-US" sz="4000" b="1" i="1" dirty="0">
                <a:latin typeface="Cambria" pitchFamily="18" charset="0"/>
              </a:rPr>
              <a:t>loops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752600" y="57150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What are the </a:t>
            </a:r>
            <a:r>
              <a:rPr lang="en-US" b="1" i="1" dirty="0" smtClean="0">
                <a:solidFill>
                  <a:srgbClr val="0E0BEE"/>
                </a:solidFill>
                <a:latin typeface="Cambria" pitchFamily="18" charset="0"/>
              </a:rPr>
              <a:t>design</a:t>
            </a:r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i="1" dirty="0" smtClean="0">
                <a:latin typeface="Cambria" pitchFamily="18" charset="0"/>
              </a:rPr>
              <a:t>differences </a:t>
            </a:r>
            <a:r>
              <a:rPr lang="en-US" b="1" i="1" dirty="0">
                <a:latin typeface="Cambria" pitchFamily="18" charset="0"/>
              </a:rPr>
              <a:t>between these two types of Python loops?</a:t>
            </a:r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533400" y="3175000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latin typeface="Courier New" pitchFamily="-105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 smtClean="0">
                <a:latin typeface="Courier New" pitchFamily="-105" charset="0"/>
              </a:rPr>
              <a:t>(42):</a:t>
            </a:r>
            <a:endParaRPr lang="en-US" b="1" dirty="0">
              <a:latin typeface="Courier New" pitchFamily="-105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    </a:t>
            </a:r>
            <a:r>
              <a:rPr lang="en-US" b="1" dirty="0" smtClean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b="1" dirty="0" smtClean="0">
                <a:latin typeface="Courier New" pitchFamily="-105" charset="0"/>
              </a:rPr>
              <a:t>(x)</a:t>
            </a:r>
            <a:endParaRPr lang="en-US" b="1" dirty="0">
              <a:latin typeface="Courier New" pitchFamily="-105" charset="0"/>
            </a:endParaRP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5334000" y="2676525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x = 1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b="1" dirty="0">
                <a:latin typeface="Courier New" pitchFamily="-105" charset="0"/>
              </a:rPr>
              <a:t> x &lt; 42: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    </a:t>
            </a:r>
            <a:r>
              <a:rPr lang="en-US" b="1" dirty="0" smtClean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b="1" dirty="0" smtClean="0">
                <a:latin typeface="Courier New" pitchFamily="-105" charset="0"/>
              </a:rPr>
              <a:t>(x)</a:t>
            </a:r>
            <a:endParaRPr lang="en-US" b="1" dirty="0">
              <a:latin typeface="Courier New" pitchFamily="-105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    x *= 2</a:t>
            </a:r>
          </a:p>
        </p:txBody>
      </p:sp>
      <p:cxnSp>
        <p:nvCxnSpPr>
          <p:cNvPr id="11272" name="Straight Connector 11"/>
          <p:cNvCxnSpPr>
            <a:cxnSpLocks noChangeShapeType="1"/>
          </p:cNvCxnSpPr>
          <p:nvPr/>
        </p:nvCxnSpPr>
        <p:spPr bwMode="auto">
          <a:xfrm>
            <a:off x="4724400" y="1447800"/>
            <a:ext cx="0" cy="357011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2573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E0BEE"/>
                </a:solidFill>
                <a:latin typeface="Courier New" pitchFamily="-105" charset="0"/>
              </a:rPr>
              <a:t>for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5245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8233" y="3157107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Thinking in  </a:t>
            </a:r>
            <a:r>
              <a:rPr lang="en-US" sz="4000" b="1" i="1" dirty="0">
                <a:latin typeface="Cambria" pitchFamily="18" charset="0"/>
              </a:rPr>
              <a:t>loops</a:t>
            </a:r>
          </a:p>
        </p:txBody>
      </p:sp>
      <p:sp>
        <p:nvSpPr>
          <p:cNvPr id="11267" name="Text Box 29"/>
          <p:cNvSpPr txBox="1">
            <a:spLocks noChangeArrowheads="1"/>
          </p:cNvSpPr>
          <p:nvPr/>
        </p:nvSpPr>
        <p:spPr bwMode="auto">
          <a:xfrm>
            <a:off x="12573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E0BEE"/>
                </a:solidFill>
                <a:latin typeface="Courier New" pitchFamily="-105" charset="0"/>
              </a:rPr>
              <a:t>for</a:t>
            </a:r>
          </a:p>
        </p:txBody>
      </p:sp>
      <p:sp>
        <p:nvSpPr>
          <p:cNvPr id="11268" name="Text Box 30"/>
          <p:cNvSpPr txBox="1">
            <a:spLocks noChangeArrowheads="1"/>
          </p:cNvSpPr>
          <p:nvPr/>
        </p:nvSpPr>
        <p:spPr bwMode="auto">
          <a:xfrm>
            <a:off x="55245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</a:p>
        </p:txBody>
      </p:sp>
      <p:cxnSp>
        <p:nvCxnSpPr>
          <p:cNvPr id="11272" name="Straight Connector 11"/>
          <p:cNvCxnSpPr>
            <a:cxnSpLocks noChangeShapeType="1"/>
          </p:cNvCxnSpPr>
          <p:nvPr/>
        </p:nvCxnSpPr>
        <p:spPr bwMode="auto">
          <a:xfrm>
            <a:off x="4724400" y="1447800"/>
            <a:ext cx="0" cy="357011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7300" y="2898775"/>
            <a:ext cx="2362200" cy="12001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 dirty="0" smtClean="0">
                <a:latin typeface="Cambria" pitchFamily="18" charset="0"/>
              </a:rPr>
              <a:t>definite iteration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24500" y="2895600"/>
            <a:ext cx="2362200" cy="12001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 smtClean="0">
                <a:latin typeface="Cambria" pitchFamily="18" charset="0"/>
              </a:rPr>
              <a:t>indefinite iteration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14400" y="4949825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For a </a:t>
            </a:r>
            <a:r>
              <a:rPr lang="en-US" b="1" dirty="0">
                <a:solidFill>
                  <a:srgbClr val="FF6600"/>
                </a:solidFill>
                <a:latin typeface="Cambria" pitchFamily="18" charset="0"/>
              </a:rPr>
              <a:t>known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list or # </a:t>
            </a:r>
            <a:r>
              <a:rPr lang="en-US" dirty="0">
                <a:latin typeface="Cambria" pitchFamily="18" charset="0"/>
              </a:rPr>
              <a:t>of </a:t>
            </a:r>
            <a:r>
              <a:rPr lang="en-US" dirty="0" smtClean="0">
                <a:latin typeface="Cambria" pitchFamily="18" charset="0"/>
              </a:rPr>
              <a:t>iterations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05400" y="4949825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For an </a:t>
            </a:r>
            <a:r>
              <a:rPr lang="en-US" b="1" dirty="0">
                <a:solidFill>
                  <a:srgbClr val="FF6600"/>
                </a:solidFill>
                <a:latin typeface="Cambria" pitchFamily="18" charset="0"/>
              </a:rPr>
              <a:t>unknown</a:t>
            </a:r>
            <a:r>
              <a:rPr lang="en-US" dirty="0">
                <a:latin typeface="Cambria" pitchFamily="18" charset="0"/>
              </a:rPr>
              <a:t> number of iterations</a:t>
            </a:r>
          </a:p>
        </p:txBody>
      </p:sp>
    </p:spTree>
    <p:extLst>
      <p:ext uri="{BB962C8B-B14F-4D97-AF65-F5344CB8AC3E}">
        <p14:creationId xmlns:p14="http://schemas.microsoft.com/office/powerpoint/2010/main" val="185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20244</TotalTime>
  <Words>2692</Words>
  <Application>Microsoft Office PowerPoint</Application>
  <PresentationFormat>On-screen Show (4:3)</PresentationFormat>
  <Paragraphs>805</Paragraphs>
  <Slides>50</Slides>
  <Notes>50</Notes>
  <HiddenSlides>2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2_Blank Presentation</vt:lpstr>
      <vt:lpstr>Blank Presentation</vt:lpstr>
      <vt:lpstr>3_Blank Presentation</vt:lpstr>
      <vt:lpstr>4_Blank Presentation</vt:lpstr>
      <vt:lpstr>5_Blank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Geoff Kuenning</cp:lastModifiedBy>
  <cp:revision>552</cp:revision>
  <cp:lastPrinted>2018-03-05T06:01:51Z</cp:lastPrinted>
  <dcterms:created xsi:type="dcterms:W3CDTF">2010-10-25T17:33:31Z</dcterms:created>
  <dcterms:modified xsi:type="dcterms:W3CDTF">2018-03-05T07:15:12Z</dcterms:modified>
</cp:coreProperties>
</file>