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sldIdLst>
    <p:sldId id="256" r:id="rId2"/>
    <p:sldId id="307" r:id="rId3"/>
    <p:sldId id="308" r:id="rId4"/>
    <p:sldId id="295" r:id="rId5"/>
    <p:sldId id="296" r:id="rId6"/>
    <p:sldId id="297" r:id="rId7"/>
    <p:sldId id="298" r:id="rId8"/>
    <p:sldId id="299" r:id="rId9"/>
    <p:sldId id="305" r:id="rId10"/>
    <p:sldId id="300" r:id="rId11"/>
    <p:sldId id="292" r:id="rId12"/>
    <p:sldId id="301" r:id="rId13"/>
    <p:sldId id="302" r:id="rId14"/>
    <p:sldId id="303" r:id="rId15"/>
    <p:sldId id="271" r:id="rId16"/>
    <p:sldId id="272" r:id="rId17"/>
    <p:sldId id="273" r:id="rId18"/>
    <p:sldId id="294" r:id="rId19"/>
    <p:sldId id="277" r:id="rId20"/>
    <p:sldId id="306" r:id="rId21"/>
    <p:sldId id="274" r:id="rId22"/>
    <p:sldId id="293" r:id="rId23"/>
    <p:sldId id="304" r:id="rId24"/>
  </p:sldIdLst>
  <p:sldSz cx="9144000" cy="6858000" type="screen4x3"/>
  <p:notesSz cx="6985000" cy="9271000"/>
  <p:custShowLst>
    <p:custShow name="For screen" id="0">
      <p:sldLst>
        <p:sld r:id="rId2"/>
        <p:sld r:id="rId3"/>
        <p:sld r:id="rId4"/>
        <p:sld r:id="rId5"/>
        <p:sld r:id="rId6"/>
        <p:sld r:id="rId7"/>
        <p:sld r:id="rId8"/>
        <p:sld r:id="rId9"/>
        <p:sld r:id="rId10"/>
        <p:sld r:id="rId11"/>
        <p:sld r:id="rId13"/>
        <p:sld r:id="rId14"/>
        <p:sld r:id="rId15"/>
        <p:sld r:id="rId16"/>
        <p:sld r:id="rId17"/>
        <p:sld r:id="rId18"/>
        <p:sld r:id="rId12"/>
        <p:sld r:id="rId19"/>
        <p:sld r:id="rId20"/>
        <p:sld r:id="rId21"/>
        <p:sld r:id="rId22"/>
        <p:sld r:id="rId23"/>
        <p:sld r:id="rId24"/>
      </p:sldLst>
    </p:custShow>
    <p:custShow name="For printing" id="1">
      <p:sldLst>
        <p:sld r:id="rId2"/>
        <p:sld r:id="rId3"/>
        <p:sld r:id="rId4"/>
        <p:sld r:id="rId5"/>
        <p:sld r:id="rId6"/>
        <p:sld r:id="rId7"/>
        <p:sld r:id="rId8"/>
        <p:sld r:id="rId9"/>
        <p:sld r:id="rId10"/>
        <p:sld r:id="rId11"/>
        <p:sld r:id="rId13"/>
        <p:sld r:id="rId14"/>
        <p:sld r:id="rId15"/>
        <p:sld r:id="rId16"/>
        <p:sld r:id="rId17"/>
        <p:sld r:id="rId18"/>
        <p:sld r:id="rId19"/>
        <p:sld r:id="rId21"/>
        <p:sld r:id="rId22"/>
        <p:sld r:id="rId24"/>
      </p:sldLst>
    </p:custShow>
  </p:custShowLst>
  <p:defaultTextStyle>
    <a:defPPr>
      <a:defRPr lang="en-US"/>
    </a:defPPr>
    <a:lvl1pPr algn="l" rtl="0" fontAlgn="base">
      <a:spcBef>
        <a:spcPct val="0"/>
      </a:spcBef>
      <a:spcAft>
        <a:spcPct val="0"/>
      </a:spcAft>
      <a:defRPr sz="2400" kern="1200">
        <a:solidFill>
          <a:srgbClr val="000000"/>
        </a:solidFill>
        <a:latin typeface="Arial" pitchFamily="34" charset="0"/>
        <a:ea typeface="+mn-ea"/>
        <a:cs typeface="+mn-cs"/>
        <a:sym typeface="Arial" pitchFamily="34" charset="0"/>
      </a:defRPr>
    </a:lvl1pPr>
    <a:lvl2pPr marL="457200" algn="l" rtl="0" fontAlgn="base">
      <a:spcBef>
        <a:spcPct val="0"/>
      </a:spcBef>
      <a:spcAft>
        <a:spcPct val="0"/>
      </a:spcAft>
      <a:defRPr sz="2400" kern="1200">
        <a:solidFill>
          <a:srgbClr val="000000"/>
        </a:solidFill>
        <a:latin typeface="Arial" pitchFamily="34" charset="0"/>
        <a:ea typeface="+mn-ea"/>
        <a:cs typeface="+mn-cs"/>
        <a:sym typeface="Arial" pitchFamily="34" charset="0"/>
      </a:defRPr>
    </a:lvl2pPr>
    <a:lvl3pPr marL="914400" algn="l" rtl="0" fontAlgn="base">
      <a:spcBef>
        <a:spcPct val="0"/>
      </a:spcBef>
      <a:spcAft>
        <a:spcPct val="0"/>
      </a:spcAft>
      <a:defRPr sz="2400" kern="1200">
        <a:solidFill>
          <a:srgbClr val="000000"/>
        </a:solidFill>
        <a:latin typeface="Arial" pitchFamily="34" charset="0"/>
        <a:ea typeface="+mn-ea"/>
        <a:cs typeface="+mn-cs"/>
        <a:sym typeface="Arial" pitchFamily="34" charset="0"/>
      </a:defRPr>
    </a:lvl3pPr>
    <a:lvl4pPr marL="1371600" algn="l" rtl="0" fontAlgn="base">
      <a:spcBef>
        <a:spcPct val="0"/>
      </a:spcBef>
      <a:spcAft>
        <a:spcPct val="0"/>
      </a:spcAft>
      <a:defRPr sz="2400" kern="1200">
        <a:solidFill>
          <a:srgbClr val="000000"/>
        </a:solidFill>
        <a:latin typeface="Arial" pitchFamily="34" charset="0"/>
        <a:ea typeface="+mn-ea"/>
        <a:cs typeface="+mn-cs"/>
        <a:sym typeface="Arial" pitchFamily="34" charset="0"/>
      </a:defRPr>
    </a:lvl4pPr>
    <a:lvl5pPr marL="1828800" algn="l" rtl="0" fontAlgn="base">
      <a:spcBef>
        <a:spcPct val="0"/>
      </a:spcBef>
      <a:spcAft>
        <a:spcPct val="0"/>
      </a:spcAft>
      <a:defRPr sz="2400" kern="1200">
        <a:solidFill>
          <a:srgbClr val="000000"/>
        </a:solidFill>
        <a:latin typeface="Arial" pitchFamily="34" charset="0"/>
        <a:ea typeface="+mn-ea"/>
        <a:cs typeface="+mn-cs"/>
        <a:sym typeface="Arial" pitchFamily="34" charset="0"/>
      </a:defRPr>
    </a:lvl5pPr>
    <a:lvl6pPr marL="2286000" algn="l" defTabSz="914400" rtl="0" eaLnBrk="1" latinLnBrk="0" hangingPunct="1">
      <a:defRPr sz="2400" kern="1200">
        <a:solidFill>
          <a:srgbClr val="000000"/>
        </a:solidFill>
        <a:latin typeface="Arial" pitchFamily="34" charset="0"/>
        <a:ea typeface="+mn-ea"/>
        <a:cs typeface="+mn-cs"/>
        <a:sym typeface="Arial" pitchFamily="34" charset="0"/>
      </a:defRPr>
    </a:lvl6pPr>
    <a:lvl7pPr marL="2743200" algn="l" defTabSz="914400" rtl="0" eaLnBrk="1" latinLnBrk="0" hangingPunct="1">
      <a:defRPr sz="2400" kern="1200">
        <a:solidFill>
          <a:srgbClr val="000000"/>
        </a:solidFill>
        <a:latin typeface="Arial" pitchFamily="34" charset="0"/>
        <a:ea typeface="+mn-ea"/>
        <a:cs typeface="+mn-cs"/>
        <a:sym typeface="Arial" pitchFamily="34" charset="0"/>
      </a:defRPr>
    </a:lvl7pPr>
    <a:lvl8pPr marL="3200400" algn="l" defTabSz="914400" rtl="0" eaLnBrk="1" latinLnBrk="0" hangingPunct="1">
      <a:defRPr sz="2400" kern="1200">
        <a:solidFill>
          <a:srgbClr val="000000"/>
        </a:solidFill>
        <a:latin typeface="Arial" pitchFamily="34" charset="0"/>
        <a:ea typeface="+mn-ea"/>
        <a:cs typeface="+mn-cs"/>
        <a:sym typeface="Arial" pitchFamily="34" charset="0"/>
      </a:defRPr>
    </a:lvl8pPr>
    <a:lvl9pPr marL="3657600" algn="l" defTabSz="914400" rtl="0" eaLnBrk="1" latinLnBrk="0" hangingPunct="1">
      <a:defRPr sz="2400" kern="1200">
        <a:solidFill>
          <a:srgbClr val="000000"/>
        </a:solidFill>
        <a:latin typeface="Arial" pitchFamily="34" charset="0"/>
        <a:ea typeface="+mn-ea"/>
        <a:cs typeface="+mn-cs"/>
        <a:sym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custShow id="0"/>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C00"/>
    <a:srgbClr val="8C00E5"/>
    <a:srgbClr val="FFB1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901" autoAdjust="0"/>
  </p:normalViewPr>
  <p:slideViewPr>
    <p:cSldViewPr>
      <p:cViewPr varScale="1">
        <p:scale>
          <a:sx n="88" d="100"/>
          <a:sy n="88" d="100"/>
        </p:scale>
        <p:origin x="-57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302683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85" tIns="46442" rIns="92885" bIns="46442" numCol="1" anchor="t" anchorCtr="0" compatLnSpc="1">
            <a:prstTxWarp prst="textNoShape">
              <a:avLst/>
            </a:prstTxWarp>
          </a:bodyPr>
          <a:lstStyle>
            <a:lvl1pPr>
              <a:defRPr sz="1200">
                <a:solidFill>
                  <a:schemeClr val="tx1"/>
                </a:solidFill>
                <a:latin typeface="Arial" charset="0"/>
                <a:sym typeface="Arial" charset="0"/>
              </a:defRPr>
            </a:lvl1pPr>
          </a:lstStyle>
          <a:p>
            <a:pPr>
              <a:defRPr/>
            </a:pPr>
            <a:endParaRPr lang="en-US"/>
          </a:p>
        </p:txBody>
      </p:sp>
      <p:sp>
        <p:nvSpPr>
          <p:cNvPr id="30723" name="Rectangle 3"/>
          <p:cNvSpPr>
            <a:spLocks noGrp="1" noChangeArrowheads="1"/>
          </p:cNvSpPr>
          <p:nvPr>
            <p:ph type="dt" idx="1"/>
          </p:nvPr>
        </p:nvSpPr>
        <p:spPr bwMode="auto">
          <a:xfrm>
            <a:off x="3956550" y="0"/>
            <a:ext cx="302683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85" tIns="46442" rIns="92885" bIns="46442" numCol="1" anchor="t" anchorCtr="0" compatLnSpc="1">
            <a:prstTxWarp prst="textNoShape">
              <a:avLst/>
            </a:prstTxWarp>
          </a:bodyPr>
          <a:lstStyle>
            <a:lvl1pPr algn="r">
              <a:defRPr sz="1200">
                <a:solidFill>
                  <a:schemeClr val="tx1"/>
                </a:solidFill>
                <a:latin typeface="Arial" charset="0"/>
                <a:sym typeface="Arial" charset="0"/>
              </a:defRPr>
            </a:lvl1pPr>
          </a:lstStyle>
          <a:p>
            <a:pPr>
              <a:defRPr/>
            </a:pPr>
            <a:endParaRPr lang="en-US"/>
          </a:p>
        </p:txBody>
      </p:sp>
      <p:sp>
        <p:nvSpPr>
          <p:cNvPr id="22532" name="Rectangle 4"/>
          <p:cNvSpPr>
            <a:spLocks noGrp="1" noRot="1" noChangeAspect="1" noChangeArrowheads="1" noTextEdit="1"/>
          </p:cNvSpPr>
          <p:nvPr>
            <p:ph type="sldImg" idx="2"/>
          </p:nvPr>
        </p:nvSpPr>
        <p:spPr bwMode="auto">
          <a:xfrm>
            <a:off x="1174750" y="695325"/>
            <a:ext cx="4635500" cy="347662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25" name="Rectangle 5"/>
          <p:cNvSpPr>
            <a:spLocks noGrp="1" noChangeArrowheads="1"/>
          </p:cNvSpPr>
          <p:nvPr>
            <p:ph type="body" sz="quarter" idx="3"/>
          </p:nvPr>
        </p:nvSpPr>
        <p:spPr bwMode="auto">
          <a:xfrm>
            <a:off x="698500" y="4403725"/>
            <a:ext cx="5588000" cy="4171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85" tIns="46442" rIns="92885" bIns="4644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26" name="Rectangle 6"/>
          <p:cNvSpPr>
            <a:spLocks noGrp="1" noChangeArrowheads="1"/>
          </p:cNvSpPr>
          <p:nvPr>
            <p:ph type="ftr" sz="quarter" idx="4"/>
          </p:nvPr>
        </p:nvSpPr>
        <p:spPr bwMode="auto">
          <a:xfrm>
            <a:off x="0" y="8805841"/>
            <a:ext cx="302683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85" tIns="46442" rIns="92885" bIns="46442" numCol="1" anchor="b" anchorCtr="0" compatLnSpc="1">
            <a:prstTxWarp prst="textNoShape">
              <a:avLst/>
            </a:prstTxWarp>
          </a:bodyPr>
          <a:lstStyle>
            <a:lvl1pPr>
              <a:defRPr sz="1200">
                <a:solidFill>
                  <a:schemeClr val="tx1"/>
                </a:solidFill>
                <a:latin typeface="Arial" charset="0"/>
                <a:sym typeface="Arial" charset="0"/>
              </a:defRPr>
            </a:lvl1pPr>
          </a:lstStyle>
          <a:p>
            <a:pPr>
              <a:defRPr/>
            </a:pPr>
            <a:endParaRPr lang="en-US"/>
          </a:p>
        </p:txBody>
      </p:sp>
      <p:sp>
        <p:nvSpPr>
          <p:cNvPr id="30727" name="Rectangle 7"/>
          <p:cNvSpPr>
            <a:spLocks noGrp="1" noChangeArrowheads="1"/>
          </p:cNvSpPr>
          <p:nvPr>
            <p:ph type="sldNum" sz="quarter" idx="5"/>
          </p:nvPr>
        </p:nvSpPr>
        <p:spPr bwMode="auto">
          <a:xfrm>
            <a:off x="3956550" y="8805841"/>
            <a:ext cx="302683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85" tIns="46442" rIns="92885" bIns="46442" numCol="1" anchor="b" anchorCtr="0" compatLnSpc="1">
            <a:prstTxWarp prst="textNoShape">
              <a:avLst/>
            </a:prstTxWarp>
          </a:bodyPr>
          <a:lstStyle>
            <a:lvl1pPr algn="r">
              <a:defRPr sz="1200">
                <a:solidFill>
                  <a:schemeClr val="tx1"/>
                </a:solidFill>
                <a:latin typeface="Arial" charset="0"/>
                <a:sym typeface="Arial" charset="0"/>
              </a:defRPr>
            </a:lvl1pPr>
          </a:lstStyle>
          <a:p>
            <a:pPr>
              <a:defRPr/>
            </a:pPr>
            <a:fld id="{16D65808-D197-433F-B039-1F704C295ED5}" type="slidenum">
              <a:rPr lang="en-US"/>
              <a:pPr>
                <a:defRPr/>
              </a:pPr>
              <a:t>‹#›</a:t>
            </a:fld>
            <a:endParaRPr lang="en-US"/>
          </a:p>
        </p:txBody>
      </p:sp>
    </p:spTree>
    <p:extLst>
      <p:ext uri="{BB962C8B-B14F-4D97-AF65-F5344CB8AC3E}">
        <p14:creationId xmlns:p14="http://schemas.microsoft.com/office/powerpoint/2010/main" val="3153849662"/>
      </p:ext>
    </p:extLst>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sz="1200" kern="1200">
        <a:solidFill>
          <a:schemeClr val="tx1"/>
        </a:solidFill>
        <a:latin typeface="Arial" charset="0"/>
        <a:ea typeface="+mn-ea"/>
        <a:cs typeface="+mn-cs"/>
      </a:defRPr>
    </a:lvl1pPr>
    <a:lvl2pPr marL="457200" algn="l" rtl="0" eaLnBrk="0" fontAlgn="base" hangingPunct="0">
      <a:spcBef>
        <a:spcPct val="0"/>
      </a:spcBef>
      <a:spcAft>
        <a:spcPct val="0"/>
      </a:spcAft>
      <a:defRPr sz="1200" kern="1200">
        <a:solidFill>
          <a:schemeClr val="tx1"/>
        </a:solidFill>
        <a:latin typeface="Arial" charset="0"/>
        <a:ea typeface="+mn-ea"/>
        <a:cs typeface="+mn-cs"/>
      </a:defRPr>
    </a:lvl2pPr>
    <a:lvl3pPr marL="914400" algn="l" rtl="0" eaLnBrk="0" fontAlgn="base" hangingPunct="0">
      <a:spcBef>
        <a:spcPct val="0"/>
      </a:spcBef>
      <a:spcAft>
        <a:spcPct val="0"/>
      </a:spcAft>
      <a:defRPr sz="1200" kern="1200">
        <a:solidFill>
          <a:schemeClr val="tx1"/>
        </a:solidFill>
        <a:latin typeface="Arial" charset="0"/>
        <a:ea typeface="+mn-ea"/>
        <a:cs typeface="+mn-cs"/>
      </a:defRPr>
    </a:lvl3pPr>
    <a:lvl4pPr marL="1371600" algn="l" rtl="0" eaLnBrk="0" fontAlgn="base" hangingPunct="0">
      <a:spcBef>
        <a:spcPct val="0"/>
      </a:spcBef>
      <a:spcAft>
        <a:spcPct val="0"/>
      </a:spcAft>
      <a:defRPr sz="1200" kern="1200">
        <a:solidFill>
          <a:schemeClr val="tx1"/>
        </a:solidFill>
        <a:latin typeface="Arial" charset="0"/>
        <a:ea typeface="+mn-ea"/>
        <a:cs typeface="+mn-cs"/>
      </a:defRPr>
    </a:lvl4pPr>
    <a:lvl5pPr marL="1828800" algn="l" rtl="0" eaLnBrk="0" fontAlgn="base" hangingPunct="0">
      <a:spcBef>
        <a:spcPct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 ready to demo </a:t>
            </a:r>
            <a:r>
              <a:rPr lang="en-US" dirty="0" err="1" smtClean="0"/>
              <a:t>nim</a:t>
            </a:r>
            <a:r>
              <a:rPr lang="en-US" dirty="0" smtClean="0"/>
              <a:t>.</a:t>
            </a:r>
          </a:p>
          <a:p>
            <a:endParaRPr lang="en-US" dirty="0"/>
          </a:p>
        </p:txBody>
      </p:sp>
      <p:sp>
        <p:nvSpPr>
          <p:cNvPr id="4" name="Slide Number Placeholder 3"/>
          <p:cNvSpPr>
            <a:spLocks noGrp="1"/>
          </p:cNvSpPr>
          <p:nvPr>
            <p:ph type="sldNum" sz="quarter" idx="10"/>
          </p:nvPr>
        </p:nvSpPr>
        <p:spPr/>
        <p:txBody>
          <a:bodyPr/>
          <a:lstStyle/>
          <a:p>
            <a:pPr>
              <a:defRPr/>
            </a:pPr>
            <a:fld id="{16D65808-D197-433F-B039-1F704C295ED5}" type="slidenum">
              <a:rPr lang="en-US" smtClean="0"/>
              <a:pPr>
                <a:defRPr/>
              </a:pPr>
              <a:t>1</a:t>
            </a:fld>
            <a:endParaRPr lang="en-US"/>
          </a:p>
        </p:txBody>
      </p:sp>
    </p:spTree>
    <p:extLst>
      <p:ext uri="{BB962C8B-B14F-4D97-AF65-F5344CB8AC3E}">
        <p14:creationId xmlns:p14="http://schemas.microsoft.com/office/powerpoint/2010/main" val="24831465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p:spPr>
        <p:txBody>
          <a:bodyPr/>
          <a:lstStyle/>
          <a:p>
            <a:pPr eaLnBrk="1" hangingPunct="1"/>
            <a:r>
              <a:rPr lang="en-US" altLang="en-US" smtClean="0">
                <a:latin typeface="Arial" pitchFamily="34" charset="0"/>
              </a:rPr>
              <a:t>Adi Shamir is an Israeli cryptographer born in 1952.  Besides this clever secret-sharing scheme, he was co-inventor (along with Ron Rivest and Len Adleman) of the RSA public-key encryption algorithm, which was the first practical approach to public-key encryption (and which is in wide use today).  R, S, and A won the 2002 Turing award for this and other contributions to cryptography.</a:t>
            </a:r>
          </a:p>
          <a:p>
            <a:pPr eaLnBrk="1" hangingPunct="1"/>
            <a:endParaRPr lang="en-US" altLang="en-US" smtClean="0">
              <a:latin typeface="Arial" pitchFamily="34" charset="0"/>
            </a:endParaRPr>
          </a:p>
          <a:p>
            <a:pPr eaLnBrk="1" hangingPunct="1"/>
            <a:r>
              <a:rPr lang="en-US" altLang="en-US" smtClean="0">
                <a:latin typeface="Arial" pitchFamily="34" charset="0"/>
              </a:rPr>
              <a:t>A nice property of Shamir’s method is that you can add new people at any time, as long as </a:t>
            </a:r>
            <a:r>
              <a:rPr lang="en-US" altLang="en-US" i="1" smtClean="0">
                <a:latin typeface="Arial" pitchFamily="34" charset="0"/>
              </a:rPr>
              <a:t>k</a:t>
            </a:r>
            <a:r>
              <a:rPr lang="en-US" altLang="en-US" smtClean="0">
                <a:latin typeface="Arial" pitchFamily="34" charset="0"/>
              </a:rPr>
              <a:t> remains unchanged.</a:t>
            </a:r>
          </a:p>
          <a:p>
            <a:pPr eaLnBrk="1" hangingPunct="1"/>
            <a:endParaRPr lang="en-US" altLang="en-US" smtClean="0">
              <a:latin typeface="Arial" pitchFamily="34" charset="0"/>
            </a:endParaRPr>
          </a:p>
        </p:txBody>
      </p:sp>
      <p:sp>
        <p:nvSpPr>
          <p:cNvPr id="25604" name="Slide Number Placeholder 3"/>
          <p:cNvSpPr>
            <a:spLocks noGrp="1"/>
          </p:cNvSpPr>
          <p:nvPr>
            <p:ph type="sldNum" sz="quarter" idx="5"/>
          </p:nvPr>
        </p:nvSpPr>
        <p:spPr>
          <a:noFill/>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F5297B37-6EF1-48C3-AC9C-49322BE39B08}" type="slidenum">
              <a:rPr lang="en-US" altLang="en-US" sz="1200">
                <a:solidFill>
                  <a:schemeClr val="tx1"/>
                </a:solidFill>
              </a:rPr>
              <a:pPr eaLnBrk="1" hangingPunct="1"/>
              <a:t>10</a:t>
            </a:fld>
            <a:endParaRPr lang="en-US" altLang="en-US" sz="1200">
              <a:solidFill>
                <a:schemeClr val="tx1"/>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C21F6FB1-D607-47F4-9C14-9F1A0C678981}" type="slidenum">
              <a:rPr lang="en-US" altLang="en-US" sz="1200">
                <a:solidFill>
                  <a:schemeClr val="tx1"/>
                </a:solidFill>
              </a:rPr>
              <a:pPr eaLnBrk="1" hangingPunct="1"/>
              <a:t>11</a:t>
            </a:fld>
            <a:endParaRPr lang="en-US" altLang="en-US" sz="1200">
              <a:solidFill>
                <a:schemeClr val="tx1"/>
              </a:solidFill>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xfrm>
            <a:off x="931334" y="4403725"/>
            <a:ext cx="5122333" cy="4171950"/>
          </a:xfrm>
          <a:noFill/>
        </p:spPr>
        <p:txBody>
          <a:bodyPr/>
          <a:lstStyle/>
          <a:p>
            <a:pPr eaLnBrk="1" hangingPunct="1"/>
            <a:endParaRPr lang="en-US" altLang="en-US" smtClean="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6D65808-D197-433F-B039-1F704C295ED5}" type="slidenum">
              <a:rPr lang="en-US" smtClean="0"/>
              <a:pPr>
                <a:defRPr/>
              </a:pPr>
              <a:t>12</a:t>
            </a:fld>
            <a:endParaRPr lang="en-US"/>
          </a:p>
        </p:txBody>
      </p:sp>
    </p:spTree>
    <p:extLst>
      <p:ext uri="{BB962C8B-B14F-4D97-AF65-F5344CB8AC3E}">
        <p14:creationId xmlns:p14="http://schemas.microsoft.com/office/powerpoint/2010/main" val="16873157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5C176D70-5372-4630-B3A0-43FD54DF46E4}" type="slidenum">
              <a:rPr lang="en-US" altLang="en-US" sz="1200">
                <a:solidFill>
                  <a:schemeClr val="tx1"/>
                </a:solidFill>
                <a:latin typeface="Courier New" pitchFamily="49" charset="0"/>
                <a:ea typeface="ＭＳ Ｐゴシック" pitchFamily="1" charset="-128"/>
              </a:rPr>
              <a:pPr eaLnBrk="1" hangingPunct="1"/>
              <a:t>13</a:t>
            </a:fld>
            <a:endParaRPr lang="en-US" altLang="en-US" sz="1200">
              <a:solidFill>
                <a:schemeClr val="tx1"/>
              </a:solidFill>
              <a:latin typeface="Courier New" pitchFamily="49" charset="0"/>
              <a:ea typeface="ＭＳ Ｐゴシック" pitchFamily="1" charset="-128"/>
            </a:endParaRPr>
          </a:p>
        </p:txBody>
      </p:sp>
      <p:sp>
        <p:nvSpPr>
          <p:cNvPr id="26627" name="Rectangle 2"/>
          <p:cNvSpPr>
            <a:spLocks noGrp="1" noRot="1" noChangeAspect="1" noChangeArrowheads="1" noTextEdit="1"/>
          </p:cNvSpPr>
          <p:nvPr>
            <p:ph type="sldImg"/>
          </p:nvPr>
        </p:nvSpPr>
        <p:spPr>
          <a:solidFill>
            <a:srgbClr val="FFFFFF"/>
          </a:solidFill>
          <a:ln/>
        </p:spPr>
      </p:sp>
      <p:sp>
        <p:nvSpPr>
          <p:cNvPr id="26628"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smtClean="0">
              <a:latin typeface="Arial" pitchFamily="34" charset="0"/>
              <a:ea typeface="ＭＳ Ｐゴシック" pitchFamily="1"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8AFD0B3C-71B6-43EE-8027-92D1F85EEB2F}" type="slidenum">
              <a:rPr lang="en-US" altLang="en-US" sz="1200">
                <a:solidFill>
                  <a:schemeClr val="tx1"/>
                </a:solidFill>
                <a:latin typeface="Courier New" pitchFamily="49" charset="0"/>
                <a:ea typeface="ＭＳ Ｐゴシック" pitchFamily="1" charset="-128"/>
              </a:rPr>
              <a:pPr eaLnBrk="1" hangingPunct="1"/>
              <a:t>14</a:t>
            </a:fld>
            <a:endParaRPr lang="en-US" altLang="en-US" sz="1200">
              <a:solidFill>
                <a:schemeClr val="tx1"/>
              </a:solidFill>
              <a:latin typeface="Courier New" pitchFamily="49" charset="0"/>
              <a:ea typeface="ＭＳ Ｐゴシック" pitchFamily="1" charset="-128"/>
            </a:endParaRPr>
          </a:p>
        </p:txBody>
      </p:sp>
      <p:sp>
        <p:nvSpPr>
          <p:cNvPr id="27651" name="Rectangle 2"/>
          <p:cNvSpPr>
            <a:spLocks noGrp="1" noRot="1" noChangeAspect="1" noChangeArrowheads="1" noTextEdit="1"/>
          </p:cNvSpPr>
          <p:nvPr>
            <p:ph type="sldImg"/>
          </p:nvPr>
        </p:nvSpPr>
        <p:spPr>
          <a:solidFill>
            <a:srgbClr val="FFFFFF"/>
          </a:solidFill>
          <a:ln/>
        </p:spPr>
      </p:sp>
      <p:sp>
        <p:nvSpPr>
          <p:cNvPr id="27652"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r>
              <a:rPr lang="en-US" altLang="en-US" dirty="0" smtClean="0">
                <a:latin typeface="Arial" pitchFamily="34" charset="0"/>
                <a:ea typeface="ＭＳ Ｐゴシック" pitchFamily="1" charset="-128"/>
              </a:rPr>
              <a:t>The prefix</a:t>
            </a:r>
            <a:r>
              <a:rPr lang="en-US" altLang="en-US" baseline="0" dirty="0" smtClean="0">
                <a:latin typeface="Arial" pitchFamily="34" charset="0"/>
                <a:ea typeface="ＭＳ Ｐゴシック" pitchFamily="1" charset="-128"/>
              </a:rPr>
              <a:t> property says you can always unambiguously identify a code just by looking at a prefix of the string.  Another name for this is an "instantaneously decodable code".</a:t>
            </a:r>
            <a:endParaRPr lang="en-US" altLang="en-US" dirty="0" smtClean="0">
              <a:latin typeface="Arial" pitchFamily="34" charset="0"/>
              <a:ea typeface="ＭＳ Ｐゴシック" pitchFamily="1"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has one animation, showing the second expected average.</a:t>
            </a:r>
            <a:endParaRPr lang="en-US" dirty="0"/>
          </a:p>
        </p:txBody>
      </p:sp>
      <p:sp>
        <p:nvSpPr>
          <p:cNvPr id="4" name="Slide Number Placeholder 3"/>
          <p:cNvSpPr>
            <a:spLocks noGrp="1"/>
          </p:cNvSpPr>
          <p:nvPr>
            <p:ph type="sldNum" sz="quarter" idx="10"/>
          </p:nvPr>
        </p:nvSpPr>
        <p:spPr/>
        <p:txBody>
          <a:bodyPr/>
          <a:lstStyle/>
          <a:p>
            <a:pPr>
              <a:defRPr/>
            </a:pPr>
            <a:fld id="{16D65808-D197-433F-B039-1F704C295ED5}" type="slidenum">
              <a:rPr lang="en-US" smtClean="0"/>
              <a:pPr>
                <a:defRPr/>
              </a:pPr>
              <a:t>15</a:t>
            </a:fld>
            <a:endParaRPr lang="en-US"/>
          </a:p>
        </p:txBody>
      </p:sp>
    </p:spTree>
    <p:extLst>
      <p:ext uri="{BB962C8B-B14F-4D97-AF65-F5344CB8AC3E}">
        <p14:creationId xmlns:p14="http://schemas.microsoft.com/office/powerpoint/2010/main" val="30654251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6D65808-D197-433F-B039-1F704C295ED5}" type="slidenum">
              <a:rPr lang="en-US" smtClean="0"/>
              <a:pPr>
                <a:defRPr/>
              </a:pPr>
              <a:t>16</a:t>
            </a:fld>
            <a:endParaRPr lang="en-US"/>
          </a:p>
        </p:txBody>
      </p:sp>
    </p:spTree>
    <p:extLst>
      <p:ext uri="{BB962C8B-B14F-4D97-AF65-F5344CB8AC3E}">
        <p14:creationId xmlns:p14="http://schemas.microsoft.com/office/powerpoint/2010/main" val="38098678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DC061563-C475-40FE-B3B1-DCD5707857FF}" type="slidenum">
              <a:rPr lang="en-US" altLang="en-US" sz="1200">
                <a:solidFill>
                  <a:schemeClr val="tx1"/>
                </a:solidFill>
              </a:rPr>
              <a:pPr eaLnBrk="1" hangingPunct="1"/>
              <a:t>17</a:t>
            </a:fld>
            <a:endParaRPr lang="en-US" altLang="en-US" sz="1200">
              <a:solidFill>
                <a:schemeClr val="tx1"/>
              </a:solidFill>
            </a:endParaRPr>
          </a:p>
        </p:txBody>
      </p:sp>
      <p:sp>
        <p:nvSpPr>
          <p:cNvPr id="28675" name="Rectangle 1"/>
          <p:cNvSpPr>
            <a:spLocks noGrp="1" noRot="1" noChangeAspect="1" noChangeArrowheads="1" noTextEdit="1"/>
          </p:cNvSpPr>
          <p:nvPr>
            <p:ph type="sldImg"/>
          </p:nvPr>
        </p:nvSpPr>
        <p:spPr>
          <a:solidFill>
            <a:srgbClr val="FFFFFF"/>
          </a:solidFill>
          <a:ln/>
        </p:spPr>
      </p:sp>
      <p:sp>
        <p:nvSpPr>
          <p:cNvPr id="28676" name="Rectangle 2"/>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a:lstStyle/>
          <a:p>
            <a:pPr marL="40315" eaLnBrk="1" hangingPunct="1">
              <a:spcBef>
                <a:spcPts val="420"/>
              </a:spcBef>
            </a:pPr>
            <a:r>
              <a:rPr lang="en-US" altLang="en-US" smtClean="0">
                <a:solidFill>
                  <a:srgbClr val="000000"/>
                </a:solidFill>
                <a:latin typeface="Arial" pitchFamily="34" charset="0"/>
                <a:cs typeface="Arial" pitchFamily="34" charset="0"/>
                <a:sym typeface="Arial" pitchFamily="34" charset="0"/>
              </a:rPr>
              <a:t>1951 David Huffman took information theory at MIT from Robert Fano.  He was give a choice of taking a final exam or finding an optimal prefix code.  Fano didn’t tell him that he himself had struggled with the problem.  Huffman worked for a long time, without success.  He had an idea, but couldn’t prove it was optimal.  Finally, he gave up, and as he was on the way to see Fano he suddenly had the necessary insight.  When he showed his result to Fano, Fano exclaimed, “Is it really that easy?”</a:t>
            </a:r>
          </a:p>
          <a:p>
            <a:pPr marL="40315" eaLnBrk="1" hangingPunct="1">
              <a:spcBef>
                <a:spcPts val="420"/>
              </a:spcBef>
            </a:pPr>
            <a:endParaRPr lang="en-US" altLang="en-US" smtClean="0">
              <a:solidFill>
                <a:srgbClr val="000000"/>
              </a:solidFill>
              <a:latin typeface="Arial" pitchFamily="34" charset="0"/>
              <a:cs typeface="Arial" pitchFamily="34" charset="0"/>
              <a:sym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669E0B53-137B-4F3D-B89F-3782F776D57B}" type="slidenum">
              <a:rPr lang="en-US" altLang="en-US" sz="1200">
                <a:solidFill>
                  <a:schemeClr val="tx1"/>
                </a:solidFill>
              </a:rPr>
              <a:pPr eaLnBrk="1" hangingPunct="1"/>
              <a:t>18</a:t>
            </a:fld>
            <a:endParaRPr lang="en-US" altLang="en-US" sz="1200">
              <a:solidFill>
                <a:schemeClr val="tx1"/>
              </a:solidFill>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r>
              <a:rPr lang="en-US" altLang="en-US" dirty="0" smtClean="0">
                <a:latin typeface="Arial" pitchFamily="34" charset="0"/>
              </a:rPr>
              <a:t>Python treats text and binary files very differently.  For binary files, use “</a:t>
            </a:r>
            <a:r>
              <a:rPr lang="en-US" altLang="en-US" dirty="0" err="1" smtClean="0">
                <a:latin typeface="Arial" pitchFamily="34" charset="0"/>
              </a:rPr>
              <a:t>rb</a:t>
            </a:r>
            <a:r>
              <a:rPr lang="en-US" altLang="en-US" dirty="0" smtClean="0">
                <a:latin typeface="Arial" pitchFamily="34" charset="0"/>
              </a:rPr>
              <a:t>” and “</a:t>
            </a:r>
            <a:r>
              <a:rPr lang="en-US" altLang="en-US" dirty="0" err="1" smtClean="0">
                <a:latin typeface="Arial" pitchFamily="34" charset="0"/>
              </a:rPr>
              <a:t>wb</a:t>
            </a:r>
            <a:r>
              <a:rPr lang="en-US" altLang="en-US" dirty="0" smtClean="0">
                <a:latin typeface="Arial" pitchFamily="34" charset="0"/>
              </a:rPr>
              <a:t>”.  The encode/decode part is only for Huffman.</a:t>
            </a:r>
            <a:endParaRPr lang="en-US" altLang="en-US" dirty="0" smtClean="0">
              <a:latin typeface="Arial" pitchFamily="34" charset="0"/>
            </a:endParaRPr>
          </a:p>
          <a:p>
            <a:pPr eaLnBrk="1" hangingPunct="1"/>
            <a:endParaRPr lang="en-US" altLang="en-US" dirty="0" smtClean="0">
              <a:latin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p:spPr>
        <p:txBody>
          <a:bodyPr/>
          <a:lstStyle/>
          <a:p>
            <a:r>
              <a:rPr lang="en-US" altLang="en-US" smtClean="0">
                <a:latin typeface="Arial" pitchFamily="34" charset="0"/>
              </a:rPr>
              <a:t>How do you make the tree?  On next slide they’ll do it by trial and error.</a:t>
            </a:r>
          </a:p>
        </p:txBody>
      </p:sp>
      <p:sp>
        <p:nvSpPr>
          <p:cNvPr id="31748" name="Slide Number Placeholder 3"/>
          <p:cNvSpPr>
            <a:spLocks noGrp="1"/>
          </p:cNvSpPr>
          <p:nvPr>
            <p:ph type="sldNum" sz="quarter" idx="5"/>
          </p:nvPr>
        </p:nvSpPr>
        <p:spPr>
          <a:noFill/>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B6332B20-0076-4CB5-83B1-1FEA93458006}" type="slidenum">
              <a:rPr lang="en-US" altLang="en-US" sz="1200">
                <a:solidFill>
                  <a:schemeClr val="tx1"/>
                </a:solidFill>
              </a:rPr>
              <a:pPr eaLnBrk="1" hangingPunct="1"/>
              <a:t>19</a:t>
            </a:fld>
            <a:endParaRPr lang="en-US" altLang="en-US" sz="1200">
              <a:solidFill>
                <a:schemeClr val="tx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defTabSz="927100" eaLnBrk="0" hangingPunct="0">
              <a:defRPr sz="1200">
                <a:solidFill>
                  <a:schemeClr val="tx1"/>
                </a:solidFill>
                <a:latin typeface="Arial" pitchFamily="34" charset="0"/>
              </a:defRPr>
            </a:lvl1pPr>
            <a:lvl2pPr marL="746125" indent="-285750" defTabSz="927100" eaLnBrk="0" hangingPunct="0">
              <a:defRPr sz="1200">
                <a:solidFill>
                  <a:schemeClr val="tx1"/>
                </a:solidFill>
                <a:latin typeface="Arial" pitchFamily="34" charset="0"/>
              </a:defRPr>
            </a:lvl2pPr>
            <a:lvl3pPr marL="1147763" indent="-228600" defTabSz="927100" eaLnBrk="0" hangingPunct="0">
              <a:defRPr sz="1200">
                <a:solidFill>
                  <a:schemeClr val="tx1"/>
                </a:solidFill>
                <a:latin typeface="Arial" pitchFamily="34" charset="0"/>
              </a:defRPr>
            </a:lvl3pPr>
            <a:lvl4pPr marL="1608138" indent="-228600" defTabSz="927100" eaLnBrk="0" hangingPunct="0">
              <a:defRPr sz="1200">
                <a:solidFill>
                  <a:schemeClr val="tx1"/>
                </a:solidFill>
                <a:latin typeface="Arial" pitchFamily="34" charset="0"/>
              </a:defRPr>
            </a:lvl4pPr>
            <a:lvl5pPr marL="2068513" indent="-228600" defTabSz="927100" eaLnBrk="0" hangingPunct="0">
              <a:defRPr sz="1200">
                <a:solidFill>
                  <a:schemeClr val="tx1"/>
                </a:solidFill>
                <a:latin typeface="Arial" pitchFamily="34" charset="0"/>
              </a:defRPr>
            </a:lvl5pPr>
            <a:lvl6pPr marL="2525713" indent="-228600" defTabSz="927100" eaLnBrk="0" fontAlgn="base" hangingPunct="0">
              <a:spcBef>
                <a:spcPct val="0"/>
              </a:spcBef>
              <a:spcAft>
                <a:spcPct val="0"/>
              </a:spcAft>
              <a:defRPr sz="1200">
                <a:solidFill>
                  <a:schemeClr val="tx1"/>
                </a:solidFill>
                <a:latin typeface="Arial" pitchFamily="34" charset="0"/>
              </a:defRPr>
            </a:lvl6pPr>
            <a:lvl7pPr marL="2982913" indent="-228600" defTabSz="927100" eaLnBrk="0" fontAlgn="base" hangingPunct="0">
              <a:spcBef>
                <a:spcPct val="0"/>
              </a:spcBef>
              <a:spcAft>
                <a:spcPct val="0"/>
              </a:spcAft>
              <a:defRPr sz="1200">
                <a:solidFill>
                  <a:schemeClr val="tx1"/>
                </a:solidFill>
                <a:latin typeface="Arial" pitchFamily="34" charset="0"/>
              </a:defRPr>
            </a:lvl7pPr>
            <a:lvl8pPr marL="3440113" indent="-228600" defTabSz="927100" eaLnBrk="0" fontAlgn="base" hangingPunct="0">
              <a:spcBef>
                <a:spcPct val="0"/>
              </a:spcBef>
              <a:spcAft>
                <a:spcPct val="0"/>
              </a:spcAft>
              <a:defRPr sz="1200">
                <a:solidFill>
                  <a:schemeClr val="tx1"/>
                </a:solidFill>
                <a:latin typeface="Arial" pitchFamily="34" charset="0"/>
              </a:defRPr>
            </a:lvl8pPr>
            <a:lvl9pPr marL="3897313" indent="-228600" defTabSz="927100" eaLnBrk="0" fontAlgn="base" hangingPunct="0">
              <a:spcBef>
                <a:spcPct val="0"/>
              </a:spcBef>
              <a:spcAft>
                <a:spcPct val="0"/>
              </a:spcAft>
              <a:defRPr sz="1200">
                <a:solidFill>
                  <a:schemeClr val="tx1"/>
                </a:solidFill>
                <a:latin typeface="Arial" pitchFamily="34" charset="0"/>
              </a:defRPr>
            </a:lvl9pPr>
          </a:lstStyle>
          <a:p>
            <a:pPr eaLnBrk="1" hangingPunct="1"/>
            <a:fld id="{4B52D09F-841B-4AD3-8A58-B83F8625ED93}" type="slidenum">
              <a:rPr lang="en-US" altLang="en-US" smtClean="0">
                <a:sym typeface="Arial" pitchFamily="34" charset="0"/>
              </a:rPr>
              <a:pPr eaLnBrk="1" hangingPunct="1"/>
              <a:t>2</a:t>
            </a:fld>
            <a:endParaRPr lang="en-US" altLang="en-US" smtClean="0">
              <a:sym typeface="Arial" pitchFamily="34" charset="0"/>
            </a:endParaRP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p:spPr>
        <p:txBody>
          <a:bodyPr/>
          <a:lstStyle/>
          <a:p>
            <a:pPr eaLnBrk="1" hangingPunct="1"/>
            <a:r>
              <a:rPr lang="en-US" altLang="en-US" smtClean="0">
                <a:latin typeface="Arial" pitchFamily="34" charset="0"/>
              </a:rPr>
              <a:t>Rules of nim (normal play): you have </a:t>
            </a:r>
            <a:r>
              <a:rPr lang="en-US" altLang="en-US" i="1" smtClean="0">
                <a:latin typeface="Arial" pitchFamily="34" charset="0"/>
              </a:rPr>
              <a:t>n</a:t>
            </a:r>
            <a:r>
              <a:rPr lang="en-US" altLang="en-US" smtClean="0">
                <a:latin typeface="Arial" pitchFamily="34" charset="0"/>
              </a:rPr>
              <a:t> heaps of stones.  Each player in turn can remove an arbitrary (nonzero) number of stones from exactly one heap.  The player who removes the last stone wins.</a:t>
            </a:r>
          </a:p>
          <a:p>
            <a:pPr eaLnBrk="1" hangingPunct="1"/>
            <a:endParaRPr lang="en-US" altLang="en-US" smtClean="0">
              <a:latin typeface="Arial" pitchFamily="34" charset="0"/>
            </a:endParaRPr>
          </a:p>
          <a:p>
            <a:pPr eaLnBrk="1" hangingPunct="1"/>
            <a:r>
              <a:rPr lang="en-US" altLang="en-US" smtClean="0">
                <a:latin typeface="Arial" pitchFamily="34" charset="0"/>
              </a:rPr>
              <a:t>Nim sum: express the size of each heap in binary.  The num sum is just h</a:t>
            </a:r>
            <a:r>
              <a:rPr lang="en-US" altLang="en-US" sz="1000" smtClean="0">
                <a:latin typeface="Arial" pitchFamily="34" charset="0"/>
              </a:rPr>
              <a:t>1^h2^h3^…</a:t>
            </a:r>
          </a:p>
          <a:p>
            <a:pPr eaLnBrk="1" hangingPunct="1"/>
            <a:endParaRPr lang="en-US" altLang="en-US" sz="1000" smtClean="0">
              <a:latin typeface="Arial" pitchFamily="34" charset="0"/>
            </a:endParaRPr>
          </a:p>
          <a:p>
            <a:pPr eaLnBrk="1" hangingPunct="1"/>
            <a:r>
              <a:rPr lang="en-US" altLang="en-US" sz="1000" smtClean="0">
                <a:latin typeface="Arial" pitchFamily="34" charset="0"/>
              </a:rPr>
              <a:t>Winning strategy: Force the nim sum to be zero after your play.  The easiest way to do this is to calculate the current nim sum, then look for a heap with a 1 in the same position as the highest bit of the nim sum.  Xor the nim sum with the size of that heap to get the final size you want to achieve.</a:t>
            </a:r>
          </a:p>
          <a:p>
            <a:pPr eaLnBrk="1" hangingPunct="1"/>
            <a:endParaRPr lang="en-US" altLang="en-US" smtClean="0">
              <a:latin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p:spPr>
        <p:txBody>
          <a:bodyPr/>
          <a:lstStyle/>
          <a:p>
            <a:r>
              <a:rPr lang="en-US" altLang="en-US" smtClean="0">
                <a:latin typeface="Arial" pitchFamily="34" charset="0"/>
              </a:rPr>
              <a:t>How do you make the tree?  On next slide they’ll do it by trial and error.</a:t>
            </a:r>
          </a:p>
        </p:txBody>
      </p:sp>
      <p:sp>
        <p:nvSpPr>
          <p:cNvPr id="31748" name="Slide Number Placeholder 3"/>
          <p:cNvSpPr>
            <a:spLocks noGrp="1"/>
          </p:cNvSpPr>
          <p:nvPr>
            <p:ph type="sldNum" sz="quarter" idx="5"/>
          </p:nvPr>
        </p:nvSpPr>
        <p:spPr>
          <a:noFill/>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B6332B20-0076-4CB5-83B1-1FEA93458006}" type="slidenum">
              <a:rPr lang="en-US" altLang="en-US" sz="1200">
                <a:solidFill>
                  <a:schemeClr val="tx1"/>
                </a:solidFill>
              </a:rPr>
              <a:pPr eaLnBrk="1" hangingPunct="1"/>
              <a:t>20</a:t>
            </a:fld>
            <a:endParaRPr lang="en-US" altLang="en-US" sz="1200">
              <a:solidFill>
                <a:schemeClr val="tx1"/>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D620E31B-BC61-47BB-84AC-FEBDB60B3889}" type="slidenum">
              <a:rPr lang="en-US" altLang="en-US" sz="1200">
                <a:solidFill>
                  <a:schemeClr val="tx1"/>
                </a:solidFill>
              </a:rPr>
              <a:pPr eaLnBrk="1" hangingPunct="1"/>
              <a:t>21</a:t>
            </a:fld>
            <a:endParaRPr lang="en-US" altLang="en-US" sz="1200">
              <a:solidFill>
                <a:schemeClr val="tx1"/>
              </a:solidFill>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r>
              <a:rPr lang="en-US" altLang="en-US" smtClean="0">
                <a:latin typeface="Arial" pitchFamily="34" charset="0"/>
              </a:rPr>
              <a:t>WORKSHEET PROBLEM: Try to find an optimal code for these letter frequencies.  The optimal code is 2.3 bits per symbol; see “You Try It” a few slides further on for the tree.</a:t>
            </a:r>
          </a:p>
          <a:p>
            <a:pPr eaLnBrk="1" hangingPunct="1"/>
            <a:endParaRPr lang="en-US" altLang="en-US" smtClean="0">
              <a:latin typeface="Arial" pitchFamily="34" charset="0"/>
            </a:endParaRPr>
          </a:p>
          <a:p>
            <a:pPr eaLnBrk="1" hangingPunct="1"/>
            <a:endParaRPr lang="en-US" altLang="en-US" smtClean="0">
              <a:latin typeface="Arial"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p:spPr>
        <p:txBody>
          <a:bodyPr/>
          <a:lstStyle/>
          <a:p>
            <a:r>
              <a:rPr lang="en-US" altLang="en-US" smtClean="0">
                <a:latin typeface="Arial" pitchFamily="34" charset="0"/>
              </a:rPr>
              <a:t>Here’s what we want: most frequent letters near the top (short codes); frequent ones near the bottom.  The way to do it is to start at the bottom; that way infrequent pairs can combine to become higher frequency.</a:t>
            </a:r>
          </a:p>
        </p:txBody>
      </p:sp>
      <p:sp>
        <p:nvSpPr>
          <p:cNvPr id="33796" name="Slide Number Placeholder 3"/>
          <p:cNvSpPr>
            <a:spLocks noGrp="1"/>
          </p:cNvSpPr>
          <p:nvPr>
            <p:ph type="sldNum" sz="quarter" idx="5"/>
          </p:nvPr>
        </p:nvSpPr>
        <p:spPr>
          <a:noFill/>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2DC6284A-5563-4890-A3D1-DF05087397AC}" type="slidenum">
              <a:rPr lang="en-US" altLang="en-US" sz="1200">
                <a:solidFill>
                  <a:schemeClr val="tx1"/>
                </a:solidFill>
              </a:rPr>
              <a:pPr eaLnBrk="1" hangingPunct="1"/>
              <a:t>22</a:t>
            </a:fld>
            <a:endParaRPr lang="en-US" altLang="en-US" sz="1200">
              <a:solidFill>
                <a:schemeClr val="tx1"/>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C5155036-FCC8-45A0-8672-C04DA3832DB5}" type="slidenum">
              <a:rPr lang="en-US" altLang="en-US" sz="1200">
                <a:solidFill>
                  <a:schemeClr val="tx1"/>
                </a:solidFill>
                <a:latin typeface="Courier New" pitchFamily="49" charset="0"/>
                <a:ea typeface="ＭＳ Ｐゴシック" pitchFamily="1" charset="-128"/>
              </a:rPr>
              <a:pPr eaLnBrk="1" hangingPunct="1"/>
              <a:t>23</a:t>
            </a:fld>
            <a:endParaRPr lang="en-US" altLang="en-US" sz="1200">
              <a:solidFill>
                <a:schemeClr val="tx1"/>
              </a:solidFill>
              <a:latin typeface="Courier New" pitchFamily="49" charset="0"/>
              <a:ea typeface="ＭＳ Ｐゴシック" pitchFamily="1" charset="-128"/>
            </a:endParaRPr>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smtClean="0">
              <a:latin typeface="Arial" pitchFamily="34" charset="0"/>
              <a:ea typeface="ＭＳ Ｐゴシック" pitchFamily="1"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defTabSz="927100" eaLnBrk="0" hangingPunct="0">
              <a:defRPr sz="1200">
                <a:solidFill>
                  <a:schemeClr val="tx1"/>
                </a:solidFill>
                <a:latin typeface="Arial" pitchFamily="34" charset="0"/>
              </a:defRPr>
            </a:lvl1pPr>
            <a:lvl2pPr marL="746125" indent="-285750" defTabSz="927100" eaLnBrk="0" hangingPunct="0">
              <a:defRPr sz="1200">
                <a:solidFill>
                  <a:schemeClr val="tx1"/>
                </a:solidFill>
                <a:latin typeface="Arial" pitchFamily="34" charset="0"/>
              </a:defRPr>
            </a:lvl2pPr>
            <a:lvl3pPr marL="1147763" indent="-228600" defTabSz="927100" eaLnBrk="0" hangingPunct="0">
              <a:defRPr sz="1200">
                <a:solidFill>
                  <a:schemeClr val="tx1"/>
                </a:solidFill>
                <a:latin typeface="Arial" pitchFamily="34" charset="0"/>
              </a:defRPr>
            </a:lvl3pPr>
            <a:lvl4pPr marL="1608138" indent="-228600" defTabSz="927100" eaLnBrk="0" hangingPunct="0">
              <a:defRPr sz="1200">
                <a:solidFill>
                  <a:schemeClr val="tx1"/>
                </a:solidFill>
                <a:latin typeface="Arial" pitchFamily="34" charset="0"/>
              </a:defRPr>
            </a:lvl4pPr>
            <a:lvl5pPr marL="2068513" indent="-228600" defTabSz="927100" eaLnBrk="0" hangingPunct="0">
              <a:defRPr sz="1200">
                <a:solidFill>
                  <a:schemeClr val="tx1"/>
                </a:solidFill>
                <a:latin typeface="Arial" pitchFamily="34" charset="0"/>
              </a:defRPr>
            </a:lvl5pPr>
            <a:lvl6pPr marL="2525713" indent="-228600" defTabSz="927100" eaLnBrk="0" fontAlgn="base" hangingPunct="0">
              <a:spcBef>
                <a:spcPct val="0"/>
              </a:spcBef>
              <a:spcAft>
                <a:spcPct val="0"/>
              </a:spcAft>
              <a:defRPr sz="1200">
                <a:solidFill>
                  <a:schemeClr val="tx1"/>
                </a:solidFill>
                <a:latin typeface="Arial" pitchFamily="34" charset="0"/>
              </a:defRPr>
            </a:lvl6pPr>
            <a:lvl7pPr marL="2982913" indent="-228600" defTabSz="927100" eaLnBrk="0" fontAlgn="base" hangingPunct="0">
              <a:spcBef>
                <a:spcPct val="0"/>
              </a:spcBef>
              <a:spcAft>
                <a:spcPct val="0"/>
              </a:spcAft>
              <a:defRPr sz="1200">
                <a:solidFill>
                  <a:schemeClr val="tx1"/>
                </a:solidFill>
                <a:latin typeface="Arial" pitchFamily="34" charset="0"/>
              </a:defRPr>
            </a:lvl7pPr>
            <a:lvl8pPr marL="3440113" indent="-228600" defTabSz="927100" eaLnBrk="0" fontAlgn="base" hangingPunct="0">
              <a:spcBef>
                <a:spcPct val="0"/>
              </a:spcBef>
              <a:spcAft>
                <a:spcPct val="0"/>
              </a:spcAft>
              <a:defRPr sz="1200">
                <a:solidFill>
                  <a:schemeClr val="tx1"/>
                </a:solidFill>
                <a:latin typeface="Arial" pitchFamily="34" charset="0"/>
              </a:defRPr>
            </a:lvl8pPr>
            <a:lvl9pPr marL="3897313" indent="-228600" defTabSz="927100" eaLnBrk="0" fontAlgn="base" hangingPunct="0">
              <a:spcBef>
                <a:spcPct val="0"/>
              </a:spcBef>
              <a:spcAft>
                <a:spcPct val="0"/>
              </a:spcAft>
              <a:defRPr sz="1200">
                <a:solidFill>
                  <a:schemeClr val="tx1"/>
                </a:solidFill>
                <a:latin typeface="Arial" pitchFamily="34" charset="0"/>
              </a:defRPr>
            </a:lvl9pPr>
          </a:lstStyle>
          <a:p>
            <a:pPr eaLnBrk="1" hangingPunct="1"/>
            <a:fld id="{A2CA8878-8495-4650-B395-56309604C803}" type="slidenum">
              <a:rPr lang="en-US" altLang="en-US" smtClean="0">
                <a:sym typeface="Arial" pitchFamily="34" charset="0"/>
              </a:rPr>
              <a:pPr eaLnBrk="1" hangingPunct="1"/>
              <a:t>3</a:t>
            </a:fld>
            <a:endParaRPr lang="en-US" altLang="en-US" smtClean="0">
              <a:sym typeface="Arial" pitchFamily="34" charset="0"/>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eaLnBrk="1" hangingPunct="1"/>
            <a:r>
              <a:rPr lang="en-US" altLang="en-US" smtClean="0">
                <a:latin typeface="Arial" pitchFamily="34" charset="0"/>
              </a:rPr>
              <a:t>Rules of nim (normal play): you have </a:t>
            </a:r>
            <a:r>
              <a:rPr lang="en-US" altLang="en-US" i="1" smtClean="0">
                <a:latin typeface="Arial" pitchFamily="34" charset="0"/>
              </a:rPr>
              <a:t>n</a:t>
            </a:r>
            <a:r>
              <a:rPr lang="en-US" altLang="en-US" smtClean="0">
                <a:latin typeface="Arial" pitchFamily="34" charset="0"/>
              </a:rPr>
              <a:t> heaps of stones.  Each player in turn can remove an arbitrary (nonzero) number of stones from exactly one heap.  The player who removes the last stone wins.</a:t>
            </a:r>
          </a:p>
          <a:p>
            <a:pPr eaLnBrk="1" hangingPunct="1"/>
            <a:endParaRPr lang="en-US" altLang="en-US" smtClean="0">
              <a:latin typeface="Arial" pitchFamily="34" charset="0"/>
            </a:endParaRPr>
          </a:p>
          <a:p>
            <a:pPr eaLnBrk="1" hangingPunct="1"/>
            <a:r>
              <a:rPr lang="en-US" altLang="en-US" smtClean="0">
                <a:latin typeface="Arial" pitchFamily="34" charset="0"/>
              </a:rPr>
              <a:t>Nim sum: express the size of each heap in binary.  The num sum is just h</a:t>
            </a:r>
            <a:r>
              <a:rPr lang="en-US" altLang="en-US" sz="1000" smtClean="0">
                <a:latin typeface="Arial" pitchFamily="34" charset="0"/>
              </a:rPr>
              <a:t>1^h2^h3^…</a:t>
            </a:r>
          </a:p>
          <a:p>
            <a:pPr eaLnBrk="1" hangingPunct="1"/>
            <a:endParaRPr lang="en-US" altLang="en-US" sz="1000" smtClean="0">
              <a:latin typeface="Arial" pitchFamily="34" charset="0"/>
            </a:endParaRPr>
          </a:p>
          <a:p>
            <a:pPr eaLnBrk="1" hangingPunct="1"/>
            <a:r>
              <a:rPr lang="en-US" altLang="en-US" sz="1000" smtClean="0">
                <a:latin typeface="Arial" pitchFamily="34" charset="0"/>
              </a:rPr>
              <a:t>Winning strategy: Force the nim sum to be zero after your play.  The easiest way to do this is to calculate the current nim sum, then look for a heap with a 1 in the same position as the highest bit of the nim sum.  Xor the nim sum with the size of that heap to get the final size you want to achieve.</a:t>
            </a:r>
          </a:p>
          <a:p>
            <a:pPr eaLnBrk="1" hangingPunct="1"/>
            <a:endParaRPr lang="en-US" altLang="en-US"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Animation: bottom line</a:t>
            </a:r>
            <a:endParaRPr lang="en-US" dirty="0"/>
          </a:p>
        </p:txBody>
      </p:sp>
      <p:sp>
        <p:nvSpPr>
          <p:cNvPr id="4" name="Slide Number Placeholder 3"/>
          <p:cNvSpPr>
            <a:spLocks noGrp="1"/>
          </p:cNvSpPr>
          <p:nvPr>
            <p:ph type="sldNum" sz="quarter" idx="10"/>
          </p:nvPr>
        </p:nvSpPr>
        <p:spPr/>
        <p:txBody>
          <a:bodyPr/>
          <a:lstStyle/>
          <a:p>
            <a:pPr>
              <a:defRPr/>
            </a:pPr>
            <a:fld id="{16D65808-D197-433F-B039-1F704C295ED5}" type="slidenum">
              <a:rPr lang="en-US" smtClean="0"/>
              <a:pPr>
                <a:defRPr/>
              </a:pPr>
              <a:t>4</a:t>
            </a:fld>
            <a:endParaRPr lang="en-US"/>
          </a:p>
        </p:txBody>
      </p:sp>
    </p:spTree>
    <p:extLst>
      <p:ext uri="{BB962C8B-B14F-4D97-AF65-F5344CB8AC3E}">
        <p14:creationId xmlns:p14="http://schemas.microsoft.com/office/powerpoint/2010/main" val="20324200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6D65808-D197-433F-B039-1F704C295ED5}" type="slidenum">
              <a:rPr lang="en-US" smtClean="0"/>
              <a:pPr>
                <a:defRPr/>
              </a:pPr>
              <a:t>5</a:t>
            </a:fld>
            <a:endParaRPr lang="en-US"/>
          </a:p>
        </p:txBody>
      </p:sp>
    </p:spTree>
    <p:extLst>
      <p:ext uri="{BB962C8B-B14F-4D97-AF65-F5344CB8AC3E}">
        <p14:creationId xmlns:p14="http://schemas.microsoft.com/office/powerpoint/2010/main" val="8546295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p:spPr>
        <p:txBody>
          <a:bodyPr/>
          <a:lstStyle/>
          <a:p>
            <a:endParaRPr lang="en-US" altLang="en-US" smtClean="0">
              <a:latin typeface="Arial" pitchFamily="34" charset="0"/>
            </a:endParaRPr>
          </a:p>
        </p:txBody>
      </p:sp>
      <p:sp>
        <p:nvSpPr>
          <p:cNvPr id="23556" name="Slide Number Placeholder 3"/>
          <p:cNvSpPr>
            <a:spLocks noGrp="1"/>
          </p:cNvSpPr>
          <p:nvPr>
            <p:ph type="sldNum" sz="quarter" idx="5"/>
          </p:nvPr>
        </p:nvSpPr>
        <p:spPr>
          <a:noFill/>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F979B4A5-6C44-4427-86F7-E8352D9CEAB5}" type="slidenum">
              <a:rPr lang="en-US" altLang="en-US" sz="1200">
                <a:solidFill>
                  <a:schemeClr val="tx1"/>
                </a:solidFill>
              </a:rPr>
              <a:pPr eaLnBrk="1" hangingPunct="1"/>
              <a:t>6</a:t>
            </a:fld>
            <a:endParaRPr lang="en-US" altLang="en-US" sz="1200">
              <a:solidFill>
                <a:schemeClr val="tx1"/>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p:spPr>
        <p:txBody>
          <a:bodyPr/>
          <a:lstStyle/>
          <a:p>
            <a:r>
              <a:rPr lang="en-US" altLang="en-US" dirty="0" smtClean="0">
                <a:latin typeface="Arial" pitchFamily="34" charset="0"/>
              </a:rPr>
              <a:t>Limits are 1 to </a:t>
            </a:r>
            <a:r>
              <a:rPr lang="en-US" altLang="en-US" i="1" dirty="0" smtClean="0">
                <a:latin typeface="Arial" pitchFamily="34" charset="0"/>
              </a:rPr>
              <a:t>k</a:t>
            </a:r>
            <a:r>
              <a:rPr lang="en-US" altLang="en-US" dirty="0" smtClean="0">
                <a:latin typeface="Arial" pitchFamily="34" charset="0"/>
              </a:rPr>
              <a:t>. </a:t>
            </a:r>
            <a:r>
              <a:rPr lang="en-US" altLang="en-US" dirty="0" smtClean="0">
                <a:latin typeface="Arial" pitchFamily="34" charset="0"/>
              </a:rPr>
              <a:t>  Don’t forget to explain product notation.  Note that it can be done with reduce.</a:t>
            </a:r>
            <a:endParaRPr lang="en-US" altLang="en-US" dirty="0" smtClean="0">
              <a:latin typeface="Arial" pitchFamily="34" charset="0"/>
            </a:endParaRPr>
          </a:p>
        </p:txBody>
      </p:sp>
      <p:sp>
        <p:nvSpPr>
          <p:cNvPr id="24580" name="Slide Number Placeholder 3"/>
          <p:cNvSpPr>
            <a:spLocks noGrp="1"/>
          </p:cNvSpPr>
          <p:nvPr>
            <p:ph type="sldNum" sz="quarter" idx="5"/>
          </p:nvPr>
        </p:nvSpPr>
        <p:spPr>
          <a:noFill/>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5CA01C30-700F-494E-AEA1-DB2C22C623E4}" type="slidenum">
              <a:rPr lang="en-US" altLang="en-US" sz="1200">
                <a:solidFill>
                  <a:schemeClr val="tx1"/>
                </a:solidFill>
              </a:rPr>
              <a:pPr eaLnBrk="1" hangingPunct="1"/>
              <a:t>7</a:t>
            </a:fld>
            <a:endParaRPr lang="en-US" altLang="en-US" sz="1200">
              <a:solidFill>
                <a:schemeClr val="tx1"/>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Don’t forget to explain summation notation.  Note that it’s implemented</a:t>
            </a:r>
            <a:r>
              <a:rPr lang="en-US" baseline="0" dirty="0" smtClean="0"/>
              <a:t> in the Python sum function.</a:t>
            </a:r>
            <a:endParaRPr lang="en-US" dirty="0"/>
          </a:p>
        </p:txBody>
      </p:sp>
      <p:sp>
        <p:nvSpPr>
          <p:cNvPr id="4" name="Slide Number Placeholder 3"/>
          <p:cNvSpPr>
            <a:spLocks noGrp="1"/>
          </p:cNvSpPr>
          <p:nvPr>
            <p:ph type="sldNum" sz="quarter" idx="10"/>
          </p:nvPr>
        </p:nvSpPr>
        <p:spPr/>
        <p:txBody>
          <a:bodyPr/>
          <a:lstStyle/>
          <a:p>
            <a:pPr>
              <a:defRPr/>
            </a:pPr>
            <a:fld id="{16D65808-D197-433F-B039-1F704C295ED5}" type="slidenum">
              <a:rPr lang="en-US" smtClean="0"/>
              <a:pPr>
                <a:defRPr/>
              </a:pPr>
              <a:t>8</a:t>
            </a:fld>
            <a:endParaRPr lang="en-US"/>
          </a:p>
        </p:txBody>
      </p:sp>
    </p:spTree>
    <p:extLst>
      <p:ext uri="{BB962C8B-B14F-4D97-AF65-F5344CB8AC3E}">
        <p14:creationId xmlns:p14="http://schemas.microsoft.com/office/powerpoint/2010/main" val="15611295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8848"/>
            <a:r>
              <a:rPr lang="en-US" altLang="en-US" dirty="0" smtClean="0">
                <a:latin typeface="Arial" pitchFamily="34" charset="0"/>
              </a:rPr>
              <a:t>Clearly, this is a quadratic,</a:t>
            </a:r>
            <a:r>
              <a:rPr lang="en-US" altLang="en-US" baseline="0" dirty="0" smtClean="0">
                <a:latin typeface="Arial" pitchFamily="34" charset="0"/>
              </a:rPr>
              <a:t> which makes sense because in general you need a quadratic to be able to pass through three arbitrary points.  </a:t>
            </a:r>
            <a:r>
              <a:rPr lang="en-US" altLang="en-US" dirty="0" smtClean="0">
                <a:latin typeface="Arial" pitchFamily="34" charset="0"/>
              </a:rPr>
              <a:t>It’s easy to show how a 2-point </a:t>
            </a:r>
            <a:r>
              <a:rPr lang="en-US" altLang="en-US" baseline="0" dirty="0" smtClean="0">
                <a:latin typeface="Arial" pitchFamily="34" charset="0"/>
              </a:rPr>
              <a:t> </a:t>
            </a:r>
            <a:r>
              <a:rPr lang="en-US" altLang="en-US" dirty="0" smtClean="0">
                <a:latin typeface="Arial" pitchFamily="34" charset="0"/>
              </a:rPr>
              <a:t>polynomial L(x)</a:t>
            </a:r>
            <a:r>
              <a:rPr lang="en-US" altLang="en-US" baseline="0" dirty="0" smtClean="0">
                <a:latin typeface="Arial" pitchFamily="34" charset="0"/>
              </a:rPr>
              <a:t> = y0(x-x1)/(x0-x1) + y1(x-x0)/(x1-x0) </a:t>
            </a:r>
            <a:r>
              <a:rPr lang="en-US" altLang="en-US" dirty="0" smtClean="0">
                <a:latin typeface="Arial" pitchFamily="34" charset="0"/>
              </a:rPr>
              <a:t>simplifies to y = mx + b.  (But don’t do so; it takes too much time.)</a:t>
            </a:r>
          </a:p>
          <a:p>
            <a:endParaRPr lang="en-US" dirty="0"/>
          </a:p>
        </p:txBody>
      </p:sp>
      <p:sp>
        <p:nvSpPr>
          <p:cNvPr id="4" name="Slide Number Placeholder 3"/>
          <p:cNvSpPr>
            <a:spLocks noGrp="1"/>
          </p:cNvSpPr>
          <p:nvPr>
            <p:ph type="sldNum" sz="quarter" idx="10"/>
          </p:nvPr>
        </p:nvSpPr>
        <p:spPr/>
        <p:txBody>
          <a:bodyPr/>
          <a:lstStyle/>
          <a:p>
            <a:pPr>
              <a:defRPr/>
            </a:pPr>
            <a:fld id="{16D65808-D197-433F-B039-1F704C295ED5}" type="slidenum">
              <a:rPr lang="en-US" smtClean="0"/>
              <a:pPr>
                <a:defRPr/>
              </a:pPr>
              <a:t>9</a:t>
            </a:fld>
            <a:endParaRPr lang="en-US"/>
          </a:p>
        </p:txBody>
      </p:sp>
    </p:spTree>
    <p:extLst>
      <p:ext uri="{BB962C8B-B14F-4D97-AF65-F5344CB8AC3E}">
        <p14:creationId xmlns:p14="http://schemas.microsoft.com/office/powerpoint/2010/main" val="18896740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ext Box 3"/>
          <p:cNvSpPr txBox="1">
            <a:spLocks noGrp="1" noChangeArrowheads="1"/>
          </p:cNvSpPr>
          <p:nvPr>
            <p:ph type="sldNum" sz="quarter" idx="10"/>
          </p:nvPr>
        </p:nvSpPr>
        <p:spPr>
          <a:ln/>
        </p:spPr>
        <p:txBody>
          <a:bodyPr/>
          <a:lstStyle>
            <a:lvl1pPr>
              <a:defRPr/>
            </a:lvl1pPr>
          </a:lstStyle>
          <a:p>
            <a:pPr>
              <a:defRPr/>
            </a:pPr>
            <a:fld id="{12D3F532-6C8B-4B36-A126-795198C15F4F}" type="slidenum">
              <a:rPr lang="en-US"/>
              <a:pPr>
                <a:defRPr/>
              </a:pPr>
              <a:t>‹#›</a:t>
            </a:fld>
            <a:endParaRPr lang="en-US"/>
          </a:p>
        </p:txBody>
      </p:sp>
    </p:spTree>
    <p:extLst>
      <p:ext uri="{BB962C8B-B14F-4D97-AF65-F5344CB8AC3E}">
        <p14:creationId xmlns:p14="http://schemas.microsoft.com/office/powerpoint/2010/main" val="2005424630"/>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3"/>
          <p:cNvSpPr txBox="1">
            <a:spLocks noGrp="1" noChangeArrowheads="1"/>
          </p:cNvSpPr>
          <p:nvPr>
            <p:ph type="sldNum" sz="quarter" idx="10"/>
          </p:nvPr>
        </p:nvSpPr>
        <p:spPr>
          <a:ln/>
        </p:spPr>
        <p:txBody>
          <a:bodyPr/>
          <a:lstStyle>
            <a:lvl1pPr>
              <a:defRPr/>
            </a:lvl1pPr>
          </a:lstStyle>
          <a:p>
            <a:pPr>
              <a:defRPr/>
            </a:pPr>
            <a:fld id="{2BCD44D3-4E62-496F-8FDA-A653471A6F14}" type="slidenum">
              <a:rPr lang="en-US"/>
              <a:pPr>
                <a:defRPr/>
              </a:pPr>
              <a:t>‹#›</a:t>
            </a:fld>
            <a:endParaRPr lang="en-US"/>
          </a:p>
        </p:txBody>
      </p:sp>
    </p:spTree>
    <p:extLst>
      <p:ext uri="{BB962C8B-B14F-4D97-AF65-F5344CB8AC3E}">
        <p14:creationId xmlns:p14="http://schemas.microsoft.com/office/powerpoint/2010/main" val="2431493586"/>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81000"/>
            <a:ext cx="1943100" cy="6477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676900" cy="6477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3"/>
          <p:cNvSpPr txBox="1">
            <a:spLocks noGrp="1" noChangeArrowheads="1"/>
          </p:cNvSpPr>
          <p:nvPr>
            <p:ph type="sldNum" sz="quarter" idx="10"/>
          </p:nvPr>
        </p:nvSpPr>
        <p:spPr>
          <a:ln/>
        </p:spPr>
        <p:txBody>
          <a:bodyPr/>
          <a:lstStyle>
            <a:lvl1pPr>
              <a:defRPr/>
            </a:lvl1pPr>
          </a:lstStyle>
          <a:p>
            <a:pPr>
              <a:defRPr/>
            </a:pPr>
            <a:fld id="{93F524F5-7B47-460E-9DD9-92E28A455D45}" type="slidenum">
              <a:rPr lang="en-US"/>
              <a:pPr>
                <a:defRPr/>
              </a:pPr>
              <a:t>‹#›</a:t>
            </a:fld>
            <a:endParaRPr lang="en-US"/>
          </a:p>
        </p:txBody>
      </p:sp>
    </p:spTree>
    <p:extLst>
      <p:ext uri="{BB962C8B-B14F-4D97-AF65-F5344CB8AC3E}">
        <p14:creationId xmlns:p14="http://schemas.microsoft.com/office/powerpoint/2010/main" val="272766055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3"/>
          <p:cNvSpPr txBox="1">
            <a:spLocks noGrp="1" noChangeArrowheads="1"/>
          </p:cNvSpPr>
          <p:nvPr>
            <p:ph type="sldNum" sz="quarter" idx="10"/>
          </p:nvPr>
        </p:nvSpPr>
        <p:spPr>
          <a:ln/>
        </p:spPr>
        <p:txBody>
          <a:bodyPr/>
          <a:lstStyle>
            <a:lvl1pPr>
              <a:defRPr/>
            </a:lvl1pPr>
          </a:lstStyle>
          <a:p>
            <a:pPr>
              <a:defRPr/>
            </a:pPr>
            <a:fld id="{5306CB3C-F720-47F6-896A-2DE835A61DBF}" type="slidenum">
              <a:rPr lang="en-US"/>
              <a:pPr>
                <a:defRPr/>
              </a:pPr>
              <a:t>‹#›</a:t>
            </a:fld>
            <a:endParaRPr lang="en-US"/>
          </a:p>
        </p:txBody>
      </p:sp>
    </p:spTree>
    <p:extLst>
      <p:ext uri="{BB962C8B-B14F-4D97-AF65-F5344CB8AC3E}">
        <p14:creationId xmlns:p14="http://schemas.microsoft.com/office/powerpoint/2010/main" val="294168831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ext Box 3"/>
          <p:cNvSpPr txBox="1">
            <a:spLocks noGrp="1" noChangeArrowheads="1"/>
          </p:cNvSpPr>
          <p:nvPr>
            <p:ph type="sldNum" sz="quarter" idx="10"/>
          </p:nvPr>
        </p:nvSpPr>
        <p:spPr>
          <a:ln/>
        </p:spPr>
        <p:txBody>
          <a:bodyPr/>
          <a:lstStyle>
            <a:lvl1pPr>
              <a:defRPr/>
            </a:lvl1pPr>
          </a:lstStyle>
          <a:p>
            <a:pPr>
              <a:defRPr/>
            </a:pPr>
            <a:fld id="{D6A61C42-085B-4478-BA70-C69B0AC19FCB}" type="slidenum">
              <a:rPr lang="en-US"/>
              <a:pPr>
                <a:defRPr/>
              </a:pPr>
              <a:t>‹#›</a:t>
            </a:fld>
            <a:endParaRPr lang="en-US"/>
          </a:p>
        </p:txBody>
      </p:sp>
    </p:spTree>
    <p:extLst>
      <p:ext uri="{BB962C8B-B14F-4D97-AF65-F5344CB8AC3E}">
        <p14:creationId xmlns:p14="http://schemas.microsoft.com/office/powerpoint/2010/main" val="2153362662"/>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3"/>
          <p:cNvSpPr txBox="1">
            <a:spLocks noGrp="1" noChangeArrowheads="1"/>
          </p:cNvSpPr>
          <p:nvPr>
            <p:ph type="sldNum" sz="quarter" idx="10"/>
          </p:nvPr>
        </p:nvSpPr>
        <p:spPr>
          <a:ln/>
        </p:spPr>
        <p:txBody>
          <a:bodyPr/>
          <a:lstStyle>
            <a:lvl1pPr>
              <a:defRPr/>
            </a:lvl1pPr>
          </a:lstStyle>
          <a:p>
            <a:pPr>
              <a:defRPr/>
            </a:pPr>
            <a:fld id="{AEA935EB-BB5E-412D-8AB0-9E44B6077B1C}" type="slidenum">
              <a:rPr lang="en-US"/>
              <a:pPr>
                <a:defRPr/>
              </a:pPr>
              <a:t>‹#›</a:t>
            </a:fld>
            <a:endParaRPr lang="en-US"/>
          </a:p>
        </p:txBody>
      </p:sp>
    </p:spTree>
    <p:extLst>
      <p:ext uri="{BB962C8B-B14F-4D97-AF65-F5344CB8AC3E}">
        <p14:creationId xmlns:p14="http://schemas.microsoft.com/office/powerpoint/2010/main" val="1211975935"/>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3"/>
          <p:cNvSpPr txBox="1">
            <a:spLocks noGrp="1" noChangeArrowheads="1"/>
          </p:cNvSpPr>
          <p:nvPr>
            <p:ph type="sldNum" sz="quarter" idx="10"/>
          </p:nvPr>
        </p:nvSpPr>
        <p:spPr>
          <a:ln/>
        </p:spPr>
        <p:txBody>
          <a:bodyPr/>
          <a:lstStyle>
            <a:lvl1pPr>
              <a:defRPr/>
            </a:lvl1pPr>
          </a:lstStyle>
          <a:p>
            <a:pPr>
              <a:defRPr/>
            </a:pPr>
            <a:fld id="{77CF5F5F-F1D4-4AAC-B8E2-ED432C620A96}" type="slidenum">
              <a:rPr lang="en-US"/>
              <a:pPr>
                <a:defRPr/>
              </a:pPr>
              <a:t>‹#›</a:t>
            </a:fld>
            <a:endParaRPr lang="en-US"/>
          </a:p>
        </p:txBody>
      </p:sp>
    </p:spTree>
    <p:extLst>
      <p:ext uri="{BB962C8B-B14F-4D97-AF65-F5344CB8AC3E}">
        <p14:creationId xmlns:p14="http://schemas.microsoft.com/office/powerpoint/2010/main" val="3140659357"/>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3"/>
          <p:cNvSpPr txBox="1">
            <a:spLocks noGrp="1" noChangeArrowheads="1"/>
          </p:cNvSpPr>
          <p:nvPr>
            <p:ph type="sldNum" sz="quarter" idx="10"/>
          </p:nvPr>
        </p:nvSpPr>
        <p:spPr>
          <a:ln/>
        </p:spPr>
        <p:txBody>
          <a:bodyPr/>
          <a:lstStyle>
            <a:lvl1pPr>
              <a:defRPr/>
            </a:lvl1pPr>
          </a:lstStyle>
          <a:p>
            <a:pPr>
              <a:defRPr/>
            </a:pPr>
            <a:fld id="{2220ABD4-4045-45A9-A151-592535C62CED}" type="slidenum">
              <a:rPr lang="en-US"/>
              <a:pPr>
                <a:defRPr/>
              </a:pPr>
              <a:t>‹#›</a:t>
            </a:fld>
            <a:endParaRPr lang="en-US"/>
          </a:p>
        </p:txBody>
      </p:sp>
    </p:spTree>
    <p:extLst>
      <p:ext uri="{BB962C8B-B14F-4D97-AF65-F5344CB8AC3E}">
        <p14:creationId xmlns:p14="http://schemas.microsoft.com/office/powerpoint/2010/main" val="2846331045"/>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3"/>
          <p:cNvSpPr txBox="1">
            <a:spLocks noGrp="1" noChangeArrowheads="1"/>
          </p:cNvSpPr>
          <p:nvPr>
            <p:ph type="sldNum" sz="quarter" idx="10"/>
          </p:nvPr>
        </p:nvSpPr>
        <p:spPr>
          <a:ln/>
        </p:spPr>
        <p:txBody>
          <a:bodyPr/>
          <a:lstStyle>
            <a:lvl1pPr>
              <a:defRPr/>
            </a:lvl1pPr>
          </a:lstStyle>
          <a:p>
            <a:pPr>
              <a:defRPr/>
            </a:pPr>
            <a:fld id="{9ED0D7D3-BB7D-4AC8-8A10-7149A98CCC0D}" type="slidenum">
              <a:rPr lang="en-US"/>
              <a:pPr>
                <a:defRPr/>
              </a:pPr>
              <a:t>‹#›</a:t>
            </a:fld>
            <a:endParaRPr lang="en-US"/>
          </a:p>
        </p:txBody>
      </p:sp>
    </p:spTree>
    <p:extLst>
      <p:ext uri="{BB962C8B-B14F-4D97-AF65-F5344CB8AC3E}">
        <p14:creationId xmlns:p14="http://schemas.microsoft.com/office/powerpoint/2010/main" val="3408915363"/>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3"/>
          <p:cNvSpPr txBox="1">
            <a:spLocks noGrp="1" noChangeArrowheads="1"/>
          </p:cNvSpPr>
          <p:nvPr>
            <p:ph type="sldNum" sz="quarter" idx="10"/>
          </p:nvPr>
        </p:nvSpPr>
        <p:spPr>
          <a:ln/>
        </p:spPr>
        <p:txBody>
          <a:bodyPr/>
          <a:lstStyle>
            <a:lvl1pPr>
              <a:defRPr/>
            </a:lvl1pPr>
          </a:lstStyle>
          <a:p>
            <a:pPr>
              <a:defRPr/>
            </a:pPr>
            <a:fld id="{1E227A2C-ED8F-43C2-8ABB-3A199977F8F7}" type="slidenum">
              <a:rPr lang="en-US"/>
              <a:pPr>
                <a:defRPr/>
              </a:pPr>
              <a:t>‹#›</a:t>
            </a:fld>
            <a:endParaRPr lang="en-US"/>
          </a:p>
        </p:txBody>
      </p:sp>
    </p:spTree>
    <p:extLst>
      <p:ext uri="{BB962C8B-B14F-4D97-AF65-F5344CB8AC3E}">
        <p14:creationId xmlns:p14="http://schemas.microsoft.com/office/powerpoint/2010/main" val="1163930892"/>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Arial"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3"/>
          <p:cNvSpPr txBox="1">
            <a:spLocks noGrp="1" noChangeArrowheads="1"/>
          </p:cNvSpPr>
          <p:nvPr>
            <p:ph type="sldNum" sz="quarter" idx="10"/>
          </p:nvPr>
        </p:nvSpPr>
        <p:spPr>
          <a:ln/>
        </p:spPr>
        <p:txBody>
          <a:bodyPr/>
          <a:lstStyle>
            <a:lvl1pPr>
              <a:defRPr/>
            </a:lvl1pPr>
          </a:lstStyle>
          <a:p>
            <a:pPr>
              <a:defRPr/>
            </a:pPr>
            <a:fld id="{2705DD1D-2CEF-49C2-ADB4-ED885EEB0B42}" type="slidenum">
              <a:rPr lang="en-US"/>
              <a:pPr>
                <a:defRPr/>
              </a:pPr>
              <a:t>‹#›</a:t>
            </a:fld>
            <a:endParaRPr lang="en-US"/>
          </a:p>
        </p:txBody>
      </p:sp>
    </p:spTree>
    <p:extLst>
      <p:ext uri="{BB962C8B-B14F-4D97-AF65-F5344CB8AC3E}">
        <p14:creationId xmlns:p14="http://schemas.microsoft.com/office/powerpoint/2010/main" val="3794617550"/>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685800" y="381000"/>
            <a:ext cx="7772400" cy="1600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91440" bIns="50800" numCol="1" anchor="ctr" anchorCtr="0" compatLnSpc="1">
            <a:prstTxWarp prst="textNoShape">
              <a:avLst/>
            </a:prstTxWarp>
          </a:bodyPr>
          <a:lstStyle/>
          <a:p>
            <a:pPr lvl="0"/>
            <a:r>
              <a:rPr lang="en-US" altLang="en-US" smtClean="0">
                <a:sym typeface="Arial" pitchFamily="34" charset="0"/>
              </a:rPr>
              <a:t>Click to edit Master title style</a:t>
            </a:r>
          </a:p>
        </p:txBody>
      </p:sp>
      <p:sp>
        <p:nvSpPr>
          <p:cNvPr id="1027" name="Rectangle 2"/>
          <p:cNvSpPr>
            <a:spLocks noGrp="1" noChangeArrowheads="1"/>
          </p:cNvSpPr>
          <p:nvPr>
            <p:ph type="body" idx="1"/>
          </p:nvPr>
        </p:nvSpPr>
        <p:spPr bwMode="auto">
          <a:xfrm>
            <a:off x="685800" y="1981200"/>
            <a:ext cx="7772400" cy="4876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91440" bIns="50800" numCol="1" anchor="t" anchorCtr="0" compatLnSpc="1">
            <a:prstTxWarp prst="textNoShape">
              <a:avLst/>
            </a:prstTxWarp>
          </a:bodyPr>
          <a:lstStyle/>
          <a:p>
            <a:pPr lvl="0"/>
            <a:r>
              <a:rPr lang="en-US" altLang="en-US" smtClean="0">
                <a:sym typeface="Arial" pitchFamily="34" charset="0"/>
              </a:rPr>
              <a:t>Click to edit Master text styles</a:t>
            </a:r>
          </a:p>
          <a:p>
            <a:pPr lvl="1"/>
            <a:r>
              <a:rPr lang="en-US" altLang="en-US" smtClean="0">
                <a:sym typeface="Arial" pitchFamily="34" charset="0"/>
              </a:rPr>
              <a:t>Second level</a:t>
            </a:r>
          </a:p>
          <a:p>
            <a:pPr lvl="2"/>
            <a:r>
              <a:rPr lang="en-US" altLang="en-US" smtClean="0">
                <a:sym typeface="Arial" pitchFamily="34" charset="0"/>
              </a:rPr>
              <a:t>Third level</a:t>
            </a:r>
          </a:p>
          <a:p>
            <a:pPr lvl="3"/>
            <a:r>
              <a:rPr lang="en-US" altLang="en-US" smtClean="0">
                <a:sym typeface="Arial" pitchFamily="34" charset="0"/>
              </a:rPr>
              <a:t>Fourth level</a:t>
            </a:r>
          </a:p>
          <a:p>
            <a:pPr lvl="4"/>
            <a:r>
              <a:rPr lang="en-US" altLang="en-US" smtClean="0">
                <a:sym typeface="Arial" pitchFamily="34" charset="0"/>
              </a:rPr>
              <a:t>Fifth level</a:t>
            </a:r>
          </a:p>
        </p:txBody>
      </p:sp>
      <p:sp>
        <p:nvSpPr>
          <p:cNvPr id="2" name="Text Box 3"/>
          <p:cNvSpPr txBox="1">
            <a:spLocks noGrp="1" noChangeArrowheads="1"/>
          </p:cNvSpPr>
          <p:nvPr>
            <p:ph type="sldNum" sz="quarter" idx="4"/>
          </p:nvPr>
        </p:nvSpPr>
        <p:spPr bwMode="auto">
          <a:xfrm>
            <a:off x="7348538" y="6248400"/>
            <a:ext cx="312737"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1440" tIns="45720" rIns="91440" bIns="45720" numCol="1" anchor="t" anchorCtr="0" compatLnSpc="1">
            <a:prstTxWarp prst="textNoShape">
              <a:avLst/>
            </a:prstTxWarp>
          </a:bodyPr>
          <a:lstStyle>
            <a:lvl1pPr algn="ctr">
              <a:defRPr sz="1400">
                <a:solidFill>
                  <a:schemeClr val="tx1"/>
                </a:solidFill>
                <a:latin typeface="Arial" charset="0"/>
                <a:cs typeface="Arial" charset="0"/>
                <a:sym typeface="Arial" charset="0"/>
              </a:defRPr>
            </a:lvl1pPr>
          </a:lstStyle>
          <a:p>
            <a:pPr>
              <a:defRPr/>
            </a:pPr>
            <a:fld id="{37B64808-6093-4124-99AA-3078FE3D7A0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marL="39688" indent="-39688" algn="ctr" rtl="0" eaLnBrk="0" fontAlgn="base" hangingPunct="0">
        <a:spcBef>
          <a:spcPct val="0"/>
        </a:spcBef>
        <a:spcAft>
          <a:spcPct val="0"/>
        </a:spcAft>
        <a:defRPr sz="4400">
          <a:solidFill>
            <a:schemeClr val="tx1"/>
          </a:solidFill>
          <a:latin typeface="+mj-lt"/>
          <a:ea typeface="+mj-ea"/>
          <a:cs typeface="+mj-cs"/>
          <a:sym typeface="Arial" pitchFamily="34" charset="0"/>
        </a:defRPr>
      </a:lvl1pPr>
      <a:lvl2pPr marL="39688" indent="-39688" algn="ctr" rtl="0" eaLnBrk="0" fontAlgn="base" hangingPunct="0">
        <a:spcBef>
          <a:spcPct val="0"/>
        </a:spcBef>
        <a:spcAft>
          <a:spcPct val="0"/>
        </a:spcAft>
        <a:defRPr sz="4400">
          <a:solidFill>
            <a:schemeClr val="tx1"/>
          </a:solidFill>
          <a:latin typeface="Arial" charset="0"/>
          <a:sym typeface="Arial" pitchFamily="34" charset="0"/>
        </a:defRPr>
      </a:lvl2pPr>
      <a:lvl3pPr marL="39688" indent="-39688" algn="ctr" rtl="0" eaLnBrk="0" fontAlgn="base" hangingPunct="0">
        <a:spcBef>
          <a:spcPct val="0"/>
        </a:spcBef>
        <a:spcAft>
          <a:spcPct val="0"/>
        </a:spcAft>
        <a:defRPr sz="4400">
          <a:solidFill>
            <a:schemeClr val="tx1"/>
          </a:solidFill>
          <a:latin typeface="Arial" charset="0"/>
          <a:sym typeface="Arial" pitchFamily="34" charset="0"/>
        </a:defRPr>
      </a:lvl3pPr>
      <a:lvl4pPr marL="39688" indent="-39688" algn="ctr" rtl="0" eaLnBrk="0" fontAlgn="base" hangingPunct="0">
        <a:spcBef>
          <a:spcPct val="0"/>
        </a:spcBef>
        <a:spcAft>
          <a:spcPct val="0"/>
        </a:spcAft>
        <a:defRPr sz="4400">
          <a:solidFill>
            <a:schemeClr val="tx1"/>
          </a:solidFill>
          <a:latin typeface="Arial" charset="0"/>
          <a:sym typeface="Arial" pitchFamily="34" charset="0"/>
        </a:defRPr>
      </a:lvl4pPr>
      <a:lvl5pPr marL="39688" indent="-39688" algn="ctr" rtl="0" eaLnBrk="0" fontAlgn="base" hangingPunct="0">
        <a:spcBef>
          <a:spcPct val="0"/>
        </a:spcBef>
        <a:spcAft>
          <a:spcPct val="0"/>
        </a:spcAft>
        <a:defRPr sz="4400">
          <a:solidFill>
            <a:schemeClr val="tx1"/>
          </a:solidFill>
          <a:latin typeface="Arial" charset="0"/>
          <a:sym typeface="Arial" pitchFamily="34" charset="0"/>
        </a:defRPr>
      </a:lvl5pPr>
      <a:lvl6pPr marL="496888" algn="ctr" rtl="0" fontAlgn="base">
        <a:spcBef>
          <a:spcPct val="0"/>
        </a:spcBef>
        <a:spcAft>
          <a:spcPct val="0"/>
        </a:spcAft>
        <a:defRPr sz="4400">
          <a:solidFill>
            <a:schemeClr val="tx1"/>
          </a:solidFill>
          <a:latin typeface="Arial" charset="0"/>
          <a:sym typeface="Arial" charset="0"/>
        </a:defRPr>
      </a:lvl6pPr>
      <a:lvl7pPr marL="954088" algn="ctr" rtl="0" fontAlgn="base">
        <a:spcBef>
          <a:spcPct val="0"/>
        </a:spcBef>
        <a:spcAft>
          <a:spcPct val="0"/>
        </a:spcAft>
        <a:defRPr sz="4400">
          <a:solidFill>
            <a:schemeClr val="tx1"/>
          </a:solidFill>
          <a:latin typeface="Arial" charset="0"/>
          <a:sym typeface="Arial" charset="0"/>
        </a:defRPr>
      </a:lvl7pPr>
      <a:lvl8pPr marL="1411288" algn="ctr" rtl="0" fontAlgn="base">
        <a:spcBef>
          <a:spcPct val="0"/>
        </a:spcBef>
        <a:spcAft>
          <a:spcPct val="0"/>
        </a:spcAft>
        <a:defRPr sz="4400">
          <a:solidFill>
            <a:schemeClr val="tx1"/>
          </a:solidFill>
          <a:latin typeface="Arial" charset="0"/>
          <a:sym typeface="Arial" charset="0"/>
        </a:defRPr>
      </a:lvl8pPr>
      <a:lvl9pPr marL="1868488" algn="ctr" rtl="0" fontAlgn="base">
        <a:spcBef>
          <a:spcPct val="0"/>
        </a:spcBef>
        <a:spcAft>
          <a:spcPct val="0"/>
        </a:spcAft>
        <a:defRPr sz="4400">
          <a:solidFill>
            <a:schemeClr val="tx1"/>
          </a:solidFill>
          <a:latin typeface="Arial" charset="0"/>
          <a:sym typeface="Arial" charset="0"/>
        </a:defRPr>
      </a:lvl9pPr>
    </p:titleStyle>
    <p:bodyStyle>
      <a:lvl1pPr marL="382588" indent="-342900" algn="l" rtl="0" eaLnBrk="0" fontAlgn="base" hangingPunct="0">
        <a:spcBef>
          <a:spcPts val="700"/>
        </a:spcBef>
        <a:spcAft>
          <a:spcPct val="0"/>
        </a:spcAft>
        <a:buSzPct val="100000"/>
        <a:buFont typeface="Lucida Grande" charset="0"/>
        <a:buChar char="•"/>
        <a:defRPr sz="3200">
          <a:solidFill>
            <a:schemeClr val="tx1"/>
          </a:solidFill>
          <a:latin typeface="+mn-lt"/>
          <a:ea typeface="+mn-ea"/>
          <a:cs typeface="+mn-cs"/>
          <a:sym typeface="Arial" pitchFamily="34" charset="0"/>
        </a:defRPr>
      </a:lvl1pPr>
      <a:lvl2pPr marL="731838" indent="-285750" algn="l" rtl="0" eaLnBrk="0" fontAlgn="base" hangingPunct="0">
        <a:spcBef>
          <a:spcPts val="600"/>
        </a:spcBef>
        <a:spcAft>
          <a:spcPct val="0"/>
        </a:spcAft>
        <a:buSzPct val="100000"/>
        <a:buFont typeface="Lucida Grande" charset="0"/>
        <a:buChar char="–"/>
        <a:defRPr sz="2800">
          <a:solidFill>
            <a:schemeClr val="tx1"/>
          </a:solidFill>
          <a:latin typeface="+mn-lt"/>
          <a:sym typeface="Arial" pitchFamily="34" charset="0"/>
        </a:defRPr>
      </a:lvl2pPr>
      <a:lvl3pPr marL="1131888" indent="-228600" algn="l" rtl="0" eaLnBrk="0" fontAlgn="base" hangingPunct="0">
        <a:spcBef>
          <a:spcPts val="600"/>
        </a:spcBef>
        <a:spcAft>
          <a:spcPct val="0"/>
        </a:spcAft>
        <a:buSzPct val="100000"/>
        <a:buFont typeface="Lucida Grande" charset="0"/>
        <a:buChar char="•"/>
        <a:defRPr sz="2400">
          <a:solidFill>
            <a:schemeClr val="tx1"/>
          </a:solidFill>
          <a:latin typeface="+mn-lt"/>
          <a:sym typeface="Arial" pitchFamily="34" charset="0"/>
        </a:defRPr>
      </a:lvl3pPr>
      <a:lvl4pPr marL="1589088" indent="-228600" algn="l" rtl="0" eaLnBrk="0" fontAlgn="base" hangingPunct="0">
        <a:spcBef>
          <a:spcPts val="500"/>
        </a:spcBef>
        <a:spcAft>
          <a:spcPct val="0"/>
        </a:spcAft>
        <a:buSzPct val="100000"/>
        <a:buFont typeface="Lucida Grande" charset="0"/>
        <a:buChar char="–"/>
        <a:defRPr sz="2000">
          <a:solidFill>
            <a:schemeClr val="tx1"/>
          </a:solidFill>
          <a:latin typeface="+mn-lt"/>
          <a:sym typeface="Arial" pitchFamily="34" charset="0"/>
        </a:defRPr>
      </a:lvl4pPr>
      <a:lvl5pPr marL="2046288" indent="-228600" algn="l" rtl="0" eaLnBrk="0" fontAlgn="base" hangingPunct="0">
        <a:spcBef>
          <a:spcPts val="500"/>
        </a:spcBef>
        <a:spcAft>
          <a:spcPct val="0"/>
        </a:spcAft>
        <a:buSzPct val="100000"/>
        <a:buFont typeface="Lucida Grande" charset="0"/>
        <a:buChar char="»"/>
        <a:defRPr sz="2000">
          <a:solidFill>
            <a:schemeClr val="tx1"/>
          </a:solidFill>
          <a:latin typeface="+mn-lt"/>
          <a:sym typeface="Arial" pitchFamily="34" charset="0"/>
        </a:defRPr>
      </a:lvl5pPr>
      <a:lvl6pPr marL="2503488" indent="-228600" algn="l" rtl="0" fontAlgn="base">
        <a:spcBef>
          <a:spcPts val="500"/>
        </a:spcBef>
        <a:spcAft>
          <a:spcPct val="0"/>
        </a:spcAft>
        <a:buSzPct val="100000"/>
        <a:buFont typeface="Lucida Grande" charset="0"/>
        <a:buChar char="»"/>
        <a:defRPr sz="2000">
          <a:solidFill>
            <a:schemeClr val="tx1"/>
          </a:solidFill>
          <a:latin typeface="+mn-lt"/>
          <a:sym typeface="Arial" charset="0"/>
        </a:defRPr>
      </a:lvl6pPr>
      <a:lvl7pPr marL="2960688" indent="-228600" algn="l" rtl="0" fontAlgn="base">
        <a:spcBef>
          <a:spcPts val="500"/>
        </a:spcBef>
        <a:spcAft>
          <a:spcPct val="0"/>
        </a:spcAft>
        <a:buSzPct val="100000"/>
        <a:buFont typeface="Lucida Grande" charset="0"/>
        <a:buChar char="»"/>
        <a:defRPr sz="2000">
          <a:solidFill>
            <a:schemeClr val="tx1"/>
          </a:solidFill>
          <a:latin typeface="+mn-lt"/>
          <a:sym typeface="Arial" charset="0"/>
        </a:defRPr>
      </a:lvl7pPr>
      <a:lvl8pPr marL="3417888" indent="-228600" algn="l" rtl="0" fontAlgn="base">
        <a:spcBef>
          <a:spcPts val="500"/>
        </a:spcBef>
        <a:spcAft>
          <a:spcPct val="0"/>
        </a:spcAft>
        <a:buSzPct val="100000"/>
        <a:buFont typeface="Lucida Grande" charset="0"/>
        <a:buChar char="»"/>
        <a:defRPr sz="2000">
          <a:solidFill>
            <a:schemeClr val="tx1"/>
          </a:solidFill>
          <a:latin typeface="+mn-lt"/>
          <a:sym typeface="Arial" charset="0"/>
        </a:defRPr>
      </a:lvl8pPr>
      <a:lvl9pPr marL="3875088" indent="-228600" algn="l" rtl="0" fontAlgn="base">
        <a:spcBef>
          <a:spcPts val="500"/>
        </a:spcBef>
        <a:spcAft>
          <a:spcPct val="0"/>
        </a:spcAft>
        <a:buSzPct val="100000"/>
        <a:buFont typeface="Lucida Grande" charset="0"/>
        <a:buChar char="»"/>
        <a:defRPr sz="2000">
          <a:solidFill>
            <a:schemeClr val="tx1"/>
          </a:solidFill>
          <a:latin typeface="+mn-lt"/>
          <a:sym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22.jpe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28.png"/><Relationship Id="rId4" Type="http://schemas.openxmlformats.org/officeDocument/2006/relationships/image" Target="../media/image27.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28.png"/><Relationship Id="rId4" Type="http://schemas.openxmlformats.org/officeDocument/2006/relationships/image" Target="../media/image27.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9.wmf"/><Relationship Id="rId5" Type="http://schemas.openxmlformats.org/officeDocument/2006/relationships/image" Target="../media/image8.jpe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9.xml.rels><?xml version="1.0" encoding="UTF-8" standalone="yes"?>
<Relationships xmlns="http://schemas.openxmlformats.org/package/2006/relationships"><Relationship Id="rId3" Type="http://schemas.openxmlformats.org/officeDocument/2006/relationships/image" Target="../media/image170.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a:xfrm>
            <a:off x="762000" y="0"/>
            <a:ext cx="7772400" cy="1447800"/>
          </a:xfrm>
        </p:spPr>
        <p:txBody>
          <a:bodyPr rIns="132080"/>
          <a:lstStyle/>
          <a:p>
            <a:pPr indent="0" eaLnBrk="1" hangingPunct="1"/>
            <a:r>
              <a:rPr lang="en-US" altLang="en-US" smtClean="0">
                <a:latin typeface="Lucida Blackletter" charset="0"/>
                <a:sym typeface="Lucida Blackletter" charset="0"/>
              </a:rPr>
              <a:t>The CS 5 Black Herald</a:t>
            </a:r>
          </a:p>
        </p:txBody>
      </p:sp>
      <p:sp>
        <p:nvSpPr>
          <p:cNvPr id="2051" name="Rectangle 2"/>
          <p:cNvSpPr>
            <a:spLocks/>
          </p:cNvSpPr>
          <p:nvPr/>
        </p:nvSpPr>
        <p:spPr bwMode="auto">
          <a:xfrm>
            <a:off x="609600" y="1524000"/>
            <a:ext cx="43434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3600">
                <a:solidFill>
                  <a:schemeClr val="tx1"/>
                </a:solidFill>
                <a:latin typeface="Impact" pitchFamily="34" charset="0"/>
                <a:sym typeface="Big Caslon" charset="0"/>
              </a:rPr>
              <a:t>GIANT PENGUIN FOUND IN GALILEO CORRIDORS</a:t>
            </a:r>
          </a:p>
        </p:txBody>
      </p:sp>
      <p:sp>
        <p:nvSpPr>
          <p:cNvPr id="2052" name="Rectangle 4"/>
          <p:cNvSpPr>
            <a:spLocks/>
          </p:cNvSpPr>
          <p:nvPr/>
        </p:nvSpPr>
        <p:spPr bwMode="auto">
          <a:xfrm>
            <a:off x="533400" y="2667000"/>
            <a:ext cx="5029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800" dirty="0">
                <a:solidFill>
                  <a:schemeClr val="tx1"/>
                </a:solidFill>
                <a:cs typeface="Arial" pitchFamily="34" charset="0"/>
              </a:rPr>
              <a:t>Claremont (PPI): An enormous penguin, nearly six feet in length, was found in the corridors of Harvey Mudd College’s </a:t>
            </a:r>
            <a:r>
              <a:rPr lang="en-US" altLang="en-US" sz="1800" dirty="0" smtClean="0">
                <a:solidFill>
                  <a:schemeClr val="tx1"/>
                </a:solidFill>
                <a:cs typeface="Arial" pitchFamily="34" charset="0"/>
              </a:rPr>
              <a:t>Libra Complex </a:t>
            </a:r>
            <a:r>
              <a:rPr lang="en-US" altLang="en-US" sz="1800" dirty="0">
                <a:solidFill>
                  <a:schemeClr val="tx1"/>
                </a:solidFill>
                <a:cs typeface="Arial" pitchFamily="34" charset="0"/>
              </a:rPr>
              <a:t>late </a:t>
            </a:r>
            <a:r>
              <a:rPr lang="en-US" altLang="en-US" sz="1800" dirty="0" smtClean="0">
                <a:solidFill>
                  <a:schemeClr val="tx1"/>
                </a:solidFill>
                <a:cs typeface="Arial" pitchFamily="34" charset="0"/>
              </a:rPr>
              <a:t>Wednesday </a:t>
            </a:r>
            <a:r>
              <a:rPr lang="en-US" altLang="en-US" sz="1800" dirty="0">
                <a:solidFill>
                  <a:schemeClr val="tx1"/>
                </a:solidFill>
                <a:cs typeface="Arial" pitchFamily="34" charset="0"/>
              </a:rPr>
              <a:t>evening.  Scientists from Penguin Pleasures, a volunteer rescue group, said the animal appeared to have expired from an overdose of sugar.  “Sadly, many people do not realize that penguins are terribly sensitive to sweets,” stated Dr. </a:t>
            </a:r>
            <a:r>
              <a:rPr lang="en-US" altLang="en-US" sz="1800" dirty="0" err="1">
                <a:solidFill>
                  <a:schemeClr val="tx1"/>
                </a:solidFill>
                <a:cs typeface="Arial" pitchFamily="34" charset="0"/>
              </a:rPr>
              <a:t>D.I</a:t>
            </a:r>
            <a:r>
              <a:rPr lang="en-US" altLang="en-US" sz="1800" dirty="0">
                <a:solidFill>
                  <a:schemeClr val="tx1"/>
                </a:solidFill>
                <a:cs typeface="Arial" pitchFamily="34" charset="0"/>
              </a:rPr>
              <a:t>. Section as she examined the corpse.  “I imagine that a well-meaning person must have intended to give it a treat.”</a:t>
            </a:r>
          </a:p>
          <a:p>
            <a:pPr eaLnBrk="1" hangingPunct="1"/>
            <a:r>
              <a:rPr lang="en-US" altLang="en-US" sz="1800" dirty="0">
                <a:solidFill>
                  <a:schemeClr val="tx1"/>
                </a:solidFill>
                <a:cs typeface="Arial" pitchFamily="34" charset="0"/>
              </a:rPr>
              <a:t>    The saddened campus plans to hold a moment of silence during final exams, since students are generally quiet and mournful during that time anyway.</a:t>
            </a:r>
          </a:p>
        </p:txBody>
      </p:sp>
      <p:pic>
        <p:nvPicPr>
          <p:cNvPr id="2053" name="Picture 6" descr="deadtux"/>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2438400"/>
            <a:ext cx="3333750" cy="399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81000" y="228600"/>
            <a:ext cx="8142288" cy="838200"/>
          </a:xfrm>
        </p:spPr>
        <p:txBody>
          <a:bodyPr rIns="132080"/>
          <a:lstStyle/>
          <a:p>
            <a:pPr indent="0" eaLnBrk="1" hangingPunct="1"/>
            <a:r>
              <a:rPr lang="en-US" altLang="en-US" sz="3600" smtClean="0"/>
              <a:t>Shamir’s Secret Sharing</a:t>
            </a:r>
          </a:p>
        </p:txBody>
      </p:sp>
      <p:grpSp>
        <p:nvGrpSpPr>
          <p:cNvPr id="9219" name="Group 3"/>
          <p:cNvGrpSpPr>
            <a:grpSpLocks/>
          </p:cNvGrpSpPr>
          <p:nvPr/>
        </p:nvGrpSpPr>
        <p:grpSpPr bwMode="auto">
          <a:xfrm>
            <a:off x="304800" y="1143000"/>
            <a:ext cx="8218488" cy="180975"/>
            <a:chOff x="0" y="0"/>
            <a:chExt cx="5177" cy="114"/>
          </a:xfrm>
        </p:grpSpPr>
        <p:sp>
          <p:nvSpPr>
            <p:cNvPr id="9224"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9225"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2" name="TextBox 1"/>
          <p:cNvSpPr txBox="1">
            <a:spLocks noRot="1" noChangeAspect="1" noMove="1" noResize="1" noEditPoints="1" noAdjustHandles="1" noChangeArrowheads="1" noChangeShapeType="1" noTextEdit="1"/>
          </p:cNvSpPr>
          <p:nvPr/>
        </p:nvSpPr>
        <p:spPr>
          <a:xfrm>
            <a:off x="304800" y="1600200"/>
            <a:ext cx="8218488" cy="3792192"/>
          </a:xfrm>
          <a:prstGeom prst="rect">
            <a:avLst/>
          </a:prstGeom>
          <a:blipFill rotWithShape="1">
            <a:blip r:embed="rId3"/>
            <a:stretch>
              <a:fillRect l="-1113" t="-1125" r="-519" b="-2733"/>
            </a:stretch>
          </a:blipFill>
        </p:spPr>
        <p:txBody>
          <a:bodyPr/>
          <a:lstStyle/>
          <a:p>
            <a:pPr>
              <a:defRPr/>
            </a:pPr>
            <a:r>
              <a:rPr lang="en-US">
                <a:noFill/>
              </a:rPr>
              <a:t> </a:t>
            </a:r>
          </a:p>
        </p:txBody>
      </p:sp>
      <p:pic>
        <p:nvPicPr>
          <p:cNvPr id="9221" name="Picture 6"/>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14800" y="5410200"/>
            <a:ext cx="947738"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222" name="Rectangular Callout 3"/>
          <p:cNvSpPr>
            <a:spLocks noChangeArrowheads="1"/>
          </p:cNvSpPr>
          <p:nvPr/>
        </p:nvSpPr>
        <p:spPr bwMode="auto">
          <a:xfrm>
            <a:off x="5657850" y="5359400"/>
            <a:ext cx="1733550" cy="685800"/>
          </a:xfrm>
          <a:prstGeom prst="wedgeRectCallout">
            <a:avLst>
              <a:gd name="adj1" fmla="val -94667"/>
              <a:gd name="adj2" fmla="val 41046"/>
            </a:avLst>
          </a:prstGeom>
          <a:noFill/>
          <a:ln w="127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800">
                <a:latin typeface="Times New Roman" pitchFamily="18" charset="0"/>
                <a:cs typeface="Times New Roman" pitchFamily="18" charset="0"/>
              </a:rPr>
              <a:t>Wow!  Is it really that easy?</a:t>
            </a:r>
          </a:p>
        </p:txBody>
      </p:sp>
      <p:pic>
        <p:nvPicPr>
          <p:cNvPr id="9223" name="Picture 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620000" y="114300"/>
            <a:ext cx="1150938" cy="1497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228600"/>
            <a:ext cx="7772400" cy="1143000"/>
          </a:xfrm>
        </p:spPr>
        <p:txBody>
          <a:bodyPr/>
          <a:lstStyle/>
          <a:p>
            <a:pPr marL="0" indent="0" eaLnBrk="1" hangingPunct="1"/>
            <a:r>
              <a:rPr lang="en-US" altLang="en-US" sz="4000" smtClean="0"/>
              <a:t>The Alien’s Life Advice</a:t>
            </a:r>
            <a:endParaRPr lang="en-US" altLang="en-US" smtClean="0"/>
          </a:p>
        </p:txBody>
      </p:sp>
      <p:grpSp>
        <p:nvGrpSpPr>
          <p:cNvPr id="16387" name="Group 3"/>
          <p:cNvGrpSpPr>
            <a:grpSpLocks/>
          </p:cNvGrpSpPr>
          <p:nvPr/>
        </p:nvGrpSpPr>
        <p:grpSpPr bwMode="auto">
          <a:xfrm>
            <a:off x="381000" y="1219200"/>
            <a:ext cx="8218488" cy="180975"/>
            <a:chOff x="295" y="1311"/>
            <a:chExt cx="5177" cy="114"/>
          </a:xfrm>
        </p:grpSpPr>
        <p:sp>
          <p:nvSpPr>
            <p:cNvPr id="16391"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6392"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16388" name="AutoShape 6"/>
          <p:cNvSpPr>
            <a:spLocks noChangeArrowheads="1"/>
          </p:cNvSpPr>
          <p:nvPr/>
        </p:nvSpPr>
        <p:spPr bwMode="auto">
          <a:xfrm>
            <a:off x="1524000" y="2362200"/>
            <a:ext cx="2209800" cy="1016000"/>
          </a:xfrm>
          <a:prstGeom prst="wedgeRectCallout">
            <a:avLst>
              <a:gd name="adj1" fmla="val 63912"/>
              <a:gd name="adj2" fmla="val 83870"/>
            </a:avLst>
          </a:prstGeom>
          <a:noFill/>
          <a:ln w="9525">
            <a:solidFill>
              <a:srgbClr val="000000"/>
            </a:solidFill>
            <a:miter lim="800000"/>
            <a:headEnd/>
            <a:tailEnd/>
          </a:ln>
          <a:extLst>
            <a:ext uri="{909E8E84-426E-40DD-AFC4-6F175D3DCCD1}">
              <a14:hiddenFill xmlns:a14="http://schemas.microsoft.com/office/drawing/2010/main">
                <a:solidFill>
                  <a:schemeClr val="accent1"/>
                </a:solidFill>
              </a14:hiddenFill>
            </a:ext>
          </a:extLst>
        </p:spPr>
        <p:txBody>
          <a:bodyPr>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r>
              <a:rPr lang="en-US" altLang="en-US" sz="2000">
                <a:solidFill>
                  <a:schemeClr val="tx1"/>
                </a:solidFill>
                <a:ea typeface="ＭＳ Ｐゴシック" pitchFamily="1" charset="-128"/>
              </a:rPr>
              <a:t>If you’re naturally quiet, speak up for a change.</a:t>
            </a:r>
            <a:endParaRPr lang="en-US" altLang="en-US">
              <a:solidFill>
                <a:schemeClr val="tx1"/>
              </a:solidFill>
              <a:latin typeface="Times New Roman" pitchFamily="18" charset="0"/>
              <a:ea typeface="ＭＳ Ｐゴシック" pitchFamily="1" charset="-128"/>
            </a:endParaRPr>
          </a:p>
        </p:txBody>
      </p:sp>
      <p:sp>
        <p:nvSpPr>
          <p:cNvPr id="46087" name="AutoShape 7"/>
          <p:cNvSpPr>
            <a:spLocks noChangeArrowheads="1"/>
          </p:cNvSpPr>
          <p:nvPr/>
        </p:nvSpPr>
        <p:spPr bwMode="auto">
          <a:xfrm>
            <a:off x="5181600" y="5105400"/>
            <a:ext cx="2590800" cy="708025"/>
          </a:xfrm>
          <a:prstGeom prst="wedgeRectCallout">
            <a:avLst>
              <a:gd name="adj1" fmla="val -60194"/>
              <a:gd name="adj2" fmla="val -121431"/>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r>
              <a:rPr lang="en-US" altLang="en-US" sz="2000">
                <a:solidFill>
                  <a:schemeClr val="tx1"/>
                </a:solidFill>
                <a:ea typeface="ＭＳ Ｐゴシック" pitchFamily="1" charset="-128"/>
              </a:rPr>
              <a:t>And if you’re a talker, try being quiet!</a:t>
            </a:r>
          </a:p>
        </p:txBody>
      </p:sp>
      <p:pic>
        <p:nvPicPr>
          <p:cNvPr id="16390" name="Picture 8" descr="alien5-transparen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8600" y="3200400"/>
            <a:ext cx="1001713"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2500"/>
                                  </p:stCondLst>
                                  <p:childTnLst>
                                    <p:set>
                                      <p:cBhvr>
                                        <p:cTn id="6" dur="1" fill="hold">
                                          <p:stCondLst>
                                            <p:cond delay="0"/>
                                          </p:stCondLst>
                                        </p:cTn>
                                        <p:tgtEl>
                                          <p:spTgt spid="460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76200"/>
            <a:ext cx="7772400" cy="1143000"/>
          </a:xfrm>
        </p:spPr>
        <p:txBody>
          <a:bodyPr/>
          <a:lstStyle/>
          <a:p>
            <a:pPr indent="0" eaLnBrk="1" hangingPunct="1"/>
            <a:r>
              <a:rPr lang="en-US" altLang="en-US" smtClean="0"/>
              <a:t>Data Compression</a:t>
            </a:r>
          </a:p>
        </p:txBody>
      </p:sp>
      <p:grpSp>
        <p:nvGrpSpPr>
          <p:cNvPr id="10243" name="Group 4"/>
          <p:cNvGrpSpPr>
            <a:grpSpLocks/>
          </p:cNvGrpSpPr>
          <p:nvPr/>
        </p:nvGrpSpPr>
        <p:grpSpPr bwMode="auto">
          <a:xfrm>
            <a:off x="381000" y="1143000"/>
            <a:ext cx="8218488" cy="180975"/>
            <a:chOff x="295" y="1311"/>
            <a:chExt cx="5177" cy="114"/>
          </a:xfrm>
        </p:grpSpPr>
        <p:sp>
          <p:nvSpPr>
            <p:cNvPr id="10254"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0255"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10244" name="Text Box 7"/>
          <p:cNvSpPr txBox="1">
            <a:spLocks noChangeArrowheads="1"/>
          </p:cNvSpPr>
          <p:nvPr/>
        </p:nvSpPr>
        <p:spPr bwMode="auto">
          <a:xfrm>
            <a:off x="457200" y="1600200"/>
            <a:ext cx="1730375" cy="155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spcBef>
                <a:spcPct val="50000"/>
              </a:spcBef>
            </a:pPr>
            <a:r>
              <a:rPr lang="en-US" altLang="en-US" sz="1600" b="1">
                <a:solidFill>
                  <a:schemeClr val="tx1"/>
                </a:solidFill>
                <a:ea typeface="ＭＳ Ｐゴシック" pitchFamily="1" charset="-128"/>
              </a:rPr>
              <a:t>The zzyzva is known to be a xenophobic creature with a zealous personality…</a:t>
            </a:r>
            <a:endParaRPr lang="en-US" altLang="en-US" sz="1200">
              <a:solidFill>
                <a:schemeClr val="tx1"/>
              </a:solidFill>
              <a:ea typeface="ＭＳ Ｐゴシック" pitchFamily="1" charset="-128"/>
            </a:endParaRPr>
          </a:p>
        </p:txBody>
      </p:sp>
      <p:sp>
        <p:nvSpPr>
          <p:cNvPr id="10245" name="Rectangle 8"/>
          <p:cNvSpPr>
            <a:spLocks noChangeArrowheads="1"/>
          </p:cNvSpPr>
          <p:nvPr/>
        </p:nvSpPr>
        <p:spPr bwMode="auto">
          <a:xfrm>
            <a:off x="457200" y="1524000"/>
            <a:ext cx="1752600" cy="2209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0246" name="Text Box 9"/>
          <p:cNvSpPr txBox="1">
            <a:spLocks noChangeArrowheads="1"/>
          </p:cNvSpPr>
          <p:nvPr/>
        </p:nvSpPr>
        <p:spPr bwMode="auto">
          <a:xfrm>
            <a:off x="533400" y="3886200"/>
            <a:ext cx="19304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ea typeface="ＭＳ Ｐゴシック" pitchFamily="1" charset="-128"/>
              </a:rPr>
              <a:t>TEXT FILE</a:t>
            </a:r>
          </a:p>
          <a:p>
            <a:pPr eaLnBrk="1" hangingPunct="1"/>
            <a:r>
              <a:rPr lang="en-US" altLang="en-US">
                <a:solidFill>
                  <a:schemeClr val="tx1"/>
                </a:solidFill>
                <a:ea typeface="ＭＳ Ｐゴシック" pitchFamily="1" charset="-128"/>
              </a:rPr>
              <a:t>zzyzva.txt</a:t>
            </a:r>
          </a:p>
          <a:p>
            <a:pPr eaLnBrk="1" hangingPunct="1"/>
            <a:endParaRPr lang="en-US" altLang="en-US">
              <a:solidFill>
                <a:schemeClr val="tx1"/>
              </a:solidFill>
              <a:ea typeface="ＭＳ Ｐゴシック" pitchFamily="1" charset="-128"/>
            </a:endParaRPr>
          </a:p>
          <a:p>
            <a:pPr eaLnBrk="1" hangingPunct="1"/>
            <a:r>
              <a:rPr lang="en-US" altLang="en-US">
                <a:solidFill>
                  <a:schemeClr val="tx1"/>
                </a:solidFill>
                <a:ea typeface="ＭＳ Ｐゴシック" pitchFamily="1" charset="-128"/>
              </a:rPr>
              <a:t>58,254 bytes</a:t>
            </a:r>
            <a:endParaRPr lang="en-US" altLang="en-US" sz="1200">
              <a:solidFill>
                <a:schemeClr val="tx1"/>
              </a:solidFill>
              <a:ea typeface="ＭＳ Ｐゴシック" pitchFamily="1" charset="-128"/>
            </a:endParaRPr>
          </a:p>
        </p:txBody>
      </p:sp>
      <p:pic>
        <p:nvPicPr>
          <p:cNvPr id="10247" name="Picture 10"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9800" y="3276600"/>
            <a:ext cx="9271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8" name="Line 12"/>
          <p:cNvSpPr>
            <a:spLocks noChangeShapeType="1"/>
          </p:cNvSpPr>
          <p:nvPr/>
        </p:nvSpPr>
        <p:spPr bwMode="auto">
          <a:xfrm>
            <a:off x="2438400" y="2590800"/>
            <a:ext cx="1143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249" name="Text Box 13"/>
          <p:cNvSpPr txBox="1">
            <a:spLocks noChangeArrowheads="1"/>
          </p:cNvSpPr>
          <p:nvPr/>
        </p:nvSpPr>
        <p:spPr bwMode="auto">
          <a:xfrm>
            <a:off x="2422525" y="1874838"/>
            <a:ext cx="1463675"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200" b="1">
                <a:solidFill>
                  <a:schemeClr val="tx1"/>
                </a:solidFill>
                <a:ea typeface="ＭＳ Ｐゴシック" pitchFamily="1" charset="-128"/>
              </a:rPr>
              <a:t>compression algorithm</a:t>
            </a:r>
          </a:p>
          <a:p>
            <a:pPr eaLnBrk="1" hangingPunct="1"/>
            <a:r>
              <a:rPr lang="en-US" altLang="en-US" sz="1200" b="1">
                <a:solidFill>
                  <a:schemeClr val="tx1"/>
                </a:solidFill>
                <a:ea typeface="ＭＳ Ｐゴシック" pitchFamily="1" charset="-128"/>
              </a:rPr>
              <a:t>(e.g. zip)</a:t>
            </a:r>
            <a:endParaRPr lang="en-US" altLang="en-US" sz="1200">
              <a:solidFill>
                <a:schemeClr val="tx1"/>
              </a:solidFill>
              <a:ea typeface="ＭＳ Ｐゴシック" pitchFamily="1" charset="-128"/>
            </a:endParaRPr>
          </a:p>
        </p:txBody>
      </p:sp>
      <p:sp>
        <p:nvSpPr>
          <p:cNvPr id="10250" name="Rectangle 14"/>
          <p:cNvSpPr>
            <a:spLocks noChangeArrowheads="1"/>
          </p:cNvSpPr>
          <p:nvPr/>
        </p:nvSpPr>
        <p:spPr bwMode="auto">
          <a:xfrm>
            <a:off x="3733800" y="1524000"/>
            <a:ext cx="1752600" cy="2209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0251" name="Rectangle 16"/>
          <p:cNvSpPr>
            <a:spLocks noChangeArrowheads="1"/>
          </p:cNvSpPr>
          <p:nvPr/>
        </p:nvSpPr>
        <p:spPr bwMode="auto">
          <a:xfrm>
            <a:off x="3886200" y="1676400"/>
            <a:ext cx="1447800"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600" b="1"/>
              <a:t>B6^9)=\n%%spam!=&amp;&amp;penguin/?</a:t>
            </a:r>
            <a:r>
              <a:rPr lang="ja-JP" altLang="en-US" sz="1600" b="1">
                <a:ea typeface="ＭＳ Ｐゴシック" pitchFamily="1" charset="-128"/>
              </a:rPr>
              <a:t>’</a:t>
            </a:r>
            <a:r>
              <a:rPr lang="en-US" altLang="ja-JP" sz="1600" b="1">
                <a:ea typeface="ＭＳ Ｐゴシック" pitchFamily="1" charset="-128"/>
              </a:rPr>
              <a:t>,/+</a:t>
            </a:r>
            <a:endParaRPr lang="en-US" altLang="en-US" sz="1600" b="1"/>
          </a:p>
        </p:txBody>
      </p:sp>
      <p:sp>
        <p:nvSpPr>
          <p:cNvPr id="10252" name="Text Box 17"/>
          <p:cNvSpPr txBox="1">
            <a:spLocks noChangeArrowheads="1"/>
          </p:cNvSpPr>
          <p:nvPr/>
        </p:nvSpPr>
        <p:spPr bwMode="auto">
          <a:xfrm>
            <a:off x="3784600" y="3886200"/>
            <a:ext cx="19304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ea typeface="ＭＳ Ｐゴシック" pitchFamily="1" charset="-128"/>
              </a:rPr>
              <a:t>TEXT FILE</a:t>
            </a:r>
          </a:p>
          <a:p>
            <a:pPr eaLnBrk="1" hangingPunct="1"/>
            <a:r>
              <a:rPr lang="en-US" altLang="en-US">
                <a:solidFill>
                  <a:schemeClr val="tx1"/>
                </a:solidFill>
                <a:ea typeface="ＭＳ Ｐゴシック" pitchFamily="1" charset="-128"/>
              </a:rPr>
              <a:t>zzyzva.txt.Z</a:t>
            </a:r>
          </a:p>
          <a:p>
            <a:pPr eaLnBrk="1" hangingPunct="1"/>
            <a:endParaRPr lang="en-US" altLang="en-US">
              <a:solidFill>
                <a:schemeClr val="tx1"/>
              </a:solidFill>
              <a:ea typeface="ＭＳ Ｐゴシック" pitchFamily="1" charset="-128"/>
            </a:endParaRPr>
          </a:p>
          <a:p>
            <a:pPr eaLnBrk="1" hangingPunct="1"/>
            <a:r>
              <a:rPr lang="en-US" altLang="en-US">
                <a:solidFill>
                  <a:schemeClr val="tx1"/>
                </a:solidFill>
                <a:ea typeface="ＭＳ Ｐゴシック" pitchFamily="1" charset="-128"/>
              </a:rPr>
              <a:t>23,124 bytes</a:t>
            </a:r>
            <a:endParaRPr lang="en-US" altLang="en-US" sz="1200">
              <a:solidFill>
                <a:schemeClr val="tx1"/>
              </a:solidFill>
              <a:ea typeface="ＭＳ Ｐゴシック" pitchFamily="1" charset="-128"/>
            </a:endParaRPr>
          </a:p>
        </p:txBody>
      </p:sp>
      <p:sp>
        <p:nvSpPr>
          <p:cNvPr id="10253" name="AutoShape 18"/>
          <p:cNvSpPr>
            <a:spLocks noChangeArrowheads="1"/>
          </p:cNvSpPr>
          <p:nvPr/>
        </p:nvSpPr>
        <p:spPr bwMode="auto">
          <a:xfrm>
            <a:off x="6781800" y="2362200"/>
            <a:ext cx="1828800" cy="1371600"/>
          </a:xfrm>
          <a:prstGeom prst="wedgeRectCallout">
            <a:avLst>
              <a:gd name="adj1" fmla="val -46875"/>
              <a:gd name="adj2" fmla="val 58912"/>
            </a:avLst>
          </a:prstGeom>
          <a:solidFill>
            <a:srgbClr val="FFFFFF"/>
          </a:solidFill>
          <a:ln w="9525">
            <a:solidFill>
              <a:srgbClr val="000000"/>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latin typeface="Times New Roman" pitchFamily="18" charset="0"/>
              </a:rPr>
              <a:t>Now we can delete the original file!</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76200"/>
            <a:ext cx="7772400" cy="1143000"/>
          </a:xfrm>
        </p:spPr>
        <p:txBody>
          <a:bodyPr/>
          <a:lstStyle/>
          <a:p>
            <a:pPr indent="0" eaLnBrk="1" hangingPunct="1"/>
            <a:r>
              <a:rPr lang="en-US" altLang="en-US" smtClean="0"/>
              <a:t>Data Compression!</a:t>
            </a:r>
          </a:p>
        </p:txBody>
      </p:sp>
      <p:grpSp>
        <p:nvGrpSpPr>
          <p:cNvPr id="11267" name="Group 3"/>
          <p:cNvGrpSpPr>
            <a:grpSpLocks/>
          </p:cNvGrpSpPr>
          <p:nvPr/>
        </p:nvGrpSpPr>
        <p:grpSpPr bwMode="auto">
          <a:xfrm>
            <a:off x="381000" y="1143000"/>
            <a:ext cx="8218488" cy="180975"/>
            <a:chOff x="295" y="1311"/>
            <a:chExt cx="5177" cy="114"/>
          </a:xfrm>
        </p:grpSpPr>
        <p:sp>
          <p:nvSpPr>
            <p:cNvPr id="11278"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1279"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11268" name="Text Box 6"/>
          <p:cNvSpPr txBox="1">
            <a:spLocks noChangeArrowheads="1"/>
          </p:cNvSpPr>
          <p:nvPr/>
        </p:nvSpPr>
        <p:spPr bwMode="auto">
          <a:xfrm>
            <a:off x="860425" y="1973263"/>
            <a:ext cx="2720975"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spcBef>
                <a:spcPct val="50000"/>
              </a:spcBef>
            </a:pPr>
            <a:r>
              <a:rPr lang="en-US" altLang="en-US" sz="1600" b="1">
                <a:solidFill>
                  <a:schemeClr val="tx1"/>
                </a:solidFill>
                <a:ea typeface="ＭＳ Ｐゴシック" pitchFamily="1" charset="-128"/>
              </a:rPr>
              <a:t>The zzyzva is known to be a xenophobic creature with a zealous personality…</a:t>
            </a:r>
            <a:endParaRPr lang="en-US" altLang="en-US" sz="1200">
              <a:solidFill>
                <a:schemeClr val="tx1"/>
              </a:solidFill>
              <a:ea typeface="ＭＳ Ｐゴシック" pitchFamily="1" charset="-128"/>
            </a:endParaRPr>
          </a:p>
        </p:txBody>
      </p:sp>
      <p:sp>
        <p:nvSpPr>
          <p:cNvPr id="11269" name="Rectangle 7"/>
          <p:cNvSpPr>
            <a:spLocks noChangeArrowheads="1"/>
          </p:cNvSpPr>
          <p:nvPr/>
        </p:nvSpPr>
        <p:spPr bwMode="auto">
          <a:xfrm>
            <a:off x="838200" y="1905000"/>
            <a:ext cx="2819400" cy="2209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1270" name="Text Box 8"/>
          <p:cNvSpPr txBox="1">
            <a:spLocks noChangeArrowheads="1"/>
          </p:cNvSpPr>
          <p:nvPr/>
        </p:nvSpPr>
        <p:spPr bwMode="auto">
          <a:xfrm>
            <a:off x="1295400" y="4267200"/>
            <a:ext cx="1692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ea typeface="ＭＳ Ｐゴシック" pitchFamily="1" charset="-128"/>
              </a:rPr>
              <a:t>TEXT FILE</a:t>
            </a:r>
            <a:endParaRPr lang="en-US" altLang="en-US" sz="1200">
              <a:solidFill>
                <a:schemeClr val="tx1"/>
              </a:solidFill>
              <a:ea typeface="ＭＳ Ｐゴシック" pitchFamily="1" charset="-128"/>
            </a:endParaRPr>
          </a:p>
        </p:txBody>
      </p:sp>
      <p:sp>
        <p:nvSpPr>
          <p:cNvPr id="11271" name="Text Box 9"/>
          <p:cNvSpPr txBox="1">
            <a:spLocks noChangeArrowheads="1"/>
          </p:cNvSpPr>
          <p:nvPr/>
        </p:nvSpPr>
        <p:spPr bwMode="auto">
          <a:xfrm>
            <a:off x="3962400" y="1524000"/>
            <a:ext cx="4495800"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spcBef>
                <a:spcPct val="50000"/>
              </a:spcBef>
            </a:pPr>
            <a:r>
              <a:rPr lang="en-US" altLang="en-US" u="sng">
                <a:solidFill>
                  <a:schemeClr val="tx1"/>
                </a:solidFill>
                <a:ea typeface="ＭＳ Ｐゴシック" pitchFamily="1" charset="-128"/>
              </a:rPr>
              <a:t>Letter	ord(Letter)	Binary</a:t>
            </a:r>
          </a:p>
          <a:p>
            <a:pPr eaLnBrk="1" hangingPunct="1">
              <a:spcBef>
                <a:spcPct val="50000"/>
              </a:spcBef>
            </a:pPr>
            <a:r>
              <a:rPr lang="en-US" altLang="en-US">
                <a:solidFill>
                  <a:schemeClr val="tx1"/>
                </a:solidFill>
                <a:ea typeface="ＭＳ Ｐゴシック" pitchFamily="1" charset="-128"/>
              </a:rPr>
              <a:t>T	84		01010100</a:t>
            </a:r>
          </a:p>
          <a:p>
            <a:pPr eaLnBrk="1" hangingPunct="1">
              <a:spcBef>
                <a:spcPct val="50000"/>
              </a:spcBef>
            </a:pPr>
            <a:r>
              <a:rPr lang="en-US" altLang="en-US">
                <a:solidFill>
                  <a:schemeClr val="tx1"/>
                </a:solidFill>
                <a:ea typeface="ＭＳ Ｐゴシック" pitchFamily="1" charset="-128"/>
              </a:rPr>
              <a:t>h 	104		01101000</a:t>
            </a:r>
          </a:p>
          <a:p>
            <a:pPr eaLnBrk="1" hangingPunct="1">
              <a:spcBef>
                <a:spcPct val="50000"/>
              </a:spcBef>
            </a:pPr>
            <a:r>
              <a:rPr lang="en-US" altLang="en-US">
                <a:solidFill>
                  <a:schemeClr val="tx1"/>
                </a:solidFill>
                <a:ea typeface="ＭＳ Ｐゴシック" pitchFamily="1" charset="-128"/>
              </a:rPr>
              <a:t>e	101		01100101</a:t>
            </a:r>
          </a:p>
          <a:p>
            <a:pPr eaLnBrk="1" hangingPunct="1">
              <a:spcBef>
                <a:spcPct val="50000"/>
              </a:spcBef>
            </a:pPr>
            <a:r>
              <a:rPr lang="en-US" altLang="en-US">
                <a:solidFill>
                  <a:schemeClr val="tx1"/>
                </a:solidFill>
                <a:ea typeface="ＭＳ Ｐゴシック" pitchFamily="1" charset="-128"/>
              </a:rPr>
              <a:t>z	122		01111010</a:t>
            </a:r>
            <a:endParaRPr lang="en-US" altLang="en-US" sz="3200">
              <a:solidFill>
                <a:schemeClr val="tx1"/>
              </a:solidFill>
              <a:ea typeface="ＭＳ Ｐゴシック" pitchFamily="1" charset="-128"/>
            </a:endParaRPr>
          </a:p>
        </p:txBody>
      </p:sp>
      <p:sp>
        <p:nvSpPr>
          <p:cNvPr id="11272" name="Rectangle 10"/>
          <p:cNvSpPr>
            <a:spLocks noGrp="1" noChangeArrowheads="1"/>
          </p:cNvSpPr>
          <p:nvPr>
            <p:ph type="body" idx="1"/>
          </p:nvPr>
        </p:nvSpPr>
        <p:spPr>
          <a:xfrm>
            <a:off x="4267200" y="4114800"/>
            <a:ext cx="3429000" cy="2667000"/>
          </a:xfrm>
          <a:noFill/>
        </p:spPr>
        <p:txBody>
          <a:bodyPr/>
          <a:lstStyle/>
          <a:p>
            <a:pPr eaLnBrk="1" hangingPunct="1"/>
            <a:r>
              <a:rPr lang="en-US" altLang="ja-JP" sz="1600" b="1" dirty="0" smtClean="0">
                <a:solidFill>
                  <a:srgbClr val="117A0E"/>
                </a:solidFill>
                <a:latin typeface="Courier New" pitchFamily="49" charset="0"/>
                <a:ea typeface="ＭＳ Ｐゴシック" pitchFamily="1" charset="-128"/>
                <a:cs typeface="Courier New" pitchFamily="49" charset="0"/>
              </a:rPr>
              <a:t>"</a:t>
            </a:r>
            <a:r>
              <a:rPr lang="en-US" altLang="ja-JP" sz="1600" b="1" dirty="0" smtClean="0">
                <a:solidFill>
                  <a:srgbClr val="117A0E"/>
                </a:solidFill>
                <a:latin typeface="Courier New" pitchFamily="49" charset="0"/>
                <a:ea typeface="ＭＳ Ｐゴシック" pitchFamily="1" charset="-128"/>
                <a:cs typeface="Courier New" pitchFamily="49" charset="0"/>
              </a:rPr>
              <a:t> "</a:t>
            </a:r>
            <a:r>
              <a:rPr lang="en-US" altLang="ja-JP" sz="1600" b="1" dirty="0" smtClean="0">
                <a:solidFill>
                  <a:srgbClr val="117A0E"/>
                </a:solidFill>
                <a:latin typeface="Courier New" pitchFamily="49" charset="0"/>
                <a:ea typeface="ＭＳ Ｐゴシック" pitchFamily="1" charset="-128"/>
                <a:cs typeface="Courier New" pitchFamily="49" charset="0"/>
              </a:rPr>
              <a:t> </a:t>
            </a:r>
            <a:r>
              <a:rPr lang="en-US" altLang="ja-JP" sz="1600" b="1" dirty="0" smtClean="0">
                <a:solidFill>
                  <a:srgbClr val="117A0E"/>
                </a:solidFill>
                <a:latin typeface="Courier New" pitchFamily="49" charset="0"/>
                <a:ea typeface="ＭＳ Ｐゴシック" pitchFamily="1" charset="-128"/>
                <a:cs typeface="Courier New" pitchFamily="49" charset="0"/>
              </a:rPr>
              <a:t>- </a:t>
            </a:r>
            <a:r>
              <a:rPr lang="en-US" altLang="ja-JP" sz="1600" b="1" dirty="0" smtClean="0">
                <a:solidFill>
                  <a:srgbClr val="117A0E"/>
                </a:solidFill>
                <a:latin typeface="Courier New" pitchFamily="49" charset="0"/>
                <a:ea typeface="ＭＳ Ｐゴシック" pitchFamily="1" charset="-128"/>
                <a:cs typeface="Courier New" pitchFamily="49" charset="0"/>
              </a:rPr>
              <a:t>1226754 19.04%</a:t>
            </a:r>
          </a:p>
          <a:p>
            <a:pPr eaLnBrk="1" hangingPunct="1"/>
            <a:r>
              <a:rPr lang="en-US" altLang="en-US" sz="1600" b="1" dirty="0" smtClean="0">
                <a:solidFill>
                  <a:srgbClr val="117A0E"/>
                </a:solidFill>
                <a:latin typeface="Courier New" pitchFamily="49" charset="0"/>
                <a:ea typeface="ＭＳ Ｐゴシック" pitchFamily="1" charset="-128"/>
                <a:cs typeface="Courier New" pitchFamily="49" charset="0"/>
              </a:rPr>
              <a:t>E </a:t>
            </a:r>
            <a:r>
              <a:rPr lang="en-US" altLang="en-US" sz="1600" b="1" dirty="0" smtClean="0">
                <a:solidFill>
                  <a:srgbClr val="117A0E"/>
                </a:solidFill>
                <a:latin typeface="Courier New" pitchFamily="49" charset="0"/>
                <a:ea typeface="ＭＳ Ｐゴシック" pitchFamily="1" charset="-128"/>
                <a:cs typeface="Courier New" pitchFamily="49" charset="0"/>
              </a:rPr>
              <a:t>  -  </a:t>
            </a:r>
            <a:r>
              <a:rPr lang="en-US" altLang="en-US" sz="1600" b="1" dirty="0" smtClean="0">
                <a:solidFill>
                  <a:srgbClr val="117A0E"/>
                </a:solidFill>
                <a:latin typeface="Courier New" pitchFamily="49" charset="0"/>
                <a:ea typeface="ＭＳ Ｐゴシック" pitchFamily="1" charset="-128"/>
                <a:cs typeface="Courier New" pitchFamily="49" charset="0"/>
              </a:rPr>
              <a:t>655257  10.17%</a:t>
            </a:r>
          </a:p>
          <a:p>
            <a:pPr eaLnBrk="1" hangingPunct="1"/>
            <a:r>
              <a:rPr lang="en-US" altLang="en-US" sz="1600" b="1" dirty="0" smtClean="0">
                <a:solidFill>
                  <a:srgbClr val="117A0E"/>
                </a:solidFill>
                <a:latin typeface="Courier New" pitchFamily="49" charset="0"/>
                <a:ea typeface="ＭＳ Ｐゴシック" pitchFamily="1" charset="-128"/>
                <a:cs typeface="Courier New" pitchFamily="49" charset="0"/>
              </a:rPr>
              <a:t>T </a:t>
            </a:r>
            <a:r>
              <a:rPr lang="en-US" altLang="en-US" sz="1600" b="1" dirty="0" smtClean="0">
                <a:solidFill>
                  <a:srgbClr val="117A0E"/>
                </a:solidFill>
                <a:latin typeface="Courier New" pitchFamily="49" charset="0"/>
                <a:ea typeface="ＭＳ Ｐゴシック" pitchFamily="1" charset="-128"/>
                <a:cs typeface="Courier New" pitchFamily="49" charset="0"/>
              </a:rPr>
              <a:t>  -  </a:t>
            </a:r>
            <a:r>
              <a:rPr lang="en-US" altLang="en-US" sz="1600" b="1" dirty="0" smtClean="0">
                <a:solidFill>
                  <a:srgbClr val="117A0E"/>
                </a:solidFill>
                <a:latin typeface="Courier New" pitchFamily="49" charset="0"/>
                <a:ea typeface="ＭＳ Ｐゴシック" pitchFamily="1" charset="-128"/>
                <a:cs typeface="Courier New" pitchFamily="49" charset="0"/>
              </a:rPr>
              <a:t>474521   7.37%</a:t>
            </a:r>
          </a:p>
          <a:p>
            <a:pPr eaLnBrk="1" hangingPunct="1"/>
            <a:r>
              <a:rPr lang="en-US" altLang="en-US" sz="1600" b="1" dirty="0" smtClean="0">
                <a:solidFill>
                  <a:srgbClr val="117A0E"/>
                </a:solidFill>
                <a:latin typeface="Courier New" pitchFamily="49" charset="0"/>
                <a:ea typeface="ＭＳ Ｐゴシック" pitchFamily="1" charset="-128"/>
                <a:cs typeface="Courier New" pitchFamily="49" charset="0"/>
              </a:rPr>
              <a:t>A </a:t>
            </a:r>
            <a:r>
              <a:rPr lang="en-US" altLang="en-US" sz="1600" b="1" dirty="0" smtClean="0">
                <a:solidFill>
                  <a:srgbClr val="117A0E"/>
                </a:solidFill>
                <a:latin typeface="Courier New" pitchFamily="49" charset="0"/>
                <a:ea typeface="ＭＳ Ｐゴシック" pitchFamily="1" charset="-128"/>
                <a:cs typeface="Courier New" pitchFamily="49" charset="0"/>
              </a:rPr>
              <a:t>  -  </a:t>
            </a:r>
            <a:r>
              <a:rPr lang="en-US" altLang="en-US" sz="1600" b="1" dirty="0" smtClean="0">
                <a:solidFill>
                  <a:srgbClr val="117A0E"/>
                </a:solidFill>
                <a:latin typeface="Courier New" pitchFamily="49" charset="0"/>
                <a:ea typeface="ＭＳ Ｐゴシック" pitchFamily="1" charset="-128"/>
                <a:cs typeface="Courier New" pitchFamily="49" charset="0"/>
              </a:rPr>
              <a:t>425718   6.61%</a:t>
            </a:r>
          </a:p>
          <a:p>
            <a:pPr eaLnBrk="1" hangingPunct="1"/>
            <a:r>
              <a:rPr lang="en-US" altLang="en-US" sz="1600" b="1" dirty="0" smtClean="0">
                <a:solidFill>
                  <a:srgbClr val="117A0E"/>
                </a:solidFill>
                <a:latin typeface="Courier New" pitchFamily="49" charset="0"/>
                <a:ea typeface="ＭＳ Ｐゴシック" pitchFamily="1" charset="-128"/>
                <a:cs typeface="Courier New" pitchFamily="49" charset="0"/>
              </a:rPr>
              <a:t>… skipping a few …</a:t>
            </a:r>
          </a:p>
          <a:p>
            <a:pPr eaLnBrk="1" hangingPunct="1">
              <a:lnSpc>
                <a:spcPct val="90000"/>
              </a:lnSpc>
            </a:pPr>
            <a:r>
              <a:rPr lang="en-US" altLang="en-US" sz="1600" b="1" dirty="0" smtClean="0">
                <a:solidFill>
                  <a:srgbClr val="117A0E"/>
                </a:solidFill>
                <a:latin typeface="Courier New" pitchFamily="49" charset="0"/>
                <a:ea typeface="ＭＳ Ｐゴシック" pitchFamily="1" charset="-128"/>
                <a:cs typeface="Courier New" pitchFamily="49" charset="0"/>
              </a:rPr>
              <a:t>J </a:t>
            </a:r>
            <a:r>
              <a:rPr lang="en-US" altLang="en-US" sz="1600" b="1" dirty="0" smtClean="0">
                <a:solidFill>
                  <a:srgbClr val="117A0E"/>
                </a:solidFill>
                <a:latin typeface="Courier New" pitchFamily="49" charset="0"/>
                <a:ea typeface="ＭＳ Ｐゴシック" pitchFamily="1" charset="-128"/>
                <a:cs typeface="Courier New" pitchFamily="49" charset="0"/>
              </a:rPr>
              <a:t>  -    </a:t>
            </a:r>
            <a:r>
              <a:rPr lang="en-US" altLang="en-US" sz="1600" b="1" dirty="0" smtClean="0">
                <a:solidFill>
                  <a:srgbClr val="117A0E"/>
                </a:solidFill>
                <a:latin typeface="Courier New" pitchFamily="49" charset="0"/>
                <a:ea typeface="ＭＳ Ｐゴシック" pitchFamily="1" charset="-128"/>
                <a:cs typeface="Courier New" pitchFamily="49" charset="0"/>
              </a:rPr>
              <a:t>5329   0.08%</a:t>
            </a:r>
          </a:p>
          <a:p>
            <a:pPr eaLnBrk="1" hangingPunct="1">
              <a:lnSpc>
                <a:spcPct val="90000"/>
              </a:lnSpc>
            </a:pPr>
            <a:r>
              <a:rPr lang="en-US" altLang="en-US" sz="1600" b="1" dirty="0" smtClean="0">
                <a:solidFill>
                  <a:srgbClr val="117A0E"/>
                </a:solidFill>
                <a:latin typeface="Courier New" pitchFamily="49" charset="0"/>
                <a:ea typeface="ＭＳ Ｐゴシック" pitchFamily="1" charset="-128"/>
                <a:cs typeface="Courier New" pitchFamily="49" charset="0"/>
              </a:rPr>
              <a:t>Q </a:t>
            </a:r>
            <a:r>
              <a:rPr lang="en-US" altLang="en-US" sz="1600" b="1" dirty="0" smtClean="0">
                <a:solidFill>
                  <a:srgbClr val="117A0E"/>
                </a:solidFill>
                <a:latin typeface="Courier New" pitchFamily="49" charset="0"/>
                <a:ea typeface="ＭＳ Ｐゴシック" pitchFamily="1" charset="-128"/>
                <a:cs typeface="Courier New" pitchFamily="49" charset="0"/>
              </a:rPr>
              <a:t>  -    </a:t>
            </a:r>
            <a:r>
              <a:rPr lang="en-US" altLang="en-US" sz="1600" b="1" dirty="0" smtClean="0">
                <a:solidFill>
                  <a:srgbClr val="117A0E"/>
                </a:solidFill>
                <a:latin typeface="Courier New" pitchFamily="49" charset="0"/>
                <a:ea typeface="ＭＳ Ｐゴシック" pitchFamily="1" charset="-128"/>
                <a:cs typeface="Courier New" pitchFamily="49" charset="0"/>
              </a:rPr>
              <a:t>4923   0.08%</a:t>
            </a:r>
          </a:p>
          <a:p>
            <a:pPr eaLnBrk="1" hangingPunct="1">
              <a:lnSpc>
                <a:spcPct val="90000"/>
              </a:lnSpc>
            </a:pPr>
            <a:r>
              <a:rPr lang="en-US" altLang="en-US" sz="1600" b="1" dirty="0" smtClean="0">
                <a:solidFill>
                  <a:srgbClr val="117A0E"/>
                </a:solidFill>
                <a:latin typeface="Courier New" pitchFamily="49" charset="0"/>
                <a:ea typeface="ＭＳ Ｐゴシック" pitchFamily="1" charset="-128"/>
                <a:cs typeface="Courier New" pitchFamily="49" charset="0"/>
              </a:rPr>
              <a:t>Z </a:t>
            </a:r>
            <a:r>
              <a:rPr lang="en-US" altLang="en-US" sz="1600" b="1" dirty="0" smtClean="0">
                <a:solidFill>
                  <a:srgbClr val="117A0E"/>
                </a:solidFill>
                <a:latin typeface="Courier New" pitchFamily="49" charset="0"/>
                <a:ea typeface="ＭＳ Ｐゴシック" pitchFamily="1" charset="-128"/>
                <a:cs typeface="Courier New" pitchFamily="49" charset="0"/>
              </a:rPr>
              <a:t>  -    </a:t>
            </a:r>
            <a:r>
              <a:rPr lang="en-US" altLang="en-US" sz="1600" b="1" dirty="0" smtClean="0">
                <a:solidFill>
                  <a:srgbClr val="117A0E"/>
                </a:solidFill>
                <a:latin typeface="Courier New" pitchFamily="49" charset="0"/>
                <a:ea typeface="ＭＳ Ｐゴシック" pitchFamily="1" charset="-128"/>
                <a:cs typeface="Courier New" pitchFamily="49" charset="0"/>
              </a:rPr>
              <a:t>3378   0.05%</a:t>
            </a:r>
            <a:endParaRPr lang="en-US" altLang="en-US" sz="1400" dirty="0" smtClean="0">
              <a:solidFill>
                <a:srgbClr val="117A0E"/>
              </a:solidFill>
              <a:latin typeface="Courier New" pitchFamily="49" charset="0"/>
              <a:ea typeface="ＭＳ Ｐゴシック" pitchFamily="1" charset="-128"/>
              <a:cs typeface="Courier New" pitchFamily="49" charset="0"/>
            </a:endParaRPr>
          </a:p>
        </p:txBody>
      </p:sp>
      <p:sp>
        <p:nvSpPr>
          <p:cNvPr id="11273" name="Text Box 11"/>
          <p:cNvSpPr txBox="1">
            <a:spLocks noChangeArrowheads="1"/>
          </p:cNvSpPr>
          <p:nvPr/>
        </p:nvSpPr>
        <p:spPr bwMode="auto">
          <a:xfrm>
            <a:off x="5257800" y="4724400"/>
            <a:ext cx="290513" cy="54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lnSpc>
                <a:spcPct val="90000"/>
              </a:lnSpc>
              <a:spcBef>
                <a:spcPct val="20000"/>
              </a:spcBef>
            </a:pPr>
            <a:endParaRPr lang="en-US" altLang="en-US" sz="1600">
              <a:solidFill>
                <a:schemeClr val="tx1"/>
              </a:solidFill>
              <a:latin typeface="Courier" pitchFamily="-65" charset="0"/>
              <a:ea typeface="ＭＳ Ｐゴシック" pitchFamily="1" charset="-128"/>
            </a:endParaRPr>
          </a:p>
          <a:p>
            <a:pPr eaLnBrk="1" hangingPunct="1">
              <a:lnSpc>
                <a:spcPct val="90000"/>
              </a:lnSpc>
              <a:spcBef>
                <a:spcPct val="20000"/>
              </a:spcBef>
              <a:buFontTx/>
              <a:buChar char="•"/>
            </a:pPr>
            <a:endParaRPr lang="en-US" altLang="en-US" sz="1400">
              <a:solidFill>
                <a:schemeClr val="tx1"/>
              </a:solidFill>
              <a:latin typeface="Courier" pitchFamily="-65" charset="0"/>
              <a:ea typeface="ＭＳ Ｐゴシック" pitchFamily="1" charset="-128"/>
            </a:endParaRPr>
          </a:p>
        </p:txBody>
      </p:sp>
      <p:sp>
        <p:nvSpPr>
          <p:cNvPr id="11274" name="Line 12"/>
          <p:cNvSpPr>
            <a:spLocks noChangeShapeType="1"/>
          </p:cNvSpPr>
          <p:nvPr/>
        </p:nvSpPr>
        <p:spPr bwMode="auto">
          <a:xfrm>
            <a:off x="3733800" y="4114800"/>
            <a:ext cx="4495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pic>
        <p:nvPicPr>
          <p:cNvPr id="11275" name="Picture 13"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5715000"/>
            <a:ext cx="649288"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6" name="AutoShape 14"/>
          <p:cNvSpPr>
            <a:spLocks noChangeArrowheads="1"/>
          </p:cNvSpPr>
          <p:nvPr/>
        </p:nvSpPr>
        <p:spPr bwMode="auto">
          <a:xfrm>
            <a:off x="1447800" y="5105400"/>
            <a:ext cx="2438400" cy="1295400"/>
          </a:xfrm>
          <a:prstGeom prst="wedgeRectCallout">
            <a:avLst>
              <a:gd name="adj1" fmla="val -60028"/>
              <a:gd name="adj2" fmla="val 34926"/>
            </a:avLst>
          </a:prstGeom>
          <a:solidFill>
            <a:srgbClr val="FFFFFF"/>
          </a:solidFill>
          <a:ln w="9525">
            <a:solidFill>
              <a:srgbClr val="000000"/>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2000">
                <a:latin typeface="Times New Roman" pitchFamily="18" charset="0"/>
              </a:rPr>
              <a:t>But these statistics are on average, not for my essay on the zzyzva!</a:t>
            </a:r>
            <a:endParaRPr lang="en-US" altLang="en-US">
              <a:latin typeface="Times New Roman" pitchFamily="18" charset="0"/>
            </a:endParaRPr>
          </a:p>
        </p:txBody>
      </p:sp>
      <p:sp>
        <p:nvSpPr>
          <p:cNvPr id="11277" name="Text Box 15"/>
          <p:cNvSpPr txBox="1">
            <a:spLocks noChangeArrowheads="1"/>
          </p:cNvSpPr>
          <p:nvPr/>
        </p:nvSpPr>
        <p:spPr bwMode="auto">
          <a:xfrm>
            <a:off x="7467600" y="5029200"/>
            <a:ext cx="145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200" b="1">
                <a:solidFill>
                  <a:schemeClr val="tx1"/>
                </a:solidFill>
                <a:ea typeface="ＭＳ Ｐゴシック" pitchFamily="1" charset="-128"/>
              </a:rPr>
              <a:t>English text</a:t>
            </a:r>
          </a:p>
          <a:p>
            <a:pPr eaLnBrk="1" hangingPunct="1"/>
            <a:r>
              <a:rPr lang="en-US" altLang="en-US" sz="1200" b="1">
                <a:solidFill>
                  <a:schemeClr val="tx1"/>
                </a:solidFill>
                <a:ea typeface="ＭＳ Ｐゴシック" pitchFamily="1" charset="-128"/>
              </a:rPr>
              <a:t>letter frequencies</a:t>
            </a:r>
            <a:endParaRPr lang="en-US" altLang="en-US" sz="1200">
              <a:solidFill>
                <a:schemeClr val="tx1"/>
              </a:solidFill>
              <a:ea typeface="ＭＳ Ｐゴシック" pitchFamily="1" charset="-128"/>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76200"/>
            <a:ext cx="7772400" cy="1143000"/>
          </a:xfrm>
        </p:spPr>
        <p:txBody>
          <a:bodyPr/>
          <a:lstStyle/>
          <a:p>
            <a:pPr indent="0" eaLnBrk="1" hangingPunct="1"/>
            <a:r>
              <a:rPr lang="en-US" altLang="en-US" smtClean="0"/>
              <a:t>The Prefix Property</a:t>
            </a:r>
          </a:p>
        </p:txBody>
      </p:sp>
      <p:grpSp>
        <p:nvGrpSpPr>
          <p:cNvPr id="12291" name="Group 3"/>
          <p:cNvGrpSpPr>
            <a:grpSpLocks/>
          </p:cNvGrpSpPr>
          <p:nvPr/>
        </p:nvGrpSpPr>
        <p:grpSpPr bwMode="auto">
          <a:xfrm>
            <a:off x="381000" y="1038225"/>
            <a:ext cx="8218488" cy="180975"/>
            <a:chOff x="295" y="1311"/>
            <a:chExt cx="5177" cy="114"/>
          </a:xfrm>
        </p:grpSpPr>
        <p:sp>
          <p:nvSpPr>
            <p:cNvPr id="12297"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2298"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12292" name="Text Box 8"/>
          <p:cNvSpPr txBox="1">
            <a:spLocks noChangeArrowheads="1"/>
          </p:cNvSpPr>
          <p:nvPr/>
        </p:nvSpPr>
        <p:spPr bwMode="auto">
          <a:xfrm>
            <a:off x="1295400" y="4267200"/>
            <a:ext cx="1692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ea typeface="ＭＳ Ｐゴシック" pitchFamily="1" charset="-128"/>
              </a:rPr>
              <a:t>TEXT FILE</a:t>
            </a:r>
            <a:endParaRPr lang="en-US" altLang="en-US" sz="1200">
              <a:solidFill>
                <a:schemeClr val="tx1"/>
              </a:solidFill>
              <a:ea typeface="ＭＳ Ｐゴシック" pitchFamily="1" charset="-128"/>
            </a:endParaRPr>
          </a:p>
        </p:txBody>
      </p:sp>
      <p:sp>
        <p:nvSpPr>
          <p:cNvPr id="12293" name="Text Box 9"/>
          <p:cNvSpPr txBox="1">
            <a:spLocks noChangeArrowheads="1"/>
          </p:cNvSpPr>
          <p:nvPr/>
        </p:nvSpPr>
        <p:spPr bwMode="auto">
          <a:xfrm>
            <a:off x="3962400" y="1889125"/>
            <a:ext cx="4876800" cy="392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spcBef>
                <a:spcPct val="50000"/>
              </a:spcBef>
            </a:pPr>
            <a:r>
              <a:rPr lang="en-US" altLang="en-US" u="sng">
                <a:solidFill>
                  <a:schemeClr val="tx1"/>
                </a:solidFill>
                <a:ea typeface="ＭＳ Ｐゴシック" pitchFamily="1" charset="-128"/>
              </a:rPr>
              <a:t>Letter	frequency	Binary code</a:t>
            </a:r>
          </a:p>
          <a:p>
            <a:pPr eaLnBrk="1" hangingPunct="1">
              <a:spcBef>
                <a:spcPct val="50000"/>
              </a:spcBef>
            </a:pPr>
            <a:r>
              <a:rPr lang="en-US" altLang="en-US">
                <a:solidFill>
                  <a:schemeClr val="tx1"/>
                </a:solidFill>
                <a:ea typeface="ＭＳ Ｐゴシック" pitchFamily="1" charset="-128"/>
              </a:rPr>
              <a:t>z	0.25		00</a:t>
            </a:r>
          </a:p>
          <a:p>
            <a:pPr eaLnBrk="1" hangingPunct="1">
              <a:spcBef>
                <a:spcPct val="50000"/>
              </a:spcBef>
            </a:pPr>
            <a:r>
              <a:rPr lang="en-US" altLang="en-US">
                <a:solidFill>
                  <a:schemeClr val="tx1"/>
                </a:solidFill>
                <a:ea typeface="ＭＳ Ｐゴシック" pitchFamily="1" charset="-128"/>
              </a:rPr>
              <a:t>y 	0.10		01</a:t>
            </a:r>
          </a:p>
          <a:p>
            <a:pPr eaLnBrk="1" hangingPunct="1">
              <a:spcBef>
                <a:spcPct val="50000"/>
              </a:spcBef>
            </a:pPr>
            <a:r>
              <a:rPr lang="en-US" altLang="en-US">
                <a:solidFill>
                  <a:schemeClr val="tx1"/>
                </a:solidFill>
                <a:ea typeface="ＭＳ Ｐゴシック" pitchFamily="1" charset="-128"/>
              </a:rPr>
              <a:t>x	0.09		10</a:t>
            </a:r>
          </a:p>
          <a:p>
            <a:pPr eaLnBrk="1" hangingPunct="1">
              <a:spcBef>
                <a:spcPct val="50000"/>
              </a:spcBef>
            </a:pPr>
            <a:r>
              <a:rPr lang="en-US" altLang="en-US">
                <a:solidFill>
                  <a:schemeClr val="tx1"/>
                </a:solidFill>
                <a:ea typeface="ＭＳ Ｐゴシック" pitchFamily="1" charset="-128"/>
              </a:rPr>
              <a:t>a	0.08		111</a:t>
            </a:r>
          </a:p>
          <a:p>
            <a:pPr eaLnBrk="1" hangingPunct="1">
              <a:spcBef>
                <a:spcPct val="50000"/>
              </a:spcBef>
            </a:pPr>
            <a:r>
              <a:rPr lang="en-US" altLang="en-US">
                <a:solidFill>
                  <a:schemeClr val="tx1"/>
                </a:solidFill>
                <a:ea typeface="ＭＳ Ｐゴシック" pitchFamily="1" charset="-128"/>
              </a:rPr>
              <a:t>r	0.02		1100</a:t>
            </a:r>
          </a:p>
          <a:p>
            <a:pPr eaLnBrk="1" hangingPunct="1">
              <a:spcBef>
                <a:spcPct val="50000"/>
              </a:spcBef>
            </a:pPr>
            <a:endParaRPr lang="en-US" altLang="en-US" sz="3200">
              <a:solidFill>
                <a:schemeClr val="tx1"/>
              </a:solidFill>
              <a:ea typeface="ＭＳ Ｐゴシック" pitchFamily="1" charset="-128"/>
            </a:endParaRPr>
          </a:p>
        </p:txBody>
      </p:sp>
      <p:sp>
        <p:nvSpPr>
          <p:cNvPr id="12294" name="Text Box 10"/>
          <p:cNvSpPr txBox="1">
            <a:spLocks noChangeArrowheads="1"/>
          </p:cNvSpPr>
          <p:nvPr/>
        </p:nvSpPr>
        <p:spPr bwMode="auto">
          <a:xfrm>
            <a:off x="838200" y="5562600"/>
            <a:ext cx="75104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2800">
                <a:solidFill>
                  <a:schemeClr val="tx1"/>
                </a:solidFill>
                <a:ea typeface="ＭＳ Ｐゴシック" pitchFamily="1" charset="-128"/>
              </a:rPr>
              <a:t>101110100001100 = 10  111  01  00  00  1100</a:t>
            </a:r>
            <a:endParaRPr lang="en-US" altLang="en-US">
              <a:solidFill>
                <a:schemeClr val="tx1"/>
              </a:solidFill>
              <a:ea typeface="ＭＳ Ｐゴシック" pitchFamily="1" charset="-128"/>
            </a:endParaRPr>
          </a:p>
        </p:txBody>
      </p:sp>
      <p:sp>
        <p:nvSpPr>
          <p:cNvPr id="12295" name="Text Box 11"/>
          <p:cNvSpPr txBox="1">
            <a:spLocks noChangeArrowheads="1"/>
          </p:cNvSpPr>
          <p:nvPr/>
        </p:nvSpPr>
        <p:spPr bwMode="auto">
          <a:xfrm>
            <a:off x="860425" y="1973263"/>
            <a:ext cx="2720975"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spcBef>
                <a:spcPct val="50000"/>
              </a:spcBef>
            </a:pPr>
            <a:r>
              <a:rPr lang="en-US" altLang="en-US" sz="1600" b="1">
                <a:solidFill>
                  <a:schemeClr val="tx1"/>
                </a:solidFill>
                <a:ea typeface="ＭＳ Ｐゴシック" pitchFamily="1" charset="-128"/>
              </a:rPr>
              <a:t>The zzyzva is known to be a xenophobic creature with a zealous personality…</a:t>
            </a:r>
            <a:endParaRPr lang="en-US" altLang="en-US" sz="1200">
              <a:solidFill>
                <a:schemeClr val="tx1"/>
              </a:solidFill>
              <a:ea typeface="ＭＳ Ｐゴシック" pitchFamily="1" charset="-128"/>
            </a:endParaRPr>
          </a:p>
        </p:txBody>
      </p:sp>
      <p:sp>
        <p:nvSpPr>
          <p:cNvPr id="12296" name="Rectangle 12"/>
          <p:cNvSpPr>
            <a:spLocks noChangeArrowheads="1"/>
          </p:cNvSpPr>
          <p:nvPr/>
        </p:nvSpPr>
        <p:spPr bwMode="auto">
          <a:xfrm>
            <a:off x="838200" y="1905000"/>
            <a:ext cx="2819400" cy="2209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
          <p:cNvSpPr>
            <a:spLocks noGrp="1" noChangeArrowheads="1"/>
          </p:cNvSpPr>
          <p:nvPr>
            <p:ph type="title"/>
          </p:nvPr>
        </p:nvSpPr>
        <p:spPr>
          <a:xfrm>
            <a:off x="228600" y="76200"/>
            <a:ext cx="8763000" cy="990600"/>
          </a:xfrm>
        </p:spPr>
        <p:txBody>
          <a:bodyPr rIns="132080"/>
          <a:lstStyle/>
          <a:p>
            <a:pPr indent="0" eaLnBrk="1" hangingPunct="1"/>
            <a:r>
              <a:rPr lang="en-US" altLang="en-US" sz="3600" smtClean="0"/>
              <a:t>Consider the Language “Spamish”,</a:t>
            </a:r>
            <a:br>
              <a:rPr lang="en-US" altLang="en-US" sz="3600" smtClean="0"/>
            </a:br>
            <a:r>
              <a:rPr lang="en-US" altLang="en-US" sz="3600" smtClean="0"/>
              <a:t>with a Four-Letter Alphabet…</a:t>
            </a:r>
          </a:p>
        </p:txBody>
      </p:sp>
      <p:grpSp>
        <p:nvGrpSpPr>
          <p:cNvPr id="13315" name="Group 2"/>
          <p:cNvGrpSpPr>
            <a:grpSpLocks/>
          </p:cNvGrpSpPr>
          <p:nvPr/>
        </p:nvGrpSpPr>
        <p:grpSpPr bwMode="auto">
          <a:xfrm>
            <a:off x="381000" y="1190625"/>
            <a:ext cx="8218488" cy="180975"/>
            <a:chOff x="0" y="0"/>
            <a:chExt cx="5177" cy="114"/>
          </a:xfrm>
        </p:grpSpPr>
        <p:sp>
          <p:nvSpPr>
            <p:cNvPr id="13321" name="Rectangle 3"/>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3322" name="Rectangle 4"/>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13316" name="Rectangle 5"/>
          <p:cNvSpPr>
            <a:spLocks/>
          </p:cNvSpPr>
          <p:nvPr/>
        </p:nvSpPr>
        <p:spPr bwMode="auto">
          <a:xfrm>
            <a:off x="381000" y="1371600"/>
            <a:ext cx="8382000" cy="347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spcBef>
                <a:spcPts val="1600"/>
              </a:spcBef>
            </a:pPr>
            <a:r>
              <a:rPr lang="en-US" altLang="en-US" sz="2800" u="sng">
                <a:solidFill>
                  <a:schemeClr val="tx1"/>
                </a:solidFill>
                <a:cs typeface="Arial" pitchFamily="34" charset="0"/>
              </a:rPr>
              <a:t>Letter	Freq	Fixed Length	Variable Length</a:t>
            </a:r>
          </a:p>
          <a:p>
            <a:pPr eaLnBrk="1" hangingPunct="1">
              <a:spcBef>
                <a:spcPts val="1600"/>
              </a:spcBef>
            </a:pPr>
            <a:r>
              <a:rPr lang="en-US" altLang="en-US" sz="2800">
                <a:solidFill>
                  <a:schemeClr val="tx1"/>
                </a:solidFill>
                <a:cs typeface="Arial" pitchFamily="34" charset="0"/>
              </a:rPr>
              <a:t>s</a:t>
            </a:r>
            <a:r>
              <a:rPr lang="en-US" altLang="en-US" sz="2800" baseline="-25000">
                <a:solidFill>
                  <a:schemeClr val="tx1"/>
                </a:solidFill>
                <a:cs typeface="Arial" pitchFamily="34" charset="0"/>
              </a:rPr>
              <a:t>		</a:t>
            </a:r>
            <a:r>
              <a:rPr lang="en-US" altLang="en-US" sz="2800">
                <a:solidFill>
                  <a:schemeClr val="tx1"/>
                </a:solidFill>
                <a:cs typeface="Arial" pitchFamily="34" charset="0"/>
              </a:rPr>
              <a:t>0.6	</a:t>
            </a:r>
            <a:r>
              <a:rPr lang="en-US" altLang="en-US" sz="2800">
                <a:solidFill>
                  <a:srgbClr val="76141E"/>
                </a:solidFill>
                <a:cs typeface="Arial" pitchFamily="34" charset="0"/>
              </a:rPr>
              <a:t>00			</a:t>
            </a:r>
            <a:r>
              <a:rPr lang="en-US" altLang="en-US" sz="2800">
                <a:solidFill>
                  <a:srgbClr val="171C83"/>
                </a:solidFill>
                <a:cs typeface="Arial" pitchFamily="34" charset="0"/>
              </a:rPr>
              <a:t>0</a:t>
            </a:r>
          </a:p>
          <a:p>
            <a:pPr eaLnBrk="1" hangingPunct="1">
              <a:spcBef>
                <a:spcPts val="1600"/>
              </a:spcBef>
            </a:pPr>
            <a:r>
              <a:rPr lang="en-US" altLang="en-US" sz="2800">
                <a:solidFill>
                  <a:schemeClr val="tx1"/>
                </a:solidFill>
                <a:cs typeface="Arial" pitchFamily="34" charset="0"/>
              </a:rPr>
              <a:t>p		0.2	</a:t>
            </a:r>
            <a:r>
              <a:rPr lang="en-US" altLang="en-US" sz="2800">
                <a:solidFill>
                  <a:srgbClr val="76141E"/>
                </a:solidFill>
                <a:cs typeface="Arial" pitchFamily="34" charset="0"/>
              </a:rPr>
              <a:t>01			</a:t>
            </a:r>
            <a:r>
              <a:rPr lang="en-US" altLang="en-US" sz="2800">
                <a:solidFill>
                  <a:srgbClr val="171C83"/>
                </a:solidFill>
                <a:cs typeface="Arial" pitchFamily="34" charset="0"/>
              </a:rPr>
              <a:t>10</a:t>
            </a:r>
          </a:p>
          <a:p>
            <a:pPr eaLnBrk="1" hangingPunct="1">
              <a:spcBef>
                <a:spcPts val="1600"/>
              </a:spcBef>
            </a:pPr>
            <a:r>
              <a:rPr lang="en-US" altLang="en-US" sz="2800">
                <a:solidFill>
                  <a:schemeClr val="tx1"/>
                </a:solidFill>
                <a:cs typeface="Arial" pitchFamily="34" charset="0"/>
              </a:rPr>
              <a:t>a		0.1	</a:t>
            </a:r>
            <a:r>
              <a:rPr lang="en-US" altLang="en-US" sz="2800">
                <a:solidFill>
                  <a:srgbClr val="76141E"/>
                </a:solidFill>
                <a:cs typeface="Arial" pitchFamily="34" charset="0"/>
              </a:rPr>
              <a:t>10			</a:t>
            </a:r>
            <a:r>
              <a:rPr lang="en-US" altLang="en-US" sz="2800">
                <a:solidFill>
                  <a:srgbClr val="171C83"/>
                </a:solidFill>
                <a:cs typeface="Arial" pitchFamily="34" charset="0"/>
              </a:rPr>
              <a:t>110</a:t>
            </a:r>
          </a:p>
          <a:p>
            <a:pPr eaLnBrk="1" hangingPunct="1">
              <a:spcBef>
                <a:spcPts val="1600"/>
              </a:spcBef>
            </a:pPr>
            <a:r>
              <a:rPr lang="en-US" altLang="en-US" sz="2800">
                <a:solidFill>
                  <a:schemeClr val="tx1"/>
                </a:solidFill>
                <a:cs typeface="Arial" pitchFamily="34" charset="0"/>
              </a:rPr>
              <a:t>m		0.1</a:t>
            </a:r>
            <a:r>
              <a:rPr lang="en-US" altLang="en-US" sz="2800" baseline="-25000">
                <a:solidFill>
                  <a:schemeClr val="tx1"/>
                </a:solidFill>
                <a:cs typeface="Arial" pitchFamily="34" charset="0"/>
              </a:rPr>
              <a:t>	</a:t>
            </a:r>
            <a:r>
              <a:rPr lang="en-US" altLang="en-US" sz="2800">
                <a:solidFill>
                  <a:srgbClr val="76141E"/>
                </a:solidFill>
                <a:cs typeface="Arial" pitchFamily="34" charset="0"/>
              </a:rPr>
              <a:t>11</a:t>
            </a:r>
            <a:r>
              <a:rPr lang="en-US" altLang="en-US" sz="2800" baseline="-25000">
                <a:solidFill>
                  <a:schemeClr val="tx1"/>
                </a:solidFill>
                <a:cs typeface="Arial" pitchFamily="34" charset="0"/>
              </a:rPr>
              <a:t>	</a:t>
            </a:r>
            <a:r>
              <a:rPr lang="en-US" altLang="en-US" sz="2800">
                <a:solidFill>
                  <a:schemeClr val="tx1"/>
                </a:solidFill>
                <a:cs typeface="Arial" pitchFamily="34" charset="0"/>
              </a:rPr>
              <a:t>		</a:t>
            </a:r>
            <a:r>
              <a:rPr lang="en-US" altLang="en-US" sz="2800">
                <a:solidFill>
                  <a:srgbClr val="171C83"/>
                </a:solidFill>
                <a:cs typeface="Arial" pitchFamily="34" charset="0"/>
              </a:rPr>
              <a:t>111</a:t>
            </a:r>
          </a:p>
        </p:txBody>
      </p:sp>
      <p:sp>
        <p:nvSpPr>
          <p:cNvPr id="13317" name="Line 6"/>
          <p:cNvSpPr>
            <a:spLocks noChangeShapeType="1"/>
          </p:cNvSpPr>
          <p:nvPr/>
        </p:nvSpPr>
        <p:spPr bwMode="auto">
          <a:xfrm rot="10800000" flipH="1">
            <a:off x="3429000" y="4495800"/>
            <a:ext cx="1588"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318" name="Rectangle 7"/>
          <p:cNvSpPr>
            <a:spLocks/>
          </p:cNvSpPr>
          <p:nvPr/>
        </p:nvSpPr>
        <p:spPr bwMode="auto">
          <a:xfrm>
            <a:off x="1752600" y="4876800"/>
            <a:ext cx="3970338"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2000">
                <a:solidFill>
                  <a:srgbClr val="76141E"/>
                </a:solidFill>
                <a:cs typeface="Arial" pitchFamily="34" charset="0"/>
              </a:rPr>
              <a:t>Expected average number of bits</a:t>
            </a:r>
          </a:p>
          <a:p>
            <a:pPr eaLnBrk="1" hangingPunct="1"/>
            <a:r>
              <a:rPr lang="en-US" altLang="en-US" sz="2000">
                <a:solidFill>
                  <a:srgbClr val="76141E"/>
                </a:solidFill>
                <a:cs typeface="Arial" pitchFamily="34" charset="0"/>
              </a:rPr>
              <a:t>per symbol = 2</a:t>
            </a:r>
          </a:p>
        </p:txBody>
      </p:sp>
      <p:sp>
        <p:nvSpPr>
          <p:cNvPr id="17416" name="Line 8"/>
          <p:cNvSpPr>
            <a:spLocks noChangeShapeType="1"/>
          </p:cNvSpPr>
          <p:nvPr/>
        </p:nvSpPr>
        <p:spPr bwMode="auto">
          <a:xfrm rot="10800000" flipH="1">
            <a:off x="6324600" y="4495800"/>
            <a:ext cx="1588" cy="1143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17" name="Rectangle 9"/>
          <p:cNvSpPr>
            <a:spLocks/>
          </p:cNvSpPr>
          <p:nvPr/>
        </p:nvSpPr>
        <p:spPr bwMode="auto">
          <a:xfrm>
            <a:off x="3429000" y="5699125"/>
            <a:ext cx="5486400"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2000">
                <a:solidFill>
                  <a:srgbClr val="171C83"/>
                </a:solidFill>
                <a:cs typeface="Arial" pitchFamily="34" charset="0"/>
              </a:rPr>
              <a:t>Expected average number of bits per symbol = </a:t>
            </a:r>
          </a:p>
          <a:p>
            <a:pPr eaLnBrk="1" hangingPunct="1"/>
            <a:r>
              <a:rPr lang="en-US" altLang="en-US" sz="2000">
                <a:solidFill>
                  <a:srgbClr val="171C83"/>
                </a:solidFill>
                <a:cs typeface="Arial" pitchFamily="34" charset="0"/>
              </a:rPr>
              <a:t>0.6x1 + 0.2x2 + 0.1x3 + 0.1x3 = 1.6 </a:t>
            </a:r>
            <a:r>
              <a:rPr lang="en-US" altLang="en-US" sz="2000">
                <a:solidFill>
                  <a:srgbClr val="76141E"/>
                </a:solidFill>
                <a:cs typeface="Arial" pitchFamily="34" charset="0"/>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4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4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6" grpId="0" animBg="1"/>
      <p:bldP spid="1741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
          <p:cNvSpPr>
            <a:spLocks noGrp="1" noChangeArrowheads="1"/>
          </p:cNvSpPr>
          <p:nvPr>
            <p:ph type="title"/>
          </p:nvPr>
        </p:nvSpPr>
        <p:spPr>
          <a:xfrm>
            <a:off x="228600" y="152400"/>
            <a:ext cx="8763000" cy="685800"/>
          </a:xfrm>
        </p:spPr>
        <p:txBody>
          <a:bodyPr rIns="132080"/>
          <a:lstStyle/>
          <a:p>
            <a:pPr indent="0" eaLnBrk="1" hangingPunct="1"/>
            <a:r>
              <a:rPr lang="en-US" altLang="en-US" sz="3600" smtClean="0"/>
              <a:t>The Variable-Length Coding Problem…</a:t>
            </a:r>
          </a:p>
        </p:txBody>
      </p:sp>
      <p:grpSp>
        <p:nvGrpSpPr>
          <p:cNvPr id="14339" name="Group 2"/>
          <p:cNvGrpSpPr>
            <a:grpSpLocks/>
          </p:cNvGrpSpPr>
          <p:nvPr/>
        </p:nvGrpSpPr>
        <p:grpSpPr bwMode="auto">
          <a:xfrm>
            <a:off x="381000" y="885825"/>
            <a:ext cx="8218488" cy="180975"/>
            <a:chOff x="0" y="0"/>
            <a:chExt cx="5177" cy="114"/>
          </a:xfrm>
        </p:grpSpPr>
        <p:sp>
          <p:nvSpPr>
            <p:cNvPr id="14344" name="Rectangle 3"/>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4345" name="Rectangle 4"/>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14340" name="Rectangle 5"/>
          <p:cNvSpPr>
            <a:spLocks/>
          </p:cNvSpPr>
          <p:nvPr/>
        </p:nvSpPr>
        <p:spPr bwMode="auto">
          <a:xfrm>
            <a:off x="381000" y="1371600"/>
            <a:ext cx="3733800" cy="382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spcBef>
                <a:spcPts val="1600"/>
              </a:spcBef>
            </a:pPr>
            <a:r>
              <a:rPr lang="en-US" altLang="en-US" sz="2800" u="sng">
                <a:solidFill>
                  <a:schemeClr val="tx1"/>
                </a:solidFill>
                <a:cs typeface="Arial" pitchFamily="34" charset="0"/>
              </a:rPr>
              <a:t>Letter	Frequency</a:t>
            </a:r>
          </a:p>
          <a:p>
            <a:pPr eaLnBrk="1" hangingPunct="1">
              <a:spcBef>
                <a:spcPts val="1600"/>
              </a:spcBef>
            </a:pPr>
            <a:r>
              <a:rPr lang="en-US" altLang="en-US" sz="2800">
                <a:solidFill>
                  <a:schemeClr val="tx1"/>
                </a:solidFill>
                <a:cs typeface="Arial" pitchFamily="34" charset="0"/>
              </a:rPr>
              <a:t>a</a:t>
            </a:r>
            <a:r>
              <a:rPr lang="en-US" altLang="en-US" sz="2800" baseline="-25000">
                <a:solidFill>
                  <a:schemeClr val="tx1"/>
                </a:solidFill>
                <a:cs typeface="Arial" pitchFamily="34" charset="0"/>
              </a:rPr>
              <a:t>1		</a:t>
            </a:r>
            <a:r>
              <a:rPr lang="en-US" altLang="en-US" sz="2800">
                <a:solidFill>
                  <a:schemeClr val="tx1"/>
                </a:solidFill>
                <a:cs typeface="Arial" pitchFamily="34" charset="0"/>
              </a:rPr>
              <a:t>freq(a</a:t>
            </a:r>
            <a:r>
              <a:rPr lang="en-US" altLang="en-US" sz="2800" baseline="-25000">
                <a:solidFill>
                  <a:schemeClr val="tx1"/>
                </a:solidFill>
                <a:cs typeface="Arial" pitchFamily="34" charset="0"/>
              </a:rPr>
              <a:t>1</a:t>
            </a:r>
            <a:r>
              <a:rPr lang="en-US" altLang="en-US" sz="2800">
                <a:solidFill>
                  <a:schemeClr val="tx1"/>
                </a:solidFill>
                <a:cs typeface="Arial" pitchFamily="34" charset="0"/>
              </a:rPr>
              <a:t>)        a</a:t>
            </a:r>
            <a:r>
              <a:rPr lang="en-US" altLang="en-US" sz="2800" baseline="-25000">
                <a:solidFill>
                  <a:schemeClr val="tx1"/>
                </a:solidFill>
                <a:cs typeface="Arial" pitchFamily="34" charset="0"/>
              </a:rPr>
              <a:t>2</a:t>
            </a:r>
            <a:r>
              <a:rPr lang="en-US" altLang="en-US" sz="2800">
                <a:solidFill>
                  <a:schemeClr val="tx1"/>
                </a:solidFill>
                <a:cs typeface="Arial" pitchFamily="34" charset="0"/>
              </a:rPr>
              <a:t>		freq(a</a:t>
            </a:r>
            <a:r>
              <a:rPr lang="en-US" altLang="en-US" sz="2800" baseline="-25000">
                <a:solidFill>
                  <a:schemeClr val="tx1"/>
                </a:solidFill>
                <a:cs typeface="Arial" pitchFamily="34" charset="0"/>
              </a:rPr>
              <a:t>2</a:t>
            </a:r>
            <a:r>
              <a:rPr lang="en-US" altLang="en-US" sz="2800">
                <a:solidFill>
                  <a:schemeClr val="tx1"/>
                </a:solidFill>
                <a:cs typeface="Arial" pitchFamily="34" charset="0"/>
              </a:rPr>
              <a:t>)        a</a:t>
            </a:r>
            <a:r>
              <a:rPr lang="en-US" altLang="en-US" sz="2800" baseline="-25000">
                <a:solidFill>
                  <a:schemeClr val="tx1"/>
                </a:solidFill>
                <a:cs typeface="Arial" pitchFamily="34" charset="0"/>
              </a:rPr>
              <a:t>3		</a:t>
            </a:r>
            <a:r>
              <a:rPr lang="en-US" altLang="en-US" sz="2800">
                <a:solidFill>
                  <a:schemeClr val="tx1"/>
                </a:solidFill>
                <a:cs typeface="Arial" pitchFamily="34" charset="0"/>
              </a:rPr>
              <a:t>freq(a</a:t>
            </a:r>
            <a:r>
              <a:rPr lang="en-US" altLang="en-US" sz="2800" baseline="-25000">
                <a:solidFill>
                  <a:schemeClr val="tx1"/>
                </a:solidFill>
                <a:cs typeface="Arial" pitchFamily="34" charset="0"/>
              </a:rPr>
              <a:t>3</a:t>
            </a:r>
            <a:r>
              <a:rPr lang="en-US" altLang="en-US" sz="2800">
                <a:solidFill>
                  <a:schemeClr val="tx1"/>
                </a:solidFill>
                <a:cs typeface="Arial" pitchFamily="34" charset="0"/>
              </a:rPr>
              <a:t>)       …                                    a</a:t>
            </a:r>
            <a:r>
              <a:rPr lang="en-US" altLang="en-US" sz="2800" baseline="-25000">
                <a:solidFill>
                  <a:schemeClr val="tx1"/>
                </a:solidFill>
                <a:cs typeface="Arial" pitchFamily="34" charset="0"/>
              </a:rPr>
              <a:t>n		</a:t>
            </a:r>
            <a:r>
              <a:rPr lang="en-US" altLang="en-US" sz="2800">
                <a:solidFill>
                  <a:schemeClr val="tx1"/>
                </a:solidFill>
                <a:cs typeface="Arial" pitchFamily="34" charset="0"/>
              </a:rPr>
              <a:t>freq(a</a:t>
            </a:r>
            <a:r>
              <a:rPr lang="en-US" altLang="en-US" sz="2800" baseline="-25000">
                <a:solidFill>
                  <a:schemeClr val="tx1"/>
                </a:solidFill>
                <a:cs typeface="Arial" pitchFamily="34" charset="0"/>
              </a:rPr>
              <a:t>n</a:t>
            </a:r>
            <a:r>
              <a:rPr lang="en-US" altLang="en-US" sz="2800">
                <a:solidFill>
                  <a:schemeClr val="tx1"/>
                </a:solidFill>
                <a:cs typeface="Arial" pitchFamily="34" charset="0"/>
              </a:rPr>
              <a:t>) 		</a:t>
            </a:r>
          </a:p>
        </p:txBody>
      </p:sp>
      <p:sp>
        <p:nvSpPr>
          <p:cNvPr id="14341" name="Rectangle 6"/>
          <p:cNvSpPr>
            <a:spLocks/>
          </p:cNvSpPr>
          <p:nvPr/>
        </p:nvSpPr>
        <p:spPr bwMode="auto">
          <a:xfrm>
            <a:off x="346075" y="4845050"/>
            <a:ext cx="8340725"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2800">
                <a:solidFill>
                  <a:schemeClr val="tx1"/>
                </a:solidFill>
                <a:cs typeface="Arial" pitchFamily="34" charset="0"/>
              </a:rPr>
              <a:t>Objective:  Find a binary prefix code that minimizes the average number of bits per symbol</a:t>
            </a:r>
          </a:p>
        </p:txBody>
      </p:sp>
      <p:pic>
        <p:nvPicPr>
          <p:cNvPr id="14342"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3128963"/>
            <a:ext cx="876300" cy="1190625"/>
          </a:xfrm>
          <a:prstGeom prst="rect">
            <a:avLst/>
          </a:prstGeom>
          <a:noFill/>
          <a:ln>
            <a:noFill/>
          </a:ln>
          <a:effectLst/>
          <a:extLst>
            <a:ext uri="{909E8E84-426E-40DD-AFC4-6F175D3DCCD1}">
              <a14:hiddenFill xmlns:a14="http://schemas.microsoft.com/office/drawing/2010/main">
                <a:solidFill>
                  <a:srgbClr val="BCDFE2"/>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343" name="AutoShape 9"/>
          <p:cNvSpPr>
            <a:spLocks noChangeArrowheads="1"/>
          </p:cNvSpPr>
          <p:nvPr/>
        </p:nvSpPr>
        <p:spPr bwMode="auto">
          <a:xfrm>
            <a:off x="5638800" y="1219200"/>
            <a:ext cx="2590800" cy="1981200"/>
          </a:xfrm>
          <a:prstGeom prst="wedgeRectCallout">
            <a:avLst>
              <a:gd name="adj1" fmla="val -50634"/>
              <a:gd name="adj2" fmla="val 70495"/>
            </a:avLst>
          </a:prstGeom>
          <a:solidFill>
            <a:srgbClr val="FFFFFF"/>
          </a:solidFill>
          <a:ln w="9525">
            <a:solidFill>
              <a:srgbClr val="000000"/>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latin typeface="Times New Roman" pitchFamily="18" charset="0"/>
              </a:rPr>
              <a:t>These frequencies are from the specific file that we</a:t>
            </a:r>
            <a:r>
              <a:rPr lang="ja-JP" altLang="en-US">
                <a:latin typeface="Times New Roman" pitchFamily="18" charset="0"/>
                <a:ea typeface="ＭＳ Ｐゴシック" pitchFamily="1" charset="-128"/>
              </a:rPr>
              <a:t>’</a:t>
            </a:r>
            <a:r>
              <a:rPr lang="en-US" altLang="ja-JP">
                <a:latin typeface="Times New Roman" pitchFamily="18" charset="0"/>
                <a:ea typeface="ＭＳ Ｐゴシック" pitchFamily="1" charset="-128"/>
              </a:rPr>
              <a:t>re planning to compress!!</a:t>
            </a:r>
            <a:endParaRPr lang="en-US" altLang="en-US">
              <a:latin typeface="Times New Roman" pitchFamily="18"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Grp="1" noChangeArrowheads="1"/>
          </p:cNvSpPr>
          <p:nvPr>
            <p:ph type="title"/>
          </p:nvPr>
        </p:nvSpPr>
        <p:spPr>
          <a:xfrm>
            <a:off x="685800" y="-76200"/>
            <a:ext cx="7772400" cy="1143000"/>
          </a:xfrm>
        </p:spPr>
        <p:txBody>
          <a:bodyPr rIns="132080"/>
          <a:lstStyle/>
          <a:p>
            <a:pPr indent="0" eaLnBrk="1" hangingPunct="1"/>
            <a:r>
              <a:rPr lang="en-US" altLang="en-US" smtClean="0"/>
              <a:t>The David Huffman Story!</a:t>
            </a:r>
          </a:p>
        </p:txBody>
      </p:sp>
      <p:grpSp>
        <p:nvGrpSpPr>
          <p:cNvPr id="15363" name="Group 2"/>
          <p:cNvGrpSpPr>
            <a:grpSpLocks/>
          </p:cNvGrpSpPr>
          <p:nvPr/>
        </p:nvGrpSpPr>
        <p:grpSpPr bwMode="auto">
          <a:xfrm>
            <a:off x="381000" y="885825"/>
            <a:ext cx="8218488" cy="180975"/>
            <a:chOff x="0" y="0"/>
            <a:chExt cx="5177" cy="114"/>
          </a:xfrm>
        </p:grpSpPr>
        <p:sp>
          <p:nvSpPr>
            <p:cNvPr id="15370" name="Rectangle 3"/>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5371" name="Rectangle 4"/>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pic>
        <p:nvPicPr>
          <p:cNvPr id="15364"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5800" y="762000"/>
            <a:ext cx="1577975" cy="224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365" name="Rectangle 6"/>
          <p:cNvSpPr>
            <a:spLocks/>
          </p:cNvSpPr>
          <p:nvPr/>
        </p:nvSpPr>
        <p:spPr bwMode="auto">
          <a:xfrm>
            <a:off x="420688" y="5334000"/>
            <a:ext cx="8377237"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i="1">
                <a:solidFill>
                  <a:schemeClr val="tx1"/>
                </a:solidFill>
                <a:cs typeface="Arial" pitchFamily="34" charset="0"/>
              </a:rPr>
              <a:t>Huffman coding is one of the fundamental ideas that people </a:t>
            </a:r>
          </a:p>
          <a:p>
            <a:pPr eaLnBrk="1" hangingPunct="1"/>
            <a:r>
              <a:rPr lang="en-US" altLang="en-US" i="1">
                <a:solidFill>
                  <a:schemeClr val="tx1"/>
                </a:solidFill>
                <a:cs typeface="Arial" pitchFamily="34" charset="0"/>
              </a:rPr>
              <a:t>in computer science and data communications are using all </a:t>
            </a:r>
          </a:p>
          <a:p>
            <a:pPr eaLnBrk="1" hangingPunct="1"/>
            <a:r>
              <a:rPr lang="en-US" altLang="en-US" i="1">
                <a:solidFill>
                  <a:schemeClr val="tx1"/>
                </a:solidFill>
                <a:cs typeface="Arial" pitchFamily="34" charset="0"/>
              </a:rPr>
              <a:t>the time</a:t>
            </a:r>
            <a:r>
              <a:rPr lang="en-US" altLang="en-US">
                <a:solidFill>
                  <a:schemeClr val="tx1"/>
                </a:solidFill>
                <a:cs typeface="Arial" pitchFamily="34" charset="0"/>
              </a:rPr>
              <a:t> - Donald Knuth</a:t>
            </a:r>
          </a:p>
        </p:txBody>
      </p:sp>
      <p:sp>
        <p:nvSpPr>
          <p:cNvPr id="15366" name="Rectangle 7"/>
          <p:cNvSpPr>
            <a:spLocks/>
          </p:cNvSpPr>
          <p:nvPr/>
        </p:nvSpPr>
        <p:spPr bwMode="auto">
          <a:xfrm>
            <a:off x="5683250" y="1295400"/>
            <a:ext cx="3454400" cy="347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spcBef>
                <a:spcPts val="1600"/>
              </a:spcBef>
            </a:pPr>
            <a:r>
              <a:rPr lang="en-US" altLang="en-US" sz="2800" u="sng">
                <a:solidFill>
                  <a:schemeClr val="tx1"/>
                </a:solidFill>
                <a:cs typeface="Arial" pitchFamily="34" charset="0"/>
              </a:rPr>
              <a:t>Letter	freq	</a:t>
            </a:r>
          </a:p>
          <a:p>
            <a:pPr eaLnBrk="1" hangingPunct="1">
              <a:spcBef>
                <a:spcPts val="1600"/>
              </a:spcBef>
            </a:pPr>
            <a:r>
              <a:rPr lang="en-US" altLang="en-US" sz="2800">
                <a:solidFill>
                  <a:schemeClr val="tx1"/>
                </a:solidFill>
                <a:cs typeface="Arial" pitchFamily="34" charset="0"/>
              </a:rPr>
              <a:t>s</a:t>
            </a:r>
            <a:r>
              <a:rPr lang="en-US" altLang="en-US" sz="2800" baseline="-25000">
                <a:solidFill>
                  <a:schemeClr val="tx1"/>
                </a:solidFill>
                <a:cs typeface="Arial" pitchFamily="34" charset="0"/>
              </a:rPr>
              <a:t>		</a:t>
            </a:r>
            <a:r>
              <a:rPr lang="en-US" altLang="en-US" sz="2800">
                <a:solidFill>
                  <a:schemeClr val="tx1"/>
                </a:solidFill>
                <a:cs typeface="Arial" pitchFamily="34" charset="0"/>
              </a:rPr>
              <a:t>0.6	</a:t>
            </a:r>
          </a:p>
          <a:p>
            <a:pPr eaLnBrk="1" hangingPunct="1">
              <a:spcBef>
                <a:spcPts val="1600"/>
              </a:spcBef>
            </a:pPr>
            <a:r>
              <a:rPr lang="en-US" altLang="en-US" sz="2800">
                <a:solidFill>
                  <a:schemeClr val="tx1"/>
                </a:solidFill>
                <a:cs typeface="Arial" pitchFamily="34" charset="0"/>
              </a:rPr>
              <a:t>p		0.2	</a:t>
            </a:r>
          </a:p>
          <a:p>
            <a:pPr eaLnBrk="1" hangingPunct="1">
              <a:spcBef>
                <a:spcPts val="1600"/>
              </a:spcBef>
            </a:pPr>
            <a:r>
              <a:rPr lang="en-US" altLang="en-US" sz="2800">
                <a:solidFill>
                  <a:schemeClr val="tx1"/>
                </a:solidFill>
                <a:cs typeface="Arial" pitchFamily="34" charset="0"/>
              </a:rPr>
              <a:t>a		0.1	</a:t>
            </a:r>
          </a:p>
          <a:p>
            <a:pPr eaLnBrk="1" hangingPunct="1">
              <a:spcBef>
                <a:spcPts val="1600"/>
              </a:spcBef>
            </a:pPr>
            <a:r>
              <a:rPr lang="en-US" altLang="en-US" sz="2800">
                <a:solidFill>
                  <a:schemeClr val="tx1"/>
                </a:solidFill>
                <a:cs typeface="Arial" pitchFamily="34" charset="0"/>
              </a:rPr>
              <a:t>m		0.1</a:t>
            </a:r>
            <a:r>
              <a:rPr lang="en-US" altLang="en-US" sz="2800" baseline="-25000">
                <a:solidFill>
                  <a:schemeClr val="tx1"/>
                </a:solidFill>
                <a:cs typeface="Arial" pitchFamily="34" charset="0"/>
              </a:rPr>
              <a:t>	</a:t>
            </a:r>
          </a:p>
        </p:txBody>
      </p:sp>
      <p:sp>
        <p:nvSpPr>
          <p:cNvPr id="15367" name="Rectangle 8"/>
          <p:cNvSpPr>
            <a:spLocks/>
          </p:cNvSpPr>
          <p:nvPr/>
        </p:nvSpPr>
        <p:spPr bwMode="auto">
          <a:xfrm>
            <a:off x="2743200" y="1600200"/>
            <a:ext cx="2393950"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map smppam</a:t>
            </a:r>
          </a:p>
          <a:p>
            <a:pPr eaLnBrk="1" hangingPunct="1"/>
            <a:r>
              <a:rPr lang="en-US" altLang="en-US">
                <a:solidFill>
                  <a:schemeClr val="tx1"/>
                </a:solidFill>
                <a:cs typeface="Arial" pitchFamily="34" charset="0"/>
              </a:rPr>
              <a:t>ssampamsmam</a:t>
            </a:r>
          </a:p>
          <a:p>
            <a:pPr eaLnBrk="1" hangingPunct="1"/>
            <a:r>
              <a:rPr lang="en-US" altLang="en-US">
                <a:solidFill>
                  <a:schemeClr val="tx1"/>
                </a:solidFill>
                <a:cs typeface="Arial" pitchFamily="34" charset="0"/>
              </a:rPr>
              <a:t>…</a:t>
            </a:r>
          </a:p>
        </p:txBody>
      </p:sp>
      <p:sp>
        <p:nvSpPr>
          <p:cNvPr id="15368" name="Rectangle 9"/>
          <p:cNvSpPr>
            <a:spLocks/>
          </p:cNvSpPr>
          <p:nvPr/>
        </p:nvSpPr>
        <p:spPr bwMode="auto">
          <a:xfrm>
            <a:off x="2667000" y="1598613"/>
            <a:ext cx="2514600" cy="26685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5369" name="Rectangle 10"/>
          <p:cNvSpPr>
            <a:spLocks/>
          </p:cNvSpPr>
          <p:nvPr/>
        </p:nvSpPr>
        <p:spPr bwMode="auto">
          <a:xfrm>
            <a:off x="2917825" y="4357688"/>
            <a:ext cx="203200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spcBef>
                <a:spcPts val="1600"/>
              </a:spcBef>
            </a:pPr>
            <a:r>
              <a:rPr lang="en-US" altLang="en-US" sz="2800">
                <a:solidFill>
                  <a:schemeClr val="tx1"/>
                </a:solidFill>
                <a:cs typeface="Arial" pitchFamily="34" charset="0"/>
              </a:rPr>
              <a:t>TEXT FILE</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76200"/>
            <a:ext cx="7772400" cy="1143000"/>
          </a:xfrm>
        </p:spPr>
        <p:txBody>
          <a:bodyPr rIns="132080"/>
          <a:lstStyle/>
          <a:p>
            <a:pPr indent="0" eaLnBrk="1" hangingPunct="1"/>
            <a:r>
              <a:rPr lang="en-US" altLang="en-US" smtClean="0"/>
              <a:t>File I/O</a:t>
            </a:r>
          </a:p>
        </p:txBody>
      </p:sp>
      <p:grpSp>
        <p:nvGrpSpPr>
          <p:cNvPr id="17411" name="Group 3"/>
          <p:cNvGrpSpPr>
            <a:grpSpLocks/>
          </p:cNvGrpSpPr>
          <p:nvPr/>
        </p:nvGrpSpPr>
        <p:grpSpPr bwMode="auto">
          <a:xfrm>
            <a:off x="381000" y="762000"/>
            <a:ext cx="8218488" cy="180975"/>
            <a:chOff x="0" y="0"/>
            <a:chExt cx="5177" cy="114"/>
          </a:xfrm>
        </p:grpSpPr>
        <p:sp>
          <p:nvSpPr>
            <p:cNvPr id="17422"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7423"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17412" name="Rectangle 6"/>
          <p:cNvSpPr>
            <a:spLocks/>
          </p:cNvSpPr>
          <p:nvPr/>
        </p:nvSpPr>
        <p:spPr bwMode="auto">
          <a:xfrm>
            <a:off x="152400" y="990600"/>
            <a:ext cx="8839200" cy="389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2000" dirty="0" err="1">
                <a:solidFill>
                  <a:srgbClr val="FFB100"/>
                </a:solidFill>
                <a:latin typeface="Courier New" pitchFamily="49" charset="0"/>
                <a:cs typeface="Courier New" pitchFamily="49" charset="0"/>
                <a:sym typeface="Courier New" pitchFamily="49" charset="0"/>
              </a:rPr>
              <a:t>def</a:t>
            </a:r>
            <a:r>
              <a:rPr lang="en-US" altLang="en-US" sz="2000" dirty="0">
                <a:solidFill>
                  <a:schemeClr val="tx1"/>
                </a:solidFill>
                <a:latin typeface="Courier New" pitchFamily="49" charset="0"/>
                <a:cs typeface="Courier New" pitchFamily="49" charset="0"/>
                <a:sym typeface="Courier New" pitchFamily="49" charset="0"/>
              </a:rPr>
              <a:t> </a:t>
            </a:r>
            <a:r>
              <a:rPr lang="en-US" altLang="en-US" sz="2000" dirty="0" err="1">
                <a:solidFill>
                  <a:srgbClr val="0000FF"/>
                </a:solidFill>
                <a:latin typeface="Courier New" pitchFamily="49" charset="0"/>
                <a:cs typeface="Courier New" pitchFamily="49" charset="0"/>
                <a:sym typeface="Courier New" pitchFamily="49" charset="0"/>
              </a:rPr>
              <a:t>read_file</a:t>
            </a:r>
            <a:r>
              <a:rPr lang="en-US" altLang="en-US" sz="2000" dirty="0">
                <a:solidFill>
                  <a:schemeClr val="tx1"/>
                </a:solidFill>
                <a:latin typeface="Courier New" pitchFamily="49" charset="0"/>
                <a:cs typeface="Courier New" pitchFamily="49" charset="0"/>
                <a:sym typeface="Courier New" pitchFamily="49" charset="0"/>
              </a:rPr>
              <a:t>():</a:t>
            </a:r>
          </a:p>
          <a:p>
            <a:pPr eaLnBrk="1" hangingPunct="1"/>
            <a:r>
              <a:rPr lang="en-US" altLang="en-US" sz="2000" dirty="0">
                <a:solidFill>
                  <a:schemeClr val="tx1"/>
                </a:solidFill>
                <a:latin typeface="Courier New" pitchFamily="49" charset="0"/>
                <a:cs typeface="Courier New" pitchFamily="49" charset="0"/>
                <a:sym typeface="Courier New" pitchFamily="49" charset="0"/>
              </a:rPr>
              <a:t>   filename = </a:t>
            </a:r>
            <a:r>
              <a:rPr lang="en-US" altLang="en-US" sz="2000" dirty="0" smtClean="0">
                <a:solidFill>
                  <a:srgbClr val="8C00E5"/>
                </a:solidFill>
                <a:latin typeface="Courier New" pitchFamily="49" charset="0"/>
                <a:cs typeface="Courier New" pitchFamily="49" charset="0"/>
                <a:sym typeface="Courier New" pitchFamily="49" charset="0"/>
              </a:rPr>
              <a:t>input</a:t>
            </a:r>
            <a:r>
              <a:rPr lang="en-US" altLang="en-US" sz="2000" dirty="0">
                <a:solidFill>
                  <a:schemeClr val="tx1"/>
                </a:solidFill>
                <a:latin typeface="Courier New" pitchFamily="49" charset="0"/>
                <a:cs typeface="Courier New" pitchFamily="49" charset="0"/>
                <a:sym typeface="Courier New" pitchFamily="49" charset="0"/>
              </a:rPr>
              <a:t>(</a:t>
            </a:r>
            <a:r>
              <a:rPr lang="en-US" altLang="en-US" sz="2000" dirty="0">
                <a:solidFill>
                  <a:srgbClr val="008C00"/>
                </a:solidFill>
                <a:latin typeface="Courier New" pitchFamily="49" charset="0"/>
                <a:cs typeface="Courier New" pitchFamily="49" charset="0"/>
                <a:sym typeface="Courier New" pitchFamily="49" charset="0"/>
              </a:rPr>
              <a:t>"Enter the name of a file: "</a:t>
            </a:r>
            <a:r>
              <a:rPr lang="en-US" altLang="en-US" sz="2000" dirty="0">
                <a:solidFill>
                  <a:schemeClr val="tx1"/>
                </a:solidFill>
                <a:latin typeface="Courier New" pitchFamily="49" charset="0"/>
                <a:cs typeface="Courier New" pitchFamily="49" charset="0"/>
                <a:sym typeface="Courier New" pitchFamily="49" charset="0"/>
              </a:rPr>
              <a:t>)</a:t>
            </a:r>
          </a:p>
          <a:p>
            <a:pPr eaLnBrk="1" hangingPunct="1"/>
            <a:r>
              <a:rPr lang="en-US" altLang="en-US" sz="2000" dirty="0">
                <a:solidFill>
                  <a:schemeClr val="tx1"/>
                </a:solidFill>
                <a:latin typeface="Courier New" pitchFamily="49" charset="0"/>
                <a:cs typeface="Courier New" pitchFamily="49" charset="0"/>
                <a:sym typeface="Courier New" pitchFamily="49" charset="0"/>
              </a:rPr>
              <a:t>   </a:t>
            </a:r>
            <a:r>
              <a:rPr lang="en-US" altLang="en-US" sz="2000" dirty="0" err="1">
                <a:solidFill>
                  <a:schemeClr val="tx1"/>
                </a:solidFill>
                <a:latin typeface="Courier New" pitchFamily="49" charset="0"/>
                <a:cs typeface="Courier New" pitchFamily="49" charset="0"/>
                <a:sym typeface="Courier New" pitchFamily="49" charset="0"/>
              </a:rPr>
              <a:t>myfile</a:t>
            </a:r>
            <a:r>
              <a:rPr lang="en-US" altLang="en-US" sz="2000" dirty="0">
                <a:solidFill>
                  <a:schemeClr val="tx1"/>
                </a:solidFill>
                <a:latin typeface="Courier New" pitchFamily="49" charset="0"/>
                <a:cs typeface="Courier New" pitchFamily="49" charset="0"/>
                <a:sym typeface="Courier New" pitchFamily="49" charset="0"/>
              </a:rPr>
              <a:t> = </a:t>
            </a:r>
            <a:r>
              <a:rPr lang="en-US" altLang="en-US" sz="2000" dirty="0">
                <a:solidFill>
                  <a:srgbClr val="8C00E5"/>
                </a:solidFill>
                <a:latin typeface="Courier New" pitchFamily="49" charset="0"/>
                <a:cs typeface="Courier New" pitchFamily="49" charset="0"/>
                <a:sym typeface="Courier New" pitchFamily="49" charset="0"/>
              </a:rPr>
              <a:t>open</a:t>
            </a:r>
            <a:r>
              <a:rPr lang="en-US" altLang="en-US" sz="2000" dirty="0">
                <a:solidFill>
                  <a:schemeClr val="tx1"/>
                </a:solidFill>
                <a:latin typeface="Courier New" pitchFamily="49" charset="0"/>
                <a:cs typeface="Courier New" pitchFamily="49" charset="0"/>
                <a:sym typeface="Courier New" pitchFamily="49" charset="0"/>
              </a:rPr>
              <a:t>(filename, </a:t>
            </a:r>
            <a:r>
              <a:rPr lang="en-US" altLang="en-US" sz="2000" dirty="0">
                <a:solidFill>
                  <a:srgbClr val="008C00"/>
                </a:solidFill>
                <a:latin typeface="Courier New" pitchFamily="49" charset="0"/>
                <a:cs typeface="Courier New" pitchFamily="49" charset="0"/>
                <a:sym typeface="Courier New" pitchFamily="49" charset="0"/>
              </a:rPr>
              <a:t>"</a:t>
            </a:r>
            <a:r>
              <a:rPr lang="en-US" altLang="en-US" sz="2000" dirty="0" err="1" smtClean="0">
                <a:solidFill>
                  <a:srgbClr val="008C00"/>
                </a:solidFill>
                <a:latin typeface="Courier New" pitchFamily="49" charset="0"/>
                <a:cs typeface="Courier New" pitchFamily="49" charset="0"/>
                <a:sym typeface="Courier New" pitchFamily="49" charset="0"/>
              </a:rPr>
              <a:t>rb</a:t>
            </a:r>
            <a:r>
              <a:rPr lang="en-US" altLang="en-US" sz="2000" dirty="0" smtClean="0">
                <a:solidFill>
                  <a:srgbClr val="008C00"/>
                </a:solidFill>
                <a:latin typeface="Courier New" pitchFamily="49" charset="0"/>
                <a:cs typeface="Courier New" pitchFamily="49" charset="0"/>
                <a:sym typeface="Courier New" pitchFamily="49" charset="0"/>
              </a:rPr>
              <a:t>"</a:t>
            </a:r>
            <a:r>
              <a:rPr lang="en-US" altLang="en-US" sz="2000" dirty="0" smtClean="0">
                <a:solidFill>
                  <a:schemeClr val="tx1"/>
                </a:solidFill>
                <a:latin typeface="Courier New" pitchFamily="49" charset="0"/>
                <a:cs typeface="Courier New" pitchFamily="49" charset="0"/>
                <a:sym typeface="Courier New" pitchFamily="49" charset="0"/>
              </a:rPr>
              <a:t>)  </a:t>
            </a:r>
            <a:r>
              <a:rPr lang="en-US" altLang="en-US" sz="2000" dirty="0">
                <a:solidFill>
                  <a:srgbClr val="FF0000"/>
                </a:solidFill>
                <a:latin typeface="Courier New" pitchFamily="49" charset="0"/>
                <a:cs typeface="Courier New" pitchFamily="49" charset="0"/>
                <a:sym typeface="Courier New" pitchFamily="49" charset="0"/>
              </a:rPr>
              <a:t># "r" means "read"</a:t>
            </a:r>
          </a:p>
          <a:p>
            <a:pPr eaLnBrk="1" hangingPunct="1"/>
            <a:r>
              <a:rPr lang="en-US" altLang="en-US" sz="2000" dirty="0">
                <a:solidFill>
                  <a:schemeClr val="tx1"/>
                </a:solidFill>
                <a:latin typeface="Courier New" pitchFamily="49" charset="0"/>
                <a:cs typeface="Courier New" pitchFamily="49" charset="0"/>
                <a:sym typeface="Courier New" pitchFamily="49" charset="0"/>
              </a:rPr>
              <a:t>   contents = </a:t>
            </a:r>
            <a:r>
              <a:rPr lang="en-US" altLang="en-US" sz="2000" dirty="0" err="1">
                <a:solidFill>
                  <a:schemeClr val="tx1"/>
                </a:solidFill>
                <a:latin typeface="Courier New" pitchFamily="49" charset="0"/>
                <a:cs typeface="Courier New" pitchFamily="49" charset="0"/>
                <a:sym typeface="Courier New" pitchFamily="49" charset="0"/>
              </a:rPr>
              <a:t>myfile.read</a:t>
            </a:r>
            <a:r>
              <a:rPr lang="en-US" altLang="en-US" sz="2000" dirty="0" smtClean="0">
                <a:solidFill>
                  <a:schemeClr val="tx1"/>
                </a:solidFill>
                <a:latin typeface="Courier New" pitchFamily="49" charset="0"/>
                <a:cs typeface="Courier New" pitchFamily="49" charset="0"/>
                <a:sym typeface="Courier New" pitchFamily="49" charset="0"/>
              </a:rPr>
              <a:t>().decode('latin-1') </a:t>
            </a:r>
            <a:r>
              <a:rPr lang="en-US" altLang="en-US" sz="2000" dirty="0" smtClean="0">
                <a:solidFill>
                  <a:srgbClr val="FF0000"/>
                </a:solidFill>
                <a:latin typeface="Courier New" pitchFamily="49" charset="0"/>
                <a:cs typeface="Courier New" pitchFamily="49" charset="0"/>
                <a:sym typeface="Courier New" pitchFamily="49" charset="0"/>
              </a:rPr>
              <a:t># MAYBE</a:t>
            </a:r>
            <a:endParaRPr lang="en-US" altLang="en-US" sz="2000" dirty="0">
              <a:solidFill>
                <a:srgbClr val="FF0000"/>
              </a:solidFill>
              <a:latin typeface="Courier New" pitchFamily="49" charset="0"/>
              <a:cs typeface="Courier New" pitchFamily="49" charset="0"/>
              <a:sym typeface="Courier New" pitchFamily="49" charset="0"/>
            </a:endParaRPr>
          </a:p>
          <a:p>
            <a:pPr eaLnBrk="1" hangingPunct="1"/>
            <a:r>
              <a:rPr lang="en-US" altLang="en-US" sz="2000" dirty="0">
                <a:solidFill>
                  <a:schemeClr val="tx1"/>
                </a:solidFill>
                <a:latin typeface="Courier New" pitchFamily="49" charset="0"/>
                <a:cs typeface="Courier New" pitchFamily="49" charset="0"/>
                <a:sym typeface="Courier New" pitchFamily="49" charset="0"/>
              </a:rPr>
              <a:t>   </a:t>
            </a:r>
            <a:r>
              <a:rPr lang="en-US" altLang="en-US" sz="2000" dirty="0" err="1">
                <a:solidFill>
                  <a:schemeClr val="tx1"/>
                </a:solidFill>
                <a:latin typeface="Courier New" pitchFamily="49" charset="0"/>
                <a:cs typeface="Courier New" pitchFamily="49" charset="0"/>
                <a:sym typeface="Courier New" pitchFamily="49" charset="0"/>
              </a:rPr>
              <a:t>myfile.close</a:t>
            </a:r>
            <a:r>
              <a:rPr lang="en-US" altLang="en-US" sz="2000" dirty="0">
                <a:solidFill>
                  <a:schemeClr val="tx1"/>
                </a:solidFill>
                <a:latin typeface="Courier New" pitchFamily="49" charset="0"/>
                <a:cs typeface="Courier New" pitchFamily="49" charset="0"/>
                <a:sym typeface="Courier New" pitchFamily="49" charset="0"/>
              </a:rPr>
              <a:t>()</a:t>
            </a:r>
          </a:p>
          <a:p>
            <a:pPr eaLnBrk="1" hangingPunct="1"/>
            <a:r>
              <a:rPr lang="en-US" altLang="en-US" sz="2000" dirty="0">
                <a:solidFill>
                  <a:schemeClr val="tx1"/>
                </a:solidFill>
                <a:latin typeface="Courier New" pitchFamily="49" charset="0"/>
                <a:cs typeface="Courier New" pitchFamily="49" charset="0"/>
                <a:sym typeface="Courier New" pitchFamily="49" charset="0"/>
              </a:rPr>
              <a:t>   </a:t>
            </a:r>
            <a:r>
              <a:rPr lang="en-US" altLang="en-US" sz="2000" dirty="0">
                <a:solidFill>
                  <a:srgbClr val="FFB100"/>
                </a:solidFill>
                <a:latin typeface="Courier New" pitchFamily="49" charset="0"/>
                <a:cs typeface="Courier New" pitchFamily="49" charset="0"/>
                <a:sym typeface="Courier New" pitchFamily="49" charset="0"/>
              </a:rPr>
              <a:t>return</a:t>
            </a:r>
            <a:r>
              <a:rPr lang="en-US" altLang="en-US" sz="2000" dirty="0">
                <a:solidFill>
                  <a:schemeClr val="tx1"/>
                </a:solidFill>
                <a:latin typeface="Courier New" pitchFamily="49" charset="0"/>
                <a:cs typeface="Courier New" pitchFamily="49" charset="0"/>
                <a:sym typeface="Courier New" pitchFamily="49" charset="0"/>
              </a:rPr>
              <a:t> contents</a:t>
            </a:r>
          </a:p>
          <a:p>
            <a:pPr eaLnBrk="1" hangingPunct="1"/>
            <a:endParaRPr lang="en-US" altLang="en-US" sz="2000" dirty="0">
              <a:solidFill>
                <a:schemeClr val="tx1"/>
              </a:solidFill>
              <a:latin typeface="Courier New" pitchFamily="49" charset="0"/>
              <a:cs typeface="Courier New" pitchFamily="49" charset="0"/>
              <a:sym typeface="Courier New" pitchFamily="49" charset="0"/>
            </a:endParaRPr>
          </a:p>
          <a:p>
            <a:pPr eaLnBrk="1" hangingPunct="1"/>
            <a:r>
              <a:rPr lang="en-US" altLang="en-US" sz="2000" dirty="0" err="1">
                <a:solidFill>
                  <a:srgbClr val="FFB100"/>
                </a:solidFill>
                <a:latin typeface="Courier New" pitchFamily="49" charset="0"/>
                <a:cs typeface="Courier New" pitchFamily="49" charset="0"/>
                <a:sym typeface="Courier New" pitchFamily="49" charset="0"/>
              </a:rPr>
              <a:t>def</a:t>
            </a:r>
            <a:r>
              <a:rPr lang="en-US" altLang="en-US" sz="2000" dirty="0">
                <a:solidFill>
                  <a:schemeClr val="tx1"/>
                </a:solidFill>
                <a:latin typeface="Courier New" pitchFamily="49" charset="0"/>
                <a:cs typeface="Courier New" pitchFamily="49" charset="0"/>
                <a:sym typeface="Courier New" pitchFamily="49" charset="0"/>
              </a:rPr>
              <a:t> </a:t>
            </a:r>
            <a:r>
              <a:rPr lang="en-US" altLang="en-US" sz="2000" dirty="0" err="1">
                <a:solidFill>
                  <a:srgbClr val="0000FF"/>
                </a:solidFill>
                <a:latin typeface="Courier New" pitchFamily="49" charset="0"/>
                <a:cs typeface="Courier New" pitchFamily="49" charset="0"/>
                <a:sym typeface="Courier New" pitchFamily="49" charset="0"/>
              </a:rPr>
              <a:t>write_file</a:t>
            </a:r>
            <a:r>
              <a:rPr lang="en-US" altLang="en-US" sz="2000" dirty="0">
                <a:solidFill>
                  <a:schemeClr val="tx1"/>
                </a:solidFill>
                <a:latin typeface="Courier New" pitchFamily="49" charset="0"/>
                <a:cs typeface="Courier New" pitchFamily="49" charset="0"/>
                <a:sym typeface="Courier New" pitchFamily="49" charset="0"/>
              </a:rPr>
              <a:t>(string):</a:t>
            </a:r>
          </a:p>
          <a:p>
            <a:pPr eaLnBrk="1" hangingPunct="1"/>
            <a:r>
              <a:rPr lang="en-US" altLang="en-US" sz="2000" dirty="0">
                <a:solidFill>
                  <a:schemeClr val="tx1"/>
                </a:solidFill>
                <a:latin typeface="Courier New" pitchFamily="49" charset="0"/>
                <a:cs typeface="Courier New" pitchFamily="49" charset="0"/>
                <a:sym typeface="Courier New" pitchFamily="49" charset="0"/>
              </a:rPr>
              <a:t>   filename = </a:t>
            </a:r>
            <a:r>
              <a:rPr lang="en-US" altLang="en-US" sz="2000" dirty="0" smtClean="0">
                <a:solidFill>
                  <a:srgbClr val="8C00E5"/>
                </a:solidFill>
                <a:latin typeface="Courier New" pitchFamily="49" charset="0"/>
                <a:cs typeface="Courier New" pitchFamily="49" charset="0"/>
                <a:sym typeface="Courier New" pitchFamily="49" charset="0"/>
              </a:rPr>
              <a:t>input</a:t>
            </a:r>
            <a:r>
              <a:rPr lang="en-US" altLang="en-US" sz="2000" dirty="0">
                <a:solidFill>
                  <a:schemeClr val="tx1"/>
                </a:solidFill>
                <a:latin typeface="Courier New" pitchFamily="49" charset="0"/>
                <a:cs typeface="Courier New" pitchFamily="49" charset="0"/>
                <a:sym typeface="Courier New" pitchFamily="49" charset="0"/>
              </a:rPr>
              <a:t>(</a:t>
            </a:r>
            <a:r>
              <a:rPr lang="en-US" altLang="en-US" sz="2000" dirty="0">
                <a:solidFill>
                  <a:srgbClr val="008C00"/>
                </a:solidFill>
                <a:latin typeface="Courier New" pitchFamily="49" charset="0"/>
                <a:cs typeface="Courier New" pitchFamily="49" charset="0"/>
                <a:sym typeface="Courier New" pitchFamily="49" charset="0"/>
              </a:rPr>
              <a:t>"Enter the name of a file: "</a:t>
            </a:r>
            <a:r>
              <a:rPr lang="en-US" altLang="en-US" sz="2000" dirty="0">
                <a:solidFill>
                  <a:schemeClr val="tx1"/>
                </a:solidFill>
                <a:latin typeface="Courier New" pitchFamily="49" charset="0"/>
                <a:cs typeface="Courier New" pitchFamily="49" charset="0"/>
                <a:sym typeface="Courier New" pitchFamily="49" charset="0"/>
              </a:rPr>
              <a:t>)</a:t>
            </a:r>
          </a:p>
          <a:p>
            <a:pPr eaLnBrk="1" hangingPunct="1"/>
            <a:r>
              <a:rPr lang="en-US" altLang="en-US" sz="2000" dirty="0">
                <a:solidFill>
                  <a:schemeClr val="tx1"/>
                </a:solidFill>
                <a:latin typeface="Courier New" pitchFamily="49" charset="0"/>
                <a:cs typeface="Courier New" pitchFamily="49" charset="0"/>
                <a:sym typeface="Courier New" pitchFamily="49" charset="0"/>
              </a:rPr>
              <a:t>   </a:t>
            </a:r>
            <a:r>
              <a:rPr lang="en-US" altLang="en-US" sz="2000" dirty="0" err="1">
                <a:solidFill>
                  <a:schemeClr val="tx1"/>
                </a:solidFill>
                <a:latin typeface="Courier New" pitchFamily="49" charset="0"/>
                <a:cs typeface="Courier New" pitchFamily="49" charset="0"/>
                <a:sym typeface="Courier New" pitchFamily="49" charset="0"/>
              </a:rPr>
              <a:t>myfile</a:t>
            </a:r>
            <a:r>
              <a:rPr lang="en-US" altLang="en-US" sz="2000" dirty="0">
                <a:solidFill>
                  <a:schemeClr val="tx1"/>
                </a:solidFill>
                <a:latin typeface="Courier New" pitchFamily="49" charset="0"/>
                <a:cs typeface="Courier New" pitchFamily="49" charset="0"/>
                <a:sym typeface="Courier New" pitchFamily="49" charset="0"/>
              </a:rPr>
              <a:t> = </a:t>
            </a:r>
            <a:r>
              <a:rPr lang="en-US" altLang="en-US" sz="2000" dirty="0">
                <a:solidFill>
                  <a:srgbClr val="8C00E5"/>
                </a:solidFill>
                <a:latin typeface="Courier New" pitchFamily="49" charset="0"/>
                <a:cs typeface="Courier New" pitchFamily="49" charset="0"/>
                <a:sym typeface="Courier New" pitchFamily="49" charset="0"/>
              </a:rPr>
              <a:t>open</a:t>
            </a:r>
            <a:r>
              <a:rPr lang="en-US" altLang="en-US" sz="2000" dirty="0">
                <a:solidFill>
                  <a:schemeClr val="tx1"/>
                </a:solidFill>
                <a:latin typeface="Courier New" pitchFamily="49" charset="0"/>
                <a:cs typeface="Courier New" pitchFamily="49" charset="0"/>
                <a:sym typeface="Courier New" pitchFamily="49" charset="0"/>
              </a:rPr>
              <a:t>(filename, </a:t>
            </a:r>
            <a:r>
              <a:rPr lang="en-US" altLang="en-US" sz="2000" dirty="0">
                <a:solidFill>
                  <a:srgbClr val="008C00"/>
                </a:solidFill>
                <a:latin typeface="Courier New" pitchFamily="49" charset="0"/>
                <a:cs typeface="Courier New" pitchFamily="49" charset="0"/>
                <a:sym typeface="Courier New" pitchFamily="49" charset="0"/>
              </a:rPr>
              <a:t>"</a:t>
            </a:r>
            <a:r>
              <a:rPr lang="en-US" altLang="en-US" sz="2000" dirty="0" err="1" smtClean="0">
                <a:solidFill>
                  <a:srgbClr val="008C00"/>
                </a:solidFill>
                <a:latin typeface="Courier New" pitchFamily="49" charset="0"/>
                <a:cs typeface="Courier New" pitchFamily="49" charset="0"/>
                <a:sym typeface="Courier New" pitchFamily="49" charset="0"/>
              </a:rPr>
              <a:t>wb</a:t>
            </a:r>
            <a:r>
              <a:rPr lang="en-US" altLang="en-US" sz="2000" dirty="0" smtClean="0">
                <a:solidFill>
                  <a:srgbClr val="008C00"/>
                </a:solidFill>
                <a:latin typeface="Courier New" pitchFamily="49" charset="0"/>
                <a:cs typeface="Courier New" pitchFamily="49" charset="0"/>
                <a:sym typeface="Courier New" pitchFamily="49" charset="0"/>
              </a:rPr>
              <a:t>"</a:t>
            </a:r>
            <a:r>
              <a:rPr lang="en-US" altLang="en-US" sz="2000" dirty="0" smtClean="0">
                <a:solidFill>
                  <a:schemeClr val="tx1"/>
                </a:solidFill>
                <a:latin typeface="Courier New" pitchFamily="49" charset="0"/>
                <a:cs typeface="Courier New" pitchFamily="49" charset="0"/>
                <a:sym typeface="Courier New" pitchFamily="49" charset="0"/>
              </a:rPr>
              <a:t>)  </a:t>
            </a:r>
            <a:r>
              <a:rPr lang="en-US" altLang="en-US" sz="2000" dirty="0">
                <a:solidFill>
                  <a:srgbClr val="FF0000"/>
                </a:solidFill>
                <a:latin typeface="Courier New" pitchFamily="49" charset="0"/>
                <a:cs typeface="Courier New" pitchFamily="49" charset="0"/>
                <a:sym typeface="Courier New" pitchFamily="49" charset="0"/>
              </a:rPr>
              <a:t># "w" means "write"</a:t>
            </a:r>
          </a:p>
          <a:p>
            <a:pPr eaLnBrk="1" hangingPunct="1"/>
            <a:r>
              <a:rPr lang="en-US" altLang="en-US" sz="2000" dirty="0">
                <a:solidFill>
                  <a:srgbClr val="FF0000"/>
                </a:solidFill>
                <a:latin typeface="Courier New" pitchFamily="49" charset="0"/>
                <a:cs typeface="Courier New" pitchFamily="49" charset="0"/>
                <a:sym typeface="Courier New" pitchFamily="49" charset="0"/>
              </a:rPr>
              <a:t>   </a:t>
            </a:r>
            <a:r>
              <a:rPr lang="en-US" altLang="en-US" sz="2000" dirty="0" err="1" smtClean="0">
                <a:solidFill>
                  <a:schemeClr val="tx1"/>
                </a:solidFill>
                <a:latin typeface="Courier New" pitchFamily="49" charset="0"/>
                <a:cs typeface="Courier New" pitchFamily="49" charset="0"/>
                <a:sym typeface="Courier New" pitchFamily="49" charset="0"/>
              </a:rPr>
              <a:t>myfile.write</a:t>
            </a:r>
            <a:r>
              <a:rPr lang="en-US" altLang="en-US" sz="2000" dirty="0" smtClean="0">
                <a:solidFill>
                  <a:schemeClr val="tx1"/>
                </a:solidFill>
                <a:latin typeface="Courier New" pitchFamily="49" charset="0"/>
                <a:cs typeface="Courier New" pitchFamily="49" charset="0"/>
                <a:sym typeface="Courier New" pitchFamily="49" charset="0"/>
              </a:rPr>
              <a:t>(</a:t>
            </a:r>
            <a:r>
              <a:rPr lang="en-US" altLang="en-US" sz="2000" dirty="0" err="1" smtClean="0">
                <a:solidFill>
                  <a:schemeClr val="tx1"/>
                </a:solidFill>
                <a:latin typeface="Courier New" pitchFamily="49" charset="0"/>
                <a:cs typeface="Courier New" pitchFamily="49" charset="0"/>
                <a:sym typeface="Courier New" pitchFamily="49" charset="0"/>
              </a:rPr>
              <a:t>string.encode</a:t>
            </a:r>
            <a:r>
              <a:rPr lang="en-US" altLang="en-US" sz="2000" dirty="0" smtClean="0">
                <a:solidFill>
                  <a:schemeClr val="tx1"/>
                </a:solidFill>
                <a:latin typeface="Courier New" pitchFamily="49" charset="0"/>
                <a:cs typeface="Courier New" pitchFamily="49" charset="0"/>
                <a:sym typeface="Courier New" pitchFamily="49" charset="0"/>
              </a:rPr>
              <a:t>('latin-1') </a:t>
            </a:r>
            <a:r>
              <a:rPr lang="en-US" altLang="en-US" sz="2000" dirty="0" smtClean="0">
                <a:solidFill>
                  <a:srgbClr val="FF0000"/>
                </a:solidFill>
                <a:latin typeface="Courier New" pitchFamily="49" charset="0"/>
                <a:cs typeface="Courier New" pitchFamily="49" charset="0"/>
                <a:sym typeface="Courier New" pitchFamily="49" charset="0"/>
              </a:rPr>
              <a:t># MAYBE</a:t>
            </a:r>
            <a:endParaRPr lang="en-US" altLang="en-US" sz="2000" dirty="0">
              <a:solidFill>
                <a:srgbClr val="FF0000"/>
              </a:solidFill>
              <a:latin typeface="Courier New" pitchFamily="49" charset="0"/>
              <a:cs typeface="Courier New" pitchFamily="49" charset="0"/>
              <a:sym typeface="Courier New" pitchFamily="49" charset="0"/>
            </a:endParaRPr>
          </a:p>
          <a:p>
            <a:pPr eaLnBrk="1" hangingPunct="1"/>
            <a:r>
              <a:rPr lang="en-US" altLang="en-US" sz="2000" dirty="0">
                <a:solidFill>
                  <a:schemeClr val="tx1"/>
                </a:solidFill>
                <a:latin typeface="Courier New" pitchFamily="49" charset="0"/>
                <a:cs typeface="Courier New" pitchFamily="49" charset="0"/>
                <a:sym typeface="Courier New" pitchFamily="49" charset="0"/>
              </a:rPr>
              <a:t>   </a:t>
            </a:r>
            <a:r>
              <a:rPr lang="en-US" altLang="en-US" sz="2000" dirty="0" err="1">
                <a:solidFill>
                  <a:schemeClr val="tx1"/>
                </a:solidFill>
                <a:latin typeface="Courier New" pitchFamily="49" charset="0"/>
                <a:cs typeface="Courier New" pitchFamily="49" charset="0"/>
                <a:sym typeface="Courier New" pitchFamily="49" charset="0"/>
              </a:rPr>
              <a:t>myfile.close</a:t>
            </a:r>
            <a:r>
              <a:rPr lang="en-US" altLang="en-US" sz="2000" dirty="0">
                <a:solidFill>
                  <a:schemeClr val="tx1"/>
                </a:solidFill>
                <a:latin typeface="Courier New" pitchFamily="49" charset="0"/>
                <a:cs typeface="Courier New" pitchFamily="49" charset="0"/>
                <a:sym typeface="Courier New" pitchFamily="49" charset="0"/>
              </a:rPr>
              <a:t>()</a:t>
            </a:r>
          </a:p>
          <a:p>
            <a:pPr eaLnBrk="1" hangingPunct="1"/>
            <a:r>
              <a:rPr lang="en-US" altLang="en-US" sz="2000" dirty="0">
                <a:solidFill>
                  <a:schemeClr val="tx1"/>
                </a:solidFill>
                <a:latin typeface="Courier New" pitchFamily="49" charset="0"/>
                <a:cs typeface="Courier New" pitchFamily="49" charset="0"/>
                <a:sym typeface="Courier New" pitchFamily="49" charset="0"/>
              </a:rPr>
              <a:t>   </a:t>
            </a:r>
            <a:r>
              <a:rPr lang="en-US" altLang="en-US" sz="2000" dirty="0">
                <a:solidFill>
                  <a:srgbClr val="FFB100"/>
                </a:solidFill>
                <a:latin typeface="Courier New" pitchFamily="49" charset="0"/>
                <a:cs typeface="Courier New" pitchFamily="49" charset="0"/>
                <a:sym typeface="Courier New" pitchFamily="49" charset="0"/>
              </a:rPr>
              <a:t>return</a:t>
            </a:r>
          </a:p>
        </p:txBody>
      </p:sp>
      <p:sp>
        <p:nvSpPr>
          <p:cNvPr id="17413" name="Rectangle 7"/>
          <p:cNvSpPr>
            <a:spLocks/>
          </p:cNvSpPr>
          <p:nvPr/>
        </p:nvSpPr>
        <p:spPr bwMode="auto">
          <a:xfrm>
            <a:off x="119063" y="5105400"/>
            <a:ext cx="7559675" cy="156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2000" b="1" dirty="0">
                <a:solidFill>
                  <a:schemeClr val="tx1"/>
                </a:solidFill>
                <a:latin typeface="Courier New" pitchFamily="49" charset="0"/>
                <a:cs typeface="Courier New" pitchFamily="49" charset="0"/>
                <a:sym typeface="Courier New" pitchFamily="49" charset="0"/>
              </a:rPr>
              <a:t>&gt;&gt;&gt; </a:t>
            </a:r>
            <a:r>
              <a:rPr lang="en-US" altLang="en-US" sz="2000" b="1" dirty="0" err="1">
                <a:solidFill>
                  <a:schemeClr val="tx1"/>
                </a:solidFill>
                <a:latin typeface="Courier New" pitchFamily="49" charset="0"/>
                <a:cs typeface="Courier New" pitchFamily="49" charset="0"/>
                <a:sym typeface="Courier New" pitchFamily="49" charset="0"/>
              </a:rPr>
              <a:t>write_file</a:t>
            </a:r>
            <a:r>
              <a:rPr lang="en-US" altLang="en-US" sz="2000" b="1" dirty="0">
                <a:solidFill>
                  <a:schemeClr val="tx1"/>
                </a:solidFill>
                <a:latin typeface="Courier New" pitchFamily="49" charset="0"/>
                <a:cs typeface="Courier New" pitchFamily="49" charset="0"/>
                <a:sym typeface="Courier New" pitchFamily="49" charset="0"/>
              </a:rPr>
              <a:t>("Spam is the secret to all :^)!")</a:t>
            </a:r>
          </a:p>
          <a:p>
            <a:pPr eaLnBrk="1" hangingPunct="1"/>
            <a:r>
              <a:rPr lang="en-US" altLang="en-US" sz="2000" b="1" dirty="0">
                <a:solidFill>
                  <a:schemeClr val="tx1"/>
                </a:solidFill>
                <a:latin typeface="Courier New" pitchFamily="49" charset="0"/>
                <a:cs typeface="Courier New" pitchFamily="49" charset="0"/>
                <a:sym typeface="Courier New" pitchFamily="49" charset="0"/>
              </a:rPr>
              <a:t>Enter the name of a file to write: </a:t>
            </a:r>
            <a:r>
              <a:rPr lang="en-US" altLang="en-US" sz="2000" b="1" dirty="0" err="1">
                <a:solidFill>
                  <a:schemeClr val="tx1"/>
                </a:solidFill>
                <a:latin typeface="Courier New" pitchFamily="49" charset="0"/>
                <a:cs typeface="Courier New" pitchFamily="49" charset="0"/>
                <a:sym typeface="Courier New" pitchFamily="49" charset="0"/>
              </a:rPr>
              <a:t>spam.txt</a:t>
            </a:r>
            <a:endParaRPr lang="en-US" altLang="en-US" sz="2000" b="1" dirty="0">
              <a:solidFill>
                <a:schemeClr val="tx1"/>
              </a:solidFill>
              <a:latin typeface="Courier New" pitchFamily="49" charset="0"/>
              <a:cs typeface="Courier New" pitchFamily="49" charset="0"/>
              <a:sym typeface="Courier New" pitchFamily="49" charset="0"/>
            </a:endParaRPr>
          </a:p>
          <a:p>
            <a:pPr eaLnBrk="1" hangingPunct="1"/>
            <a:r>
              <a:rPr lang="en-US" altLang="en-US" sz="2000" b="1" dirty="0">
                <a:solidFill>
                  <a:schemeClr val="tx1"/>
                </a:solidFill>
                <a:latin typeface="Courier New" pitchFamily="49" charset="0"/>
                <a:cs typeface="Courier New" pitchFamily="49" charset="0"/>
                <a:sym typeface="Courier New" pitchFamily="49" charset="0"/>
              </a:rPr>
              <a:t>&gt;&gt;&gt; </a:t>
            </a:r>
            <a:r>
              <a:rPr lang="en-US" altLang="en-US" sz="2000" b="1" dirty="0" err="1">
                <a:solidFill>
                  <a:schemeClr val="tx1"/>
                </a:solidFill>
                <a:latin typeface="Courier New" pitchFamily="49" charset="0"/>
                <a:cs typeface="Courier New" pitchFamily="49" charset="0"/>
                <a:sym typeface="Courier New" pitchFamily="49" charset="0"/>
              </a:rPr>
              <a:t>read_file</a:t>
            </a:r>
            <a:r>
              <a:rPr lang="en-US" altLang="en-US" sz="2000" b="1" dirty="0">
                <a:solidFill>
                  <a:schemeClr val="tx1"/>
                </a:solidFill>
                <a:latin typeface="Courier New" pitchFamily="49" charset="0"/>
                <a:cs typeface="Courier New" pitchFamily="49" charset="0"/>
                <a:sym typeface="Courier New" pitchFamily="49" charset="0"/>
              </a:rPr>
              <a:t>()</a:t>
            </a:r>
          </a:p>
          <a:p>
            <a:pPr eaLnBrk="1" hangingPunct="1"/>
            <a:r>
              <a:rPr lang="en-US" altLang="en-US" sz="2000" b="1" dirty="0">
                <a:solidFill>
                  <a:schemeClr val="tx1"/>
                </a:solidFill>
                <a:latin typeface="Courier New" pitchFamily="49" charset="0"/>
                <a:cs typeface="Courier New" pitchFamily="49" charset="0"/>
                <a:sym typeface="Courier New" pitchFamily="49" charset="0"/>
              </a:rPr>
              <a:t>Enter the name of a file: </a:t>
            </a:r>
            <a:r>
              <a:rPr lang="en-US" altLang="en-US" sz="2000" b="1" dirty="0" err="1">
                <a:solidFill>
                  <a:schemeClr val="tx1"/>
                </a:solidFill>
                <a:latin typeface="Courier New" pitchFamily="49" charset="0"/>
                <a:cs typeface="Courier New" pitchFamily="49" charset="0"/>
                <a:sym typeface="Courier New" pitchFamily="49" charset="0"/>
              </a:rPr>
              <a:t>spam.txt</a:t>
            </a:r>
            <a:endParaRPr lang="en-US" altLang="en-US" sz="2000" b="1" dirty="0">
              <a:solidFill>
                <a:schemeClr val="tx1"/>
              </a:solidFill>
              <a:latin typeface="Courier New" pitchFamily="49" charset="0"/>
              <a:cs typeface="Courier New" pitchFamily="49" charset="0"/>
              <a:sym typeface="Courier New" pitchFamily="49" charset="0"/>
            </a:endParaRPr>
          </a:p>
          <a:p>
            <a:pPr eaLnBrk="1" hangingPunct="1"/>
            <a:r>
              <a:rPr lang="en-US" altLang="en-US" sz="2000" b="1" dirty="0">
                <a:solidFill>
                  <a:schemeClr val="tx1"/>
                </a:solidFill>
                <a:latin typeface="Courier New" pitchFamily="49" charset="0"/>
                <a:cs typeface="Courier New" pitchFamily="49" charset="0"/>
                <a:sym typeface="Courier New" pitchFamily="49" charset="0"/>
              </a:rPr>
              <a:t>'Spam is the secret to all :^)!'</a:t>
            </a:r>
          </a:p>
        </p:txBody>
      </p:sp>
      <p:sp>
        <p:nvSpPr>
          <p:cNvPr id="17414" name="Line 8"/>
          <p:cNvSpPr>
            <a:spLocks noChangeShapeType="1"/>
          </p:cNvSpPr>
          <p:nvPr/>
        </p:nvSpPr>
        <p:spPr bwMode="auto">
          <a:xfrm>
            <a:off x="76200" y="5029200"/>
            <a:ext cx="88392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pic>
        <p:nvPicPr>
          <p:cNvPr id="17418" name="Picture 12"/>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32513" y="5791200"/>
            <a:ext cx="649287"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17419" name="Group 13"/>
          <p:cNvGrpSpPr>
            <a:grpSpLocks/>
          </p:cNvGrpSpPr>
          <p:nvPr/>
        </p:nvGrpSpPr>
        <p:grpSpPr bwMode="auto">
          <a:xfrm>
            <a:off x="6781800" y="5486400"/>
            <a:ext cx="2209800" cy="884238"/>
            <a:chOff x="0" y="0"/>
            <a:chExt cx="1392" cy="557"/>
          </a:xfrm>
        </p:grpSpPr>
        <p:sp>
          <p:nvSpPr>
            <p:cNvPr id="17420" name="AutoShape 14"/>
            <p:cNvSpPr>
              <a:spLocks/>
            </p:cNvSpPr>
            <p:nvPr/>
          </p:nvSpPr>
          <p:spPr bwMode="auto">
            <a:xfrm>
              <a:off x="0" y="0"/>
              <a:ext cx="1392" cy="557"/>
            </a:xfrm>
            <a:custGeom>
              <a:avLst/>
              <a:gdLst>
                <a:gd name="T0" fmla="*/ 0 w 21600"/>
                <a:gd name="T1" fmla="*/ 0 h 21600"/>
                <a:gd name="T2" fmla="*/ 0 w 21600"/>
                <a:gd name="T3" fmla="*/ 7 h 21600"/>
                <a:gd name="T4" fmla="*/ 0 w 21600"/>
                <a:gd name="T5" fmla="*/ 10 h 21600"/>
                <a:gd name="T6" fmla="*/ 0 w 21600"/>
                <a:gd name="T7" fmla="*/ 12 h 21600"/>
                <a:gd name="T8" fmla="*/ 15 w 21600"/>
                <a:gd name="T9" fmla="*/ 12 h 21600"/>
                <a:gd name="T10" fmla="*/ 2 w 21600"/>
                <a:gd name="T11" fmla="*/ 14 h 21600"/>
                <a:gd name="T12" fmla="*/ 37 w 21600"/>
                <a:gd name="T13" fmla="*/ 12 h 21600"/>
                <a:gd name="T14" fmla="*/ 90 w 21600"/>
                <a:gd name="T15" fmla="*/ 12 h 21600"/>
                <a:gd name="T16" fmla="*/ 90 w 21600"/>
                <a:gd name="T17" fmla="*/ 10 h 21600"/>
                <a:gd name="T18" fmla="*/ 90 w 21600"/>
                <a:gd name="T19" fmla="*/ 7 h 21600"/>
                <a:gd name="T20" fmla="*/ 90 w 21600"/>
                <a:gd name="T21" fmla="*/ 0 h 21600"/>
                <a:gd name="T22" fmla="*/ 37 w 21600"/>
                <a:gd name="T23" fmla="*/ 0 h 21600"/>
                <a:gd name="T24" fmla="*/ 15 w 21600"/>
                <a:gd name="T25" fmla="*/ 0 h 21600"/>
                <a:gd name="T26" fmla="*/ 0 w 21600"/>
                <a:gd name="T27" fmla="*/ 0 h 21600"/>
                <a:gd name="T28" fmla="*/ 0 w 21600"/>
                <a:gd name="T29" fmla="*/ 0 h 2160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1600" h="21600">
                  <a:moveTo>
                    <a:pt x="0" y="0"/>
                  </a:moveTo>
                  <a:lnTo>
                    <a:pt x="0" y="10858"/>
                  </a:lnTo>
                  <a:lnTo>
                    <a:pt x="0" y="15512"/>
                  </a:lnTo>
                  <a:lnTo>
                    <a:pt x="0" y="18614"/>
                  </a:lnTo>
                  <a:lnTo>
                    <a:pt x="3600" y="18614"/>
                  </a:lnTo>
                  <a:lnTo>
                    <a:pt x="559" y="21600"/>
                  </a:lnTo>
                  <a:lnTo>
                    <a:pt x="9000" y="18614"/>
                  </a:lnTo>
                  <a:lnTo>
                    <a:pt x="21600" y="18614"/>
                  </a:lnTo>
                  <a:lnTo>
                    <a:pt x="21600" y="15512"/>
                  </a:lnTo>
                  <a:lnTo>
                    <a:pt x="21600" y="10858"/>
                  </a:lnTo>
                  <a:lnTo>
                    <a:pt x="21600" y="0"/>
                  </a:lnTo>
                  <a:lnTo>
                    <a:pt x="9000" y="0"/>
                  </a:lnTo>
                  <a:lnTo>
                    <a:pt x="3600" y="0"/>
                  </a:lnTo>
                  <a:lnTo>
                    <a:pt x="0" y="0"/>
                  </a:lnTo>
                  <a:close/>
                  <a:moveTo>
                    <a:pt x="0" y="0"/>
                  </a:moveTo>
                </a:path>
              </a:pathLst>
            </a:custGeom>
            <a:solidFill>
              <a:srgbClr val="FFFFFF"/>
            </a:solidFill>
            <a:ln w="9525">
              <a:solidFill>
                <a:schemeClr val="tx1"/>
              </a:solidFill>
              <a:miter lim="800000"/>
              <a:headEnd/>
              <a:tailEnd/>
            </a:ln>
          </p:spPr>
          <p:txBody>
            <a:bodyPr/>
            <a:lstStyle/>
            <a:p>
              <a:endParaRPr lang="en-US"/>
            </a:p>
          </p:txBody>
        </p:sp>
        <p:sp>
          <p:nvSpPr>
            <p:cNvPr id="17421" name="Rectangle 15"/>
            <p:cNvSpPr>
              <a:spLocks/>
            </p:cNvSpPr>
            <p:nvPr/>
          </p:nvSpPr>
          <p:spPr bwMode="auto">
            <a:xfrm>
              <a:off x="0" y="0"/>
              <a:ext cx="1392" cy="4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2000">
                  <a:solidFill>
                    <a:schemeClr val="tx1"/>
                  </a:solidFill>
                  <a:latin typeface="Times New Roman" pitchFamily="18" charset="0"/>
                  <a:cs typeface="Times New Roman" pitchFamily="18" charset="0"/>
                  <a:sym typeface="Times New Roman" pitchFamily="18" charset="0"/>
                </a:rPr>
                <a:t>What about line breaks in the file?</a:t>
              </a:r>
            </a:p>
          </p:txBody>
        </p:sp>
      </p:gr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
          <p:cNvSpPr>
            <a:spLocks noGrp="1" noChangeArrowheads="1"/>
          </p:cNvSpPr>
          <p:nvPr>
            <p:ph type="title"/>
          </p:nvPr>
        </p:nvSpPr>
        <p:spPr>
          <a:xfrm>
            <a:off x="228600" y="228600"/>
            <a:ext cx="8763000" cy="685800"/>
          </a:xfrm>
        </p:spPr>
        <p:txBody>
          <a:bodyPr rIns="132080"/>
          <a:lstStyle/>
          <a:p>
            <a:pPr indent="0" eaLnBrk="1" hangingPunct="1"/>
            <a:r>
              <a:rPr lang="en-US" altLang="en-US" i="1" smtClean="0"/>
              <a:t>I wonder about trees -</a:t>
            </a:r>
            <a:r>
              <a:rPr lang="en-US" altLang="en-US" smtClean="0"/>
              <a:t> </a:t>
            </a:r>
            <a:r>
              <a:rPr lang="en-US" altLang="en-US" sz="2800" smtClean="0"/>
              <a:t>Robert Frost</a:t>
            </a:r>
          </a:p>
        </p:txBody>
      </p:sp>
      <p:grpSp>
        <p:nvGrpSpPr>
          <p:cNvPr id="18435" name="Group 2"/>
          <p:cNvGrpSpPr>
            <a:grpSpLocks/>
          </p:cNvGrpSpPr>
          <p:nvPr/>
        </p:nvGrpSpPr>
        <p:grpSpPr bwMode="auto">
          <a:xfrm>
            <a:off x="381000" y="1571625"/>
            <a:ext cx="8218488" cy="180975"/>
            <a:chOff x="0" y="0"/>
            <a:chExt cx="5177" cy="114"/>
          </a:xfrm>
        </p:grpSpPr>
        <p:sp>
          <p:nvSpPr>
            <p:cNvPr id="18458" name="Rectangle 3"/>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8459" name="Rectangle 4"/>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pic>
        <p:nvPicPr>
          <p:cNvPr id="18436" name="Picture 5"/>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3800" y="1447800"/>
            <a:ext cx="1090613"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4582" name="Picture 6"/>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2606675"/>
            <a:ext cx="3581400" cy="316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4583" name="Rectangle 7"/>
          <p:cNvSpPr>
            <a:spLocks/>
          </p:cNvSpPr>
          <p:nvPr/>
        </p:nvSpPr>
        <p:spPr bwMode="auto">
          <a:xfrm>
            <a:off x="3505200" y="2016125"/>
            <a:ext cx="3929063"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800">
                <a:solidFill>
                  <a:schemeClr val="tx1"/>
                </a:solidFill>
                <a:cs typeface="Arial" pitchFamily="34" charset="0"/>
              </a:rPr>
              <a:t>Recursive definition of a binary tree…</a:t>
            </a:r>
          </a:p>
          <a:p>
            <a:pPr eaLnBrk="1" hangingPunct="1"/>
            <a:r>
              <a:rPr lang="en-US" altLang="en-US" sz="1800">
                <a:solidFill>
                  <a:schemeClr val="tx1"/>
                </a:solidFill>
                <a:cs typeface="Arial" pitchFamily="34" charset="0"/>
              </a:rPr>
              <a:t>A binary tree is:</a:t>
            </a:r>
          </a:p>
          <a:p>
            <a:pPr eaLnBrk="1" hangingPunct="1"/>
            <a:r>
              <a:rPr lang="en-US" altLang="en-US" sz="1800">
                <a:solidFill>
                  <a:schemeClr val="tx1"/>
                </a:solidFill>
                <a:cs typeface="Arial" pitchFamily="34" charset="0"/>
              </a:rPr>
              <a:t>  1.  Just a symbol (i.e. a “leaf”) or</a:t>
            </a:r>
          </a:p>
          <a:p>
            <a:pPr eaLnBrk="1" hangingPunct="1"/>
            <a:r>
              <a:rPr lang="en-US" altLang="en-US" sz="1800">
                <a:solidFill>
                  <a:schemeClr val="tx1"/>
                </a:solidFill>
                <a:cs typeface="Arial" pitchFamily="34" charset="0"/>
              </a:rPr>
              <a:t>  2.  A left subtree and a right subtree</a:t>
            </a:r>
          </a:p>
        </p:txBody>
      </p:sp>
      <p:sp>
        <p:nvSpPr>
          <p:cNvPr id="24585" name="Rectangle 9"/>
          <p:cNvSpPr>
            <a:spLocks noChangeArrowheads="1"/>
          </p:cNvSpPr>
          <p:nvPr/>
        </p:nvSpPr>
        <p:spPr bwMode="auto">
          <a:xfrm>
            <a:off x="228600" y="555625"/>
            <a:ext cx="87630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132080" bIns="50800" anchor="ct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algn="ctr" eaLnBrk="1" hangingPunct="1"/>
            <a:r>
              <a:rPr lang="en-US" altLang="en-US" sz="4000" i="1">
                <a:solidFill>
                  <a:schemeClr val="tx1"/>
                </a:solidFill>
              </a:rPr>
              <a:t>We wonder about Robert Frost</a:t>
            </a:r>
            <a:r>
              <a:rPr lang="en-US" altLang="en-US" sz="4400" i="1">
                <a:solidFill>
                  <a:schemeClr val="tx1"/>
                </a:solidFill>
              </a:rPr>
              <a:t> - </a:t>
            </a:r>
            <a:r>
              <a:rPr lang="en-US" altLang="en-US" sz="2800">
                <a:solidFill>
                  <a:schemeClr val="tx1"/>
                </a:solidFill>
              </a:rPr>
              <a:t>Trees</a:t>
            </a:r>
          </a:p>
        </p:txBody>
      </p:sp>
      <p:sp>
        <p:nvSpPr>
          <p:cNvPr id="24586" name="Line 10"/>
          <p:cNvSpPr>
            <a:spLocks noChangeShapeType="1"/>
          </p:cNvSpPr>
          <p:nvPr/>
        </p:nvSpPr>
        <p:spPr bwMode="auto">
          <a:xfrm rot="10800000" flipH="1">
            <a:off x="2590800" y="5730875"/>
            <a:ext cx="1588"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587" name="Line 11"/>
          <p:cNvSpPr>
            <a:spLocks noChangeShapeType="1"/>
          </p:cNvSpPr>
          <p:nvPr/>
        </p:nvSpPr>
        <p:spPr bwMode="auto">
          <a:xfrm rot="10800000" flipH="1">
            <a:off x="3911600" y="5730875"/>
            <a:ext cx="1588"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588" name="Rectangle 12"/>
          <p:cNvSpPr>
            <a:spLocks/>
          </p:cNvSpPr>
          <p:nvPr/>
        </p:nvSpPr>
        <p:spPr bwMode="auto">
          <a:xfrm>
            <a:off x="2384425" y="6035675"/>
            <a:ext cx="4540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“a”</a:t>
            </a:r>
          </a:p>
        </p:txBody>
      </p:sp>
      <p:sp>
        <p:nvSpPr>
          <p:cNvPr id="24589" name="Rectangle 13"/>
          <p:cNvSpPr>
            <a:spLocks/>
          </p:cNvSpPr>
          <p:nvPr/>
        </p:nvSpPr>
        <p:spPr bwMode="auto">
          <a:xfrm>
            <a:off x="3644900" y="6035675"/>
            <a:ext cx="538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“m”</a:t>
            </a:r>
          </a:p>
        </p:txBody>
      </p:sp>
      <p:sp>
        <p:nvSpPr>
          <p:cNvPr id="24590" name="Rectangle 14"/>
          <p:cNvSpPr>
            <a:spLocks/>
          </p:cNvSpPr>
          <p:nvPr/>
        </p:nvSpPr>
        <p:spPr bwMode="auto">
          <a:xfrm>
            <a:off x="1698625" y="4892675"/>
            <a:ext cx="4540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“p”</a:t>
            </a:r>
          </a:p>
        </p:txBody>
      </p:sp>
      <p:sp>
        <p:nvSpPr>
          <p:cNvPr id="24591" name="Rectangle 15"/>
          <p:cNvSpPr>
            <a:spLocks/>
          </p:cNvSpPr>
          <p:nvPr/>
        </p:nvSpPr>
        <p:spPr bwMode="auto">
          <a:xfrm>
            <a:off x="936625" y="3978275"/>
            <a:ext cx="4365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“s”</a:t>
            </a:r>
          </a:p>
        </p:txBody>
      </p:sp>
      <p:sp>
        <p:nvSpPr>
          <p:cNvPr id="24599" name="Line 23"/>
          <p:cNvSpPr>
            <a:spLocks noChangeShapeType="1"/>
          </p:cNvSpPr>
          <p:nvPr/>
        </p:nvSpPr>
        <p:spPr bwMode="auto">
          <a:xfrm flipH="1">
            <a:off x="3505200" y="4511675"/>
            <a:ext cx="838200" cy="15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600" name="Rectangle 24"/>
          <p:cNvSpPr>
            <a:spLocks/>
          </p:cNvSpPr>
          <p:nvPr/>
        </p:nvSpPr>
        <p:spPr bwMode="auto">
          <a:xfrm>
            <a:off x="4495800" y="4283075"/>
            <a:ext cx="12827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rgbClr val="171C83"/>
                </a:solidFill>
                <a:cs typeface="Arial" pitchFamily="34" charset="0"/>
              </a:rPr>
              <a:t>(“a”, “m”)</a:t>
            </a:r>
          </a:p>
        </p:txBody>
      </p:sp>
      <p:sp>
        <p:nvSpPr>
          <p:cNvPr id="24601" name="Line 25"/>
          <p:cNvSpPr>
            <a:spLocks noChangeShapeType="1"/>
          </p:cNvSpPr>
          <p:nvPr/>
        </p:nvSpPr>
        <p:spPr bwMode="auto">
          <a:xfrm rot="10800000">
            <a:off x="2743200" y="3597275"/>
            <a:ext cx="1143000" cy="15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602" name="Rectangle 26"/>
          <p:cNvSpPr>
            <a:spLocks/>
          </p:cNvSpPr>
          <p:nvPr/>
        </p:nvSpPr>
        <p:spPr bwMode="auto">
          <a:xfrm>
            <a:off x="3962400" y="3373438"/>
            <a:ext cx="59055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a:t>
            </a:r>
          </a:p>
        </p:txBody>
      </p:sp>
      <p:pic>
        <p:nvPicPr>
          <p:cNvPr id="24603" name="Picture 27"/>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62600" y="48006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24604" name="Group 28"/>
          <p:cNvGrpSpPr>
            <a:grpSpLocks/>
          </p:cNvGrpSpPr>
          <p:nvPr/>
        </p:nvGrpSpPr>
        <p:grpSpPr bwMode="auto">
          <a:xfrm>
            <a:off x="6370638" y="4038600"/>
            <a:ext cx="2392362" cy="1219200"/>
            <a:chOff x="0" y="0"/>
            <a:chExt cx="1506" cy="768"/>
          </a:xfrm>
        </p:grpSpPr>
        <p:sp>
          <p:nvSpPr>
            <p:cNvPr id="18456" name="AutoShape 29"/>
            <p:cNvSpPr>
              <a:spLocks/>
            </p:cNvSpPr>
            <p:nvPr/>
          </p:nvSpPr>
          <p:spPr bwMode="auto">
            <a:xfrm>
              <a:off x="0" y="0"/>
              <a:ext cx="1506" cy="768"/>
            </a:xfrm>
            <a:custGeom>
              <a:avLst/>
              <a:gdLst>
                <a:gd name="T0" fmla="*/ 8 w 21600"/>
                <a:gd name="T1" fmla="*/ 0 h 21600"/>
                <a:gd name="T2" fmla="*/ 8 w 21600"/>
                <a:gd name="T3" fmla="*/ 16 h 21600"/>
                <a:gd name="T4" fmla="*/ 0 w 21600"/>
                <a:gd name="T5" fmla="*/ 27 h 21600"/>
                <a:gd name="T6" fmla="*/ 8 w 21600"/>
                <a:gd name="T7" fmla="*/ 23 h 21600"/>
                <a:gd name="T8" fmla="*/ 8 w 21600"/>
                <a:gd name="T9" fmla="*/ 27 h 21600"/>
                <a:gd name="T10" fmla="*/ 24 w 21600"/>
                <a:gd name="T11" fmla="*/ 27 h 21600"/>
                <a:gd name="T12" fmla="*/ 48 w 21600"/>
                <a:gd name="T13" fmla="*/ 27 h 21600"/>
                <a:gd name="T14" fmla="*/ 105 w 21600"/>
                <a:gd name="T15" fmla="*/ 27 h 21600"/>
                <a:gd name="T16" fmla="*/ 105 w 21600"/>
                <a:gd name="T17" fmla="*/ 23 h 21600"/>
                <a:gd name="T18" fmla="*/ 105 w 21600"/>
                <a:gd name="T19" fmla="*/ 16 h 21600"/>
                <a:gd name="T20" fmla="*/ 105 w 21600"/>
                <a:gd name="T21" fmla="*/ 0 h 21600"/>
                <a:gd name="T22" fmla="*/ 48 w 21600"/>
                <a:gd name="T23" fmla="*/ 0 h 21600"/>
                <a:gd name="T24" fmla="*/ 24 w 21600"/>
                <a:gd name="T25" fmla="*/ 0 h 21600"/>
                <a:gd name="T26" fmla="*/ 8 w 21600"/>
                <a:gd name="T27" fmla="*/ 0 h 21600"/>
                <a:gd name="T28" fmla="*/ 8 w 21600"/>
                <a:gd name="T29" fmla="*/ 0 h 2160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1600" h="21600">
                  <a:moveTo>
                    <a:pt x="1635" y="0"/>
                  </a:moveTo>
                  <a:lnTo>
                    <a:pt x="1635" y="12600"/>
                  </a:lnTo>
                  <a:lnTo>
                    <a:pt x="0" y="21375"/>
                  </a:lnTo>
                  <a:lnTo>
                    <a:pt x="1635" y="18000"/>
                  </a:lnTo>
                  <a:lnTo>
                    <a:pt x="1635" y="21600"/>
                  </a:lnTo>
                  <a:lnTo>
                    <a:pt x="4963" y="21600"/>
                  </a:lnTo>
                  <a:lnTo>
                    <a:pt x="9954" y="21600"/>
                  </a:lnTo>
                  <a:lnTo>
                    <a:pt x="21600" y="21600"/>
                  </a:lnTo>
                  <a:lnTo>
                    <a:pt x="21600" y="18000"/>
                  </a:lnTo>
                  <a:lnTo>
                    <a:pt x="21600" y="12600"/>
                  </a:lnTo>
                  <a:lnTo>
                    <a:pt x="21600" y="0"/>
                  </a:lnTo>
                  <a:lnTo>
                    <a:pt x="9954" y="0"/>
                  </a:lnTo>
                  <a:lnTo>
                    <a:pt x="4963" y="0"/>
                  </a:lnTo>
                  <a:lnTo>
                    <a:pt x="1635" y="0"/>
                  </a:lnTo>
                  <a:close/>
                  <a:moveTo>
                    <a:pt x="1635" y="0"/>
                  </a:moveTo>
                </a:path>
              </a:pathLst>
            </a:custGeom>
            <a:solidFill>
              <a:srgbClr val="FFFFFF"/>
            </a:solidFill>
            <a:ln w="9525">
              <a:solidFill>
                <a:schemeClr val="tx1"/>
              </a:solidFill>
              <a:miter lim="800000"/>
              <a:headEnd/>
              <a:tailEnd/>
            </a:ln>
          </p:spPr>
          <p:txBody>
            <a:bodyPr/>
            <a:lstStyle/>
            <a:p>
              <a:endParaRPr lang="en-US"/>
            </a:p>
          </p:txBody>
        </p:sp>
        <p:sp>
          <p:nvSpPr>
            <p:cNvPr id="18457" name="Rectangle 30"/>
            <p:cNvSpPr>
              <a:spLocks/>
            </p:cNvSpPr>
            <p:nvPr/>
          </p:nvSpPr>
          <p:spPr bwMode="auto">
            <a:xfrm>
              <a:off x="114" y="0"/>
              <a:ext cx="1392" cy="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latin typeface="Times New Roman" pitchFamily="18" charset="0"/>
                  <a:cs typeface="Times New Roman" pitchFamily="18" charset="0"/>
                  <a:sym typeface="Times New Roman" pitchFamily="18" charset="0"/>
                </a:rPr>
                <a:t>Shouldn’t that be the </a:t>
              </a:r>
              <a:r>
                <a:rPr lang="en-US" altLang="en-US" b="1">
                  <a:solidFill>
                    <a:schemeClr val="tx1"/>
                  </a:solidFill>
                  <a:latin typeface="Times New Roman" pitchFamily="18" charset="0"/>
                  <a:cs typeface="Times New Roman" pitchFamily="18" charset="0"/>
                  <a:sym typeface="Times New Roman" pitchFamily="18" charset="0"/>
                </a:rPr>
                <a:t>list </a:t>
              </a:r>
            </a:p>
            <a:p>
              <a:pPr eaLnBrk="1" hangingPunct="1"/>
              <a:r>
                <a:rPr lang="en-US" altLang="en-US">
                  <a:solidFill>
                    <a:srgbClr val="171C83"/>
                  </a:solidFill>
                  <a:latin typeface="Times New Roman" pitchFamily="18" charset="0"/>
                  <a:cs typeface="Times New Roman" pitchFamily="18" charset="0"/>
                  <a:sym typeface="Times New Roman" pitchFamily="18" charset="0"/>
                </a:rPr>
                <a:t>[“a”, “m”]</a:t>
              </a:r>
              <a:r>
                <a:rPr lang="en-US" altLang="en-US">
                  <a:solidFill>
                    <a:schemeClr val="tx1"/>
                  </a:solidFill>
                  <a:latin typeface="Times New Roman" pitchFamily="18" charset="0"/>
                  <a:cs typeface="Times New Roman" pitchFamily="18" charset="0"/>
                  <a:sym typeface="Times New Roman" pitchFamily="18" charset="0"/>
                </a:rPr>
                <a:t> ?</a:t>
              </a:r>
            </a:p>
          </p:txBody>
        </p:sp>
      </p:grpSp>
      <p:sp>
        <p:nvSpPr>
          <p:cNvPr id="24608" name="Rectangle 32"/>
          <p:cNvSpPr>
            <a:spLocks/>
          </p:cNvSpPr>
          <p:nvPr/>
        </p:nvSpPr>
        <p:spPr bwMode="auto">
          <a:xfrm>
            <a:off x="3984625" y="3386138"/>
            <a:ext cx="21113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(“p”, </a:t>
            </a:r>
            <a:r>
              <a:rPr lang="en-US" altLang="en-US">
                <a:solidFill>
                  <a:srgbClr val="171C83"/>
                </a:solidFill>
                <a:cs typeface="Arial" pitchFamily="34" charset="0"/>
              </a:rPr>
              <a:t>(“a”, “m”)</a:t>
            </a:r>
            <a:r>
              <a:rPr lang="en-US" altLang="en-US">
                <a:solidFill>
                  <a:schemeClr val="tx1"/>
                </a:solidFill>
                <a:cs typeface="Arial" pitchFamily="34" charset="0"/>
              </a:rPr>
              <a:t> )</a:t>
            </a:r>
          </a:p>
        </p:txBody>
      </p:sp>
      <p:sp>
        <p:nvSpPr>
          <p:cNvPr id="24609" name="Line 33"/>
          <p:cNvSpPr>
            <a:spLocks noChangeShapeType="1"/>
          </p:cNvSpPr>
          <p:nvPr/>
        </p:nvSpPr>
        <p:spPr bwMode="auto">
          <a:xfrm rot="10800000">
            <a:off x="2076450" y="2759075"/>
            <a:ext cx="762000" cy="15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610" name="Rectangle 34"/>
          <p:cNvSpPr>
            <a:spLocks/>
          </p:cNvSpPr>
          <p:nvPr/>
        </p:nvSpPr>
        <p:spPr bwMode="auto">
          <a:xfrm>
            <a:off x="3295650" y="2530475"/>
            <a:ext cx="59055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a:t>
            </a:r>
          </a:p>
        </p:txBody>
      </p:sp>
      <p:sp>
        <p:nvSpPr>
          <p:cNvPr id="24611" name="Rectangle 35"/>
          <p:cNvSpPr>
            <a:spLocks/>
          </p:cNvSpPr>
          <p:nvPr/>
        </p:nvSpPr>
        <p:spPr bwMode="auto">
          <a:xfrm>
            <a:off x="2952750" y="2509838"/>
            <a:ext cx="283845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(“s”, </a:t>
            </a:r>
            <a:r>
              <a:rPr lang="en-US" altLang="en-US">
                <a:solidFill>
                  <a:srgbClr val="171C83"/>
                </a:solidFill>
                <a:cs typeface="Arial" pitchFamily="34" charset="0"/>
              </a:rPr>
              <a:t>(“p”, (“a”, “m”))</a:t>
            </a:r>
            <a:r>
              <a:rPr lang="en-US" altLang="en-US">
                <a:solidFill>
                  <a:schemeClr val="tx1"/>
                </a:solidFill>
                <a:cs typeface="Arial" pitchFamily="34" charset="0"/>
              </a:rPr>
              <a:t> )</a:t>
            </a:r>
          </a:p>
          <a:p>
            <a:pPr eaLnBrk="1" hangingPunct="1"/>
            <a:r>
              <a:rPr lang="en-US" altLang="en-US">
                <a:solidFill>
                  <a:schemeClr val="tx1"/>
                </a:solidFill>
                <a:cs typeface="Arial" pitchFamily="34" charset="0"/>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58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58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458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58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458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458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458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459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4591"/>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460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460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459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4600"/>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4603"/>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4604"/>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4608"/>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4609"/>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4610"/>
                                        </p:tgtEl>
                                        <p:attrNameLst>
                                          <p:attrName>style.visibility</p:attrName>
                                        </p:attrNameLst>
                                      </p:cBhvr>
                                      <p:to>
                                        <p:strVal val="visible"/>
                                      </p:to>
                                    </p:set>
                                  </p:childTnLst>
                                </p:cTn>
                              </p:par>
                              <p:par>
                                <p:cTn id="47" presetID="1" presetClass="exit" presetSubtype="0" fill="hold" grpId="1" nodeType="withEffect">
                                  <p:stCondLst>
                                    <p:cond delay="0"/>
                                  </p:stCondLst>
                                  <p:childTnLst>
                                    <p:set>
                                      <p:cBhvr>
                                        <p:cTn id="48" dur="1" fill="hold">
                                          <p:stCondLst>
                                            <p:cond delay="0"/>
                                          </p:stCondLst>
                                        </p:cTn>
                                        <p:tgtEl>
                                          <p:spTgt spid="24583"/>
                                        </p:tgtEl>
                                        <p:attrNameLst>
                                          <p:attrName>style.visibility</p:attrName>
                                        </p:attrNameLst>
                                      </p:cBhvr>
                                      <p:to>
                                        <p:strVal val="hidden"/>
                                      </p:to>
                                    </p:set>
                                  </p:childTnLst>
                                </p:cTn>
                              </p:par>
                              <p:par>
                                <p:cTn id="49" presetID="1" presetClass="exit" presetSubtype="0" fill="hold" grpId="1" nodeType="withEffect">
                                  <p:stCondLst>
                                    <p:cond delay="0"/>
                                  </p:stCondLst>
                                  <p:childTnLst>
                                    <p:set>
                                      <p:cBhvr>
                                        <p:cTn id="50" dur="1" fill="hold">
                                          <p:stCondLst>
                                            <p:cond delay="0"/>
                                          </p:stCondLst>
                                        </p:cTn>
                                        <p:tgtEl>
                                          <p:spTgt spid="24602"/>
                                        </p:tgtEl>
                                        <p:attrNameLst>
                                          <p:attrName>style.visibility</p:attrName>
                                        </p:attrNameLst>
                                      </p:cBhvr>
                                      <p:to>
                                        <p:strVal val="hidden"/>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xit" presetSubtype="0" fill="hold" grpId="1" nodeType="clickEffect">
                                  <p:stCondLst>
                                    <p:cond delay="0"/>
                                  </p:stCondLst>
                                  <p:childTnLst>
                                    <p:set>
                                      <p:cBhvr>
                                        <p:cTn id="54" dur="1" fill="hold">
                                          <p:stCondLst>
                                            <p:cond delay="0"/>
                                          </p:stCondLst>
                                        </p:cTn>
                                        <p:tgtEl>
                                          <p:spTgt spid="24610"/>
                                        </p:tgtEl>
                                        <p:attrNameLst>
                                          <p:attrName>style.visibility</p:attrName>
                                        </p:attrNameLst>
                                      </p:cBhvr>
                                      <p:to>
                                        <p:strVal val="hidden"/>
                                      </p:to>
                                    </p:set>
                                  </p:childTnLst>
                                </p:cTn>
                              </p:par>
                              <p:par>
                                <p:cTn id="55" presetID="1" presetClass="entr" presetSubtype="0" fill="hold" grpId="0" nodeType="withEffect">
                                  <p:stCondLst>
                                    <p:cond delay="0"/>
                                  </p:stCondLst>
                                  <p:childTnLst>
                                    <p:set>
                                      <p:cBhvr>
                                        <p:cTn id="56" dur="1" fill="hold">
                                          <p:stCondLst>
                                            <p:cond delay="0"/>
                                          </p:stCondLst>
                                        </p:cTn>
                                        <p:tgtEl>
                                          <p:spTgt spid="246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3" grpId="0"/>
      <p:bldP spid="24583" grpId="1"/>
      <p:bldP spid="24585" grpId="0"/>
      <p:bldP spid="24586" grpId="0" animBg="1"/>
      <p:bldP spid="24587" grpId="0" animBg="1"/>
      <p:bldP spid="24588" grpId="0"/>
      <p:bldP spid="24589" grpId="0"/>
      <p:bldP spid="24590" grpId="0"/>
      <p:bldP spid="24591" grpId="0"/>
      <p:bldP spid="24599" grpId="0" animBg="1"/>
      <p:bldP spid="24600" grpId="0"/>
      <p:bldP spid="24601" grpId="0" animBg="1"/>
      <p:bldP spid="24602" grpId="0"/>
      <p:bldP spid="24602" grpId="1"/>
      <p:bldP spid="24608" grpId="0"/>
      <p:bldP spid="24609" grpId="0" animBg="1"/>
      <p:bldP spid="24610" grpId="0"/>
      <p:bldP spid="24610" grpId="1"/>
      <p:bldP spid="246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
          <p:cNvSpPr>
            <a:spLocks noGrp="1" noChangeArrowheads="1"/>
          </p:cNvSpPr>
          <p:nvPr>
            <p:ph type="title"/>
          </p:nvPr>
        </p:nvSpPr>
        <p:spPr>
          <a:xfrm>
            <a:off x="685800" y="0"/>
            <a:ext cx="7772400" cy="1295400"/>
          </a:xfrm>
        </p:spPr>
        <p:txBody>
          <a:bodyPr rIns="132080"/>
          <a:lstStyle/>
          <a:p>
            <a:pPr indent="0" eaLnBrk="1" hangingPunct="1"/>
            <a:r>
              <a:rPr lang="en-US" altLang="en-US" smtClean="0"/>
              <a:t>Nim and the Nim Sum</a:t>
            </a:r>
          </a:p>
        </p:txBody>
      </p:sp>
      <p:grpSp>
        <p:nvGrpSpPr>
          <p:cNvPr id="32771" name="Group 2"/>
          <p:cNvGrpSpPr>
            <a:grpSpLocks/>
          </p:cNvGrpSpPr>
          <p:nvPr/>
        </p:nvGrpSpPr>
        <p:grpSpPr bwMode="auto">
          <a:xfrm>
            <a:off x="381000" y="1143000"/>
            <a:ext cx="8218488" cy="180975"/>
            <a:chOff x="0" y="0"/>
            <a:chExt cx="5177" cy="114"/>
          </a:xfrm>
        </p:grpSpPr>
        <p:sp>
          <p:nvSpPr>
            <p:cNvPr id="32775" name="Rectangle 3"/>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sp>
          <p:nvSpPr>
            <p:cNvPr id="32776" name="Rectangle 4"/>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grpSp>
      <p:pic>
        <p:nvPicPr>
          <p:cNvPr id="32772" name="Picture 5"/>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7526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2773" name="Picture 9"/>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00800" y="1047750"/>
            <a:ext cx="2057400" cy="154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2774" name="AutoShape 11"/>
          <p:cNvSpPr>
            <a:spLocks/>
          </p:cNvSpPr>
          <p:nvPr/>
        </p:nvSpPr>
        <p:spPr bwMode="auto">
          <a:xfrm>
            <a:off x="1981200" y="1524000"/>
            <a:ext cx="3200400" cy="685800"/>
          </a:xfrm>
          <a:prstGeom prst="wedgeRectCallout">
            <a:avLst>
              <a:gd name="adj1" fmla="val -63144"/>
              <a:gd name="adj2" fmla="val 54167"/>
            </a:avLst>
          </a:prstGeom>
          <a:noFill/>
          <a:ln w="12700">
            <a:solidFill>
              <a:srgbClr val="000000"/>
            </a:solidFill>
            <a:miter lim="800000"/>
            <a:headEnd/>
            <a:tailEnd/>
          </a:ln>
          <a:effectLst/>
          <a:extLst>
            <a:ext uri="{909E8E84-426E-40DD-AFC4-6F175D3DCCD1}">
              <a14:hiddenFill xmlns:a14="http://schemas.microsoft.com/office/drawing/2010/main">
                <a:solidFill>
                  <a:srgbClr val="BCDFE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r>
              <a:rPr lang="en-US" altLang="en-US" sz="2000">
                <a:solidFill>
                  <a:srgbClr val="000000"/>
                </a:solidFill>
                <a:latin typeface="Times New Roman" pitchFamily="18" charset="0"/>
              </a:rPr>
              <a:t>I don’t know about nim sum, but I sure do love dim sum!</a:t>
            </a:r>
          </a:p>
        </p:txBody>
      </p:sp>
    </p:spTree>
    <p:extLst>
      <p:ext uri="{BB962C8B-B14F-4D97-AF65-F5344CB8AC3E}">
        <p14:creationId xmlns:p14="http://schemas.microsoft.com/office/powerpoint/2010/main" val="3372113957"/>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
          <p:cNvSpPr>
            <a:spLocks noGrp="1" noChangeArrowheads="1"/>
          </p:cNvSpPr>
          <p:nvPr>
            <p:ph type="title"/>
          </p:nvPr>
        </p:nvSpPr>
        <p:spPr>
          <a:xfrm>
            <a:off x="228600" y="228600"/>
            <a:ext cx="8763000" cy="685800"/>
          </a:xfrm>
        </p:spPr>
        <p:txBody>
          <a:bodyPr rIns="132080"/>
          <a:lstStyle/>
          <a:p>
            <a:pPr indent="0" eaLnBrk="1" hangingPunct="1"/>
            <a:r>
              <a:rPr lang="en-US" altLang="en-US" i="1" smtClean="0"/>
              <a:t>I wonder about trees -</a:t>
            </a:r>
            <a:r>
              <a:rPr lang="en-US" altLang="en-US" smtClean="0"/>
              <a:t> </a:t>
            </a:r>
            <a:r>
              <a:rPr lang="en-US" altLang="en-US" sz="2800" smtClean="0"/>
              <a:t>Robert Frost</a:t>
            </a:r>
          </a:p>
        </p:txBody>
      </p:sp>
      <p:grpSp>
        <p:nvGrpSpPr>
          <p:cNvPr id="18435" name="Group 2"/>
          <p:cNvGrpSpPr>
            <a:grpSpLocks/>
          </p:cNvGrpSpPr>
          <p:nvPr/>
        </p:nvGrpSpPr>
        <p:grpSpPr bwMode="auto">
          <a:xfrm>
            <a:off x="381000" y="1571625"/>
            <a:ext cx="8218488" cy="180975"/>
            <a:chOff x="0" y="0"/>
            <a:chExt cx="5177" cy="114"/>
          </a:xfrm>
        </p:grpSpPr>
        <p:sp>
          <p:nvSpPr>
            <p:cNvPr id="18458" name="Rectangle 3"/>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8459" name="Rectangle 4"/>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pic>
        <p:nvPicPr>
          <p:cNvPr id="18436" name="Picture 5"/>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3800" y="1447800"/>
            <a:ext cx="1090613"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4582" name="Picture 6"/>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2606675"/>
            <a:ext cx="3581400" cy="316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4583" name="Rectangle 7"/>
          <p:cNvSpPr>
            <a:spLocks/>
          </p:cNvSpPr>
          <p:nvPr/>
        </p:nvSpPr>
        <p:spPr bwMode="auto">
          <a:xfrm>
            <a:off x="3505200" y="2016125"/>
            <a:ext cx="3929063"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800">
                <a:solidFill>
                  <a:schemeClr val="tx1"/>
                </a:solidFill>
                <a:cs typeface="Arial" pitchFamily="34" charset="0"/>
              </a:rPr>
              <a:t>Recursive definition of a binary tree…</a:t>
            </a:r>
          </a:p>
          <a:p>
            <a:pPr eaLnBrk="1" hangingPunct="1"/>
            <a:r>
              <a:rPr lang="en-US" altLang="en-US" sz="1800">
                <a:solidFill>
                  <a:schemeClr val="tx1"/>
                </a:solidFill>
                <a:cs typeface="Arial" pitchFamily="34" charset="0"/>
              </a:rPr>
              <a:t>A binary tree is:</a:t>
            </a:r>
          </a:p>
          <a:p>
            <a:pPr eaLnBrk="1" hangingPunct="1"/>
            <a:r>
              <a:rPr lang="en-US" altLang="en-US" sz="1800">
                <a:solidFill>
                  <a:schemeClr val="tx1"/>
                </a:solidFill>
                <a:cs typeface="Arial" pitchFamily="34" charset="0"/>
              </a:rPr>
              <a:t>  1.  Just a symbol (i.e. a “leaf”) or</a:t>
            </a:r>
          </a:p>
          <a:p>
            <a:pPr eaLnBrk="1" hangingPunct="1"/>
            <a:r>
              <a:rPr lang="en-US" altLang="en-US" sz="1800">
                <a:solidFill>
                  <a:schemeClr val="tx1"/>
                </a:solidFill>
                <a:cs typeface="Arial" pitchFamily="34" charset="0"/>
              </a:rPr>
              <a:t>  2.  A left subtree and a right subtree</a:t>
            </a:r>
          </a:p>
        </p:txBody>
      </p:sp>
      <p:sp>
        <p:nvSpPr>
          <p:cNvPr id="24585" name="Rectangle 9"/>
          <p:cNvSpPr>
            <a:spLocks noChangeArrowheads="1"/>
          </p:cNvSpPr>
          <p:nvPr/>
        </p:nvSpPr>
        <p:spPr bwMode="auto">
          <a:xfrm>
            <a:off x="228600" y="555625"/>
            <a:ext cx="87630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132080" bIns="50800" anchor="ct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algn="ctr" eaLnBrk="1" hangingPunct="1"/>
            <a:r>
              <a:rPr lang="en-US" altLang="en-US" sz="4000" i="1">
                <a:solidFill>
                  <a:schemeClr val="tx1"/>
                </a:solidFill>
              </a:rPr>
              <a:t>We wonder about Robert Frost</a:t>
            </a:r>
            <a:r>
              <a:rPr lang="en-US" altLang="en-US" sz="4400" i="1">
                <a:solidFill>
                  <a:schemeClr val="tx1"/>
                </a:solidFill>
              </a:rPr>
              <a:t> - </a:t>
            </a:r>
            <a:r>
              <a:rPr lang="en-US" altLang="en-US" sz="2800">
                <a:solidFill>
                  <a:schemeClr val="tx1"/>
                </a:solidFill>
              </a:rPr>
              <a:t>Trees</a:t>
            </a:r>
          </a:p>
        </p:txBody>
      </p:sp>
      <p:sp>
        <p:nvSpPr>
          <p:cNvPr id="24586" name="Line 10"/>
          <p:cNvSpPr>
            <a:spLocks noChangeShapeType="1"/>
          </p:cNvSpPr>
          <p:nvPr/>
        </p:nvSpPr>
        <p:spPr bwMode="auto">
          <a:xfrm rot="10800000" flipH="1">
            <a:off x="2590800" y="5730875"/>
            <a:ext cx="1588"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587" name="Line 11"/>
          <p:cNvSpPr>
            <a:spLocks noChangeShapeType="1"/>
          </p:cNvSpPr>
          <p:nvPr/>
        </p:nvSpPr>
        <p:spPr bwMode="auto">
          <a:xfrm rot="10800000" flipH="1">
            <a:off x="3911600" y="5730875"/>
            <a:ext cx="1588"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588" name="Rectangle 12"/>
          <p:cNvSpPr>
            <a:spLocks/>
          </p:cNvSpPr>
          <p:nvPr/>
        </p:nvSpPr>
        <p:spPr bwMode="auto">
          <a:xfrm>
            <a:off x="2384425" y="6035675"/>
            <a:ext cx="4540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“a”</a:t>
            </a:r>
          </a:p>
        </p:txBody>
      </p:sp>
      <p:sp>
        <p:nvSpPr>
          <p:cNvPr id="24589" name="Rectangle 13"/>
          <p:cNvSpPr>
            <a:spLocks/>
          </p:cNvSpPr>
          <p:nvPr/>
        </p:nvSpPr>
        <p:spPr bwMode="auto">
          <a:xfrm>
            <a:off x="3644900" y="6035675"/>
            <a:ext cx="538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“m”</a:t>
            </a:r>
          </a:p>
        </p:txBody>
      </p:sp>
      <p:sp>
        <p:nvSpPr>
          <p:cNvPr id="24590" name="Rectangle 14"/>
          <p:cNvSpPr>
            <a:spLocks/>
          </p:cNvSpPr>
          <p:nvPr/>
        </p:nvSpPr>
        <p:spPr bwMode="auto">
          <a:xfrm>
            <a:off x="1698625" y="4892675"/>
            <a:ext cx="4540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“p”</a:t>
            </a:r>
          </a:p>
        </p:txBody>
      </p:sp>
      <p:sp>
        <p:nvSpPr>
          <p:cNvPr id="24591" name="Rectangle 15"/>
          <p:cNvSpPr>
            <a:spLocks/>
          </p:cNvSpPr>
          <p:nvPr/>
        </p:nvSpPr>
        <p:spPr bwMode="auto">
          <a:xfrm>
            <a:off x="936625" y="3978275"/>
            <a:ext cx="4365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“s”</a:t>
            </a:r>
          </a:p>
        </p:txBody>
      </p:sp>
      <p:sp>
        <p:nvSpPr>
          <p:cNvPr id="24599" name="Line 23"/>
          <p:cNvSpPr>
            <a:spLocks noChangeShapeType="1"/>
          </p:cNvSpPr>
          <p:nvPr/>
        </p:nvSpPr>
        <p:spPr bwMode="auto">
          <a:xfrm flipH="1">
            <a:off x="3505200" y="4511675"/>
            <a:ext cx="838200" cy="15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600" name="Rectangle 24"/>
          <p:cNvSpPr>
            <a:spLocks/>
          </p:cNvSpPr>
          <p:nvPr/>
        </p:nvSpPr>
        <p:spPr bwMode="auto">
          <a:xfrm>
            <a:off x="4495800" y="4283075"/>
            <a:ext cx="12827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rgbClr val="171C83"/>
                </a:solidFill>
                <a:cs typeface="Arial" pitchFamily="34" charset="0"/>
              </a:rPr>
              <a:t>(“a”, “m”)</a:t>
            </a:r>
          </a:p>
        </p:txBody>
      </p:sp>
      <p:sp>
        <p:nvSpPr>
          <p:cNvPr id="24601" name="Line 25"/>
          <p:cNvSpPr>
            <a:spLocks noChangeShapeType="1"/>
          </p:cNvSpPr>
          <p:nvPr/>
        </p:nvSpPr>
        <p:spPr bwMode="auto">
          <a:xfrm rot="10800000">
            <a:off x="2743200" y="3597275"/>
            <a:ext cx="1143000" cy="15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602" name="Rectangle 26"/>
          <p:cNvSpPr>
            <a:spLocks/>
          </p:cNvSpPr>
          <p:nvPr/>
        </p:nvSpPr>
        <p:spPr bwMode="auto">
          <a:xfrm>
            <a:off x="3962400" y="3373438"/>
            <a:ext cx="59055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a:t>
            </a:r>
          </a:p>
        </p:txBody>
      </p:sp>
      <p:pic>
        <p:nvPicPr>
          <p:cNvPr id="24603" name="Picture 27"/>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62600" y="48006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24604" name="Group 28"/>
          <p:cNvGrpSpPr>
            <a:grpSpLocks/>
          </p:cNvGrpSpPr>
          <p:nvPr/>
        </p:nvGrpSpPr>
        <p:grpSpPr bwMode="auto">
          <a:xfrm>
            <a:off x="6370638" y="4038600"/>
            <a:ext cx="2392362" cy="1219200"/>
            <a:chOff x="0" y="0"/>
            <a:chExt cx="1506" cy="768"/>
          </a:xfrm>
        </p:grpSpPr>
        <p:sp>
          <p:nvSpPr>
            <p:cNvPr id="18456" name="AutoShape 29"/>
            <p:cNvSpPr>
              <a:spLocks/>
            </p:cNvSpPr>
            <p:nvPr/>
          </p:nvSpPr>
          <p:spPr bwMode="auto">
            <a:xfrm>
              <a:off x="0" y="0"/>
              <a:ext cx="1506" cy="768"/>
            </a:xfrm>
            <a:custGeom>
              <a:avLst/>
              <a:gdLst>
                <a:gd name="T0" fmla="*/ 8 w 21600"/>
                <a:gd name="T1" fmla="*/ 0 h 21600"/>
                <a:gd name="T2" fmla="*/ 8 w 21600"/>
                <a:gd name="T3" fmla="*/ 16 h 21600"/>
                <a:gd name="T4" fmla="*/ 0 w 21600"/>
                <a:gd name="T5" fmla="*/ 27 h 21600"/>
                <a:gd name="T6" fmla="*/ 8 w 21600"/>
                <a:gd name="T7" fmla="*/ 23 h 21600"/>
                <a:gd name="T8" fmla="*/ 8 w 21600"/>
                <a:gd name="T9" fmla="*/ 27 h 21600"/>
                <a:gd name="T10" fmla="*/ 24 w 21600"/>
                <a:gd name="T11" fmla="*/ 27 h 21600"/>
                <a:gd name="T12" fmla="*/ 48 w 21600"/>
                <a:gd name="T13" fmla="*/ 27 h 21600"/>
                <a:gd name="T14" fmla="*/ 105 w 21600"/>
                <a:gd name="T15" fmla="*/ 27 h 21600"/>
                <a:gd name="T16" fmla="*/ 105 w 21600"/>
                <a:gd name="T17" fmla="*/ 23 h 21600"/>
                <a:gd name="T18" fmla="*/ 105 w 21600"/>
                <a:gd name="T19" fmla="*/ 16 h 21600"/>
                <a:gd name="T20" fmla="*/ 105 w 21600"/>
                <a:gd name="T21" fmla="*/ 0 h 21600"/>
                <a:gd name="T22" fmla="*/ 48 w 21600"/>
                <a:gd name="T23" fmla="*/ 0 h 21600"/>
                <a:gd name="T24" fmla="*/ 24 w 21600"/>
                <a:gd name="T25" fmla="*/ 0 h 21600"/>
                <a:gd name="T26" fmla="*/ 8 w 21600"/>
                <a:gd name="T27" fmla="*/ 0 h 21600"/>
                <a:gd name="T28" fmla="*/ 8 w 21600"/>
                <a:gd name="T29" fmla="*/ 0 h 2160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1600" h="21600">
                  <a:moveTo>
                    <a:pt x="1635" y="0"/>
                  </a:moveTo>
                  <a:lnTo>
                    <a:pt x="1635" y="12600"/>
                  </a:lnTo>
                  <a:lnTo>
                    <a:pt x="0" y="21375"/>
                  </a:lnTo>
                  <a:lnTo>
                    <a:pt x="1635" y="18000"/>
                  </a:lnTo>
                  <a:lnTo>
                    <a:pt x="1635" y="21600"/>
                  </a:lnTo>
                  <a:lnTo>
                    <a:pt x="4963" y="21600"/>
                  </a:lnTo>
                  <a:lnTo>
                    <a:pt x="9954" y="21600"/>
                  </a:lnTo>
                  <a:lnTo>
                    <a:pt x="21600" y="21600"/>
                  </a:lnTo>
                  <a:lnTo>
                    <a:pt x="21600" y="18000"/>
                  </a:lnTo>
                  <a:lnTo>
                    <a:pt x="21600" y="12600"/>
                  </a:lnTo>
                  <a:lnTo>
                    <a:pt x="21600" y="0"/>
                  </a:lnTo>
                  <a:lnTo>
                    <a:pt x="9954" y="0"/>
                  </a:lnTo>
                  <a:lnTo>
                    <a:pt x="4963" y="0"/>
                  </a:lnTo>
                  <a:lnTo>
                    <a:pt x="1635" y="0"/>
                  </a:lnTo>
                  <a:close/>
                  <a:moveTo>
                    <a:pt x="1635" y="0"/>
                  </a:moveTo>
                </a:path>
              </a:pathLst>
            </a:custGeom>
            <a:solidFill>
              <a:srgbClr val="FFFFFF"/>
            </a:solidFill>
            <a:ln w="9525">
              <a:solidFill>
                <a:schemeClr val="tx1"/>
              </a:solidFill>
              <a:miter lim="800000"/>
              <a:headEnd/>
              <a:tailEnd/>
            </a:ln>
          </p:spPr>
          <p:txBody>
            <a:bodyPr/>
            <a:lstStyle/>
            <a:p>
              <a:endParaRPr lang="en-US"/>
            </a:p>
          </p:txBody>
        </p:sp>
        <p:sp>
          <p:nvSpPr>
            <p:cNvPr id="18457" name="Rectangle 30"/>
            <p:cNvSpPr>
              <a:spLocks/>
            </p:cNvSpPr>
            <p:nvPr/>
          </p:nvSpPr>
          <p:spPr bwMode="auto">
            <a:xfrm>
              <a:off x="114" y="0"/>
              <a:ext cx="1392" cy="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latin typeface="Times New Roman" pitchFamily="18" charset="0"/>
                  <a:cs typeface="Times New Roman" pitchFamily="18" charset="0"/>
                  <a:sym typeface="Times New Roman" pitchFamily="18" charset="0"/>
                </a:rPr>
                <a:t>Shouldn’t that be the </a:t>
              </a:r>
              <a:r>
                <a:rPr lang="en-US" altLang="en-US" b="1">
                  <a:solidFill>
                    <a:schemeClr val="tx1"/>
                  </a:solidFill>
                  <a:latin typeface="Times New Roman" pitchFamily="18" charset="0"/>
                  <a:cs typeface="Times New Roman" pitchFamily="18" charset="0"/>
                  <a:sym typeface="Times New Roman" pitchFamily="18" charset="0"/>
                </a:rPr>
                <a:t>list </a:t>
              </a:r>
            </a:p>
            <a:p>
              <a:pPr eaLnBrk="1" hangingPunct="1"/>
              <a:r>
                <a:rPr lang="en-US" altLang="en-US">
                  <a:solidFill>
                    <a:srgbClr val="171C83"/>
                  </a:solidFill>
                  <a:latin typeface="Times New Roman" pitchFamily="18" charset="0"/>
                  <a:cs typeface="Times New Roman" pitchFamily="18" charset="0"/>
                  <a:sym typeface="Times New Roman" pitchFamily="18" charset="0"/>
                </a:rPr>
                <a:t>[“a”, “m”]</a:t>
              </a:r>
              <a:r>
                <a:rPr lang="en-US" altLang="en-US">
                  <a:solidFill>
                    <a:schemeClr val="tx1"/>
                  </a:solidFill>
                  <a:latin typeface="Times New Roman" pitchFamily="18" charset="0"/>
                  <a:cs typeface="Times New Roman" pitchFamily="18" charset="0"/>
                  <a:sym typeface="Times New Roman" pitchFamily="18" charset="0"/>
                </a:rPr>
                <a:t> ?</a:t>
              </a:r>
            </a:p>
          </p:txBody>
        </p:sp>
      </p:grpSp>
    </p:spTree>
    <p:extLst>
      <p:ext uri="{BB962C8B-B14F-4D97-AF65-F5344CB8AC3E}">
        <p14:creationId xmlns:p14="http://schemas.microsoft.com/office/powerpoint/2010/main" val="1437264403"/>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
          <p:cNvSpPr>
            <a:spLocks noGrp="1" noChangeArrowheads="1"/>
          </p:cNvSpPr>
          <p:nvPr>
            <p:ph type="title"/>
          </p:nvPr>
        </p:nvSpPr>
        <p:spPr>
          <a:xfrm>
            <a:off x="381000" y="0"/>
            <a:ext cx="8218488" cy="1143000"/>
          </a:xfrm>
        </p:spPr>
        <p:txBody>
          <a:bodyPr rIns="132080"/>
          <a:lstStyle/>
          <a:p>
            <a:pPr indent="0" eaLnBrk="1" hangingPunct="1"/>
            <a:r>
              <a:rPr lang="en-US" altLang="en-US" smtClean="0"/>
              <a:t>You Try It!</a:t>
            </a:r>
          </a:p>
        </p:txBody>
      </p:sp>
      <p:grpSp>
        <p:nvGrpSpPr>
          <p:cNvPr id="19459" name="Group 2"/>
          <p:cNvGrpSpPr>
            <a:grpSpLocks/>
          </p:cNvGrpSpPr>
          <p:nvPr/>
        </p:nvGrpSpPr>
        <p:grpSpPr bwMode="auto">
          <a:xfrm>
            <a:off x="381000" y="962025"/>
            <a:ext cx="8218488" cy="180975"/>
            <a:chOff x="0" y="0"/>
            <a:chExt cx="5177" cy="114"/>
          </a:xfrm>
        </p:grpSpPr>
        <p:sp>
          <p:nvSpPr>
            <p:cNvPr id="19461" name="Rectangle 3"/>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9462" name="Rectangle 4"/>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19460" name="Rectangle 5"/>
          <p:cNvSpPr>
            <a:spLocks/>
          </p:cNvSpPr>
          <p:nvPr/>
        </p:nvSpPr>
        <p:spPr bwMode="auto">
          <a:xfrm>
            <a:off x="2836863" y="2019300"/>
            <a:ext cx="3471862" cy="293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u="sng">
                <a:solidFill>
                  <a:schemeClr val="tx1"/>
                </a:solidFill>
                <a:cs typeface="Arial" pitchFamily="34" charset="0"/>
              </a:rPr>
              <a:t>Letter		Frequency</a:t>
            </a:r>
          </a:p>
          <a:p>
            <a:pPr eaLnBrk="1" hangingPunct="1"/>
            <a:endParaRPr lang="en-US" altLang="en-US">
              <a:solidFill>
                <a:schemeClr val="tx1"/>
              </a:solidFill>
              <a:cs typeface="Arial" pitchFamily="34" charset="0"/>
            </a:endParaRPr>
          </a:p>
          <a:p>
            <a:pPr eaLnBrk="1" hangingPunct="1"/>
            <a:r>
              <a:rPr lang="en-US" altLang="en-US">
                <a:solidFill>
                  <a:schemeClr val="tx1"/>
                </a:solidFill>
                <a:cs typeface="Arial" pitchFamily="34" charset="0"/>
              </a:rPr>
              <a:t>h		0.40</a:t>
            </a:r>
          </a:p>
          <a:p>
            <a:pPr eaLnBrk="1" hangingPunct="1"/>
            <a:r>
              <a:rPr lang="en-US" altLang="en-US">
                <a:solidFill>
                  <a:schemeClr val="tx1"/>
                </a:solidFill>
                <a:cs typeface="Arial" pitchFamily="34" charset="0"/>
              </a:rPr>
              <a:t>a		0.20</a:t>
            </a:r>
          </a:p>
          <a:p>
            <a:pPr eaLnBrk="1" hangingPunct="1"/>
            <a:r>
              <a:rPr lang="en-US" altLang="en-US">
                <a:solidFill>
                  <a:schemeClr val="tx1"/>
                </a:solidFill>
                <a:cs typeface="Arial" pitchFamily="34" charset="0"/>
              </a:rPr>
              <a:t>r		0.15</a:t>
            </a:r>
          </a:p>
          <a:p>
            <a:pPr eaLnBrk="1" hangingPunct="1"/>
            <a:r>
              <a:rPr lang="en-US" altLang="en-US">
                <a:solidFill>
                  <a:schemeClr val="tx1"/>
                </a:solidFill>
                <a:cs typeface="Arial" pitchFamily="34" charset="0"/>
              </a:rPr>
              <a:t>v		0.15</a:t>
            </a:r>
          </a:p>
          <a:p>
            <a:pPr eaLnBrk="1" hangingPunct="1"/>
            <a:r>
              <a:rPr lang="en-US" altLang="en-US">
                <a:solidFill>
                  <a:schemeClr val="tx1"/>
                </a:solidFill>
                <a:cs typeface="Arial" pitchFamily="34" charset="0"/>
              </a:rPr>
              <a:t>e		0.06</a:t>
            </a:r>
          </a:p>
          <a:p>
            <a:pPr eaLnBrk="1" hangingPunct="1"/>
            <a:r>
              <a:rPr lang="en-US" altLang="en-US">
                <a:solidFill>
                  <a:schemeClr val="tx1"/>
                </a:solidFill>
                <a:cs typeface="Arial" pitchFamily="34" charset="0"/>
              </a:rPr>
              <a:t>y		0.04</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85800" y="0"/>
            <a:ext cx="7772400" cy="1752600"/>
          </a:xfrm>
        </p:spPr>
        <p:txBody>
          <a:bodyPr rIns="132080"/>
          <a:lstStyle/>
          <a:p>
            <a:pPr indent="0" eaLnBrk="1" hangingPunct="1"/>
            <a:r>
              <a:rPr lang="en-US" altLang="en-US" smtClean="0"/>
              <a:t>You Try It!</a:t>
            </a:r>
          </a:p>
        </p:txBody>
      </p:sp>
      <p:grpSp>
        <p:nvGrpSpPr>
          <p:cNvPr id="20483" name="Group 3"/>
          <p:cNvGrpSpPr>
            <a:grpSpLocks/>
          </p:cNvGrpSpPr>
          <p:nvPr/>
        </p:nvGrpSpPr>
        <p:grpSpPr bwMode="auto">
          <a:xfrm>
            <a:off x="381000" y="1295400"/>
            <a:ext cx="8218488" cy="180975"/>
            <a:chOff x="0" y="0"/>
            <a:chExt cx="5177" cy="114"/>
          </a:xfrm>
        </p:grpSpPr>
        <p:sp>
          <p:nvSpPr>
            <p:cNvPr id="20491"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20492"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pic>
        <p:nvPicPr>
          <p:cNvPr id="20484" name="Picture 6"/>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752600"/>
            <a:ext cx="4521200" cy="393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0183" name="Rectangle 7"/>
          <p:cNvSpPr>
            <a:spLocks/>
          </p:cNvSpPr>
          <p:nvPr/>
        </p:nvSpPr>
        <p:spPr bwMode="auto">
          <a:xfrm>
            <a:off x="457200" y="3048000"/>
            <a:ext cx="636588"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800">
                <a:solidFill>
                  <a:srgbClr val="76141E"/>
                </a:solidFill>
                <a:cs typeface="Arial" pitchFamily="34" charset="0"/>
              </a:rPr>
              <a:t>(a, r)</a:t>
            </a:r>
          </a:p>
        </p:txBody>
      </p:sp>
      <p:sp>
        <p:nvSpPr>
          <p:cNvPr id="50184" name="Rectangle 8"/>
          <p:cNvSpPr>
            <a:spLocks/>
          </p:cNvSpPr>
          <p:nvPr/>
        </p:nvSpPr>
        <p:spPr bwMode="auto">
          <a:xfrm>
            <a:off x="3733800" y="4267200"/>
            <a:ext cx="674688"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800">
                <a:solidFill>
                  <a:schemeClr val="tx1"/>
                </a:solidFill>
                <a:cs typeface="Arial" pitchFamily="34" charset="0"/>
              </a:rPr>
              <a:t>(e, y)</a:t>
            </a:r>
          </a:p>
        </p:txBody>
      </p:sp>
      <p:sp>
        <p:nvSpPr>
          <p:cNvPr id="50185" name="Rectangle 9"/>
          <p:cNvSpPr>
            <a:spLocks/>
          </p:cNvSpPr>
          <p:nvPr/>
        </p:nvSpPr>
        <p:spPr bwMode="auto">
          <a:xfrm>
            <a:off x="3505200" y="3352800"/>
            <a:ext cx="1114425"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800">
                <a:solidFill>
                  <a:srgbClr val="171C83"/>
                </a:solidFill>
                <a:cs typeface="Arial" pitchFamily="34" charset="0"/>
              </a:rPr>
              <a:t>(v, (e, y) )</a:t>
            </a:r>
          </a:p>
        </p:txBody>
      </p:sp>
      <p:sp>
        <p:nvSpPr>
          <p:cNvPr id="50186" name="Rectangle 10"/>
          <p:cNvSpPr>
            <a:spLocks/>
          </p:cNvSpPr>
          <p:nvPr/>
        </p:nvSpPr>
        <p:spPr bwMode="auto">
          <a:xfrm>
            <a:off x="152400" y="2209800"/>
            <a:ext cx="2066925"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800" b="1">
                <a:solidFill>
                  <a:srgbClr val="197912"/>
                </a:solidFill>
                <a:cs typeface="Arial" pitchFamily="34" charset="0"/>
              </a:rPr>
              <a:t>(</a:t>
            </a:r>
            <a:r>
              <a:rPr lang="en-US" altLang="en-US" sz="1800">
                <a:solidFill>
                  <a:schemeClr val="tx1"/>
                </a:solidFill>
                <a:cs typeface="Arial" pitchFamily="34" charset="0"/>
              </a:rPr>
              <a:t> </a:t>
            </a:r>
            <a:r>
              <a:rPr lang="en-US" altLang="en-US" sz="1800">
                <a:solidFill>
                  <a:srgbClr val="76141E"/>
                </a:solidFill>
                <a:cs typeface="Arial" pitchFamily="34" charset="0"/>
              </a:rPr>
              <a:t>(a, r)</a:t>
            </a:r>
            <a:r>
              <a:rPr lang="en-US" altLang="en-US" sz="1800">
                <a:solidFill>
                  <a:schemeClr val="tx1"/>
                </a:solidFill>
                <a:cs typeface="Arial" pitchFamily="34" charset="0"/>
              </a:rPr>
              <a:t> , </a:t>
            </a:r>
            <a:r>
              <a:rPr lang="en-US" altLang="en-US" sz="1800">
                <a:solidFill>
                  <a:srgbClr val="171C83"/>
                </a:solidFill>
                <a:cs typeface="Arial" pitchFamily="34" charset="0"/>
              </a:rPr>
              <a:t>(v, (e, y) )</a:t>
            </a:r>
            <a:r>
              <a:rPr lang="en-US" altLang="en-US" sz="1800">
                <a:solidFill>
                  <a:schemeClr val="tx1"/>
                </a:solidFill>
                <a:cs typeface="Arial" pitchFamily="34" charset="0"/>
              </a:rPr>
              <a:t> </a:t>
            </a:r>
            <a:r>
              <a:rPr lang="en-US" altLang="en-US" sz="1800" b="1">
                <a:solidFill>
                  <a:srgbClr val="197912"/>
                </a:solidFill>
                <a:cs typeface="Arial" pitchFamily="34" charset="0"/>
              </a:rPr>
              <a:t>)</a:t>
            </a:r>
          </a:p>
        </p:txBody>
      </p:sp>
      <p:sp>
        <p:nvSpPr>
          <p:cNvPr id="50187" name="Rectangle 11"/>
          <p:cNvSpPr>
            <a:spLocks/>
          </p:cNvSpPr>
          <p:nvPr/>
        </p:nvSpPr>
        <p:spPr bwMode="auto">
          <a:xfrm>
            <a:off x="3581400" y="1604963"/>
            <a:ext cx="2811463"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b="1">
                <a:solidFill>
                  <a:schemeClr val="tx1"/>
                </a:solidFill>
                <a:cs typeface="Arial" pitchFamily="34" charset="0"/>
              </a:rPr>
              <a:t>( </a:t>
            </a:r>
            <a:r>
              <a:rPr lang="en-US" altLang="en-US" sz="1800" b="1">
                <a:solidFill>
                  <a:srgbClr val="197912"/>
                </a:solidFill>
                <a:cs typeface="Arial" pitchFamily="34" charset="0"/>
              </a:rPr>
              <a:t>(</a:t>
            </a:r>
            <a:r>
              <a:rPr lang="en-US" altLang="en-US" sz="1800">
                <a:solidFill>
                  <a:schemeClr val="tx1"/>
                </a:solidFill>
                <a:cs typeface="Arial" pitchFamily="34" charset="0"/>
              </a:rPr>
              <a:t> </a:t>
            </a:r>
            <a:r>
              <a:rPr lang="en-US" altLang="en-US" sz="1800">
                <a:solidFill>
                  <a:srgbClr val="76141E"/>
                </a:solidFill>
                <a:cs typeface="Arial" pitchFamily="34" charset="0"/>
              </a:rPr>
              <a:t>(a, r)</a:t>
            </a:r>
            <a:r>
              <a:rPr lang="en-US" altLang="en-US" sz="1800">
                <a:solidFill>
                  <a:schemeClr val="tx1"/>
                </a:solidFill>
                <a:cs typeface="Arial" pitchFamily="34" charset="0"/>
              </a:rPr>
              <a:t> , </a:t>
            </a:r>
            <a:r>
              <a:rPr lang="en-US" altLang="en-US" sz="1800">
                <a:solidFill>
                  <a:srgbClr val="171C83"/>
                </a:solidFill>
                <a:cs typeface="Arial" pitchFamily="34" charset="0"/>
              </a:rPr>
              <a:t>(v, (e, y) )</a:t>
            </a:r>
            <a:r>
              <a:rPr lang="en-US" altLang="en-US" sz="1800">
                <a:solidFill>
                  <a:schemeClr val="tx1"/>
                </a:solidFill>
                <a:cs typeface="Arial" pitchFamily="34" charset="0"/>
              </a:rPr>
              <a:t> </a:t>
            </a:r>
            <a:r>
              <a:rPr lang="en-US" altLang="en-US" sz="1800" b="1">
                <a:solidFill>
                  <a:srgbClr val="197912"/>
                </a:solidFill>
                <a:cs typeface="Arial" pitchFamily="34" charset="0"/>
              </a:rPr>
              <a:t>)  </a:t>
            </a:r>
            <a:r>
              <a:rPr lang="en-US" altLang="en-US" sz="1800" b="1">
                <a:solidFill>
                  <a:schemeClr val="tx1"/>
                </a:solidFill>
                <a:cs typeface="Arial" pitchFamily="34" charset="0"/>
              </a:rPr>
              <a:t>, h </a:t>
            </a:r>
            <a:r>
              <a:rPr lang="en-US" altLang="en-US" b="1">
                <a:solidFill>
                  <a:schemeClr val="tx1"/>
                </a:solidFill>
                <a:cs typeface="Arial" pitchFamily="34" charset="0"/>
              </a:rPr>
              <a:t>)</a:t>
            </a:r>
          </a:p>
        </p:txBody>
      </p:sp>
      <p:sp>
        <p:nvSpPr>
          <p:cNvPr id="12" name="AutoShape 7"/>
          <p:cNvSpPr>
            <a:spLocks noChangeArrowheads="1"/>
          </p:cNvSpPr>
          <p:nvPr/>
        </p:nvSpPr>
        <p:spPr bwMode="auto">
          <a:xfrm>
            <a:off x="6705600" y="1143000"/>
            <a:ext cx="1600200" cy="457200"/>
          </a:xfrm>
          <a:prstGeom prst="roundRect">
            <a:avLst>
              <a:gd name="adj" fmla="val 16667"/>
            </a:avLst>
          </a:prstGeom>
          <a:solidFill>
            <a:schemeClr val="accent1"/>
          </a:solidFill>
          <a:ln w="9525">
            <a:solidFill>
              <a:schemeClr val="tx1"/>
            </a:solidFill>
            <a:round/>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2000"/>
              <a:t>Worksheet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184"/>
                                        </p:tgtEl>
                                        <p:attrNameLst>
                                          <p:attrName>style.visibility</p:attrName>
                                        </p:attrNameLst>
                                      </p:cBhvr>
                                      <p:to>
                                        <p:strVal val="visible"/>
                                      </p:to>
                                    </p:set>
                                  </p:childTnLst>
                                </p:cTn>
                              </p:par>
                              <p:par>
                                <p:cTn id="7" presetID="1" presetClass="exit"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hidden"/>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0185"/>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0183"/>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0186"/>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01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3" grpId="0"/>
      <p:bldP spid="50184" grpId="0"/>
      <p:bldP spid="50185" grpId="0"/>
      <p:bldP spid="50186" grpId="0"/>
      <p:bldP spid="50187" grpId="0"/>
      <p:bldP spid="1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76200"/>
            <a:ext cx="8218488" cy="838200"/>
          </a:xfrm>
        </p:spPr>
        <p:txBody>
          <a:bodyPr/>
          <a:lstStyle/>
          <a:p>
            <a:pPr indent="0" eaLnBrk="1" hangingPunct="1"/>
            <a:r>
              <a:rPr lang="en-US" altLang="en-US" smtClean="0"/>
              <a:t>Huffman Coding</a:t>
            </a:r>
          </a:p>
        </p:txBody>
      </p:sp>
      <p:grpSp>
        <p:nvGrpSpPr>
          <p:cNvPr id="21507" name="Group 3"/>
          <p:cNvGrpSpPr>
            <a:grpSpLocks/>
          </p:cNvGrpSpPr>
          <p:nvPr/>
        </p:nvGrpSpPr>
        <p:grpSpPr bwMode="auto">
          <a:xfrm>
            <a:off x="381000" y="885825"/>
            <a:ext cx="8218488" cy="180975"/>
            <a:chOff x="295" y="1311"/>
            <a:chExt cx="5177" cy="114"/>
          </a:xfrm>
        </p:grpSpPr>
        <p:sp>
          <p:nvSpPr>
            <p:cNvPr id="21509"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21510"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21508" name="Text Box 11"/>
          <p:cNvSpPr txBox="1">
            <a:spLocks noChangeArrowheads="1"/>
          </p:cNvSpPr>
          <p:nvPr/>
        </p:nvSpPr>
        <p:spPr bwMode="auto">
          <a:xfrm>
            <a:off x="381000" y="1524000"/>
            <a:ext cx="8218488"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buFont typeface="Arial" pitchFamily="34" charset="0"/>
              <a:buNone/>
            </a:pPr>
            <a:r>
              <a:rPr lang="en-US" altLang="en-US" sz="2800" dirty="0">
                <a:solidFill>
                  <a:schemeClr val="tx1"/>
                </a:solidFill>
                <a:ea typeface="ＭＳ Ｐゴシック" pitchFamily="1" charset="-128"/>
              </a:rPr>
              <a:t>ENCODING:</a:t>
            </a:r>
          </a:p>
          <a:p>
            <a:pPr eaLnBrk="1" hangingPunct="1">
              <a:buFont typeface="Arial" pitchFamily="34" charset="0"/>
              <a:buAutoNum type="arabicPeriod"/>
            </a:pPr>
            <a:r>
              <a:rPr lang="en-US" altLang="en-US" sz="2800" dirty="0">
                <a:solidFill>
                  <a:schemeClr val="tx1"/>
                </a:solidFill>
                <a:ea typeface="ＭＳ Ｐゴシック" pitchFamily="1" charset="-128"/>
              </a:rPr>
              <a:t>Scan text file to compute </a:t>
            </a:r>
            <a:r>
              <a:rPr lang="en-US" altLang="en-US" sz="2800" dirty="0" smtClean="0">
                <a:solidFill>
                  <a:schemeClr val="tx1"/>
                </a:solidFill>
                <a:ea typeface="ＭＳ Ｐゴシック" pitchFamily="1" charset="-128"/>
              </a:rPr>
              <a:t>frequencies.</a:t>
            </a:r>
            <a:endParaRPr lang="en-US" altLang="en-US" sz="2800" dirty="0">
              <a:solidFill>
                <a:schemeClr val="tx1"/>
              </a:solidFill>
              <a:ea typeface="ＭＳ Ｐゴシック" pitchFamily="1" charset="-128"/>
            </a:endParaRPr>
          </a:p>
          <a:p>
            <a:pPr eaLnBrk="1" hangingPunct="1">
              <a:buFont typeface="Arial" pitchFamily="34" charset="0"/>
              <a:buAutoNum type="arabicPeriod"/>
            </a:pPr>
            <a:r>
              <a:rPr lang="en-US" altLang="en-US" sz="2800" dirty="0">
                <a:solidFill>
                  <a:schemeClr val="tx1"/>
                </a:solidFill>
                <a:ea typeface="ＭＳ Ｐゴシック" pitchFamily="1" charset="-128"/>
              </a:rPr>
              <a:t>Build “Huffman Tree</a:t>
            </a:r>
            <a:r>
              <a:rPr lang="en-US" altLang="en-US" sz="2800" dirty="0" smtClean="0">
                <a:solidFill>
                  <a:schemeClr val="tx1"/>
                </a:solidFill>
                <a:ea typeface="ＭＳ Ｐゴシック" pitchFamily="1" charset="-128"/>
              </a:rPr>
              <a:t>”.</a:t>
            </a:r>
            <a:endParaRPr lang="en-US" altLang="en-US" sz="2800" dirty="0">
              <a:solidFill>
                <a:schemeClr val="tx1"/>
              </a:solidFill>
              <a:ea typeface="ＭＳ Ｐゴシック" pitchFamily="1" charset="-128"/>
            </a:endParaRPr>
          </a:p>
          <a:p>
            <a:pPr eaLnBrk="1" hangingPunct="1">
              <a:buFont typeface="Arial" pitchFamily="34" charset="0"/>
              <a:buAutoNum type="arabicPeriod"/>
            </a:pPr>
            <a:r>
              <a:rPr lang="en-US" altLang="en-US" sz="2800" dirty="0">
                <a:solidFill>
                  <a:schemeClr val="tx1"/>
                </a:solidFill>
                <a:ea typeface="ＭＳ Ｐゴシック" pitchFamily="1" charset="-128"/>
              </a:rPr>
              <a:t>Find code for every symbol (letter)—why is this a prefix code?</a:t>
            </a:r>
          </a:p>
          <a:p>
            <a:pPr eaLnBrk="1" hangingPunct="1">
              <a:buFont typeface="Arial" pitchFamily="34" charset="0"/>
              <a:buAutoNum type="arabicPeriod"/>
            </a:pPr>
            <a:r>
              <a:rPr lang="en-US" altLang="en-US" sz="2800" dirty="0">
                <a:solidFill>
                  <a:schemeClr val="tx1"/>
                </a:solidFill>
                <a:ea typeface="ＭＳ Ｐゴシック" pitchFamily="1" charset="-128"/>
              </a:rPr>
              <a:t>Create new compressed file by saving the entire code at the top of </a:t>
            </a:r>
            <a:r>
              <a:rPr lang="en-US" altLang="en-US" sz="2800" dirty="0" smtClean="0">
                <a:solidFill>
                  <a:schemeClr val="tx1"/>
                </a:solidFill>
                <a:ea typeface="ＭＳ Ｐゴシック" pitchFamily="1" charset="-128"/>
              </a:rPr>
              <a:t>the file, </a:t>
            </a:r>
            <a:r>
              <a:rPr lang="en-US" altLang="en-US" sz="2800" dirty="0">
                <a:solidFill>
                  <a:schemeClr val="tx1"/>
                </a:solidFill>
                <a:ea typeface="ＭＳ Ｐゴシック" pitchFamily="1" charset="-128"/>
              </a:rPr>
              <a:t>followed by the code for each symbol (letter) in the </a:t>
            </a:r>
            <a:r>
              <a:rPr lang="en-US" altLang="en-US" sz="2800" dirty="0" smtClean="0">
                <a:solidFill>
                  <a:schemeClr val="tx1"/>
                </a:solidFill>
                <a:ea typeface="ＭＳ Ｐゴシック" pitchFamily="1" charset="-128"/>
              </a:rPr>
              <a:t>file.</a:t>
            </a:r>
            <a:br>
              <a:rPr lang="en-US" altLang="en-US" sz="2800" dirty="0" smtClean="0">
                <a:solidFill>
                  <a:schemeClr val="tx1"/>
                </a:solidFill>
                <a:ea typeface="ＭＳ Ｐゴシック" pitchFamily="1" charset="-128"/>
              </a:rPr>
            </a:br>
            <a:r>
              <a:rPr lang="en-US" altLang="en-US" sz="2800" b="1" dirty="0" smtClean="0">
                <a:solidFill>
                  <a:schemeClr val="tx1"/>
                </a:solidFill>
                <a:ea typeface="ＭＳ Ｐゴシック" pitchFamily="1" charset="-128"/>
              </a:rPr>
              <a:t>NOTE: Open the compressed file with </a:t>
            </a:r>
            <a:r>
              <a:rPr lang="en-US" altLang="en-US" sz="2800" b="1" dirty="0" smtClean="0">
                <a:solidFill>
                  <a:schemeClr val="tx1"/>
                </a:solidFill>
                <a:latin typeface="Courier New" panose="02070309020205020404" pitchFamily="49" charset="0"/>
                <a:ea typeface="ＭＳ Ｐゴシック" pitchFamily="1" charset="-128"/>
                <a:cs typeface="Courier New" panose="02070309020205020404" pitchFamily="49" charset="0"/>
              </a:rPr>
              <a:t>"</a:t>
            </a:r>
            <a:r>
              <a:rPr lang="en-US" altLang="en-US" sz="2800" b="1" dirty="0" err="1" smtClean="0">
                <a:solidFill>
                  <a:schemeClr val="tx1"/>
                </a:solidFill>
                <a:latin typeface="Courier New" panose="02070309020205020404" pitchFamily="49" charset="0"/>
                <a:ea typeface="ＭＳ Ｐゴシック" pitchFamily="1" charset="-128"/>
                <a:cs typeface="Courier New" panose="02070309020205020404" pitchFamily="49" charset="0"/>
              </a:rPr>
              <a:t>wb</a:t>
            </a:r>
            <a:r>
              <a:rPr lang="en-US" altLang="en-US" sz="2800" b="1" dirty="0" smtClean="0">
                <a:solidFill>
                  <a:schemeClr val="tx1"/>
                </a:solidFill>
                <a:latin typeface="Courier New" panose="02070309020205020404" pitchFamily="49" charset="0"/>
                <a:ea typeface="ＭＳ Ｐゴシック" pitchFamily="1" charset="-128"/>
                <a:cs typeface="Courier New" panose="02070309020205020404" pitchFamily="49" charset="0"/>
              </a:rPr>
              <a:t>"</a:t>
            </a:r>
            <a:r>
              <a:rPr lang="en-US" altLang="en-US" sz="2800" b="1" dirty="0" smtClean="0">
                <a:solidFill>
                  <a:schemeClr val="tx1"/>
                </a:solidFill>
                <a:ea typeface="ＭＳ Ｐゴシック" pitchFamily="1" charset="-128"/>
              </a:rPr>
              <a:t>.</a:t>
            </a:r>
            <a:endParaRPr lang="en-US" altLang="en-US" sz="2800" dirty="0">
              <a:solidFill>
                <a:schemeClr val="tx1"/>
              </a:solidFill>
              <a:ea typeface="ＭＳ Ｐゴシック" pitchFamily="1" charset="-128"/>
            </a:endParaRPr>
          </a:p>
          <a:p>
            <a:pPr eaLnBrk="1" hangingPunct="1">
              <a:buFont typeface="Arial" pitchFamily="34" charset="0"/>
              <a:buNone/>
            </a:pPr>
            <a:endParaRPr lang="en-US" altLang="en-US" sz="2800" dirty="0">
              <a:solidFill>
                <a:schemeClr val="tx1"/>
              </a:solidFill>
              <a:ea typeface="ＭＳ Ｐゴシック" pitchFamily="1" charset="-128"/>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0"/>
            <a:ext cx="7772400" cy="1295400"/>
          </a:xfrm>
        </p:spPr>
        <p:txBody>
          <a:bodyPr rIns="132080"/>
          <a:lstStyle/>
          <a:p>
            <a:pPr indent="0" eaLnBrk="1" hangingPunct="1"/>
            <a:r>
              <a:rPr lang="en-US" altLang="en-US" smtClean="0"/>
              <a:t>Nim </a:t>
            </a:r>
            <a:r>
              <a:rPr lang="en-US" altLang="en-US" i="1" smtClean="0"/>
              <a:t>Sum</a:t>
            </a:r>
            <a:r>
              <a:rPr lang="en-US" altLang="en-US" smtClean="0"/>
              <a:t>mary</a:t>
            </a:r>
          </a:p>
        </p:txBody>
      </p:sp>
      <p:grpSp>
        <p:nvGrpSpPr>
          <p:cNvPr id="33795" name="Group 3"/>
          <p:cNvGrpSpPr>
            <a:grpSpLocks/>
          </p:cNvGrpSpPr>
          <p:nvPr/>
        </p:nvGrpSpPr>
        <p:grpSpPr bwMode="auto">
          <a:xfrm>
            <a:off x="381000" y="1143000"/>
            <a:ext cx="8218488" cy="180975"/>
            <a:chOff x="0" y="0"/>
            <a:chExt cx="5177" cy="114"/>
          </a:xfrm>
        </p:grpSpPr>
        <p:sp>
          <p:nvSpPr>
            <p:cNvPr id="33800"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sp>
          <p:nvSpPr>
            <p:cNvPr id="33801"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grpSp>
      <p:pic>
        <p:nvPicPr>
          <p:cNvPr id="33796" name="Picture 6"/>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7526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3797" name="Picture 7"/>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00800" y="1047750"/>
            <a:ext cx="2057400" cy="154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3798" name="AutoShape 8"/>
          <p:cNvSpPr>
            <a:spLocks/>
          </p:cNvSpPr>
          <p:nvPr/>
        </p:nvSpPr>
        <p:spPr bwMode="auto">
          <a:xfrm>
            <a:off x="1981200" y="1524000"/>
            <a:ext cx="2209800" cy="457200"/>
          </a:xfrm>
          <a:prstGeom prst="wedgeRectCallout">
            <a:avLst>
              <a:gd name="adj1" fmla="val -69037"/>
              <a:gd name="adj2" fmla="val 106250"/>
            </a:avLst>
          </a:prstGeom>
          <a:noFill/>
          <a:ln w="12700">
            <a:solidFill>
              <a:srgbClr val="000000"/>
            </a:solidFill>
            <a:miter lim="800000"/>
            <a:headEnd/>
            <a:tailEnd/>
          </a:ln>
          <a:effectLst/>
          <a:extLst>
            <a:ext uri="{909E8E84-426E-40DD-AFC4-6F175D3DCCD1}">
              <a14:hiddenFill xmlns:a14="http://schemas.microsoft.com/office/drawing/2010/main">
                <a:solidFill>
                  <a:srgbClr val="BCDFE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r>
              <a:rPr lang="en-US" altLang="en-US" sz="2000">
                <a:solidFill>
                  <a:srgbClr val="000000"/>
                </a:solidFill>
                <a:latin typeface="Times New Roman" pitchFamily="18" charset="0"/>
              </a:rPr>
              <a:t>Oooh, that’s </a:t>
            </a:r>
            <a:r>
              <a:rPr lang="en-US" altLang="en-US" sz="2000" b="1">
                <a:solidFill>
                  <a:srgbClr val="000000"/>
                </a:solidFill>
                <a:latin typeface="Times New Roman" pitchFamily="18" charset="0"/>
              </a:rPr>
              <a:t>BAD</a:t>
            </a:r>
            <a:r>
              <a:rPr lang="en-US" altLang="en-US" sz="2000">
                <a:solidFill>
                  <a:srgbClr val="000000"/>
                </a:solidFill>
                <a:latin typeface="Times New Roman" pitchFamily="18" charset="0"/>
              </a:rPr>
              <a:t>!</a:t>
            </a:r>
          </a:p>
        </p:txBody>
      </p:sp>
      <p:sp>
        <p:nvSpPr>
          <p:cNvPr id="33799" name="Text Box 9"/>
          <p:cNvSpPr txBox="1">
            <a:spLocks/>
          </p:cNvSpPr>
          <p:nvPr/>
        </p:nvSpPr>
        <p:spPr bwMode="auto">
          <a:xfrm>
            <a:off x="451644" y="3200400"/>
            <a:ext cx="8077200" cy="3276600"/>
          </a:xfrm>
          <a:prstGeom prst="rect">
            <a:avLst/>
          </a:prstGeom>
          <a:noFill/>
          <a:ln>
            <a:noFill/>
          </a:ln>
          <a:effectLst/>
          <a:extLst>
            <a:ext uri="{909E8E84-426E-40DD-AFC4-6F175D3DCCD1}">
              <a14:hiddenFill xmlns:a14="http://schemas.microsoft.com/office/drawing/2010/main">
                <a:solidFill>
                  <a:srgbClr val="BCDFE2"/>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50000"/>
              </a:spcBef>
              <a:buSzTx/>
              <a:buFontTx/>
              <a:buChar char="•"/>
            </a:pPr>
            <a:r>
              <a:rPr lang="en-US" altLang="en-US" sz="2400" dirty="0">
                <a:solidFill>
                  <a:srgbClr val="000000"/>
                </a:solidFill>
              </a:rPr>
              <a:t> Calculate </a:t>
            </a:r>
            <a:r>
              <a:rPr lang="en-US" altLang="en-US" sz="2400" dirty="0" err="1">
                <a:solidFill>
                  <a:srgbClr val="000000"/>
                </a:solidFill>
              </a:rPr>
              <a:t>nim</a:t>
            </a:r>
            <a:r>
              <a:rPr lang="en-US" altLang="en-US" sz="2400" dirty="0">
                <a:solidFill>
                  <a:srgbClr val="000000"/>
                </a:solidFill>
              </a:rPr>
              <a:t> sum as </a:t>
            </a:r>
            <a:r>
              <a:rPr lang="en-US" altLang="en-US" sz="2400" b="1" dirty="0" err="1">
                <a:solidFill>
                  <a:srgbClr val="000000"/>
                </a:solidFill>
              </a:rPr>
              <a:t>xor</a:t>
            </a:r>
            <a:r>
              <a:rPr lang="en-US" altLang="en-US" sz="2400" dirty="0">
                <a:solidFill>
                  <a:srgbClr val="000000"/>
                </a:solidFill>
              </a:rPr>
              <a:t> of heap sizes</a:t>
            </a:r>
          </a:p>
          <a:p>
            <a:pPr eaLnBrk="1" hangingPunct="1">
              <a:spcBef>
                <a:spcPct val="50000"/>
              </a:spcBef>
              <a:buSzTx/>
              <a:buFontTx/>
              <a:buChar char="•"/>
            </a:pPr>
            <a:r>
              <a:rPr lang="en-US" altLang="en-US" sz="2400" dirty="0">
                <a:solidFill>
                  <a:srgbClr val="000000"/>
                </a:solidFill>
              </a:rPr>
              <a:t> Force </a:t>
            </a:r>
            <a:r>
              <a:rPr lang="en-US" altLang="en-US" sz="2400" dirty="0" err="1">
                <a:solidFill>
                  <a:srgbClr val="000000"/>
                </a:solidFill>
              </a:rPr>
              <a:t>nim</a:t>
            </a:r>
            <a:r>
              <a:rPr lang="en-US" altLang="en-US" sz="2400" dirty="0">
                <a:solidFill>
                  <a:srgbClr val="000000"/>
                </a:solidFill>
              </a:rPr>
              <a:t> sum to be zero</a:t>
            </a:r>
          </a:p>
          <a:p>
            <a:pPr lvl="1" eaLnBrk="1" hangingPunct="1">
              <a:spcBef>
                <a:spcPct val="50000"/>
              </a:spcBef>
              <a:buSzTx/>
              <a:buFont typeface="Arial" pitchFamily="34" charset="0"/>
              <a:buChar char="–"/>
            </a:pPr>
            <a:r>
              <a:rPr lang="en-US" altLang="en-US" sz="2400" dirty="0">
                <a:solidFill>
                  <a:srgbClr val="000000"/>
                </a:solidFill>
              </a:rPr>
              <a:t> Pick a heap where highest </a:t>
            </a:r>
            <a:r>
              <a:rPr lang="en-US" altLang="en-US" sz="2400" i="1" dirty="0">
                <a:solidFill>
                  <a:srgbClr val="000000"/>
                </a:solidFill>
              </a:rPr>
              <a:t>nonzero</a:t>
            </a:r>
            <a:r>
              <a:rPr lang="en-US" altLang="en-US" sz="2400" dirty="0">
                <a:solidFill>
                  <a:srgbClr val="000000"/>
                </a:solidFill>
              </a:rPr>
              <a:t> </a:t>
            </a:r>
            <a:r>
              <a:rPr lang="en-US" altLang="en-US" sz="2400" dirty="0" err="1">
                <a:solidFill>
                  <a:srgbClr val="000000"/>
                </a:solidFill>
              </a:rPr>
              <a:t>nim</a:t>
            </a:r>
            <a:r>
              <a:rPr lang="en-US" altLang="en-US" sz="2400" dirty="0">
                <a:solidFill>
                  <a:srgbClr val="000000"/>
                </a:solidFill>
              </a:rPr>
              <a:t>-sum bit matches corresponding heap </a:t>
            </a:r>
            <a:r>
              <a:rPr lang="en-US" altLang="en-US" sz="2400" dirty="0" smtClean="0">
                <a:solidFill>
                  <a:srgbClr val="000000"/>
                </a:solidFill>
              </a:rPr>
              <a:t>bit</a:t>
            </a:r>
          </a:p>
          <a:p>
            <a:pPr lvl="2" eaLnBrk="1" hangingPunct="1">
              <a:spcBef>
                <a:spcPct val="50000"/>
              </a:spcBef>
              <a:buSzTx/>
              <a:buFont typeface="Arial" pitchFamily="34" charset="0"/>
              <a:buChar char="–"/>
            </a:pPr>
            <a:r>
              <a:rPr lang="en-US" altLang="en-US" sz="2000" dirty="0" smtClean="0">
                <a:solidFill>
                  <a:srgbClr val="000000"/>
                </a:solidFill>
              </a:rPr>
              <a:t>Or one where final size is smaller than current size…</a:t>
            </a:r>
            <a:endParaRPr lang="en-US" altLang="en-US" sz="2000" dirty="0">
              <a:solidFill>
                <a:srgbClr val="000000"/>
              </a:solidFill>
            </a:endParaRPr>
          </a:p>
          <a:p>
            <a:pPr lvl="1" eaLnBrk="1" hangingPunct="1">
              <a:spcBef>
                <a:spcPct val="50000"/>
              </a:spcBef>
              <a:buSzTx/>
              <a:buFont typeface="Arial" pitchFamily="34" charset="0"/>
              <a:buChar char="–"/>
            </a:pPr>
            <a:r>
              <a:rPr lang="en-US" altLang="en-US" sz="2400" dirty="0">
                <a:solidFill>
                  <a:srgbClr val="000000"/>
                </a:solidFill>
              </a:rPr>
              <a:t> Final </a:t>
            </a:r>
            <a:r>
              <a:rPr lang="en-US" altLang="en-US" sz="2400" dirty="0" smtClean="0">
                <a:solidFill>
                  <a:srgbClr val="000000"/>
                </a:solidFill>
              </a:rPr>
              <a:t>heap size </a:t>
            </a:r>
            <a:r>
              <a:rPr lang="en-US" altLang="en-US" sz="2400" dirty="0">
                <a:solidFill>
                  <a:srgbClr val="000000"/>
                </a:solidFill>
              </a:rPr>
              <a:t>must be heap size </a:t>
            </a:r>
            <a:r>
              <a:rPr lang="en-US" altLang="en-US" sz="2400" b="1" dirty="0" err="1">
                <a:solidFill>
                  <a:srgbClr val="000000"/>
                </a:solidFill>
              </a:rPr>
              <a:t>xor</a:t>
            </a:r>
            <a:r>
              <a:rPr lang="en-US" altLang="en-US" sz="2400" dirty="0">
                <a:solidFill>
                  <a:srgbClr val="000000"/>
                </a:solidFill>
              </a:rPr>
              <a:t> </a:t>
            </a:r>
            <a:r>
              <a:rPr lang="en-US" altLang="en-US" sz="2400" dirty="0" err="1">
                <a:solidFill>
                  <a:srgbClr val="000000"/>
                </a:solidFill>
              </a:rPr>
              <a:t>nim</a:t>
            </a:r>
            <a:r>
              <a:rPr lang="en-US" altLang="en-US" sz="2400" dirty="0">
                <a:solidFill>
                  <a:srgbClr val="000000"/>
                </a:solidFill>
              </a:rPr>
              <a:t> sum</a:t>
            </a:r>
          </a:p>
          <a:p>
            <a:pPr eaLnBrk="1" hangingPunct="1">
              <a:spcBef>
                <a:spcPct val="50000"/>
              </a:spcBef>
              <a:buSzTx/>
              <a:buFontTx/>
              <a:buChar char="•"/>
            </a:pPr>
            <a:r>
              <a:rPr lang="en-US" altLang="en-US" sz="2400" dirty="0">
                <a:solidFill>
                  <a:srgbClr val="000000"/>
                </a:solidFill>
              </a:rPr>
              <a:t> See Wikipedia for how to win “loser takes last” game </a:t>
            </a:r>
          </a:p>
        </p:txBody>
      </p:sp>
    </p:spTree>
    <p:extLst>
      <p:ext uri="{BB962C8B-B14F-4D97-AF65-F5344CB8AC3E}">
        <p14:creationId xmlns:p14="http://schemas.microsoft.com/office/powerpoint/2010/main" val="2316960373"/>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04800" y="304800"/>
            <a:ext cx="8218488" cy="685800"/>
          </a:xfrm>
        </p:spPr>
        <p:txBody>
          <a:bodyPr rIns="132080"/>
          <a:lstStyle/>
          <a:p>
            <a:pPr indent="0" eaLnBrk="1" hangingPunct="1"/>
            <a:r>
              <a:rPr lang="en-US" altLang="en-US" sz="3600" smtClean="0"/>
              <a:t>The Lagrange Polynomial Method!</a:t>
            </a:r>
          </a:p>
        </p:txBody>
      </p:sp>
      <p:grpSp>
        <p:nvGrpSpPr>
          <p:cNvPr id="4099" name="Group 3"/>
          <p:cNvGrpSpPr>
            <a:grpSpLocks/>
          </p:cNvGrpSpPr>
          <p:nvPr/>
        </p:nvGrpSpPr>
        <p:grpSpPr bwMode="auto">
          <a:xfrm>
            <a:off x="304800" y="1143000"/>
            <a:ext cx="8218488" cy="180975"/>
            <a:chOff x="0" y="0"/>
            <a:chExt cx="5177" cy="114"/>
          </a:xfrm>
        </p:grpSpPr>
        <p:sp>
          <p:nvSpPr>
            <p:cNvPr id="4107"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4108"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pic>
        <p:nvPicPr>
          <p:cNvPr id="4100" name="Picture 6"/>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38863" y="1676400"/>
            <a:ext cx="947737"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4101" name="Group 7"/>
          <p:cNvGrpSpPr>
            <a:grpSpLocks/>
          </p:cNvGrpSpPr>
          <p:nvPr/>
        </p:nvGrpSpPr>
        <p:grpSpPr bwMode="auto">
          <a:xfrm>
            <a:off x="7040563" y="1447800"/>
            <a:ext cx="1798637" cy="982663"/>
            <a:chOff x="0" y="0"/>
            <a:chExt cx="1132" cy="619"/>
          </a:xfrm>
        </p:grpSpPr>
        <p:sp>
          <p:nvSpPr>
            <p:cNvPr id="4105" name="AutoShape 8"/>
            <p:cNvSpPr>
              <a:spLocks/>
            </p:cNvSpPr>
            <p:nvPr/>
          </p:nvSpPr>
          <p:spPr bwMode="auto">
            <a:xfrm>
              <a:off x="0" y="0"/>
              <a:ext cx="1132" cy="619"/>
            </a:xfrm>
            <a:custGeom>
              <a:avLst/>
              <a:gdLst>
                <a:gd name="T0" fmla="*/ 2 w 21600"/>
                <a:gd name="T1" fmla="*/ 0 h 21600"/>
                <a:gd name="T2" fmla="*/ 2 w 21600"/>
                <a:gd name="T3" fmla="*/ 8 h 21600"/>
                <a:gd name="T4" fmla="*/ 2 w 21600"/>
                <a:gd name="T5" fmla="*/ 11 h 21600"/>
                <a:gd name="T6" fmla="*/ 2 w 21600"/>
                <a:gd name="T7" fmla="*/ 14 h 21600"/>
                <a:gd name="T8" fmla="*/ 11 w 21600"/>
                <a:gd name="T9" fmla="*/ 14 h 21600"/>
                <a:gd name="T10" fmla="*/ 0 w 21600"/>
                <a:gd name="T11" fmla="*/ 18 h 21600"/>
                <a:gd name="T12" fmla="*/ 26 w 21600"/>
                <a:gd name="T13" fmla="*/ 14 h 21600"/>
                <a:gd name="T14" fmla="*/ 59 w 21600"/>
                <a:gd name="T15" fmla="*/ 14 h 21600"/>
                <a:gd name="T16" fmla="*/ 59 w 21600"/>
                <a:gd name="T17" fmla="*/ 11 h 21600"/>
                <a:gd name="T18" fmla="*/ 59 w 21600"/>
                <a:gd name="T19" fmla="*/ 8 h 21600"/>
                <a:gd name="T20" fmla="*/ 59 w 21600"/>
                <a:gd name="T21" fmla="*/ 0 h 21600"/>
                <a:gd name="T22" fmla="*/ 26 w 21600"/>
                <a:gd name="T23" fmla="*/ 0 h 21600"/>
                <a:gd name="T24" fmla="*/ 11 w 21600"/>
                <a:gd name="T25" fmla="*/ 0 h 21600"/>
                <a:gd name="T26" fmla="*/ 2 w 21600"/>
                <a:gd name="T27" fmla="*/ 0 h 21600"/>
                <a:gd name="T28" fmla="*/ 2 w 21600"/>
                <a:gd name="T29" fmla="*/ 0 h 2160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1600" h="21600">
                  <a:moveTo>
                    <a:pt x="552" y="0"/>
                  </a:moveTo>
                  <a:lnTo>
                    <a:pt x="552" y="9771"/>
                  </a:lnTo>
                  <a:lnTo>
                    <a:pt x="552" y="13958"/>
                  </a:lnTo>
                  <a:lnTo>
                    <a:pt x="552" y="16750"/>
                  </a:lnTo>
                  <a:lnTo>
                    <a:pt x="4060" y="16750"/>
                  </a:lnTo>
                  <a:lnTo>
                    <a:pt x="0" y="21600"/>
                  </a:lnTo>
                  <a:lnTo>
                    <a:pt x="9322" y="16750"/>
                  </a:lnTo>
                  <a:lnTo>
                    <a:pt x="21600" y="16750"/>
                  </a:lnTo>
                  <a:lnTo>
                    <a:pt x="21600" y="13958"/>
                  </a:lnTo>
                  <a:lnTo>
                    <a:pt x="21600" y="9771"/>
                  </a:lnTo>
                  <a:lnTo>
                    <a:pt x="21600" y="0"/>
                  </a:lnTo>
                  <a:lnTo>
                    <a:pt x="9322" y="0"/>
                  </a:lnTo>
                  <a:lnTo>
                    <a:pt x="4060" y="0"/>
                  </a:lnTo>
                  <a:lnTo>
                    <a:pt x="552" y="0"/>
                  </a:lnTo>
                  <a:close/>
                  <a:moveTo>
                    <a:pt x="552" y="0"/>
                  </a:moveTo>
                </a:path>
              </a:pathLst>
            </a:custGeom>
            <a:solidFill>
              <a:srgbClr val="FFFFFF"/>
            </a:solidFill>
            <a:ln w="9525">
              <a:solidFill>
                <a:schemeClr val="tx1"/>
              </a:solidFill>
              <a:miter lim="800000"/>
              <a:headEnd/>
              <a:tailEnd/>
            </a:ln>
          </p:spPr>
          <p:txBody>
            <a:bodyPr/>
            <a:lstStyle/>
            <a:p>
              <a:endParaRPr lang="en-US"/>
            </a:p>
          </p:txBody>
        </p:sp>
        <p:sp>
          <p:nvSpPr>
            <p:cNvPr id="4106" name="Rectangle 9"/>
            <p:cNvSpPr>
              <a:spLocks/>
            </p:cNvSpPr>
            <p:nvPr/>
          </p:nvSpPr>
          <p:spPr bwMode="auto">
            <a:xfrm>
              <a:off x="28" y="0"/>
              <a:ext cx="1104" cy="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800">
                  <a:solidFill>
                    <a:schemeClr val="tx1"/>
                  </a:solidFill>
                  <a:latin typeface="Times New Roman" pitchFamily="18" charset="0"/>
                  <a:cs typeface="Times New Roman" pitchFamily="18" charset="0"/>
                  <a:sym typeface="Times New Roman" pitchFamily="18" charset="0"/>
                </a:rPr>
                <a:t>Steganography = Math + CS</a:t>
              </a:r>
            </a:p>
          </p:txBody>
        </p:sp>
      </p:grpSp>
      <p:pic>
        <p:nvPicPr>
          <p:cNvPr id="4102" name="Picture 10"/>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8200" y="955675"/>
            <a:ext cx="1846263" cy="254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103" name="TextBox 1"/>
          <p:cNvSpPr txBox="1">
            <a:spLocks noChangeArrowheads="1"/>
          </p:cNvSpPr>
          <p:nvPr/>
        </p:nvSpPr>
        <p:spPr bwMode="auto">
          <a:xfrm>
            <a:off x="863600" y="3873500"/>
            <a:ext cx="41211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t>Suppose we have a secret…</a:t>
            </a:r>
          </a:p>
        </p:txBody>
      </p:sp>
      <p:sp>
        <p:nvSpPr>
          <p:cNvPr id="12" name="TextBox 11"/>
          <p:cNvSpPr txBox="1">
            <a:spLocks noChangeArrowheads="1"/>
          </p:cNvSpPr>
          <p:nvPr/>
        </p:nvSpPr>
        <p:spPr bwMode="auto">
          <a:xfrm>
            <a:off x="2417763" y="4795838"/>
            <a:ext cx="61055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dirty="0"/>
              <a:t>And we don’t trust </a:t>
            </a:r>
            <a:r>
              <a:rPr lang="en-US" altLang="en-US" i="1" dirty="0"/>
              <a:t>any</a:t>
            </a:r>
            <a:r>
              <a:rPr lang="en-US" altLang="en-US" dirty="0"/>
              <a:t> single person with it.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04800" y="228600"/>
            <a:ext cx="8218488" cy="838200"/>
          </a:xfrm>
        </p:spPr>
        <p:txBody>
          <a:bodyPr rIns="132080"/>
          <a:lstStyle/>
          <a:p>
            <a:pPr indent="0" eaLnBrk="1" hangingPunct="1"/>
            <a:r>
              <a:rPr lang="en-US" altLang="en-US" sz="3600" smtClean="0"/>
              <a:t>The Lagrange Polynomial Method!</a:t>
            </a:r>
          </a:p>
        </p:txBody>
      </p:sp>
      <p:grpSp>
        <p:nvGrpSpPr>
          <p:cNvPr id="5123" name="Group 3"/>
          <p:cNvGrpSpPr>
            <a:grpSpLocks/>
          </p:cNvGrpSpPr>
          <p:nvPr/>
        </p:nvGrpSpPr>
        <p:grpSpPr bwMode="auto">
          <a:xfrm>
            <a:off x="304800" y="1143000"/>
            <a:ext cx="8218488" cy="180975"/>
            <a:chOff x="0" y="0"/>
            <a:chExt cx="5177" cy="114"/>
          </a:xfrm>
        </p:grpSpPr>
        <p:sp>
          <p:nvSpPr>
            <p:cNvPr id="5132"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5133"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5124" name="TextBox 1"/>
          <p:cNvSpPr txBox="1">
            <a:spLocks noChangeArrowheads="1"/>
          </p:cNvSpPr>
          <p:nvPr/>
        </p:nvSpPr>
        <p:spPr bwMode="auto">
          <a:xfrm>
            <a:off x="381000" y="1828800"/>
            <a:ext cx="7742238"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t>Wouldn’t it be cool if we could split a secret into </a:t>
            </a:r>
            <a:r>
              <a:rPr lang="en-US" altLang="en-US" i="1"/>
              <a:t>n</a:t>
            </a:r>
            <a:r>
              <a:rPr lang="en-US" altLang="en-US"/>
              <a:t> parts,</a:t>
            </a:r>
          </a:p>
          <a:p>
            <a:pPr eaLnBrk="1" hangingPunct="1"/>
            <a:r>
              <a:rPr lang="en-US" altLang="en-US"/>
              <a:t>such that any </a:t>
            </a:r>
            <a:r>
              <a:rPr lang="en-US" altLang="en-US" i="1"/>
              <a:t>k</a:t>
            </a:r>
            <a:r>
              <a:rPr lang="en-US" altLang="en-US"/>
              <a:t> people could get it back?</a:t>
            </a:r>
          </a:p>
        </p:txBody>
      </p:sp>
      <p:pic>
        <p:nvPicPr>
          <p:cNvPr id="5125"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11563" y="3254375"/>
            <a:ext cx="8001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6" name="Picture 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447800" y="3254375"/>
            <a:ext cx="1447800" cy="1214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7" name="Picture 4"/>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18138" y="4137025"/>
            <a:ext cx="1684337" cy="204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128" name="Straight Arrow Connector 12"/>
          <p:cNvCxnSpPr>
            <a:cxnSpLocks noChangeShapeType="1"/>
          </p:cNvCxnSpPr>
          <p:nvPr/>
        </p:nvCxnSpPr>
        <p:spPr bwMode="auto">
          <a:xfrm>
            <a:off x="2171700" y="4648200"/>
            <a:ext cx="419100" cy="990600"/>
          </a:xfrm>
          <a:prstGeom prst="straightConnector1">
            <a:avLst/>
          </a:prstGeom>
          <a:noFill/>
          <a:ln w="57150" algn="ctr">
            <a:solidFill>
              <a:srgbClr val="7030A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29" name="Straight Arrow Connector 14"/>
          <p:cNvCxnSpPr>
            <a:cxnSpLocks noChangeShapeType="1"/>
          </p:cNvCxnSpPr>
          <p:nvPr/>
        </p:nvCxnSpPr>
        <p:spPr bwMode="auto">
          <a:xfrm flipH="1">
            <a:off x="2895600" y="4648200"/>
            <a:ext cx="609600" cy="990600"/>
          </a:xfrm>
          <a:prstGeom prst="straightConnector1">
            <a:avLst/>
          </a:prstGeom>
          <a:noFill/>
          <a:ln w="57150" algn="ctr">
            <a:solidFill>
              <a:srgbClr val="7030A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5130" name="Picture 2" descr="C:\Documents and Settings\Geoff Kuenning\Local Settings\Temporary Internet Files\Content.IE5\JG1LNXXV\MC900383836[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381250" y="5681663"/>
            <a:ext cx="950913"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31" name="Cloud Callout 15"/>
          <p:cNvSpPr>
            <a:spLocks noChangeArrowheads="1"/>
          </p:cNvSpPr>
          <p:nvPr/>
        </p:nvSpPr>
        <p:spPr bwMode="auto">
          <a:xfrm>
            <a:off x="6378575" y="3048000"/>
            <a:ext cx="1447800" cy="762000"/>
          </a:xfrm>
          <a:prstGeom prst="cloudCallout">
            <a:avLst>
              <a:gd name="adj1" fmla="val -27366"/>
              <a:gd name="adj2" fmla="val 105259"/>
            </a:avLst>
          </a:prstGeom>
          <a:solidFill>
            <a:srgbClr val="BCDFE2"/>
          </a:solidFill>
          <a:ln w="12700" algn="ctr">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algn="ctr" eaLnBrk="1" hangingPunct="1"/>
            <a:r>
              <a:rPr lang="en-US" altLang="en-US"/>
              <a:t>!!!</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228600"/>
            <a:ext cx="8142288" cy="838200"/>
          </a:xfrm>
        </p:spPr>
        <p:txBody>
          <a:bodyPr rIns="132080"/>
          <a:lstStyle/>
          <a:p>
            <a:pPr indent="0" eaLnBrk="1" hangingPunct="1"/>
            <a:r>
              <a:rPr lang="en-US" altLang="en-US" sz="3600" smtClean="0"/>
              <a:t>Lagrange Basis Functions</a:t>
            </a:r>
          </a:p>
        </p:txBody>
      </p:sp>
      <p:grpSp>
        <p:nvGrpSpPr>
          <p:cNvPr id="6147" name="Group 3"/>
          <p:cNvGrpSpPr>
            <a:grpSpLocks/>
          </p:cNvGrpSpPr>
          <p:nvPr/>
        </p:nvGrpSpPr>
        <p:grpSpPr bwMode="auto">
          <a:xfrm>
            <a:off x="304800" y="1143000"/>
            <a:ext cx="8218488" cy="180975"/>
            <a:chOff x="0" y="0"/>
            <a:chExt cx="5177" cy="114"/>
          </a:xfrm>
        </p:grpSpPr>
        <p:sp>
          <p:nvSpPr>
            <p:cNvPr id="6151"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6152"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6148" name="TextBox 1"/>
          <p:cNvSpPr txBox="1">
            <a:spLocks noChangeArrowheads="1"/>
          </p:cNvSpPr>
          <p:nvPr/>
        </p:nvSpPr>
        <p:spPr bwMode="auto">
          <a:xfrm>
            <a:off x="381000" y="1828800"/>
            <a:ext cx="52705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t>Consider the following </a:t>
            </a:r>
            <a:r>
              <a:rPr lang="en-US" altLang="en-US" i="1"/>
              <a:t>basis</a:t>
            </a:r>
            <a:r>
              <a:rPr lang="en-US" altLang="en-US"/>
              <a:t> function:</a:t>
            </a:r>
          </a:p>
        </p:txBody>
      </p:sp>
      <p:sp>
        <p:nvSpPr>
          <p:cNvPr id="6" name="TextBox 5"/>
          <p:cNvSpPr txBox="1">
            <a:spLocks noRot="1" noChangeAspect="1" noMove="1" noResize="1" noEditPoints="1" noAdjustHandles="1" noChangeArrowheads="1" noChangeShapeType="1" noTextEdit="1"/>
          </p:cNvSpPr>
          <p:nvPr/>
        </p:nvSpPr>
        <p:spPr>
          <a:xfrm>
            <a:off x="1828800" y="2362200"/>
            <a:ext cx="4876800" cy="787588"/>
          </a:xfrm>
          <a:prstGeom prst="rect">
            <a:avLst/>
          </a:prstGeom>
          <a:blipFill rotWithShape="1">
            <a:blip r:embed="rId3"/>
            <a:stretch>
              <a:fillRect/>
            </a:stretch>
          </a:blipFill>
        </p:spPr>
        <p:txBody>
          <a:bodyPr/>
          <a:lstStyle/>
          <a:p>
            <a:pPr>
              <a:defRPr/>
            </a:pPr>
            <a:r>
              <a:rPr lang="en-US">
                <a:noFill/>
              </a:rPr>
              <a:t> </a:t>
            </a:r>
          </a:p>
        </p:txBody>
      </p:sp>
      <p:sp>
        <p:nvSpPr>
          <p:cNvPr id="7" name="TextBox 6"/>
          <p:cNvSpPr txBox="1">
            <a:spLocks noRot="1" noChangeAspect="1" noMove="1" noResize="1" noEditPoints="1" noAdjustHandles="1" noChangeArrowheads="1" noChangeShapeType="1" noTextEdit="1"/>
          </p:cNvSpPr>
          <p:nvPr/>
        </p:nvSpPr>
        <p:spPr>
          <a:xfrm>
            <a:off x="609600" y="3657600"/>
            <a:ext cx="7162800" cy="1938992"/>
          </a:xfrm>
          <a:prstGeom prst="rect">
            <a:avLst/>
          </a:prstGeom>
          <a:blipFill rotWithShape="1">
            <a:blip r:embed="rId4"/>
            <a:stretch>
              <a:fillRect l="-1277" t="-2201" b="-6604"/>
            </a:stretch>
          </a:blipFill>
        </p:spPr>
        <p:txBody>
          <a:bodyPr/>
          <a:lstStyle/>
          <a:p>
            <a:pPr>
              <a:defRPr/>
            </a:pPr>
            <a:r>
              <a:rPr lang="en-US">
                <a:noFill/>
              </a:rPr>
              <a:t> </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81000" y="228600"/>
            <a:ext cx="8142288" cy="838200"/>
          </a:xfrm>
        </p:spPr>
        <p:txBody>
          <a:bodyPr rIns="132080"/>
          <a:lstStyle/>
          <a:p>
            <a:pPr indent="0" eaLnBrk="1" hangingPunct="1"/>
            <a:r>
              <a:rPr lang="en-US" altLang="en-US" sz="3600" smtClean="0"/>
              <a:t>Lagrange Basis Functions</a:t>
            </a:r>
          </a:p>
        </p:txBody>
      </p:sp>
      <p:grpSp>
        <p:nvGrpSpPr>
          <p:cNvPr id="7171" name="Group 3"/>
          <p:cNvGrpSpPr>
            <a:grpSpLocks/>
          </p:cNvGrpSpPr>
          <p:nvPr/>
        </p:nvGrpSpPr>
        <p:grpSpPr bwMode="auto">
          <a:xfrm>
            <a:off x="304800" y="1143000"/>
            <a:ext cx="8218488" cy="180975"/>
            <a:chOff x="0" y="0"/>
            <a:chExt cx="5177" cy="114"/>
          </a:xfrm>
        </p:grpSpPr>
        <p:sp>
          <p:nvSpPr>
            <p:cNvPr id="7175"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7176"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2" name="TextBox 1"/>
          <p:cNvSpPr txBox="1">
            <a:spLocks noRot="1" noChangeAspect="1" noMove="1" noResize="1" noEditPoints="1" noAdjustHandles="1" noChangeArrowheads="1" noChangeShapeType="1" noTextEdit="1"/>
          </p:cNvSpPr>
          <p:nvPr/>
        </p:nvSpPr>
        <p:spPr>
          <a:xfrm>
            <a:off x="381000" y="1828800"/>
            <a:ext cx="4677050" cy="491417"/>
          </a:xfrm>
          <a:prstGeom prst="rect">
            <a:avLst/>
          </a:prstGeom>
          <a:blipFill rotWithShape="1">
            <a:blip r:embed="rId3"/>
            <a:stretch>
              <a:fillRect l="-2086" t="-9877" r="-1043" b="-20988"/>
            </a:stretch>
          </a:blipFill>
        </p:spPr>
        <p:txBody>
          <a:bodyPr/>
          <a:lstStyle/>
          <a:p>
            <a:pPr>
              <a:defRPr/>
            </a:pPr>
            <a:r>
              <a:rPr lang="en-US">
                <a:noFill/>
              </a:rPr>
              <a:t> </a:t>
            </a:r>
          </a:p>
        </p:txBody>
      </p:sp>
      <p:sp>
        <p:nvSpPr>
          <p:cNvPr id="6" name="TextBox 5"/>
          <p:cNvSpPr txBox="1">
            <a:spLocks noRot="1" noChangeAspect="1" noMove="1" noResize="1" noEditPoints="1" noAdjustHandles="1" noChangeArrowheads="1" noChangeShapeType="1" noTextEdit="1"/>
          </p:cNvSpPr>
          <p:nvPr/>
        </p:nvSpPr>
        <p:spPr>
          <a:xfrm>
            <a:off x="2133600" y="2362200"/>
            <a:ext cx="4876800" cy="1030347"/>
          </a:xfrm>
          <a:prstGeom prst="rect">
            <a:avLst/>
          </a:prstGeom>
          <a:blipFill rotWithShape="1">
            <a:blip r:embed="rId4"/>
            <a:stretch>
              <a:fillRect/>
            </a:stretch>
          </a:blipFill>
        </p:spPr>
        <p:txBody>
          <a:bodyPr/>
          <a:lstStyle/>
          <a:p>
            <a:pPr>
              <a:defRPr/>
            </a:pPr>
            <a:r>
              <a:rPr lang="en-US">
                <a:noFill/>
              </a:rPr>
              <a:t> </a:t>
            </a:r>
          </a:p>
        </p:txBody>
      </p:sp>
      <p:sp>
        <p:nvSpPr>
          <p:cNvPr id="7" name="TextBox 6"/>
          <p:cNvSpPr txBox="1">
            <a:spLocks noRot="1" noChangeAspect="1" noMove="1" noResize="1" noEditPoints="1" noAdjustHandles="1" noChangeArrowheads="1" noChangeShapeType="1" noTextEdit="1"/>
          </p:cNvSpPr>
          <p:nvPr/>
        </p:nvSpPr>
        <p:spPr>
          <a:xfrm>
            <a:off x="609600" y="3657600"/>
            <a:ext cx="7162800" cy="1599412"/>
          </a:xfrm>
          <a:prstGeom prst="rect">
            <a:avLst/>
          </a:prstGeom>
          <a:blipFill rotWithShape="1">
            <a:blip r:embed="rId5"/>
            <a:stretch>
              <a:fillRect l="-1277" t="-2672" b="-8015"/>
            </a:stretch>
          </a:blipFill>
        </p:spPr>
        <p:txBody>
          <a:bodyPr/>
          <a:lstStyle/>
          <a:p>
            <a:pPr>
              <a:defRPr/>
            </a:pPr>
            <a:r>
              <a:rPr lang="en-US">
                <a:noFill/>
              </a:rPr>
              <a:t> </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81000" y="228600"/>
            <a:ext cx="8142288" cy="838200"/>
          </a:xfrm>
        </p:spPr>
        <p:txBody>
          <a:bodyPr rIns="132080"/>
          <a:lstStyle/>
          <a:p>
            <a:pPr indent="0" eaLnBrk="1" hangingPunct="1"/>
            <a:r>
              <a:rPr lang="en-US" altLang="en-US" sz="3600" smtClean="0"/>
              <a:t>A Polynomial Through </a:t>
            </a:r>
            <a:r>
              <a:rPr lang="en-US" altLang="en-US" sz="3600" i="1" smtClean="0"/>
              <a:t>k</a:t>
            </a:r>
            <a:r>
              <a:rPr lang="en-US" altLang="en-US" sz="3600" smtClean="0"/>
              <a:t> Points</a:t>
            </a:r>
          </a:p>
        </p:txBody>
      </p:sp>
      <p:grpSp>
        <p:nvGrpSpPr>
          <p:cNvPr id="8195" name="Group 3"/>
          <p:cNvGrpSpPr>
            <a:grpSpLocks/>
          </p:cNvGrpSpPr>
          <p:nvPr/>
        </p:nvGrpSpPr>
        <p:grpSpPr bwMode="auto">
          <a:xfrm>
            <a:off x="304800" y="1143000"/>
            <a:ext cx="8218488" cy="180975"/>
            <a:chOff x="0" y="0"/>
            <a:chExt cx="5177" cy="114"/>
          </a:xfrm>
        </p:grpSpPr>
        <p:sp>
          <p:nvSpPr>
            <p:cNvPr id="8200"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8201"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2" name="TextBox 1"/>
          <p:cNvSpPr txBox="1">
            <a:spLocks noRot="1" noChangeAspect="1" noMove="1" noResize="1" noEditPoints="1" noAdjustHandles="1" noChangeArrowheads="1" noChangeShapeType="1" noTextEdit="1"/>
          </p:cNvSpPr>
          <p:nvPr/>
        </p:nvSpPr>
        <p:spPr>
          <a:xfrm>
            <a:off x="304800" y="1828800"/>
            <a:ext cx="4677050" cy="491417"/>
          </a:xfrm>
          <a:prstGeom prst="rect">
            <a:avLst/>
          </a:prstGeom>
          <a:blipFill rotWithShape="1">
            <a:blip r:embed="rId3"/>
            <a:stretch>
              <a:fillRect l="-1956" t="-9877" r="-1043" b="-20988"/>
            </a:stretch>
          </a:blipFill>
        </p:spPr>
        <p:txBody>
          <a:bodyPr/>
          <a:lstStyle/>
          <a:p>
            <a:pPr>
              <a:defRPr/>
            </a:pPr>
            <a:r>
              <a:rPr lang="en-US">
                <a:noFill/>
              </a:rPr>
              <a:t> </a:t>
            </a:r>
          </a:p>
        </p:txBody>
      </p:sp>
      <p:sp>
        <p:nvSpPr>
          <p:cNvPr id="6" name="TextBox 5"/>
          <p:cNvSpPr txBox="1">
            <a:spLocks noRot="1" noChangeAspect="1" noMove="1" noResize="1" noEditPoints="1" noAdjustHandles="1" noChangeArrowheads="1" noChangeShapeType="1" noTextEdit="1"/>
          </p:cNvSpPr>
          <p:nvPr/>
        </p:nvSpPr>
        <p:spPr>
          <a:xfrm>
            <a:off x="2133600" y="2362200"/>
            <a:ext cx="4876800" cy="1030347"/>
          </a:xfrm>
          <a:prstGeom prst="rect">
            <a:avLst/>
          </a:prstGeom>
          <a:blipFill rotWithShape="1">
            <a:blip r:embed="rId4"/>
            <a:stretch>
              <a:fillRect/>
            </a:stretch>
          </a:blipFill>
        </p:spPr>
        <p:txBody>
          <a:bodyPr/>
          <a:lstStyle/>
          <a:p>
            <a:pPr>
              <a:defRPr/>
            </a:pPr>
            <a:r>
              <a:rPr lang="en-US">
                <a:noFill/>
              </a:rPr>
              <a:t> </a:t>
            </a:r>
          </a:p>
        </p:txBody>
      </p:sp>
      <p:sp>
        <p:nvSpPr>
          <p:cNvPr id="7" name="TextBox 6"/>
          <p:cNvSpPr txBox="1">
            <a:spLocks noRot="1" noChangeAspect="1" noMove="1" noResize="1" noEditPoints="1" noAdjustHandles="1" noChangeArrowheads="1" noChangeShapeType="1" noTextEdit="1"/>
          </p:cNvSpPr>
          <p:nvPr/>
        </p:nvSpPr>
        <p:spPr>
          <a:xfrm>
            <a:off x="304800" y="3657600"/>
            <a:ext cx="7162800" cy="533095"/>
          </a:xfrm>
          <a:prstGeom prst="rect">
            <a:avLst/>
          </a:prstGeom>
          <a:blipFill rotWithShape="1">
            <a:blip r:embed="rId5"/>
            <a:stretch>
              <a:fillRect l="-1277" t="-4598" b="-17241"/>
            </a:stretch>
          </a:blipFill>
        </p:spPr>
        <p:txBody>
          <a:bodyPr/>
          <a:lstStyle/>
          <a:p>
            <a:pPr>
              <a:defRPr/>
            </a:pPr>
            <a:r>
              <a:rPr lang="en-US">
                <a:noFill/>
              </a:rPr>
              <a:t> </a:t>
            </a:r>
          </a:p>
        </p:txBody>
      </p:sp>
      <p:sp>
        <p:nvSpPr>
          <p:cNvPr id="3" name="TextBox 2"/>
          <p:cNvSpPr txBox="1">
            <a:spLocks noRot="1" noChangeAspect="1" noMove="1" noResize="1" noEditPoints="1" noAdjustHandles="1" noChangeArrowheads="1" noChangeShapeType="1" noTextEdit="1"/>
          </p:cNvSpPr>
          <p:nvPr/>
        </p:nvSpPr>
        <p:spPr>
          <a:xfrm>
            <a:off x="304800" y="4876800"/>
            <a:ext cx="8218488" cy="1230080"/>
          </a:xfrm>
          <a:prstGeom prst="rect">
            <a:avLst/>
          </a:prstGeom>
          <a:blipFill rotWithShape="1">
            <a:blip r:embed="rId6"/>
            <a:stretch>
              <a:fillRect l="-1113" t="-3960" b="-10396"/>
            </a:stretch>
          </a:blipFill>
        </p:spPr>
        <p:txBody>
          <a:bodyPr/>
          <a:lstStyle/>
          <a:p>
            <a:pPr>
              <a:defRPr/>
            </a:pPr>
            <a:r>
              <a:rPr lang="en-US">
                <a:noFill/>
              </a:rPr>
              <a:t> </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81000" y="228600"/>
            <a:ext cx="8142288" cy="838200"/>
          </a:xfrm>
        </p:spPr>
        <p:txBody>
          <a:bodyPr rIns="132080"/>
          <a:lstStyle/>
          <a:p>
            <a:pPr indent="0" eaLnBrk="1" hangingPunct="1"/>
            <a:r>
              <a:rPr lang="en-US" altLang="en-US" sz="3600" dirty="0" smtClean="0"/>
              <a:t>A Concrete Example</a:t>
            </a:r>
          </a:p>
        </p:txBody>
      </p:sp>
      <p:grpSp>
        <p:nvGrpSpPr>
          <p:cNvPr id="8195" name="Group 3"/>
          <p:cNvGrpSpPr>
            <a:grpSpLocks/>
          </p:cNvGrpSpPr>
          <p:nvPr/>
        </p:nvGrpSpPr>
        <p:grpSpPr bwMode="auto">
          <a:xfrm>
            <a:off x="304800" y="1143000"/>
            <a:ext cx="8218488" cy="180975"/>
            <a:chOff x="0" y="0"/>
            <a:chExt cx="5177" cy="114"/>
          </a:xfrm>
        </p:grpSpPr>
        <p:sp>
          <p:nvSpPr>
            <p:cNvPr id="8200"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8201"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4" name="TextBox 3"/>
          <p:cNvSpPr txBox="1"/>
          <p:nvPr/>
        </p:nvSpPr>
        <p:spPr>
          <a:xfrm>
            <a:off x="457200" y="1595735"/>
            <a:ext cx="7488781" cy="461665"/>
          </a:xfrm>
          <a:prstGeom prst="rect">
            <a:avLst/>
          </a:prstGeom>
          <a:noFill/>
        </p:spPr>
        <p:txBody>
          <a:bodyPr wrap="none" rtlCol="0">
            <a:spAutoFit/>
          </a:bodyPr>
          <a:lstStyle/>
          <a:p>
            <a:r>
              <a:rPr lang="en-US" dirty="0" smtClean="0"/>
              <a:t>Let </a:t>
            </a:r>
            <a:r>
              <a:rPr lang="en-US" i="1" dirty="0" smtClean="0"/>
              <a:t>x</a:t>
            </a:r>
            <a:r>
              <a:rPr lang="en-US" baseline="-25000" dirty="0" smtClean="0"/>
              <a:t>0</a:t>
            </a:r>
            <a:r>
              <a:rPr lang="en-US" dirty="0" smtClean="0"/>
              <a:t> = 3, </a:t>
            </a:r>
            <a:r>
              <a:rPr lang="en-US" i="1" dirty="0" smtClean="0"/>
              <a:t>x</a:t>
            </a:r>
            <a:r>
              <a:rPr lang="en-US" baseline="-25000" dirty="0" smtClean="0"/>
              <a:t>1</a:t>
            </a:r>
            <a:r>
              <a:rPr lang="en-US" dirty="0" smtClean="0"/>
              <a:t> = 4, </a:t>
            </a:r>
            <a:r>
              <a:rPr lang="en-US" i="1" dirty="0" smtClean="0"/>
              <a:t>x</a:t>
            </a:r>
            <a:r>
              <a:rPr lang="en-US" baseline="-25000" dirty="0" smtClean="0"/>
              <a:t>2</a:t>
            </a:r>
            <a:r>
              <a:rPr lang="en-US" dirty="0" smtClean="0"/>
              <a:t> = 5, </a:t>
            </a:r>
            <a:r>
              <a:rPr lang="en-US" i="1" dirty="0" smtClean="0"/>
              <a:t>y</a:t>
            </a:r>
            <a:r>
              <a:rPr lang="en-US" baseline="-25000" dirty="0" smtClean="0"/>
              <a:t>0</a:t>
            </a:r>
            <a:r>
              <a:rPr lang="en-US" dirty="0" smtClean="0"/>
              <a:t> = 1, </a:t>
            </a:r>
            <a:r>
              <a:rPr lang="en-US" i="1" dirty="0" smtClean="0"/>
              <a:t>y</a:t>
            </a:r>
            <a:r>
              <a:rPr lang="en-US" baseline="-25000" dirty="0" smtClean="0"/>
              <a:t>1</a:t>
            </a:r>
            <a:r>
              <a:rPr lang="en-US" dirty="0" smtClean="0"/>
              <a:t> = 4, </a:t>
            </a:r>
            <a:r>
              <a:rPr lang="en-US" i="1" dirty="0" smtClean="0"/>
              <a:t>y</a:t>
            </a:r>
            <a:r>
              <a:rPr lang="en-US" baseline="-25000" dirty="0" smtClean="0"/>
              <a:t>2</a:t>
            </a:r>
            <a:r>
              <a:rPr lang="en-US" dirty="0" smtClean="0"/>
              <a:t> = 3.  Then:</a:t>
            </a:r>
            <a:endParaRPr lang="en-US" dirty="0"/>
          </a:p>
        </p:txBody>
      </p:sp>
      <mc:AlternateContent xmlns:mc="http://schemas.openxmlformats.org/markup-compatibility/2006" xmlns:a14="http://schemas.microsoft.com/office/drawing/2010/main">
        <mc:Choice Requires="a14">
          <p:sp>
            <p:nvSpPr>
              <p:cNvPr id="5" name="TextBox 4"/>
              <p:cNvSpPr txBox="1"/>
              <p:nvPr/>
            </p:nvSpPr>
            <p:spPr>
              <a:xfrm>
                <a:off x="581733" y="2150155"/>
                <a:ext cx="5384936" cy="92217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a:rPr>
                          </m:ctrlPr>
                        </m:sSubPr>
                        <m:e>
                          <m:r>
                            <a:rPr lang="en-US" b="0" i="1" smtClean="0">
                              <a:latin typeface="Cambria Math"/>
                            </a:rPr>
                            <m:t>𝑙</m:t>
                          </m:r>
                        </m:e>
                        <m:sub>
                          <m:r>
                            <a:rPr lang="en-US" b="0" i="1" smtClean="0">
                              <a:latin typeface="Cambria Math"/>
                            </a:rPr>
                            <m:t>0</m:t>
                          </m:r>
                        </m:sub>
                      </m:sSub>
                      <m:r>
                        <a:rPr lang="en-US" b="0" i="1" smtClean="0">
                          <a:latin typeface="Cambria Math"/>
                        </a:rPr>
                        <m:t>=</m:t>
                      </m:r>
                      <m:d>
                        <m:dPr>
                          <m:ctrlPr>
                            <a:rPr lang="en-US" b="0" i="1" smtClean="0">
                              <a:latin typeface="Cambria Math"/>
                            </a:rPr>
                          </m:ctrlPr>
                        </m:dPr>
                        <m:e>
                          <m:f>
                            <m:fPr>
                              <m:ctrlPr>
                                <a:rPr lang="en-US" b="0" i="1" smtClean="0">
                                  <a:latin typeface="Cambria Math"/>
                                </a:rPr>
                              </m:ctrlPr>
                            </m:fPr>
                            <m:num>
                              <m:r>
                                <a:rPr lang="en-US" b="0" i="1" smtClean="0">
                                  <a:latin typeface="Cambria Math"/>
                                </a:rPr>
                                <m:t>𝑥</m:t>
                              </m:r>
                              <m:r>
                                <a:rPr lang="en-US" b="0" i="1" smtClean="0">
                                  <a:latin typeface="Cambria Math"/>
                                </a:rPr>
                                <m:t>−4</m:t>
                              </m:r>
                            </m:num>
                            <m:den>
                              <m:r>
                                <a:rPr lang="en-US" b="0" i="1" smtClean="0">
                                  <a:latin typeface="Cambria Math"/>
                                </a:rPr>
                                <m:t>3−4</m:t>
                              </m:r>
                            </m:den>
                          </m:f>
                        </m:e>
                      </m:d>
                      <m:r>
                        <a:rPr lang="en-US" b="0" i="1" smtClean="0">
                          <a:latin typeface="Cambria Math"/>
                        </a:rPr>
                        <m:t> </m:t>
                      </m:r>
                      <m:d>
                        <m:dPr>
                          <m:ctrlPr>
                            <a:rPr lang="en-US" b="0" i="1" smtClean="0">
                              <a:latin typeface="Cambria Math"/>
                            </a:rPr>
                          </m:ctrlPr>
                        </m:dPr>
                        <m:e>
                          <m:f>
                            <m:fPr>
                              <m:ctrlPr>
                                <a:rPr lang="en-US" b="0" i="1" smtClean="0">
                                  <a:latin typeface="Cambria Math"/>
                                </a:rPr>
                              </m:ctrlPr>
                            </m:fPr>
                            <m:num>
                              <m:r>
                                <a:rPr lang="en-US" b="0" i="1" smtClean="0">
                                  <a:latin typeface="Cambria Math"/>
                                </a:rPr>
                                <m:t>𝑥</m:t>
                              </m:r>
                              <m:r>
                                <a:rPr lang="en-US" b="0" i="1" smtClean="0">
                                  <a:latin typeface="Cambria Math"/>
                                </a:rPr>
                                <m:t>−5</m:t>
                              </m:r>
                            </m:num>
                            <m:den>
                              <m:r>
                                <a:rPr lang="en-US" b="0" i="1" smtClean="0">
                                  <a:latin typeface="Cambria Math"/>
                                </a:rPr>
                                <m:t>3−5</m:t>
                              </m:r>
                            </m:den>
                          </m:f>
                        </m:e>
                      </m:d>
                      <m:r>
                        <a:rPr lang="en-US" b="0" i="0" smtClean="0">
                          <a:latin typeface="Cambria Math"/>
                        </a:rPr>
                        <m:t>=</m:t>
                      </m:r>
                      <m:f>
                        <m:fPr>
                          <m:ctrlPr>
                            <a:rPr lang="en-US" b="0" i="1" smtClean="0">
                              <a:latin typeface="Cambria Math"/>
                            </a:rPr>
                          </m:ctrlPr>
                        </m:fPr>
                        <m:num>
                          <m:d>
                            <m:dPr>
                              <m:ctrlPr>
                                <a:rPr lang="en-US" b="0" i="1" smtClean="0">
                                  <a:latin typeface="Cambria Math"/>
                                </a:rPr>
                              </m:ctrlPr>
                            </m:dPr>
                            <m:e>
                              <m:r>
                                <m:rPr>
                                  <m:sty m:val="p"/>
                                </m:rPr>
                                <a:rPr lang="en-US" b="0" i="0" smtClean="0">
                                  <a:latin typeface="Cambria Math"/>
                                </a:rPr>
                                <m:t>x</m:t>
                              </m:r>
                              <m:r>
                                <a:rPr lang="en-US" b="0" i="0" smtClean="0">
                                  <a:latin typeface="Cambria Math"/>
                                </a:rPr>
                                <m:t>−4</m:t>
                              </m:r>
                            </m:e>
                          </m:d>
                          <m:d>
                            <m:dPr>
                              <m:ctrlPr>
                                <a:rPr lang="en-US" b="0" i="1" smtClean="0">
                                  <a:latin typeface="Cambria Math"/>
                                </a:rPr>
                              </m:ctrlPr>
                            </m:dPr>
                            <m:e>
                              <m:r>
                                <m:rPr>
                                  <m:sty m:val="p"/>
                                </m:rPr>
                                <a:rPr lang="en-US" b="0" i="0" smtClean="0">
                                  <a:latin typeface="Cambria Math"/>
                                </a:rPr>
                                <m:t>x</m:t>
                              </m:r>
                              <m:r>
                                <a:rPr lang="en-US" b="0" i="0" smtClean="0">
                                  <a:latin typeface="Cambria Math"/>
                                </a:rPr>
                                <m:t>−5</m:t>
                              </m:r>
                            </m:e>
                          </m:d>
                        </m:num>
                        <m:den>
                          <m:r>
                            <a:rPr lang="en-US" b="0" i="0" smtClean="0">
                              <a:latin typeface="Cambria Math"/>
                            </a:rPr>
                            <m:t>2</m:t>
                          </m:r>
                        </m:den>
                      </m:f>
                    </m:oMath>
                  </m:oMathPara>
                </a14:m>
                <a:endParaRPr lang="en-US" b="0" dirty="0" smtClean="0"/>
              </a:p>
            </p:txBody>
          </p:sp>
        </mc:Choice>
        <mc:Fallback xmlns="">
          <p:sp>
            <p:nvSpPr>
              <p:cNvPr id="5" name="TextBox 4"/>
              <p:cNvSpPr txBox="1">
                <a:spLocks noRot="1" noChangeAspect="1" noMove="1" noResize="1" noEditPoints="1" noAdjustHandles="1" noChangeArrowheads="1" noChangeShapeType="1" noTextEdit="1"/>
              </p:cNvSpPr>
              <p:nvPr/>
            </p:nvSpPr>
            <p:spPr>
              <a:xfrm>
                <a:off x="581733" y="2150155"/>
                <a:ext cx="5384936" cy="922176"/>
              </a:xfrm>
              <a:prstGeom prst="rect">
                <a:avLst/>
              </a:prstGeom>
              <a:blipFill rotWithShape="1">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p:cNvSpPr txBox="1"/>
              <p:nvPr/>
            </p:nvSpPr>
            <p:spPr>
              <a:xfrm>
                <a:off x="609600" y="2964024"/>
                <a:ext cx="5705536" cy="92217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a:rPr>
                          </m:ctrlPr>
                        </m:sSubPr>
                        <m:e>
                          <m:r>
                            <a:rPr lang="en-US" b="0" i="1" smtClean="0">
                              <a:latin typeface="Cambria Math"/>
                            </a:rPr>
                            <m:t>𝑙</m:t>
                          </m:r>
                        </m:e>
                        <m:sub>
                          <m:r>
                            <a:rPr lang="en-US" b="0" i="1" smtClean="0">
                              <a:latin typeface="Cambria Math"/>
                            </a:rPr>
                            <m:t>1</m:t>
                          </m:r>
                        </m:sub>
                      </m:sSub>
                      <m:r>
                        <a:rPr lang="en-US" b="0" i="1" smtClean="0">
                          <a:latin typeface="Cambria Math"/>
                        </a:rPr>
                        <m:t>=</m:t>
                      </m:r>
                      <m:d>
                        <m:dPr>
                          <m:ctrlPr>
                            <a:rPr lang="en-US" b="0" i="1" smtClean="0">
                              <a:latin typeface="Cambria Math"/>
                            </a:rPr>
                          </m:ctrlPr>
                        </m:dPr>
                        <m:e>
                          <m:f>
                            <m:fPr>
                              <m:ctrlPr>
                                <a:rPr lang="en-US" b="0" i="1" smtClean="0">
                                  <a:latin typeface="Cambria Math"/>
                                </a:rPr>
                              </m:ctrlPr>
                            </m:fPr>
                            <m:num>
                              <m:r>
                                <a:rPr lang="en-US" b="0" i="1" smtClean="0">
                                  <a:latin typeface="Cambria Math"/>
                                </a:rPr>
                                <m:t>𝑥</m:t>
                              </m:r>
                              <m:r>
                                <a:rPr lang="en-US" b="0" i="1" smtClean="0">
                                  <a:latin typeface="Cambria Math"/>
                                </a:rPr>
                                <m:t>−3</m:t>
                              </m:r>
                            </m:num>
                            <m:den>
                              <m:r>
                                <a:rPr lang="en-US" b="0" i="1" smtClean="0">
                                  <a:latin typeface="Cambria Math"/>
                                </a:rPr>
                                <m:t>4−3</m:t>
                              </m:r>
                            </m:den>
                          </m:f>
                        </m:e>
                      </m:d>
                      <m:r>
                        <a:rPr lang="en-US" b="0" i="1" smtClean="0">
                          <a:latin typeface="Cambria Math"/>
                        </a:rPr>
                        <m:t> </m:t>
                      </m:r>
                      <m:d>
                        <m:dPr>
                          <m:ctrlPr>
                            <a:rPr lang="en-US" b="0" i="1" smtClean="0">
                              <a:latin typeface="Cambria Math"/>
                            </a:rPr>
                          </m:ctrlPr>
                        </m:dPr>
                        <m:e>
                          <m:f>
                            <m:fPr>
                              <m:ctrlPr>
                                <a:rPr lang="en-US" b="0" i="1" smtClean="0">
                                  <a:latin typeface="Cambria Math"/>
                                </a:rPr>
                              </m:ctrlPr>
                            </m:fPr>
                            <m:num>
                              <m:r>
                                <a:rPr lang="en-US" b="0" i="1" smtClean="0">
                                  <a:latin typeface="Cambria Math"/>
                                </a:rPr>
                                <m:t>𝑥</m:t>
                              </m:r>
                              <m:r>
                                <a:rPr lang="en-US" b="0" i="1" smtClean="0">
                                  <a:latin typeface="Cambria Math"/>
                                </a:rPr>
                                <m:t>−5</m:t>
                              </m:r>
                            </m:num>
                            <m:den>
                              <m:r>
                                <a:rPr lang="en-US" b="0" i="1" smtClean="0">
                                  <a:latin typeface="Cambria Math"/>
                                </a:rPr>
                                <m:t>4−5</m:t>
                              </m:r>
                            </m:den>
                          </m:f>
                        </m:e>
                      </m:d>
                      <m:r>
                        <a:rPr lang="en-US" b="0" i="1" smtClean="0">
                          <a:latin typeface="Cambria Math"/>
                        </a:rPr>
                        <m:t>=−</m:t>
                      </m:r>
                      <m:d>
                        <m:dPr>
                          <m:ctrlPr>
                            <a:rPr lang="en-US" b="0" i="1" smtClean="0">
                              <a:latin typeface="Cambria Math"/>
                            </a:rPr>
                          </m:ctrlPr>
                        </m:dPr>
                        <m:e>
                          <m:r>
                            <a:rPr lang="en-US" b="0" i="1" smtClean="0">
                              <a:latin typeface="Cambria Math"/>
                            </a:rPr>
                            <m:t>𝑥</m:t>
                          </m:r>
                          <m:r>
                            <a:rPr lang="en-US" b="0" i="1" smtClean="0">
                              <a:latin typeface="Cambria Math"/>
                            </a:rPr>
                            <m:t>−3</m:t>
                          </m:r>
                        </m:e>
                      </m:d>
                      <m:d>
                        <m:dPr>
                          <m:ctrlPr>
                            <a:rPr lang="en-US" b="0" i="1" smtClean="0">
                              <a:latin typeface="Cambria Math"/>
                            </a:rPr>
                          </m:ctrlPr>
                        </m:dPr>
                        <m:e>
                          <m:r>
                            <a:rPr lang="en-US" b="0" i="1" smtClean="0">
                              <a:latin typeface="Cambria Math"/>
                            </a:rPr>
                            <m:t>𝑥</m:t>
                          </m:r>
                          <m:r>
                            <a:rPr lang="en-US" b="0" i="1" smtClean="0">
                              <a:latin typeface="Cambria Math"/>
                            </a:rPr>
                            <m:t>−5</m:t>
                          </m:r>
                        </m:e>
                      </m:d>
                    </m:oMath>
                  </m:oMathPara>
                </a14:m>
                <a:endParaRPr lang="en-US" b="0" dirty="0" smtClean="0"/>
              </a:p>
            </p:txBody>
          </p:sp>
        </mc:Choice>
        <mc:Fallback xmlns="">
          <p:sp>
            <p:nvSpPr>
              <p:cNvPr id="12" name="TextBox 11"/>
              <p:cNvSpPr txBox="1">
                <a:spLocks noRot="1" noChangeAspect="1" noMove="1" noResize="1" noEditPoints="1" noAdjustHandles="1" noChangeArrowheads="1" noChangeShapeType="1" noTextEdit="1"/>
              </p:cNvSpPr>
              <p:nvPr/>
            </p:nvSpPr>
            <p:spPr>
              <a:xfrm>
                <a:off x="609600" y="2964024"/>
                <a:ext cx="5705536" cy="922176"/>
              </a:xfrm>
              <a:prstGeom prst="rect">
                <a:avLst/>
              </a:prstGeom>
              <a:blipFill rotWithShape="1">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637467" y="3777893"/>
                <a:ext cx="5432385" cy="92217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a:rPr>
                          </m:ctrlPr>
                        </m:sSubPr>
                        <m:e>
                          <m:r>
                            <a:rPr lang="en-US" b="0" i="1" smtClean="0">
                              <a:latin typeface="Cambria Math"/>
                            </a:rPr>
                            <m:t>𝑙</m:t>
                          </m:r>
                        </m:e>
                        <m:sub>
                          <m:r>
                            <a:rPr lang="en-US" b="0" i="1" smtClean="0">
                              <a:latin typeface="Cambria Math"/>
                            </a:rPr>
                            <m:t>2</m:t>
                          </m:r>
                        </m:sub>
                      </m:sSub>
                      <m:r>
                        <a:rPr lang="en-US" b="0" i="1" smtClean="0">
                          <a:latin typeface="Cambria Math"/>
                        </a:rPr>
                        <m:t>=</m:t>
                      </m:r>
                      <m:d>
                        <m:dPr>
                          <m:ctrlPr>
                            <a:rPr lang="en-US" b="0" i="1" smtClean="0">
                              <a:latin typeface="Cambria Math"/>
                            </a:rPr>
                          </m:ctrlPr>
                        </m:dPr>
                        <m:e>
                          <m:f>
                            <m:fPr>
                              <m:ctrlPr>
                                <a:rPr lang="en-US" b="0" i="1" smtClean="0">
                                  <a:latin typeface="Cambria Math"/>
                                </a:rPr>
                              </m:ctrlPr>
                            </m:fPr>
                            <m:num>
                              <m:r>
                                <a:rPr lang="en-US" b="0" i="1" smtClean="0">
                                  <a:latin typeface="Cambria Math"/>
                                </a:rPr>
                                <m:t>𝑥</m:t>
                              </m:r>
                              <m:r>
                                <a:rPr lang="en-US" b="0" i="1" smtClean="0">
                                  <a:latin typeface="Cambria Math"/>
                                </a:rPr>
                                <m:t>−3</m:t>
                              </m:r>
                            </m:num>
                            <m:den>
                              <m:r>
                                <a:rPr lang="en-US" b="0" i="1" smtClean="0">
                                  <a:latin typeface="Cambria Math"/>
                                </a:rPr>
                                <m:t>5−3</m:t>
                              </m:r>
                            </m:den>
                          </m:f>
                        </m:e>
                      </m:d>
                      <m:r>
                        <a:rPr lang="en-US" b="0" i="1" smtClean="0">
                          <a:latin typeface="Cambria Math"/>
                        </a:rPr>
                        <m:t> </m:t>
                      </m:r>
                      <m:d>
                        <m:dPr>
                          <m:ctrlPr>
                            <a:rPr lang="en-US" b="0" i="1" smtClean="0">
                              <a:latin typeface="Cambria Math"/>
                            </a:rPr>
                          </m:ctrlPr>
                        </m:dPr>
                        <m:e>
                          <m:f>
                            <m:fPr>
                              <m:ctrlPr>
                                <a:rPr lang="en-US" b="0" i="1" smtClean="0">
                                  <a:latin typeface="Cambria Math"/>
                                </a:rPr>
                              </m:ctrlPr>
                            </m:fPr>
                            <m:num>
                              <m:r>
                                <a:rPr lang="en-US" b="0" i="1" smtClean="0">
                                  <a:latin typeface="Cambria Math"/>
                                </a:rPr>
                                <m:t>𝑥</m:t>
                              </m:r>
                              <m:r>
                                <a:rPr lang="en-US" b="0" i="1" smtClean="0">
                                  <a:latin typeface="Cambria Math"/>
                                </a:rPr>
                                <m:t>−4</m:t>
                              </m:r>
                            </m:num>
                            <m:den>
                              <m:r>
                                <a:rPr lang="en-US" b="0" i="1" smtClean="0">
                                  <a:latin typeface="Cambria Math"/>
                                </a:rPr>
                                <m:t>5−4</m:t>
                              </m:r>
                            </m:den>
                          </m:f>
                        </m:e>
                      </m:d>
                      <m:r>
                        <a:rPr lang="en-US" b="0" i="1" smtClean="0">
                          <a:latin typeface="Cambria Math"/>
                        </a:rPr>
                        <m:t>=</m:t>
                      </m:r>
                      <m:f>
                        <m:fPr>
                          <m:ctrlPr>
                            <a:rPr lang="en-US" b="0" i="1" smtClean="0">
                              <a:latin typeface="Cambria Math"/>
                            </a:rPr>
                          </m:ctrlPr>
                        </m:fPr>
                        <m:num>
                          <m:d>
                            <m:dPr>
                              <m:ctrlPr>
                                <a:rPr lang="en-US" b="0" i="1" smtClean="0">
                                  <a:latin typeface="Cambria Math"/>
                                </a:rPr>
                              </m:ctrlPr>
                            </m:dPr>
                            <m:e>
                              <m:r>
                                <a:rPr lang="en-US" b="0" i="1" smtClean="0">
                                  <a:latin typeface="Cambria Math"/>
                                </a:rPr>
                                <m:t>𝑥</m:t>
                              </m:r>
                              <m:r>
                                <a:rPr lang="en-US" b="0" i="1" smtClean="0">
                                  <a:latin typeface="Cambria Math"/>
                                </a:rPr>
                                <m:t>−3</m:t>
                              </m:r>
                            </m:e>
                          </m:d>
                          <m:d>
                            <m:dPr>
                              <m:ctrlPr>
                                <a:rPr lang="en-US" b="0" i="1" smtClean="0">
                                  <a:latin typeface="Cambria Math"/>
                                </a:rPr>
                              </m:ctrlPr>
                            </m:dPr>
                            <m:e>
                              <m:r>
                                <a:rPr lang="en-US" b="0" i="1" smtClean="0">
                                  <a:latin typeface="Cambria Math"/>
                                </a:rPr>
                                <m:t>𝑥</m:t>
                              </m:r>
                              <m:r>
                                <a:rPr lang="en-US" b="0" i="1" smtClean="0">
                                  <a:latin typeface="Cambria Math"/>
                                </a:rPr>
                                <m:t>−4</m:t>
                              </m:r>
                            </m:e>
                          </m:d>
                        </m:num>
                        <m:den>
                          <m:r>
                            <a:rPr lang="en-US" b="0" i="1" smtClean="0">
                              <a:latin typeface="Cambria Math"/>
                            </a:rPr>
                            <m:t>2</m:t>
                          </m:r>
                        </m:den>
                      </m:f>
                    </m:oMath>
                  </m:oMathPara>
                </a14:m>
                <a:endParaRPr lang="en-US" b="0" dirty="0" smtClean="0"/>
              </a:p>
            </p:txBody>
          </p:sp>
        </mc:Choice>
        <mc:Fallback xmlns="">
          <p:sp>
            <p:nvSpPr>
              <p:cNvPr id="13" name="TextBox 12"/>
              <p:cNvSpPr txBox="1">
                <a:spLocks noRot="1" noChangeAspect="1" noMove="1" noResize="1" noEditPoints="1" noAdjustHandles="1" noChangeArrowheads="1" noChangeShapeType="1" noTextEdit="1"/>
              </p:cNvSpPr>
              <p:nvPr/>
            </p:nvSpPr>
            <p:spPr>
              <a:xfrm>
                <a:off x="637467" y="3777893"/>
                <a:ext cx="5432385" cy="922176"/>
              </a:xfrm>
              <a:prstGeom prst="rect">
                <a:avLst/>
              </a:prstGeom>
              <a:blipFill rotWithShape="1">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 name="TextBox 13"/>
              <p:cNvSpPr txBox="1"/>
              <p:nvPr/>
            </p:nvSpPr>
            <p:spPr>
              <a:xfrm>
                <a:off x="533400" y="4945224"/>
                <a:ext cx="6465873" cy="640753"/>
              </a:xfrm>
              <a:prstGeom prst="rect">
                <a:avLst/>
              </a:prstGeom>
              <a:noFill/>
            </p:spPr>
            <p:txBody>
              <a:bodyPr wrap="none" rtlCol="0">
                <a:spAutoFit/>
              </a:bodyPr>
              <a:lstStyle/>
              <a:p>
                <a:r>
                  <a:rPr lang="en-US" b="0" dirty="0" smtClean="0"/>
                  <a:t>L(x)</a:t>
                </a:r>
                <a14:m>
                  <m:oMath xmlns:m="http://schemas.openxmlformats.org/officeDocument/2006/math">
                    <m:r>
                      <a:rPr lang="en-US" b="0" i="1" smtClean="0">
                        <a:latin typeface="Cambria Math"/>
                      </a:rPr>
                      <m:t>=</m:t>
                    </m:r>
                    <m:f>
                      <m:fPr>
                        <m:ctrlPr>
                          <a:rPr lang="en-US" b="0" i="1" smtClean="0">
                            <a:latin typeface="Cambria Math"/>
                          </a:rPr>
                        </m:ctrlPr>
                      </m:fPr>
                      <m:num>
                        <m:d>
                          <m:dPr>
                            <m:ctrlPr>
                              <a:rPr lang="en-US" b="0" i="1" smtClean="0">
                                <a:latin typeface="Cambria Math"/>
                              </a:rPr>
                            </m:ctrlPr>
                          </m:dPr>
                          <m:e>
                            <m:r>
                              <a:rPr lang="en-US" b="0" i="1" smtClean="0">
                                <a:latin typeface="Cambria Math"/>
                              </a:rPr>
                              <m:t>𝑥</m:t>
                            </m:r>
                            <m:r>
                              <a:rPr lang="en-US" b="0" i="1" smtClean="0">
                                <a:latin typeface="Cambria Math"/>
                              </a:rPr>
                              <m:t>−4</m:t>
                            </m:r>
                          </m:e>
                        </m:d>
                        <m:d>
                          <m:dPr>
                            <m:ctrlPr>
                              <a:rPr lang="en-US" b="0" i="1" smtClean="0">
                                <a:latin typeface="Cambria Math"/>
                              </a:rPr>
                            </m:ctrlPr>
                          </m:dPr>
                          <m:e>
                            <m:r>
                              <a:rPr lang="en-US" b="0" i="1" smtClean="0">
                                <a:latin typeface="Cambria Math"/>
                              </a:rPr>
                              <m:t>𝑥</m:t>
                            </m:r>
                            <m:r>
                              <a:rPr lang="en-US" b="0" i="1" smtClean="0">
                                <a:latin typeface="Cambria Math"/>
                              </a:rPr>
                              <m:t>−5</m:t>
                            </m:r>
                          </m:e>
                        </m:d>
                      </m:num>
                      <m:den>
                        <m:r>
                          <a:rPr lang="en-US" b="0" i="1" smtClean="0">
                            <a:latin typeface="Cambria Math"/>
                          </a:rPr>
                          <m:t>2</m:t>
                        </m:r>
                      </m:den>
                    </m:f>
                    <m:r>
                      <a:rPr lang="en-US" b="0" i="1" smtClean="0">
                        <a:latin typeface="Cambria Math"/>
                      </a:rPr>
                      <m:t>−4</m:t>
                    </m:r>
                    <m:d>
                      <m:dPr>
                        <m:ctrlPr>
                          <a:rPr lang="en-US" b="0" i="1" smtClean="0">
                            <a:latin typeface="Cambria Math"/>
                          </a:rPr>
                        </m:ctrlPr>
                      </m:dPr>
                      <m:e>
                        <m:r>
                          <a:rPr lang="en-US" b="0" i="1" smtClean="0">
                            <a:latin typeface="Cambria Math"/>
                          </a:rPr>
                          <m:t>𝑥</m:t>
                        </m:r>
                        <m:r>
                          <a:rPr lang="en-US" b="0" i="1" smtClean="0">
                            <a:latin typeface="Cambria Math"/>
                          </a:rPr>
                          <m:t>−3</m:t>
                        </m:r>
                      </m:e>
                    </m:d>
                    <m:d>
                      <m:dPr>
                        <m:ctrlPr>
                          <a:rPr lang="en-US" b="0" i="1" smtClean="0">
                            <a:latin typeface="Cambria Math"/>
                          </a:rPr>
                        </m:ctrlPr>
                      </m:dPr>
                      <m:e>
                        <m:r>
                          <a:rPr lang="en-US" b="0" i="1" smtClean="0">
                            <a:latin typeface="Cambria Math"/>
                          </a:rPr>
                          <m:t>𝑥</m:t>
                        </m:r>
                        <m:r>
                          <a:rPr lang="en-US" b="0" i="1" smtClean="0">
                            <a:latin typeface="Cambria Math"/>
                          </a:rPr>
                          <m:t>−5</m:t>
                        </m:r>
                      </m:e>
                    </m:d>
                    <m:r>
                      <a:rPr lang="en-US" b="0" i="1" smtClean="0">
                        <a:latin typeface="Cambria Math"/>
                      </a:rPr>
                      <m:t>+</m:t>
                    </m:r>
                    <m:f>
                      <m:fPr>
                        <m:ctrlPr>
                          <a:rPr lang="en-US" b="0" i="1" smtClean="0">
                            <a:latin typeface="Cambria Math"/>
                          </a:rPr>
                        </m:ctrlPr>
                      </m:fPr>
                      <m:num>
                        <m:r>
                          <a:rPr lang="en-US" b="0" i="1" smtClean="0">
                            <a:latin typeface="Cambria Math"/>
                          </a:rPr>
                          <m:t>3</m:t>
                        </m:r>
                        <m:d>
                          <m:dPr>
                            <m:ctrlPr>
                              <a:rPr lang="en-US" b="0" i="1" smtClean="0">
                                <a:latin typeface="Cambria Math"/>
                              </a:rPr>
                            </m:ctrlPr>
                          </m:dPr>
                          <m:e>
                            <m:r>
                              <a:rPr lang="en-US" b="0" i="1" smtClean="0">
                                <a:latin typeface="Cambria Math"/>
                              </a:rPr>
                              <m:t>𝑥</m:t>
                            </m:r>
                            <m:r>
                              <a:rPr lang="en-US" b="0" i="1" smtClean="0">
                                <a:latin typeface="Cambria Math"/>
                              </a:rPr>
                              <m:t>−3</m:t>
                            </m:r>
                          </m:e>
                        </m:d>
                        <m:d>
                          <m:dPr>
                            <m:ctrlPr>
                              <a:rPr lang="en-US" b="0" i="1" smtClean="0">
                                <a:latin typeface="Cambria Math"/>
                              </a:rPr>
                            </m:ctrlPr>
                          </m:dPr>
                          <m:e>
                            <m:r>
                              <a:rPr lang="en-US" b="0" i="1" smtClean="0">
                                <a:latin typeface="Cambria Math"/>
                              </a:rPr>
                              <m:t>𝑥</m:t>
                            </m:r>
                            <m:r>
                              <a:rPr lang="en-US" b="0" i="1" smtClean="0">
                                <a:latin typeface="Cambria Math"/>
                              </a:rPr>
                              <m:t>−4</m:t>
                            </m:r>
                          </m:e>
                        </m:d>
                      </m:num>
                      <m:den>
                        <m:r>
                          <a:rPr lang="en-US" b="0" i="1" smtClean="0">
                            <a:latin typeface="Cambria Math"/>
                          </a:rPr>
                          <m:t>2</m:t>
                        </m:r>
                      </m:den>
                    </m:f>
                  </m:oMath>
                </a14:m>
                <a:endParaRPr lang="en-US" b="0" dirty="0" smtClean="0"/>
              </a:p>
            </p:txBody>
          </p:sp>
        </mc:Choice>
        <mc:Fallback xmlns="">
          <p:sp>
            <p:nvSpPr>
              <p:cNvPr id="14" name="TextBox 13"/>
              <p:cNvSpPr txBox="1">
                <a:spLocks noRot="1" noChangeAspect="1" noMove="1" noResize="1" noEditPoints="1" noAdjustHandles="1" noChangeArrowheads="1" noChangeShapeType="1" noTextEdit="1"/>
              </p:cNvSpPr>
              <p:nvPr/>
            </p:nvSpPr>
            <p:spPr>
              <a:xfrm>
                <a:off x="533400" y="4945224"/>
                <a:ext cx="6465873" cy="640753"/>
              </a:xfrm>
              <a:prstGeom prst="rect">
                <a:avLst/>
              </a:prstGeom>
              <a:blipFill rotWithShape="1">
                <a:blip r:embed="rId6"/>
                <a:stretch>
                  <a:fillRect l="-1509" b="-8571"/>
                </a:stretch>
              </a:blipFill>
            </p:spPr>
            <p:txBody>
              <a:bodyPr/>
              <a:lstStyle/>
              <a:p>
                <a:r>
                  <a:rPr lang="en-US">
                    <a:noFill/>
                  </a:rPr>
                  <a:t> </a:t>
                </a:r>
              </a:p>
            </p:txBody>
          </p:sp>
        </mc:Fallback>
      </mc:AlternateContent>
    </p:spTree>
    <p:extLst>
      <p:ext uri="{BB962C8B-B14F-4D97-AF65-F5344CB8AC3E}">
        <p14:creationId xmlns:p14="http://schemas.microsoft.com/office/powerpoint/2010/main" val="2358761715"/>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Title &amp; Bullets">
  <a:themeElements>
    <a:clrScheme name="">
      <a:dk1>
        <a:srgbClr val="000000"/>
      </a:dk1>
      <a:lt1>
        <a:srgbClr val="FFFFFF"/>
      </a:lt1>
      <a:dk2>
        <a:srgbClr val="000000"/>
      </a:dk2>
      <a:lt2>
        <a:srgbClr val="808080"/>
      </a:lt2>
      <a:accent1>
        <a:srgbClr val="BCDFE2"/>
      </a:accent1>
      <a:accent2>
        <a:srgbClr val="333399"/>
      </a:accent2>
      <a:accent3>
        <a:srgbClr val="FFFFFF"/>
      </a:accent3>
      <a:accent4>
        <a:srgbClr val="000000"/>
      </a:accent4>
      <a:accent5>
        <a:srgbClr val="DAECEE"/>
      </a:accent5>
      <a:accent6>
        <a:srgbClr val="2D2D8A"/>
      </a:accent6>
      <a:hlink>
        <a:srgbClr val="009999"/>
      </a:hlink>
      <a:folHlink>
        <a:srgbClr val="99CC00"/>
      </a:folHlink>
    </a:clrScheme>
    <a:fontScheme name="Title &amp; Bulle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BCDFE2"/>
        </a:solidFill>
        <a:ln w="127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Arial" charset="0"/>
            <a:sym typeface="Arial" charset="0"/>
          </a:defRPr>
        </a:defPPr>
      </a:lstStyle>
    </a:spDef>
    <a:lnDef>
      <a:spPr bwMode="auto">
        <a:xfrm>
          <a:off x="0" y="0"/>
          <a:ext cx="1" cy="1"/>
        </a:xfrm>
        <a:custGeom>
          <a:avLst/>
          <a:gdLst/>
          <a:ahLst/>
          <a:cxnLst/>
          <a:rect l="0" t="0" r="0" b="0"/>
          <a:pathLst/>
        </a:custGeom>
        <a:solidFill>
          <a:srgbClr val="BCDFE2"/>
        </a:solidFill>
        <a:ln w="127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Arial" charset="0"/>
            <a:sym typeface="Arial" charset="0"/>
          </a:defRPr>
        </a:defPPr>
      </a:lstStyle>
    </a:lnDef>
  </a:objectDefaults>
  <a:extraClrSchemeLst>
    <a:extraClrScheme>
      <a:clrScheme name="Title &amp;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10041</TotalTime>
  <Pages>0</Pages>
  <Words>2007</Words>
  <Characters>0</Characters>
  <Application>Microsoft Office PowerPoint</Application>
  <PresentationFormat>On-screen Show (4:3)</PresentationFormat>
  <Lines>0</Lines>
  <Paragraphs>241</Paragraphs>
  <Slides>23</Slides>
  <Notes>23</Notes>
  <HiddenSlides>0</HiddenSlides>
  <MMClips>0</MMClips>
  <ScaleCrop>false</ScaleCrop>
  <HeadingPairs>
    <vt:vector size="6" baseType="variant">
      <vt:variant>
        <vt:lpstr>Theme</vt:lpstr>
      </vt:variant>
      <vt:variant>
        <vt:i4>1</vt:i4>
      </vt:variant>
      <vt:variant>
        <vt:lpstr>Slide Titles</vt:lpstr>
      </vt:variant>
      <vt:variant>
        <vt:i4>23</vt:i4>
      </vt:variant>
      <vt:variant>
        <vt:lpstr>Custom Shows</vt:lpstr>
      </vt:variant>
      <vt:variant>
        <vt:i4>2</vt:i4>
      </vt:variant>
    </vt:vector>
  </HeadingPairs>
  <TitlesOfParts>
    <vt:vector size="26" baseType="lpstr">
      <vt:lpstr>Title &amp; Bullets</vt:lpstr>
      <vt:lpstr>The CS 5 Black Herald</vt:lpstr>
      <vt:lpstr>Nim and the Nim Sum</vt:lpstr>
      <vt:lpstr>Nim Summary</vt:lpstr>
      <vt:lpstr>The Lagrange Polynomial Method!</vt:lpstr>
      <vt:lpstr>The Lagrange Polynomial Method!</vt:lpstr>
      <vt:lpstr>Lagrange Basis Functions</vt:lpstr>
      <vt:lpstr>Lagrange Basis Functions</vt:lpstr>
      <vt:lpstr>A Polynomial Through k Points</vt:lpstr>
      <vt:lpstr>A Concrete Example</vt:lpstr>
      <vt:lpstr>Shamir’s Secret Sharing</vt:lpstr>
      <vt:lpstr>The Alien’s Life Advice</vt:lpstr>
      <vt:lpstr>Data Compression</vt:lpstr>
      <vt:lpstr>Data Compression!</vt:lpstr>
      <vt:lpstr>The Prefix Property</vt:lpstr>
      <vt:lpstr>Consider the Language “Spamish”, with a Four-Letter Alphabet…</vt:lpstr>
      <vt:lpstr>The Variable-Length Coding Problem…</vt:lpstr>
      <vt:lpstr>The David Huffman Story!</vt:lpstr>
      <vt:lpstr>File I/O</vt:lpstr>
      <vt:lpstr>I wonder about trees - Robert Frost</vt:lpstr>
      <vt:lpstr>I wonder about trees - Robert Frost</vt:lpstr>
      <vt:lpstr>You Try It!</vt:lpstr>
      <vt:lpstr>You Try It!</vt:lpstr>
      <vt:lpstr>Huffman Coding</vt:lpstr>
      <vt:lpstr>For screen</vt:lpstr>
      <vt:lpstr>For printing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
  <cp:keywords/>
  <dc:description/>
  <cp:lastModifiedBy>Geoff Kuenning</cp:lastModifiedBy>
  <cp:revision>52</cp:revision>
  <cp:lastPrinted>2016-10-26T21:32:22Z</cp:lastPrinted>
  <dcterms:modified xsi:type="dcterms:W3CDTF">2016-10-26T21:32:33Z</dcterms:modified>
</cp:coreProperties>
</file>