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sldIdLst>
    <p:sldId id="256" r:id="rId2"/>
    <p:sldId id="357" r:id="rId3"/>
    <p:sldId id="356" r:id="rId4"/>
    <p:sldId id="307" r:id="rId5"/>
    <p:sldId id="308" r:id="rId6"/>
    <p:sldId id="310" r:id="rId7"/>
    <p:sldId id="309" r:id="rId8"/>
    <p:sldId id="311" r:id="rId9"/>
    <p:sldId id="315" r:id="rId10"/>
    <p:sldId id="316" r:id="rId11"/>
    <p:sldId id="317" r:id="rId12"/>
    <p:sldId id="312" r:id="rId13"/>
    <p:sldId id="314" r:id="rId14"/>
    <p:sldId id="318" r:id="rId15"/>
    <p:sldId id="292" r:id="rId16"/>
    <p:sldId id="319" r:id="rId17"/>
    <p:sldId id="313" r:id="rId18"/>
    <p:sldId id="320" r:id="rId19"/>
    <p:sldId id="295" r:id="rId20"/>
    <p:sldId id="296" r:id="rId21"/>
    <p:sldId id="297" r:id="rId22"/>
    <p:sldId id="298" r:id="rId23"/>
    <p:sldId id="299" r:id="rId24"/>
    <p:sldId id="305" r:id="rId25"/>
    <p:sldId id="300" r:id="rId26"/>
    <p:sldId id="301" r:id="rId27"/>
    <p:sldId id="302" r:id="rId28"/>
    <p:sldId id="303" r:id="rId29"/>
    <p:sldId id="271" r:id="rId30"/>
    <p:sldId id="272" r:id="rId31"/>
    <p:sldId id="273" r:id="rId32"/>
    <p:sldId id="294" r:id="rId33"/>
    <p:sldId id="277" r:id="rId34"/>
    <p:sldId id="306" r:id="rId35"/>
    <p:sldId id="274" r:id="rId36"/>
    <p:sldId id="293" r:id="rId37"/>
    <p:sldId id="304" r:id="rId3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6"/>
        <p:sld r:id="rId37"/>
        <p:sld r:id="rId38"/>
      </p:sldLst>
    </p:custShow>
    <p:custShow name="For printing" id="1">
      <p:sldLst>
        <p:sld r:id="rId2"/>
        <p:sld r:id="rId5"/>
        <p:sld r:id="rId6"/>
        <p:sld r:id="rId7"/>
        <p:sld r:id="rId8"/>
        <p:sld r:id="rId9"/>
        <p:sld r:id="rId10"/>
        <p:sld r:id="rId11"/>
        <p:sld r:id="rId12"/>
        <p:sld r:id="rId13"/>
        <p:sld r:id="rId14"/>
        <p:sld r:id="rId15"/>
        <p:sld r:id="rId17"/>
        <p:sld r:id="rId18"/>
        <p:sld r:id="rId19"/>
        <p:sld r:id="rId20"/>
        <p:sld r:id="rId21"/>
        <p:sld r:id="rId22"/>
        <p:sld r:id="rId23"/>
        <p:sld r:id="rId24"/>
        <p:sld r:id="rId25"/>
        <p:sld r:id="rId26"/>
        <p:sld r:id="rId27"/>
        <p:sld r:id="rId28"/>
        <p:sld r:id="rId29"/>
        <p:sld r:id="rId30"/>
        <p:sld r:id="rId31"/>
        <p:sld r:id="rId32"/>
        <p:sld r:id="rId33"/>
        <p:sld r:id="rId34"/>
        <p:sld r:id="rId36"/>
        <p:sld r:id="rId37"/>
        <p:sld r:id="rId38"/>
      </p:sldLst>
    </p:custShow>
  </p:custShowLst>
  <p:defaultTextStyle>
    <a:defPPr>
      <a:defRPr lang="en-US"/>
    </a:defPPr>
    <a:lvl1pPr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mn-ea"/>
        <a:cs typeface="+mn-cs"/>
        <a:sym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100"/>
    <a:srgbClr val="008C00"/>
    <a:srgbClr val="8C00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01" autoAdjust="0"/>
  </p:normalViewPr>
  <p:slideViewPr>
    <p:cSldViewPr>
      <p:cViewPr varScale="1">
        <p:scale>
          <a:sx n="61" d="100"/>
          <a:sy n="61" d="100"/>
        </p:scale>
        <p:origin x="70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3" name="Rectangle 3"/>
          <p:cNvSpPr>
            <a:spLocks noGrp="1" noChangeArrowheads="1"/>
          </p:cNvSpPr>
          <p:nvPr>
            <p:ph type="dt" idx="1"/>
          </p:nvPr>
        </p:nvSpPr>
        <p:spPr bwMode="auto">
          <a:xfrm>
            <a:off x="395655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lgn="r">
              <a:defRPr sz="1200">
                <a:solidFill>
                  <a:schemeClr val="tx1"/>
                </a:solidFill>
                <a:latin typeface="Arial" charset="0"/>
                <a:sym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98500" y="4403725"/>
            <a:ext cx="55880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5655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lgn="r">
              <a:defRPr sz="1200">
                <a:solidFill>
                  <a:schemeClr val="tx1"/>
                </a:solidFill>
                <a:latin typeface="Arial" charset="0"/>
                <a:sym typeface="Arial" charset="0"/>
              </a:defRPr>
            </a:lvl1pPr>
          </a:lstStyle>
          <a:p>
            <a:pPr>
              <a:defRPr/>
            </a:pPr>
            <a:fld id="{16D65808-D197-433F-B039-1F704C295ED5}" type="slidenum">
              <a:rPr lang="en-US"/>
              <a:pPr>
                <a:defRPr/>
              </a:pPr>
              <a:t>‹#›</a:t>
            </a:fld>
            <a:endParaRPr lang="en-US"/>
          </a:p>
        </p:txBody>
      </p:sp>
    </p:spTree>
    <p:extLst>
      <p:ext uri="{BB962C8B-B14F-4D97-AF65-F5344CB8AC3E}">
        <p14:creationId xmlns:p14="http://schemas.microsoft.com/office/powerpoint/2010/main" val="31538496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17 imperative3</a:t>
            </a:r>
          </a:p>
          <a:p>
            <a:r>
              <a:rPr lang="en-US" dirty="0"/>
              <a:t>Be ready to demo Twenty Questions (lec17prog01.py).  Make sure tqtree.txt is updated from tqtree-master.txt.</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a:t>
            </a:fld>
            <a:endParaRPr lang="en-US"/>
          </a:p>
        </p:txBody>
      </p:sp>
    </p:spTree>
    <p:extLst>
      <p:ext uri="{BB962C8B-B14F-4D97-AF65-F5344CB8AC3E}">
        <p14:creationId xmlns:p14="http://schemas.microsoft.com/office/powerpoint/2010/main" val="248314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10</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2716651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11</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1671193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12</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587455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13</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799927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14</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121759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21F6FB1-D607-47F4-9C14-9F1A0C678981}" type="slidenum">
              <a:rPr lang="en-US" altLang="en-US" sz="1200">
                <a:solidFill>
                  <a:schemeClr val="tx1"/>
                </a:solidFill>
              </a:rPr>
              <a:pPr eaLnBrk="1" hangingPunct="1"/>
              <a:t>15</a:t>
            </a:fld>
            <a:endParaRPr lang="en-US" altLang="en-US" sz="12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3725"/>
            <a:ext cx="5122333" cy="4171950"/>
          </a:xfrm>
          <a:noFill/>
        </p:spPr>
        <p:txBody>
          <a:bodyPr/>
          <a:lstStyle/>
          <a:p>
            <a:pPr eaLnBrk="1" hangingPunct="1"/>
            <a:endParaRPr lang="en-US" altLang="en-US">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16</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772279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17</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4055893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18</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424241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Animation: bottom line</a:t>
            </a:r>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19</a:t>
            </a:fld>
            <a:endParaRPr lang="en-US"/>
          </a:p>
        </p:txBody>
      </p:sp>
    </p:spTree>
    <p:extLst>
      <p:ext uri="{BB962C8B-B14F-4D97-AF65-F5344CB8AC3E}">
        <p14:creationId xmlns:p14="http://schemas.microsoft.com/office/powerpoint/2010/main" val="2032420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endParaRPr lang="en-US" altLang="en-US">
              <a:latin typeface="Arial" pitchFamily="34" charset="0"/>
            </a:endParaRPr>
          </a:p>
        </p:txBody>
      </p:sp>
      <p:sp>
        <p:nvSpPr>
          <p:cNvPr id="43012" name="Slide Number Placeholder 3"/>
          <p:cNvSpPr>
            <a:spLocks noGrp="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B60B1647-BA4B-4D6D-AA59-0E7D3B0B15DE}" type="slidenum">
              <a:rPr lang="en-US" altLang="en-US" smtClean="0">
                <a:sym typeface="Arial" pitchFamily="34" charset="0"/>
              </a:rPr>
              <a:pPr eaLnBrk="1" hangingPunct="1"/>
              <a:t>2</a:t>
            </a:fld>
            <a:endParaRPr lang="en-US" altLang="en-US">
              <a:sym typeface="Arial" pitchFamily="34" charset="0"/>
            </a:endParaRPr>
          </a:p>
        </p:txBody>
      </p:sp>
    </p:spTree>
    <p:extLst>
      <p:ext uri="{BB962C8B-B14F-4D97-AF65-F5344CB8AC3E}">
        <p14:creationId xmlns:p14="http://schemas.microsoft.com/office/powerpoint/2010/main" val="2692345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20</a:t>
            </a:fld>
            <a:endParaRPr lang="en-US"/>
          </a:p>
        </p:txBody>
      </p:sp>
    </p:spTree>
    <p:extLst>
      <p:ext uri="{BB962C8B-B14F-4D97-AF65-F5344CB8AC3E}">
        <p14:creationId xmlns:p14="http://schemas.microsoft.com/office/powerpoint/2010/main" val="854629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a:latin typeface="Arial" pitchFamily="34" charset="0"/>
            </a:endParaRPr>
          </a:p>
        </p:txBody>
      </p:sp>
      <p:sp>
        <p:nvSpPr>
          <p:cNvPr id="2355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979B4A5-6C44-4427-86F7-E8352D9CEAB5}" type="slidenum">
              <a:rPr lang="en-US" altLang="en-US" sz="1200">
                <a:solidFill>
                  <a:schemeClr val="tx1"/>
                </a:solidFill>
              </a:rPr>
              <a:pPr eaLnBrk="1" hangingPunct="1"/>
              <a:t>21</a:t>
            </a:fld>
            <a:endParaRPr lang="en-US" altLang="en-US" sz="120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dirty="0">
                <a:latin typeface="Arial" pitchFamily="34" charset="0"/>
              </a:rPr>
              <a:t>Limits are 1 to </a:t>
            </a:r>
            <a:r>
              <a:rPr lang="en-US" altLang="en-US" i="1" dirty="0">
                <a:latin typeface="Arial" pitchFamily="34" charset="0"/>
              </a:rPr>
              <a:t>k</a:t>
            </a:r>
            <a:r>
              <a:rPr lang="en-US" altLang="en-US" dirty="0">
                <a:latin typeface="Arial" pitchFamily="34" charset="0"/>
              </a:rPr>
              <a:t>.   Don’t forget to explain product notation.  Note that it can be done with reduce.</a:t>
            </a:r>
          </a:p>
        </p:txBody>
      </p:sp>
      <p:sp>
        <p:nvSpPr>
          <p:cNvPr id="24580"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A01C30-700F-494E-AEA1-DB2C22C623E4}" type="slidenum">
              <a:rPr lang="en-US" altLang="en-US" sz="1200">
                <a:solidFill>
                  <a:schemeClr val="tx1"/>
                </a:solidFill>
              </a:rPr>
              <a:pPr eaLnBrk="1" hangingPunct="1"/>
              <a:t>22</a:t>
            </a:fld>
            <a:endParaRPr lang="en-US" altLang="en-US" sz="1200">
              <a:solidFill>
                <a:schemeClr val="tx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forget to explain summation notation.  Note that it’s implemented</a:t>
            </a:r>
            <a:r>
              <a:rPr lang="en-US" baseline="0" dirty="0"/>
              <a:t> in the Python sum function.</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23</a:t>
            </a:fld>
            <a:endParaRPr lang="en-US"/>
          </a:p>
        </p:txBody>
      </p:sp>
    </p:spTree>
    <p:extLst>
      <p:ext uri="{BB962C8B-B14F-4D97-AF65-F5344CB8AC3E}">
        <p14:creationId xmlns:p14="http://schemas.microsoft.com/office/powerpoint/2010/main" val="15611295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r>
              <a:rPr lang="en-US" altLang="en-US" dirty="0">
                <a:latin typeface="Arial" pitchFamily="34" charset="0"/>
              </a:rPr>
              <a:t>Clearly, this is a quadratic,</a:t>
            </a:r>
            <a:r>
              <a:rPr lang="en-US" altLang="en-US" baseline="0" dirty="0">
                <a:latin typeface="Arial" pitchFamily="34" charset="0"/>
              </a:rPr>
              <a:t> which makes sense because in general you need a quadratic to be able to pass through three arbitrary points.  </a:t>
            </a:r>
            <a:r>
              <a:rPr lang="en-US" altLang="en-US" dirty="0">
                <a:latin typeface="Arial" pitchFamily="34" charset="0"/>
              </a:rPr>
              <a:t>It’s easy to show how a 2-point </a:t>
            </a:r>
            <a:r>
              <a:rPr lang="en-US" altLang="en-US" baseline="0" dirty="0">
                <a:latin typeface="Arial" pitchFamily="34" charset="0"/>
              </a:rPr>
              <a:t> </a:t>
            </a:r>
            <a:r>
              <a:rPr lang="en-US" altLang="en-US" dirty="0">
                <a:latin typeface="Arial" pitchFamily="34" charset="0"/>
              </a:rPr>
              <a:t>polynomial L(x)</a:t>
            </a:r>
            <a:r>
              <a:rPr lang="en-US" altLang="en-US" baseline="0" dirty="0">
                <a:latin typeface="Arial" pitchFamily="34" charset="0"/>
              </a:rPr>
              <a:t> = y0(x-x1)/(x0-x1) + y1(x-x0)/(x1-x0) </a:t>
            </a:r>
            <a:r>
              <a:rPr lang="en-US" altLang="en-US" dirty="0">
                <a:latin typeface="Arial" pitchFamily="34" charset="0"/>
              </a:rPr>
              <a:t>simplifies to y = mx + b.  (But don’t do so; it takes too much time.)</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24</a:t>
            </a:fld>
            <a:endParaRPr lang="en-US"/>
          </a:p>
        </p:txBody>
      </p:sp>
    </p:spTree>
    <p:extLst>
      <p:ext uri="{BB962C8B-B14F-4D97-AF65-F5344CB8AC3E}">
        <p14:creationId xmlns:p14="http://schemas.microsoft.com/office/powerpoint/2010/main" val="1889674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a:latin typeface="Arial" pitchFamily="34" charset="0"/>
              </a:rPr>
              <a:t>Adi Shamir is an Israeli cryptographer born in 1952.  Besides this clever secret-sharing scheme, he was co-inventor (along with Ron Rivest and Len Adleman) of the RSA public-key encryption algorithm, which was the first practical approach to public-key encryption (and which is in wide use today).  R, S, and A won the 2002 Turing award for this and other contributions to cryptography.</a:t>
            </a:r>
          </a:p>
          <a:p>
            <a:pPr eaLnBrk="1" hangingPunct="1"/>
            <a:endParaRPr lang="en-US" altLang="en-US">
              <a:latin typeface="Arial" pitchFamily="34" charset="0"/>
            </a:endParaRPr>
          </a:p>
          <a:p>
            <a:pPr eaLnBrk="1" hangingPunct="1"/>
            <a:r>
              <a:rPr lang="en-US" altLang="en-US">
                <a:latin typeface="Arial" pitchFamily="34" charset="0"/>
              </a:rPr>
              <a:t>A nice property of Shamir’s method is that you can add new people at any time, as long as </a:t>
            </a:r>
            <a:r>
              <a:rPr lang="en-US" altLang="en-US" i="1">
                <a:latin typeface="Arial" pitchFamily="34" charset="0"/>
              </a:rPr>
              <a:t>k</a:t>
            </a:r>
            <a:r>
              <a:rPr lang="en-US" altLang="en-US">
                <a:latin typeface="Arial" pitchFamily="34" charset="0"/>
              </a:rPr>
              <a:t> remains unchanged.</a:t>
            </a:r>
          </a:p>
          <a:p>
            <a:pPr eaLnBrk="1" hangingPunct="1"/>
            <a:endParaRPr lang="en-US" altLang="en-US">
              <a:latin typeface="Arial" pitchFamily="34" charset="0"/>
            </a:endParaRPr>
          </a:p>
        </p:txBody>
      </p:sp>
      <p:sp>
        <p:nvSpPr>
          <p:cNvPr id="25604"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5297B37-6EF1-48C3-AC9C-49322BE39B08}" type="slidenum">
              <a:rPr lang="en-US" altLang="en-US" sz="1200">
                <a:solidFill>
                  <a:schemeClr val="tx1"/>
                </a:solidFill>
              </a:rPr>
              <a:pPr eaLnBrk="1" hangingPunct="1"/>
              <a:t>25</a:t>
            </a:fld>
            <a:endParaRPr lang="en-US" altLang="en-US" sz="1200">
              <a:solidFill>
                <a:schemeClr val="tx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26</a:t>
            </a:fld>
            <a:endParaRPr lang="en-US"/>
          </a:p>
        </p:txBody>
      </p:sp>
    </p:spTree>
    <p:extLst>
      <p:ext uri="{BB962C8B-B14F-4D97-AF65-F5344CB8AC3E}">
        <p14:creationId xmlns:p14="http://schemas.microsoft.com/office/powerpoint/2010/main" val="16873157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176D70-5372-4630-B3A0-43FD54DF46E4}" type="slidenum">
              <a:rPr lang="en-US" altLang="en-US" sz="1200">
                <a:solidFill>
                  <a:schemeClr val="tx1"/>
                </a:solidFill>
                <a:latin typeface="Courier New" pitchFamily="49" charset="0"/>
                <a:ea typeface="ＭＳ Ｐゴシック" pitchFamily="1" charset="-128"/>
              </a:rPr>
              <a:pPr eaLnBrk="1" hangingPunct="1"/>
              <a:t>27</a:t>
            </a:fld>
            <a:endParaRPr lang="en-US" altLang="en-US" sz="1200">
              <a:solidFill>
                <a:schemeClr val="tx1"/>
              </a:solidFill>
              <a:latin typeface="Courier New" pitchFamily="49" charset="0"/>
              <a:ea typeface="ＭＳ Ｐゴシック" pitchFamily="1" charset="-128"/>
            </a:endParaRPr>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1"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8AFD0B3C-71B6-43EE-8027-92D1F85EEB2F}" type="slidenum">
              <a:rPr lang="en-US" altLang="en-US" sz="1200">
                <a:solidFill>
                  <a:schemeClr val="tx1"/>
                </a:solidFill>
                <a:latin typeface="Courier New" pitchFamily="49" charset="0"/>
                <a:ea typeface="ＭＳ Ｐゴシック" pitchFamily="1" charset="-128"/>
              </a:rPr>
              <a:pPr eaLnBrk="1" hangingPunct="1"/>
              <a:t>28</a:t>
            </a:fld>
            <a:endParaRPr lang="en-US" altLang="en-US" sz="1200">
              <a:solidFill>
                <a:schemeClr val="tx1"/>
              </a:solidFill>
              <a:latin typeface="Courier New" pitchFamily="49" charset="0"/>
              <a:ea typeface="ＭＳ Ｐゴシック" pitchFamily="1" charset="-128"/>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ea typeface="ＭＳ Ｐゴシック" pitchFamily="1" charset="-128"/>
              </a:rPr>
              <a:t>The prefix</a:t>
            </a:r>
            <a:r>
              <a:rPr lang="en-US" altLang="en-US" baseline="0" dirty="0">
                <a:latin typeface="Arial" pitchFamily="34" charset="0"/>
                <a:ea typeface="ＭＳ Ｐゴシック" pitchFamily="1" charset="-128"/>
              </a:rPr>
              <a:t> property says you can always unambiguously identify a code just by looking at a prefix of the string.  Another name for this is an "instantaneously decodable code".</a:t>
            </a:r>
            <a:endParaRPr lang="en-US" altLang="en-US" dirty="0">
              <a:latin typeface="Arial" pitchFamily="34" charset="0"/>
              <a:ea typeface="ＭＳ Ｐゴシック" pitchFamily="1"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has one animation, showing the second expected average.</a:t>
            </a:r>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29</a:t>
            </a:fld>
            <a:endParaRPr lang="en-US"/>
          </a:p>
        </p:txBody>
      </p:sp>
    </p:spTree>
    <p:extLst>
      <p:ext uri="{BB962C8B-B14F-4D97-AF65-F5344CB8AC3E}">
        <p14:creationId xmlns:p14="http://schemas.microsoft.com/office/powerpoint/2010/main" val="30654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endParaRPr lang="en-US" altLang="en-US">
              <a:latin typeface="Arial" pitchFamily="34" charset="0"/>
            </a:endParaRPr>
          </a:p>
        </p:txBody>
      </p:sp>
      <p:sp>
        <p:nvSpPr>
          <p:cNvPr id="43012" name="Slide Number Placeholder 3"/>
          <p:cNvSpPr>
            <a:spLocks noGrp="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B60B1647-BA4B-4D6D-AA59-0E7D3B0B15DE}" type="slidenum">
              <a:rPr lang="en-US" altLang="en-US" smtClean="0">
                <a:sym typeface="Arial" pitchFamily="34" charset="0"/>
              </a:rPr>
              <a:pPr eaLnBrk="1" hangingPunct="1"/>
              <a:t>3</a:t>
            </a:fld>
            <a:endParaRPr lang="en-US" altLang="en-US">
              <a:sym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30</a:t>
            </a:fld>
            <a:endParaRPr lang="en-US"/>
          </a:p>
        </p:txBody>
      </p:sp>
    </p:spTree>
    <p:extLst>
      <p:ext uri="{BB962C8B-B14F-4D97-AF65-F5344CB8AC3E}">
        <p14:creationId xmlns:p14="http://schemas.microsoft.com/office/powerpoint/2010/main" val="3809867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C061563-C475-40FE-B3B1-DCD5707857FF}" type="slidenum">
              <a:rPr lang="en-US" altLang="en-US" sz="1200">
                <a:solidFill>
                  <a:schemeClr val="tx1"/>
                </a:solidFill>
              </a:rPr>
              <a:pPr eaLnBrk="1" hangingPunct="1"/>
              <a:t>31</a:t>
            </a:fld>
            <a:endParaRPr lang="en-US" altLang="en-US" sz="1200">
              <a:solidFill>
                <a:schemeClr val="tx1"/>
              </a:solidFill>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40315" eaLnBrk="1" hangingPunct="1">
              <a:spcBef>
                <a:spcPts val="420"/>
              </a:spcBef>
            </a:pPr>
            <a:r>
              <a:rPr lang="en-US" altLang="en-US">
                <a:solidFill>
                  <a:srgbClr val="000000"/>
                </a:solidFill>
                <a:latin typeface="Arial" pitchFamily="34" charset="0"/>
                <a:cs typeface="Arial" pitchFamily="34" charset="0"/>
                <a:sym typeface="Arial" pitchFamily="34" charset="0"/>
              </a:rPr>
              <a:t>1951 David Huffman took information theory at MIT from Robert Fano.  He was give a choice of taking a final exam or finding an optimal prefix code.  Fano didn’t tell him that he himself had struggled with the problem.  Huffman worked for a long time, without success.  He had an idea, but couldn’t prove it was optimal.  Finally, he gave up, and as he was on the way to see Fano he suddenly had the necessary insight.  When he showed his result to Fano, Fano exclaimed, “Is it really that easy?”</a:t>
            </a:r>
          </a:p>
          <a:p>
            <a:pPr marL="40315" eaLnBrk="1" hangingPunct="1">
              <a:spcBef>
                <a:spcPts val="420"/>
              </a:spcBef>
            </a:pPr>
            <a:endParaRPr lang="en-US" altLang="en-US">
              <a:solidFill>
                <a:srgbClr val="000000"/>
              </a:solidFill>
              <a:latin typeface="Arial" pitchFamily="34" charset="0"/>
              <a:cs typeface="Arial" pitchFamily="34" charset="0"/>
              <a:sym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669E0B53-137B-4F3D-B89F-3782F776D57B}" type="slidenum">
              <a:rPr lang="en-US" altLang="en-US" sz="1200">
                <a:solidFill>
                  <a:schemeClr val="tx1"/>
                </a:solidFill>
              </a:rPr>
              <a:pPr eaLnBrk="1" hangingPunct="1"/>
              <a:t>32</a:t>
            </a:fld>
            <a:endParaRPr lang="en-US" altLang="en-US" sz="12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dirty="0">
                <a:latin typeface="Arial" pitchFamily="34" charset="0"/>
              </a:rPr>
              <a:t>Python treats text and binary files very differently.  For binary files, use “</a:t>
            </a:r>
            <a:r>
              <a:rPr lang="en-US" altLang="en-US" dirty="0" err="1">
                <a:latin typeface="Arial" pitchFamily="34" charset="0"/>
              </a:rPr>
              <a:t>rb</a:t>
            </a:r>
            <a:r>
              <a:rPr lang="en-US" altLang="en-US" dirty="0">
                <a:latin typeface="Arial" pitchFamily="34" charset="0"/>
              </a:rPr>
              <a:t>” and “</a:t>
            </a:r>
            <a:r>
              <a:rPr lang="en-US" altLang="en-US" dirty="0" err="1">
                <a:latin typeface="Arial" pitchFamily="34" charset="0"/>
              </a:rPr>
              <a:t>wb</a:t>
            </a:r>
            <a:r>
              <a:rPr lang="en-US" altLang="en-US" dirty="0">
                <a:latin typeface="Arial" pitchFamily="34" charset="0"/>
              </a:rPr>
              <a:t>”.  The encode/decode part is only for Huffman.</a:t>
            </a:r>
          </a:p>
          <a:p>
            <a:pPr eaLnBrk="1" hangingPunct="1"/>
            <a:endParaRPr lang="en-US" altLang="en-US" dirty="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33</a:t>
            </a:fld>
            <a:endParaRPr lang="en-US" altLang="en-US" sz="1200">
              <a:solidFill>
                <a:schemeClr val="tx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34</a:t>
            </a:fld>
            <a:endParaRPr lang="en-US" altLang="en-US" sz="1200">
              <a:solidFill>
                <a:schemeClr val="tx1"/>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620E31B-BC61-47BB-84AC-FEBDB60B3889}" type="slidenum">
              <a:rPr lang="en-US" altLang="en-US" sz="1200">
                <a:solidFill>
                  <a:schemeClr val="tx1"/>
                </a:solidFill>
              </a:rPr>
              <a:pPr eaLnBrk="1" hangingPunct="1"/>
              <a:t>35</a:t>
            </a:fld>
            <a:endParaRPr lang="en-US" altLang="en-US" sz="12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a:latin typeface="Arial" pitchFamily="34" charset="0"/>
              </a:rPr>
              <a:t>WORKSHEET PROBLEM: Try to find an optimal code for these letter frequencies.  The optimal code is 2.3 bits per symbol; see “You Try It” a few slides further on for the tree.</a:t>
            </a:r>
          </a:p>
          <a:p>
            <a:pPr eaLnBrk="1" hangingPunct="1"/>
            <a:endParaRPr lang="en-US" altLang="en-US">
              <a:latin typeface="Arial" pitchFamily="34" charset="0"/>
            </a:endParaRPr>
          </a:p>
          <a:p>
            <a:pPr eaLnBrk="1" hangingPunct="1"/>
            <a:endParaRPr lang="en-US" altLang="en-US">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a:latin typeface="Arial" pitchFamily="34" charset="0"/>
              </a:rPr>
              <a:t>Here’s what we want: most frequent letters near the top (short codes); frequent ones near the bottom.  The way to do it is to start at the bottom; that way infrequent pairs can combine to become higher frequency.</a:t>
            </a:r>
          </a:p>
        </p:txBody>
      </p:sp>
      <p:sp>
        <p:nvSpPr>
          <p:cNvPr id="3379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2DC6284A-5563-4890-A3D1-DF05087397AC}" type="slidenum">
              <a:rPr lang="en-US" altLang="en-US" sz="1200">
                <a:solidFill>
                  <a:schemeClr val="tx1"/>
                </a:solidFill>
              </a:rPr>
              <a:pPr eaLnBrk="1" hangingPunct="1"/>
              <a:t>36</a:t>
            </a:fld>
            <a:endParaRPr lang="en-US" altLang="en-US" sz="1200">
              <a:solidFill>
                <a:schemeClr val="tx1"/>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5155036-FCC8-45A0-8672-C04DA3832DB5}" type="slidenum">
              <a:rPr lang="en-US" altLang="en-US" sz="1200">
                <a:solidFill>
                  <a:schemeClr val="tx1"/>
                </a:solidFill>
                <a:latin typeface="Courier New" pitchFamily="49" charset="0"/>
                <a:ea typeface="ＭＳ Ｐゴシック" pitchFamily="1" charset="-128"/>
              </a:rPr>
              <a:pPr eaLnBrk="1" hangingPunct="1"/>
              <a:t>37</a:t>
            </a:fld>
            <a:endParaRPr lang="en-US" altLang="en-US" sz="1200">
              <a:solidFill>
                <a:schemeClr val="tx1"/>
              </a:solidFill>
              <a:latin typeface="Courier New" pitchFamily="49" charset="0"/>
              <a:ea typeface="ＭＳ Ｐゴシック" pitchFamily="1" charset="-128"/>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4B52D09F-841B-4AD3-8A58-B83F8625ED93}" type="slidenum">
              <a:rPr lang="en-US" altLang="en-US" smtClean="0">
                <a:sym typeface="Arial" pitchFamily="34" charset="0"/>
              </a:rPr>
              <a:pPr eaLnBrk="1" hangingPunct="1"/>
              <a:t>4</a:t>
            </a:fld>
            <a:endParaRPr lang="en-US" altLang="en-US">
              <a:sym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a:latin typeface="Arial" pitchFamily="34" charset="0"/>
              </a:rPr>
              <a:t>Rules of nim (normal play): you have </a:t>
            </a:r>
            <a:r>
              <a:rPr lang="en-US" altLang="en-US" i="1">
                <a:latin typeface="Arial" pitchFamily="34" charset="0"/>
              </a:rPr>
              <a:t>n</a:t>
            </a:r>
            <a:r>
              <a:rPr lang="en-US" altLang="en-US">
                <a:latin typeface="Arial" pitchFamily="34" charset="0"/>
              </a:rPr>
              <a:t> heaps of stones.  Each player in turn can remove an arbitrary (nonzero) number of stones from exactly one heap.  The player who removes the last stone wins.</a:t>
            </a:r>
          </a:p>
          <a:p>
            <a:pPr eaLnBrk="1" hangingPunct="1"/>
            <a:endParaRPr lang="en-US" altLang="en-US">
              <a:latin typeface="Arial" pitchFamily="34" charset="0"/>
            </a:endParaRPr>
          </a:p>
          <a:p>
            <a:pPr eaLnBrk="1" hangingPunct="1"/>
            <a:r>
              <a:rPr lang="en-US" altLang="en-US">
                <a:latin typeface="Arial" pitchFamily="34" charset="0"/>
              </a:rPr>
              <a:t>Nim sum: express the size of each heap in binary.  The num sum is just h</a:t>
            </a:r>
            <a:r>
              <a:rPr lang="en-US" altLang="en-US" sz="1000">
                <a:latin typeface="Arial" pitchFamily="34" charset="0"/>
              </a:rPr>
              <a:t>1^h2^h3^…</a:t>
            </a:r>
          </a:p>
          <a:p>
            <a:pPr eaLnBrk="1" hangingPunct="1"/>
            <a:endParaRPr lang="en-US" altLang="en-US" sz="1000">
              <a:latin typeface="Arial" pitchFamily="34" charset="0"/>
            </a:endParaRPr>
          </a:p>
          <a:p>
            <a:pPr eaLnBrk="1" hangingPunct="1"/>
            <a:r>
              <a:rPr lang="en-US" altLang="en-US" sz="100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5</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a:latin typeface="Arial" pitchFamily="34" charset="0"/>
              </a:rPr>
              <a:t>Rules of nim (normal play): you have </a:t>
            </a:r>
            <a:r>
              <a:rPr lang="en-US" altLang="en-US" i="1">
                <a:latin typeface="Arial" pitchFamily="34" charset="0"/>
              </a:rPr>
              <a:t>n</a:t>
            </a:r>
            <a:r>
              <a:rPr lang="en-US" altLang="en-US">
                <a:latin typeface="Arial" pitchFamily="34" charset="0"/>
              </a:rPr>
              <a:t> heaps of stones.  Each player in turn can remove an arbitrary (nonzero) number of stones from exactly one heap.  The player who removes the last stone wins.</a:t>
            </a:r>
          </a:p>
          <a:p>
            <a:pPr eaLnBrk="1" hangingPunct="1"/>
            <a:endParaRPr lang="en-US" altLang="en-US">
              <a:latin typeface="Arial" pitchFamily="34" charset="0"/>
            </a:endParaRPr>
          </a:p>
          <a:p>
            <a:pPr eaLnBrk="1" hangingPunct="1"/>
            <a:r>
              <a:rPr lang="en-US" altLang="en-US">
                <a:latin typeface="Arial" pitchFamily="34" charset="0"/>
              </a:rPr>
              <a:t>Nim sum: express the size of each heap in binary.  The num sum is just h</a:t>
            </a:r>
            <a:r>
              <a:rPr lang="en-US" altLang="en-US" sz="1000">
                <a:latin typeface="Arial" pitchFamily="34" charset="0"/>
              </a:rPr>
              <a:t>1^h2^h3^…</a:t>
            </a:r>
          </a:p>
          <a:p>
            <a:pPr eaLnBrk="1" hangingPunct="1"/>
            <a:endParaRPr lang="en-US" altLang="en-US" sz="1000">
              <a:latin typeface="Arial" pitchFamily="34" charset="0"/>
            </a:endParaRPr>
          </a:p>
          <a:p>
            <a:pPr eaLnBrk="1" hangingPunct="1"/>
            <a:r>
              <a:rPr lang="en-US" altLang="en-US" sz="100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6</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877713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7</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840578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8</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2154035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9</a:t>
            </a:fld>
            <a:endParaRPr lang="en-US" altLang="en-US">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2279797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ln/>
        </p:spPr>
        <p:txBody>
          <a:bodyPr/>
          <a:lstStyle>
            <a:lvl1pPr>
              <a:defRPr/>
            </a:lvl1pPr>
          </a:lstStyle>
          <a:p>
            <a:pPr>
              <a:defRPr/>
            </a:pPr>
            <a:fld id="{12D3F532-6C8B-4B36-A126-795198C15F4F}" type="slidenum">
              <a:rPr lang="en-US"/>
              <a:pPr>
                <a:defRPr/>
              </a:pPr>
              <a:t>‹#›</a:t>
            </a:fld>
            <a:endParaRPr lang="en-US"/>
          </a:p>
        </p:txBody>
      </p:sp>
    </p:spTree>
    <p:extLst>
      <p:ext uri="{BB962C8B-B14F-4D97-AF65-F5344CB8AC3E}">
        <p14:creationId xmlns:p14="http://schemas.microsoft.com/office/powerpoint/2010/main" val="200542463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2BCD44D3-4E62-496F-8FDA-A653471A6F14}" type="slidenum">
              <a:rPr lang="en-US"/>
              <a:pPr>
                <a:defRPr/>
              </a:pPr>
              <a:t>‹#›</a:t>
            </a:fld>
            <a:endParaRPr lang="en-US"/>
          </a:p>
        </p:txBody>
      </p:sp>
    </p:spTree>
    <p:extLst>
      <p:ext uri="{BB962C8B-B14F-4D97-AF65-F5344CB8AC3E}">
        <p14:creationId xmlns:p14="http://schemas.microsoft.com/office/powerpoint/2010/main" val="24314935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93F524F5-7B47-460E-9DD9-92E28A455D45}" type="slidenum">
              <a:rPr lang="en-US"/>
              <a:pPr>
                <a:defRPr/>
              </a:pPr>
              <a:t>‹#›</a:t>
            </a:fld>
            <a:endParaRPr lang="en-US"/>
          </a:p>
        </p:txBody>
      </p:sp>
    </p:spTree>
    <p:extLst>
      <p:ext uri="{BB962C8B-B14F-4D97-AF65-F5344CB8AC3E}">
        <p14:creationId xmlns:p14="http://schemas.microsoft.com/office/powerpoint/2010/main" val="27276605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5306CB3C-F720-47F6-896A-2DE835A61DBF}" type="slidenum">
              <a:rPr lang="en-US"/>
              <a:pPr>
                <a:defRPr/>
              </a:pPr>
              <a:t>‹#›</a:t>
            </a:fld>
            <a:endParaRPr lang="en-US"/>
          </a:p>
        </p:txBody>
      </p:sp>
    </p:spTree>
    <p:extLst>
      <p:ext uri="{BB962C8B-B14F-4D97-AF65-F5344CB8AC3E}">
        <p14:creationId xmlns:p14="http://schemas.microsoft.com/office/powerpoint/2010/main" val="29416883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D6A61C42-085B-4478-BA70-C69B0AC19FCB}" type="slidenum">
              <a:rPr lang="en-US"/>
              <a:pPr>
                <a:defRPr/>
              </a:pPr>
              <a:t>‹#›</a:t>
            </a:fld>
            <a:endParaRPr lang="en-US"/>
          </a:p>
        </p:txBody>
      </p:sp>
    </p:spTree>
    <p:extLst>
      <p:ext uri="{BB962C8B-B14F-4D97-AF65-F5344CB8AC3E}">
        <p14:creationId xmlns:p14="http://schemas.microsoft.com/office/powerpoint/2010/main" val="2153362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ln/>
        </p:spPr>
        <p:txBody>
          <a:bodyPr/>
          <a:lstStyle>
            <a:lvl1pPr>
              <a:defRPr/>
            </a:lvl1pPr>
          </a:lstStyle>
          <a:p>
            <a:pPr>
              <a:defRPr/>
            </a:pPr>
            <a:fld id="{AEA935EB-BB5E-412D-8AB0-9E44B6077B1C}" type="slidenum">
              <a:rPr lang="en-US"/>
              <a:pPr>
                <a:defRPr/>
              </a:pPr>
              <a:t>‹#›</a:t>
            </a:fld>
            <a:endParaRPr lang="en-US"/>
          </a:p>
        </p:txBody>
      </p:sp>
    </p:spTree>
    <p:extLst>
      <p:ext uri="{BB962C8B-B14F-4D97-AF65-F5344CB8AC3E}">
        <p14:creationId xmlns:p14="http://schemas.microsoft.com/office/powerpoint/2010/main" val="12119759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ln/>
        </p:spPr>
        <p:txBody>
          <a:bodyPr/>
          <a:lstStyle>
            <a:lvl1pPr>
              <a:defRPr/>
            </a:lvl1pPr>
          </a:lstStyle>
          <a:p>
            <a:pPr>
              <a:defRPr/>
            </a:pPr>
            <a:fld id="{77CF5F5F-F1D4-4AAC-B8E2-ED432C620A96}" type="slidenum">
              <a:rPr lang="en-US"/>
              <a:pPr>
                <a:defRPr/>
              </a:pPr>
              <a:t>‹#›</a:t>
            </a:fld>
            <a:endParaRPr lang="en-US"/>
          </a:p>
        </p:txBody>
      </p:sp>
    </p:spTree>
    <p:extLst>
      <p:ext uri="{BB962C8B-B14F-4D97-AF65-F5344CB8AC3E}">
        <p14:creationId xmlns:p14="http://schemas.microsoft.com/office/powerpoint/2010/main" val="31406593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ln/>
        </p:spPr>
        <p:txBody>
          <a:bodyPr/>
          <a:lstStyle>
            <a:lvl1pPr>
              <a:defRPr/>
            </a:lvl1pPr>
          </a:lstStyle>
          <a:p>
            <a:pPr>
              <a:defRPr/>
            </a:pPr>
            <a:fld id="{2220ABD4-4045-45A9-A151-592535C62CED}" type="slidenum">
              <a:rPr lang="en-US"/>
              <a:pPr>
                <a:defRPr/>
              </a:pPr>
              <a:t>‹#›</a:t>
            </a:fld>
            <a:endParaRPr lang="en-US"/>
          </a:p>
        </p:txBody>
      </p:sp>
    </p:spTree>
    <p:extLst>
      <p:ext uri="{BB962C8B-B14F-4D97-AF65-F5344CB8AC3E}">
        <p14:creationId xmlns:p14="http://schemas.microsoft.com/office/powerpoint/2010/main" val="28463310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9ED0D7D3-BB7D-4AC8-8A10-7149A98CCC0D}" type="slidenum">
              <a:rPr lang="en-US"/>
              <a:pPr>
                <a:defRPr/>
              </a:pPr>
              <a:t>‹#›</a:t>
            </a:fld>
            <a:endParaRPr lang="en-US"/>
          </a:p>
        </p:txBody>
      </p:sp>
    </p:spTree>
    <p:extLst>
      <p:ext uri="{BB962C8B-B14F-4D97-AF65-F5344CB8AC3E}">
        <p14:creationId xmlns:p14="http://schemas.microsoft.com/office/powerpoint/2010/main" val="34089153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1E227A2C-ED8F-43C2-8ABB-3A199977F8F7}" type="slidenum">
              <a:rPr lang="en-US"/>
              <a:pPr>
                <a:defRPr/>
              </a:pPr>
              <a:t>‹#›</a:t>
            </a:fld>
            <a:endParaRPr lang="en-US"/>
          </a:p>
        </p:txBody>
      </p:sp>
    </p:spTree>
    <p:extLst>
      <p:ext uri="{BB962C8B-B14F-4D97-AF65-F5344CB8AC3E}">
        <p14:creationId xmlns:p14="http://schemas.microsoft.com/office/powerpoint/2010/main" val="116393089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705DD1D-2CEF-49C2-ADB4-ED885EEB0B42}" type="slidenum">
              <a:rPr lang="en-US"/>
              <a:pPr>
                <a:defRPr/>
              </a:pPr>
              <a:t>‹#›</a:t>
            </a:fld>
            <a:endParaRPr lang="en-US"/>
          </a:p>
        </p:txBody>
      </p:sp>
    </p:spTree>
    <p:extLst>
      <p:ext uri="{BB962C8B-B14F-4D97-AF65-F5344CB8AC3E}">
        <p14:creationId xmlns:p14="http://schemas.microsoft.com/office/powerpoint/2010/main" val="37946175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a:sym typeface="Arial" pitchFamily="34"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a:sym typeface="Arial" pitchFamily="34" charset="0"/>
              </a:rPr>
              <a:t>Click to edit Master text styles</a:t>
            </a:r>
          </a:p>
          <a:p>
            <a:pPr lvl="1"/>
            <a:r>
              <a:rPr lang="en-US" altLang="en-US">
                <a:sym typeface="Arial" pitchFamily="34" charset="0"/>
              </a:rPr>
              <a:t>Second level</a:t>
            </a:r>
          </a:p>
          <a:p>
            <a:pPr lvl="2"/>
            <a:r>
              <a:rPr lang="en-US" altLang="en-US">
                <a:sym typeface="Arial" pitchFamily="34" charset="0"/>
              </a:rPr>
              <a:t>Third level</a:t>
            </a:r>
          </a:p>
          <a:p>
            <a:pPr lvl="3"/>
            <a:r>
              <a:rPr lang="en-US" altLang="en-US">
                <a:sym typeface="Arial" pitchFamily="34" charset="0"/>
              </a:rPr>
              <a:t>Fourth level</a:t>
            </a:r>
          </a:p>
          <a:p>
            <a:pPr lvl="4"/>
            <a:r>
              <a:rPr lang="en-US" altLang="en-US">
                <a:sym typeface="Arial" pitchFamily="34" charset="0"/>
              </a:rPr>
              <a:t>Fifth level</a:t>
            </a:r>
          </a:p>
        </p:txBody>
      </p:sp>
      <p:sp>
        <p:nvSpPr>
          <p:cNvPr id="2" name="Text Box 3"/>
          <p:cNvSpPr txBox="1">
            <a:spLocks noGrp="1" noChangeArrowheads="1"/>
          </p:cNvSpPr>
          <p:nvPr>
            <p:ph type="sldNum" sz="quarter" idx="4"/>
          </p:nvPr>
        </p:nvSpPr>
        <p:spPr bwMode="auto">
          <a:xfrm>
            <a:off x="73485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Arial" charset="0"/>
                <a:cs typeface="Arial" charset="0"/>
                <a:sym typeface="Arial" charset="0"/>
              </a:defRPr>
            </a:lvl1pPr>
          </a:lstStyle>
          <a:p>
            <a:pPr>
              <a:defRPr/>
            </a:pPr>
            <a:fld id="{37B64808-6093-4124-99AA-3078FE3D7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Arial" pitchFamily="34" charset="0"/>
        </a:defRPr>
      </a:lvl1pPr>
      <a:lvl2pPr marL="39688" indent="-39688" algn="ctr" rtl="0" eaLnBrk="0" fontAlgn="base" hangingPunct="0">
        <a:spcBef>
          <a:spcPct val="0"/>
        </a:spcBef>
        <a:spcAft>
          <a:spcPct val="0"/>
        </a:spcAft>
        <a:defRPr sz="4400">
          <a:solidFill>
            <a:schemeClr val="tx1"/>
          </a:solidFill>
          <a:latin typeface="Arial" charset="0"/>
          <a:sym typeface="Arial" pitchFamily="34" charset="0"/>
        </a:defRPr>
      </a:lvl2pPr>
      <a:lvl3pPr marL="39688" indent="-39688" algn="ctr" rtl="0" eaLnBrk="0" fontAlgn="base" hangingPunct="0">
        <a:spcBef>
          <a:spcPct val="0"/>
        </a:spcBef>
        <a:spcAft>
          <a:spcPct val="0"/>
        </a:spcAft>
        <a:defRPr sz="4400">
          <a:solidFill>
            <a:schemeClr val="tx1"/>
          </a:solidFill>
          <a:latin typeface="Arial" charset="0"/>
          <a:sym typeface="Arial" pitchFamily="34" charset="0"/>
        </a:defRPr>
      </a:lvl3pPr>
      <a:lvl4pPr marL="39688" indent="-39688" algn="ctr" rtl="0" eaLnBrk="0" fontAlgn="base" hangingPunct="0">
        <a:spcBef>
          <a:spcPct val="0"/>
        </a:spcBef>
        <a:spcAft>
          <a:spcPct val="0"/>
        </a:spcAft>
        <a:defRPr sz="4400">
          <a:solidFill>
            <a:schemeClr val="tx1"/>
          </a:solidFill>
          <a:latin typeface="Arial" charset="0"/>
          <a:sym typeface="Arial" pitchFamily="34" charset="0"/>
        </a:defRPr>
      </a:lvl4pPr>
      <a:lvl5pPr marL="39688" indent="-39688" algn="ctr" rtl="0" eaLnBrk="0" fontAlgn="base" hangingPunct="0">
        <a:spcBef>
          <a:spcPct val="0"/>
        </a:spcBef>
        <a:spcAft>
          <a:spcPct val="0"/>
        </a:spcAft>
        <a:defRPr sz="4400">
          <a:solidFill>
            <a:schemeClr val="tx1"/>
          </a:solidFill>
          <a:latin typeface="Arial" charset="0"/>
          <a:sym typeface="Arial" pitchFamily="34" charset="0"/>
        </a:defRPr>
      </a:lvl5pPr>
      <a:lvl6pPr marL="496888" algn="ctr" rtl="0" fontAlgn="base">
        <a:spcBef>
          <a:spcPct val="0"/>
        </a:spcBef>
        <a:spcAft>
          <a:spcPct val="0"/>
        </a:spcAft>
        <a:defRPr sz="4400">
          <a:solidFill>
            <a:schemeClr val="tx1"/>
          </a:solidFill>
          <a:latin typeface="Arial" charset="0"/>
          <a:sym typeface="Arial" charset="0"/>
        </a:defRPr>
      </a:lvl6pPr>
      <a:lvl7pPr marL="954088" algn="ctr" rtl="0" fontAlgn="base">
        <a:spcBef>
          <a:spcPct val="0"/>
        </a:spcBef>
        <a:spcAft>
          <a:spcPct val="0"/>
        </a:spcAft>
        <a:defRPr sz="4400">
          <a:solidFill>
            <a:schemeClr val="tx1"/>
          </a:solidFill>
          <a:latin typeface="Arial" charset="0"/>
          <a:sym typeface="Arial" charset="0"/>
        </a:defRPr>
      </a:lvl7pPr>
      <a:lvl8pPr marL="1411288" algn="ctr" rtl="0" fontAlgn="base">
        <a:spcBef>
          <a:spcPct val="0"/>
        </a:spcBef>
        <a:spcAft>
          <a:spcPct val="0"/>
        </a:spcAft>
        <a:defRPr sz="4400">
          <a:solidFill>
            <a:schemeClr val="tx1"/>
          </a:solidFill>
          <a:latin typeface="Arial" charset="0"/>
          <a:sym typeface="Arial" charset="0"/>
        </a:defRPr>
      </a:lvl8pPr>
      <a:lvl9pPr marL="1868488" algn="ctr" rtl="0" fontAlgn="base">
        <a:spcBef>
          <a:spcPct val="0"/>
        </a:spcBef>
        <a:spcAft>
          <a:spcPct val="0"/>
        </a:spcAft>
        <a:defRPr sz="4400">
          <a:solidFill>
            <a:schemeClr val="tx1"/>
          </a:solidFill>
          <a:latin typeface="Arial" charset="0"/>
          <a:sym typeface="Arial" charset="0"/>
        </a:defRPr>
      </a:lvl9pPr>
    </p:titleStyle>
    <p:bodyStyle>
      <a:lvl1pPr marL="382588" indent="-342900" algn="l" rtl="0" eaLnBrk="0" fontAlgn="base" hangingPunct="0">
        <a:spcBef>
          <a:spcPts val="700"/>
        </a:spcBef>
        <a:spcAft>
          <a:spcPct val="0"/>
        </a:spcAft>
        <a:buSzPct val="100000"/>
        <a:buFont typeface="Lucida Grande" charset="0"/>
        <a:buChar char="•"/>
        <a:defRPr sz="3200">
          <a:solidFill>
            <a:schemeClr val="tx1"/>
          </a:solidFill>
          <a:latin typeface="+mn-lt"/>
          <a:ea typeface="+mn-ea"/>
          <a:cs typeface="+mn-cs"/>
          <a:sym typeface="Arial" pitchFamily="34" charset="0"/>
        </a:defRPr>
      </a:lvl1pPr>
      <a:lvl2pPr marL="731838" indent="-285750" algn="l" rtl="0" eaLnBrk="0" fontAlgn="base" hangingPunct="0">
        <a:spcBef>
          <a:spcPts val="600"/>
        </a:spcBef>
        <a:spcAft>
          <a:spcPct val="0"/>
        </a:spcAft>
        <a:buSzPct val="100000"/>
        <a:buFont typeface="Lucida Grande" charset="0"/>
        <a:buChar char="–"/>
        <a:defRPr sz="2800">
          <a:solidFill>
            <a:schemeClr val="tx1"/>
          </a:solidFill>
          <a:latin typeface="+mn-lt"/>
          <a:sym typeface="Arial" pitchFamily="34" charset="0"/>
        </a:defRPr>
      </a:lvl2pPr>
      <a:lvl3pPr marL="1131888" indent="-228600" algn="l" rtl="0" eaLnBrk="0" fontAlgn="base" hangingPunct="0">
        <a:spcBef>
          <a:spcPts val="600"/>
        </a:spcBef>
        <a:spcAft>
          <a:spcPct val="0"/>
        </a:spcAft>
        <a:buSzPct val="100000"/>
        <a:buFont typeface="Lucida Grande" charset="0"/>
        <a:buChar char="•"/>
        <a:defRPr sz="2400">
          <a:solidFill>
            <a:schemeClr val="tx1"/>
          </a:solidFill>
          <a:latin typeface="+mn-lt"/>
          <a:sym typeface="Arial" pitchFamily="34" charset="0"/>
        </a:defRPr>
      </a:lvl3pPr>
      <a:lvl4pPr marL="15890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4pPr>
      <a:lvl5pPr marL="20462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5pPr>
      <a:lvl6pPr marL="25034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6pPr>
      <a:lvl7pPr marL="29606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7pPr>
      <a:lvl8pPr marL="34178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8pPr>
      <a:lvl9pPr marL="38750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jpe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200.png"/><Relationship Id="rId5" Type="http://schemas.openxmlformats.org/officeDocument/2006/relationships/image" Target="../media/image190.png"/><Relationship Id="rId4" Type="http://schemas.openxmlformats.org/officeDocument/2006/relationships/image" Target="../media/image180.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3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62000" y="0"/>
            <a:ext cx="7772400" cy="1447800"/>
          </a:xfrm>
        </p:spPr>
        <p:txBody>
          <a:bodyPr rIns="132080"/>
          <a:lstStyle/>
          <a:p>
            <a:pPr indent="0" eaLnBrk="1" hangingPunct="1"/>
            <a:r>
              <a:rPr lang="en-US" altLang="en-US">
                <a:latin typeface="Lucida Blackletter" charset="0"/>
                <a:sym typeface="Lucida Blackletter" charset="0"/>
              </a:rPr>
              <a:t>The CS 5 Black Herald</a:t>
            </a:r>
          </a:p>
        </p:txBody>
      </p:sp>
      <p:sp>
        <p:nvSpPr>
          <p:cNvPr id="2051" name="Rectangle 2"/>
          <p:cNvSpPr>
            <a:spLocks/>
          </p:cNvSpPr>
          <p:nvPr/>
        </p:nvSpPr>
        <p:spPr bwMode="auto">
          <a:xfrm>
            <a:off x="609600" y="1524000"/>
            <a:ext cx="434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3600">
                <a:solidFill>
                  <a:schemeClr val="tx1"/>
                </a:solidFill>
                <a:latin typeface="Impact" pitchFamily="34" charset="0"/>
                <a:sym typeface="Big Caslon" charset="0"/>
              </a:rPr>
              <a:t>GIANT PENGUIN FOUND IN GALILEO CORRIDORS</a:t>
            </a:r>
          </a:p>
        </p:txBody>
      </p:sp>
      <p:sp>
        <p:nvSpPr>
          <p:cNvPr id="2052" name="Rectangle 4"/>
          <p:cNvSpPr>
            <a:spLocks/>
          </p:cNvSpPr>
          <p:nvPr/>
        </p:nvSpPr>
        <p:spPr bwMode="auto">
          <a:xfrm>
            <a:off x="533400" y="2667000"/>
            <a:ext cx="502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cs typeface="Arial" pitchFamily="34" charset="0"/>
              </a:rPr>
              <a:t>Claremont (PPI): An enormous penguin, nearly six feet in length, was found in the corridors of Harvey Mudd College’s Libra Complex late Wednesday evening.  Scientists from Penguin Pleasures, a volunteer rescue group, said the animal appeared to have expired from an overdose of sugar.  “Sadly, many people do not realize that penguins are terribly sensitive to sweets,” stated Dr. </a:t>
            </a:r>
            <a:r>
              <a:rPr lang="en-US" altLang="en-US" sz="1800" dirty="0" err="1">
                <a:solidFill>
                  <a:schemeClr val="tx1"/>
                </a:solidFill>
                <a:cs typeface="Arial" pitchFamily="34" charset="0"/>
              </a:rPr>
              <a:t>D.I</a:t>
            </a:r>
            <a:r>
              <a:rPr lang="en-US" altLang="en-US" sz="1800" dirty="0">
                <a:solidFill>
                  <a:schemeClr val="tx1"/>
                </a:solidFill>
                <a:cs typeface="Arial" pitchFamily="34" charset="0"/>
              </a:rPr>
              <a:t>. Section as she examined the corpse.  “I imagine that a well-meaning person must have intended to give it a treat.”</a:t>
            </a:r>
          </a:p>
          <a:p>
            <a:pPr eaLnBrk="1" hangingPunct="1"/>
            <a:r>
              <a:rPr lang="en-US" altLang="en-US" sz="1800" dirty="0">
                <a:solidFill>
                  <a:schemeClr val="tx1"/>
                </a:solidFill>
                <a:cs typeface="Arial" pitchFamily="34" charset="0"/>
              </a:rPr>
              <a:t>    The saddened campus plans to hold a moment of silence during final exams, since students are generally quiet and mournful during that time anyway.</a:t>
            </a:r>
          </a:p>
        </p:txBody>
      </p:sp>
      <p:pic>
        <p:nvPicPr>
          <p:cNvPr id="2053" name="Picture 6" descr="deadtu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333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3477875"/>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find(x, 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False</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if x == key:</a:t>
            </a:r>
          </a:p>
          <a:p>
            <a:r>
              <a:rPr lang="en-US" sz="2000" b="1" dirty="0">
                <a:latin typeface="Courier New" panose="02070309020205020404" pitchFamily="49" charset="0"/>
                <a:cs typeface="Courier New" panose="02070309020205020404" pitchFamily="49" charset="0"/>
              </a:rPr>
              <a:t>            return True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elif</a:t>
            </a:r>
            <a:r>
              <a:rPr lang="en-US" sz="2000" b="1" dirty="0">
                <a:latin typeface="Courier New" panose="02070309020205020404" pitchFamily="49" charset="0"/>
                <a:cs typeface="Courier New" panose="02070309020205020404" pitchFamily="49" charset="0"/>
              </a:rPr>
              <a:t> x &lt; key:</a:t>
            </a:r>
          </a:p>
          <a:p>
            <a:r>
              <a:rPr lang="en-US" sz="2000" b="1" dirty="0">
                <a:latin typeface="Courier New" panose="02070309020205020404" pitchFamily="49" charset="0"/>
                <a:cs typeface="Courier New" panose="02070309020205020404" pitchFamily="49" charset="0"/>
              </a:rPr>
              <a:t>            return find(x, left)</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return find(x, right)</a:t>
            </a:r>
          </a:p>
        </p:txBody>
      </p:sp>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find(x, 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25867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90269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3477875"/>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insert(x, 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(x,  None, None)</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if x == key:</a:t>
            </a:r>
          </a:p>
          <a:p>
            <a:r>
              <a:rPr lang="en-US" sz="2000" b="1" dirty="0">
                <a:latin typeface="Courier New" panose="02070309020205020404" pitchFamily="49" charset="0"/>
                <a:cs typeface="Courier New" panose="02070309020205020404" pitchFamily="49" charset="0"/>
              </a:rPr>
              <a:t>            return tree # Already in tree, done!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elif</a:t>
            </a:r>
            <a:r>
              <a:rPr lang="en-US" sz="2000" b="1" dirty="0">
                <a:latin typeface="Courier New" panose="02070309020205020404" pitchFamily="49" charset="0"/>
                <a:cs typeface="Courier New" panose="02070309020205020404" pitchFamily="49" charset="0"/>
              </a:rPr>
              <a:t> x &lt; key:</a:t>
            </a:r>
          </a:p>
          <a:p>
            <a:r>
              <a:rPr lang="en-US" sz="2000" b="1" dirty="0">
                <a:latin typeface="Courier New" panose="02070309020205020404" pitchFamily="49" charset="0"/>
                <a:cs typeface="Courier New" panose="02070309020205020404" pitchFamily="49" charset="0"/>
              </a:rPr>
              <a:t>            return (key, insert(x, left), right)</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return (key, left, insert(x, right))</a:t>
            </a:r>
          </a:p>
        </p:txBody>
      </p:sp>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insert(x, 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25867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lien5-transparent">
            <a:extLst>
              <a:ext uri="{FF2B5EF4-FFF2-40B4-BE49-F238E27FC236}">
                <a16:creationId xmlns:a16="http://schemas.microsoft.com/office/drawing/2014/main" id="{BCC3B148-5A45-46B8-9636-3A03A1D355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5087" y="52578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peech Bubble: Rectangle 2">
            <a:extLst>
              <a:ext uri="{FF2B5EF4-FFF2-40B4-BE49-F238E27FC236}">
                <a16:creationId xmlns:a16="http://schemas.microsoft.com/office/drawing/2014/main" id="{5971448D-49E1-447B-B8C8-9DAF2A6582E2}"/>
              </a:ext>
            </a:extLst>
          </p:cNvPr>
          <p:cNvSpPr/>
          <p:nvPr/>
        </p:nvSpPr>
        <p:spPr bwMode="auto">
          <a:xfrm>
            <a:off x="4191000" y="5334000"/>
            <a:ext cx="1752600" cy="1219200"/>
          </a:xfrm>
          <a:prstGeom prst="wedgeRectCallout">
            <a:avLst>
              <a:gd name="adj1" fmla="val 157568"/>
              <a:gd name="adj2" fmla="val -15494"/>
            </a:avLst>
          </a:prstGeom>
          <a:noFill/>
          <a:ln w="127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sym typeface="Arial" charset="0"/>
              </a:rPr>
              <a:t>This </a:t>
            </a:r>
            <a:r>
              <a:rPr lang="en-US" sz="1800" dirty="0">
                <a:latin typeface="Arial" charset="0"/>
                <a:sym typeface="Arial" charset="0"/>
              </a:rPr>
              <a:t>will be handy when we save a tree to a file!</a:t>
            </a:r>
            <a:endParaRPr kumimoji="0" lang="en-US" sz="1800" b="0" i="0" u="none" strike="noStrike" cap="none" normalizeH="0" baseline="0" dirty="0">
              <a:ln>
                <a:noFill/>
              </a:ln>
              <a:solidFill>
                <a:srgbClr val="000000"/>
              </a:solidFill>
              <a:effectLst/>
              <a:latin typeface="Arial" charset="0"/>
              <a:sym typeface="Arial" charset="0"/>
            </a:endParaRPr>
          </a:p>
        </p:txBody>
      </p:sp>
    </p:spTree>
    <p:extLst>
      <p:ext uri="{BB962C8B-B14F-4D97-AF65-F5344CB8AC3E}">
        <p14:creationId xmlns:p14="http://schemas.microsoft.com/office/powerpoint/2010/main" val="26820509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Twenty Questions Game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r>
              <a:rPr lang="en-US" dirty="0"/>
              <a:t>Demo!</a:t>
            </a:r>
          </a:p>
          <a:p>
            <a:r>
              <a:rPr lang="en-US" dirty="0"/>
              <a:t>Playing the game gives back a new tree!</a:t>
            </a:r>
          </a:p>
          <a:p>
            <a:r>
              <a:rPr lang="en-US" dirty="0"/>
              <a:t>How do we save the tree?</a:t>
            </a:r>
          </a:p>
          <a:p>
            <a:r>
              <a:rPr lang="en-US" dirty="0"/>
              <a:t>How do we restore the tree? (Optional, but recommended!)</a:t>
            </a:r>
          </a:p>
          <a:p>
            <a:endParaRPr lang="en-US" dirty="0"/>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ounded Rectangle 3">
            <a:extLst>
              <a:ext uri="{FF2B5EF4-FFF2-40B4-BE49-F238E27FC236}">
                <a16:creationId xmlns:a16="http://schemas.microsoft.com/office/drawing/2014/main" id="{F8F54E6E-0777-4EAB-8E3D-2358F5B94611}"/>
              </a:ext>
            </a:extLst>
          </p:cNvPr>
          <p:cNvSpPr/>
          <p:nvPr/>
        </p:nvSpPr>
        <p:spPr>
          <a:xfrm>
            <a:off x="4449704" y="4524963"/>
            <a:ext cx="3377259"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bigger than a breadbox?</a:t>
            </a:r>
          </a:p>
        </p:txBody>
      </p:sp>
      <p:sp>
        <p:nvSpPr>
          <p:cNvPr id="8" name="Rounded Rectangle 4">
            <a:extLst>
              <a:ext uri="{FF2B5EF4-FFF2-40B4-BE49-F238E27FC236}">
                <a16:creationId xmlns:a16="http://schemas.microsoft.com/office/drawing/2014/main" id="{A51FD4C1-C393-4419-9E48-D846DA1A67D8}"/>
              </a:ext>
            </a:extLst>
          </p:cNvPr>
          <p:cNvSpPr/>
          <p:nvPr/>
        </p:nvSpPr>
        <p:spPr>
          <a:xfrm>
            <a:off x="3971808" y="5657794"/>
            <a:ext cx="1794933" cy="564444"/>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an elephant?</a:t>
            </a:r>
          </a:p>
        </p:txBody>
      </p:sp>
      <p:sp>
        <p:nvSpPr>
          <p:cNvPr id="9" name="Rounded Rectangle 5">
            <a:extLst>
              <a:ext uri="{FF2B5EF4-FFF2-40B4-BE49-F238E27FC236}">
                <a16:creationId xmlns:a16="http://schemas.microsoft.com/office/drawing/2014/main" id="{CF861053-BB3B-4298-B715-9D0E49F809F1}"/>
              </a:ext>
            </a:extLst>
          </p:cNvPr>
          <p:cNvSpPr/>
          <p:nvPr/>
        </p:nvSpPr>
        <p:spPr>
          <a:xfrm>
            <a:off x="6590830" y="5644564"/>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mouse?</a:t>
            </a:r>
          </a:p>
        </p:txBody>
      </p:sp>
      <p:cxnSp>
        <p:nvCxnSpPr>
          <p:cNvPr id="10" name="Straight Arrow Connector 9">
            <a:extLst>
              <a:ext uri="{FF2B5EF4-FFF2-40B4-BE49-F238E27FC236}">
                <a16:creationId xmlns:a16="http://schemas.microsoft.com/office/drawing/2014/main" id="{E6D6BB7C-0D36-4687-A1EE-BE82F4C9DCE0}"/>
              </a:ext>
            </a:extLst>
          </p:cNvPr>
          <p:cNvCxnSpPr>
            <a:stCxn id="7" idx="2"/>
          </p:cNvCxnSpPr>
          <p:nvPr/>
        </p:nvCxnSpPr>
        <p:spPr>
          <a:xfrm flipH="1">
            <a:off x="4948296" y="5089407"/>
            <a:ext cx="1190038"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CB5D72B-B1A2-4718-9D9D-6680817E8DDE}"/>
              </a:ext>
            </a:extLst>
          </p:cNvPr>
          <p:cNvCxnSpPr>
            <a:stCxn id="7" idx="2"/>
            <a:endCxn id="9" idx="0"/>
          </p:cNvCxnSpPr>
          <p:nvPr/>
        </p:nvCxnSpPr>
        <p:spPr>
          <a:xfrm>
            <a:off x="6138334" y="5089407"/>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9429FD92-9E5A-4211-B80B-E448539C36B7}"/>
              </a:ext>
            </a:extLst>
          </p:cNvPr>
          <p:cNvSpPr txBox="1"/>
          <p:nvPr/>
        </p:nvSpPr>
        <p:spPr>
          <a:xfrm>
            <a:off x="216370" y="5552814"/>
            <a:ext cx="3506088" cy="1200329"/>
          </a:xfrm>
          <a:prstGeom prst="rect">
            <a:avLst/>
          </a:prstGeom>
          <a:noFill/>
        </p:spPr>
        <p:txBody>
          <a:bodyPr wrap="none" rtlCol="0">
            <a:spAutoFit/>
          </a:bodyPr>
          <a:lstStyle/>
          <a:p>
            <a:r>
              <a:rPr lang="en-US" sz="1800" dirty="0"/>
              <a:t>(</a:t>
            </a:r>
            <a:r>
              <a:rPr lang="en-US" sz="1800" dirty="0">
                <a:solidFill>
                  <a:srgbClr val="0000FF"/>
                </a:solidFill>
              </a:rPr>
              <a:t>“Is it bigger than a breadbox?”</a:t>
            </a:r>
            <a:r>
              <a:rPr lang="en-US" sz="1800" dirty="0"/>
              <a:t>, </a:t>
            </a:r>
          </a:p>
          <a:p>
            <a:r>
              <a:rPr lang="en-US" sz="1800" dirty="0"/>
              <a:t>      </a:t>
            </a:r>
            <a:r>
              <a:rPr lang="en-US" sz="1800" dirty="0">
                <a:solidFill>
                  <a:srgbClr val="008000"/>
                </a:solidFill>
              </a:rPr>
              <a:t>(“an elephant”, None, None)</a:t>
            </a:r>
            <a:r>
              <a:rPr lang="en-US" sz="1800" dirty="0"/>
              <a:t>,</a:t>
            </a:r>
          </a:p>
          <a:p>
            <a:r>
              <a:rPr lang="en-US" sz="1800" dirty="0"/>
              <a:t>      </a:t>
            </a:r>
            <a:r>
              <a:rPr lang="en-US" sz="1800" dirty="0">
                <a:solidFill>
                  <a:srgbClr val="FF0000"/>
                </a:solidFill>
              </a:rPr>
              <a:t>(“a mouse”, None, None)</a:t>
            </a:r>
          </a:p>
          <a:p>
            <a:r>
              <a:rPr lang="en-US" sz="1800" dirty="0"/>
              <a:t>)</a:t>
            </a:r>
          </a:p>
        </p:txBody>
      </p:sp>
    </p:spTree>
    <p:extLst>
      <p:ext uri="{BB962C8B-B14F-4D97-AF65-F5344CB8AC3E}">
        <p14:creationId xmlns:p14="http://schemas.microsoft.com/office/powerpoint/2010/main" val="80230951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play(tree)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9" name="Rectangle 8">
            <a:extLst>
              <a:ext uri="{FF2B5EF4-FFF2-40B4-BE49-F238E27FC236}">
                <a16:creationId xmlns:a16="http://schemas.microsoft.com/office/drawing/2014/main" id="{8BE8FD76-99BB-45A1-B9AD-3A7700007212}"/>
              </a:ext>
            </a:extLst>
          </p:cNvPr>
          <p:cNvSpPr/>
          <p:nvPr/>
        </p:nvSpPr>
        <p:spPr>
          <a:xfrm>
            <a:off x="138139" y="1452514"/>
            <a:ext cx="9005861" cy="4708981"/>
          </a:xfrm>
          <a:prstGeom prst="rect">
            <a:avLst/>
          </a:prstGeom>
        </p:spPr>
        <p:txBody>
          <a:bodyPr wrap="square">
            <a:spAutoFit/>
          </a:bodyPr>
          <a:lstStyle/>
          <a:p>
            <a:r>
              <a:rPr lang="en-US" sz="2400" b="1" dirty="0" err="1">
                <a:solidFill>
                  <a:schemeClr val="tx1"/>
                </a:solidFill>
                <a:latin typeface="Courier"/>
                <a:cs typeface="Courier"/>
              </a:rPr>
              <a:t>def</a:t>
            </a:r>
            <a:r>
              <a:rPr lang="en-US" sz="2400" b="1" dirty="0">
                <a:solidFill>
                  <a:schemeClr val="tx1"/>
                </a:solidFill>
                <a:latin typeface="Courier"/>
                <a:cs typeface="Courier"/>
              </a:rPr>
              <a:t> play(tree):</a:t>
            </a:r>
          </a:p>
          <a:p>
            <a:r>
              <a:rPr lang="en-US" sz="2400" b="1" dirty="0">
                <a:solidFill>
                  <a:schemeClr val="tx1"/>
                </a:solidFill>
                <a:latin typeface="Courier"/>
                <a:cs typeface="Courier"/>
              </a:rPr>
              <a:t>  if leaf(tree):</a:t>
            </a:r>
          </a:p>
          <a:p>
            <a:r>
              <a:rPr lang="en-US" sz="2400" b="1" dirty="0">
                <a:solidFill>
                  <a:schemeClr val="tx1"/>
                </a:solidFill>
                <a:latin typeface="Courier"/>
                <a:cs typeface="Courier"/>
              </a:rPr>
              <a:t>    return </a:t>
            </a:r>
            <a:r>
              <a:rPr lang="en-US" sz="2400" b="1" dirty="0" err="1">
                <a:solidFill>
                  <a:schemeClr val="tx1"/>
                </a:solidFill>
                <a:latin typeface="Courier"/>
                <a:cs typeface="Courier"/>
              </a:rPr>
              <a:t>playLeaf</a:t>
            </a:r>
            <a:r>
              <a:rPr lang="en-US" sz="2400" b="1" dirty="0">
                <a:solidFill>
                  <a:schemeClr val="tx1"/>
                </a:solidFill>
                <a:latin typeface="Courier"/>
                <a:cs typeface="Courier"/>
              </a:rPr>
              <a:t>(tree)</a:t>
            </a:r>
          </a:p>
          <a:p>
            <a:r>
              <a:rPr lang="hu-HU" sz="2400" b="1" dirty="0">
                <a:solidFill>
                  <a:schemeClr val="tx1"/>
                </a:solidFill>
                <a:latin typeface="Courier"/>
                <a:cs typeface="Courier"/>
              </a:rPr>
              <a:t>  else:</a:t>
            </a:r>
          </a:p>
          <a:p>
            <a:r>
              <a:rPr lang="en-US" sz="2400" b="1" dirty="0">
                <a:solidFill>
                  <a:schemeClr val="tx1"/>
                </a:solidFill>
                <a:latin typeface="Courier"/>
                <a:cs typeface="Courier"/>
              </a:rPr>
              <a:t>    </a:t>
            </a:r>
            <a:r>
              <a:rPr lang="en-US" sz="2400" b="1" dirty="0">
                <a:solidFill>
                  <a:srgbClr val="FFB100"/>
                </a:solidFill>
                <a:latin typeface="Courier"/>
                <a:cs typeface="Courier"/>
              </a:rPr>
              <a:t>root</a:t>
            </a:r>
            <a:r>
              <a:rPr lang="en-US" sz="2400" b="1" dirty="0">
                <a:solidFill>
                  <a:schemeClr val="tx1"/>
                </a:solidFill>
                <a:latin typeface="Courier"/>
                <a:cs typeface="Courier"/>
              </a:rPr>
              <a:t>, </a:t>
            </a:r>
            <a:r>
              <a:rPr lang="en-US" sz="2400" b="1" dirty="0" err="1">
                <a:solidFill>
                  <a:srgbClr val="00B050"/>
                </a:solidFill>
                <a:latin typeface="Courier"/>
                <a:cs typeface="Courier"/>
              </a:rPr>
              <a:t>yesChild</a:t>
            </a:r>
            <a:r>
              <a:rPr lang="en-US" sz="2400" b="1" dirty="0">
                <a:solidFill>
                  <a:schemeClr val="tx1"/>
                </a:solidFill>
                <a:latin typeface="Courier"/>
                <a:cs typeface="Courier"/>
              </a:rPr>
              <a:t>, </a:t>
            </a:r>
            <a:r>
              <a:rPr lang="en-US" sz="2400" b="1" dirty="0" err="1">
                <a:solidFill>
                  <a:srgbClr val="FF0000"/>
                </a:solidFill>
                <a:latin typeface="Courier"/>
                <a:cs typeface="Courier"/>
              </a:rPr>
              <a:t>noChild</a:t>
            </a:r>
            <a:r>
              <a:rPr lang="en-US" sz="2400" b="1" dirty="0">
                <a:solidFill>
                  <a:schemeClr val="tx1"/>
                </a:solidFill>
                <a:latin typeface="Courier"/>
                <a:cs typeface="Courier"/>
              </a:rPr>
              <a:t> = tree</a:t>
            </a:r>
          </a:p>
          <a:p>
            <a:r>
              <a:rPr lang="en-US" sz="2400" b="1" dirty="0">
                <a:solidFill>
                  <a:schemeClr val="tx1"/>
                </a:solidFill>
                <a:latin typeface="Courier"/>
                <a:cs typeface="Courier"/>
              </a:rPr>
              <a:t>    answer = input(</a:t>
            </a:r>
            <a:r>
              <a:rPr lang="en-US" sz="2400" b="1" dirty="0">
                <a:solidFill>
                  <a:srgbClr val="FFB100"/>
                </a:solidFill>
                <a:latin typeface="Courier"/>
                <a:cs typeface="Courier"/>
              </a:rPr>
              <a:t>root</a:t>
            </a:r>
            <a:r>
              <a:rPr lang="en-US" sz="2400" b="1" dirty="0">
                <a:solidFill>
                  <a:schemeClr val="tx1"/>
                </a:solidFill>
                <a:latin typeface="Courier"/>
                <a:cs typeface="Courier"/>
              </a:rPr>
              <a:t> + " ")</a:t>
            </a:r>
          </a:p>
          <a:p>
            <a:r>
              <a:rPr lang="en-US" sz="2400" b="1" dirty="0">
                <a:solidFill>
                  <a:schemeClr val="tx1"/>
                </a:solidFill>
                <a:latin typeface="Courier"/>
                <a:cs typeface="Courier"/>
              </a:rPr>
              <a:t>    if yes(answer):</a:t>
            </a:r>
          </a:p>
          <a:p>
            <a:endParaRPr lang="en-US" b="1" dirty="0">
              <a:solidFill>
                <a:schemeClr val="tx1"/>
              </a:solidFill>
              <a:latin typeface="Courier"/>
              <a:cs typeface="Courier"/>
            </a:endParaRPr>
          </a:p>
          <a:p>
            <a:r>
              <a:rPr lang="en-US" b="1" dirty="0">
                <a:solidFill>
                  <a:schemeClr val="tx1"/>
                </a:solidFill>
                <a:latin typeface="Courier"/>
                <a:cs typeface="Courier"/>
              </a:rPr>
              <a:t>    else:</a:t>
            </a:r>
          </a:p>
          <a:p>
            <a:endParaRPr lang="en-US" b="1" dirty="0">
              <a:solidFill>
                <a:schemeClr val="tx1"/>
              </a:solidFill>
              <a:latin typeface="Courier"/>
              <a:cs typeface="Courier"/>
            </a:endParaRPr>
          </a:p>
          <a:p>
            <a:r>
              <a:rPr lang="en-US" sz="2000" b="1" dirty="0">
                <a:latin typeface="Courier"/>
                <a:cs typeface="Courier"/>
              </a:rPr>
              <a:t>tree = </a:t>
            </a:r>
            <a:r>
              <a:rPr lang="is-IS" sz="2000" b="1" dirty="0">
                <a:latin typeface="Courier"/>
                <a:cs typeface="Courier"/>
              </a:rPr>
              <a:t>…</a:t>
            </a:r>
          </a:p>
          <a:p>
            <a:r>
              <a:rPr lang="en-US" sz="2000" b="1" dirty="0">
                <a:latin typeface="Courier"/>
                <a:cs typeface="Courier"/>
              </a:rPr>
              <a:t>while(</a:t>
            </a:r>
            <a:r>
              <a:rPr lang="is-IS" sz="2000" b="1" dirty="0">
                <a:latin typeface="Courier"/>
                <a:cs typeface="Courier"/>
              </a:rPr>
              <a:t>…):</a:t>
            </a:r>
            <a:endParaRPr lang="hu-HU" sz="2000" b="1" dirty="0">
              <a:latin typeface="Courier"/>
              <a:cs typeface="Courier"/>
            </a:endParaRPr>
          </a:p>
          <a:p>
            <a:r>
              <a:rPr lang="en-US" sz="2000" b="1" dirty="0">
                <a:latin typeface="Courier"/>
                <a:cs typeface="Courier"/>
              </a:rPr>
              <a:t>  tree = play(tree)</a:t>
            </a:r>
            <a:endParaRPr lang="en-US" sz="2000" b="1" dirty="0">
              <a:solidFill>
                <a:schemeClr val="tx1"/>
              </a:solidFill>
              <a:latin typeface="Courier"/>
              <a:cs typeface="Courier"/>
            </a:endParaRPr>
          </a:p>
        </p:txBody>
      </p:sp>
      <p:cxnSp>
        <p:nvCxnSpPr>
          <p:cNvPr id="10" name="Straight Connector 9">
            <a:extLst>
              <a:ext uri="{FF2B5EF4-FFF2-40B4-BE49-F238E27FC236}">
                <a16:creationId xmlns:a16="http://schemas.microsoft.com/office/drawing/2014/main" id="{1852E57F-CB2A-45C8-B0A0-BC18997E6C62}"/>
              </a:ext>
            </a:extLst>
          </p:cNvPr>
          <p:cNvCxnSpPr/>
          <p:nvPr/>
        </p:nvCxnSpPr>
        <p:spPr>
          <a:xfrm>
            <a:off x="138139" y="4953000"/>
            <a:ext cx="6650869"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B4F72176-6AAD-42E3-BA70-3F51C2A6C87E}"/>
              </a:ext>
            </a:extLst>
          </p:cNvPr>
          <p:cNvPicPr>
            <a:picLocks noChangeAspect="1"/>
          </p:cNvPicPr>
          <p:nvPr/>
        </p:nvPicPr>
        <p:blipFill>
          <a:blip r:embed="rId3"/>
          <a:stretch>
            <a:fillRect/>
          </a:stretch>
        </p:blipFill>
        <p:spPr>
          <a:xfrm>
            <a:off x="5105400" y="5257800"/>
            <a:ext cx="1000125" cy="1371600"/>
          </a:xfrm>
          <a:prstGeom prst="rect">
            <a:avLst/>
          </a:prstGeom>
        </p:spPr>
      </p:pic>
      <p:sp>
        <p:nvSpPr>
          <p:cNvPr id="6" name="Speech Bubble: Rectangle with Corners Rounded 5">
            <a:extLst>
              <a:ext uri="{FF2B5EF4-FFF2-40B4-BE49-F238E27FC236}">
                <a16:creationId xmlns:a16="http://schemas.microsoft.com/office/drawing/2014/main" id="{1F3B920D-5CBF-4F95-B545-F28485636699}"/>
              </a:ext>
            </a:extLst>
          </p:cNvPr>
          <p:cNvSpPr/>
          <p:nvPr/>
        </p:nvSpPr>
        <p:spPr bwMode="auto">
          <a:xfrm>
            <a:off x="6629400" y="4824464"/>
            <a:ext cx="2133600" cy="1722742"/>
          </a:xfrm>
          <a:prstGeom prst="wedgeRoundRectCallout">
            <a:avLst>
              <a:gd name="adj1" fmla="val -81317"/>
              <a:gd name="adj2" fmla="val 17891"/>
              <a:gd name="adj3" fmla="val 16667"/>
            </a:avLst>
          </a:prstGeom>
          <a:noFill/>
          <a:ln w="127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hangingPunct="0"/>
            <a:r>
              <a:rPr lang="en-US" sz="1800" dirty="0">
                <a:latin typeface="Arial" pitchFamily="-106" charset="0"/>
                <a:ea typeface="ＭＳ Ｐゴシック" pitchFamily="-106" charset="-128"/>
                <a:cs typeface="ＭＳ Ｐゴシック" pitchFamily="-106" charset="-128"/>
              </a:rPr>
              <a:t>Fill this in!  Then talk with a neighbor about what </a:t>
            </a:r>
            <a:r>
              <a:rPr lang="en-US" sz="1800" dirty="0" err="1">
                <a:latin typeface="Arial" pitchFamily="-106" charset="0"/>
                <a:ea typeface="ＭＳ Ｐゴシック" pitchFamily="-106" charset="-128"/>
                <a:cs typeface="ＭＳ Ｐゴシック" pitchFamily="-106" charset="-128"/>
              </a:rPr>
              <a:t>playLeaf</a:t>
            </a:r>
            <a:r>
              <a:rPr lang="en-US" sz="1800" dirty="0">
                <a:latin typeface="Arial" pitchFamily="-106" charset="0"/>
                <a:ea typeface="ＭＳ Ｐゴシック" pitchFamily="-106" charset="-128"/>
                <a:cs typeface="ＭＳ Ｐゴシック" pitchFamily="-106" charset="-128"/>
              </a:rPr>
              <a:t> will need to do.</a:t>
            </a:r>
          </a:p>
        </p:txBody>
      </p:sp>
      <p:sp>
        <p:nvSpPr>
          <p:cNvPr id="14" name="TextBox 13">
            <a:extLst>
              <a:ext uri="{FF2B5EF4-FFF2-40B4-BE49-F238E27FC236}">
                <a16:creationId xmlns:a16="http://schemas.microsoft.com/office/drawing/2014/main" id="{8D31175D-D581-400B-B547-DE13AEDF0395}"/>
              </a:ext>
            </a:extLst>
          </p:cNvPr>
          <p:cNvSpPr txBox="1"/>
          <p:nvPr/>
        </p:nvSpPr>
        <p:spPr>
          <a:xfrm>
            <a:off x="6151656" y="1502000"/>
            <a:ext cx="2736647" cy="646331"/>
          </a:xfrm>
          <a:prstGeom prst="rect">
            <a:avLst/>
          </a:prstGeom>
          <a:noFill/>
        </p:spPr>
        <p:txBody>
          <a:bodyPr wrap="none" rtlCol="0">
            <a:spAutoFit/>
          </a:bodyPr>
          <a:lstStyle/>
          <a:p>
            <a:r>
              <a:rPr lang="en-US" sz="1800" dirty="0"/>
              <a:t>Imagine a function called</a:t>
            </a:r>
          </a:p>
          <a:p>
            <a:r>
              <a:rPr lang="en-US" sz="1800" dirty="0" err="1">
                <a:latin typeface="Courier"/>
                <a:cs typeface="Courier"/>
              </a:rPr>
              <a:t>playLeaf</a:t>
            </a:r>
            <a:r>
              <a:rPr lang="en-US" sz="1800" dirty="0">
                <a:latin typeface="Courier"/>
                <a:cs typeface="Courier"/>
              </a:rPr>
              <a:t>(tree)</a:t>
            </a:r>
            <a:r>
              <a:rPr lang="en-US" sz="1800" dirty="0"/>
              <a:t>!</a:t>
            </a:r>
          </a:p>
        </p:txBody>
      </p:sp>
      <p:cxnSp>
        <p:nvCxnSpPr>
          <p:cNvPr id="15" name="Straight Arrow Connector 14">
            <a:extLst>
              <a:ext uri="{FF2B5EF4-FFF2-40B4-BE49-F238E27FC236}">
                <a16:creationId xmlns:a16="http://schemas.microsoft.com/office/drawing/2014/main" id="{13D5A4D4-14A2-49B9-B192-367C210126DB}"/>
              </a:ext>
            </a:extLst>
          </p:cNvPr>
          <p:cNvCxnSpPr/>
          <p:nvPr/>
        </p:nvCxnSpPr>
        <p:spPr>
          <a:xfrm flipH="1">
            <a:off x="4898792" y="1962963"/>
            <a:ext cx="1204081" cy="2804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607942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play(tree)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9" name="Rectangle 8">
            <a:extLst>
              <a:ext uri="{FF2B5EF4-FFF2-40B4-BE49-F238E27FC236}">
                <a16:creationId xmlns:a16="http://schemas.microsoft.com/office/drawing/2014/main" id="{8BE8FD76-99BB-45A1-B9AD-3A7700007212}"/>
              </a:ext>
            </a:extLst>
          </p:cNvPr>
          <p:cNvSpPr/>
          <p:nvPr/>
        </p:nvSpPr>
        <p:spPr>
          <a:xfrm>
            <a:off x="138139" y="1452514"/>
            <a:ext cx="9005861" cy="4154984"/>
          </a:xfrm>
          <a:prstGeom prst="rect">
            <a:avLst/>
          </a:prstGeom>
        </p:spPr>
        <p:txBody>
          <a:bodyPr wrap="square">
            <a:spAutoFit/>
          </a:bodyPr>
          <a:lstStyle/>
          <a:p>
            <a:r>
              <a:rPr lang="en-US" sz="2400" b="1" dirty="0" err="1">
                <a:solidFill>
                  <a:schemeClr val="tx1"/>
                </a:solidFill>
                <a:latin typeface="Courier"/>
                <a:cs typeface="Courier"/>
              </a:rPr>
              <a:t>def</a:t>
            </a:r>
            <a:r>
              <a:rPr lang="en-US" sz="2400" b="1" dirty="0">
                <a:solidFill>
                  <a:schemeClr val="tx1"/>
                </a:solidFill>
                <a:latin typeface="Courier"/>
                <a:cs typeface="Courier"/>
              </a:rPr>
              <a:t> play(tree):</a:t>
            </a:r>
          </a:p>
          <a:p>
            <a:r>
              <a:rPr lang="en-US" sz="2400" b="1" dirty="0">
                <a:solidFill>
                  <a:schemeClr val="tx1"/>
                </a:solidFill>
                <a:latin typeface="Courier"/>
                <a:cs typeface="Courier"/>
              </a:rPr>
              <a:t>  if leaf(tree):</a:t>
            </a:r>
          </a:p>
          <a:p>
            <a:r>
              <a:rPr lang="en-US" sz="2400" b="1" dirty="0">
                <a:solidFill>
                  <a:schemeClr val="tx1"/>
                </a:solidFill>
                <a:latin typeface="Courier"/>
                <a:cs typeface="Courier"/>
              </a:rPr>
              <a:t>    return </a:t>
            </a:r>
            <a:r>
              <a:rPr lang="en-US" sz="2400" b="1" dirty="0" err="1">
                <a:solidFill>
                  <a:schemeClr val="tx1"/>
                </a:solidFill>
                <a:latin typeface="Courier"/>
                <a:cs typeface="Courier"/>
              </a:rPr>
              <a:t>playLeaf</a:t>
            </a:r>
            <a:r>
              <a:rPr lang="en-US" sz="2400" b="1" dirty="0">
                <a:solidFill>
                  <a:schemeClr val="tx1"/>
                </a:solidFill>
                <a:latin typeface="Courier"/>
                <a:cs typeface="Courier"/>
              </a:rPr>
              <a:t>(tree)</a:t>
            </a:r>
          </a:p>
          <a:p>
            <a:r>
              <a:rPr lang="en-US" sz="2400" b="1" dirty="0">
                <a:solidFill>
                  <a:schemeClr val="tx1"/>
                </a:solidFill>
                <a:latin typeface="Courier"/>
                <a:cs typeface="Courier"/>
              </a:rPr>
              <a:t>  </a:t>
            </a:r>
            <a:r>
              <a:rPr lang="hu-HU" sz="2400" b="1" dirty="0">
                <a:solidFill>
                  <a:schemeClr val="tx1"/>
                </a:solidFill>
                <a:latin typeface="Courier"/>
                <a:cs typeface="Courier"/>
              </a:rPr>
              <a:t>else:</a:t>
            </a:r>
          </a:p>
          <a:p>
            <a:r>
              <a:rPr lang="en-US" sz="2400" b="1" dirty="0">
                <a:solidFill>
                  <a:schemeClr val="tx1"/>
                </a:solidFill>
                <a:latin typeface="Courier"/>
                <a:cs typeface="Courier"/>
              </a:rPr>
              <a:t>    </a:t>
            </a:r>
            <a:r>
              <a:rPr lang="en-US" sz="2400" b="1" dirty="0">
                <a:solidFill>
                  <a:srgbClr val="FFB100"/>
                </a:solidFill>
                <a:latin typeface="Courier"/>
                <a:cs typeface="Courier"/>
              </a:rPr>
              <a:t>root</a:t>
            </a:r>
            <a:r>
              <a:rPr lang="en-US" sz="2400" b="1" dirty="0">
                <a:solidFill>
                  <a:schemeClr val="tx1"/>
                </a:solidFill>
                <a:latin typeface="Courier"/>
                <a:cs typeface="Courier"/>
              </a:rPr>
              <a:t>, </a:t>
            </a:r>
            <a:r>
              <a:rPr lang="en-US" sz="2400" b="1" dirty="0" err="1">
                <a:solidFill>
                  <a:srgbClr val="00B050"/>
                </a:solidFill>
                <a:latin typeface="Courier"/>
                <a:cs typeface="Courier"/>
              </a:rPr>
              <a:t>yesChild</a:t>
            </a:r>
            <a:r>
              <a:rPr lang="en-US" sz="2400" b="1" dirty="0">
                <a:solidFill>
                  <a:schemeClr val="tx1"/>
                </a:solidFill>
                <a:latin typeface="Courier"/>
                <a:cs typeface="Courier"/>
              </a:rPr>
              <a:t>, </a:t>
            </a:r>
            <a:r>
              <a:rPr lang="en-US" sz="2400" b="1" dirty="0" err="1">
                <a:solidFill>
                  <a:srgbClr val="FF0000"/>
                </a:solidFill>
                <a:latin typeface="Courier"/>
                <a:cs typeface="Courier"/>
              </a:rPr>
              <a:t>noChild</a:t>
            </a:r>
            <a:r>
              <a:rPr lang="en-US" sz="2400" b="1" dirty="0">
                <a:solidFill>
                  <a:schemeClr val="tx1"/>
                </a:solidFill>
                <a:latin typeface="Courier"/>
                <a:cs typeface="Courier"/>
              </a:rPr>
              <a:t> = tree</a:t>
            </a:r>
          </a:p>
          <a:p>
            <a:r>
              <a:rPr lang="en-US" sz="2400" b="1" dirty="0">
                <a:solidFill>
                  <a:schemeClr val="tx1"/>
                </a:solidFill>
                <a:latin typeface="Courier"/>
                <a:cs typeface="Courier"/>
              </a:rPr>
              <a:t>    answer = input(</a:t>
            </a:r>
            <a:r>
              <a:rPr lang="en-US" sz="2400" b="1" dirty="0">
                <a:solidFill>
                  <a:srgbClr val="FFB100"/>
                </a:solidFill>
                <a:latin typeface="Courier"/>
                <a:cs typeface="Courier"/>
              </a:rPr>
              <a:t>root</a:t>
            </a:r>
            <a:r>
              <a:rPr lang="en-US" sz="2400" b="1" dirty="0">
                <a:solidFill>
                  <a:schemeClr val="tx1"/>
                </a:solidFill>
                <a:latin typeface="Courier"/>
                <a:cs typeface="Courier"/>
              </a:rPr>
              <a:t> + " ")</a:t>
            </a:r>
          </a:p>
          <a:p>
            <a:r>
              <a:rPr lang="en-US" sz="2400" b="1" dirty="0">
                <a:solidFill>
                  <a:schemeClr val="tx1"/>
                </a:solidFill>
                <a:latin typeface="Courier"/>
                <a:cs typeface="Courier"/>
              </a:rPr>
              <a:t>    if yes(answer):</a:t>
            </a:r>
          </a:p>
          <a:p>
            <a:r>
              <a:rPr lang="en-US" b="1" dirty="0">
                <a:solidFill>
                  <a:schemeClr val="tx1"/>
                </a:solidFill>
                <a:latin typeface="Courier"/>
                <a:cs typeface="Courier"/>
              </a:rPr>
              <a:t>      return (</a:t>
            </a:r>
            <a:r>
              <a:rPr lang="en-US" b="1" dirty="0">
                <a:solidFill>
                  <a:srgbClr val="FFB100"/>
                </a:solidFill>
                <a:latin typeface="Courier"/>
                <a:cs typeface="Courier"/>
              </a:rPr>
              <a:t>root</a:t>
            </a:r>
            <a:r>
              <a:rPr lang="en-US" b="1" dirty="0">
                <a:solidFill>
                  <a:schemeClr val="tx1"/>
                </a:solidFill>
                <a:latin typeface="Courier"/>
                <a:cs typeface="Courier"/>
              </a:rPr>
              <a:t>, play(</a:t>
            </a:r>
            <a:r>
              <a:rPr lang="en-US" b="1" dirty="0" err="1">
                <a:solidFill>
                  <a:srgbClr val="00B050"/>
                </a:solidFill>
                <a:latin typeface="Courier"/>
                <a:cs typeface="Courier"/>
              </a:rPr>
              <a:t>yesChild</a:t>
            </a:r>
            <a:r>
              <a:rPr lang="en-US" b="1" dirty="0">
                <a:solidFill>
                  <a:schemeClr val="tx1"/>
                </a:solidFill>
                <a:latin typeface="Courier"/>
                <a:cs typeface="Courier"/>
              </a:rPr>
              <a:t>), </a:t>
            </a:r>
            <a:r>
              <a:rPr lang="en-US" b="1" dirty="0" err="1">
                <a:solidFill>
                  <a:srgbClr val="FF0000"/>
                </a:solidFill>
                <a:latin typeface="Courier"/>
                <a:cs typeface="Courier"/>
              </a:rPr>
              <a:t>noChild</a:t>
            </a:r>
            <a:r>
              <a:rPr lang="en-US" b="1" dirty="0">
                <a:solidFill>
                  <a:schemeClr val="tx1"/>
                </a:solidFill>
                <a:latin typeface="Courier"/>
                <a:cs typeface="Courier"/>
              </a:rPr>
              <a:t>)</a:t>
            </a:r>
          </a:p>
          <a:p>
            <a:r>
              <a:rPr lang="en-US" b="1" dirty="0">
                <a:solidFill>
                  <a:schemeClr val="tx1"/>
                </a:solidFill>
                <a:latin typeface="Courier"/>
                <a:cs typeface="Courier"/>
              </a:rPr>
              <a:t>    else:</a:t>
            </a:r>
          </a:p>
          <a:p>
            <a:r>
              <a:rPr lang="en-US" b="1" dirty="0">
                <a:solidFill>
                  <a:schemeClr val="tx1"/>
                </a:solidFill>
                <a:latin typeface="Courier"/>
                <a:cs typeface="Courier"/>
              </a:rPr>
              <a:t>      return (</a:t>
            </a:r>
            <a:r>
              <a:rPr lang="en-US" b="1" dirty="0">
                <a:solidFill>
                  <a:srgbClr val="FFB100"/>
                </a:solidFill>
                <a:latin typeface="Courier"/>
                <a:cs typeface="Courier"/>
              </a:rPr>
              <a:t>root</a:t>
            </a:r>
            <a:r>
              <a:rPr lang="en-US" b="1" dirty="0">
                <a:solidFill>
                  <a:schemeClr val="tx1"/>
                </a:solidFill>
                <a:latin typeface="Courier"/>
                <a:cs typeface="Courier"/>
              </a:rPr>
              <a:t>, </a:t>
            </a:r>
            <a:r>
              <a:rPr lang="en-US" b="1" dirty="0" err="1">
                <a:solidFill>
                  <a:srgbClr val="00B050"/>
                </a:solidFill>
                <a:latin typeface="Courier"/>
                <a:cs typeface="Courier"/>
              </a:rPr>
              <a:t>yesChild</a:t>
            </a:r>
            <a:r>
              <a:rPr lang="en-US" b="1" dirty="0">
                <a:solidFill>
                  <a:schemeClr val="tx1"/>
                </a:solidFill>
                <a:latin typeface="Courier"/>
                <a:cs typeface="Courier"/>
              </a:rPr>
              <a:t>, play(</a:t>
            </a:r>
            <a:r>
              <a:rPr lang="en-US" b="1" dirty="0" err="1">
                <a:solidFill>
                  <a:srgbClr val="FF0000"/>
                </a:solidFill>
                <a:latin typeface="Courier"/>
                <a:cs typeface="Courier"/>
              </a:rPr>
              <a:t>noChild</a:t>
            </a:r>
            <a:r>
              <a:rPr lang="en-US" b="1" dirty="0">
                <a:solidFill>
                  <a:schemeClr val="tx1"/>
                </a:solidFill>
                <a:latin typeface="Courier"/>
                <a:cs typeface="Courier"/>
              </a:rPr>
              <a:t>))</a:t>
            </a:r>
          </a:p>
          <a:p>
            <a:endParaRPr lang="en-US" b="1" dirty="0">
              <a:solidFill>
                <a:schemeClr val="tx1"/>
              </a:solidFill>
              <a:latin typeface="Courier"/>
              <a:cs typeface="Courier"/>
            </a:endParaRPr>
          </a:p>
        </p:txBody>
      </p:sp>
      <p:sp>
        <p:nvSpPr>
          <p:cNvPr id="14" name="TextBox 13">
            <a:extLst>
              <a:ext uri="{FF2B5EF4-FFF2-40B4-BE49-F238E27FC236}">
                <a16:creationId xmlns:a16="http://schemas.microsoft.com/office/drawing/2014/main" id="{8D31175D-D581-400B-B547-DE13AEDF0395}"/>
              </a:ext>
            </a:extLst>
          </p:cNvPr>
          <p:cNvSpPr txBox="1"/>
          <p:nvPr/>
        </p:nvSpPr>
        <p:spPr>
          <a:xfrm>
            <a:off x="6151657" y="1502000"/>
            <a:ext cx="2447832" cy="646331"/>
          </a:xfrm>
          <a:prstGeom prst="rect">
            <a:avLst/>
          </a:prstGeom>
          <a:noFill/>
        </p:spPr>
        <p:txBody>
          <a:bodyPr wrap="square" rtlCol="0">
            <a:spAutoFit/>
          </a:bodyPr>
          <a:lstStyle/>
          <a:p>
            <a:r>
              <a:rPr lang="en-US" sz="1800" dirty="0"/>
              <a:t>What does this function do?</a:t>
            </a:r>
          </a:p>
        </p:txBody>
      </p:sp>
      <p:cxnSp>
        <p:nvCxnSpPr>
          <p:cNvPr id="15" name="Straight Arrow Connector 14">
            <a:extLst>
              <a:ext uri="{FF2B5EF4-FFF2-40B4-BE49-F238E27FC236}">
                <a16:creationId xmlns:a16="http://schemas.microsoft.com/office/drawing/2014/main" id="{13D5A4D4-14A2-49B9-B192-367C210126DB}"/>
              </a:ext>
            </a:extLst>
          </p:cNvPr>
          <p:cNvCxnSpPr/>
          <p:nvPr/>
        </p:nvCxnSpPr>
        <p:spPr>
          <a:xfrm flipH="1">
            <a:off x="4898792" y="1962963"/>
            <a:ext cx="1204081" cy="2804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0FA90C62-D853-42CD-B4EB-6A8970F67EDB}"/>
              </a:ext>
            </a:extLst>
          </p:cNvPr>
          <p:cNvSpPr txBox="1"/>
          <p:nvPr/>
        </p:nvSpPr>
        <p:spPr>
          <a:xfrm>
            <a:off x="6248400" y="5725180"/>
            <a:ext cx="2057400" cy="523220"/>
          </a:xfrm>
          <a:prstGeom prst="rect">
            <a:avLst/>
          </a:prstGeom>
          <a:noFill/>
        </p:spPr>
        <p:txBody>
          <a:bodyPr wrap="square" rtlCol="0">
            <a:spAutoFit/>
          </a:bodyPr>
          <a:lstStyle/>
          <a:p>
            <a:r>
              <a:rPr lang="en-US" sz="2800" dirty="0">
                <a:solidFill>
                  <a:srgbClr val="0070C0"/>
                </a:solidFill>
              </a:rPr>
              <a:t>Worksheet!</a:t>
            </a:r>
          </a:p>
        </p:txBody>
      </p:sp>
    </p:spTree>
    <p:extLst>
      <p:ext uri="{BB962C8B-B14F-4D97-AF65-F5344CB8AC3E}">
        <p14:creationId xmlns:p14="http://schemas.microsoft.com/office/powerpoint/2010/main" val="248307804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marL="0" indent="0" eaLnBrk="1" hangingPunct="1"/>
            <a:r>
              <a:rPr lang="en-US" altLang="en-US" sz="4000"/>
              <a:t>The Alien’s Life Advice</a:t>
            </a:r>
            <a:endParaRPr lang="en-US" altLang="en-US"/>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6388" name="AutoShape 6"/>
          <p:cNvSpPr>
            <a:spLocks noChangeArrowheads="1"/>
          </p:cNvSpPr>
          <p:nvPr/>
        </p:nvSpPr>
        <p:spPr bwMode="auto">
          <a:xfrm>
            <a:off x="1524000" y="2362200"/>
            <a:ext cx="2209800" cy="1016000"/>
          </a:xfrm>
          <a:prstGeom prst="wedgeRectCallout">
            <a:avLst>
              <a:gd name="adj1" fmla="val 63912"/>
              <a:gd name="adj2" fmla="val 83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If you’re naturally quiet, speak up for a change.</a:t>
            </a:r>
            <a:endParaRPr lang="en-US" altLang="en-US">
              <a:solidFill>
                <a:schemeClr val="tx1"/>
              </a:solidFill>
              <a:latin typeface="Times New Roman" pitchFamily="18" charset="0"/>
              <a:ea typeface="ＭＳ Ｐゴシック" pitchFamily="1" charset="-128"/>
            </a:endParaRPr>
          </a:p>
        </p:txBody>
      </p:sp>
      <p:sp>
        <p:nvSpPr>
          <p:cNvPr id="46087" name="AutoShape 7"/>
          <p:cNvSpPr>
            <a:spLocks noChangeArrowheads="1"/>
          </p:cNvSpPr>
          <p:nvPr/>
        </p:nvSpPr>
        <p:spPr bwMode="auto">
          <a:xfrm>
            <a:off x="5181600" y="5105400"/>
            <a:ext cx="2590800" cy="708025"/>
          </a:xfrm>
          <a:prstGeom prst="wedgeRectCallout">
            <a:avLst>
              <a:gd name="adj1" fmla="val -60194"/>
              <a:gd name="adj2" fmla="val -12143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And if you’re a talker, try being quiet!</a:t>
            </a:r>
          </a:p>
        </p:txBody>
      </p:sp>
      <p:pic>
        <p:nvPicPr>
          <p:cNvPr id="16390" name="Picture 8"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004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60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Saving a Tree to a File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dirty="0"/>
              <a:t>What does the file look like?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ounded Rectangle 4">
            <a:extLst>
              <a:ext uri="{FF2B5EF4-FFF2-40B4-BE49-F238E27FC236}">
                <a16:creationId xmlns:a16="http://schemas.microsoft.com/office/drawing/2014/main" id="{37EDF711-61F5-4369-9A57-79AD14019254}"/>
              </a:ext>
            </a:extLst>
          </p:cNvPr>
          <p:cNvSpPr/>
          <p:nvPr/>
        </p:nvSpPr>
        <p:spPr>
          <a:xfrm>
            <a:off x="4964877" y="2327449"/>
            <a:ext cx="3377259" cy="564444"/>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Is it bigger than a breadbox?</a:t>
            </a:r>
          </a:p>
        </p:txBody>
      </p:sp>
      <p:sp>
        <p:nvSpPr>
          <p:cNvPr id="8" name="Rounded Rectangle 5">
            <a:extLst>
              <a:ext uri="{FF2B5EF4-FFF2-40B4-BE49-F238E27FC236}">
                <a16:creationId xmlns:a16="http://schemas.microsoft.com/office/drawing/2014/main" id="{5014FE93-F8D2-41EE-BDD0-435FEA5AC9FB}"/>
              </a:ext>
            </a:extLst>
          </p:cNvPr>
          <p:cNvSpPr/>
          <p:nvPr/>
        </p:nvSpPr>
        <p:spPr>
          <a:xfrm>
            <a:off x="4486981" y="3460280"/>
            <a:ext cx="1794933" cy="564444"/>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an elephant?</a:t>
            </a:r>
          </a:p>
        </p:txBody>
      </p:sp>
      <p:sp>
        <p:nvSpPr>
          <p:cNvPr id="9" name="Rounded Rectangle 6">
            <a:extLst>
              <a:ext uri="{FF2B5EF4-FFF2-40B4-BE49-F238E27FC236}">
                <a16:creationId xmlns:a16="http://schemas.microsoft.com/office/drawing/2014/main" id="{4E58B470-941F-4249-8322-6ACC161517C0}"/>
              </a:ext>
            </a:extLst>
          </p:cNvPr>
          <p:cNvSpPr/>
          <p:nvPr/>
        </p:nvSpPr>
        <p:spPr>
          <a:xfrm>
            <a:off x="7106003" y="3447050"/>
            <a:ext cx="1794933" cy="564444"/>
          </a:xfrm>
          <a:prstGeom prst="round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 mouse?</a:t>
            </a:r>
          </a:p>
        </p:txBody>
      </p:sp>
      <p:cxnSp>
        <p:nvCxnSpPr>
          <p:cNvPr id="10" name="Straight Arrow Connector 9">
            <a:extLst>
              <a:ext uri="{FF2B5EF4-FFF2-40B4-BE49-F238E27FC236}">
                <a16:creationId xmlns:a16="http://schemas.microsoft.com/office/drawing/2014/main" id="{F0D6D08B-E4A6-484D-A1A3-01C2366E1E1F}"/>
              </a:ext>
            </a:extLst>
          </p:cNvPr>
          <p:cNvCxnSpPr>
            <a:stCxn id="7" idx="2"/>
          </p:cNvCxnSpPr>
          <p:nvPr/>
        </p:nvCxnSpPr>
        <p:spPr>
          <a:xfrm flipH="1">
            <a:off x="5463469" y="2891893"/>
            <a:ext cx="1190038"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4E7148B-DA8F-4420-A34A-B7A13844AAA6}"/>
              </a:ext>
            </a:extLst>
          </p:cNvPr>
          <p:cNvCxnSpPr>
            <a:stCxn id="7" idx="2"/>
            <a:endCxn id="9" idx="0"/>
          </p:cNvCxnSpPr>
          <p:nvPr/>
        </p:nvCxnSpPr>
        <p:spPr>
          <a:xfrm>
            <a:off x="6653507" y="2891893"/>
            <a:ext cx="1349963" cy="555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3D22541D-02B4-4977-8B6C-AB8E0C4E42CE}"/>
              </a:ext>
            </a:extLst>
          </p:cNvPr>
          <p:cNvSpPr txBox="1"/>
          <p:nvPr/>
        </p:nvSpPr>
        <p:spPr>
          <a:xfrm>
            <a:off x="5205160" y="2984718"/>
            <a:ext cx="543739" cy="369332"/>
          </a:xfrm>
          <a:prstGeom prst="rect">
            <a:avLst/>
          </a:prstGeom>
          <a:noFill/>
        </p:spPr>
        <p:txBody>
          <a:bodyPr wrap="none" rtlCol="0">
            <a:spAutoFit/>
          </a:bodyPr>
          <a:lstStyle/>
          <a:p>
            <a:r>
              <a:rPr lang="en-US" sz="1800" dirty="0"/>
              <a:t>yes</a:t>
            </a:r>
          </a:p>
        </p:txBody>
      </p:sp>
      <p:sp>
        <p:nvSpPr>
          <p:cNvPr id="15" name="TextBox 14">
            <a:extLst>
              <a:ext uri="{FF2B5EF4-FFF2-40B4-BE49-F238E27FC236}">
                <a16:creationId xmlns:a16="http://schemas.microsoft.com/office/drawing/2014/main" id="{C86330D3-A56E-47B3-A364-37BB55F70C7B}"/>
              </a:ext>
            </a:extLst>
          </p:cNvPr>
          <p:cNvSpPr txBox="1"/>
          <p:nvPr/>
        </p:nvSpPr>
        <p:spPr>
          <a:xfrm>
            <a:off x="7685861" y="2984718"/>
            <a:ext cx="441146" cy="369332"/>
          </a:xfrm>
          <a:prstGeom prst="rect">
            <a:avLst/>
          </a:prstGeom>
          <a:noFill/>
        </p:spPr>
        <p:txBody>
          <a:bodyPr wrap="none" rtlCol="0">
            <a:spAutoFit/>
          </a:bodyPr>
          <a:lstStyle/>
          <a:p>
            <a:r>
              <a:rPr lang="en-US" sz="1800" dirty="0"/>
              <a:t>no</a:t>
            </a:r>
          </a:p>
        </p:txBody>
      </p:sp>
      <p:sp>
        <p:nvSpPr>
          <p:cNvPr id="16" name="Rectangle 15">
            <a:extLst>
              <a:ext uri="{FF2B5EF4-FFF2-40B4-BE49-F238E27FC236}">
                <a16:creationId xmlns:a16="http://schemas.microsoft.com/office/drawing/2014/main" id="{7D8D6D96-355C-4424-80B7-6FA169B34542}"/>
              </a:ext>
            </a:extLst>
          </p:cNvPr>
          <p:cNvSpPr/>
          <p:nvPr/>
        </p:nvSpPr>
        <p:spPr>
          <a:xfrm>
            <a:off x="5429796" y="4884888"/>
            <a:ext cx="2446278" cy="1384995"/>
          </a:xfrm>
          <a:prstGeom prst="rect">
            <a:avLst/>
          </a:prstGeom>
        </p:spPr>
        <p:txBody>
          <a:bodyPr wrap="square">
            <a:spAutoFit/>
          </a:bodyPr>
          <a:lstStyle/>
          <a:p>
            <a:r>
              <a:rPr lang="en-US" sz="1400" dirty="0"/>
              <a:t>Is it bigger than a breadbox?</a:t>
            </a:r>
          </a:p>
          <a:p>
            <a:r>
              <a:rPr lang="en-US" sz="1400" dirty="0"/>
              <a:t>Internal node</a:t>
            </a:r>
          </a:p>
          <a:p>
            <a:r>
              <a:rPr lang="en-US" sz="1400" dirty="0"/>
              <a:t>an elephant</a:t>
            </a:r>
          </a:p>
          <a:p>
            <a:r>
              <a:rPr lang="en-US" sz="1400" dirty="0"/>
              <a:t>Leaf</a:t>
            </a:r>
          </a:p>
          <a:p>
            <a:r>
              <a:rPr lang="en-US" sz="1400" dirty="0"/>
              <a:t>a mouse</a:t>
            </a:r>
          </a:p>
          <a:p>
            <a:r>
              <a:rPr lang="en-US" sz="1400" dirty="0"/>
              <a:t>Leaf</a:t>
            </a:r>
          </a:p>
        </p:txBody>
      </p:sp>
      <p:sp>
        <p:nvSpPr>
          <p:cNvPr id="17" name="TextBox 16">
            <a:extLst>
              <a:ext uri="{FF2B5EF4-FFF2-40B4-BE49-F238E27FC236}">
                <a16:creationId xmlns:a16="http://schemas.microsoft.com/office/drawing/2014/main" id="{A29A160C-F7A8-42C9-91E9-683FAEE70213}"/>
              </a:ext>
            </a:extLst>
          </p:cNvPr>
          <p:cNvSpPr txBox="1"/>
          <p:nvPr/>
        </p:nvSpPr>
        <p:spPr>
          <a:xfrm>
            <a:off x="731543" y="2457271"/>
            <a:ext cx="3506088" cy="1200329"/>
          </a:xfrm>
          <a:prstGeom prst="rect">
            <a:avLst/>
          </a:prstGeom>
          <a:noFill/>
        </p:spPr>
        <p:txBody>
          <a:bodyPr wrap="none" rtlCol="0">
            <a:spAutoFit/>
          </a:bodyPr>
          <a:lstStyle/>
          <a:p>
            <a:r>
              <a:rPr lang="en-US" sz="1800" dirty="0"/>
              <a:t>(</a:t>
            </a:r>
            <a:r>
              <a:rPr lang="en-US" sz="1800" dirty="0">
                <a:solidFill>
                  <a:srgbClr val="0000FF"/>
                </a:solidFill>
              </a:rPr>
              <a:t>“Is it bigger than a breadbox?”</a:t>
            </a:r>
            <a:r>
              <a:rPr lang="en-US" sz="1800" dirty="0"/>
              <a:t>, </a:t>
            </a:r>
          </a:p>
          <a:p>
            <a:r>
              <a:rPr lang="en-US" sz="1800" dirty="0"/>
              <a:t>      </a:t>
            </a:r>
            <a:r>
              <a:rPr lang="en-US" sz="1800" dirty="0">
                <a:solidFill>
                  <a:srgbClr val="008000"/>
                </a:solidFill>
              </a:rPr>
              <a:t>(“an elephant”, None, None)</a:t>
            </a:r>
            <a:r>
              <a:rPr lang="en-US" sz="1800" dirty="0"/>
              <a:t>,</a:t>
            </a:r>
          </a:p>
          <a:p>
            <a:r>
              <a:rPr lang="en-US" sz="1800" dirty="0"/>
              <a:t>      </a:t>
            </a:r>
            <a:r>
              <a:rPr lang="en-US" sz="1800" dirty="0">
                <a:solidFill>
                  <a:srgbClr val="FF0000"/>
                </a:solidFill>
              </a:rPr>
              <a:t>(“a mouse”, None, None)</a:t>
            </a:r>
          </a:p>
          <a:p>
            <a:r>
              <a:rPr lang="en-US" sz="1800" dirty="0"/>
              <a:t>)</a:t>
            </a:r>
          </a:p>
        </p:txBody>
      </p:sp>
    </p:spTree>
    <p:extLst>
      <p:ext uri="{BB962C8B-B14F-4D97-AF65-F5344CB8AC3E}">
        <p14:creationId xmlns:p14="http://schemas.microsoft.com/office/powerpoint/2010/main" val="33803809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Writing to a File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 open("tqtree.txt", "w")</a:t>
            </a:r>
          </a:p>
          <a:p>
            <a:pPr marL="39688" indent="0">
              <a:buNone/>
            </a:pPr>
            <a:r>
              <a:rPr lang="en-US" sz="2000" b="1" dirty="0" err="1">
                <a:latin typeface="Courier New" panose="02070309020205020404" pitchFamily="49" charset="0"/>
                <a:cs typeface="Courier New" panose="02070309020205020404" pitchFamily="49" charset="0"/>
              </a:rPr>
              <a:t>saveTree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tree)</a:t>
            </a:r>
          </a:p>
          <a:p>
            <a:pPr marL="39688" indent="0">
              <a:buNone/>
            </a:pPr>
            <a:r>
              <a:rPr lang="en-US" sz="2000" b="1" dirty="0" err="1">
                <a:latin typeface="Courier New" panose="02070309020205020404" pitchFamily="49" charset="0"/>
                <a:cs typeface="Courier New" panose="02070309020205020404" pitchFamily="49" charset="0"/>
              </a:rPr>
              <a:t>saveFile.close</a:t>
            </a:r>
            <a:r>
              <a:rPr lang="en-US" sz="2000" b="1" dirty="0">
                <a:latin typeface="Courier New" panose="02070309020205020404" pitchFamily="49" charset="0"/>
                <a:cs typeface="Courier New" panose="02070309020205020404" pitchFamily="49" charset="0"/>
              </a:rPr>
              <a:t>()</a:t>
            </a:r>
          </a:p>
          <a:p>
            <a:pPr marL="39688" indent="0">
              <a:buNone/>
            </a:pPr>
            <a:endParaRPr lang="en-US" sz="2000" b="1" dirty="0">
              <a:latin typeface="Courier New" panose="02070309020205020404" pitchFamily="49" charset="0"/>
              <a:cs typeface="Courier New" panose="02070309020205020404" pitchFamily="49" charset="0"/>
            </a:endParaRPr>
          </a:p>
          <a:p>
            <a:pPr marL="39688" indent="0">
              <a:buNone/>
            </a:pPr>
            <a:r>
              <a:rPr lang="en-US" sz="2000" b="1" dirty="0">
                <a:latin typeface="Courier New" panose="02070309020205020404" pitchFamily="49" charset="0"/>
                <a:cs typeface="Courier New" panose="02070309020205020404" pitchFamily="49" charset="0"/>
              </a:rPr>
              <a:t>...</a:t>
            </a:r>
          </a:p>
          <a:p>
            <a:pPr marL="39688" indent="0">
              <a:buNone/>
            </a:pPr>
            <a:endParaRPr lang="en-US" sz="2000" b="1" dirty="0">
              <a:latin typeface="Courier New" panose="02070309020205020404" pitchFamily="49" charset="0"/>
              <a:cs typeface="Courier New" panose="02070309020205020404" pitchFamily="49" charset="0"/>
            </a:endParaRPr>
          </a:p>
          <a:p>
            <a:pPr marL="39688" indent="0">
              <a:buNone/>
            </a:pPr>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saveTree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 tree):</a:t>
            </a:r>
          </a:p>
          <a:p>
            <a:pPr marL="39688" indent="0">
              <a:buNone/>
            </a:pPr>
            <a:r>
              <a:rPr lang="en-US" sz="2000" b="1" dirty="0">
                <a:latin typeface="Courier New" panose="02070309020205020404" pitchFamily="49" charset="0"/>
                <a:cs typeface="Courier New" panose="02070309020205020404" pitchFamily="49" charset="0"/>
              </a:rPr>
              <a:t>    root, </a:t>
            </a:r>
            <a:r>
              <a:rPr lang="en-US" sz="2000" b="1" dirty="0" err="1">
                <a:latin typeface="Courier New" panose="02070309020205020404" pitchFamily="49" charset="0"/>
                <a:cs typeface="Courier New" panose="02070309020205020404" pitchFamily="49" charset="0"/>
              </a:rPr>
              <a:t>yesChild</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noChild</a:t>
            </a:r>
            <a:r>
              <a:rPr lang="en-US" sz="2000" b="1" dirty="0">
                <a:latin typeface="Courier New" panose="02070309020205020404" pitchFamily="49" charset="0"/>
                <a:cs typeface="Courier New" panose="02070309020205020404" pitchFamily="49" charset="0"/>
              </a:rPr>
              <a:t> = tree</a:t>
            </a:r>
          </a:p>
          <a:p>
            <a:pPr marL="39688" indent="0">
              <a:buNone/>
            </a:pPr>
            <a:r>
              <a:rPr lang="en-US" sz="2000" b="1" dirty="0">
                <a:latin typeface="Courier New" panose="02070309020205020404" pitchFamily="49" charset="0"/>
                <a:cs typeface="Courier New" panose="02070309020205020404" pitchFamily="49" charset="0"/>
              </a:rPr>
              <a:t>    if </a:t>
            </a:r>
            <a:r>
              <a:rPr lang="en-US" sz="2000" b="1" dirty="0" err="1">
                <a:latin typeface="Courier New" panose="02070309020205020404" pitchFamily="49" charset="0"/>
                <a:cs typeface="Courier New" panose="02070309020205020404" pitchFamily="49" charset="0"/>
              </a:rPr>
              <a:t>isLeaf</a:t>
            </a:r>
            <a:r>
              <a:rPr lang="en-US" sz="2000" b="1" dirty="0">
                <a:latin typeface="Courier New" panose="02070309020205020404" pitchFamily="49" charset="0"/>
                <a:cs typeface="Courier New" panose="02070309020205020404" pitchFamily="49" charset="0"/>
              </a:rPr>
              <a:t>(tree):</a:t>
            </a:r>
          </a:p>
          <a:p>
            <a:pPr marL="39688" indent="0">
              <a:buNone/>
            </a:pPr>
            <a:r>
              <a:rPr lang="en-US" sz="2000" b="1" dirty="0">
                <a:latin typeface="Courier New" panose="02070309020205020404" pitchFamily="49" charset="0"/>
                <a:cs typeface="Courier New" panose="02070309020205020404" pitchFamily="49" charset="0"/>
              </a:rPr>
              <a:t>        print("Leaf", file = </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print(root, file = </a:t>
            </a:r>
            <a:r>
              <a:rPr lang="en-US" sz="2000" b="1" dirty="0" err="1">
                <a:latin typeface="Courier New" panose="02070309020205020404" pitchFamily="49" charset="0"/>
                <a:cs typeface="Courier New" panose="02070309020205020404" pitchFamily="49" charset="0"/>
              </a:rPr>
              <a:t>saveFile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else:</a:t>
            </a:r>
          </a:p>
          <a:p>
            <a:pPr marL="39688" indent="0">
              <a:buNone/>
            </a:pPr>
            <a:r>
              <a:rPr lang="en-US" sz="2000" b="1" dirty="0">
                <a:latin typeface="Courier New" panose="02070309020205020404" pitchFamily="49" charset="0"/>
                <a:cs typeface="Courier New" panose="02070309020205020404" pitchFamily="49" charset="0"/>
              </a:rPr>
              <a:t>        ...</a:t>
            </a:r>
          </a:p>
          <a:p>
            <a:pPr marL="39688" indent="0">
              <a:buNone/>
            </a:pPr>
            <a:endParaRPr lang="en-US" sz="2000" b="1" dirty="0">
              <a:latin typeface="Courier New" panose="02070309020205020404" pitchFamily="49" charset="0"/>
              <a:cs typeface="Courier New" panose="02070309020205020404" pitchFamily="49" charset="0"/>
            </a:endParaRP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Tree>
    <p:extLst>
      <p:ext uri="{BB962C8B-B14F-4D97-AF65-F5344CB8AC3E}">
        <p14:creationId xmlns:p14="http://schemas.microsoft.com/office/powerpoint/2010/main" val="100221247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Reading a Tree</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pPr marL="39688" indent="0">
              <a:buNone/>
            </a:pPr>
            <a:r>
              <a:rPr lang="en-US" sz="2000" b="1" dirty="0">
                <a:latin typeface="Courier New" panose="02070309020205020404" pitchFamily="49" charset="0"/>
                <a:cs typeface="Courier New" panose="02070309020205020404" pitchFamily="49" charset="0"/>
              </a:rPr>
              <a:t>try:</a:t>
            </a:r>
          </a:p>
          <a:p>
            <a:pPr marL="39688" indent="0">
              <a:buNone/>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 = open(TREE_FILE, "r")</a:t>
            </a:r>
          </a:p>
          <a:p>
            <a:pPr marL="39688" indent="0">
              <a:buNone/>
            </a:pPr>
            <a:r>
              <a:rPr lang="en-US" sz="2000" b="1" dirty="0">
                <a:latin typeface="Courier New" panose="02070309020205020404" pitchFamily="49" charset="0"/>
                <a:cs typeface="Courier New" panose="02070309020205020404" pitchFamily="49" charset="0"/>
              </a:rPr>
              <a:t>    tree = </a:t>
            </a:r>
            <a:r>
              <a:rPr lang="en-US" sz="2000" b="1" dirty="0" err="1">
                <a:latin typeface="Courier New" panose="02070309020205020404" pitchFamily="49" charset="0"/>
                <a:cs typeface="Courier New" panose="02070309020205020404" pitchFamily="49" charset="0"/>
              </a:rPr>
              <a:t>loadTree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loadFile.close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except </a:t>
            </a:r>
            <a:r>
              <a:rPr lang="en-US" sz="2000" b="1" dirty="0" err="1">
                <a:latin typeface="Courier New" panose="02070309020205020404" pitchFamily="49" charset="0"/>
                <a:cs typeface="Courier New" panose="02070309020205020404" pitchFamily="49" charset="0"/>
              </a:rPr>
              <a:t>FileNotFoundError</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pass</a:t>
            </a:r>
          </a:p>
          <a:p>
            <a:pPr marL="39688" indent="0">
              <a:buNone/>
            </a:pP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loadTree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loadFile</a:t>
            </a:r>
            <a:r>
              <a:rPr lang="en-US" sz="2000" b="1" dirty="0">
                <a:latin typeface="Courier New" panose="02070309020205020404" pitchFamily="49" charset="0"/>
                <a:cs typeface="Courier New" panose="02070309020205020404" pitchFamily="49" charset="0"/>
              </a:rPr>
              <a:t>):</a:t>
            </a:r>
          </a:p>
          <a:p>
            <a:pPr marL="39688" indent="0">
              <a:buNone/>
            </a:pPr>
            <a:r>
              <a:rPr lang="en-US" sz="2000" b="1" dirty="0">
                <a:latin typeface="Courier New" panose="02070309020205020404" pitchFamily="49" charset="0"/>
                <a:cs typeface="Courier New" panose="02070309020205020404" pitchFamily="49" charset="0"/>
              </a:rPr>
              <a:t>    line = </a:t>
            </a:r>
            <a:r>
              <a:rPr lang="en-US" sz="2000" b="1" dirty="0" err="1">
                <a:latin typeface="Courier New" panose="02070309020205020404" pitchFamily="49" charset="0"/>
                <a:cs typeface="Courier New" panose="02070309020205020404" pitchFamily="49" charset="0"/>
              </a:rPr>
              <a:t>loadFile.readline</a:t>
            </a:r>
            <a:r>
              <a:rPr lang="en-US" sz="2000" b="1" dirty="0">
                <a:latin typeface="Courier New" panose="02070309020205020404" pitchFamily="49" charset="0"/>
                <a:cs typeface="Courier New" panose="02070309020205020404" pitchFamily="49" charset="0"/>
              </a:rPr>
              <a:t>().strip()</a:t>
            </a:r>
          </a:p>
          <a:p>
            <a:pPr marL="39688" indent="0">
              <a:buNone/>
            </a:pPr>
            <a:r>
              <a:rPr lang="en-US" sz="2000" b="1" dirty="0">
                <a:latin typeface="Courier New" panose="02070309020205020404" pitchFamily="49" charset="0"/>
                <a:cs typeface="Courier New" panose="02070309020205020404" pitchFamily="49" charset="0"/>
              </a:rPr>
              <a:t>    if line == "Leaf":</a:t>
            </a:r>
          </a:p>
          <a:p>
            <a:pPr marL="39688" indent="0">
              <a:buNone/>
            </a:pPr>
            <a:r>
              <a:rPr lang="en-US" sz="2000" b="1" dirty="0">
                <a:latin typeface="Courier New" panose="02070309020205020404" pitchFamily="49" charset="0"/>
                <a:cs typeface="Courier New" panose="02070309020205020404" pitchFamily="49" charset="0"/>
              </a:rPr>
              <a:t>        answer = </a:t>
            </a:r>
            <a:r>
              <a:rPr lang="en-US" sz="2000" b="1" dirty="0" err="1">
                <a:latin typeface="Courier New" panose="02070309020205020404" pitchFamily="49" charset="0"/>
                <a:cs typeface="Courier New" panose="02070309020205020404" pitchFamily="49" charset="0"/>
              </a:rPr>
              <a:t>loadFile.readline</a:t>
            </a:r>
            <a:r>
              <a:rPr lang="en-US" sz="2000" b="1" dirty="0">
                <a:latin typeface="Courier New" panose="02070309020205020404" pitchFamily="49" charset="0"/>
                <a:cs typeface="Courier New" panose="02070309020205020404" pitchFamily="49" charset="0"/>
              </a:rPr>
              <a:t>().strip()</a:t>
            </a:r>
          </a:p>
          <a:p>
            <a:pPr marL="39688" indent="0">
              <a:buNone/>
            </a:pPr>
            <a:r>
              <a:rPr lang="en-US" sz="2000" b="1" dirty="0">
                <a:latin typeface="Courier New" panose="02070309020205020404" pitchFamily="49" charset="0"/>
                <a:cs typeface="Courier New" panose="02070309020205020404" pitchFamily="49" charset="0"/>
              </a:rPr>
              <a:t>        return (answer, None, None)</a:t>
            </a:r>
          </a:p>
          <a:p>
            <a:pPr marL="39688" indent="0">
              <a:buNone/>
            </a:pPr>
            <a:r>
              <a:rPr lang="en-US" sz="2000" b="1" dirty="0">
                <a:latin typeface="Courier New" panose="02070309020205020404" pitchFamily="49" charset="0"/>
                <a:cs typeface="Courier New" panose="02070309020205020404" pitchFamily="49" charset="0"/>
              </a:rPr>
              <a:t>    else:</a:t>
            </a:r>
          </a:p>
          <a:p>
            <a:pPr marL="39688" indent="0">
              <a:buNone/>
            </a:pPr>
            <a:endParaRPr lang="en-US" sz="2000" b="1" dirty="0">
              <a:latin typeface="Courier New" panose="02070309020205020404" pitchFamily="49" charset="0"/>
              <a:cs typeface="Courier New" panose="02070309020205020404" pitchFamily="49" charset="0"/>
            </a:endParaRP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Tree>
    <p:extLst>
      <p:ext uri="{BB962C8B-B14F-4D97-AF65-F5344CB8AC3E}">
        <p14:creationId xmlns:p14="http://schemas.microsoft.com/office/powerpoint/2010/main" val="9474559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218488" cy="685800"/>
          </a:xfrm>
        </p:spPr>
        <p:txBody>
          <a:bodyPr rIns="132080"/>
          <a:lstStyle/>
          <a:p>
            <a:pPr indent="0" eaLnBrk="1" hangingPunct="1"/>
            <a:r>
              <a:rPr lang="en-US" altLang="en-US" sz="3600"/>
              <a:t>The Lagrange Polynomial Method!</a:t>
            </a:r>
          </a:p>
        </p:txBody>
      </p:sp>
      <p:grpSp>
        <p:nvGrpSpPr>
          <p:cNvPr id="4099" name="Group 3"/>
          <p:cNvGrpSpPr>
            <a:grpSpLocks/>
          </p:cNvGrpSpPr>
          <p:nvPr/>
        </p:nvGrpSpPr>
        <p:grpSpPr bwMode="auto">
          <a:xfrm>
            <a:off x="304800" y="1143000"/>
            <a:ext cx="8218488" cy="180975"/>
            <a:chOff x="0" y="0"/>
            <a:chExt cx="5177" cy="114"/>
          </a:xfrm>
        </p:grpSpPr>
        <p:sp>
          <p:nvSpPr>
            <p:cNvPr id="4107"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4108"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4100"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863" y="1676400"/>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101" name="Group 7"/>
          <p:cNvGrpSpPr>
            <a:grpSpLocks/>
          </p:cNvGrpSpPr>
          <p:nvPr/>
        </p:nvGrpSpPr>
        <p:grpSpPr bwMode="auto">
          <a:xfrm>
            <a:off x="7040563" y="1447800"/>
            <a:ext cx="1798637" cy="982663"/>
            <a:chOff x="0" y="0"/>
            <a:chExt cx="1132" cy="619"/>
          </a:xfrm>
        </p:grpSpPr>
        <p:sp>
          <p:nvSpPr>
            <p:cNvPr id="4105" name="AutoShape 8"/>
            <p:cNvSpPr>
              <a:spLocks/>
            </p:cNvSpPr>
            <p:nvPr/>
          </p:nvSpPr>
          <p:spPr bwMode="auto">
            <a:xfrm>
              <a:off x="0" y="0"/>
              <a:ext cx="1132" cy="619"/>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endParaRPr lang="en-US"/>
            </a:p>
          </p:txBody>
        </p:sp>
        <p:sp>
          <p:nvSpPr>
            <p:cNvPr id="4106" name="Rectangle 9"/>
            <p:cNvSpPr>
              <a:spLocks/>
            </p:cNvSpPr>
            <p:nvPr/>
          </p:nvSpPr>
          <p:spPr bwMode="auto">
            <a:xfrm>
              <a:off x="28" y="0"/>
              <a:ext cx="1104"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latin typeface="Times New Roman" pitchFamily="18" charset="0"/>
                  <a:cs typeface="Times New Roman" pitchFamily="18" charset="0"/>
                  <a:sym typeface="Times New Roman" pitchFamily="18" charset="0"/>
                </a:rPr>
                <a:t>Steganography = Math + CS</a:t>
              </a:r>
            </a:p>
          </p:txBody>
        </p:sp>
      </p:grpSp>
      <p:pic>
        <p:nvPicPr>
          <p:cNvPr id="4102"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955675"/>
            <a:ext cx="1846263"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03" name="TextBox 1"/>
          <p:cNvSpPr txBox="1">
            <a:spLocks noChangeArrowheads="1"/>
          </p:cNvSpPr>
          <p:nvPr/>
        </p:nvSpPr>
        <p:spPr bwMode="auto">
          <a:xfrm>
            <a:off x="863600" y="3873500"/>
            <a:ext cx="4121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Suppose we have a secret…</a:t>
            </a:r>
          </a:p>
        </p:txBody>
      </p:sp>
      <p:sp>
        <p:nvSpPr>
          <p:cNvPr id="12" name="TextBox 11"/>
          <p:cNvSpPr txBox="1">
            <a:spLocks noChangeArrowheads="1"/>
          </p:cNvSpPr>
          <p:nvPr/>
        </p:nvSpPr>
        <p:spPr bwMode="auto">
          <a:xfrm>
            <a:off x="2417763" y="4795838"/>
            <a:ext cx="610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dirty="0"/>
              <a:t>And we don’t trust </a:t>
            </a:r>
            <a:r>
              <a:rPr lang="en-US" altLang="en-US" i="1" dirty="0"/>
              <a:t>any</a:t>
            </a:r>
            <a:r>
              <a:rPr lang="en-US" altLang="en-US" dirty="0"/>
              <a:t> single person with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781050"/>
          </a:xfrm>
        </p:spPr>
        <p:txBody>
          <a:bodyPr rIns="132080"/>
          <a:lstStyle/>
          <a:p>
            <a:pPr indent="0" eaLnBrk="1" hangingPunct="1"/>
            <a:r>
              <a:rPr lang="en-US" altLang="en-US" dirty="0"/>
              <a:t>Masters Degree at NEU</a:t>
            </a:r>
          </a:p>
        </p:txBody>
      </p:sp>
      <p:sp>
        <p:nvSpPr>
          <p:cNvPr id="2" name="Content Placeholder 1">
            <a:extLst>
              <a:ext uri="{FF2B5EF4-FFF2-40B4-BE49-F238E27FC236}">
                <a16:creationId xmlns:a16="http://schemas.microsoft.com/office/drawing/2014/main" id="{1A93E45F-FD7E-4182-94FB-DDC64EB7AC21}"/>
              </a:ext>
            </a:extLst>
          </p:cNvPr>
          <p:cNvSpPr>
            <a:spLocks noGrp="1"/>
          </p:cNvSpPr>
          <p:nvPr>
            <p:ph idx="1"/>
          </p:nvPr>
        </p:nvSpPr>
        <p:spPr/>
        <p:txBody>
          <a:bodyPr/>
          <a:lstStyle/>
          <a:p>
            <a:r>
              <a:rPr lang="en-US" sz="2400" dirty="0"/>
              <a:t>What: An info session about a super cool Masters in CS program at Northeastern (in Boston). It is designed for folks with a non-technical undergrad degree!</a:t>
            </a:r>
          </a:p>
          <a:p>
            <a:r>
              <a:rPr lang="en-US" sz="2400" dirty="0"/>
              <a:t>Date: Nov 15th, 2019</a:t>
            </a:r>
          </a:p>
          <a:p>
            <a:r>
              <a:rPr lang="en-US" sz="2400" dirty="0"/>
              <a:t>Time: 12:15-1:15pm</a:t>
            </a:r>
          </a:p>
          <a:p>
            <a:r>
              <a:rPr lang="en-US" sz="2400" dirty="0"/>
              <a:t>Location: Scripps College, Humanities 119</a:t>
            </a:r>
          </a:p>
          <a:p>
            <a:r>
              <a:rPr lang="en-US" sz="2400" dirty="0"/>
              <a:t>RSVP: https://scripps.joinhandshake.com/events/380919</a:t>
            </a:r>
          </a:p>
        </p:txBody>
      </p:sp>
      <p:grpSp>
        <p:nvGrpSpPr>
          <p:cNvPr id="9219" name="Group 3"/>
          <p:cNvGrpSpPr>
            <a:grpSpLocks/>
          </p:cNvGrpSpPr>
          <p:nvPr/>
        </p:nvGrpSpPr>
        <p:grpSpPr bwMode="auto">
          <a:xfrm>
            <a:off x="381000" y="1190625"/>
            <a:ext cx="8218488" cy="180975"/>
            <a:chOff x="0" y="0"/>
            <a:chExt cx="5177" cy="114"/>
          </a:xfrm>
        </p:grpSpPr>
        <p:sp>
          <p:nvSpPr>
            <p:cNvPr id="922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922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Tree>
    <p:extLst>
      <p:ext uri="{BB962C8B-B14F-4D97-AF65-F5344CB8AC3E}">
        <p14:creationId xmlns:p14="http://schemas.microsoft.com/office/powerpoint/2010/main" val="218177405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218488" cy="838200"/>
          </a:xfrm>
        </p:spPr>
        <p:txBody>
          <a:bodyPr rIns="132080"/>
          <a:lstStyle/>
          <a:p>
            <a:pPr indent="0" eaLnBrk="1" hangingPunct="1"/>
            <a:r>
              <a:rPr lang="en-US" altLang="en-US" sz="3600"/>
              <a:t>The Lagrange Polynomial Method!</a:t>
            </a:r>
          </a:p>
        </p:txBody>
      </p:sp>
      <p:grpSp>
        <p:nvGrpSpPr>
          <p:cNvPr id="5123" name="Group 3"/>
          <p:cNvGrpSpPr>
            <a:grpSpLocks/>
          </p:cNvGrpSpPr>
          <p:nvPr/>
        </p:nvGrpSpPr>
        <p:grpSpPr bwMode="auto">
          <a:xfrm>
            <a:off x="304800" y="1143000"/>
            <a:ext cx="8218488" cy="180975"/>
            <a:chOff x="0" y="0"/>
            <a:chExt cx="5177" cy="114"/>
          </a:xfrm>
        </p:grpSpPr>
        <p:sp>
          <p:nvSpPr>
            <p:cNvPr id="513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513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5124" name="TextBox 1"/>
          <p:cNvSpPr txBox="1">
            <a:spLocks noChangeArrowheads="1"/>
          </p:cNvSpPr>
          <p:nvPr/>
        </p:nvSpPr>
        <p:spPr bwMode="auto">
          <a:xfrm>
            <a:off x="381000" y="1828800"/>
            <a:ext cx="77422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Wouldn’t it be cool if we could split a secret into </a:t>
            </a:r>
            <a:r>
              <a:rPr lang="en-US" altLang="en-US" i="1"/>
              <a:t>n</a:t>
            </a:r>
            <a:r>
              <a:rPr lang="en-US" altLang="en-US"/>
              <a:t> parts,</a:t>
            </a:r>
          </a:p>
          <a:p>
            <a:pPr eaLnBrk="1" hangingPunct="1"/>
            <a:r>
              <a:rPr lang="en-US" altLang="en-US"/>
              <a:t>such that any </a:t>
            </a:r>
            <a:r>
              <a:rPr lang="en-US" altLang="en-US" i="1"/>
              <a:t>k</a:t>
            </a:r>
            <a:r>
              <a:rPr lang="en-US" altLang="en-US"/>
              <a:t> people could get it back?</a:t>
            </a:r>
          </a:p>
        </p:txBody>
      </p:sp>
      <p:pic>
        <p:nvPicPr>
          <p:cNvPr id="512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1563" y="3254375"/>
            <a:ext cx="800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254375"/>
            <a:ext cx="1447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8138" y="4137025"/>
            <a:ext cx="1684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28" name="Straight Arrow Connector 12"/>
          <p:cNvCxnSpPr>
            <a:cxnSpLocks noChangeShapeType="1"/>
          </p:cNvCxnSpPr>
          <p:nvPr/>
        </p:nvCxnSpPr>
        <p:spPr bwMode="auto">
          <a:xfrm>
            <a:off x="2171700" y="4648200"/>
            <a:ext cx="4191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9" name="Straight Arrow Connector 14"/>
          <p:cNvCxnSpPr>
            <a:cxnSpLocks noChangeShapeType="1"/>
          </p:cNvCxnSpPr>
          <p:nvPr/>
        </p:nvCxnSpPr>
        <p:spPr bwMode="auto">
          <a:xfrm flipH="1">
            <a:off x="2895600" y="4648200"/>
            <a:ext cx="6096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130" name="Picture 2" descr="C:\Documents and Settings\Geoff Kuenning\Local Settings\Temporary Internet Files\Content.IE5\JG1LNXXV\MC90038383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1250" y="5681663"/>
            <a:ext cx="950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Cloud Callout 15"/>
          <p:cNvSpPr>
            <a:spLocks noChangeArrowheads="1"/>
          </p:cNvSpPr>
          <p:nvPr/>
        </p:nvSpPr>
        <p:spPr bwMode="auto">
          <a:xfrm>
            <a:off x="6378575" y="3048000"/>
            <a:ext cx="1447800" cy="762000"/>
          </a:xfrm>
          <a:prstGeom prst="cloudCallout">
            <a:avLst>
              <a:gd name="adj1" fmla="val -27366"/>
              <a:gd name="adj2" fmla="val 105259"/>
            </a:avLst>
          </a:prstGeom>
          <a:solidFill>
            <a:srgbClr val="BCDFE2"/>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a:t>!!!</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Lagrange Basis Functions</a:t>
            </a:r>
          </a:p>
        </p:txBody>
      </p:sp>
      <p:grpSp>
        <p:nvGrpSpPr>
          <p:cNvPr id="6147" name="Group 3"/>
          <p:cNvGrpSpPr>
            <a:grpSpLocks/>
          </p:cNvGrpSpPr>
          <p:nvPr/>
        </p:nvGrpSpPr>
        <p:grpSpPr bwMode="auto">
          <a:xfrm>
            <a:off x="304800" y="1143000"/>
            <a:ext cx="8218488" cy="180975"/>
            <a:chOff x="0" y="0"/>
            <a:chExt cx="5177" cy="114"/>
          </a:xfrm>
        </p:grpSpPr>
        <p:sp>
          <p:nvSpPr>
            <p:cNvPr id="615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615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6148" name="TextBox 1"/>
          <p:cNvSpPr txBox="1">
            <a:spLocks noChangeArrowheads="1"/>
          </p:cNvSpPr>
          <p:nvPr/>
        </p:nvSpPr>
        <p:spPr bwMode="auto">
          <a:xfrm>
            <a:off x="381000" y="1828800"/>
            <a:ext cx="5270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Consider the following </a:t>
            </a:r>
            <a:r>
              <a:rPr lang="en-US" altLang="en-US" i="1"/>
              <a:t>basis</a:t>
            </a:r>
            <a:r>
              <a:rPr lang="en-US" altLang="en-US"/>
              <a:t> function:</a:t>
            </a:r>
          </a:p>
        </p:txBody>
      </p:sp>
      <p:sp>
        <p:nvSpPr>
          <p:cNvPr id="6" name="TextBox 5"/>
          <p:cNvSpPr txBox="1">
            <a:spLocks noRot="1" noChangeAspect="1" noMove="1" noResize="1" noEditPoints="1" noAdjustHandles="1" noChangeArrowheads="1" noChangeShapeType="1" noTextEdit="1"/>
          </p:cNvSpPr>
          <p:nvPr/>
        </p:nvSpPr>
        <p:spPr>
          <a:xfrm>
            <a:off x="1828800" y="2362200"/>
            <a:ext cx="4876800" cy="787588"/>
          </a:xfrm>
          <a:prstGeom prst="rect">
            <a:avLst/>
          </a:prstGeom>
          <a:blipFill rotWithShape="1">
            <a:blip r:embed="rId3"/>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938992"/>
          </a:xfrm>
          <a:prstGeom prst="rect">
            <a:avLst/>
          </a:prstGeom>
          <a:blipFill rotWithShape="1">
            <a:blip r:embed="rId4"/>
            <a:stretch>
              <a:fillRect l="-1277" t="-2201" b="-6604"/>
            </a:stretch>
          </a:blipFill>
        </p:spPr>
        <p:txBody>
          <a:bodyPr/>
          <a:lstStyle/>
          <a:p>
            <a:pPr>
              <a:defRPr/>
            </a:pPr>
            <a:r>
              <a:rPr lang="en-US">
                <a:noFill/>
              </a:rPr>
              <a:t>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Lagrange Basis Functions</a:t>
            </a:r>
          </a:p>
        </p:txBody>
      </p:sp>
      <p:grpSp>
        <p:nvGrpSpPr>
          <p:cNvPr id="7171" name="Group 3"/>
          <p:cNvGrpSpPr>
            <a:grpSpLocks/>
          </p:cNvGrpSpPr>
          <p:nvPr/>
        </p:nvGrpSpPr>
        <p:grpSpPr bwMode="auto">
          <a:xfrm>
            <a:off x="304800" y="1143000"/>
            <a:ext cx="8218488" cy="180975"/>
            <a:chOff x="0" y="0"/>
            <a:chExt cx="5177" cy="114"/>
          </a:xfrm>
        </p:grpSpPr>
        <p:sp>
          <p:nvSpPr>
            <p:cNvPr id="7175"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7176"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81000" y="1828800"/>
            <a:ext cx="4677050" cy="491417"/>
          </a:xfrm>
          <a:prstGeom prst="rect">
            <a:avLst/>
          </a:prstGeom>
          <a:blipFill rotWithShape="1">
            <a:blip r:embed="rId3"/>
            <a:stretch>
              <a:fillRect l="-208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599412"/>
          </a:xfrm>
          <a:prstGeom prst="rect">
            <a:avLst/>
          </a:prstGeom>
          <a:blipFill rotWithShape="1">
            <a:blip r:embed="rId5"/>
            <a:stretch>
              <a:fillRect l="-1277" t="-2672" b="-8015"/>
            </a:stretch>
          </a:blipFill>
        </p:spPr>
        <p:txBody>
          <a:bodyPr/>
          <a:lstStyle/>
          <a:p>
            <a:pPr>
              <a:defRPr/>
            </a:pPr>
            <a:r>
              <a:rPr lang="en-US">
                <a:noFill/>
              </a:rPr>
              <a:t>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a:t>A Polynomial Through </a:t>
            </a:r>
            <a:r>
              <a:rPr lang="en-US" altLang="en-US" sz="3600" i="1"/>
              <a:t>k</a:t>
            </a:r>
            <a:r>
              <a:rPr lang="en-US" altLang="en-US" sz="3600"/>
              <a:t> Points</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828800"/>
            <a:ext cx="4677050" cy="491417"/>
          </a:xfrm>
          <a:prstGeom prst="rect">
            <a:avLst/>
          </a:prstGeom>
          <a:blipFill rotWithShape="1">
            <a:blip r:embed="rId3"/>
            <a:stretch>
              <a:fillRect l="-195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304800" y="3657600"/>
            <a:ext cx="7162800" cy="533095"/>
          </a:xfrm>
          <a:prstGeom prst="rect">
            <a:avLst/>
          </a:prstGeom>
          <a:blipFill rotWithShape="1">
            <a:blip r:embed="rId5"/>
            <a:stretch>
              <a:fillRect l="-1277" t="-4598" b="-17241"/>
            </a:stretch>
          </a:blipFill>
        </p:spPr>
        <p:txBody>
          <a:bodyPr/>
          <a:lstStyle/>
          <a:p>
            <a:pPr>
              <a:defRPr/>
            </a:pPr>
            <a:r>
              <a:rPr lang="en-US">
                <a:noFill/>
              </a:rPr>
              <a:t> </a:t>
            </a:r>
          </a:p>
        </p:txBody>
      </p:sp>
      <p:sp>
        <p:nvSpPr>
          <p:cNvPr id="3" name="TextBox 2"/>
          <p:cNvSpPr txBox="1">
            <a:spLocks noRot="1" noChangeAspect="1" noMove="1" noResize="1" noEditPoints="1" noAdjustHandles="1" noChangeArrowheads="1" noChangeShapeType="1" noTextEdit="1"/>
          </p:cNvSpPr>
          <p:nvPr/>
        </p:nvSpPr>
        <p:spPr>
          <a:xfrm>
            <a:off x="304800" y="4876800"/>
            <a:ext cx="8218488" cy="1230080"/>
          </a:xfrm>
          <a:prstGeom prst="rect">
            <a:avLst/>
          </a:prstGeom>
          <a:blipFill rotWithShape="1">
            <a:blip r:embed="rId6"/>
            <a:stretch>
              <a:fillRect l="-1113" t="-3960" b="-10396"/>
            </a:stretch>
          </a:blipFill>
        </p:spPr>
        <p:txBody>
          <a:bodyPr/>
          <a:lstStyle/>
          <a:p>
            <a:pPr>
              <a:defRPr/>
            </a:pPr>
            <a:r>
              <a:rPr lang="en-US">
                <a:noFill/>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a:t>A Concrete Example</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4" name="TextBox 3"/>
          <p:cNvSpPr txBox="1"/>
          <p:nvPr/>
        </p:nvSpPr>
        <p:spPr>
          <a:xfrm>
            <a:off x="457200" y="1595735"/>
            <a:ext cx="7488781" cy="461665"/>
          </a:xfrm>
          <a:prstGeom prst="rect">
            <a:avLst/>
          </a:prstGeom>
          <a:noFill/>
        </p:spPr>
        <p:txBody>
          <a:bodyPr wrap="none" rtlCol="0">
            <a:spAutoFit/>
          </a:bodyPr>
          <a:lstStyle/>
          <a:p>
            <a:r>
              <a:rPr lang="en-US" dirty="0"/>
              <a:t>Let </a:t>
            </a:r>
            <a:r>
              <a:rPr lang="en-US" i="1" dirty="0"/>
              <a:t>x</a:t>
            </a:r>
            <a:r>
              <a:rPr lang="en-US" baseline="-25000" dirty="0"/>
              <a:t>0</a:t>
            </a:r>
            <a:r>
              <a:rPr lang="en-US" dirty="0"/>
              <a:t> = 3, </a:t>
            </a:r>
            <a:r>
              <a:rPr lang="en-US" i="1" dirty="0"/>
              <a:t>x</a:t>
            </a:r>
            <a:r>
              <a:rPr lang="en-US" baseline="-25000" dirty="0"/>
              <a:t>1</a:t>
            </a:r>
            <a:r>
              <a:rPr lang="en-US" dirty="0"/>
              <a:t> = 4, </a:t>
            </a:r>
            <a:r>
              <a:rPr lang="en-US" i="1" dirty="0"/>
              <a:t>x</a:t>
            </a:r>
            <a:r>
              <a:rPr lang="en-US" baseline="-25000" dirty="0"/>
              <a:t>2</a:t>
            </a:r>
            <a:r>
              <a:rPr lang="en-US" dirty="0"/>
              <a:t> = 5, </a:t>
            </a:r>
            <a:r>
              <a:rPr lang="en-US" i="1" dirty="0"/>
              <a:t>y</a:t>
            </a:r>
            <a:r>
              <a:rPr lang="en-US" baseline="-25000" dirty="0"/>
              <a:t>0</a:t>
            </a:r>
            <a:r>
              <a:rPr lang="en-US" dirty="0"/>
              <a:t> = 1, </a:t>
            </a:r>
            <a:r>
              <a:rPr lang="en-US" i="1" dirty="0"/>
              <a:t>y</a:t>
            </a:r>
            <a:r>
              <a:rPr lang="en-US" baseline="-25000" dirty="0"/>
              <a:t>1</a:t>
            </a:r>
            <a:r>
              <a:rPr lang="en-US" dirty="0"/>
              <a:t> = 4, </a:t>
            </a:r>
            <a:r>
              <a:rPr lang="en-US" i="1" dirty="0"/>
              <a:t>y</a:t>
            </a:r>
            <a:r>
              <a:rPr lang="en-US" baseline="-25000" dirty="0"/>
              <a:t>2</a:t>
            </a:r>
            <a:r>
              <a:rPr lang="en-US" dirty="0"/>
              <a:t> = 3.  Then:</a:t>
            </a:r>
          </a:p>
        </p:txBody>
      </p:sp>
      <mc:AlternateContent xmlns:mc="http://schemas.openxmlformats.org/markup-compatibility/2006" xmlns:a14="http://schemas.microsoft.com/office/drawing/2010/main">
        <mc:Choice Requires="a14">
          <p:sp>
            <p:nvSpPr>
              <p:cNvPr id="5" name="TextBox 4"/>
              <p:cNvSpPr txBox="1"/>
              <p:nvPr/>
            </p:nvSpPr>
            <p:spPr>
              <a:xfrm>
                <a:off x="581733" y="2150155"/>
                <a:ext cx="53849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0</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−4</m:t>
                              </m:r>
                            </m:num>
                            <m:den>
                              <m:r>
                                <a:rPr lang="en-US" b="0" i="1" smtClean="0">
                                  <a:latin typeface="Cambria Math"/>
                                </a:rPr>
                                <m:t>3−4</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−5</m:t>
                              </m:r>
                            </m:num>
                            <m:den>
                              <m:r>
                                <a:rPr lang="en-US" b="0" i="1" smtClean="0">
                                  <a:latin typeface="Cambria Math"/>
                                </a:rPr>
                                <m:t>3−5</m:t>
                              </m:r>
                            </m:den>
                          </m:f>
                        </m:e>
                      </m:d>
                      <m:r>
                        <a:rPr lang="en-US" b="0" i="0"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m:rPr>
                                  <m:sty m:val="p"/>
                                </m:rPr>
                                <a:rPr lang="en-US" b="0" i="0" smtClean="0">
                                  <a:latin typeface="Cambria Math"/>
                                </a:rPr>
                                <m:t>x</m:t>
                              </m:r>
                              <m:r>
                                <a:rPr lang="en-US" b="0" i="0" smtClean="0">
                                  <a:latin typeface="Cambria Math"/>
                                </a:rPr>
                                <m:t>−4</m:t>
                              </m:r>
                            </m:e>
                          </m:d>
                          <m:d>
                            <m:dPr>
                              <m:ctrlPr>
                                <a:rPr lang="en-US" b="0" i="1" smtClean="0">
                                  <a:latin typeface="Cambria Math" panose="02040503050406030204" pitchFamily="18" charset="0"/>
                                </a:rPr>
                              </m:ctrlPr>
                            </m:dPr>
                            <m:e>
                              <m:r>
                                <m:rPr>
                                  <m:sty m:val="p"/>
                                </m:rPr>
                                <a:rPr lang="en-US" b="0" i="0" smtClean="0">
                                  <a:latin typeface="Cambria Math"/>
                                </a:rPr>
                                <m:t>x</m:t>
                              </m:r>
                              <m:r>
                                <a:rPr lang="en-US" b="0" i="0" smtClean="0">
                                  <a:latin typeface="Cambria Math"/>
                                </a:rPr>
                                <m:t>−5</m:t>
                              </m:r>
                            </m:e>
                          </m:d>
                        </m:num>
                        <m:den>
                          <m:r>
                            <a:rPr lang="en-US" b="0" i="0" smtClean="0">
                              <a:latin typeface="Cambria Math"/>
                            </a:rPr>
                            <m:t>2</m:t>
                          </m:r>
                        </m:den>
                      </m:f>
                    </m:oMath>
                  </m:oMathPara>
                </a14:m>
                <a:endParaRPr lang="en-US" b="0" dirty="0"/>
              </a:p>
            </p:txBody>
          </p:sp>
        </mc:Choice>
        <mc:Fallback xmlns="">
          <p:sp>
            <p:nvSpPr>
              <p:cNvPr id="5" name="TextBox 4"/>
              <p:cNvSpPr txBox="1">
                <a:spLocks noRot="1" noChangeAspect="1" noMove="1" noResize="1" noEditPoints="1" noAdjustHandles="1" noChangeArrowheads="1" noChangeShapeType="1" noTextEdit="1"/>
              </p:cNvSpPr>
              <p:nvPr/>
            </p:nvSpPr>
            <p:spPr>
              <a:xfrm>
                <a:off x="581733" y="2150155"/>
                <a:ext cx="5384936" cy="92217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9600" y="2964024"/>
                <a:ext cx="57055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1</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−3</m:t>
                              </m:r>
                            </m:num>
                            <m:den>
                              <m:r>
                                <a:rPr lang="en-US" b="0" i="1" smtClean="0">
                                  <a:latin typeface="Cambria Math"/>
                                </a:rPr>
                                <m:t>4−3</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−5</m:t>
                              </m:r>
                            </m:num>
                            <m:den>
                              <m:r>
                                <a:rPr lang="en-US" b="0" i="1" smtClean="0">
                                  <a:latin typeface="Cambria Math"/>
                                </a:rPr>
                                <m:t>4−5</m:t>
                              </m:r>
                            </m:den>
                          </m:f>
                        </m:e>
                      </m:d>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oMath>
                  </m:oMathPara>
                </a14:m>
                <a:endParaRPr lang="en-US" b="0" dirty="0"/>
              </a:p>
            </p:txBody>
          </p:sp>
        </mc:Choice>
        <mc:Fallback xmlns="">
          <p:sp>
            <p:nvSpPr>
              <p:cNvPr id="12" name="TextBox 11"/>
              <p:cNvSpPr txBox="1">
                <a:spLocks noRot="1" noChangeAspect="1" noMove="1" noResize="1" noEditPoints="1" noAdjustHandles="1" noChangeArrowheads="1" noChangeShapeType="1" noTextEdit="1"/>
              </p:cNvSpPr>
              <p:nvPr/>
            </p:nvSpPr>
            <p:spPr>
              <a:xfrm>
                <a:off x="609600" y="2964024"/>
                <a:ext cx="5705536" cy="92217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7467" y="3777893"/>
                <a:ext cx="5432385"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𝑙</m:t>
                          </m:r>
                        </m:e>
                        <m:sub>
                          <m:r>
                            <a:rPr lang="en-US" b="0" i="1" smtClean="0">
                              <a:latin typeface="Cambria Math"/>
                            </a:rPr>
                            <m:t>2</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−3</m:t>
                              </m:r>
                            </m:num>
                            <m:den>
                              <m:r>
                                <a:rPr lang="en-US" b="0" i="1" smtClean="0">
                                  <a:latin typeface="Cambria Math"/>
                                </a:rPr>
                                <m:t>5−3</m:t>
                              </m:r>
                            </m:den>
                          </m:f>
                        </m:e>
                      </m:d>
                      <m:r>
                        <a:rPr lang="en-US" b="0" i="1" smtClean="0">
                          <a:latin typeface="Cambria Math"/>
                        </a:rPr>
                        <m:t> </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𝑥</m:t>
                              </m:r>
                              <m:r>
                                <a:rPr lang="en-US" b="0" i="1" smtClean="0">
                                  <a:latin typeface="Cambria Math"/>
                                </a:rPr>
                                <m:t>−4</m:t>
                              </m:r>
                            </m:num>
                            <m:den>
                              <m:r>
                                <a:rPr lang="en-US" b="0" i="1" smtClean="0">
                                  <a:latin typeface="Cambria Math"/>
                                </a:rPr>
                                <m:t>5−4</m:t>
                              </m:r>
                            </m:den>
                          </m:f>
                        </m:e>
                      </m:d>
                      <m:r>
                        <a:rPr lang="en-US" b="0" i="1"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m:oMathPara>
                </a14:m>
                <a:endParaRPr lang="en-US" b="0" dirty="0"/>
              </a:p>
            </p:txBody>
          </p:sp>
        </mc:Choice>
        <mc:Fallback xmlns="">
          <p:sp>
            <p:nvSpPr>
              <p:cNvPr id="13" name="TextBox 12"/>
              <p:cNvSpPr txBox="1">
                <a:spLocks noRot="1" noChangeAspect="1" noMove="1" noResize="1" noEditPoints="1" noAdjustHandles="1" noChangeArrowheads="1" noChangeShapeType="1" noTextEdit="1"/>
              </p:cNvSpPr>
              <p:nvPr/>
            </p:nvSpPr>
            <p:spPr>
              <a:xfrm>
                <a:off x="637467" y="3777893"/>
                <a:ext cx="5432385" cy="92217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33400" y="4945224"/>
                <a:ext cx="6465873" cy="640753"/>
              </a:xfrm>
              <a:prstGeom prst="rect">
                <a:avLst/>
              </a:prstGeom>
              <a:noFill/>
            </p:spPr>
            <p:txBody>
              <a:bodyPr wrap="none" rtlCol="0">
                <a:spAutoFit/>
              </a:bodyPr>
              <a:lstStyle/>
              <a:p>
                <a:r>
                  <a:rPr lang="en-US" b="0" dirty="0"/>
                  <a:t>L(x)</a:t>
                </a:r>
                <a14:m>
                  <m:oMath xmlns:m="http://schemas.openxmlformats.org/officeDocument/2006/math">
                    <m:r>
                      <a:rPr lang="en-US" b="0" i="1" smtClean="0">
                        <a:latin typeface="Cambria Math"/>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num>
                      <m:den>
                        <m:r>
                          <a:rPr lang="en-US" b="0" i="1" smtClean="0">
                            <a:latin typeface="Cambria Math"/>
                          </a:rPr>
                          <m:t>2</m:t>
                        </m:r>
                      </m:den>
                    </m:f>
                    <m:r>
                      <a:rPr lang="en-US" b="0" i="1" smtClean="0">
                        <a:latin typeface="Cambria Math"/>
                      </a:rPr>
                      <m:t>−4</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−5</m:t>
                        </m:r>
                      </m:e>
                    </m:d>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3</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−3</m:t>
                            </m:r>
                          </m:e>
                        </m:d>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a14:m>
                <a:endParaRPr lang="en-US" b="0" dirty="0"/>
              </a:p>
            </p:txBody>
          </p:sp>
        </mc:Choice>
        <mc:Fallback xmlns="">
          <p:sp>
            <p:nvSpPr>
              <p:cNvPr id="14" name="TextBox 13"/>
              <p:cNvSpPr txBox="1">
                <a:spLocks noRot="1" noChangeAspect="1" noMove="1" noResize="1" noEditPoints="1" noAdjustHandles="1" noChangeArrowheads="1" noChangeShapeType="1" noTextEdit="1"/>
              </p:cNvSpPr>
              <p:nvPr/>
            </p:nvSpPr>
            <p:spPr>
              <a:xfrm>
                <a:off x="533400" y="4945224"/>
                <a:ext cx="6465873" cy="640753"/>
              </a:xfrm>
              <a:prstGeom prst="rect">
                <a:avLst/>
              </a:prstGeom>
              <a:blipFill rotWithShape="1">
                <a:blip r:embed="rId6"/>
                <a:stretch>
                  <a:fillRect l="-1509" b="-8571"/>
                </a:stretch>
              </a:blipFill>
            </p:spPr>
            <p:txBody>
              <a:bodyPr/>
              <a:lstStyle/>
              <a:p>
                <a:r>
                  <a:rPr lang="en-US">
                    <a:noFill/>
                  </a:rPr>
                  <a:t> </a:t>
                </a:r>
              </a:p>
            </p:txBody>
          </p:sp>
        </mc:Fallback>
      </mc:AlternateContent>
    </p:spTree>
    <p:extLst>
      <p:ext uri="{BB962C8B-B14F-4D97-AF65-F5344CB8AC3E}">
        <p14:creationId xmlns:p14="http://schemas.microsoft.com/office/powerpoint/2010/main" val="235876171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a:t>Shamir’s Secret Sharing</a:t>
            </a:r>
          </a:p>
        </p:txBody>
      </p:sp>
      <p:grpSp>
        <p:nvGrpSpPr>
          <p:cNvPr id="9219" name="Group 3"/>
          <p:cNvGrpSpPr>
            <a:grpSpLocks/>
          </p:cNvGrpSpPr>
          <p:nvPr/>
        </p:nvGrpSpPr>
        <p:grpSpPr bwMode="auto">
          <a:xfrm>
            <a:off x="304800" y="1143000"/>
            <a:ext cx="8218488" cy="180975"/>
            <a:chOff x="0" y="0"/>
            <a:chExt cx="5177" cy="114"/>
          </a:xfrm>
        </p:grpSpPr>
        <p:sp>
          <p:nvSpPr>
            <p:cNvPr id="9224"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9225"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9221"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5410200"/>
            <a:ext cx="9477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Rectangular Callout 3"/>
          <p:cNvSpPr>
            <a:spLocks noChangeArrowheads="1"/>
          </p:cNvSpPr>
          <p:nvPr/>
        </p:nvSpPr>
        <p:spPr bwMode="auto">
          <a:xfrm>
            <a:off x="5657850" y="5359400"/>
            <a:ext cx="1733550" cy="685800"/>
          </a:xfrm>
          <a:prstGeom prst="wedgeRectCallout">
            <a:avLst>
              <a:gd name="adj1" fmla="val -94667"/>
              <a:gd name="adj2" fmla="val 41046"/>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latin typeface="Times New Roman" pitchFamily="18" charset="0"/>
                <a:cs typeface="Times New Roman" pitchFamily="18" charset="0"/>
              </a:rPr>
              <a:t>Wow!  Is it really that easy?</a:t>
            </a:r>
          </a:p>
        </p:txBody>
      </p:sp>
      <p:pic>
        <p:nvPicPr>
          <p:cNvPr id="9223"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114300"/>
            <a:ext cx="1150938"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0" y="1600200"/>
            <a:ext cx="8466138" cy="3785652"/>
          </a:xfrm>
          <a:prstGeom prst="rect">
            <a:avLst/>
          </a:prstGeom>
          <a:noFill/>
        </p:spPr>
        <p:txBody>
          <a:bodyPr wrap="square" rtlCol="0">
            <a:spAutoFit/>
          </a:bodyPr>
          <a:lstStyle/>
          <a:p>
            <a:r>
              <a:rPr lang="en-US" dirty="0"/>
              <a:t>This brings us to </a:t>
            </a:r>
            <a:r>
              <a:rPr lang="en-US" dirty="0" err="1"/>
              <a:t>Smair’s</a:t>
            </a:r>
            <a:r>
              <a:rPr lang="en-US" dirty="0"/>
              <a:t> method for sharing a secret </a:t>
            </a:r>
            <a:r>
              <a:rPr lang="en-US" i="1" dirty="0">
                <a:latin typeface="Times New Roman" panose="02020603050405020304" pitchFamily="18" charset="0"/>
                <a:cs typeface="Times New Roman" panose="02020603050405020304" pitchFamily="18" charset="0"/>
              </a:rPr>
              <a:t>s</a:t>
            </a:r>
            <a:r>
              <a:rPr lang="en-US" dirty="0"/>
              <a:t> such that any </a:t>
            </a:r>
            <a:r>
              <a:rPr lang="en-US" i="1" dirty="0">
                <a:latin typeface="Times New Roman" panose="02020603050405020304" pitchFamily="18" charset="0"/>
                <a:cs typeface="Times New Roman" panose="02020603050405020304" pitchFamily="18" charset="0"/>
              </a:rPr>
              <a:t>k</a:t>
            </a:r>
            <a:r>
              <a:rPr lang="en-US" dirty="0"/>
              <a:t> of </a:t>
            </a:r>
            <a:r>
              <a:rPr lang="en-US" i="1" dirty="0">
                <a:latin typeface="Times New Roman" panose="02020603050405020304" pitchFamily="18" charset="0"/>
                <a:cs typeface="Times New Roman" panose="02020603050405020304" pitchFamily="18" charset="0"/>
              </a:rPr>
              <a:t>n</a:t>
            </a:r>
            <a:r>
              <a:rPr lang="en-US" dirty="0"/>
              <a:t> people can reconstruct it:</a:t>
            </a:r>
          </a:p>
          <a:p>
            <a:endParaRPr lang="en-US" dirty="0"/>
          </a:p>
          <a:p>
            <a:pPr marL="457200" indent="-457200">
              <a:buFont typeface="+mj-lt"/>
              <a:buAutoNum type="arabicPeriod"/>
            </a:pPr>
            <a:r>
              <a:rPr lang="en-US" dirty="0"/>
              <a:t>Pick a polynomial of degree </a:t>
            </a:r>
            <a:r>
              <a:rPr lang="en-US" i="1" dirty="0">
                <a:latin typeface="Times New Roman" panose="02020603050405020304" pitchFamily="18" charset="0"/>
                <a:cs typeface="Times New Roman" panose="02020603050405020304" pitchFamily="18" charset="0"/>
              </a:rPr>
              <a:t>k-1</a:t>
            </a:r>
            <a:r>
              <a:rPr lang="en-US" dirty="0"/>
              <a:t>, with random coefficients </a:t>
            </a:r>
            <a:r>
              <a:rPr lang="en-US" i="1" dirty="0" err="1">
                <a:latin typeface="Times New Roman" panose="02020603050405020304" pitchFamily="18" charset="0"/>
                <a:cs typeface="Times New Roman" panose="02020603050405020304" pitchFamily="18" charset="0"/>
              </a:rPr>
              <a:t>a</a:t>
            </a:r>
            <a:r>
              <a:rPr lang="en-US" i="1" baseline="-25000" dirty="0" err="1">
                <a:latin typeface="Times New Roman" panose="02020603050405020304" pitchFamily="18" charset="0"/>
                <a:cs typeface="Times New Roman" panose="02020603050405020304" pitchFamily="18" charset="0"/>
              </a:rPr>
              <a:t>i</a:t>
            </a:r>
            <a:r>
              <a:rPr lang="en-US" dirty="0"/>
              <a:t>:</a:t>
            </a:r>
            <a:br>
              <a:rPr lang="en-US" i="1" dirty="0"/>
            </a:br>
            <a:r>
              <a:rPr lang="en-US" i="1" dirty="0"/>
              <a:t>	</a:t>
            </a:r>
            <a:r>
              <a:rPr lang="en-US" i="1" dirty="0">
                <a:latin typeface="Times New Roman" panose="02020603050405020304" pitchFamily="18" charset="0"/>
                <a:cs typeface="Times New Roman" panose="02020603050405020304" pitchFamily="18" charset="0"/>
              </a:rPr>
              <a:t>y = a</a:t>
            </a:r>
            <a:r>
              <a:rPr lang="en-US" i="1" baseline="-25000" dirty="0">
                <a:latin typeface="Times New Roman" panose="02020603050405020304" pitchFamily="18" charset="0"/>
                <a:cs typeface="Times New Roman" panose="02020603050405020304" pitchFamily="18" charset="0"/>
              </a:rPr>
              <a:t>k-1</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k-1 </a:t>
            </a:r>
            <a:r>
              <a:rPr lang="en-US" i="1" dirty="0">
                <a:latin typeface="Times New Roman" panose="02020603050405020304" pitchFamily="18" charset="0"/>
                <a:cs typeface="Times New Roman" panose="02020603050405020304" pitchFamily="18" charset="0"/>
              </a:rPr>
              <a:t>+ a</a:t>
            </a:r>
            <a:r>
              <a:rPr lang="en-US" i="1" baseline="-25000" dirty="0">
                <a:latin typeface="Times New Roman" panose="02020603050405020304" pitchFamily="18" charset="0"/>
                <a:cs typeface="Times New Roman" panose="02020603050405020304" pitchFamily="18" charset="0"/>
              </a:rPr>
              <a:t>k-2</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k-2 </a:t>
            </a:r>
            <a:r>
              <a:rPr lang="en-US" i="1" dirty="0">
                <a:latin typeface="Times New Roman" panose="02020603050405020304" pitchFamily="18" charset="0"/>
                <a:cs typeface="Times New Roman" panose="02020603050405020304" pitchFamily="18" charset="0"/>
              </a:rPr>
              <a:t>+ … + a</a:t>
            </a:r>
            <a:r>
              <a:rPr lang="en-US" i="1" baseline="-25000" dirty="0">
                <a:latin typeface="Times New Roman" panose="02020603050405020304" pitchFamily="18" charset="0"/>
                <a:cs typeface="Times New Roman" panose="02020603050405020304" pitchFamily="18" charset="0"/>
              </a:rPr>
              <a:t>1</a:t>
            </a:r>
            <a:r>
              <a:rPr lang="en-US" i="1" dirty="0">
                <a:latin typeface="Times New Roman" panose="02020603050405020304" pitchFamily="18" charset="0"/>
                <a:cs typeface="Times New Roman" panose="02020603050405020304" pitchFamily="18" charset="0"/>
              </a:rPr>
              <a:t>x</a:t>
            </a:r>
            <a:r>
              <a:rPr lang="en-US" i="1" baseline="30000" dirty="0">
                <a:latin typeface="Times New Roman" panose="02020603050405020304" pitchFamily="18" charset="0"/>
                <a:cs typeface="Times New Roman" panose="02020603050405020304" pitchFamily="18" charset="0"/>
              </a:rPr>
              <a:t>1</a:t>
            </a:r>
            <a:r>
              <a:rPr lang="en-US" i="1" dirty="0">
                <a:latin typeface="Times New Roman" panose="02020603050405020304" pitchFamily="18" charset="0"/>
                <a:cs typeface="Times New Roman" panose="02020603050405020304" pitchFamily="18" charset="0"/>
              </a:rPr>
              <a:t> + s</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t>For each holder of the secret, pick a random </a:t>
            </a:r>
            <a:r>
              <a:rPr lang="en-US" i="1" dirty="0">
                <a:latin typeface="Times New Roman" panose="02020603050405020304" pitchFamily="18" charset="0"/>
                <a:cs typeface="Times New Roman" panose="02020603050405020304" pitchFamily="18" charset="0"/>
              </a:rPr>
              <a:t>x</a:t>
            </a:r>
            <a:r>
              <a:rPr lang="en-US" dirty="0"/>
              <a:t> and use the polynomial to calculate a corresponding </a:t>
            </a:r>
            <a:r>
              <a:rPr lang="en-US" i="1" dirty="0">
                <a:latin typeface="Times New Roman" panose="02020603050405020304" pitchFamily="18" charset="0"/>
                <a:cs typeface="Times New Roman" panose="02020603050405020304" pitchFamily="18" charset="0"/>
              </a:rPr>
              <a:t>y</a:t>
            </a:r>
            <a:r>
              <a:rPr lang="en-US" dirty="0"/>
              <a:t>.</a:t>
            </a:r>
          </a:p>
          <a:p>
            <a:pPr marL="457200" indent="-457200">
              <a:buFont typeface="+mj-lt"/>
              <a:buAutoNum type="arabicPeriod"/>
            </a:pPr>
            <a:r>
              <a:rPr lang="en-US" dirty="0"/>
              <a:t>Reconstruct the secret by creating a Lagrange polynomial of degree </a:t>
            </a:r>
            <a:r>
              <a:rPr lang="en-US" i="1" dirty="0">
                <a:latin typeface="Times New Roman" panose="02020603050405020304" pitchFamily="18" charset="0"/>
                <a:cs typeface="Times New Roman" panose="02020603050405020304" pitchFamily="18" charset="0"/>
              </a:rPr>
              <a:t>k-1</a:t>
            </a:r>
            <a:r>
              <a:rPr lang="en-US" dirty="0"/>
              <a:t> and evaluating it at </a:t>
            </a:r>
            <a:r>
              <a:rPr lang="en-US" dirty="0">
                <a:latin typeface="Times New Roman" panose="02020603050405020304" pitchFamily="18" charset="0"/>
                <a:cs typeface="Times New Roman" panose="02020603050405020304" pitchFamily="18" charset="0"/>
              </a:rPr>
              <a:t>x = 0</a:t>
            </a:r>
            <a:r>
              <a:rPr lang="en-US" dirty="0"/>
              <a: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76200"/>
            <a:ext cx="7772400" cy="1143000"/>
          </a:xfrm>
        </p:spPr>
        <p:txBody>
          <a:bodyPr/>
          <a:lstStyle/>
          <a:p>
            <a:pPr indent="0" eaLnBrk="1" hangingPunct="1"/>
            <a:r>
              <a:rPr lang="en-US" altLang="en-US"/>
              <a:t>Data Compression</a:t>
            </a:r>
          </a:p>
        </p:txBody>
      </p:sp>
      <p:grpSp>
        <p:nvGrpSpPr>
          <p:cNvPr id="10243" name="Group 4"/>
          <p:cNvGrpSpPr>
            <a:grpSpLocks/>
          </p:cNvGrpSpPr>
          <p:nvPr/>
        </p:nvGrpSpPr>
        <p:grpSpPr bwMode="auto">
          <a:xfrm>
            <a:off x="381000" y="1143000"/>
            <a:ext cx="8218488" cy="180975"/>
            <a:chOff x="295" y="1311"/>
            <a:chExt cx="5177" cy="114"/>
          </a:xfrm>
        </p:grpSpPr>
        <p:sp>
          <p:nvSpPr>
            <p:cNvPr id="1025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0244" name="Text Box 7"/>
          <p:cNvSpPr txBox="1">
            <a:spLocks noChangeArrowheads="1"/>
          </p:cNvSpPr>
          <p:nvPr/>
        </p:nvSpPr>
        <p:spPr bwMode="auto">
          <a:xfrm>
            <a:off x="457200" y="1600200"/>
            <a:ext cx="17303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0245" name="Rectangle 8"/>
          <p:cNvSpPr>
            <a:spLocks noChangeArrowheads="1"/>
          </p:cNvSpPr>
          <p:nvPr/>
        </p:nvSpPr>
        <p:spPr bwMode="auto">
          <a:xfrm>
            <a:off x="4572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46" name="Text Box 9"/>
          <p:cNvSpPr txBox="1">
            <a:spLocks noChangeArrowheads="1"/>
          </p:cNvSpPr>
          <p:nvPr/>
        </p:nvSpPr>
        <p:spPr bwMode="auto">
          <a:xfrm>
            <a:off x="5334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58,254 bytes</a:t>
            </a:r>
            <a:endParaRPr lang="en-US" altLang="en-US" sz="1200">
              <a:solidFill>
                <a:schemeClr val="tx1"/>
              </a:solidFill>
              <a:ea typeface="ＭＳ Ｐゴシック" pitchFamily="1" charset="-128"/>
            </a:endParaRPr>
          </a:p>
        </p:txBody>
      </p:sp>
      <p:pic>
        <p:nvPicPr>
          <p:cNvPr id="10247"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76600"/>
            <a:ext cx="9271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12"/>
          <p:cNvSpPr>
            <a:spLocks noChangeShapeType="1"/>
          </p:cNvSpPr>
          <p:nvPr/>
        </p:nvSpPr>
        <p:spPr bwMode="auto">
          <a:xfrm>
            <a:off x="2438400" y="2590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Text Box 13"/>
          <p:cNvSpPr txBox="1">
            <a:spLocks noChangeArrowheads="1"/>
          </p:cNvSpPr>
          <p:nvPr/>
        </p:nvSpPr>
        <p:spPr bwMode="auto">
          <a:xfrm>
            <a:off x="2422525" y="1874838"/>
            <a:ext cx="14636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compression algorithm</a:t>
            </a:r>
          </a:p>
          <a:p>
            <a:pPr eaLnBrk="1" hangingPunct="1"/>
            <a:r>
              <a:rPr lang="en-US" altLang="en-US" sz="1200" b="1">
                <a:solidFill>
                  <a:schemeClr val="tx1"/>
                </a:solidFill>
                <a:ea typeface="ＭＳ Ｐゴシック" pitchFamily="1" charset="-128"/>
              </a:rPr>
              <a:t>(e.g. zip)</a:t>
            </a:r>
            <a:endParaRPr lang="en-US" altLang="en-US" sz="1200">
              <a:solidFill>
                <a:schemeClr val="tx1"/>
              </a:solidFill>
              <a:ea typeface="ＭＳ Ｐゴシック" pitchFamily="1" charset="-128"/>
            </a:endParaRPr>
          </a:p>
        </p:txBody>
      </p:sp>
      <p:sp>
        <p:nvSpPr>
          <p:cNvPr id="10250" name="Rectangle 14"/>
          <p:cNvSpPr>
            <a:spLocks noChangeArrowheads="1"/>
          </p:cNvSpPr>
          <p:nvPr/>
        </p:nvSpPr>
        <p:spPr bwMode="auto">
          <a:xfrm>
            <a:off x="37338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1" name="Rectangle 16"/>
          <p:cNvSpPr>
            <a:spLocks noChangeArrowheads="1"/>
          </p:cNvSpPr>
          <p:nvPr/>
        </p:nvSpPr>
        <p:spPr bwMode="auto">
          <a:xfrm>
            <a:off x="3886200" y="1676400"/>
            <a:ext cx="1447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t>B6^9)=\n%%spam!=&amp;&amp;penguin/?</a:t>
            </a:r>
            <a:r>
              <a:rPr lang="ja-JP" altLang="en-US" sz="1600" b="1">
                <a:ea typeface="ＭＳ Ｐゴシック" pitchFamily="1" charset="-128"/>
              </a:rPr>
              <a:t>’</a:t>
            </a:r>
            <a:r>
              <a:rPr lang="en-US" altLang="ja-JP" sz="1600" b="1">
                <a:ea typeface="ＭＳ Ｐゴシック" pitchFamily="1" charset="-128"/>
              </a:rPr>
              <a:t>,/+</a:t>
            </a:r>
            <a:endParaRPr lang="en-US" altLang="en-US" sz="1600" b="1"/>
          </a:p>
        </p:txBody>
      </p:sp>
      <p:sp>
        <p:nvSpPr>
          <p:cNvPr id="10252" name="Text Box 17"/>
          <p:cNvSpPr txBox="1">
            <a:spLocks noChangeArrowheads="1"/>
          </p:cNvSpPr>
          <p:nvPr/>
        </p:nvSpPr>
        <p:spPr bwMode="auto">
          <a:xfrm>
            <a:off x="37846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zzyzva.txt.Z</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23,124 bytes</a:t>
            </a:r>
            <a:endParaRPr lang="en-US" altLang="en-US" sz="1200">
              <a:solidFill>
                <a:schemeClr val="tx1"/>
              </a:solidFill>
              <a:ea typeface="ＭＳ Ｐゴシック" pitchFamily="1" charset="-128"/>
            </a:endParaRPr>
          </a:p>
        </p:txBody>
      </p:sp>
      <p:sp>
        <p:nvSpPr>
          <p:cNvPr id="10253" name="AutoShape 18"/>
          <p:cNvSpPr>
            <a:spLocks noChangeArrowheads="1"/>
          </p:cNvSpPr>
          <p:nvPr/>
        </p:nvSpPr>
        <p:spPr bwMode="auto">
          <a:xfrm>
            <a:off x="6781800" y="2362200"/>
            <a:ext cx="1828800" cy="1371600"/>
          </a:xfrm>
          <a:prstGeom prst="wedgeRectCallout">
            <a:avLst>
              <a:gd name="adj1" fmla="val -46875"/>
              <a:gd name="adj2" fmla="val 58912"/>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Now we can delete the original file!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indent="0" eaLnBrk="1" hangingPunct="1"/>
            <a:r>
              <a:rPr lang="en-US" altLang="en-US"/>
              <a:t>Data Compression!</a:t>
            </a:r>
          </a:p>
        </p:txBody>
      </p:sp>
      <p:grpSp>
        <p:nvGrpSpPr>
          <p:cNvPr id="11267" name="Group 3"/>
          <p:cNvGrpSpPr>
            <a:grpSpLocks/>
          </p:cNvGrpSpPr>
          <p:nvPr/>
        </p:nvGrpSpPr>
        <p:grpSpPr bwMode="auto">
          <a:xfrm>
            <a:off x="381000" y="1143000"/>
            <a:ext cx="8218488" cy="180975"/>
            <a:chOff x="295" y="1311"/>
            <a:chExt cx="5177" cy="114"/>
          </a:xfrm>
        </p:grpSpPr>
        <p:sp>
          <p:nvSpPr>
            <p:cNvPr id="1127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1268" name="Text Box 6"/>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1269" name="Rectangle 7"/>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0"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1271" name="Text Box 9"/>
          <p:cNvSpPr txBox="1">
            <a:spLocks noChangeArrowheads="1"/>
          </p:cNvSpPr>
          <p:nvPr/>
        </p:nvSpPr>
        <p:spPr bwMode="auto">
          <a:xfrm>
            <a:off x="3962400" y="1524000"/>
            <a:ext cx="449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ord(Letter)	Binary</a:t>
            </a:r>
          </a:p>
          <a:p>
            <a:pPr eaLnBrk="1" hangingPunct="1">
              <a:spcBef>
                <a:spcPct val="50000"/>
              </a:spcBef>
            </a:pPr>
            <a:r>
              <a:rPr lang="en-US" altLang="en-US">
                <a:solidFill>
                  <a:schemeClr val="tx1"/>
                </a:solidFill>
                <a:ea typeface="ＭＳ Ｐゴシック" pitchFamily="1" charset="-128"/>
              </a:rPr>
              <a:t>T	84		01010100</a:t>
            </a:r>
          </a:p>
          <a:p>
            <a:pPr eaLnBrk="1" hangingPunct="1">
              <a:spcBef>
                <a:spcPct val="50000"/>
              </a:spcBef>
            </a:pPr>
            <a:r>
              <a:rPr lang="en-US" altLang="en-US">
                <a:solidFill>
                  <a:schemeClr val="tx1"/>
                </a:solidFill>
                <a:ea typeface="ＭＳ Ｐゴシック" pitchFamily="1" charset="-128"/>
              </a:rPr>
              <a:t>h 	104		01101000</a:t>
            </a:r>
          </a:p>
          <a:p>
            <a:pPr eaLnBrk="1" hangingPunct="1">
              <a:spcBef>
                <a:spcPct val="50000"/>
              </a:spcBef>
            </a:pPr>
            <a:r>
              <a:rPr lang="en-US" altLang="en-US">
                <a:solidFill>
                  <a:schemeClr val="tx1"/>
                </a:solidFill>
                <a:ea typeface="ＭＳ Ｐゴシック" pitchFamily="1" charset="-128"/>
              </a:rPr>
              <a:t>e	101		01100101</a:t>
            </a:r>
          </a:p>
          <a:p>
            <a:pPr eaLnBrk="1" hangingPunct="1">
              <a:spcBef>
                <a:spcPct val="50000"/>
              </a:spcBef>
            </a:pPr>
            <a:r>
              <a:rPr lang="en-US" altLang="en-US">
                <a:solidFill>
                  <a:schemeClr val="tx1"/>
                </a:solidFill>
                <a:ea typeface="ＭＳ Ｐゴシック" pitchFamily="1" charset="-128"/>
              </a:rPr>
              <a:t>z	122		01111010</a:t>
            </a:r>
            <a:endParaRPr lang="en-US" altLang="en-US" sz="3200">
              <a:solidFill>
                <a:schemeClr val="tx1"/>
              </a:solidFill>
              <a:ea typeface="ＭＳ Ｐゴシック" pitchFamily="1" charset="-128"/>
            </a:endParaRPr>
          </a:p>
        </p:txBody>
      </p:sp>
      <p:sp>
        <p:nvSpPr>
          <p:cNvPr id="11272" name="Rectangle 10"/>
          <p:cNvSpPr>
            <a:spLocks noGrp="1" noChangeArrowheads="1"/>
          </p:cNvSpPr>
          <p:nvPr>
            <p:ph type="body" idx="1"/>
          </p:nvPr>
        </p:nvSpPr>
        <p:spPr>
          <a:xfrm>
            <a:off x="4267200" y="4114800"/>
            <a:ext cx="3429000" cy="2667000"/>
          </a:xfrm>
          <a:noFill/>
        </p:spPr>
        <p:txBody>
          <a:bodyPr/>
          <a:lstStyle/>
          <a:p>
            <a:pPr eaLnBrk="1" hangingPunct="1"/>
            <a:r>
              <a:rPr lang="en-US" altLang="ja-JP" sz="1600" b="1" dirty="0">
                <a:solidFill>
                  <a:srgbClr val="117A0E"/>
                </a:solidFill>
                <a:latin typeface="Courier New" pitchFamily="49" charset="0"/>
                <a:ea typeface="ＭＳ Ｐゴシック" pitchFamily="1" charset="-128"/>
                <a:cs typeface="Courier New" pitchFamily="49" charset="0"/>
              </a:rPr>
              <a:t>" " - 1226754 19.04%</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E   -  655257  10.17%</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T   -  474521   7.37%</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A   -  425718   6.61%</a:t>
            </a:r>
          </a:p>
          <a:p>
            <a:pPr eaLnBrk="1" hangingPunct="1"/>
            <a:r>
              <a:rPr lang="en-US" altLang="en-US" sz="1600" b="1" dirty="0">
                <a:solidFill>
                  <a:srgbClr val="117A0E"/>
                </a:solidFill>
                <a:latin typeface="Courier New" pitchFamily="49" charset="0"/>
                <a:ea typeface="ＭＳ Ｐゴシック" pitchFamily="1" charset="-128"/>
                <a:cs typeface="Courier New" pitchFamily="49" charset="0"/>
              </a:rPr>
              <a:t>… skipping a few …</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J   -    5329   0.08%</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Q   -    4923   0.08%</a:t>
            </a:r>
          </a:p>
          <a:p>
            <a:pPr eaLnBrk="1" hangingPunct="1">
              <a:lnSpc>
                <a:spcPct val="90000"/>
              </a:lnSpc>
            </a:pPr>
            <a:r>
              <a:rPr lang="en-US" altLang="en-US" sz="1600" b="1" dirty="0">
                <a:solidFill>
                  <a:srgbClr val="117A0E"/>
                </a:solidFill>
                <a:latin typeface="Courier New" pitchFamily="49" charset="0"/>
                <a:ea typeface="ＭＳ Ｐゴシック" pitchFamily="1" charset="-128"/>
                <a:cs typeface="Courier New" pitchFamily="49" charset="0"/>
              </a:rPr>
              <a:t>Z   -    3378   0.05%</a:t>
            </a:r>
            <a:endParaRPr lang="en-US" altLang="en-US" sz="1400" dirty="0">
              <a:solidFill>
                <a:srgbClr val="117A0E"/>
              </a:solidFill>
              <a:latin typeface="Courier New" pitchFamily="49" charset="0"/>
              <a:ea typeface="ＭＳ Ｐゴシック" pitchFamily="1" charset="-128"/>
              <a:cs typeface="Courier New" pitchFamily="49" charset="0"/>
            </a:endParaRPr>
          </a:p>
        </p:txBody>
      </p:sp>
      <p:sp>
        <p:nvSpPr>
          <p:cNvPr id="11273" name="Text Box 11"/>
          <p:cNvSpPr txBox="1">
            <a:spLocks noChangeArrowheads="1"/>
          </p:cNvSpPr>
          <p:nvPr/>
        </p:nvSpPr>
        <p:spPr bwMode="auto">
          <a:xfrm>
            <a:off x="5257800" y="4724400"/>
            <a:ext cx="2905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lnSpc>
                <a:spcPct val="90000"/>
              </a:lnSpc>
              <a:spcBef>
                <a:spcPct val="20000"/>
              </a:spcBef>
            </a:pPr>
            <a:endParaRPr lang="en-US" altLang="en-US" sz="1600">
              <a:solidFill>
                <a:schemeClr val="tx1"/>
              </a:solidFill>
              <a:latin typeface="Courier" pitchFamily="-65" charset="0"/>
              <a:ea typeface="ＭＳ Ｐゴシック" pitchFamily="1" charset="-128"/>
            </a:endParaRPr>
          </a:p>
          <a:p>
            <a:pPr eaLnBrk="1" hangingPunct="1">
              <a:lnSpc>
                <a:spcPct val="90000"/>
              </a:lnSpc>
              <a:spcBef>
                <a:spcPct val="20000"/>
              </a:spcBef>
              <a:buFontTx/>
              <a:buChar char="•"/>
            </a:pPr>
            <a:endParaRPr lang="en-US" altLang="en-US" sz="1400">
              <a:solidFill>
                <a:schemeClr val="tx1"/>
              </a:solidFill>
              <a:latin typeface="Courier" pitchFamily="-65" charset="0"/>
              <a:ea typeface="ＭＳ Ｐゴシック" pitchFamily="1" charset="-128"/>
            </a:endParaRPr>
          </a:p>
        </p:txBody>
      </p:sp>
      <p:sp>
        <p:nvSpPr>
          <p:cNvPr id="11274" name="Line 12"/>
          <p:cNvSpPr>
            <a:spLocks noChangeShapeType="1"/>
          </p:cNvSpPr>
          <p:nvPr/>
        </p:nvSpPr>
        <p:spPr bwMode="auto">
          <a:xfrm>
            <a:off x="3733800" y="41148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15000"/>
            <a:ext cx="6492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4"/>
          <p:cNvSpPr>
            <a:spLocks noChangeArrowheads="1"/>
          </p:cNvSpPr>
          <p:nvPr/>
        </p:nvSpPr>
        <p:spPr bwMode="auto">
          <a:xfrm>
            <a:off x="1447800" y="5105400"/>
            <a:ext cx="2438400" cy="1295400"/>
          </a:xfrm>
          <a:prstGeom prst="wedgeRectCallout">
            <a:avLst>
              <a:gd name="adj1" fmla="val -60028"/>
              <a:gd name="adj2" fmla="val 34926"/>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latin typeface="Times New Roman" pitchFamily="18" charset="0"/>
              </a:rPr>
              <a:t>But these statistics are on average, not for my essay on the zzyzva!</a:t>
            </a:r>
            <a:endParaRPr lang="en-US" altLang="en-US">
              <a:latin typeface="Times New Roman" pitchFamily="18" charset="0"/>
            </a:endParaRPr>
          </a:p>
        </p:txBody>
      </p:sp>
      <p:sp>
        <p:nvSpPr>
          <p:cNvPr id="11277" name="Text Box 15"/>
          <p:cNvSpPr txBox="1">
            <a:spLocks noChangeArrowheads="1"/>
          </p:cNvSpPr>
          <p:nvPr/>
        </p:nvSpPr>
        <p:spPr bwMode="auto">
          <a:xfrm>
            <a:off x="7467600" y="50292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English text</a:t>
            </a:r>
          </a:p>
          <a:p>
            <a:pPr eaLnBrk="1" hangingPunct="1"/>
            <a:r>
              <a:rPr lang="en-US" altLang="en-US" sz="1200" b="1">
                <a:solidFill>
                  <a:schemeClr val="tx1"/>
                </a:solidFill>
                <a:ea typeface="ＭＳ Ｐゴシック" pitchFamily="1" charset="-128"/>
              </a:rPr>
              <a:t>letter frequencies</a:t>
            </a:r>
            <a:endParaRPr lang="en-US" altLang="en-US" sz="1200">
              <a:solidFill>
                <a:schemeClr val="tx1"/>
              </a:solidFill>
              <a:ea typeface="ＭＳ Ｐゴシック" pitchFamily="1" charset="-128"/>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indent="0" eaLnBrk="1" hangingPunct="1"/>
            <a:r>
              <a:rPr lang="en-US" altLang="en-US"/>
              <a:t>The Prefix Property</a:t>
            </a:r>
          </a:p>
        </p:txBody>
      </p:sp>
      <p:grpSp>
        <p:nvGrpSpPr>
          <p:cNvPr id="12291" name="Group 3"/>
          <p:cNvGrpSpPr>
            <a:grpSpLocks/>
          </p:cNvGrpSpPr>
          <p:nvPr/>
        </p:nvGrpSpPr>
        <p:grpSpPr bwMode="auto">
          <a:xfrm>
            <a:off x="381000" y="1038225"/>
            <a:ext cx="8218488" cy="180975"/>
            <a:chOff x="295" y="1311"/>
            <a:chExt cx="5177" cy="114"/>
          </a:xfrm>
        </p:grpSpPr>
        <p:sp>
          <p:nvSpPr>
            <p:cNvPr id="1229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229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2292"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2293" name="Text Box 9"/>
          <p:cNvSpPr txBox="1">
            <a:spLocks noChangeArrowheads="1"/>
          </p:cNvSpPr>
          <p:nvPr/>
        </p:nvSpPr>
        <p:spPr bwMode="auto">
          <a:xfrm>
            <a:off x="3962400" y="1889125"/>
            <a:ext cx="4876800"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frequency	Binary code</a:t>
            </a:r>
          </a:p>
          <a:p>
            <a:pPr eaLnBrk="1" hangingPunct="1">
              <a:spcBef>
                <a:spcPct val="50000"/>
              </a:spcBef>
            </a:pPr>
            <a:r>
              <a:rPr lang="en-US" altLang="en-US">
                <a:solidFill>
                  <a:schemeClr val="tx1"/>
                </a:solidFill>
                <a:ea typeface="ＭＳ Ｐゴシック" pitchFamily="1" charset="-128"/>
              </a:rPr>
              <a:t>z	0.25		00</a:t>
            </a:r>
          </a:p>
          <a:p>
            <a:pPr eaLnBrk="1" hangingPunct="1">
              <a:spcBef>
                <a:spcPct val="50000"/>
              </a:spcBef>
            </a:pPr>
            <a:r>
              <a:rPr lang="en-US" altLang="en-US">
                <a:solidFill>
                  <a:schemeClr val="tx1"/>
                </a:solidFill>
                <a:ea typeface="ＭＳ Ｐゴシック" pitchFamily="1" charset="-128"/>
              </a:rPr>
              <a:t>y 	0.10		01</a:t>
            </a:r>
          </a:p>
          <a:p>
            <a:pPr eaLnBrk="1" hangingPunct="1">
              <a:spcBef>
                <a:spcPct val="50000"/>
              </a:spcBef>
            </a:pPr>
            <a:r>
              <a:rPr lang="en-US" altLang="en-US">
                <a:solidFill>
                  <a:schemeClr val="tx1"/>
                </a:solidFill>
                <a:ea typeface="ＭＳ Ｐゴシック" pitchFamily="1" charset="-128"/>
              </a:rPr>
              <a:t>x	0.09		10</a:t>
            </a:r>
          </a:p>
          <a:p>
            <a:pPr eaLnBrk="1" hangingPunct="1">
              <a:spcBef>
                <a:spcPct val="50000"/>
              </a:spcBef>
            </a:pPr>
            <a:r>
              <a:rPr lang="en-US" altLang="en-US">
                <a:solidFill>
                  <a:schemeClr val="tx1"/>
                </a:solidFill>
                <a:ea typeface="ＭＳ Ｐゴシック" pitchFamily="1" charset="-128"/>
              </a:rPr>
              <a:t>a	0.08		111</a:t>
            </a:r>
          </a:p>
          <a:p>
            <a:pPr eaLnBrk="1" hangingPunct="1">
              <a:spcBef>
                <a:spcPct val="50000"/>
              </a:spcBef>
            </a:pPr>
            <a:r>
              <a:rPr lang="en-US" altLang="en-US">
                <a:solidFill>
                  <a:schemeClr val="tx1"/>
                </a:solidFill>
                <a:ea typeface="ＭＳ Ｐゴシック" pitchFamily="1" charset="-128"/>
              </a:rPr>
              <a:t>r	0.02		1100</a:t>
            </a:r>
          </a:p>
          <a:p>
            <a:pPr eaLnBrk="1" hangingPunct="1">
              <a:spcBef>
                <a:spcPct val="50000"/>
              </a:spcBef>
            </a:pPr>
            <a:endParaRPr lang="en-US" altLang="en-US" sz="3200">
              <a:solidFill>
                <a:schemeClr val="tx1"/>
              </a:solidFill>
              <a:ea typeface="ＭＳ Ｐゴシック" pitchFamily="1" charset="-128"/>
            </a:endParaRPr>
          </a:p>
        </p:txBody>
      </p:sp>
      <p:sp>
        <p:nvSpPr>
          <p:cNvPr id="12294" name="Text Box 10"/>
          <p:cNvSpPr txBox="1">
            <a:spLocks noChangeArrowheads="1"/>
          </p:cNvSpPr>
          <p:nvPr/>
        </p:nvSpPr>
        <p:spPr bwMode="auto">
          <a:xfrm>
            <a:off x="838200" y="5562600"/>
            <a:ext cx="751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ea typeface="ＭＳ Ｐゴシック" pitchFamily="1" charset="-128"/>
              </a:rPr>
              <a:t>101110100001100 = 10  111  01  00  00  1100</a:t>
            </a:r>
            <a:endParaRPr lang="en-US" altLang="en-US">
              <a:solidFill>
                <a:schemeClr val="tx1"/>
              </a:solidFill>
              <a:ea typeface="ＭＳ Ｐゴシック" pitchFamily="1" charset="-128"/>
            </a:endParaRPr>
          </a:p>
        </p:txBody>
      </p:sp>
      <p:sp>
        <p:nvSpPr>
          <p:cNvPr id="12295" name="Text Box 11"/>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2296" name="Rectangle 12"/>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228600" y="76200"/>
            <a:ext cx="8763000" cy="990600"/>
          </a:xfrm>
        </p:spPr>
        <p:txBody>
          <a:bodyPr rIns="132080"/>
          <a:lstStyle/>
          <a:p>
            <a:pPr indent="0" eaLnBrk="1" hangingPunct="1"/>
            <a:r>
              <a:rPr lang="en-US" altLang="en-US" sz="3600"/>
              <a:t>Consider the Language “Spamish”,</a:t>
            </a:r>
            <a:br>
              <a:rPr lang="en-US" altLang="en-US" sz="3600"/>
            </a:br>
            <a:r>
              <a:rPr lang="en-US" altLang="en-US" sz="3600"/>
              <a:t>with a Four-Letter Alphabet…</a:t>
            </a:r>
          </a:p>
        </p:txBody>
      </p:sp>
      <p:grpSp>
        <p:nvGrpSpPr>
          <p:cNvPr id="13315" name="Group 2"/>
          <p:cNvGrpSpPr>
            <a:grpSpLocks/>
          </p:cNvGrpSpPr>
          <p:nvPr/>
        </p:nvGrpSpPr>
        <p:grpSpPr bwMode="auto">
          <a:xfrm>
            <a:off x="381000" y="1190625"/>
            <a:ext cx="8218488" cy="180975"/>
            <a:chOff x="0" y="0"/>
            <a:chExt cx="5177" cy="114"/>
          </a:xfrm>
        </p:grpSpPr>
        <p:sp>
          <p:nvSpPr>
            <p:cNvPr id="1332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332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3316" name="Rectangle 5"/>
          <p:cNvSpPr>
            <a:spLocks/>
          </p:cNvSpPr>
          <p:nvPr/>
        </p:nvSpPr>
        <p:spPr bwMode="auto">
          <a:xfrm>
            <a:off x="381000" y="13716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Fixed Length	Variable Length</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r>
              <a:rPr lang="en-US" altLang="en-US" sz="2800">
                <a:solidFill>
                  <a:srgbClr val="76141E"/>
                </a:solidFill>
                <a:cs typeface="Arial" pitchFamily="34" charset="0"/>
              </a:rPr>
              <a:t>00			</a:t>
            </a:r>
            <a:r>
              <a:rPr lang="en-US" altLang="en-US" sz="2800">
                <a:solidFill>
                  <a:srgbClr val="171C83"/>
                </a:solidFill>
                <a:cs typeface="Arial" pitchFamily="34" charset="0"/>
              </a:rPr>
              <a:t>0</a:t>
            </a:r>
          </a:p>
          <a:p>
            <a:pPr eaLnBrk="1" hangingPunct="1">
              <a:spcBef>
                <a:spcPts val="1600"/>
              </a:spcBef>
            </a:pPr>
            <a:r>
              <a:rPr lang="en-US" altLang="en-US" sz="2800">
                <a:solidFill>
                  <a:schemeClr val="tx1"/>
                </a:solidFill>
                <a:cs typeface="Arial" pitchFamily="34" charset="0"/>
              </a:rPr>
              <a:t>p		0.2	</a:t>
            </a:r>
            <a:r>
              <a:rPr lang="en-US" altLang="en-US" sz="2800">
                <a:solidFill>
                  <a:srgbClr val="76141E"/>
                </a:solidFill>
                <a:cs typeface="Arial" pitchFamily="34" charset="0"/>
              </a:rPr>
              <a:t>01			</a:t>
            </a:r>
            <a:r>
              <a:rPr lang="en-US" altLang="en-US" sz="2800">
                <a:solidFill>
                  <a:srgbClr val="171C83"/>
                </a:solidFill>
                <a:cs typeface="Arial" pitchFamily="34" charset="0"/>
              </a:rPr>
              <a:t>10</a:t>
            </a:r>
          </a:p>
          <a:p>
            <a:pPr eaLnBrk="1" hangingPunct="1">
              <a:spcBef>
                <a:spcPts val="1600"/>
              </a:spcBef>
            </a:pPr>
            <a:r>
              <a:rPr lang="en-US" altLang="en-US" sz="2800">
                <a:solidFill>
                  <a:schemeClr val="tx1"/>
                </a:solidFill>
                <a:cs typeface="Arial" pitchFamily="34" charset="0"/>
              </a:rPr>
              <a:t>a		0.1	</a:t>
            </a:r>
            <a:r>
              <a:rPr lang="en-US" altLang="en-US" sz="2800">
                <a:solidFill>
                  <a:srgbClr val="76141E"/>
                </a:solidFill>
                <a:cs typeface="Arial" pitchFamily="34" charset="0"/>
              </a:rPr>
              <a:t>10			</a:t>
            </a:r>
            <a:r>
              <a:rPr lang="en-US" altLang="en-US" sz="2800">
                <a:solidFill>
                  <a:srgbClr val="171C83"/>
                </a:solidFill>
                <a:cs typeface="Arial" pitchFamily="34" charset="0"/>
              </a:rPr>
              <a:t>110</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r>
              <a:rPr lang="en-US" altLang="en-US" sz="2800">
                <a:solidFill>
                  <a:srgbClr val="76141E"/>
                </a:solidFill>
                <a:cs typeface="Arial" pitchFamily="34" charset="0"/>
              </a:rPr>
              <a:t>11</a:t>
            </a:r>
            <a:r>
              <a:rPr lang="en-US" altLang="en-US" sz="2800" baseline="-25000">
                <a:solidFill>
                  <a:schemeClr val="tx1"/>
                </a:solidFill>
                <a:cs typeface="Arial" pitchFamily="34" charset="0"/>
              </a:rPr>
              <a:t>	</a:t>
            </a:r>
            <a:r>
              <a:rPr lang="en-US" altLang="en-US" sz="2800">
                <a:solidFill>
                  <a:schemeClr val="tx1"/>
                </a:solidFill>
                <a:cs typeface="Arial" pitchFamily="34" charset="0"/>
              </a:rPr>
              <a:t>		</a:t>
            </a:r>
            <a:r>
              <a:rPr lang="en-US" altLang="en-US" sz="2800">
                <a:solidFill>
                  <a:srgbClr val="171C83"/>
                </a:solidFill>
                <a:cs typeface="Arial" pitchFamily="34" charset="0"/>
              </a:rPr>
              <a:t>111</a:t>
            </a:r>
          </a:p>
        </p:txBody>
      </p:sp>
      <p:sp>
        <p:nvSpPr>
          <p:cNvPr id="13317" name="Line 6"/>
          <p:cNvSpPr>
            <a:spLocks noChangeShapeType="1"/>
          </p:cNvSpPr>
          <p:nvPr/>
        </p:nvSpPr>
        <p:spPr bwMode="auto">
          <a:xfrm rot="10800000" flipH="1">
            <a:off x="3429000" y="4495800"/>
            <a:ext cx="1588"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Rectangle 7"/>
          <p:cNvSpPr>
            <a:spLocks/>
          </p:cNvSpPr>
          <p:nvPr/>
        </p:nvSpPr>
        <p:spPr bwMode="auto">
          <a:xfrm>
            <a:off x="1752600" y="4876800"/>
            <a:ext cx="39703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76141E"/>
                </a:solidFill>
                <a:cs typeface="Arial" pitchFamily="34" charset="0"/>
              </a:rPr>
              <a:t>Expected average number of bits</a:t>
            </a:r>
          </a:p>
          <a:p>
            <a:pPr eaLnBrk="1" hangingPunct="1"/>
            <a:r>
              <a:rPr lang="en-US" altLang="en-US" sz="2000">
                <a:solidFill>
                  <a:srgbClr val="76141E"/>
                </a:solidFill>
                <a:cs typeface="Arial" pitchFamily="34" charset="0"/>
              </a:rPr>
              <a:t>per symbol = 2</a:t>
            </a:r>
          </a:p>
        </p:txBody>
      </p:sp>
      <p:sp>
        <p:nvSpPr>
          <p:cNvPr id="17416" name="Line 8"/>
          <p:cNvSpPr>
            <a:spLocks noChangeShapeType="1"/>
          </p:cNvSpPr>
          <p:nvPr/>
        </p:nvSpPr>
        <p:spPr bwMode="auto">
          <a:xfrm rot="10800000" flipH="1">
            <a:off x="6324600" y="4495800"/>
            <a:ext cx="1588"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9"/>
          <p:cNvSpPr>
            <a:spLocks/>
          </p:cNvSpPr>
          <p:nvPr/>
        </p:nvSpPr>
        <p:spPr bwMode="auto">
          <a:xfrm>
            <a:off x="3429000" y="5699125"/>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171C83"/>
                </a:solidFill>
                <a:cs typeface="Arial" pitchFamily="34" charset="0"/>
              </a:rPr>
              <a:t>Expected average number of bits per symbol = </a:t>
            </a:r>
          </a:p>
          <a:p>
            <a:pPr eaLnBrk="1" hangingPunct="1"/>
            <a:r>
              <a:rPr lang="en-US" altLang="en-US" sz="2000">
                <a:solidFill>
                  <a:srgbClr val="171C83"/>
                </a:solidFill>
                <a:cs typeface="Arial" pitchFamily="34" charset="0"/>
              </a:rPr>
              <a:t>0.6x1 + 0.2x2 + 0.1x3 + 0.1x3 = 1.6 </a:t>
            </a:r>
            <a:r>
              <a:rPr lang="en-US" altLang="en-US" sz="2000">
                <a:solidFill>
                  <a:srgbClr val="76141E"/>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600200"/>
          </a:xfrm>
        </p:spPr>
        <p:txBody>
          <a:bodyPr rIns="132080"/>
          <a:lstStyle/>
          <a:p>
            <a:pPr indent="0" eaLnBrk="1" hangingPunct="1"/>
            <a:r>
              <a:rPr lang="en-US" altLang="en-US"/>
              <a:t>About the Midterm</a:t>
            </a:r>
          </a:p>
        </p:txBody>
      </p:sp>
      <p:grpSp>
        <p:nvGrpSpPr>
          <p:cNvPr id="9219" name="Group 3"/>
          <p:cNvGrpSpPr>
            <a:grpSpLocks/>
          </p:cNvGrpSpPr>
          <p:nvPr/>
        </p:nvGrpSpPr>
        <p:grpSpPr bwMode="auto">
          <a:xfrm>
            <a:off x="381000" y="1190625"/>
            <a:ext cx="8218488" cy="180975"/>
            <a:chOff x="0" y="0"/>
            <a:chExt cx="5177" cy="114"/>
          </a:xfrm>
        </p:grpSpPr>
        <p:sp>
          <p:nvSpPr>
            <p:cNvPr id="922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922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922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71675"/>
            <a:ext cx="819308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28600" y="152400"/>
            <a:ext cx="8763000" cy="685800"/>
          </a:xfrm>
        </p:spPr>
        <p:txBody>
          <a:bodyPr rIns="132080"/>
          <a:lstStyle/>
          <a:p>
            <a:pPr indent="0" eaLnBrk="1" hangingPunct="1"/>
            <a:r>
              <a:rPr lang="en-US" altLang="en-US" sz="3600"/>
              <a:t>The Variable-Length Coding Problem…</a:t>
            </a:r>
          </a:p>
        </p:txBody>
      </p:sp>
      <p:grpSp>
        <p:nvGrpSpPr>
          <p:cNvPr id="14339" name="Group 2"/>
          <p:cNvGrpSpPr>
            <a:grpSpLocks/>
          </p:cNvGrpSpPr>
          <p:nvPr/>
        </p:nvGrpSpPr>
        <p:grpSpPr bwMode="auto">
          <a:xfrm>
            <a:off x="381000" y="885825"/>
            <a:ext cx="8218488" cy="180975"/>
            <a:chOff x="0" y="0"/>
            <a:chExt cx="5177" cy="114"/>
          </a:xfrm>
        </p:grpSpPr>
        <p:sp>
          <p:nvSpPr>
            <p:cNvPr id="14344"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4345"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4340" name="Rectangle 5"/>
          <p:cNvSpPr>
            <a:spLocks/>
          </p:cNvSpPr>
          <p:nvPr/>
        </p:nvSpPr>
        <p:spPr bwMode="auto">
          <a:xfrm>
            <a:off x="381000" y="1371600"/>
            <a:ext cx="3733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Frequency</a:t>
            </a:r>
          </a:p>
          <a:p>
            <a:pPr eaLnBrk="1" hangingPunct="1">
              <a:spcBef>
                <a:spcPts val="1600"/>
              </a:spcBef>
            </a:pPr>
            <a:r>
              <a:rPr lang="en-US" altLang="en-US" sz="2800">
                <a:solidFill>
                  <a:schemeClr val="tx1"/>
                </a:solidFill>
                <a:cs typeface="Arial" pitchFamily="34" charset="0"/>
              </a:rPr>
              <a:t>a</a:t>
            </a:r>
            <a:r>
              <a:rPr lang="en-US" altLang="en-US" sz="2800" baseline="-25000">
                <a:solidFill>
                  <a:schemeClr val="tx1"/>
                </a:solidFill>
                <a:cs typeface="Arial" pitchFamily="34" charset="0"/>
              </a:rPr>
              <a:t>1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1</a:t>
            </a:r>
            <a:r>
              <a:rPr lang="en-US" altLang="en-US" sz="2800">
                <a:solidFill>
                  <a:schemeClr val="tx1"/>
                </a:solidFill>
                <a:cs typeface="Arial" pitchFamily="34" charset="0"/>
              </a:rPr>
              <a:t>)        a</a:t>
            </a:r>
            <a:r>
              <a:rPr lang="en-US" altLang="en-US" sz="2800" baseline="-25000">
                <a:solidFill>
                  <a:schemeClr val="tx1"/>
                </a:solidFill>
                <a:cs typeface="Arial" pitchFamily="34" charset="0"/>
              </a:rPr>
              <a:t>2</a:t>
            </a:r>
            <a:r>
              <a:rPr lang="en-US" altLang="en-US" sz="2800">
                <a:solidFill>
                  <a:schemeClr val="tx1"/>
                </a:solidFill>
                <a:cs typeface="Arial" pitchFamily="34" charset="0"/>
              </a:rPr>
              <a:t>		freq(a</a:t>
            </a:r>
            <a:r>
              <a:rPr lang="en-US" altLang="en-US" sz="2800" baseline="-25000">
                <a:solidFill>
                  <a:schemeClr val="tx1"/>
                </a:solidFill>
                <a:cs typeface="Arial" pitchFamily="34" charset="0"/>
              </a:rPr>
              <a:t>2</a:t>
            </a:r>
            <a:r>
              <a:rPr lang="en-US" altLang="en-US" sz="2800">
                <a:solidFill>
                  <a:schemeClr val="tx1"/>
                </a:solidFill>
                <a:cs typeface="Arial" pitchFamily="34" charset="0"/>
              </a:rPr>
              <a:t>)        a</a:t>
            </a:r>
            <a:r>
              <a:rPr lang="en-US" altLang="en-US" sz="2800" baseline="-25000">
                <a:solidFill>
                  <a:schemeClr val="tx1"/>
                </a:solidFill>
                <a:cs typeface="Arial" pitchFamily="34" charset="0"/>
              </a:rPr>
              <a:t>3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3</a:t>
            </a:r>
            <a:r>
              <a:rPr lang="en-US" altLang="en-US" sz="2800">
                <a:solidFill>
                  <a:schemeClr val="tx1"/>
                </a:solidFill>
                <a:cs typeface="Arial" pitchFamily="34" charset="0"/>
              </a:rPr>
              <a:t>)       …                                    a</a:t>
            </a:r>
            <a:r>
              <a:rPr lang="en-US" altLang="en-US" sz="2800" baseline="-25000">
                <a:solidFill>
                  <a:schemeClr val="tx1"/>
                </a:solidFill>
                <a:cs typeface="Arial" pitchFamily="34" charset="0"/>
              </a:rPr>
              <a:t>n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n</a:t>
            </a:r>
            <a:r>
              <a:rPr lang="en-US" altLang="en-US" sz="2800">
                <a:solidFill>
                  <a:schemeClr val="tx1"/>
                </a:solidFill>
                <a:cs typeface="Arial" pitchFamily="34" charset="0"/>
              </a:rPr>
              <a:t>) 		</a:t>
            </a:r>
          </a:p>
        </p:txBody>
      </p:sp>
      <p:sp>
        <p:nvSpPr>
          <p:cNvPr id="14341" name="Rectangle 6"/>
          <p:cNvSpPr>
            <a:spLocks/>
          </p:cNvSpPr>
          <p:nvPr/>
        </p:nvSpPr>
        <p:spPr bwMode="auto">
          <a:xfrm>
            <a:off x="346075" y="4845050"/>
            <a:ext cx="83407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cs typeface="Arial" pitchFamily="34" charset="0"/>
              </a:rPr>
              <a:t>Objective:  Find a binary prefix code that minimizes the average number of bits per symbol</a:t>
            </a:r>
          </a:p>
        </p:txBody>
      </p:sp>
      <p:pic>
        <p:nvPicPr>
          <p:cNvPr id="1434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8963"/>
            <a:ext cx="876300" cy="1190625"/>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3" name="AutoShape 9"/>
          <p:cNvSpPr>
            <a:spLocks noChangeArrowheads="1"/>
          </p:cNvSpPr>
          <p:nvPr/>
        </p:nvSpPr>
        <p:spPr bwMode="auto">
          <a:xfrm>
            <a:off x="5638800" y="1219200"/>
            <a:ext cx="2590800" cy="1981200"/>
          </a:xfrm>
          <a:prstGeom prst="wedgeRectCallout">
            <a:avLst>
              <a:gd name="adj1" fmla="val -50634"/>
              <a:gd name="adj2" fmla="val 70495"/>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These frequencies are from the specific file that we</a:t>
            </a:r>
            <a:r>
              <a:rPr lang="ja-JP" altLang="en-US">
                <a:latin typeface="Times New Roman" pitchFamily="18" charset="0"/>
                <a:ea typeface="ＭＳ Ｐゴシック" pitchFamily="1" charset="-128"/>
              </a:rPr>
              <a:t>’</a:t>
            </a:r>
            <a:r>
              <a:rPr lang="en-US" altLang="ja-JP">
                <a:latin typeface="Times New Roman" pitchFamily="18" charset="0"/>
                <a:ea typeface="ＭＳ Ｐゴシック" pitchFamily="1" charset="-128"/>
              </a:rPr>
              <a:t>re planning to compress!!</a:t>
            </a:r>
            <a:endParaRPr lang="en-US" altLang="en-US">
              <a:latin typeface="Times New Roman" pitchFamily="18"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85800" y="-76200"/>
            <a:ext cx="7772400" cy="1143000"/>
          </a:xfrm>
        </p:spPr>
        <p:txBody>
          <a:bodyPr rIns="132080"/>
          <a:lstStyle/>
          <a:p>
            <a:pPr indent="0" eaLnBrk="1" hangingPunct="1"/>
            <a:r>
              <a:rPr lang="en-US" altLang="en-US"/>
              <a:t>The David Huffman Story!</a:t>
            </a:r>
          </a:p>
        </p:txBody>
      </p:sp>
      <p:grpSp>
        <p:nvGrpSpPr>
          <p:cNvPr id="15363" name="Group 2"/>
          <p:cNvGrpSpPr>
            <a:grpSpLocks/>
          </p:cNvGrpSpPr>
          <p:nvPr/>
        </p:nvGrpSpPr>
        <p:grpSpPr bwMode="auto">
          <a:xfrm>
            <a:off x="381000" y="885825"/>
            <a:ext cx="8218488" cy="180975"/>
            <a:chOff x="0" y="0"/>
            <a:chExt cx="5177" cy="114"/>
          </a:xfrm>
        </p:grpSpPr>
        <p:sp>
          <p:nvSpPr>
            <p:cNvPr id="15370"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71"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5364"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762000"/>
            <a:ext cx="1577975"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Rectangle 6"/>
          <p:cNvSpPr>
            <a:spLocks/>
          </p:cNvSpPr>
          <p:nvPr/>
        </p:nvSpPr>
        <p:spPr bwMode="auto">
          <a:xfrm>
            <a:off x="420688" y="5334000"/>
            <a:ext cx="8377237"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i="1">
                <a:solidFill>
                  <a:schemeClr val="tx1"/>
                </a:solidFill>
                <a:cs typeface="Arial" pitchFamily="34" charset="0"/>
              </a:rPr>
              <a:t>Huffman coding is one of the fundamental ideas that people </a:t>
            </a:r>
          </a:p>
          <a:p>
            <a:pPr eaLnBrk="1" hangingPunct="1"/>
            <a:r>
              <a:rPr lang="en-US" altLang="en-US" i="1">
                <a:solidFill>
                  <a:schemeClr val="tx1"/>
                </a:solidFill>
                <a:cs typeface="Arial" pitchFamily="34" charset="0"/>
              </a:rPr>
              <a:t>in computer science and data communications are using all </a:t>
            </a:r>
          </a:p>
          <a:p>
            <a:pPr eaLnBrk="1" hangingPunct="1"/>
            <a:r>
              <a:rPr lang="en-US" altLang="en-US" i="1">
                <a:solidFill>
                  <a:schemeClr val="tx1"/>
                </a:solidFill>
                <a:cs typeface="Arial" pitchFamily="34" charset="0"/>
              </a:rPr>
              <a:t>the time</a:t>
            </a:r>
            <a:r>
              <a:rPr lang="en-US" altLang="en-US">
                <a:solidFill>
                  <a:schemeClr val="tx1"/>
                </a:solidFill>
                <a:cs typeface="Arial" pitchFamily="34" charset="0"/>
              </a:rPr>
              <a:t> - Donald Knuth</a:t>
            </a:r>
          </a:p>
        </p:txBody>
      </p:sp>
      <p:sp>
        <p:nvSpPr>
          <p:cNvPr id="15366" name="Rectangle 7"/>
          <p:cNvSpPr>
            <a:spLocks/>
          </p:cNvSpPr>
          <p:nvPr/>
        </p:nvSpPr>
        <p:spPr bwMode="auto">
          <a:xfrm>
            <a:off x="5683250" y="1295400"/>
            <a:ext cx="3454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p>
          <a:p>
            <a:pPr eaLnBrk="1" hangingPunct="1">
              <a:spcBef>
                <a:spcPts val="1600"/>
              </a:spcBef>
            </a:pPr>
            <a:r>
              <a:rPr lang="en-US" altLang="en-US" sz="2800">
                <a:solidFill>
                  <a:schemeClr val="tx1"/>
                </a:solidFill>
                <a:cs typeface="Arial" pitchFamily="34" charset="0"/>
              </a:rPr>
              <a:t>p		0.2	</a:t>
            </a:r>
          </a:p>
          <a:p>
            <a:pPr eaLnBrk="1" hangingPunct="1">
              <a:spcBef>
                <a:spcPts val="1600"/>
              </a:spcBef>
            </a:pPr>
            <a:r>
              <a:rPr lang="en-US" altLang="en-US" sz="2800">
                <a:solidFill>
                  <a:schemeClr val="tx1"/>
                </a:solidFill>
                <a:cs typeface="Arial" pitchFamily="34" charset="0"/>
              </a:rPr>
              <a:t>a		0.1	</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p>
        </p:txBody>
      </p:sp>
      <p:sp>
        <p:nvSpPr>
          <p:cNvPr id="15367" name="Rectangle 8"/>
          <p:cNvSpPr>
            <a:spLocks/>
          </p:cNvSpPr>
          <p:nvPr/>
        </p:nvSpPr>
        <p:spPr bwMode="auto">
          <a:xfrm>
            <a:off x="2743200" y="1600200"/>
            <a:ext cx="2393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map smppam</a:t>
            </a:r>
          </a:p>
          <a:p>
            <a:pPr eaLnBrk="1" hangingPunct="1"/>
            <a:r>
              <a:rPr lang="en-US" altLang="en-US">
                <a:solidFill>
                  <a:schemeClr val="tx1"/>
                </a:solidFill>
                <a:cs typeface="Arial" pitchFamily="34" charset="0"/>
              </a:rPr>
              <a:t>ssampamsmam</a:t>
            </a:r>
          </a:p>
          <a:p>
            <a:pPr eaLnBrk="1" hangingPunct="1"/>
            <a:r>
              <a:rPr lang="en-US" altLang="en-US">
                <a:solidFill>
                  <a:schemeClr val="tx1"/>
                </a:solidFill>
                <a:cs typeface="Arial" pitchFamily="34" charset="0"/>
              </a:rPr>
              <a:t>…</a:t>
            </a:r>
          </a:p>
        </p:txBody>
      </p:sp>
      <p:sp>
        <p:nvSpPr>
          <p:cNvPr id="15368" name="Rectangle 9"/>
          <p:cNvSpPr>
            <a:spLocks/>
          </p:cNvSpPr>
          <p:nvPr/>
        </p:nvSpPr>
        <p:spPr bwMode="auto">
          <a:xfrm>
            <a:off x="2667000" y="1598613"/>
            <a:ext cx="2514600" cy="2668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69" name="Rectangle 10"/>
          <p:cNvSpPr>
            <a:spLocks/>
          </p:cNvSpPr>
          <p:nvPr/>
        </p:nvSpPr>
        <p:spPr bwMode="auto">
          <a:xfrm>
            <a:off x="2917825" y="4357688"/>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a:solidFill>
                  <a:schemeClr val="tx1"/>
                </a:solidFill>
                <a:cs typeface="Arial" pitchFamily="34" charset="0"/>
              </a:rPr>
              <a:t>TEXT FILE</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rIns="132080"/>
          <a:lstStyle/>
          <a:p>
            <a:pPr indent="0" eaLnBrk="1" hangingPunct="1"/>
            <a:r>
              <a:rPr lang="en-US" altLang="en-US"/>
              <a:t>File I/O</a:t>
            </a:r>
          </a:p>
        </p:txBody>
      </p:sp>
      <p:grpSp>
        <p:nvGrpSpPr>
          <p:cNvPr id="17411" name="Group 3"/>
          <p:cNvGrpSpPr>
            <a:grpSpLocks/>
          </p:cNvGrpSpPr>
          <p:nvPr/>
        </p:nvGrpSpPr>
        <p:grpSpPr bwMode="auto">
          <a:xfrm>
            <a:off x="381000" y="762000"/>
            <a:ext cx="8218488" cy="180975"/>
            <a:chOff x="0" y="0"/>
            <a:chExt cx="5177" cy="114"/>
          </a:xfrm>
        </p:grpSpPr>
        <p:sp>
          <p:nvSpPr>
            <p:cNvPr id="1742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742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7412" name="Rectangle 6"/>
          <p:cNvSpPr>
            <a:spLocks/>
          </p:cNvSpPr>
          <p:nvPr/>
        </p:nvSpPr>
        <p:spPr bwMode="auto">
          <a:xfrm>
            <a:off x="152400" y="990600"/>
            <a:ext cx="88392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read_file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a:solidFill>
                  <a:srgbClr val="008C00"/>
                </a:solidFill>
                <a:latin typeface="Courier New" pitchFamily="49" charset="0"/>
                <a:cs typeface="Courier New" pitchFamily="49" charset="0"/>
                <a:sym typeface="Courier New" pitchFamily="49" charset="0"/>
              </a:rPr>
              <a:t>rb</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"r" means "read"</a:t>
            </a:r>
          </a:p>
          <a:p>
            <a:pPr eaLnBrk="1" hangingPunct="1"/>
            <a:r>
              <a:rPr lang="en-US" altLang="en-US" sz="2000" dirty="0">
                <a:solidFill>
                  <a:schemeClr val="tx1"/>
                </a:solidFill>
                <a:latin typeface="Courier New" pitchFamily="49" charset="0"/>
                <a:cs typeface="Courier New" pitchFamily="49" charset="0"/>
                <a:sym typeface="Courier New" pitchFamily="49" charset="0"/>
              </a:rPr>
              <a:t>   contents = </a:t>
            </a:r>
            <a:r>
              <a:rPr lang="en-US" altLang="en-US" sz="2000" dirty="0" err="1">
                <a:solidFill>
                  <a:schemeClr val="tx1"/>
                </a:solidFill>
                <a:latin typeface="Courier New" pitchFamily="49" charset="0"/>
                <a:cs typeface="Courier New" pitchFamily="49" charset="0"/>
                <a:sym typeface="Courier New" pitchFamily="49" charset="0"/>
              </a:rPr>
              <a:t>myfile.read</a:t>
            </a:r>
            <a:r>
              <a:rPr lang="en-US" altLang="en-US" sz="2000" dirty="0">
                <a:solidFill>
                  <a:schemeClr val="tx1"/>
                </a:solidFill>
                <a:latin typeface="Courier New" pitchFamily="49" charset="0"/>
                <a:cs typeface="Courier New" pitchFamily="49" charset="0"/>
                <a:sym typeface="Courier New" pitchFamily="49" charset="0"/>
              </a:rPr>
              <a:t>().decode('latin-1') </a:t>
            </a:r>
            <a:r>
              <a:rPr lang="en-US" altLang="en-US" sz="2000" dirty="0">
                <a:solidFill>
                  <a:srgbClr val="FF0000"/>
                </a:solidFill>
                <a:latin typeface="Courier New" pitchFamily="49" charset="0"/>
                <a:cs typeface="Courier New" pitchFamily="49" charset="0"/>
                <a:sym typeface="Courier New" pitchFamily="49" charset="0"/>
              </a:rPr>
              <a:t># MAYBE</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r>
              <a:rPr lang="en-US" altLang="en-US" sz="2000" dirty="0">
                <a:solidFill>
                  <a:schemeClr val="tx1"/>
                </a:solidFill>
                <a:latin typeface="Courier New" pitchFamily="49" charset="0"/>
                <a:cs typeface="Courier New" pitchFamily="49" charset="0"/>
                <a:sym typeface="Courier New" pitchFamily="49" charset="0"/>
              </a:rPr>
              <a:t> contents</a:t>
            </a:r>
          </a:p>
          <a:p>
            <a:pPr eaLnBrk="1" hangingPunct="1"/>
            <a:endParaRPr lang="en-US" altLang="en-US" sz="2000" dirty="0">
              <a:solidFill>
                <a:schemeClr val="tx1"/>
              </a:solidFill>
              <a:latin typeface="Courier New" pitchFamily="49" charset="0"/>
              <a:cs typeface="Courier New" pitchFamily="49" charset="0"/>
              <a:sym typeface="Courier New" pitchFamily="49" charset="0"/>
            </a:endParaRPr>
          </a:p>
          <a:p>
            <a:pPr eaLnBrk="1" hangingPunct="1"/>
            <a:r>
              <a:rPr lang="en-US" altLang="en-US" sz="2000" dirty="0" err="1">
                <a:solidFill>
                  <a:srgbClr val="FFB100"/>
                </a:solidFill>
                <a:latin typeface="Courier New" pitchFamily="49" charset="0"/>
                <a:cs typeface="Courier New" pitchFamily="49" charset="0"/>
                <a:sym typeface="Courier New" pitchFamily="49" charset="0"/>
              </a:rPr>
              <a:t>def</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rgbClr val="0000FF"/>
                </a:solidFill>
                <a:latin typeface="Courier New" pitchFamily="49" charset="0"/>
                <a:cs typeface="Courier New" pitchFamily="49" charset="0"/>
                <a:sym typeface="Courier New" pitchFamily="49" charset="0"/>
              </a:rPr>
              <a:t>write_file</a:t>
            </a:r>
            <a:r>
              <a:rPr lang="en-US" altLang="en-US" sz="2000" dirty="0">
                <a:solidFill>
                  <a:schemeClr val="tx1"/>
                </a:solidFill>
                <a:latin typeface="Courier New" pitchFamily="49" charset="0"/>
                <a:cs typeface="Courier New" pitchFamily="49" charset="0"/>
                <a:sym typeface="Courier New" pitchFamily="49" charset="0"/>
              </a:rPr>
              <a:t>(string):</a:t>
            </a:r>
          </a:p>
          <a:p>
            <a:pPr eaLnBrk="1" hangingPunct="1"/>
            <a:r>
              <a:rPr lang="en-US" altLang="en-US" sz="2000" dirty="0">
                <a:solidFill>
                  <a:schemeClr val="tx1"/>
                </a:solidFill>
                <a:latin typeface="Courier New" pitchFamily="49" charset="0"/>
                <a:cs typeface="Courier New" pitchFamily="49" charset="0"/>
                <a:sym typeface="Courier New" pitchFamily="49" charset="0"/>
              </a:rPr>
              <a:t>   filename = </a:t>
            </a:r>
            <a:r>
              <a:rPr lang="en-US" altLang="en-US" sz="2000" dirty="0">
                <a:solidFill>
                  <a:srgbClr val="8C00E5"/>
                </a:solidFill>
                <a:latin typeface="Courier New" pitchFamily="49" charset="0"/>
                <a:cs typeface="Courier New" pitchFamily="49" charset="0"/>
                <a:sym typeface="Courier New" pitchFamily="49" charset="0"/>
              </a:rPr>
              <a:t>input</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a:solidFill>
                  <a:srgbClr val="008C00"/>
                </a:solidFill>
                <a:latin typeface="Courier New" pitchFamily="49" charset="0"/>
                <a:cs typeface="Courier New" pitchFamily="49" charset="0"/>
                <a:sym typeface="Courier New" pitchFamily="49" charset="0"/>
              </a:rPr>
              <a:t>"Enter the name of a file: "</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a:t>
            </a:r>
            <a:r>
              <a:rPr lang="en-US" altLang="en-US" sz="2000" dirty="0">
                <a:solidFill>
                  <a:schemeClr val="tx1"/>
                </a:solidFill>
                <a:latin typeface="Courier New" pitchFamily="49" charset="0"/>
                <a:cs typeface="Courier New" pitchFamily="49" charset="0"/>
                <a:sym typeface="Courier New" pitchFamily="49" charset="0"/>
              </a:rPr>
              <a:t> = </a:t>
            </a:r>
            <a:r>
              <a:rPr lang="en-US" altLang="en-US" sz="2000" dirty="0">
                <a:solidFill>
                  <a:srgbClr val="8C00E5"/>
                </a:solidFill>
                <a:latin typeface="Courier New" pitchFamily="49" charset="0"/>
                <a:cs typeface="Courier New" pitchFamily="49" charset="0"/>
                <a:sym typeface="Courier New" pitchFamily="49" charset="0"/>
              </a:rPr>
              <a:t>open</a:t>
            </a:r>
            <a:r>
              <a:rPr lang="en-US" altLang="en-US" sz="2000" dirty="0">
                <a:solidFill>
                  <a:schemeClr val="tx1"/>
                </a:solidFill>
                <a:latin typeface="Courier New" pitchFamily="49" charset="0"/>
                <a:cs typeface="Courier New" pitchFamily="49" charset="0"/>
                <a:sym typeface="Courier New" pitchFamily="49" charset="0"/>
              </a:rPr>
              <a:t>(filename, </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err="1">
                <a:solidFill>
                  <a:srgbClr val="008C00"/>
                </a:solidFill>
                <a:latin typeface="Courier New" pitchFamily="49" charset="0"/>
                <a:cs typeface="Courier New" pitchFamily="49" charset="0"/>
                <a:sym typeface="Courier New" pitchFamily="49" charset="0"/>
              </a:rPr>
              <a:t>wb</a:t>
            </a:r>
            <a:r>
              <a:rPr lang="en-US" altLang="en-US" sz="2000" dirty="0">
                <a:solidFill>
                  <a:srgbClr val="008C00"/>
                </a:solidFill>
                <a:latin typeface="Courier New" pitchFamily="49" charset="0"/>
                <a:cs typeface="Courier New" pitchFamily="49" charset="0"/>
                <a:sym typeface="Courier New" pitchFamily="49" charset="0"/>
              </a:rPr>
              <a:t>"</a:t>
            </a:r>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0000"/>
                </a:solidFill>
                <a:latin typeface="Courier New" pitchFamily="49" charset="0"/>
                <a:cs typeface="Courier New" pitchFamily="49" charset="0"/>
                <a:sym typeface="Courier New" pitchFamily="49" charset="0"/>
              </a:rPr>
              <a:t># "w" means "write"</a:t>
            </a:r>
          </a:p>
          <a:p>
            <a:pPr eaLnBrk="1" hangingPunct="1"/>
            <a:r>
              <a:rPr lang="en-US" altLang="en-US" sz="2000" dirty="0">
                <a:solidFill>
                  <a:srgbClr val="FF0000"/>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myfile.write</a:t>
            </a:r>
            <a:r>
              <a:rPr lang="en-US" altLang="en-US" sz="2000" dirty="0">
                <a:solidFill>
                  <a:schemeClr val="tx1"/>
                </a:solidFill>
                <a:latin typeface="Courier New" pitchFamily="49" charset="0"/>
                <a:cs typeface="Courier New" pitchFamily="49" charset="0"/>
                <a:sym typeface="Courier New" pitchFamily="49" charset="0"/>
              </a:rPr>
              <a:t>(</a:t>
            </a:r>
            <a:r>
              <a:rPr lang="en-US" altLang="en-US" sz="2000" dirty="0" err="1">
                <a:solidFill>
                  <a:schemeClr val="tx1"/>
                </a:solidFill>
                <a:latin typeface="Courier New" pitchFamily="49" charset="0"/>
                <a:cs typeface="Courier New" pitchFamily="49" charset="0"/>
                <a:sym typeface="Courier New" pitchFamily="49" charset="0"/>
              </a:rPr>
              <a:t>string.encode</a:t>
            </a:r>
            <a:r>
              <a:rPr lang="en-US" altLang="en-US" sz="2000" dirty="0">
                <a:solidFill>
                  <a:schemeClr val="tx1"/>
                </a:solidFill>
                <a:latin typeface="Courier New" pitchFamily="49" charset="0"/>
                <a:cs typeface="Courier New" pitchFamily="49" charset="0"/>
                <a:sym typeface="Courier New" pitchFamily="49" charset="0"/>
              </a:rPr>
              <a:t>('latin-1')) </a:t>
            </a:r>
            <a:r>
              <a:rPr lang="en-US" altLang="en-US" sz="2000" dirty="0">
                <a:solidFill>
                  <a:srgbClr val="FF0000"/>
                </a:solidFill>
                <a:latin typeface="Courier New" pitchFamily="49" charset="0"/>
                <a:cs typeface="Courier New" pitchFamily="49" charset="0"/>
                <a:sym typeface="Courier New" pitchFamily="49" charset="0"/>
              </a:rPr>
              <a:t># MAYBE</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err="1">
                <a:solidFill>
                  <a:schemeClr val="tx1"/>
                </a:solidFill>
                <a:latin typeface="Courier New" pitchFamily="49" charset="0"/>
                <a:cs typeface="Courier New" pitchFamily="49" charset="0"/>
                <a:sym typeface="Courier New" pitchFamily="49" charset="0"/>
              </a:rPr>
              <a:t>myfile.close</a:t>
            </a:r>
            <a:r>
              <a:rPr lang="en-US" altLang="en-US" sz="2000" dirty="0">
                <a:solidFill>
                  <a:schemeClr val="tx1"/>
                </a:solidFill>
                <a:latin typeface="Courier New" pitchFamily="49" charset="0"/>
                <a:cs typeface="Courier New" pitchFamily="49" charset="0"/>
                <a:sym typeface="Courier New" pitchFamily="49" charset="0"/>
              </a:rPr>
              <a:t>()</a:t>
            </a:r>
          </a:p>
          <a:p>
            <a:pPr eaLnBrk="1" hangingPunct="1"/>
            <a:r>
              <a:rPr lang="en-US" altLang="en-US" sz="2000" dirty="0">
                <a:solidFill>
                  <a:schemeClr val="tx1"/>
                </a:solidFill>
                <a:latin typeface="Courier New" pitchFamily="49" charset="0"/>
                <a:cs typeface="Courier New" pitchFamily="49" charset="0"/>
                <a:sym typeface="Courier New" pitchFamily="49" charset="0"/>
              </a:rPr>
              <a:t>   </a:t>
            </a:r>
            <a:r>
              <a:rPr lang="en-US" altLang="en-US" sz="2000" dirty="0">
                <a:solidFill>
                  <a:srgbClr val="FFB100"/>
                </a:solidFill>
                <a:latin typeface="Courier New" pitchFamily="49" charset="0"/>
                <a:cs typeface="Courier New" pitchFamily="49" charset="0"/>
                <a:sym typeface="Courier New" pitchFamily="49" charset="0"/>
              </a:rPr>
              <a:t>return</a:t>
            </a:r>
          </a:p>
        </p:txBody>
      </p:sp>
      <p:sp>
        <p:nvSpPr>
          <p:cNvPr id="17413" name="Rectangle 7"/>
          <p:cNvSpPr>
            <a:spLocks/>
          </p:cNvSpPr>
          <p:nvPr/>
        </p:nvSpPr>
        <p:spPr bwMode="auto">
          <a:xfrm>
            <a:off x="119063" y="5105400"/>
            <a:ext cx="755967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write_file</a:t>
            </a:r>
            <a:r>
              <a:rPr lang="en-US" altLang="en-US" sz="2000" b="1" dirty="0">
                <a:solidFill>
                  <a:schemeClr val="tx1"/>
                </a:solidFill>
                <a:latin typeface="Courier New" pitchFamily="49" charset="0"/>
                <a:cs typeface="Courier New" pitchFamily="49" charset="0"/>
                <a:sym typeface="Courier New" pitchFamily="49" charset="0"/>
              </a:rPr>
              <a:t>("Spam is the secret to all :^)!")</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to write: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&gt;&gt;&gt; </a:t>
            </a:r>
            <a:r>
              <a:rPr lang="en-US" altLang="en-US" sz="2000" b="1" dirty="0" err="1">
                <a:solidFill>
                  <a:schemeClr val="tx1"/>
                </a:solidFill>
                <a:latin typeface="Courier New" pitchFamily="49" charset="0"/>
                <a:cs typeface="Courier New" pitchFamily="49" charset="0"/>
                <a:sym typeface="Courier New" pitchFamily="49" charset="0"/>
              </a:rPr>
              <a:t>read_file</a:t>
            </a:r>
            <a:r>
              <a:rPr lang="en-US" altLang="en-US" sz="2000" b="1" dirty="0">
                <a:solidFill>
                  <a:schemeClr val="tx1"/>
                </a:solidFill>
                <a:latin typeface="Courier New" pitchFamily="49" charset="0"/>
                <a:cs typeface="Courier New" pitchFamily="49" charset="0"/>
                <a:sym typeface="Courier New" pitchFamily="49" charset="0"/>
              </a:rPr>
              <a:t>()</a:t>
            </a:r>
          </a:p>
          <a:p>
            <a:pPr eaLnBrk="1" hangingPunct="1"/>
            <a:r>
              <a:rPr lang="en-US" altLang="en-US" sz="2000" b="1" dirty="0">
                <a:solidFill>
                  <a:schemeClr val="tx1"/>
                </a:solidFill>
                <a:latin typeface="Courier New" pitchFamily="49" charset="0"/>
                <a:cs typeface="Courier New" pitchFamily="49" charset="0"/>
                <a:sym typeface="Courier New" pitchFamily="49" charset="0"/>
              </a:rPr>
              <a:t>Enter the name of a file: </a:t>
            </a:r>
            <a:r>
              <a:rPr lang="en-US" altLang="en-US" sz="2000" b="1" dirty="0" err="1">
                <a:solidFill>
                  <a:schemeClr val="tx1"/>
                </a:solidFill>
                <a:latin typeface="Courier New" pitchFamily="49" charset="0"/>
                <a:cs typeface="Courier New" pitchFamily="49" charset="0"/>
                <a:sym typeface="Courier New" pitchFamily="49" charset="0"/>
              </a:rPr>
              <a:t>spam.txt</a:t>
            </a:r>
            <a:endParaRPr lang="en-US" altLang="en-US" sz="2000" b="1" dirty="0">
              <a:solidFill>
                <a:schemeClr val="tx1"/>
              </a:solidFill>
              <a:latin typeface="Courier New" pitchFamily="49" charset="0"/>
              <a:cs typeface="Courier New" pitchFamily="49" charset="0"/>
              <a:sym typeface="Courier New" pitchFamily="49" charset="0"/>
            </a:endParaRPr>
          </a:p>
          <a:p>
            <a:pPr eaLnBrk="1" hangingPunct="1"/>
            <a:r>
              <a:rPr lang="en-US" altLang="en-US" sz="2000" b="1" dirty="0">
                <a:solidFill>
                  <a:schemeClr val="tx1"/>
                </a:solidFill>
                <a:latin typeface="Courier New" pitchFamily="49" charset="0"/>
                <a:cs typeface="Courier New" pitchFamily="49" charset="0"/>
                <a:sym typeface="Courier New" pitchFamily="49" charset="0"/>
              </a:rPr>
              <a:t>'Spam is the secret to all :^)!'</a:t>
            </a:r>
          </a:p>
        </p:txBody>
      </p:sp>
      <p:sp>
        <p:nvSpPr>
          <p:cNvPr id="17414" name="Line 8"/>
          <p:cNvSpPr>
            <a:spLocks noChangeShapeType="1"/>
          </p:cNvSpPr>
          <p:nvPr/>
        </p:nvSpPr>
        <p:spPr bwMode="auto">
          <a:xfrm>
            <a:off x="76200" y="5029200"/>
            <a:ext cx="88392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7418"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3" y="5791200"/>
            <a:ext cx="64928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7419" name="Group 13"/>
          <p:cNvGrpSpPr>
            <a:grpSpLocks/>
          </p:cNvGrpSpPr>
          <p:nvPr/>
        </p:nvGrpSpPr>
        <p:grpSpPr bwMode="auto">
          <a:xfrm>
            <a:off x="6781800" y="5486400"/>
            <a:ext cx="2209800" cy="884238"/>
            <a:chOff x="0" y="0"/>
            <a:chExt cx="1392" cy="557"/>
          </a:xfrm>
        </p:grpSpPr>
        <p:sp>
          <p:nvSpPr>
            <p:cNvPr id="17420" name="AutoShape 14"/>
            <p:cNvSpPr>
              <a:spLocks/>
            </p:cNvSpPr>
            <p:nvPr/>
          </p:nvSpPr>
          <p:spPr bwMode="auto">
            <a:xfrm>
              <a:off x="0" y="0"/>
              <a:ext cx="1392" cy="557"/>
            </a:xfrm>
            <a:custGeom>
              <a:avLst/>
              <a:gdLst>
                <a:gd name="T0" fmla="*/ 0 w 21600"/>
                <a:gd name="T1" fmla="*/ 0 h 21600"/>
                <a:gd name="T2" fmla="*/ 0 w 21600"/>
                <a:gd name="T3" fmla="*/ 7 h 21600"/>
                <a:gd name="T4" fmla="*/ 0 w 21600"/>
                <a:gd name="T5" fmla="*/ 10 h 21600"/>
                <a:gd name="T6" fmla="*/ 0 w 21600"/>
                <a:gd name="T7" fmla="*/ 12 h 21600"/>
                <a:gd name="T8" fmla="*/ 15 w 21600"/>
                <a:gd name="T9" fmla="*/ 12 h 21600"/>
                <a:gd name="T10" fmla="*/ 2 w 21600"/>
                <a:gd name="T11" fmla="*/ 14 h 21600"/>
                <a:gd name="T12" fmla="*/ 37 w 21600"/>
                <a:gd name="T13" fmla="*/ 12 h 21600"/>
                <a:gd name="T14" fmla="*/ 90 w 21600"/>
                <a:gd name="T15" fmla="*/ 12 h 21600"/>
                <a:gd name="T16" fmla="*/ 90 w 21600"/>
                <a:gd name="T17" fmla="*/ 10 h 21600"/>
                <a:gd name="T18" fmla="*/ 90 w 21600"/>
                <a:gd name="T19" fmla="*/ 7 h 21600"/>
                <a:gd name="T20" fmla="*/ 90 w 21600"/>
                <a:gd name="T21" fmla="*/ 0 h 21600"/>
                <a:gd name="T22" fmla="*/ 37 w 21600"/>
                <a:gd name="T23" fmla="*/ 0 h 21600"/>
                <a:gd name="T24" fmla="*/ 15 w 21600"/>
                <a:gd name="T25" fmla="*/ 0 h 21600"/>
                <a:gd name="T26" fmla="*/ 0 w 21600"/>
                <a:gd name="T27" fmla="*/ 0 h 21600"/>
                <a:gd name="T28" fmla="*/ 0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0" y="0"/>
                  </a:moveTo>
                  <a:lnTo>
                    <a:pt x="0" y="10858"/>
                  </a:lnTo>
                  <a:lnTo>
                    <a:pt x="0" y="15512"/>
                  </a:lnTo>
                  <a:lnTo>
                    <a:pt x="0" y="18614"/>
                  </a:lnTo>
                  <a:lnTo>
                    <a:pt x="3600" y="18614"/>
                  </a:lnTo>
                  <a:lnTo>
                    <a:pt x="559" y="21600"/>
                  </a:lnTo>
                  <a:lnTo>
                    <a:pt x="9000" y="18614"/>
                  </a:lnTo>
                  <a:lnTo>
                    <a:pt x="21600" y="18614"/>
                  </a:lnTo>
                  <a:lnTo>
                    <a:pt x="21600" y="15512"/>
                  </a:lnTo>
                  <a:lnTo>
                    <a:pt x="21600" y="10858"/>
                  </a:lnTo>
                  <a:lnTo>
                    <a:pt x="21600" y="0"/>
                  </a:lnTo>
                  <a:lnTo>
                    <a:pt x="9000" y="0"/>
                  </a:lnTo>
                  <a:lnTo>
                    <a:pt x="3600" y="0"/>
                  </a:lnTo>
                  <a:lnTo>
                    <a:pt x="0" y="0"/>
                  </a:lnTo>
                  <a:close/>
                  <a:moveTo>
                    <a:pt x="0" y="0"/>
                  </a:moveTo>
                </a:path>
              </a:pathLst>
            </a:custGeom>
            <a:solidFill>
              <a:srgbClr val="FFFFFF"/>
            </a:solidFill>
            <a:ln w="9525">
              <a:solidFill>
                <a:schemeClr val="tx1"/>
              </a:solidFill>
              <a:miter lim="800000"/>
              <a:headEnd/>
              <a:tailEnd/>
            </a:ln>
          </p:spPr>
          <p:txBody>
            <a:bodyPr/>
            <a:lstStyle/>
            <a:p>
              <a:endParaRPr lang="en-US"/>
            </a:p>
          </p:txBody>
        </p:sp>
        <p:sp>
          <p:nvSpPr>
            <p:cNvPr id="17421" name="Rectangle 15"/>
            <p:cNvSpPr>
              <a:spLocks/>
            </p:cNvSpPr>
            <p:nvPr/>
          </p:nvSpPr>
          <p:spPr bwMode="auto">
            <a:xfrm>
              <a:off x="0" y="0"/>
              <a:ext cx="139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Times New Roman" pitchFamily="18" charset="0"/>
                  <a:cs typeface="Times New Roman" pitchFamily="18" charset="0"/>
                  <a:sym typeface="Times New Roman" pitchFamily="18" charset="0"/>
                </a:rPr>
                <a:t>What about line breaks in the file?</a:t>
              </a:r>
            </a:p>
          </p:txBody>
        </p:sp>
      </p:gr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a:t>I wonder about trees -</a:t>
            </a:r>
            <a:r>
              <a:rPr lang="en-US" altLang="en-US"/>
              <a:t> </a:t>
            </a:r>
            <a:r>
              <a:rPr lang="en-US" altLang="en-US" sz="280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
        <p:nvSpPr>
          <p:cNvPr id="24608" name="Rectangle 32"/>
          <p:cNvSpPr>
            <a:spLocks/>
          </p:cNvSpPr>
          <p:nvPr/>
        </p:nvSpPr>
        <p:spPr bwMode="auto">
          <a:xfrm>
            <a:off x="3984625" y="3386138"/>
            <a:ext cx="21113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 </a:t>
            </a:r>
            <a:r>
              <a:rPr lang="en-US" altLang="en-US">
                <a:solidFill>
                  <a:srgbClr val="171C83"/>
                </a:solidFill>
                <a:cs typeface="Arial" pitchFamily="34" charset="0"/>
              </a:rPr>
              <a:t>(“a”, “m”)</a:t>
            </a:r>
            <a:r>
              <a:rPr lang="en-US" altLang="en-US">
                <a:solidFill>
                  <a:schemeClr val="tx1"/>
                </a:solidFill>
                <a:cs typeface="Arial" pitchFamily="34" charset="0"/>
              </a:rPr>
              <a:t> )</a:t>
            </a:r>
          </a:p>
        </p:txBody>
      </p:sp>
      <p:sp>
        <p:nvSpPr>
          <p:cNvPr id="24609" name="Line 33"/>
          <p:cNvSpPr>
            <a:spLocks noChangeShapeType="1"/>
          </p:cNvSpPr>
          <p:nvPr/>
        </p:nvSpPr>
        <p:spPr bwMode="auto">
          <a:xfrm rot="10800000">
            <a:off x="2076450" y="2759075"/>
            <a:ext cx="762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10" name="Rectangle 34"/>
          <p:cNvSpPr>
            <a:spLocks/>
          </p:cNvSpPr>
          <p:nvPr/>
        </p:nvSpPr>
        <p:spPr bwMode="auto">
          <a:xfrm>
            <a:off x="3295650" y="2530475"/>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sp>
        <p:nvSpPr>
          <p:cNvPr id="24611" name="Rectangle 35"/>
          <p:cNvSpPr>
            <a:spLocks/>
          </p:cNvSpPr>
          <p:nvPr/>
        </p:nvSpPr>
        <p:spPr bwMode="auto">
          <a:xfrm>
            <a:off x="2952750" y="2509838"/>
            <a:ext cx="28384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 </a:t>
            </a:r>
            <a:r>
              <a:rPr lang="en-US" altLang="en-US">
                <a:solidFill>
                  <a:srgbClr val="171C83"/>
                </a:solidFill>
                <a:cs typeface="Arial" pitchFamily="34" charset="0"/>
              </a:rPr>
              <a:t>(“p”, (“a”, “m”))</a:t>
            </a:r>
            <a:r>
              <a:rPr lang="en-US" altLang="en-US">
                <a:solidFill>
                  <a:schemeClr val="tx1"/>
                </a:solidFill>
                <a:cs typeface="Arial" pitchFamily="34" charset="0"/>
              </a:rPr>
              <a:t> )</a:t>
            </a:r>
          </a:p>
          <a:p>
            <a:pPr eaLnBrk="1" hangingPunct="1"/>
            <a:r>
              <a:rPr lang="en-US" altLang="en-US">
                <a:solidFill>
                  <a:schemeClr val="tx1"/>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6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6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60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60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6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60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610"/>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458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60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46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4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3" grpId="1"/>
      <p:bldP spid="24585" grpId="0"/>
      <p:bldP spid="24586" grpId="0" animBg="1"/>
      <p:bldP spid="24587" grpId="0" animBg="1"/>
      <p:bldP spid="24588" grpId="0"/>
      <p:bldP spid="24589" grpId="0"/>
      <p:bldP spid="24590" grpId="0"/>
      <p:bldP spid="24591" grpId="0"/>
      <p:bldP spid="24599" grpId="0" animBg="1"/>
      <p:bldP spid="24600" grpId="0"/>
      <p:bldP spid="24601" grpId="0" animBg="1"/>
      <p:bldP spid="24602" grpId="0"/>
      <p:bldP spid="24602" grpId="1"/>
      <p:bldP spid="24608" grpId="0"/>
      <p:bldP spid="24609" grpId="0" animBg="1"/>
      <p:bldP spid="24610" grpId="0"/>
      <p:bldP spid="24610" grpId="1"/>
      <p:bldP spid="24611" grpId="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a:t>I wonder about trees -</a:t>
            </a:r>
            <a:r>
              <a:rPr lang="en-US" altLang="en-US"/>
              <a:t> </a:t>
            </a:r>
            <a:r>
              <a:rPr lang="en-US" altLang="en-US" sz="280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Tree>
    <p:extLst>
      <p:ext uri="{BB962C8B-B14F-4D97-AF65-F5344CB8AC3E}">
        <p14:creationId xmlns:p14="http://schemas.microsoft.com/office/powerpoint/2010/main" val="143726440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0"/>
            <a:ext cx="8218488" cy="1143000"/>
          </a:xfrm>
        </p:spPr>
        <p:txBody>
          <a:bodyPr rIns="132080"/>
          <a:lstStyle/>
          <a:p>
            <a:pPr indent="0" eaLnBrk="1" hangingPunct="1"/>
            <a:r>
              <a:rPr lang="en-US" altLang="en-US"/>
              <a:t>You Try It!</a:t>
            </a:r>
          </a:p>
        </p:txBody>
      </p:sp>
      <p:grpSp>
        <p:nvGrpSpPr>
          <p:cNvPr id="19459" name="Group 2"/>
          <p:cNvGrpSpPr>
            <a:grpSpLocks/>
          </p:cNvGrpSpPr>
          <p:nvPr/>
        </p:nvGrpSpPr>
        <p:grpSpPr bwMode="auto">
          <a:xfrm>
            <a:off x="381000" y="962025"/>
            <a:ext cx="8218488" cy="180975"/>
            <a:chOff x="0" y="0"/>
            <a:chExt cx="5177" cy="114"/>
          </a:xfrm>
        </p:grpSpPr>
        <p:sp>
          <p:nvSpPr>
            <p:cNvPr id="1946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946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9460" name="Rectangle 5"/>
          <p:cNvSpPr>
            <a:spLocks/>
          </p:cNvSpPr>
          <p:nvPr/>
        </p:nvSpPr>
        <p:spPr bwMode="auto">
          <a:xfrm>
            <a:off x="2836863" y="2019300"/>
            <a:ext cx="3471862"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u="sng">
                <a:solidFill>
                  <a:schemeClr val="tx1"/>
                </a:solidFill>
                <a:cs typeface="Arial" pitchFamily="34" charset="0"/>
              </a:rPr>
              <a:t>Letter		Frequency</a:t>
            </a:r>
          </a:p>
          <a:p>
            <a:pPr eaLnBrk="1" hangingPunct="1"/>
            <a:endParaRPr lang="en-US" altLang="en-US">
              <a:solidFill>
                <a:schemeClr val="tx1"/>
              </a:solidFill>
              <a:cs typeface="Arial" pitchFamily="34" charset="0"/>
            </a:endParaRPr>
          </a:p>
          <a:p>
            <a:pPr eaLnBrk="1" hangingPunct="1"/>
            <a:r>
              <a:rPr lang="en-US" altLang="en-US">
                <a:solidFill>
                  <a:schemeClr val="tx1"/>
                </a:solidFill>
                <a:cs typeface="Arial" pitchFamily="34" charset="0"/>
              </a:rPr>
              <a:t>h		0.40</a:t>
            </a:r>
          </a:p>
          <a:p>
            <a:pPr eaLnBrk="1" hangingPunct="1"/>
            <a:r>
              <a:rPr lang="en-US" altLang="en-US">
                <a:solidFill>
                  <a:schemeClr val="tx1"/>
                </a:solidFill>
                <a:cs typeface="Arial" pitchFamily="34" charset="0"/>
              </a:rPr>
              <a:t>a		0.20</a:t>
            </a:r>
          </a:p>
          <a:p>
            <a:pPr eaLnBrk="1" hangingPunct="1"/>
            <a:r>
              <a:rPr lang="en-US" altLang="en-US">
                <a:solidFill>
                  <a:schemeClr val="tx1"/>
                </a:solidFill>
                <a:cs typeface="Arial" pitchFamily="34" charset="0"/>
              </a:rPr>
              <a:t>r		0.15</a:t>
            </a:r>
          </a:p>
          <a:p>
            <a:pPr eaLnBrk="1" hangingPunct="1"/>
            <a:r>
              <a:rPr lang="en-US" altLang="en-US">
                <a:solidFill>
                  <a:schemeClr val="tx1"/>
                </a:solidFill>
                <a:cs typeface="Arial" pitchFamily="34" charset="0"/>
              </a:rPr>
              <a:t>v		0.15</a:t>
            </a:r>
          </a:p>
          <a:p>
            <a:pPr eaLnBrk="1" hangingPunct="1"/>
            <a:r>
              <a:rPr lang="en-US" altLang="en-US">
                <a:solidFill>
                  <a:schemeClr val="tx1"/>
                </a:solidFill>
                <a:cs typeface="Arial" pitchFamily="34" charset="0"/>
              </a:rPr>
              <a:t>e		0.06</a:t>
            </a:r>
          </a:p>
          <a:p>
            <a:pPr eaLnBrk="1" hangingPunct="1"/>
            <a:r>
              <a:rPr lang="en-US" altLang="en-US">
                <a:solidFill>
                  <a:schemeClr val="tx1"/>
                </a:solidFill>
                <a:cs typeface="Arial" pitchFamily="34" charset="0"/>
              </a:rPr>
              <a:t>y		0.04</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752600"/>
          </a:xfrm>
        </p:spPr>
        <p:txBody>
          <a:bodyPr rIns="132080"/>
          <a:lstStyle/>
          <a:p>
            <a:pPr indent="0" eaLnBrk="1" hangingPunct="1"/>
            <a:r>
              <a:rPr lang="en-US" altLang="en-US"/>
              <a:t>You Try It!</a:t>
            </a:r>
          </a:p>
        </p:txBody>
      </p:sp>
      <p:grpSp>
        <p:nvGrpSpPr>
          <p:cNvPr id="20483" name="Group 3"/>
          <p:cNvGrpSpPr>
            <a:grpSpLocks/>
          </p:cNvGrpSpPr>
          <p:nvPr/>
        </p:nvGrpSpPr>
        <p:grpSpPr bwMode="auto">
          <a:xfrm>
            <a:off x="381000" y="1295400"/>
            <a:ext cx="8218488" cy="180975"/>
            <a:chOff x="0" y="0"/>
            <a:chExt cx="5177" cy="114"/>
          </a:xfrm>
        </p:grpSpPr>
        <p:sp>
          <p:nvSpPr>
            <p:cNvPr id="2049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049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2048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45212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183" name="Rectangle 7"/>
          <p:cNvSpPr>
            <a:spLocks/>
          </p:cNvSpPr>
          <p:nvPr/>
        </p:nvSpPr>
        <p:spPr bwMode="auto">
          <a:xfrm>
            <a:off x="457200" y="3048000"/>
            <a:ext cx="6365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76141E"/>
                </a:solidFill>
                <a:cs typeface="Arial" pitchFamily="34" charset="0"/>
              </a:rPr>
              <a:t>(a, r)</a:t>
            </a:r>
          </a:p>
        </p:txBody>
      </p:sp>
      <p:sp>
        <p:nvSpPr>
          <p:cNvPr id="50184" name="Rectangle 8"/>
          <p:cNvSpPr>
            <a:spLocks/>
          </p:cNvSpPr>
          <p:nvPr/>
        </p:nvSpPr>
        <p:spPr bwMode="auto">
          <a:xfrm>
            <a:off x="3733800" y="4267200"/>
            <a:ext cx="6746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(e, y)</a:t>
            </a:r>
          </a:p>
        </p:txBody>
      </p:sp>
      <p:sp>
        <p:nvSpPr>
          <p:cNvPr id="50185" name="Rectangle 9"/>
          <p:cNvSpPr>
            <a:spLocks/>
          </p:cNvSpPr>
          <p:nvPr/>
        </p:nvSpPr>
        <p:spPr bwMode="auto">
          <a:xfrm>
            <a:off x="3505200" y="3352800"/>
            <a:ext cx="1114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171C83"/>
                </a:solidFill>
                <a:cs typeface="Arial" pitchFamily="34" charset="0"/>
              </a:rPr>
              <a:t>(v, (e, y) )</a:t>
            </a:r>
          </a:p>
        </p:txBody>
      </p:sp>
      <p:sp>
        <p:nvSpPr>
          <p:cNvPr id="50186" name="Rectangle 10"/>
          <p:cNvSpPr>
            <a:spLocks/>
          </p:cNvSpPr>
          <p:nvPr/>
        </p:nvSpPr>
        <p:spPr bwMode="auto">
          <a:xfrm>
            <a:off x="152400" y="2209800"/>
            <a:ext cx="20669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a:t>
            </a:r>
          </a:p>
        </p:txBody>
      </p:sp>
      <p:sp>
        <p:nvSpPr>
          <p:cNvPr id="50187" name="Rectangle 11"/>
          <p:cNvSpPr>
            <a:spLocks/>
          </p:cNvSpPr>
          <p:nvPr/>
        </p:nvSpPr>
        <p:spPr bwMode="auto">
          <a:xfrm>
            <a:off x="3581400" y="1604963"/>
            <a:ext cx="281146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b="1">
                <a:solidFill>
                  <a:schemeClr val="tx1"/>
                </a:solidFill>
                <a:cs typeface="Arial" pitchFamily="34" charset="0"/>
              </a:rPr>
              <a:t>( </a:t>
            </a:r>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  </a:t>
            </a:r>
            <a:r>
              <a:rPr lang="en-US" altLang="en-US" sz="1800" b="1">
                <a:solidFill>
                  <a:schemeClr val="tx1"/>
                </a:solidFill>
                <a:cs typeface="Arial" pitchFamily="34" charset="0"/>
              </a:rPr>
              <a:t>, h </a:t>
            </a:r>
            <a:r>
              <a:rPr lang="en-US" altLang="en-US" b="1">
                <a:solidFill>
                  <a:schemeClr val="tx1"/>
                </a:solidFill>
                <a:cs typeface="Arial" pitchFamily="34" charset="0"/>
              </a:rPr>
              <a:t>)</a:t>
            </a:r>
          </a:p>
        </p:txBody>
      </p:sp>
      <p:sp>
        <p:nvSpPr>
          <p:cNvPr id="12" name="AutoShape 7"/>
          <p:cNvSpPr>
            <a:spLocks noChangeArrowheads="1"/>
          </p:cNvSpPr>
          <p:nvPr/>
        </p:nvSpPr>
        <p:spPr bwMode="auto">
          <a:xfrm>
            <a:off x="6705600" y="1143000"/>
            <a:ext cx="1600200" cy="457200"/>
          </a:xfrm>
          <a:prstGeom prst="roundRect">
            <a:avLst>
              <a:gd name="adj" fmla="val 16667"/>
            </a:avLst>
          </a:prstGeom>
          <a:solidFill>
            <a:schemeClr val="accent1"/>
          </a:solidFill>
          <a:ln w="9525">
            <a:solidFill>
              <a:schemeClr val="tx1"/>
            </a:solidFill>
            <a:round/>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t>Worksheet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1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50186" grpId="0"/>
      <p:bldP spid="50187" grpId="0"/>
      <p:bldP spid="12"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76200"/>
            <a:ext cx="8218488" cy="838200"/>
          </a:xfrm>
        </p:spPr>
        <p:txBody>
          <a:bodyPr/>
          <a:lstStyle/>
          <a:p>
            <a:pPr indent="0" eaLnBrk="1" hangingPunct="1"/>
            <a:r>
              <a:rPr lang="en-US" altLang="en-US"/>
              <a:t>Huffman Coding</a:t>
            </a:r>
          </a:p>
        </p:txBody>
      </p:sp>
      <p:grpSp>
        <p:nvGrpSpPr>
          <p:cNvPr id="21507" name="Group 3"/>
          <p:cNvGrpSpPr>
            <a:grpSpLocks/>
          </p:cNvGrpSpPr>
          <p:nvPr/>
        </p:nvGrpSpPr>
        <p:grpSpPr bwMode="auto">
          <a:xfrm>
            <a:off x="381000" y="885825"/>
            <a:ext cx="8218488" cy="180975"/>
            <a:chOff x="295" y="1311"/>
            <a:chExt cx="5177" cy="114"/>
          </a:xfrm>
        </p:grpSpPr>
        <p:sp>
          <p:nvSpPr>
            <p:cNvPr id="2150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151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1508" name="Text Box 11"/>
          <p:cNvSpPr txBox="1">
            <a:spLocks noChangeArrowheads="1"/>
          </p:cNvSpPr>
          <p:nvPr/>
        </p:nvSpPr>
        <p:spPr bwMode="auto">
          <a:xfrm>
            <a:off x="381000" y="1524000"/>
            <a:ext cx="821848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buFont typeface="Arial" pitchFamily="34" charset="0"/>
              <a:buNone/>
            </a:pPr>
            <a:r>
              <a:rPr lang="en-US" altLang="en-US" sz="2800" dirty="0">
                <a:solidFill>
                  <a:schemeClr val="tx1"/>
                </a:solidFill>
                <a:ea typeface="ＭＳ Ｐゴシック" pitchFamily="1" charset="-128"/>
              </a:rPr>
              <a:t>ENCODING:</a:t>
            </a:r>
          </a:p>
          <a:p>
            <a:pPr eaLnBrk="1" hangingPunct="1">
              <a:buFont typeface="Arial" pitchFamily="34" charset="0"/>
              <a:buAutoNum type="arabicPeriod"/>
            </a:pPr>
            <a:r>
              <a:rPr lang="en-US" altLang="en-US" sz="2800" dirty="0">
                <a:solidFill>
                  <a:schemeClr val="tx1"/>
                </a:solidFill>
                <a:ea typeface="ＭＳ Ｐゴシック" pitchFamily="1" charset="-128"/>
              </a:rPr>
              <a:t>Scan text file to compute frequencies.</a:t>
            </a:r>
          </a:p>
          <a:p>
            <a:pPr eaLnBrk="1" hangingPunct="1">
              <a:buFont typeface="Arial" pitchFamily="34" charset="0"/>
              <a:buAutoNum type="arabicPeriod"/>
            </a:pPr>
            <a:r>
              <a:rPr lang="en-US" altLang="en-US" sz="2800" dirty="0">
                <a:solidFill>
                  <a:schemeClr val="tx1"/>
                </a:solidFill>
                <a:ea typeface="ＭＳ Ｐゴシック" pitchFamily="1" charset="-128"/>
              </a:rPr>
              <a:t>Build “Huffman Tree”.</a:t>
            </a:r>
          </a:p>
          <a:p>
            <a:pPr eaLnBrk="1" hangingPunct="1">
              <a:buFont typeface="Arial" pitchFamily="34" charset="0"/>
              <a:buAutoNum type="arabicPeriod"/>
            </a:pPr>
            <a:r>
              <a:rPr lang="en-US" altLang="en-US" sz="2800" dirty="0">
                <a:solidFill>
                  <a:schemeClr val="tx1"/>
                </a:solidFill>
                <a:ea typeface="ＭＳ Ｐゴシック" pitchFamily="1" charset="-128"/>
              </a:rPr>
              <a:t>Find code for every symbol (letter)—why is this a prefix code?</a:t>
            </a:r>
          </a:p>
          <a:p>
            <a:pPr eaLnBrk="1" hangingPunct="1">
              <a:buFont typeface="Arial" pitchFamily="34" charset="0"/>
              <a:buAutoNum type="arabicPeriod"/>
            </a:pPr>
            <a:r>
              <a:rPr lang="en-US" altLang="en-US" sz="2800" dirty="0">
                <a:solidFill>
                  <a:schemeClr val="tx1"/>
                </a:solidFill>
                <a:ea typeface="ＭＳ Ｐゴシック" pitchFamily="1" charset="-128"/>
              </a:rPr>
              <a:t>Create new compressed file by saving the entire code at the top of the file, followed by the code for each symbol (letter) in the file.</a:t>
            </a:r>
            <a:br>
              <a:rPr lang="en-US" altLang="en-US" sz="2800" dirty="0">
                <a:solidFill>
                  <a:schemeClr val="tx1"/>
                </a:solidFill>
                <a:ea typeface="ＭＳ Ｐゴシック" pitchFamily="1" charset="-128"/>
              </a:rPr>
            </a:br>
            <a:r>
              <a:rPr lang="en-US" altLang="en-US" sz="2800" b="1" dirty="0">
                <a:solidFill>
                  <a:schemeClr val="tx1"/>
                </a:solidFill>
                <a:ea typeface="ＭＳ Ｐゴシック" pitchFamily="1" charset="-128"/>
              </a:rPr>
              <a:t>NOTE: Open the compressed file with </a:t>
            </a:r>
            <a:r>
              <a:rPr lang="en-US" altLang="en-US" sz="2800" b="1" dirty="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err="1">
                <a:solidFill>
                  <a:schemeClr val="tx1"/>
                </a:solidFill>
                <a:latin typeface="Courier New" panose="02070309020205020404" pitchFamily="49" charset="0"/>
                <a:ea typeface="ＭＳ Ｐゴシック" pitchFamily="1" charset="-128"/>
                <a:cs typeface="Courier New" panose="02070309020205020404" pitchFamily="49" charset="0"/>
              </a:rPr>
              <a:t>wb</a:t>
            </a:r>
            <a:r>
              <a:rPr lang="en-US" altLang="en-US" sz="2800" b="1" dirty="0">
                <a:solidFill>
                  <a:schemeClr val="tx1"/>
                </a:solidFill>
                <a:latin typeface="Courier New" panose="02070309020205020404" pitchFamily="49" charset="0"/>
                <a:ea typeface="ＭＳ Ｐゴシック" pitchFamily="1" charset="-128"/>
                <a:cs typeface="Courier New" panose="02070309020205020404" pitchFamily="49" charset="0"/>
              </a:rPr>
              <a:t>"</a:t>
            </a:r>
            <a:r>
              <a:rPr lang="en-US" altLang="en-US" sz="2800" b="1" dirty="0">
                <a:solidFill>
                  <a:schemeClr val="tx1"/>
                </a:solidFill>
                <a:ea typeface="ＭＳ Ｐゴシック" pitchFamily="1" charset="-128"/>
              </a:rPr>
              <a:t>.</a:t>
            </a:r>
            <a:endParaRPr lang="en-US" altLang="en-US" sz="2800" dirty="0">
              <a:solidFill>
                <a:schemeClr val="tx1"/>
              </a:solidFill>
              <a:ea typeface="ＭＳ Ｐゴシック" pitchFamily="1" charset="-128"/>
            </a:endParaRPr>
          </a:p>
          <a:p>
            <a:pPr eaLnBrk="1" hangingPunct="1">
              <a:buFont typeface="Arial" pitchFamily="34" charset="0"/>
              <a:buNone/>
            </a:pPr>
            <a:endParaRPr lang="en-US" altLang="en-US" sz="2800" dirty="0">
              <a:solidFill>
                <a:schemeClr val="tx1"/>
              </a:solidFill>
              <a:ea typeface="ＭＳ Ｐゴシック" pitchFamily="1"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685800" y="0"/>
            <a:ext cx="7772400" cy="1295400"/>
          </a:xfrm>
        </p:spPr>
        <p:txBody>
          <a:bodyPr rIns="132080"/>
          <a:lstStyle/>
          <a:p>
            <a:pPr indent="0" eaLnBrk="1" hangingPunct="1"/>
            <a:r>
              <a:rPr lang="en-US" altLang="en-US"/>
              <a:t>Nim and the Nim Sum</a:t>
            </a:r>
          </a:p>
        </p:txBody>
      </p:sp>
      <p:grpSp>
        <p:nvGrpSpPr>
          <p:cNvPr id="32771" name="Group 2"/>
          <p:cNvGrpSpPr>
            <a:grpSpLocks/>
          </p:cNvGrpSpPr>
          <p:nvPr/>
        </p:nvGrpSpPr>
        <p:grpSpPr bwMode="auto">
          <a:xfrm>
            <a:off x="381000" y="1143000"/>
            <a:ext cx="8218488" cy="180975"/>
            <a:chOff x="0" y="0"/>
            <a:chExt cx="5177" cy="114"/>
          </a:xfrm>
        </p:grpSpPr>
        <p:sp>
          <p:nvSpPr>
            <p:cNvPr id="32775"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2776"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2772"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773" name="Picture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4" name="AutoShape 11"/>
          <p:cNvSpPr>
            <a:spLocks/>
          </p:cNvSpPr>
          <p:nvPr/>
        </p:nvSpPr>
        <p:spPr bwMode="auto">
          <a:xfrm>
            <a:off x="1981200" y="1524000"/>
            <a:ext cx="3200400" cy="685800"/>
          </a:xfrm>
          <a:prstGeom prst="wedgeRectCallout">
            <a:avLst>
              <a:gd name="adj1" fmla="val -63144"/>
              <a:gd name="adj2" fmla="val 54167"/>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I don’t know about nim sum, but I sure do love dim sum!</a:t>
            </a:r>
          </a:p>
        </p:txBody>
      </p:sp>
    </p:spTree>
    <p:extLst>
      <p:ext uri="{BB962C8B-B14F-4D97-AF65-F5344CB8AC3E}">
        <p14:creationId xmlns:p14="http://schemas.microsoft.com/office/powerpoint/2010/main" val="33721139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152400"/>
            <a:ext cx="8218488" cy="990600"/>
          </a:xfrm>
        </p:spPr>
        <p:txBody>
          <a:bodyPr rIns="132080"/>
          <a:lstStyle/>
          <a:p>
            <a:pPr indent="0" eaLnBrk="1" hangingPunct="1"/>
            <a:r>
              <a:rPr lang="en-US" altLang="en-US" dirty="0"/>
              <a:t>The Secret of </a:t>
            </a:r>
            <a:r>
              <a:rPr lang="en-US" altLang="en-US" dirty="0" err="1"/>
              <a:t>Nim</a:t>
            </a:r>
            <a:endParaRPr lang="en-US" altLang="en-US" dirty="0"/>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3796"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797"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8" name="AutoShape 8"/>
          <p:cNvSpPr>
            <a:spLocks/>
          </p:cNvSpPr>
          <p:nvPr/>
        </p:nvSpPr>
        <p:spPr bwMode="auto">
          <a:xfrm>
            <a:off x="1981200" y="1524000"/>
            <a:ext cx="2209800" cy="457200"/>
          </a:xfrm>
          <a:prstGeom prst="wedgeRectCallout">
            <a:avLst>
              <a:gd name="adj1" fmla="val -69037"/>
              <a:gd name="adj2" fmla="val 106250"/>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Oooh, that’s </a:t>
            </a:r>
            <a:r>
              <a:rPr lang="en-US" altLang="en-US" sz="2000" b="1">
                <a:solidFill>
                  <a:srgbClr val="000000"/>
                </a:solidFill>
                <a:latin typeface="Times New Roman" pitchFamily="18" charset="0"/>
              </a:rPr>
              <a:t>BAD</a:t>
            </a:r>
            <a:r>
              <a:rPr lang="en-US" altLang="en-US" sz="2000">
                <a:solidFill>
                  <a:srgbClr val="000000"/>
                </a:solidFill>
                <a:latin typeface="Times New Roman" pitchFamily="18" charset="0"/>
              </a:rPr>
              <a:t>!</a:t>
            </a:r>
          </a:p>
        </p:txBody>
      </p:sp>
      <p:sp>
        <p:nvSpPr>
          <p:cNvPr id="33799" name="Text Box 9"/>
          <p:cNvSpPr txBox="1">
            <a:spLocks/>
          </p:cNvSpPr>
          <p:nvPr/>
        </p:nvSpPr>
        <p:spPr bwMode="auto">
          <a:xfrm>
            <a:off x="451644" y="3200400"/>
            <a:ext cx="8077200" cy="3276600"/>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50000"/>
              </a:spcBef>
              <a:buSzTx/>
              <a:buFontTx/>
              <a:buChar char="•"/>
            </a:pPr>
            <a:r>
              <a:rPr lang="en-US" altLang="en-US" sz="2400" dirty="0">
                <a:solidFill>
                  <a:srgbClr val="000000"/>
                </a:solidFill>
              </a:rPr>
              <a:t> Calculate </a:t>
            </a:r>
            <a:r>
              <a:rPr lang="en-US" altLang="en-US" sz="2400" dirty="0" err="1">
                <a:solidFill>
                  <a:srgbClr val="000000"/>
                </a:solidFill>
              </a:rPr>
              <a:t>nim</a:t>
            </a:r>
            <a:r>
              <a:rPr lang="en-US" altLang="en-US" sz="2400" dirty="0">
                <a:solidFill>
                  <a:srgbClr val="000000"/>
                </a:solidFill>
              </a:rPr>
              <a:t> sum as </a:t>
            </a:r>
            <a:r>
              <a:rPr lang="en-US" altLang="en-US" sz="2400" b="1" dirty="0" err="1">
                <a:solidFill>
                  <a:srgbClr val="000000"/>
                </a:solidFill>
              </a:rPr>
              <a:t>xor</a:t>
            </a:r>
            <a:r>
              <a:rPr lang="en-US" altLang="en-US" sz="2400" dirty="0">
                <a:solidFill>
                  <a:srgbClr val="000000"/>
                </a:solidFill>
              </a:rPr>
              <a:t> of heap sizes</a:t>
            </a:r>
          </a:p>
          <a:p>
            <a:pPr eaLnBrk="1" hangingPunct="1">
              <a:spcBef>
                <a:spcPct val="50000"/>
              </a:spcBef>
              <a:buSzTx/>
              <a:buFontTx/>
              <a:buChar char="•"/>
            </a:pPr>
            <a:r>
              <a:rPr lang="en-US" altLang="en-US" sz="2400" dirty="0">
                <a:solidFill>
                  <a:srgbClr val="000000"/>
                </a:solidFill>
              </a:rPr>
              <a:t> Force </a:t>
            </a:r>
            <a:r>
              <a:rPr lang="en-US" altLang="en-US" sz="2400" dirty="0" err="1">
                <a:solidFill>
                  <a:srgbClr val="000000"/>
                </a:solidFill>
              </a:rPr>
              <a:t>nim</a:t>
            </a:r>
            <a:r>
              <a:rPr lang="en-US" altLang="en-US" sz="2400" dirty="0">
                <a:solidFill>
                  <a:srgbClr val="000000"/>
                </a:solidFill>
              </a:rPr>
              <a:t> sum to be zero</a:t>
            </a:r>
          </a:p>
          <a:p>
            <a:pPr lvl="1" eaLnBrk="1" hangingPunct="1">
              <a:spcBef>
                <a:spcPct val="50000"/>
              </a:spcBef>
              <a:buSzTx/>
              <a:buFont typeface="Arial" pitchFamily="34" charset="0"/>
              <a:buChar char="–"/>
            </a:pPr>
            <a:r>
              <a:rPr lang="en-US" altLang="en-US" sz="2400" dirty="0">
                <a:solidFill>
                  <a:srgbClr val="000000"/>
                </a:solidFill>
              </a:rPr>
              <a:t> Pick a heap where highest </a:t>
            </a:r>
            <a:r>
              <a:rPr lang="en-US" altLang="en-US" sz="2400" i="1" dirty="0">
                <a:solidFill>
                  <a:srgbClr val="000000"/>
                </a:solidFill>
              </a:rPr>
              <a:t>nonzero</a:t>
            </a:r>
            <a:r>
              <a:rPr lang="en-US" altLang="en-US" sz="2400" dirty="0">
                <a:solidFill>
                  <a:srgbClr val="000000"/>
                </a:solidFill>
              </a:rPr>
              <a:t> </a:t>
            </a:r>
            <a:r>
              <a:rPr lang="en-US" altLang="en-US" sz="2400" dirty="0" err="1">
                <a:solidFill>
                  <a:srgbClr val="000000"/>
                </a:solidFill>
              </a:rPr>
              <a:t>nim</a:t>
            </a:r>
            <a:r>
              <a:rPr lang="en-US" altLang="en-US" sz="2400" dirty="0">
                <a:solidFill>
                  <a:srgbClr val="000000"/>
                </a:solidFill>
              </a:rPr>
              <a:t>-sum bit matches corresponding heap bit</a:t>
            </a:r>
          </a:p>
          <a:p>
            <a:pPr lvl="2" eaLnBrk="1" hangingPunct="1">
              <a:spcBef>
                <a:spcPct val="50000"/>
              </a:spcBef>
              <a:buSzTx/>
              <a:buFont typeface="Arial" pitchFamily="34" charset="0"/>
              <a:buChar char="–"/>
            </a:pPr>
            <a:r>
              <a:rPr lang="en-US" altLang="en-US" sz="2000" dirty="0">
                <a:solidFill>
                  <a:srgbClr val="000000"/>
                </a:solidFill>
              </a:rPr>
              <a:t>Or one where final size is smaller than current size…</a:t>
            </a:r>
          </a:p>
          <a:p>
            <a:pPr lvl="1" eaLnBrk="1" hangingPunct="1">
              <a:spcBef>
                <a:spcPct val="50000"/>
              </a:spcBef>
              <a:buSzTx/>
              <a:buFont typeface="Arial" pitchFamily="34" charset="0"/>
              <a:buChar char="–"/>
            </a:pPr>
            <a:r>
              <a:rPr lang="en-US" altLang="en-US" sz="2400" dirty="0">
                <a:solidFill>
                  <a:srgbClr val="000000"/>
                </a:solidFill>
              </a:rPr>
              <a:t> Final heap size must be heap size </a:t>
            </a:r>
            <a:r>
              <a:rPr lang="en-US" altLang="en-US" sz="2400" b="1" dirty="0" err="1">
                <a:solidFill>
                  <a:srgbClr val="000000"/>
                </a:solidFill>
              </a:rPr>
              <a:t>xor</a:t>
            </a:r>
            <a:r>
              <a:rPr lang="en-US" altLang="en-US" sz="2400" dirty="0">
                <a:solidFill>
                  <a:srgbClr val="000000"/>
                </a:solidFill>
              </a:rPr>
              <a:t> </a:t>
            </a:r>
            <a:r>
              <a:rPr lang="en-US" altLang="en-US" sz="2400" dirty="0" err="1">
                <a:solidFill>
                  <a:srgbClr val="000000"/>
                </a:solidFill>
              </a:rPr>
              <a:t>nim</a:t>
            </a:r>
            <a:r>
              <a:rPr lang="en-US" altLang="en-US" sz="2400" dirty="0">
                <a:solidFill>
                  <a:srgbClr val="000000"/>
                </a:solidFill>
              </a:rPr>
              <a:t> sum</a:t>
            </a:r>
          </a:p>
          <a:p>
            <a:pPr eaLnBrk="1" hangingPunct="1">
              <a:spcBef>
                <a:spcPct val="50000"/>
              </a:spcBef>
              <a:buSzTx/>
              <a:buFontTx/>
              <a:buChar char="•"/>
            </a:pPr>
            <a:r>
              <a:rPr lang="en-US" altLang="en-US" sz="2400" dirty="0">
                <a:solidFill>
                  <a:srgbClr val="000000"/>
                </a:solidFill>
              </a:rPr>
              <a:t> See Wikipedia for how to win “loser takes last” game </a:t>
            </a:r>
          </a:p>
        </p:txBody>
      </p:sp>
    </p:spTree>
    <p:extLst>
      <p:ext uri="{BB962C8B-B14F-4D97-AF65-F5344CB8AC3E}">
        <p14:creationId xmlns:p14="http://schemas.microsoft.com/office/powerpoint/2010/main" val="23169603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Abstract Data Types (ADTs)</a:t>
            </a:r>
          </a:p>
        </p:txBody>
      </p:sp>
      <p:sp>
        <p:nvSpPr>
          <p:cNvPr id="3" name="Content Placeholder 2">
            <a:extLst>
              <a:ext uri="{FF2B5EF4-FFF2-40B4-BE49-F238E27FC236}">
                <a16:creationId xmlns:a16="http://schemas.microsoft.com/office/drawing/2014/main" id="{6D1434BF-A1ED-433C-8A4B-4906C91BCDA0}"/>
              </a:ext>
            </a:extLst>
          </p:cNvPr>
          <p:cNvSpPr>
            <a:spLocks noGrp="1"/>
          </p:cNvSpPr>
          <p:nvPr>
            <p:ph idx="1"/>
          </p:nvPr>
        </p:nvSpPr>
        <p:spPr>
          <a:xfrm>
            <a:off x="381000" y="1524000"/>
            <a:ext cx="8247985" cy="4876800"/>
          </a:xfrm>
        </p:spPr>
        <p:txBody>
          <a:bodyPr/>
          <a:lstStyle/>
          <a:p>
            <a:r>
              <a:rPr lang="en-US" dirty="0"/>
              <a:t>Abstract set: insert(x), delete(x), find(x)</a:t>
            </a:r>
          </a:p>
          <a:p>
            <a:r>
              <a:rPr lang="en-US" dirty="0"/>
              <a:t>Average and worst cases:</a:t>
            </a:r>
          </a:p>
          <a:p>
            <a:endParaRPr lang="en-US" dirty="0"/>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graphicFrame>
        <p:nvGraphicFramePr>
          <p:cNvPr id="6" name="Table 5">
            <a:extLst>
              <a:ext uri="{FF2B5EF4-FFF2-40B4-BE49-F238E27FC236}">
                <a16:creationId xmlns:a16="http://schemas.microsoft.com/office/drawing/2014/main" id="{8354BA5E-EB78-4E0A-8759-1B6294AA51D8}"/>
              </a:ext>
            </a:extLst>
          </p:cNvPr>
          <p:cNvGraphicFramePr>
            <a:graphicFrameLocks noGrp="1"/>
          </p:cNvGraphicFramePr>
          <p:nvPr>
            <p:extLst>
              <p:ext uri="{D42A27DB-BD31-4B8C-83A1-F6EECF244321}">
                <p14:modId xmlns:p14="http://schemas.microsoft.com/office/powerpoint/2010/main" val="2113334094"/>
              </p:ext>
            </p:extLst>
          </p:nvPr>
        </p:nvGraphicFramePr>
        <p:xfrm>
          <a:off x="515016" y="3053080"/>
          <a:ext cx="8084475" cy="1752600"/>
        </p:xfrm>
        <a:graphic>
          <a:graphicData uri="http://schemas.openxmlformats.org/drawingml/2006/table">
            <a:tbl>
              <a:tblPr firstRow="1" bandRow="1">
                <a:tableStyleId>{21E4AEA4-8DFA-4A89-87EB-49C32662AFE0}</a:tableStyleId>
              </a:tblPr>
              <a:tblGrid>
                <a:gridCol w="1313784">
                  <a:extLst>
                    <a:ext uri="{9D8B030D-6E8A-4147-A177-3AD203B41FA5}">
                      <a16:colId xmlns:a16="http://schemas.microsoft.com/office/drawing/2014/main" val="3017458848"/>
                    </a:ext>
                  </a:extLst>
                </a:gridCol>
                <a:gridCol w="1066800">
                  <a:extLst>
                    <a:ext uri="{9D8B030D-6E8A-4147-A177-3AD203B41FA5}">
                      <a16:colId xmlns:a16="http://schemas.microsoft.com/office/drawing/2014/main" val="652656217"/>
                    </a:ext>
                  </a:extLst>
                </a:gridCol>
                <a:gridCol w="1084191">
                  <a:extLst>
                    <a:ext uri="{9D8B030D-6E8A-4147-A177-3AD203B41FA5}">
                      <a16:colId xmlns:a16="http://schemas.microsoft.com/office/drawing/2014/main" val="1949148477"/>
                    </a:ext>
                  </a:extLst>
                </a:gridCol>
                <a:gridCol w="1154925">
                  <a:extLst>
                    <a:ext uri="{9D8B030D-6E8A-4147-A177-3AD203B41FA5}">
                      <a16:colId xmlns:a16="http://schemas.microsoft.com/office/drawing/2014/main" val="3115362583"/>
                    </a:ext>
                  </a:extLst>
                </a:gridCol>
                <a:gridCol w="1154925">
                  <a:extLst>
                    <a:ext uri="{9D8B030D-6E8A-4147-A177-3AD203B41FA5}">
                      <a16:colId xmlns:a16="http://schemas.microsoft.com/office/drawing/2014/main" val="3109916505"/>
                    </a:ext>
                  </a:extLst>
                </a:gridCol>
                <a:gridCol w="1154925">
                  <a:extLst>
                    <a:ext uri="{9D8B030D-6E8A-4147-A177-3AD203B41FA5}">
                      <a16:colId xmlns:a16="http://schemas.microsoft.com/office/drawing/2014/main" val="3032434696"/>
                    </a:ext>
                  </a:extLst>
                </a:gridCol>
                <a:gridCol w="1154925">
                  <a:extLst>
                    <a:ext uri="{9D8B030D-6E8A-4147-A177-3AD203B41FA5}">
                      <a16:colId xmlns:a16="http://schemas.microsoft.com/office/drawing/2014/main" val="3343833369"/>
                    </a:ext>
                  </a:extLst>
                </a:gridCol>
              </a:tblGrid>
              <a:tr h="0">
                <a:tc>
                  <a:txBody>
                    <a:bodyPr/>
                    <a:lstStyle/>
                    <a:p>
                      <a:endParaRPr lang="en-US" dirty="0"/>
                    </a:p>
                  </a:txBody>
                  <a:tcPr/>
                </a:tc>
                <a:tc>
                  <a:txBody>
                    <a:bodyPr/>
                    <a:lstStyle/>
                    <a:p>
                      <a:pPr algn="ctr"/>
                      <a:r>
                        <a:rPr lang="en-US" dirty="0"/>
                        <a:t>Insert</a:t>
                      </a:r>
                    </a:p>
                    <a:p>
                      <a:pPr algn="ctr"/>
                      <a:r>
                        <a:rPr lang="en-US" dirty="0"/>
                        <a:t>(avg)</a:t>
                      </a:r>
                    </a:p>
                  </a:txBody>
                  <a:tcPr/>
                </a:tc>
                <a:tc>
                  <a:txBody>
                    <a:bodyPr/>
                    <a:lstStyle/>
                    <a:p>
                      <a:pPr algn="ctr"/>
                      <a:r>
                        <a:rPr lang="en-US" dirty="0"/>
                        <a:t>Delete</a:t>
                      </a:r>
                    </a:p>
                    <a:p>
                      <a:pPr algn="ctr"/>
                      <a:r>
                        <a:rPr lang="en-US" dirty="0"/>
                        <a:t>(avg)</a:t>
                      </a:r>
                    </a:p>
                  </a:txBody>
                  <a:tcPr/>
                </a:tc>
                <a:tc>
                  <a:txBody>
                    <a:bodyPr/>
                    <a:lstStyle/>
                    <a:p>
                      <a:pPr algn="ctr"/>
                      <a:r>
                        <a:rPr lang="en-US" dirty="0"/>
                        <a:t>Find</a:t>
                      </a:r>
                    </a:p>
                    <a:p>
                      <a:pPr algn="ctr"/>
                      <a:r>
                        <a:rPr lang="en-US" dirty="0"/>
                        <a:t>(avg)</a:t>
                      </a:r>
                    </a:p>
                  </a:txBody>
                  <a:tcPr/>
                </a:tc>
                <a:tc>
                  <a:txBody>
                    <a:bodyPr/>
                    <a:lstStyle/>
                    <a:p>
                      <a:pPr algn="ctr"/>
                      <a:r>
                        <a:rPr lang="en-US" dirty="0"/>
                        <a:t>Insert</a:t>
                      </a:r>
                    </a:p>
                    <a:p>
                      <a:pPr algn="ctr"/>
                      <a:r>
                        <a:rPr lang="en-US" dirty="0"/>
                        <a:t>(worst)</a:t>
                      </a:r>
                    </a:p>
                  </a:txBody>
                  <a:tcPr/>
                </a:tc>
                <a:tc>
                  <a:txBody>
                    <a:bodyPr/>
                    <a:lstStyle/>
                    <a:p>
                      <a:pPr algn="ctr"/>
                      <a:r>
                        <a:rPr lang="en-US" dirty="0"/>
                        <a:t>Delete</a:t>
                      </a:r>
                    </a:p>
                    <a:p>
                      <a:pPr algn="ctr"/>
                      <a:r>
                        <a:rPr lang="en-US" dirty="0"/>
                        <a:t>(worst)</a:t>
                      </a:r>
                    </a:p>
                  </a:txBody>
                  <a:tcPr/>
                </a:tc>
                <a:tc>
                  <a:txBody>
                    <a:bodyPr/>
                    <a:lstStyle/>
                    <a:p>
                      <a:pPr algn="ctr"/>
                      <a:r>
                        <a:rPr lang="en-US" dirty="0"/>
                        <a:t>Find</a:t>
                      </a:r>
                    </a:p>
                    <a:p>
                      <a:pPr algn="ctr"/>
                      <a:r>
                        <a:rPr lang="en-US" dirty="0"/>
                        <a:t>(worst)</a:t>
                      </a:r>
                    </a:p>
                  </a:txBody>
                  <a:tcPr/>
                </a:tc>
                <a:extLst>
                  <a:ext uri="{0D108BD9-81ED-4DB2-BD59-A6C34878D82A}">
                    <a16:rowId xmlns:a16="http://schemas.microsoft.com/office/drawing/2014/main" val="227168061"/>
                  </a:ext>
                </a:extLst>
              </a:tr>
              <a:tr h="370840">
                <a:tc>
                  <a:txBody>
                    <a:bodyPr/>
                    <a:lstStyle/>
                    <a:p>
                      <a:r>
                        <a:rPr lang="en-US" dirty="0"/>
                        <a:t>Dictionary</a:t>
                      </a:r>
                    </a:p>
                  </a:txBody>
                  <a:tcPr/>
                </a:tc>
                <a:tc>
                  <a:txBody>
                    <a:bodyPr/>
                    <a:lstStyle/>
                    <a:p>
                      <a:pPr algn="ctr"/>
                      <a:r>
                        <a:rPr lang="en-US" dirty="0"/>
                        <a:t>O(1)</a:t>
                      </a:r>
                    </a:p>
                  </a:txBody>
                  <a:tcPr/>
                </a:tc>
                <a:tc>
                  <a:txBody>
                    <a:bodyPr/>
                    <a:lstStyle/>
                    <a:p>
                      <a:pPr algn="ctr"/>
                      <a:r>
                        <a:rPr lang="en-US" dirty="0"/>
                        <a:t>O(1)</a:t>
                      </a:r>
                    </a:p>
                  </a:txBody>
                  <a:tcPr/>
                </a:tc>
                <a:tc>
                  <a:txBody>
                    <a:bodyPr/>
                    <a:lstStyle/>
                    <a:p>
                      <a:pPr algn="ctr"/>
                      <a:r>
                        <a:rPr lang="en-US" dirty="0"/>
                        <a:t>O(1)</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extLst>
                  <a:ext uri="{0D108BD9-81ED-4DB2-BD59-A6C34878D82A}">
                    <a16:rowId xmlns:a16="http://schemas.microsoft.com/office/drawing/2014/main" val="2191535978"/>
                  </a:ext>
                </a:extLst>
              </a:tr>
              <a:tr h="370840">
                <a:tc>
                  <a:txBody>
                    <a:bodyPr/>
                    <a:lstStyle/>
                    <a:p>
                      <a:r>
                        <a:rPr lang="en-US" dirty="0"/>
                        <a:t>Python List</a:t>
                      </a:r>
                    </a:p>
                  </a:txBody>
                  <a:tcPr/>
                </a:tc>
                <a:tc>
                  <a:txBody>
                    <a:bodyPr/>
                    <a:lstStyle/>
                    <a:p>
                      <a:pPr algn="ctr"/>
                      <a:r>
                        <a:rPr lang="en-US" dirty="0"/>
                        <a:t>O(1)</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tc>
                  <a:txBody>
                    <a:bodyPr/>
                    <a:lstStyle/>
                    <a:p>
                      <a:pPr algn="ctr"/>
                      <a:r>
                        <a:rPr lang="en-US" dirty="0"/>
                        <a:t>O(n)</a:t>
                      </a:r>
                    </a:p>
                  </a:txBody>
                  <a:tcPr/>
                </a:tc>
                <a:extLst>
                  <a:ext uri="{0D108BD9-81ED-4DB2-BD59-A6C34878D82A}">
                    <a16:rowId xmlns:a16="http://schemas.microsoft.com/office/drawing/2014/main" val="512681979"/>
                  </a:ext>
                </a:extLst>
              </a:tr>
              <a:tr h="370840">
                <a:tc>
                  <a:txBody>
                    <a:bodyPr/>
                    <a:lstStyle/>
                    <a:p>
                      <a:r>
                        <a:rPr lang="en-US" dirty="0"/>
                        <a:t>BST</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tc>
                  <a:txBody>
                    <a:bodyPr/>
                    <a:lstStyle/>
                    <a:p>
                      <a:pPr algn="ctr"/>
                      <a:r>
                        <a:rPr lang="en-US" dirty="0"/>
                        <a:t>O(log n)</a:t>
                      </a:r>
                    </a:p>
                  </a:txBody>
                  <a:tcPr/>
                </a:tc>
                <a:extLst>
                  <a:ext uri="{0D108BD9-81ED-4DB2-BD59-A6C34878D82A}">
                    <a16:rowId xmlns:a16="http://schemas.microsoft.com/office/drawing/2014/main" val="3134537543"/>
                  </a:ext>
                </a:extLst>
              </a:tr>
            </a:tbl>
          </a:graphicData>
        </a:graphic>
      </p:graphicFrame>
    </p:spTree>
    <p:extLst>
      <p:ext uri="{BB962C8B-B14F-4D97-AF65-F5344CB8AC3E}">
        <p14:creationId xmlns:p14="http://schemas.microsoft.com/office/powerpoint/2010/main" val="150853627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Binary Search Trees</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12" name="Oval 11">
            <a:extLst>
              <a:ext uri="{FF2B5EF4-FFF2-40B4-BE49-F238E27FC236}">
                <a16:creationId xmlns:a16="http://schemas.microsoft.com/office/drawing/2014/main" id="{352149BC-5AC1-4569-A281-7AB2049FDE46}"/>
              </a:ext>
            </a:extLst>
          </p:cNvPr>
          <p:cNvSpPr/>
          <p:nvPr/>
        </p:nvSpPr>
        <p:spPr>
          <a:xfrm>
            <a:off x="4213376" y="134996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50</a:t>
            </a:r>
          </a:p>
        </p:txBody>
      </p:sp>
      <p:sp>
        <p:nvSpPr>
          <p:cNvPr id="13" name="Oval 12">
            <a:extLst>
              <a:ext uri="{FF2B5EF4-FFF2-40B4-BE49-F238E27FC236}">
                <a16:creationId xmlns:a16="http://schemas.microsoft.com/office/drawing/2014/main" id="{5ECCA525-926A-42CC-838E-0AA0561A3A2B}"/>
              </a:ext>
            </a:extLst>
          </p:cNvPr>
          <p:cNvSpPr/>
          <p:nvPr/>
        </p:nvSpPr>
        <p:spPr>
          <a:xfrm>
            <a:off x="5724675" y="2376255"/>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95</a:t>
            </a:r>
          </a:p>
        </p:txBody>
      </p:sp>
      <p:sp>
        <p:nvSpPr>
          <p:cNvPr id="14" name="Oval 13">
            <a:extLst>
              <a:ext uri="{FF2B5EF4-FFF2-40B4-BE49-F238E27FC236}">
                <a16:creationId xmlns:a16="http://schemas.microsoft.com/office/drawing/2014/main" id="{058B5943-4753-42FE-88BF-4AE3953376EC}"/>
              </a:ext>
            </a:extLst>
          </p:cNvPr>
          <p:cNvSpPr/>
          <p:nvPr/>
        </p:nvSpPr>
        <p:spPr>
          <a:xfrm>
            <a:off x="3004450" y="237970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20</a:t>
            </a:r>
          </a:p>
        </p:txBody>
      </p:sp>
      <p:sp>
        <p:nvSpPr>
          <p:cNvPr id="15" name="Oval 14">
            <a:extLst>
              <a:ext uri="{FF2B5EF4-FFF2-40B4-BE49-F238E27FC236}">
                <a16:creationId xmlns:a16="http://schemas.microsoft.com/office/drawing/2014/main" id="{AF1443B7-447E-4158-A4DF-7A93F20EC45D}"/>
              </a:ext>
            </a:extLst>
          </p:cNvPr>
          <p:cNvSpPr/>
          <p:nvPr/>
        </p:nvSpPr>
        <p:spPr>
          <a:xfrm>
            <a:off x="1963056" y="31808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10</a:t>
            </a:r>
          </a:p>
        </p:txBody>
      </p:sp>
      <p:cxnSp>
        <p:nvCxnSpPr>
          <p:cNvPr id="16" name="Straight Connector 15">
            <a:extLst>
              <a:ext uri="{FF2B5EF4-FFF2-40B4-BE49-F238E27FC236}">
                <a16:creationId xmlns:a16="http://schemas.microsoft.com/office/drawing/2014/main" id="{2AEAFF63-A2CA-463B-858D-42DB85FCCD2C}"/>
              </a:ext>
            </a:extLst>
          </p:cNvPr>
          <p:cNvCxnSpPr>
            <a:stCxn id="12" idx="3"/>
            <a:endCxn id="14" idx="0"/>
          </p:cNvCxnSpPr>
          <p:nvPr/>
        </p:nvCxnSpPr>
        <p:spPr>
          <a:xfrm flipH="1">
            <a:off x="3338883" y="1902809"/>
            <a:ext cx="972446" cy="4768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51B71A1C-07AE-4BAB-810B-EC836C1340E9}"/>
              </a:ext>
            </a:extLst>
          </p:cNvPr>
          <p:cNvCxnSpPr>
            <a:stCxn id="14" idx="3"/>
            <a:endCxn id="15" idx="0"/>
          </p:cNvCxnSpPr>
          <p:nvPr/>
        </p:nvCxnSpPr>
        <p:spPr>
          <a:xfrm flipH="1">
            <a:off x="2297489" y="2932550"/>
            <a:ext cx="804914" cy="24834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73E7BFA-FE98-4B0E-BDA0-AFCC8ECD72A4}"/>
              </a:ext>
            </a:extLst>
          </p:cNvPr>
          <p:cNvCxnSpPr>
            <a:stCxn id="12" idx="5"/>
            <a:endCxn id="13" idx="0"/>
          </p:cNvCxnSpPr>
          <p:nvPr/>
        </p:nvCxnSpPr>
        <p:spPr>
          <a:xfrm>
            <a:off x="4784289" y="1902809"/>
            <a:ext cx="1274819" cy="473446"/>
          </a:xfrm>
          <a:prstGeom prst="line">
            <a:avLst/>
          </a:prstGeom>
        </p:spPr>
        <p:style>
          <a:lnRef idx="2">
            <a:schemeClr val="accent1"/>
          </a:lnRef>
          <a:fillRef idx="0">
            <a:schemeClr val="accent1"/>
          </a:fillRef>
          <a:effectRef idx="1">
            <a:schemeClr val="accent1"/>
          </a:effectRef>
          <a:fontRef idx="minor">
            <a:schemeClr val="tx1"/>
          </a:fontRef>
        </p:style>
      </p:cxnSp>
      <p:sp>
        <p:nvSpPr>
          <p:cNvPr id="19" name="Oval 18">
            <a:extLst>
              <a:ext uri="{FF2B5EF4-FFF2-40B4-BE49-F238E27FC236}">
                <a16:creationId xmlns:a16="http://schemas.microsoft.com/office/drawing/2014/main" id="{B5E21BB9-49A5-452C-A4C3-4C9ACC93C00E}"/>
              </a:ext>
            </a:extLst>
          </p:cNvPr>
          <p:cNvSpPr/>
          <p:nvPr/>
        </p:nvSpPr>
        <p:spPr>
          <a:xfrm>
            <a:off x="1412713" y="391857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5</a:t>
            </a:r>
          </a:p>
        </p:txBody>
      </p:sp>
      <p:sp>
        <p:nvSpPr>
          <p:cNvPr id="20" name="Oval 19">
            <a:extLst>
              <a:ext uri="{FF2B5EF4-FFF2-40B4-BE49-F238E27FC236}">
                <a16:creationId xmlns:a16="http://schemas.microsoft.com/office/drawing/2014/main" id="{31C3B8DA-B7A4-46A4-8501-A9B62472A032}"/>
              </a:ext>
            </a:extLst>
          </p:cNvPr>
          <p:cNvSpPr/>
          <p:nvPr/>
        </p:nvSpPr>
        <p:spPr>
          <a:xfrm>
            <a:off x="2433537" y="3935385"/>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15</a:t>
            </a:r>
          </a:p>
        </p:txBody>
      </p:sp>
      <p:sp>
        <p:nvSpPr>
          <p:cNvPr id="21" name="Oval 20">
            <a:extLst>
              <a:ext uri="{FF2B5EF4-FFF2-40B4-BE49-F238E27FC236}">
                <a16:creationId xmlns:a16="http://schemas.microsoft.com/office/drawing/2014/main" id="{9F03E438-2E62-4E47-A379-13AB3A2D5886}"/>
              </a:ext>
            </a:extLst>
          </p:cNvPr>
          <p:cNvSpPr/>
          <p:nvPr/>
        </p:nvSpPr>
        <p:spPr>
          <a:xfrm>
            <a:off x="4458907" y="31808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42</a:t>
            </a:r>
          </a:p>
        </p:txBody>
      </p:sp>
      <p:cxnSp>
        <p:nvCxnSpPr>
          <p:cNvPr id="22" name="Straight Connector 21">
            <a:extLst>
              <a:ext uri="{FF2B5EF4-FFF2-40B4-BE49-F238E27FC236}">
                <a16:creationId xmlns:a16="http://schemas.microsoft.com/office/drawing/2014/main" id="{14061B00-F673-44F3-9780-EE3E94302815}"/>
              </a:ext>
            </a:extLst>
          </p:cNvPr>
          <p:cNvCxnSpPr>
            <a:stCxn id="21" idx="4"/>
          </p:cNvCxnSpPr>
          <p:nvPr/>
        </p:nvCxnSpPr>
        <p:spPr>
          <a:xfrm flipH="1">
            <a:off x="4458907" y="3828590"/>
            <a:ext cx="334433" cy="3264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81411C50-50F4-4CFF-B99F-D3FBFFEC6647}"/>
              </a:ext>
            </a:extLst>
          </p:cNvPr>
          <p:cNvCxnSpPr>
            <a:stCxn id="21" idx="4"/>
          </p:cNvCxnSpPr>
          <p:nvPr/>
        </p:nvCxnSpPr>
        <p:spPr>
          <a:xfrm>
            <a:off x="4793340" y="3828590"/>
            <a:ext cx="789206" cy="465509"/>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7E091743-EDBE-49F3-B66E-E61E13AF02B5}"/>
              </a:ext>
            </a:extLst>
          </p:cNvPr>
          <p:cNvCxnSpPr>
            <a:stCxn id="21" idx="0"/>
            <a:endCxn id="14" idx="5"/>
          </p:cNvCxnSpPr>
          <p:nvPr/>
        </p:nvCxnSpPr>
        <p:spPr>
          <a:xfrm flipH="1" flipV="1">
            <a:off x="3575363" y="2932550"/>
            <a:ext cx="1217977" cy="24834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F534BA84-2E20-4E51-802B-A1A5B5F71EEA}"/>
              </a:ext>
            </a:extLst>
          </p:cNvPr>
          <p:cNvCxnSpPr>
            <a:stCxn id="20" idx="0"/>
            <a:endCxn id="15" idx="4"/>
          </p:cNvCxnSpPr>
          <p:nvPr/>
        </p:nvCxnSpPr>
        <p:spPr>
          <a:xfrm flipH="1" flipV="1">
            <a:off x="2297489" y="3828590"/>
            <a:ext cx="470481" cy="106795"/>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C24C1FDD-B758-4A0B-B65B-3D65ADC99778}"/>
              </a:ext>
            </a:extLst>
          </p:cNvPr>
          <p:cNvCxnSpPr>
            <a:stCxn id="19" idx="0"/>
            <a:endCxn id="15" idx="4"/>
          </p:cNvCxnSpPr>
          <p:nvPr/>
        </p:nvCxnSpPr>
        <p:spPr>
          <a:xfrm flipV="1">
            <a:off x="1747146" y="3828590"/>
            <a:ext cx="550343" cy="89982"/>
          </a:xfrm>
          <a:prstGeom prst="line">
            <a:avLst/>
          </a:prstGeom>
        </p:spPr>
        <p:style>
          <a:lnRef idx="2">
            <a:schemeClr val="accent1"/>
          </a:lnRef>
          <a:fillRef idx="0">
            <a:schemeClr val="accent1"/>
          </a:fillRef>
          <a:effectRef idx="1">
            <a:schemeClr val="accent1"/>
          </a:effectRef>
          <a:fontRef idx="minor">
            <a:schemeClr val="tx1"/>
          </a:fontRef>
        </p:style>
      </p:cxnSp>
      <p:sp>
        <p:nvSpPr>
          <p:cNvPr id="27" name="Oval 26">
            <a:extLst>
              <a:ext uri="{FF2B5EF4-FFF2-40B4-BE49-F238E27FC236}">
                <a16:creationId xmlns:a16="http://schemas.microsoft.com/office/drawing/2014/main" id="{E028B0E2-08E7-47E8-B601-D8EC111B2467}"/>
              </a:ext>
            </a:extLst>
          </p:cNvPr>
          <p:cNvSpPr/>
          <p:nvPr/>
        </p:nvSpPr>
        <p:spPr>
          <a:xfrm>
            <a:off x="6473974" y="3267717"/>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99</a:t>
            </a:r>
          </a:p>
        </p:txBody>
      </p:sp>
      <p:cxnSp>
        <p:nvCxnSpPr>
          <p:cNvPr id="28" name="Straight Connector 27">
            <a:extLst>
              <a:ext uri="{FF2B5EF4-FFF2-40B4-BE49-F238E27FC236}">
                <a16:creationId xmlns:a16="http://schemas.microsoft.com/office/drawing/2014/main" id="{53A2372B-89E2-4C20-9F7E-A58B77D6D125}"/>
              </a:ext>
            </a:extLst>
          </p:cNvPr>
          <p:cNvCxnSpPr>
            <a:stCxn id="13" idx="5"/>
            <a:endCxn id="27" idx="0"/>
          </p:cNvCxnSpPr>
          <p:nvPr/>
        </p:nvCxnSpPr>
        <p:spPr>
          <a:xfrm>
            <a:off x="6295588" y="2929102"/>
            <a:ext cx="512819" cy="338615"/>
          </a:xfrm>
          <a:prstGeom prst="line">
            <a:avLst/>
          </a:prstGeom>
        </p:spPr>
        <p:style>
          <a:lnRef idx="2">
            <a:schemeClr val="accent1"/>
          </a:lnRef>
          <a:fillRef idx="0">
            <a:schemeClr val="accent1"/>
          </a:fillRef>
          <a:effectRef idx="1">
            <a:schemeClr val="accent1"/>
          </a:effectRef>
          <a:fontRef idx="minor">
            <a:schemeClr val="tx1"/>
          </a:fontRef>
        </p:style>
      </p:cxnSp>
      <p:sp>
        <p:nvSpPr>
          <p:cNvPr id="29" name="Oval 28">
            <a:extLst>
              <a:ext uri="{FF2B5EF4-FFF2-40B4-BE49-F238E27FC236}">
                <a16:creationId xmlns:a16="http://schemas.microsoft.com/office/drawing/2014/main" id="{124465DC-98E8-4978-94F3-A42BC59DA5BE}"/>
              </a:ext>
            </a:extLst>
          </p:cNvPr>
          <p:cNvSpPr/>
          <p:nvPr/>
        </p:nvSpPr>
        <p:spPr>
          <a:xfrm>
            <a:off x="2767970" y="4928682"/>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17</a:t>
            </a:r>
          </a:p>
        </p:txBody>
      </p:sp>
      <p:cxnSp>
        <p:nvCxnSpPr>
          <p:cNvPr id="30" name="Straight Connector 29">
            <a:extLst>
              <a:ext uri="{FF2B5EF4-FFF2-40B4-BE49-F238E27FC236}">
                <a16:creationId xmlns:a16="http://schemas.microsoft.com/office/drawing/2014/main" id="{478C2E69-3542-411A-BD88-670F6049B568}"/>
              </a:ext>
            </a:extLst>
          </p:cNvPr>
          <p:cNvCxnSpPr>
            <a:stCxn id="29" idx="0"/>
            <a:endCxn id="20" idx="5"/>
          </p:cNvCxnSpPr>
          <p:nvPr/>
        </p:nvCxnSpPr>
        <p:spPr>
          <a:xfrm flipH="1" flipV="1">
            <a:off x="3004450" y="4488232"/>
            <a:ext cx="97953" cy="440450"/>
          </a:xfrm>
          <a:prstGeom prst="line">
            <a:avLst/>
          </a:prstGeom>
        </p:spPr>
        <p:style>
          <a:lnRef idx="2">
            <a:schemeClr val="accent1"/>
          </a:lnRef>
          <a:fillRef idx="0">
            <a:schemeClr val="accent1"/>
          </a:fillRef>
          <a:effectRef idx="1">
            <a:schemeClr val="accent1"/>
          </a:effectRef>
          <a:fontRef idx="minor">
            <a:schemeClr val="tx1"/>
          </a:fontRef>
        </p:style>
      </p:cxnSp>
      <p:sp>
        <p:nvSpPr>
          <p:cNvPr id="31" name="Oval 30">
            <a:extLst>
              <a:ext uri="{FF2B5EF4-FFF2-40B4-BE49-F238E27FC236}">
                <a16:creationId xmlns:a16="http://schemas.microsoft.com/office/drawing/2014/main" id="{98B45E19-F59A-4775-8B08-F29E2545D8A3}"/>
              </a:ext>
            </a:extLst>
          </p:cNvPr>
          <p:cNvSpPr/>
          <p:nvPr/>
        </p:nvSpPr>
        <p:spPr>
          <a:xfrm>
            <a:off x="5390242" y="3959306"/>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48</a:t>
            </a:r>
          </a:p>
        </p:txBody>
      </p:sp>
      <p:sp>
        <p:nvSpPr>
          <p:cNvPr id="32" name="Oval 31">
            <a:extLst>
              <a:ext uri="{FF2B5EF4-FFF2-40B4-BE49-F238E27FC236}">
                <a16:creationId xmlns:a16="http://schemas.microsoft.com/office/drawing/2014/main" id="{2C4275EC-F272-45BF-B8D5-05D2BF9C4417}"/>
              </a:ext>
            </a:extLst>
          </p:cNvPr>
          <p:cNvSpPr/>
          <p:nvPr/>
        </p:nvSpPr>
        <p:spPr>
          <a:xfrm>
            <a:off x="4882242" y="484985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45</a:t>
            </a:r>
          </a:p>
        </p:txBody>
      </p:sp>
      <p:sp>
        <p:nvSpPr>
          <p:cNvPr id="33" name="Oval 32">
            <a:extLst>
              <a:ext uri="{FF2B5EF4-FFF2-40B4-BE49-F238E27FC236}">
                <a16:creationId xmlns:a16="http://schemas.microsoft.com/office/drawing/2014/main" id="{5C935C1C-3B05-4993-827A-5862045B14C1}"/>
              </a:ext>
            </a:extLst>
          </p:cNvPr>
          <p:cNvSpPr/>
          <p:nvPr/>
        </p:nvSpPr>
        <p:spPr>
          <a:xfrm>
            <a:off x="4311329" y="5529758"/>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43</a:t>
            </a:r>
          </a:p>
        </p:txBody>
      </p:sp>
      <p:sp>
        <p:nvSpPr>
          <p:cNvPr id="34" name="Oval 33">
            <a:extLst>
              <a:ext uri="{FF2B5EF4-FFF2-40B4-BE49-F238E27FC236}">
                <a16:creationId xmlns:a16="http://schemas.microsoft.com/office/drawing/2014/main" id="{8B377D27-0C56-4E7C-855F-27B890878CED}"/>
              </a:ext>
            </a:extLst>
          </p:cNvPr>
          <p:cNvSpPr/>
          <p:nvPr/>
        </p:nvSpPr>
        <p:spPr>
          <a:xfrm>
            <a:off x="3989912" y="395559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21</a:t>
            </a:r>
          </a:p>
        </p:txBody>
      </p:sp>
      <p:sp>
        <p:nvSpPr>
          <p:cNvPr id="35" name="Oval 34">
            <a:extLst>
              <a:ext uri="{FF2B5EF4-FFF2-40B4-BE49-F238E27FC236}">
                <a16:creationId xmlns:a16="http://schemas.microsoft.com/office/drawing/2014/main" id="{2960C38C-301C-439A-927A-8EF47CAED1E1}"/>
              </a:ext>
            </a:extLst>
          </p:cNvPr>
          <p:cNvSpPr/>
          <p:nvPr/>
        </p:nvSpPr>
        <p:spPr>
          <a:xfrm>
            <a:off x="6139541" y="4849853"/>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49</a:t>
            </a:r>
          </a:p>
        </p:txBody>
      </p:sp>
      <p:cxnSp>
        <p:nvCxnSpPr>
          <p:cNvPr id="36" name="Straight Connector 35">
            <a:extLst>
              <a:ext uri="{FF2B5EF4-FFF2-40B4-BE49-F238E27FC236}">
                <a16:creationId xmlns:a16="http://schemas.microsoft.com/office/drawing/2014/main" id="{34E067FC-C325-4EE3-BE1D-876AB2E68BCF}"/>
              </a:ext>
            </a:extLst>
          </p:cNvPr>
          <p:cNvCxnSpPr>
            <a:stCxn id="31" idx="4"/>
            <a:endCxn id="35" idx="0"/>
          </p:cNvCxnSpPr>
          <p:nvPr/>
        </p:nvCxnSpPr>
        <p:spPr>
          <a:xfrm>
            <a:off x="5724675" y="4607006"/>
            <a:ext cx="749299" cy="2428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A83C5BE4-9B56-4DD3-9BD8-B46CEFD526FF}"/>
              </a:ext>
            </a:extLst>
          </p:cNvPr>
          <p:cNvCxnSpPr>
            <a:stCxn id="31" idx="4"/>
            <a:endCxn id="32" idx="0"/>
          </p:cNvCxnSpPr>
          <p:nvPr/>
        </p:nvCxnSpPr>
        <p:spPr>
          <a:xfrm flipH="1">
            <a:off x="5216675" y="4607006"/>
            <a:ext cx="508000" cy="242847"/>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B5369E41-A15E-44AC-91D3-7E1729E15390}"/>
              </a:ext>
            </a:extLst>
          </p:cNvPr>
          <p:cNvCxnSpPr>
            <a:stCxn id="32" idx="3"/>
            <a:endCxn id="33" idx="0"/>
          </p:cNvCxnSpPr>
          <p:nvPr/>
        </p:nvCxnSpPr>
        <p:spPr>
          <a:xfrm flipH="1">
            <a:off x="4645762" y="5402700"/>
            <a:ext cx="334433" cy="127058"/>
          </a:xfrm>
          <a:prstGeom prst="line">
            <a:avLst/>
          </a:prstGeom>
        </p:spPr>
        <p:style>
          <a:lnRef idx="2">
            <a:schemeClr val="accent1"/>
          </a:lnRef>
          <a:fillRef idx="0">
            <a:schemeClr val="accent1"/>
          </a:fillRef>
          <a:effectRef idx="1">
            <a:schemeClr val="accent1"/>
          </a:effectRef>
          <a:fontRef idx="minor">
            <a:schemeClr val="tx1"/>
          </a:fontRef>
        </p:style>
      </p:cxnSp>
      <p:sp>
        <p:nvSpPr>
          <p:cNvPr id="39" name="Oval 38">
            <a:extLst>
              <a:ext uri="{FF2B5EF4-FFF2-40B4-BE49-F238E27FC236}">
                <a16:creationId xmlns:a16="http://schemas.microsoft.com/office/drawing/2014/main" id="{19C33F12-D83C-4A90-A6E7-6146BB688B75}"/>
              </a:ext>
            </a:extLst>
          </p:cNvPr>
          <p:cNvSpPr/>
          <p:nvPr/>
        </p:nvSpPr>
        <p:spPr>
          <a:xfrm>
            <a:off x="4934265" y="6134100"/>
            <a:ext cx="668866" cy="647700"/>
          </a:xfrm>
          <a:prstGeom prst="ellipse">
            <a:avLst/>
          </a:prstGeom>
          <a:solidFill>
            <a:srgbClr val="3333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solidFill>
                  <a:prstClr val="white"/>
                </a:solidFill>
                <a:latin typeface="Calibri"/>
              </a:rPr>
              <a:t>44</a:t>
            </a:r>
          </a:p>
        </p:txBody>
      </p:sp>
      <p:cxnSp>
        <p:nvCxnSpPr>
          <p:cNvPr id="40" name="Straight Connector 39">
            <a:extLst>
              <a:ext uri="{FF2B5EF4-FFF2-40B4-BE49-F238E27FC236}">
                <a16:creationId xmlns:a16="http://schemas.microsoft.com/office/drawing/2014/main" id="{9D94C385-F271-4980-96D2-9CC50281E307}"/>
              </a:ext>
            </a:extLst>
          </p:cNvPr>
          <p:cNvCxnSpPr>
            <a:stCxn id="39" idx="1"/>
            <a:endCxn id="33" idx="5"/>
          </p:cNvCxnSpPr>
          <p:nvPr/>
        </p:nvCxnSpPr>
        <p:spPr>
          <a:xfrm flipH="1" flipV="1">
            <a:off x="4882242" y="6082605"/>
            <a:ext cx="149976" cy="14634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473669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a:t>Binary Search Trees!</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7" name="Rectangle 6">
            <a:extLst>
              <a:ext uri="{FF2B5EF4-FFF2-40B4-BE49-F238E27FC236}">
                <a16:creationId xmlns:a16="http://schemas.microsoft.com/office/drawing/2014/main" id="{285B326A-AB3C-4801-B723-5381D2A92E5E}"/>
              </a:ext>
            </a:extLst>
          </p:cNvPr>
          <p:cNvSpPr/>
          <p:nvPr/>
        </p:nvSpPr>
        <p:spPr>
          <a:xfrm>
            <a:off x="628735" y="1600200"/>
            <a:ext cx="6728284" cy="4893647"/>
          </a:xfrm>
          <a:prstGeom prst="rect">
            <a:avLst/>
          </a:prstGeom>
        </p:spPr>
        <p:txBody>
          <a:bodyPr wrap="square">
            <a:spAutoFit/>
          </a:bodyPr>
          <a:lstStyle/>
          <a:p>
            <a:r>
              <a:rPr lang="en-US" sz="2400" b="1" dirty="0">
                <a:latin typeface="Courier"/>
                <a:cs typeface="Courier"/>
              </a:rPr>
              <a:t>&gt;&gt;&gt; tree = None</a:t>
            </a:r>
          </a:p>
          <a:p>
            <a:r>
              <a:rPr lang="en-US" sz="2400" b="1" dirty="0">
                <a:latin typeface="Courier"/>
                <a:cs typeface="Courier"/>
              </a:rPr>
              <a:t>&gt;&gt;&gt; tree = insert(42, tree)</a:t>
            </a:r>
          </a:p>
          <a:p>
            <a:r>
              <a:rPr lang="en-US" sz="2400" b="1" dirty="0">
                <a:latin typeface="Courier"/>
                <a:cs typeface="Courier"/>
              </a:rPr>
              <a:t>&gt;&gt;&gt; tree</a:t>
            </a:r>
          </a:p>
          <a:p>
            <a:r>
              <a:rPr lang="it-IT" sz="2400" b="1" dirty="0">
                <a:solidFill>
                  <a:srgbClr val="008000"/>
                </a:solidFill>
                <a:latin typeface="Courier"/>
                <a:cs typeface="Courier"/>
              </a:rPr>
              <a:t>(42, None, None)</a:t>
            </a:r>
          </a:p>
          <a:p>
            <a:r>
              <a:rPr lang="en-US" sz="2400" b="1" dirty="0">
                <a:latin typeface="Courier"/>
                <a:cs typeface="Courier"/>
              </a:rPr>
              <a:t>&gt;&gt;&gt; tree = insert(47, tree)</a:t>
            </a:r>
          </a:p>
          <a:p>
            <a:r>
              <a:rPr lang="en-US" sz="2400" b="1" dirty="0">
                <a:latin typeface="Courier"/>
                <a:cs typeface="Courier"/>
              </a:rPr>
              <a:t>&gt;&gt;&gt; tree</a:t>
            </a:r>
          </a:p>
          <a:p>
            <a:r>
              <a:rPr lang="it-IT" sz="2400" b="1" dirty="0">
                <a:latin typeface="Courier"/>
                <a:cs typeface="Courier"/>
              </a:rPr>
              <a:t>(42, None, (47, None, None))</a:t>
            </a:r>
          </a:p>
          <a:p>
            <a:r>
              <a:rPr lang="en-US" sz="2400" b="1" dirty="0">
                <a:latin typeface="Courier"/>
                <a:cs typeface="Courier"/>
              </a:rPr>
              <a:t>&gt;&gt;&gt; find(27, tree)</a:t>
            </a:r>
          </a:p>
          <a:p>
            <a:r>
              <a:rPr lang="en-US" sz="2400" b="1" dirty="0">
                <a:solidFill>
                  <a:srgbClr val="008000"/>
                </a:solidFill>
                <a:latin typeface="Courier"/>
                <a:cs typeface="Courier"/>
              </a:rPr>
              <a:t>False</a:t>
            </a:r>
          </a:p>
          <a:p>
            <a:r>
              <a:rPr lang="en-US" sz="2400" b="1" dirty="0">
                <a:latin typeface="Courier"/>
                <a:cs typeface="Courier"/>
              </a:rPr>
              <a:t>&gt;&gt;&gt; find(47, tree)</a:t>
            </a:r>
          </a:p>
          <a:p>
            <a:r>
              <a:rPr lang="en-US" sz="2400" b="1" dirty="0">
                <a:solidFill>
                  <a:srgbClr val="008000"/>
                </a:solidFill>
                <a:latin typeface="Courier"/>
                <a:cs typeface="Courier"/>
              </a:rPr>
              <a:t>True</a:t>
            </a:r>
          </a:p>
          <a:p>
            <a:r>
              <a:rPr lang="en-US" sz="2400" b="1" dirty="0">
                <a:latin typeface="Courier"/>
                <a:cs typeface="Courier"/>
              </a:rPr>
              <a:t>&gt;&gt;&gt; </a:t>
            </a:r>
            <a:r>
              <a:rPr lang="en-US" sz="2400" b="1" dirty="0" err="1">
                <a:latin typeface="Courier"/>
                <a:cs typeface="Courier"/>
              </a:rPr>
              <a:t>inorder</a:t>
            </a:r>
            <a:r>
              <a:rPr lang="en-US" sz="2400" b="1" dirty="0">
                <a:latin typeface="Courier"/>
                <a:cs typeface="Courier"/>
              </a:rPr>
              <a:t>(tree)</a:t>
            </a:r>
          </a:p>
          <a:p>
            <a:r>
              <a:rPr lang="en-US" sz="2400" b="1" dirty="0">
                <a:solidFill>
                  <a:srgbClr val="008000"/>
                </a:solidFill>
                <a:latin typeface="Courier"/>
                <a:cs typeface="Courier"/>
              </a:rPr>
              <a:t>[42, 47]</a:t>
            </a:r>
          </a:p>
        </p:txBody>
      </p:sp>
    </p:spTree>
    <p:extLst>
      <p:ext uri="{BB962C8B-B14F-4D97-AF65-F5344CB8AC3E}">
        <p14:creationId xmlns:p14="http://schemas.microsoft.com/office/powerpoint/2010/main" val="25202037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8AFB-7C6C-4C90-BFBD-57DB48ACF256}"/>
              </a:ext>
            </a:extLst>
          </p:cNvPr>
          <p:cNvSpPr>
            <a:spLocks noGrp="1"/>
          </p:cNvSpPr>
          <p:nvPr>
            <p:ph type="title"/>
          </p:nvPr>
        </p:nvSpPr>
        <p:spPr>
          <a:xfrm>
            <a:off x="381000" y="304800"/>
            <a:ext cx="8218488" cy="762000"/>
          </a:xfrm>
        </p:spPr>
        <p:txBody>
          <a:bodyPr/>
          <a:lstStyle/>
          <a:p>
            <a:r>
              <a:rPr lang="en-US" dirty="0" err="1"/>
              <a:t>inorder</a:t>
            </a:r>
            <a:r>
              <a:rPr lang="en-US" dirty="0"/>
              <a:t>(tree)</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sp>
        <p:nvSpPr>
          <p:cNvPr id="4" name="TextBox 3">
            <a:extLst>
              <a:ext uri="{FF2B5EF4-FFF2-40B4-BE49-F238E27FC236}">
                <a16:creationId xmlns:a16="http://schemas.microsoft.com/office/drawing/2014/main" id="{A8D7A14C-D9A9-4185-BDF1-C527406023F0}"/>
              </a:ext>
            </a:extLst>
          </p:cNvPr>
          <p:cNvSpPr txBox="1"/>
          <p:nvPr/>
        </p:nvSpPr>
        <p:spPr>
          <a:xfrm>
            <a:off x="381000" y="1752600"/>
            <a:ext cx="8382000" cy="1938992"/>
          </a:xfrm>
          <a:prstGeom prst="rect">
            <a:avLst/>
          </a:prstGeom>
          <a:noFill/>
        </p:spPr>
        <p:txBody>
          <a:bodyPr wrap="square" rtlCol="0">
            <a:spAutoFit/>
          </a:bodyPr>
          <a:lstStyle/>
          <a:p>
            <a:r>
              <a:rPr lang="en-US" sz="2000" b="1" dirty="0">
                <a:latin typeface="Courier New" panose="02070309020205020404" pitchFamily="49" charset="0"/>
                <a:cs typeface="Courier New" panose="02070309020205020404" pitchFamily="49" charset="0"/>
              </a:rPr>
              <a:t>def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(tree):</a:t>
            </a:r>
          </a:p>
          <a:p>
            <a:r>
              <a:rPr lang="en-US" sz="2000" b="1" dirty="0">
                <a:latin typeface="Courier New" panose="02070309020205020404" pitchFamily="49" charset="0"/>
                <a:cs typeface="Courier New" panose="02070309020205020404" pitchFamily="49" charset="0"/>
              </a:rPr>
              <a:t>    if tree is None:</a:t>
            </a:r>
          </a:p>
          <a:p>
            <a:r>
              <a:rPr lang="en-US" sz="2000" b="1" dirty="0">
                <a:latin typeface="Courier New" panose="02070309020205020404" pitchFamily="49" charset="0"/>
                <a:cs typeface="Courier New" panose="02070309020205020404" pitchFamily="49" charset="0"/>
              </a:rPr>
              <a:t>        return []</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key, left, right = tree</a:t>
            </a:r>
          </a:p>
          <a:p>
            <a:r>
              <a:rPr lang="en-US" sz="2000" b="1" dirty="0">
                <a:latin typeface="Courier New" panose="02070309020205020404" pitchFamily="49" charset="0"/>
                <a:cs typeface="Courier New" panose="02070309020205020404" pitchFamily="49" charset="0"/>
              </a:rPr>
              <a:t>        return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(left) + [key] + </a:t>
            </a:r>
            <a:r>
              <a:rPr lang="en-US" sz="2000" b="1" dirty="0" err="1">
                <a:latin typeface="Courier New" panose="02070309020205020404" pitchFamily="49" charset="0"/>
                <a:cs typeface="Courier New" panose="02070309020205020404" pitchFamily="49" charset="0"/>
              </a:rPr>
              <a:t>inorder</a:t>
            </a:r>
            <a:r>
              <a:rPr lang="en-US" sz="2000" b="1" dirty="0">
                <a:latin typeface="Courier New" panose="02070309020205020404" pitchFamily="49" charset="0"/>
                <a:cs typeface="Courier New" panose="02070309020205020404" pitchFamily="49" charset="0"/>
              </a:rPr>
              <a:t>(right)</a:t>
            </a:r>
          </a:p>
        </p:txBody>
      </p:sp>
      <p:sp>
        <p:nvSpPr>
          <p:cNvPr id="8" name="Rectangle 7">
            <a:extLst>
              <a:ext uri="{FF2B5EF4-FFF2-40B4-BE49-F238E27FC236}">
                <a16:creationId xmlns:a16="http://schemas.microsoft.com/office/drawing/2014/main" id="{A61A2922-469B-412E-885C-0B70C48C0517}"/>
              </a:ext>
            </a:extLst>
          </p:cNvPr>
          <p:cNvSpPr/>
          <p:nvPr/>
        </p:nvSpPr>
        <p:spPr>
          <a:xfrm>
            <a:off x="1143000" y="2971800"/>
            <a:ext cx="7803103" cy="208894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39460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BCDFE2"/>
      </a:accent1>
      <a:accent2>
        <a:srgbClr val="333399"/>
      </a:accent2>
      <a:accent3>
        <a:srgbClr val="FFFFFF"/>
      </a:accent3>
      <a:accent4>
        <a:srgbClr val="000000"/>
      </a:accent4>
      <a:accent5>
        <a:srgbClr val="DAECEE"/>
      </a:accent5>
      <a:accent6>
        <a:srgbClr val="2D2D8A"/>
      </a:accent6>
      <a:hlink>
        <a:srgbClr val="009999"/>
      </a:hlink>
      <a:folHlink>
        <a:srgbClr val="99CC00"/>
      </a:folHlink>
    </a:clrScheme>
    <a:fontScheme name="Title &amp;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spDef>
    <a:ln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10276</TotalTime>
  <Pages>0</Pages>
  <Words>3003</Words>
  <Characters>0</Characters>
  <Application>Microsoft Office PowerPoint</Application>
  <PresentationFormat>On-screen Show (4:3)</PresentationFormat>
  <Lines>0</Lines>
  <Paragraphs>452</Paragraphs>
  <Slides>37</Slides>
  <Notes>37</Notes>
  <HiddenSlides>14</HiddenSlides>
  <MMClips>0</MMClips>
  <ScaleCrop>false</ScaleCrop>
  <HeadingPairs>
    <vt:vector size="8" baseType="variant">
      <vt:variant>
        <vt:lpstr>Fonts Used</vt:lpstr>
      </vt:variant>
      <vt:variant>
        <vt:i4>9</vt:i4>
      </vt:variant>
      <vt:variant>
        <vt:lpstr>Theme</vt:lpstr>
      </vt:variant>
      <vt:variant>
        <vt:i4>1</vt:i4>
      </vt:variant>
      <vt:variant>
        <vt:lpstr>Slide Titles</vt:lpstr>
      </vt:variant>
      <vt:variant>
        <vt:i4>37</vt:i4>
      </vt:variant>
      <vt:variant>
        <vt:lpstr>Custom Shows</vt:lpstr>
      </vt:variant>
      <vt:variant>
        <vt:i4>2</vt:i4>
      </vt:variant>
    </vt:vector>
  </HeadingPairs>
  <TitlesOfParts>
    <vt:vector size="49" baseType="lpstr">
      <vt:lpstr>Arial</vt:lpstr>
      <vt:lpstr>Calibri</vt:lpstr>
      <vt:lpstr>Cambria Math</vt:lpstr>
      <vt:lpstr>Courier</vt:lpstr>
      <vt:lpstr>Courier New</vt:lpstr>
      <vt:lpstr>Impact</vt:lpstr>
      <vt:lpstr>Lucida Blackletter</vt:lpstr>
      <vt:lpstr>Lucida Grande</vt:lpstr>
      <vt:lpstr>Times New Roman</vt:lpstr>
      <vt:lpstr>Title &amp; Bullets</vt:lpstr>
      <vt:lpstr>The CS 5 Black Herald</vt:lpstr>
      <vt:lpstr>Masters Degree at NEU</vt:lpstr>
      <vt:lpstr>About the Midterm</vt:lpstr>
      <vt:lpstr>Nim and the Nim Sum</vt:lpstr>
      <vt:lpstr>The Secret of Nim</vt:lpstr>
      <vt:lpstr>Abstract Data Types (ADTs)</vt:lpstr>
      <vt:lpstr>Binary Search Trees</vt:lpstr>
      <vt:lpstr>Binary Search Trees!</vt:lpstr>
      <vt:lpstr>inorder(tree)</vt:lpstr>
      <vt:lpstr>find(x, tree)</vt:lpstr>
      <vt:lpstr>insert(x, tree)</vt:lpstr>
      <vt:lpstr>Twenty Questions Game</vt:lpstr>
      <vt:lpstr>play(tree)</vt:lpstr>
      <vt:lpstr>play(tree)</vt:lpstr>
      <vt:lpstr>The Alien’s Life Advice</vt:lpstr>
      <vt:lpstr>Saving a Tree to a File</vt:lpstr>
      <vt:lpstr>Writing to a File</vt:lpstr>
      <vt:lpstr>Reading a Tree</vt:lpstr>
      <vt:lpstr>The Lagrange Polynomial Method!</vt:lpstr>
      <vt:lpstr>The Lagrange Polynomial Method!</vt:lpstr>
      <vt:lpstr>Lagrange Basis Functions</vt:lpstr>
      <vt:lpstr>Lagrange Basis Functions</vt:lpstr>
      <vt:lpstr>A Polynomial Through k Points</vt:lpstr>
      <vt:lpstr>A Concrete Example</vt:lpstr>
      <vt:lpstr>Shamir’s Secret Sharing</vt:lpstr>
      <vt:lpstr>Data Compression</vt:lpstr>
      <vt:lpstr>Data Compression!</vt:lpstr>
      <vt:lpstr>The Prefix Property</vt:lpstr>
      <vt:lpstr>Consider the Language “Spamish”, with a Four-Letter Alphabet…</vt:lpstr>
      <vt:lpstr>The Variable-Length Coding Problem…</vt:lpstr>
      <vt:lpstr>The David Huffman Story!</vt:lpstr>
      <vt:lpstr>File I/O</vt:lpstr>
      <vt:lpstr>I wonder about trees - Robert Frost</vt:lpstr>
      <vt:lpstr>I wonder about trees - Robert Frost</vt:lpstr>
      <vt:lpstr>You Try It!</vt:lpstr>
      <vt:lpstr>You Try It!</vt:lpstr>
      <vt:lpstr>Huffman Coding</vt:lpstr>
      <vt:lpstr>For screen</vt:lpstr>
      <vt:lpstr>For printing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Geoff Kuenning</dc:creator>
  <cp:keywords/>
  <dc:description/>
  <cp:lastModifiedBy>Kuenning</cp:lastModifiedBy>
  <cp:revision>71</cp:revision>
  <cp:lastPrinted>2019-10-24T20:52:07Z</cp:lastPrinted>
  <dcterms:modified xsi:type="dcterms:W3CDTF">2019-10-29T04:44:33Z</dcterms:modified>
</cp:coreProperties>
</file>