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</p:sldMasterIdLst>
  <p:notesMasterIdLst>
    <p:notesMasterId r:id="rId52"/>
  </p:notesMasterIdLst>
  <p:handoutMasterIdLst>
    <p:handoutMasterId r:id="rId53"/>
  </p:handoutMasterIdLst>
  <p:sldIdLst>
    <p:sldId id="1238" r:id="rId3"/>
    <p:sldId id="1183" r:id="rId4"/>
    <p:sldId id="1170" r:id="rId5"/>
    <p:sldId id="1174" r:id="rId6"/>
    <p:sldId id="1169" r:id="rId7"/>
    <p:sldId id="1235" r:id="rId8"/>
    <p:sldId id="1186" r:id="rId9"/>
    <p:sldId id="1187" r:id="rId10"/>
    <p:sldId id="1188" r:id="rId11"/>
    <p:sldId id="1122" r:id="rId12"/>
    <p:sldId id="1182" r:id="rId13"/>
    <p:sldId id="1137" r:id="rId14"/>
    <p:sldId id="1138" r:id="rId15"/>
    <p:sldId id="1140" r:id="rId16"/>
    <p:sldId id="1087" r:id="rId17"/>
    <p:sldId id="979" r:id="rId18"/>
    <p:sldId id="1214" r:id="rId19"/>
    <p:sldId id="980" r:id="rId20"/>
    <p:sldId id="1216" r:id="rId21"/>
    <p:sldId id="1217" r:id="rId22"/>
    <p:sldId id="1218" r:id="rId23"/>
    <p:sldId id="1221" r:id="rId24"/>
    <p:sldId id="986" r:id="rId25"/>
    <p:sldId id="1063" r:id="rId26"/>
    <p:sldId id="1222" r:id="rId27"/>
    <p:sldId id="1237" r:id="rId28"/>
    <p:sldId id="1008" r:id="rId29"/>
    <p:sldId id="1005" r:id="rId30"/>
    <p:sldId id="1046" r:id="rId31"/>
    <p:sldId id="1151" r:id="rId32"/>
    <p:sldId id="1057" r:id="rId33"/>
    <p:sldId id="1207" r:id="rId34"/>
    <p:sldId id="1230" r:id="rId35"/>
    <p:sldId id="1229" r:id="rId36"/>
    <p:sldId id="1233" r:id="rId37"/>
    <p:sldId id="1234" r:id="rId38"/>
    <p:sldId id="1231" r:id="rId39"/>
    <p:sldId id="1203" r:id="rId40"/>
    <p:sldId id="1219" r:id="rId41"/>
    <p:sldId id="1059" r:id="rId42"/>
    <p:sldId id="1060" r:id="rId43"/>
    <p:sldId id="1202" r:id="rId44"/>
    <p:sldId id="1194" r:id="rId45"/>
    <p:sldId id="1224" r:id="rId46"/>
    <p:sldId id="1225" r:id="rId47"/>
    <p:sldId id="1226" r:id="rId48"/>
    <p:sldId id="1227" r:id="rId49"/>
    <p:sldId id="1189" r:id="rId50"/>
    <p:sldId id="1190" r:id="rId51"/>
  </p:sldIdLst>
  <p:sldSz cx="9144000" cy="6858000" type="screen4x3"/>
  <p:notesSz cx="6985000" cy="9271000"/>
  <p:custDataLst>
    <p:tags r:id="rId5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FFE6CD"/>
    <a:srgbClr val="FFCCCC"/>
    <a:srgbClr val="FF6601"/>
    <a:srgbClr val="0E0BEE"/>
    <a:srgbClr val="CCECFF"/>
    <a:srgbClr val="F3D1F4"/>
    <a:srgbClr val="FF9900"/>
    <a:srgbClr val="CC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39" autoAdjust="0"/>
  </p:normalViewPr>
  <p:slideViewPr>
    <p:cSldViewPr>
      <p:cViewPr varScale="1">
        <p:scale>
          <a:sx n="85" d="100"/>
          <a:sy n="85" d="100"/>
        </p:scale>
        <p:origin x="-6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3576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83577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27EE77A9-9CE3-4011-B383-3F08C8CA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CA3E682-9FE2-4AD9-8EBC-A14C5204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17 </a:t>
            </a:r>
            <a:r>
              <a:rPr lang="en-US" dirty="0" smtClean="0"/>
              <a:t>loops3</a:t>
            </a:r>
          </a:p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Possible demos:</a:t>
            </a:r>
            <a:r>
              <a:rPr lang="en-US" baseline="0" dirty="0" smtClean="0"/>
              <a:t> </a:t>
            </a:r>
            <a:r>
              <a:rPr lang="en-US" baseline="0" dirty="0" smtClean="0"/>
              <a:t>lec17fun.py</a:t>
            </a:r>
            <a:endParaRPr lang="en-US" baseline="0" dirty="0" smtClean="0"/>
          </a:p>
          <a:p>
            <a:r>
              <a:rPr lang="en-US" baseline="0" dirty="0" smtClean="0"/>
              <a:t>Have a browser window visible for in-python browse </a:t>
            </a:r>
            <a:r>
              <a:rPr lang="en-US" baseline="0" dirty="0" smtClean="0"/>
              <a:t>calls</a:t>
            </a:r>
          </a:p>
          <a:p>
            <a:r>
              <a:rPr lang="en-US" baseline="0" dirty="0" smtClean="0"/>
              <a:t>Don’t do the sequences here; the answers are on an upcoming slide.</a:t>
            </a:r>
            <a:endParaRPr lang="en-US" baseline="0" dirty="0" smtClean="0"/>
          </a:p>
          <a:p>
            <a:r>
              <a:rPr lang="en-US" dirty="0" smtClean="0"/>
              <a:t>Sequences: add</a:t>
            </a:r>
            <a:r>
              <a:rPr lang="en-US" baseline="0" dirty="0" smtClean="0"/>
              <a:t> 11; divide by 5; add pairs of numbers (syntactic and arithmetic); read it and weep (purely syntactic)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Midterm </a:t>
            </a:r>
            <a:r>
              <a:rPr lang="en-US" dirty="0" smtClean="0"/>
              <a:t>will have at least 1 each of looping and recursion.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7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tts</a:t>
            </a:r>
            <a:r>
              <a:rPr lang="en-US" dirty="0" smtClean="0"/>
              <a:t> with its</a:t>
            </a:r>
            <a:r>
              <a:rPr lang="en-US" baseline="0" dirty="0" smtClean="0"/>
              <a:t> built-in list.  Show all options except investment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6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Run</a:t>
            </a:r>
            <a:r>
              <a:rPr lang="en-US" baseline="0" dirty="0" smtClean="0"/>
              <a:t> m_to_cm1(); </a:t>
            </a:r>
            <a:r>
              <a:rPr lang="en-US" baseline="0" dirty="0" smtClean="0"/>
              <a:t>input 42 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200">
                <a:latin typeface="Arial" pitchFamily="34" charset="0"/>
              </a:rPr>
              <a:pPr/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m_to_cm2()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Demo with illegal input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200">
                <a:latin typeface="Arial" pitchFamily="34" charset="0"/>
              </a:rPr>
              <a:pPr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m_to_cm3</a:t>
            </a:r>
            <a:r>
              <a:rPr lang="en-US" dirty="0" smtClean="0">
                <a:latin typeface="Arial" pitchFamily="34" charset="0"/>
              </a:rPr>
              <a:t>()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47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200">
                <a:latin typeface="Arial" pitchFamily="34" charset="0"/>
              </a:rPr>
              <a:pPr/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79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200">
                <a:latin typeface="Arial" pitchFamily="34" charset="0"/>
              </a:rPr>
              <a:pPr/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m_to_cm4()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Show string, list inputs</a:t>
            </a:r>
          </a:p>
        </p:txBody>
      </p:sp>
    </p:spTree>
    <p:extLst>
      <p:ext uri="{BB962C8B-B14F-4D97-AF65-F5344CB8AC3E}">
        <p14:creationId xmlns:p14="http://schemas.microsoft.com/office/powerpoint/2010/main" val="50800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7AFAAA-EF86-4271-B57C-896563E501D1}" type="slidenum">
              <a:rPr lang="en-US" sz="1200">
                <a:latin typeface="Arial" pitchFamily="34" charset="0"/>
              </a:rPr>
              <a:pPr/>
              <a:t>22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This is </a:t>
            </a:r>
            <a:r>
              <a:rPr lang="en-US" dirty="0" err="1" smtClean="0">
                <a:latin typeface="Arial" pitchFamily="34" charset="0"/>
              </a:rPr>
              <a:t>m_to_cm_eval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Show </a:t>
            </a:r>
            <a:r>
              <a:rPr lang="en-US" dirty="0" err="1" smtClean="0">
                <a:latin typeface="Arial" pitchFamily="34" charset="0"/>
              </a:rPr>
              <a:t>FAVE</a:t>
            </a:r>
            <a:r>
              <a:rPr lang="en-US" dirty="0" smtClean="0">
                <a:latin typeface="Arial" pitchFamily="34" charset="0"/>
              </a:rPr>
              <a:t>, PIN, secret</a:t>
            </a:r>
          </a:p>
          <a:p>
            <a:pPr eaLnBrk="1" hangingPunct="1"/>
            <a:r>
              <a:rPr lang="en-US" dirty="0" err="1" smtClean="0">
                <a:latin typeface="Arial" pitchFamily="34" charset="0"/>
              </a:rPr>
              <a:t>getsource</a:t>
            </a:r>
            <a:r>
              <a:rPr lang="en-US" dirty="0" smtClean="0">
                <a:latin typeface="Arial" pitchFamily="34" charset="0"/>
              </a:rPr>
              <a:t>(secret)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66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err="1" smtClean="0"/>
              <a:t>uc</a:t>
            </a:r>
            <a:r>
              <a:rPr lang="en-US" baseline="0" dirty="0" smtClean="0"/>
              <a:t> = user choice</a:t>
            </a:r>
          </a:p>
          <a:p>
            <a:r>
              <a:rPr lang="en-US" dirty="0" smtClean="0"/>
              <a:t>Show </a:t>
            </a:r>
            <a:r>
              <a:rPr lang="en-US" dirty="0" smtClean="0"/>
              <a:t>main() handling</a:t>
            </a:r>
            <a:r>
              <a:rPr lang="en-US" baseline="0" dirty="0" smtClean="0"/>
              <a:t> bad input of various sorts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Hidden options: -1 is Minecraft CPU, 13 = Rick roll, 42 = Nyan cat, 8 = Halloween costumes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1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option 3 (pass)</a:t>
            </a:r>
          </a:p>
          <a:p>
            <a:r>
              <a:rPr lang="en-US" dirty="0" smtClean="0"/>
              <a:t>option 8: browser to static picture</a:t>
            </a:r>
          </a:p>
          <a:p>
            <a:r>
              <a:rPr lang="en-US" dirty="0" smtClean="0"/>
              <a:t>42: rick roll</a:t>
            </a:r>
          </a:p>
          <a:p>
            <a:r>
              <a:rPr lang="en-US" dirty="0" smtClean="0"/>
              <a:t>3: </a:t>
            </a:r>
            <a:r>
              <a:rPr lang="en-US" dirty="0" err="1" smtClean="0"/>
              <a:t>nyancat</a:t>
            </a:r>
            <a:endParaRPr lang="en-US" dirty="0" smtClean="0"/>
          </a:p>
          <a:p>
            <a:r>
              <a:rPr lang="en-US" dirty="0" smtClean="0"/>
              <a:t>Encourage surprising the graders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8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INHANDOUTFULL</a:t>
            </a:r>
            <a:endParaRPr lang="en-US" dirty="0" smtClean="0"/>
          </a:p>
          <a:p>
            <a:r>
              <a:rPr lang="en-US" dirty="0" smtClean="0"/>
              <a:t>Exercise</a:t>
            </a:r>
            <a:r>
              <a:rPr lang="en-US" dirty="0" smtClean="0"/>
              <a:t>:</a:t>
            </a:r>
            <a:r>
              <a:rPr lang="en-US" baseline="0" dirty="0" smtClean="0"/>
              <a:t> work with your neighbor to analyze this code and answer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1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Explain</a:t>
            </a:r>
            <a:r>
              <a:rPr lang="en-US" baseline="0" dirty="0" smtClean="0"/>
              <a:t> sigma </a:t>
            </a:r>
            <a:r>
              <a:rPr lang="en-US" baseline="0" dirty="0" err="1" smtClean="0"/>
              <a:t>notatoin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2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7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6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79C215D-931C-4012-80BB-05802D56367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</a:rPr>
              <a:t>Creating your notes page is an excellent review method.</a:t>
            </a:r>
          </a:p>
          <a:p>
            <a:r>
              <a:rPr lang="en-US" dirty="0" smtClean="0">
                <a:latin typeface="Times" charset="0"/>
              </a:rPr>
              <a:t>The midterm will be all written, very similar to the in-class quizzes.</a:t>
            </a:r>
          </a:p>
          <a:p>
            <a:r>
              <a:rPr lang="en-US" dirty="0" smtClean="0">
                <a:latin typeface="Times" charset="0"/>
              </a:rPr>
              <a:t>Lab next week is “1/2” lab, and homework will be lighter.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8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9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9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8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2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6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7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5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94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8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2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200">
                <a:latin typeface="Arial" pitchFamily="34" charset="0"/>
              </a:rPr>
              <a:pPr/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699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200">
                <a:latin typeface="Arial" pitchFamily="34" charset="0"/>
              </a:rPr>
              <a:pPr/>
              <a:t>45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37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200">
                <a:latin typeface="Arial" pitchFamily="34" charset="0"/>
              </a:rPr>
              <a:pPr/>
              <a:t>46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975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DC84A33-FE80-469C-8BA6-57941F4DE0AB}" type="slidenum">
              <a:rPr lang="en-US" sz="1200">
                <a:latin typeface="Arial" pitchFamily="34" charset="0"/>
              </a:rPr>
              <a:pPr/>
              <a:t>47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456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4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third sequence is syntactic (add pairs of digits).  Fourth is syntactic and semantic.</a:t>
            </a:r>
          </a:p>
          <a:p>
            <a:r>
              <a:rPr lang="en-US" dirty="0" smtClean="0"/>
              <a:t>Show weep(11</a:t>
            </a:r>
            <a:r>
              <a:rPr lang="en-US" dirty="0" smtClean="0"/>
              <a:t>), </a:t>
            </a:r>
            <a:r>
              <a:rPr lang="en-US" dirty="0" err="1" smtClean="0"/>
              <a:t>n_weeps</a:t>
            </a:r>
            <a:r>
              <a:rPr lang="en-US" dirty="0" smtClean="0"/>
              <a:t>(10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812154A-10E9-49C8-BB48-8AF74CC894D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5" tIns="46881" rIns="93765" bIns="46881"/>
          <a:lstStyle/>
          <a:p>
            <a:pPr marL="40314" eaLnBrk="1" hangingPunct="1">
              <a:spcBef>
                <a:spcPts val="42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1113213211</a:t>
            </a:r>
          </a:p>
          <a:p>
            <a:pPr marL="40314" eaLnBrk="1" hangingPunct="1">
              <a:spcBef>
                <a:spcPts val="42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 never appears.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EBA55EA-BE20-49B3-8F93-F75BC798588A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5" tIns="46881" rIns="93765" bIns="46881"/>
          <a:lstStyle/>
          <a:p>
            <a:pPr marL="40314" eaLnBrk="1" hangingPunct="1">
              <a:spcBef>
                <a:spcPts val="42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1113213211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D1F7BE1-85E5-4AAD-AC2B-A34107DA8F0E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5" tIns="46881" rIns="93765" bIns="46881"/>
          <a:lstStyle/>
          <a:p>
            <a:pPr marL="40314" eaLnBrk="1" hangingPunct="1">
              <a:spcBef>
                <a:spcPts val="420"/>
              </a:spcBef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3E682-9FE2-4AD9-8EBC-A14C52047D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7EC8-BEA4-45D5-A47D-68F2F4E1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BADB-4154-449C-94EE-F9CE43FC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0CB6-A2BE-4EE8-BFFF-E5128F83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5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8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49E2-36B5-4644-8EC7-ACFF09B37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5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5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6AEC-5DC1-497A-934D-90B46569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4E7F-C9F2-446B-BAF8-BA0C1DFD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71BF-17D9-4E10-8788-C81BAFEB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3EAF-383A-4BC9-935A-8800E3746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4025-1738-4D43-B795-5BC8AFA0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699E-97E0-4FFE-9F53-5AF720543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B3FB-3C84-4B72-96C2-BA8E1D41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C3FB445-EFD0-4703-86C3-AEA36A60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>
                <a:solidFill>
                  <a:srgbClr val="000000"/>
                </a:solidFill>
                <a:ea typeface="ＭＳ Ｐゴシック" pitchFamily="-105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3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5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826118" y="921097"/>
            <a:ext cx="2173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Loops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877736" y="533400"/>
            <a:ext cx="4885264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 N + 1):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32" y="4775537"/>
            <a:ext cx="3488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Recursion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877736" y="4387840"/>
            <a:ext cx="4885264" cy="17081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 *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 - 1)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65008" y="2769526"/>
            <a:ext cx="355765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ambria" pitchFamily="18" charset="0"/>
              </a:rPr>
              <a:t>Is one more </a:t>
            </a:r>
            <a:r>
              <a:rPr lang="en-US" sz="2700" i="1" dirty="0" smtClean="0">
                <a:latin typeface="Cambria" pitchFamily="18" charset="0"/>
              </a:rPr>
              <a:t>reasonable</a:t>
            </a:r>
            <a:r>
              <a:rPr lang="en-US" sz="2700" dirty="0" smtClean="0">
                <a:latin typeface="Cambria" pitchFamily="18" charset="0"/>
              </a:rPr>
              <a:t> than the other?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20735919">
            <a:off x="401060" y="2727277"/>
            <a:ext cx="267364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Basic design strategies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735919">
            <a:off x="198975" y="404113"/>
            <a:ext cx="2088287" cy="5078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empirical?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20735919">
            <a:off x="105872" y="5992870"/>
            <a:ext cx="2088287" cy="507831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theoretical?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877736" y="4387840"/>
            <a:ext cx="4885264" cy="17081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N == 1: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1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else</a:t>
            </a:r>
            <a:r>
              <a:rPr lang="en-US" sz="2100" b="1" dirty="0" smtClean="0">
                <a:latin typeface="Courier New" pitchFamily="49" charset="0"/>
              </a:rPr>
              <a:t>:</a:t>
            </a: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N *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 - 1)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877736" y="533400"/>
            <a:ext cx="4885264" cy="170816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sz="2100" b="1" dirty="0" err="1">
                <a:solidFill>
                  <a:srgbClr val="FF6601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fac</a:t>
            </a:r>
            <a:r>
              <a:rPr lang="en-US" sz="2100" b="1" dirty="0" smtClean="0">
                <a:latin typeface="Courier New" pitchFamily="49" charset="0"/>
              </a:rPr>
              <a:t>(N):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result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1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FF6601"/>
                </a:solidFill>
                <a:latin typeface="Courier New" pitchFamily="49" charset="0"/>
              </a:rPr>
              <a:t>for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100" b="1" dirty="0" smtClean="0">
                <a:latin typeface="Courier New" pitchFamily="49" charset="0"/>
              </a:rPr>
              <a:t>(1, N + 1):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result *= </a:t>
            </a:r>
            <a:r>
              <a:rPr lang="en-US" sz="21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100" b="1" dirty="0">
              <a:solidFill>
                <a:srgbClr val="0E0BEE"/>
              </a:solidFill>
              <a:latin typeface="Courier New" pitchFamily="49" charset="0"/>
            </a:endParaRPr>
          </a:p>
          <a:p>
            <a:pPr algn="l"/>
            <a:r>
              <a:rPr lang="en-US" sz="2100" b="1" dirty="0">
                <a:latin typeface="Courier New" pitchFamily="49" charset="0"/>
              </a:rPr>
              <a:t>  </a:t>
            </a:r>
            <a:r>
              <a:rPr lang="en-US" sz="2100" b="1" dirty="0" smtClean="0">
                <a:latin typeface="Courier New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sz="2100" b="1" dirty="0" smtClean="0">
                <a:latin typeface="Courier New" pitchFamily="49" charset="0"/>
              </a:rPr>
              <a:t> result</a:t>
            </a:r>
            <a:endParaRPr lang="en-US" sz="2100" dirty="0">
              <a:solidFill>
                <a:srgbClr val="0E0BEE"/>
              </a:solidFill>
            </a:endParaRPr>
          </a:p>
        </p:txBody>
      </p:sp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826118" y="921097"/>
            <a:ext cx="2173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Loops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8632" y="4775537"/>
            <a:ext cx="3488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Recursion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65008" y="2769526"/>
            <a:ext cx="3557657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ambria" pitchFamily="18" charset="0"/>
              </a:rPr>
              <a:t>Is one more </a:t>
            </a:r>
            <a:r>
              <a:rPr lang="en-US" sz="2700" i="1" dirty="0" smtClean="0">
                <a:latin typeface="Cambria" pitchFamily="18" charset="0"/>
              </a:rPr>
              <a:t>reasonable</a:t>
            </a:r>
            <a:r>
              <a:rPr lang="en-US" sz="2700" dirty="0" smtClean="0">
                <a:latin typeface="Cambria" pitchFamily="18" charset="0"/>
              </a:rPr>
              <a:t> than the other?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1189262">
            <a:off x="342576" y="2041945"/>
            <a:ext cx="4839552" cy="923330"/>
          </a:xfrm>
          <a:prstGeom prst="rect">
            <a:avLst/>
          </a:prstGeom>
          <a:solidFill>
            <a:srgbClr val="CCECFF"/>
          </a:solidFill>
          <a:ln>
            <a:solidFill>
              <a:srgbClr val="0E0BEE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</a:t>
            </a:r>
            <a:r>
              <a:rPr lang="en-US" sz="2700" b="1" dirty="0" smtClean="0">
                <a:solidFill>
                  <a:srgbClr val="0E0BEE"/>
                </a:solidFill>
                <a:latin typeface="Cambria" pitchFamily="18" charset="0"/>
              </a:rPr>
              <a:t>repetition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21189262">
            <a:off x="319569" y="3644956"/>
            <a:ext cx="5231853" cy="923330"/>
          </a:xfrm>
          <a:prstGeom prst="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sz="2700" i="1" dirty="0" smtClean="0">
                <a:latin typeface="Cambria" pitchFamily="18" charset="0"/>
              </a:rPr>
              <a:t>Design strategy:  </a:t>
            </a:r>
            <a:r>
              <a:rPr lang="en-US" sz="2700" dirty="0" smtClean="0">
                <a:latin typeface="Cambria" pitchFamily="18" charset="0"/>
              </a:rPr>
              <a:t>look for  </a:t>
            </a:r>
            <a:r>
              <a:rPr lang="en-US" sz="2700" b="1" dirty="0" smtClean="0">
                <a:latin typeface="Cambria" pitchFamily="18" charset="0"/>
              </a:rPr>
              <a:t>             </a:t>
            </a:r>
            <a:r>
              <a:rPr lang="en-US" sz="2700" b="1" dirty="0" smtClean="0">
                <a:solidFill>
                  <a:srgbClr val="C00000"/>
                </a:solidFill>
                <a:latin typeface="Cambria" pitchFamily="18" charset="0"/>
              </a:rPr>
              <a:t>self-similarity</a:t>
            </a:r>
            <a:r>
              <a:rPr lang="en-US" sz="2700" b="1" dirty="0" smtClean="0">
                <a:latin typeface="Cambria" pitchFamily="18" charset="0"/>
              </a:rPr>
              <a:t> </a:t>
            </a:r>
            <a:r>
              <a:rPr lang="en-US" sz="2700" dirty="0" smtClean="0">
                <a:latin typeface="Cambria" pitchFamily="18" charset="0"/>
              </a:rPr>
              <a:t>+ describe it… .</a:t>
            </a:r>
            <a:endParaRPr lang="en-US" sz="27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4876800"/>
            <a:ext cx="31242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: </a:t>
            </a:r>
            <a:r>
              <a:rPr lang="en-US" sz="4200" i="1" dirty="0">
                <a:latin typeface="Cambria" pitchFamily="18" charset="0"/>
              </a:rPr>
              <a:t>two types</a:t>
            </a:r>
          </a:p>
        </p:txBody>
      </p:sp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print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111500" y="2362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 dirty="0"/>
          </a:p>
        </p:txBody>
      </p:sp>
      <p:cxnSp>
        <p:nvCxnSpPr>
          <p:cNvPr id="27655" name="Straight Arrow Connector 10"/>
          <p:cNvCxnSpPr>
            <a:cxnSpLocks noChangeShapeType="1"/>
          </p:cNvCxnSpPr>
          <p:nvPr/>
        </p:nvCxnSpPr>
        <p:spPr bwMode="auto">
          <a:xfrm flipV="1">
            <a:off x="3429000" y="1905000"/>
            <a:ext cx="228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11"/>
          <p:cNvCxnSpPr>
            <a:cxnSpLocks noChangeShapeType="1"/>
          </p:cNvCxnSpPr>
          <p:nvPr/>
        </p:nvCxnSpPr>
        <p:spPr bwMode="auto">
          <a:xfrm flipV="1">
            <a:off x="3505200" y="1905000"/>
            <a:ext cx="990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14"/>
          <p:cNvCxnSpPr>
            <a:cxnSpLocks noChangeShapeType="1"/>
          </p:cNvCxnSpPr>
          <p:nvPr/>
        </p:nvCxnSpPr>
        <p:spPr bwMode="auto">
          <a:xfrm flipV="1">
            <a:off x="3579813" y="1905000"/>
            <a:ext cx="1754187" cy="587375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8"/>
          <p:cNvCxnSpPr>
            <a:cxnSpLocks noChangeShapeType="1"/>
          </p:cNvCxnSpPr>
          <p:nvPr/>
        </p:nvCxnSpPr>
        <p:spPr bwMode="auto">
          <a:xfrm flipV="1">
            <a:off x="3622675" y="1839913"/>
            <a:ext cx="2654300" cy="722312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800600" y="3415605"/>
            <a:ext cx="32766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latin typeface="Candara" panose="020E0502030303020204" pitchFamily="34" charset="0"/>
              </a:rPr>
              <a:t>"deceptively easy"</a:t>
            </a:r>
            <a:endParaRPr lang="en-US" sz="4200" b="1" i="1" dirty="0">
              <a:latin typeface="Candara" panose="020E0502030303020204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4002749">
            <a:off x="3832883" y="3848985"/>
            <a:ext cx="1143000" cy="16764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 smtClean="0">
                <a:latin typeface="Cambria" pitchFamily="18" charset="0"/>
              </a:rPr>
              <a:t>: </a:t>
            </a:r>
            <a:r>
              <a:rPr lang="en-US" sz="4200" i="1" dirty="0" smtClean="0">
                <a:latin typeface="Cambria" pitchFamily="18" charset="0"/>
              </a:rPr>
              <a:t>two types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print </a:t>
            </a:r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0" name="Rectangle 32"/>
          <p:cNvSpPr>
            <a:spLocks noChangeArrowheads="1"/>
          </p:cNvSpPr>
          <p:nvPr/>
        </p:nvSpPr>
        <p:spPr bwMode="auto">
          <a:xfrm>
            <a:off x="838200" y="3465513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in</a:t>
            </a:r>
            <a:r>
              <a:rPr lang="en-US" sz="2100" b="1" dirty="0">
                <a:latin typeface="Courier New" pitchFamily="49" charset="0"/>
              </a:rPr>
              <a:t> range(</a:t>
            </a:r>
            <a:r>
              <a:rPr lang="en-US" sz="2100" b="1" dirty="0" err="1">
                <a:latin typeface="Courier New" pitchFamily="49" charset="0"/>
              </a:rPr>
              <a:t>len</a:t>
            </a:r>
            <a:r>
              <a:rPr lang="en-US" sz="2100" b="1" dirty="0">
                <a:latin typeface="Courier New" pitchFamily="49" charset="0"/>
              </a:rPr>
              <a:t>(L</a:t>
            </a:r>
            <a:r>
              <a:rPr lang="en-US" sz="2100" b="1" dirty="0" smtClean="0">
                <a:latin typeface="Courier New" pitchFamily="49" charset="0"/>
              </a:rPr>
              <a:t>))</a:t>
            </a:r>
            <a:r>
              <a:rPr lang="en-US" sz="2800" b="1" dirty="0" smtClean="0">
                <a:latin typeface="Courier New" pitchFamily="49" charset="0"/>
              </a:rPr>
              <a:t>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print L[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]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313363" y="3711575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 dirty="0">
                <a:latin typeface="Cambria" pitchFamily="18" charset="0"/>
              </a:rPr>
              <a:t>-based loops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0733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0735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0738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4" name="Rectangle 3"/>
          <p:cNvSpPr/>
          <p:nvPr/>
        </p:nvSpPr>
        <p:spPr>
          <a:xfrm>
            <a:off x="2644524" y="3496131"/>
            <a:ext cx="320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itchFamily="18" charset="0"/>
              </a:rPr>
              <a:t>list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752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3111500" y="2362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 dirty="0"/>
          </a:p>
        </p:txBody>
      </p:sp>
      <p:cxnSp>
        <p:nvCxnSpPr>
          <p:cNvPr id="41" name="Straight Arrow Connector 10"/>
          <p:cNvCxnSpPr>
            <a:cxnSpLocks noChangeShapeType="1"/>
          </p:cNvCxnSpPr>
          <p:nvPr/>
        </p:nvCxnSpPr>
        <p:spPr bwMode="auto">
          <a:xfrm flipV="1">
            <a:off x="3429000" y="1905000"/>
            <a:ext cx="228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14"/>
          <p:cNvCxnSpPr>
            <a:cxnSpLocks noChangeShapeType="1"/>
          </p:cNvCxnSpPr>
          <p:nvPr/>
        </p:nvCxnSpPr>
        <p:spPr bwMode="auto">
          <a:xfrm flipV="1">
            <a:off x="3579813" y="1905000"/>
            <a:ext cx="1754187" cy="587375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elements vs. indices</a:t>
            </a:r>
          </a:p>
        </p:txBody>
      </p:sp>
      <p:sp>
        <p:nvSpPr>
          <p:cNvPr id="18" name="Rounded Rectangle 13"/>
          <p:cNvSpPr>
            <a:spLocks noChangeArrowheads="1"/>
          </p:cNvSpPr>
          <p:nvPr/>
        </p:nvSpPr>
        <p:spPr bwMode="auto">
          <a:xfrm>
            <a:off x="4343400" y="3505200"/>
            <a:ext cx="4495800" cy="3200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495800" y="3621088"/>
            <a:ext cx="4419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 err="1">
                <a:latin typeface="Courier New" pitchFamily="49" charset="0"/>
              </a:rPr>
              <a:t>def</a:t>
            </a:r>
            <a:r>
              <a:rPr lang="en-US" sz="2800" b="1" dirty="0">
                <a:latin typeface="Courier New" pitchFamily="49" charset="0"/>
              </a:rPr>
              <a:t> sum(L):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100" b="1" dirty="0">
                <a:latin typeface="Courier New" pitchFamily="49" charset="0"/>
              </a:rPr>
              <a:t>for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 in range(</a:t>
            </a:r>
            <a:r>
              <a:rPr lang="en-US" sz="2100" b="1" dirty="0" err="1">
                <a:latin typeface="Courier New" pitchFamily="49" charset="0"/>
              </a:rPr>
              <a:t>len</a:t>
            </a:r>
            <a:r>
              <a:rPr lang="en-US" sz="2100" b="1" dirty="0">
                <a:latin typeface="Courier New" pitchFamily="49" charset="0"/>
              </a:rPr>
              <a:t>(L</a:t>
            </a:r>
            <a:r>
              <a:rPr lang="en-US" sz="2100" b="1" dirty="0" smtClean="0">
                <a:latin typeface="Courier New" pitchFamily="49" charset="0"/>
              </a:rPr>
              <a:t>)):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  total +=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L[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  <a:endParaRPr lang="en-US" sz="2800" b="1" dirty="0">
              <a:solidFill>
                <a:srgbClr val="C00000"/>
              </a:solidFill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return total</a:t>
            </a:r>
            <a:endParaRPr lang="en-US" sz="2800" dirty="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9530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L = [3, 15, 17, 7]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27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 dirty="0"/>
          </a:p>
        </p:txBody>
      </p:sp>
      <p:cxnSp>
        <p:nvCxnSpPr>
          <p:cNvPr id="32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9" name="Rectangle 38"/>
          <p:cNvSpPr/>
          <p:nvPr/>
        </p:nvSpPr>
        <p:spPr>
          <a:xfrm>
            <a:off x="6413157" y="4521313"/>
            <a:ext cx="320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itchFamily="18" charset="0"/>
              </a:rPr>
              <a:t>list</a:t>
            </a:r>
            <a:endParaRPr lang="en-US" sz="800" dirty="0"/>
          </a:p>
        </p:txBody>
      </p:sp>
      <p:cxnSp>
        <p:nvCxnSpPr>
          <p:cNvPr id="42" name="Straight Arrow Connector 11"/>
          <p:cNvCxnSpPr>
            <a:cxnSpLocks noChangeShapeType="1"/>
          </p:cNvCxnSpPr>
          <p:nvPr/>
        </p:nvCxnSpPr>
        <p:spPr bwMode="auto">
          <a:xfrm flipV="1">
            <a:off x="3505200" y="1905000"/>
            <a:ext cx="990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18"/>
          <p:cNvCxnSpPr>
            <a:cxnSpLocks noChangeShapeType="1"/>
          </p:cNvCxnSpPr>
          <p:nvPr/>
        </p:nvCxnSpPr>
        <p:spPr bwMode="auto">
          <a:xfrm flipV="1">
            <a:off x="3622675" y="1839913"/>
            <a:ext cx="2654300" cy="722312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52350" y="4572000"/>
            <a:ext cx="3587751" cy="46166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Implement a (text) menu: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525081" y="4190999"/>
            <a:ext cx="39639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533400" y="22860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hw9pr3</a:t>
            </a:r>
            <a:r>
              <a:rPr lang="en-US" sz="4000" dirty="0" smtClean="0">
                <a:latin typeface="Cambria" pitchFamily="18" charset="0"/>
              </a:rPr>
              <a:t>:    T</a:t>
            </a:r>
            <a:r>
              <a:rPr lang="en-US" sz="4000" dirty="0">
                <a:latin typeface="Cambria" pitchFamily="18" charset="0"/>
              </a:rPr>
              <a:t>. T. Securities (TTS)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228600" y="2874962"/>
            <a:ext cx="891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latin typeface="Courier New" pitchFamily="49" charset="0"/>
              </a:rPr>
              <a:t>L = </a:t>
            </a:r>
            <a:r>
              <a:rPr lang="en-US" sz="3000" b="1" dirty="0" smtClean="0">
                <a:latin typeface="Courier New" pitchFamily="49" charset="0"/>
              </a:rPr>
              <a:t>[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40</a:t>
            </a:r>
            <a:r>
              <a:rPr lang="en-US" sz="3000" b="1" dirty="0">
                <a:latin typeface="Courier New" pitchFamily="49" charset="0"/>
              </a:rPr>
              <a:t>,</a:t>
            </a:r>
            <a:r>
              <a:rPr lang="en-US" sz="3000" b="1" dirty="0">
                <a:solidFill>
                  <a:srgbClr val="0E0BEE"/>
                </a:solidFill>
                <a:latin typeface="Courier New" pitchFamily="49" charset="0"/>
              </a:rPr>
              <a:t> 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80</a:t>
            </a:r>
            <a:r>
              <a:rPr lang="en-US" sz="3000" b="1" dirty="0" smtClean="0">
                <a:latin typeface="Courier New" pitchFamily="49" charset="0"/>
              </a:rPr>
              <a:t>,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 10</a:t>
            </a:r>
            <a:r>
              <a:rPr lang="en-US" sz="3000" b="1" dirty="0" smtClean="0">
                <a:latin typeface="Courier New" pitchFamily="49" charset="0"/>
              </a:rPr>
              <a:t>,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 30</a:t>
            </a:r>
            <a:r>
              <a:rPr lang="en-US" sz="3000" b="1" dirty="0" smtClean="0">
                <a:latin typeface="Courier New" pitchFamily="49" charset="0"/>
              </a:rPr>
              <a:t>,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 27</a:t>
            </a:r>
            <a:r>
              <a:rPr lang="en-US" sz="3000" b="1" dirty="0" smtClean="0">
                <a:latin typeface="Courier New" pitchFamily="49" charset="0"/>
              </a:rPr>
              <a:t>,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 52</a:t>
            </a:r>
            <a:r>
              <a:rPr lang="en-US" sz="3000" b="1" dirty="0" smtClean="0">
                <a:latin typeface="Courier New" pitchFamily="49" charset="0"/>
              </a:rPr>
              <a:t>,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 5</a:t>
            </a:r>
            <a:r>
              <a:rPr lang="en-US" sz="3000" b="1" dirty="0" smtClean="0">
                <a:latin typeface="Courier New" pitchFamily="49" charset="0"/>
              </a:rPr>
              <a:t>,</a:t>
            </a:r>
            <a:r>
              <a:rPr lang="en-US" sz="3000" b="1" dirty="0" smtClean="0">
                <a:solidFill>
                  <a:srgbClr val="0E0BEE"/>
                </a:solidFill>
                <a:latin typeface="Courier New" pitchFamily="49" charset="0"/>
              </a:rPr>
              <a:t> 15</a:t>
            </a:r>
            <a:r>
              <a:rPr lang="en-US" sz="3000" b="1" dirty="0" smtClean="0">
                <a:latin typeface="Courier New" pitchFamily="49" charset="0"/>
              </a:rPr>
              <a:t>] </a:t>
            </a:r>
            <a:endParaRPr lang="en-US" sz="3000" b="1" dirty="0">
              <a:latin typeface="Courier New" pitchFamily="49" charset="0"/>
            </a:endParaRPr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1858247" y="2462212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7606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3659188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45720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5486400" y="2466975"/>
            <a:ext cx="46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6418263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719455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4" name="Rectangle 27"/>
          <p:cNvSpPr>
            <a:spLocks noChangeArrowheads="1"/>
          </p:cNvSpPr>
          <p:nvPr/>
        </p:nvSpPr>
        <p:spPr bwMode="auto">
          <a:xfrm>
            <a:off x="7988300" y="2463800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2014537" y="1320624"/>
            <a:ext cx="5133975" cy="4254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Analyzes </a:t>
            </a:r>
            <a:r>
              <a:rPr lang="en-US" dirty="0">
                <a:latin typeface="Cambria" pitchFamily="18" charset="0"/>
              </a:rPr>
              <a:t>a </a:t>
            </a:r>
            <a:r>
              <a:rPr lang="en-US" dirty="0" smtClean="0">
                <a:latin typeface="Cambria" pitchFamily="18" charset="0"/>
              </a:rPr>
              <a:t>sequence </a:t>
            </a:r>
            <a:r>
              <a:rPr lang="en-US" dirty="0">
                <a:latin typeface="Cambria" pitchFamily="18" charset="0"/>
              </a:rPr>
              <a:t>of stock </a:t>
            </a:r>
            <a:r>
              <a:rPr lang="en-US" dirty="0" smtClean="0">
                <a:latin typeface="Cambria" pitchFamily="18" charset="0"/>
              </a:rPr>
              <a:t>prices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435100" y="33464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282700" y="2286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807" y="62484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46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User </a:t>
            </a:r>
            <a:r>
              <a:rPr lang="en-US" sz="4200" dirty="0" smtClean="0">
                <a:latin typeface="Cambria" pitchFamily="18" charset="0"/>
              </a:rPr>
              <a:t>input…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'That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.'</a:t>
            </a:r>
            <a:r>
              <a:rPr lang="en-US" sz="3200" b="1" dirty="0" smtClean="0">
                <a:latin typeface="Courier New" pitchFamily="49" charset="0"/>
              </a:rPr>
              <a:t>)</a:t>
            </a:r>
            <a:endParaRPr lang="en-US" sz="3200" b="1" dirty="0">
              <a:latin typeface="Courier New" pitchFamily="49" charset="0"/>
            </a:endParaRP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46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User </a:t>
            </a:r>
            <a:r>
              <a:rPr lang="en-US" sz="4200" dirty="0" smtClean="0">
                <a:latin typeface="Cambria" pitchFamily="18" charset="0"/>
              </a:rPr>
              <a:t>input…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41489" y="5912534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00" i="1" dirty="0">
                <a:latin typeface="Cambria" pitchFamily="18" charset="0"/>
                <a:ea typeface="ＭＳ Ｐゴシック" pitchFamily="-106" charset="-128"/>
              </a:rPr>
              <a:t>What will Python think?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04800" y="1676400"/>
            <a:ext cx="8620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meters =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32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cm = meters * 100</a:t>
            </a:r>
          </a:p>
          <a:p>
            <a:pPr algn="l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'That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is'</a:t>
            </a:r>
            <a:r>
              <a:rPr lang="en-US" sz="3200" b="1" dirty="0">
                <a:latin typeface="Courier New" pitchFamily="49" charset="0"/>
              </a:rPr>
              <a:t>, cm,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'cm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.'</a:t>
            </a:r>
            <a:r>
              <a:rPr lang="en-US" sz="3200" b="1" dirty="0" smtClean="0">
                <a:latin typeface="Courier New" pitchFamily="49" charset="0"/>
              </a:rPr>
              <a:t>)</a:t>
            </a:r>
            <a:endParaRPr lang="en-US" sz="3200" b="1" dirty="0">
              <a:latin typeface="Courier New" pitchFamily="49" charset="0"/>
            </a:endParaRPr>
          </a:p>
        </p:txBody>
      </p: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8394700" y="5956300"/>
            <a:ext cx="596900" cy="749300"/>
            <a:chOff x="3456" y="1784"/>
            <a:chExt cx="952" cy="1048"/>
          </a:xfrm>
        </p:grpSpPr>
        <p:sp>
          <p:nvSpPr>
            <p:cNvPr id="16392" name="Freeform 1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1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2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2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 Box 28"/>
          <p:cNvSpPr txBox="1">
            <a:spLocks noChangeArrowheads="1"/>
          </p:cNvSpPr>
          <p:nvPr/>
        </p:nvSpPr>
        <p:spPr bwMode="auto">
          <a:xfrm>
            <a:off x="6553200" y="6019800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A8E17"/>
                </a:solidFill>
                <a:latin typeface="Cambria" pitchFamily="18" charset="0"/>
              </a:rPr>
              <a:t>I think I like these units better than light years per year!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21075603">
            <a:off x="1659681" y="3008893"/>
            <a:ext cx="6661150" cy="203041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4200" dirty="0" smtClean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solidFill>
                  <a:srgbClr val="009900"/>
                </a:solidFill>
                <a:latin typeface="Cambria" pitchFamily="18" charset="0"/>
              </a:rPr>
              <a:t>ALWAYS</a:t>
            </a:r>
            <a:r>
              <a:rPr lang="en-US" sz="4200" dirty="0">
                <a:solidFill>
                  <a:srgbClr val="0E0BEE"/>
                </a:solidFill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returns a </a:t>
            </a:r>
            <a:r>
              <a:rPr lang="en-US" sz="4200" dirty="0" smtClean="0">
                <a:latin typeface="Cambria" pitchFamily="18" charset="0"/>
              </a:rPr>
              <a:t>string</a:t>
            </a:r>
            <a:r>
              <a:rPr lang="en-US" sz="4200" dirty="0" smtClean="0">
                <a:solidFill>
                  <a:srgbClr val="0E0BEE"/>
                </a:solidFill>
                <a:latin typeface="Cambria" pitchFamily="18" charset="0"/>
              </a:rPr>
              <a:t>—</a:t>
            </a:r>
            <a:r>
              <a:rPr lang="en-US" sz="4200" dirty="0" smtClean="0">
                <a:latin typeface="Cambria" pitchFamily="18" charset="0"/>
              </a:rPr>
              <a:t>no </a:t>
            </a:r>
            <a:r>
              <a:rPr lang="en-US" sz="4200" dirty="0">
                <a:latin typeface="Cambria" pitchFamily="18" charset="0"/>
              </a:rPr>
              <a:t>matter </a:t>
            </a:r>
            <a:r>
              <a:rPr lang="en-US" sz="4200" i="1" dirty="0">
                <a:latin typeface="Cambria" pitchFamily="18" charset="0"/>
              </a:rPr>
              <a:t>what</a:t>
            </a:r>
            <a:r>
              <a:rPr lang="en-US" sz="4200" dirty="0">
                <a:latin typeface="Cambria" pitchFamily="18" charset="0"/>
              </a:rPr>
              <a:t> has been typed!</a:t>
            </a:r>
          </a:p>
        </p:txBody>
      </p:sp>
    </p:spTree>
    <p:extLst>
      <p:ext uri="{BB962C8B-B14F-4D97-AF65-F5344CB8AC3E}">
        <p14:creationId xmlns:p14="http://schemas.microsoft.com/office/powerpoint/2010/main" val="3738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438400" y="2232255"/>
            <a:ext cx="1143000" cy="3048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81000" y="175736"/>
            <a:ext cx="800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#1: 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convert</a:t>
            </a:r>
            <a:r>
              <a:rPr lang="en-US" sz="4200" dirty="0" smtClean="0">
                <a:latin typeface="Cambria" pitchFamily="18" charset="0"/>
              </a:rPr>
              <a:t> to the right type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1317855"/>
            <a:ext cx="8305800" cy="27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meters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latin typeface="Courier New" pitchFamily="49" charset="0"/>
              </a:rPr>
              <a:t>float(</a:t>
            </a: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cm </a:t>
            </a:r>
            <a:r>
              <a:rPr lang="en-US" sz="2800" b="1" dirty="0">
                <a:latin typeface="Courier New" pitchFamily="49" charset="0"/>
              </a:rPr>
              <a:t>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8437" name="AutoShape 28"/>
          <p:cNvSpPr>
            <a:spLocks noChangeArrowheads="1"/>
          </p:cNvSpPr>
          <p:nvPr/>
        </p:nvSpPr>
        <p:spPr bwMode="auto">
          <a:xfrm>
            <a:off x="35814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29"/>
          <p:cNvSpPr>
            <a:spLocks noChangeArrowheads="1"/>
          </p:cNvSpPr>
          <p:nvPr/>
        </p:nvSpPr>
        <p:spPr bwMode="auto">
          <a:xfrm>
            <a:off x="6019800" y="45720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358140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meters</a:t>
            </a:r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 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6051550" y="51943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cm</a:t>
            </a:r>
          </a:p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>
                <a:latin typeface="Courier New" pitchFamily="49" charset="0"/>
              </a:rPr>
              <a:t>float</a:t>
            </a: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  <p:sp>
        <p:nvSpPr>
          <p:cNvPr id="18441" name="Text Box 32"/>
          <p:cNvSpPr txBox="1">
            <a:spLocks noChangeArrowheads="1"/>
          </p:cNvSpPr>
          <p:nvPr/>
        </p:nvSpPr>
        <p:spPr bwMode="auto">
          <a:xfrm>
            <a:off x="4114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42.0</a:t>
            </a:r>
          </a:p>
        </p:txBody>
      </p:sp>
      <p:sp>
        <p:nvSpPr>
          <p:cNvPr id="18442" name="Text Box 33"/>
          <p:cNvSpPr txBox="1">
            <a:spLocks noChangeArrowheads="1"/>
          </p:cNvSpPr>
          <p:nvPr/>
        </p:nvSpPr>
        <p:spPr bwMode="auto">
          <a:xfrm>
            <a:off x="6477000" y="459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4200.0</a:t>
            </a:r>
          </a:p>
        </p:txBody>
      </p:sp>
      <p:sp>
        <p:nvSpPr>
          <p:cNvPr id="18443" name="AutoShape 28"/>
          <p:cNvSpPr>
            <a:spLocks noChangeArrowheads="1"/>
          </p:cNvSpPr>
          <p:nvPr/>
        </p:nvSpPr>
        <p:spPr bwMode="auto">
          <a:xfrm>
            <a:off x="685800" y="4572000"/>
            <a:ext cx="274320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700088" y="51943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m_str</a:t>
            </a:r>
            <a:r>
              <a:rPr lang="en-US" sz="1600" b="1" dirty="0" smtClean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 dirty="0">
                <a:latin typeface="Courier New" pitchFamily="49" charset="0"/>
              </a:rPr>
              <a:t>string</a:t>
            </a:r>
          </a:p>
          <a:p>
            <a:pPr algn="l"/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8445" name="Text Box 32"/>
          <p:cNvSpPr txBox="1">
            <a:spLocks noChangeArrowheads="1"/>
          </p:cNvSpPr>
          <p:nvPr/>
        </p:nvSpPr>
        <p:spPr bwMode="auto">
          <a:xfrm>
            <a:off x="1447800" y="45989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A8E17"/>
                </a:solidFill>
                <a:latin typeface="Courier New" pitchFamily="49" charset="0"/>
              </a:rPr>
              <a:t>'42'</a:t>
            </a:r>
          </a:p>
        </p:txBody>
      </p:sp>
      <p:sp>
        <p:nvSpPr>
          <p:cNvPr id="16" name="TextBox 15"/>
          <p:cNvSpPr txBox="1"/>
          <p:nvPr/>
        </p:nvSpPr>
        <p:spPr>
          <a:xfrm rot="21052646">
            <a:off x="7181005" y="6198537"/>
            <a:ext cx="1750864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but 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-able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83058" y="1966783"/>
            <a:ext cx="8291384" cy="3291840"/>
          </a:xfrm>
          <a:prstGeom prst="roundRect">
            <a:avLst>
              <a:gd name="adj" fmla="val 9122"/>
            </a:avLst>
          </a:prstGeom>
          <a:solidFill>
            <a:srgbClr val="FFE6C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58529" y="2514600"/>
            <a:ext cx="1143000" cy="30480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81000" y="175736"/>
            <a:ext cx="800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</a:t>
            </a:r>
            <a:r>
              <a:rPr lang="en-US" sz="4200" dirty="0" smtClean="0">
                <a:latin typeface="Cambria" pitchFamily="18" charset="0"/>
              </a:rPr>
              <a:t>#2: 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convert</a:t>
            </a:r>
            <a:r>
              <a:rPr lang="en-US" sz="4200" dirty="0" smtClean="0">
                <a:latin typeface="Cambria" pitchFamily="18" charset="0"/>
              </a:rPr>
              <a:t> and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check</a:t>
            </a:r>
            <a:endParaRPr lang="en-US" sz="4200" b="1" dirty="0">
              <a:solidFill>
                <a:srgbClr val="FF6601"/>
              </a:solidFill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8305800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</a:t>
            </a:r>
            <a:r>
              <a:rPr lang="en-US" sz="2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solidFill>
                <a:srgbClr val="FF6601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1"/>
                </a:solidFill>
                <a:latin typeface="Courier New" pitchFamily="49" charset="0"/>
              </a:rPr>
              <a:t>try</a:t>
            </a:r>
            <a:r>
              <a:rPr lang="en-US" sz="2800" b="1" dirty="0" smtClean="0">
                <a:latin typeface="Courier New" pitchFamily="49" charset="0"/>
              </a:rPr>
              <a:t>: 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meters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latin typeface="Courier New" pitchFamily="49" charset="0"/>
              </a:rPr>
              <a:t>float(</a:t>
            </a: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1"/>
                </a:solidFill>
                <a:latin typeface="Courier New" pitchFamily="49" charset="0"/>
              </a:rPr>
              <a:t>except</a:t>
            </a:r>
            <a:r>
              <a:rPr lang="en-US" sz="2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"What? Does not compute!"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"I don't get"</a:t>
            </a:r>
            <a:r>
              <a:rPr lang="en-US" sz="2800" b="1" dirty="0" smtClean="0">
                <a:latin typeface="Courier New" pitchFamily="49" charset="0"/>
              </a:rPr>
              <a:t>, </a:t>
            </a: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"Setting meters = 42"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meters = 42.0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cm </a:t>
            </a:r>
            <a:r>
              <a:rPr lang="en-US" sz="2800" b="1" dirty="0">
                <a:latin typeface="Courier New" pitchFamily="49" charset="0"/>
              </a:rPr>
              <a:t>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'That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.'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052646">
            <a:off x="6255301" y="2552251"/>
            <a:ext cx="1151341" cy="369332"/>
          </a:xfrm>
          <a:prstGeom prst="rect">
            <a:avLst/>
          </a:prstGeom>
          <a:solidFill>
            <a:srgbClr val="CCECFF"/>
          </a:solidFill>
          <a:ln>
            <a:solidFill>
              <a:srgbClr val="0E0BEE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crash-able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52646">
            <a:off x="5899294" y="4290886"/>
            <a:ext cx="3058691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E0B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try-except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lets you try code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and—if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crashes—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catch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error and handle 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33400" y="228600"/>
            <a:ext cx="7795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</a:t>
            </a:r>
            <a:r>
              <a:rPr lang="en-US" sz="3600" i="1" dirty="0">
                <a:latin typeface="Cambria" pitchFamily="18" charset="0"/>
              </a:rPr>
              <a:t>Putting l</a:t>
            </a:r>
            <a:r>
              <a:rPr lang="en-US" sz="3600" i="1" dirty="0" smtClean="0">
                <a:latin typeface="Cambria" pitchFamily="18" charset="0"/>
              </a:rPr>
              <a:t>oops </a:t>
            </a:r>
            <a:r>
              <a:rPr lang="en-US" sz="3600" i="1" dirty="0">
                <a:latin typeface="Cambria" pitchFamily="18" charset="0"/>
              </a:rPr>
              <a:t>to w</a:t>
            </a:r>
            <a:r>
              <a:rPr lang="en-US" sz="3600" i="1" dirty="0" smtClean="0">
                <a:latin typeface="Cambria" pitchFamily="18" charset="0"/>
              </a:rPr>
              <a:t>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35956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[1, 11,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1211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111221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1731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9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20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31,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9793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[26250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5250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1050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210,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278544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[90123241791111,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3111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8328984" y="4238642"/>
            <a:ext cx="533418" cy="600227"/>
            <a:chOff x="3456" y="1784"/>
            <a:chExt cx="952" cy="1048"/>
          </a:xfrm>
        </p:grpSpPr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83536" y="5029200"/>
            <a:ext cx="5573712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</a:t>
            </a:r>
            <a:r>
              <a:rPr lang="en-US" sz="2100" b="1" dirty="0" smtClean="0">
                <a:latin typeface="Cambria" pitchFamily="18" charset="0"/>
              </a:rPr>
              <a:t>9:</a:t>
            </a:r>
            <a:r>
              <a:rPr lang="en-US" sz="2100" dirty="0" smtClean="0">
                <a:latin typeface="Cambria" pitchFamily="18" charset="0"/>
              </a:rPr>
              <a:t>   </a:t>
            </a:r>
            <a:r>
              <a:rPr lang="en-US" sz="2100" dirty="0">
                <a:latin typeface="Cambria" pitchFamily="18" charset="0"/>
              </a:rPr>
              <a:t>due </a:t>
            </a:r>
            <a:r>
              <a:rPr lang="en-US" sz="2100" dirty="0" smtClean="0">
                <a:latin typeface="Cambria" pitchFamily="18" charset="0"/>
              </a:rPr>
              <a:t>Mon., </a:t>
            </a:r>
            <a:r>
              <a:rPr lang="en-US" sz="2100" dirty="0" smtClean="0">
                <a:latin typeface="Cambria" pitchFamily="18" charset="0"/>
              </a:rPr>
              <a:t>3/26 </a:t>
            </a:r>
            <a:r>
              <a:rPr lang="en-US" sz="2100" dirty="0">
                <a:latin typeface="Cambria" pitchFamily="18" charset="0"/>
              </a:rPr>
              <a:t>by </a:t>
            </a:r>
            <a:r>
              <a:rPr lang="en-US" sz="2100" dirty="0" smtClean="0">
                <a:latin typeface="Cambria" pitchFamily="18" charset="0"/>
              </a:rPr>
              <a:t>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"Office" </a:t>
            </a:r>
            <a:r>
              <a:rPr lang="en-US" sz="2100" b="1" dirty="0" smtClean="0">
                <a:latin typeface="Cambria" pitchFamily="18" charset="0"/>
              </a:rPr>
              <a:t>hrs</a:t>
            </a:r>
            <a:r>
              <a:rPr lang="en-US" sz="2100" dirty="0" smtClean="0">
                <a:latin typeface="Cambria" pitchFamily="18" charset="0"/>
              </a:rPr>
              <a:t>.   </a:t>
            </a:r>
            <a:r>
              <a:rPr lang="en-US" sz="2100" dirty="0" smtClean="0">
                <a:latin typeface="Cambria" pitchFamily="18" charset="0"/>
              </a:rPr>
              <a:t>Mon!  </a:t>
            </a:r>
            <a:r>
              <a:rPr lang="en-US" sz="2100" dirty="0" smtClean="0">
                <a:latin typeface="Cambria" pitchFamily="18" charset="0"/>
              </a:rPr>
              <a:t>+ lots </a:t>
            </a:r>
            <a:r>
              <a:rPr lang="en-US" sz="2100" dirty="0">
                <a:latin typeface="Cambria" pitchFamily="18" charset="0"/>
              </a:rPr>
              <a:t>of tutoring, LAC &amp; </a:t>
            </a:r>
            <a:r>
              <a:rPr lang="en-US" sz="2100" dirty="0" smtClean="0">
                <a:latin typeface="Cambria" pitchFamily="18" charset="0"/>
              </a:rPr>
              <a:t>...</a:t>
            </a:r>
            <a:endParaRPr lang="en-US" sz="2100" dirty="0"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latin typeface="Cambria" pitchFamily="18" charset="0"/>
              </a:rPr>
              <a:t>Midterm</a:t>
            </a:r>
            <a:r>
              <a:rPr lang="en-US" sz="2100" b="1" dirty="0">
                <a:latin typeface="Cambria" pitchFamily="18" charset="0"/>
              </a:rPr>
              <a:t> </a:t>
            </a:r>
            <a:r>
              <a:rPr lang="en-US" sz="2100" b="1" dirty="0" smtClean="0">
                <a:latin typeface="Cambria" pitchFamily="18" charset="0"/>
              </a:rPr>
              <a:t>  </a:t>
            </a:r>
            <a:r>
              <a:rPr lang="en-US" sz="2100" dirty="0" smtClean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3/29; </a:t>
            </a:r>
            <a:r>
              <a:rPr lang="en-US" sz="2100" dirty="0" smtClean="0">
                <a:latin typeface="Cambria" pitchFamily="18" charset="0"/>
              </a:rPr>
              <a:t>review on </a:t>
            </a:r>
            <a:r>
              <a:rPr lang="en-US" sz="2100" dirty="0">
                <a:latin typeface="Cambria" pitchFamily="18" charset="0"/>
              </a:rPr>
              <a:t>the </a:t>
            </a:r>
            <a:r>
              <a:rPr lang="en-US" sz="2100" dirty="0" smtClean="0">
                <a:latin typeface="Cambria" pitchFamily="18" charset="0"/>
              </a:rPr>
              <a:t>CS5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: 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5/8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@ 2pm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6442930" y="3569775"/>
            <a:ext cx="2145716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i="1" dirty="0">
                <a:latin typeface="Cambria" pitchFamily="18" charset="0"/>
              </a:rPr>
              <a:t>What's next?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6728802" y="4227566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latin typeface="Cambria" pitchFamily="18" charset="0"/>
              </a:rPr>
              <a:t>I'm glad you asked!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572679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quizzes!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37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83058" y="1966783"/>
            <a:ext cx="8291384" cy="3291840"/>
          </a:xfrm>
          <a:prstGeom prst="roundRect">
            <a:avLst>
              <a:gd name="adj" fmla="val 9122"/>
            </a:avLst>
          </a:prstGeom>
          <a:solidFill>
            <a:srgbClr val="FFE6C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58529" y="2514600"/>
            <a:ext cx="1143000" cy="30480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81000" y="175736"/>
            <a:ext cx="800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</a:t>
            </a:r>
            <a:r>
              <a:rPr lang="en-US" sz="4200" dirty="0" smtClean="0">
                <a:latin typeface="Cambria" pitchFamily="18" charset="0"/>
              </a:rPr>
              <a:t>#2:  </a:t>
            </a:r>
            <a:r>
              <a:rPr lang="en-US" sz="4200" b="1" dirty="0" smtClean="0">
                <a:solidFill>
                  <a:srgbClr val="FF6601"/>
                </a:solidFill>
                <a:latin typeface="Cambria" pitchFamily="18" charset="0"/>
              </a:rPr>
              <a:t>convert</a:t>
            </a:r>
            <a:r>
              <a:rPr lang="en-US" sz="4200" dirty="0" smtClean="0">
                <a:latin typeface="Cambria" pitchFamily="18" charset="0"/>
              </a:rPr>
              <a:t> and </a:t>
            </a:r>
            <a:r>
              <a:rPr lang="en-US" sz="4200" b="1" dirty="0" smtClean="0">
                <a:solidFill>
                  <a:srgbClr val="0E0BEE"/>
                </a:solidFill>
                <a:latin typeface="Cambria" pitchFamily="18" charset="0"/>
              </a:rPr>
              <a:t>check</a:t>
            </a:r>
            <a:endParaRPr lang="en-US" sz="42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8305800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</a:t>
            </a:r>
            <a:r>
              <a:rPr lang="en-US" sz="2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solidFill>
                <a:srgbClr val="FF6601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1"/>
                </a:solidFill>
                <a:latin typeface="Courier New" pitchFamily="49" charset="0"/>
              </a:rPr>
              <a:t>try</a:t>
            </a:r>
            <a:r>
              <a:rPr lang="en-US" sz="2800" b="1" dirty="0" smtClean="0">
                <a:latin typeface="Courier New" pitchFamily="49" charset="0"/>
              </a:rPr>
              <a:t>: 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meters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latin typeface="Courier New" pitchFamily="49" charset="0"/>
              </a:rPr>
              <a:t>float(</a:t>
            </a: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1"/>
                </a:solidFill>
                <a:latin typeface="Courier New" pitchFamily="49" charset="0"/>
              </a:rPr>
              <a:t>except</a:t>
            </a:r>
            <a:r>
              <a:rPr lang="en-US" sz="2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09900"/>
                </a:solidFill>
                <a:latin typeface="Courier New" pitchFamily="49" charset="0"/>
              </a:rPr>
              <a:t>"What? Does not compute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!"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  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09900"/>
                </a:solidFill>
                <a:latin typeface="Courier New" pitchFamily="49" charset="0"/>
              </a:rPr>
              <a:t>"I don't get"</a:t>
            </a:r>
            <a:r>
              <a:rPr lang="en-US" sz="2800" b="1" dirty="0">
                <a:latin typeface="Courier New" pitchFamily="49" charset="0"/>
              </a:rPr>
              <a:t>, </a:t>
            </a:r>
            <a:r>
              <a:rPr lang="en-US" sz="2800" b="1" dirty="0" err="1">
                <a:latin typeface="Courier New" pitchFamily="49" charset="0"/>
              </a:rPr>
              <a:t>m_str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"Setting meters = 42"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meters = 42.0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cm </a:t>
            </a:r>
            <a:r>
              <a:rPr lang="en-US" sz="2800" b="1" dirty="0">
                <a:latin typeface="Courier New" pitchFamily="49" charset="0"/>
              </a:rPr>
              <a:t>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'That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.'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52646">
            <a:off x="5899294" y="4290886"/>
            <a:ext cx="3058691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E0B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try-except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lets you try code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and—if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crashes—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catch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error and handle 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377610">
            <a:off x="367734" y="340708"/>
            <a:ext cx="822815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E0BEE"/>
            </a:solidFill>
          </a:ln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Cambria" panose="02040503050406030204" pitchFamily="18" charset="0"/>
              </a:rPr>
              <a:t>These errors are called </a:t>
            </a:r>
            <a:r>
              <a:rPr lang="en-US" sz="4200" b="1" i="1" dirty="0" smtClean="0">
                <a:latin typeface="Cambria" panose="02040503050406030204" pitchFamily="18" charset="0"/>
              </a:rPr>
              <a:t>exceptions.</a:t>
            </a:r>
          </a:p>
          <a:p>
            <a:r>
              <a:rPr lang="en-US" sz="4200" dirty="0" smtClean="0">
                <a:latin typeface="Cambria" panose="02040503050406030204" pitchFamily="18" charset="0"/>
              </a:rPr>
              <a:t>This is </a:t>
            </a:r>
            <a:r>
              <a:rPr lang="en-US" sz="4200" b="1" i="1" dirty="0" smtClean="0">
                <a:latin typeface="Cambria" panose="02040503050406030204" pitchFamily="18" charset="0"/>
              </a:rPr>
              <a:t>exception handling</a:t>
            </a:r>
            <a:r>
              <a:rPr lang="en-US" sz="4200" i="1" dirty="0" smtClean="0">
                <a:latin typeface="Cambria" panose="02040503050406030204" pitchFamily="18" charset="0"/>
              </a:rPr>
              <a:t>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685800" y="1515106"/>
            <a:ext cx="415846" cy="533400"/>
          </a:xfrm>
          <a:prstGeom prst="downArrow">
            <a:avLst/>
          </a:prstGeom>
          <a:solidFill>
            <a:schemeClr val="bg1"/>
          </a:solidFill>
          <a:ln w="3175" cap="flat" cmpd="sng" algn="ctr">
            <a:solidFill>
              <a:srgbClr val="FF66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5400000">
            <a:off x="2192377" y="2895436"/>
            <a:ext cx="415846" cy="533400"/>
          </a:xfrm>
          <a:prstGeom prst="downArrow">
            <a:avLst/>
          </a:prstGeom>
          <a:solidFill>
            <a:schemeClr val="bg1"/>
          </a:solidFill>
          <a:ln w="3175" cap="flat" cmpd="sng" algn="ctr">
            <a:solidFill>
              <a:srgbClr val="FF66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 rot="21052646">
            <a:off x="6255301" y="2552251"/>
            <a:ext cx="1151341" cy="369332"/>
          </a:xfrm>
          <a:prstGeom prst="rect">
            <a:avLst/>
          </a:prstGeom>
          <a:solidFill>
            <a:srgbClr val="CCECFF"/>
          </a:solidFill>
          <a:ln>
            <a:solidFill>
              <a:srgbClr val="0E0BEE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crash-able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05899" y="2681416"/>
            <a:ext cx="860851" cy="337552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80999" y="175736"/>
            <a:ext cx="856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</a:t>
            </a:r>
            <a:r>
              <a:rPr lang="en-US" sz="4200" dirty="0" smtClean="0">
                <a:latin typeface="Cambria" pitchFamily="18" charset="0"/>
              </a:rPr>
              <a:t>#3:  </a:t>
            </a:r>
            <a:r>
              <a:rPr lang="en-US" sz="4200" b="1" dirty="0" err="1" smtClean="0">
                <a:solidFill>
                  <a:srgbClr val="C00000"/>
                </a:solidFill>
                <a:latin typeface="Cambria" pitchFamily="18" charset="0"/>
              </a:rPr>
              <a:t>eval</a:t>
            </a:r>
            <a:r>
              <a:rPr lang="en-US" sz="4200" dirty="0" smtClean="0">
                <a:latin typeface="Cambria" pitchFamily="18" charset="0"/>
              </a:rPr>
              <a:t> executes Python code!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14400" y="1775055"/>
            <a:ext cx="6781800" cy="272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'</a:t>
            </a:r>
            <a:r>
              <a:rPr lang="en-US" sz="2800" b="1" dirty="0">
                <a:latin typeface="Courier New" pitchFamily="49" charset="0"/>
              </a:rPr>
              <a:t>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meters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eval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cm </a:t>
            </a:r>
            <a:r>
              <a:rPr lang="en-US" sz="2800" b="1" dirty="0">
                <a:latin typeface="Courier New" pitchFamily="49" charset="0"/>
              </a:rPr>
              <a:t>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'That 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'cm.'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052646">
            <a:off x="6125985" y="6009529"/>
            <a:ext cx="2783583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could go wrong here?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3058" y="1954426"/>
            <a:ext cx="8291384" cy="3291840"/>
          </a:xfrm>
          <a:prstGeom prst="roundRect">
            <a:avLst>
              <a:gd name="adj" fmla="val 9122"/>
            </a:avLst>
          </a:prstGeom>
          <a:solidFill>
            <a:srgbClr val="FFE6C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35876" y="2539314"/>
            <a:ext cx="934995" cy="30480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80999" y="175736"/>
            <a:ext cx="856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Fix </a:t>
            </a:r>
            <a:r>
              <a:rPr lang="en-US" sz="4200" dirty="0" smtClean="0">
                <a:latin typeface="Cambria" pitchFamily="18" charset="0"/>
              </a:rPr>
              <a:t>#3:  </a:t>
            </a:r>
            <a:r>
              <a:rPr lang="en-US" sz="4200" b="1" dirty="0" err="1" smtClean="0">
                <a:solidFill>
                  <a:srgbClr val="C00000"/>
                </a:solidFill>
                <a:latin typeface="Cambria" pitchFamily="18" charset="0"/>
              </a:rPr>
              <a:t>eval</a:t>
            </a:r>
            <a:r>
              <a:rPr lang="en-US" sz="4200" dirty="0" smtClean="0">
                <a:latin typeface="Cambria" pitchFamily="18" charset="0"/>
              </a:rPr>
              <a:t> executes Python code!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052646">
            <a:off x="6125985" y="6009529"/>
            <a:ext cx="2783583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could go wrong here?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8305800" cy="55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AA318"/>
                </a:solidFill>
                <a:latin typeface="Courier New" pitchFamily="49" charset="0"/>
              </a:rPr>
              <a:t>'How many m? </a:t>
            </a:r>
            <a:r>
              <a:rPr lang="en-US" sz="2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solidFill>
                <a:srgbClr val="FF6601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1"/>
                </a:solidFill>
                <a:latin typeface="Courier New" pitchFamily="49" charset="0"/>
              </a:rPr>
              <a:t>try</a:t>
            </a:r>
            <a:r>
              <a:rPr lang="en-US" sz="2800" b="1" dirty="0" smtClean="0">
                <a:latin typeface="Courier New" pitchFamily="49" charset="0"/>
              </a:rPr>
              <a:t>: 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meters </a:t>
            </a:r>
            <a:r>
              <a:rPr lang="en-US" sz="2800" b="1" dirty="0">
                <a:latin typeface="Courier New" pitchFamily="49" charset="0"/>
              </a:rPr>
              <a:t>= </a:t>
            </a:r>
            <a:r>
              <a:rPr lang="en-US" sz="2800" b="1" dirty="0" err="1" smtClean="0">
                <a:latin typeface="Courier New" pitchFamily="49" charset="0"/>
              </a:rPr>
              <a:t>eval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m_str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6601"/>
                </a:solidFill>
                <a:latin typeface="Courier New" pitchFamily="49" charset="0"/>
              </a:rPr>
              <a:t>except</a:t>
            </a:r>
            <a:r>
              <a:rPr lang="en-US" sz="2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09900"/>
                </a:solidFill>
                <a:latin typeface="Courier New" pitchFamily="49" charset="0"/>
              </a:rPr>
              <a:t>"What? Does not compute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!"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09900"/>
                </a:solidFill>
                <a:latin typeface="Courier New" pitchFamily="49" charset="0"/>
              </a:rPr>
              <a:t>"I don't get"</a:t>
            </a:r>
            <a:r>
              <a:rPr lang="en-US" sz="2800" b="1" dirty="0">
                <a:latin typeface="Courier New" pitchFamily="49" charset="0"/>
              </a:rPr>
              <a:t>, </a:t>
            </a:r>
            <a:r>
              <a:rPr lang="en-US" sz="2800" b="1" dirty="0" err="1">
                <a:latin typeface="Courier New" pitchFamily="49" charset="0"/>
              </a:rPr>
              <a:t>m_str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9900"/>
                </a:solidFill>
                <a:latin typeface="Courier New" pitchFamily="49" charset="0"/>
              </a:rPr>
              <a:t>"Setting meters = 42"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meters = 42.0</a:t>
            </a:r>
            <a:endParaRPr lang="en-US" sz="2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2800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cm </a:t>
            </a:r>
            <a:r>
              <a:rPr lang="en-US" sz="2800" b="1" dirty="0">
                <a:latin typeface="Courier New" pitchFamily="49" charset="0"/>
              </a:rPr>
              <a:t>= meters * 100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'That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is'</a:t>
            </a:r>
            <a:r>
              <a:rPr lang="en-US" sz="2800" b="1" dirty="0">
                <a:latin typeface="Courier New" pitchFamily="49" charset="0"/>
              </a:rPr>
              <a:t>, cm,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</a:rPr>
              <a:t>'cm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</a:rPr>
              <a:t>.'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 larger application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316038" y="1143506"/>
            <a:ext cx="714216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menu():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"""Prints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our menu of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options."""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"(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0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) Continue"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"(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1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) Enter a new list"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"(2) Predict"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"(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9)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Break (quit)"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316038" y="3124200"/>
            <a:ext cx="7405687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"""Handles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user input for our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menu."""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   while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menu</a:t>
            </a:r>
            <a:r>
              <a:rPr lang="en-US" sz="1800" b="1" dirty="0" smtClean="0">
                <a:latin typeface="Courier New" pitchFamily="49" charset="0"/>
              </a:rPr>
              <a:t>()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uc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0E0BEE"/>
                </a:solidFill>
                <a:latin typeface="Courier New" pitchFamily="49" charset="0"/>
              </a:rPr>
              <a:t>input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'Which option?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FF6601"/>
                </a:solidFill>
                <a:latin typeface="Courier New" pitchFamily="49" charset="0"/>
              </a:rPr>
              <a:t>try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    </a:t>
            </a:r>
            <a:r>
              <a:rPr lang="en-US" sz="1800" b="1" dirty="0" err="1" smtClean="0">
                <a:latin typeface="Courier New" pitchFamily="49" charset="0"/>
              </a:rPr>
              <a:t>uc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uc</a:t>
            </a:r>
            <a:r>
              <a:rPr lang="en-US" sz="1800" b="1" dirty="0" smtClean="0">
                <a:latin typeface="Courier New" pitchFamily="49" charset="0"/>
              </a:rPr>
              <a:t>)   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was it an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?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FF6601"/>
                </a:solidFill>
                <a:latin typeface="Courier New" pitchFamily="49" charset="0"/>
              </a:rPr>
              <a:t>except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</a:rPr>
              <a:t>"I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</a:rPr>
              <a:t>didn't understand that"</a:t>
            </a:r>
            <a:r>
              <a:rPr lang="en-US" sz="1800" b="1" dirty="0" smtClean="0">
                <a:latin typeface="Courier New" pitchFamily="49" charset="0"/>
              </a:rPr>
              <a:t>)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    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continue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    # back to the top!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20486" name="Group 30"/>
          <p:cNvGrpSpPr>
            <a:grpSpLocks/>
          </p:cNvGrpSpPr>
          <p:nvPr/>
        </p:nvGrpSpPr>
        <p:grpSpPr bwMode="auto">
          <a:xfrm>
            <a:off x="228600" y="5756620"/>
            <a:ext cx="520700" cy="596900"/>
            <a:chOff x="3456" y="1784"/>
            <a:chExt cx="952" cy="1048"/>
          </a:xfrm>
        </p:grpSpPr>
        <p:sp>
          <p:nvSpPr>
            <p:cNvPr id="2048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48"/>
          <p:cNvSpPr txBox="1">
            <a:spLocks noChangeArrowheads="1"/>
          </p:cNvSpPr>
          <p:nvPr/>
        </p:nvSpPr>
        <p:spPr bwMode="auto">
          <a:xfrm>
            <a:off x="762000" y="558675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Perhaps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uc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A6819"/>
                </a:solidFill>
                <a:latin typeface="Calibri" pitchFamily="34" charset="0"/>
              </a:rPr>
              <a:t>the </a:t>
            </a:r>
            <a:r>
              <a:rPr lang="en-US" sz="1200" b="1" dirty="0">
                <a:solidFill>
                  <a:srgbClr val="0A6819"/>
                </a:solidFill>
                <a:latin typeface="Calibri" pitchFamily="34" charset="0"/>
              </a:rPr>
              <a:t>reason for this?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524000" y="4790390"/>
            <a:ext cx="910281" cy="79636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028281" y="4449026"/>
            <a:ext cx="990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5257800" y="4218193"/>
            <a:ext cx="12954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Calls a helper function</a:t>
            </a:r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026508" y="5643006"/>
            <a:ext cx="926757" cy="9885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"""Handles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user input for our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menu."""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[30, 10, 20]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a starting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0E0BEE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) # ...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0: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91936" y="3200400"/>
            <a:ext cx="10326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91936" y="5181600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91936" y="6172200"/>
            <a:ext cx="14798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Predict !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1935" y="4222724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(0) Continue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34200" y="6172200"/>
            <a:ext cx="18229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... and so on ...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457200" y="252413"/>
            <a:ext cx="7696200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def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main():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"""Handles 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user input for our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menu."""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L =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[30, 10, 20] 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#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a starting </a:t>
            </a:r>
            <a:r>
              <a:rPr lang="en-US" sz="1800" b="1" dirty="0">
                <a:solidFill>
                  <a:srgbClr val="C00000"/>
                </a:solidFill>
                <a:latin typeface="Courier New" pitchFamily="-106" charset="0"/>
                <a:ea typeface="ＭＳ Ｐゴシック" pitchFamily="-106" charset="-128"/>
              </a:rPr>
              <a:t>list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 smtClean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rgbClr val="C000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while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True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menu()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-106" charset="0"/>
                <a:ea typeface="ＭＳ Ｐゴシック" pitchFamily="-106" charset="-128"/>
              </a:rPr>
              <a:t># print menu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 </a:t>
            </a:r>
            <a:r>
              <a:rPr lang="en-US" sz="1800" b="1" dirty="0">
                <a:solidFill>
                  <a:srgbClr val="0E0BEE"/>
                </a:solidFill>
                <a:latin typeface="Courier New" pitchFamily="-106" charset="0"/>
                <a:ea typeface="ＭＳ Ｐゴシック" pitchFamily="-106" charset="-128"/>
              </a:rPr>
              <a:t>input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(</a:t>
            </a:r>
            <a:r>
              <a:rPr lang="en-US" sz="1800" b="1" dirty="0">
                <a:solidFill>
                  <a:srgbClr val="0AA318"/>
                </a:solidFill>
                <a:latin typeface="Courier New" pitchFamily="-106" charset="0"/>
                <a:ea typeface="ＭＳ Ｐゴシック" pitchFamily="-106" charset="-128"/>
              </a:rPr>
              <a:t>'Which option? '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       </a:t>
            </a:r>
            <a:endParaRPr lang="en-US" sz="1800" b="1" dirty="0">
              <a:solidFill>
                <a:srgbClr val="FF6600"/>
              </a:solidFill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if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9: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           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break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</a:t>
            </a: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0: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7030A0"/>
                </a:solidFill>
                <a:latin typeface="Courier New" pitchFamily="-106" charset="0"/>
                <a:ea typeface="ＭＳ Ｐゴシック" pitchFamily="-106" charset="-128"/>
              </a:rPr>
              <a:t>            continue</a:t>
            </a: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1: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ourier New" pitchFamily="-106" charset="0"/>
                <a:ea typeface="ＭＳ Ｐゴシック" pitchFamily="-106" charset="-128"/>
              </a:rPr>
              <a:t>            </a:t>
            </a:r>
            <a:r>
              <a:rPr lang="en-US" sz="1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-106" charset="-128"/>
                <a:cs typeface="Calibri" panose="020F0502020204030204" pitchFamily="34" charset="0"/>
              </a:rPr>
              <a:t>... input ... </a:t>
            </a:r>
            <a:r>
              <a:rPr lang="en-US" sz="1800" dirty="0" err="1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-106" charset="-128"/>
                <a:cs typeface="Calibri" panose="020F0502020204030204" pitchFamily="34" charset="0"/>
              </a:rPr>
              <a:t>eval</a:t>
            </a: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-106" charset="-128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alibri" panose="020F0502020204030204" pitchFamily="34" charset="0"/>
                <a:ea typeface="ＭＳ Ｐゴシック" pitchFamily="-106" charset="-128"/>
                <a:cs typeface="Calibri" panose="020F0502020204030204" pitchFamily="34" charset="0"/>
              </a:rPr>
              <a:t>...</a:t>
            </a:r>
            <a:endParaRPr lang="en-US" sz="1800" dirty="0">
              <a:solidFill>
                <a:srgbClr val="7030A0"/>
              </a:solidFill>
              <a:latin typeface="Calibri" panose="020F0502020204030204" pitchFamily="34" charset="0"/>
              <a:ea typeface="ＭＳ Ｐゴシック" pitchFamily="-106" charset="-128"/>
              <a:cs typeface="Calibri" panose="020F0502020204030204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US" sz="1800" b="1" dirty="0">
              <a:latin typeface="Courier New" pitchFamily="-106" charset="0"/>
              <a:ea typeface="ＭＳ Ｐゴシック" pitchFamily="-106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	 </a:t>
            </a:r>
            <a:r>
              <a:rPr lang="en-US" sz="1800" b="1" dirty="0" err="1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elif</a:t>
            </a:r>
            <a:r>
              <a:rPr lang="en-US" sz="1800" b="1" dirty="0">
                <a:solidFill>
                  <a:srgbClr val="FF6600"/>
                </a:solidFill>
                <a:latin typeface="Courier New" pitchFamily="-106" charset="0"/>
                <a:ea typeface="ＭＳ Ｐゴシック" pitchFamily="-106" charset="-128"/>
              </a:rPr>
              <a:t> </a:t>
            </a:r>
            <a:r>
              <a:rPr lang="en-US" sz="1800" b="1" dirty="0" err="1">
                <a:latin typeface="Courier New" pitchFamily="-106" charset="0"/>
                <a:ea typeface="ＭＳ Ｐゴシック" pitchFamily="-106" charset="-128"/>
              </a:rPr>
              <a:t>uc</a:t>
            </a:r>
            <a:r>
              <a:rPr lang="en-US" sz="1800" b="1" dirty="0">
                <a:latin typeface="Courier New" pitchFamily="-106" charset="0"/>
                <a:ea typeface="ＭＳ Ｐゴシック" pitchFamily="-106" charset="-128"/>
              </a:rPr>
              <a:t> == 2: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91936" y="3200400"/>
            <a:ext cx="10326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(9)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Quit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91936" y="5181600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(1) Get new list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91936" y="6172200"/>
            <a:ext cx="14798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>
                <a:solidFill>
                  <a:srgbClr val="0E0BEE"/>
                </a:solidFill>
                <a:latin typeface="Calibri" pitchFamily="34" charset="0"/>
              </a:rPr>
              <a:t>(2) </a:t>
            </a:r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Predict !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1935" y="4222724"/>
            <a:ext cx="2016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(0) Continue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34200" y="6172200"/>
            <a:ext cx="18229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b="1" i="1" dirty="0" smtClean="0">
                <a:solidFill>
                  <a:srgbClr val="0E0BEE"/>
                </a:solidFill>
                <a:latin typeface="Calibri" pitchFamily="34" charset="0"/>
              </a:rPr>
              <a:t>... and so on ...</a:t>
            </a:r>
            <a:endParaRPr lang="en-US" sz="2100" b="1" i="1" dirty="0">
              <a:solidFill>
                <a:srgbClr val="0E0BEE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9871" y="3070024"/>
            <a:ext cx="4645111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break</a:t>
            </a:r>
            <a:r>
              <a:rPr lang="en-US" sz="28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jumps </a:t>
            </a:r>
            <a:r>
              <a:rPr lang="en-US" sz="2800" i="1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out of </a:t>
            </a:r>
            <a:r>
              <a:rPr lang="en-US" sz="2800" i="1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the loop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8856" y="4990071"/>
            <a:ext cx="5105400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uses </a:t>
            </a:r>
            <a:r>
              <a:rPr lang="en-US" sz="2800" b="1" dirty="0" err="1" smtClean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eval</a:t>
            </a:r>
            <a:r>
              <a:rPr lang="en-US" sz="2800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(+check) for </a:t>
            </a:r>
            <a:r>
              <a:rPr lang="en-US" sz="28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a </a:t>
            </a:r>
            <a:r>
              <a:rPr lang="en-US" sz="2800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new L</a:t>
            </a:r>
            <a:endParaRPr lang="en-US" sz="2800" dirty="0"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6710" y="3999471"/>
            <a:ext cx="5130426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latin typeface="Courier New" pitchFamily="49" charset="0"/>
                <a:ea typeface="ＭＳ Ｐゴシック" pitchFamily="-106" charset="-128"/>
                <a:cs typeface="Courier New" pitchFamily="49" charset="0"/>
              </a:rPr>
              <a:t>continue</a:t>
            </a:r>
            <a:r>
              <a:rPr lang="en-US" sz="2800" dirty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jumps </a:t>
            </a:r>
            <a:r>
              <a:rPr lang="en-US" sz="2800" i="1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back to the top</a:t>
            </a:r>
            <a:endParaRPr lang="en-US" sz="2800" i="1" dirty="0"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118339"/>
            <a:ext cx="4648200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Calibri" pitchFamily="34" charset="0"/>
                <a:ea typeface="ＭＳ Ｐゴシック" pitchFamily="-106" charset="-128"/>
                <a:cs typeface="Calibri" pitchFamily="34" charset="0"/>
              </a:rPr>
              <a:t>other functions as needed...</a:t>
            </a:r>
            <a:endParaRPr lang="en-US" sz="2800" dirty="0"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331043" y="216243"/>
            <a:ext cx="0" cy="63246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72000" y="228726"/>
            <a:ext cx="2846474" cy="25391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mbria"/>
                <a:cs typeface="Cambria"/>
              </a:rPr>
              <a:t>(1)</a:t>
            </a:r>
            <a:r>
              <a:rPr lang="en-US" sz="1050" dirty="0">
                <a:latin typeface="Cambria"/>
                <a:cs typeface="Cambria"/>
              </a:rPr>
              <a:t> Which block below handles an input of </a:t>
            </a:r>
            <a:r>
              <a:rPr lang="en-US" sz="1050" u="sng" dirty="0">
                <a:latin typeface="Cambria"/>
                <a:cs typeface="Cambria"/>
              </a:rPr>
              <a:t>7</a:t>
            </a:r>
            <a:r>
              <a:rPr lang="en-US" sz="1050" dirty="0">
                <a:latin typeface="Cambria"/>
                <a:cs typeface="Cambria"/>
              </a:rPr>
              <a:t>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4962" y="599009"/>
            <a:ext cx="2846475" cy="25391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050" b="1">
                <a:latin typeface="Cambria"/>
                <a:cs typeface="Cambria"/>
              </a:rPr>
              <a:t>(2)</a:t>
            </a:r>
            <a:r>
              <a:rPr lang="en-US" sz="1050">
                <a:latin typeface="Cambria"/>
                <a:cs typeface="Cambria"/>
              </a:rPr>
              <a:t> What does choice </a:t>
            </a:r>
            <a:r>
              <a:rPr lang="en-US" sz="1050" u="sng">
                <a:latin typeface="Cambria"/>
                <a:cs typeface="Cambria"/>
              </a:rPr>
              <a:t>0</a:t>
            </a:r>
            <a:r>
              <a:rPr lang="en-US" sz="1050">
                <a:latin typeface="Cambria"/>
                <a:cs typeface="Cambria"/>
              </a:rPr>
              <a:t> </a:t>
            </a:r>
            <a:r>
              <a:rPr lang="en-US" sz="1050" i="1">
                <a:latin typeface="Cambria"/>
                <a:cs typeface="Cambria"/>
              </a:rPr>
              <a:t>not</a:t>
            </a:r>
            <a:r>
              <a:rPr lang="en-US" sz="1050">
                <a:latin typeface="Cambria"/>
                <a:cs typeface="Cambria"/>
              </a:rPr>
              <a:t> print that </a:t>
            </a:r>
            <a:r>
              <a:rPr lang="en-US" sz="1050" u="sng">
                <a:latin typeface="Cambria"/>
                <a:cs typeface="Cambria"/>
              </a:rPr>
              <a:t>3</a:t>
            </a:r>
            <a:r>
              <a:rPr lang="en-US" sz="1050">
                <a:latin typeface="Cambria"/>
                <a:cs typeface="Cambria"/>
              </a:rPr>
              <a:t> </a:t>
            </a:r>
            <a:r>
              <a:rPr lang="en-US" sz="1050" i="1">
                <a:latin typeface="Cambria"/>
                <a:cs typeface="Cambria"/>
              </a:rPr>
              <a:t>does</a:t>
            </a:r>
            <a:r>
              <a:rPr lang="en-US" sz="1050">
                <a:latin typeface="Cambria"/>
                <a:cs typeface="Cambri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0359" y="2227577"/>
            <a:ext cx="1241641" cy="553998"/>
          </a:xfrm>
          <a:prstGeom prst="rect">
            <a:avLst/>
          </a:prstGeom>
          <a:solidFill>
            <a:srgbClr val="FFE6CD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ambria"/>
                <a:cs typeface="Cambria"/>
              </a:rPr>
              <a:t>(5)</a:t>
            </a:r>
            <a:r>
              <a:rPr lang="en-US" sz="1000" dirty="0">
                <a:latin typeface="Cambria"/>
                <a:cs typeface="Cambria"/>
              </a:rPr>
              <a:t> What could you type for </a:t>
            </a:r>
            <a:r>
              <a:rPr lang="en-US" sz="1000" dirty="0" err="1">
                <a:latin typeface="Consolas"/>
                <a:cs typeface="Consolas"/>
              </a:rPr>
              <a:t>newL</a:t>
            </a:r>
            <a:r>
              <a:rPr lang="en-US" sz="1000" dirty="0">
                <a:latin typeface="Cambria"/>
                <a:cs typeface="Cambria"/>
              </a:rPr>
              <a:t> that would print this?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7596" y="1522504"/>
            <a:ext cx="1241641" cy="553998"/>
          </a:xfrm>
          <a:prstGeom prst="rect">
            <a:avLst/>
          </a:prstGeom>
          <a:solidFill>
            <a:srgbClr val="FFE6CD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ambria"/>
                <a:cs typeface="Cambria"/>
              </a:rPr>
              <a:t>(4)</a:t>
            </a:r>
            <a:r>
              <a:rPr lang="en-US" sz="1000" dirty="0">
                <a:latin typeface="Cambria"/>
                <a:cs typeface="Cambria"/>
              </a:rPr>
              <a:t> What could you input for </a:t>
            </a:r>
            <a:r>
              <a:rPr lang="en-US" sz="1000" dirty="0" err="1">
                <a:latin typeface="Consolas"/>
                <a:cs typeface="Consolas"/>
              </a:rPr>
              <a:t>newL</a:t>
            </a:r>
            <a:r>
              <a:rPr lang="en-US" sz="1000" dirty="0">
                <a:latin typeface="Cambria"/>
                <a:cs typeface="Cambria"/>
              </a:rPr>
              <a:t> that would print this?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5871456"/>
            <a:ext cx="2133600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>
                <a:latin typeface="Cambria"/>
                <a:cs typeface="Cambria"/>
              </a:rPr>
              <a:t>(6)</a:t>
            </a:r>
            <a:r>
              <a:rPr lang="en-US" sz="1000" dirty="0">
                <a:latin typeface="Cambria"/>
                <a:cs typeface="Cambria"/>
              </a:rPr>
              <a:t> </a:t>
            </a:r>
            <a:r>
              <a:rPr lang="en-US" sz="1000" dirty="0">
                <a:latin typeface="Consolas"/>
                <a:cs typeface="Consolas"/>
              </a:rPr>
              <a:t>predict</a:t>
            </a:r>
            <a:r>
              <a:rPr lang="en-US" sz="1000" dirty="0">
                <a:latin typeface="Cambria"/>
                <a:cs typeface="Cambria"/>
              </a:rPr>
              <a:t> is a function defined elsewhere (off this page) Find the two other functions called here, but defined elsewhere: they both include </a:t>
            </a:r>
            <a:r>
              <a:rPr lang="en-US" sz="1000" i="1" dirty="0">
                <a:latin typeface="Consolas"/>
                <a:cs typeface="Consolas"/>
              </a:rPr>
              <a:t>find</a:t>
            </a:r>
            <a:r>
              <a:rPr lang="en-US" sz="1000" dirty="0">
                <a:latin typeface="Cambria"/>
                <a:cs typeface="Cambria"/>
              </a:rPr>
              <a:t> in their names!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02943" y="5862679"/>
            <a:ext cx="2023780" cy="861774"/>
          </a:xfrm>
          <a:prstGeom prst="rect">
            <a:avLst/>
          </a:prstGeom>
          <a:solidFill>
            <a:srgbClr val="F3D1F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>
                <a:latin typeface="Cambria"/>
                <a:cs typeface="Cambria"/>
              </a:rPr>
              <a:t>(EC)</a:t>
            </a:r>
            <a:r>
              <a:rPr lang="en-US" sz="1000" dirty="0">
                <a:latin typeface="Cambria"/>
                <a:cs typeface="Cambria"/>
              </a:rPr>
              <a:t> How could a user learn the value of </a:t>
            </a:r>
            <a:r>
              <a:rPr lang="en-US" sz="1000" dirty="0" err="1">
                <a:latin typeface="Consolas"/>
                <a:cs typeface="Consolas"/>
              </a:rPr>
              <a:t>secret_value</a:t>
            </a:r>
            <a:r>
              <a:rPr lang="en-US" sz="1000" dirty="0">
                <a:latin typeface="Cambria"/>
                <a:cs typeface="Cambria"/>
              </a:rPr>
              <a:t> if they knew that variable name and could run the </a:t>
            </a:r>
            <a:r>
              <a:rPr lang="en-US" sz="1000" dirty="0" smtClean="0">
                <a:latin typeface="Cambria"/>
                <a:cs typeface="Cambria"/>
              </a:rPr>
              <a:t>program—but </a:t>
            </a:r>
            <a:r>
              <a:rPr lang="en-US" sz="1000" i="1" dirty="0">
                <a:latin typeface="Cambria"/>
                <a:cs typeface="Cambria"/>
              </a:rPr>
              <a:t>didn't have this code</a:t>
            </a:r>
            <a:r>
              <a:rPr lang="en-US" sz="1000" dirty="0">
                <a:latin typeface="Cambria"/>
                <a:cs typeface="Cambria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1981" y="5105400"/>
            <a:ext cx="1461475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ambria"/>
                <a:cs typeface="Cambria"/>
              </a:rPr>
              <a:t>(3)</a:t>
            </a:r>
            <a:r>
              <a:rPr lang="en-US" sz="1000" dirty="0">
                <a:latin typeface="Cambria"/>
                <a:cs typeface="Cambria"/>
              </a:rPr>
              <a:t> What line of code runs after this </a:t>
            </a:r>
            <a:r>
              <a:rPr lang="en-US" sz="1000" dirty="0">
                <a:latin typeface="Consolas"/>
                <a:cs typeface="Consolas"/>
              </a:rPr>
              <a:t>break</a:t>
            </a:r>
            <a:r>
              <a:rPr lang="en-US" sz="1000" dirty="0">
                <a:latin typeface="Cambria"/>
                <a:cs typeface="Cambria"/>
              </a:rPr>
              <a:t> ?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458729" y="2578443"/>
            <a:ext cx="949612" cy="142455"/>
          </a:xfrm>
          <a:prstGeom prst="straightConnector1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695568" y="1989438"/>
            <a:ext cx="913495" cy="129294"/>
          </a:xfrm>
          <a:prstGeom prst="straightConnector1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304693" y="5251622"/>
            <a:ext cx="1500295" cy="32398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ight Arrow 39"/>
          <p:cNvSpPr/>
          <p:nvPr/>
        </p:nvSpPr>
        <p:spPr>
          <a:xfrm rot="10800000">
            <a:off x="1209984" y="1911660"/>
            <a:ext cx="1014513" cy="459846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0E0BE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46953" y="1993523"/>
            <a:ext cx="1053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E0BEE"/>
                </a:solidFill>
                <a:latin typeface="Calibri"/>
                <a:ea typeface="+mn-ea"/>
              </a:rPr>
              <a:t>main function</a:t>
            </a:r>
          </a:p>
        </p:txBody>
      </p:sp>
      <p:sp>
        <p:nvSpPr>
          <p:cNvPr id="42" name="Right Arrow 41"/>
          <p:cNvSpPr/>
          <p:nvPr/>
        </p:nvSpPr>
        <p:spPr>
          <a:xfrm rot="10800000">
            <a:off x="3034525" y="3416183"/>
            <a:ext cx="1014513" cy="459846"/>
          </a:xfrm>
          <a:prstGeom prst="rightArrow">
            <a:avLst/>
          </a:prstGeom>
          <a:solidFill>
            <a:srgbClr val="FFE6CD"/>
          </a:solidFill>
          <a:ln w="9525" cap="flat" cmpd="sng" algn="ctr">
            <a:solidFill>
              <a:srgbClr val="FF66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9495" y="3507606"/>
            <a:ext cx="91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6601"/>
                </a:solidFill>
                <a:latin typeface="Calibri"/>
                <a:ea typeface="+mn-ea"/>
              </a:rPr>
              <a:t>while  True: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8898" y="194391"/>
            <a:ext cx="2846474" cy="2539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Cambria"/>
                <a:cs typeface="Cambria"/>
              </a:rPr>
              <a:t>Full program example of </a:t>
            </a:r>
            <a:r>
              <a:rPr lang="en-US" sz="1050" b="1" dirty="0" smtClean="0">
                <a:latin typeface="Cambria"/>
                <a:cs typeface="Cambria"/>
              </a:rPr>
              <a:t>user interactions</a:t>
            </a:r>
            <a:endParaRPr lang="en-US" sz="1050" dirty="0"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52925"/>
            <a:ext cx="4041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menu():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"""A function that simply prints the menu"""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print("(0) Continue!")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print("(1) Enter a new list")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print("(2) Predict the next element")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print("(9) Break! (quit)")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"""A sample main user-interaction loop"""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print("+++++++++++++++++++++++++")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print("Welcome to the PREDICTOR!")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print("+++++++++++++++++++++++++")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secret_value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4.2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 = [30, 10, 20]  # an initial list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True:     # the user-interaction loop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print("\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nThe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list is", L)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menu()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input("Choose an option: ")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"clean and check" the user's input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try: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# make into an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except: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print("I didn't understand your input! Continuing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continue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run the appropriate menu option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9:    # we want to quit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      # leaves the while loop altogether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0:  # we want to continue...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continue   # goes back to the top of the while loop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8729" y="1026378"/>
            <a:ext cx="44927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1:  # we want to enter a new list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input("Enter a new list: ")    # enter _something_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# "clean and check" the user's input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#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try: 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#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Danger!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if type(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!= type([]): 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print("That didn't seem like a list. Not changing L.")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else: 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L 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things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were OK, so let's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except: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print("I didn't understand your input. Not changing L.")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2:        # predict and add the next element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 = predict(L)   # get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element from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predict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print("The next element is", n)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print("Adding it to your list...")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 = L + [n]      # and add it to the list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3:  # unannounced menu option!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pass       # this is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Python’s "</a:t>
            </a:r>
            <a:r>
              <a:rPr lang="en-US" sz="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(do-nothing)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4:  # </a:t>
            </a:r>
            <a:r>
              <a:rPr lang="en-US" sz="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intersting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unannounced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menu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 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find_min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print("The minimum value in L is", m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5:  #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more interesting unannounced option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minloc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find_min_loc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print("The minimum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 is",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"at day #",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minloc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/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 ?      That's not on the menu!")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last line of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 loop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print("\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nRunning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again... !\n")</a:t>
            </a:r>
          </a:p>
          <a:p>
            <a:pPr algn="l"/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pPr algn="l"/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print("I predict... \n\n      ... that you'll be back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!")</a:t>
            </a: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5105400" y="3200400"/>
            <a:ext cx="3733800" cy="1524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Functions you'll write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3962400" y="4038600"/>
            <a:ext cx="1295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5705475" y="290899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All</a:t>
            </a:r>
            <a:r>
              <a:rPr lang="en-US" dirty="0" smtClean="0">
                <a:latin typeface="Cambria" pitchFamily="18" charset="0"/>
              </a:rPr>
              <a:t> use loops…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5534025" y="1981200"/>
            <a:ext cx="2765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average(L)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1" name="Text Box 22"/>
          <p:cNvSpPr txBox="1">
            <a:spLocks noChangeArrowheads="1"/>
          </p:cNvSpPr>
          <p:nvPr/>
        </p:nvSpPr>
        <p:spPr bwMode="auto">
          <a:xfrm>
            <a:off x="304800" y="2057400"/>
            <a:ext cx="10668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Menu</a:t>
            </a:r>
          </a:p>
        </p:txBody>
      </p:sp>
      <p:sp>
        <p:nvSpPr>
          <p:cNvPr id="23562" name="Rectangle 23"/>
          <p:cNvSpPr>
            <a:spLocks noChangeArrowheads="1"/>
          </p:cNvSpPr>
          <p:nvPr/>
        </p:nvSpPr>
        <p:spPr bwMode="auto">
          <a:xfrm>
            <a:off x="274638" y="2743200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23563" name="Rectangle 24"/>
          <p:cNvSpPr>
            <a:spLocks noChangeArrowheads="1"/>
          </p:cNvSpPr>
          <p:nvPr/>
        </p:nvSpPr>
        <p:spPr bwMode="auto">
          <a:xfrm>
            <a:off x="5534025" y="252095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stdev</a:t>
            </a:r>
            <a:r>
              <a:rPr lang="en-US" b="1" dirty="0" smtClean="0">
                <a:latin typeface="Courier New" pitchFamily="49" charset="0"/>
              </a:rPr>
              <a:t>(L)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5534025" y="50292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minday</a:t>
            </a:r>
            <a:r>
              <a:rPr lang="en-US" b="1" dirty="0" smtClean="0">
                <a:latin typeface="Courier New" pitchFamily="49" charset="0"/>
              </a:rPr>
              <a:t>(L)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5" name="Rectangle 26"/>
          <p:cNvSpPr>
            <a:spLocks noChangeArrowheads="1"/>
          </p:cNvSpPr>
          <p:nvPr/>
        </p:nvSpPr>
        <p:spPr bwMode="auto">
          <a:xfrm>
            <a:off x="5534025" y="56388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maxday</a:t>
            </a:r>
            <a:r>
              <a:rPr lang="en-US" b="1" dirty="0" smtClean="0">
                <a:latin typeface="Courier New" pitchFamily="49" charset="0"/>
              </a:rPr>
              <a:t>(L)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566" name="Line 28"/>
          <p:cNvSpPr>
            <a:spLocks noChangeShapeType="1"/>
          </p:cNvSpPr>
          <p:nvPr/>
        </p:nvSpPr>
        <p:spPr bwMode="auto">
          <a:xfrm flipV="1">
            <a:off x="3810000" y="2524124"/>
            <a:ext cx="1497806" cy="923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30"/>
          <p:cNvSpPr>
            <a:spLocks/>
          </p:cNvSpPr>
          <p:nvPr/>
        </p:nvSpPr>
        <p:spPr bwMode="auto">
          <a:xfrm>
            <a:off x="5375275" y="2030413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AutoShape 31"/>
          <p:cNvSpPr>
            <a:spLocks/>
          </p:cNvSpPr>
          <p:nvPr/>
        </p:nvSpPr>
        <p:spPr bwMode="auto">
          <a:xfrm>
            <a:off x="5389563" y="5105400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Text Box 11"/>
          <p:cNvSpPr txBox="1">
            <a:spLocks noChangeArrowheads="1"/>
          </p:cNvSpPr>
          <p:nvPr/>
        </p:nvSpPr>
        <p:spPr bwMode="auto">
          <a:xfrm>
            <a:off x="5819775" y="34480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(L[i] - L</a:t>
            </a:r>
            <a:r>
              <a:rPr lang="en-US" b="1" baseline="-25000">
                <a:latin typeface="Courier New" pitchFamily="49" charset="0"/>
              </a:rPr>
              <a:t>av</a:t>
            </a:r>
            <a:r>
              <a:rPr lang="en-US" b="1">
                <a:latin typeface="Courier New" pitchFamily="49" charset="0"/>
              </a:rPr>
              <a:t>)</a:t>
            </a:r>
            <a:r>
              <a:rPr lang="en-US" b="1" baseline="50000">
                <a:latin typeface="Courier New" pitchFamily="49" charset="0"/>
              </a:rPr>
              <a:t>2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0" name="Text Box 12"/>
          <p:cNvSpPr txBox="1">
            <a:spLocks noChangeArrowheads="1"/>
          </p:cNvSpPr>
          <p:nvPr/>
        </p:nvSpPr>
        <p:spPr bwMode="auto">
          <a:xfrm>
            <a:off x="5705475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Courier New" pitchFamily="49" charset="0"/>
                <a:sym typeface="Symbol" pitchFamily="18" charset="2"/>
              </a:rPr>
              <a:t>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1" name="Rectangle 13"/>
          <p:cNvSpPr>
            <a:spLocks noChangeArrowheads="1"/>
          </p:cNvSpPr>
          <p:nvPr/>
        </p:nvSpPr>
        <p:spPr bwMode="auto">
          <a:xfrm>
            <a:off x="6353175" y="40862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len(L)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>
            <a:off x="5721350" y="4038600"/>
            <a:ext cx="2668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5805488" y="38100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i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23574" name="Line 16"/>
          <p:cNvSpPr>
            <a:spLocks noChangeShapeType="1"/>
          </p:cNvSpPr>
          <p:nvPr/>
        </p:nvSpPr>
        <p:spPr bwMode="auto">
          <a:xfrm flipH="1">
            <a:off x="5357813" y="3381375"/>
            <a:ext cx="230187" cy="1001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17"/>
          <p:cNvSpPr>
            <a:spLocks noChangeShapeType="1"/>
          </p:cNvSpPr>
          <p:nvPr/>
        </p:nvSpPr>
        <p:spPr bwMode="auto">
          <a:xfrm>
            <a:off x="5588000" y="3382963"/>
            <a:ext cx="2979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18"/>
          <p:cNvSpPr>
            <a:spLocks noChangeShapeType="1"/>
          </p:cNvSpPr>
          <p:nvPr/>
        </p:nvSpPr>
        <p:spPr bwMode="auto">
          <a:xfrm>
            <a:off x="5257800" y="4059238"/>
            <a:ext cx="100013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8"/>
          <p:cNvSpPr>
            <a:spLocks noChangeShapeType="1"/>
          </p:cNvSpPr>
          <p:nvPr/>
        </p:nvSpPr>
        <p:spPr bwMode="auto">
          <a:xfrm>
            <a:off x="6851650" y="2906713"/>
            <a:ext cx="6350" cy="3984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ight Arrow 1"/>
          <p:cNvSpPr>
            <a:spLocks noChangeArrowheads="1"/>
          </p:cNvSpPr>
          <p:nvPr/>
        </p:nvSpPr>
        <p:spPr bwMode="auto">
          <a:xfrm>
            <a:off x="8410752" y="5035550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rgbClr val="CCFFCC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379" y="6324600"/>
            <a:ext cx="2787943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l"/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webbrowser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webbrowser.open_new_tab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2898515" y="6400800"/>
            <a:ext cx="222770" cy="287126"/>
            <a:chOff x="3456" y="1784"/>
            <a:chExt cx="952" cy="1048"/>
          </a:xfrm>
        </p:grpSpPr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439738" y="184682"/>
            <a:ext cx="489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Min price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74344" y="5518150"/>
            <a:ext cx="8153400" cy="425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What's the </a:t>
            </a:r>
            <a:r>
              <a:rPr lang="en-US" b="1" i="1" dirty="0">
                <a:latin typeface="Cambria" pitchFamily="18" charset="0"/>
              </a:rPr>
              <a:t>idea</a:t>
            </a:r>
            <a:r>
              <a:rPr lang="en-US" dirty="0">
                <a:latin typeface="Cambria" pitchFamily="18" charset="0"/>
              </a:rPr>
              <a:t> for finding the smallest (minimum) price?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790825"/>
            <a:ext cx="600075" cy="41592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=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592" name="Rectangle 26"/>
          <p:cNvSpPr>
            <a:spLocks noChangeArrowheads="1"/>
          </p:cNvSpPr>
          <p:nvPr/>
        </p:nvSpPr>
        <p:spPr bwMode="auto">
          <a:xfrm>
            <a:off x="1017896" y="6167437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Track </a:t>
            </a:r>
            <a:r>
              <a:rPr lang="en-US" dirty="0">
                <a:latin typeface="Calibri" pitchFamily="34" charset="0"/>
              </a:rPr>
              <a:t>the value of the </a:t>
            </a:r>
            <a:r>
              <a:rPr lang="en-US" b="1" i="1" dirty="0">
                <a:latin typeface="Calibri" pitchFamily="34" charset="0"/>
              </a:rPr>
              <a:t>minimum so far </a:t>
            </a:r>
            <a:r>
              <a:rPr lang="en-US" dirty="0">
                <a:latin typeface="Calibri" pitchFamily="34" charset="0"/>
              </a:rPr>
              <a:t>as you loop over L</a:t>
            </a:r>
          </a:p>
        </p:txBody>
      </p:sp>
      <p:sp>
        <p:nvSpPr>
          <p:cNvPr id="24593" name="Rectangle 27"/>
          <p:cNvSpPr>
            <a:spLocks noChangeArrowheads="1"/>
          </p:cNvSpPr>
          <p:nvPr/>
        </p:nvSpPr>
        <p:spPr bwMode="auto">
          <a:xfrm>
            <a:off x="439738" y="3484563"/>
            <a:ext cx="1139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libri" pitchFamily="34" charset="0"/>
              </a:rPr>
              <a:t>m is the "min so far"</a:t>
            </a: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150983" y="86960"/>
            <a:ext cx="533400" cy="609600"/>
            <a:chOff x="3456" y="1784"/>
            <a:chExt cx="952" cy="1048"/>
          </a:xfrm>
        </p:grpSpPr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726363" y="6858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Just call </a:t>
            </a:r>
            <a:r>
              <a:rPr lang="en-US" sz="1200" b="1" dirty="0">
                <a:solidFill>
                  <a:srgbClr val="0A6819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sz="1200" dirty="0">
                <a:solidFill>
                  <a:srgbClr val="0A6819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57200" y="1860550"/>
            <a:ext cx="849914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latin typeface="Courier New" pitchFamily="49" charset="0"/>
              </a:rPr>
              <a:t>L = </a:t>
            </a:r>
            <a:r>
              <a:rPr lang="en-US" sz="3000" b="1" dirty="0" smtClean="0">
                <a:latin typeface="Courier New" pitchFamily="49" charset="0"/>
              </a:rPr>
              <a:t>[40</a:t>
            </a:r>
            <a:r>
              <a:rPr lang="en-US" sz="3000" b="1" dirty="0">
                <a:latin typeface="Courier New" pitchFamily="49" charset="0"/>
              </a:rPr>
              <a:t>, 80, 10, 30, 27, 52, 5, </a:t>
            </a:r>
            <a:r>
              <a:rPr lang="en-US" sz="3000" b="1" dirty="0" smtClean="0">
                <a:latin typeface="Courier New" pitchFamily="49" charset="0"/>
              </a:rPr>
              <a:t>15] </a:t>
            </a:r>
            <a:endParaRPr lang="en-US" sz="3000" b="1" dirty="0">
              <a:latin typeface="Courier New" pitchFamily="49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1858247" y="1447800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1"/>
          <p:cNvSpPr>
            <a:spLocks noChangeArrowheads="1"/>
          </p:cNvSpPr>
          <p:nvPr/>
        </p:nvSpPr>
        <p:spPr bwMode="auto">
          <a:xfrm>
            <a:off x="8343569" y="3235656"/>
            <a:ext cx="688975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3806244"/>
            <a:ext cx="3909836" cy="2746956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04800" y="175736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Min price vs. min </a:t>
            </a:r>
            <a:r>
              <a:rPr lang="en-US" sz="4200" b="1" i="1" dirty="0">
                <a:latin typeface="Cambria" pitchFamily="18" charset="0"/>
              </a:rPr>
              <a:t>day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524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23005" y="3924777"/>
            <a:ext cx="3657600" cy="25945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minprice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m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f</a:t>
            </a: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o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</a:t>
            </a:r>
            <a:r>
              <a:rPr lang="en-US" b="1" dirty="0">
                <a:latin typeface="Courier New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latin typeface="Courier New" pitchFamily="49" charset="0"/>
              </a:rPr>
              <a:t>  m </a:t>
            </a:r>
            <a:r>
              <a:rPr lang="en-US" b="1" dirty="0">
                <a:latin typeface="Courier New" pitchFamily="49" charset="0"/>
              </a:rPr>
              <a:t>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m</a:t>
            </a: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247" y="1447800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4525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4525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449388"/>
            <a:ext cx="469900" cy="4778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4493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6" name="Text Box 7"/>
          <p:cNvSpPr txBox="1">
            <a:spLocks noChangeArrowheads="1"/>
          </p:cNvSpPr>
          <p:nvPr/>
        </p:nvSpPr>
        <p:spPr bwMode="auto">
          <a:xfrm>
            <a:off x="6929437" y="5251922"/>
            <a:ext cx="1985963" cy="1421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about the </a:t>
            </a:r>
            <a:r>
              <a:rPr lang="en-US" b="1" i="1" dirty="0">
                <a:latin typeface="Times" charset="0"/>
              </a:rPr>
              <a:t>day </a:t>
            </a:r>
            <a:r>
              <a:rPr lang="en-US" dirty="0">
                <a:latin typeface="Times" charset="0"/>
              </a:rPr>
              <a:t>of the minimum price?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697919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40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10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5174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 5</a:t>
            </a:r>
            <a:endParaRPr lang="en-US" sz="21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8867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8867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8867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55528" y="2971800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 is </a:t>
            </a:r>
            <a:r>
              <a:rPr lang="en-US" sz="15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57200" y="1860550"/>
            <a:ext cx="849914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latin typeface="Courier New" pitchFamily="49" charset="0"/>
              </a:rPr>
              <a:t>L = </a:t>
            </a:r>
            <a:r>
              <a:rPr lang="en-US" sz="3000" b="1" dirty="0" smtClean="0">
                <a:latin typeface="Courier New" pitchFamily="49" charset="0"/>
              </a:rPr>
              <a:t>[40</a:t>
            </a:r>
            <a:r>
              <a:rPr lang="en-US" sz="3000" b="1" dirty="0">
                <a:latin typeface="Courier New" pitchFamily="49" charset="0"/>
              </a:rPr>
              <a:t>, 80, 10, 30, 27, 52, 5, </a:t>
            </a:r>
            <a:r>
              <a:rPr lang="en-US" sz="3000" b="1" dirty="0" smtClean="0">
                <a:latin typeface="Courier New" pitchFamily="49" charset="0"/>
              </a:rPr>
              <a:t>15] </a:t>
            </a:r>
            <a:endParaRPr lang="en-US" sz="30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62200" y="251936"/>
            <a:ext cx="4161780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Pop tarts &gt; candy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9"/>
          <a:stretch/>
        </p:blipFill>
        <p:spPr>
          <a:xfrm>
            <a:off x="0" y="1498153"/>
            <a:ext cx="9144000" cy="4597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390435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5" charset="-128"/>
              </a:rPr>
              <a:t>Official CS5 snack comparison</a:t>
            </a:r>
            <a:endParaRPr lang="en-US" sz="12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7924800" y="2133600"/>
            <a:ext cx="1014484" cy="882555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215443">
            <a:off x="325659" y="5570285"/>
            <a:ext cx="151331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pop-tart recursion!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5475846"/>
            <a:ext cx="151331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But this </a:t>
            </a:r>
            <a:r>
              <a:rPr lang="en-US" b="1" i="1" dirty="0" smtClean="0">
                <a:solidFill>
                  <a:srgbClr val="C00000"/>
                </a:solidFill>
                <a:latin typeface="Candara" panose="020E0502030303020204" pitchFamily="34" charset="0"/>
                <a:ea typeface="ＭＳ Ｐゴシック" pitchFamily="-105" charset="-128"/>
              </a:rPr>
              <a:t>should</a:t>
            </a:r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  <a:ea typeface="ＭＳ Ｐゴシック" pitchFamily="-105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 pitchFamily="-105" charset="-128"/>
              </a:rPr>
              <a:t>exist!</a:t>
            </a:r>
          </a:p>
        </p:txBody>
      </p:sp>
    </p:spTree>
    <p:extLst>
      <p:ext uri="{BB962C8B-B14F-4D97-AF65-F5344CB8AC3E}">
        <p14:creationId xmlns:p14="http://schemas.microsoft.com/office/powerpoint/2010/main" val="18832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Mid-term feedback …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Cambria" pitchFamily="18" charset="0"/>
              </a:rPr>
              <a:t>Don't</a:t>
            </a:r>
            <a:r>
              <a:rPr lang="en-US" sz="180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year:         </a:t>
            </a:r>
            <a:r>
              <a:rPr lang="en-US" sz="1500" dirty="0" smtClean="0">
                <a:latin typeface="Cambria" pitchFamily="18" charset="0"/>
              </a:rPr>
              <a:t>CMC       </a:t>
            </a:r>
            <a:r>
              <a:rPr lang="en-US" sz="1500" dirty="0" err="1" smtClean="0">
                <a:latin typeface="Cambria" pitchFamily="18" charset="0"/>
              </a:rPr>
              <a:t>Pitzer</a:t>
            </a:r>
            <a:r>
              <a:rPr lang="en-US" sz="1500" dirty="0" smtClean="0">
                <a:latin typeface="Cambria" pitchFamily="18" charset="0"/>
              </a:rPr>
              <a:t>         Pomona         Scripps          Other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152400" y="1219200"/>
            <a:ext cx="3624263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&gt;&gt;&gt; </a:t>
            </a:r>
            <a:r>
              <a:rPr lang="en-US" sz="1600" dirty="0" err="1" smtClean="0">
                <a:latin typeface="Calibri" pitchFamily="34" charset="0"/>
              </a:rPr>
              <a:t>i_min</a:t>
            </a:r>
            <a:r>
              <a:rPr lang="en-US" sz="1600" dirty="0" smtClean="0">
                <a:latin typeface="Calibri" pitchFamily="34" charset="0"/>
              </a:rPr>
              <a:t>(  [9,  8,  5,  7,  42] </a:t>
            </a:r>
            <a:r>
              <a:rPr lang="en-US" sz="1600" dirty="0">
                <a:latin typeface="Calibri" pitchFamily="34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2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H="1">
            <a:off x="3200576" y="381000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ounded Rectangle 24"/>
          <p:cNvSpPr>
            <a:spLocks noChangeArrowheads="1"/>
          </p:cNvSpPr>
          <p:nvPr/>
        </p:nvSpPr>
        <p:spPr bwMode="auto">
          <a:xfrm>
            <a:off x="636895" y="4204648"/>
            <a:ext cx="2392908" cy="34005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3505200" y="4061218"/>
            <a:ext cx="325333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&gt;&gt;&gt; 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mindiff</a:t>
            </a:r>
            <a:r>
              <a:rPr lang="en-US" sz="1800" dirty="0" smtClean="0">
                <a:latin typeface="Calibri" pitchFamily="34" charset="0"/>
              </a:rPr>
              <a:t>( </a:t>
            </a:r>
            <a:r>
              <a:rPr lang="en-US" sz="1800" b="1" dirty="0" smtClean="0">
                <a:latin typeface="Calibri" pitchFamily="34" charset="0"/>
              </a:rPr>
              <a:t>[42, 3, 47, 100, -9]</a:t>
            </a:r>
            <a:r>
              <a:rPr lang="en-US" sz="1800" dirty="0" smtClean="0">
                <a:latin typeface="Calibri" pitchFamily="34" charset="0"/>
              </a:rPr>
              <a:t> )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6767512" y="6061151"/>
            <a:ext cx="2300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  <a:cs typeface="Times New Roman" pitchFamily="18" charset="0"/>
              </a:rPr>
              <a:t>Quiz, p.2</a:t>
            </a:r>
            <a:endParaRPr lang="en-US" sz="420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352800" y="392668"/>
            <a:ext cx="277093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latin typeface="Cambria" panose="02040503050406030204" pitchFamily="18" charset="0"/>
                <a:cs typeface="Calibri" pitchFamily="34" charset="0"/>
              </a:rPr>
              <a:t>What does this print?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52800" y="1002572"/>
            <a:ext cx="3118647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>
                <a:latin typeface="Courier New" pitchFamily="49" charset="0"/>
              </a:rPr>
              <a:t>(4):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j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>
                <a:latin typeface="Courier New" pitchFamily="49" charset="0"/>
              </a:rPr>
              <a:t>(4):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abs(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-j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), end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=''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latin typeface="Courier New" pitchFamily="49" charset="0"/>
              </a:rPr>
              <a:t>()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6200" y="2286000"/>
            <a:ext cx="3200400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i_min</a:t>
            </a:r>
            <a:r>
              <a:rPr lang="en-US" sz="1800" b="1" dirty="0" smtClean="0">
                <a:latin typeface="Courier New" pitchFamily="49" charset="0"/>
              </a:rPr>
              <a:t>(L):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minval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minloc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latin typeface="Courier New" pitchFamily="49" charset="0"/>
              </a:rPr>
              <a:t>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in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range(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(L))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if 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err="1" smtClean="0">
                <a:latin typeface="Courier New" pitchFamily="49" charset="0"/>
              </a:rPr>
              <a:t>minval</a:t>
            </a:r>
            <a:r>
              <a:rPr lang="en-US" sz="1800" b="1" dirty="0" smtClean="0">
                <a:latin typeface="Courier New" pitchFamily="49" charset="0"/>
              </a:rPr>
              <a:t>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err="1" smtClean="0">
                <a:latin typeface="Courier New" pitchFamily="49" charset="0"/>
              </a:rPr>
              <a:t>minloc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return </a:t>
            </a:r>
            <a:r>
              <a:rPr lang="en-US" sz="1800" b="1" dirty="0" err="1" smtClean="0">
                <a:latin typeface="Courier New" pitchFamily="49" charset="0"/>
              </a:rPr>
              <a:t>minloc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20662" y="214313"/>
            <a:ext cx="2446338" cy="527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Finish this code to return the </a:t>
            </a:r>
            <a:r>
              <a:rPr lang="en-US" sz="1400" b="1" u="sng" dirty="0" smtClean="0">
                <a:latin typeface="Cambria" panose="02040503050406030204" pitchFamily="18" charset="0"/>
                <a:cs typeface="Calibri" pitchFamily="34" charset="0"/>
              </a:rPr>
              <a:t>index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(location) of L's min.</a:t>
            </a:r>
          </a:p>
        </p:txBody>
      </p:sp>
      <p:sp>
        <p:nvSpPr>
          <p:cNvPr id="26634" name="Rectangle 21"/>
          <p:cNvSpPr>
            <a:spLocks noChangeArrowheads="1"/>
          </p:cNvSpPr>
          <p:nvPr/>
        </p:nvSpPr>
        <p:spPr bwMode="auto">
          <a:xfrm>
            <a:off x="3491264" y="4531056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mindiff</a:t>
            </a:r>
            <a:r>
              <a:rPr lang="en-US" sz="1800" b="1" dirty="0" smtClean="0">
                <a:latin typeface="Courier New" pitchFamily="49" charset="0"/>
              </a:rPr>
              <a:t>(L):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3276600" y="3295173"/>
            <a:ext cx="37802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Write </a:t>
            </a:r>
            <a:r>
              <a:rPr lang="en-US" sz="1400" b="1" dirty="0" err="1" smtClean="0">
                <a:latin typeface="Cambria" panose="02040503050406030204" pitchFamily="18" charset="0"/>
                <a:cs typeface="Calibri" pitchFamily="34" charset="0"/>
              </a:rPr>
              <a:t>mindiff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to return the </a:t>
            </a:r>
            <a:r>
              <a:rPr lang="en-US" sz="1400" b="1" dirty="0" smtClean="0">
                <a:latin typeface="Cambria" panose="02040503050406030204" pitchFamily="18" charset="0"/>
                <a:cs typeface="Calibri" pitchFamily="34" charset="0"/>
              </a:rPr>
              <a:t>smallest</a:t>
            </a:r>
            <a:r>
              <a:rPr lang="en-US" sz="1400" dirty="0" smtClean="0">
                <a:latin typeface="Cambria" panose="02040503050406030204" pitchFamily="18" charset="0"/>
                <a:cs typeface="Calibri" pitchFamily="34" charset="0"/>
              </a:rPr>
              <a:t> absolute difference between any two elements from </a:t>
            </a:r>
            <a:r>
              <a:rPr lang="en-US" sz="1400" b="1" dirty="0" smtClean="0">
                <a:latin typeface="Cambria" panose="02040503050406030204" pitchFamily="18" charset="0"/>
                <a:cs typeface="Calibri" pitchFamily="34" charset="0"/>
              </a:rPr>
              <a:t>L.</a:t>
            </a:r>
            <a:endParaRPr lang="en-US" sz="1400" dirty="0" smtClean="0"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7196777" y="3420202"/>
            <a:ext cx="19472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L 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>
                <a:latin typeface="Calibri" pitchFamily="34" charset="0"/>
              </a:rPr>
              <a:t>will be </a:t>
            </a:r>
            <a:r>
              <a:rPr lang="en-US" sz="1100" dirty="0" smtClean="0">
                <a:latin typeface="Calibri" pitchFamily="34" charset="0"/>
              </a:rPr>
              <a:t>a list </a:t>
            </a:r>
            <a:r>
              <a:rPr lang="en-US" sz="1100" dirty="0">
                <a:latin typeface="Calibri" pitchFamily="34" charset="0"/>
              </a:rPr>
              <a:t>of </a:t>
            </a:r>
            <a:r>
              <a:rPr lang="en-US" sz="1100" dirty="0" smtClean="0">
                <a:latin typeface="Calibri" pitchFamily="34" charset="0"/>
              </a:rPr>
              <a:t>numbers.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>
            <a:off x="3498591" y="3013233"/>
            <a:ext cx="53406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32"/>
          <p:cNvSpPr txBox="1">
            <a:spLocks noChangeArrowheads="1"/>
          </p:cNvSpPr>
          <p:nvPr/>
        </p:nvSpPr>
        <p:spPr bwMode="auto">
          <a:xfrm>
            <a:off x="7192015" y="3599060"/>
            <a:ext cx="19519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b="1" dirty="0">
                <a:latin typeface="Calibri" pitchFamily="34" charset="0"/>
              </a:rPr>
              <a:t>Hint</a:t>
            </a:r>
            <a:r>
              <a:rPr lang="en-US" sz="1100" dirty="0">
                <a:latin typeface="Calibri" pitchFamily="34" charset="0"/>
              </a:rPr>
              <a:t>: </a:t>
            </a:r>
            <a:r>
              <a:rPr lang="en-US" sz="1100" dirty="0" smtClean="0">
                <a:latin typeface="Calibri" pitchFamily="34" charset="0"/>
              </a:rPr>
              <a:t>Use a nested loop!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26644" name="Text Box 36"/>
          <p:cNvSpPr txBox="1">
            <a:spLocks noChangeArrowheads="1"/>
          </p:cNvSpPr>
          <p:nvPr/>
        </p:nvSpPr>
        <p:spPr bwMode="auto">
          <a:xfrm>
            <a:off x="7198365" y="3241344"/>
            <a:ext cx="19456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>
                <a:latin typeface="Calibri" pitchFamily="34" charset="0"/>
              </a:rPr>
              <a:t>Only consider </a:t>
            </a:r>
            <a:r>
              <a:rPr lang="en-US" sz="1100" b="1" dirty="0" smtClean="0">
                <a:latin typeface="Calibri" pitchFamily="34" charset="0"/>
              </a:rPr>
              <a:t>abs </a:t>
            </a:r>
            <a:r>
              <a:rPr lang="en-US" sz="1100" dirty="0">
                <a:latin typeface="Calibri" pitchFamily="34" charset="0"/>
              </a:rPr>
              <a:t>differences. </a:t>
            </a:r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>
            <a:off x="5458684" y="3755408"/>
            <a:ext cx="0" cy="2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6843" y="1397604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0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7161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88063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14806" y="139760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32102" y="1371600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663517" y="796948"/>
            <a:ext cx="282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L</a:t>
            </a:r>
          </a:p>
        </p:txBody>
      </p:sp>
      <p:sp>
        <p:nvSpPr>
          <p:cNvPr id="39" name="Right Brace 38"/>
          <p:cNvSpPr/>
          <p:nvPr/>
        </p:nvSpPr>
        <p:spPr bwMode="auto">
          <a:xfrm rot="16200000">
            <a:off x="1747742" y="613519"/>
            <a:ext cx="123165" cy="1067972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96686" y="6096000"/>
            <a:ext cx="2979914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100" b="1" dirty="0" smtClean="0">
                <a:latin typeface="Calibri" pitchFamily="34" charset="0"/>
              </a:rPr>
              <a:t>Hints</a:t>
            </a:r>
            <a:r>
              <a:rPr lang="en-US" sz="1100" dirty="0" smtClean="0">
                <a:latin typeface="Calibri" pitchFamily="34" charset="0"/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alibri" pitchFamily="34" charset="0"/>
              </a:rPr>
              <a:t>track of the minimum value in </a:t>
            </a:r>
            <a:r>
              <a:rPr lang="en-US" sz="1100" dirty="0" err="1" smtClean="0">
                <a:latin typeface="Calibri" pitchFamily="34" charset="0"/>
              </a:rPr>
              <a:t>minval</a:t>
            </a:r>
            <a:endParaRPr lang="en-US" sz="1100" dirty="0">
              <a:latin typeface="Calibri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alibri" pitchFamily="34" charset="0"/>
              </a:rPr>
              <a:t>track the location of the min inside </a:t>
            </a:r>
            <a:r>
              <a:rPr lang="en-US" sz="1100" dirty="0" err="1" smtClean="0">
                <a:latin typeface="Calibri" pitchFamily="34" charset="0"/>
              </a:rPr>
              <a:t>minloc</a:t>
            </a:r>
            <a:r>
              <a:rPr lang="en-US" sz="1100" dirty="0" smtClean="0">
                <a:latin typeface="Calibri" pitchFamily="34" charset="0"/>
              </a:rPr>
              <a:t> 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25905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166177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806449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8446721" y="263856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525904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166176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806448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8446720" y="928047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6525905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166177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7806449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8446721" y="1646828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525904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7166176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7806448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446720" y="2311019"/>
            <a:ext cx="465268" cy="5299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65551" y="21969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0</a:t>
            </a:r>
            <a:endParaRPr lang="en-US" sz="1000" dirty="0"/>
          </a:p>
        </p:txBody>
      </p:sp>
      <p:sp>
        <p:nvSpPr>
          <p:cNvPr id="69" name="Rectangle 68"/>
          <p:cNvSpPr/>
          <p:nvPr/>
        </p:nvSpPr>
        <p:spPr>
          <a:xfrm>
            <a:off x="7278851" y="2196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1</a:t>
            </a:r>
            <a:endParaRPr lang="en-US" sz="1000" dirty="0"/>
          </a:p>
        </p:txBody>
      </p:sp>
      <p:sp>
        <p:nvSpPr>
          <p:cNvPr id="70" name="Rectangle 69"/>
          <p:cNvSpPr/>
          <p:nvPr/>
        </p:nvSpPr>
        <p:spPr>
          <a:xfrm>
            <a:off x="7941160" y="2196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2</a:t>
            </a:r>
            <a:endParaRPr lang="en-US" sz="1000" dirty="0"/>
          </a:p>
        </p:txBody>
      </p:sp>
      <p:sp>
        <p:nvSpPr>
          <p:cNvPr id="71" name="Rectangle 70"/>
          <p:cNvSpPr/>
          <p:nvPr/>
        </p:nvSpPr>
        <p:spPr>
          <a:xfrm>
            <a:off x="8560660" y="2196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3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8882860" y="2667000"/>
            <a:ext cx="234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alibri" pitchFamily="34" charset="0"/>
              </a:rPr>
              <a:t>i</a:t>
            </a:r>
            <a:endParaRPr lang="en-US" sz="1600" b="1" dirty="0"/>
          </a:p>
        </p:txBody>
      </p:sp>
      <p:sp>
        <p:nvSpPr>
          <p:cNvPr id="74" name="Rectangle 73"/>
          <p:cNvSpPr/>
          <p:nvPr/>
        </p:nvSpPr>
        <p:spPr>
          <a:xfrm>
            <a:off x="8895211" y="378228"/>
            <a:ext cx="250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0</a:t>
            </a:r>
            <a:endParaRPr lang="en-US" sz="1000" dirty="0"/>
          </a:p>
        </p:txBody>
      </p:sp>
      <p:sp>
        <p:nvSpPr>
          <p:cNvPr id="75" name="Rectangle 74"/>
          <p:cNvSpPr/>
          <p:nvPr/>
        </p:nvSpPr>
        <p:spPr>
          <a:xfrm>
            <a:off x="8911660" y="102439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1</a:t>
            </a:r>
            <a:endParaRPr lang="en-US" sz="1000" dirty="0"/>
          </a:p>
        </p:txBody>
      </p:sp>
      <p:sp>
        <p:nvSpPr>
          <p:cNvPr id="76" name="Rectangle 75"/>
          <p:cNvSpPr/>
          <p:nvPr/>
        </p:nvSpPr>
        <p:spPr>
          <a:xfrm>
            <a:off x="8916847" y="1779353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2</a:t>
            </a:r>
            <a:endParaRPr lang="en-US" sz="1000" dirty="0"/>
          </a:p>
        </p:txBody>
      </p:sp>
      <p:sp>
        <p:nvSpPr>
          <p:cNvPr id="77" name="Rectangle 76"/>
          <p:cNvSpPr/>
          <p:nvPr/>
        </p:nvSpPr>
        <p:spPr>
          <a:xfrm>
            <a:off x="8893610" y="2452902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3</a:t>
            </a:r>
            <a:endParaRPr lang="en-US" sz="1000" dirty="0"/>
          </a:p>
        </p:txBody>
      </p:sp>
      <p:sp>
        <p:nvSpPr>
          <p:cNvPr id="78" name="Rectangle 77"/>
          <p:cNvSpPr/>
          <p:nvPr/>
        </p:nvSpPr>
        <p:spPr>
          <a:xfrm>
            <a:off x="6352664" y="-48904"/>
            <a:ext cx="237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j</a:t>
            </a:r>
            <a:endParaRPr lang="en-US" sz="16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30134" y="4495800"/>
            <a:ext cx="150843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ounded Rectangle 24"/>
          <p:cNvSpPr>
            <a:spLocks noChangeArrowheads="1"/>
          </p:cNvSpPr>
          <p:nvPr/>
        </p:nvSpPr>
        <p:spPr bwMode="auto">
          <a:xfrm>
            <a:off x="2348552" y="4560626"/>
            <a:ext cx="684663" cy="32413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0" name="Rounded Rectangle 24"/>
          <p:cNvSpPr>
            <a:spLocks noChangeArrowheads="1"/>
          </p:cNvSpPr>
          <p:nvPr/>
        </p:nvSpPr>
        <p:spPr bwMode="auto">
          <a:xfrm>
            <a:off x="2362200" y="4917744"/>
            <a:ext cx="684663" cy="32413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442594" y="4814248"/>
            <a:ext cx="49167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446360" y="5167952"/>
            <a:ext cx="49167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7162800" y="4046748"/>
            <a:ext cx="340158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738988" y="4191000"/>
            <a:ext cx="42381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Line 33"/>
          <p:cNvSpPr>
            <a:spLocks noChangeShapeType="1"/>
          </p:cNvSpPr>
          <p:nvPr/>
        </p:nvSpPr>
        <p:spPr bwMode="auto">
          <a:xfrm flipH="1">
            <a:off x="5029200" y="3755408"/>
            <a:ext cx="0" cy="2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8316" y="3820125"/>
            <a:ext cx="3225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/>
          </a:p>
        </p:txBody>
      </p:sp>
      <p:sp>
        <p:nvSpPr>
          <p:cNvPr id="72" name="Rectangle 71"/>
          <p:cNvSpPr/>
          <p:nvPr/>
        </p:nvSpPr>
        <p:spPr>
          <a:xfrm>
            <a:off x="4490433" y="900161"/>
            <a:ext cx="3225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4795233" y="1216968"/>
            <a:ext cx="3225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9436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latin typeface="Cambria" panose="02040503050406030204" pitchFamily="18" charset="0"/>
              </a:rPr>
              <a:t>Brots</a:t>
            </a:r>
            <a:r>
              <a:rPr lang="en-US" sz="4200" dirty="0" smtClean="0">
                <a:latin typeface="Cambria" panose="02040503050406030204" pitchFamily="18" charset="0"/>
              </a:rPr>
              <a:t>… 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52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Anya W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0" y="1828750"/>
            <a:ext cx="5700750" cy="38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0"/>
            <a:ext cx="3964800" cy="26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5" y="3175375"/>
            <a:ext cx="28575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93632" y="136079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Fire and Ice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5697097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or, just fire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875" y="522914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Danielle M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0" y="59436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latin typeface="Cambria" panose="02040503050406030204" pitchFamily="18" charset="0"/>
              </a:rPr>
              <a:t>Brots</a:t>
            </a:r>
            <a:r>
              <a:rPr lang="en-US" sz="4200" dirty="0" smtClean="0">
                <a:latin typeface="Cambria" panose="02040503050406030204" pitchFamily="18" charset="0"/>
              </a:rPr>
              <a:t>… 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678" y="625111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Cameron K et al.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8575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78443"/>
            <a:ext cx="2590800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0"/>
            <a:ext cx="4305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943600"/>
            <a:ext cx="3962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latin typeface="Cambria" panose="02040503050406030204" pitchFamily="18" charset="0"/>
              </a:rPr>
              <a:t>Brots</a:t>
            </a:r>
            <a:r>
              <a:rPr lang="en-US" sz="4200" dirty="0" smtClean="0">
                <a:latin typeface="Cambria" panose="02040503050406030204" pitchFamily="18" charset="0"/>
              </a:rPr>
              <a:t>… !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"/>
            <a:ext cx="9137822" cy="6091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305490"/>
            <a:ext cx="396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Hanna H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943600"/>
            <a:ext cx="3962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latin typeface="Cambria" panose="02040503050406030204" pitchFamily="18" charset="0"/>
              </a:rPr>
              <a:t>Brots</a:t>
            </a:r>
            <a:r>
              <a:rPr lang="en-US" sz="4200" dirty="0" smtClean="0">
                <a:latin typeface="Cambria" panose="02040503050406030204" pitchFamily="18" charset="0"/>
              </a:rPr>
              <a:t>… !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305490"/>
            <a:ext cx="396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Richard Z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" y="2059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59436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BananaBrot</a:t>
            </a:r>
            <a:r>
              <a:rPr lang="en-US" sz="4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… !</a:t>
            </a:r>
            <a:endParaRPr lang="en-US" sz="4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054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Dave M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9436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i="1" dirty="0" err="1" smtClean="0">
                <a:latin typeface="Cambria" panose="02040503050406030204" pitchFamily="18" charset="0"/>
              </a:rPr>
              <a:t>Brots</a:t>
            </a:r>
            <a:r>
              <a:rPr lang="en-US" sz="4200" dirty="0" smtClean="0">
                <a:latin typeface="Cambria" panose="02040503050406030204" pitchFamily="18" charset="0"/>
              </a:rPr>
              <a:t>… !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054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Emelia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48863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685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Cambria" panose="02040503050406030204" pitchFamily="18" charset="0"/>
              </a:rPr>
              <a:t>Spaced Out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3581400"/>
            <a:ext cx="5312391" cy="3106003"/>
          </a:xfrm>
          <a:prstGeom prst="roundRect">
            <a:avLst>
              <a:gd name="adj" fmla="val 13152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56975" y="5156074"/>
            <a:ext cx="2683581" cy="330326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445507" y="5551859"/>
            <a:ext cx="2894481" cy="65787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25" name="Right Arrow 1"/>
          <p:cNvSpPr>
            <a:spLocks noChangeArrowheads="1"/>
          </p:cNvSpPr>
          <p:nvPr/>
        </p:nvSpPr>
        <p:spPr bwMode="auto">
          <a:xfrm>
            <a:off x="8153401" y="340056"/>
            <a:ext cx="865496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57200" y="13716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304800" y="1708150"/>
            <a:ext cx="875982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00"/>
                </a:solidFill>
                <a:latin typeface="Courier New" pitchFamily="49" charset="0"/>
              </a:rPr>
              <a:t>L = </a:t>
            </a:r>
            <a:r>
              <a:rPr lang="en-US" sz="3000" b="1" dirty="0" smtClean="0">
                <a:solidFill>
                  <a:srgbClr val="000000"/>
                </a:solidFill>
                <a:latin typeface="Courier New" pitchFamily="49" charset="0"/>
              </a:rPr>
              <a:t>[40</a:t>
            </a:r>
            <a:r>
              <a:rPr lang="en-US" sz="3000" b="1" dirty="0">
                <a:solidFill>
                  <a:srgbClr val="000000"/>
                </a:solidFill>
                <a:latin typeface="Courier New" pitchFamily="49" charset="0"/>
              </a:rPr>
              <a:t>, 80, 10, 30, 27, 52, 5, </a:t>
            </a:r>
            <a:r>
              <a:rPr lang="en-US" sz="3000" b="1" dirty="0" smtClean="0">
                <a:solidFill>
                  <a:srgbClr val="000000"/>
                </a:solidFill>
                <a:latin typeface="Courier New" pitchFamily="49" charset="0"/>
              </a:rPr>
              <a:t>15] </a:t>
            </a:r>
            <a:endParaRPr lang="en-US" sz="3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858247" y="1295400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27606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3659188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4572078" y="13001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5486400" y="13001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64182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7194550" y="1296988"/>
            <a:ext cx="469900" cy="4778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7988300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97919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40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10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365022"/>
            <a:ext cx="559947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5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7343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7343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7343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041880" y="76200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</a:t>
            </a:r>
            <a:r>
              <a:rPr lang="en-US" sz="21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</a:t>
            </a:r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3696" y="650544"/>
            <a:ext cx="645319" cy="4154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7255" y="650544"/>
            <a:ext cx="645319" cy="4154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10280" y="650544"/>
            <a:ext cx="645319" cy="4154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6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514600" y="892792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446333" y="892792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46468" y="892792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84176" y="3632580"/>
            <a:ext cx="6351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i_min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(L):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minval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L[0]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minloc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  for </a:t>
            </a: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range(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(L)):                 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endParaRPr lang="en-US" b="1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minloc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4297" y="3579184"/>
            <a:ext cx="230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track </a:t>
            </a:r>
            <a:r>
              <a:rPr lang="en-US" b="1" i="1" dirty="0" smtClean="0">
                <a:solidFill>
                  <a:srgbClr val="000000"/>
                </a:solidFill>
                <a:latin typeface="Cambria" pitchFamily="18" charset="0"/>
              </a:rPr>
              <a:t>both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day and price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0648" y="5646760"/>
            <a:ext cx="197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update when needed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3385923" y="3875964"/>
            <a:ext cx="2878399" cy="3531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2852383" y="3903260"/>
            <a:ext cx="3398292" cy="6550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318450" y="4872335"/>
            <a:ext cx="197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loop!</a:t>
            </a:r>
            <a:endParaRPr lang="en-US" b="1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5172501" y="4981433"/>
            <a:ext cx="1624084" cy="12283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4121624" y="5704764"/>
            <a:ext cx="2442951" cy="1774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657600" y="5909482"/>
            <a:ext cx="2866030" cy="1364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177645" y="2503521"/>
            <a:ext cx="129073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minval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77645" y="674295"/>
            <a:ext cx="1290738" cy="461665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minloc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30739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1094" y="1572607"/>
            <a:ext cx="417869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99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1"/>
          <p:cNvSpPr>
            <a:spLocks noChangeArrowheads="1"/>
          </p:cNvSpPr>
          <p:nvPr/>
        </p:nvSpPr>
        <p:spPr bwMode="auto">
          <a:xfrm>
            <a:off x="8153401" y="340056"/>
            <a:ext cx="865496" cy="45720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3581400"/>
            <a:ext cx="5312391" cy="3106003"/>
          </a:xfrm>
          <a:prstGeom prst="roundRect">
            <a:avLst>
              <a:gd name="adj" fmla="val 13152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56975" y="5156074"/>
            <a:ext cx="2683581" cy="330326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445507" y="5551859"/>
            <a:ext cx="2894481" cy="65787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97919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40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1478" y="2365022"/>
            <a:ext cx="645319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10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503" y="2365022"/>
            <a:ext cx="559947" cy="73866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5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73435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46333" y="2734354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946468" y="2734354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84176" y="3632580"/>
            <a:ext cx="6351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i_min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(L):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minval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L[0]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minloc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  for </a:t>
            </a:r>
            <a:r>
              <a:rPr lang="en-US" b="1" dirty="0" smtClean="0">
                <a:solidFill>
                  <a:srgbClr val="0E0BEE"/>
                </a:solidFill>
                <a:latin typeface="Courier New" pitchFamily="49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range(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(L)):                 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if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L[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 &lt;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minval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   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minval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= L[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minloc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=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  return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minloc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4297" y="3579184"/>
            <a:ext cx="230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track </a:t>
            </a:r>
            <a:r>
              <a:rPr lang="en-US" b="1" i="1" dirty="0" smtClean="0">
                <a:solidFill>
                  <a:srgbClr val="000000"/>
                </a:solidFill>
                <a:latin typeface="Cambria" pitchFamily="18" charset="0"/>
              </a:rPr>
              <a:t>both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day and price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0648" y="5646760"/>
            <a:ext cx="197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update when needed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3385923" y="3875964"/>
            <a:ext cx="2878399" cy="3531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2852383" y="3903260"/>
            <a:ext cx="3398292" cy="6550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318450" y="4872335"/>
            <a:ext cx="197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loop!</a:t>
            </a:r>
            <a:endParaRPr lang="en-US" b="1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5172501" y="4981433"/>
            <a:ext cx="1624084" cy="12283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4121624" y="5704764"/>
            <a:ext cx="2442951" cy="17742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657600" y="5909482"/>
            <a:ext cx="2866030" cy="1364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177645" y="2503521"/>
            <a:ext cx="129073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minval</a:t>
            </a:r>
            <a:endParaRPr lang="en-US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457200" y="13716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1858247" y="1295400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7606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3659188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4572078" y="1300163"/>
            <a:ext cx="4697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</a:rPr>
              <a:t>day</a:t>
            </a:r>
            <a:endParaRPr lang="en-US" sz="15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5486400" y="1300163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6418263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7194550" y="1296988"/>
            <a:ext cx="469900" cy="4778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7988300" y="1296988"/>
            <a:ext cx="46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sz="1500" b="1">
                <a:solidFill>
                  <a:srgbClr val="C00000"/>
                </a:solidFill>
                <a:latin typeface="Calibri" pitchFamily="34" charset="0"/>
              </a:rPr>
              <a:t>day</a:t>
            </a:r>
          </a:p>
          <a:p>
            <a:pPr>
              <a:lnSpc>
                <a:spcPts val="1500"/>
              </a:lnSpc>
            </a:pPr>
            <a:r>
              <a:rPr lang="en-US" sz="2100" b="1">
                <a:solidFill>
                  <a:srgbClr val="C00000"/>
                </a:solidFill>
                <a:latin typeface="Calibri" pitchFamily="34" charset="0"/>
              </a:rPr>
              <a:t>7</a:t>
            </a:r>
            <a:endParaRPr lang="en-US" sz="21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41880" y="76200"/>
            <a:ext cx="98032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</a:t>
            </a:r>
            <a:r>
              <a:rPr lang="en-US" sz="21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</a:t>
            </a:r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returned</a:t>
            </a:r>
            <a:endParaRPr lang="en-US" sz="150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03696" y="650544"/>
            <a:ext cx="645319" cy="4154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0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77255" y="650544"/>
            <a:ext cx="645319" cy="4154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</a:t>
            </a:r>
            <a:r>
              <a:rPr 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10280" y="650544"/>
            <a:ext cx="645319" cy="4154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= 6</a:t>
            </a:r>
            <a:endParaRPr lang="en-US" sz="21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2514600" y="892792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446333" y="892792"/>
            <a:ext cx="2451178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7946468" y="892792"/>
            <a:ext cx="599221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Rectangle 67"/>
          <p:cNvSpPr/>
          <p:nvPr/>
        </p:nvSpPr>
        <p:spPr>
          <a:xfrm>
            <a:off x="177645" y="674295"/>
            <a:ext cx="1290738" cy="461665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minloc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066800" y="130739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1441094" y="1572607"/>
            <a:ext cx="417869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304800" y="1708150"/>
            <a:ext cx="8759824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00"/>
                </a:solidFill>
                <a:latin typeface="Courier New" pitchFamily="49" charset="0"/>
              </a:rPr>
              <a:t>L = </a:t>
            </a:r>
            <a:r>
              <a:rPr lang="en-US" sz="3000" b="1" dirty="0" smtClean="0">
                <a:solidFill>
                  <a:srgbClr val="000000"/>
                </a:solidFill>
                <a:latin typeface="Courier New" pitchFamily="49" charset="0"/>
              </a:rPr>
              <a:t>[40</a:t>
            </a:r>
            <a:r>
              <a:rPr lang="en-US" sz="3000" b="1" dirty="0">
                <a:solidFill>
                  <a:srgbClr val="000000"/>
                </a:solidFill>
                <a:latin typeface="Courier New" pitchFamily="49" charset="0"/>
              </a:rPr>
              <a:t>, 80, 10, 30, 27, 52, 5, </a:t>
            </a:r>
            <a:r>
              <a:rPr lang="en-US" sz="3000" b="1" dirty="0" smtClean="0">
                <a:solidFill>
                  <a:srgbClr val="000000"/>
                </a:solidFill>
                <a:latin typeface="Courier New" pitchFamily="49" charset="0"/>
              </a:rPr>
              <a:t>15] </a:t>
            </a:r>
            <a:endParaRPr lang="en-US" sz="3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52600" y="4819650"/>
            <a:ext cx="4634552" cy="48932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41"/>
          <p:cNvSpPr>
            <a:spLocks noChangeArrowheads="1"/>
          </p:cNvSpPr>
          <p:nvPr/>
        </p:nvSpPr>
        <p:spPr bwMode="auto">
          <a:xfrm>
            <a:off x="304800" y="223838"/>
            <a:ext cx="8229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Next Thursday </a:t>
            </a:r>
            <a:r>
              <a:rPr lang="en-US" dirty="0">
                <a:latin typeface="Cambria" pitchFamily="18" charset="0"/>
              </a:rPr>
              <a:t>will be the CS 5 in-class </a:t>
            </a:r>
            <a:r>
              <a:rPr lang="en-US" dirty="0" smtClean="0">
                <a:latin typeface="Cambria" pitchFamily="18" charset="0"/>
              </a:rPr>
              <a:t>midterm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076" name="Rectangle 42"/>
          <p:cNvSpPr>
            <a:spLocks noChangeArrowheads="1"/>
          </p:cNvSpPr>
          <p:nvPr/>
        </p:nvSpPr>
        <p:spPr bwMode="auto">
          <a:xfrm>
            <a:off x="914400" y="903287"/>
            <a:ext cx="2362200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Un</a:t>
            </a:r>
            <a:r>
              <a:rPr lang="en-US" sz="2100" b="1">
                <a:latin typeface="Cambria" pitchFamily="18" charset="0"/>
              </a:rPr>
              <a:t>-warnings:</a:t>
            </a:r>
          </a:p>
        </p:txBody>
      </p:sp>
      <p:sp>
        <p:nvSpPr>
          <p:cNvPr id="3077" name="Rectangle 43"/>
          <p:cNvSpPr>
            <a:spLocks noChangeArrowheads="1"/>
          </p:cNvSpPr>
          <p:nvPr/>
        </p:nvSpPr>
        <p:spPr bwMode="auto">
          <a:xfrm>
            <a:off x="1921335" y="2413671"/>
            <a:ext cx="3802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Worth </a:t>
            </a:r>
            <a:r>
              <a:rPr lang="en-US" sz="2100" dirty="0">
                <a:latin typeface="Cambria" pitchFamily="18" charset="0"/>
              </a:rPr>
              <a:t>1 </a:t>
            </a:r>
            <a:r>
              <a:rPr lang="en-US" sz="2100" dirty="0" smtClean="0">
                <a:latin typeface="Cambria" pitchFamily="18" charset="0"/>
              </a:rPr>
              <a:t>homework assignment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78" name="Rectangle 42"/>
          <p:cNvSpPr>
            <a:spLocks noChangeArrowheads="1"/>
          </p:cNvSpPr>
          <p:nvPr/>
        </p:nvSpPr>
        <p:spPr bwMode="auto">
          <a:xfrm>
            <a:off x="990600" y="3681412"/>
            <a:ext cx="2362200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l"/>
            <a:r>
              <a:rPr lang="en-US" sz="2100" b="1" i="1">
                <a:latin typeface="Cambria" pitchFamily="18" charset="0"/>
              </a:rPr>
              <a:t>Suggestions:</a:t>
            </a:r>
            <a:endParaRPr lang="en-US" sz="2100" b="1">
              <a:latin typeface="Cambria" pitchFamily="18" charset="0"/>
            </a:endParaRPr>
          </a:p>
        </p:txBody>
      </p:sp>
      <p:sp>
        <p:nvSpPr>
          <p:cNvPr id="3079" name="Rectangle 43"/>
          <p:cNvSpPr>
            <a:spLocks noChangeArrowheads="1"/>
          </p:cNvSpPr>
          <p:nvPr/>
        </p:nvSpPr>
        <p:spPr bwMode="auto">
          <a:xfrm>
            <a:off x="1921335" y="4291012"/>
            <a:ext cx="60126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Go </a:t>
            </a:r>
            <a:r>
              <a:rPr lang="en-US" sz="2100" dirty="0">
                <a:latin typeface="Cambria" pitchFamily="18" charset="0"/>
              </a:rPr>
              <a:t>over in-class exercises and </a:t>
            </a:r>
            <a:r>
              <a:rPr lang="en-US" sz="2100" dirty="0" smtClean="0">
                <a:latin typeface="Cambria" pitchFamily="18" charset="0"/>
              </a:rPr>
              <a:t>homework problems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1921335" y="5357812"/>
            <a:ext cx="541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Consider </a:t>
            </a:r>
            <a:r>
              <a:rPr lang="en-US" sz="2100" dirty="0">
                <a:latin typeface="Cambria" pitchFamily="18" charset="0"/>
              </a:rPr>
              <a:t>small </a:t>
            </a:r>
            <a:r>
              <a:rPr lang="en-US" sz="2100" i="1" dirty="0">
                <a:latin typeface="Cambria" pitchFamily="18" charset="0"/>
              </a:rPr>
              <a:t>variations</a:t>
            </a:r>
            <a:r>
              <a:rPr lang="en-US" sz="2100" dirty="0">
                <a:latin typeface="Cambria" pitchFamily="18" charset="0"/>
              </a:rPr>
              <a:t> of the problems – and how </a:t>
            </a:r>
            <a:r>
              <a:rPr lang="en-US" sz="2100" dirty="0" smtClean="0">
                <a:latin typeface="Cambria" pitchFamily="18" charset="0"/>
              </a:rPr>
              <a:t>they </a:t>
            </a:r>
            <a:r>
              <a:rPr lang="en-US" sz="2100" dirty="0">
                <a:latin typeface="Cambria" pitchFamily="18" charset="0"/>
              </a:rPr>
              <a:t>would change the solutions…</a:t>
            </a:r>
          </a:p>
        </p:txBody>
      </p:sp>
      <p:sp>
        <p:nvSpPr>
          <p:cNvPr id="3081" name="Rectangle 43"/>
          <p:cNvSpPr>
            <a:spLocks noChangeArrowheads="1"/>
          </p:cNvSpPr>
          <p:nvPr/>
        </p:nvSpPr>
        <p:spPr bwMode="auto">
          <a:xfrm>
            <a:off x="1921335" y="2884914"/>
            <a:ext cx="6308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Score worries?   </a:t>
            </a:r>
            <a:r>
              <a:rPr lang="en-US" sz="2100" i="1" dirty="0" smtClean="0">
                <a:latin typeface="Cambria" pitchFamily="18" charset="0"/>
              </a:rPr>
              <a:t>Extra</a:t>
            </a:r>
            <a:r>
              <a:rPr lang="en-US" sz="2100" dirty="0" smtClean="0">
                <a:latin typeface="Cambria" pitchFamily="18" charset="0"/>
              </a:rPr>
              <a:t> extra-credit in hw9 and beyond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082" name="Rectangle 43"/>
          <p:cNvSpPr>
            <a:spLocks noChangeArrowheads="1"/>
          </p:cNvSpPr>
          <p:nvPr/>
        </p:nvSpPr>
        <p:spPr bwMode="auto">
          <a:xfrm>
            <a:off x="1921335" y="4819650"/>
            <a:ext cx="42892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create </a:t>
            </a:r>
            <a:r>
              <a:rPr lang="en-US" sz="2100" dirty="0">
                <a:latin typeface="Cambria" pitchFamily="18" charset="0"/>
              </a:rPr>
              <a:t>a </a:t>
            </a:r>
            <a:r>
              <a:rPr lang="en-US" sz="2100" dirty="0" smtClean="0">
                <a:latin typeface="Cambria" pitchFamily="18" charset="0"/>
              </a:rPr>
              <a:t>page </a:t>
            </a:r>
            <a:r>
              <a:rPr lang="en-US" sz="2100" dirty="0">
                <a:latin typeface="Cambria" pitchFamily="18" charset="0"/>
              </a:rPr>
              <a:t>of </a:t>
            </a:r>
            <a:r>
              <a:rPr lang="en-US" sz="2100" dirty="0" smtClean="0">
                <a:latin typeface="Cambria" pitchFamily="18" charset="0"/>
              </a:rPr>
              <a:t>notes, 2-sided is OK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921334" y="1471612"/>
            <a:ext cx="630826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Worries? concerns?   See me…</a:t>
            </a:r>
            <a:endParaRPr lang="en-US" sz="2100" b="1" i="1" dirty="0">
              <a:latin typeface="Cambria" pitchFamily="18" charset="0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1921335" y="1942855"/>
            <a:ext cx="396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dirty="0" smtClean="0">
                <a:latin typeface="Cambria" pitchFamily="18" charset="0"/>
              </a:rPr>
              <a:t>Five problems, written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36" y="6258580"/>
            <a:ext cx="2070360" cy="52322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only 5 minutes? Try list comprehensions &amp;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1400" dirty="0">
                <a:latin typeface="Calibri" pitchFamily="34" charset="0"/>
              </a:rPr>
              <a:t>!</a:t>
            </a: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6975260" y="6197025"/>
            <a:ext cx="2027467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all quizzes so far?  they're posted!</a:t>
            </a:r>
            <a:endParaRPr lang="en-US" sz="1600" b="1" i="1" dirty="0">
              <a:latin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1678080">
            <a:off x="8413447" y="5550819"/>
            <a:ext cx="533400" cy="762506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0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724400" y="2077844"/>
            <a:ext cx="4260376" cy="3603009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81000" y="175736"/>
            <a:ext cx="50518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Nested loops...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28600" y="2570132"/>
            <a:ext cx="6029944" cy="187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i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(4):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j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700" b="1" dirty="0" smtClean="0">
                <a:latin typeface="Courier New" pitchFamily="49" charset="0"/>
              </a:rPr>
              <a:t>(4):</a:t>
            </a:r>
            <a:endParaRPr lang="en-US" sz="27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  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700" b="1" dirty="0" smtClean="0">
                <a:latin typeface="Courier New" pitchFamily="49" charset="0"/>
              </a:rPr>
              <a:t>(</a:t>
            </a:r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abs(</a:t>
            </a:r>
            <a:r>
              <a:rPr lang="en-US" sz="27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-j), end=''</a:t>
            </a:r>
            <a:r>
              <a:rPr lang="en-US" sz="2700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smtClean="0">
                <a:latin typeface="Courier New" pitchFamily="49" charset="0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sz="2700" b="1" dirty="0" smtClean="0">
                <a:latin typeface="Courier New" pitchFamily="49" charset="0"/>
              </a:rPr>
              <a:t>()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4166" y="3310720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 smtClean="0">
                <a:latin typeface="Calibri" pitchFamily="34" charset="0"/>
              </a:rPr>
              <a:t>0   1   2   3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9880" y="2217847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j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05232" y="2620455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14166" y="3844120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0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4166" y="4377520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2</a:t>
            </a:r>
            <a:r>
              <a:rPr lang="en-US" sz="4200" b="1" dirty="0" smtClean="0">
                <a:latin typeface="Calibri" pitchFamily="34" charset="0"/>
              </a:rPr>
              <a:t>   1   0   </a:t>
            </a:r>
            <a:r>
              <a:rPr lang="en-US" sz="4200" b="1" dirty="0">
                <a:latin typeface="Calibri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4166" y="4910920"/>
            <a:ext cx="23711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  <a:spcBef>
                <a:spcPct val="50000"/>
              </a:spcBef>
            </a:pPr>
            <a:r>
              <a:rPr lang="en-US" sz="4200" b="1" dirty="0">
                <a:latin typeface="Calibri" pitchFamily="34" charset="0"/>
              </a:rPr>
              <a:t>3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2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1</a:t>
            </a:r>
            <a:r>
              <a:rPr lang="en-US" sz="4200" b="1" dirty="0" smtClean="0">
                <a:latin typeface="Calibri" pitchFamily="34" charset="0"/>
              </a:rPr>
              <a:t>   </a:t>
            </a:r>
            <a:r>
              <a:rPr lang="en-US" sz="4200" b="1" dirty="0">
                <a:latin typeface="Calibri" pitchFamily="34" charset="0"/>
              </a:rPr>
              <a:t>0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758740" y="2448679"/>
            <a:ext cx="290758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084928" y="3115143"/>
            <a:ext cx="0" cy="226545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5948764" y="2601092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0024" y="2605557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0516" y="2605557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0116" y="2605557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7536" y="3156100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7536" y="3722484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7536" y="4242236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7536" y="4789284"/>
            <a:ext cx="369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235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[0,1,2,3]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9380" y="2476425"/>
            <a:ext cx="320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itchFamily="18" charset="0"/>
              </a:rPr>
              <a:t>list</a:t>
            </a:r>
            <a:endParaRPr lang="en-US" sz="800" dirty="0"/>
          </a:p>
        </p:txBody>
      </p:sp>
      <p:sp>
        <p:nvSpPr>
          <p:cNvPr id="24" name="Rectangle 23"/>
          <p:cNvSpPr/>
          <p:nvPr/>
        </p:nvSpPr>
        <p:spPr>
          <a:xfrm>
            <a:off x="2473765" y="2984956"/>
            <a:ext cx="320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itchFamily="18" charset="0"/>
              </a:rPr>
              <a:t>list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0999" y="1270379"/>
            <a:ext cx="5255525" cy="54443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90799" y="3206124"/>
            <a:ext cx="491318" cy="731292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6001235" y="3800969"/>
            <a:ext cx="296306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j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457200" y="1739863"/>
            <a:ext cx="5237186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mindiff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m = </a:t>
            </a:r>
            <a:r>
              <a:rPr lang="en-US" sz="1800" b="1" dirty="0" smtClean="0">
                <a:latin typeface="Courier New" pitchFamily="49" charset="0"/>
              </a:rPr>
              <a:t>abs(L[1]-L[0])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   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(L))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if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solidFill>
                <a:srgbClr val="FF6601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m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783237" y="53340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</a:t>
            </a:r>
            <a:r>
              <a:rPr lang="en-US" sz="2100" u="sng" dirty="0">
                <a:latin typeface="Cambria" pitchFamily="18" charset="0"/>
              </a:rPr>
              <a:t>loop over </a:t>
            </a:r>
            <a:r>
              <a:rPr lang="en-US" sz="2100" b="1" u="sng" dirty="0" smtClean="0">
                <a:latin typeface="Cambria" pitchFamily="18" charset="0"/>
              </a:rPr>
              <a:t>L twice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005753" y="3410182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([</a:t>
            </a:r>
            <a:r>
              <a:rPr lang="en-US" dirty="0" smtClean="0">
                <a:latin typeface="Calibri" pitchFamily="34" charset="0"/>
              </a:rPr>
              <a:t>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between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462598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33217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133600" y="4681180"/>
            <a:ext cx="3007057" cy="1088198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0999" y="1270379"/>
            <a:ext cx="5255525" cy="54443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133600" y="4681180"/>
            <a:ext cx="3007057" cy="1088198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90799" y="3206124"/>
            <a:ext cx="491318" cy="731292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6001235" y="3800969"/>
            <a:ext cx="296306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i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j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 smtClean="0">
                <a:latin typeface="Courier New" pitchFamily="49" charset="0"/>
              </a:rPr>
              <a:t>(4):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700" name="Rectangle 1033"/>
          <p:cNvSpPr>
            <a:spLocks noChangeArrowheads="1"/>
          </p:cNvSpPr>
          <p:nvPr/>
        </p:nvSpPr>
        <p:spPr bwMode="auto">
          <a:xfrm>
            <a:off x="457200" y="1739863"/>
            <a:ext cx="5218216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mindiff</a:t>
            </a:r>
            <a:r>
              <a:rPr lang="en-US" b="1" dirty="0">
                <a:latin typeface="Courier New" pitchFamily="49" charset="0"/>
              </a:rPr>
              <a:t>( L</a:t>
            </a:r>
            <a:r>
              <a:rPr lang="en-US" b="1" dirty="0" smtClean="0">
                <a:latin typeface="Courier New" pitchFamily="49" charset="0"/>
              </a:rPr>
              <a:t>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m = </a:t>
            </a:r>
            <a:r>
              <a:rPr lang="en-US" sz="1800" b="1" dirty="0" smtClean="0">
                <a:latin typeface="Courier New" pitchFamily="49" charset="0"/>
              </a:rPr>
              <a:t>abs(L[1]-L[0])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j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range(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i+1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(L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))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1"/>
                </a:solidFill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FF6601"/>
                </a:solidFill>
                <a:latin typeface="Courier New" pitchFamily="49" charset="0"/>
              </a:rPr>
              <a:t> 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abs(L[j]-L[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])</a:t>
            </a:r>
            <a:r>
              <a:rPr lang="en-US" b="1" dirty="0" smtClean="0">
                <a:latin typeface="Courier New" pitchFamily="49" charset="0"/>
              </a:rPr>
              <a:t> &lt; m: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  m =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abs(L[j]-L[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])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m</a:t>
            </a:r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5783237" y="5334000"/>
            <a:ext cx="30779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Track </a:t>
            </a:r>
            <a:r>
              <a:rPr lang="en-US" sz="2100" dirty="0">
                <a:latin typeface="Cambria" pitchFamily="18" charset="0"/>
              </a:rPr>
              <a:t>the value of the </a:t>
            </a:r>
            <a:r>
              <a:rPr lang="en-US" sz="2100" i="1" dirty="0">
                <a:latin typeface="Cambria" pitchFamily="18" charset="0"/>
              </a:rPr>
              <a:t>minimum so far </a:t>
            </a:r>
            <a:r>
              <a:rPr lang="en-US" sz="2100" dirty="0">
                <a:latin typeface="Cambria" pitchFamily="18" charset="0"/>
              </a:rPr>
              <a:t>as you </a:t>
            </a:r>
            <a:r>
              <a:rPr lang="en-US" sz="2100" u="sng" dirty="0">
                <a:latin typeface="Cambria" pitchFamily="18" charset="0"/>
              </a:rPr>
              <a:t>loop over </a:t>
            </a:r>
            <a:r>
              <a:rPr lang="en-US" sz="2100" b="1" u="sng" dirty="0" smtClean="0">
                <a:latin typeface="Cambria" pitchFamily="18" charset="0"/>
              </a:rPr>
              <a:t>L twice</a:t>
            </a:r>
            <a:r>
              <a:rPr lang="en-US" sz="2100" dirty="0" smtClean="0">
                <a:latin typeface="Cambria" pitchFamily="18" charset="0"/>
              </a:rPr>
              <a:t>…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005753" y="3410182"/>
            <a:ext cx="2249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Hint</a:t>
            </a:r>
            <a:r>
              <a:rPr lang="en-US" sz="1600" dirty="0">
                <a:latin typeface="Cambria" pitchFamily="18" charset="0"/>
              </a:rPr>
              <a:t>: </a:t>
            </a:r>
            <a:r>
              <a:rPr lang="en-US" sz="1600" dirty="0" smtClean="0">
                <a:latin typeface="Cambria" pitchFamily="18" charset="0"/>
              </a:rPr>
              <a:t>Use nested loops: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675416" y="166745"/>
            <a:ext cx="3316184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err="1" smtClean="0">
                <a:latin typeface="Calibri" pitchFamily="34" charset="0"/>
              </a:rPr>
              <a:t>mindiff</a:t>
            </a:r>
            <a:r>
              <a:rPr lang="en-US" dirty="0" smtClean="0">
                <a:latin typeface="Calibri" pitchFamily="34" charset="0"/>
              </a:rPr>
              <a:t>( [42,3,7,100,-9])</a:t>
            </a:r>
            <a:endParaRPr lang="en-US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4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9830" y="294382"/>
            <a:ext cx="5144160" cy="70788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Write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mindiff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to return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smallest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abs. diff. between any two elements from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7504457" y="786825"/>
            <a:ext cx="35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L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7559301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344768" y="4844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Right Brace 35"/>
          <p:cNvSpPr/>
          <p:nvPr/>
        </p:nvSpPr>
        <p:spPr bwMode="auto">
          <a:xfrm rot="5400000" flipV="1">
            <a:off x="7575076" y="-69002"/>
            <a:ext cx="218364" cy="1609299"/>
          </a:xfrm>
          <a:prstGeom prst="rightBrace">
            <a:avLst>
              <a:gd name="adj1" fmla="val 4839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6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704321" y="6308366"/>
            <a:ext cx="7796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Investment analysis for the 21st </a:t>
            </a:r>
            <a:r>
              <a:rPr lang="en-US" dirty="0" smtClean="0">
                <a:latin typeface="Calibri" panose="020F0502020204030204" pitchFamily="34" charset="0"/>
              </a:rPr>
              <a:t>century…</a:t>
            </a:r>
            <a:r>
              <a:rPr lang="en-US" i="1" dirty="0" smtClean="0">
                <a:latin typeface="Calibri" panose="020F0502020204030204" pitchFamily="34" charset="0"/>
              </a:rPr>
              <a:t>and </a:t>
            </a:r>
            <a:r>
              <a:rPr lang="en-US" i="1" dirty="0" smtClean="0">
                <a:latin typeface="Calibri" panose="020F0502020204030204" pitchFamily="34" charset="0"/>
              </a:rPr>
              <a:t>beyond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467025" y="2357735"/>
            <a:ext cx="2647775" cy="46166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Software side 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646613" y="40569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(0) Input a new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(1) Print the current list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(2) Find the average price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(3) Find the standard deviation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(4) Find the min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(5) Find the max and its day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(6) Your TTS investment plan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(9) Quit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Enter your choice:</a:t>
            </a:r>
          </a:p>
        </p:txBody>
      </p:sp>
      <p:sp>
        <p:nvSpPr>
          <p:cNvPr id="33802" name="Text Box 19"/>
          <p:cNvSpPr txBox="1">
            <a:spLocks noChangeArrowheads="1"/>
          </p:cNvSpPr>
          <p:nvPr/>
        </p:nvSpPr>
        <p:spPr bwMode="auto">
          <a:xfrm>
            <a:off x="276579" y="152400"/>
            <a:ext cx="34572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T. T. </a:t>
            </a:r>
            <a:r>
              <a:rPr lang="en-US" sz="4000" dirty="0" smtClean="0">
                <a:latin typeface="Cambria" pitchFamily="18" charset="0"/>
              </a:rPr>
              <a:t>Securities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33803" name="Picture 20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038">
            <a:off x="637005" y="1006855"/>
            <a:ext cx="2447925" cy="922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4669191" y="1884536"/>
            <a:ext cx="3669770" cy="293511"/>
          </a:xfrm>
          <a:prstGeom prst="roundRect">
            <a:avLst/>
          </a:prstGeom>
          <a:noFill/>
          <a:ln w="12700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98116" y="3511550"/>
            <a:ext cx="1709737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Hardware side…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9845985">
            <a:off x="4140728" y="2006027"/>
            <a:ext cx="457200" cy="381000"/>
          </a:xfrm>
          <a:prstGeom prst="rightArrow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65415" flipV="1">
            <a:off x="6151485" y="3736547"/>
            <a:ext cx="457200" cy="381000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4966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40752" r="29395" b="31462"/>
          <a:stretch/>
        </p:blipFill>
        <p:spPr bwMode="auto">
          <a:xfrm>
            <a:off x="98777" y="2285999"/>
            <a:ext cx="8963379" cy="3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2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personal motivation for TT securities…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1999 ~ wedding gift…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800600" y="2133600"/>
            <a:ext cx="4261556" cy="3352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8777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99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40752" r="29395" b="31462"/>
          <a:stretch/>
        </p:blipFill>
        <p:spPr bwMode="auto">
          <a:xfrm>
            <a:off x="98777" y="2285999"/>
            <a:ext cx="8963379" cy="30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1999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8777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0" y="4419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advice…?</a:t>
            </a:r>
            <a:endParaRPr lang="en-US" b="1" i="1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6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40676" r="29715" b="32070"/>
          <a:stretch/>
        </p:blipFill>
        <p:spPr bwMode="auto">
          <a:xfrm>
            <a:off x="76200" y="2286000"/>
            <a:ext cx="89633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Spring 2000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12425" y="2438400"/>
            <a:ext cx="2415823" cy="533400"/>
          </a:xfrm>
          <a:prstGeom prst="roundRect">
            <a:avLst/>
          </a:prstGeom>
          <a:solidFill>
            <a:srgbClr val="FF6601">
              <a:alpha val="1800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0" y="4419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advice…?</a:t>
            </a:r>
            <a:endParaRPr lang="en-US" b="1" i="1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3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40676" r="29715" b="32070"/>
          <a:stretch/>
        </p:blipFill>
        <p:spPr bwMode="auto">
          <a:xfrm>
            <a:off x="76200" y="2286000"/>
            <a:ext cx="896337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46200" y="5943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Cambria" pitchFamily="18" charset="0"/>
              </a:rPr>
              <a:t>LightPath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dirty="0" smtClean="0">
                <a:latin typeface="Cambria" pitchFamily="18" charset="0"/>
              </a:rPr>
              <a:t>Fall 2016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27938" r="29564" b="44316"/>
          <a:stretch/>
        </p:blipFill>
        <p:spPr bwMode="auto">
          <a:xfrm>
            <a:off x="134814" y="2280138"/>
            <a:ext cx="8937581" cy="30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29684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Why it's called a </a:t>
            </a:r>
            <a:r>
              <a:rPr lang="en-US" sz="3600" b="1" dirty="0" smtClean="0">
                <a:latin typeface="Cambria" pitchFamily="18" charset="0"/>
              </a:rPr>
              <a:t>broke</a:t>
            </a:r>
            <a:r>
              <a:rPr lang="en-US" sz="3600" dirty="0" smtClean="0">
                <a:latin typeface="Cambria" pitchFamily="18" charset="0"/>
              </a:rPr>
              <a:t>rage…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" y="2362200"/>
            <a:ext cx="8864743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>
          <a:xfrm>
            <a:off x="88710" y="2112692"/>
            <a:ext cx="9027736" cy="333276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8628044" y="6408762"/>
            <a:ext cx="457200" cy="381000"/>
          </a:xfrm>
          <a:prstGeom prst="rightArrow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6460762"/>
            <a:ext cx="1026242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inspiration…</a:t>
            </a:r>
            <a:endParaRPr lang="en-US" sz="1200" dirty="0">
              <a:latin typeface="Candara" panose="020E05020303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7"/>
          <a:stretch/>
        </p:blipFill>
        <p:spPr>
          <a:xfrm>
            <a:off x="89848" y="5203208"/>
            <a:ext cx="9027736" cy="421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03" y="899781"/>
            <a:ext cx="294363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TTS advantage!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57200" y="132715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09600" y="1239688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Your stock's prices:</a:t>
            </a: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7055159" y="173145"/>
            <a:ext cx="1735137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What is the best TTS </a:t>
            </a:r>
            <a:r>
              <a:rPr lang="en-US" sz="1600" dirty="0">
                <a:latin typeface="Cambria" pitchFamily="18" charset="0"/>
              </a:rPr>
              <a:t>investment </a:t>
            </a:r>
            <a:r>
              <a:rPr lang="en-US" sz="1600" dirty="0" smtClean="0">
                <a:latin typeface="Cambria" pitchFamily="18" charset="0"/>
              </a:rPr>
              <a:t>strategy here?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3078163" y="12192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 = </a:t>
            </a:r>
            <a:r>
              <a:rPr lang="en-US" dirty="0" smtClean="0">
                <a:latin typeface="Calibri" pitchFamily="34" charset="0"/>
              </a:rPr>
              <a:t>[40</a:t>
            </a:r>
            <a:r>
              <a:rPr lang="en-US" dirty="0">
                <a:latin typeface="Calibri" pitchFamily="34" charset="0"/>
              </a:rPr>
              <a:t>, 80, 10, 30, 27, 52, 5, </a:t>
            </a:r>
            <a:r>
              <a:rPr lang="en-US" dirty="0" smtClean="0">
                <a:latin typeface="Calibri" pitchFamily="34" charset="0"/>
              </a:rPr>
              <a:t>15]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7    15.0</a:t>
            </a:r>
          </a:p>
        </p:txBody>
      </p:sp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217311" y="6401179"/>
            <a:ext cx="8763000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o make our business plan </a:t>
            </a:r>
            <a:r>
              <a:rPr lang="en-US" sz="1800" b="1" u="sng" dirty="0" smtClean="0">
                <a:latin typeface="Calibri" pitchFamily="34" charset="0"/>
              </a:rPr>
              <a:t>realistic</a:t>
            </a:r>
            <a:r>
              <a:rPr lang="en-US" sz="1800" dirty="0" smtClean="0">
                <a:latin typeface="Calibri" pitchFamily="34" charset="0"/>
              </a:rPr>
              <a:t>, however, we only allow selling </a:t>
            </a:r>
            <a:r>
              <a:rPr lang="en-US" sz="1800" b="1" i="1" u="sng" dirty="0" smtClean="0">
                <a:solidFill>
                  <a:srgbClr val="0E0BEE"/>
                </a:solidFill>
                <a:latin typeface="Calibri" pitchFamily="34" charset="0"/>
              </a:rPr>
              <a:t>after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buying</a:t>
            </a:r>
            <a:r>
              <a:rPr lang="en-US" sz="1800" i="1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4135" y="6101097"/>
            <a:ext cx="20999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500" i="1" dirty="0" smtClean="0">
                <a:latin typeface="Calibri" panose="020F0502020204030204" pitchFamily="34" charset="0"/>
              </a:rPr>
              <a:t>Important fine print:</a:t>
            </a:r>
            <a:endParaRPr lang="en-US" sz="15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546144" y="2514600"/>
            <a:ext cx="5140325" cy="3043238"/>
          </a:xfrm>
          <a:prstGeom prst="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267200" y="4267200"/>
            <a:ext cx="2895600" cy="457200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5800" y="23622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Day  Price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7    15.0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4135" y="6101097"/>
            <a:ext cx="20999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500" i="1" dirty="0" smtClean="0">
                <a:latin typeface="Calibri" panose="020F0502020204030204" pitchFamily="34" charset="0"/>
              </a:rPr>
              <a:t>Important fine print:</a:t>
            </a:r>
            <a:endParaRPr lang="en-US" sz="1500" i="1" dirty="0">
              <a:latin typeface="Calibri" panose="020F050202020403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94125" y="2621191"/>
            <a:ext cx="4572000" cy="26776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for each buy-day, </a:t>
            </a:r>
            <a:r>
              <a:rPr lang="en-US" b="1" dirty="0" smtClean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for each sell-day, </a:t>
            </a:r>
            <a:r>
              <a:rPr lang="en-US" b="1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compute the profit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if it's the max-so-far: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       </a:t>
            </a:r>
            <a:r>
              <a:rPr lang="en-US" i="1" dirty="0" smtClean="0">
                <a:latin typeface="Calibri" pitchFamily="34" charset="0"/>
              </a:rPr>
              <a:t>remember it in a variable!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TTS advantage!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" y="1239688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Your stock's prices: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55159" y="173145"/>
            <a:ext cx="1735137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What is the best TTS </a:t>
            </a:r>
            <a:r>
              <a:rPr lang="en-US" sz="1600" dirty="0">
                <a:latin typeface="Cambria" pitchFamily="18" charset="0"/>
              </a:rPr>
              <a:t>investment </a:t>
            </a:r>
            <a:r>
              <a:rPr lang="en-US" sz="1600" dirty="0" smtClean="0">
                <a:latin typeface="Cambria" pitchFamily="18" charset="0"/>
              </a:rPr>
              <a:t>strategy here?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78163" y="121920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L = </a:t>
            </a:r>
            <a:r>
              <a:rPr lang="en-US" dirty="0" smtClean="0">
                <a:latin typeface="Calibri" pitchFamily="34" charset="0"/>
              </a:rPr>
              <a:t>[40</a:t>
            </a:r>
            <a:r>
              <a:rPr lang="en-US" dirty="0">
                <a:latin typeface="Calibri" pitchFamily="34" charset="0"/>
              </a:rPr>
              <a:t>, 80, 10, 30, 27, 52, 5, </a:t>
            </a:r>
            <a:r>
              <a:rPr lang="en-US" dirty="0" smtClean="0">
                <a:latin typeface="Calibri" pitchFamily="34" charset="0"/>
              </a:rPr>
              <a:t>15]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17311" y="6401179"/>
            <a:ext cx="8763000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o make our business plan </a:t>
            </a:r>
            <a:r>
              <a:rPr lang="en-US" sz="1800" b="1" u="sng" dirty="0" smtClean="0">
                <a:latin typeface="Calibri" pitchFamily="34" charset="0"/>
              </a:rPr>
              <a:t>realistic</a:t>
            </a:r>
            <a:r>
              <a:rPr lang="en-US" sz="1800" dirty="0" smtClean="0">
                <a:latin typeface="Calibri" pitchFamily="34" charset="0"/>
              </a:rPr>
              <a:t>, however, we only allow selling </a:t>
            </a:r>
            <a:r>
              <a:rPr lang="en-US" sz="1800" b="1" i="1" u="sng" dirty="0" smtClean="0">
                <a:solidFill>
                  <a:srgbClr val="0E0BEE"/>
                </a:solidFill>
                <a:latin typeface="Calibri" pitchFamily="34" charset="0"/>
              </a:rPr>
              <a:t>after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buying</a:t>
            </a:r>
            <a:r>
              <a:rPr lang="en-US" sz="1800" i="1" dirty="0" smtClean="0"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81000" y="1600200"/>
            <a:ext cx="2514600" cy="1752600"/>
          </a:xfrm>
          <a:prstGeom prst="roundRect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571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Mid-term feedback…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78304" y="762000"/>
            <a:ext cx="7467600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I would love to know any thoughts you have about CS5 thus far in the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term.   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In particular, how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you </a:t>
            </a:r>
            <a:r>
              <a:rPr lang="en-US" sz="1800" dirty="0">
                <a:latin typeface="Cambria" pitchFamily="18" charset="0"/>
                <a:cs typeface="Times New Roman" pitchFamily="18" charset="0"/>
              </a:rPr>
              <a:t>feel about the time and effort CS5 </a:t>
            </a:r>
            <a:r>
              <a:rPr lang="en-US" sz="1800" dirty="0" smtClean="0">
                <a:latin typeface="Cambria" pitchFamily="18" charset="0"/>
                <a:cs typeface="Times New Roman" pitchFamily="18" charset="0"/>
              </a:rPr>
              <a:t>requires…</a:t>
            </a:r>
            <a:endParaRPr lang="en-US" sz="1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486400" y="193007"/>
            <a:ext cx="223361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Cambria" pitchFamily="18" charset="0"/>
              </a:rPr>
              <a:t>Don't</a:t>
            </a:r>
            <a:r>
              <a:rPr lang="en-US" sz="1800" dirty="0">
                <a:latin typeface="Cambria" pitchFamily="18" charset="0"/>
              </a:rPr>
              <a:t> put your name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08686" y="1725613"/>
            <a:ext cx="2289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On </a:t>
            </a:r>
            <a:r>
              <a:rPr lang="en-US" sz="1400" dirty="0" smtClean="0">
                <a:latin typeface="Cambria" pitchFamily="18" charset="0"/>
              </a:rPr>
              <a:t>average, </a:t>
            </a:r>
            <a:r>
              <a:rPr lang="en-US" sz="1400" dirty="0">
                <a:latin typeface="Cambria" pitchFamily="18" charset="0"/>
              </a:rPr>
              <a:t>how much time per week do you spend on CS5 </a:t>
            </a:r>
            <a:r>
              <a:rPr lang="en-US" sz="1400" b="1" i="1" dirty="0">
                <a:latin typeface="Cambria" pitchFamily="18" charset="0"/>
              </a:rPr>
              <a:t>outside class + lab</a:t>
            </a:r>
            <a:r>
              <a:rPr lang="en-US" sz="1400" dirty="0">
                <a:latin typeface="Cambria" pitchFamily="18" charset="0"/>
              </a:rPr>
              <a:t>?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4049713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keep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about CS5 …?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972050"/>
            <a:ext cx="7170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Something you'd </a:t>
            </a:r>
            <a:r>
              <a:rPr lang="en-US" sz="1800" b="1" i="1">
                <a:solidFill>
                  <a:srgbClr val="047F0A"/>
                </a:solidFill>
                <a:latin typeface="Cambria" pitchFamily="18" charset="0"/>
              </a:rPr>
              <a:t>change about  / get rid of / add to</a:t>
            </a:r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 CS5 …?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04800" y="5957888"/>
            <a:ext cx="659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47F0A"/>
                </a:solidFill>
                <a:latin typeface="Cambria" pitchFamily="18" charset="0"/>
              </a:rPr>
              <a:t>Other thoughts optional, but 142% welcome: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335337" y="1633538"/>
            <a:ext cx="2379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does CS5's workload compare to other classes you're taking this term? </a:t>
            </a: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300788" y="1741488"/>
            <a:ext cx="195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How would you judge the </a:t>
            </a:r>
            <a:r>
              <a:rPr lang="en-US" sz="1400" b="1" i="1" dirty="0">
                <a:latin typeface="Cambria" pitchFamily="18" charset="0"/>
              </a:rPr>
              <a:t>pace </a:t>
            </a:r>
            <a:r>
              <a:rPr lang="en-US" sz="1400" dirty="0">
                <a:latin typeface="Cambria" pitchFamily="18" charset="0"/>
              </a:rPr>
              <a:t>of CS5?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5655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809625" y="32004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rot="-5400000">
            <a:off x="3450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334125" y="2832100"/>
            <a:ext cx="1895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5127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heavier</a:t>
            </a:r>
          </a:p>
        </p:txBody>
      </p:sp>
      <p:sp>
        <p:nvSpPr>
          <p:cNvPr id="26641" name="Rectangle 21"/>
          <p:cNvSpPr>
            <a:spLocks noChangeArrowheads="1"/>
          </p:cNvSpPr>
          <p:nvPr/>
        </p:nvSpPr>
        <p:spPr bwMode="auto">
          <a:xfrm>
            <a:off x="4135438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the same</a:t>
            </a:r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3222625" y="2987675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lighter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7886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fast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69088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about right</a:t>
            </a:r>
          </a:p>
        </p:txBody>
      </p: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5981700" y="2982913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omic Sans MS" pitchFamily="66" charset="0"/>
              </a:rPr>
              <a:t>much too slow</a:t>
            </a:r>
          </a:p>
        </p:txBody>
      </p:sp>
      <p:sp>
        <p:nvSpPr>
          <p:cNvPr id="26646" name="Line 26"/>
          <p:cNvSpPr>
            <a:spLocks noChangeShapeType="1"/>
          </p:cNvSpPr>
          <p:nvPr/>
        </p:nvSpPr>
        <p:spPr bwMode="auto">
          <a:xfrm>
            <a:off x="304800" y="398145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304800" y="4914900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304800" y="5888038"/>
            <a:ext cx="855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13"/>
          <p:cNvSpPr>
            <a:spLocks noChangeShapeType="1"/>
          </p:cNvSpPr>
          <p:nvPr/>
        </p:nvSpPr>
        <p:spPr bwMode="auto">
          <a:xfrm rot="-5400000">
            <a:off x="4361656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rot="-5400000">
            <a:off x="5347494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13"/>
          <p:cNvSpPr>
            <a:spLocks noChangeShapeType="1"/>
          </p:cNvSpPr>
          <p:nvPr/>
        </p:nvSpPr>
        <p:spPr bwMode="auto">
          <a:xfrm rot="-5400000">
            <a:off x="6219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2" name="Line 13"/>
          <p:cNvSpPr>
            <a:spLocks noChangeShapeType="1"/>
          </p:cNvSpPr>
          <p:nvPr/>
        </p:nvSpPr>
        <p:spPr bwMode="auto">
          <a:xfrm rot="-5400000">
            <a:off x="71334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3" name="Line 13"/>
          <p:cNvSpPr>
            <a:spLocks noChangeShapeType="1"/>
          </p:cNvSpPr>
          <p:nvPr/>
        </p:nvSpPr>
        <p:spPr bwMode="auto">
          <a:xfrm rot="-5400000">
            <a:off x="8124031" y="2831307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4" name="Rectangle 8"/>
          <p:cNvSpPr>
            <a:spLocks noChangeArrowheads="1"/>
          </p:cNvSpPr>
          <p:nvPr/>
        </p:nvSpPr>
        <p:spPr bwMode="auto">
          <a:xfrm>
            <a:off x="721896" y="3550318"/>
            <a:ext cx="758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latin typeface="Cambria" pitchFamily="18" charset="0"/>
              </a:rPr>
              <a:t>Circle your </a:t>
            </a:r>
            <a:r>
              <a:rPr lang="en-US" sz="1500" b="1" dirty="0" smtClean="0">
                <a:latin typeface="Cambria" pitchFamily="18" charset="0"/>
              </a:rPr>
              <a:t>school:         </a:t>
            </a:r>
            <a:r>
              <a:rPr lang="en-US" sz="1500" dirty="0" smtClean="0">
                <a:latin typeface="Cambria" pitchFamily="18" charset="0"/>
              </a:rPr>
              <a:t>CMC       </a:t>
            </a:r>
            <a:r>
              <a:rPr lang="en-US" sz="1500" dirty="0" err="1" smtClean="0">
                <a:latin typeface="Cambria" pitchFamily="18" charset="0"/>
              </a:rPr>
              <a:t>Pitzer</a:t>
            </a:r>
            <a:r>
              <a:rPr lang="en-US" sz="1500" dirty="0" smtClean="0">
                <a:latin typeface="Cambria" pitchFamily="18" charset="0"/>
              </a:rPr>
              <a:t>         Pomona         Scripps          Other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20877483">
            <a:off x="3507047" y="4561068"/>
            <a:ext cx="502868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Later today</a:t>
            </a:r>
            <a:endParaRPr lang="en-US" sz="7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9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33400" y="228600"/>
            <a:ext cx="7795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Cambria" pitchFamily="18" charset="0"/>
              </a:rPr>
              <a:t>CS 5</a:t>
            </a:r>
            <a:r>
              <a:rPr lang="en-US" sz="3600" dirty="0">
                <a:latin typeface="Cambria" pitchFamily="18" charset="0"/>
              </a:rPr>
              <a:t>:   </a:t>
            </a:r>
            <a:r>
              <a:rPr lang="en-US" sz="3600" i="1" dirty="0">
                <a:latin typeface="Cambria" pitchFamily="18" charset="0"/>
              </a:rPr>
              <a:t>Putting l</a:t>
            </a:r>
            <a:r>
              <a:rPr lang="en-US" sz="3600" i="1" dirty="0" smtClean="0">
                <a:latin typeface="Cambria" pitchFamily="18" charset="0"/>
              </a:rPr>
              <a:t>oops </a:t>
            </a:r>
            <a:r>
              <a:rPr lang="en-US" sz="3600" i="1" dirty="0">
                <a:latin typeface="Cambria" pitchFamily="18" charset="0"/>
              </a:rPr>
              <a:t>to w</a:t>
            </a:r>
            <a:r>
              <a:rPr lang="en-US" sz="3600" i="1" dirty="0" smtClean="0">
                <a:latin typeface="Cambria" pitchFamily="18" charset="0"/>
              </a:rPr>
              <a:t>ork…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33400" y="3595687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[1, 11, 21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1211, 111221,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6" name="Text Box 33"/>
          <p:cNvSpPr txBox="1">
            <a:spLocks noChangeArrowheads="1"/>
          </p:cNvSpPr>
          <p:nvPr/>
        </p:nvSpPr>
        <p:spPr bwMode="auto">
          <a:xfrm>
            <a:off x="533400" y="1173162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35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24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-13,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-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2,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9, 20, 31,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533400" y="19793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[26250  5250, 1050, 210,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533400" y="2785440"/>
            <a:ext cx="829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[90123241791111, 93551622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121074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3111, </a:t>
            </a:r>
            <a:r>
              <a:rPr lang="en-US" sz="2800" b="1" dirty="0" smtClean="0">
                <a:solidFill>
                  <a:srgbClr val="E30E1F"/>
                </a:solidFill>
                <a:latin typeface="Calibri" pitchFamily="34" charset="0"/>
              </a:rPr>
              <a:t>?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]</a:t>
            </a:r>
            <a:endParaRPr lang="en-US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04800" y="4797778"/>
            <a:ext cx="5791200" cy="1752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8328984" y="4238642"/>
            <a:ext cx="533418" cy="600227"/>
            <a:chOff x="3456" y="1784"/>
            <a:chExt cx="952" cy="1048"/>
          </a:xfrm>
        </p:grpSpPr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83536" y="5029200"/>
            <a:ext cx="5573712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Homework </a:t>
            </a:r>
            <a:r>
              <a:rPr lang="en-US" sz="2100" b="1" dirty="0" smtClean="0">
                <a:latin typeface="Cambria" pitchFamily="18" charset="0"/>
              </a:rPr>
              <a:t>9:</a:t>
            </a:r>
            <a:r>
              <a:rPr lang="en-US" sz="2100" dirty="0" smtClean="0">
                <a:latin typeface="Cambria" pitchFamily="18" charset="0"/>
              </a:rPr>
              <a:t>   </a:t>
            </a:r>
            <a:r>
              <a:rPr lang="en-US" sz="2100" dirty="0">
                <a:latin typeface="Cambria" pitchFamily="18" charset="0"/>
              </a:rPr>
              <a:t>due </a:t>
            </a:r>
            <a:r>
              <a:rPr lang="en-US" sz="2100" dirty="0" smtClean="0">
                <a:latin typeface="Cambria" pitchFamily="18" charset="0"/>
              </a:rPr>
              <a:t>Mon., </a:t>
            </a:r>
            <a:r>
              <a:rPr lang="en-US" sz="2100" dirty="0" smtClean="0">
                <a:latin typeface="Cambria" pitchFamily="18" charset="0"/>
              </a:rPr>
              <a:t>3/26 </a:t>
            </a:r>
            <a:r>
              <a:rPr lang="en-US" sz="2100" dirty="0">
                <a:latin typeface="Cambria" pitchFamily="18" charset="0"/>
              </a:rPr>
              <a:t>by </a:t>
            </a:r>
            <a:r>
              <a:rPr lang="en-US" sz="2100" dirty="0" smtClean="0">
                <a:latin typeface="Cambria" pitchFamily="18" charset="0"/>
              </a:rPr>
              <a:t>midnight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>
                <a:latin typeface="Cambria" pitchFamily="18" charset="0"/>
              </a:rPr>
              <a:t>"Office" </a:t>
            </a:r>
            <a:r>
              <a:rPr lang="en-US" sz="2100" b="1" dirty="0" smtClean="0">
                <a:latin typeface="Cambria" pitchFamily="18" charset="0"/>
              </a:rPr>
              <a:t>hrs</a:t>
            </a:r>
            <a:r>
              <a:rPr lang="en-US" sz="2100" dirty="0" smtClean="0">
                <a:latin typeface="Cambria" pitchFamily="18" charset="0"/>
              </a:rPr>
              <a:t>.   </a:t>
            </a:r>
            <a:r>
              <a:rPr lang="en-US" sz="2100" dirty="0" smtClean="0">
                <a:latin typeface="Cambria" pitchFamily="18" charset="0"/>
              </a:rPr>
              <a:t>Mon</a:t>
            </a:r>
            <a:r>
              <a:rPr lang="en-US" sz="2100" dirty="0" smtClean="0">
                <a:latin typeface="Cambria" pitchFamily="18" charset="0"/>
              </a:rPr>
              <a:t>!  </a:t>
            </a:r>
            <a:r>
              <a:rPr lang="en-US" sz="2100" dirty="0" smtClean="0">
                <a:latin typeface="Cambria" pitchFamily="18" charset="0"/>
              </a:rPr>
              <a:t>+ lots </a:t>
            </a:r>
            <a:r>
              <a:rPr lang="en-US" sz="2100" dirty="0">
                <a:latin typeface="Cambria" pitchFamily="18" charset="0"/>
              </a:rPr>
              <a:t>of tutoring, LAC &amp; </a:t>
            </a:r>
            <a:r>
              <a:rPr lang="en-US" sz="2100" dirty="0" smtClean="0">
                <a:latin typeface="Cambria" pitchFamily="18" charset="0"/>
              </a:rPr>
              <a:t>...</a:t>
            </a:r>
            <a:endParaRPr lang="en-US" sz="2100" dirty="0">
              <a:latin typeface="Cambria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latin typeface="Cambria" pitchFamily="18" charset="0"/>
              </a:rPr>
              <a:t>Midterm</a:t>
            </a:r>
            <a:r>
              <a:rPr lang="en-US" sz="2100" b="1" dirty="0">
                <a:latin typeface="Cambria" pitchFamily="18" charset="0"/>
              </a:rPr>
              <a:t> </a:t>
            </a:r>
            <a:r>
              <a:rPr lang="en-US" sz="2100" b="1" dirty="0" smtClean="0">
                <a:latin typeface="Cambria" pitchFamily="18" charset="0"/>
              </a:rPr>
              <a:t>  </a:t>
            </a:r>
            <a:r>
              <a:rPr lang="en-US" sz="2100" dirty="0" smtClean="0"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3/29; </a:t>
            </a:r>
            <a:r>
              <a:rPr lang="en-US" sz="2100" dirty="0" smtClean="0">
                <a:latin typeface="Cambria" pitchFamily="18" charset="0"/>
              </a:rPr>
              <a:t>review on </a:t>
            </a:r>
            <a:r>
              <a:rPr lang="en-US" sz="2100" dirty="0">
                <a:latin typeface="Cambria" pitchFamily="18" charset="0"/>
              </a:rPr>
              <a:t>the </a:t>
            </a:r>
            <a:r>
              <a:rPr lang="en-US" sz="2100" dirty="0" smtClean="0">
                <a:latin typeface="Cambria" pitchFamily="18" charset="0"/>
              </a:rPr>
              <a:t>CS5 homepage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Final Exam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: 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5/8 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@ 2pm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6442930" y="3569775"/>
            <a:ext cx="2145716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i="1" dirty="0">
                <a:latin typeface="Cambria" pitchFamily="18" charset="0"/>
              </a:rPr>
              <a:t>What's next?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6728802" y="4227566"/>
            <a:ext cx="1676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latin typeface="Cambria" pitchFamily="18" charset="0"/>
              </a:rPr>
              <a:t>I'm glad you asked!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572679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quizzes!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546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24"/>
          <p:cNvSpPr>
            <a:spLocks noChangeArrowheads="1"/>
          </p:cNvSpPr>
          <p:nvPr/>
        </p:nvSpPr>
        <p:spPr bwMode="auto">
          <a:xfrm>
            <a:off x="4572000" y="1600200"/>
            <a:ext cx="3352800" cy="4343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9156" name="Group 1038"/>
          <p:cNvGrpSpPr>
            <a:grpSpLocks/>
          </p:cNvGrpSpPr>
          <p:nvPr/>
        </p:nvGrpSpPr>
        <p:grpSpPr bwMode="auto">
          <a:xfrm>
            <a:off x="6956686" y="3468891"/>
            <a:ext cx="560388" cy="628650"/>
            <a:chOff x="3456" y="1784"/>
            <a:chExt cx="952" cy="1048"/>
          </a:xfrm>
        </p:grpSpPr>
        <p:sp>
          <p:nvSpPr>
            <p:cNvPr id="49161" name="Freeform 103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2" name="Freeform 104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3" name="Freeform 104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1165 w 112"/>
                <a:gd name="T3" fmla="*/ 2 h 104"/>
                <a:gd name="T4" fmla="*/ 2017 w 112"/>
                <a:gd name="T5" fmla="*/ 2 h 104"/>
                <a:gd name="T6" fmla="*/ 1165 w 112"/>
                <a:gd name="T7" fmla="*/ 4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4" name="Freeform 104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5" name="Oval 104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6" name="Oval 104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7" name="Oval 104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8" name="Oval 104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9" name="Oval 104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0" name="Oval 104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1" name="Oval 104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2" name="AutoShape 105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3" name="Freeform 105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4" name="Freeform 105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5" name="Freeform 105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6" name="Freeform 105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7" name="Freeform 105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157" name="Rectangle 1056"/>
          <p:cNvSpPr>
            <a:spLocks noChangeArrowheads="1"/>
          </p:cNvSpPr>
          <p:nvPr/>
        </p:nvSpPr>
        <p:spPr bwMode="auto">
          <a:xfrm>
            <a:off x="5181600" y="3048000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When does the first </a:t>
            </a: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 appear?</a:t>
            </a:r>
          </a:p>
        </p:txBody>
      </p:sp>
      <p:sp>
        <p:nvSpPr>
          <p:cNvPr id="49158" name="Rectangle 1057"/>
          <p:cNvSpPr>
            <a:spLocks noChangeArrowheads="1"/>
          </p:cNvSpPr>
          <p:nvPr/>
        </p:nvSpPr>
        <p:spPr bwMode="auto">
          <a:xfrm>
            <a:off x="5181600" y="1981200"/>
            <a:ext cx="21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str</a:t>
            </a:r>
            <a:r>
              <a:rPr lang="en-US" sz="2800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</a:rPr>
              <a:t> vs</a:t>
            </a:r>
            <a:r>
              <a:rPr lang="en-US" sz="2800" dirty="0">
                <a:solidFill>
                  <a:srgbClr val="000000"/>
                </a:solidFill>
                <a:latin typeface="Times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9159" name="Rectangle 1076"/>
          <p:cNvSpPr>
            <a:spLocks noChangeArrowheads="1"/>
          </p:cNvSpPr>
          <p:nvPr/>
        </p:nvSpPr>
        <p:spPr bwMode="auto">
          <a:xfrm>
            <a:off x="5146675" y="4670425"/>
            <a:ext cx="216217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6601"/>
            </a:solidFill>
          </a:ln>
          <a:ex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cs typeface="Times New Roman" pitchFamily="18" charset="0"/>
              </a:rPr>
              <a:t>How fast do these terms grow?</a:t>
            </a:r>
          </a:p>
        </p:txBody>
      </p:sp>
      <p:sp>
        <p:nvSpPr>
          <p:cNvPr id="49160" name="TextBox 28"/>
          <p:cNvSpPr txBox="1">
            <a:spLocks noChangeArrowheads="1"/>
          </p:cNvSpPr>
          <p:nvPr/>
        </p:nvSpPr>
        <p:spPr bwMode="auto">
          <a:xfrm>
            <a:off x="381000" y="2286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The</a:t>
            </a:r>
            <a:r>
              <a:rPr lang="en-US" sz="4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read it and weep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sequence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403444" y="6084556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sz="36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Extra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extra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credit: in wk9!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1030"/>
          <p:cNvSpPr>
            <a:spLocks/>
          </p:cNvSpPr>
          <p:nvPr/>
        </p:nvSpPr>
        <p:spPr bwMode="auto">
          <a:xfrm>
            <a:off x="457200" y="1219200"/>
            <a:ext cx="3235325" cy="5170646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0" tIns="0" rIns="40639" bIns="0">
            <a:spAutoFit/>
          </a:bodyPr>
          <a:lstStyle/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…</a:t>
            </a:r>
            <a:endParaRPr lang="en-US" sz="42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9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0"/>
          <p:cNvSpPr>
            <a:spLocks/>
          </p:cNvSpPr>
          <p:nvPr/>
        </p:nvSpPr>
        <p:spPr bwMode="auto">
          <a:xfrm>
            <a:off x="457200" y="1219200"/>
            <a:ext cx="3235325" cy="5170646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0" tIns="0" rIns="40639" bIns="0">
            <a:spAutoFit/>
          </a:bodyPr>
          <a:lstStyle/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marL="39688" algn="r" eaLnBrk="1" hangingPunct="1"/>
            <a:r>
              <a:rPr lang="en-US" sz="42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13112221</a:t>
            </a:r>
          </a:p>
          <a:p>
            <a:pPr marL="39688" algn="r" eaLnBrk="1" hangingPunct="1"/>
            <a:r>
              <a:rPr lang="en-US" sz="42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…</a:t>
            </a:r>
            <a:endParaRPr lang="en-US" sz="42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47108" name="Rectangle 1031"/>
          <p:cNvSpPr>
            <a:spLocks/>
          </p:cNvSpPr>
          <p:nvPr/>
        </p:nvSpPr>
        <p:spPr bwMode="auto">
          <a:xfrm>
            <a:off x="4101306" y="1485900"/>
            <a:ext cx="449341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eaLnBrk="1" hangingPunct="1">
              <a:spcBef>
                <a:spcPts val="16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In the limit, the length of the Nth term of the read-it-and-weep sequence is</a:t>
            </a: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endParaRPr lang="en-US" sz="2800" dirty="0">
              <a:solidFill>
                <a:srgbClr val="000000"/>
              </a:solidFill>
              <a:latin typeface="Cambria" pitchFamily="18" charset="0"/>
              <a:cs typeface="Arial" pitchFamily="34" charset="0"/>
              <a:sym typeface="Arial" pitchFamily="34" charset="0"/>
            </a:endParaRPr>
          </a:p>
          <a:p>
            <a:pPr marL="39688" algn="l" eaLnBrk="1" hangingPunct="1">
              <a:lnSpc>
                <a:spcPts val="2400"/>
              </a:lnSpc>
              <a:spcBef>
                <a:spcPts val="1600"/>
              </a:spcBef>
              <a:defRPr/>
            </a:pPr>
            <a:r>
              <a:rPr lang="en-US" sz="2800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1.303577...</a:t>
            </a:r>
            <a:r>
              <a:rPr lang="en-US" sz="2800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50180" name="Line 1032"/>
          <p:cNvSpPr>
            <a:spLocks noChangeShapeType="1"/>
          </p:cNvSpPr>
          <p:nvPr/>
        </p:nvSpPr>
        <p:spPr bwMode="auto">
          <a:xfrm rot="10800000" flipV="1">
            <a:off x="6483703" y="3209396"/>
            <a:ext cx="1079500" cy="165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1" name="Rectangle 1033"/>
          <p:cNvSpPr>
            <a:spLocks/>
          </p:cNvSpPr>
          <p:nvPr/>
        </p:nvSpPr>
        <p:spPr bwMode="auto">
          <a:xfrm>
            <a:off x="7451725" y="3033712"/>
            <a:ext cx="153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exponential growth</a:t>
            </a:r>
          </a:p>
        </p:txBody>
      </p:sp>
      <p:sp>
        <p:nvSpPr>
          <p:cNvPr id="50182" name="Text Box 1055"/>
          <p:cNvSpPr txBox="1">
            <a:spLocks noChangeArrowheads="1"/>
          </p:cNvSpPr>
          <p:nvPr/>
        </p:nvSpPr>
        <p:spPr bwMode="auto">
          <a:xfrm>
            <a:off x="457200" y="76200"/>
            <a:ext cx="8301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Growth determined </a:t>
            </a:r>
            <a:r>
              <a:rPr lang="en-US" sz="4200" u="sng" dirty="0">
                <a:solidFill>
                  <a:srgbClr val="000000"/>
                </a:solidFill>
                <a:latin typeface="Cambria" pitchFamily="18" charset="0"/>
              </a:rPr>
              <a:t>empirically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6003925" y="31956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4" name="Rectangle 1033"/>
          <p:cNvSpPr>
            <a:spLocks/>
          </p:cNvSpPr>
          <p:nvPr/>
        </p:nvSpPr>
        <p:spPr bwMode="auto">
          <a:xfrm>
            <a:off x="4222750" y="5514975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05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this </a:t>
            </a:r>
            <a:r>
              <a:rPr lang="en-US" sz="1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base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was found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computationally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by taking repeated ratios of term lengths...</a:t>
            </a:r>
          </a:p>
        </p:txBody>
      </p:sp>
      <p:sp>
        <p:nvSpPr>
          <p:cNvPr id="50185" name="Line 1032"/>
          <p:cNvSpPr>
            <a:spLocks noChangeShapeType="1"/>
          </p:cNvSpPr>
          <p:nvPr/>
        </p:nvSpPr>
        <p:spPr bwMode="auto">
          <a:xfrm rot="10800000" flipH="1">
            <a:off x="4836496" y="3886200"/>
            <a:ext cx="3571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6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6470" b="34639"/>
          <a:stretch>
            <a:fillRect/>
          </a:stretch>
        </p:blipFill>
        <p:spPr bwMode="auto">
          <a:xfrm>
            <a:off x="1143000" y="1219200"/>
            <a:ext cx="42672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6"/>
          <p:cNvSpPr>
            <a:spLocks/>
          </p:cNvSpPr>
          <p:nvPr/>
        </p:nvSpPr>
        <p:spPr bwMode="auto">
          <a:xfrm>
            <a:off x="5105400" y="1601788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λ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…</a:t>
            </a:r>
          </a:p>
        </p:txBody>
      </p:sp>
      <p:sp>
        <p:nvSpPr>
          <p:cNvPr id="51205" name="Rectangle 8"/>
          <p:cNvSpPr>
            <a:spLocks/>
          </p:cNvSpPr>
          <p:nvPr/>
        </p:nvSpPr>
        <p:spPr bwMode="auto">
          <a:xfrm>
            <a:off x="5715000" y="2578100"/>
            <a:ext cx="3352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"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Conway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'</a:t>
            </a:r>
            <a:r>
              <a:rPr lang="en-US" altLang="ja-JP" sz="18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s </a:t>
            </a:r>
            <a:r>
              <a:rPr lang="en-US" altLang="ja-JP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Constant" has an </a:t>
            </a:r>
            <a:r>
              <a:rPr lang="en-US" altLang="ja-JP" sz="1800" b="1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analytic </a:t>
            </a:r>
            <a:r>
              <a:rPr lang="en-US" altLang="ja-JP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definition!</a:t>
            </a:r>
          </a:p>
          <a:p>
            <a:pPr marL="39688" eaLnBrk="1" hangingPunct="1">
              <a:spcBef>
                <a:spcPts val="105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It is the largest real root of this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71st-degree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 polynomial !!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457200" y="76200"/>
            <a:ext cx="8431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Growth determined </a:t>
            </a:r>
            <a:r>
              <a:rPr lang="en-US" sz="4200" u="sng" dirty="0">
                <a:solidFill>
                  <a:srgbClr val="000000"/>
                </a:solidFill>
                <a:latin typeface="Cambria" pitchFamily="18" charset="0"/>
              </a:rPr>
              <a:t>analytically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208844" y="3983693"/>
            <a:ext cx="1543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508FB"/>
                </a:solidFill>
                <a:latin typeface="Cambria" pitchFamily="18" charset="0"/>
              </a:rPr>
              <a:t>the 71 </a:t>
            </a:r>
            <a:r>
              <a:rPr lang="en-US" sz="1400" dirty="0" smtClean="0">
                <a:solidFill>
                  <a:srgbClr val="0508FB"/>
                </a:solidFill>
                <a:latin typeface="Cambria" pitchFamily="18" charset="0"/>
              </a:rPr>
              <a:t>roots      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(complex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plane)</a:t>
            </a:r>
          </a:p>
        </p:txBody>
      </p:sp>
      <p:sp>
        <p:nvSpPr>
          <p:cNvPr id="51209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75250" y="4833938"/>
            <a:ext cx="9525" cy="6350"/>
          </a:xfrm>
          <a:custGeom>
            <a:avLst/>
            <a:gdLst>
              <a:gd name="T0" fmla="*/ 0 w 26"/>
              <a:gd name="T1" fmla="*/ 2147483647 h 20"/>
              <a:gd name="T2" fmla="*/ 0 w 26"/>
              <a:gd name="T3" fmla="*/ 2147483647 h 20"/>
              <a:gd name="T4" fmla="*/ 0 w 26"/>
              <a:gd name="T5" fmla="*/ 2147483647 h 20"/>
              <a:gd name="T6" fmla="*/ 0 w 26"/>
              <a:gd name="T7" fmla="*/ 2147483647 h 20"/>
              <a:gd name="T8" fmla="*/ 0 w 26"/>
              <a:gd name="T9" fmla="*/ 2147483647 h 20"/>
              <a:gd name="T10" fmla="*/ 0 w 26"/>
              <a:gd name="T11" fmla="*/ 2147483647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20"/>
              <a:gd name="T38" fmla="*/ 26 w 26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20" extrusionOk="0">
                <a:moveTo>
                  <a:pt x="0" y="0"/>
                </a:moveTo>
                <a:lnTo>
                  <a:pt x="0" y="0"/>
                </a:lnTo>
              </a:path>
              <a:path w="26" h="20" extrusionOk="0">
                <a:moveTo>
                  <a:pt x="25" y="19"/>
                </a:moveTo>
                <a:lnTo>
                  <a:pt x="25" y="19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48080" r="31635" b="29604"/>
          <a:stretch>
            <a:fillRect/>
          </a:stretch>
        </p:blipFill>
        <p:spPr bwMode="auto">
          <a:xfrm>
            <a:off x="457200" y="4953000"/>
            <a:ext cx="670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7"/>
          <p:cNvSpPr>
            <a:spLocks noChangeShapeType="1"/>
          </p:cNvSpPr>
          <p:nvPr/>
        </p:nvSpPr>
        <p:spPr bwMode="auto">
          <a:xfrm rot="10800000">
            <a:off x="6450013" y="2073274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 rot="10800000" flipV="1">
            <a:off x="6172200" y="3846511"/>
            <a:ext cx="0" cy="1030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119865">
            <a:off x="7196331" y="4447683"/>
            <a:ext cx="1700959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seems frightening...!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2806" y="66172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http://www.njohnston.ca/2010/10/a-derivation-of-conways-degree-71-look-and-say-polynomial/</a:t>
            </a:r>
          </a:p>
        </p:txBody>
      </p:sp>
    </p:spTree>
    <p:extLst>
      <p:ext uri="{BB962C8B-B14F-4D97-AF65-F5344CB8AC3E}">
        <p14:creationId xmlns:p14="http://schemas.microsoft.com/office/powerpoint/2010/main" val="1200799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19291</TotalTime>
  <Words>4079</Words>
  <Application>Microsoft Office PowerPoint</Application>
  <PresentationFormat>On-screen Show (4:3)</PresentationFormat>
  <Paragraphs>894</Paragraphs>
  <Slides>49</Slides>
  <Notes>48</Notes>
  <HiddenSlides>9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Geoff Kuenning</cp:lastModifiedBy>
  <cp:revision>560</cp:revision>
  <cp:lastPrinted>2018-03-21T06:25:40Z</cp:lastPrinted>
  <dcterms:created xsi:type="dcterms:W3CDTF">2010-10-27T21:16:29Z</dcterms:created>
  <dcterms:modified xsi:type="dcterms:W3CDTF">2018-03-21T16:17:13Z</dcterms:modified>
</cp:coreProperties>
</file>