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60" r:id="rId4"/>
    <p:sldId id="261" r:id="rId5"/>
    <p:sldId id="262" r:id="rId6"/>
    <p:sldId id="263" r:id="rId7"/>
    <p:sldId id="264" r:id="rId8"/>
    <p:sldId id="265" r:id="rId9"/>
    <p:sldId id="286" r:id="rId10"/>
    <p:sldId id="266" r:id="rId11"/>
    <p:sldId id="310" r:id="rId12"/>
    <p:sldId id="311" r:id="rId13"/>
    <p:sldId id="312" r:id="rId14"/>
    <p:sldId id="313" r:id="rId15"/>
    <p:sldId id="985" r:id="rId16"/>
    <p:sldId id="986" r:id="rId17"/>
    <p:sldId id="988" r:id="rId18"/>
    <p:sldId id="989" r:id="rId19"/>
    <p:sldId id="990" r:id="rId20"/>
    <p:sldId id="991" r:id="rId21"/>
    <p:sldId id="993" r:id="rId22"/>
    <p:sldId id="992" r:id="rId23"/>
    <p:sldId id="277" r:id="rId24"/>
    <p:sldId id="269" r:id="rId25"/>
    <p:sldId id="289" r:id="rId26"/>
    <p:sldId id="287" r:id="rId27"/>
    <p:sldId id="288" r:id="rId28"/>
    <p:sldId id="270" r:id="rId29"/>
    <p:sldId id="271" r:id="rId30"/>
    <p:sldId id="272" r:id="rId31"/>
    <p:sldId id="273" r:id="rId32"/>
    <p:sldId id="315" r:id="rId33"/>
    <p:sldId id="316" r:id="rId34"/>
    <p:sldId id="317" r:id="rId35"/>
    <p:sldId id="318" r:id="rId36"/>
    <p:sldId id="291" r:id="rId37"/>
    <p:sldId id="274" r:id="rId38"/>
    <p:sldId id="290" r:id="rId39"/>
    <p:sldId id="292" r:id="rId40"/>
    <p:sldId id="293" r:id="rId41"/>
    <p:sldId id="275" r:id="rId42"/>
    <p:sldId id="314" r:id="rId43"/>
    <p:sldId id="276" r:id="rId44"/>
    <p:sldId id="278" r:id="rId45"/>
    <p:sldId id="279" r:id="rId46"/>
    <p:sldId id="280" r:id="rId47"/>
    <p:sldId id="281" r:id="rId48"/>
    <p:sldId id="282" r:id="rId49"/>
    <p:sldId id="283" r:id="rId50"/>
    <p:sldId id="284" r:id="rId51"/>
    <p:sldId id="285" r:id="rId52"/>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4"/>
        <p:sld r:id="rId16"/>
        <p:sld r:id="rId17"/>
        <p:sld r:id="rId18"/>
        <p:sld r:id="rId19"/>
        <p:sld r:id="rId20"/>
        <p:sld r:id="rId21"/>
        <p:sld r:id="rId22"/>
        <p:sld r:id="rId23"/>
        <p:sld r:id="rId24"/>
        <p:sld r:id="rId25"/>
        <p:sld r:id="rId26"/>
        <p:sld r:id="rId27"/>
        <p:sld r:id="rId28"/>
        <p:sld r:id="rId29"/>
        <p:sld r:id="rId30"/>
        <p:sld r:id="rId31"/>
        <p:sld r:id="rId32"/>
        <p:sld r:id="rId33"/>
        <p:sld r:id="rId34"/>
        <p:sld r:id="rId37"/>
        <p:sld r:id="rId38"/>
        <p:sld r:id="rId39"/>
        <p:sld r:id="rId40"/>
        <p:sld r:id="rId41"/>
        <p:sld r:id="rId42"/>
        <p:sld r:id="rId44"/>
        <p:sld r:id="rId45"/>
        <p:sld r:id="rId46"/>
        <p:sld r:id="rId47"/>
        <p:sld r:id="rId48"/>
        <p:sld r:id="rId49"/>
        <p:sld r:id="rId50"/>
        <p:sld r:id="rId51"/>
        <p:sld r:id="rId52"/>
      </p:sldLst>
    </p:custShow>
    <p:custShow name="For printing" id="1">
      <p:sldLst>
        <p:sld r:id="rId2"/>
        <p:sld r:id="rId3"/>
        <p:sld r:id="rId4"/>
        <p:sld r:id="rId5"/>
        <p:sld r:id="rId6"/>
        <p:sld r:id="rId7"/>
        <p:sld r:id="rId8"/>
        <p:sld r:id="rId9"/>
        <p:sld r:id="rId10"/>
        <p:sld r:id="rId11"/>
        <p:sld r:id="rId13"/>
        <p:sld r:id="rId15"/>
        <p:sld r:id="rId16"/>
        <p:sld r:id="rId17"/>
        <p:sld r:id="rId18"/>
        <p:sld r:id="rId19"/>
        <p:sld r:id="rId20"/>
        <p:sld r:id="rId21"/>
        <p:sld r:id="rId22"/>
        <p:sld r:id="rId24"/>
        <p:sld r:id="rId25"/>
        <p:sld r:id="rId26"/>
        <p:sld r:id="rId27"/>
        <p:sld r:id="rId28"/>
        <p:sld r:id="rId29"/>
        <p:sld r:id="rId30"/>
        <p:sld r:id="rId31"/>
        <p:sld r:id="rId32"/>
        <p:sld r:id="rId33"/>
        <p:sld r:id="rId37"/>
        <p:sld r:id="rId38"/>
        <p:sld r:id="rId39"/>
        <p:sld r:id="rId40"/>
        <p:sld r:id="rId41"/>
        <p:sld r:id="rId43"/>
        <p:sld r:id="rId44"/>
        <p:sld r:id="rId45"/>
        <p:sld r:id="rId46"/>
        <p:sld r:id="rId47"/>
        <p:sld r:id="rId48"/>
        <p:sld r:id="rId49"/>
        <p:sld r:id="rId50"/>
        <p:sld r:id="rId51"/>
        <p:sld r:id="rId5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6D438A-DF17-4E24-BEF4-7D5292FC41B3}">
          <p14:sldIdLst>
            <p14:sldId id="257"/>
            <p14:sldId id="258"/>
          </p14:sldIdLst>
        </p14:section>
        <p14:section name="Game of Life" id="{FE9D9165-FA72-498B-B6BA-51FAE612C987}">
          <p14:sldIdLst>
            <p14:sldId id="260"/>
            <p14:sldId id="261"/>
            <p14:sldId id="262"/>
            <p14:sldId id="263"/>
            <p14:sldId id="264"/>
            <p14:sldId id="265"/>
            <p14:sldId id="286"/>
          </p14:sldIdLst>
        </p14:section>
        <p14:section name="2D Arrays" id="{3AC61B02-0EEA-452A-A449-D20029AA1E6C}">
          <p14:sldIdLst>
            <p14:sldId id="266"/>
            <p14:sldId id="310"/>
            <p14:sldId id="311"/>
            <p14:sldId id="312"/>
            <p14:sldId id="313"/>
          </p14:sldIdLst>
        </p14:section>
        <p14:section name="Markov models" id="{1CCC5273-C8A9-470F-9D66-FED7C413AC5A}">
          <p14:sldIdLst>
            <p14:sldId id="985"/>
            <p14:sldId id="986"/>
            <p14:sldId id="988"/>
            <p14:sldId id="989"/>
            <p14:sldId id="990"/>
            <p14:sldId id="991"/>
            <p14:sldId id="993"/>
            <p14:sldId id="992"/>
            <p14:sldId id="277"/>
          </p14:sldIdLst>
        </p14:section>
        <p14:section name="RAID" id="{8C289EE3-CD38-4396-B4B7-56435F899123}">
          <p14:sldIdLst>
            <p14:sldId id="269"/>
            <p14:sldId id="289"/>
            <p14:sldId id="287"/>
            <p14:sldId id="288"/>
            <p14:sldId id="270"/>
            <p14:sldId id="271"/>
            <p14:sldId id="272"/>
            <p14:sldId id="273"/>
            <p14:sldId id="315"/>
            <p14:sldId id="316"/>
            <p14:sldId id="317"/>
            <p14:sldId id="318"/>
            <p14:sldId id="291"/>
            <p14:sldId id="274"/>
            <p14:sldId id="290"/>
            <p14:sldId id="292"/>
            <p14:sldId id="293"/>
            <p14:sldId id="275"/>
            <p14:sldId id="314"/>
            <p14:sldId id="276"/>
          </p14:sldIdLst>
        </p14:section>
        <p14:section name="SQL injection" id="{83961811-45BF-483F-9B4A-1308C3075FE1}">
          <p14:sldIdLst>
            <p14:sldId id="278"/>
            <p14:sldId id="279"/>
            <p14:sldId id="280"/>
            <p14:sldId id="281"/>
            <p14:sldId id="282"/>
            <p14:sldId id="283"/>
            <p14:sldId id="284"/>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FF"/>
    <a:srgbClr val="F7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4" autoAdjust="0"/>
    <p:restoredTop sz="87875" autoAdjust="0"/>
  </p:normalViewPr>
  <p:slideViewPr>
    <p:cSldViewPr snapToGrid="0">
      <p:cViewPr varScale="1">
        <p:scale>
          <a:sx n="60" d="100"/>
          <a:sy n="60" d="100"/>
        </p:scale>
        <p:origin x="72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1" d="100"/>
        <a:sy n="71" d="100"/>
      </p:scale>
      <p:origin x="0" y="-74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2T16:45:54.545"/>
    </inkml:context>
    <inkml:brush xml:id="br0">
      <inkml:brushProperty name="width" value="0.05292" units="cm"/>
      <inkml:brushProperty name="height" value="0.05292" units="cm"/>
      <inkml:brushProperty name="color" value="#FF0000"/>
    </inkml:brush>
  </inkml:definitions>
  <inkml:trace contextRef="#ctx0" brushRef="#br0">1786 12353 0,'0'0'0,"-25"0"141,0 0-125,1 0-1,-1 0 1,0 0-1,0 0-15,-25 0 16,26 0-16,-1 0 16,0 0-1,0 0-15,0 0 16,-24 0 0,24 0-16,0 0 15,0 0 1,1 0-16,-1 0 15,0 0 1,0 0 0,0 0-1,25 49 1,-24 26-16,24-26 0,-25 1 16,0 0-1,25 24-15,0 0 16,0 224 15,0-248-31,0 24 0,0-49 16,25 25-16,0-26 15,-25 1-15,24 25 16,1-25-16,0-1 16,0 1-1,0 0 1,24-25-16,-24 25 15,49-25 1,-24 0-16,0-50 16,24 1-1,-49 24-15,25-25 16,-26 25-16,1 1 0,25-51 16,-25-24-16,-1 0 15,-24-1-15,0 51 16,0-1-1,0 1-15,0 24 16,0 0-16,0-49 16,-24 24-1,-1 0 1</inkml:trace>
  <inkml:trace contextRef="#ctx0" brushRef="#br0" timeOffset="24439.45">2183 12105 0,'0'0'0,"0"24"31,0 1-31,0 0 16,-25-25 62,0 25-63,0-25 17,25 25-32,-24 0 15,-1-25 188,0 0-203,50-25 219,0 0-219,-25 0 16,-25 50 46,0-25-62,50 0 422,0 0-406,-1 0-16,1 0 31,0 0-31,-50 0 141,25 25-95,0 0-30,0-1 0,0 1-1,-25-25 126,1 0-110,-1 0-15,0 0-1,25-25 126,25 25-125,0-24-1,-25-26-15,24 25 16,-24 0 0,0 0-16,0 1 15,0-1-15,-24 25 31,24 25-15,-25-25-16,0 24 16,25 1-1,-25-25-15,25 25 0,25-25 63</inkml:trace>
  <inkml:trace contextRef="#ctx0" brushRef="#br0" timeOffset="27401.81">2108 13047 0,'0'0'0,"0"25"156,-24 0-140,24 0-1,0-1-15,0 1 16,0 0 0,-25 0 218,0 0-234,25 0 0,-25-1 16,25 1-16,-25 0 15,25 0-15,0 0 31,0-1-15,0-48 47,0-1-48,0 0 1,0 0-16,0 0 15,0 1 1,-24-1 0,24 0-1,-25 25 17,50 0 61,-1 0-77,1 0-16,0 0 16,0 0-1,0 0 1,-1 0-1,-24-25-15,25 25 16,-25 25 140,0 0-156,0 0 16,0-1 0,0 1-1,0-50 16,25 1-15,0 24-16,-25-25 31,0 0-31,-25 25 63,0 0-63,0 0 15,1 0 1,24-25 187,-25 25-140,50 0 30,-1 0-61,-24 25 155,0 0-171,0 0-1,25-25 17,0 0-1,-25-25 235,0 0-251,-25 0 32,0 25-31,1 0-1</inkml:trace>
  <inkml:trace contextRef="#ctx0" brushRef="#br0" timeOffset="41391.01">7342 12328 0,'0'0'0,"0"-25"16,0 0-1,-25 25 17,25-24-17,0-1 1,-24 25 31,73 99 31,-49-124-62,0 0-1,0 1-15,0-1 16,25 25 156,0 0-157,0 0 1,-1 0 0,-24-25 15,0 0-16,0 0 1,-24 25 47,-1 25-48,50-25 63,-1 0 0,-98 0-15,49 0-32,25-25 110,0 0-141,0 1 15,0-1-15,0 0 16,25 25 0,-50-25-1,0 25-15,1 0 16,-1 25 0,0 0-1,25 0 1,0-1-1,0 1 1,25-25-16,-25 25 0,25-25 16,-25 25-1,24-25-15,1 0 0,0-25 16,25 25 0,-26-25-16,-24-24 15,25 24-15,-25 0 16,0-25-16,0 26 0,-25 24 47,1 24-32,24 1-15,-25 0 16,0 0-16,25 0 31,0-1 0,0 1-31,0-50 63,0 1-47,-25 48 15,25 1-31,-25-25 15,1 25-15,48-25 16,-73 0-16,74 0 0,-50 25 0,0-25 16</inkml:trace>
  <inkml:trace contextRef="#ctx0" brushRef="#br0" timeOffset="42647.32">7615 12477 0,'0'0'0,"-25"0"110,0 0-95,1 0 1,-1 0-1,0 0 17,0 0-32,0 0 15,1 0 1,-1-25 0,0 25-1,0 0 1,0 0-1,1 25 1,-1 24 0,25-24-16,0 0 15,0 0-15,0 0 16,0-1-16,25-24 16,-25 25-16,0 0 15,24-25-15,1 0 31,0-25-15,-25 0-16,25 1 16,-25-1-1,0 0-15,0 0 32,-25 25-32,25-25 15,-25 25-15,0 0 0,1 0 16,-1 0-16,0 25 15,-25 0 1,50 0-16,-24 24 31,24-24-31,0 0 0,24-25 47,1 0-31,0-50-16,-25 26 15,25 24-15,-25-25 16,0 0 0,0 0-1,0 0 1,0 50 31,0 0-32,0 0 1,0 0-16,0-1 16,25 1-16,-25 0 15,24-25-15,1 0 16,-25-25 0,25 0-16,-25 1 0,25 24 15,0-25-15,-25 0 31,0 0-15,0 0 0,-25 25-1,0 25-15,25 0 16,-25 0 0,25 0-16,25-25 0,-50 0 15</inkml:trace>
  <inkml:trace contextRef="#ctx0" brushRef="#br0" timeOffset="43813.84">7565 13022 0,'0'0'0,"-24"0"172,-1 0-156,0 0-1,0 0-15,0 0 31,1 0-31,-1 0 16,0 0 0,0 0 140,0 0-125,1 0-31,24-24 172,-25 24-125,0 0-31,0 0-1,50 0 48,0 0-48,0 0 17</inkml:trace>
  <inkml:trace contextRef="#ctx0" brushRef="#br0" timeOffset="47137.36">7615 13022 0,'0'0'0,"-25"0"141,0 0-141,1 0 47,-1 0-16,25-24 16,-25 24-47,25-25 0,0 0 15,-25 25 1,25-25 281,50 124-297,-50-123 15,-25 24 1,0 0 0,0 0-16,1 0 15,-1 0 1,0 0 0,0 0-16,-24 0 15,24 0-15,0 24 16,0 1-1,0-25 1,50 0 31,0 0-31,0 0 187,0 0-188,-1 0 1,-48 0 62,-1 0-62,0 0 15,0 0-15,0 0-1,50 0 79,0 0-94,-50 25 141</inkml:trace>
  <inkml:trace contextRef="#ctx0" brushRef="#br0" timeOffset="49227.92">7268 13022 0,'0'0'0,"-25"0"125,0 0-109,0 0 0,1 0-1,-1 0 1,0 0-1,0 0-15,25 25 16,-25 0-16,1 0 31,48-25 16,1 0-31,0 0-1,0 0-15,0 0 32,-1 0-17,1 0 126,0 0 46,0 0-171,0 0 0</inkml:trace>
  <inkml:trace contextRef="#ctx0" brushRef="#br0" timeOffset="59024.95">11881 12874 0,'0'0'0,"0"-25"47,0 0-16,0 0 1,0 75-32,0-75 15,0 0 1,0 0-16,0 1 16,-24 24 15,24-25-16,0 50-15,-25-1 0,0 1 16,0 0 0,0 0 15,25-50 47,0 0-78,0 0 0,0 100 16,0-100-16,0 0 15,0 0-15,0 1 16,0-1 0,0 0-1,0 50 32,0 0-31,0-1-1,0 1 1,0-50 31,0 1-32,0-1-15,0 0 16,0-25-16,0 26 16,0-1-1,0 0 1,-24 25 0,-1 0-1,25 25-15,-25 0 16,0-1-1,0-24 1,25 25-16,0-50 78,0 1-62,0-1-1,0 0 1,0 0-16,0 0 16,0 50 46,0 0-46,0 0-16,0 0 0,0-1 15,0 1-15,25-25 32,0-25-32,0 1 15,0-26 17,-1 50-17,-24-25 1,0 0-16,-24 25 62,-1 25-46,25 0 0</inkml:trace>
  <inkml:trace contextRef="#ctx0" brushRef="#br0" timeOffset="60111.83">12204 12353 0,'0'0'0,"-25"0"110,0 25-95,0-1 1,25 1-16,0 0 15,0 0 1,0 0 140,0-1-140,-24 1-16,-1 0 16,25 0-1,0 0-15,0-1 16,0 1-1,0-50 48,0 1-47,0-1-1,0 0 1,0 50 31,0 0-32,0-1 1,0 26-16,0-25 31,0 0-31,0-1 16,0-48 62,0 48-16,0 1-46,0 0 0</inkml:trace>
  <inkml:trace contextRef="#ctx0" brushRef="#br0" timeOffset="61329.75">12874 12576 0,'0'0'0,"0"25"16,0-50 15,-25 0-31,0 0 16,0 25-1,25-24 1,-25-1-16,1 25 31,-1 0-31,0 0 16,0 0-1,25 25-15,-49-1 16,49 1 0,-25 0-16,25 0 47,0-50-16,25 0-31,-25 50 172,0-50-110,0 0-46,-25 1 31,0 24-32,-25 24 1,26 1-16,-1 0 31,25 0-31,-25 0 0,0-1 0,25 1 16,0 0-16,0-50 62,0 0-62,0 1 32,0-1-17,0 0 1,0 0-1,0 0 1,0 50 31,0 0-31,25-25 30,0 0-46,0-25 16,-1 0 0,-48 25 46,-1 25-31,0 0-15</inkml:trace>
  <inkml:trace contextRef="#ctx0" brushRef="#br0" timeOffset="64107.94">16917 12179 0,'0'0'0,"0"25"297,25-25-297,-1 0 15,1 0 1,0 0 0,0 0-1,0-25 1,-1 0-16,-24 0 15,-24 25 17,-1 25-17,0 0 1,0 0 0,0-25 155,1 0-139,48 25 280,1-25-296,0 0-1,-50 0 48,0 0-47,1 0-16,-26 25 15,25-25-15,-24 24 16,24-24-16,0 0 15,0 0-15,-24 0 16,24 0 0,25 50-1</inkml:trace>
  <inkml:trace contextRef="#ctx0" brushRef="#br0" timeOffset="65173.14">17140 12353 0,'0'0'0,"-25"0"125,0 0-110,1 0 1,-1 25-1,25 24-15,-25 1 16,25-1-16,0-24 16,0 0-1,25-25 1,-25-25 0,0 0-1,-25 25 79,25 25-78,-25 0-16,25 25 15,-25-26-15,25 26 16,0-25-1,0 0 1,0-50 15,0 0 1,0-25-32,0 26 15,0-1 1,0 0-16,-24 25 47,24 25-16,0 0-31,0-1 0,0 26 16,0-25-1,0 0 1</inkml:trace>
  <inkml:trace contextRef="#ctx0" brushRef="#br0" timeOffset="66291.39">17190 13022 0,'0'0'0,"-25"0"157,0 0-142,0 0 1,0 0 0,1 0-1,-1 0-15,0 0 31,0 0-15,0 0 0,50 0 46,-50 0 48,1 0-95,-1 0 1,0 0-1,0 0 173,0 25-172,1 25-1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2T16:56:43.917"/>
    </inkml:context>
    <inkml:brush xml:id="br0">
      <inkml:brushProperty name="width" value="0.05292" units="cm"/>
      <inkml:brushProperty name="height" value="0.05292" units="cm"/>
      <inkml:brushProperty name="color" value="#FF0000"/>
    </inkml:brush>
  </inkml:definitions>
  <inkml:trace contextRef="#ctx0" brushRef="#br0">10319 5358 0,'0'0'0,"0"-25"109,0 0-93,0 0 0,0 1-1,25 24-15,-25-25 16,24 25-16,-24-25 15,0 0 1,25 0 0,-25 1-16,0-1 31,0 0 16,0 0-16,-25 25 141,1-25-156,-1 25-1,0-24 1,0 24-16,0-25 15,1 25-15,-1-25 16,-25 25 0,1-25-1,24 25 1,0 0-16,0 0 16,0 0-16,0 0 15,-24 0-15,24 0 16,-25 0-16,1 0 31,24 0-31,-25 0 0,1 0 16,-1 0-16,25-25 0,-49 25 15,24 0-15,1 0 16,-26 0 0,26 0-16,-1 0 15,-24 0-15,-1 0 16,-24 0-16,25-24 15,-26 24 1,1 0 0,25 0-16,-1 0 15,1 0-15,24 0 16,1 0-16,-26 0 16,1 0-16,0 0 15,24 0 1,-24 0-16,-1 0 0,1 0 15,-1 0-15,1 0 16,-1 0 0,1 0-16,0 0 15,-1 0-15,-24 0 16,25 0-16,24 0 16,0 0-16,1 0 15,-26 0-15,26 0 16,-1 0-16,-49 0 15,49 0 1,-24 0-16,49 0 16,-25 0-16,1 0 31,24 0-31,-25 0 16,26 0-16,-1 0 15,-25 0 1,25 0-16,-24 0 15,24 0-15,-25 0 16,1 0-16,24 0 16,-25 0-16,26 0 0,-26 0 15,0 0 1,1 0-16,24 24 16,-25-24-1,-49 50 1,25-25-16,49 0 0,-25 24 31,1-24-31,24 0 16,-25 0-16,25-1 15,1 1-15,-1-25 16,0 25-16,25 0 16,-25-25-1,25 25-15,-25-25 16,1 24-16,-1 1 15,25 0-15,-25-25 16,25 25 0,-25-25-16,0 25 15,1-1 1,24 1-16,-25-25 16,0 25-16,25 0 15,-25 24-15,25-24 16,0 0-16,0 0 15,0 74 32,0-74-47,0 0 0,0 24 16,0-24-16,0 0 16,0 0-16,0 0 15,0-1 1,0 1-1,25 0 1,0 0 0,0-25-16,-1 25 15,1-25-15,0 24 16,0 1-16,0-25 16,24 25-16,-24-25 15,0 25-15,24-25 16,-24 0-16,25 25 31,-1-25-31,1 24 16,-25-24-16,24 25 15,1-25-15,25 25 16,-26-25-16,1 25 16,24 0-1,-24-25-15,-1 24 16,26-24-16,-26 25 0,1 0 15,24-25-15,-49 25 16,25-25-16,-1 25 16,1-25-1,0 0-15,24 0 16,0 0-16,1 0 16,-25-25-1,24 25 1,0 0-16,1 0 15,-26 0-15,26 0 16,-1 0-16,1 0 16,-26 0-16,26 0 15,-26 0 1,1 0-16,24 0 0,-24 0 16,24 0-16,1 0 15,24-25-15,-25 25 16,1-25-1,24 0-15,-25 25 16,1 0-16,24 25 16,0 0-16,-24-25 0,24 0 15,-50 0 1,26-25-16,-1 0 16,1 25-16,24-24 15,-25 24-15,26-25 16,-1 25-16,0-25 31,-25 25-31,26 0 16,-26 0-16,25 0 15,-24 0-15,-1 0 16,1-25-16,-26 25 16,26-25-1,-26-24-15,26-1 16,-1-24-16,-24 24 0,-1 1 15,-24-1-15,25 25 16,-26 0 0,1-24-16,0 24 15,0 25-15,-25-25 16,25 25-16,-25-25 31,24 0-31,1 25 16,-25-24-16,0-1 15,0-25-15,0 1 16,0-1-16,0-24 16,-25 24-16,1 0 15,24 26 1,-25-26-16,25-24 0,-25-1 16,0-24-16,0 25 15,1-26-15,-26 26 16,25-1-1,-24 26-15,-1-1 16,-24 1-16,-1-1 16,26 25-16,-75-24 0,24 24 15</inkml:trace>
  <inkml:trace contextRef="#ctx0" brushRef="#br0" timeOffset="4431.24">10344 6871 0,'0'0'0,"-25"0"140,0 0-124,0-25-1,0 25-15,1-25 16,-26 25-16,0-25 16,1 25-16,-26 0 15,26 0-15,-1 0 16,-24 0 0,24 0-16,-24 0 0,-1 0 15,-24 0-15,0 25 16,0-25-1,-1 0-15,1 0 16,-25 0 0,25 0-16,-25 0 15,25 0 1,-1 0-16,26 25 16,0-25-16,-1 0 15,1 0-15,-25 0 16,24 0-16,-24 0 15,24 0-15,1 0 16,-100 0 0,75 0-16,25 0 15,-25 0 1,-1 0-16,26 0 0,0 0 16,-1 0-1,1 0 1,24 0-16,-24 0 15,-26 0-15,26 0 16,-25 0-16,24 0 16,1 0-1,0 0-15,-1 0 16,1 0-16,-1 0 16,1 0-16,0 0 0,24 0 15,-24 0 1,24 0-16,0 0 15,-24 0-15,49 0 16,-25 0-16,1 0 16,-1 0-16,25 0 15,-24 0-15,24 0 16,0 0-16,-24 0 16,24 0-16,0 0 15,-25 0-15,26 0 16,-1 0-1,0 0-15,0 0 16,0 0 0,1 0-16,-1 0 15,0 25 1,0 25 0,0-26-16,25 51 15,-24-26-15,24 1 16,0 0-16,0-26 15,0 1-15,0 0 16,0 25-16,24-26 16,1 1-1,0-25-15,0 25 16,24 0-16,1 0 16,0-25-1,24 24 1,25-24-16,-24 25 15,24 0-15,0-25 16,0 25-16,1-25 16,24 25-1,0-25-15,0 0 16,-25 0-16,50 0 16,-25 24-16,24-24 0,1 0 15,-25 0 1,0 0-16,0 0 15,0 0-15,-24 0 16,-1 0-16,25 0 16,0 0-16,0 25 15,0-25-15,0 0 16,-25 0-16,50 0 16,-25 0-16,-25 25 15,0-25-15,25 0 16,-24 0-1,24 0-15,-25 0 16,25 25 0,-25 0-16,0-25 15,1 24 1,-1-24-16,0 25 16,0-25-16,-24 0 15,-1 0-15,1 0 16,-1 0-16,-24 0 15,24-25-15,-49 25 16,24 0-16,1-24 16,0 24-16,-1 0 15,1-25-15,-25 25 16,-1-25-16,1 25 16,0-25-1,0 0 1,-25 1-1,25-26-15,-25 0 16,0 1 0,0-1-16,-25 1 15,25-1-15,-25 25 16,25 0-16,-25 1 16,-24-1-16,-1 0 15,-24-25-15,-26 26 16,-24-1-16</inkml:trace>
  <inkml:trace contextRef="#ctx0" brushRef="#br0" timeOffset="7511.85">10790 6648 0,'0'0'0,"-25"0"203,0 0-187,1 0 0,-1 0 15,0-25-31,25 0 0,-25 25 16,0-25-16,25 0 15,-24 1-15,24-1 16,-25 0-1,0 25-15,25-25 16,-25 25-16,25-25 16,-25 1-16,1 24 0,-1-25 31,0 25-15,0-25-16,0 25 15,1-25-15,-1 0 16,-25 25-16,25-24 15,1 24-15,-26 0 16,25 0-16,-49-25 16,24 25-16,0 0 15,-24 0-15,-25 0 32,74 0-32,-25 0 15,1 0-15,-1 0 16,25 0-16,1 0 0,-1 0 15,0 25 1,-25-25 0,26 24-16,-26 26 15,0-25-15,26 49 16,-26-24-16,0-1 16,1-24-16,24 0 15,0 0 1,0 0-16,1-1 15,-1 26-15,-25 0 16,25 24-16,0 1 16,25-26-16,-24 26 15,-1-26 1,25 1-16,0-25 0,0-1 16,0 1-16,0 0 15,25 25-15,-1-50 16,-24 24-1,25-24-15,0 25 16,0 25-16,0-50 16,0 25-1,-1-1 1,26 1-16,0 0 16,-1 25-1,26-1-15,-1 26 0,-24-1 16,24-24-16,0-1 15,-24 1 1,0-1-16,24-24 0,0 0 16,1 25-16,-1-25 15,1-25-15,-1 24 16,1-24 0,-1 25-16,0 0 15,-24-25-15,24 0 16,-24 0-16,0 0 0,24-50 15,-24 1 1,24-1-16,-49 0 16,24 26-16,-24-1 15,25-25-15,-25-24 16,-25-25-16,24-50 16,-24 74-1,0 26 1,0-75-16,0-75 15,25 51-15,-25 48 16,0 26 0,-25 24-16,25 1 15,-24-26-15,-1 26 16,-25-1-16</inkml:trace>
  <inkml:trace contextRef="#ctx0" brushRef="#br0" timeOffset="8746.99">3969 11038 0,'0'0'0,"0"74"171,0-24-155,-25 0-16,25 24 16,-25 75-16,25-25 15</inkml:trace>
  <inkml:trace contextRef="#ctx0" brushRef="#br0" timeOffset="39724.62">5035 10939 0,'0'0'0,"0"-25"94,0 0-94,0 0 16,0 1-1,0-1-15,0 0 16,0 0-16,-24 0 16,24-24-16,-25 24 15,-25 0-15,1 0 16,-100-49 0,49 49-16,26 0 15,-25 1-15,0 24 16,-1-25-16,1 25 15,0 0 1,-25 25-16,-50 24 31,75 1-31,49-1 16,-24 1-16,24-25 16,1 0-16,-1-1 15,25 1 1,1 25-16,-26 24 15,25 25-15,25 1 16,0-51-16,0 26 16,0-50-16,25 24 15,25 1-15,24 24 16,0 25-16,50 25 16,1 0-16,48 0 15,-24-49 1,-25-1-16,50-24 0,-50-1 15,-25-24-15,-25 0 16,1-25-16,-1-74 16,-49 24-1,25 0-15,-26 1 16,-24-125-16,0 25 16,-24 25-1,-1-74-15,-25-1 16,0 51-1,26 24-15,-26-124 16,0 49-16,26 75 16,24 50-16</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2T16:58:18.929"/>
    </inkml:context>
    <inkml:brush xml:id="br0">
      <inkml:brushProperty name="width" value="0.05292" units="cm"/>
      <inkml:brushProperty name="height" value="0.05292" units="cm"/>
      <inkml:brushProperty name="color" value="#FF0000"/>
    </inkml:brush>
  </inkml:definitions>
  <inkml:trace contextRef="#ctx0" brushRef="#br0">4093 5531 0,'0'0'15,"25"0"220,-1 0-235,1 0 15,25 0 1,-1 0-16,26 0 0,-1 0 16,1 25-16,24-25 15,-25 0-15,25 0 16,1 0-16,24 0 15,0 0-15,0 0 16,25-25-16,-1 25 31,1 0-31,0-24 16,25-1-16,-1 25 16,26 0-16,24 0 15,-25-25-15,1 0 16,-1-24-1,26-1-15,-26 0 16,50 26-16,-25-26 16,1 25-16,-1 25 15,-25 0-15,-24 0 16</inkml:trace>
  <inkml:trace contextRef="#ctx0" brushRef="#br0" timeOffset="802.82">3994 5358 0,'0'0'0,"24"-25"140,26-25-124,0 1 0,49-1-16,25 1 15,-25-1-15,0 25 16,0-24-16,1 24 16,-1 0-16,-25 0 15,1 0 1,-1 1-1</inkml:trace>
  <inkml:trace contextRef="#ctx0" brushRef="#br0" timeOffset="1304.71">3944 4887 0,'0'0'0,"0"24"31,0 1-15,25 25-16,0-1 16,-1 1-16,1 0 15,25 24-15,24 100 16,25-26-16,-24-24 16,24 25-1,25 50 1,-25-26-16,-24-73 15</inkml:trace>
  <inkml:trace contextRef="#ctx0" brushRef="#br0" timeOffset="2254.44">10319 4862 0,'0'0'0,"-25"0"78,-25 0-62,1 0-16,-26 0 15,-24 0-15,0 0 16,0 0 0,-1 25-16,-24 24 0,25 26 15,25-1-15,-1 0 16,1 50-16,24 50 16,26-50-16,-1-50 15,25 26 1,25-1-16,-1 0 15,26-24 1,0-26-16,24-24 16,0-25-16,26 25 15,24-25 1,-25 0-16,25-50 16</inkml:trace>
  <inkml:trace contextRef="#ctx0" brushRef="#br0" timeOffset="2740.5">11485 5110 0,'0'0'0,"-25"0"63,0 0-48,-49 25 1,24 24-16,-24 1 16,-1-25-1,1 49-15,-1 0 16,26 50-16,24-24 15,0-26-15,25-24 16,0-1-16,25-49 16,0 0-1,-1-49 1,26 24-16,0 0 0,24-49 16,1-26-16,-26 1 15,-24 25 1,0-1-16,0 51 15,-25-1 1,0-25-16,-25 25 31,-25 50-31,1 25 16</inkml:trace>
  <inkml:trace contextRef="#ctx0" brushRef="#br0" timeOffset="3342.2">11931 4862 0,'0'0'0,"0"25"15,0 49 1,0-24-16,0 74 15,0 74-15,0-49 16,0 24 0,-50 76-16,26-51 15,-1-74 1,0-50-16,0 1 16,0-1-16,-24-49 15,24 25 1,25-26-16,-25-24 15,0-24-15,25-1 16,0-25-16,25-123 16,0 49-16,0 0 15,24-50-15,1 0 16,24 25-16,1 50 16,-1 25-16,1-1 15,-26 26-15,1-1 16,0 25-1,-26 1 1,1 24-16,-25 24 31,-25-24-31,1 25 16,-1 0 0,25 0-1,-25-25-15,25 25 16,-25-25-16,0 24 0</inkml:trace>
  <inkml:trace contextRef="#ctx0" brushRef="#br0" timeOffset="3642.65">12973 4862 0,'0'0'0,"49"49"47,-24 26-32,25-1-15,-1-24 16,26 49-1,-1 50-15,1-25 16,-1 0-16,-24-25 16,-1-49-16,-24-1 0,0-24 15,0 0 1,0 25-16,-1-26 16</inkml:trace>
  <inkml:trace contextRef="#ctx0" brushRef="#br0" timeOffset="3974.49">14163 4986 0,'0'0'0,"-24"25"47,-1 24-32,0 1-15,-25-1 16,1-24-16,-50 149 31,-25-1-31,-50 150 16,0-50-16,-49 198 15,-25 50-15,99-223 16,-24 98-16,73-123 16,26-124-1</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21-11-02T17:25:24.961"/>
    </inkml:context>
    <inkml:brush xml:id="br0">
      <inkml:brushProperty name="width" value="0.05292" units="cm"/>
      <inkml:brushProperty name="height" value="0.05292" units="cm"/>
      <inkml:brushProperty name="color" value="#FF0000"/>
    </inkml:brush>
  </inkml:definitions>
  <inkml:trace contextRef="#ctx0" brushRef="#br0">19075 12353 0,'0'0'0,"-25"0"109,0 0-109,0 0 16,-99 0 0,50 0-16,-25-25 15,-25 0-15,0 0 16,0 1-16,0-26 16,0 0-16,-25-24 15,25-1 1,-25 26-1,25-1-15,-25 1 0,25 24 16,-25 0 0,0 0-16,1 0 15,-1 1 1,-25-1-16,25 25 16,-24-25-16,-224-99 31,198 50-31,26-1 15,-75 1-15,24-1 0,26 26 16,-25-1-16,-1 0 16,26 26-16,-25-1 15,-25 0 1,-521-25 0,521 50-1,-25-24-15,25 24 0,-25 0 16,0 0-16,25 0 15,0 0 1,-25 0-16,25 0 16,-25-25-16,25 25 31,0 0-31,0 0 16,-25 0-16,0 0 15,25 0-15,0 0 16,0 0-16,0 0 15,25 0-15,0 0 16,0 0-16,24 0 16,-24 0-1,0 0-15,24 0 0,-49 0 16,50 0-16,-26 0 16,26 0-1,-25 0-15,0 0 16,-25 49-16,-1 26 15,51 24-15,-50 0 16,50 1 0,-50-26-16,49-24 15,1-26 1,24 51-16,-24 24 16,24 0-16,0 25 15,25-49-15,25-1 16,0-49-1,0 24-15,25 1 0,0 25 16,25 24-16,-26 0 16,26 0-16,-25 0 31,74-49-31,0-25 16,0 0-16,25 49 15,-25 25 1,25 0-16,25 1 15,-25-26-15,50 1 16,-1 98 0,26 26-16,-1-75 15,1-25-15,24 0 16,0 50-16,50 74 16,-25-74-16,0-50 15,50 0-15,-1-24 16,26 49-16,24 25 15,-25-25-15,75 24 16,-25-48-16,25-1 16,0-49-1,0-1-15,25 1 0,49-25 16,-25-1-16,1 1 16,49-25-16,-25 25 15,25-25 1,-49 0-16,49 25 15,25-25-15,-50 25 16,25-25 0,25-25-1,0 25-15,0 0 16,-1 0-16,1 0 16,-25 0-16,0 0 15,50 0-15,-25 0 16,0-25-1,0 25-15,0 0 0,-25 0 16,25 0-16,-1 0 16,-24 0-16,-49 0 15,24-25-15,-24 0 16,-1-24 0,1-1-16,-51-24 15,76-25 1,-26-1-16,-24 51 15,-50-1 1,25 0-16,-25 26 16,-50-1-16,50-74 15,-25-25-15,-49 24 16,-25 26-16,-25 24 16,25-49-16,-50 0 15,0-50-15,-49 50 16,-25 24-16,-1 26 15,-24-50-15,-24-50 16,-1 25 0,-25 0-16,-24 49 15,-50-98-15,-50-75 0,1 74 16,-1 50-16,-25 0 16,-73-25-1,-26 25-15,-25 0 16,-569-223-16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EF7C5F39-8973-4F7A-B4EE-BBCF59CB6AD3}" type="datetimeFigureOut">
              <a:rPr lang="en-US" smtClean="0"/>
              <a:t>11/1/2021</a:t>
            </a:fld>
            <a:endParaRPr lang="en-US"/>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849EBCAA-4D79-4737-849F-21180EF6CE69}" type="slidenum">
              <a:rPr lang="en-US" smtClean="0"/>
              <a:t>‹#›</a:t>
            </a:fld>
            <a:endParaRPr lang="en-US"/>
          </a:p>
        </p:txBody>
      </p:sp>
    </p:spTree>
    <p:extLst>
      <p:ext uri="{BB962C8B-B14F-4D97-AF65-F5344CB8AC3E}">
        <p14:creationId xmlns:p14="http://schemas.microsoft.com/office/powerpoint/2010/main" val="40611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100"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8AA270A-8852-409B-A758-4D3CFBD85943}" type="slidenum">
              <a:rPr lang="en-US" altLang="en-US"/>
              <a:pPr/>
              <a:t>1</a:t>
            </a:fld>
            <a:endParaRPr lang="en-US" altLang="en-US"/>
          </a:p>
        </p:txBody>
      </p:sp>
    </p:spTree>
    <p:extLst>
      <p:ext uri="{BB962C8B-B14F-4D97-AF65-F5344CB8AC3E}">
        <p14:creationId xmlns:p14="http://schemas.microsoft.com/office/powerpoint/2010/main" val="413651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has three animations.  The first shows that A[0] is 42.  The second shows the definitions of foo and bar.  The third shows that bar modifies L.</a:t>
            </a:r>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11</a:t>
            </a:fld>
            <a:endParaRPr lang="en-US"/>
          </a:p>
        </p:txBody>
      </p:sp>
    </p:spTree>
    <p:extLst>
      <p:ext uri="{BB962C8B-B14F-4D97-AF65-F5344CB8AC3E}">
        <p14:creationId xmlns:p14="http://schemas.microsoft.com/office/powerpoint/2010/main" val="122500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12</a:t>
            </a:fld>
            <a:endParaRPr lang="en-US"/>
          </a:p>
        </p:txBody>
      </p:sp>
    </p:spTree>
    <p:extLst>
      <p:ext uri="{BB962C8B-B14F-4D97-AF65-F5344CB8AC3E}">
        <p14:creationId xmlns:p14="http://schemas.microsoft.com/office/powerpoint/2010/main" val="122500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one animation showing the answers.</a:t>
            </a:r>
          </a:p>
        </p:txBody>
      </p:sp>
      <p:sp>
        <p:nvSpPr>
          <p:cNvPr id="4" name="Slide Number Placeholder 3"/>
          <p:cNvSpPr>
            <a:spLocks noGrp="1"/>
          </p:cNvSpPr>
          <p:nvPr>
            <p:ph type="sldNum" sz="quarter" idx="10"/>
          </p:nvPr>
        </p:nvSpPr>
        <p:spPr/>
        <p:txBody>
          <a:bodyPr/>
          <a:lstStyle/>
          <a:p>
            <a:fld id="{849EBCAA-4D79-4737-849F-21180EF6CE69}" type="slidenum">
              <a:rPr lang="en-US" smtClean="0"/>
              <a:t>13</a:t>
            </a:fld>
            <a:endParaRPr lang="en-US"/>
          </a:p>
        </p:txBody>
      </p:sp>
    </p:spTree>
    <p:extLst>
      <p:ext uri="{BB962C8B-B14F-4D97-AF65-F5344CB8AC3E}">
        <p14:creationId xmlns:p14="http://schemas.microsoft.com/office/powerpoint/2010/main" val="38625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14</a:t>
            </a:fld>
            <a:endParaRPr lang="en-US"/>
          </a:p>
        </p:txBody>
      </p:sp>
    </p:spTree>
    <p:extLst>
      <p:ext uri="{BB962C8B-B14F-4D97-AF65-F5344CB8AC3E}">
        <p14:creationId xmlns:p14="http://schemas.microsoft.com/office/powerpoint/2010/main" val="226087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30BCC01-3E9D-4544-9B62-68DF54668158}" type="slidenum">
              <a:rPr lang="en-US" altLang="en-US" sz="1200">
                <a:solidFill>
                  <a:srgbClr val="000000"/>
                </a:solidFill>
                <a:latin typeface="Arial" pitchFamily="34" charset="0"/>
              </a:rPr>
              <a:pPr/>
              <a:t>15</a:t>
            </a:fld>
            <a:endParaRPr lang="en-US" altLang="en-US" sz="1200">
              <a:solidFill>
                <a:srgbClr val="000000"/>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itchFamily="34" charset="0"/>
                <a:ea typeface="ＭＳ Ｐゴシック" pitchFamily="1" charset="-128"/>
              </a:rPr>
              <a:t>WMSCI</a:t>
            </a:r>
            <a:r>
              <a:rPr lang="en-US" altLang="en-US" dirty="0">
                <a:latin typeface="Arial" pitchFamily="34" charset="0"/>
                <a:ea typeface="ＭＳ Ｐゴシック" pitchFamily="1" charset="-128"/>
              </a:rPr>
              <a:t> Story</a:t>
            </a:r>
          </a:p>
          <a:p>
            <a:r>
              <a:rPr lang="en-US" altLang="en-US" dirty="0">
                <a:latin typeface="Arial" pitchFamily="34" charset="0"/>
                <a:ea typeface="ＭＳ Ｐゴシック" pitchFamily="1" charset="-128"/>
              </a:rPr>
              <a:t>Show the website</a:t>
            </a:r>
          </a:p>
          <a:p>
            <a:r>
              <a:rPr lang="en-US" altLang="en-US" dirty="0">
                <a:latin typeface="Arial" pitchFamily="34" charset="0"/>
                <a:ea typeface="ＭＳ Ｐゴシック" pitchFamily="1" charset="-128"/>
              </a:rPr>
              <a:t>Show the movie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E5FF30-53EF-43D4-B40C-470B12B63826}" type="slidenum">
              <a:rPr lang="en-US" altLang="en-US" sz="1200">
                <a:latin typeface="Arial" pitchFamily="34" charset="0"/>
              </a:rPr>
              <a:pPr/>
              <a:t>16</a:t>
            </a:fld>
            <a:endParaRPr lang="en-US" altLang="en-US" sz="12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6E7A2B2-ADF7-4931-A1D4-493A365AF7EE}" type="slidenum">
              <a:rPr lang="en-US" altLang="en-US" sz="1200">
                <a:solidFill>
                  <a:srgbClr val="000000"/>
                </a:solidFill>
                <a:latin typeface="Arial" pitchFamily="34" charset="0"/>
              </a:rPr>
              <a:pPr/>
              <a:t>17</a:t>
            </a:fld>
            <a:endParaRPr lang="en-US" altLang="en-US" sz="1200">
              <a:solidFill>
                <a:srgbClr val="000000"/>
              </a:solidFill>
              <a:latin typeface="Arial" pitchFamily="34"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A059BB-9FD2-4C76-BDAB-74DA1C95411F}" type="slidenum">
              <a:rPr lang="en-US" altLang="en-US" sz="1200">
                <a:solidFill>
                  <a:srgbClr val="000000"/>
                </a:solidFill>
                <a:latin typeface="Arial" pitchFamily="34" charset="0"/>
              </a:rPr>
              <a:pPr/>
              <a:t>18</a:t>
            </a:fld>
            <a:endParaRPr lang="en-US" altLang="en-US" sz="1200">
              <a:solidFill>
                <a:srgbClr val="000000"/>
              </a:solidFill>
              <a:latin typeface="Arial"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18B56A8-044A-452A-A0FC-53C75B316CFF}" type="slidenum">
              <a:rPr lang="en-US" altLang="en-US" sz="1200">
                <a:solidFill>
                  <a:srgbClr val="000000"/>
                </a:solidFill>
                <a:latin typeface="Arial" pitchFamily="34" charset="0"/>
              </a:rPr>
              <a:pPr/>
              <a:t>19</a:t>
            </a:fld>
            <a:endParaRPr lang="en-US" altLang="en-US" sz="1200">
              <a:solidFill>
                <a:srgbClr val="000000"/>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20</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EE2AAFD1-E511-4579-A9CF-7669CA0EB639}" type="slidenum">
              <a:rPr lang="en-US" altLang="en-US"/>
              <a:pPr/>
              <a:t>2</a:t>
            </a:fld>
            <a:endParaRPr lang="en-US" altLang="en-US"/>
          </a:p>
        </p:txBody>
      </p:sp>
    </p:spTree>
    <p:extLst>
      <p:ext uri="{BB962C8B-B14F-4D97-AF65-F5344CB8AC3E}">
        <p14:creationId xmlns:p14="http://schemas.microsoft.com/office/powerpoint/2010/main" val="80182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21</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extLst>
      <p:ext uri="{BB962C8B-B14F-4D97-AF65-F5344CB8AC3E}">
        <p14:creationId xmlns:p14="http://schemas.microsoft.com/office/powerpoint/2010/main" val="152290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22</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extLst>
      <p:ext uri="{BB962C8B-B14F-4D97-AF65-F5344CB8AC3E}">
        <p14:creationId xmlns:p14="http://schemas.microsoft.com/office/powerpoint/2010/main" val="72137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F032309-D8AE-4FF2-A05B-535369DFF233}" type="slidenum">
              <a:rPr lang="en-US" altLang="en-US"/>
              <a:pPr/>
              <a:t>23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502" y="4464888"/>
            <a:ext cx="5219347" cy="4229894"/>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620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457BC517-6DFD-4FDF-893B-05C5C78D7D30}" type="slidenum">
              <a:rPr lang="en-US" altLang="en-US"/>
              <a:pPr/>
              <a:t>24</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Data loss is good only if it's your debt they lose track of.</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slide has three animations.  The</a:t>
            </a:r>
            <a:r>
              <a:rPr lang="en-US" altLang="en-US" baseline="0" dirty="0">
                <a:latin typeface="Arial" panose="020B0604020202020204" pitchFamily="34" charset="0"/>
              </a:rPr>
              <a:t> first is the 5-year replacement rule, the second is Amazon’s problem, and the third is data loss.</a:t>
            </a:r>
            <a:endParaRPr lang="en-US" altLang="en-US" dirty="0">
              <a:latin typeface="Arial" panose="020B0604020202020204" pitchFamily="34" charset="0"/>
            </a:endParaRPr>
          </a:p>
        </p:txBody>
      </p:sp>
    </p:spTree>
    <p:extLst>
      <p:ext uri="{BB962C8B-B14F-4D97-AF65-F5344CB8AC3E}">
        <p14:creationId xmlns:p14="http://schemas.microsoft.com/office/powerpoint/2010/main" val="57685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C0AA55B-980A-4918-800E-BE66DCC9C62A}" type="slidenum">
              <a:rPr lang="en-US" altLang="en-US"/>
              <a:pPr/>
              <a:t>28</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This slide has</a:t>
            </a:r>
            <a:r>
              <a:rPr lang="en-US" altLang="en-US" baseline="0" dirty="0">
                <a:latin typeface="Arial" panose="020B0604020202020204" pitchFamily="34" charset="0"/>
              </a:rPr>
              <a:t> five animations showing cosmic rays flipping bits and identifying it as single-bit detection.</a:t>
            </a:r>
            <a:endParaRPr lang="en-US" altLang="en-US" dirty="0">
              <a:latin typeface="Arial" panose="020B0604020202020204" pitchFamily="34" charset="0"/>
            </a:endParaRPr>
          </a:p>
        </p:txBody>
      </p:sp>
    </p:spTree>
    <p:extLst>
      <p:ext uri="{BB962C8B-B14F-4D97-AF65-F5344CB8AC3E}">
        <p14:creationId xmlns:p14="http://schemas.microsoft.com/office/powerpoint/2010/main" val="101350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8304EFF-3C95-4752-A7C6-20D5BBE80336}" type="slidenum">
              <a:rPr lang="en-US" altLang="en-US"/>
              <a:pPr/>
              <a:t>29</a:t>
            </a:fld>
            <a:endParaRPr lang="en-US" altLang="en-US"/>
          </a:p>
        </p:txBody>
      </p:sp>
    </p:spTree>
    <p:extLst>
      <p:ext uri="{BB962C8B-B14F-4D97-AF65-F5344CB8AC3E}">
        <p14:creationId xmlns:p14="http://schemas.microsoft.com/office/powerpoint/2010/main" val="428059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latin typeface="Arial" panose="020B0604020202020204" pitchFamily="34" charset="0"/>
              </a:rPr>
              <a:t>This slide has one animation bringing</a:t>
            </a:r>
            <a:r>
              <a:rPr lang="en-US" altLang="en-US" baseline="0" dirty="0">
                <a:latin typeface="Arial" panose="020B0604020202020204" pitchFamily="34" charset="0"/>
              </a:rPr>
              <a:t> up the spindle-motor failure problem.</a:t>
            </a:r>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918E77E-73B6-42E2-99D9-E451C16CD7A4}" type="slidenum">
              <a:rPr lang="en-US" altLang="en-US"/>
              <a:pPr/>
              <a:t>30</a:t>
            </a:fld>
            <a:endParaRPr lang="en-US" altLang="en-US"/>
          </a:p>
        </p:txBody>
      </p:sp>
    </p:spTree>
    <p:extLst>
      <p:ext uri="{BB962C8B-B14F-4D97-AF65-F5344CB8AC3E}">
        <p14:creationId xmlns:p14="http://schemas.microsoft.com/office/powerpoint/2010/main" val="7913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altLang="en-US" dirty="0">
                <a:latin typeface="Arial" panose="020B0604020202020204" pitchFamily="34" charset="0"/>
              </a:rPr>
              <a:t>This slide has two animations.  The first shows the lost disk.</a:t>
            </a:r>
            <a:r>
              <a:rPr lang="en-US" altLang="en-US" baseline="0" dirty="0">
                <a:latin typeface="Arial" panose="020B0604020202020204" pitchFamily="34" charset="0"/>
              </a:rPr>
              <a:t>  The second identifies it as RAID-3.</a:t>
            </a:r>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31</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altLang="en-US" dirty="0">
                <a:latin typeface="Arial" panose="020B0604020202020204" pitchFamily="34" charset="0"/>
              </a:rPr>
              <a:t>The alien is animated.</a:t>
            </a:r>
          </a:p>
          <a:p>
            <a:r>
              <a:rPr lang="en-US" altLang="en-US" dirty="0">
                <a:latin typeface="Arial" panose="020B0604020202020204" pitchFamily="34" charset="0"/>
              </a:rPr>
              <a:t>Reduce is your friend!</a:t>
            </a:r>
          </a:p>
          <a:p>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32</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33</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US" altLang="en-US" dirty="0">
                <a:latin typeface="Arial" panose="020B0604020202020204" pitchFamily="34" charset="0"/>
              </a:rPr>
              <a:t>This slide has four animations.  The first shows the </a:t>
            </a:r>
            <a:r>
              <a:rPr lang="en-US" altLang="en-US" dirty="0" err="1">
                <a:latin typeface="Arial" panose="020B0604020202020204" pitchFamily="34" charset="0"/>
              </a:rPr>
              <a:t>Erdos</a:t>
            </a:r>
            <a:r>
              <a:rPr lang="en-US" altLang="en-US" dirty="0">
                <a:latin typeface="Arial" panose="020B0604020202020204" pitchFamily="34" charset="0"/>
              </a:rPr>
              <a:t> connections (Conway has an </a:t>
            </a:r>
            <a:r>
              <a:rPr lang="en-US" altLang="en-US" dirty="0" err="1">
                <a:latin typeface="Arial" panose="020B0604020202020204" pitchFamily="34" charset="0"/>
              </a:rPr>
              <a:t>Erdos</a:t>
            </a:r>
            <a:r>
              <a:rPr lang="en-US" altLang="en-US" dirty="0">
                <a:latin typeface="Arial" panose="020B0604020202020204" pitchFamily="34" charset="0"/>
              </a:rPr>
              <a:t> number of 1).  The second shows backgammon.  The third is the $50</a:t>
            </a:r>
            <a:r>
              <a:rPr lang="en-US" altLang="en-US" baseline="0" dirty="0">
                <a:latin typeface="Arial" panose="020B0604020202020204" pitchFamily="34" charset="0"/>
              </a:rPr>
              <a:t> bet, and the fourth is </a:t>
            </a:r>
            <a:r>
              <a:rPr lang="en-US" altLang="en-US" baseline="0" dirty="0" err="1">
                <a:latin typeface="Arial" panose="020B0604020202020204" pitchFamily="34" charset="0"/>
              </a:rPr>
              <a:t>Phutball</a:t>
            </a:r>
            <a:r>
              <a:rPr lang="en-US" altLang="en-US" baseline="0" dirty="0">
                <a:latin typeface="Arial" panose="020B0604020202020204" pitchFamily="34" charset="0"/>
              </a:rPr>
              <a:t>.</a:t>
            </a:r>
            <a:endParaRPr lang="en-US" altLang="en-US" dirty="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523E287-D8D7-43DA-A0C1-6DE967F63849}" type="slidenum">
              <a:rPr lang="en-US" altLang="en-US"/>
              <a:pPr/>
              <a:t>3</a:t>
            </a:fld>
            <a:endParaRPr lang="en-US" altLang="en-US"/>
          </a:p>
        </p:txBody>
      </p:sp>
    </p:spTree>
    <p:extLst>
      <p:ext uri="{BB962C8B-B14F-4D97-AF65-F5344CB8AC3E}">
        <p14:creationId xmlns:p14="http://schemas.microsoft.com/office/powerpoint/2010/main" val="1246786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34</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35</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36</a:t>
            </a:fld>
            <a:endParaRPr lang="en-US"/>
          </a:p>
        </p:txBody>
      </p:sp>
    </p:spTree>
    <p:extLst>
      <p:ext uri="{BB962C8B-B14F-4D97-AF65-F5344CB8AC3E}">
        <p14:creationId xmlns:p14="http://schemas.microsoft.com/office/powerpoint/2010/main" val="2338035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D0C6B0AA-A6CF-4092-80DA-FA7FB1BA662E}" type="slidenum">
              <a:rPr lang="en-US" altLang="en-US"/>
              <a:pPr/>
              <a:t>37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There are also combinations of levels, e.g. RAID-10.</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Don’t spend time on the levels here, because the next slides explain the levels.</a:t>
            </a:r>
          </a:p>
        </p:txBody>
      </p:sp>
    </p:spTree>
    <p:extLst>
      <p:ext uri="{BB962C8B-B14F-4D97-AF65-F5344CB8AC3E}">
        <p14:creationId xmlns:p14="http://schemas.microsoft.com/office/powerpoint/2010/main" val="3718373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38</a:t>
            </a:fld>
            <a:endParaRPr lang="en-US"/>
          </a:p>
        </p:txBody>
      </p:sp>
    </p:spTree>
    <p:extLst>
      <p:ext uri="{BB962C8B-B14F-4D97-AF65-F5344CB8AC3E}">
        <p14:creationId xmlns:p14="http://schemas.microsoft.com/office/powerpoint/2010/main" val="388587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39</a:t>
            </a:fld>
            <a:endParaRPr lang="en-US"/>
          </a:p>
        </p:txBody>
      </p:sp>
    </p:spTree>
    <p:extLst>
      <p:ext uri="{BB962C8B-B14F-4D97-AF65-F5344CB8AC3E}">
        <p14:creationId xmlns:p14="http://schemas.microsoft.com/office/powerpoint/2010/main" val="1189636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40</a:t>
            </a:fld>
            <a:endParaRPr lang="en-US"/>
          </a:p>
        </p:txBody>
      </p:sp>
    </p:spTree>
    <p:extLst>
      <p:ext uri="{BB962C8B-B14F-4D97-AF65-F5344CB8AC3E}">
        <p14:creationId xmlns:p14="http://schemas.microsoft.com/office/powerpoint/2010/main" val="2823885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dirty="0">
                <a:latin typeface="Arial" panose="020B0604020202020204" pitchFamily="34" charset="0"/>
              </a:rPr>
              <a:t>This slide has one animation, which</a:t>
            </a:r>
            <a:r>
              <a:rPr lang="en-US" altLang="en-US" baseline="0" dirty="0">
                <a:latin typeface="Arial" panose="020B0604020202020204" pitchFamily="34" charset="0"/>
              </a:rPr>
              <a:t> brings up the clumsy operator.</a:t>
            </a:r>
            <a:endParaRPr lang="en-US" altLang="en-US" dirty="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41</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42</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86EB17DC-C373-4CA9-9AE9-BFC72AA29B3F}" type="slidenum">
              <a:rPr lang="en-US" altLang="en-US"/>
              <a:pPr/>
              <a:t>43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It turns out that although the block error rate is very small (10^-15 or better), high-capacity installations read so many blocks that this translates to more than one undetected error every day!  There are also errors in other parts of the transport: the controller, the cables, the memory, and the software.  A major focus of current research is finding out how to handle these errors.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is also "bit rot", where data sitting on the disk disappears.  Most modern RAID arrays deal with bit rot by periodically reading every block and checking the parity; if an error is detected, recovery procedures are initiated before the data is too far gone to get back.</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4066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has three animations.  The first shows the penguin and comments; the second shows the grids. The third shows the Go board.</a:t>
            </a:r>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4</a:t>
            </a:fld>
            <a:endParaRPr lang="en-US"/>
          </a:p>
        </p:txBody>
      </p:sp>
    </p:spTree>
    <p:extLst>
      <p:ext uri="{BB962C8B-B14F-4D97-AF65-F5344CB8AC3E}">
        <p14:creationId xmlns:p14="http://schemas.microsoft.com/office/powerpoint/2010/main" val="531871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44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SQL was developed by Don Chamberlin, an HMC grad.  It is used in nearly every database system today.</a:t>
            </a:r>
          </a:p>
          <a:p>
            <a:pPr eaLnBrk="1" hangingPunct="1"/>
            <a:r>
              <a:rPr lang="en-US" altLang="en-US" dirty="0">
                <a:latin typeface="Arial" panose="020B0604020202020204" pitchFamily="34" charset="0"/>
              </a:rPr>
              <a:t>This is not his real GPA!</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3302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45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46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47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Sadly, even today this works on a lot of Web sites.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a:t>
            </a:r>
            <a:r>
              <a:rPr lang="en-US" altLang="en-US" baseline="0" dirty="0">
                <a:latin typeface="Arial" panose="020B0604020202020204" pitchFamily="34" charset="0"/>
              </a:rPr>
              <a:t> slide has two animations.  The first brings up the Amazon query.  The second circles the query and shows the injected SQL.</a:t>
            </a:r>
            <a:endParaRPr lang="en-US" altLang="en-US" dirty="0">
              <a:latin typeface="Arial" panose="020B0604020202020204" pitchFamily="34" charset="0"/>
            </a:endParaRPr>
          </a:p>
        </p:txBody>
      </p:sp>
    </p:spTree>
    <p:extLst>
      <p:ext uri="{BB962C8B-B14F-4D97-AF65-F5344CB8AC3E}">
        <p14:creationId xmlns:p14="http://schemas.microsoft.com/office/powerpoint/2010/main" val="498707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48</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49</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50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51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5B97327-1F06-487E-A5EF-2312592C8FC4}" type="slidenum">
              <a:rPr lang="en-US" altLang="en-US"/>
              <a:pPr/>
              <a:t>6</a:t>
            </a:fld>
            <a:endParaRPr lang="en-US" altLang="en-US"/>
          </a:p>
        </p:txBody>
      </p:sp>
    </p:spTree>
    <p:extLst>
      <p:ext uri="{BB962C8B-B14F-4D97-AF65-F5344CB8AC3E}">
        <p14:creationId xmlns:p14="http://schemas.microsoft.com/office/powerpoint/2010/main" val="3143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altLang="en-US" dirty="0">
                <a:latin typeface="Arial" panose="020B0604020202020204" pitchFamily="34" charset="0"/>
              </a:rPr>
              <a:t>This cost Conway the $50 bet…</a:t>
            </a:r>
          </a:p>
        </p:txBody>
      </p:sp>
      <p:sp>
        <p:nvSpPr>
          <p:cNvPr id="1229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2BFCAD0F-FFB0-4DC9-A415-C55160D8C329}" type="slidenum">
              <a:rPr lang="en-US" altLang="en-US"/>
              <a:pPr/>
              <a:t>7</a:t>
            </a:fld>
            <a:endParaRPr lang="en-US" altLang="en-US"/>
          </a:p>
        </p:txBody>
      </p:sp>
    </p:spTree>
    <p:extLst>
      <p:ext uri="{BB962C8B-B14F-4D97-AF65-F5344CB8AC3E}">
        <p14:creationId xmlns:p14="http://schemas.microsoft.com/office/powerpoint/2010/main" val="34134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61EC9D5-A42C-4AA1-9413-390EFE743A39}" type="slidenum">
              <a:rPr lang="en-US" altLang="en-US"/>
              <a:pPr/>
              <a:t>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The two animations pop up the two games.</a:t>
            </a:r>
          </a:p>
          <a:p>
            <a:pPr eaLnBrk="1" hangingPunct="1"/>
            <a:r>
              <a:rPr lang="en-US" altLang="en-US" dirty="0">
                <a:latin typeface="Arial" panose="020B0604020202020204" pitchFamily="34" charset="0"/>
              </a:rPr>
              <a:t>Elwyn </a:t>
            </a:r>
            <a:r>
              <a:rPr lang="en-US" altLang="en-US" dirty="0" err="1">
                <a:latin typeface="Arial" panose="020B0604020202020204" pitchFamily="34" charset="0"/>
              </a:rPr>
              <a:t>Berlekamp</a:t>
            </a:r>
            <a:r>
              <a:rPr lang="en-US" altLang="en-US" dirty="0">
                <a:latin typeface="Arial" panose="020B0604020202020204" pitchFamily="34" charset="0"/>
              </a:rPr>
              <a:t> was a major investigator of Reed-Solomon codes, which are the basis of all ECC codes used in disk drives.  John Conway invented the Game of Life.  Richard Guy discovered the smallest known </a:t>
            </a:r>
            <a:r>
              <a:rPr lang="en-US" altLang="en-US" dirty="0" err="1">
                <a:latin typeface="Arial" panose="020B0604020202020204" pitchFamily="34" charset="0"/>
              </a:rPr>
              <a:t>unistable</a:t>
            </a:r>
            <a:r>
              <a:rPr lang="en-US" altLang="en-US" dirty="0">
                <a:latin typeface="Arial" panose="020B0604020202020204" pitchFamily="34" charset="0"/>
              </a:rPr>
              <a:t> polyhedron.  The three together wrote </a:t>
            </a:r>
            <a:r>
              <a:rPr lang="en-US" altLang="en-US" i="1" dirty="0">
                <a:latin typeface="Arial" panose="020B0604020202020204" pitchFamily="34" charset="0"/>
              </a:rPr>
              <a:t>Winning Ways for Your Mathematical Plays</a:t>
            </a:r>
            <a:r>
              <a:rPr lang="en-US" altLang="en-US" dirty="0">
                <a:latin typeface="Arial" panose="020B0604020202020204" pitchFamily="34" charset="0"/>
              </a:rPr>
              <a:t>, which analyzes two-player combinatorial games such as chess, </a:t>
            </a:r>
            <a:r>
              <a:rPr lang="en-US" altLang="en-US" dirty="0" err="1">
                <a:latin typeface="Arial" panose="020B0604020202020204" pitchFamily="34" charset="0"/>
              </a:rPr>
              <a:t>nim</a:t>
            </a:r>
            <a:r>
              <a:rPr lang="en-US" altLang="en-US" dirty="0">
                <a:latin typeface="Arial" panose="020B0604020202020204" pitchFamily="34" charset="0"/>
              </a:rPr>
              <a:t>, go, and other games where two players take turns </a:t>
            </a:r>
            <a:r>
              <a:rPr lang="en-US" altLang="en-US" dirty="0" err="1">
                <a:latin typeface="Arial" panose="020B0604020202020204" pitchFamily="34" charset="0"/>
              </a:rPr>
              <a:t>modifiying</a:t>
            </a:r>
            <a:r>
              <a:rPr lang="en-US" altLang="en-US" dirty="0">
                <a:latin typeface="Arial" panose="020B0604020202020204" pitchFamily="34" charset="0"/>
              </a:rPr>
              <a:t> a shared board.  This book was the basis of combinatorial game theory.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that book, the authors also proved that Life is universal, in the sense that it can compute any function computable by a Turing machine.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038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9</a:t>
            </a:fld>
            <a:endParaRPr lang="en-US"/>
          </a:p>
        </p:txBody>
      </p:sp>
    </p:spTree>
    <p:extLst>
      <p:ext uri="{BB962C8B-B14F-4D97-AF65-F5344CB8AC3E}">
        <p14:creationId xmlns:p14="http://schemas.microsoft.com/office/powerpoint/2010/main" val="35166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10</a:t>
            </a:fld>
            <a:endParaRPr lang="en-US"/>
          </a:p>
        </p:txBody>
      </p:sp>
    </p:spTree>
    <p:extLst>
      <p:ext uri="{BB962C8B-B14F-4D97-AF65-F5344CB8AC3E}">
        <p14:creationId xmlns:p14="http://schemas.microsoft.com/office/powerpoint/2010/main" val="7204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81202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26534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97276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5958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B92FD-40A7-45B8-A240-B3741058ACC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42192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0B92FD-40A7-45B8-A240-B3741058ACC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3209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0B92FD-40A7-45B8-A240-B3741058ACC6}"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61561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0B92FD-40A7-45B8-A240-B3741058ACC6}"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66416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92FD-40A7-45B8-A240-B3741058ACC6}"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07990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8303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6180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92FD-40A7-45B8-A240-B3741058ACC6}" type="datetimeFigureOut">
              <a:rPr lang="en-US" smtClean="0"/>
              <a:t>11/1/2021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63E8-CF1A-4534-8BAD-17EC4AFEF516}" type="slidenum">
              <a:rPr lang="en-US" smtClean="0"/>
              <a:t>‹#›</a:t>
            </a:fld>
            <a:endParaRPr lang="en-US"/>
          </a:p>
        </p:txBody>
      </p:sp>
    </p:spTree>
    <p:extLst>
      <p:ext uri="{BB962C8B-B14F-4D97-AF65-F5344CB8AC3E}">
        <p14:creationId xmlns:p14="http://schemas.microsoft.com/office/powerpoint/2010/main" val="196206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6.gif"/><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rotWithShape="1">
          <a:blip r:embed="rId3">
            <a:extLst>
              <a:ext uri="{28A0092B-C50C-407E-A947-70E740481C1C}">
                <a14:useLocalDpi xmlns:a14="http://schemas.microsoft.com/office/drawing/2010/main" val="0"/>
              </a:ext>
            </a:extLst>
          </a:blip>
          <a:srcRect l="16589" t="17901" r="25617" b="8333"/>
          <a:stretch/>
        </p:blipFill>
        <p:spPr bwMode="auto">
          <a:xfrm>
            <a:off x="6413499" y="2184400"/>
            <a:ext cx="2378075" cy="303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685800" y="0"/>
            <a:ext cx="7772400" cy="1447800"/>
          </a:xfrm>
        </p:spPr>
        <p:txBody>
          <a:bodyPr rIns="132080"/>
          <a:lstStyle/>
          <a:p>
            <a:pPr indent="0" eaLnBrk="1" hangingPunct="1"/>
            <a:r>
              <a:rPr lang="en-US" altLang="en-US" dirty="0">
                <a:latin typeface="Lucida Blackletter" charset="0"/>
                <a:sym typeface="Lucida Blackletter" charset="0"/>
              </a:rPr>
              <a:t>The CS 5 Enquirer</a:t>
            </a:r>
          </a:p>
        </p:txBody>
      </p:sp>
      <p:sp>
        <p:nvSpPr>
          <p:cNvPr id="3076" name="Rectangle 3"/>
          <p:cNvSpPr>
            <a:spLocks/>
          </p:cNvSpPr>
          <p:nvPr/>
        </p:nvSpPr>
        <p:spPr bwMode="auto">
          <a:xfrm>
            <a:off x="530225" y="1447800"/>
            <a:ext cx="51847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3600">
                <a:latin typeface="Impact" panose="020B0806030902050204" pitchFamily="34" charset="0"/>
                <a:sym typeface="Big Caslon" charset="0"/>
              </a:rPr>
              <a:t>“DANCING WITH THE STARS” PENGUIN HAS LOVE CHILD!</a:t>
            </a:r>
          </a:p>
        </p:txBody>
      </p:sp>
      <p:sp>
        <p:nvSpPr>
          <p:cNvPr id="3077" name="Rectangle 4"/>
          <p:cNvSpPr>
            <a:spLocks/>
          </p:cNvSpPr>
          <p:nvPr/>
        </p:nvSpPr>
        <p:spPr bwMode="auto">
          <a:xfrm>
            <a:off x="533400" y="2590800"/>
            <a:ext cx="56388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1800" b="1" dirty="0">
                <a:cs typeface="Arial" panose="020B0604020202020204" pitchFamily="34" charset="0"/>
              </a:rPr>
              <a:t>Hollywood:</a:t>
            </a:r>
            <a:r>
              <a:rPr lang="en-US" altLang="en-US" sz="1800" dirty="0">
                <a:cs typeface="Arial" panose="020B0604020202020204" pitchFamily="34" charset="0"/>
              </a:rPr>
              <a:t> Millions of Americans joined millions of </a:t>
            </a:r>
            <a:r>
              <a:rPr lang="en-US" altLang="en-US" sz="1800" dirty="0" err="1">
                <a:cs typeface="Arial" panose="020B0604020202020204" pitchFamily="34" charset="0"/>
              </a:rPr>
              <a:t>Antarcticans</a:t>
            </a:r>
            <a:r>
              <a:rPr lang="en-US" altLang="en-US" sz="1800" dirty="0">
                <a:cs typeface="Arial" panose="020B0604020202020204" pitchFamily="34" charset="0"/>
              </a:rPr>
              <a:t> in watching their newest idol, Fred “A Stare” Penguin, compete for top honors on the wild(life)</a:t>
            </a:r>
            <a:r>
              <a:rPr lang="en-US" altLang="en-US" sz="1800" dirty="0" err="1">
                <a:cs typeface="Arial" panose="020B0604020202020204" pitchFamily="34" charset="0"/>
              </a:rPr>
              <a:t>ly</a:t>
            </a:r>
            <a:r>
              <a:rPr lang="en-US" altLang="en-US" sz="1800" dirty="0">
                <a:cs typeface="Arial" panose="020B0604020202020204" pitchFamily="34" charset="0"/>
              </a:rPr>
              <a:t> popular show.</a:t>
            </a:r>
          </a:p>
          <a:p>
            <a:pPr eaLnBrk="1" hangingPunct="1">
              <a:spcBef>
                <a:spcPct val="0"/>
              </a:spcBef>
              <a:buSzTx/>
              <a:buFontTx/>
              <a:buNone/>
            </a:pPr>
            <a:r>
              <a:rPr lang="en-US" altLang="en-US" sz="1800" dirty="0">
                <a:cs typeface="Arial" panose="020B0604020202020204" pitchFamily="34" charset="0"/>
              </a:rPr>
              <a:t>    But the Enquirer has learned that Fred has a checkered past.  Long before moving to the U.S. in search of fame and fortune, he volunteered in the Antarctic Army.  Our intrepid reporters have discovered that  while he was posted to New Zealand, Fred became “involved” with Ginger, a Little Blue penguin he met there.</a:t>
            </a:r>
          </a:p>
          <a:p>
            <a:pPr eaLnBrk="1" hangingPunct="1">
              <a:spcBef>
                <a:spcPct val="0"/>
              </a:spcBef>
              <a:buSzTx/>
              <a:buFontTx/>
              <a:buNone/>
            </a:pPr>
            <a:r>
              <a:rPr lang="en-US" altLang="en-US" sz="1800" dirty="0">
                <a:cs typeface="Arial" panose="020B0604020202020204" pitchFamily="34" charset="0"/>
              </a:rPr>
              <a:t>    “He was such a great dancer,” sobbed Ginger.  “I thought he loved me.  But when I laid an egg, he didn’t even take care of it through the winter!  He abandoned me!  Oh, what’s the use?  He’ll never come back!”</a:t>
            </a:r>
          </a:p>
        </p:txBody>
      </p:sp>
    </p:spTree>
    <p:extLst>
      <p:ext uri="{BB962C8B-B14F-4D97-AF65-F5344CB8AC3E}">
        <p14:creationId xmlns:p14="http://schemas.microsoft.com/office/powerpoint/2010/main" val="130565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76200"/>
            <a:ext cx="7772400" cy="838200"/>
          </a:xfrm>
        </p:spPr>
        <p:txBody>
          <a:bodyPr/>
          <a:lstStyle/>
          <a:p>
            <a:r>
              <a:rPr lang="en-US" altLang="en-US"/>
              <a:t>2-D </a:t>
            </a:r>
            <a:r>
              <a:rPr lang="ja-JP" altLang="en-US">
                <a:ea typeface="ＭＳ Ｐゴシック" panose="020B0600070205080204" pitchFamily="34" charset="-128"/>
              </a:rPr>
              <a:t>“</a:t>
            </a:r>
            <a:r>
              <a:rPr lang="en-US" altLang="ja-JP">
                <a:ea typeface="ＭＳ Ｐゴシック" panose="020B0600070205080204" pitchFamily="34" charset="-128"/>
              </a:rPr>
              <a:t>Arrays</a:t>
            </a:r>
            <a:r>
              <a:rPr lang="ja-JP" altLang="en-US">
                <a:ea typeface="ＭＳ Ｐゴシック" panose="020B0600070205080204" pitchFamily="34" charset="-128"/>
              </a:rPr>
              <a:t>”</a:t>
            </a:r>
            <a:endParaRPr lang="en-US" altLang="en-US"/>
          </a:p>
        </p:txBody>
      </p:sp>
      <p:sp>
        <p:nvSpPr>
          <p:cNvPr id="15363" name="Content Placeholder 2"/>
          <p:cNvSpPr>
            <a:spLocks noGrp="1"/>
          </p:cNvSpPr>
          <p:nvPr>
            <p:ph idx="1"/>
          </p:nvPr>
        </p:nvSpPr>
        <p:spPr>
          <a:xfrm>
            <a:off x="381000" y="1981200"/>
            <a:ext cx="8458200" cy="4114800"/>
          </a:xfrm>
        </p:spPr>
        <p:txBody>
          <a:bodyPr/>
          <a:lstStyle/>
          <a:p>
            <a:pPr>
              <a:buFontTx/>
              <a:buNone/>
            </a:pPr>
            <a:r>
              <a:rPr lang="en-US" altLang="en-US" sz="2000" dirty="0">
                <a:latin typeface="Courier New" panose="02070309020205020404" pitchFamily="49" charset="0"/>
                <a:cs typeface="Courier New" panose="02070309020205020404" pitchFamily="49" charset="0"/>
              </a:rPr>
              <a:t>&gt;&gt;&gt; A = [[0, 0, 0, 1], [1, 1, 0, 0], [0, 0, 0, 1]]</a:t>
            </a:r>
          </a:p>
          <a:p>
            <a:pPr>
              <a:buFontTx/>
              <a:buNone/>
            </a:pPr>
            <a:r>
              <a:rPr lang="en-US" altLang="en-US" sz="2000" dirty="0">
                <a:latin typeface="Courier New" panose="02070309020205020404" pitchFamily="49" charset="0"/>
                <a:cs typeface="Courier New" panose="02070309020205020404" pitchFamily="49" charset="0"/>
              </a:rPr>
              <a:t>&gt;&gt;&gt; A = [[0, 0, 0, 1],</a:t>
            </a:r>
          </a:p>
          <a:p>
            <a:pPr>
              <a:buFontTx/>
              <a:buNone/>
            </a:pPr>
            <a:r>
              <a:rPr lang="en-US" altLang="en-US" sz="2000" dirty="0">
                <a:latin typeface="Courier New" panose="02070309020205020404" pitchFamily="49" charset="0"/>
                <a:cs typeface="Courier New" panose="02070309020205020404" pitchFamily="49" charset="0"/>
              </a:rPr>
              <a:t>         [1, 1, 0, 0],</a:t>
            </a:r>
          </a:p>
          <a:p>
            <a:pPr>
              <a:buFontTx/>
              <a:buNone/>
            </a:pPr>
            <a:r>
              <a:rPr lang="en-US" altLang="en-US" sz="2000" dirty="0">
                <a:latin typeface="Courier New" panose="02070309020205020404" pitchFamily="49" charset="0"/>
                <a:cs typeface="Courier New" panose="02070309020205020404" pitchFamily="49" charset="0"/>
              </a:rPr>
              <a:t>         [0, 0, 0, 1]]</a:t>
            </a:r>
          </a:p>
          <a:p>
            <a:pPr>
              <a:buFontTx/>
              <a:buNone/>
            </a:pPr>
            <a:r>
              <a:rPr lang="en-US" altLang="en-US" sz="2000" dirty="0">
                <a:latin typeface="Courier New" panose="02070309020205020404" pitchFamily="49" charset="0"/>
                <a:cs typeface="Courier New" panose="02070309020205020404" pitchFamily="49" charset="0"/>
              </a:rPr>
              <a:t>&gt;&gt;&gt; A[0][3]</a:t>
            </a:r>
          </a:p>
          <a:p>
            <a:pPr>
              <a:buFontTx/>
              <a:buNone/>
            </a:pPr>
            <a:r>
              <a:rPr lang="en-US" altLang="en-US" sz="2000" dirty="0">
                <a:latin typeface="Courier New" panose="02070309020205020404" pitchFamily="49" charset="0"/>
                <a:cs typeface="Courier New" panose="02070309020205020404" pitchFamily="49" charset="0"/>
              </a:rPr>
              <a:t>???</a:t>
            </a:r>
          </a:p>
          <a:p>
            <a:pPr>
              <a:buFontTx/>
              <a:buNone/>
            </a:pPr>
            <a:endParaRPr lang="en-US" altLang="en-US" sz="2000" dirty="0">
              <a:latin typeface="Courier New" panose="02070309020205020404" pitchFamily="49" charset="0"/>
              <a:cs typeface="Courier New" panose="02070309020205020404" pitchFamily="49" charset="0"/>
            </a:endParaRPr>
          </a:p>
        </p:txBody>
      </p:sp>
      <p:grpSp>
        <p:nvGrpSpPr>
          <p:cNvPr id="15364" name="Group 3"/>
          <p:cNvGrpSpPr>
            <a:grpSpLocks/>
          </p:cNvGrpSpPr>
          <p:nvPr/>
        </p:nvGrpSpPr>
        <p:grpSpPr bwMode="auto">
          <a:xfrm>
            <a:off x="609600" y="914400"/>
            <a:ext cx="8218488" cy="180975"/>
            <a:chOff x="295" y="1311"/>
            <a:chExt cx="5177" cy="114"/>
          </a:xfrm>
        </p:grpSpPr>
        <p:sp>
          <p:nvSpPr>
            <p:cNvPr id="1536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536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6CD6F3C-7209-4119-967D-AA7143E29B2C}"/>
                  </a:ext>
                </a:extLst>
              </p14:cNvPr>
              <p14:cNvContentPartPr/>
              <p14:nvPr/>
            </p14:nvContentPartPr>
            <p14:xfrm>
              <a:off x="1178640" y="1562760"/>
              <a:ext cx="2786400" cy="2822040"/>
            </p14:xfrm>
          </p:contentPart>
        </mc:Choice>
        <mc:Fallback>
          <p:pic>
            <p:nvPicPr>
              <p:cNvPr id="2" name="Ink 1">
                <a:extLst>
                  <a:ext uri="{FF2B5EF4-FFF2-40B4-BE49-F238E27FC236}">
                    <a16:creationId xmlns:a16="http://schemas.microsoft.com/office/drawing/2014/main" id="{86CD6F3C-7209-4119-967D-AA7143E29B2C}"/>
                  </a:ext>
                </a:extLst>
              </p:cNvPr>
              <p:cNvPicPr/>
              <p:nvPr/>
            </p:nvPicPr>
            <p:blipFill>
              <a:blip r:embed="rId4"/>
              <a:stretch>
                <a:fillRect/>
              </a:stretch>
            </p:blipFill>
            <p:spPr>
              <a:xfrm>
                <a:off x="1169280" y="1553400"/>
                <a:ext cx="2805120" cy="2840760"/>
              </a:xfrm>
              <a:prstGeom prst="rect">
                <a:avLst/>
              </a:prstGeom>
            </p:spPr>
          </p:pic>
        </mc:Fallback>
      </mc:AlternateContent>
    </p:spTree>
    <p:extLst>
      <p:ext uri="{BB962C8B-B14F-4D97-AF65-F5344CB8AC3E}">
        <p14:creationId xmlns:p14="http://schemas.microsoft.com/office/powerpoint/2010/main" val="149240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dirty="0"/>
              <a:t>Shallow Copy</a:t>
            </a:r>
          </a:p>
        </p:txBody>
      </p:sp>
      <p:sp>
        <p:nvSpPr>
          <p:cNvPr id="16387" name="Content Placeholder 2"/>
          <p:cNvSpPr>
            <a:spLocks noGrp="1"/>
          </p:cNvSpPr>
          <p:nvPr>
            <p:ph idx="1"/>
          </p:nvPr>
        </p:nvSpPr>
        <p:spPr>
          <a:xfrm>
            <a:off x="381000" y="1524000"/>
            <a:ext cx="8458200" cy="4114800"/>
          </a:xfrm>
        </p:spPr>
        <p:txBody>
          <a:bodyPr>
            <a:noAutofit/>
          </a:bodyPr>
          <a:lstStyle/>
          <a:p>
            <a:pPr>
              <a:buFontTx/>
              <a:buNone/>
            </a:pPr>
            <a:r>
              <a:rPr lang="en-US" altLang="en-US" sz="1200" dirty="0">
                <a:latin typeface="Courier New" panose="02070309020205020404" pitchFamily="49" charset="0"/>
                <a:cs typeface="Courier New" panose="02070309020205020404" pitchFamily="49" charset="0"/>
              </a:rPr>
              <a:t>&gt;&gt;&gt; A = [1, 2, 3, 4]</a:t>
            </a:r>
          </a:p>
          <a:p>
            <a:pPr>
              <a:buFontTx/>
              <a:buNone/>
            </a:pPr>
            <a:r>
              <a:rPr lang="en-US" altLang="en-US" sz="1200" dirty="0">
                <a:latin typeface="Courier New" panose="02070309020205020404" pitchFamily="49" charset="0"/>
                <a:cs typeface="Courier New" panose="02070309020205020404" pitchFamily="49" charset="0"/>
              </a:rPr>
              <a:t>&gt;&gt;&gt; B = A</a:t>
            </a:r>
          </a:p>
          <a:p>
            <a:pPr>
              <a:buFontTx/>
              <a:buNone/>
            </a:pPr>
            <a:r>
              <a:rPr lang="en-US" altLang="en-US" sz="1200" dirty="0">
                <a:latin typeface="Courier New" panose="02070309020205020404" pitchFamily="49" charset="0"/>
                <a:cs typeface="Courier New" panose="02070309020205020404" pitchFamily="49" charset="0"/>
              </a:rPr>
              <a:t>&gt;&gt;&gt; B[0] = 42</a:t>
            </a:r>
          </a:p>
          <a:p>
            <a:pPr>
              <a:buFontTx/>
              <a:buNone/>
            </a:pPr>
            <a:r>
              <a:rPr lang="en-US" altLang="en-US" sz="1200" dirty="0">
                <a:latin typeface="Courier New" panose="02070309020205020404" pitchFamily="49" charset="0"/>
                <a:cs typeface="Courier New" panose="02070309020205020404" pitchFamily="49" charset="0"/>
              </a:rPr>
              <a:t>&gt;&gt;&gt; A[0] </a:t>
            </a:r>
          </a:p>
          <a:p>
            <a:pPr>
              <a:buFontTx/>
              <a:buNone/>
            </a:pPr>
            <a:r>
              <a:rPr lang="en-US" altLang="en-US" sz="1200" dirty="0">
                <a:latin typeface="Courier New" panose="02070309020205020404" pitchFamily="49" charset="0"/>
                <a:cs typeface="Courier New" panose="02070309020205020404" pitchFamily="49" charset="0"/>
              </a:rPr>
              <a:t>________________ </a:t>
            </a:r>
            <a:r>
              <a:rPr lang="en-US" altLang="en-US" sz="12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1200" dirty="0">
              <a:latin typeface="Courier New" panose="02070309020205020404" pitchFamily="49" charset="0"/>
              <a:cs typeface="Courier New" panose="02070309020205020404" pitchFamily="49" charset="0"/>
            </a:endParaRPr>
          </a:p>
          <a:p>
            <a:pPr>
              <a:buFontTx/>
              <a:buNone/>
            </a:pPr>
            <a:endParaRPr lang="en-US" altLang="en-US" sz="1200" dirty="0">
              <a:latin typeface="Courier New" panose="02070309020205020404" pitchFamily="49" charset="0"/>
              <a:cs typeface="Courier New" panose="02070309020205020404" pitchFamily="49" charset="0"/>
            </a:endParaRPr>
          </a:p>
          <a:p>
            <a:pPr>
              <a:buFontTx/>
              <a:buNone/>
            </a:pPr>
            <a:r>
              <a:rPr lang="en-US" altLang="en-US" sz="1200" dirty="0" err="1">
                <a:latin typeface="Courier New" panose="02070309020205020404" pitchFamily="49" charset="0"/>
                <a:cs typeface="Courier New" panose="02070309020205020404" pitchFamily="49" charset="0"/>
              </a:rPr>
              <a:t>def</a:t>
            </a:r>
            <a:r>
              <a:rPr lang="en-US" altLang="en-US" sz="1200" dirty="0">
                <a:latin typeface="Courier New" panose="02070309020205020404" pitchFamily="49" charset="0"/>
                <a:cs typeface="Courier New" panose="02070309020205020404" pitchFamily="49" charset="0"/>
              </a:rPr>
              <a:t> foo():</a:t>
            </a:r>
          </a:p>
          <a:p>
            <a:pPr>
              <a:buFontTx/>
              <a:buNone/>
            </a:pPr>
            <a:r>
              <a:rPr lang="en-US" altLang="en-US" sz="1200" dirty="0">
                <a:latin typeface="Courier New" panose="02070309020205020404" pitchFamily="49" charset="0"/>
                <a:cs typeface="Courier New" panose="02070309020205020404" pitchFamily="49" charset="0"/>
              </a:rPr>
              <a:t>  L = [1, 2, 3, 4]</a:t>
            </a:r>
          </a:p>
          <a:p>
            <a:pPr>
              <a:buFontTx/>
              <a:buNone/>
            </a:pPr>
            <a:r>
              <a:rPr lang="en-US" altLang="en-US" sz="1200" dirty="0">
                <a:latin typeface="Courier New" panose="02070309020205020404" pitchFamily="49" charset="0"/>
                <a:cs typeface="Courier New" panose="02070309020205020404" pitchFamily="49" charset="0"/>
              </a:rPr>
              <a:t>  bar(L)</a:t>
            </a:r>
          </a:p>
          <a:p>
            <a:pPr>
              <a:buFontTx/>
              <a:buNone/>
            </a:pPr>
            <a:r>
              <a:rPr lang="en-US" altLang="en-US" sz="1200" dirty="0">
                <a:latin typeface="Courier New" panose="02070309020205020404" pitchFamily="49" charset="0"/>
                <a:cs typeface="Courier New" panose="02070309020205020404" pitchFamily="49" charset="0"/>
              </a:rPr>
              <a:t>  return L</a:t>
            </a:r>
          </a:p>
          <a:p>
            <a:pPr>
              <a:buFontTx/>
              <a:buNone/>
            </a:pPr>
            <a:endParaRPr lang="en-US" altLang="en-US" sz="1200" dirty="0">
              <a:latin typeface="Courier New" panose="02070309020205020404" pitchFamily="49" charset="0"/>
              <a:cs typeface="Courier New" panose="02070309020205020404" pitchFamily="49" charset="0"/>
            </a:endParaRPr>
          </a:p>
          <a:p>
            <a:pPr>
              <a:buFontTx/>
              <a:buNone/>
            </a:pPr>
            <a:r>
              <a:rPr lang="en-US" altLang="en-US" sz="1200" dirty="0" err="1">
                <a:latin typeface="Courier New" panose="02070309020205020404" pitchFamily="49" charset="0"/>
                <a:cs typeface="Courier New" panose="02070309020205020404" pitchFamily="49" charset="0"/>
              </a:rPr>
              <a:t>def</a:t>
            </a:r>
            <a:r>
              <a:rPr lang="en-US" altLang="en-US" sz="1200" dirty="0">
                <a:latin typeface="Courier New" panose="02070309020205020404" pitchFamily="49" charset="0"/>
                <a:cs typeface="Courier New" panose="02070309020205020404" pitchFamily="49" charset="0"/>
              </a:rPr>
              <a:t> bar(List):</a:t>
            </a:r>
          </a:p>
          <a:p>
            <a:pPr>
              <a:buFontTx/>
              <a:buNone/>
            </a:pPr>
            <a:r>
              <a:rPr lang="en-US" altLang="en-US" sz="1200" dirty="0">
                <a:latin typeface="Courier New" panose="02070309020205020404" pitchFamily="49" charset="0"/>
                <a:cs typeface="Courier New" panose="02070309020205020404" pitchFamily="49" charset="0"/>
              </a:rPr>
              <a:t>    List[0] = 42</a:t>
            </a:r>
          </a:p>
          <a:p>
            <a:pPr>
              <a:buFontTx/>
              <a:buNone/>
            </a:pPr>
            <a:endParaRPr lang="en-US" altLang="en-US" sz="1200" dirty="0">
              <a:latin typeface="Courier New" panose="02070309020205020404" pitchFamily="49" charset="0"/>
              <a:cs typeface="Courier New" panose="02070309020205020404" pitchFamily="49" charset="0"/>
            </a:endParaRPr>
          </a:p>
          <a:p>
            <a:pPr>
              <a:buFontTx/>
              <a:buNone/>
            </a:pPr>
            <a:r>
              <a:rPr lang="en-US" altLang="en-US" sz="1200" dirty="0">
                <a:latin typeface="Courier New" panose="02070309020205020404" pitchFamily="49" charset="0"/>
                <a:cs typeface="Courier New" panose="02070309020205020404" pitchFamily="49" charset="0"/>
              </a:rPr>
              <a:t>&gt;&gt;&gt; print(foo())</a:t>
            </a:r>
          </a:p>
          <a:p>
            <a:pPr>
              <a:buFontTx/>
              <a:buNone/>
            </a:pPr>
            <a:r>
              <a:rPr lang="en-US" altLang="en-US" sz="1200" dirty="0">
                <a:latin typeface="Courier New" panose="02070309020205020404" pitchFamily="49" charset="0"/>
                <a:cs typeface="Courier New" panose="02070309020205020404" pitchFamily="49" charset="0"/>
              </a:rPr>
              <a:t>________________ </a:t>
            </a:r>
            <a:r>
              <a:rPr lang="en-US" altLang="en-US" sz="12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1200" dirty="0">
              <a:latin typeface="Courier New" panose="02070309020205020404" pitchFamily="49" charset="0"/>
              <a:cs typeface="Courier New" panose="02070309020205020404" pitchFamily="49" charset="0"/>
            </a:endParaRP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 name="TextBox 3"/>
          <p:cNvSpPr txBox="1"/>
          <p:nvPr/>
        </p:nvSpPr>
        <p:spPr>
          <a:xfrm>
            <a:off x="270583" y="5802091"/>
            <a:ext cx="2166258" cy="353943"/>
          </a:xfrm>
          <a:prstGeom prst="rect">
            <a:avLst/>
          </a:prstGeom>
          <a:noFill/>
        </p:spPr>
        <p:txBody>
          <a:bodyPr wrap="square" rtlCol="0">
            <a:spAutoFit/>
          </a:bodyPr>
          <a:lstStyle/>
          <a:p>
            <a:r>
              <a:rPr lang="en-US" sz="1700" dirty="0">
                <a:latin typeface="Courier New" panose="02070309020205020404" pitchFamily="49" charset="0"/>
                <a:cs typeface="Courier New" panose="02070309020205020404" pitchFamily="49" charset="0"/>
              </a:rPr>
              <a:t>[42, 2, 3, 4]</a:t>
            </a:r>
          </a:p>
        </p:txBody>
      </p:sp>
      <p:sp>
        <p:nvSpPr>
          <p:cNvPr id="10" name="TextBox 9"/>
          <p:cNvSpPr txBox="1"/>
          <p:nvPr/>
        </p:nvSpPr>
        <p:spPr>
          <a:xfrm>
            <a:off x="381000" y="2600131"/>
            <a:ext cx="751114" cy="353943"/>
          </a:xfrm>
          <a:prstGeom prst="rect">
            <a:avLst/>
          </a:prstGeom>
          <a:noFill/>
        </p:spPr>
        <p:txBody>
          <a:bodyPr wrap="square" rtlCol="0">
            <a:spAutoFit/>
          </a:bodyPr>
          <a:lstStyle/>
          <a:p>
            <a:r>
              <a:rPr lang="en-US" sz="1700" dirty="0">
                <a:latin typeface="Courier New" panose="02070309020205020404" pitchFamily="49" charset="0"/>
                <a:cs typeface="Courier New" panose="02070309020205020404" pitchFamily="49" charset="0"/>
              </a:rPr>
              <a:t>42</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73F26BD-2B81-42C2-A065-6E72AA019B98}"/>
                  </a:ext>
                </a:extLst>
              </p14:cNvPr>
              <p14:cNvContentPartPr/>
              <p14:nvPr/>
            </p14:nvContentPartPr>
            <p14:xfrm>
              <a:off x="1419840" y="1750320"/>
              <a:ext cx="3679200" cy="1214640"/>
            </p14:xfrm>
          </p:contentPart>
        </mc:Choice>
        <mc:Fallback>
          <p:pic>
            <p:nvPicPr>
              <p:cNvPr id="2" name="Ink 1">
                <a:extLst>
                  <a:ext uri="{FF2B5EF4-FFF2-40B4-BE49-F238E27FC236}">
                    <a16:creationId xmlns:a16="http://schemas.microsoft.com/office/drawing/2014/main" id="{F73F26BD-2B81-42C2-A065-6E72AA019B98}"/>
                  </a:ext>
                </a:extLst>
              </p:cNvPr>
              <p:cNvPicPr/>
              <p:nvPr/>
            </p:nvPicPr>
            <p:blipFill>
              <a:blip r:embed="rId4"/>
              <a:stretch>
                <a:fillRect/>
              </a:stretch>
            </p:blipFill>
            <p:spPr>
              <a:xfrm>
                <a:off x="1410480" y="1740960"/>
                <a:ext cx="3697920" cy="1233360"/>
              </a:xfrm>
              <a:prstGeom prst="rect">
                <a:avLst/>
              </a:prstGeom>
            </p:spPr>
          </p:pic>
        </mc:Fallback>
      </mc:AlternateContent>
    </p:spTree>
    <p:extLst>
      <p:ext uri="{BB962C8B-B14F-4D97-AF65-F5344CB8AC3E}">
        <p14:creationId xmlns:p14="http://schemas.microsoft.com/office/powerpoint/2010/main" val="1584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dirty="0"/>
              <a:t>Shallow Copy</a:t>
            </a:r>
          </a:p>
        </p:txBody>
      </p:sp>
      <p:sp>
        <p:nvSpPr>
          <p:cNvPr id="16387" name="Content Placeholder 2"/>
          <p:cNvSpPr>
            <a:spLocks noGrp="1"/>
          </p:cNvSpPr>
          <p:nvPr>
            <p:ph idx="1"/>
          </p:nvPr>
        </p:nvSpPr>
        <p:spPr>
          <a:xfrm>
            <a:off x="381000" y="1524000"/>
            <a:ext cx="8458200" cy="4114800"/>
          </a:xfrm>
        </p:spPr>
        <p:txBody>
          <a:bodyPr>
            <a:noAutofit/>
          </a:bodyPr>
          <a:lstStyle/>
          <a:p>
            <a:pPr>
              <a:buFontTx/>
              <a:buNone/>
            </a:pPr>
            <a:r>
              <a:rPr lang="en-US" altLang="en-US" sz="1400" dirty="0">
                <a:latin typeface="Courier New" panose="02070309020205020404" pitchFamily="49" charset="0"/>
                <a:cs typeface="Courier New" panose="02070309020205020404" pitchFamily="49" charset="0"/>
              </a:rPr>
              <a:t>&gt;&gt;&gt; A = [1, 2, 3, 4]</a:t>
            </a:r>
          </a:p>
          <a:p>
            <a:pPr>
              <a:buFontTx/>
              <a:buNone/>
            </a:pPr>
            <a:r>
              <a:rPr lang="en-US" altLang="en-US" sz="1400" dirty="0">
                <a:latin typeface="Courier New" panose="02070309020205020404" pitchFamily="49" charset="0"/>
                <a:cs typeface="Courier New" panose="02070309020205020404" pitchFamily="49" charset="0"/>
              </a:rPr>
              <a:t>&gt;&gt;&gt; B = A</a:t>
            </a:r>
          </a:p>
          <a:p>
            <a:pPr>
              <a:buFontTx/>
              <a:buNone/>
            </a:pPr>
            <a:r>
              <a:rPr lang="en-US" altLang="en-US" sz="1400" dirty="0">
                <a:latin typeface="Courier New" panose="02070309020205020404" pitchFamily="49" charset="0"/>
                <a:cs typeface="Courier New" panose="02070309020205020404" pitchFamily="49" charset="0"/>
              </a:rPr>
              <a:t>&gt;&gt;&gt; B[0] = 42</a:t>
            </a:r>
          </a:p>
          <a:p>
            <a:pPr>
              <a:buFontTx/>
              <a:buNone/>
            </a:pPr>
            <a:r>
              <a:rPr lang="en-US" altLang="en-US" sz="1400" dirty="0">
                <a:latin typeface="Courier New" panose="02070309020205020404" pitchFamily="49" charset="0"/>
                <a:cs typeface="Courier New" panose="02070309020205020404" pitchFamily="49" charset="0"/>
              </a:rPr>
              <a:t>&gt;&gt;&gt; A[0] </a:t>
            </a:r>
          </a:p>
          <a:p>
            <a:pPr>
              <a:buFontTx/>
              <a:buNone/>
            </a:pPr>
            <a:r>
              <a:rPr lang="en-US" altLang="en-US" sz="1400" dirty="0">
                <a:latin typeface="Courier New" panose="02070309020205020404" pitchFamily="49" charset="0"/>
                <a:cs typeface="Courier New" panose="02070309020205020404" pitchFamily="49" charset="0"/>
              </a:rPr>
              <a:t>________________ </a:t>
            </a:r>
            <a:r>
              <a:rPr lang="en-US" altLang="en-US" sz="14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1400" dirty="0">
              <a:latin typeface="Courier New" panose="02070309020205020404" pitchFamily="49" charset="0"/>
              <a:cs typeface="Courier New" panose="02070309020205020404" pitchFamily="49" charset="0"/>
            </a:endParaRPr>
          </a:p>
          <a:p>
            <a:pPr>
              <a:buFontTx/>
              <a:buNone/>
            </a:pPr>
            <a:endParaRPr lang="en-US" altLang="en-US" sz="1400" dirty="0">
              <a:latin typeface="Courier New" panose="02070309020205020404" pitchFamily="49" charset="0"/>
              <a:cs typeface="Courier New" panose="02070309020205020404" pitchFamily="49" charset="0"/>
            </a:endParaRPr>
          </a:p>
          <a:p>
            <a:pPr>
              <a:buFontTx/>
              <a:buNone/>
            </a:pPr>
            <a:r>
              <a:rPr lang="en-US" altLang="en-US" sz="1400" dirty="0" err="1">
                <a:latin typeface="Courier New" panose="02070309020205020404" pitchFamily="49" charset="0"/>
                <a:cs typeface="Courier New" panose="02070309020205020404" pitchFamily="49" charset="0"/>
              </a:rPr>
              <a:t>def</a:t>
            </a:r>
            <a:r>
              <a:rPr lang="en-US" altLang="en-US" sz="1400" dirty="0">
                <a:latin typeface="Courier New" panose="02070309020205020404" pitchFamily="49" charset="0"/>
                <a:cs typeface="Courier New" panose="02070309020205020404" pitchFamily="49" charset="0"/>
              </a:rPr>
              <a:t> foo():</a:t>
            </a:r>
          </a:p>
          <a:p>
            <a:pPr>
              <a:buFontTx/>
              <a:buNone/>
            </a:pPr>
            <a:r>
              <a:rPr lang="en-US" altLang="en-US" sz="1400" dirty="0">
                <a:latin typeface="Courier New" panose="02070309020205020404" pitchFamily="49" charset="0"/>
                <a:cs typeface="Courier New" panose="02070309020205020404" pitchFamily="49" charset="0"/>
              </a:rPr>
              <a:t>  L = [1, 2, 3, 4]</a:t>
            </a:r>
          </a:p>
          <a:p>
            <a:pPr>
              <a:buFontTx/>
              <a:buNone/>
            </a:pPr>
            <a:r>
              <a:rPr lang="en-US" altLang="en-US" sz="1400" dirty="0">
                <a:latin typeface="Courier New" panose="02070309020205020404" pitchFamily="49" charset="0"/>
                <a:cs typeface="Courier New" panose="02070309020205020404" pitchFamily="49" charset="0"/>
              </a:rPr>
              <a:t>  bar(L)</a:t>
            </a:r>
          </a:p>
          <a:p>
            <a:pPr>
              <a:buFontTx/>
              <a:buNone/>
            </a:pPr>
            <a:r>
              <a:rPr lang="en-US" altLang="en-US" sz="1400" dirty="0">
                <a:latin typeface="Courier New" panose="02070309020205020404" pitchFamily="49" charset="0"/>
                <a:cs typeface="Courier New" panose="02070309020205020404" pitchFamily="49" charset="0"/>
              </a:rPr>
              <a:t>  return L</a:t>
            </a:r>
          </a:p>
          <a:p>
            <a:pPr>
              <a:buFontTx/>
              <a:buNone/>
            </a:pPr>
            <a:endParaRPr lang="en-US" altLang="en-US" sz="1400" dirty="0">
              <a:latin typeface="Courier New" panose="02070309020205020404" pitchFamily="49" charset="0"/>
              <a:cs typeface="Courier New" panose="02070309020205020404" pitchFamily="49" charset="0"/>
            </a:endParaRPr>
          </a:p>
          <a:p>
            <a:pPr>
              <a:buFontTx/>
              <a:buNone/>
            </a:pPr>
            <a:r>
              <a:rPr lang="en-US" altLang="en-US" sz="1400" dirty="0" err="1">
                <a:latin typeface="Courier New" panose="02070309020205020404" pitchFamily="49" charset="0"/>
                <a:cs typeface="Courier New" panose="02070309020205020404" pitchFamily="49" charset="0"/>
              </a:rPr>
              <a:t>def</a:t>
            </a:r>
            <a:r>
              <a:rPr lang="en-US" altLang="en-US" sz="1400" dirty="0">
                <a:latin typeface="Courier New" panose="02070309020205020404" pitchFamily="49" charset="0"/>
                <a:cs typeface="Courier New" panose="02070309020205020404" pitchFamily="49" charset="0"/>
              </a:rPr>
              <a:t> bar(List):</a:t>
            </a:r>
          </a:p>
          <a:p>
            <a:pPr>
              <a:buFontTx/>
              <a:buNone/>
            </a:pPr>
            <a:r>
              <a:rPr lang="en-US" altLang="en-US" sz="1400" dirty="0">
                <a:latin typeface="Courier New" panose="02070309020205020404" pitchFamily="49" charset="0"/>
                <a:cs typeface="Courier New" panose="02070309020205020404" pitchFamily="49" charset="0"/>
              </a:rPr>
              <a:t>    List[0] = 42</a:t>
            </a:r>
          </a:p>
          <a:p>
            <a:pPr>
              <a:buFontTx/>
              <a:buNone/>
            </a:pPr>
            <a:endParaRPr lang="en-US" altLang="en-US" sz="1400" dirty="0">
              <a:latin typeface="Courier New" panose="02070309020205020404" pitchFamily="49" charset="0"/>
              <a:cs typeface="Courier New" panose="02070309020205020404" pitchFamily="49" charset="0"/>
            </a:endParaRPr>
          </a:p>
          <a:p>
            <a:pPr>
              <a:buFontTx/>
              <a:buNone/>
            </a:pPr>
            <a:r>
              <a:rPr lang="en-US" altLang="en-US" sz="1400" dirty="0">
                <a:latin typeface="Courier New" panose="02070309020205020404" pitchFamily="49" charset="0"/>
                <a:cs typeface="Courier New" panose="02070309020205020404" pitchFamily="49" charset="0"/>
              </a:rPr>
              <a:t>&gt;&gt;&gt; print(foo())</a:t>
            </a:r>
          </a:p>
          <a:p>
            <a:pPr>
              <a:buFontTx/>
              <a:buNone/>
            </a:pPr>
            <a:r>
              <a:rPr lang="en-US" altLang="en-US" sz="1400" dirty="0">
                <a:latin typeface="Courier New" panose="02070309020205020404" pitchFamily="49" charset="0"/>
                <a:cs typeface="Courier New" panose="02070309020205020404" pitchFamily="49" charset="0"/>
              </a:rPr>
              <a:t>________________ </a:t>
            </a:r>
            <a:r>
              <a:rPr lang="en-US" altLang="en-US" sz="14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1400" dirty="0">
              <a:latin typeface="Courier New" panose="02070309020205020404" pitchFamily="49" charset="0"/>
              <a:cs typeface="Courier New" panose="02070309020205020404" pitchFamily="49" charset="0"/>
            </a:endParaRP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255225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dirty="0"/>
              <a:t>Deep Copy</a:t>
            </a:r>
          </a:p>
        </p:txBody>
      </p:sp>
      <p:sp>
        <p:nvSpPr>
          <p:cNvPr id="17411" name="Content Placeholder 2"/>
          <p:cNvSpPr>
            <a:spLocks noGrp="1"/>
          </p:cNvSpPr>
          <p:nvPr>
            <p:ph idx="1"/>
          </p:nvPr>
        </p:nvSpPr>
        <p:spPr>
          <a:xfrm>
            <a:off x="381000" y="1524000"/>
            <a:ext cx="8458200" cy="4114800"/>
          </a:xfrm>
        </p:spPr>
        <p:txBody>
          <a:bodyPr>
            <a:normAutofit/>
          </a:bodyPr>
          <a:lstStyle/>
          <a:p>
            <a:pPr>
              <a:spcBef>
                <a:spcPts val="0"/>
              </a:spcBef>
              <a:buFontTx/>
              <a:buNone/>
            </a:pPr>
            <a:r>
              <a:rPr lang="en-US" altLang="en-US" sz="2000" dirty="0" err="1">
                <a:latin typeface="Courier New" panose="02070309020205020404" pitchFamily="49" charset="0"/>
                <a:cs typeface="Courier New" panose="02070309020205020404" pitchFamily="49" charset="0"/>
              </a:rPr>
              <a:t>def</a:t>
            </a:r>
            <a:r>
              <a:rPr lang="en-US" altLang="en-US" sz="2000" dirty="0">
                <a:latin typeface="Courier New" panose="02070309020205020404" pitchFamily="49" charset="0"/>
                <a:cs typeface="Courier New" panose="02070309020205020404" pitchFamily="49" charset="0"/>
              </a:rPr>
              <a:t> foo2():</a:t>
            </a:r>
          </a:p>
          <a:p>
            <a:pPr>
              <a:spcBef>
                <a:spcPts val="0"/>
              </a:spcBef>
              <a:buFontTx/>
              <a:buNone/>
            </a:pPr>
            <a:r>
              <a:rPr lang="en-US" altLang="en-US" sz="2000" dirty="0">
                <a:latin typeface="Courier New" panose="02070309020205020404" pitchFamily="49" charset="0"/>
                <a:cs typeface="Courier New" panose="02070309020205020404" pitchFamily="49" charset="0"/>
              </a:rPr>
              <a:t>  L = [1, 2, 3, 4]</a:t>
            </a:r>
          </a:p>
          <a:p>
            <a:pPr>
              <a:spcBef>
                <a:spcPts val="0"/>
              </a:spcBef>
              <a:buFontTx/>
              <a:buNone/>
            </a:pPr>
            <a:r>
              <a:rPr lang="en-US" altLang="en-US" sz="2000" dirty="0">
                <a:latin typeface="Courier New" panose="02070309020205020404" pitchFamily="49" charset="0"/>
                <a:cs typeface="Courier New" panose="02070309020205020404" pitchFamily="49" charset="0"/>
              </a:rPr>
              <a:t>  M = bar2(L)</a:t>
            </a:r>
          </a:p>
          <a:p>
            <a:pPr>
              <a:spcBef>
                <a:spcPts val="0"/>
              </a:spcBef>
              <a:buFontTx/>
              <a:buNone/>
            </a:pPr>
            <a:r>
              <a:rPr lang="en-US" altLang="en-US" sz="2000" dirty="0">
                <a:latin typeface="Courier New" panose="02070309020205020404" pitchFamily="49" charset="0"/>
                <a:cs typeface="Courier New" panose="02070309020205020404" pitchFamily="49" charset="0"/>
              </a:rPr>
              <a:t>  print(L)</a:t>
            </a:r>
          </a:p>
          <a:p>
            <a:pPr>
              <a:spcBef>
                <a:spcPts val="0"/>
              </a:spcBef>
              <a:buFontTx/>
              <a:buNone/>
            </a:pPr>
            <a:r>
              <a:rPr lang="en-US" altLang="en-US" sz="2000" dirty="0">
                <a:latin typeface="Courier New" panose="02070309020205020404" pitchFamily="49" charset="0"/>
                <a:cs typeface="Courier New" panose="02070309020205020404" pitchFamily="49" charset="0"/>
              </a:rPr>
              <a:t>  print(M)</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err="1">
                <a:latin typeface="Courier New" panose="02070309020205020404" pitchFamily="49" charset="0"/>
                <a:cs typeface="Courier New" panose="02070309020205020404" pitchFamily="49" charset="0"/>
              </a:rPr>
              <a:t>def</a:t>
            </a:r>
            <a:r>
              <a:rPr lang="en-US" altLang="en-US" sz="2000" dirty="0">
                <a:latin typeface="Courier New" panose="02070309020205020404" pitchFamily="49" charset="0"/>
                <a:cs typeface="Courier New" panose="02070309020205020404" pitchFamily="49" charset="0"/>
              </a:rPr>
              <a:t> bar2(List):</a:t>
            </a:r>
          </a:p>
          <a:p>
            <a:pPr>
              <a:spcBef>
                <a:spcPts val="0"/>
              </a:spcBef>
              <a:buFontTx/>
              <a:buNone/>
            </a:pPr>
            <a:r>
              <a:rPr lang="en-US" altLang="en-US" sz="2000" dirty="0">
                <a:latin typeface="Courier New" panose="02070309020205020404" pitchFamily="49" charset="0"/>
                <a:cs typeface="Courier New" panose="02070309020205020404" pitchFamily="49" charset="0"/>
              </a:rPr>
              <a:t>    return list(map(lambda X: X+1, List))</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a:latin typeface="Courier New" panose="02070309020205020404" pitchFamily="49" charset="0"/>
                <a:cs typeface="Courier New" panose="02070309020205020404" pitchFamily="49" charset="0"/>
              </a:rPr>
              <a:t>&gt;&gt;&gt; foo2()</a:t>
            </a:r>
          </a:p>
          <a:p>
            <a:pPr>
              <a:spcBef>
                <a:spcPts val="0"/>
              </a:spcBef>
              <a:buFontTx/>
              <a:buNone/>
            </a:pPr>
            <a:r>
              <a:rPr lang="en-US" altLang="en-US" sz="2000" dirty="0">
                <a:latin typeface="Courier New" panose="02070309020205020404" pitchFamily="49" charset="0"/>
                <a:cs typeface="Courier New" panose="02070309020205020404" pitchFamily="49" charset="0"/>
              </a:rPr>
              <a:t>[1, 2, 3, 4]</a:t>
            </a:r>
          </a:p>
          <a:p>
            <a:pPr>
              <a:spcBef>
                <a:spcPts val="0"/>
              </a:spcBef>
              <a:buFontTx/>
              <a:buNone/>
            </a:pPr>
            <a:r>
              <a:rPr lang="en-US" altLang="en-US" sz="2000" dirty="0">
                <a:latin typeface="Courier New" panose="02070309020205020404" pitchFamily="49" charset="0"/>
                <a:cs typeface="Courier New" panose="02070309020205020404" pitchFamily="49" charset="0"/>
              </a:rPr>
              <a:t>_________________________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a:latin typeface="Courier New" panose="02070309020205020404" pitchFamily="49" charset="0"/>
              <a:cs typeface="Courier New" panose="02070309020205020404" pitchFamily="49" charset="0"/>
            </a:endParaRPr>
          </a:p>
          <a:p>
            <a:pPr>
              <a:spcBef>
                <a:spcPts val="0"/>
              </a:spcBef>
              <a:buFontTx/>
              <a:buNone/>
            </a:pPr>
            <a:endParaRPr lang="en-US" altLang="en-US" sz="2000" dirty="0">
              <a:latin typeface="Courier New" panose="02070309020205020404" pitchFamily="49" charset="0"/>
              <a:cs typeface="Courier New" panose="02070309020205020404" pitchFamily="49" charset="0"/>
            </a:endParaRP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 name="TextBox 2"/>
          <p:cNvSpPr txBox="1"/>
          <p:nvPr/>
        </p:nvSpPr>
        <p:spPr>
          <a:xfrm>
            <a:off x="375441" y="4528457"/>
            <a:ext cx="2193588" cy="400110"/>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[2, 3, 4, 5]</a:t>
            </a:r>
          </a:p>
        </p:txBody>
      </p:sp>
    </p:spTree>
    <p:extLst>
      <p:ext uri="{BB962C8B-B14F-4D97-AF65-F5344CB8AC3E}">
        <p14:creationId xmlns:p14="http://schemas.microsoft.com/office/powerpoint/2010/main" val="27026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dirty="0"/>
              <a:t>Deep Copy</a:t>
            </a:r>
          </a:p>
        </p:txBody>
      </p:sp>
      <p:sp>
        <p:nvSpPr>
          <p:cNvPr id="17411" name="Content Placeholder 2"/>
          <p:cNvSpPr>
            <a:spLocks noGrp="1"/>
          </p:cNvSpPr>
          <p:nvPr>
            <p:ph idx="1"/>
          </p:nvPr>
        </p:nvSpPr>
        <p:spPr>
          <a:xfrm>
            <a:off x="381000" y="1524000"/>
            <a:ext cx="8458200" cy="4114800"/>
          </a:xfrm>
        </p:spPr>
        <p:txBody>
          <a:bodyPr>
            <a:normAutofit/>
          </a:bodyPr>
          <a:lstStyle/>
          <a:p>
            <a:pPr>
              <a:spcBef>
                <a:spcPts val="0"/>
              </a:spcBef>
              <a:buFontTx/>
              <a:buNone/>
            </a:pPr>
            <a:r>
              <a:rPr lang="en-US" altLang="en-US" sz="2000" dirty="0" err="1">
                <a:latin typeface="Courier New" panose="02070309020205020404" pitchFamily="49" charset="0"/>
                <a:cs typeface="Courier New" panose="02070309020205020404" pitchFamily="49" charset="0"/>
              </a:rPr>
              <a:t>def</a:t>
            </a:r>
            <a:r>
              <a:rPr lang="en-US" altLang="en-US" sz="2000" dirty="0">
                <a:latin typeface="Courier New" panose="02070309020205020404" pitchFamily="49" charset="0"/>
                <a:cs typeface="Courier New" panose="02070309020205020404" pitchFamily="49" charset="0"/>
              </a:rPr>
              <a:t> foo2():</a:t>
            </a:r>
          </a:p>
          <a:p>
            <a:pPr>
              <a:spcBef>
                <a:spcPts val="0"/>
              </a:spcBef>
              <a:buFontTx/>
              <a:buNone/>
            </a:pPr>
            <a:r>
              <a:rPr lang="en-US" altLang="en-US" sz="2000" dirty="0">
                <a:latin typeface="Courier New" panose="02070309020205020404" pitchFamily="49" charset="0"/>
                <a:cs typeface="Courier New" panose="02070309020205020404" pitchFamily="49" charset="0"/>
              </a:rPr>
              <a:t>  L = [1, 2, 3, 4]</a:t>
            </a:r>
          </a:p>
          <a:p>
            <a:pPr>
              <a:spcBef>
                <a:spcPts val="0"/>
              </a:spcBef>
              <a:buFontTx/>
              <a:buNone/>
            </a:pPr>
            <a:r>
              <a:rPr lang="en-US" altLang="en-US" sz="2000" dirty="0">
                <a:latin typeface="Courier New" panose="02070309020205020404" pitchFamily="49" charset="0"/>
                <a:cs typeface="Courier New" panose="02070309020205020404" pitchFamily="49" charset="0"/>
              </a:rPr>
              <a:t>  M = bar2(L)</a:t>
            </a:r>
          </a:p>
          <a:p>
            <a:pPr>
              <a:spcBef>
                <a:spcPts val="0"/>
              </a:spcBef>
              <a:buFontTx/>
              <a:buNone/>
            </a:pPr>
            <a:r>
              <a:rPr lang="en-US" altLang="en-US" sz="2000" dirty="0">
                <a:latin typeface="Courier New" panose="02070309020205020404" pitchFamily="49" charset="0"/>
                <a:cs typeface="Courier New" panose="02070309020205020404" pitchFamily="49" charset="0"/>
              </a:rPr>
              <a:t>  print(L)</a:t>
            </a:r>
          </a:p>
          <a:p>
            <a:pPr>
              <a:spcBef>
                <a:spcPts val="0"/>
              </a:spcBef>
              <a:buFontTx/>
              <a:buNone/>
            </a:pPr>
            <a:r>
              <a:rPr lang="en-US" altLang="en-US" sz="2000" dirty="0">
                <a:latin typeface="Courier New" panose="02070309020205020404" pitchFamily="49" charset="0"/>
                <a:cs typeface="Courier New" panose="02070309020205020404" pitchFamily="49" charset="0"/>
              </a:rPr>
              <a:t>  print(M)</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err="1">
                <a:latin typeface="Courier New" panose="02070309020205020404" pitchFamily="49" charset="0"/>
                <a:cs typeface="Courier New" panose="02070309020205020404" pitchFamily="49" charset="0"/>
              </a:rPr>
              <a:t>def</a:t>
            </a:r>
            <a:r>
              <a:rPr lang="en-US" altLang="en-US" sz="2000" dirty="0">
                <a:latin typeface="Courier New" panose="02070309020205020404" pitchFamily="49" charset="0"/>
                <a:cs typeface="Courier New" panose="02070309020205020404" pitchFamily="49" charset="0"/>
              </a:rPr>
              <a:t> bar2(List):</a:t>
            </a:r>
          </a:p>
          <a:p>
            <a:pPr>
              <a:spcBef>
                <a:spcPts val="0"/>
              </a:spcBef>
              <a:buFontTx/>
              <a:buNone/>
            </a:pPr>
            <a:r>
              <a:rPr lang="en-US" altLang="en-US" sz="2000" dirty="0">
                <a:latin typeface="Courier New" panose="02070309020205020404" pitchFamily="49" charset="0"/>
                <a:cs typeface="Courier New" panose="02070309020205020404" pitchFamily="49" charset="0"/>
              </a:rPr>
              <a:t>    return list(map(lambda X: X+1, List))</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a:latin typeface="Courier New" panose="02070309020205020404" pitchFamily="49" charset="0"/>
                <a:cs typeface="Courier New" panose="02070309020205020404" pitchFamily="49" charset="0"/>
              </a:rPr>
              <a:t>&gt;&gt;&gt; foo2()</a:t>
            </a:r>
          </a:p>
          <a:p>
            <a:pPr>
              <a:spcBef>
                <a:spcPts val="0"/>
              </a:spcBef>
              <a:buFontTx/>
              <a:buNone/>
            </a:pPr>
            <a:r>
              <a:rPr lang="en-US" altLang="en-US" sz="2000" dirty="0">
                <a:latin typeface="Courier New" panose="02070309020205020404" pitchFamily="49" charset="0"/>
                <a:cs typeface="Courier New" panose="02070309020205020404" pitchFamily="49" charset="0"/>
              </a:rPr>
              <a:t>[1, 2, 3, 4]</a:t>
            </a:r>
          </a:p>
          <a:p>
            <a:pPr>
              <a:spcBef>
                <a:spcPts val="0"/>
              </a:spcBef>
              <a:buFontTx/>
              <a:buNone/>
            </a:pPr>
            <a:r>
              <a:rPr lang="en-US" altLang="en-US" sz="2000" dirty="0">
                <a:latin typeface="Courier New" panose="02070309020205020404" pitchFamily="49" charset="0"/>
                <a:cs typeface="Courier New" panose="02070309020205020404" pitchFamily="49" charset="0"/>
              </a:rPr>
              <a:t>_________________________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a:latin typeface="Courier New" panose="02070309020205020404" pitchFamily="49" charset="0"/>
              <a:cs typeface="Courier New" panose="02070309020205020404" pitchFamily="49" charset="0"/>
            </a:endParaRPr>
          </a:p>
          <a:p>
            <a:pPr>
              <a:spcBef>
                <a:spcPts val="0"/>
              </a:spcBef>
              <a:buFontTx/>
              <a:buNone/>
            </a:pPr>
            <a:endParaRPr lang="en-US" altLang="en-US" sz="2000" dirty="0">
              <a:latin typeface="Courier New" panose="02070309020205020404" pitchFamily="49" charset="0"/>
              <a:cs typeface="Courier New" panose="02070309020205020404" pitchFamily="49" charset="0"/>
            </a:endParaRP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107057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152400"/>
            <a:ext cx="7772400" cy="1143000"/>
          </a:xfrm>
        </p:spPr>
        <p:txBody>
          <a:bodyPr/>
          <a:lstStyle/>
          <a:p>
            <a:r>
              <a:rPr lang="en-US" altLang="en-US"/>
              <a:t>True Story</a:t>
            </a:r>
          </a:p>
        </p:txBody>
      </p:sp>
      <p:grpSp>
        <p:nvGrpSpPr>
          <p:cNvPr id="25603" name="Group 4"/>
          <p:cNvGrpSpPr>
            <a:grpSpLocks/>
          </p:cNvGrpSpPr>
          <p:nvPr/>
        </p:nvGrpSpPr>
        <p:grpSpPr bwMode="auto">
          <a:xfrm>
            <a:off x="609600" y="1190625"/>
            <a:ext cx="8218488" cy="180975"/>
            <a:chOff x="295" y="1311"/>
            <a:chExt cx="5177" cy="114"/>
          </a:xfrm>
        </p:grpSpPr>
        <p:sp>
          <p:nvSpPr>
            <p:cNvPr id="2561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561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1813"/>
            <a:ext cx="3857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801813"/>
            <a:ext cx="158591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4357688" y="4149725"/>
            <a:ext cx="130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Max Krohn</a:t>
            </a:r>
          </a:p>
        </p:txBody>
      </p:sp>
      <p:pic>
        <p:nvPicPr>
          <p:cNvPr id="25607"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0638" y="1801813"/>
            <a:ext cx="1643062"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9"/>
          <p:cNvSpPr txBox="1">
            <a:spLocks noChangeArrowheads="1"/>
          </p:cNvSpPr>
          <p:nvPr/>
        </p:nvSpPr>
        <p:spPr bwMode="auto">
          <a:xfrm>
            <a:off x="6313488" y="4149725"/>
            <a:ext cx="183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Jeremy Stribling</a:t>
            </a:r>
          </a:p>
        </p:txBody>
      </p:sp>
      <p:sp>
        <p:nvSpPr>
          <p:cNvPr id="25609" name="TextBox 10"/>
          <p:cNvSpPr txBox="1">
            <a:spLocks noChangeArrowheads="1"/>
          </p:cNvSpPr>
          <p:nvPr/>
        </p:nvSpPr>
        <p:spPr bwMode="auto">
          <a:xfrm>
            <a:off x="1741488" y="4149725"/>
            <a:ext cx="144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Dan Aguayo</a:t>
            </a:r>
          </a:p>
        </p:txBody>
      </p:sp>
      <p:sp>
        <p:nvSpPr>
          <p:cNvPr id="25610" name="Rectangle 11"/>
          <p:cNvSpPr>
            <a:spLocks noChangeArrowheads="1"/>
          </p:cNvSpPr>
          <p:nvPr/>
        </p:nvSpPr>
        <p:spPr bwMode="auto">
          <a:xfrm>
            <a:off x="-228600" y="1801813"/>
            <a:ext cx="1227138" cy="679450"/>
          </a:xfrm>
          <a:prstGeom prst="rect">
            <a:avLst/>
          </a:prstGeom>
          <a:solidFill>
            <a:schemeClr val="bg1"/>
          </a:solidFill>
          <a:ln w="9525" algn="ctr">
            <a:solidFill>
              <a:schemeClr val="bg1"/>
            </a:solidFill>
            <a:round/>
            <a:headEnd/>
            <a:tailEnd/>
          </a:ln>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endParaRPr lang="en-US" altLang="en-US"/>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11300"/>
            <a:ext cx="8923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521200" y="4122738"/>
            <a:ext cx="4427538"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r>
              <a:rPr lang="en-US" altLang="en-US" dirty="0"/>
              <a:t>First-Order Markov Processes</a:t>
            </a:r>
          </a:p>
        </p:txBody>
      </p:sp>
      <p:grpSp>
        <p:nvGrpSpPr>
          <p:cNvPr id="27651" name="Group 3"/>
          <p:cNvGrpSpPr>
            <a:grpSpLocks/>
          </p:cNvGrpSpPr>
          <p:nvPr/>
        </p:nvGrpSpPr>
        <p:grpSpPr bwMode="auto">
          <a:xfrm>
            <a:off x="609600" y="1066800"/>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7652"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7654" name="Text Box 8"/>
          <p:cNvSpPr txBox="1">
            <a:spLocks noChangeArrowheads="1"/>
          </p:cNvSpPr>
          <p:nvPr/>
        </p:nvSpPr>
        <p:spPr bwMode="auto">
          <a:xfrm>
            <a:off x="431800" y="1295400"/>
            <a:ext cx="6819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solidFill>
                  <a:srgbClr val="044F06"/>
                </a:solidFill>
                <a:latin typeface="Times" pitchFamily="18" charset="0"/>
              </a:rPr>
              <a:t>Training File:</a:t>
            </a:r>
            <a:r>
              <a:rPr lang="en-US" altLang="en-US" sz="2400" b="1" dirty="0">
                <a:solidFill>
                  <a:srgbClr val="000000"/>
                </a:solidFill>
                <a:latin typeface="Times" pitchFamily="18" charset="0"/>
              </a:rPr>
              <a:t> </a:t>
            </a:r>
            <a:r>
              <a:rPr lang="en-US" altLang="en-US" sz="2400" b="1" dirty="0">
                <a:solidFill>
                  <a:srgbClr val="000000"/>
                </a:solidFill>
                <a:latin typeface="Courier New" pitchFamily="49" charset="0"/>
              </a:rPr>
              <a:t>"I like spam. I like</a:t>
            </a:r>
          </a:p>
          <a:p>
            <a:pPr>
              <a:spcBef>
                <a:spcPct val="0"/>
              </a:spcBef>
              <a:buFontTx/>
              <a:buNone/>
            </a:pPr>
            <a:r>
              <a:rPr lang="en-US" altLang="en-US" sz="2400" b="1" dirty="0">
                <a:solidFill>
                  <a:srgbClr val="000000"/>
                </a:solidFill>
                <a:latin typeface="Courier New" pitchFamily="49" charset="0"/>
              </a:rPr>
              <a:t>toast and spam. I eat ben</a:t>
            </a:r>
          </a:p>
          <a:p>
            <a:pPr>
              <a:spcBef>
                <a:spcPct val="0"/>
              </a:spcBef>
              <a:buFontTx/>
              <a:buNone/>
            </a:pPr>
            <a:r>
              <a:rPr lang="en-US" altLang="en-US" sz="2400" b="1" dirty="0">
                <a:solidFill>
                  <a:srgbClr val="000000"/>
                </a:solidFill>
                <a:latin typeface="Courier New" pitchFamily="49" charset="0"/>
              </a:rPr>
              <a:t>and jerry's ice cream too."</a:t>
            </a:r>
            <a:endParaRPr lang="en-US" altLang="en-US" sz="2400" b="1" dirty="0">
              <a:solidFill>
                <a:srgbClr val="000000"/>
              </a:solidFill>
              <a:latin typeface="Times" pitchFamily="18" charset="0"/>
            </a:endParaRP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5C1151"/>
                </a:solidFill>
                <a:latin typeface="Times" pitchFamily="18" charset="0"/>
              </a:rPr>
              <a:t>First-order Markov Dictionary:</a:t>
            </a:r>
          </a:p>
          <a:p>
            <a:pPr>
              <a:spcBef>
                <a:spcPct val="0"/>
              </a:spcBef>
              <a:buFontTx/>
              <a:buNone/>
            </a:pPr>
            <a:r>
              <a:rPr lang="en-US" altLang="en-US" sz="2400" b="1" dirty="0">
                <a:solidFill>
                  <a:srgbClr val="000000"/>
                </a:solidFill>
                <a:latin typeface="Times" pitchFamily="18" charset="0"/>
              </a:rPr>
              <a:t>  </a:t>
            </a:r>
            <a:r>
              <a:rPr lang="en-US" altLang="en-US" sz="2400" b="1" dirty="0">
                <a:solidFill>
                  <a:srgbClr val="000000"/>
                </a:solidFill>
                <a:latin typeface="Courier New" pitchFamily="49" charset="0"/>
              </a:rPr>
              <a:t> I : like, like, eat</a:t>
            </a:r>
          </a:p>
          <a:p>
            <a:pPr>
              <a:spcBef>
                <a:spcPct val="0"/>
              </a:spcBef>
              <a:buFontTx/>
              <a:buNone/>
            </a:pPr>
            <a:r>
              <a:rPr lang="en-US" altLang="en-US" sz="2400" b="1" dirty="0">
                <a:solidFill>
                  <a:srgbClr val="000000"/>
                </a:solidFill>
                <a:latin typeface="Courier New" pitchFamily="49" charset="0"/>
              </a:rPr>
              <a:t>  like : spam., toast</a:t>
            </a:r>
          </a:p>
          <a:p>
            <a:pPr>
              <a:spcBef>
                <a:spcPct val="0"/>
              </a:spcBef>
              <a:buFontTx/>
              <a:buNone/>
            </a:pPr>
            <a:r>
              <a:rPr lang="en-US" altLang="en-US" sz="2400" b="1" dirty="0">
                <a:solidFill>
                  <a:srgbClr val="000000"/>
                </a:solidFill>
                <a:latin typeface="Courier New" pitchFamily="49" charset="0"/>
              </a:rPr>
              <a:t>  spam. : I, I</a:t>
            </a:r>
          </a:p>
          <a:p>
            <a:pPr>
              <a:spcBef>
                <a:spcPct val="0"/>
              </a:spcBef>
              <a:buFontTx/>
              <a:buNone/>
            </a:pPr>
            <a:r>
              <a:rPr lang="en-US" altLang="en-US" sz="2400" b="1" dirty="0">
                <a:solidFill>
                  <a:srgbClr val="000000"/>
                </a:solidFill>
                <a:latin typeface="Courier New" pitchFamily="49" charset="0"/>
              </a:rPr>
              <a:t>  and : spam, jerry's</a:t>
            </a:r>
          </a:p>
          <a:p>
            <a:pPr>
              <a:spcBef>
                <a:spcPct val="0"/>
              </a:spcBef>
              <a:buFontTx/>
              <a:buNone/>
            </a:pPr>
            <a:r>
              <a:rPr lang="en-US" altLang="en-US" sz="2400" b="1" dirty="0">
                <a:solidFill>
                  <a:srgbClr val="000000"/>
                </a:solidFill>
                <a:latin typeface="Courier New" pitchFamily="49" charset="0"/>
              </a:rPr>
              <a:t>  </a:t>
            </a:r>
            <a:r>
              <a:rPr lang="en-US" altLang="en-US" sz="2400" b="1" dirty="0">
                <a:solidFill>
                  <a:srgbClr val="00B050"/>
                </a:solidFill>
                <a:latin typeface="Courier New" pitchFamily="49" charset="0"/>
              </a:rPr>
              <a:t>MORE ENTRIES…</a:t>
            </a:r>
          </a:p>
          <a:p>
            <a:pPr>
              <a:spcBef>
                <a:spcPct val="0"/>
              </a:spcBef>
              <a:buFontTx/>
              <a:buNone/>
            </a:pPr>
            <a:endParaRPr lang="en-US" altLang="en-US" sz="2400" b="1" dirty="0">
              <a:solidFill>
                <a:srgbClr val="000000"/>
              </a:solidFill>
              <a:latin typeface="Courier New" pitchFamily="49" charset="0"/>
            </a:endParaRPr>
          </a:p>
          <a:p>
            <a:pPr>
              <a:spcBef>
                <a:spcPct val="0"/>
              </a:spcBef>
              <a:buFontTx/>
              <a:buNone/>
            </a:pPr>
            <a:r>
              <a:rPr lang="en-US" altLang="en-US" sz="2400" b="1" dirty="0">
                <a:solidFill>
                  <a:srgbClr val="145252"/>
                </a:solidFill>
                <a:latin typeface="Times" pitchFamily="18" charset="0"/>
              </a:rPr>
              <a:t>Generating “random” text:</a:t>
            </a:r>
          </a:p>
          <a:p>
            <a:pPr>
              <a:spcBef>
                <a:spcPct val="0"/>
              </a:spcBef>
              <a:buFontTx/>
              <a:buNone/>
            </a:pPr>
            <a:r>
              <a:rPr lang="en-US" altLang="en-US" sz="2400" b="1" dirty="0">
                <a:solidFill>
                  <a:srgbClr val="145252"/>
                </a:solidFill>
                <a:latin typeface="Times" pitchFamily="18" charset="0"/>
              </a:rPr>
              <a:t>    </a:t>
            </a:r>
            <a:r>
              <a:rPr lang="en-US" altLang="en-US" sz="2400" b="1" dirty="0">
                <a:solidFill>
                  <a:srgbClr val="5C1151"/>
                </a:solidFill>
                <a:latin typeface="Courier New" pitchFamily="49" charset="0"/>
              </a:rPr>
              <a:t>"I like spam.  I like spam."</a:t>
            </a:r>
          </a:p>
          <a:p>
            <a:pPr>
              <a:spcBef>
                <a:spcPct val="0"/>
              </a:spcBef>
              <a:buFontTx/>
              <a:buNone/>
            </a:pPr>
            <a:r>
              <a:rPr lang="en-US" altLang="en-US" sz="2400" b="1" dirty="0">
                <a:solidFill>
                  <a:srgbClr val="5C1151"/>
                </a:solidFill>
                <a:latin typeface="Courier New" pitchFamily="49" charset="0"/>
              </a:rPr>
              <a:t>  </a:t>
            </a:r>
            <a:r>
              <a:rPr lang="en-US" altLang="en-US" sz="2400" b="1" dirty="0">
                <a:solidFill>
                  <a:srgbClr val="044F06"/>
                </a:solidFill>
                <a:latin typeface="Courier New" pitchFamily="49" charset="0"/>
              </a:rPr>
              <a:t>"I eat ben and spam. I like toast </a:t>
            </a:r>
          </a:p>
          <a:p>
            <a:pPr>
              <a:spcBef>
                <a:spcPct val="0"/>
              </a:spcBef>
              <a:buFontTx/>
              <a:buNone/>
            </a:pPr>
            <a:r>
              <a:rPr lang="en-US" altLang="en-US" sz="2400" b="1" dirty="0">
                <a:solidFill>
                  <a:srgbClr val="044F06"/>
                </a:solidFill>
                <a:latin typeface="Courier New" pitchFamily="49" charset="0"/>
              </a:rPr>
              <a:t>	and jerry's ice cream too."</a:t>
            </a:r>
            <a:endParaRPr lang="en-US" altLang="en-US" sz="2400" b="1" dirty="0">
              <a:solidFill>
                <a:srgbClr val="000000"/>
              </a:solidFill>
              <a:latin typeface="Courier New"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lstStyle/>
          <a:p>
            <a:r>
              <a:rPr lang="en-US" altLang="en-US" dirty="0"/>
              <a:t>First-Order Markov Processes</a:t>
            </a:r>
          </a:p>
        </p:txBody>
      </p:sp>
      <p:grpSp>
        <p:nvGrpSpPr>
          <p:cNvPr id="28675" name="Group 3"/>
          <p:cNvGrpSpPr>
            <a:grpSpLocks/>
          </p:cNvGrpSpPr>
          <p:nvPr/>
        </p:nvGrpSpPr>
        <p:grpSpPr bwMode="auto">
          <a:xfrm>
            <a:off x="609600" y="1066800"/>
            <a:ext cx="8218488" cy="180975"/>
            <a:chOff x="295" y="1311"/>
            <a:chExt cx="5177" cy="114"/>
          </a:xfrm>
        </p:grpSpPr>
        <p:sp>
          <p:nvSpPr>
            <p:cNvPr id="286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86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8676"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8678" name="Text Box 8"/>
          <p:cNvSpPr txBox="1">
            <a:spLocks noChangeArrowheads="1"/>
          </p:cNvSpPr>
          <p:nvPr/>
        </p:nvSpPr>
        <p:spPr bwMode="auto">
          <a:xfrm>
            <a:off x="142875" y="1828800"/>
            <a:ext cx="87725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solidFill>
                  <a:srgbClr val="044F06"/>
                </a:solidFill>
                <a:latin typeface="Times" pitchFamily="18" charset="0"/>
              </a:rPr>
              <a:t>Training File: </a:t>
            </a:r>
            <a:r>
              <a:rPr lang="en-US" altLang="en-US" sz="2400" b="1" dirty="0">
                <a:solidFill>
                  <a:srgbClr val="000000"/>
                </a:solidFill>
                <a:latin typeface="Times" pitchFamily="18" charset="0"/>
              </a:rPr>
              <a:t>Original Star Wars plot</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00000"/>
                </a:solidFill>
                <a:latin typeface="Times" pitchFamily="18" charset="0"/>
              </a:rPr>
              <a:t>First-order Markov sentences</a:t>
            </a:r>
          </a:p>
          <a:p>
            <a:pPr>
              <a:spcBef>
                <a:spcPct val="0"/>
              </a:spcBef>
              <a:buFontTx/>
              <a:buNone/>
            </a:pPr>
            <a:r>
              <a:rPr lang="en-US" altLang="en-US" sz="2400" b="1" dirty="0">
                <a:solidFill>
                  <a:srgbClr val="000000"/>
                </a:solidFill>
                <a:latin typeface="Times" pitchFamily="18" charset="0"/>
              </a:rPr>
              <a:t>generated…</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44F06"/>
                </a:solidFill>
                <a:latin typeface="Courier New" pitchFamily="49" charset="0"/>
              </a:rPr>
              <a:t>  "The droids are captured by</a:t>
            </a:r>
          </a:p>
          <a:p>
            <a:pPr>
              <a:spcBef>
                <a:spcPct val="0"/>
              </a:spcBef>
              <a:buFontTx/>
              <a:buNone/>
            </a:pPr>
            <a:r>
              <a:rPr lang="en-US" altLang="en-US" sz="2400" b="1" dirty="0">
                <a:solidFill>
                  <a:srgbClr val="044F06"/>
                </a:solidFill>
                <a:latin typeface="Courier New" pitchFamily="49" charset="0"/>
              </a:rPr>
              <a:t>elderly hermit "Old Ben" Kenobi,</a:t>
            </a:r>
          </a:p>
          <a:p>
            <a:pPr>
              <a:spcBef>
                <a:spcPct val="0"/>
              </a:spcBef>
              <a:buFontTx/>
              <a:buNone/>
            </a:pPr>
            <a:r>
              <a:rPr lang="en-US" altLang="en-US" sz="2400" b="1" dirty="0">
                <a:solidFill>
                  <a:srgbClr val="044F06"/>
                </a:solidFill>
                <a:latin typeface="Courier New" pitchFamily="49" charset="0"/>
              </a:rPr>
              <a:t>an entire planet."</a:t>
            </a:r>
            <a:endParaRPr lang="en-US" altLang="en-US" sz="2400" b="1" dirty="0">
              <a:solidFill>
                <a:srgbClr val="044F06"/>
              </a:solidFill>
              <a:latin typeface="Times" pitchFamily="18" charset="0"/>
            </a:endParaRPr>
          </a:p>
          <a:p>
            <a:pPr>
              <a:spcBef>
                <a:spcPct val="0"/>
              </a:spcBef>
              <a:buFontTx/>
              <a:buNone/>
            </a:pPr>
            <a:endParaRPr lang="en-US" altLang="en-US" sz="2400" b="1" dirty="0">
              <a:solidFill>
                <a:srgbClr val="000000"/>
              </a:solidFill>
              <a:latin typeface="Courier New" pitchFamily="49" charset="0"/>
            </a:endParaRPr>
          </a:p>
          <a:p>
            <a:pPr>
              <a:spcBef>
                <a:spcPct val="0"/>
              </a:spcBef>
              <a:buFontTx/>
              <a:buNone/>
            </a:pPr>
            <a:r>
              <a:rPr lang="en-US" altLang="en-US" sz="2400" dirty="0">
                <a:solidFill>
                  <a:srgbClr val="000000"/>
                </a:solidFill>
                <a:latin typeface="Times" pitchFamily="18" charset="0"/>
              </a:rPr>
              <a:t>     </a:t>
            </a:r>
            <a:r>
              <a:rPr lang="en-US" altLang="en-US" sz="2400" dirty="0">
                <a:solidFill>
                  <a:srgbClr val="7A080E"/>
                </a:solidFill>
                <a:latin typeface="Courier New" pitchFamily="49" charset="0"/>
              </a:rPr>
              <a:t>"</a:t>
            </a:r>
            <a:r>
              <a:rPr lang="en-US" altLang="en-US" sz="2400" b="1" dirty="0">
                <a:solidFill>
                  <a:srgbClr val="7A080E"/>
                </a:solidFill>
                <a:latin typeface="Courier New" pitchFamily="49" charset="0"/>
              </a:rPr>
              <a:t>Leia's schematics reveal a cantina in place of the ways of the Rebels to search for analysis.</a:t>
            </a:r>
            <a:r>
              <a:rPr lang="en-US" altLang="en-US" sz="2400" dirty="0">
                <a:solidFill>
                  <a:srgbClr val="7A080E"/>
                </a:solidFill>
                <a:latin typeface="Courier New" pitchFamily="49" charset="0"/>
              </a:rPr>
              <a:t>"</a:t>
            </a:r>
            <a:endParaRPr lang="en-US" altLang="en-US" sz="2400" b="1" dirty="0">
              <a:solidFill>
                <a:srgbClr val="000000"/>
              </a:solidFill>
              <a:latin typeface="Courier New"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dirty="0"/>
              <a:t>k</a:t>
            </a:r>
            <a:r>
              <a:rPr lang="en-US" altLang="en-US" baseline="30000" dirty="0"/>
              <a:t>th-</a:t>
            </a:r>
            <a:r>
              <a:rPr lang="en-US" altLang="en-US" dirty="0"/>
              <a:t>Order Markov Processes</a:t>
            </a:r>
          </a:p>
        </p:txBody>
      </p:sp>
      <p:grpSp>
        <p:nvGrpSpPr>
          <p:cNvPr id="29699" name="Group 3"/>
          <p:cNvGrpSpPr>
            <a:grpSpLocks/>
          </p:cNvGrpSpPr>
          <p:nvPr/>
        </p:nvGrpSpPr>
        <p:grpSpPr bwMode="auto">
          <a:xfrm>
            <a:off x="609600" y="1066800"/>
            <a:ext cx="8218488" cy="180975"/>
            <a:chOff x="295" y="1311"/>
            <a:chExt cx="5177" cy="114"/>
          </a:xfrm>
        </p:grpSpPr>
        <p:sp>
          <p:nvSpPr>
            <p:cNvPr id="297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97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9700"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9702" name="Text Box 8"/>
          <p:cNvSpPr txBox="1">
            <a:spLocks noChangeArrowheads="1"/>
          </p:cNvSpPr>
          <p:nvPr/>
        </p:nvSpPr>
        <p:spPr bwMode="auto">
          <a:xfrm>
            <a:off x="496888" y="1447800"/>
            <a:ext cx="57610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solidFill>
                  <a:srgbClr val="044F06"/>
                </a:solidFill>
                <a:latin typeface="Times" pitchFamily="18" charset="0"/>
              </a:rPr>
              <a:t>Training File:</a:t>
            </a:r>
            <a:r>
              <a:rPr lang="en-US" altLang="en-US" sz="2400" b="1" dirty="0">
                <a:solidFill>
                  <a:srgbClr val="000000"/>
                </a:solidFill>
                <a:latin typeface="Times" pitchFamily="18" charset="0"/>
              </a:rPr>
              <a:t> </a:t>
            </a:r>
            <a:r>
              <a:rPr lang="en-US" altLang="en-US" sz="2400" b="1" dirty="0">
                <a:solidFill>
                  <a:srgbClr val="000000"/>
                </a:solidFill>
                <a:latin typeface="Courier New" pitchFamily="49" charset="0"/>
              </a:rPr>
              <a:t>"I like spam. I like</a:t>
            </a:r>
          </a:p>
          <a:p>
            <a:pPr>
              <a:spcBef>
                <a:spcPct val="0"/>
              </a:spcBef>
              <a:buFontTx/>
              <a:buNone/>
            </a:pPr>
            <a:r>
              <a:rPr lang="en-US" altLang="en-US" sz="2400" b="1" dirty="0">
                <a:solidFill>
                  <a:srgbClr val="000000"/>
                </a:solidFill>
                <a:latin typeface="Courier New" pitchFamily="49" charset="0"/>
              </a:rPr>
              <a:t>toast and spam. I eat ben</a:t>
            </a:r>
          </a:p>
          <a:p>
            <a:pPr>
              <a:spcBef>
                <a:spcPct val="0"/>
              </a:spcBef>
              <a:buFontTx/>
              <a:buNone/>
            </a:pPr>
            <a:r>
              <a:rPr lang="en-US" altLang="en-US" sz="2400" b="1" dirty="0">
                <a:solidFill>
                  <a:srgbClr val="000000"/>
                </a:solidFill>
                <a:latin typeface="Courier New" pitchFamily="49" charset="0"/>
              </a:rPr>
              <a:t>and jerry's ice cream too."</a:t>
            </a:r>
            <a:endParaRPr lang="en-US" altLang="en-US" sz="2400" b="1" dirty="0">
              <a:solidFill>
                <a:srgbClr val="000000"/>
              </a:solidFill>
              <a:latin typeface="Times" pitchFamily="18" charset="0"/>
            </a:endParaRP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5C1151"/>
                </a:solidFill>
                <a:latin typeface="Times" pitchFamily="18" charset="0"/>
              </a:rPr>
              <a:t>First-order Markov Dictionary:</a:t>
            </a:r>
          </a:p>
          <a:p>
            <a:pPr>
              <a:spcBef>
                <a:spcPct val="0"/>
              </a:spcBef>
              <a:buFontTx/>
              <a:buNone/>
            </a:pPr>
            <a:r>
              <a:rPr lang="en-US" altLang="en-US" sz="2400" b="1" dirty="0">
                <a:solidFill>
                  <a:srgbClr val="000000"/>
                </a:solidFill>
                <a:latin typeface="Times" pitchFamily="18" charset="0"/>
              </a:rPr>
              <a:t>  </a:t>
            </a:r>
            <a:r>
              <a:rPr lang="en-US" altLang="en-US" sz="2400" b="1" dirty="0">
                <a:solidFill>
                  <a:srgbClr val="000000"/>
                </a:solidFill>
                <a:latin typeface="Courier New" pitchFamily="49" charset="0"/>
              </a:rPr>
              <a:t> I : like, like, eat</a:t>
            </a:r>
          </a:p>
          <a:p>
            <a:pPr>
              <a:spcBef>
                <a:spcPct val="0"/>
              </a:spcBef>
              <a:buFontTx/>
              <a:buNone/>
            </a:pPr>
            <a:r>
              <a:rPr lang="en-US" altLang="en-US" sz="2400" b="1" dirty="0">
                <a:solidFill>
                  <a:srgbClr val="000000"/>
                </a:solidFill>
                <a:latin typeface="Courier New" pitchFamily="49" charset="0"/>
              </a:rPr>
              <a:t>  like : spam, toast</a:t>
            </a:r>
          </a:p>
          <a:p>
            <a:pPr>
              <a:spcBef>
                <a:spcPct val="0"/>
              </a:spcBef>
              <a:buFontTx/>
              <a:buNone/>
            </a:pPr>
            <a:r>
              <a:rPr lang="en-US" altLang="en-US" sz="2400" b="1" dirty="0">
                <a:solidFill>
                  <a:srgbClr val="000000"/>
                </a:solidFill>
                <a:latin typeface="Courier New" pitchFamily="49" charset="0"/>
              </a:rPr>
              <a:t>  spam. : I, I</a:t>
            </a:r>
          </a:p>
          <a:p>
            <a:pPr>
              <a:spcBef>
                <a:spcPct val="0"/>
              </a:spcBef>
              <a:buFontTx/>
              <a:buNone/>
            </a:pPr>
            <a:r>
              <a:rPr lang="en-US" altLang="en-US" sz="2400" b="1" dirty="0">
                <a:solidFill>
                  <a:srgbClr val="000000"/>
                </a:solidFill>
                <a:latin typeface="Courier New" pitchFamily="49" charset="0"/>
              </a:rPr>
              <a:t>  and : spam, jerry's</a:t>
            </a:r>
          </a:p>
          <a:p>
            <a:pPr>
              <a:spcBef>
                <a:spcPct val="0"/>
              </a:spcBef>
              <a:buFontTx/>
              <a:buNone/>
            </a:pPr>
            <a:r>
              <a:rPr lang="en-US" altLang="en-US" sz="2400" b="1" dirty="0">
                <a:solidFill>
                  <a:srgbClr val="000000"/>
                </a:solidFill>
                <a:latin typeface="Courier New" pitchFamily="49" charset="0"/>
              </a:rPr>
              <a:t>  MORE ENTRIES…</a:t>
            </a:r>
          </a:p>
          <a:p>
            <a:pPr>
              <a:spcBef>
                <a:spcPct val="0"/>
              </a:spcBef>
              <a:buFontTx/>
              <a:buNone/>
            </a:pPr>
            <a:r>
              <a:rPr lang="en-US" altLang="en-US" sz="2400" b="1" dirty="0">
                <a:solidFill>
                  <a:srgbClr val="7A080E"/>
                </a:solidFill>
                <a:latin typeface="Times" pitchFamily="18" charset="0"/>
              </a:rPr>
              <a:t>Second-order Markov Dictionary:</a:t>
            </a: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00000"/>
                </a:solidFill>
                <a:latin typeface="Times" pitchFamily="18" charset="0"/>
              </a:rPr>
              <a:t>    </a:t>
            </a:r>
            <a:r>
              <a:rPr lang="en-US" altLang="en-US" sz="2400" b="1" dirty="0">
                <a:solidFill>
                  <a:srgbClr val="000000"/>
                </a:solidFill>
                <a:latin typeface="Courier New" pitchFamily="49" charset="0"/>
              </a:rPr>
              <a:t>I like : spam., toast</a:t>
            </a:r>
          </a:p>
          <a:p>
            <a:pPr>
              <a:spcBef>
                <a:spcPct val="0"/>
              </a:spcBef>
              <a:buFontTx/>
              <a:buNone/>
            </a:pPr>
            <a:r>
              <a:rPr lang="en-US" altLang="en-US" sz="2400" b="1" dirty="0">
                <a:solidFill>
                  <a:srgbClr val="000000"/>
                </a:solidFill>
                <a:latin typeface="Courier New" pitchFamily="49" charset="0"/>
              </a:rPr>
              <a:t>  like spam. : I</a:t>
            </a:r>
          </a:p>
          <a:p>
            <a:pPr>
              <a:spcBef>
                <a:spcPct val="0"/>
              </a:spcBef>
              <a:buFontTx/>
              <a:buNone/>
            </a:pPr>
            <a:r>
              <a:rPr lang="en-US" altLang="en-US" sz="2400" b="1" dirty="0">
                <a:solidFill>
                  <a:srgbClr val="000000"/>
                </a:solidFill>
                <a:latin typeface="Courier New" pitchFamily="49" charset="0"/>
              </a:rPr>
              <a:t>  spam. I : like, eat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62000" y="76200"/>
            <a:ext cx="7696200" cy="685800"/>
          </a:xfrm>
        </p:spPr>
        <p:txBody>
          <a:bodyPr rIns="132080">
            <a:normAutofit fontScale="90000"/>
          </a:bodyPr>
          <a:lstStyle/>
          <a:p>
            <a:pPr indent="0" eaLnBrk="1" hangingPunct="1"/>
            <a:r>
              <a:rPr lang="en-US" altLang="en-US" dirty="0"/>
              <a:t>Midterm </a:t>
            </a:r>
          </a:p>
        </p:txBody>
      </p:sp>
      <p:grpSp>
        <p:nvGrpSpPr>
          <p:cNvPr id="5123" name="Group 2"/>
          <p:cNvGrpSpPr>
            <a:grpSpLocks/>
          </p:cNvGrpSpPr>
          <p:nvPr/>
        </p:nvGrpSpPr>
        <p:grpSpPr bwMode="auto">
          <a:xfrm>
            <a:off x="609600" y="838200"/>
            <a:ext cx="8218488" cy="180975"/>
            <a:chOff x="0" y="0"/>
            <a:chExt cx="5177" cy="114"/>
          </a:xfrm>
        </p:grpSpPr>
        <p:sp>
          <p:nvSpPr>
            <p:cNvPr id="51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4" name="Rectangle 5"/>
          <p:cNvSpPr>
            <a:spLocks/>
          </p:cNvSpPr>
          <p:nvPr/>
        </p:nvSpPr>
        <p:spPr bwMode="auto">
          <a:xfrm>
            <a:off x="822325" y="1138238"/>
            <a:ext cx="6811094"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40639" bIns="0">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This Thursday, November 4th</a:t>
            </a: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8.5 by 11 sheet with writing on both sides</a:t>
            </a: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Hmmm commands provided!</a:t>
            </a:r>
          </a:p>
        </p:txBody>
      </p:sp>
      <p:sp>
        <p:nvSpPr>
          <p:cNvPr id="2" name="TextBox 1">
            <a:extLst>
              <a:ext uri="{FF2B5EF4-FFF2-40B4-BE49-F238E27FC236}">
                <a16:creationId xmlns:a16="http://schemas.microsoft.com/office/drawing/2014/main" id="{2F029FA0-D390-43B1-9FF7-29D11C2BE062}"/>
              </a:ext>
            </a:extLst>
          </p:cNvPr>
          <p:cNvSpPr txBox="1"/>
          <p:nvPr/>
        </p:nvSpPr>
        <p:spPr>
          <a:xfrm>
            <a:off x="762000" y="2667000"/>
            <a:ext cx="6934200"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study?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Review old assignments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Guaranteed questions: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Recursion</a:t>
            </a:r>
          </a:p>
          <a:p>
            <a:pPr marL="914400" lvl="1"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Minterm</a:t>
            </a:r>
            <a:r>
              <a:rPr lang="en-US" sz="2800" dirty="0">
                <a:latin typeface="Arial" panose="020B0604020202020204" pitchFamily="34" charset="0"/>
                <a:cs typeface="Arial" panose="020B0604020202020204" pitchFamily="34" charset="0"/>
              </a:rPr>
              <a:t> expansion principle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Hmmm</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Loops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 </a:t>
            </a:r>
            <a:r>
              <a:rPr lang="en-US" sz="2800" dirty="0" err="1">
                <a:latin typeface="Arial" panose="020B0604020202020204" pitchFamily="34" charset="0"/>
                <a:cs typeface="Arial" panose="020B0604020202020204" pitchFamily="34" charset="0"/>
              </a:rPr>
              <a:t>Picobot</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71120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r>
              <a:rPr lang="en-US" altLang="en-US" dirty="0"/>
              <a:t>k</a:t>
            </a:r>
            <a:r>
              <a:rPr lang="en-US" altLang="en-US" baseline="30000" dirty="0"/>
              <a:t>th-</a:t>
            </a:r>
            <a:r>
              <a:rPr lang="en-US" altLang="en-US" dirty="0"/>
              <a:t>Order Markov Processes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273050" y="1447800"/>
            <a:ext cx="87185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solidFill>
                  <a:srgbClr val="044F06"/>
                </a:solidFill>
                <a:latin typeface="Times" pitchFamily="18" charset="0"/>
              </a:rPr>
              <a:t>Training File: </a:t>
            </a:r>
            <a:r>
              <a:rPr lang="en-US" altLang="en-US" sz="2400" b="1" dirty="0">
                <a:solidFill>
                  <a:srgbClr val="000000"/>
                </a:solidFill>
                <a:latin typeface="Times" pitchFamily="18" charset="0"/>
              </a:rPr>
              <a:t>Original Star Wars plot</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00000"/>
                </a:solidFill>
                <a:latin typeface="Times" pitchFamily="18" charset="0"/>
              </a:rPr>
              <a:t>Second-order Markov sentences</a:t>
            </a:r>
          </a:p>
          <a:p>
            <a:pPr>
              <a:spcBef>
                <a:spcPct val="0"/>
              </a:spcBef>
              <a:buFontTx/>
              <a:buNone/>
            </a:pPr>
            <a:r>
              <a:rPr lang="en-US" altLang="en-US" sz="2400" b="1" dirty="0">
                <a:solidFill>
                  <a:srgbClr val="000000"/>
                </a:solidFill>
                <a:latin typeface="Times" pitchFamily="18" charset="0"/>
              </a:rPr>
              <a:t>generated…</a:t>
            </a:r>
          </a:p>
          <a:p>
            <a:pPr>
              <a:spcBef>
                <a:spcPct val="0"/>
              </a:spcBef>
              <a:buFontTx/>
              <a:buNone/>
            </a:pPr>
            <a:endParaRPr lang="en-US" altLang="en-US" sz="2400" b="1" dirty="0">
              <a:solidFill>
                <a:srgbClr val="000000"/>
              </a:solidFill>
              <a:latin typeface="Times" pitchFamily="18" charset="0"/>
            </a:endParaRPr>
          </a:p>
          <a:p>
            <a:pPr>
              <a:spcBef>
                <a:spcPct val="0"/>
              </a:spcBef>
              <a:buFontTx/>
              <a:buNone/>
            </a:pPr>
            <a:r>
              <a:rPr lang="en-US" altLang="en-US" sz="2400" b="1" dirty="0">
                <a:solidFill>
                  <a:srgbClr val="044F06"/>
                </a:solidFill>
                <a:latin typeface="Courier New" pitchFamily="49" charset="0"/>
              </a:rPr>
              <a:t>  "The droids are captured by </a:t>
            </a:r>
            <a:r>
              <a:rPr lang="en-US" altLang="en-US" sz="2400" b="1" dirty="0" err="1">
                <a:solidFill>
                  <a:srgbClr val="044F06"/>
                </a:solidFill>
                <a:latin typeface="Courier New" pitchFamily="49" charset="0"/>
              </a:rPr>
              <a:t>Jawa</a:t>
            </a:r>
            <a:r>
              <a:rPr lang="en-US" altLang="en-US" sz="2400" b="1" dirty="0">
                <a:solidFill>
                  <a:srgbClr val="044F06"/>
                </a:solidFill>
                <a:latin typeface="Courier New" pitchFamily="49" charset="0"/>
              </a:rPr>
              <a:t> traders, who sell them to her father, a fellow veteran, for analysis."</a:t>
            </a:r>
            <a:endParaRPr lang="en-US" altLang="en-US" sz="2400" dirty="0">
              <a:solidFill>
                <a:srgbClr val="000000"/>
              </a:solidFill>
              <a:latin typeface="Times" pitchFamily="18" charset="0"/>
            </a:endParaRPr>
          </a:p>
          <a:p>
            <a:pPr>
              <a:spcBef>
                <a:spcPct val="0"/>
              </a:spcBef>
              <a:buFontTx/>
              <a:buNone/>
            </a:pPr>
            <a:endParaRPr lang="en-US" altLang="en-US" sz="2400" b="1" dirty="0">
              <a:solidFill>
                <a:srgbClr val="000000"/>
              </a:solidFill>
              <a:latin typeface="Courier New" pitchFamily="49" charset="0"/>
            </a:endParaRPr>
          </a:p>
          <a:p>
            <a:pPr>
              <a:spcBef>
                <a:spcPct val="0"/>
              </a:spcBef>
              <a:buFontTx/>
              <a:buNone/>
            </a:pPr>
            <a:r>
              <a:rPr lang="en-US" altLang="en-US" sz="2400" b="1" dirty="0">
                <a:solidFill>
                  <a:srgbClr val="7A080E"/>
                </a:solidFill>
                <a:latin typeface="Courier New" pitchFamily="49" charset="0"/>
              </a:rPr>
              <a:t>  "Before the Falcon to be captured by the disembodied voice of Obi-</a:t>
            </a:r>
            <a:r>
              <a:rPr lang="en-US" altLang="en-US" sz="2400" b="1" dirty="0" err="1">
                <a:solidFill>
                  <a:srgbClr val="7A080E"/>
                </a:solidFill>
                <a:latin typeface="Courier New" pitchFamily="49" charset="0"/>
              </a:rPr>
              <a:t>Wan’s</a:t>
            </a:r>
            <a:r>
              <a:rPr lang="en-US" altLang="en-US" sz="2400" b="1" dirty="0">
                <a:solidFill>
                  <a:srgbClr val="7A080E"/>
                </a:solidFill>
                <a:latin typeface="Courier New" pitchFamily="49" charset="0"/>
              </a:rPr>
              <a:t> spirit, Luke turns off his targeting computer and uses the Force and murdered him."</a:t>
            </a:r>
            <a:endParaRPr lang="en-US" altLang="en-US" sz="2400" b="1" dirty="0">
              <a:solidFill>
                <a:srgbClr val="000000"/>
              </a:solidFill>
              <a:latin typeface="Courier New"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pPr algn="ctr"/>
            <a:r>
              <a:rPr lang="en-US" altLang="en-US" dirty="0"/>
              <a:t>Worksheet: Markov Models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609600" y="1447800"/>
            <a:ext cx="82184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dirty="0">
                <a:solidFill>
                  <a:srgbClr val="000000"/>
                </a:solidFill>
                <a:cs typeface="Arial" panose="020B0604020202020204" pitchFamily="34" charset="0"/>
              </a:rPr>
              <a:t>Given: a list of words</a:t>
            </a:r>
          </a:p>
          <a:p>
            <a:pPr>
              <a:spcBef>
                <a:spcPct val="0"/>
              </a:spcBef>
              <a:buFontTx/>
              <a:buNone/>
            </a:pPr>
            <a:endParaRPr lang="en-US" altLang="en-US" sz="2400" dirty="0">
              <a:solidFill>
                <a:srgbClr val="000000"/>
              </a:solidFill>
              <a:cs typeface="Arial" panose="020B0604020202020204" pitchFamily="34" charset="0"/>
            </a:endParaRPr>
          </a:p>
          <a:p>
            <a:pPr>
              <a:spcBef>
                <a:spcPct val="0"/>
              </a:spcBef>
              <a:buFontTx/>
              <a:buNone/>
            </a:pPr>
            <a:r>
              <a:rPr lang="en-US" altLang="en-US" sz="2400" dirty="0">
                <a:solidFill>
                  <a:srgbClr val="000000"/>
                </a:solidFill>
                <a:cs typeface="Arial" panose="020B0604020202020204" pitchFamily="34" charset="0"/>
              </a:rPr>
              <a:t>For each pair, call </a:t>
            </a:r>
            <a:r>
              <a:rPr lang="en-US" altLang="en-US" sz="2400" dirty="0" err="1">
                <a:solidFill>
                  <a:srgbClr val="000000"/>
                </a:solidFill>
                <a:latin typeface="Courier New" panose="02070309020205020404" pitchFamily="49" charset="0"/>
                <a:cs typeface="Courier New" panose="02070309020205020404" pitchFamily="49" charset="0"/>
              </a:rPr>
              <a:t>add_markov</a:t>
            </a:r>
            <a:r>
              <a:rPr lang="en-US" altLang="en-US" sz="2400" dirty="0">
                <a:solidFill>
                  <a:srgbClr val="000000"/>
                </a:solidFill>
                <a:latin typeface="Courier New" panose="02070309020205020404" pitchFamily="49" charset="0"/>
                <a:cs typeface="Courier New" panose="02070309020205020404" pitchFamily="49" charset="0"/>
              </a:rPr>
              <a:t>(pair)</a:t>
            </a:r>
          </a:p>
          <a:p>
            <a:pPr>
              <a:spcBef>
                <a:spcPct val="0"/>
              </a:spcBef>
              <a:buFontTx/>
              <a:buNone/>
            </a:pPr>
            <a:endParaRPr lang="en-US" altLang="en-US" sz="2400" dirty="0">
              <a:solidFill>
                <a:srgbClr val="000000"/>
              </a:solidFill>
              <a:cs typeface="Arial" panose="020B0604020202020204" pitchFamily="34" charset="0"/>
            </a:endParaRPr>
          </a:p>
          <a:p>
            <a:pPr>
              <a:spcBef>
                <a:spcPct val="0"/>
              </a:spcBef>
              <a:buFontTx/>
              <a:buNone/>
            </a:pPr>
            <a:r>
              <a:rPr lang="en-US" altLang="en-US" sz="2400" dirty="0">
                <a:solidFill>
                  <a:srgbClr val="000000"/>
                </a:solidFill>
                <a:cs typeface="Arial" panose="020B0604020202020204" pitchFamily="34" charset="0"/>
              </a:rPr>
              <a:t>Example: </a:t>
            </a:r>
            <a:r>
              <a:rPr lang="en-US" altLang="en-US" sz="2400" dirty="0">
                <a:solidFill>
                  <a:srgbClr val="000000"/>
                </a:solidFill>
                <a:latin typeface="Courier New" panose="02070309020205020404" pitchFamily="49" charset="0"/>
                <a:cs typeface="Courier New" panose="02070309020205020404" pitchFamily="49" charset="0"/>
              </a:rPr>
              <a:t>L = ['A', 'B', 'C', 'D']</a:t>
            </a:r>
          </a:p>
          <a:p>
            <a:pPr>
              <a:spcBef>
                <a:spcPct val="0"/>
              </a:spcBef>
              <a:buFontTx/>
              <a:buNone/>
            </a:pPr>
            <a:endParaRPr lang="en-US" altLang="en-US" sz="2400" dirty="0">
              <a:solidFill>
                <a:srgbClr val="000000"/>
              </a:solidFill>
              <a:latin typeface="Courier New" panose="02070309020205020404" pitchFamily="49" charset="0"/>
              <a:cs typeface="Courier New" panose="02070309020205020404" pitchFamily="49" charset="0"/>
            </a:endParaRPr>
          </a:p>
          <a:p>
            <a:pPr>
              <a:spcBef>
                <a:spcPct val="0"/>
              </a:spcBef>
              <a:buFontTx/>
              <a:buNone/>
            </a:pPr>
            <a:r>
              <a:rPr lang="en-US" altLang="en-US" sz="2400" dirty="0">
                <a:solidFill>
                  <a:srgbClr val="000000"/>
                </a:solidFill>
                <a:cs typeface="Arial" panose="020B0604020202020204" pitchFamily="34" charset="0"/>
              </a:rPr>
              <a:t>calls:</a:t>
            </a:r>
          </a:p>
          <a:p>
            <a:pPr>
              <a:spcBef>
                <a:spcPct val="0"/>
              </a:spcBef>
              <a:buFontTx/>
              <a:buNone/>
            </a:pPr>
            <a:r>
              <a:rPr lang="en-US" altLang="en-US" sz="2400" dirty="0" err="1">
                <a:solidFill>
                  <a:srgbClr val="000000"/>
                </a:solidFill>
                <a:latin typeface="Courier New" panose="02070309020205020404" pitchFamily="49" charset="0"/>
                <a:cs typeface="Courier New" panose="02070309020205020404" pitchFamily="49" charset="0"/>
              </a:rPr>
              <a:t>add_markov</a:t>
            </a:r>
            <a:r>
              <a:rPr lang="en-US" altLang="en-US" sz="2400" dirty="0">
                <a:solidFill>
                  <a:srgbClr val="000000"/>
                </a:solidFill>
                <a:latin typeface="Courier New" panose="02070309020205020404" pitchFamily="49" charset="0"/>
                <a:cs typeface="Courier New" panose="02070309020205020404" pitchFamily="49" charset="0"/>
              </a:rPr>
              <a:t>(('A', 'B'))</a:t>
            </a:r>
          </a:p>
          <a:p>
            <a:pPr>
              <a:spcBef>
                <a:spcPct val="0"/>
              </a:spcBef>
              <a:buNone/>
            </a:pPr>
            <a:r>
              <a:rPr lang="en-US" altLang="en-US" sz="2400" dirty="0" err="1">
                <a:solidFill>
                  <a:srgbClr val="000000"/>
                </a:solidFill>
                <a:latin typeface="Courier New" panose="02070309020205020404" pitchFamily="49" charset="0"/>
                <a:cs typeface="Courier New" panose="02070309020205020404" pitchFamily="49" charset="0"/>
              </a:rPr>
              <a:t>add_markov</a:t>
            </a:r>
            <a:r>
              <a:rPr lang="en-US" altLang="en-US" sz="2400" dirty="0">
                <a:solidFill>
                  <a:srgbClr val="000000"/>
                </a:solidFill>
                <a:latin typeface="Courier New" panose="02070309020205020404" pitchFamily="49" charset="0"/>
                <a:cs typeface="Courier New" panose="02070309020205020404" pitchFamily="49" charset="0"/>
              </a:rPr>
              <a:t>(('B', 'C'))</a:t>
            </a:r>
          </a:p>
          <a:p>
            <a:pPr>
              <a:spcBef>
                <a:spcPct val="0"/>
              </a:spcBef>
              <a:buNone/>
            </a:pPr>
            <a:r>
              <a:rPr lang="en-US" altLang="en-US" sz="2400" dirty="0" err="1">
                <a:solidFill>
                  <a:srgbClr val="000000"/>
                </a:solidFill>
                <a:latin typeface="Courier New" panose="02070309020205020404" pitchFamily="49" charset="0"/>
                <a:cs typeface="Courier New" panose="02070309020205020404" pitchFamily="49" charset="0"/>
              </a:rPr>
              <a:t>add_markov</a:t>
            </a:r>
            <a:r>
              <a:rPr lang="en-US" altLang="en-US" sz="2400" dirty="0">
                <a:solidFill>
                  <a:srgbClr val="000000"/>
                </a:solidFill>
                <a:latin typeface="Courier New" panose="02070309020205020404" pitchFamily="49" charset="0"/>
                <a:cs typeface="Courier New" panose="02070309020205020404" pitchFamily="49" charset="0"/>
              </a:rPr>
              <a:t>(('C', 'D'))</a:t>
            </a:r>
          </a:p>
          <a:p>
            <a:pPr>
              <a:spcBef>
                <a:spcPct val="0"/>
              </a:spcBef>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79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pPr algn="ctr"/>
            <a:r>
              <a:rPr lang="en-US" altLang="en-US" dirty="0"/>
              <a:t>Worksheet: Markov Models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609600" y="1447800"/>
            <a:ext cx="82184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dirty="0">
                <a:solidFill>
                  <a:srgbClr val="000000"/>
                </a:solidFill>
                <a:latin typeface="Courier New" panose="02070309020205020404" pitchFamily="49" charset="0"/>
                <a:cs typeface="Courier New" panose="02070309020205020404" pitchFamily="49" charset="0"/>
              </a:rPr>
              <a:t>pair = (None, L[0])</a:t>
            </a:r>
          </a:p>
          <a:p>
            <a:pPr>
              <a:spcBef>
                <a:spcPct val="0"/>
              </a:spcBef>
              <a:buFontTx/>
              <a:buNone/>
            </a:pPr>
            <a:r>
              <a:rPr lang="en-US" altLang="en-US" sz="2400" dirty="0">
                <a:solidFill>
                  <a:srgbClr val="000000"/>
                </a:solidFill>
                <a:latin typeface="Courier New" panose="02070309020205020404" pitchFamily="49" charset="0"/>
                <a:cs typeface="Courier New" panose="02070309020205020404" pitchFamily="49" charset="0"/>
              </a:rPr>
              <a:t>for word in L[1:]:</a:t>
            </a:r>
          </a:p>
          <a:p>
            <a:pPr>
              <a:spcBef>
                <a:spcPct val="0"/>
              </a:spcBef>
              <a:buFontTx/>
              <a:buNone/>
            </a:pPr>
            <a:r>
              <a:rPr lang="en-US" altLang="en-US" sz="2400" dirty="0">
                <a:solidFill>
                  <a:srgbClr val="000000"/>
                </a:solidFill>
                <a:latin typeface="Courier New" panose="02070309020205020404" pitchFamily="49" charset="0"/>
                <a:cs typeface="Courier New" panose="02070309020205020404" pitchFamily="49" charset="0"/>
              </a:rPr>
              <a:t>    pair = pair[1:] + (word,)</a:t>
            </a:r>
          </a:p>
          <a:p>
            <a:pPr>
              <a:spcBef>
                <a:spcPct val="0"/>
              </a:spcBef>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add_markov</a:t>
            </a:r>
            <a:r>
              <a:rPr lang="en-US" altLang="en-US" sz="2400" dirty="0">
                <a:solidFill>
                  <a:srgbClr val="000000"/>
                </a:solidFill>
                <a:latin typeface="Courier New" panose="02070309020205020404" pitchFamily="49" charset="0"/>
                <a:cs typeface="Courier New" panose="02070309020205020404" pitchFamily="49" charset="0"/>
              </a:rPr>
              <a:t>(pair)</a:t>
            </a:r>
          </a:p>
          <a:p>
            <a:pPr>
              <a:spcBef>
                <a:spcPct val="0"/>
              </a:spcBef>
              <a:buFontTx/>
              <a:buNone/>
            </a:pPr>
            <a:endParaRPr lang="en-US" altLang="en-US" sz="2400" dirty="0">
              <a:solidFill>
                <a:srgbClr val="000000"/>
              </a:solidFill>
              <a:latin typeface="Courier New" panose="02070309020205020404" pitchFamily="49" charset="0"/>
              <a:cs typeface="Courier New" panose="02070309020205020404" pitchFamily="49" charset="0"/>
            </a:endParaRPr>
          </a:p>
          <a:p>
            <a:pPr>
              <a:spcBef>
                <a:spcPct val="0"/>
              </a:spcBef>
              <a:buFontTx/>
              <a:buNone/>
            </a:pPr>
            <a:endParaRPr lang="en-US" altLang="en-US" sz="2400" dirty="0">
              <a:solidFill>
                <a:srgbClr val="000000"/>
              </a:solidFill>
              <a:latin typeface="Courier New" panose="02070309020205020404" pitchFamily="49" charset="0"/>
              <a:cs typeface="Courier New" panose="02070309020205020404" pitchFamily="49" charset="0"/>
            </a:endParaRPr>
          </a:p>
          <a:p>
            <a:pPr>
              <a:spcBef>
                <a:spcPct val="0"/>
              </a:spcBef>
              <a:buFontTx/>
              <a:buNone/>
            </a:pPr>
            <a:endParaRPr lang="en-US" altLang="en-US" sz="2400" dirty="0">
              <a:solidFill>
                <a:srgbClr val="000000"/>
              </a:solidFill>
              <a:latin typeface="Courier New" panose="02070309020205020404" pitchFamily="49" charset="0"/>
              <a:cs typeface="Courier New" panose="02070309020205020404" pitchFamily="49" charset="0"/>
            </a:endParaRPr>
          </a:p>
          <a:p>
            <a:pPr>
              <a:spcBef>
                <a:spcPct val="0"/>
              </a:spcBef>
              <a:buFontTx/>
              <a:buNone/>
            </a:pPr>
            <a:endParaRPr lang="en-US" altLang="en-US" sz="2400" dirty="0">
              <a:solidFill>
                <a:srgbClr val="000000"/>
              </a:solidFill>
              <a:latin typeface="Courier New" panose="02070309020205020404" pitchFamily="49" charset="0"/>
              <a:cs typeface="Courier New" panose="02070309020205020404" pitchFamily="49" charset="0"/>
            </a:endParaRPr>
          </a:p>
          <a:p>
            <a:pPr>
              <a:spcBef>
                <a:spcPct val="0"/>
              </a:spcBef>
              <a:buFontTx/>
              <a:buNone/>
            </a:pPr>
            <a:r>
              <a:rPr lang="en-US" altLang="en-US" sz="2400" dirty="0">
                <a:solidFill>
                  <a:srgbClr val="000000"/>
                </a:solidFill>
                <a:latin typeface="Courier New" panose="02070309020205020404" pitchFamily="49" charset="0"/>
                <a:cs typeface="Courier New" panose="02070309020205020404" pitchFamily="49" charset="0"/>
              </a:rPr>
              <a:t>for </a:t>
            </a:r>
            <a:r>
              <a:rPr lang="en-US" altLang="en-US" sz="2400" dirty="0" err="1">
                <a:solidFill>
                  <a:srgbClr val="000000"/>
                </a:solidFill>
                <a:latin typeface="Courier New" panose="02070309020205020404" pitchFamily="49" charset="0"/>
                <a:cs typeface="Courier New" panose="02070309020205020404" pitchFamily="49" charset="0"/>
              </a:rPr>
              <a:t>i</a:t>
            </a:r>
            <a:r>
              <a:rPr lang="en-US" altLang="en-US" sz="2400" dirty="0">
                <a:solidFill>
                  <a:srgbClr val="000000"/>
                </a:solidFill>
                <a:latin typeface="Courier New" panose="02070309020205020404" pitchFamily="49" charset="0"/>
                <a:cs typeface="Courier New" panose="02070309020205020404" pitchFamily="49" charset="0"/>
              </a:rPr>
              <a:t> in range(</a:t>
            </a:r>
            <a:r>
              <a:rPr lang="en-US" altLang="en-US" sz="2400" dirty="0" err="1">
                <a:solidFill>
                  <a:srgbClr val="000000"/>
                </a:solidFill>
                <a:latin typeface="Courier New" panose="02070309020205020404" pitchFamily="49" charset="0"/>
                <a:cs typeface="Courier New" panose="02070309020205020404" pitchFamily="49" charset="0"/>
              </a:rPr>
              <a:t>len</a:t>
            </a:r>
            <a:r>
              <a:rPr lang="en-US" altLang="en-US" sz="2400" dirty="0">
                <a:solidFill>
                  <a:srgbClr val="000000"/>
                </a:solidFill>
                <a:latin typeface="Courier New" panose="02070309020205020404" pitchFamily="49" charset="0"/>
                <a:cs typeface="Courier New" panose="02070309020205020404" pitchFamily="49" charset="0"/>
              </a:rPr>
              <a:t>(L) – 1):</a:t>
            </a:r>
          </a:p>
          <a:p>
            <a:pPr>
              <a:spcBef>
                <a:spcPct val="0"/>
              </a:spcBef>
              <a:buFontTx/>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add_markov</a:t>
            </a:r>
            <a:r>
              <a:rPr lang="en-US" altLang="en-US" sz="2400" dirty="0">
                <a:solidFill>
                  <a:srgbClr val="000000"/>
                </a:solidFill>
                <a:latin typeface="Courier New" panose="02070309020205020404" pitchFamily="49" charset="0"/>
                <a:cs typeface="Courier New" panose="02070309020205020404" pitchFamily="49" charset="0"/>
              </a:rPr>
              <a:t>((L[</a:t>
            </a:r>
            <a:r>
              <a:rPr lang="en-US" altLang="en-US" sz="2400" dirty="0" err="1">
                <a:solidFill>
                  <a:srgbClr val="000000"/>
                </a:solidFill>
                <a:latin typeface="Courier New" panose="02070309020205020404" pitchFamily="49" charset="0"/>
                <a:cs typeface="Courier New" panose="02070309020205020404" pitchFamily="49" charset="0"/>
              </a:rPr>
              <a:t>i</a:t>
            </a:r>
            <a:r>
              <a:rPr lang="en-US" altLang="en-US" sz="2400" dirty="0">
                <a:solidFill>
                  <a:srgbClr val="000000"/>
                </a:solidFill>
                <a:latin typeface="Courier New" panose="02070309020205020404" pitchFamily="49" charset="0"/>
                <a:cs typeface="Courier New" panose="02070309020205020404" pitchFamily="49" charset="0"/>
              </a:rPr>
              <a:t>], L[</a:t>
            </a:r>
            <a:r>
              <a:rPr lang="en-US" altLang="en-US" sz="2400" dirty="0" err="1">
                <a:solidFill>
                  <a:srgbClr val="000000"/>
                </a:solidFill>
                <a:latin typeface="Courier New" panose="02070309020205020404" pitchFamily="49" charset="0"/>
                <a:cs typeface="Courier New" panose="02070309020205020404" pitchFamily="49" charset="0"/>
              </a:rPr>
              <a:t>i</a:t>
            </a:r>
            <a:r>
              <a:rPr lang="en-US" altLang="en-US" sz="2400" dirty="0">
                <a:solidFill>
                  <a:srgbClr val="000000"/>
                </a:solidFill>
                <a:latin typeface="Courier New" panose="02070309020205020404" pitchFamily="49" charset="0"/>
                <a:cs typeface="Courier New" panose="02070309020205020404" pitchFamily="49" charset="0"/>
              </a:rPr>
              <a:t> + 1]))</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6D61FA7-82C5-46E2-8E54-D41D4FE03284}"/>
                  </a:ext>
                </a:extLst>
              </p14:cNvPr>
              <p14:cNvContentPartPr/>
              <p14:nvPr/>
            </p14:nvContentPartPr>
            <p14:xfrm>
              <a:off x="526680" y="3938040"/>
              <a:ext cx="6813720" cy="1750680"/>
            </p14:xfrm>
          </p:contentPart>
        </mc:Choice>
        <mc:Fallback>
          <p:pic>
            <p:nvPicPr>
              <p:cNvPr id="2" name="Ink 1">
                <a:extLst>
                  <a:ext uri="{FF2B5EF4-FFF2-40B4-BE49-F238E27FC236}">
                    <a16:creationId xmlns:a16="http://schemas.microsoft.com/office/drawing/2014/main" id="{06D61FA7-82C5-46E2-8E54-D41D4FE03284}"/>
                  </a:ext>
                </a:extLst>
              </p:cNvPr>
              <p:cNvPicPr/>
              <p:nvPr/>
            </p:nvPicPr>
            <p:blipFill>
              <a:blip r:embed="rId4"/>
              <a:stretch>
                <a:fillRect/>
              </a:stretch>
            </p:blipFill>
            <p:spPr>
              <a:xfrm>
                <a:off x="517320" y="3928680"/>
                <a:ext cx="6832440" cy="1769400"/>
              </a:xfrm>
              <a:prstGeom prst="rect">
                <a:avLst/>
              </a:prstGeom>
            </p:spPr>
          </p:pic>
        </mc:Fallback>
      </mc:AlternateContent>
    </p:spTree>
    <p:extLst>
      <p:ext uri="{BB962C8B-B14F-4D97-AF65-F5344CB8AC3E}">
        <p14:creationId xmlns:p14="http://schemas.microsoft.com/office/powerpoint/2010/main" val="115252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SzTx/>
              <a:buFontTx/>
              <a:buNone/>
            </a:pPr>
            <a:fld id="{A9A4F8DC-2D95-4F78-8D00-154301913837}" type="slidenum">
              <a:rPr lang="en-US" altLang="en-US" sz="1400"/>
              <a:pPr>
                <a:spcBef>
                  <a:spcPct val="0"/>
                </a:spcBef>
                <a:buSzTx/>
                <a:buFontTx/>
                <a:buNone/>
              </a:pPr>
              <a:t>23</a:t>
            </a:fld>
            <a:endParaRPr lang="en-US" altLang="en-US" sz="1400"/>
          </a:p>
        </p:txBody>
      </p:sp>
      <p:sp>
        <p:nvSpPr>
          <p:cNvPr id="34819" name="Rectangle 2"/>
          <p:cNvSpPr>
            <a:spLocks noGrp="1" noChangeArrowheads="1"/>
          </p:cNvSpPr>
          <p:nvPr>
            <p:ph type="title"/>
          </p:nvPr>
        </p:nvSpPr>
        <p:spPr>
          <a:xfrm>
            <a:off x="685800" y="228600"/>
            <a:ext cx="7772400" cy="1143000"/>
          </a:xfrm>
        </p:spPr>
        <p:txBody>
          <a:bodyPr/>
          <a:lstStyle/>
          <a:p>
            <a:pPr marL="0" indent="0" eaLnBrk="1" hangingPunct="1"/>
            <a:r>
              <a:rPr lang="en-US" altLang="en-US" sz="4000"/>
              <a:t>The Alien’s Life Advice</a:t>
            </a:r>
            <a:endParaRPr lang="en-US" altLang="en-US"/>
          </a:p>
        </p:txBody>
      </p:sp>
      <p:grpSp>
        <p:nvGrpSpPr>
          <p:cNvPr id="34820" name="Group 3"/>
          <p:cNvGrpSpPr>
            <a:grpSpLocks/>
          </p:cNvGrpSpPr>
          <p:nvPr/>
        </p:nvGrpSpPr>
        <p:grpSpPr bwMode="auto">
          <a:xfrm>
            <a:off x="381000" y="1219200"/>
            <a:ext cx="8218488" cy="180975"/>
            <a:chOff x="295" y="1311"/>
            <a:chExt cx="5177" cy="114"/>
          </a:xfrm>
        </p:grpSpPr>
        <p:sp>
          <p:nvSpPr>
            <p:cNvPr id="3482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482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4821" name="AutoShape 6"/>
          <p:cNvSpPr>
            <a:spLocks noChangeArrowheads="1"/>
          </p:cNvSpPr>
          <p:nvPr/>
        </p:nvSpPr>
        <p:spPr bwMode="auto">
          <a:xfrm>
            <a:off x="1524000" y="2362200"/>
            <a:ext cx="2362200" cy="406400"/>
          </a:xfrm>
          <a:prstGeom prst="wedgeRectCallout">
            <a:avLst>
              <a:gd name="adj1" fmla="val 59676"/>
              <a:gd name="adj2" fmla="val 142856"/>
            </a:avLst>
          </a:prstGeom>
          <a:noFill/>
          <a:ln w="9525">
            <a:solidFill>
              <a:srgbClr val="000000"/>
            </a:solidFill>
            <a:miter lim="800000"/>
            <a:headEnd/>
            <a:tailEnd/>
          </a:ln>
          <a:extLst>
            <a:ext uri="{909E8E84-426E-40dd-AFC4-6F175D3DCCD1}">
              <a14:hiddenFill xmlns="" xmlns:a14="http://schemas.microsoft.com/office/drawing/2010/main">
                <a:solidFill>
                  <a:schemeClr val="accent1"/>
                </a:solidFill>
              </a14:hiddenFill>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a:ea typeface="ＭＳ Ｐゴシック" panose="020B0600070205080204" pitchFamily="34" charset="-128"/>
              </a:rPr>
              <a:t>Believe in yourself</a:t>
            </a:r>
            <a:endParaRPr lang="en-US" altLang="en-US" sz="2400">
              <a:latin typeface="Times New Roman" panose="02020603050405020304" pitchFamily="18" charset="0"/>
              <a:ea typeface="ＭＳ Ｐゴシック" panose="020B0600070205080204" pitchFamily="34" charset="-128"/>
            </a:endParaRPr>
          </a:p>
        </p:txBody>
      </p:sp>
      <p:sp>
        <p:nvSpPr>
          <p:cNvPr id="55303" name="AutoShape 7"/>
          <p:cNvSpPr>
            <a:spLocks noChangeArrowheads="1"/>
          </p:cNvSpPr>
          <p:nvPr/>
        </p:nvSpPr>
        <p:spPr bwMode="auto">
          <a:xfrm>
            <a:off x="5181600" y="5105400"/>
            <a:ext cx="2133600" cy="711200"/>
          </a:xfrm>
          <a:prstGeom prst="wedgeRectCallout">
            <a:avLst>
              <a:gd name="adj1" fmla="val -60194"/>
              <a:gd name="adj2" fmla="val -121431"/>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dirty="0">
                <a:ea typeface="ＭＳ Ｐゴシック" panose="020B0600070205080204" pitchFamily="34" charset="-128"/>
              </a:rPr>
              <a:t>Everybody else is struggling, too!</a:t>
            </a:r>
          </a:p>
        </p:txBody>
      </p:sp>
      <p:pic>
        <p:nvPicPr>
          <p:cNvPr id="34823" name="Picture 8"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446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Hard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82900" cy="16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Rectangle 1"/>
          <p:cNvSpPr>
            <a:spLocks noGrp="1" noChangeArrowheads="1"/>
          </p:cNvSpPr>
          <p:nvPr>
            <p:ph type="title"/>
          </p:nvPr>
        </p:nvSpPr>
        <p:spPr>
          <a:xfrm>
            <a:off x="647700" y="0"/>
            <a:ext cx="8153400" cy="1143000"/>
          </a:xfrm>
        </p:spPr>
        <p:txBody>
          <a:bodyPr rIns="132080"/>
          <a:lstStyle/>
          <a:p>
            <a:pPr indent="0" eaLnBrk="1" hangingPunct="1"/>
            <a:r>
              <a:rPr lang="en-US" altLang="en-US"/>
              <a:t>A RAID on Unreliability</a:t>
            </a:r>
          </a:p>
        </p:txBody>
      </p:sp>
      <p:grpSp>
        <p:nvGrpSpPr>
          <p:cNvPr id="18436" name="Group 2"/>
          <p:cNvGrpSpPr>
            <a:grpSpLocks/>
          </p:cNvGrpSpPr>
          <p:nvPr/>
        </p:nvGrpSpPr>
        <p:grpSpPr bwMode="auto">
          <a:xfrm>
            <a:off x="614363" y="962025"/>
            <a:ext cx="8218487" cy="180975"/>
            <a:chOff x="0" y="0"/>
            <a:chExt cx="5177" cy="114"/>
          </a:xfrm>
        </p:grpSpPr>
        <p:sp>
          <p:nvSpPr>
            <p:cNvPr id="1843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843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8437" name="Text Box 13"/>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Hard drives are enormously reliable</a:t>
            </a:r>
          </a:p>
          <a:p>
            <a:pPr lvl="1" eaLnBrk="1" hangingPunct="1">
              <a:spcBef>
                <a:spcPct val="50000"/>
              </a:spcBef>
              <a:buSzTx/>
              <a:buFontTx/>
              <a:buChar char="•"/>
            </a:pPr>
            <a:r>
              <a:rPr lang="en-US" altLang="en-US" sz="2400" dirty="0">
                <a:solidFill>
                  <a:srgbClr val="000000"/>
                </a:solidFill>
              </a:rPr>
              <a:t> 1,000,000 hours before failure</a:t>
            </a:r>
          </a:p>
          <a:p>
            <a:pPr lvl="2" eaLnBrk="1" hangingPunct="1">
              <a:spcBef>
                <a:spcPct val="50000"/>
              </a:spcBef>
              <a:buSzTx/>
              <a:buFontTx/>
              <a:buChar char="•"/>
            </a:pPr>
            <a:r>
              <a:rPr lang="en-US" altLang="en-US" dirty="0">
                <a:solidFill>
                  <a:srgbClr val="000000"/>
                </a:solidFill>
              </a:rPr>
              <a:t> == 114 years!</a:t>
            </a:r>
          </a:p>
          <a:p>
            <a:pPr lvl="1" eaLnBrk="1" hangingPunct="1">
              <a:spcBef>
                <a:spcPct val="50000"/>
              </a:spcBef>
              <a:buSzTx/>
              <a:buFontTx/>
              <a:buChar char="•"/>
            </a:pPr>
            <a:r>
              <a:rPr lang="en-US" altLang="en-US" sz="2400" dirty="0">
                <a:solidFill>
                  <a:srgbClr val="000000"/>
                </a:solidFill>
              </a:rPr>
              <a:t> Catch: must replace every 5 years…</a:t>
            </a:r>
          </a:p>
          <a:p>
            <a:pPr eaLnBrk="1" hangingPunct="1">
              <a:spcBef>
                <a:spcPct val="50000"/>
              </a:spcBef>
              <a:buSzTx/>
              <a:buFontTx/>
              <a:buNone/>
            </a:pPr>
            <a:r>
              <a:rPr lang="en-US" altLang="en-US" sz="2400" dirty="0">
                <a:solidFill>
                  <a:srgbClr val="000000"/>
                </a:solidFill>
              </a:rPr>
              <a:t>Amazon's problem: for every thousand drives, one failure every 1000 hours</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Drive failure == data loss</a:t>
            </a:r>
          </a:p>
        </p:txBody>
      </p:sp>
    </p:spTree>
    <p:extLst>
      <p:ext uri="{BB962C8B-B14F-4D97-AF65-F5344CB8AC3E}">
        <p14:creationId xmlns:p14="http://schemas.microsoft.com/office/powerpoint/2010/main" val="33788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Garth Gibson</a:t>
            </a:r>
          </a:p>
        </p:txBody>
      </p:sp>
      <p:pic>
        <p:nvPicPr>
          <p:cNvPr id="4" name="Picture 3"/>
          <p:cNvPicPr>
            <a:picLocks noChangeAspect="1"/>
          </p:cNvPicPr>
          <p:nvPr/>
        </p:nvPicPr>
        <p:blipFill>
          <a:blip r:embed="rId2"/>
          <a:stretch>
            <a:fillRect/>
          </a:stretch>
        </p:blipFill>
        <p:spPr>
          <a:xfrm>
            <a:off x="0" y="1285875"/>
            <a:ext cx="5562600" cy="5572125"/>
          </a:xfrm>
          <a:prstGeom prst="rect">
            <a:avLst/>
          </a:prstGeom>
        </p:spPr>
      </p:pic>
      <p:pic>
        <p:nvPicPr>
          <p:cNvPr id="55298" name="Picture 2" descr="http://www.cmu.edu/cmnews/062701/062701_images/010627_bryam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126"/>
            <a:ext cx="3714750" cy="1952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57216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(Dave) Patterson</a:t>
            </a:r>
          </a:p>
        </p:txBody>
      </p:sp>
      <p:sp>
        <p:nvSpPr>
          <p:cNvPr id="3" name="Content Placeholder 2"/>
          <p:cNvSpPr>
            <a:spLocks noGrp="1"/>
          </p:cNvSpPr>
          <p:nvPr>
            <p:ph idx="1"/>
          </p:nvPr>
        </p:nvSpPr>
        <p:spPr/>
        <p:txBody>
          <a:bodyPr/>
          <a:lstStyle/>
          <a:p>
            <a:r>
              <a:rPr lang="en-US" dirty="0"/>
              <a:t>Since 2003 he has ridden in the annual Waves to Wine MS charity event as part of Bike MS; he was the top fundraiser in 2006, 2007, 2008, 2009, 2010, 2011, and 2012. In total, he has raised more than $200,000 for Multiple Sclerosis.</a:t>
            </a:r>
          </a:p>
        </p:txBody>
      </p:sp>
      <p:pic>
        <p:nvPicPr>
          <p:cNvPr id="53250" name="Picture 2" descr="http://trekcore.com/gallery/albums/picard/picard_s5hq_pbvari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952" y="3903251"/>
            <a:ext cx="1849967" cy="2336800"/>
          </a:xfrm>
          <a:prstGeom prst="rect">
            <a:avLst/>
          </a:prstGeom>
          <a:noFill/>
          <a:extLst>
            <a:ext uri="{909E8E84-426E-40dd-AFC4-6F175D3DCCD1}">
              <a14:hiddenFill xmlns="" xmlns:a14="http://schemas.microsoft.com/office/drawing/2010/main">
                <a:solidFill>
                  <a:srgbClr val="FFFFFF"/>
                </a:solidFill>
              </a14:hiddenFill>
            </a:ext>
          </a:extLst>
        </p:spPr>
      </p:pic>
      <p:pic>
        <p:nvPicPr>
          <p:cNvPr id="53254" name="Picture 6" descr="http://www.svec.org/images/hof/patt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53" y="3921889"/>
            <a:ext cx="1877245" cy="2390010"/>
          </a:xfrm>
          <a:prstGeom prst="rect">
            <a:avLst/>
          </a:prstGeom>
          <a:noFill/>
          <a:extLst>
            <a:ext uri="{909E8E84-426E-40dd-AFC4-6F175D3DCCD1}">
              <a14:hiddenFill xmlns="" xmlns:a14="http://schemas.microsoft.com/office/drawing/2010/main">
                <a:solidFill>
                  <a:srgbClr val="FFFFFF"/>
                </a:solidFill>
              </a14:hiddenFill>
            </a:ext>
          </a:extLst>
        </p:spPr>
      </p:pic>
      <p:pic>
        <p:nvPicPr>
          <p:cNvPr id="53256" name="Picture 8" descr="http://blogs.berkeley.edu/wp-content/uploads/userphoto/dpatter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55" y="3921889"/>
            <a:ext cx="1857375" cy="2381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37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Randy Katz</a:t>
            </a:r>
          </a:p>
        </p:txBody>
      </p:sp>
      <p:pic>
        <p:nvPicPr>
          <p:cNvPr id="4" name="Picture 3"/>
          <p:cNvPicPr>
            <a:picLocks noChangeAspect="1"/>
          </p:cNvPicPr>
          <p:nvPr/>
        </p:nvPicPr>
        <p:blipFill>
          <a:blip r:embed="rId2"/>
          <a:stretch>
            <a:fillRect/>
          </a:stretch>
        </p:blipFill>
        <p:spPr>
          <a:xfrm>
            <a:off x="237728" y="3572328"/>
            <a:ext cx="3960019" cy="2960234"/>
          </a:xfrm>
          <a:prstGeom prst="rect">
            <a:avLst/>
          </a:prstGeom>
        </p:spPr>
      </p:pic>
      <p:pic>
        <p:nvPicPr>
          <p:cNvPr id="5" name="Picture 4"/>
          <p:cNvPicPr>
            <a:picLocks noChangeAspect="1"/>
          </p:cNvPicPr>
          <p:nvPr/>
        </p:nvPicPr>
        <p:blipFill>
          <a:blip r:embed="rId3"/>
          <a:stretch>
            <a:fillRect/>
          </a:stretch>
        </p:blipFill>
        <p:spPr>
          <a:xfrm>
            <a:off x="3324225" y="0"/>
            <a:ext cx="5819775" cy="2259596"/>
          </a:xfrm>
          <a:prstGeom prst="rect">
            <a:avLst/>
          </a:prstGeom>
        </p:spPr>
      </p:pic>
      <p:pic>
        <p:nvPicPr>
          <p:cNvPr id="6" name="Picture 5"/>
          <p:cNvPicPr>
            <a:picLocks noChangeAspect="1"/>
          </p:cNvPicPr>
          <p:nvPr/>
        </p:nvPicPr>
        <p:blipFill>
          <a:blip r:embed="rId4"/>
          <a:stretch>
            <a:fillRect/>
          </a:stretch>
        </p:blipFill>
        <p:spPr>
          <a:xfrm>
            <a:off x="338578" y="1540636"/>
            <a:ext cx="6837243" cy="2031691"/>
          </a:xfrm>
          <a:prstGeom prst="rect">
            <a:avLst/>
          </a:prstGeom>
        </p:spPr>
      </p:pic>
      <p:pic>
        <p:nvPicPr>
          <p:cNvPr id="54274" name="Picture 2" descr="http://bnrg.eecs.berkeley.edu/~randy/Randy18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22" y="4184649"/>
            <a:ext cx="2125928" cy="2347913"/>
          </a:xfrm>
          <a:prstGeom prst="rect">
            <a:avLst/>
          </a:prstGeom>
          <a:noFill/>
          <a:extLst>
            <a:ext uri="{909E8E84-426E-40dd-AFC4-6F175D3DCCD1}">
              <a14:hiddenFill xmlns="" xmlns:a14="http://schemas.microsoft.com/office/drawing/2010/main">
                <a:solidFill>
                  <a:srgbClr val="FFFFFF"/>
                </a:solidFill>
              </a14:hiddenFill>
            </a:ext>
          </a:extLst>
        </p:spPr>
      </p:pic>
      <p:pic>
        <p:nvPicPr>
          <p:cNvPr id="54276" name="Picture 4" descr="http://bnrg.eecs.berkeley.edu/~randy/RandyMonty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771" y="4184649"/>
            <a:ext cx="1946221" cy="2347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7027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9144000" cy="1143000"/>
          </a:xfrm>
        </p:spPr>
        <p:txBody>
          <a:bodyPr rIns="132080"/>
          <a:lstStyle/>
          <a:p>
            <a:pPr indent="0" eaLnBrk="1" hangingPunct="1"/>
            <a:r>
              <a:rPr lang="en-US" altLang="en-US"/>
              <a:t>Digression: Error-Correcting Codes</a:t>
            </a:r>
          </a:p>
        </p:txBody>
      </p:sp>
      <p:grpSp>
        <p:nvGrpSpPr>
          <p:cNvPr id="20483" name="Group 3"/>
          <p:cNvGrpSpPr>
            <a:grpSpLocks/>
          </p:cNvGrpSpPr>
          <p:nvPr/>
        </p:nvGrpSpPr>
        <p:grpSpPr bwMode="auto">
          <a:xfrm>
            <a:off x="614363" y="962025"/>
            <a:ext cx="8218487" cy="180975"/>
            <a:chOff x="0" y="0"/>
            <a:chExt cx="5177" cy="114"/>
          </a:xfrm>
        </p:grpSpPr>
        <p:sp>
          <p:nvSpPr>
            <p:cNvPr id="2050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050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0484" name="Rectangle 6"/>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5" name="Rectangle 7"/>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6" name="Rectangle 8"/>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7" name="Rectangle 9"/>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8" name="Rectangle 10"/>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9" name="Rectangle 11"/>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90" name="Rectangle 12"/>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91" name="Rectangle 13"/>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58382" name="Rectangle 14"/>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3" name="AutoShape 15"/>
          <p:cNvSpPr>
            <a:spLocks/>
          </p:cNvSpPr>
          <p:nvPr/>
        </p:nvSpPr>
        <p:spPr bwMode="auto">
          <a:xfrm>
            <a:off x="35052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4" name="Rectangle 16"/>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58385" name="Rectangle 17"/>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6" name="AutoShape 18"/>
          <p:cNvSpPr>
            <a:spLocks/>
          </p:cNvSpPr>
          <p:nvPr/>
        </p:nvSpPr>
        <p:spPr bwMode="auto">
          <a:xfrm>
            <a:off x="41148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7" name="Rectangle 19"/>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8" name="Rectangle 20"/>
          <p:cNvSpPr>
            <a:spLocks/>
          </p:cNvSpPr>
          <p:nvPr/>
        </p:nvSpPr>
        <p:spPr bwMode="auto">
          <a:xfrm>
            <a:off x="2514600" y="3352800"/>
            <a:ext cx="4114800" cy="8382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800">
                <a:solidFill>
                  <a:srgbClr val="000000"/>
                </a:solidFill>
              </a:rPr>
              <a:t>Single-bit error </a:t>
            </a:r>
            <a:r>
              <a:rPr lang="en-US" altLang="en-US" sz="2800" i="1">
                <a:solidFill>
                  <a:srgbClr val="000000"/>
                </a:solidFill>
              </a:rPr>
              <a:t>detection</a:t>
            </a:r>
          </a:p>
        </p:txBody>
      </p:sp>
      <p:pic>
        <p:nvPicPr>
          <p:cNvPr id="58389"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00600"/>
            <a:ext cx="9652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390" name="AutoShape 22"/>
          <p:cNvSpPr>
            <a:spLocks/>
          </p:cNvSpPr>
          <p:nvPr/>
        </p:nvSpPr>
        <p:spPr bwMode="auto">
          <a:xfrm>
            <a:off x="6400800" y="4114800"/>
            <a:ext cx="1752600" cy="990600"/>
          </a:xfrm>
          <a:prstGeom prst="wedgeRectCallout">
            <a:avLst>
              <a:gd name="adj1" fmla="val -43750"/>
              <a:gd name="adj2" fmla="val 70000"/>
            </a:avLst>
          </a:prstGeom>
          <a:noFill/>
          <a:ln w="12700">
            <a:solidFill>
              <a:srgbClr val="000000"/>
            </a:solidFill>
            <a:miter lim="800000"/>
            <a:headEnd/>
            <a:tailEnd/>
          </a:ln>
          <a:effectLst/>
          <a:extLst>
            <a:ext uri="{909E8E84-426E-40dd-AFC4-6F175D3DCCD1}">
              <a14:hiddenFill xmlns="" xmlns:a14="http://schemas.microsoft.com/office/drawing/2010/main">
                <a:solidFill>
                  <a:srgbClr val="BCDFE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That's </a:t>
            </a:r>
            <a:r>
              <a:rPr lang="en-US" altLang="en-US" sz="2400" i="1">
                <a:solidFill>
                  <a:srgbClr val="000000"/>
                </a:solidFill>
              </a:rPr>
              <a:t>my</a:t>
            </a:r>
            <a:r>
              <a:rPr lang="en-US" altLang="en-US" sz="2400">
                <a:solidFill>
                  <a:srgbClr val="000000"/>
                </a:solidFill>
              </a:rPr>
              <a:t> cosmic ray!</a:t>
            </a:r>
          </a:p>
        </p:txBody>
      </p:sp>
      <p:sp>
        <p:nvSpPr>
          <p:cNvPr id="58391" name="AutoShape 23"/>
          <p:cNvSpPr>
            <a:spLocks/>
          </p:cNvSpPr>
          <p:nvPr/>
        </p:nvSpPr>
        <p:spPr bwMode="auto">
          <a:xfrm>
            <a:off x="47244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92" name="Rectangle 24"/>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Tree>
    <p:extLst>
      <p:ext uri="{BB962C8B-B14F-4D97-AF65-F5344CB8AC3E}">
        <p14:creationId xmlns:p14="http://schemas.microsoft.com/office/powerpoint/2010/main" val="371719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8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838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39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838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3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3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animBg="1"/>
      <p:bldP spid="58383" grpId="0" animBg="1"/>
      <p:bldP spid="58383" grpId="1" animBg="1"/>
      <p:bldP spid="58384" grpId="0" animBg="1"/>
      <p:bldP spid="58385" grpId="0" animBg="1"/>
      <p:bldP spid="58386" grpId="0" animBg="1"/>
      <p:bldP spid="58387" grpId="0" animBg="1"/>
      <p:bldP spid="58388" grpId="0"/>
      <p:bldP spid="58390" grpId="0" animBg="1"/>
      <p:bldP spid="58390" grpId="1" animBg="1"/>
      <p:bldP spid="58391" grpId="0" animBg="1"/>
      <p:bldP spid="583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9144000" cy="1143000"/>
          </a:xfrm>
        </p:spPr>
        <p:txBody>
          <a:bodyPr rIns="132080"/>
          <a:lstStyle/>
          <a:p>
            <a:pPr indent="0" eaLnBrk="1" hangingPunct="1"/>
            <a:r>
              <a:rPr lang="en-US" altLang="en-US"/>
              <a:t>Digression: Error-Correcting Codes</a:t>
            </a:r>
          </a:p>
        </p:txBody>
      </p:sp>
      <p:grpSp>
        <p:nvGrpSpPr>
          <p:cNvPr id="22531" name="Group 3"/>
          <p:cNvGrpSpPr>
            <a:grpSpLocks/>
          </p:cNvGrpSpPr>
          <p:nvPr/>
        </p:nvGrpSpPr>
        <p:grpSpPr bwMode="auto">
          <a:xfrm>
            <a:off x="614363" y="962025"/>
            <a:ext cx="8218487" cy="180975"/>
            <a:chOff x="0" y="0"/>
            <a:chExt cx="5177" cy="114"/>
          </a:xfrm>
        </p:grpSpPr>
        <p:sp>
          <p:nvSpPr>
            <p:cNvPr id="22544"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2545"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2532" name="Rectangle 7"/>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3" name="Rectangle 8"/>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4" name="Rectangle 9"/>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5" name="Rectangle 10"/>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6" name="Rectangle 11"/>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7" name="Rectangle 12"/>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8" name="Rectangle 13"/>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9" name="Rectangle 14"/>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0" name="Rectangle 15"/>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1" name="Rectangle 17"/>
          <p:cNvSpPr>
            <a:spLocks/>
          </p:cNvSpPr>
          <p:nvPr/>
        </p:nvSpPr>
        <p:spPr bwMode="auto">
          <a:xfrm>
            <a:off x="7315200" y="2286000"/>
            <a:ext cx="609600" cy="6096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22542" name="Rectangle 18"/>
          <p:cNvSpPr>
            <a:spLocks/>
          </p:cNvSpPr>
          <p:nvPr/>
        </p:nvSpPr>
        <p:spPr bwMode="auto">
          <a:xfrm>
            <a:off x="79248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3" name="Rectangle 19"/>
          <p:cNvSpPr>
            <a:spLocks/>
          </p:cNvSpPr>
          <p:nvPr/>
        </p:nvSpPr>
        <p:spPr bwMode="auto">
          <a:xfrm>
            <a:off x="685800" y="3352800"/>
            <a:ext cx="7772400" cy="3048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800">
                <a:solidFill>
                  <a:srgbClr val="000000"/>
                </a:solidFill>
              </a:rPr>
              <a:t>Multiple-bit error </a:t>
            </a:r>
            <a:r>
              <a:rPr lang="en-US" altLang="en-US" sz="2800" i="1">
                <a:solidFill>
                  <a:srgbClr val="000000"/>
                </a:solidFill>
              </a:rPr>
              <a:t>correction</a:t>
            </a:r>
          </a:p>
          <a:p>
            <a:pPr lvl="1" eaLnBrk="1" hangingPunct="1">
              <a:spcBef>
                <a:spcPct val="0"/>
              </a:spcBef>
              <a:buSzTx/>
              <a:buFontTx/>
              <a:buChar char="•"/>
            </a:pPr>
            <a:r>
              <a:rPr lang="en-US" altLang="en-US" i="1">
                <a:solidFill>
                  <a:srgbClr val="000000"/>
                </a:solidFill>
              </a:rPr>
              <a:t> </a:t>
            </a:r>
            <a:r>
              <a:rPr lang="en-US" altLang="en-US">
                <a:solidFill>
                  <a:srgbClr val="000000"/>
                </a:solidFill>
              </a:rPr>
              <a:t>Requires more than one error-check bit</a:t>
            </a:r>
          </a:p>
          <a:p>
            <a:pPr lvl="1" eaLnBrk="1" hangingPunct="1">
              <a:spcBef>
                <a:spcPct val="0"/>
              </a:spcBef>
              <a:buSzTx/>
              <a:buFontTx/>
              <a:buChar char="•"/>
            </a:pPr>
            <a:r>
              <a:rPr lang="en-US" altLang="en-US">
                <a:solidFill>
                  <a:srgbClr val="000000"/>
                </a:solidFill>
              </a:rPr>
              <a:t> Generally detects more than it corrects</a:t>
            </a:r>
          </a:p>
          <a:p>
            <a:pPr lvl="1" eaLnBrk="1" hangingPunct="1">
              <a:spcBef>
                <a:spcPct val="0"/>
              </a:spcBef>
              <a:buSzTx/>
              <a:buFontTx/>
              <a:buChar char="•"/>
            </a:pPr>
            <a:r>
              <a:rPr lang="en-US" altLang="en-US">
                <a:solidFill>
                  <a:srgbClr val="000000"/>
                </a:solidFill>
              </a:rPr>
              <a:t> See Math 171/172 for deep details</a:t>
            </a:r>
            <a:endParaRPr lang="en-US" altLang="en-US" i="1">
              <a:solidFill>
                <a:srgbClr val="000000"/>
              </a:solidFill>
            </a:endParaRPr>
          </a:p>
        </p:txBody>
      </p:sp>
    </p:spTree>
    <p:extLst>
      <p:ext uri="{BB962C8B-B14F-4D97-AF65-F5344CB8AC3E}">
        <p14:creationId xmlns:p14="http://schemas.microsoft.com/office/powerpoint/2010/main" val="266089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533400" y="209550"/>
            <a:ext cx="77724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7171" name="Group 2"/>
          <p:cNvGrpSpPr>
            <a:grpSpLocks/>
          </p:cNvGrpSpPr>
          <p:nvPr/>
        </p:nvGrpSpPr>
        <p:grpSpPr bwMode="auto">
          <a:xfrm>
            <a:off x="609600" y="990600"/>
            <a:ext cx="8218488" cy="180975"/>
            <a:chOff x="0" y="0"/>
            <a:chExt cx="5177" cy="114"/>
          </a:xfrm>
        </p:grpSpPr>
        <p:sp>
          <p:nvSpPr>
            <p:cNvPr id="717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717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717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869" y="5137563"/>
            <a:ext cx="1094163" cy="1180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7106" name="Picture 2" descr="File:Erdosnumb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763" y="5909016"/>
            <a:ext cx="2002253" cy="879840"/>
          </a:xfrm>
          <a:prstGeom prst="rect">
            <a:avLst/>
          </a:prstGeom>
          <a:noFill/>
          <a:extLst>
            <a:ext uri="{909E8E84-426E-40dd-AFC4-6F175D3DCCD1}">
              <a14:hiddenFill xmlns="" xmlns:a14="http://schemas.microsoft.com/office/drawing/2010/main">
                <a:solidFill>
                  <a:srgbClr val="FFFFFF"/>
                </a:solidFill>
              </a14:hiddenFill>
            </a:ext>
          </a:extLst>
        </p:spPr>
      </p:pic>
      <p:sp>
        <p:nvSpPr>
          <p:cNvPr id="7173" name="Rectangle 6"/>
          <p:cNvSpPr>
            <a:spLocks/>
          </p:cNvSpPr>
          <p:nvPr/>
        </p:nvSpPr>
        <p:spPr bwMode="auto">
          <a:xfrm>
            <a:off x="6559170" y="6348936"/>
            <a:ext cx="2001838"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dirty="0">
                <a:cs typeface="Arial" panose="020B0604020202020204" pitchFamily="34" charset="0"/>
              </a:rPr>
              <a:t>John Conway</a:t>
            </a:r>
          </a:p>
        </p:txBody>
      </p:sp>
      <p:pic>
        <p:nvPicPr>
          <p:cNvPr id="7179" name="Picture 11" descr="http://upload.wikimedia.org/wikipedia/commons/thumb/3/30/Backgammon_lg.png/1024px-Backgammon_l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00" y="1508269"/>
            <a:ext cx="3426765" cy="2232082"/>
          </a:xfrm>
          <a:prstGeom prst="rect">
            <a:avLst/>
          </a:prstGeom>
          <a:noFill/>
          <a:extLst>
            <a:ext uri="{909E8E84-426E-40dd-AFC4-6F175D3DCCD1}">
              <a14:hiddenFill xmlns="" xmlns:a14="http://schemas.microsoft.com/office/drawing/2010/main">
                <a:solidFill>
                  <a:srgbClr val="FFFFFF"/>
                </a:solidFill>
              </a14:hiddenFill>
            </a:ext>
          </a:extLst>
        </p:spPr>
      </p:pic>
      <p:pic>
        <p:nvPicPr>
          <p:cNvPr id="7181" name="Picture 13" descr="John H Conway 2005 (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089" y="5134311"/>
            <a:ext cx="1418535" cy="118022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210412" y="4089801"/>
            <a:ext cx="4209188" cy="2309924"/>
            <a:chOff x="2467405" y="1397401"/>
            <a:chExt cx="4209188" cy="2309924"/>
          </a:xfrm>
        </p:grpSpPr>
        <p:sp>
          <p:nvSpPr>
            <p:cNvPr id="4" name="Freeform 3"/>
            <p:cNvSpPr/>
            <p:nvPr/>
          </p:nvSpPr>
          <p:spPr>
            <a:xfrm>
              <a:off x="3958828" y="1397401"/>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a:t>Maria</a:t>
              </a:r>
            </a:p>
          </p:txBody>
        </p:sp>
        <p:sp>
          <p:nvSpPr>
            <p:cNvPr id="5" name="Freeform 4"/>
            <p:cNvSpPr/>
            <p:nvPr/>
          </p:nvSpPr>
          <p:spPr>
            <a:xfrm rot="2160000">
              <a:off x="5146675" y="2339976"/>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82778" rIns="98127" bIns="82777" numCol="1" spcCol="1270" anchor="ctr" anchorCtr="0">
              <a:noAutofit/>
            </a:bodyPr>
            <a:lstStyle/>
            <a:p>
              <a:pPr lvl="0" algn="ctr" defTabSz="755650">
                <a:lnSpc>
                  <a:spcPct val="90000"/>
                </a:lnSpc>
                <a:spcBef>
                  <a:spcPct val="0"/>
                </a:spcBef>
                <a:spcAft>
                  <a:spcPct val="35000"/>
                </a:spcAft>
              </a:pPr>
              <a:endParaRPr lang="en-US" sz="1700" kern="1200"/>
            </a:p>
          </p:txBody>
        </p:sp>
        <p:sp>
          <p:nvSpPr>
            <p:cNvPr id="6" name="Freeform 5"/>
            <p:cNvSpPr/>
            <p:nvPr/>
          </p:nvSpPr>
          <p:spPr>
            <a:xfrm>
              <a:off x="5450250"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a:t>John</a:t>
              </a:r>
            </a:p>
          </p:txBody>
        </p:sp>
        <p:sp>
          <p:nvSpPr>
            <p:cNvPr id="12" name="Freeform 11"/>
            <p:cNvSpPr/>
            <p:nvPr/>
          </p:nvSpPr>
          <p:spPr>
            <a:xfrm>
              <a:off x="2467405"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a:t>You</a:t>
              </a:r>
            </a:p>
          </p:txBody>
        </p:sp>
        <p:sp>
          <p:nvSpPr>
            <p:cNvPr id="13" name="Freeform 12"/>
            <p:cNvSpPr/>
            <p:nvPr/>
          </p:nvSpPr>
          <p:spPr>
            <a:xfrm rot="19440000">
              <a:off x="3655253" y="2350859"/>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 tIns="82777" rIns="98128" bIns="82778" numCol="1" spcCol="1270" anchor="ctr" anchorCtr="0">
              <a:noAutofit/>
            </a:bodyPr>
            <a:lstStyle/>
            <a:p>
              <a:pPr lvl="0" algn="ctr" defTabSz="755650">
                <a:lnSpc>
                  <a:spcPct val="90000"/>
                </a:lnSpc>
                <a:spcBef>
                  <a:spcPct val="0"/>
                </a:spcBef>
                <a:spcAft>
                  <a:spcPct val="35000"/>
                </a:spcAft>
              </a:pPr>
              <a:endParaRPr lang="en-US" sz="1700" kern="1200"/>
            </a:p>
          </p:txBody>
        </p:sp>
      </p:grpSp>
      <p:sp>
        <p:nvSpPr>
          <p:cNvPr id="14" name="Oval Callout 13"/>
          <p:cNvSpPr/>
          <p:nvPr/>
        </p:nvSpPr>
        <p:spPr>
          <a:xfrm>
            <a:off x="4084784" y="3597672"/>
            <a:ext cx="2372932" cy="1718472"/>
          </a:xfrm>
          <a:prstGeom prst="wedgeEllipseCallout">
            <a:avLst>
              <a:gd name="adj1" fmla="val 48744"/>
              <a:gd name="adj2" fmla="val 610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 bet you $50 that no pattern can grow indefinitely</a:t>
            </a:r>
          </a:p>
        </p:txBody>
      </p:sp>
      <p:sp>
        <p:nvSpPr>
          <p:cNvPr id="25" name="Oval Callout 24"/>
          <p:cNvSpPr/>
          <p:nvPr/>
        </p:nvSpPr>
        <p:spPr>
          <a:xfrm>
            <a:off x="6387531" y="1708403"/>
            <a:ext cx="2605001" cy="3105149"/>
          </a:xfrm>
          <a:prstGeom prst="wedgeEllipseCallout">
            <a:avLst>
              <a:gd name="adj1" fmla="val -18814"/>
              <a:gd name="adj2" fmla="val 6438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I’m pretty awesome at naming things. (e.g. I also invented “</a:t>
            </a:r>
            <a:r>
              <a:rPr lang="en-US" dirty="0" err="1"/>
              <a:t>Phutball</a:t>
            </a:r>
            <a:r>
              <a:rPr lang="en-US" dirty="0"/>
              <a:t> (short for Philosopher's Football)”</a:t>
            </a:r>
          </a:p>
        </p:txBody>
      </p:sp>
      <p:sp>
        <p:nvSpPr>
          <p:cNvPr id="26" name="Oval Callout 25"/>
          <p:cNvSpPr/>
          <p:nvPr/>
        </p:nvSpPr>
        <p:spPr>
          <a:xfrm>
            <a:off x="3906344" y="1477118"/>
            <a:ext cx="2786555" cy="1718472"/>
          </a:xfrm>
          <a:prstGeom prst="wedgeEllipseCallout">
            <a:avLst>
              <a:gd name="adj1" fmla="val 33704"/>
              <a:gd name="adj2" fmla="val 794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Wikipedia says that in college I’d play backgammon for hours in the common room</a:t>
            </a:r>
          </a:p>
        </p:txBody>
      </p:sp>
    </p:spTree>
    <p:extLst>
      <p:ext uri="{BB962C8B-B14F-4D97-AF65-F5344CB8AC3E}">
        <p14:creationId xmlns:p14="http://schemas.microsoft.com/office/powerpoint/2010/main" val="265092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7700" y="0"/>
            <a:ext cx="8153400" cy="1143000"/>
          </a:xfrm>
        </p:spPr>
        <p:txBody>
          <a:bodyPr rIns="132080"/>
          <a:lstStyle/>
          <a:p>
            <a:pPr indent="0" eaLnBrk="1" hangingPunct="1"/>
            <a:r>
              <a:rPr lang="en-US" altLang="en-US"/>
              <a:t>Error Correction on Hard Disks</a:t>
            </a:r>
          </a:p>
        </p:txBody>
      </p:sp>
      <p:grpSp>
        <p:nvGrpSpPr>
          <p:cNvPr id="24579" name="Group 3"/>
          <p:cNvGrpSpPr>
            <a:grpSpLocks/>
          </p:cNvGrpSpPr>
          <p:nvPr/>
        </p:nvGrpSpPr>
        <p:grpSpPr bwMode="auto">
          <a:xfrm>
            <a:off x="614363" y="962025"/>
            <a:ext cx="8218487" cy="180975"/>
            <a:chOff x="0" y="0"/>
            <a:chExt cx="5177" cy="114"/>
          </a:xfrm>
        </p:grpSpPr>
        <p:sp>
          <p:nvSpPr>
            <p:cNvPr id="2458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458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Every </a:t>
            </a:r>
            <a:r>
              <a:rPr lang="en-US" altLang="en-US" sz="2400" b="1">
                <a:solidFill>
                  <a:srgbClr val="000000"/>
                </a:solidFill>
              </a:rPr>
              <a:t>block</a:t>
            </a:r>
            <a:r>
              <a:rPr lang="en-US" altLang="en-US" sz="2400">
                <a:solidFill>
                  <a:srgbClr val="000000"/>
                </a:solidFill>
              </a:rPr>
              <a:t> (512x8 = 4096 bits up to 4096x8 = 32768 bits) has error correction code (ECC) appended</a:t>
            </a:r>
          </a:p>
          <a:p>
            <a:pPr lvl="1" eaLnBrk="1" hangingPunct="1">
              <a:spcBef>
                <a:spcPct val="50000"/>
              </a:spcBef>
              <a:buSzTx/>
              <a:buFont typeface="Arial" panose="020B0604020202020204" pitchFamily="34" charset="0"/>
              <a:buChar char="–"/>
            </a:pPr>
            <a:r>
              <a:rPr lang="en-US" altLang="en-US" sz="2400">
                <a:solidFill>
                  <a:srgbClr val="000000"/>
                </a:solidFill>
              </a:rPr>
              <a:t> ECC is typically 300-800 bits</a:t>
            </a:r>
          </a:p>
          <a:p>
            <a:pPr lvl="1" eaLnBrk="1" hangingPunct="1">
              <a:spcBef>
                <a:spcPct val="50000"/>
              </a:spcBef>
              <a:buSzTx/>
              <a:buFont typeface="Arial" panose="020B0604020202020204" pitchFamily="34" charset="0"/>
              <a:buChar char="–"/>
            </a:pPr>
            <a:r>
              <a:rPr lang="en-US" altLang="en-US" sz="2400">
                <a:solidFill>
                  <a:srgbClr val="000000"/>
                </a:solidFill>
              </a:rPr>
              <a:t> Capable of correcting </a:t>
            </a:r>
            <a:r>
              <a:rPr lang="en-US" altLang="en-US" sz="2400" i="1">
                <a:solidFill>
                  <a:srgbClr val="000000"/>
                </a:solidFill>
              </a:rPr>
              <a:t>burst error</a:t>
            </a:r>
            <a:r>
              <a:rPr lang="en-US" altLang="en-US" sz="2400">
                <a:solidFill>
                  <a:srgbClr val="000000"/>
                </a:solidFill>
              </a:rPr>
              <a:t> of 100-600 bits</a:t>
            </a:r>
          </a:p>
          <a:p>
            <a:pPr lvl="1" eaLnBrk="1" hangingPunct="1">
              <a:spcBef>
                <a:spcPct val="50000"/>
              </a:spcBef>
              <a:buSzTx/>
              <a:buFont typeface="Arial" panose="020B0604020202020204" pitchFamily="34" charset="0"/>
              <a:buChar char="–"/>
            </a:pPr>
            <a:endParaRPr lang="en-US" altLang="en-US" sz="2400">
              <a:solidFill>
                <a:srgbClr val="000000"/>
              </a:solidFill>
            </a:endParaRPr>
          </a:p>
          <a:p>
            <a:pPr eaLnBrk="1" hangingPunct="1">
              <a:spcBef>
                <a:spcPct val="50000"/>
              </a:spcBef>
              <a:buSzTx/>
              <a:buFont typeface="Arial" panose="020B0604020202020204" pitchFamily="34" charset="0"/>
              <a:buNone/>
            </a:pPr>
            <a:r>
              <a:rPr lang="en-US" altLang="en-US">
                <a:solidFill>
                  <a:srgbClr val="000000"/>
                </a:solidFill>
              </a:rPr>
              <a:t>ECC can't fix a spindle-motor failure!</a:t>
            </a:r>
          </a:p>
        </p:txBody>
      </p:sp>
    </p:spTree>
    <p:extLst>
      <p:ext uri="{BB962C8B-B14F-4D97-AF65-F5344CB8AC3E}">
        <p14:creationId xmlns:p14="http://schemas.microsoft.com/office/powerpoint/2010/main" val="3198115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0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9652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a:t>Redundant Arrays of In{expensive,dependent} Disks</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Major insight: when a spindle fails, you know which one</a:t>
            </a: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r>
              <a:rPr lang="en-US" altLang="en-US" sz="2400">
                <a:solidFill>
                  <a:srgbClr val="000000"/>
                </a:solidFill>
              </a:rPr>
              <a:t>Just spread your data across nine disks:</a:t>
            </a:r>
          </a:p>
        </p:txBody>
      </p:sp>
      <p:grpSp>
        <p:nvGrpSpPr>
          <p:cNvPr id="26630" name="Group 16"/>
          <p:cNvGrpSpPr>
            <a:grpSpLocks/>
          </p:cNvGrpSpPr>
          <p:nvPr/>
        </p:nvGrpSpPr>
        <p:grpSpPr bwMode="auto">
          <a:xfrm>
            <a:off x="1485900" y="4876800"/>
            <a:ext cx="6172200" cy="387350"/>
            <a:chOff x="480" y="3072"/>
            <a:chExt cx="3888" cy="244"/>
          </a:xfrm>
        </p:grpSpPr>
        <p:pic>
          <p:nvPicPr>
            <p:cNvPr id="26644" name="Picture 7"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5" name="Picture 8"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6" name="Picture 9"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7" name="Picture 10"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8" name="Picture 11"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49" name="Picture 12"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50" name="Picture 13"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51" name="Picture 14"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52" name="Picture 15"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3072"/>
              <a:ext cx="432" cy="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6631" name="Rectangle 17"/>
          <p:cNvSpPr>
            <a:spLocks noChangeArrowheads="1"/>
          </p:cNvSpPr>
          <p:nvPr/>
        </p:nvSpPr>
        <p:spPr bwMode="auto">
          <a:xfrm>
            <a:off x="14478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0</a:t>
            </a:r>
          </a:p>
        </p:txBody>
      </p:sp>
      <p:sp>
        <p:nvSpPr>
          <p:cNvPr id="26632" name="Rectangle 18"/>
          <p:cNvSpPr>
            <a:spLocks noChangeArrowheads="1"/>
          </p:cNvSpPr>
          <p:nvPr/>
        </p:nvSpPr>
        <p:spPr bwMode="auto">
          <a:xfrm>
            <a:off x="21336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1</a:t>
            </a:r>
          </a:p>
        </p:txBody>
      </p:sp>
      <p:sp>
        <p:nvSpPr>
          <p:cNvPr id="26633" name="Rectangle 20"/>
          <p:cNvSpPr>
            <a:spLocks noChangeArrowheads="1"/>
          </p:cNvSpPr>
          <p:nvPr/>
        </p:nvSpPr>
        <p:spPr bwMode="auto">
          <a:xfrm>
            <a:off x="28194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2</a:t>
            </a:r>
          </a:p>
        </p:txBody>
      </p:sp>
      <p:sp>
        <p:nvSpPr>
          <p:cNvPr id="26634" name="Rectangle 21"/>
          <p:cNvSpPr>
            <a:spLocks noChangeArrowheads="1"/>
          </p:cNvSpPr>
          <p:nvPr/>
        </p:nvSpPr>
        <p:spPr bwMode="auto">
          <a:xfrm>
            <a:off x="35052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3</a:t>
            </a:r>
          </a:p>
        </p:txBody>
      </p:sp>
      <p:sp>
        <p:nvSpPr>
          <p:cNvPr id="26635" name="Rectangle 22"/>
          <p:cNvSpPr>
            <a:spLocks noChangeArrowheads="1"/>
          </p:cNvSpPr>
          <p:nvPr/>
        </p:nvSpPr>
        <p:spPr bwMode="auto">
          <a:xfrm>
            <a:off x="41910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4</a:t>
            </a:r>
          </a:p>
        </p:txBody>
      </p:sp>
      <p:sp>
        <p:nvSpPr>
          <p:cNvPr id="26636" name="Rectangle 23"/>
          <p:cNvSpPr>
            <a:spLocks noChangeArrowheads="1"/>
          </p:cNvSpPr>
          <p:nvPr/>
        </p:nvSpPr>
        <p:spPr bwMode="auto">
          <a:xfrm>
            <a:off x="48768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5</a:t>
            </a:r>
          </a:p>
        </p:txBody>
      </p:sp>
      <p:sp>
        <p:nvSpPr>
          <p:cNvPr id="26637" name="Rectangle 24"/>
          <p:cNvSpPr>
            <a:spLocks noChangeArrowheads="1"/>
          </p:cNvSpPr>
          <p:nvPr/>
        </p:nvSpPr>
        <p:spPr bwMode="auto">
          <a:xfrm>
            <a:off x="55626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6</a:t>
            </a:r>
          </a:p>
        </p:txBody>
      </p:sp>
      <p:sp>
        <p:nvSpPr>
          <p:cNvPr id="26638" name="Rectangle 25"/>
          <p:cNvSpPr>
            <a:spLocks noChangeArrowheads="1"/>
          </p:cNvSpPr>
          <p:nvPr/>
        </p:nvSpPr>
        <p:spPr bwMode="auto">
          <a:xfrm>
            <a:off x="62484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7</a:t>
            </a:r>
          </a:p>
        </p:txBody>
      </p:sp>
      <p:sp>
        <p:nvSpPr>
          <p:cNvPr id="26639" name="Rectangle 26"/>
          <p:cNvSpPr>
            <a:spLocks noChangeArrowheads="1"/>
          </p:cNvSpPr>
          <p:nvPr/>
        </p:nvSpPr>
        <p:spPr bwMode="auto">
          <a:xfrm>
            <a:off x="6934200" y="4343400"/>
            <a:ext cx="685800" cy="381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FF0066"/>
                </a:solidFill>
              </a:rPr>
              <a:t>Parity</a:t>
            </a:r>
          </a:p>
        </p:txBody>
      </p:sp>
      <p:sp>
        <p:nvSpPr>
          <p:cNvPr id="50203" name="AutoShape 27"/>
          <p:cNvSpPr>
            <a:spLocks/>
          </p:cNvSpPr>
          <p:nvPr/>
        </p:nvSpPr>
        <p:spPr bwMode="auto">
          <a:xfrm>
            <a:off x="3352800" y="34290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0204" name="Rectangle 28"/>
          <p:cNvSpPr>
            <a:spLocks noChangeArrowheads="1"/>
          </p:cNvSpPr>
          <p:nvPr/>
        </p:nvSpPr>
        <p:spPr bwMode="auto">
          <a:xfrm>
            <a:off x="4114800" y="4648200"/>
            <a:ext cx="990600" cy="9144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7200">
                <a:solidFill>
                  <a:srgbClr val="FF0066"/>
                </a:solidFill>
              </a:rPr>
              <a:t>X</a:t>
            </a:r>
          </a:p>
        </p:txBody>
      </p:sp>
      <p:sp>
        <p:nvSpPr>
          <p:cNvPr id="50205" name="Rectangle 29"/>
          <p:cNvSpPr>
            <a:spLocks noChangeArrowheads="1"/>
          </p:cNvSpPr>
          <p:nvPr/>
        </p:nvSpPr>
        <p:spPr bwMode="auto">
          <a:xfrm>
            <a:off x="685800" y="5638800"/>
            <a:ext cx="8153400" cy="762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This is RAID-3, which for efficiency reasons isn't used in most real systems</a:t>
            </a:r>
          </a:p>
        </p:txBody>
      </p:sp>
      <p:sp>
        <p:nvSpPr>
          <p:cNvPr id="50206" name="AutoShape 30"/>
          <p:cNvSpPr>
            <a:spLocks noChangeArrowheads="1"/>
          </p:cNvSpPr>
          <p:nvPr/>
        </p:nvSpPr>
        <p:spPr bwMode="auto">
          <a:xfrm>
            <a:off x="7239000" y="2133600"/>
            <a:ext cx="1447800" cy="838200"/>
          </a:xfrm>
          <a:prstGeom prst="wedgeRectCallout">
            <a:avLst>
              <a:gd name="adj1" fmla="val -59542"/>
              <a:gd name="adj2" fmla="val 88259"/>
            </a:avLst>
          </a:prstGeom>
          <a:noFill/>
          <a:ln w="12700" algn="ctr">
            <a:solidFill>
              <a:srgbClr val="000000"/>
            </a:solidFill>
            <a:miter lim="800000"/>
            <a:headEnd/>
            <a:tailEnd/>
          </a:ln>
          <a:effectLst/>
          <a:extLst>
            <a:ext uri="{909E8E84-426E-40dd-AFC4-6F175D3DCCD1}">
              <a14:hiddenFill xmlns="" xmlns:a14="http://schemas.microsoft.com/office/drawing/2010/main">
                <a:solidFill>
                  <a:srgbClr val="BCDFE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Sweet!</a:t>
            </a:r>
          </a:p>
        </p:txBody>
      </p:sp>
    </p:spTree>
    <p:extLst>
      <p:ext uri="{BB962C8B-B14F-4D97-AF65-F5344CB8AC3E}">
        <p14:creationId xmlns:p14="http://schemas.microsoft.com/office/powerpoint/2010/main" val="4097535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0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20000"/>
                                  </p:stCondLst>
                                  <p:childTnLst>
                                    <p:set>
                                      <p:cBhvr>
                                        <p:cTn id="11" dur="1" fill="hold">
                                          <p:stCondLst>
                                            <p:cond delay="0"/>
                                          </p:stCondLst>
                                        </p:cTn>
                                        <p:tgtEl>
                                          <p:spTgt spid="50207"/>
                                        </p:tgtEl>
                                        <p:attrNameLst>
                                          <p:attrName>style.visibility</p:attrName>
                                        </p:attrNameLst>
                                      </p:cBhvr>
                                      <p:to>
                                        <p:strVal val="visible"/>
                                      </p:to>
                                    </p:set>
                                  </p:childTnLst>
                                </p:cTn>
                              </p:par>
                              <p:par>
                                <p:cTn id="12" presetID="1" presetClass="entr" presetSubtype="0" fill="hold" grpId="0" nodeType="withEffect">
                                  <p:stCondLst>
                                    <p:cond delay="20000"/>
                                  </p:stCondLst>
                                  <p:childTnLst>
                                    <p:set>
                                      <p:cBhvr>
                                        <p:cTn id="13" dur="1" fill="hold">
                                          <p:stCondLst>
                                            <p:cond delay="0"/>
                                          </p:stCondLst>
                                        </p:cTn>
                                        <p:tgtEl>
                                          <p:spTgt spid="5020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4" grpId="0"/>
      <p:bldP spid="50205" grpId="0"/>
      <p:bldP spid="502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dirty="0"/>
              <a:t>Worksheet: RAID Error Correction</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Write a function </a:t>
            </a:r>
            <a:r>
              <a:rPr lang="en-US" altLang="en-US" sz="2400" dirty="0">
                <a:solidFill>
                  <a:srgbClr val="000000"/>
                </a:solidFill>
                <a:latin typeface="Courier New" panose="02070309020205020404" pitchFamily="49" charset="0"/>
                <a:cs typeface="Courier New" panose="02070309020205020404" pitchFamily="49" charset="0"/>
              </a:rPr>
              <a:t>correct(L, n)</a:t>
            </a:r>
            <a:r>
              <a:rPr lang="en-US" altLang="en-US" sz="2400" dirty="0">
                <a:solidFill>
                  <a:srgbClr val="000000"/>
                </a:solidFill>
                <a:latin typeface="+mn-lt"/>
                <a:cs typeface="Courier New" panose="02070309020205020404" pitchFamily="49" charset="0"/>
              </a:rPr>
              <a:t> that will correct the </a:t>
            </a:r>
            <a:r>
              <a:rPr lang="en-US" altLang="en-US" sz="2400" dirty="0">
                <a:solidFill>
                  <a:srgbClr val="000000"/>
                </a:solidFill>
                <a:latin typeface="Courier New" panose="02070309020205020404" pitchFamily="49" charset="0"/>
                <a:cs typeface="Courier New" panose="02070309020205020404" pitchFamily="49" charset="0"/>
              </a:rPr>
              <a:t>n</a:t>
            </a:r>
            <a:r>
              <a:rPr lang="en-US" altLang="en-US" sz="2400" dirty="0">
                <a:solidFill>
                  <a:srgbClr val="000000"/>
                </a:solidFill>
                <a:latin typeface="+mn-lt"/>
                <a:cs typeface="Courier New" panose="02070309020205020404" pitchFamily="49" charset="0"/>
              </a:rPr>
              <a:t>th element of </a:t>
            </a:r>
            <a:r>
              <a:rPr lang="en-US" altLang="en-US" sz="2400" dirty="0">
                <a:solidFill>
                  <a:srgbClr val="000000"/>
                </a:solidFill>
                <a:latin typeface="Courier New" panose="02070309020205020404" pitchFamily="49" charset="0"/>
                <a:cs typeface="Courier New" panose="02070309020205020404" pitchFamily="49" charset="0"/>
              </a:rPr>
              <a:t>L</a:t>
            </a:r>
            <a:r>
              <a:rPr lang="en-US" altLang="en-US" sz="2400" dirty="0">
                <a:solidFill>
                  <a:srgbClr val="000000"/>
                </a:solidFill>
                <a:latin typeface="+mn-lt"/>
                <a:cs typeface="Courier New" panose="02070309020205020404" pitchFamily="49" charset="0"/>
              </a:rPr>
              <a:t> to maintain even parity:</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&gt;&gt;&gt; correct([1, 0, 1, 1], 2)</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[1, 0, 0, 1]</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&gt;&gt;&gt; correct([1, 0, 1, 0], 2)</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[1, 0, 1, 0]</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&gt;&gt;&gt; correct([1, 0, 1, 1], 3)</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[1, 0, 1, 0]</a:t>
            </a:r>
          </a:p>
          <a:p>
            <a:pPr eaLnBrk="1" hangingPunct="1">
              <a:spcBef>
                <a:spcPct val="500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pic>
        <p:nvPicPr>
          <p:cNvPr id="7" name="Picture 31">
            <a:extLst>
              <a:ext uri="{FF2B5EF4-FFF2-40B4-BE49-F238E27FC236}">
                <a16:creationId xmlns:a16="http://schemas.microsoft.com/office/drawing/2014/main" id="{5EF7ED7E-9DEF-4B83-AE6D-9FD8469A511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160" y="5156200"/>
            <a:ext cx="9652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AutoShape 30">
            <a:extLst>
              <a:ext uri="{FF2B5EF4-FFF2-40B4-BE49-F238E27FC236}">
                <a16:creationId xmlns:a16="http://schemas.microsoft.com/office/drawing/2014/main" id="{EE23B3E5-3385-4162-957C-80E0569FECB7}"/>
              </a:ext>
            </a:extLst>
          </p:cNvPr>
          <p:cNvSpPr>
            <a:spLocks noChangeArrowheads="1"/>
          </p:cNvSpPr>
          <p:nvPr/>
        </p:nvSpPr>
        <p:spPr bwMode="auto">
          <a:xfrm>
            <a:off x="6455410" y="4516120"/>
            <a:ext cx="1643380" cy="1168400"/>
          </a:xfrm>
          <a:prstGeom prst="wedgeRectCallout">
            <a:avLst>
              <a:gd name="adj1" fmla="val -75331"/>
              <a:gd name="adj2" fmla="val 59168"/>
            </a:avLst>
          </a:prstGeom>
          <a:noFill/>
          <a:ln w="12700" algn="ctr">
            <a:solidFill>
              <a:srgbClr val="000000"/>
            </a:solidFill>
            <a:miter lim="800000"/>
            <a:headEnd/>
            <a:tailEnd/>
          </a:ln>
          <a:effectLst/>
          <a:extLst>
            <a:ext uri="{909E8E84-426E-40dd-AFC4-6F175D3DCCD1}">
              <a14:hiddenFill xmlns="" xmlns:a14="http://schemas.microsoft.com/office/drawing/2010/main">
                <a:solidFill>
                  <a:srgbClr val="BCDFE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dirty="0">
                <a:solidFill>
                  <a:srgbClr val="000000"/>
                </a:solidFill>
              </a:rPr>
              <a:t>In Python, </a:t>
            </a:r>
            <a:r>
              <a:rPr lang="en-US" altLang="en-US" sz="2400" dirty="0">
                <a:solidFill>
                  <a:srgbClr val="000000"/>
                </a:solidFill>
                <a:latin typeface="Courier New" panose="02070309020205020404" pitchFamily="49" charset="0"/>
                <a:cs typeface="Courier New" panose="02070309020205020404" pitchFamily="49" charset="0"/>
              </a:rPr>
              <a:t>^</a:t>
            </a:r>
            <a:r>
              <a:rPr lang="en-US" altLang="en-US" sz="2400" dirty="0">
                <a:solidFill>
                  <a:srgbClr val="000000"/>
                </a:solidFill>
              </a:rPr>
              <a:t> will do XOR!</a:t>
            </a:r>
          </a:p>
        </p:txBody>
      </p:sp>
    </p:spTree>
    <p:extLst>
      <p:ext uri="{BB962C8B-B14F-4D97-AF65-F5344CB8AC3E}">
        <p14:creationId xmlns:p14="http://schemas.microsoft.com/office/powerpoint/2010/main" val="6847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20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dirty="0"/>
              <a:t>Worksheet: RAID Error Correction</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Write a function </a:t>
            </a:r>
            <a:r>
              <a:rPr lang="en-US" altLang="en-US" sz="2400" dirty="0">
                <a:solidFill>
                  <a:srgbClr val="000000"/>
                </a:solidFill>
                <a:latin typeface="Courier New" panose="02070309020205020404" pitchFamily="49" charset="0"/>
                <a:cs typeface="Courier New" panose="02070309020205020404" pitchFamily="49" charset="0"/>
              </a:rPr>
              <a:t>correct(L, n)</a:t>
            </a:r>
            <a:r>
              <a:rPr lang="en-US" altLang="en-US" sz="2400" dirty="0">
                <a:solidFill>
                  <a:srgbClr val="000000"/>
                </a:solidFill>
                <a:latin typeface="+mn-lt"/>
                <a:cs typeface="Courier New" panose="02070309020205020404" pitchFamily="49" charset="0"/>
              </a:rPr>
              <a:t> that will correct the </a:t>
            </a:r>
            <a:r>
              <a:rPr lang="en-US" altLang="en-US" sz="2400" dirty="0">
                <a:solidFill>
                  <a:srgbClr val="000000"/>
                </a:solidFill>
                <a:latin typeface="Courier New" panose="02070309020205020404" pitchFamily="49" charset="0"/>
                <a:cs typeface="Courier New" panose="02070309020205020404" pitchFamily="49" charset="0"/>
              </a:rPr>
              <a:t>n</a:t>
            </a:r>
            <a:r>
              <a:rPr lang="en-US" altLang="en-US" sz="2400" dirty="0">
                <a:solidFill>
                  <a:srgbClr val="000000"/>
                </a:solidFill>
                <a:latin typeface="+mn-lt"/>
                <a:cs typeface="Courier New" panose="02070309020205020404" pitchFamily="49" charset="0"/>
              </a:rPr>
              <a:t>th element of </a:t>
            </a:r>
            <a:r>
              <a:rPr lang="en-US" altLang="en-US" sz="2400" dirty="0">
                <a:solidFill>
                  <a:srgbClr val="000000"/>
                </a:solidFill>
                <a:latin typeface="Courier New" panose="02070309020205020404" pitchFamily="49" charset="0"/>
                <a:cs typeface="Courier New" panose="02070309020205020404" pitchFamily="49" charset="0"/>
              </a:rPr>
              <a:t>L</a:t>
            </a:r>
            <a:r>
              <a:rPr lang="en-US" altLang="en-US" sz="2400" dirty="0">
                <a:solidFill>
                  <a:srgbClr val="000000"/>
                </a:solidFill>
                <a:latin typeface="+mn-lt"/>
                <a:cs typeface="Courier New" panose="02070309020205020404" pitchFamily="49" charset="0"/>
              </a:rPr>
              <a:t>:</a:t>
            </a:r>
          </a:p>
          <a:p>
            <a:pPr>
              <a:spcBef>
                <a:spcPts val="600"/>
              </a:spcBef>
              <a:buSzTx/>
              <a:buNone/>
            </a:pPr>
            <a:r>
              <a:rPr lang="en-US" altLang="en-US" sz="2400" dirty="0">
                <a:solidFill>
                  <a:srgbClr val="000000"/>
                </a:solidFill>
                <a:latin typeface="Courier New" panose="02070309020205020404" pitchFamily="49" charset="0"/>
                <a:cs typeface="Courier New" panose="02070309020205020404" pitchFamily="49" charset="0"/>
              </a:rPr>
              <a:t>from </a:t>
            </a:r>
            <a:r>
              <a:rPr lang="en-US" altLang="en-US" sz="2400" dirty="0" err="1">
                <a:solidFill>
                  <a:srgbClr val="000000"/>
                </a:solidFill>
                <a:latin typeface="Courier New" panose="02070309020205020404" pitchFamily="49" charset="0"/>
                <a:cs typeface="Courier New" panose="02070309020205020404" pitchFamily="49" charset="0"/>
              </a:rPr>
              <a:t>functools</a:t>
            </a:r>
            <a:r>
              <a:rPr lang="en-US" altLang="en-US" sz="2400" dirty="0">
                <a:solidFill>
                  <a:srgbClr val="000000"/>
                </a:solidFill>
                <a:latin typeface="Courier New" panose="02070309020205020404" pitchFamily="49" charset="0"/>
                <a:cs typeface="Courier New" panose="02070309020205020404" pitchFamily="49" charset="0"/>
              </a:rPr>
              <a:t> import reduce</a:t>
            </a:r>
          </a:p>
          <a:p>
            <a:pPr>
              <a:spcBef>
                <a:spcPts val="600"/>
              </a:spcBef>
              <a:buSzTx/>
              <a:buNone/>
            </a:pPr>
            <a:endParaRPr lang="en-US" altLang="en-US" sz="2400" dirty="0">
              <a:solidFill>
                <a:srgbClr val="000000"/>
              </a:solidFill>
              <a:latin typeface="Courier New" panose="02070309020205020404" pitchFamily="49" charset="0"/>
              <a:cs typeface="Courier New" panose="02070309020205020404" pitchFamily="49" charset="0"/>
            </a:endParaRPr>
          </a:p>
          <a:p>
            <a:pPr>
              <a:spcBef>
                <a:spcPts val="600"/>
              </a:spcBef>
              <a:buSzTx/>
              <a:buNone/>
            </a:pPr>
            <a:r>
              <a:rPr lang="en-US" altLang="en-US" sz="2400" dirty="0" err="1">
                <a:solidFill>
                  <a:srgbClr val="000000"/>
                </a:solidFill>
                <a:latin typeface="Courier New" panose="02070309020205020404" pitchFamily="49" charset="0"/>
                <a:cs typeface="Courier New" panose="02070309020205020404" pitchFamily="49" charset="0"/>
              </a:rPr>
              <a:t>def</a:t>
            </a:r>
            <a:r>
              <a:rPr lang="en-US" altLang="en-US" sz="2400" dirty="0">
                <a:solidFill>
                  <a:srgbClr val="000000"/>
                </a:solidFill>
                <a:latin typeface="Courier New" panose="02070309020205020404" pitchFamily="49" charset="0"/>
                <a:cs typeface="Courier New" panose="02070309020205020404" pitchFamily="49" charset="0"/>
              </a:rPr>
              <a:t> correct(L, n):</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parity = reduce(lambda x, y: x ^ y, L)</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if parity == 0:</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return L</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else:</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return L[0:n] + [L[n] ^ 1] + L[n+1:]</a:t>
            </a:r>
          </a:p>
          <a:p>
            <a:pPr eaLnBrk="1" hangingPunct="1">
              <a:spcBef>
                <a:spcPct val="500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7962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dirty="0"/>
              <a:t>Worksheet: RAID Error Correction</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422888"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Write a function </a:t>
            </a:r>
            <a:r>
              <a:rPr lang="en-US" altLang="en-US" sz="2400" dirty="0">
                <a:solidFill>
                  <a:srgbClr val="000000"/>
                </a:solidFill>
                <a:latin typeface="Courier New" panose="02070309020205020404" pitchFamily="49" charset="0"/>
                <a:cs typeface="Courier New" panose="02070309020205020404" pitchFamily="49" charset="0"/>
              </a:rPr>
              <a:t>correct(L, n)</a:t>
            </a:r>
            <a:r>
              <a:rPr lang="en-US" altLang="en-US" sz="2400" dirty="0">
                <a:solidFill>
                  <a:srgbClr val="000000"/>
                </a:solidFill>
                <a:latin typeface="+mn-lt"/>
                <a:cs typeface="Courier New" panose="02070309020205020404" pitchFamily="49" charset="0"/>
              </a:rPr>
              <a:t> that will correct the </a:t>
            </a:r>
            <a:r>
              <a:rPr lang="en-US" altLang="en-US" sz="2400" dirty="0">
                <a:solidFill>
                  <a:srgbClr val="000000"/>
                </a:solidFill>
                <a:latin typeface="Courier New" panose="02070309020205020404" pitchFamily="49" charset="0"/>
                <a:cs typeface="Courier New" panose="02070309020205020404" pitchFamily="49" charset="0"/>
              </a:rPr>
              <a:t>n</a:t>
            </a:r>
            <a:r>
              <a:rPr lang="en-US" altLang="en-US" sz="2400" dirty="0">
                <a:solidFill>
                  <a:srgbClr val="000000"/>
                </a:solidFill>
                <a:latin typeface="+mn-lt"/>
                <a:cs typeface="Courier New" panose="02070309020205020404" pitchFamily="49" charset="0"/>
              </a:rPr>
              <a:t>th element of </a:t>
            </a:r>
            <a:r>
              <a:rPr lang="en-US" altLang="en-US" sz="2400" dirty="0">
                <a:solidFill>
                  <a:srgbClr val="000000"/>
                </a:solidFill>
                <a:latin typeface="Courier New" panose="02070309020205020404" pitchFamily="49" charset="0"/>
                <a:cs typeface="Courier New" panose="02070309020205020404" pitchFamily="49" charset="0"/>
              </a:rPr>
              <a:t>L</a:t>
            </a:r>
            <a:r>
              <a:rPr lang="en-US" altLang="en-US" sz="2400" dirty="0">
                <a:solidFill>
                  <a:srgbClr val="000000"/>
                </a:solidFill>
                <a:latin typeface="+mn-lt"/>
                <a:cs typeface="Courier New" panose="02070309020205020404" pitchFamily="49" charset="0"/>
              </a:rPr>
              <a:t>:</a:t>
            </a:r>
          </a:p>
          <a:p>
            <a:pPr>
              <a:spcBef>
                <a:spcPts val="600"/>
              </a:spcBef>
              <a:buSzTx/>
              <a:buNone/>
            </a:pPr>
            <a:r>
              <a:rPr lang="en-US" altLang="en-US" sz="2400" dirty="0">
                <a:solidFill>
                  <a:srgbClr val="000000"/>
                </a:solidFill>
                <a:latin typeface="Courier New" panose="02070309020205020404" pitchFamily="49" charset="0"/>
                <a:cs typeface="Courier New" panose="02070309020205020404" pitchFamily="49" charset="0"/>
              </a:rPr>
              <a:t>from </a:t>
            </a:r>
            <a:r>
              <a:rPr lang="en-US" altLang="en-US" sz="2400" dirty="0" err="1">
                <a:solidFill>
                  <a:srgbClr val="000000"/>
                </a:solidFill>
                <a:latin typeface="Courier New" panose="02070309020205020404" pitchFamily="49" charset="0"/>
                <a:cs typeface="Courier New" panose="02070309020205020404" pitchFamily="49" charset="0"/>
              </a:rPr>
              <a:t>functools</a:t>
            </a:r>
            <a:r>
              <a:rPr lang="en-US" altLang="en-US" sz="2400" dirty="0">
                <a:solidFill>
                  <a:srgbClr val="000000"/>
                </a:solidFill>
                <a:latin typeface="Courier New" panose="02070309020205020404" pitchFamily="49" charset="0"/>
                <a:cs typeface="Courier New" panose="02070309020205020404" pitchFamily="49" charset="0"/>
              </a:rPr>
              <a:t> import reduce</a:t>
            </a:r>
          </a:p>
          <a:p>
            <a:pPr>
              <a:spcBef>
                <a:spcPts val="600"/>
              </a:spcBef>
              <a:buSzTx/>
              <a:buNone/>
            </a:pPr>
            <a:endParaRPr lang="en-US" altLang="en-US" sz="2400" dirty="0">
              <a:solidFill>
                <a:srgbClr val="000000"/>
              </a:solidFill>
              <a:latin typeface="Courier New" panose="02070309020205020404" pitchFamily="49" charset="0"/>
              <a:cs typeface="Courier New" panose="02070309020205020404" pitchFamily="49" charset="0"/>
            </a:endParaRPr>
          </a:p>
          <a:p>
            <a:pPr eaLnBrk="1" hangingPunct="1">
              <a:spcBef>
                <a:spcPts val="600"/>
              </a:spcBef>
              <a:buSzTx/>
              <a:buFontTx/>
              <a:buNone/>
            </a:pPr>
            <a:r>
              <a:rPr lang="en-US" altLang="en-US" sz="2400" dirty="0" err="1">
                <a:solidFill>
                  <a:srgbClr val="000000"/>
                </a:solidFill>
                <a:latin typeface="Courier New" panose="02070309020205020404" pitchFamily="49" charset="0"/>
                <a:cs typeface="Courier New" panose="02070309020205020404" pitchFamily="49" charset="0"/>
              </a:rPr>
              <a:t>def</a:t>
            </a:r>
            <a:r>
              <a:rPr lang="en-US" altLang="en-US" sz="2400" dirty="0">
                <a:solidFill>
                  <a:srgbClr val="000000"/>
                </a:solidFill>
                <a:latin typeface="Courier New" panose="02070309020205020404" pitchFamily="49" charset="0"/>
                <a:cs typeface="Courier New" panose="02070309020205020404" pitchFamily="49" charset="0"/>
              </a:rPr>
              <a:t> correct(L, n):</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parity = reduce(lambda x, y: x ^ y, L)</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return L[0:n] + [L[n] ^ parity] + L[n+1:]</a:t>
            </a:r>
          </a:p>
          <a:p>
            <a:pPr eaLnBrk="1" hangingPunct="1">
              <a:spcBef>
                <a:spcPct val="500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192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dirty="0"/>
              <a:t>Worksheet: RAID Error Correction</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422888"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Write a function </a:t>
            </a:r>
            <a:r>
              <a:rPr lang="en-US" altLang="en-US" sz="2400" dirty="0">
                <a:solidFill>
                  <a:srgbClr val="000000"/>
                </a:solidFill>
                <a:latin typeface="Courier New" panose="02070309020205020404" pitchFamily="49" charset="0"/>
                <a:cs typeface="Courier New" panose="02070309020205020404" pitchFamily="49" charset="0"/>
              </a:rPr>
              <a:t>correct(L, n)</a:t>
            </a:r>
            <a:r>
              <a:rPr lang="en-US" altLang="en-US" sz="2400" dirty="0">
                <a:solidFill>
                  <a:srgbClr val="000000"/>
                </a:solidFill>
                <a:latin typeface="+mn-lt"/>
                <a:cs typeface="Courier New" panose="02070309020205020404" pitchFamily="49" charset="0"/>
              </a:rPr>
              <a:t> that will correct the </a:t>
            </a:r>
            <a:r>
              <a:rPr lang="en-US" altLang="en-US" sz="2400" dirty="0">
                <a:solidFill>
                  <a:srgbClr val="000000"/>
                </a:solidFill>
                <a:latin typeface="Courier New" panose="02070309020205020404" pitchFamily="49" charset="0"/>
                <a:cs typeface="Courier New" panose="02070309020205020404" pitchFamily="49" charset="0"/>
              </a:rPr>
              <a:t>n</a:t>
            </a:r>
            <a:r>
              <a:rPr lang="en-US" altLang="en-US" sz="2400" dirty="0">
                <a:solidFill>
                  <a:srgbClr val="000000"/>
                </a:solidFill>
                <a:latin typeface="+mn-lt"/>
                <a:cs typeface="Courier New" panose="02070309020205020404" pitchFamily="49" charset="0"/>
              </a:rPr>
              <a:t>th element of </a:t>
            </a:r>
            <a:r>
              <a:rPr lang="en-US" altLang="en-US" sz="2400" dirty="0">
                <a:solidFill>
                  <a:srgbClr val="000000"/>
                </a:solidFill>
                <a:latin typeface="Courier New" panose="02070309020205020404" pitchFamily="49" charset="0"/>
                <a:cs typeface="Courier New" panose="02070309020205020404" pitchFamily="49" charset="0"/>
              </a:rPr>
              <a:t>L</a:t>
            </a:r>
            <a:r>
              <a:rPr lang="en-US" altLang="en-US" sz="2400" dirty="0">
                <a:solidFill>
                  <a:srgbClr val="000000"/>
                </a:solidFill>
                <a:latin typeface="+mn-lt"/>
                <a:cs typeface="Courier New" panose="02070309020205020404" pitchFamily="49" charset="0"/>
              </a:rPr>
              <a:t>:</a:t>
            </a:r>
          </a:p>
          <a:p>
            <a:pPr>
              <a:spcBef>
                <a:spcPts val="600"/>
              </a:spcBef>
              <a:buSzTx/>
              <a:buNone/>
            </a:pPr>
            <a:r>
              <a:rPr lang="en-US" altLang="en-US" sz="2400" dirty="0">
                <a:solidFill>
                  <a:srgbClr val="000000"/>
                </a:solidFill>
                <a:latin typeface="Courier New" panose="02070309020205020404" pitchFamily="49" charset="0"/>
                <a:cs typeface="Courier New" panose="02070309020205020404" pitchFamily="49" charset="0"/>
              </a:rPr>
              <a:t>from </a:t>
            </a:r>
            <a:r>
              <a:rPr lang="en-US" altLang="en-US" sz="2400" dirty="0" err="1">
                <a:solidFill>
                  <a:srgbClr val="000000"/>
                </a:solidFill>
                <a:latin typeface="Courier New" panose="02070309020205020404" pitchFamily="49" charset="0"/>
                <a:cs typeface="Courier New" panose="02070309020205020404" pitchFamily="49" charset="0"/>
              </a:rPr>
              <a:t>functools</a:t>
            </a:r>
            <a:r>
              <a:rPr lang="en-US" altLang="en-US" sz="2400" dirty="0">
                <a:solidFill>
                  <a:srgbClr val="000000"/>
                </a:solidFill>
                <a:latin typeface="Courier New" panose="02070309020205020404" pitchFamily="49" charset="0"/>
                <a:cs typeface="Courier New" panose="02070309020205020404" pitchFamily="49" charset="0"/>
              </a:rPr>
              <a:t> import reduce</a:t>
            </a:r>
          </a:p>
          <a:p>
            <a:pPr eaLnBrk="1" hangingPunct="1">
              <a:spcBef>
                <a:spcPts val="6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a:p>
            <a:pPr eaLnBrk="1" hangingPunct="1">
              <a:spcBef>
                <a:spcPts val="600"/>
              </a:spcBef>
              <a:buSzTx/>
              <a:buFontTx/>
              <a:buNone/>
            </a:pPr>
            <a:r>
              <a:rPr lang="en-US" altLang="en-US" sz="2400" dirty="0" err="1">
                <a:solidFill>
                  <a:srgbClr val="000000"/>
                </a:solidFill>
                <a:latin typeface="Courier New" panose="02070309020205020404" pitchFamily="49" charset="0"/>
                <a:cs typeface="Courier New" panose="02070309020205020404" pitchFamily="49" charset="0"/>
              </a:rPr>
              <a:t>def</a:t>
            </a:r>
            <a:r>
              <a:rPr lang="en-US" altLang="en-US" sz="2400" dirty="0">
                <a:solidFill>
                  <a:srgbClr val="000000"/>
                </a:solidFill>
                <a:latin typeface="Courier New" panose="02070309020205020404" pitchFamily="49" charset="0"/>
                <a:cs typeface="Courier New" panose="02070309020205020404" pitchFamily="49" charset="0"/>
              </a:rPr>
              <a:t> correct(L, n):</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parity = reduce(lambda x, y: x ^ y, L)</a:t>
            </a:r>
          </a:p>
          <a:p>
            <a:pPr eaLnBrk="1" hangingPunct="1">
              <a:spcBef>
                <a:spcPts val="600"/>
              </a:spcBef>
              <a:buSzTx/>
              <a:buFontTx/>
              <a:buNone/>
            </a:pPr>
            <a:r>
              <a:rPr lang="en-US" altLang="en-US" sz="2400" dirty="0">
                <a:solidFill>
                  <a:srgbClr val="000000"/>
                </a:solidFill>
                <a:latin typeface="Courier New" panose="02070309020205020404" pitchFamily="49" charset="0"/>
                <a:cs typeface="Courier New" panose="02070309020205020404" pitchFamily="49" charset="0"/>
              </a:rPr>
              <a:t>    L[n] ^= parity</a:t>
            </a:r>
          </a:p>
          <a:p>
            <a:pPr eaLnBrk="1" hangingPunct="1">
              <a:spcBef>
                <a:spcPct val="50000"/>
              </a:spcBef>
              <a:buSzTx/>
              <a:buFontTx/>
              <a:buNone/>
            </a:pPr>
            <a:endParaRPr lang="en-US" altLang="en-US" sz="2400" dirty="0">
              <a:solidFill>
                <a:srgbClr val="000000"/>
              </a:solidFill>
              <a:latin typeface="Courier New" panose="02070309020205020404" pitchFamily="49" charset="0"/>
              <a:cs typeface="Courier New" panose="02070309020205020404" pitchFamily="49" charset="0"/>
            </a:endParaRPr>
          </a:p>
        </p:txBody>
      </p:sp>
      <p:pic>
        <p:nvPicPr>
          <p:cNvPr id="7"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176" y="4775200"/>
            <a:ext cx="9652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AutoShape 22"/>
          <p:cNvSpPr>
            <a:spLocks/>
          </p:cNvSpPr>
          <p:nvPr/>
        </p:nvSpPr>
        <p:spPr bwMode="auto">
          <a:xfrm>
            <a:off x="5508703" y="4114800"/>
            <a:ext cx="2644698" cy="802888"/>
          </a:xfrm>
          <a:prstGeom prst="wedgeRectCallout">
            <a:avLst>
              <a:gd name="adj1" fmla="val -57242"/>
              <a:gd name="adj2" fmla="val 90643"/>
            </a:avLst>
          </a:prstGeom>
          <a:noFill/>
          <a:ln w="12700">
            <a:solidFill>
              <a:srgbClr val="000000"/>
            </a:solidFill>
            <a:miter lim="800000"/>
            <a:headEnd/>
            <a:tailEnd/>
          </a:ln>
          <a:effectLst/>
          <a:extLst>
            <a:ext uri="{909E8E84-426E-40dd-AFC4-6F175D3DCCD1}">
              <a14:hiddenFill xmlns="" xmlns:a14="http://schemas.microsoft.com/office/drawing/2010/main">
                <a:solidFill>
                  <a:srgbClr val="BCDFE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dirty="0">
                <a:solidFill>
                  <a:srgbClr val="000000"/>
                </a:solidFill>
              </a:rPr>
              <a:t>But this one has different behavior!</a:t>
            </a:r>
          </a:p>
        </p:txBody>
      </p:sp>
    </p:spTree>
    <p:extLst>
      <p:ext uri="{BB962C8B-B14F-4D97-AF65-F5344CB8AC3E}">
        <p14:creationId xmlns:p14="http://schemas.microsoft.com/office/powerpoint/2010/main" val="9931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le:RAID 3.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08" y="338666"/>
            <a:ext cx="7498080" cy="55541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10081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0"/>
            <a:ext cx="8153400" cy="1143000"/>
          </a:xfrm>
        </p:spPr>
        <p:txBody>
          <a:bodyPr rIns="132080"/>
          <a:lstStyle/>
          <a:p>
            <a:pPr indent="0" eaLnBrk="1" hangingPunct="1"/>
            <a:r>
              <a:rPr lang="en-US" altLang="en-US"/>
              <a:t>Modern RAID Levels</a:t>
            </a:r>
          </a:p>
        </p:txBody>
      </p:sp>
      <p:grpSp>
        <p:nvGrpSpPr>
          <p:cNvPr id="28675" name="Group 3"/>
          <p:cNvGrpSpPr>
            <a:grpSpLocks/>
          </p:cNvGrpSpPr>
          <p:nvPr/>
        </p:nvGrpSpPr>
        <p:grpSpPr bwMode="auto">
          <a:xfrm>
            <a:off x="614363" y="962025"/>
            <a:ext cx="8218487" cy="180975"/>
            <a:chOff x="0" y="0"/>
            <a:chExt cx="5177" cy="114"/>
          </a:xfrm>
        </p:grpSpPr>
        <p:sp>
          <p:nvSpPr>
            <p:cNvPr id="2867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867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867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Original RAID paper defined five "levels" of redundancy</a:t>
            </a:r>
          </a:p>
          <a:p>
            <a:pPr lvl="1" eaLnBrk="1" hangingPunct="1">
              <a:spcBef>
                <a:spcPct val="50000"/>
              </a:spcBef>
              <a:buSzTx/>
              <a:buFontTx/>
              <a:buChar char="•"/>
            </a:pPr>
            <a:r>
              <a:rPr lang="en-US" altLang="en-US" sz="2400" dirty="0">
                <a:solidFill>
                  <a:srgbClr val="000000"/>
                </a:solidFill>
              </a:rPr>
              <a:t> No rhyme nor reason to numbering</a:t>
            </a:r>
          </a:p>
          <a:p>
            <a:pPr eaLnBrk="1" hangingPunct="1">
              <a:spcBef>
                <a:spcPct val="50000"/>
              </a:spcBef>
              <a:buSzTx/>
              <a:buFontTx/>
              <a:buNone/>
            </a:pPr>
            <a:r>
              <a:rPr lang="en-US" altLang="en-US" sz="2400" dirty="0">
                <a:solidFill>
                  <a:srgbClr val="000000"/>
                </a:solidFill>
              </a:rPr>
              <a:t>Sixth level (RAID-0) added for performance without reliability</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Levels used today:</a:t>
            </a:r>
          </a:p>
          <a:p>
            <a:pPr lvl="1" eaLnBrk="1" hangingPunct="1">
              <a:spcBef>
                <a:spcPct val="50000"/>
              </a:spcBef>
              <a:buSzTx/>
              <a:buFontTx/>
              <a:buNone/>
            </a:pPr>
            <a:r>
              <a:rPr lang="en-US" altLang="en-US" sz="2400" dirty="0">
                <a:solidFill>
                  <a:srgbClr val="000000"/>
                </a:solidFill>
              </a:rPr>
              <a:t>0: "Striping" for better performance</a:t>
            </a:r>
          </a:p>
          <a:p>
            <a:pPr lvl="1" eaLnBrk="1" hangingPunct="1">
              <a:spcBef>
                <a:spcPct val="50000"/>
              </a:spcBef>
              <a:buSzTx/>
              <a:buFontTx/>
              <a:buNone/>
            </a:pPr>
            <a:r>
              <a:rPr lang="en-US" altLang="en-US" sz="2400" dirty="0">
                <a:solidFill>
                  <a:srgbClr val="000000"/>
                </a:solidFill>
              </a:rPr>
              <a:t>1: "Mirroring" on two disks in case one fails</a:t>
            </a:r>
          </a:p>
          <a:p>
            <a:pPr lvl="1" eaLnBrk="1" hangingPunct="1">
              <a:spcBef>
                <a:spcPct val="50000"/>
              </a:spcBef>
              <a:buSzTx/>
              <a:buFontTx/>
              <a:buNone/>
            </a:pPr>
            <a:r>
              <a:rPr lang="en-US" altLang="en-US" sz="2400" dirty="0">
                <a:solidFill>
                  <a:srgbClr val="000000"/>
                </a:solidFill>
              </a:rPr>
              <a:t>5: "Striped redundancy" recovers from one-disk failure</a:t>
            </a:r>
          </a:p>
          <a:p>
            <a:pPr lvl="2" eaLnBrk="1" hangingPunct="1">
              <a:spcBef>
                <a:spcPct val="50000"/>
              </a:spcBef>
              <a:buSzTx/>
              <a:buFontTx/>
              <a:buChar char="•"/>
            </a:pPr>
            <a:r>
              <a:rPr lang="en-US" altLang="en-US" dirty="0">
                <a:solidFill>
                  <a:srgbClr val="000000"/>
                </a:solidFill>
              </a:rPr>
              <a:t> When failure happens, reconstruct on new drive</a:t>
            </a:r>
          </a:p>
        </p:txBody>
      </p:sp>
      <p:pic>
        <p:nvPicPr>
          <p:cNvPr id="25602" name="Picture 2" descr="RAID Level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27" y="3099402"/>
            <a:ext cx="952500" cy="1466851"/>
          </a:xfrm>
          <a:prstGeom prst="rect">
            <a:avLst/>
          </a:prstGeom>
          <a:noFill/>
          <a:extLst>
            <a:ext uri="{909E8E84-426E-40dd-AFC4-6F175D3DCCD1}">
              <a14:hiddenFill xmlns="" xmlns:a14="http://schemas.microsoft.com/office/drawing/2010/main">
                <a:solidFill>
                  <a:srgbClr val="FFFFFF"/>
                </a:solidFill>
              </a14:hiddenFill>
            </a:ext>
          </a:extLst>
        </p:spPr>
      </p:pic>
      <p:pic>
        <p:nvPicPr>
          <p:cNvPr id="25604" name="Picture 4" descr="RAID Leve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885" y="3099401"/>
            <a:ext cx="952500" cy="1466851"/>
          </a:xfrm>
          <a:prstGeom prst="rect">
            <a:avLst/>
          </a:prstGeom>
          <a:noFill/>
          <a:extLst>
            <a:ext uri="{909E8E84-426E-40dd-AFC4-6F175D3DCCD1}">
              <a14:hiddenFill xmlns="" xmlns:a14="http://schemas.microsoft.com/office/drawing/2010/main">
                <a:solidFill>
                  <a:srgbClr val="FFFFFF"/>
                </a:solidFill>
              </a14:hiddenFill>
            </a:ext>
          </a:extLst>
        </p:spPr>
      </p:pic>
      <p:pic>
        <p:nvPicPr>
          <p:cNvPr id="25608" name="Picture 8" descr="RAID Level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352" y="3099400"/>
            <a:ext cx="1982229" cy="1466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8392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le:RAID 0.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541865"/>
            <a:ext cx="3973406" cy="61129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4055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RAID 1.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042" y="524932"/>
            <a:ext cx="3885354" cy="59774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6448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The Game of Life</a:t>
            </a:r>
          </a:p>
        </p:txBody>
      </p:sp>
      <p:sp>
        <p:nvSpPr>
          <p:cNvPr id="3" name="Content Placeholder 2"/>
          <p:cNvSpPr>
            <a:spLocks noGrp="1"/>
          </p:cNvSpPr>
          <p:nvPr>
            <p:ph idx="1"/>
          </p:nvPr>
        </p:nvSpPr>
        <p:spPr>
          <a:xfrm>
            <a:off x="0" y="1061244"/>
            <a:ext cx="9144000" cy="4351338"/>
          </a:xfrm>
        </p:spPr>
        <p:txBody>
          <a:bodyPr>
            <a:normAutofit/>
          </a:bodyPr>
          <a:lstStyle/>
          <a:p>
            <a:pPr marL="457200" indent="-457200">
              <a:spcBef>
                <a:spcPct val="0"/>
              </a:spcBef>
              <a:buNone/>
            </a:pPr>
            <a:r>
              <a:rPr lang="en-US" altLang="en-US" sz="2400" dirty="0">
                <a:solidFill>
                  <a:srgbClr val="760B10"/>
                </a:solidFill>
                <a:cs typeface="Arial" panose="020B0604020202020204" pitchFamily="34" charset="0"/>
              </a:rPr>
              <a:t> 1. Any live cell with fewer than two neighbors dies of loneliness.</a:t>
            </a:r>
          </a:p>
          <a:p>
            <a:pPr marL="457200" indent="-457200">
              <a:spcBef>
                <a:spcPct val="0"/>
              </a:spcBef>
              <a:buNone/>
            </a:pPr>
            <a:endParaRPr lang="en-US" altLang="en-US" sz="2400" dirty="0">
              <a:solidFill>
                <a:srgbClr val="760B10"/>
              </a:solidFill>
              <a:cs typeface="Arial" panose="020B0604020202020204" pitchFamily="34" charset="0"/>
            </a:endParaRPr>
          </a:p>
          <a:p>
            <a:pPr marL="457200" indent="-457200">
              <a:spcBef>
                <a:spcPct val="0"/>
              </a:spcBef>
              <a:buNone/>
            </a:pPr>
            <a:r>
              <a:rPr lang="en-US" altLang="en-US" sz="2400" dirty="0">
                <a:solidFill>
                  <a:srgbClr val="5A1250"/>
                </a:solidFill>
                <a:cs typeface="Arial" panose="020B0604020202020204" pitchFamily="34" charset="0"/>
              </a:rPr>
              <a:t> 2. Any live cell with more than three neighbors dies of overcrowding.</a:t>
            </a:r>
          </a:p>
          <a:p>
            <a:pPr marL="457200" indent="-457200">
              <a:spcBef>
                <a:spcPct val="0"/>
              </a:spcBef>
              <a:buNone/>
            </a:pPr>
            <a:endParaRPr lang="en-US" altLang="en-US" sz="2400" dirty="0">
              <a:solidFill>
                <a:srgbClr val="5A1250"/>
              </a:solidFill>
              <a:cs typeface="Arial" panose="020B0604020202020204" pitchFamily="34" charset="0"/>
            </a:endParaRPr>
          </a:p>
          <a:p>
            <a:pPr marL="457200" indent="-457200">
              <a:spcBef>
                <a:spcPct val="0"/>
              </a:spcBef>
              <a:buNone/>
            </a:pPr>
            <a:r>
              <a:rPr lang="en-US" altLang="en-US" sz="2400" dirty="0">
                <a:solidFill>
                  <a:srgbClr val="353397"/>
                </a:solidFill>
                <a:cs typeface="Arial" panose="020B0604020202020204" pitchFamily="34" charset="0"/>
              </a:rPr>
              <a:t> 3. Any live cell with two or three neighbors lives, unchanged, to the next generation.</a:t>
            </a:r>
          </a:p>
          <a:p>
            <a:pPr marL="457200" indent="-457200">
              <a:spcBef>
                <a:spcPct val="0"/>
              </a:spcBef>
              <a:buNone/>
            </a:pPr>
            <a:endParaRPr lang="en-US" altLang="en-US" sz="2400" dirty="0">
              <a:solidFill>
                <a:srgbClr val="353397"/>
              </a:solidFill>
              <a:cs typeface="Arial" panose="020B0604020202020204" pitchFamily="34" charset="0"/>
            </a:endParaRPr>
          </a:p>
          <a:p>
            <a:pPr marL="457200" indent="-457200">
              <a:spcBef>
                <a:spcPct val="0"/>
              </a:spcBef>
              <a:buNone/>
            </a:pPr>
            <a:r>
              <a:rPr lang="en-US" altLang="en-US" sz="2400" dirty="0">
                <a:solidFill>
                  <a:srgbClr val="0C4E09"/>
                </a:solidFill>
                <a:cs typeface="Arial" panose="020B0604020202020204" pitchFamily="34" charset="0"/>
              </a:rPr>
              <a:t> 4. Any dead cell with exactly three neighbors comes to life.</a:t>
            </a:r>
          </a:p>
          <a:p>
            <a:pPr marL="457200" indent="-457200">
              <a:buNone/>
            </a:pPr>
            <a:endParaRPr lang="en-US" sz="2400" dirty="0"/>
          </a:p>
        </p:txBody>
      </p:sp>
      <p:pic>
        <p:nvPicPr>
          <p:cNvPr id="5" name="Picture 4"/>
          <p:cNvPicPr>
            <a:picLocks noChangeAspect="1"/>
          </p:cNvPicPr>
          <p:nvPr/>
        </p:nvPicPr>
        <p:blipFill>
          <a:blip r:embed="rId3"/>
          <a:stretch>
            <a:fillRect/>
          </a:stretch>
        </p:blipFill>
        <p:spPr>
          <a:xfrm>
            <a:off x="269875" y="5609431"/>
            <a:ext cx="1009650" cy="1038225"/>
          </a:xfrm>
          <a:prstGeom prst="rect">
            <a:avLst/>
          </a:prstGeom>
        </p:spPr>
      </p:pic>
      <p:pic>
        <p:nvPicPr>
          <p:cNvPr id="6" name="Picture 5"/>
          <p:cNvPicPr>
            <a:picLocks noChangeAspect="1"/>
          </p:cNvPicPr>
          <p:nvPr/>
        </p:nvPicPr>
        <p:blipFill>
          <a:blip r:embed="rId4"/>
          <a:stretch>
            <a:fillRect/>
          </a:stretch>
        </p:blipFill>
        <p:spPr>
          <a:xfrm>
            <a:off x="2022475" y="5620147"/>
            <a:ext cx="1009650" cy="1038225"/>
          </a:xfrm>
          <a:prstGeom prst="rect">
            <a:avLst/>
          </a:prstGeom>
        </p:spPr>
      </p:pic>
      <p:pic>
        <p:nvPicPr>
          <p:cNvPr id="7" name="Picture 6"/>
          <p:cNvPicPr>
            <a:picLocks noChangeAspect="1"/>
          </p:cNvPicPr>
          <p:nvPr/>
        </p:nvPicPr>
        <p:blipFill>
          <a:blip r:embed="rId4"/>
          <a:stretch>
            <a:fillRect/>
          </a:stretch>
        </p:blipFill>
        <p:spPr>
          <a:xfrm>
            <a:off x="3771900" y="5630863"/>
            <a:ext cx="1009650" cy="1038225"/>
          </a:xfrm>
          <a:prstGeom prst="rect">
            <a:avLst/>
          </a:prstGeom>
        </p:spPr>
      </p:pic>
      <p:pic>
        <p:nvPicPr>
          <p:cNvPr id="8" name="Picture 7"/>
          <p:cNvPicPr>
            <a:picLocks noChangeAspect="1"/>
          </p:cNvPicPr>
          <p:nvPr/>
        </p:nvPicPr>
        <p:blipFill>
          <a:blip r:embed="rId4"/>
          <a:stretch>
            <a:fillRect/>
          </a:stretch>
        </p:blipFill>
        <p:spPr>
          <a:xfrm>
            <a:off x="5521325" y="5630862"/>
            <a:ext cx="1009650" cy="1038225"/>
          </a:xfrm>
          <a:prstGeom prst="rect">
            <a:avLst/>
          </a:prstGeom>
        </p:spPr>
      </p:pic>
      <p:sp>
        <p:nvSpPr>
          <p:cNvPr id="9" name="Right Arrow 8"/>
          <p:cNvSpPr/>
          <p:nvPr/>
        </p:nvSpPr>
        <p:spPr>
          <a:xfrm>
            <a:off x="13811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1337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83150"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241300" y="4122341"/>
            <a:ext cx="1038225" cy="1038225"/>
          </a:xfrm>
          <a:prstGeom prst="rect">
            <a:avLst/>
          </a:prstGeom>
        </p:spPr>
      </p:pic>
      <p:pic>
        <p:nvPicPr>
          <p:cNvPr id="20" name="Picture 19"/>
          <p:cNvPicPr>
            <a:picLocks noChangeAspect="1"/>
          </p:cNvPicPr>
          <p:nvPr/>
        </p:nvPicPr>
        <p:blipFill>
          <a:blip r:embed="rId4"/>
          <a:stretch>
            <a:fillRect/>
          </a:stretch>
        </p:blipFill>
        <p:spPr>
          <a:xfrm>
            <a:off x="2022475" y="4116983"/>
            <a:ext cx="1009650" cy="1038225"/>
          </a:xfrm>
          <a:prstGeom prst="rect">
            <a:avLst/>
          </a:prstGeom>
        </p:spPr>
      </p:pic>
      <p:pic>
        <p:nvPicPr>
          <p:cNvPr id="21" name="Picture 20"/>
          <p:cNvPicPr>
            <a:picLocks noChangeAspect="1"/>
          </p:cNvPicPr>
          <p:nvPr/>
        </p:nvPicPr>
        <p:blipFill>
          <a:blip r:embed="rId4"/>
          <a:stretch>
            <a:fillRect/>
          </a:stretch>
        </p:blipFill>
        <p:spPr>
          <a:xfrm>
            <a:off x="3771900" y="4127699"/>
            <a:ext cx="1009650" cy="1038225"/>
          </a:xfrm>
          <a:prstGeom prst="rect">
            <a:avLst/>
          </a:prstGeom>
        </p:spPr>
      </p:pic>
      <p:pic>
        <p:nvPicPr>
          <p:cNvPr id="22" name="Picture 21"/>
          <p:cNvPicPr>
            <a:picLocks noChangeAspect="1"/>
          </p:cNvPicPr>
          <p:nvPr/>
        </p:nvPicPr>
        <p:blipFill>
          <a:blip r:embed="rId4"/>
          <a:stretch>
            <a:fillRect/>
          </a:stretch>
        </p:blipFill>
        <p:spPr>
          <a:xfrm>
            <a:off x="5521325" y="4127698"/>
            <a:ext cx="1009650" cy="1038225"/>
          </a:xfrm>
          <a:prstGeom prst="rect">
            <a:avLst/>
          </a:prstGeom>
        </p:spPr>
      </p:pic>
      <p:sp>
        <p:nvSpPr>
          <p:cNvPr id="23" name="Right Arrow 22"/>
          <p:cNvSpPr/>
          <p:nvPr/>
        </p:nvSpPr>
        <p:spPr>
          <a:xfrm>
            <a:off x="13811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1337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883150"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6589" t="17901" r="25617" b="8333"/>
          <a:stretch/>
        </p:blipFill>
        <p:spPr bwMode="auto">
          <a:xfrm>
            <a:off x="8280051" y="5696942"/>
            <a:ext cx="863949" cy="1102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Oval Callout 25"/>
          <p:cNvSpPr/>
          <p:nvPr/>
        </p:nvSpPr>
        <p:spPr>
          <a:xfrm>
            <a:off x="6632575" y="4116983"/>
            <a:ext cx="2462816" cy="1492448"/>
          </a:xfrm>
          <a:prstGeom prst="wedgeEllipseCallout">
            <a:avLst>
              <a:gd name="adj1" fmla="val 30012"/>
              <a:gd name="adj2" fmla="val 5806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The inventor did this by hand. </a:t>
            </a:r>
          </a:p>
          <a:p>
            <a:pPr algn="ctr"/>
            <a:r>
              <a:rPr lang="en-US" dirty="0"/>
              <a:t>It's a pain! </a:t>
            </a:r>
          </a:p>
          <a:p>
            <a:pPr algn="ctr"/>
            <a:r>
              <a:rPr lang="en-US" dirty="0"/>
              <a:t>You try! </a:t>
            </a:r>
            <a:r>
              <a:rPr lang="en-US" dirty="0">
                <a:sym typeface="Wingdings" panose="05000000000000000000" pitchFamily="2" charset="2"/>
              </a:rPr>
              <a:t></a:t>
            </a:r>
            <a:endParaRPr lang="en-US" dirty="0"/>
          </a:p>
        </p:txBody>
      </p:sp>
      <p:sp>
        <p:nvSpPr>
          <p:cNvPr id="28" name="Oval Callout 27"/>
          <p:cNvSpPr/>
          <p:nvPr/>
        </p:nvSpPr>
        <p:spPr>
          <a:xfrm>
            <a:off x="6586362" y="5676106"/>
            <a:ext cx="1574801" cy="971550"/>
          </a:xfrm>
          <a:prstGeom prst="wedgeEllipseCallout">
            <a:avLst>
              <a:gd name="adj1" fmla="val 68722"/>
              <a:gd name="adj2" fmla="val -308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Never start coding before you can do “it” by hand!</a:t>
            </a:r>
          </a:p>
        </p:txBody>
      </p:sp>
      <p:pic>
        <p:nvPicPr>
          <p:cNvPr id="1026" name="Picture 2" descr="photograph of Go equipment with game in progr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3350" y="2928199"/>
            <a:ext cx="1225550" cy="118878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getyfree.com/wp-content/uploads/2013/08/Download-the-sims-game-full-PC-8-in-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3000" y="0"/>
            <a:ext cx="1651000" cy="1208049"/>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D0CB7DAF-F76D-40CB-BE0B-0316FAF96AD4}"/>
                  </a:ext>
                </a:extLst>
              </p14:cNvPr>
              <p14:cNvContentPartPr/>
              <p14:nvPr/>
            </p14:nvContentPartPr>
            <p14:xfrm>
              <a:off x="410760" y="4313160"/>
              <a:ext cx="5778000" cy="545040"/>
            </p14:xfrm>
          </p:contentPart>
        </mc:Choice>
        <mc:Fallback>
          <p:pic>
            <p:nvPicPr>
              <p:cNvPr id="4" name="Ink 3">
                <a:extLst>
                  <a:ext uri="{FF2B5EF4-FFF2-40B4-BE49-F238E27FC236}">
                    <a16:creationId xmlns:a16="http://schemas.microsoft.com/office/drawing/2014/main" id="{D0CB7DAF-F76D-40CB-BE0B-0316FAF96AD4}"/>
                  </a:ext>
                </a:extLst>
              </p:cNvPr>
              <p:cNvPicPr/>
              <p:nvPr/>
            </p:nvPicPr>
            <p:blipFill>
              <a:blip r:embed="rId10"/>
              <a:stretch>
                <a:fillRect/>
              </a:stretch>
            </p:blipFill>
            <p:spPr>
              <a:xfrm>
                <a:off x="401400" y="4303800"/>
                <a:ext cx="5796720" cy="563760"/>
              </a:xfrm>
              <a:prstGeom prst="rect">
                <a:avLst/>
              </a:prstGeom>
            </p:spPr>
          </p:pic>
        </mc:Fallback>
      </mc:AlternateContent>
    </p:spTree>
    <p:extLst>
      <p:ext uri="{BB962C8B-B14F-4D97-AF65-F5344CB8AC3E}">
        <p14:creationId xmlns:p14="http://schemas.microsoft.com/office/powerpoint/2010/main" val="187394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4" grpId="0" animBg="1"/>
      <p:bldP spid="25" grpId="0" animBg="1"/>
      <p:bldP spid="26"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RAID 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50" y="169333"/>
            <a:ext cx="8796099" cy="65156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9368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a:t>The Clumsy-Operator Problem</a:t>
            </a:r>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dirty="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dirty="0">
                <a:solidFill>
                  <a:srgbClr val="000000"/>
                </a:solidFill>
              </a:rPr>
              <a:t> Possibility of second drive failing during that time</a:t>
            </a:r>
          </a:p>
          <a:p>
            <a:pPr eaLnBrk="1" hangingPunct="1">
              <a:spcBef>
                <a:spcPct val="50000"/>
              </a:spcBef>
              <a:buSzTx/>
              <a:buFontTx/>
              <a:buNone/>
            </a:pPr>
            <a:r>
              <a:rPr lang="en-US" altLang="en-US" sz="2400" dirty="0">
                <a:solidFill>
                  <a:srgbClr val="000000"/>
                </a:solidFill>
              </a:rPr>
              <a:t>Problem 2: operator replaces wrong disk!</a:t>
            </a:r>
          </a:p>
          <a:p>
            <a:pPr lvl="1" eaLnBrk="1" hangingPunct="1">
              <a:spcBef>
                <a:spcPct val="50000"/>
              </a:spcBef>
              <a:buSzTx/>
              <a:buFontTx/>
              <a:buChar char="•"/>
            </a:pPr>
            <a:r>
              <a:rPr lang="en-US" altLang="en-US" sz="2400" dirty="0">
                <a:solidFill>
                  <a:srgbClr val="000000"/>
                </a:solidFill>
              </a:rPr>
              <a:t> Turns out to be more common than first problem</a:t>
            </a:r>
          </a:p>
        </p:txBody>
      </p:sp>
    </p:spTree>
    <p:extLst>
      <p:ext uri="{BB962C8B-B14F-4D97-AF65-F5344CB8AC3E}">
        <p14:creationId xmlns:p14="http://schemas.microsoft.com/office/powerpoint/2010/main" val="372507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a:t>The Clumsy-Operator Problem</a:t>
            </a:r>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dirty="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dirty="0">
                <a:solidFill>
                  <a:srgbClr val="000000"/>
                </a:solidFill>
              </a:rPr>
              <a:t> Possibility of second drive failing during that time</a:t>
            </a:r>
          </a:p>
        </p:txBody>
      </p:sp>
    </p:spTree>
    <p:extLst>
      <p:ext uri="{BB962C8B-B14F-4D97-AF65-F5344CB8AC3E}">
        <p14:creationId xmlns:p14="http://schemas.microsoft.com/office/powerpoint/2010/main" val="3970281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7700" y="0"/>
            <a:ext cx="8153400" cy="1143000"/>
          </a:xfrm>
        </p:spPr>
        <p:txBody>
          <a:bodyPr rIns="132080"/>
          <a:lstStyle/>
          <a:p>
            <a:pPr indent="0" eaLnBrk="1" hangingPunct="1"/>
            <a:r>
              <a:rPr lang="en-US" altLang="en-US"/>
              <a:t>RAID-6</a:t>
            </a:r>
          </a:p>
        </p:txBody>
      </p:sp>
      <p:grpSp>
        <p:nvGrpSpPr>
          <p:cNvPr id="32771" name="Group 3"/>
          <p:cNvGrpSpPr>
            <a:grpSpLocks/>
          </p:cNvGrpSpPr>
          <p:nvPr/>
        </p:nvGrpSpPr>
        <p:grpSpPr bwMode="auto">
          <a:xfrm>
            <a:off x="614363" y="962025"/>
            <a:ext cx="8218487" cy="180975"/>
            <a:chOff x="0" y="0"/>
            <a:chExt cx="5177" cy="114"/>
          </a:xfrm>
        </p:grpSpPr>
        <p:sp>
          <p:nvSpPr>
            <p:cNvPr id="3277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277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277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Solution to the double-failure problem</a:t>
            </a:r>
          </a:p>
          <a:p>
            <a:pPr eaLnBrk="1" hangingPunct="1">
              <a:spcBef>
                <a:spcPct val="50000"/>
              </a:spcBef>
              <a:buSzTx/>
              <a:buFontTx/>
              <a:buNone/>
            </a:pPr>
            <a:r>
              <a:rPr lang="en-US" altLang="en-US" sz="2400">
                <a:solidFill>
                  <a:srgbClr val="000000"/>
                </a:solidFill>
              </a:rPr>
              <a:t>"Row diagonal parity" introduced by Network Appliance in 2004</a:t>
            </a:r>
          </a:p>
          <a:p>
            <a:pPr eaLnBrk="1" hangingPunct="1">
              <a:spcBef>
                <a:spcPct val="50000"/>
              </a:spcBef>
              <a:buSzTx/>
              <a:buFontTx/>
              <a:buNone/>
            </a:pPr>
            <a:r>
              <a:rPr lang="en-US" altLang="en-US" sz="2400">
                <a:solidFill>
                  <a:srgbClr val="000000"/>
                </a:solidFill>
              </a:rPr>
              <a:t>Triple failures are rare enough to ignore (for most people)</a:t>
            </a:r>
          </a:p>
        </p:txBody>
      </p:sp>
      <p:pic>
        <p:nvPicPr>
          <p:cNvPr id="21506" name="Picture 2" descr="File:RAID 6.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732" y="3455840"/>
            <a:ext cx="5367867" cy="31603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57854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a:t>Structured Query Language</a:t>
            </a:r>
          </a:p>
        </p:txBody>
      </p:sp>
      <p:grpSp>
        <p:nvGrpSpPr>
          <p:cNvPr id="36867" name="Group 3"/>
          <p:cNvGrpSpPr>
            <a:grpSpLocks/>
          </p:cNvGrpSpPr>
          <p:nvPr/>
        </p:nvGrpSpPr>
        <p:grpSpPr bwMode="auto">
          <a:xfrm>
            <a:off x="614363" y="962025"/>
            <a:ext cx="8218487" cy="180975"/>
            <a:chOff x="0" y="0"/>
            <a:chExt cx="5177" cy="114"/>
          </a:xfrm>
        </p:grpSpPr>
        <p:sp>
          <p:nvSpPr>
            <p:cNvPr id="3687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687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a:solidFill>
                  <a:srgbClr val="000000"/>
                </a:solidFill>
              </a:rPr>
              <a:t>           </a:t>
            </a:r>
            <a:r>
              <a:rPr lang="en-US" altLang="en-US" sz="2400" dirty="0" err="1">
                <a:solidFill>
                  <a:srgbClr val="000000"/>
                </a:solidFill>
              </a:rPr>
              <a:t>grad_year</a:t>
            </a:r>
            <a:r>
              <a:rPr lang="en-US" altLang="en-US" sz="2400" dirty="0">
                <a:solidFill>
                  <a:srgbClr val="000000"/>
                </a:solidFill>
              </a:rPr>
              <a:t> = 1966;</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345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a:t>The Power of SQL</a:t>
            </a:r>
          </a:p>
        </p:txBody>
      </p:sp>
      <p:grpSp>
        <p:nvGrpSpPr>
          <p:cNvPr id="38915" name="Group 3"/>
          <p:cNvGrpSpPr>
            <a:grpSpLocks/>
          </p:cNvGrpSpPr>
          <p:nvPr/>
        </p:nvGrpSpPr>
        <p:grpSpPr bwMode="auto">
          <a:xfrm>
            <a:off x="614363" y="962025"/>
            <a:ext cx="8218487" cy="180975"/>
            <a:chOff x="0" y="0"/>
            <a:chExt cx="5177" cy="114"/>
          </a:xfrm>
        </p:grpSpPr>
        <p:sp>
          <p:nvSpPr>
            <p:cNvPr id="3891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891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mysql&gt; select title, price from products 			where type = 'DVD' and genre = 'comedy' 		and title like 'The Hangover%'				order by price descending; -- Highest price first</a:t>
            </a:r>
          </a:p>
          <a:p>
            <a:pPr eaLnBrk="1" hangingPunct="1">
              <a:spcBef>
                <a:spcPct val="50000"/>
              </a:spcBef>
              <a:buSzTx/>
              <a:buFontTx/>
              <a:buNone/>
            </a:pPr>
            <a:r>
              <a:rPr lang="en-US" altLang="en-US" sz="2400">
                <a:solidFill>
                  <a:srgbClr val="000000"/>
                </a:solidFill>
              </a:rPr>
              <a:t>mysql&gt; update products set price = price / 10 		where title = 'The Hangover Part II';</a:t>
            </a:r>
          </a:p>
          <a:p>
            <a:pPr eaLnBrk="1" hangingPunct="1">
              <a:spcBef>
                <a:spcPct val="50000"/>
              </a:spcBef>
              <a:buSzTx/>
              <a:buFontTx/>
              <a:buNone/>
            </a:pPr>
            <a:r>
              <a:rPr lang="en-US" altLang="en-US" sz="2400">
                <a:solidFill>
                  <a:srgbClr val="000000"/>
                </a:solidFill>
              </a:rPr>
              <a:t>mysql&gt; update users set password = 'secret', access = 'all' 	where username = 'geoff'; -- Give full access</a:t>
            </a:r>
          </a:p>
        </p:txBody>
      </p:sp>
    </p:spTree>
    <p:extLst>
      <p:ext uri="{BB962C8B-B14F-4D97-AF65-F5344CB8AC3E}">
        <p14:creationId xmlns:p14="http://schemas.microsoft.com/office/powerpoint/2010/main" val="1707998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a:t>SQL in Web Sites</a:t>
            </a:r>
          </a:p>
        </p:txBody>
      </p:sp>
      <p:grpSp>
        <p:nvGrpSpPr>
          <p:cNvPr id="40963" name="Group 3"/>
          <p:cNvGrpSpPr>
            <a:grpSpLocks/>
          </p:cNvGrpSpPr>
          <p:nvPr/>
        </p:nvGrpSpPr>
        <p:grpSpPr bwMode="auto">
          <a:xfrm>
            <a:off x="614363" y="962025"/>
            <a:ext cx="8218487" cy="180975"/>
            <a:chOff x="0" y="0"/>
            <a:chExt cx="5177" cy="114"/>
          </a:xfrm>
        </p:grpSpPr>
        <p:sp>
          <p:nvSpPr>
            <p:cNvPr id="4096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096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eaLnBrk="1" hangingPunct="1">
              <a:spcBef>
                <a:spcPct val="50000"/>
              </a:spcBef>
              <a:buSzTx/>
              <a:buFontTx/>
              <a:buNone/>
            </a:pPr>
            <a:r>
              <a:rPr lang="en-US" altLang="en-US" sz="2400" dirty="0">
                <a:solidFill>
                  <a:srgbClr val="000000"/>
                </a:solidFill>
              </a:rPr>
              <a:t>	print "select title, price from products where type = 'DVD' and title like ' " + </a:t>
            </a:r>
            <a:r>
              <a:rPr lang="en-US" altLang="en-US" sz="2400" dirty="0" err="1">
                <a:solidFill>
                  <a:srgbClr val="000000"/>
                </a:solidFill>
              </a:rPr>
              <a:t>title_words</a:t>
            </a:r>
            <a:r>
              <a:rPr lang="en-US" altLang="en-US" sz="2400" dirty="0">
                <a:solidFill>
                  <a:srgbClr val="000000"/>
                </a:solidFill>
              </a:rPr>
              <a:t> + " ' order by price ascending;"</a:t>
            </a:r>
          </a:p>
        </p:txBody>
      </p:sp>
    </p:spTree>
    <p:extLst>
      <p:ext uri="{BB962C8B-B14F-4D97-AF65-F5344CB8AC3E}">
        <p14:creationId xmlns:p14="http://schemas.microsoft.com/office/powerpoint/2010/main" val="3096345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SQL Injection</a:t>
            </a:r>
          </a:p>
        </p:txBody>
      </p:sp>
      <p:grpSp>
        <p:nvGrpSpPr>
          <p:cNvPr id="43011" name="Group 3"/>
          <p:cNvGrpSpPr>
            <a:grpSpLocks/>
          </p:cNvGrpSpPr>
          <p:nvPr/>
        </p:nvGrpSpPr>
        <p:grpSpPr bwMode="auto">
          <a:xfrm>
            <a:off x="614363" y="962025"/>
            <a:ext cx="8218487" cy="180975"/>
            <a:chOff x="0" y="0"/>
            <a:chExt cx="5177" cy="114"/>
          </a:xfrm>
        </p:grpSpPr>
        <p:sp>
          <p:nvSpPr>
            <p:cNvPr id="4301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301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 xmlns:a14="http://schemas.microsoft.com/office/drawing/2010/main">
                <a:solidFill>
                  <a:srgbClr val="BCDFE2"/>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eaLnBrk="1" hangingPunct="1">
              <a:spcBef>
                <a:spcPct val="50000"/>
              </a:spcBef>
              <a:buSzTx/>
              <a:buFontTx/>
              <a:buNone/>
            </a:pPr>
            <a:r>
              <a:rPr lang="en-US" altLang="en-US" sz="2400" dirty="0">
                <a:solidFill>
                  <a:srgbClr val="000000"/>
                </a:solidFill>
              </a:rPr>
              <a:t>	print "select title, price from products where type = 'DVD' and title like ' " + </a:t>
            </a:r>
            <a:r>
              <a:rPr lang="en-US" altLang="en-US" sz="2400" dirty="0" err="1">
                <a:solidFill>
                  <a:srgbClr val="000000"/>
                </a:solidFill>
              </a:rPr>
              <a:t>title_words</a:t>
            </a:r>
            <a:r>
              <a:rPr lang="en-US" altLang="en-US" sz="2400" dirty="0">
                <a:solidFill>
                  <a:srgbClr val="000000"/>
                </a:solidFill>
              </a:rPr>
              <a:t> + " ' order by price ascending;"</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 xmlns:a14="http://schemas.microsoft.com/office/drawing/2010/main">
                <a:solidFill>
                  <a:srgbClr val="BCDFE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273669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SQL Injection</a:t>
            </a:r>
          </a:p>
        </p:txBody>
      </p:sp>
      <p:grpSp>
        <p:nvGrpSpPr>
          <p:cNvPr id="45059" name="Group 3"/>
          <p:cNvGrpSpPr>
            <a:grpSpLocks/>
          </p:cNvGrpSpPr>
          <p:nvPr/>
        </p:nvGrpSpPr>
        <p:grpSpPr bwMode="auto">
          <a:xfrm>
            <a:off x="614363" y="962025"/>
            <a:ext cx="8218487" cy="180975"/>
            <a:chOff x="0" y="0"/>
            <a:chExt cx="5177" cy="114"/>
          </a:xfrm>
        </p:grpSpPr>
        <p:sp>
          <p:nvSpPr>
            <p:cNvPr id="4506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506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987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The Moral</a:t>
            </a:r>
          </a:p>
        </p:txBody>
      </p:sp>
      <p:grpSp>
        <p:nvGrpSpPr>
          <p:cNvPr id="47107" name="Group 3"/>
          <p:cNvGrpSpPr>
            <a:grpSpLocks/>
          </p:cNvGrpSpPr>
          <p:nvPr/>
        </p:nvGrpSpPr>
        <p:grpSpPr bwMode="auto">
          <a:xfrm>
            <a:off x="614363" y="962025"/>
            <a:ext cx="8218487" cy="180975"/>
            <a:chOff x="0" y="0"/>
            <a:chExt cx="5177" cy="114"/>
          </a:xfrm>
        </p:grpSpPr>
        <p:sp>
          <p:nvSpPr>
            <p:cNvPr id="4710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711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336367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19138"/>
            <a:ext cx="9144000" cy="5602884"/>
          </a:xfrm>
          <a:prstGeom prst="rect">
            <a:avLst/>
          </a:prstGeom>
        </p:spPr>
      </p:pic>
    </p:spTree>
    <p:extLst>
      <p:ext uri="{BB962C8B-B14F-4D97-AF65-F5344CB8AC3E}">
        <p14:creationId xmlns:p14="http://schemas.microsoft.com/office/powerpoint/2010/main" val="2143194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Cookies</a:t>
            </a:r>
          </a:p>
        </p:txBody>
      </p:sp>
      <p:grpSp>
        <p:nvGrpSpPr>
          <p:cNvPr id="49155" name="Group 3"/>
          <p:cNvGrpSpPr>
            <a:grpSpLocks/>
          </p:cNvGrpSpPr>
          <p:nvPr/>
        </p:nvGrpSpPr>
        <p:grpSpPr bwMode="auto">
          <a:xfrm>
            <a:off x="614363" y="962025"/>
            <a:ext cx="8218487" cy="180975"/>
            <a:chOff x="0" y="0"/>
            <a:chExt cx="5177" cy="114"/>
          </a:xfrm>
        </p:grpSpPr>
        <p:sp>
          <p:nvSpPr>
            <p:cNvPr id="4916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916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 xmlns:a14="http://schemas.microsoft.com/office/drawing/2010/main">
                <a:solidFill>
                  <a:srgbClr val="BCDFE2"/>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733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a:t>The Moral</a:t>
            </a:r>
          </a:p>
        </p:txBody>
      </p:sp>
      <p:grpSp>
        <p:nvGrpSpPr>
          <p:cNvPr id="51203" name="Group 3"/>
          <p:cNvGrpSpPr>
            <a:grpSpLocks/>
          </p:cNvGrpSpPr>
          <p:nvPr/>
        </p:nvGrpSpPr>
        <p:grpSpPr bwMode="auto">
          <a:xfrm>
            <a:off x="614363" y="962025"/>
            <a:ext cx="8218487" cy="180975"/>
            <a:chOff x="0" y="0"/>
            <a:chExt cx="5177" cy="114"/>
          </a:xfrm>
        </p:grpSpPr>
        <p:sp>
          <p:nvSpPr>
            <p:cNvPr id="512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a:p>
            <a:pPr eaLnBrk="1" hangingPunct="1">
              <a:spcBef>
                <a:spcPct val="0"/>
              </a:spcBef>
              <a:buSzTx/>
              <a:buFontTx/>
              <a:buNone/>
            </a:pPr>
            <a:r>
              <a:rPr lang="en-US" altLang="en-US" sz="2400">
                <a:solidFill>
                  <a:srgbClr val="000000"/>
                </a:solidFill>
              </a:rPr>
              <a:t>…even you think it originally came from you!</a:t>
            </a:r>
          </a:p>
        </p:txBody>
      </p:sp>
    </p:spTree>
    <p:extLst>
      <p:ext uri="{BB962C8B-B14F-4D97-AF65-F5344CB8AC3E}">
        <p14:creationId xmlns:p14="http://schemas.microsoft.com/office/powerpoint/2010/main" val="100615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533400" y="209550"/>
            <a:ext cx="77724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9219" name="Group 2"/>
          <p:cNvGrpSpPr>
            <a:grpSpLocks/>
          </p:cNvGrpSpPr>
          <p:nvPr/>
        </p:nvGrpSpPr>
        <p:grpSpPr bwMode="auto">
          <a:xfrm>
            <a:off x="609600" y="990600"/>
            <a:ext cx="8218488" cy="180975"/>
            <a:chOff x="0" y="0"/>
            <a:chExt cx="5177" cy="114"/>
          </a:xfrm>
        </p:grpSpPr>
        <p:sp>
          <p:nvSpPr>
            <p:cNvPr id="92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92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922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3716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1"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43200"/>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123507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743200"/>
            <a:ext cx="14478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224" name="Rectangle 9"/>
          <p:cNvSpPr>
            <a:spLocks/>
          </p:cNvSpPr>
          <p:nvPr/>
        </p:nvSpPr>
        <p:spPr bwMode="auto">
          <a:xfrm>
            <a:off x="2438400" y="4800600"/>
            <a:ext cx="4067175"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Oscillators of varying periods</a:t>
            </a:r>
          </a:p>
        </p:txBody>
      </p:sp>
    </p:spTree>
    <p:extLst>
      <p:ext uri="{BB962C8B-B14F-4D97-AF65-F5344CB8AC3E}">
        <p14:creationId xmlns:p14="http://schemas.microsoft.com/office/powerpoint/2010/main" val="341745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533400" y="-76200"/>
            <a:ext cx="7772400" cy="1143000"/>
          </a:xfrm>
        </p:spPr>
        <p:txBody>
          <a:bodyPr rIns="132080"/>
          <a:lstStyle/>
          <a:p>
            <a:pPr indent="0" eaLnBrk="1" hangingPunct="1"/>
            <a:r>
              <a:rPr lang="en-US" altLang="en-US"/>
              <a:t>John Conway’s Game of Life</a:t>
            </a:r>
          </a:p>
        </p:txBody>
      </p:sp>
      <p:grpSp>
        <p:nvGrpSpPr>
          <p:cNvPr id="11267" name="Group 2"/>
          <p:cNvGrpSpPr>
            <a:grpSpLocks/>
          </p:cNvGrpSpPr>
          <p:nvPr/>
        </p:nvGrpSpPr>
        <p:grpSpPr bwMode="auto">
          <a:xfrm>
            <a:off x="609600" y="914400"/>
            <a:ext cx="8218488" cy="180975"/>
            <a:chOff x="0" y="0"/>
            <a:chExt cx="5177" cy="114"/>
          </a:xfrm>
        </p:grpSpPr>
        <p:sp>
          <p:nvSpPr>
            <p:cNvPr id="1127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127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112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949575" cy="212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269" name="Rectangle 6"/>
          <p:cNvSpPr>
            <a:spLocks/>
          </p:cNvSpPr>
          <p:nvPr/>
        </p:nvSpPr>
        <p:spPr bwMode="auto">
          <a:xfrm>
            <a:off x="2613025" y="5173663"/>
            <a:ext cx="4089400"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a:cs typeface="Arial" panose="020B0604020202020204" pitchFamily="34" charset="0"/>
              </a:rPr>
              <a:t>Gosper’s Glider “Gun”</a:t>
            </a:r>
          </a:p>
        </p:txBody>
      </p:sp>
    </p:spTree>
    <p:extLst>
      <p:ext uri="{BB962C8B-B14F-4D97-AF65-F5344CB8AC3E}">
        <p14:creationId xmlns:p14="http://schemas.microsoft.com/office/powerpoint/2010/main" val="98578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33400" y="-76200"/>
            <a:ext cx="7772400" cy="1143000"/>
          </a:xfrm>
        </p:spPr>
        <p:txBody>
          <a:bodyPr rIns="132080"/>
          <a:lstStyle/>
          <a:p>
            <a:pPr indent="0" eaLnBrk="1" hangingPunct="1"/>
            <a:r>
              <a:rPr lang="en-US" altLang="en-US"/>
              <a:t>Life is “Universal” (1982)</a:t>
            </a:r>
          </a:p>
        </p:txBody>
      </p:sp>
      <p:grpSp>
        <p:nvGrpSpPr>
          <p:cNvPr id="13315" name="Group 2"/>
          <p:cNvGrpSpPr>
            <a:grpSpLocks/>
          </p:cNvGrpSpPr>
          <p:nvPr/>
        </p:nvGrpSpPr>
        <p:grpSpPr bwMode="auto">
          <a:xfrm>
            <a:off x="609600" y="914400"/>
            <a:ext cx="8218488" cy="180975"/>
            <a:chOff x="0" y="0"/>
            <a:chExt cx="5177" cy="114"/>
          </a:xfrm>
        </p:grpSpPr>
        <p:sp>
          <p:nvSpPr>
            <p:cNvPr id="1332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332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3316" name="Rectangle 5"/>
          <p:cNvSpPr>
            <a:spLocks/>
          </p:cNvSpPr>
          <p:nvPr/>
        </p:nvSpPr>
        <p:spPr bwMode="auto">
          <a:xfrm>
            <a:off x="187325" y="2057400"/>
            <a:ext cx="5918200"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dirty="0" err="1">
                <a:cs typeface="Arial" panose="020B0604020202020204" pitchFamily="34" charset="0"/>
              </a:rPr>
              <a:t>Elwyn</a:t>
            </a:r>
            <a:r>
              <a:rPr lang="en-US" altLang="en-US" sz="2400" dirty="0">
                <a:cs typeface="Arial" panose="020B0604020202020204" pitchFamily="34" charset="0"/>
              </a:rPr>
              <a:t> </a:t>
            </a:r>
            <a:r>
              <a:rPr lang="en-US" altLang="en-US" sz="2400" dirty="0" err="1">
                <a:cs typeface="Arial" panose="020B0604020202020204" pitchFamily="34" charset="0"/>
              </a:rPr>
              <a:t>Berlekamp</a:t>
            </a: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John Conway</a:t>
            </a: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Richard Guy</a:t>
            </a:r>
          </a:p>
        </p:txBody>
      </p:sp>
      <p:pic>
        <p:nvPicPr>
          <p:cNvPr id="1331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081337"/>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4681537"/>
            <a:ext cx="1066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9" name="Picture 10" descr="Elwyn_Berlekamp_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1481137"/>
            <a:ext cx="124301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2" name="Picture 2" descr="http://upload.wikimedia.org/wikipedia/commons/thumb/f/fa/Dots-and-boxes.svg/300px-Dots-and-box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725" y="381731"/>
            <a:ext cx="2832100" cy="2973706"/>
          </a:xfrm>
          <a:prstGeom prst="rect">
            <a:avLst/>
          </a:prstGeom>
          <a:noFill/>
          <a:extLst>
            <a:ext uri="{909E8E84-426E-40dd-AFC4-6F175D3DCCD1}">
              <a14:hiddenFill xmlns="" xmlns:a14="http://schemas.microsoft.com/office/drawing/2010/main">
                <a:solidFill>
                  <a:srgbClr val="FFFFFF"/>
                </a:solidFill>
              </a14:hiddenFill>
            </a:ext>
          </a:extLst>
        </p:spPr>
      </p:pic>
      <p:pic>
        <p:nvPicPr>
          <p:cNvPr id="40964" name="Picture 4" descr="File:The fox game.jpg"/>
          <p:cNvPicPr>
            <a:picLocks noChangeAspect="1" noChangeArrowheads="1"/>
          </p:cNvPicPr>
          <p:nvPr/>
        </p:nvPicPr>
        <p:blipFill rotWithShape="1">
          <a:blip r:embed="rId7">
            <a:extLst>
              <a:ext uri="{28A0092B-C50C-407E-A947-70E740481C1C}">
                <a14:useLocalDpi xmlns:a14="http://schemas.microsoft.com/office/drawing/2010/main" val="0"/>
              </a:ext>
            </a:extLst>
          </a:blip>
          <a:srcRect l="12846"/>
          <a:stretch/>
        </p:blipFill>
        <p:spPr bwMode="auto">
          <a:xfrm>
            <a:off x="5067300" y="3648074"/>
            <a:ext cx="3999478" cy="26558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ight Arrow 1"/>
          <p:cNvSpPr/>
          <p:nvPr/>
        </p:nvSpPr>
        <p:spPr>
          <a:xfrm>
            <a:off x="4233863" y="2028825"/>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806562">
            <a:off x="3934758" y="3178174"/>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3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stuff with the Game of Life</a:t>
            </a:r>
          </a:p>
        </p:txBody>
      </p:sp>
      <p:sp>
        <p:nvSpPr>
          <p:cNvPr id="3" name="Content Placeholder 2"/>
          <p:cNvSpPr>
            <a:spLocks noGrp="1"/>
          </p:cNvSpPr>
          <p:nvPr>
            <p:ph idx="1"/>
          </p:nvPr>
        </p:nvSpPr>
        <p:spPr>
          <a:xfrm>
            <a:off x="628650" y="1419225"/>
            <a:ext cx="7886700" cy="4351338"/>
          </a:xfrm>
        </p:spPr>
        <p:txBody>
          <a:bodyPr/>
          <a:lstStyle/>
          <a:p>
            <a:r>
              <a:rPr lang="en-US" dirty="0"/>
              <a:t>“On May 18, 2010, Andrew J. Wade announced a self-constructing pattern dubbed Gemini which creates a copy of itself while destroying its parent.</a:t>
            </a:r>
            <a:r>
              <a:rPr lang="en-US" baseline="30000" dirty="0"/>
              <a:t> </a:t>
            </a:r>
            <a:r>
              <a:rPr lang="en-US" dirty="0"/>
              <a:t>This pattern replicates in </a:t>
            </a:r>
            <a:r>
              <a:rPr lang="en-US" b="1" dirty="0"/>
              <a:t>34 million generations</a:t>
            </a:r>
            <a:r>
              <a:rPr lang="en-US" dirty="0"/>
              <a:t>”</a:t>
            </a:r>
          </a:p>
          <a:p>
            <a:r>
              <a:rPr lang="en-US" dirty="0"/>
              <a:t>“Andrew J. Wade lives in Toronto, Ontario with his life partner. He has one child. He does no dishes and will do none for the foreseeable future.”</a:t>
            </a:r>
          </a:p>
          <a:p>
            <a:pPr marL="0" indent="0">
              <a:buNone/>
            </a:pPr>
            <a:br>
              <a:rPr lang="en-US" dirty="0"/>
            </a:br>
            <a:endParaRPr lang="en-US" dirty="0"/>
          </a:p>
        </p:txBody>
      </p:sp>
      <p:pic>
        <p:nvPicPr>
          <p:cNvPr id="4" name="Picture 3"/>
          <p:cNvPicPr>
            <a:picLocks noChangeAspect="1"/>
          </p:cNvPicPr>
          <p:nvPr/>
        </p:nvPicPr>
        <p:blipFill>
          <a:blip r:embed="rId3"/>
          <a:stretch>
            <a:fillRect/>
          </a:stretch>
        </p:blipFill>
        <p:spPr>
          <a:xfrm>
            <a:off x="6023786" y="4356100"/>
            <a:ext cx="2990038" cy="2311400"/>
          </a:xfrm>
          <a:prstGeom prst="rect">
            <a:avLst/>
          </a:prstGeom>
        </p:spPr>
      </p:pic>
    </p:spTree>
    <p:extLst>
      <p:ext uri="{BB962C8B-B14F-4D97-AF65-F5344CB8AC3E}">
        <p14:creationId xmlns:p14="http://schemas.microsoft.com/office/powerpoint/2010/main" val="4147447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6000</TotalTime>
  <Words>3164</Words>
  <Application>Microsoft Office PowerPoint</Application>
  <PresentationFormat>On-screen Show (4:3)</PresentationFormat>
  <Paragraphs>447</Paragraphs>
  <Slides>51</Slides>
  <Notes>47</Notes>
  <HiddenSlides>5</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51</vt:i4>
      </vt:variant>
      <vt:variant>
        <vt:lpstr>Custom Shows</vt:lpstr>
      </vt:variant>
      <vt:variant>
        <vt:i4>2</vt:i4>
      </vt:variant>
    </vt:vector>
  </HeadingPairs>
  <TitlesOfParts>
    <vt:vector size="64" baseType="lpstr">
      <vt:lpstr>Arial</vt:lpstr>
      <vt:lpstr>Calibri</vt:lpstr>
      <vt:lpstr>Calibri Light</vt:lpstr>
      <vt:lpstr>Courier New</vt:lpstr>
      <vt:lpstr>Courier New Bold</vt:lpstr>
      <vt:lpstr>Impact</vt:lpstr>
      <vt:lpstr>Lucida Blackletter</vt:lpstr>
      <vt:lpstr>Lucida Grande</vt:lpstr>
      <vt:lpstr>Times</vt:lpstr>
      <vt:lpstr>Times New Roman</vt:lpstr>
      <vt:lpstr>Office Theme</vt:lpstr>
      <vt:lpstr>The CS 5 Enquirer</vt:lpstr>
      <vt:lpstr>Midterm </vt:lpstr>
      <vt:lpstr>PowerPoint Presentation</vt:lpstr>
      <vt:lpstr>The Game of Life</vt:lpstr>
      <vt:lpstr>PowerPoint Presentation</vt:lpstr>
      <vt:lpstr>PowerPoint Presentation</vt:lpstr>
      <vt:lpstr>John Conway’s Game of Life</vt:lpstr>
      <vt:lpstr>Life is “Universal” (1982)</vt:lpstr>
      <vt:lpstr>New stuff with the Game of Life</vt:lpstr>
      <vt:lpstr>2-D “Arrays”</vt:lpstr>
      <vt:lpstr>Shallow Copy</vt:lpstr>
      <vt:lpstr>Shallow Copy</vt:lpstr>
      <vt:lpstr>Deep Copy</vt:lpstr>
      <vt:lpstr>Deep Copy</vt:lpstr>
      <vt:lpstr>True Story</vt:lpstr>
      <vt:lpstr>PowerPoint Presentation</vt:lpstr>
      <vt:lpstr>First-Order Markov Processes</vt:lpstr>
      <vt:lpstr>First-Order Markov Processes</vt:lpstr>
      <vt:lpstr>kth-Order Markov Processes</vt:lpstr>
      <vt:lpstr>kth-Order Markov Processes</vt:lpstr>
      <vt:lpstr>Worksheet: Markov Models</vt:lpstr>
      <vt:lpstr>Worksheet: Markov Models</vt:lpstr>
      <vt:lpstr>The Alien’s Life Advice</vt:lpstr>
      <vt:lpstr>A RAID on Unreliability</vt:lpstr>
      <vt:lpstr>Garth Gibson</vt:lpstr>
      <vt:lpstr>David (Dave) Patterson</vt:lpstr>
      <vt:lpstr>Randy Katz</vt:lpstr>
      <vt:lpstr>Digression: Error-Correcting Codes</vt:lpstr>
      <vt:lpstr>Digression: Error-Correcting Codes</vt:lpstr>
      <vt:lpstr>Error Correction on Hard Disks</vt:lpstr>
      <vt:lpstr>Redundant Arrays of In{expensive,dependent} Disks</vt:lpstr>
      <vt:lpstr>Worksheet: RAID Error Correction</vt:lpstr>
      <vt:lpstr>Worksheet: RAID Error Correction</vt:lpstr>
      <vt:lpstr>Worksheet: RAID Error Correction</vt:lpstr>
      <vt:lpstr>Worksheet: RAID Error Correction</vt:lpstr>
      <vt:lpstr>PowerPoint Presentation</vt:lpstr>
      <vt:lpstr>Modern RAID Levels</vt:lpstr>
      <vt:lpstr>PowerPoint Presentation</vt:lpstr>
      <vt:lpstr>PowerPoint Presentation</vt:lpstr>
      <vt:lpstr>PowerPoint Presentation</vt:lpstr>
      <vt:lpstr>The Clumsy-Operator Problem</vt:lpstr>
      <vt:lpstr>The Clumsy-Operator Problem</vt:lpstr>
      <vt:lpstr>RAID-6</vt:lpstr>
      <vt:lpstr>Structured Query Language</vt:lpstr>
      <vt:lpstr>The Power of SQL</vt:lpstr>
      <vt:lpstr>SQL in Web Sites</vt:lpstr>
      <vt:lpstr>SQL Injection</vt:lpstr>
      <vt:lpstr>SQL Injection</vt:lpstr>
      <vt:lpstr>The Moral</vt:lpstr>
      <vt:lpstr>Cookies</vt:lpstr>
      <vt:lpstr>The Moral</vt:lpstr>
      <vt:lpstr>For screen</vt:lpstr>
      <vt:lpstr>For printing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ColleenLewis</dc:creator>
  <cp:lastModifiedBy>Geoffrey Kuenning</cp:lastModifiedBy>
  <cp:revision>54</cp:revision>
  <cp:lastPrinted>2021-11-01T21:56:52Z</cp:lastPrinted>
  <dcterms:created xsi:type="dcterms:W3CDTF">2013-11-05T09:41:30Z</dcterms:created>
  <dcterms:modified xsi:type="dcterms:W3CDTF">2021-11-02T17:52:54Z</dcterms:modified>
</cp:coreProperties>
</file>