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46"/>
  </p:notesMasterIdLst>
  <p:handoutMasterIdLst>
    <p:handoutMasterId r:id="rId47"/>
  </p:handoutMasterIdLst>
  <p:sldIdLst>
    <p:sldId id="1039" r:id="rId3"/>
    <p:sldId id="1031" r:id="rId4"/>
    <p:sldId id="1028" r:id="rId5"/>
    <p:sldId id="959" r:id="rId6"/>
    <p:sldId id="972" r:id="rId7"/>
    <p:sldId id="1046" r:id="rId8"/>
    <p:sldId id="1043" r:id="rId9"/>
    <p:sldId id="865" r:id="rId10"/>
    <p:sldId id="864" r:id="rId11"/>
    <p:sldId id="1044" r:id="rId12"/>
    <p:sldId id="1045" r:id="rId13"/>
    <p:sldId id="863" r:id="rId14"/>
    <p:sldId id="867" r:id="rId15"/>
    <p:sldId id="869" r:id="rId16"/>
    <p:sldId id="763" r:id="rId17"/>
    <p:sldId id="1012" r:id="rId18"/>
    <p:sldId id="1013" r:id="rId19"/>
    <p:sldId id="1014" r:id="rId20"/>
    <p:sldId id="1015" r:id="rId21"/>
    <p:sldId id="1016" r:id="rId22"/>
    <p:sldId id="1017" r:id="rId23"/>
    <p:sldId id="659" r:id="rId24"/>
    <p:sldId id="914" r:id="rId25"/>
    <p:sldId id="904" r:id="rId26"/>
    <p:sldId id="905" r:id="rId27"/>
    <p:sldId id="721" r:id="rId28"/>
    <p:sldId id="1025" r:id="rId29"/>
    <p:sldId id="957" r:id="rId30"/>
    <p:sldId id="969" r:id="rId31"/>
    <p:sldId id="956" r:id="rId32"/>
    <p:sldId id="935" r:id="rId33"/>
    <p:sldId id="624" r:id="rId34"/>
    <p:sldId id="672" r:id="rId35"/>
    <p:sldId id="673" r:id="rId36"/>
    <p:sldId id="674" r:id="rId37"/>
    <p:sldId id="933" r:id="rId38"/>
    <p:sldId id="932" r:id="rId39"/>
    <p:sldId id="732" r:id="rId40"/>
    <p:sldId id="774" r:id="rId41"/>
    <p:sldId id="999" r:id="rId42"/>
    <p:sldId id="1000" r:id="rId43"/>
    <p:sldId id="769" r:id="rId44"/>
    <p:sldId id="1042" r:id="rId45"/>
  </p:sldIdLst>
  <p:sldSz cx="9144000" cy="6858000" type="screen4x3"/>
  <p:notesSz cx="6985000" cy="9271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608F9"/>
    <a:srgbClr val="CCFFCC"/>
    <a:srgbClr val="FFCC99"/>
    <a:srgbClr val="FF9900"/>
    <a:srgbClr val="CC3300"/>
    <a:srgbClr val="CC0099"/>
    <a:srgbClr val="FFCCFF"/>
    <a:srgbClr val="FFCCCC"/>
    <a:srgbClr val="008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9" autoAdjust="0"/>
    <p:restoredTop sz="94660" autoAdjust="0"/>
  </p:normalViewPr>
  <p:slideViewPr>
    <p:cSldViewPr>
      <p:cViewPr varScale="1">
        <p:scale>
          <a:sx n="93" d="100"/>
          <a:sy n="93" d="100"/>
        </p:scale>
        <p:origin x="-3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890"/>
    </p:cViewPr>
  </p:sorterViewPr>
  <p:notesViewPr>
    <p:cSldViewPr>
      <p:cViewPr varScale="1">
        <p:scale>
          <a:sx n="120" d="100"/>
          <a:sy n="120" d="100"/>
        </p:scale>
        <p:origin x="-2272" y="-96"/>
      </p:cViewPr>
      <p:guideLst>
        <p:guide orient="horz" pos="2920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8167" y="0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8167" y="8807450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7E67180-6E38-44A0-88B1-B893B9E8C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92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8167" y="0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334" y="4403725"/>
            <a:ext cx="512233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8167" y="8807450"/>
            <a:ext cx="302683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1ED4FB-64AF-4A05-88D6-660504125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964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MS PGothic" pitchFamily="34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5414A00-FC2E-4BED-AACC-D32313D962CD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85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6497428-21F6-4E38-8301-3E13E5348B25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214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6497428-21F6-4E38-8301-3E13E5348B25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141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ADB448B-A29B-48A4-9763-0C2A2DF18869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ADB448B-A29B-48A4-9763-0C2A2DF18869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r>
              <a:rPr lang="en-US" dirty="0" smtClean="0">
                <a:latin typeface="Times" charset="0"/>
              </a:rPr>
              <a:t>If </a:t>
            </a:r>
            <a:r>
              <a:rPr lang="en-US" dirty="0" smtClean="0">
                <a:latin typeface="Times" charset="0"/>
              </a:rPr>
              <a:t>the underlined part wasn’t there, fav would just hold its old value.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46AF0A41-DC1A-42BD-BE69-AACD14080C1E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BE7A425-10B8-4B8D-B1C6-24FBB116BC40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84518B9-FAAE-4C1C-9BF9-8A5B13F7965B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84518B9-FAAE-4C1C-9BF9-8A5B13F7965B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84518B9-FAAE-4C1C-9BF9-8A5B13F7965B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</a:rPr>
              <a:t>Show first URL in </a:t>
            </a:r>
            <a:r>
              <a:rPr lang="en-US" dirty="0" err="1" smtClean="0">
                <a:latin typeface="Times" charset="0"/>
              </a:rPr>
              <a:t>Youtube</a:t>
            </a:r>
            <a:r>
              <a:rPr lang="en-US" dirty="0" smtClean="0">
                <a:latin typeface="Times" charset="0"/>
              </a:rPr>
              <a:t>;</a:t>
            </a:r>
            <a:r>
              <a:rPr lang="en-US" baseline="0" dirty="0" smtClean="0">
                <a:latin typeface="Times" charset="0"/>
              </a:rPr>
              <a:t> can be opened with </a:t>
            </a:r>
            <a:r>
              <a:rPr lang="en-US" baseline="0" dirty="0" err="1" smtClean="0">
                <a:latin typeface="Times" charset="0"/>
              </a:rPr>
              <a:t>backshot</a:t>
            </a:r>
            <a:r>
              <a:rPr lang="en-US" baseline="0" dirty="0" smtClean="0">
                <a:latin typeface="Times" charset="0"/>
              </a:rPr>
              <a:t>() in demo file.</a:t>
            </a:r>
            <a:endParaRPr lang="en-US" dirty="0" smtClean="0">
              <a:latin typeface="Times" charset="0"/>
            </a:endParaRPr>
          </a:p>
          <a:p>
            <a:r>
              <a:rPr lang="en-US" dirty="0" smtClean="0">
                <a:latin typeface="Times" charset="0"/>
              </a:rPr>
              <a:t>Second URL </a:t>
            </a:r>
            <a:r>
              <a:rPr lang="en-US" dirty="0" smtClean="0">
                <a:latin typeface="Times" charset="0"/>
              </a:rPr>
              <a:t>has explanation but isn’t worth showing.</a:t>
            </a:r>
          </a:p>
          <a:p>
            <a:endParaRPr lang="en-US" baseline="0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84518B9-FAAE-4C1C-9BF9-8A5B13F7965B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79C215D-931C-4012-80BB-05802D563677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017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84518B9-FAAE-4C1C-9BF9-8A5B13F7965B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4EA5819-F162-4FBE-9316-4B4296AD1EE2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07B2492-CE92-4D06-AC7F-4749A9E5CC42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207B2492-CE92-4D06-AC7F-4749A9E5CC42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08EC33EC-3822-482B-8193-144B0A54FB00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r>
              <a:rPr lang="en-US" dirty="0" smtClean="0">
                <a:latin typeface="Times" charset="0"/>
              </a:rPr>
              <a:t/>
            </a:r>
            <a:br>
              <a:rPr lang="en-US" dirty="0" smtClean="0">
                <a:latin typeface="Times" charset="0"/>
              </a:rPr>
            </a:br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7D037EB-12F5-4D78-A24E-90C5EFC8C106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0A33A79-A997-4272-9BC8-94593D812154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QUIZSLIDE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QUIZSLIDE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ED4FB-64AF-4A05-88D6-6605041257F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937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0A33A79-A997-4272-9BC8-94593D812154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0A33A79-A997-4272-9BC8-94593D812154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79C215D-931C-4012-80BB-05802D563677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228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0A33A79-A997-4272-9BC8-94593D812154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ED4FB-64AF-4A05-88D6-6605041257F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67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619DAAA-6D2B-45E8-9B2F-E50AC6E2BAF9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943CE345-0130-4A8B-B921-FA83C97536C0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D6994FEA-F89E-4970-A14C-DD88A94E8885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C4AD0AE8-C0BB-46FB-AD76-FD2BF32800CD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4A65FDE-DDAF-4E79-94D8-DAF6F2879C1C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B7F5AA06-9449-47DB-94BF-69904D10E7FD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578B84E-E7E4-489C-835B-1137FD92A89C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D4F8853-6AAF-49B2-9D1D-F661E25228E8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79C215D-931C-4012-80BB-05802D563677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r>
              <a:rPr lang="en-US" dirty="0" smtClean="0">
                <a:latin typeface="Times" charset="0"/>
              </a:rPr>
              <a:t>Highlight </a:t>
            </a:r>
            <a:r>
              <a:rPr lang="en-US" dirty="0" smtClean="0">
                <a:latin typeface="Times" charset="0"/>
              </a:rPr>
              <a:t>that understood code is easy to change.</a:t>
            </a: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578B84E-E7E4-489C-835B-1137FD92A89C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3578B84E-E7E4-489C-835B-1137FD92A89C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C8ABED6C-FCCD-4F3F-88E8-A05702C7E902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INHANDOUTFULL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ED4FB-64AF-4A05-88D6-6605041257F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23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1ED4FB-64AF-4A05-88D6-6605041257F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590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65414A00-FC2E-4BED-AACC-D32313D962CD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085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ADB448B-A29B-48A4-9763-0C2A2DF18869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8ADB448B-A29B-48A4-9763-0C2A2DF18869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4689" indent="-290265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1059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25483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89907" indent="-232212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54331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18754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83178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47602" indent="-232212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6497428-21F6-4E38-8301-3E13E5348B25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err="1" smtClean="0">
                <a:latin typeface="Times" charset="0"/>
              </a:rPr>
              <a:t>INHANDOUT</a:t>
            </a:r>
            <a:endParaRPr lang="en-US" dirty="0" smtClean="0">
              <a:latin typeface="Times" charset="0"/>
            </a:endParaRPr>
          </a:p>
          <a:p>
            <a:endParaRPr lang="en-US" dirty="0" smtClean="0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E9891-57E7-41BC-89C8-F10E34B1A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52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5EF62-DEF4-409B-A80C-ABE42423C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07166-5D35-4A1A-9FB7-F2FC4EDF3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65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DCB57-CF84-43F8-91C3-70894BF6D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63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D27FE-314B-4815-92EB-E30C1AB6B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028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BE38E-BB65-4EE4-8017-DC1525219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04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72144F-3847-47E3-B8A4-0115D16F5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10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E6D5E-53D8-444C-A712-F409D04FA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18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3E660-B1CF-44B8-8D21-23D6228665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2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90782-D107-44CC-BA2C-C4F8B72A4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800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87C60-9D1E-41ED-905B-4E6CDD526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5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521E6-4C87-4667-8631-33B82B023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12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5092A-2B3D-4F7E-8DDD-2DC79C740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05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56733-022F-423D-B68C-2AFDB7236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41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2496F-8011-4F87-AC96-F9083071DB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6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0FBA1-C1C8-4108-8DD9-BA0F94EB1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5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37F88-CB26-4661-86E4-B918AE4A9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47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40DC1-08CA-4C89-A374-46D84FAC81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3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A39F7-953B-46D6-88E8-8ADEEEE1A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1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9FCD94-BCB0-43A4-ABEE-BB95F58EE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9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E8E14-2588-4DFA-9F53-3F5795B48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68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19980-8909-40A4-B9A7-68E115047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CB6BE56-0A85-4865-9DC8-5C6BA1EA1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0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A694CBDB-DEB3-4876-8845-0C22AFDD2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0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  <a:ea typeface="MS PGothic" pitchFamily="34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16" y="4013205"/>
            <a:ext cx="2619741" cy="24196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78904" y="3156530"/>
            <a:ext cx="924948" cy="4419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351631" y="1143000"/>
            <a:ext cx="4846011" cy="2060861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"/>
            <a:ext cx="3200400" cy="26479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351631" y="152399"/>
            <a:ext cx="48720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CS 5 </a:t>
            </a:r>
            <a:r>
              <a:rPr lang="en-US" sz="4000" b="1" i="1" dirty="0" smtClean="0">
                <a:latin typeface="Cambria" pitchFamily="18" charset="0"/>
              </a:rPr>
              <a:t>Rules </a:t>
            </a:r>
            <a:r>
              <a:rPr lang="en-US" sz="4000" dirty="0" smtClean="0">
                <a:latin typeface="Cambria" pitchFamily="18" charset="0"/>
              </a:rPr>
              <a:t>!</a:t>
            </a:r>
            <a:endParaRPr lang="en-US" sz="4000" b="1" i="1" dirty="0">
              <a:latin typeface="Cambria" pitchFamily="18" charset="0"/>
            </a:endParaRPr>
          </a:p>
        </p:txBody>
      </p:sp>
      <p:sp>
        <p:nvSpPr>
          <p:cNvPr id="2063" name="Text Box 34"/>
          <p:cNvSpPr txBox="1">
            <a:spLocks noChangeArrowheads="1"/>
          </p:cNvSpPr>
          <p:nvPr/>
        </p:nvSpPr>
        <p:spPr bwMode="auto">
          <a:xfrm>
            <a:off x="6055896" y="6516110"/>
            <a:ext cx="2551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08000"/>
                </a:solidFill>
                <a:latin typeface="Cambria" pitchFamily="18" charset="0"/>
              </a:rPr>
              <a:t>Three-in-a-row? Aliens </a:t>
            </a:r>
            <a:r>
              <a:rPr lang="en-US" sz="1200" u="sng" dirty="0" smtClean="0">
                <a:solidFill>
                  <a:srgbClr val="008000"/>
                </a:solidFill>
                <a:latin typeface="Cambria" pitchFamily="18" charset="0"/>
              </a:rPr>
              <a:t>rule</a:t>
            </a:r>
            <a:r>
              <a:rPr lang="en-US" sz="1200" dirty="0" smtClean="0">
                <a:solidFill>
                  <a:srgbClr val="008000"/>
                </a:solidFill>
                <a:latin typeface="Cambria" pitchFamily="18" charset="0"/>
              </a:rPr>
              <a:t> at this…</a:t>
            </a:r>
            <a:endParaRPr lang="en-US" sz="1200" dirty="0">
              <a:solidFill>
                <a:srgbClr val="008000"/>
              </a:solidFill>
              <a:latin typeface="Cambria" pitchFamily="18" charset="0"/>
            </a:endParaRPr>
          </a:p>
        </p:txBody>
      </p:sp>
      <p:sp>
        <p:nvSpPr>
          <p:cNvPr id="2064" name="Text Box 35"/>
          <p:cNvSpPr txBox="1">
            <a:spLocks noChangeArrowheads="1"/>
          </p:cNvSpPr>
          <p:nvPr/>
        </p:nvSpPr>
        <p:spPr bwMode="auto">
          <a:xfrm rot="668680">
            <a:off x="6549305" y="242449"/>
            <a:ext cx="257175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Two problems - </a:t>
            </a:r>
            <a:r>
              <a:rPr lang="en-US" sz="1800" b="1" i="1" dirty="0" smtClean="0">
                <a:latin typeface="Cambria" pitchFamily="18" charset="0"/>
              </a:rPr>
              <a:t>two rules each</a:t>
            </a:r>
            <a:endParaRPr lang="en-US" sz="1800" b="1" i="1" dirty="0">
              <a:latin typeface="Cambria" pitchFamily="18" charset="0"/>
            </a:endParaRPr>
          </a:p>
        </p:txBody>
      </p:sp>
      <p:sp>
        <p:nvSpPr>
          <p:cNvPr id="2066" name="Text Box 29"/>
          <p:cNvSpPr txBox="1">
            <a:spLocks noChangeArrowheads="1"/>
          </p:cNvSpPr>
          <p:nvPr/>
        </p:nvSpPr>
        <p:spPr bwMode="auto">
          <a:xfrm>
            <a:off x="463386" y="5093350"/>
            <a:ext cx="155261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1608F9"/>
                </a:solidFill>
                <a:latin typeface="Cambria" pitchFamily="18" charset="0"/>
              </a:rPr>
              <a:t>Midterm</a:t>
            </a:r>
            <a:endParaRPr lang="en-US" b="1" dirty="0">
              <a:solidFill>
                <a:srgbClr val="1608F9"/>
              </a:solidFill>
              <a:latin typeface="Cambria" pitchFamily="18" charset="0"/>
            </a:endParaRPr>
          </a:p>
        </p:txBody>
      </p:sp>
      <p:sp>
        <p:nvSpPr>
          <p:cNvPr id="2067" name="Rectangle 30"/>
          <p:cNvSpPr>
            <a:spLocks noChangeArrowheads="1"/>
          </p:cNvSpPr>
          <p:nvPr/>
        </p:nvSpPr>
        <p:spPr bwMode="auto">
          <a:xfrm>
            <a:off x="2129468" y="5086290"/>
            <a:ext cx="2805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mbria" pitchFamily="18" charset="0"/>
              </a:rPr>
              <a:t>review problems </a:t>
            </a:r>
            <a:r>
              <a:rPr lang="en-US" sz="2000" dirty="0" smtClean="0">
                <a:latin typeface="Cambria" pitchFamily="18" charset="0"/>
              </a:rPr>
              <a:t>online</a:t>
            </a:r>
            <a:r>
              <a:rPr lang="en-US" sz="1200" i="1" dirty="0" smtClean="0">
                <a:latin typeface="Cambria" pitchFamily="18" charset="0"/>
              </a:rPr>
              <a:t> </a:t>
            </a:r>
            <a:endParaRPr lang="en-US" sz="1200" i="1" dirty="0">
              <a:latin typeface="Cambria" pitchFamily="18" charset="0"/>
            </a:endParaRPr>
          </a:p>
        </p:txBody>
      </p:sp>
      <p:grpSp>
        <p:nvGrpSpPr>
          <p:cNvPr id="2069" name="Group 54"/>
          <p:cNvGrpSpPr>
            <a:grpSpLocks/>
          </p:cNvGrpSpPr>
          <p:nvPr/>
        </p:nvGrpSpPr>
        <p:grpSpPr bwMode="auto">
          <a:xfrm>
            <a:off x="7969377" y="5748265"/>
            <a:ext cx="518595" cy="537472"/>
            <a:chOff x="3456" y="1784"/>
            <a:chExt cx="952" cy="1048"/>
          </a:xfrm>
        </p:grpSpPr>
        <p:sp>
          <p:nvSpPr>
            <p:cNvPr id="2071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5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6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7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8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0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1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2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3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7391400" y="2430462"/>
            <a:ext cx="1524000" cy="3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John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Conway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5334000" y="314125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err="1">
                <a:solidFill>
                  <a:srgbClr val="1608F9"/>
                </a:solidFill>
                <a:latin typeface="Cambria" pitchFamily="18" charset="0"/>
              </a:rPr>
              <a:t>HW</a:t>
            </a:r>
            <a:r>
              <a:rPr lang="en-US" b="1" dirty="0">
                <a:solidFill>
                  <a:srgbClr val="1608F9"/>
                </a:solidFill>
                <a:latin typeface="Cambria" pitchFamily="18" charset="0"/>
              </a:rPr>
              <a:t> </a:t>
            </a:r>
            <a:r>
              <a:rPr lang="en-US" b="1" dirty="0" smtClean="0">
                <a:solidFill>
                  <a:srgbClr val="1608F9"/>
                </a:solidFill>
                <a:latin typeface="Cambria" pitchFamily="18" charset="0"/>
              </a:rPr>
              <a:t>10  </a:t>
            </a:r>
            <a:r>
              <a:rPr lang="en-US" dirty="0" smtClean="0">
                <a:latin typeface="Cambria" pitchFamily="18" charset="0"/>
              </a:rPr>
              <a:t>(lab + </a:t>
            </a:r>
            <a:r>
              <a:rPr lang="en-US" dirty="0" err="1" smtClean="0">
                <a:latin typeface="Cambria" pitchFamily="18" charset="0"/>
              </a:rPr>
              <a:t>prob</a:t>
            </a:r>
            <a:r>
              <a:rPr lang="en-US" dirty="0" smtClean="0">
                <a:latin typeface="Cambria" pitchFamily="18" charset="0"/>
              </a:rPr>
              <a:t> #2)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7116824" y="3572613"/>
            <a:ext cx="9957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100" dirty="0" smtClean="0">
                <a:latin typeface="Cambria" pitchFamily="18" charset="0"/>
              </a:rPr>
              <a:t>due Mon. </a:t>
            </a:r>
            <a:r>
              <a:rPr lang="en-US" sz="1100" dirty="0" smtClean="0">
                <a:latin typeface="Cambria" pitchFamily="18" charset="0"/>
              </a:rPr>
              <a:t>4/2</a:t>
            </a:r>
            <a:endParaRPr lang="en-US" sz="1100" dirty="0"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600" y="1898757"/>
            <a:ext cx="1422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Cambria" pitchFamily="18" charset="0"/>
              </a:rPr>
              <a:t>z = z </a:t>
            </a:r>
            <a:r>
              <a:rPr lang="en-US" b="1" i="1" baseline="42000" dirty="0" smtClean="0">
                <a:latin typeface="Cambria" pitchFamily="18" charset="0"/>
              </a:rPr>
              <a:t>2</a:t>
            </a:r>
            <a:r>
              <a:rPr lang="en-US" b="1" i="1" dirty="0" smtClean="0">
                <a:latin typeface="Cambria" pitchFamily="18" charset="0"/>
              </a:rPr>
              <a:t> + c</a:t>
            </a:r>
            <a:endParaRPr lang="en-US" dirty="0"/>
          </a:p>
        </p:txBody>
      </p:sp>
      <p:pic>
        <p:nvPicPr>
          <p:cNvPr id="252930" name="Picture 2" descr="http://www.misterx.ca/Mandelbrot_Set/Mandelbrot_Set-4-thum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5" y="1378310"/>
            <a:ext cx="2003409" cy="15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8402992" y="3562173"/>
            <a:ext cx="250700" cy="345636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56" name="Down Arrow 55"/>
          <p:cNvSpPr/>
          <p:nvPr/>
        </p:nvSpPr>
        <p:spPr bwMode="auto">
          <a:xfrm rot="10800000">
            <a:off x="6816681" y="2857390"/>
            <a:ext cx="250700" cy="345636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>
            <a:off x="351631" y="3810000"/>
            <a:ext cx="4872037" cy="914400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8531" y="4034135"/>
            <a:ext cx="4773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The rule:  </a:t>
            </a:r>
            <a:r>
              <a:rPr lang="en-US" b="1" i="1" dirty="0" smtClean="0">
                <a:latin typeface="Cambria" pitchFamily="18" charset="0"/>
              </a:rPr>
              <a:t>Don't follow this rule.</a:t>
            </a:r>
            <a:r>
              <a:rPr lang="en-US" dirty="0" smtClean="0">
                <a:latin typeface="Cambria" pitchFamily="18" charset="0"/>
              </a:rPr>
              <a:t> 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81000" y="3300664"/>
            <a:ext cx="477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Simple rules can yield complex results!</a:t>
            </a:r>
            <a:endParaRPr lang="en-US" sz="1800" dirty="0">
              <a:latin typeface="Calibri" pitchFamily="34" charset="0"/>
            </a:endParaRPr>
          </a:p>
        </p:txBody>
      </p:sp>
      <p:grpSp>
        <p:nvGrpSpPr>
          <p:cNvPr id="41" name="Group 54"/>
          <p:cNvGrpSpPr>
            <a:grpSpLocks/>
          </p:cNvGrpSpPr>
          <p:nvPr/>
        </p:nvGrpSpPr>
        <p:grpSpPr bwMode="auto">
          <a:xfrm>
            <a:off x="7043870" y="4954313"/>
            <a:ext cx="518595" cy="537472"/>
            <a:chOff x="3456" y="1784"/>
            <a:chExt cx="952" cy="1048"/>
          </a:xfrm>
        </p:grpSpPr>
        <p:sp>
          <p:nvSpPr>
            <p:cNvPr id="42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54"/>
          <p:cNvGrpSpPr>
            <a:grpSpLocks/>
          </p:cNvGrpSpPr>
          <p:nvPr/>
        </p:nvGrpSpPr>
        <p:grpSpPr bwMode="auto">
          <a:xfrm>
            <a:off x="6165694" y="4126768"/>
            <a:ext cx="518595" cy="537472"/>
            <a:chOff x="3456" y="1784"/>
            <a:chExt cx="952" cy="1048"/>
          </a:xfrm>
        </p:grpSpPr>
        <p:sp>
          <p:nvSpPr>
            <p:cNvPr id="69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" name="Group 54"/>
          <p:cNvGrpSpPr>
            <a:grpSpLocks/>
          </p:cNvGrpSpPr>
          <p:nvPr/>
        </p:nvGrpSpPr>
        <p:grpSpPr bwMode="auto">
          <a:xfrm>
            <a:off x="7918170" y="4951749"/>
            <a:ext cx="518595" cy="537472"/>
            <a:chOff x="3456" y="1784"/>
            <a:chExt cx="952" cy="1048"/>
          </a:xfrm>
        </p:grpSpPr>
        <p:sp>
          <p:nvSpPr>
            <p:cNvPr id="87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" name="Rectangle 30"/>
          <p:cNvSpPr>
            <a:spLocks noChangeArrowheads="1"/>
          </p:cNvSpPr>
          <p:nvPr/>
        </p:nvSpPr>
        <p:spPr bwMode="auto">
          <a:xfrm>
            <a:off x="1170975" y="5619690"/>
            <a:ext cx="3121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mbria" pitchFamily="18" charset="0"/>
              </a:rPr>
              <a:t>content?  </a:t>
            </a:r>
            <a:r>
              <a:rPr lang="en-US" sz="2000" i="1" dirty="0" smtClean="0">
                <a:latin typeface="Cambria" pitchFamily="18" charset="0"/>
              </a:rPr>
              <a:t>only through </a:t>
            </a:r>
            <a:r>
              <a:rPr lang="en-US" sz="2000" i="1" dirty="0" smtClean="0">
                <a:latin typeface="Cambria" pitchFamily="18" charset="0"/>
              </a:rPr>
              <a:t>hw9</a:t>
            </a:r>
            <a:endParaRPr lang="en-US" sz="1200" i="1" dirty="0">
              <a:latin typeface="Cambria" pitchFamily="18" charset="0"/>
            </a:endParaRPr>
          </a:p>
        </p:txBody>
      </p:sp>
      <p:sp>
        <p:nvSpPr>
          <p:cNvPr id="105" name="Text Box 29"/>
          <p:cNvSpPr txBox="1">
            <a:spLocks noChangeArrowheads="1"/>
          </p:cNvSpPr>
          <p:nvPr/>
        </p:nvSpPr>
        <p:spPr bwMode="auto">
          <a:xfrm>
            <a:off x="463386" y="6236503"/>
            <a:ext cx="155261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Final ?!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6" name="Rectangle 30"/>
          <p:cNvSpPr>
            <a:spLocks noChangeArrowheads="1"/>
          </p:cNvSpPr>
          <p:nvPr/>
        </p:nvSpPr>
        <p:spPr bwMode="auto">
          <a:xfrm>
            <a:off x="2624034" y="6327001"/>
            <a:ext cx="192668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mbria" pitchFamily="18" charset="0"/>
              </a:rPr>
              <a:t>Date:  5/8 </a:t>
            </a:r>
            <a:r>
              <a:rPr lang="en-US" sz="1800" dirty="0" smtClean="0">
                <a:latin typeface="Cambria" pitchFamily="18" charset="0"/>
              </a:rPr>
              <a:t>@ 2pm</a:t>
            </a:r>
          </a:p>
        </p:txBody>
      </p:sp>
    </p:spTree>
    <p:extLst>
      <p:ext uri="{BB962C8B-B14F-4D97-AF65-F5344CB8AC3E}">
        <p14:creationId xmlns:p14="http://schemas.microsoft.com/office/powerpoint/2010/main" val="9399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5568892" y="2209801"/>
            <a:ext cx="3083789" cy="3413078"/>
          </a:xfrm>
          <a:prstGeom prst="roundRect">
            <a:avLst/>
          </a:prstGeom>
          <a:solidFill>
            <a:srgbClr val="FFCC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8128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 smtClean="0">
                <a:latin typeface="Cambria" panose="02040503050406030204" pitchFamily="18" charset="0"/>
              </a:rPr>
              <a:t>Shallow</a:t>
            </a:r>
            <a:r>
              <a:rPr lang="en-US" sz="4000" dirty="0" smtClean="0">
                <a:latin typeface="Cambria" panose="02040503050406030204" pitchFamily="18" charset="0"/>
              </a:rPr>
              <a:t>    vs.    Deep</a:t>
            </a:r>
            <a:endParaRPr lang="en-US" sz="4000" dirty="0">
              <a:latin typeface="Cambria" panose="02040503050406030204" pitchFamily="18" charset="0"/>
            </a:endParaRPr>
          </a:p>
        </p:txBody>
      </p:sp>
      <p:sp>
        <p:nvSpPr>
          <p:cNvPr id="7202" name="Text Box 13"/>
          <p:cNvSpPr txBox="1">
            <a:spLocks noChangeArrowheads="1"/>
          </p:cNvSpPr>
          <p:nvPr/>
        </p:nvSpPr>
        <p:spPr bwMode="auto">
          <a:xfrm>
            <a:off x="1077913" y="971490"/>
            <a:ext cx="69342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Python's two methods for copying data</a:t>
            </a:r>
          </a:p>
        </p:txBody>
      </p:sp>
      <p:sp>
        <p:nvSpPr>
          <p:cNvPr id="47" name="AutoShape 15"/>
          <p:cNvSpPr>
            <a:spLocks noChangeArrowheads="1"/>
          </p:cNvSpPr>
          <p:nvPr/>
        </p:nvSpPr>
        <p:spPr bwMode="auto">
          <a:xfrm>
            <a:off x="390525" y="3101055"/>
            <a:ext cx="1331912" cy="69691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Freeform 16"/>
          <p:cNvSpPr>
            <a:spLocks/>
          </p:cNvSpPr>
          <p:nvPr/>
        </p:nvSpPr>
        <p:spPr bwMode="auto">
          <a:xfrm>
            <a:off x="1052512" y="2767012"/>
            <a:ext cx="1157288" cy="454025"/>
          </a:xfrm>
          <a:custGeom>
            <a:avLst/>
            <a:gdLst>
              <a:gd name="T0" fmla="*/ 0 w 729"/>
              <a:gd name="T1" fmla="*/ 2147483647 h 286"/>
              <a:gd name="T2" fmla="*/ 2147483647 w 729"/>
              <a:gd name="T3" fmla="*/ 0 h 286"/>
              <a:gd name="T4" fmla="*/ 2147483647 w 729"/>
              <a:gd name="T5" fmla="*/ 2147483647 h 286"/>
              <a:gd name="T6" fmla="*/ 0 60000 65536"/>
              <a:gd name="T7" fmla="*/ 0 60000 65536"/>
              <a:gd name="T8" fmla="*/ 0 60000 65536"/>
              <a:gd name="T9" fmla="*/ 0 w 729"/>
              <a:gd name="T10" fmla="*/ 0 h 286"/>
              <a:gd name="T11" fmla="*/ 729 w 729"/>
              <a:gd name="T12" fmla="*/ 286 h 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9" h="286">
                <a:moveTo>
                  <a:pt x="0" y="286"/>
                </a:moveTo>
                <a:lnTo>
                  <a:pt x="2" y="0"/>
                </a:lnTo>
                <a:lnTo>
                  <a:pt x="729" y="243"/>
                </a:lnTo>
              </a:path>
            </a:pathLst>
          </a:cu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506412" y="3427915"/>
            <a:ext cx="804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CC3300"/>
                </a:solidFill>
                <a:latin typeface="Courier New" pitchFamily="49" charset="0"/>
              </a:rPr>
              <a:t>L</a:t>
            </a:r>
          </a:p>
        </p:txBody>
      </p:sp>
      <p:sp>
        <p:nvSpPr>
          <p:cNvPr id="50" name="AutoShape 18"/>
          <p:cNvSpPr>
            <a:spLocks noChangeArrowheads="1"/>
          </p:cNvSpPr>
          <p:nvPr/>
        </p:nvSpPr>
        <p:spPr bwMode="auto">
          <a:xfrm>
            <a:off x="2066925" y="3276600"/>
            <a:ext cx="825500" cy="60166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19"/>
          <p:cNvSpPr>
            <a:spLocks noChangeArrowheads="1"/>
          </p:cNvSpPr>
          <p:nvPr/>
        </p:nvSpPr>
        <p:spPr bwMode="auto">
          <a:xfrm>
            <a:off x="2828925" y="3276600"/>
            <a:ext cx="825500" cy="60166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AutoShape 20"/>
          <p:cNvSpPr>
            <a:spLocks noChangeArrowheads="1"/>
          </p:cNvSpPr>
          <p:nvPr/>
        </p:nvSpPr>
        <p:spPr bwMode="auto">
          <a:xfrm>
            <a:off x="3667125" y="3276600"/>
            <a:ext cx="825500" cy="60166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Text Box 21"/>
          <p:cNvSpPr txBox="1">
            <a:spLocks noChangeArrowheads="1"/>
          </p:cNvSpPr>
          <p:nvPr/>
        </p:nvSpPr>
        <p:spPr bwMode="auto">
          <a:xfrm>
            <a:off x="1954212" y="3581400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L[0]</a:t>
            </a:r>
          </a:p>
        </p:txBody>
      </p:sp>
      <p:sp>
        <p:nvSpPr>
          <p:cNvPr id="54" name="Text Box 22"/>
          <p:cNvSpPr txBox="1">
            <a:spLocks noChangeArrowheads="1"/>
          </p:cNvSpPr>
          <p:nvPr/>
        </p:nvSpPr>
        <p:spPr bwMode="auto">
          <a:xfrm>
            <a:off x="2709862" y="3581400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L[1]</a:t>
            </a:r>
          </a:p>
        </p:txBody>
      </p:sp>
      <p:sp>
        <p:nvSpPr>
          <p:cNvPr id="55" name="Text Box 23"/>
          <p:cNvSpPr txBox="1">
            <a:spLocks noChangeArrowheads="1"/>
          </p:cNvSpPr>
          <p:nvPr/>
        </p:nvSpPr>
        <p:spPr bwMode="auto">
          <a:xfrm>
            <a:off x="3540125" y="3581400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L[2]</a:t>
            </a:r>
          </a:p>
        </p:txBody>
      </p:sp>
      <p:sp>
        <p:nvSpPr>
          <p:cNvPr id="56" name="Text Box 24"/>
          <p:cNvSpPr txBox="1">
            <a:spLocks noChangeArrowheads="1"/>
          </p:cNvSpPr>
          <p:nvPr/>
        </p:nvSpPr>
        <p:spPr bwMode="auto">
          <a:xfrm>
            <a:off x="183592" y="2354614"/>
            <a:ext cx="114990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1400" b="1" i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"Reference"</a:t>
            </a:r>
            <a:endParaRPr lang="en-US" sz="1400" b="1" i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1400" b="1" i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"Pointer"</a:t>
            </a:r>
            <a:endParaRPr lang="en-US" sz="1400" b="1" i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1400" b="1" dirty="0">
                <a:latin typeface="Calibri" panose="020F0502020204030204" pitchFamily="34" charset="0"/>
                <a:cs typeface="Courier New" pitchFamily="49" charset="0"/>
              </a:rPr>
              <a:t>id</a:t>
            </a:r>
          </a:p>
        </p:txBody>
      </p:sp>
      <p:sp>
        <p:nvSpPr>
          <p:cNvPr id="57" name="Text Box 26"/>
          <p:cNvSpPr txBox="1">
            <a:spLocks noChangeArrowheads="1"/>
          </p:cNvSpPr>
          <p:nvPr/>
        </p:nvSpPr>
        <p:spPr bwMode="auto">
          <a:xfrm>
            <a:off x="1402422" y="2514600"/>
            <a:ext cx="3411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3300"/>
                </a:solidFill>
                <a:latin typeface="Courier New" pitchFamily="49" charset="0"/>
              </a:rPr>
              <a:t>L = [</a:t>
            </a:r>
            <a:r>
              <a:rPr lang="en-US" b="1" dirty="0">
                <a:latin typeface="Courier New" pitchFamily="49" charset="0"/>
              </a:rPr>
              <a:t>5</a:t>
            </a:r>
            <a:r>
              <a:rPr lang="en-US" b="1" dirty="0" smtClean="0">
                <a:solidFill>
                  <a:srgbClr val="CC3300"/>
                </a:solidFill>
                <a:latin typeface="Courier New" pitchFamily="49" charset="0"/>
              </a:rPr>
              <a:t>, </a:t>
            </a:r>
            <a:r>
              <a:rPr lang="en-US" b="1" dirty="0" smtClean="0">
                <a:latin typeface="Courier New" pitchFamily="49" charset="0"/>
              </a:rPr>
              <a:t>42</a:t>
            </a:r>
            <a:r>
              <a:rPr lang="en-US" b="1" dirty="0" smtClean="0">
                <a:solidFill>
                  <a:srgbClr val="CC3300"/>
                </a:solidFill>
                <a:latin typeface="Courier New" pitchFamily="49" charset="0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</a:rPr>
              <a:t>'hi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'</a:t>
            </a:r>
            <a:r>
              <a:rPr lang="en-US" b="1" dirty="0">
                <a:solidFill>
                  <a:srgbClr val="CC3300"/>
                </a:solidFill>
                <a:latin typeface="Courier New" pitchFamily="49" charset="0"/>
              </a:rPr>
              <a:t>]</a:t>
            </a:r>
          </a:p>
        </p:txBody>
      </p:sp>
      <p:sp>
        <p:nvSpPr>
          <p:cNvPr id="58" name="Text Box 28"/>
          <p:cNvSpPr txBox="1">
            <a:spLocks noChangeArrowheads="1"/>
          </p:cNvSpPr>
          <p:nvPr/>
        </p:nvSpPr>
        <p:spPr bwMode="auto">
          <a:xfrm>
            <a:off x="2074862" y="3276600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5</a:t>
            </a:r>
          </a:p>
        </p:txBody>
      </p:sp>
      <p:sp>
        <p:nvSpPr>
          <p:cNvPr id="59" name="Text Box 29"/>
          <p:cNvSpPr txBox="1">
            <a:spLocks noChangeArrowheads="1"/>
          </p:cNvSpPr>
          <p:nvPr/>
        </p:nvSpPr>
        <p:spPr bwMode="auto">
          <a:xfrm>
            <a:off x="2828925" y="3273425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42</a:t>
            </a:r>
          </a:p>
        </p:txBody>
      </p:sp>
      <p:sp>
        <p:nvSpPr>
          <p:cNvPr id="60" name="Text Box 30"/>
          <p:cNvSpPr txBox="1">
            <a:spLocks noChangeArrowheads="1"/>
          </p:cNvSpPr>
          <p:nvPr/>
        </p:nvSpPr>
        <p:spPr bwMode="auto">
          <a:xfrm>
            <a:off x="3675062" y="3270250"/>
            <a:ext cx="804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'hi'</a:t>
            </a:r>
          </a:p>
        </p:txBody>
      </p:sp>
      <p:sp>
        <p:nvSpPr>
          <p:cNvPr id="61" name="Text Box 17"/>
          <p:cNvSpPr txBox="1">
            <a:spLocks noChangeArrowheads="1"/>
          </p:cNvSpPr>
          <p:nvPr/>
        </p:nvSpPr>
        <p:spPr bwMode="auto">
          <a:xfrm>
            <a:off x="482183" y="3182298"/>
            <a:ext cx="10048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>
                <a:latin typeface="Calibri" panose="020F0502020204030204" pitchFamily="34" charset="0"/>
              </a:rPr>
              <a:t>42,042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73692" y="2590712"/>
            <a:ext cx="2512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 = [5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42, 'hi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']</a:t>
            </a:r>
            <a:endParaRPr lang="en-US" sz="3200" dirty="0"/>
          </a:p>
        </p:txBody>
      </p:sp>
      <p:sp>
        <p:nvSpPr>
          <p:cNvPr id="34" name="AutoShape 15"/>
          <p:cNvSpPr>
            <a:spLocks noChangeArrowheads="1"/>
          </p:cNvSpPr>
          <p:nvPr/>
        </p:nvSpPr>
        <p:spPr bwMode="auto">
          <a:xfrm>
            <a:off x="390525" y="4637088"/>
            <a:ext cx="1331912" cy="69691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506412" y="4963948"/>
            <a:ext cx="804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CC3300"/>
                </a:solidFill>
                <a:latin typeface="Courier New" pitchFamily="49" charset="0"/>
              </a:rPr>
              <a:t>M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873692" y="3259656"/>
            <a:ext cx="1099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 = L</a:t>
            </a:r>
            <a:endParaRPr lang="en-US" sz="3200" dirty="0"/>
          </a:p>
        </p:txBody>
      </p:sp>
      <p:sp>
        <p:nvSpPr>
          <p:cNvPr id="38" name="Rectangle 37"/>
          <p:cNvSpPr/>
          <p:nvPr/>
        </p:nvSpPr>
        <p:spPr>
          <a:xfrm>
            <a:off x="5873691" y="3944617"/>
            <a:ext cx="1805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M[0] = 60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149625" y="4780630"/>
            <a:ext cx="1922321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latin typeface="Calibri" pitchFamily="34" charset="0"/>
                <a:cs typeface="Calibri" pitchFamily="34" charset="0"/>
              </a:rPr>
              <a:t>What's L[0] ?!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51393" y="5672870"/>
            <a:ext cx="3428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=  assignment is "shallow"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5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5568892" y="1802175"/>
            <a:ext cx="3083789" cy="3820704"/>
          </a:xfrm>
          <a:prstGeom prst="roundRect">
            <a:avLst/>
          </a:prstGeom>
          <a:solidFill>
            <a:srgbClr val="FFCCCC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8128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anose="02040503050406030204" pitchFamily="18" charset="0"/>
              </a:rPr>
              <a:t>Shallow    vs.    </a:t>
            </a:r>
            <a:r>
              <a:rPr lang="en-US" sz="4000" b="1" dirty="0" smtClean="0">
                <a:latin typeface="Cambria" panose="02040503050406030204" pitchFamily="18" charset="0"/>
              </a:rPr>
              <a:t>Deep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7202" name="Text Box 13"/>
          <p:cNvSpPr txBox="1">
            <a:spLocks noChangeArrowheads="1"/>
          </p:cNvSpPr>
          <p:nvPr/>
        </p:nvSpPr>
        <p:spPr bwMode="auto">
          <a:xfrm>
            <a:off x="1077913" y="971490"/>
            <a:ext cx="69342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Python's two methods for copying data</a:t>
            </a:r>
          </a:p>
        </p:txBody>
      </p:sp>
      <p:sp>
        <p:nvSpPr>
          <p:cNvPr id="47" name="AutoShape 15"/>
          <p:cNvSpPr>
            <a:spLocks noChangeArrowheads="1"/>
          </p:cNvSpPr>
          <p:nvPr/>
        </p:nvSpPr>
        <p:spPr bwMode="auto">
          <a:xfrm>
            <a:off x="390525" y="3101055"/>
            <a:ext cx="1331912" cy="69691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Freeform 16"/>
          <p:cNvSpPr>
            <a:spLocks/>
          </p:cNvSpPr>
          <p:nvPr/>
        </p:nvSpPr>
        <p:spPr bwMode="auto">
          <a:xfrm>
            <a:off x="1052512" y="2767012"/>
            <a:ext cx="1157288" cy="454025"/>
          </a:xfrm>
          <a:custGeom>
            <a:avLst/>
            <a:gdLst>
              <a:gd name="T0" fmla="*/ 0 w 729"/>
              <a:gd name="T1" fmla="*/ 2147483647 h 286"/>
              <a:gd name="T2" fmla="*/ 2147483647 w 729"/>
              <a:gd name="T3" fmla="*/ 0 h 286"/>
              <a:gd name="T4" fmla="*/ 2147483647 w 729"/>
              <a:gd name="T5" fmla="*/ 2147483647 h 286"/>
              <a:gd name="T6" fmla="*/ 0 60000 65536"/>
              <a:gd name="T7" fmla="*/ 0 60000 65536"/>
              <a:gd name="T8" fmla="*/ 0 60000 65536"/>
              <a:gd name="T9" fmla="*/ 0 w 729"/>
              <a:gd name="T10" fmla="*/ 0 h 286"/>
              <a:gd name="T11" fmla="*/ 729 w 729"/>
              <a:gd name="T12" fmla="*/ 286 h 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9" h="286">
                <a:moveTo>
                  <a:pt x="0" y="286"/>
                </a:moveTo>
                <a:lnTo>
                  <a:pt x="2" y="0"/>
                </a:lnTo>
                <a:lnTo>
                  <a:pt x="729" y="243"/>
                </a:lnTo>
              </a:path>
            </a:pathLst>
          </a:cu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506412" y="3427915"/>
            <a:ext cx="804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CC3300"/>
                </a:solidFill>
                <a:latin typeface="Courier New" pitchFamily="49" charset="0"/>
              </a:rPr>
              <a:t>L</a:t>
            </a:r>
          </a:p>
        </p:txBody>
      </p:sp>
      <p:sp>
        <p:nvSpPr>
          <p:cNvPr id="50" name="AutoShape 18"/>
          <p:cNvSpPr>
            <a:spLocks noChangeArrowheads="1"/>
          </p:cNvSpPr>
          <p:nvPr/>
        </p:nvSpPr>
        <p:spPr bwMode="auto">
          <a:xfrm>
            <a:off x="2066925" y="3276600"/>
            <a:ext cx="825500" cy="60166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19"/>
          <p:cNvSpPr>
            <a:spLocks noChangeArrowheads="1"/>
          </p:cNvSpPr>
          <p:nvPr/>
        </p:nvSpPr>
        <p:spPr bwMode="auto">
          <a:xfrm>
            <a:off x="2828925" y="3276600"/>
            <a:ext cx="825500" cy="60166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AutoShape 20"/>
          <p:cNvSpPr>
            <a:spLocks noChangeArrowheads="1"/>
          </p:cNvSpPr>
          <p:nvPr/>
        </p:nvSpPr>
        <p:spPr bwMode="auto">
          <a:xfrm>
            <a:off x="3667125" y="3276600"/>
            <a:ext cx="825500" cy="60166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Text Box 21"/>
          <p:cNvSpPr txBox="1">
            <a:spLocks noChangeArrowheads="1"/>
          </p:cNvSpPr>
          <p:nvPr/>
        </p:nvSpPr>
        <p:spPr bwMode="auto">
          <a:xfrm>
            <a:off x="1954212" y="3581400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L[0]</a:t>
            </a:r>
          </a:p>
        </p:txBody>
      </p:sp>
      <p:sp>
        <p:nvSpPr>
          <p:cNvPr id="54" name="Text Box 22"/>
          <p:cNvSpPr txBox="1">
            <a:spLocks noChangeArrowheads="1"/>
          </p:cNvSpPr>
          <p:nvPr/>
        </p:nvSpPr>
        <p:spPr bwMode="auto">
          <a:xfrm>
            <a:off x="2709862" y="3581400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L[1]</a:t>
            </a:r>
          </a:p>
        </p:txBody>
      </p:sp>
      <p:sp>
        <p:nvSpPr>
          <p:cNvPr id="55" name="Text Box 23"/>
          <p:cNvSpPr txBox="1">
            <a:spLocks noChangeArrowheads="1"/>
          </p:cNvSpPr>
          <p:nvPr/>
        </p:nvSpPr>
        <p:spPr bwMode="auto">
          <a:xfrm>
            <a:off x="3540125" y="3581400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L[2]</a:t>
            </a:r>
          </a:p>
        </p:txBody>
      </p:sp>
      <p:sp>
        <p:nvSpPr>
          <p:cNvPr id="56" name="Text Box 24"/>
          <p:cNvSpPr txBox="1">
            <a:spLocks noChangeArrowheads="1"/>
          </p:cNvSpPr>
          <p:nvPr/>
        </p:nvSpPr>
        <p:spPr bwMode="auto">
          <a:xfrm>
            <a:off x="183592" y="2354614"/>
            <a:ext cx="114990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1400" b="1" i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"Reference"</a:t>
            </a:r>
            <a:endParaRPr lang="en-US" sz="1400" b="1" i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1400" b="1" i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"Pointer"</a:t>
            </a:r>
            <a:endParaRPr lang="en-US" sz="1400" b="1" i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1400" b="1" dirty="0">
                <a:latin typeface="Calibri" panose="020F0502020204030204" pitchFamily="34" charset="0"/>
                <a:cs typeface="Courier New" pitchFamily="49" charset="0"/>
              </a:rPr>
              <a:t>id</a:t>
            </a:r>
          </a:p>
        </p:txBody>
      </p:sp>
      <p:sp>
        <p:nvSpPr>
          <p:cNvPr id="57" name="Text Box 26"/>
          <p:cNvSpPr txBox="1">
            <a:spLocks noChangeArrowheads="1"/>
          </p:cNvSpPr>
          <p:nvPr/>
        </p:nvSpPr>
        <p:spPr bwMode="auto">
          <a:xfrm>
            <a:off x="1399336" y="2514600"/>
            <a:ext cx="34115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3300"/>
                </a:solidFill>
                <a:latin typeface="Courier New" pitchFamily="49" charset="0"/>
              </a:rPr>
              <a:t>L = [</a:t>
            </a:r>
            <a:r>
              <a:rPr lang="en-US" b="1" dirty="0">
                <a:latin typeface="Courier New" pitchFamily="49" charset="0"/>
              </a:rPr>
              <a:t>5</a:t>
            </a:r>
            <a:r>
              <a:rPr lang="en-US" b="1" dirty="0" smtClean="0">
                <a:solidFill>
                  <a:srgbClr val="CC3300"/>
                </a:solidFill>
                <a:latin typeface="Courier New" pitchFamily="49" charset="0"/>
              </a:rPr>
              <a:t>, </a:t>
            </a:r>
            <a:r>
              <a:rPr lang="en-US" b="1" dirty="0" smtClean="0">
                <a:latin typeface="Courier New" pitchFamily="49" charset="0"/>
              </a:rPr>
              <a:t>42</a:t>
            </a:r>
            <a:r>
              <a:rPr lang="en-US" b="1" dirty="0" smtClean="0">
                <a:solidFill>
                  <a:srgbClr val="CC3300"/>
                </a:solidFill>
                <a:latin typeface="Courier New" pitchFamily="49" charset="0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</a:rPr>
              <a:t>'hi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'</a:t>
            </a:r>
            <a:r>
              <a:rPr lang="en-US" b="1" dirty="0">
                <a:solidFill>
                  <a:srgbClr val="CC3300"/>
                </a:solidFill>
                <a:latin typeface="Courier New" pitchFamily="49" charset="0"/>
              </a:rPr>
              <a:t>]</a:t>
            </a:r>
          </a:p>
        </p:txBody>
      </p:sp>
      <p:sp>
        <p:nvSpPr>
          <p:cNvPr id="58" name="Text Box 28"/>
          <p:cNvSpPr txBox="1">
            <a:spLocks noChangeArrowheads="1"/>
          </p:cNvSpPr>
          <p:nvPr/>
        </p:nvSpPr>
        <p:spPr bwMode="auto">
          <a:xfrm>
            <a:off x="2074862" y="3276600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5</a:t>
            </a:r>
          </a:p>
        </p:txBody>
      </p:sp>
      <p:sp>
        <p:nvSpPr>
          <p:cNvPr id="59" name="Text Box 29"/>
          <p:cNvSpPr txBox="1">
            <a:spLocks noChangeArrowheads="1"/>
          </p:cNvSpPr>
          <p:nvPr/>
        </p:nvSpPr>
        <p:spPr bwMode="auto">
          <a:xfrm>
            <a:off x="2828925" y="3273425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42</a:t>
            </a:r>
          </a:p>
        </p:txBody>
      </p:sp>
      <p:sp>
        <p:nvSpPr>
          <p:cNvPr id="60" name="Text Box 30"/>
          <p:cNvSpPr txBox="1">
            <a:spLocks noChangeArrowheads="1"/>
          </p:cNvSpPr>
          <p:nvPr/>
        </p:nvSpPr>
        <p:spPr bwMode="auto">
          <a:xfrm>
            <a:off x="3675062" y="3270250"/>
            <a:ext cx="804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'hi'</a:t>
            </a:r>
          </a:p>
        </p:txBody>
      </p:sp>
      <p:sp>
        <p:nvSpPr>
          <p:cNvPr id="61" name="Text Box 17"/>
          <p:cNvSpPr txBox="1">
            <a:spLocks noChangeArrowheads="1"/>
          </p:cNvSpPr>
          <p:nvPr/>
        </p:nvSpPr>
        <p:spPr bwMode="auto">
          <a:xfrm>
            <a:off x="482183" y="3182298"/>
            <a:ext cx="10048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>
                <a:latin typeface="Calibri" panose="020F0502020204030204" pitchFamily="34" charset="0"/>
              </a:rPr>
              <a:t>42,042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73692" y="2590712"/>
            <a:ext cx="2512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 = [5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42, 'hi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']</a:t>
            </a:r>
            <a:endParaRPr lang="en-US" sz="3200" dirty="0"/>
          </a:p>
        </p:txBody>
      </p:sp>
      <p:sp>
        <p:nvSpPr>
          <p:cNvPr id="34" name="AutoShape 15"/>
          <p:cNvSpPr>
            <a:spLocks noChangeArrowheads="1"/>
          </p:cNvSpPr>
          <p:nvPr/>
        </p:nvSpPr>
        <p:spPr bwMode="auto">
          <a:xfrm>
            <a:off x="390525" y="4637088"/>
            <a:ext cx="1331912" cy="69691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506412" y="4963948"/>
            <a:ext cx="804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CC3300"/>
                </a:solidFill>
                <a:latin typeface="Courier New" pitchFamily="49" charset="0"/>
              </a:rPr>
              <a:t>M</a:t>
            </a: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482183" y="4718331"/>
            <a:ext cx="10048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>
                <a:latin typeface="Calibri" panose="020F0502020204030204" pitchFamily="34" charset="0"/>
              </a:rPr>
              <a:t>42,042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873692" y="3259656"/>
            <a:ext cx="2366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 = </a:t>
            </a:r>
            <a:r>
              <a:rPr lang="en-US" sz="2000" b="1" dirty="0" err="1" smtClean="0">
                <a:solidFill>
                  <a:srgbClr val="993300"/>
                </a:solidFill>
                <a:latin typeface="Calibri" pitchFamily="34" charset="0"/>
                <a:cs typeface="Calibri" pitchFamily="34" charset="0"/>
              </a:rPr>
              <a:t>deepcopy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(L)</a:t>
            </a:r>
            <a:endParaRPr lang="en-US" sz="3200" dirty="0"/>
          </a:p>
        </p:txBody>
      </p:sp>
      <p:sp>
        <p:nvSpPr>
          <p:cNvPr id="38" name="Rectangle 37"/>
          <p:cNvSpPr/>
          <p:nvPr/>
        </p:nvSpPr>
        <p:spPr>
          <a:xfrm>
            <a:off x="5873691" y="3944617"/>
            <a:ext cx="18053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M[0] = 60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6149625" y="4780630"/>
            <a:ext cx="1922321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i="1" dirty="0" smtClean="0">
                <a:latin typeface="Calibri" pitchFamily="34" charset="0"/>
                <a:cs typeface="Calibri" pitchFamily="34" charset="0"/>
              </a:rPr>
              <a:t>What's L[0] ?!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32264" y="5672870"/>
            <a:ext cx="24665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" pitchFamily="34" charset="0"/>
                <a:cs typeface="Calibri" pitchFamily="34" charset="0"/>
              </a:rPr>
              <a:t>deepcopy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deep!</a:t>
            </a:r>
            <a:endParaRPr lang="en-US" dirty="0"/>
          </a:p>
        </p:txBody>
      </p:sp>
      <p:sp>
        <p:nvSpPr>
          <p:cNvPr id="29" name="Text Box 34"/>
          <p:cNvSpPr txBox="1">
            <a:spLocks noChangeArrowheads="1"/>
          </p:cNvSpPr>
          <p:nvPr/>
        </p:nvSpPr>
        <p:spPr bwMode="auto">
          <a:xfrm>
            <a:off x="5889675" y="6270782"/>
            <a:ext cx="2551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srgbClr val="008000"/>
                </a:solidFill>
                <a:latin typeface="Cambria" pitchFamily="18" charset="0"/>
              </a:rPr>
              <a:t>import antigravity!</a:t>
            </a:r>
            <a:endParaRPr lang="en-US" sz="1200" dirty="0">
              <a:solidFill>
                <a:srgbClr val="008000"/>
              </a:solidFill>
              <a:latin typeface="Cambria" pitchFamily="18" charset="0"/>
            </a:endParaRPr>
          </a:p>
        </p:txBody>
      </p:sp>
      <p:grpSp>
        <p:nvGrpSpPr>
          <p:cNvPr id="30" name="Group 54"/>
          <p:cNvGrpSpPr>
            <a:grpSpLocks/>
          </p:cNvGrpSpPr>
          <p:nvPr/>
        </p:nvGrpSpPr>
        <p:grpSpPr bwMode="auto">
          <a:xfrm>
            <a:off x="8393383" y="6192344"/>
            <a:ext cx="518595" cy="537472"/>
            <a:chOff x="3456" y="1784"/>
            <a:chExt cx="952" cy="1048"/>
          </a:xfrm>
        </p:grpSpPr>
        <p:sp>
          <p:nvSpPr>
            <p:cNvPr id="31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>
          <a:xfrm>
            <a:off x="5889675" y="2057400"/>
            <a:ext cx="22307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1" dirty="0" smtClean="0">
                <a:solidFill>
                  <a:srgbClr val="993300"/>
                </a:solidFill>
                <a:latin typeface="Calibri" pitchFamily="34" charset="0"/>
                <a:cs typeface="Calibri" pitchFamily="34" charset="0"/>
              </a:rPr>
              <a:t>from copy import *</a:t>
            </a:r>
            <a:endParaRPr lang="en-US" sz="2000" b="1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1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521368" y="152400"/>
            <a:ext cx="822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Python functions: </a:t>
            </a:r>
            <a:r>
              <a:rPr lang="en-US" sz="4000" i="1" dirty="0">
                <a:latin typeface="Cambria" pitchFamily="18" charset="0"/>
              </a:rPr>
              <a:t>pass by </a:t>
            </a:r>
            <a:r>
              <a:rPr lang="en-US" sz="4000" i="1" dirty="0" smtClean="0">
                <a:latin typeface="Cambria" pitchFamily="18" charset="0"/>
              </a:rPr>
              <a:t>copy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533400" y="4016276"/>
            <a:ext cx="777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b="1" dirty="0" err="1">
                <a:solidFill>
                  <a:srgbClr val="EE7403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</a:t>
            </a:r>
            <a:r>
              <a:rPr lang="en-US" sz="1800" b="1" dirty="0">
                <a:latin typeface="Courier New" pitchFamily="49" charset="0"/>
              </a:rPr>
              <a:t>main()</a:t>
            </a:r>
            <a:endParaRPr lang="en-US" sz="1800" b="1" dirty="0">
              <a:solidFill>
                <a:schemeClr val="accent2"/>
              </a:solidFill>
              <a:latin typeface="Courier New" pitchFamily="49" charset="0"/>
            </a:endParaRPr>
          </a:p>
          <a:p>
            <a:pPr algn="l"/>
            <a:endParaRPr lang="en-US" sz="1800" b="1" dirty="0" smtClean="0">
              <a:solidFill>
                <a:srgbClr val="EE7403"/>
              </a:solidFill>
              <a:latin typeface="Courier New" pitchFamily="49" charset="0"/>
            </a:endParaRPr>
          </a:p>
          <a:p>
            <a:pPr algn="l"/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EE7403"/>
                </a:solidFill>
                <a:latin typeface="Courier New" pitchFamily="49" charset="0"/>
              </a:rPr>
              <a:t>   print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smtClean="0">
                <a:solidFill>
                  <a:srgbClr val="008000"/>
                </a:solidFill>
                <a:latin typeface="Courier New" pitchFamily="49" charset="0"/>
              </a:rPr>
              <a:t>"Welcome!"</a:t>
            </a:r>
            <a:r>
              <a:rPr lang="en-US" sz="1800" b="1" dirty="0" smtClean="0">
                <a:latin typeface="Courier New" pitchFamily="49" charset="0"/>
              </a:rPr>
              <a:t>)</a:t>
            </a:r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  <a:p>
            <a:pPr algn="l"/>
            <a:endParaRPr lang="en-US" sz="1800" b="1" dirty="0">
              <a:solidFill>
                <a:schemeClr val="accent2"/>
              </a:solidFill>
              <a:latin typeface="Courier New" pitchFamily="49" charset="0"/>
            </a:endParaRPr>
          </a:p>
          <a:p>
            <a:pPr algn="l"/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   </a:t>
            </a:r>
            <a:r>
              <a:rPr lang="en-US" sz="1800" b="1" dirty="0" err="1">
                <a:latin typeface="Courier New" pitchFamily="49" charset="0"/>
              </a:rPr>
              <a:t>fav</a:t>
            </a:r>
            <a:r>
              <a:rPr lang="en-US" sz="1800" b="1" dirty="0">
                <a:latin typeface="Courier New" pitchFamily="49" charset="0"/>
              </a:rPr>
              <a:t> = 7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 </a:t>
            </a:r>
          </a:p>
          <a:p>
            <a:pPr algn="l"/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chemeClr val="accent2"/>
                </a:solidFill>
                <a:latin typeface="Courier New" pitchFamily="49" charset="0"/>
              </a:rPr>
              <a:t>   </a:t>
            </a:r>
            <a:r>
              <a:rPr lang="en-US" sz="1800" b="1" dirty="0" err="1" smtClean="0">
                <a:latin typeface="Courier New" pitchFamily="49" charset="0"/>
              </a:rPr>
              <a:t>fav</a:t>
            </a:r>
            <a:r>
              <a:rPr lang="en-US" sz="1800" b="1" dirty="0" smtClean="0">
                <a:latin typeface="Courier New" pitchFamily="49" charset="0"/>
              </a:rPr>
              <a:t> = </a:t>
            </a:r>
            <a:r>
              <a:rPr lang="en-US" sz="1800" b="1" dirty="0" smtClean="0">
                <a:solidFill>
                  <a:srgbClr val="1608F9"/>
                </a:solidFill>
                <a:latin typeface="Courier New" pitchFamily="49" charset="0"/>
              </a:rPr>
              <a:t>conform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err="1" smtClean="0">
                <a:latin typeface="Courier New" pitchFamily="49" charset="0"/>
              </a:rPr>
              <a:t>fav</a:t>
            </a:r>
            <a:r>
              <a:rPr lang="en-US" sz="1800" b="1" dirty="0">
                <a:latin typeface="Courier New" pitchFamily="49" charset="0"/>
              </a:rPr>
              <a:t>)</a:t>
            </a:r>
          </a:p>
          <a:p>
            <a:pPr algn="l"/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   </a:t>
            </a:r>
            <a:r>
              <a:rPr lang="en-US" sz="1800" b="1" dirty="0" smtClean="0">
                <a:solidFill>
                  <a:srgbClr val="EE7403"/>
                </a:solidFill>
                <a:latin typeface="Courier New" pitchFamily="49" charset="0"/>
              </a:rPr>
              <a:t>print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smtClean="0">
                <a:solidFill>
                  <a:srgbClr val="008000"/>
                </a:solidFill>
                <a:latin typeface="Courier New" pitchFamily="49" charset="0"/>
              </a:rPr>
              <a:t>"My </a:t>
            </a:r>
            <a:r>
              <a:rPr lang="en-US" sz="1800" b="1" dirty="0">
                <a:solidFill>
                  <a:srgbClr val="008000"/>
                </a:solidFill>
                <a:latin typeface="Courier New" pitchFamily="49" charset="0"/>
              </a:rPr>
              <a:t>favorite </a:t>
            </a:r>
            <a:r>
              <a:rPr lang="en-US" sz="1800" b="1" dirty="0" smtClean="0">
                <a:solidFill>
                  <a:srgbClr val="008000"/>
                </a:solidFill>
                <a:latin typeface="Courier New" pitchFamily="49" charset="0"/>
              </a:rPr>
              <a:t># is</a:t>
            </a:r>
            <a:r>
              <a:rPr lang="en-US" sz="1800" b="1" dirty="0">
                <a:solidFill>
                  <a:srgbClr val="008000"/>
                </a:solidFill>
                <a:latin typeface="Courier New" pitchFamily="49" charset="0"/>
              </a:rPr>
              <a:t>"</a:t>
            </a:r>
            <a:r>
              <a:rPr lang="en-US" sz="1800" b="1" dirty="0">
                <a:latin typeface="Courier New" pitchFamily="49" charset="0"/>
              </a:rPr>
              <a:t>, fav</a:t>
            </a:r>
            <a:r>
              <a:rPr lang="en-US" sz="1800" b="1" dirty="0" smtClean="0">
                <a:latin typeface="Courier New" pitchFamily="49" charset="0"/>
              </a:rPr>
              <a:t>)</a:t>
            </a:r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5124" name="AutoShape 7"/>
          <p:cNvSpPr>
            <a:spLocks noChangeArrowheads="1"/>
          </p:cNvSpPr>
          <p:nvPr/>
        </p:nvSpPr>
        <p:spPr bwMode="auto">
          <a:xfrm>
            <a:off x="7010400" y="4814788"/>
            <a:ext cx="1752600" cy="114300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7670384" y="4862916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latin typeface="Courier New" pitchFamily="49" charset="0"/>
              </a:rPr>
              <a:t>7</a:t>
            </a:r>
          </a:p>
        </p:txBody>
      </p:sp>
      <p:sp>
        <p:nvSpPr>
          <p:cNvPr id="5126" name="Rectangle 9"/>
          <p:cNvSpPr>
            <a:spLocks noChangeArrowheads="1"/>
          </p:cNvSpPr>
          <p:nvPr/>
        </p:nvSpPr>
        <p:spPr bwMode="auto">
          <a:xfrm>
            <a:off x="7327900" y="5476776"/>
            <a:ext cx="595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fav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04800" y="1219200"/>
            <a:ext cx="8534400" cy="2133600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5867400" y="1676400"/>
            <a:ext cx="1752600" cy="114300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1608F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6160168" y="2319338"/>
            <a:ext cx="595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rgbClr val="1608F9"/>
                </a:solidFill>
                <a:latin typeface="Courier New" pitchFamily="49" charset="0"/>
              </a:rPr>
              <a:t>fav</a:t>
            </a:r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3400" y="1647735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1800" b="1" dirty="0" err="1">
                <a:solidFill>
                  <a:srgbClr val="EE7403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1608F9"/>
                </a:solidFill>
                <a:latin typeface="Courier New" pitchFamily="49" charset="0"/>
              </a:rPr>
              <a:t>conform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sz="1800" b="1" dirty="0" err="1">
                <a:solidFill>
                  <a:srgbClr val="1608F9"/>
                </a:solidFill>
                <a:latin typeface="Courier New" pitchFamily="49" charset="0"/>
              </a:rPr>
              <a:t>fav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)</a:t>
            </a:r>
          </a:p>
          <a:p>
            <a:pPr lvl="0" algn="l"/>
            <a:endParaRPr lang="en-US" sz="1800" b="1" dirty="0">
              <a:solidFill>
                <a:srgbClr val="000000"/>
              </a:solidFill>
              <a:latin typeface="Courier New" pitchFamily="49" charset="0"/>
            </a:endParaRPr>
          </a:p>
          <a:p>
            <a:pPr lvl="0" algn="l"/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rgbClr val="1608F9"/>
                </a:solidFill>
                <a:latin typeface="Courier New" pitchFamily="49" charset="0"/>
              </a:rPr>
              <a:t>fav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1608F9"/>
                </a:solidFill>
                <a:latin typeface="Courier New" pitchFamily="49" charset="0"/>
              </a:rPr>
              <a:t>= 42</a:t>
            </a:r>
          </a:p>
          <a:p>
            <a:pPr lvl="0" algn="l"/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return </a:t>
            </a:r>
            <a:r>
              <a:rPr lang="en-US" sz="1800" b="1" dirty="0" err="1">
                <a:solidFill>
                  <a:srgbClr val="1608F9"/>
                </a:solidFill>
                <a:latin typeface="Courier New" pitchFamily="49" charset="0"/>
              </a:rPr>
              <a:t>fav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258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521368" y="152400"/>
            <a:ext cx="822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Python functions: </a:t>
            </a:r>
            <a:r>
              <a:rPr lang="en-US" sz="4000" i="1" dirty="0">
                <a:latin typeface="Cambria" pitchFamily="18" charset="0"/>
              </a:rPr>
              <a:t>pass by </a:t>
            </a:r>
            <a:r>
              <a:rPr lang="en-US" sz="4000" i="1" dirty="0" smtClean="0">
                <a:latin typeface="Cambria" pitchFamily="18" charset="0"/>
              </a:rPr>
              <a:t>copy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533400" y="4016276"/>
            <a:ext cx="7772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b="1" dirty="0" err="1">
                <a:solidFill>
                  <a:srgbClr val="EE7403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</a:t>
            </a:r>
            <a:r>
              <a:rPr lang="en-US" sz="1800" b="1" dirty="0">
                <a:latin typeface="Courier New" pitchFamily="49" charset="0"/>
              </a:rPr>
              <a:t>main()</a:t>
            </a:r>
            <a:endParaRPr lang="en-US" sz="1800" b="1" dirty="0">
              <a:solidFill>
                <a:schemeClr val="accent2"/>
              </a:solidFill>
              <a:latin typeface="Courier New" pitchFamily="49" charset="0"/>
            </a:endParaRPr>
          </a:p>
          <a:p>
            <a:pPr algn="l"/>
            <a:endParaRPr lang="en-US" sz="1800" b="1" dirty="0">
              <a:solidFill>
                <a:srgbClr val="EE7403"/>
              </a:solidFill>
              <a:latin typeface="Courier New" pitchFamily="49" charset="0"/>
            </a:endParaRPr>
          </a:p>
          <a:p>
            <a:pPr algn="l"/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    print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smtClean="0">
                <a:solidFill>
                  <a:srgbClr val="008000"/>
                </a:solidFill>
                <a:latin typeface="Courier New" pitchFamily="49" charset="0"/>
              </a:rPr>
              <a:t>"Welcome!"</a:t>
            </a:r>
            <a:r>
              <a:rPr lang="en-US" sz="1800" b="1" dirty="0" smtClean="0">
                <a:latin typeface="Courier New" pitchFamily="49" charset="0"/>
              </a:rPr>
              <a:t>)</a:t>
            </a:r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  <a:p>
            <a:pPr algn="l"/>
            <a:endParaRPr lang="en-US" sz="1800" b="1" dirty="0">
              <a:solidFill>
                <a:schemeClr val="accent2"/>
              </a:solidFill>
              <a:latin typeface="Courier New" pitchFamily="49" charset="0"/>
            </a:endParaRPr>
          </a:p>
          <a:p>
            <a:pPr algn="l"/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   </a:t>
            </a:r>
            <a:r>
              <a:rPr lang="en-US" sz="1800" b="1" dirty="0">
                <a:latin typeface="Courier New" pitchFamily="49" charset="0"/>
              </a:rPr>
              <a:t>fav = 7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 </a:t>
            </a:r>
          </a:p>
          <a:p>
            <a:pPr algn="l"/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   </a:t>
            </a:r>
            <a:r>
              <a:rPr lang="en-US" sz="1800" b="1" u="sng" dirty="0">
                <a:latin typeface="Courier New" pitchFamily="49" charset="0"/>
              </a:rPr>
              <a:t>fav = </a:t>
            </a:r>
            <a:r>
              <a:rPr lang="en-US" sz="1800" b="1" dirty="0">
                <a:solidFill>
                  <a:srgbClr val="1608F9"/>
                </a:solidFill>
                <a:latin typeface="Courier New" pitchFamily="49" charset="0"/>
              </a:rPr>
              <a:t>conform</a:t>
            </a:r>
            <a:r>
              <a:rPr lang="en-US" sz="1800" b="1" dirty="0">
                <a:latin typeface="Courier New" pitchFamily="49" charset="0"/>
              </a:rPr>
              <a:t>(fav)</a:t>
            </a:r>
          </a:p>
          <a:p>
            <a:pPr algn="l"/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print</a:t>
            </a:r>
            <a:r>
              <a:rPr lang="en-US" sz="1800" b="1" dirty="0" smtClean="0">
                <a:latin typeface="Courier New" pitchFamily="49" charset="0"/>
              </a:rPr>
              <a:t>(</a:t>
            </a:r>
            <a:r>
              <a:rPr lang="en-US" sz="1800" b="1" dirty="0" smtClean="0">
                <a:solidFill>
                  <a:srgbClr val="008000"/>
                </a:solidFill>
                <a:latin typeface="Courier New" pitchFamily="49" charset="0"/>
              </a:rPr>
              <a:t>"My </a:t>
            </a:r>
            <a:r>
              <a:rPr lang="en-US" sz="1800" b="1" dirty="0">
                <a:solidFill>
                  <a:srgbClr val="008000"/>
                </a:solidFill>
                <a:latin typeface="Courier New" pitchFamily="49" charset="0"/>
              </a:rPr>
              <a:t>favorite # is"</a:t>
            </a:r>
            <a:r>
              <a:rPr lang="en-US" sz="1800" b="1" dirty="0">
                <a:latin typeface="Courier New" pitchFamily="49" charset="0"/>
              </a:rPr>
              <a:t>, fav)</a:t>
            </a:r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5124" name="AutoShape 7"/>
          <p:cNvSpPr>
            <a:spLocks noChangeArrowheads="1"/>
          </p:cNvSpPr>
          <p:nvPr/>
        </p:nvSpPr>
        <p:spPr bwMode="auto">
          <a:xfrm>
            <a:off x="7010400" y="4814788"/>
            <a:ext cx="1752600" cy="114300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7670384" y="4862916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latin typeface="Courier New" pitchFamily="49" charset="0"/>
              </a:rPr>
              <a:t>7</a:t>
            </a:r>
          </a:p>
        </p:txBody>
      </p:sp>
      <p:sp>
        <p:nvSpPr>
          <p:cNvPr id="5126" name="Rectangle 9"/>
          <p:cNvSpPr>
            <a:spLocks noChangeArrowheads="1"/>
          </p:cNvSpPr>
          <p:nvPr/>
        </p:nvSpPr>
        <p:spPr bwMode="auto">
          <a:xfrm>
            <a:off x="7327900" y="5476776"/>
            <a:ext cx="5953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fav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04800" y="1219200"/>
            <a:ext cx="8534400" cy="2133600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5867400" y="1676400"/>
            <a:ext cx="1752600" cy="114300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1608F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33400" y="1647735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1800" b="1" dirty="0" err="1">
                <a:solidFill>
                  <a:srgbClr val="EE7403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solidFill>
                  <a:srgbClr val="008000"/>
                </a:solidFill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1608F9"/>
                </a:solidFill>
                <a:latin typeface="Courier New" pitchFamily="49" charset="0"/>
              </a:rPr>
              <a:t>conform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(</a:t>
            </a:r>
            <a:r>
              <a:rPr lang="en-US" sz="1800" b="1" dirty="0" err="1">
                <a:solidFill>
                  <a:srgbClr val="1608F9"/>
                </a:solidFill>
                <a:latin typeface="Courier New" pitchFamily="49" charset="0"/>
              </a:rPr>
              <a:t>fav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)</a:t>
            </a:r>
          </a:p>
          <a:p>
            <a:pPr lvl="0" algn="l"/>
            <a:endParaRPr lang="en-US" sz="1800" b="1" dirty="0">
              <a:solidFill>
                <a:srgbClr val="000000"/>
              </a:solidFill>
              <a:latin typeface="Courier New" pitchFamily="49" charset="0"/>
            </a:endParaRPr>
          </a:p>
          <a:p>
            <a:pPr lvl="0" algn="l"/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rgbClr val="1608F9"/>
                </a:solidFill>
                <a:latin typeface="Courier New" pitchFamily="49" charset="0"/>
              </a:rPr>
              <a:t>fav</a:t>
            </a:r>
            <a:r>
              <a:rPr lang="en-US" sz="1800" b="1" dirty="0">
                <a:solidFill>
                  <a:srgbClr val="1608F9"/>
                </a:solidFill>
                <a:latin typeface="Courier New" pitchFamily="49" charset="0"/>
              </a:rPr>
              <a:t> = 42</a:t>
            </a:r>
          </a:p>
          <a:p>
            <a:pPr lvl="0" algn="l"/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return </a:t>
            </a:r>
            <a:r>
              <a:rPr lang="en-US" sz="1800" b="1" dirty="0" err="1">
                <a:solidFill>
                  <a:srgbClr val="1608F9"/>
                </a:solidFill>
                <a:latin typeface="Courier New" pitchFamily="49" charset="0"/>
              </a:rPr>
              <a:t>fav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6477000" y="1776664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608F9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72200" y="2819400"/>
            <a:ext cx="1972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copy of </a:t>
            </a:r>
            <a:r>
              <a:rPr lang="en-US" b="1" dirty="0" err="1" smtClean="0">
                <a:latin typeface="Courier New" pitchFamily="49" charset="0"/>
                <a:cs typeface="Courier New" pitchFamily="49" charset="0"/>
              </a:rPr>
              <a:t>fav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34288" y="3505200"/>
            <a:ext cx="3372577" cy="1200329"/>
          </a:xfrm>
          <a:prstGeom prst="rect">
            <a:avLst/>
          </a:prstGeom>
          <a:solidFill>
            <a:srgbClr val="CCECFF"/>
          </a:solidFill>
          <a:ln>
            <a:solidFill>
              <a:srgbClr val="1608F9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“pass </a:t>
            </a:r>
            <a:r>
              <a:rPr lang="en-US" dirty="0" smtClean="0">
                <a:latin typeface="Cambria" pitchFamily="18" charset="0"/>
              </a:rPr>
              <a:t>by </a:t>
            </a:r>
            <a:r>
              <a:rPr lang="en-US" dirty="0" smtClean="0">
                <a:latin typeface="Cambria" pitchFamily="18" charset="0"/>
              </a:rPr>
              <a:t>copy” </a:t>
            </a:r>
            <a:r>
              <a:rPr lang="en-US" dirty="0" smtClean="0">
                <a:latin typeface="Cambria" pitchFamily="18" charset="0"/>
              </a:rPr>
              <a:t>means the contents of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fav</a:t>
            </a:r>
            <a:r>
              <a:rPr lang="en-US" dirty="0" smtClean="0">
                <a:latin typeface="Cambria" pitchFamily="18" charset="0"/>
              </a:rPr>
              <a:t> are </a:t>
            </a:r>
            <a:r>
              <a:rPr lang="en-US" u="sng" dirty="0" smtClean="0">
                <a:latin typeface="Cambria" pitchFamily="18" charset="0"/>
              </a:rPr>
              <a:t>copied</a:t>
            </a:r>
            <a:r>
              <a:rPr lang="en-US" dirty="0" smtClean="0">
                <a:latin typeface="Cambria" pitchFamily="18" charset="0"/>
              </a:rPr>
              <a:t> to </a:t>
            </a:r>
            <a:r>
              <a:rPr lang="en-US" b="1" dirty="0" smtClean="0">
                <a:solidFill>
                  <a:srgbClr val="1608F9"/>
                </a:solidFill>
                <a:latin typeface="Courier New" pitchFamily="49" charset="0"/>
                <a:cs typeface="Courier New" pitchFamily="49" charset="0"/>
              </a:rPr>
              <a:t>fav</a:t>
            </a:r>
            <a:endParaRPr lang="en-US" b="1" dirty="0">
              <a:solidFill>
                <a:srgbClr val="1608F9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6737684" y="1290272"/>
            <a:ext cx="1588297" cy="3750963"/>
          </a:xfrm>
          <a:custGeom>
            <a:avLst/>
            <a:gdLst>
              <a:gd name="connsiteX0" fmla="*/ 1239252 w 1588297"/>
              <a:gd name="connsiteY0" fmla="*/ 3750963 h 3750963"/>
              <a:gd name="connsiteX1" fmla="*/ 1443789 w 1588297"/>
              <a:gd name="connsiteY1" fmla="*/ 3474237 h 3750963"/>
              <a:gd name="connsiteX2" fmla="*/ 1588168 w 1588297"/>
              <a:gd name="connsiteY2" fmla="*/ 2932816 h 3750963"/>
              <a:gd name="connsiteX3" fmla="*/ 1419726 w 1588297"/>
              <a:gd name="connsiteY3" fmla="*/ 791195 h 3750963"/>
              <a:gd name="connsiteX4" fmla="*/ 1070810 w 1588297"/>
              <a:gd name="connsiteY4" fmla="*/ 81332 h 3750963"/>
              <a:gd name="connsiteX5" fmla="*/ 457200 w 1588297"/>
              <a:gd name="connsiteY5" fmla="*/ 69300 h 3750963"/>
              <a:gd name="connsiteX6" fmla="*/ 0 w 1588297"/>
              <a:gd name="connsiteY6" fmla="*/ 562595 h 3750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8297" h="3750963">
                <a:moveTo>
                  <a:pt x="1239252" y="3750963"/>
                </a:moveTo>
                <a:cubicBezTo>
                  <a:pt x="1312444" y="3680779"/>
                  <a:pt x="1385636" y="3610595"/>
                  <a:pt x="1443789" y="3474237"/>
                </a:cubicBezTo>
                <a:cubicBezTo>
                  <a:pt x="1501942" y="3337879"/>
                  <a:pt x="1592179" y="3379990"/>
                  <a:pt x="1588168" y="2932816"/>
                </a:cubicBezTo>
                <a:cubicBezTo>
                  <a:pt x="1584158" y="2485642"/>
                  <a:pt x="1505952" y="1266442"/>
                  <a:pt x="1419726" y="791195"/>
                </a:cubicBezTo>
                <a:cubicBezTo>
                  <a:pt x="1333500" y="315948"/>
                  <a:pt x="1231231" y="201648"/>
                  <a:pt x="1070810" y="81332"/>
                </a:cubicBezTo>
                <a:cubicBezTo>
                  <a:pt x="910389" y="-38984"/>
                  <a:pt x="635668" y="-10910"/>
                  <a:pt x="457200" y="69300"/>
                </a:cubicBezTo>
                <a:cubicBezTo>
                  <a:pt x="278732" y="149510"/>
                  <a:pt x="139366" y="356052"/>
                  <a:pt x="0" y="562595"/>
                </a:cubicBezTo>
              </a:path>
            </a:pathLst>
          </a:custGeom>
          <a:noFill/>
          <a:ln w="28575" cap="flat" cmpd="sng" algn="ctr">
            <a:solidFill>
              <a:srgbClr val="1608F9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6160168" y="2319338"/>
            <a:ext cx="595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rgbClr val="1608F9"/>
                </a:solidFill>
                <a:latin typeface="Courier New" pitchFamily="49" charset="0"/>
              </a:rPr>
              <a:t>fav</a:t>
            </a:r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27" y="6565232"/>
            <a:ext cx="301396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100" dirty="0" smtClean="0">
                <a:latin typeface="Cambria" pitchFamily="18" charset="0"/>
              </a:rPr>
              <a:t>But what if the underlined part were absent… ?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62131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/>
          <p:cNvSpPr txBox="1">
            <a:spLocks noChangeArrowheads="1"/>
          </p:cNvSpPr>
          <p:nvPr/>
        </p:nvSpPr>
        <p:spPr bwMode="auto">
          <a:xfrm>
            <a:off x="1879600" y="152387"/>
            <a:ext cx="365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700" dirty="0" smtClean="0">
                <a:latin typeface="Cambria" pitchFamily="18" charset="0"/>
              </a:rPr>
              <a:t>Rules rule!?</a:t>
            </a:r>
            <a:endParaRPr lang="en-US" sz="2700" dirty="0">
              <a:latin typeface="Cambria" pitchFamily="18" charset="0"/>
            </a:endParaRPr>
          </a:p>
        </p:txBody>
      </p:sp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76200" y="1295400"/>
            <a:ext cx="231081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dirty="0" err="1">
                <a:solidFill>
                  <a:srgbClr val="EE7403"/>
                </a:solidFill>
                <a:latin typeface="Calibri" pitchFamily="34" charset="0"/>
              </a:rPr>
              <a:t>def</a:t>
            </a:r>
            <a:r>
              <a:rPr lang="en-US" sz="2100" dirty="0">
                <a:solidFill>
                  <a:srgbClr val="008000"/>
                </a:solidFill>
                <a:latin typeface="Calibri" pitchFamily="34" charset="0"/>
              </a:rPr>
              <a:t> </a:t>
            </a:r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conform1(</a:t>
            </a:r>
            <a:r>
              <a:rPr lang="en-US" sz="2100" dirty="0" err="1">
                <a:solidFill>
                  <a:srgbClr val="1608F9"/>
                </a:solidFill>
                <a:latin typeface="Calibri" pitchFamily="34" charset="0"/>
              </a:rPr>
              <a:t>fav</a:t>
            </a:r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)</a:t>
            </a:r>
          </a:p>
          <a:p>
            <a:pPr algn="l"/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    </a:t>
            </a:r>
            <a:r>
              <a:rPr lang="en-US" sz="2100" dirty="0" err="1">
                <a:solidFill>
                  <a:srgbClr val="1608F9"/>
                </a:solidFill>
                <a:latin typeface="Calibri" pitchFamily="34" charset="0"/>
              </a:rPr>
              <a:t>fav</a:t>
            </a:r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 = 42</a:t>
            </a:r>
            <a:endParaRPr lang="en-US" sz="2100" dirty="0">
              <a:latin typeface="Calibri" pitchFamily="34" charset="0"/>
            </a:endParaRPr>
          </a:p>
          <a:p>
            <a:pPr algn="l"/>
            <a:r>
              <a:rPr lang="en-US" sz="2100" dirty="0">
                <a:latin typeface="Calibri" pitchFamily="34" charset="0"/>
              </a:rPr>
              <a:t>    </a:t>
            </a:r>
            <a:r>
              <a:rPr lang="en-US" sz="2100" dirty="0">
                <a:solidFill>
                  <a:srgbClr val="EE7403"/>
                </a:solidFill>
                <a:latin typeface="Calibri" pitchFamily="34" charset="0"/>
              </a:rPr>
              <a:t>return </a:t>
            </a:r>
            <a:r>
              <a:rPr lang="en-US" sz="2100" dirty="0" err="1">
                <a:solidFill>
                  <a:srgbClr val="1608F9"/>
                </a:solidFill>
                <a:latin typeface="Calibri" pitchFamily="34" charset="0"/>
              </a:rPr>
              <a:t>fav</a:t>
            </a:r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 </a:t>
            </a:r>
            <a:endParaRPr lang="en-US" sz="2100" dirty="0">
              <a:solidFill>
                <a:srgbClr val="EE7403"/>
              </a:solidFill>
              <a:latin typeface="Calibri" pitchFamily="34" charset="0"/>
            </a:endParaRPr>
          </a:p>
        </p:txBody>
      </p:sp>
      <p:sp>
        <p:nvSpPr>
          <p:cNvPr id="7173" name="Rectangle 6"/>
          <p:cNvSpPr>
            <a:spLocks noChangeArrowheads="1"/>
          </p:cNvSpPr>
          <p:nvPr/>
        </p:nvSpPr>
        <p:spPr bwMode="auto">
          <a:xfrm>
            <a:off x="2743200" y="1295400"/>
            <a:ext cx="2613234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dirty="0" err="1">
                <a:solidFill>
                  <a:srgbClr val="EE7403"/>
                </a:solidFill>
                <a:latin typeface="Calibri" pitchFamily="34" charset="0"/>
              </a:rPr>
              <a:t>def</a:t>
            </a:r>
            <a:r>
              <a:rPr lang="en-US" sz="2100" dirty="0">
                <a:solidFill>
                  <a:srgbClr val="008000"/>
                </a:solidFill>
                <a:latin typeface="Calibri" pitchFamily="34" charset="0"/>
              </a:rPr>
              <a:t> </a:t>
            </a:r>
            <a:r>
              <a:rPr lang="en-US" sz="2100" dirty="0" smtClean="0">
                <a:solidFill>
                  <a:srgbClr val="1608F9"/>
                </a:solidFill>
                <a:latin typeface="Calibri" pitchFamily="34" charset="0"/>
              </a:rPr>
              <a:t>conform2(L)</a:t>
            </a:r>
            <a:endParaRPr lang="en-US" sz="2100" dirty="0">
              <a:solidFill>
                <a:srgbClr val="1608F9"/>
              </a:solidFill>
              <a:latin typeface="Calibri" pitchFamily="34" charset="0"/>
            </a:endParaRPr>
          </a:p>
          <a:p>
            <a:pPr algn="l"/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    L</a:t>
            </a:r>
            <a:r>
              <a:rPr lang="en-US" sz="2100" dirty="0" smtClean="0">
                <a:solidFill>
                  <a:srgbClr val="1608F9"/>
                </a:solidFill>
                <a:latin typeface="Calibri" pitchFamily="34" charset="0"/>
              </a:rPr>
              <a:t> </a:t>
            </a:r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= [42</a:t>
            </a:r>
            <a:r>
              <a:rPr lang="en-US" sz="2100" dirty="0" smtClean="0">
                <a:solidFill>
                  <a:srgbClr val="1608F9"/>
                </a:solidFill>
                <a:latin typeface="Calibri" pitchFamily="34" charset="0"/>
              </a:rPr>
              <a:t>, 42</a:t>
            </a:r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]</a:t>
            </a:r>
            <a:endParaRPr lang="en-US" sz="2100" dirty="0">
              <a:latin typeface="Calibri" pitchFamily="34" charset="0"/>
            </a:endParaRPr>
          </a:p>
          <a:p>
            <a:pPr algn="l"/>
            <a:r>
              <a:rPr lang="en-US" sz="2100" dirty="0">
                <a:latin typeface="Calibri" pitchFamily="34" charset="0"/>
              </a:rPr>
              <a:t>    </a:t>
            </a:r>
            <a:r>
              <a:rPr lang="en-US" sz="2100" dirty="0">
                <a:solidFill>
                  <a:srgbClr val="EE7403"/>
                </a:solidFill>
                <a:latin typeface="Calibri" pitchFamily="34" charset="0"/>
              </a:rPr>
              <a:t>return </a:t>
            </a:r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L</a:t>
            </a:r>
          </a:p>
        </p:txBody>
      </p:sp>
      <p:sp>
        <p:nvSpPr>
          <p:cNvPr id="7174" name="Line 14"/>
          <p:cNvSpPr>
            <a:spLocks noChangeShapeType="1"/>
          </p:cNvSpPr>
          <p:nvPr/>
        </p:nvSpPr>
        <p:spPr bwMode="auto">
          <a:xfrm rot="16200000">
            <a:off x="3455068" y="3707732"/>
            <a:ext cx="49770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5" name="Text Box 5"/>
          <p:cNvSpPr txBox="1">
            <a:spLocks noChangeArrowheads="1"/>
          </p:cNvSpPr>
          <p:nvPr/>
        </p:nvSpPr>
        <p:spPr bwMode="auto">
          <a:xfrm>
            <a:off x="100013" y="-63500"/>
            <a:ext cx="15763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 dirty="0" smtClean="0">
                <a:latin typeface="Cambria" pitchFamily="18" charset="0"/>
              </a:rPr>
              <a:t>Try it!</a:t>
            </a:r>
            <a:endParaRPr lang="en-US" sz="4200" i="1" dirty="0">
              <a:latin typeface="Cambria" pitchFamily="18" charset="0"/>
            </a:endParaRPr>
          </a:p>
        </p:txBody>
      </p:sp>
      <p:sp>
        <p:nvSpPr>
          <p:cNvPr id="7177" name="Text Box 5"/>
          <p:cNvSpPr txBox="1">
            <a:spLocks noChangeArrowheads="1"/>
          </p:cNvSpPr>
          <p:nvPr/>
        </p:nvSpPr>
        <p:spPr bwMode="auto">
          <a:xfrm>
            <a:off x="3997533" y="270505"/>
            <a:ext cx="4997855" cy="307777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 smtClean="0">
                <a:latin typeface="Cambria" pitchFamily="18" charset="0"/>
              </a:rPr>
              <a:t>Trace each </a:t>
            </a:r>
            <a:r>
              <a:rPr lang="en-US" sz="1400" dirty="0" err="1" smtClean="0">
                <a:latin typeface="Cambria" pitchFamily="18" charset="0"/>
              </a:rPr>
              <a:t>f'n</a:t>
            </a:r>
            <a:r>
              <a:rPr lang="en-US" sz="1400" dirty="0" smtClean="0">
                <a:latin typeface="Cambria" pitchFamily="18" charset="0"/>
              </a:rPr>
              <a:t>. What do 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main1</a:t>
            </a:r>
            <a:r>
              <a:rPr lang="en-US" sz="1400" dirty="0">
                <a:latin typeface="Cambria" pitchFamily="18" charset="0"/>
              </a:rPr>
              <a:t>, 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b="1" dirty="0" smtClean="0">
                <a:latin typeface="Courier New" pitchFamily="49" charset="0"/>
                <a:cs typeface="Courier New" pitchFamily="49" charset="0"/>
              </a:rPr>
              <a:t>main2</a:t>
            </a:r>
            <a:r>
              <a:rPr lang="en-US" sz="1400" dirty="0">
                <a:latin typeface="Cambria" pitchFamily="18" charset="0"/>
              </a:rPr>
              <a:t>, and </a:t>
            </a:r>
            <a:r>
              <a:rPr lang="en-US" sz="1400" b="1" dirty="0">
                <a:latin typeface="Courier New" pitchFamily="49" charset="0"/>
                <a:cs typeface="Courier New" pitchFamily="49" charset="0"/>
              </a:rPr>
              <a:t>main3</a:t>
            </a:r>
            <a:r>
              <a:rPr lang="en-US" sz="1400" dirty="0">
                <a:latin typeface="Cambria" pitchFamily="18" charset="0"/>
              </a:rPr>
              <a:t> </a:t>
            </a:r>
            <a:r>
              <a:rPr lang="en-US" sz="1400" dirty="0" smtClean="0">
                <a:latin typeface="Cambria" pitchFamily="18" charset="0"/>
              </a:rPr>
              <a:t>print?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7178" name="Rectangle 6"/>
          <p:cNvSpPr>
            <a:spLocks noChangeArrowheads="1"/>
          </p:cNvSpPr>
          <p:nvPr/>
        </p:nvSpPr>
        <p:spPr bwMode="auto">
          <a:xfrm>
            <a:off x="6038850" y="1295400"/>
            <a:ext cx="203835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dirty="0" err="1">
                <a:solidFill>
                  <a:srgbClr val="EE7403"/>
                </a:solidFill>
                <a:latin typeface="Calibri" pitchFamily="34" charset="0"/>
              </a:rPr>
              <a:t>def</a:t>
            </a:r>
            <a:r>
              <a:rPr lang="en-US" sz="2100" dirty="0">
                <a:solidFill>
                  <a:srgbClr val="008000"/>
                </a:solidFill>
                <a:latin typeface="Calibri" pitchFamily="34" charset="0"/>
              </a:rPr>
              <a:t> </a:t>
            </a:r>
            <a:r>
              <a:rPr lang="en-US" sz="2100" dirty="0" smtClean="0">
                <a:solidFill>
                  <a:srgbClr val="1608F9"/>
                </a:solidFill>
                <a:latin typeface="Calibri" pitchFamily="34" charset="0"/>
              </a:rPr>
              <a:t>conform3(L)</a:t>
            </a:r>
            <a:endParaRPr lang="en-US" sz="2100" dirty="0">
              <a:solidFill>
                <a:srgbClr val="1608F9"/>
              </a:solidFill>
              <a:latin typeface="Calibri" pitchFamily="34" charset="0"/>
            </a:endParaRPr>
          </a:p>
          <a:p>
            <a:pPr algn="l"/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    L</a:t>
            </a:r>
            <a:r>
              <a:rPr lang="en-US" sz="2100" dirty="0" smtClean="0">
                <a:solidFill>
                  <a:srgbClr val="1608F9"/>
                </a:solidFill>
                <a:latin typeface="Calibri" pitchFamily="34" charset="0"/>
              </a:rPr>
              <a:t>[0</a:t>
            </a:r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] = 42</a:t>
            </a:r>
          </a:p>
          <a:p>
            <a:pPr algn="l"/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    L</a:t>
            </a:r>
            <a:r>
              <a:rPr lang="en-US" sz="2100" dirty="0" smtClean="0">
                <a:solidFill>
                  <a:srgbClr val="1608F9"/>
                </a:solidFill>
                <a:latin typeface="Calibri" pitchFamily="34" charset="0"/>
              </a:rPr>
              <a:t>[1</a:t>
            </a:r>
            <a:r>
              <a:rPr lang="en-US" sz="2100" dirty="0">
                <a:solidFill>
                  <a:srgbClr val="1608F9"/>
                </a:solidFill>
                <a:latin typeface="Calibri" pitchFamily="34" charset="0"/>
              </a:rPr>
              <a:t>] = </a:t>
            </a:r>
            <a:r>
              <a:rPr lang="en-US" sz="2100" dirty="0" smtClean="0">
                <a:solidFill>
                  <a:srgbClr val="1608F9"/>
                </a:solidFill>
                <a:latin typeface="Calibri" pitchFamily="34" charset="0"/>
              </a:rPr>
              <a:t>42</a:t>
            </a:r>
            <a:endParaRPr lang="en-US" sz="2100" dirty="0">
              <a:solidFill>
                <a:srgbClr val="1608F9"/>
              </a:solidFill>
              <a:latin typeface="Calibri" pitchFamily="34" charset="0"/>
            </a:endParaRPr>
          </a:p>
        </p:txBody>
      </p:sp>
      <p:sp>
        <p:nvSpPr>
          <p:cNvPr id="7182" name="AutoShape 10"/>
          <p:cNvSpPr>
            <a:spLocks noChangeArrowheads="1"/>
          </p:cNvSpPr>
          <p:nvPr/>
        </p:nvSpPr>
        <p:spPr bwMode="auto">
          <a:xfrm>
            <a:off x="1576136" y="2133600"/>
            <a:ext cx="951915" cy="57150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19050">
            <a:solidFill>
              <a:srgbClr val="1608F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3" name="Rectangle 11"/>
          <p:cNvSpPr>
            <a:spLocks noChangeArrowheads="1"/>
          </p:cNvSpPr>
          <p:nvPr/>
        </p:nvSpPr>
        <p:spPr bwMode="auto">
          <a:xfrm>
            <a:off x="1608303" y="2363788"/>
            <a:ext cx="595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err="1">
                <a:solidFill>
                  <a:srgbClr val="1608F9"/>
                </a:solidFill>
                <a:latin typeface="Courier New" pitchFamily="49" charset="0"/>
              </a:rPr>
              <a:t>fav</a:t>
            </a:r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7184" name="AutoShape 10"/>
          <p:cNvSpPr>
            <a:spLocks noChangeArrowheads="1"/>
          </p:cNvSpPr>
          <p:nvPr/>
        </p:nvSpPr>
        <p:spPr bwMode="auto">
          <a:xfrm>
            <a:off x="444500" y="3429668"/>
            <a:ext cx="1079500" cy="57150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5" name="Rectangle 11"/>
          <p:cNvSpPr>
            <a:spLocks noChangeArrowheads="1"/>
          </p:cNvSpPr>
          <p:nvPr/>
        </p:nvSpPr>
        <p:spPr bwMode="auto">
          <a:xfrm>
            <a:off x="512763" y="3659856"/>
            <a:ext cx="5953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latin typeface="Courier New" pitchFamily="49" charset="0"/>
              </a:rPr>
              <a:t>fav</a:t>
            </a:r>
          </a:p>
        </p:txBody>
      </p:sp>
      <p:sp>
        <p:nvSpPr>
          <p:cNvPr id="7188" name="AutoShape 10"/>
          <p:cNvSpPr>
            <a:spLocks noChangeArrowheads="1"/>
          </p:cNvSpPr>
          <p:nvPr/>
        </p:nvSpPr>
        <p:spPr bwMode="auto">
          <a:xfrm>
            <a:off x="7782134" y="2111729"/>
            <a:ext cx="1079500" cy="57150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19050">
            <a:solidFill>
              <a:srgbClr val="1608F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89" name="Rectangle 11"/>
          <p:cNvSpPr>
            <a:spLocks noChangeArrowheads="1"/>
          </p:cNvSpPr>
          <p:nvPr/>
        </p:nvSpPr>
        <p:spPr bwMode="auto">
          <a:xfrm>
            <a:off x="8022887" y="2365981"/>
            <a:ext cx="322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1608F9"/>
                </a:solidFill>
                <a:latin typeface="Courier New" pitchFamily="49" charset="0"/>
              </a:rPr>
              <a:t>L</a:t>
            </a:r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7190" name="AutoShape 10"/>
          <p:cNvSpPr>
            <a:spLocks noChangeArrowheads="1"/>
          </p:cNvSpPr>
          <p:nvPr/>
        </p:nvSpPr>
        <p:spPr bwMode="auto">
          <a:xfrm>
            <a:off x="2871536" y="3461183"/>
            <a:ext cx="1079500" cy="57150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91" name="Rectangle 11"/>
          <p:cNvSpPr>
            <a:spLocks noChangeArrowheads="1"/>
          </p:cNvSpPr>
          <p:nvPr/>
        </p:nvSpPr>
        <p:spPr bwMode="auto">
          <a:xfrm>
            <a:off x="3124321" y="3703403"/>
            <a:ext cx="322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Courier New" pitchFamily="49" charset="0"/>
              </a:rPr>
              <a:t>L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 rot="16200000">
            <a:off x="178470" y="3707732"/>
            <a:ext cx="49770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17623" y="337695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Calibri" pitchFamily="34" charset="0"/>
              </a:rPr>
              <a:t>7</a:t>
            </a:r>
            <a:endParaRPr lang="en-US" sz="1800" b="1" dirty="0"/>
          </a:p>
        </p:txBody>
      </p:sp>
      <p:sp>
        <p:nvSpPr>
          <p:cNvPr id="34" name="Freeform 16"/>
          <p:cNvSpPr>
            <a:spLocks/>
          </p:cNvSpPr>
          <p:nvPr/>
        </p:nvSpPr>
        <p:spPr bwMode="auto">
          <a:xfrm>
            <a:off x="3392904" y="3200400"/>
            <a:ext cx="902369" cy="393033"/>
          </a:xfrm>
          <a:custGeom>
            <a:avLst/>
            <a:gdLst>
              <a:gd name="T0" fmla="*/ 0 w 729"/>
              <a:gd name="T1" fmla="*/ 2147483647 h 286"/>
              <a:gd name="T2" fmla="*/ 2147483647 w 729"/>
              <a:gd name="T3" fmla="*/ 0 h 286"/>
              <a:gd name="T4" fmla="*/ 2147483647 w 729"/>
              <a:gd name="T5" fmla="*/ 2147483647 h 286"/>
              <a:gd name="T6" fmla="*/ 0 60000 65536"/>
              <a:gd name="T7" fmla="*/ 0 60000 65536"/>
              <a:gd name="T8" fmla="*/ 0 60000 65536"/>
              <a:gd name="T9" fmla="*/ 0 w 729"/>
              <a:gd name="T10" fmla="*/ 0 h 286"/>
              <a:gd name="T11" fmla="*/ 729 w 729"/>
              <a:gd name="T12" fmla="*/ 286 h 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9" h="286">
                <a:moveTo>
                  <a:pt x="0" y="286"/>
                </a:moveTo>
                <a:lnTo>
                  <a:pt x="2" y="0"/>
                </a:lnTo>
                <a:lnTo>
                  <a:pt x="729" y="243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945482" y="6568318"/>
            <a:ext cx="75103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latin typeface="Cambria" pitchFamily="18" charset="0"/>
              </a:rPr>
              <a:t>Notice that there are NO assignment statements after these function calls!   The return values </a:t>
            </a:r>
            <a:r>
              <a:rPr lang="en-US" sz="1100" i="1" u="sng" dirty="0" smtClean="0">
                <a:latin typeface="Cambria" pitchFamily="18" charset="0"/>
              </a:rPr>
              <a:t>aren't being used</a:t>
            </a:r>
            <a:r>
              <a:rPr lang="en-US" sz="1100" dirty="0" smtClean="0">
                <a:latin typeface="Cambria" pitchFamily="18" charset="0"/>
              </a:rPr>
              <a:t>…</a:t>
            </a:r>
            <a:endParaRPr lang="en-US" sz="1100" dirty="0"/>
          </a:p>
        </p:txBody>
      </p:sp>
      <p:sp>
        <p:nvSpPr>
          <p:cNvPr id="37" name="AutoShape 19"/>
          <p:cNvSpPr>
            <a:spLocks noChangeArrowheads="1"/>
          </p:cNvSpPr>
          <p:nvPr/>
        </p:nvSpPr>
        <p:spPr bwMode="auto">
          <a:xfrm>
            <a:off x="4127500" y="3493168"/>
            <a:ext cx="799306" cy="457201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3997533" y="3681664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</a:rPr>
              <a:t>L[0]</a:t>
            </a:r>
            <a:endParaRPr lang="en-US" sz="1400" b="1" dirty="0">
              <a:latin typeface="Courier New" pitchFamily="49" charset="0"/>
            </a:endParaRPr>
          </a:p>
        </p:txBody>
      </p:sp>
      <p:sp>
        <p:nvSpPr>
          <p:cNvPr id="41" name="Text Box 29"/>
          <p:cNvSpPr txBox="1">
            <a:spLocks noChangeArrowheads="1"/>
          </p:cNvSpPr>
          <p:nvPr/>
        </p:nvSpPr>
        <p:spPr bwMode="auto">
          <a:xfrm>
            <a:off x="4127500" y="3453897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latin typeface="Courier New" pitchFamily="49" charset="0"/>
              </a:rPr>
              <a:t>7</a:t>
            </a:r>
          </a:p>
        </p:txBody>
      </p:sp>
      <p:sp>
        <p:nvSpPr>
          <p:cNvPr id="5" name="Rectangle 4"/>
          <p:cNvSpPr/>
          <p:nvPr/>
        </p:nvSpPr>
        <p:spPr>
          <a:xfrm>
            <a:off x="2958787" y="4279232"/>
            <a:ext cx="21466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100" dirty="0" err="1">
                <a:solidFill>
                  <a:srgbClr val="EE7403"/>
                </a:solidFill>
                <a:latin typeface="Calibri" pitchFamily="34" charset="0"/>
              </a:rPr>
              <a:t>def</a:t>
            </a:r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main2()</a:t>
            </a:r>
            <a:endParaRPr lang="en-US" sz="2100" dirty="0">
              <a:solidFill>
                <a:srgbClr val="3333CC"/>
              </a:solidFill>
              <a:latin typeface="Calibri" pitchFamily="34" charset="0"/>
            </a:endParaRPr>
          </a:p>
          <a:p>
            <a:pPr lvl="0" algn="l"/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   </a:t>
            </a:r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L</a:t>
            </a:r>
            <a:r>
              <a:rPr lang="en-US" sz="21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= [7</a:t>
            </a:r>
            <a:r>
              <a:rPr lang="en-US" sz="2100" dirty="0" smtClean="0">
                <a:solidFill>
                  <a:srgbClr val="000000"/>
                </a:solidFill>
                <a:latin typeface="Calibri" pitchFamily="34" charset="0"/>
              </a:rPr>
              <a:t>, 11</a:t>
            </a:r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]</a:t>
            </a:r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 </a:t>
            </a:r>
          </a:p>
          <a:p>
            <a:pPr lvl="0" algn="l"/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   </a:t>
            </a:r>
            <a:r>
              <a:rPr lang="en-US" sz="2100" dirty="0" smtClean="0">
                <a:solidFill>
                  <a:srgbClr val="000000"/>
                </a:solidFill>
                <a:latin typeface="Calibri" pitchFamily="34" charset="0"/>
              </a:rPr>
              <a:t>conform2(L)</a:t>
            </a:r>
            <a:endParaRPr lang="en-US" sz="2100" dirty="0">
              <a:solidFill>
                <a:srgbClr val="000000"/>
              </a:solidFill>
              <a:latin typeface="Calibri" pitchFamily="34" charset="0"/>
            </a:endParaRPr>
          </a:p>
          <a:p>
            <a:pPr lvl="0" algn="l"/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   </a:t>
            </a:r>
            <a:r>
              <a:rPr lang="en-US" sz="2100" dirty="0" smtClean="0">
                <a:solidFill>
                  <a:srgbClr val="EE7403"/>
                </a:solidFill>
                <a:latin typeface="Calibri" pitchFamily="34" charset="0"/>
              </a:rPr>
              <a:t>print</a:t>
            </a:r>
            <a:r>
              <a:rPr lang="en-US" sz="2100" dirty="0" smtClean="0">
                <a:solidFill>
                  <a:srgbClr val="000000"/>
                </a:solidFill>
                <a:latin typeface="Calibri" pitchFamily="34" charset="0"/>
              </a:rPr>
              <a:t>(</a:t>
            </a:r>
            <a:r>
              <a:rPr lang="en-US" sz="2100" dirty="0" smtClean="0">
                <a:latin typeface="Calibri" pitchFamily="34" charset="0"/>
              </a:rPr>
              <a:t>L)</a:t>
            </a:r>
            <a:endParaRPr lang="en-US" sz="2100" dirty="0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6978" y="4279232"/>
            <a:ext cx="225142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100" dirty="0" err="1">
                <a:solidFill>
                  <a:srgbClr val="EE7403"/>
                </a:solidFill>
                <a:latin typeface="Calibri" pitchFamily="34" charset="0"/>
              </a:rPr>
              <a:t>def</a:t>
            </a:r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main1()</a:t>
            </a:r>
            <a:endParaRPr lang="en-US" sz="2100" dirty="0">
              <a:solidFill>
                <a:srgbClr val="3333CC"/>
              </a:solidFill>
              <a:latin typeface="Calibri" pitchFamily="34" charset="0"/>
            </a:endParaRPr>
          </a:p>
          <a:p>
            <a:pPr lvl="0" algn="l"/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    </a:t>
            </a:r>
            <a:r>
              <a:rPr lang="en-US" sz="2100" dirty="0" err="1">
                <a:solidFill>
                  <a:srgbClr val="000000"/>
                </a:solidFill>
                <a:latin typeface="Calibri" pitchFamily="34" charset="0"/>
              </a:rPr>
              <a:t>fav</a:t>
            </a:r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 = 7</a:t>
            </a:r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 </a:t>
            </a:r>
          </a:p>
          <a:p>
            <a:pPr lvl="0" algn="l"/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   </a:t>
            </a:r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conform1(</a:t>
            </a:r>
            <a:r>
              <a:rPr lang="en-US" sz="2100" dirty="0" err="1">
                <a:solidFill>
                  <a:srgbClr val="000000"/>
                </a:solidFill>
                <a:latin typeface="Calibri" pitchFamily="34" charset="0"/>
              </a:rPr>
              <a:t>fav</a:t>
            </a:r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  <a:p>
            <a:pPr lvl="0" algn="l"/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   </a:t>
            </a:r>
            <a:r>
              <a:rPr lang="en-US" sz="2100" dirty="0" smtClean="0">
                <a:solidFill>
                  <a:srgbClr val="EE7403"/>
                </a:solidFill>
                <a:latin typeface="Calibri" pitchFamily="34" charset="0"/>
              </a:rPr>
              <a:t>print</a:t>
            </a:r>
            <a:r>
              <a:rPr lang="en-US" sz="2100" dirty="0" smtClean="0">
                <a:solidFill>
                  <a:srgbClr val="000000"/>
                </a:solidFill>
                <a:latin typeface="Calibri" pitchFamily="34" charset="0"/>
              </a:rPr>
              <a:t>(fav)</a:t>
            </a:r>
            <a:endParaRPr lang="en-US" sz="2100" dirty="0">
              <a:solidFill>
                <a:srgbClr val="3333CC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8400" y="4279232"/>
            <a:ext cx="2069306" cy="137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2100" dirty="0" err="1">
                <a:solidFill>
                  <a:srgbClr val="EE7403"/>
                </a:solidFill>
                <a:latin typeface="Calibri" pitchFamily="34" charset="0"/>
              </a:rPr>
              <a:t>def</a:t>
            </a:r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main3()</a:t>
            </a:r>
            <a:endParaRPr lang="en-US" sz="2100" dirty="0">
              <a:solidFill>
                <a:srgbClr val="3333CC"/>
              </a:solidFill>
              <a:latin typeface="Calibri" pitchFamily="34" charset="0"/>
            </a:endParaRPr>
          </a:p>
          <a:p>
            <a:pPr lvl="0" algn="l"/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   </a:t>
            </a:r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L = [7</a:t>
            </a:r>
            <a:r>
              <a:rPr lang="en-US" sz="2100" dirty="0" smtClean="0">
                <a:solidFill>
                  <a:srgbClr val="000000"/>
                </a:solidFill>
                <a:latin typeface="Calibri" pitchFamily="34" charset="0"/>
              </a:rPr>
              <a:t>, 11</a:t>
            </a:r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]</a:t>
            </a:r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 </a:t>
            </a:r>
          </a:p>
          <a:p>
            <a:pPr lvl="0" algn="l"/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   </a:t>
            </a:r>
            <a:r>
              <a:rPr lang="en-US" sz="2100" dirty="0">
                <a:solidFill>
                  <a:srgbClr val="000000"/>
                </a:solidFill>
                <a:latin typeface="Calibri" pitchFamily="34" charset="0"/>
              </a:rPr>
              <a:t>conform3(L)</a:t>
            </a:r>
          </a:p>
          <a:p>
            <a:pPr lvl="0" algn="l"/>
            <a:r>
              <a:rPr lang="en-US" sz="2100" dirty="0">
                <a:solidFill>
                  <a:srgbClr val="3333CC"/>
                </a:solidFill>
                <a:latin typeface="Calibri" pitchFamily="34" charset="0"/>
              </a:rPr>
              <a:t>    </a:t>
            </a:r>
            <a:r>
              <a:rPr lang="en-US" sz="2100" dirty="0" smtClean="0">
                <a:solidFill>
                  <a:srgbClr val="EE7403"/>
                </a:solidFill>
                <a:latin typeface="Calibri" pitchFamily="34" charset="0"/>
              </a:rPr>
              <a:t>print</a:t>
            </a:r>
            <a:r>
              <a:rPr lang="en-US" sz="2100" dirty="0" smtClean="0">
                <a:solidFill>
                  <a:srgbClr val="000000"/>
                </a:solidFill>
                <a:latin typeface="Calibri" pitchFamily="34" charset="0"/>
              </a:rPr>
              <a:t>(L)</a:t>
            </a:r>
            <a:endParaRPr lang="en-US" sz="21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9" name="AutoShape 10"/>
          <p:cNvSpPr>
            <a:spLocks noChangeArrowheads="1"/>
          </p:cNvSpPr>
          <p:nvPr/>
        </p:nvSpPr>
        <p:spPr bwMode="auto">
          <a:xfrm>
            <a:off x="4505534" y="2159887"/>
            <a:ext cx="1079500" cy="57150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19050">
            <a:solidFill>
              <a:srgbClr val="1608F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11"/>
          <p:cNvSpPr>
            <a:spLocks noChangeArrowheads="1"/>
          </p:cNvSpPr>
          <p:nvPr/>
        </p:nvSpPr>
        <p:spPr bwMode="auto">
          <a:xfrm>
            <a:off x="4746287" y="2414139"/>
            <a:ext cx="322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1608F9"/>
                </a:solidFill>
                <a:latin typeface="Courier New" pitchFamily="49" charset="0"/>
              </a:rPr>
              <a:t>L</a:t>
            </a:r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51" name="AutoShape 19"/>
          <p:cNvSpPr>
            <a:spLocks noChangeArrowheads="1"/>
          </p:cNvSpPr>
          <p:nvPr/>
        </p:nvSpPr>
        <p:spPr bwMode="auto">
          <a:xfrm>
            <a:off x="4986338" y="3480303"/>
            <a:ext cx="799306" cy="457201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Text Box 22"/>
          <p:cNvSpPr txBox="1">
            <a:spLocks noChangeArrowheads="1"/>
          </p:cNvSpPr>
          <p:nvPr/>
        </p:nvSpPr>
        <p:spPr bwMode="auto">
          <a:xfrm>
            <a:off x="4856371" y="3668799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</a:rPr>
              <a:t>L[1</a:t>
            </a:r>
            <a:r>
              <a:rPr lang="en-US" sz="1400" b="1" dirty="0">
                <a:latin typeface="Courier New" pitchFamily="49" charset="0"/>
              </a:rPr>
              <a:t>]</a:t>
            </a:r>
          </a:p>
        </p:txBody>
      </p:sp>
      <p:sp>
        <p:nvSpPr>
          <p:cNvPr id="53" name="Text Box 29"/>
          <p:cNvSpPr txBox="1">
            <a:spLocks noChangeArrowheads="1"/>
          </p:cNvSpPr>
          <p:nvPr/>
        </p:nvSpPr>
        <p:spPr bwMode="auto">
          <a:xfrm>
            <a:off x="4986338" y="3441032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</a:rPr>
              <a:t>11</a:t>
            </a:r>
            <a:endParaRPr lang="en-US" sz="1400" b="1" dirty="0">
              <a:latin typeface="Courier New" pitchFamily="49" charset="0"/>
            </a:endParaRPr>
          </a:p>
        </p:txBody>
      </p:sp>
      <p:sp>
        <p:nvSpPr>
          <p:cNvPr id="54" name="AutoShape 10"/>
          <p:cNvSpPr>
            <a:spLocks noChangeArrowheads="1"/>
          </p:cNvSpPr>
          <p:nvPr/>
        </p:nvSpPr>
        <p:spPr bwMode="auto">
          <a:xfrm>
            <a:off x="6071936" y="3467152"/>
            <a:ext cx="1079500" cy="57150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6324721" y="3709372"/>
            <a:ext cx="322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Courier New" pitchFamily="49" charset="0"/>
              </a:rPr>
              <a:t>L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56" name="Freeform 16"/>
          <p:cNvSpPr>
            <a:spLocks/>
          </p:cNvSpPr>
          <p:nvPr/>
        </p:nvSpPr>
        <p:spPr bwMode="auto">
          <a:xfrm>
            <a:off x="6593304" y="3206369"/>
            <a:ext cx="902369" cy="393033"/>
          </a:xfrm>
          <a:custGeom>
            <a:avLst/>
            <a:gdLst>
              <a:gd name="T0" fmla="*/ 0 w 729"/>
              <a:gd name="T1" fmla="*/ 2147483647 h 286"/>
              <a:gd name="T2" fmla="*/ 2147483647 w 729"/>
              <a:gd name="T3" fmla="*/ 0 h 286"/>
              <a:gd name="T4" fmla="*/ 2147483647 w 729"/>
              <a:gd name="T5" fmla="*/ 2147483647 h 286"/>
              <a:gd name="T6" fmla="*/ 0 60000 65536"/>
              <a:gd name="T7" fmla="*/ 0 60000 65536"/>
              <a:gd name="T8" fmla="*/ 0 60000 65536"/>
              <a:gd name="T9" fmla="*/ 0 w 729"/>
              <a:gd name="T10" fmla="*/ 0 h 286"/>
              <a:gd name="T11" fmla="*/ 729 w 729"/>
              <a:gd name="T12" fmla="*/ 286 h 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9" h="286">
                <a:moveTo>
                  <a:pt x="0" y="286"/>
                </a:moveTo>
                <a:lnTo>
                  <a:pt x="2" y="0"/>
                </a:lnTo>
                <a:lnTo>
                  <a:pt x="729" y="243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AutoShape 19"/>
          <p:cNvSpPr>
            <a:spLocks noChangeArrowheads="1"/>
          </p:cNvSpPr>
          <p:nvPr/>
        </p:nvSpPr>
        <p:spPr bwMode="auto">
          <a:xfrm>
            <a:off x="7327900" y="3499137"/>
            <a:ext cx="799306" cy="457201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Text Box 22"/>
          <p:cNvSpPr txBox="1">
            <a:spLocks noChangeArrowheads="1"/>
          </p:cNvSpPr>
          <p:nvPr/>
        </p:nvSpPr>
        <p:spPr bwMode="auto">
          <a:xfrm>
            <a:off x="7197933" y="3687633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</a:rPr>
              <a:t>L[0]</a:t>
            </a:r>
            <a:endParaRPr lang="en-US" sz="1400" b="1" dirty="0">
              <a:latin typeface="Courier New" pitchFamily="49" charset="0"/>
            </a:endParaRPr>
          </a:p>
        </p:txBody>
      </p:sp>
      <p:sp>
        <p:nvSpPr>
          <p:cNvPr id="59" name="Text Box 29"/>
          <p:cNvSpPr txBox="1">
            <a:spLocks noChangeArrowheads="1"/>
          </p:cNvSpPr>
          <p:nvPr/>
        </p:nvSpPr>
        <p:spPr bwMode="auto">
          <a:xfrm>
            <a:off x="7327900" y="3459866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latin typeface="Courier New" pitchFamily="49" charset="0"/>
              </a:rPr>
              <a:t>7</a:t>
            </a:r>
          </a:p>
        </p:txBody>
      </p:sp>
      <p:sp>
        <p:nvSpPr>
          <p:cNvPr id="60" name="AutoShape 19"/>
          <p:cNvSpPr>
            <a:spLocks noChangeArrowheads="1"/>
          </p:cNvSpPr>
          <p:nvPr/>
        </p:nvSpPr>
        <p:spPr bwMode="auto">
          <a:xfrm>
            <a:off x="8186738" y="3486272"/>
            <a:ext cx="799306" cy="457201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Text Box 22"/>
          <p:cNvSpPr txBox="1">
            <a:spLocks noChangeArrowheads="1"/>
          </p:cNvSpPr>
          <p:nvPr/>
        </p:nvSpPr>
        <p:spPr bwMode="auto">
          <a:xfrm>
            <a:off x="8056771" y="3674768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</a:rPr>
              <a:t>L[1</a:t>
            </a:r>
            <a:r>
              <a:rPr lang="en-US" sz="1400" b="1" dirty="0">
                <a:latin typeface="Courier New" pitchFamily="49" charset="0"/>
              </a:rPr>
              <a:t>]</a:t>
            </a:r>
          </a:p>
        </p:txBody>
      </p:sp>
      <p:sp>
        <p:nvSpPr>
          <p:cNvPr id="62" name="Text Box 29"/>
          <p:cNvSpPr txBox="1">
            <a:spLocks noChangeArrowheads="1"/>
          </p:cNvSpPr>
          <p:nvPr/>
        </p:nvSpPr>
        <p:spPr bwMode="auto">
          <a:xfrm>
            <a:off x="8186738" y="3447001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 smtClean="0">
                <a:latin typeface="Courier New" pitchFamily="49" charset="0"/>
              </a:rPr>
              <a:t>11</a:t>
            </a:r>
            <a:endParaRPr lang="en-US" sz="1400" b="1" dirty="0">
              <a:latin typeface="Courier New" pitchFamily="49" charset="0"/>
            </a:endParaRP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5562600" y="711802"/>
            <a:ext cx="3276600" cy="278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latin typeface="Cambria" pitchFamily="18" charset="0"/>
              </a:rPr>
              <a:t>T</a:t>
            </a:r>
            <a:r>
              <a:rPr lang="en-US" sz="1200" dirty="0" smtClean="0">
                <a:latin typeface="Cambria" pitchFamily="18" charset="0"/>
              </a:rPr>
              <a:t>hought experiments: </a:t>
            </a:r>
            <a:r>
              <a:rPr lang="en-US" sz="1200" i="1" dirty="0" smtClean="0">
                <a:latin typeface="Cambria" pitchFamily="18" charset="0"/>
              </a:rPr>
              <a:t>Don't hand this in…</a:t>
            </a:r>
            <a:endParaRPr lang="en-US" sz="1200" i="1" dirty="0">
              <a:latin typeface="Cambria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244727" y="5907504"/>
            <a:ext cx="2166352" cy="6096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47" name="Down Arrow 46"/>
          <p:cNvSpPr/>
          <p:nvPr/>
        </p:nvSpPr>
        <p:spPr bwMode="auto">
          <a:xfrm>
            <a:off x="1048580" y="5636153"/>
            <a:ext cx="373638" cy="383647"/>
          </a:xfrm>
          <a:prstGeom prst="downArrow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2916239" y="5883442"/>
            <a:ext cx="2798761" cy="6336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63" name="Down Arrow 62"/>
          <p:cNvSpPr/>
          <p:nvPr/>
        </p:nvSpPr>
        <p:spPr bwMode="auto">
          <a:xfrm>
            <a:off x="3728648" y="5636153"/>
            <a:ext cx="373638" cy="383647"/>
          </a:xfrm>
          <a:prstGeom prst="downArrow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64" name="Rectangle 63"/>
          <p:cNvSpPr/>
          <p:nvPr/>
        </p:nvSpPr>
        <p:spPr bwMode="auto">
          <a:xfrm>
            <a:off x="6109033" y="5883442"/>
            <a:ext cx="2798761" cy="6336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65" name="Down Arrow 64"/>
          <p:cNvSpPr/>
          <p:nvPr/>
        </p:nvSpPr>
        <p:spPr bwMode="auto">
          <a:xfrm>
            <a:off x="7047757" y="5613456"/>
            <a:ext cx="373638" cy="383647"/>
          </a:xfrm>
          <a:prstGeom prst="downArrow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282827" y="2971800"/>
            <a:ext cx="2166352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1608F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2828780" y="2971800"/>
            <a:ext cx="29243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1608F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6070933" y="2971800"/>
            <a:ext cx="29243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1608F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 Box 5"/>
          <p:cNvSpPr txBox="1">
            <a:spLocks noChangeArrowheads="1"/>
          </p:cNvSpPr>
          <p:nvPr/>
        </p:nvSpPr>
        <p:spPr bwMode="auto">
          <a:xfrm>
            <a:off x="674860" y="711802"/>
            <a:ext cx="1576387" cy="276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ts val="0"/>
              </a:spcBef>
            </a:pPr>
            <a:r>
              <a:rPr lang="en-US" sz="1200" dirty="0" smtClean="0">
                <a:latin typeface="Cambria" pitchFamily="18" charset="0"/>
              </a:rPr>
              <a:t>Numbers:  by value.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01467" y="711802"/>
            <a:ext cx="1450462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Cambria" pitchFamily="18" charset="0"/>
              </a:rPr>
              <a:t>Lists:  </a:t>
            </a:r>
            <a:r>
              <a:rPr lang="en-US" sz="1200" dirty="0">
                <a:solidFill>
                  <a:srgbClr val="000000"/>
                </a:solidFill>
                <a:latin typeface="Cambria" pitchFamily="18" charset="0"/>
              </a:rPr>
              <a:t>by reference.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943832" y="711802"/>
            <a:ext cx="1453668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</a:pPr>
            <a:r>
              <a:rPr lang="en-US" sz="1200" dirty="0" smtClean="0">
                <a:solidFill>
                  <a:srgbClr val="000000"/>
                </a:solidFill>
                <a:latin typeface="Cambria" pitchFamily="18" charset="0"/>
              </a:rPr>
              <a:t>Function calls </a:t>
            </a:r>
            <a:r>
              <a:rPr lang="en-US" sz="1200" i="1" u="sng" dirty="0" smtClean="0">
                <a:solidFill>
                  <a:srgbClr val="000000"/>
                </a:solidFill>
                <a:latin typeface="Cambria" pitchFamily="18" charset="0"/>
              </a:rPr>
              <a:t>copy</a:t>
            </a:r>
            <a:r>
              <a:rPr lang="en-US" sz="1200" dirty="0" smtClean="0">
                <a:solidFill>
                  <a:srgbClr val="000000"/>
                </a:solidFill>
                <a:latin typeface="Cambria" pitchFamily="18" charset="0"/>
              </a:rPr>
              <a:t>.</a:t>
            </a:r>
            <a:endParaRPr lang="en-US" sz="1200" dirty="0">
              <a:solidFill>
                <a:srgbClr val="0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1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Lists are </a:t>
            </a:r>
            <a:r>
              <a:rPr lang="en-US" sz="4000" i="1" dirty="0" smtClean="0">
                <a:latin typeface="Cambria" pitchFamily="18" charset="0"/>
              </a:rPr>
              <a:t>Mutable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12291" name="Text Box 22"/>
          <p:cNvSpPr txBox="1">
            <a:spLocks noChangeArrowheads="1"/>
          </p:cNvSpPr>
          <p:nvPr/>
        </p:nvSpPr>
        <p:spPr bwMode="auto">
          <a:xfrm>
            <a:off x="854869" y="1828800"/>
            <a:ext cx="73834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You can change </a:t>
            </a:r>
            <a:r>
              <a:rPr lang="en-US" sz="3200" b="1" dirty="0">
                <a:latin typeface="Cambria" pitchFamily="18" charset="0"/>
              </a:rPr>
              <a:t>the contents </a:t>
            </a:r>
            <a:r>
              <a:rPr lang="en-US" sz="3200" dirty="0">
                <a:latin typeface="Cambria" pitchFamily="18" charset="0"/>
              </a:rPr>
              <a:t>of lists in functions that take those lists as input.</a:t>
            </a:r>
          </a:p>
        </p:txBody>
      </p:sp>
      <p:sp>
        <p:nvSpPr>
          <p:cNvPr id="12292" name="Text Box 23"/>
          <p:cNvSpPr txBox="1">
            <a:spLocks noChangeArrowheads="1"/>
          </p:cNvSpPr>
          <p:nvPr/>
        </p:nvSpPr>
        <p:spPr bwMode="auto">
          <a:xfrm>
            <a:off x="762000" y="3810000"/>
            <a:ext cx="7569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Those changes will be visible </a:t>
            </a:r>
            <a:r>
              <a:rPr lang="en-US" sz="3200" b="1" dirty="0">
                <a:latin typeface="Cambria" pitchFamily="18" charset="0"/>
              </a:rPr>
              <a:t>everywhere</a:t>
            </a:r>
            <a:r>
              <a:rPr lang="en-US" sz="3200" dirty="0">
                <a:latin typeface="Cambria" pitchFamily="18" charset="0"/>
              </a:rPr>
              <a:t>.</a:t>
            </a:r>
          </a:p>
        </p:txBody>
      </p:sp>
      <p:sp>
        <p:nvSpPr>
          <p:cNvPr id="12293" name="Text Box 24"/>
          <p:cNvSpPr txBox="1">
            <a:spLocks noChangeArrowheads="1"/>
          </p:cNvSpPr>
          <p:nvPr/>
        </p:nvSpPr>
        <p:spPr bwMode="auto">
          <a:xfrm>
            <a:off x="5799137" y="3011904"/>
            <a:ext cx="2506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dirty="0" smtClean="0">
                <a:latin typeface="Cambria" pitchFamily="18" charset="0"/>
              </a:rPr>
              <a:t>-  Lists are MUTABLE objects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12294" name="Text Box 25"/>
          <p:cNvSpPr txBox="1">
            <a:spLocks noChangeArrowheads="1"/>
          </p:cNvSpPr>
          <p:nvPr/>
        </p:nvSpPr>
        <p:spPr bwMode="auto">
          <a:xfrm>
            <a:off x="5478379" y="6095074"/>
            <a:ext cx="3375025" cy="523220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 smtClean="0">
                <a:latin typeface="Cambria" pitchFamily="18" charset="0"/>
              </a:rPr>
              <a:t>Numbers, strings, etc. are IMMUTABLE: they can't be changed, only reassigned.</a:t>
            </a:r>
            <a:endParaRPr lang="en-US" sz="14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533400" y="228600"/>
            <a:ext cx="8001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Differing approaches to </a:t>
            </a:r>
            <a:r>
              <a:rPr lang="en-US" sz="4200" b="1" i="1" dirty="0" smtClean="0">
                <a:latin typeface="Cambria" pitchFamily="18" charset="0"/>
              </a:rPr>
              <a:t>rules</a:t>
            </a:r>
            <a:r>
              <a:rPr lang="en-US" sz="4200" dirty="0" smtClean="0">
                <a:latin typeface="Cambria" pitchFamily="18" charset="0"/>
              </a:rPr>
              <a:t> …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5696" y="2738966"/>
            <a:ext cx="5526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1608F9"/>
                </a:solidFill>
                <a:latin typeface="Calibri" pitchFamily="34" charset="0"/>
              </a:rPr>
              <a:t>Mathematicians</a:t>
            </a:r>
            <a:endParaRPr lang="en-US" dirty="0">
              <a:solidFill>
                <a:srgbClr val="1608F9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5696" y="3429000"/>
            <a:ext cx="631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1608F9"/>
                </a:solidFill>
                <a:latin typeface="Calibri" pitchFamily="34" charset="0"/>
              </a:rPr>
              <a:t>CS</a:t>
            </a:r>
            <a:r>
              <a:rPr lang="en-US" dirty="0" smtClean="0">
                <a:solidFill>
                  <a:srgbClr val="1608F9"/>
                </a:solidFill>
                <a:latin typeface="Calibri" pitchFamily="34" charset="0"/>
              </a:rPr>
              <a:t>?</a:t>
            </a:r>
            <a:endParaRPr lang="en-US" dirty="0">
              <a:solidFill>
                <a:srgbClr val="1608F9"/>
              </a:solidFill>
            </a:endParaRP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620713" y="1358900"/>
            <a:ext cx="730408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1608F9"/>
                </a:solidFill>
                <a:latin typeface="Calibri" pitchFamily="34" charset="0"/>
              </a:rPr>
              <a:t>Engineers</a:t>
            </a:r>
            <a:endParaRPr lang="en-US" dirty="0">
              <a:solidFill>
                <a:srgbClr val="1608F9"/>
              </a:solidFill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0713" y="2048933"/>
            <a:ext cx="730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rgbClr val="1608F9"/>
                </a:solidFill>
                <a:latin typeface="Calibri" pitchFamily="34" charset="0"/>
              </a:rPr>
              <a:t>Physicists</a:t>
            </a:r>
            <a:endParaRPr lang="en-US" dirty="0">
              <a:solidFill>
                <a:srgbClr val="1608F9"/>
              </a:solidFill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rot="21019226">
            <a:off x="4130415" y="2091222"/>
            <a:ext cx="3258552" cy="461665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different worldviews…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20713" y="722902"/>
            <a:ext cx="730408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1608F9"/>
                </a:solidFill>
                <a:latin typeface="Calibri" pitchFamily="34" charset="0"/>
              </a:rPr>
              <a:t>Engineers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believe their rules approximate reality;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02" y="1752600"/>
            <a:ext cx="6703596" cy="487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Up Arrow 4"/>
          <p:cNvSpPr>
            <a:spLocks noChangeArrowheads="1"/>
          </p:cNvSpPr>
          <p:nvPr/>
        </p:nvSpPr>
        <p:spPr bwMode="auto">
          <a:xfrm rot="10800000">
            <a:off x="3708400" y="251499"/>
            <a:ext cx="412416" cy="501066"/>
          </a:xfrm>
          <a:prstGeom prst="upArrow">
            <a:avLst>
              <a:gd name="adj1" fmla="val 50000"/>
              <a:gd name="adj2" fmla="val 49981"/>
            </a:avLst>
          </a:prstGeom>
          <a:solidFill>
            <a:srgbClr val="CCEC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13200" y="152400"/>
            <a:ext cx="2606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equations, relationships, formulas, etc.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7848600" y="5977549"/>
            <a:ext cx="798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>
                <a:latin typeface="Calibri" pitchFamily="34" charset="0"/>
              </a:rPr>
              <a:t>Grand Canyon Skywalk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7924801" y="1905000"/>
            <a:ext cx="914400" cy="584775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latin typeface="Calibri" pitchFamily="34" charset="0"/>
              </a:rPr>
              <a:t>Safety margins!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91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20713" y="1257072"/>
            <a:ext cx="730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1608F9"/>
                </a:solidFill>
                <a:latin typeface="Calibri" pitchFamily="34" charset="0"/>
              </a:rPr>
              <a:t>Physicists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believe </a:t>
            </a:r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reality approximates their rules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… 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82064" y="5748407"/>
            <a:ext cx="1499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 smtClean="0">
                <a:latin typeface="Calibri" pitchFamily="34" charset="0"/>
              </a:rPr>
              <a:t>Not a parabola, so not a real shot!</a:t>
            </a:r>
            <a:endParaRPr lang="en-US" sz="12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38" y="2716904"/>
            <a:ext cx="54768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219200" y="60937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900" dirty="0" smtClean="0">
                <a:latin typeface="Calibri" pitchFamily="34" charset="0"/>
              </a:rPr>
              <a:t>http://www.youtube.com/watch?feature=player_embedded&amp;v=WbaH52JI3So</a:t>
            </a:r>
            <a:endParaRPr lang="en-US" sz="9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6223519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900" dirty="0" smtClean="0">
                <a:latin typeface="Calibri" pitchFamily="34" charset="0"/>
              </a:rPr>
              <a:t>http://www.fourandsix.com/blog/2011/8/29/seriously-amazing-beer-pong-shots.html</a:t>
            </a:r>
            <a:endParaRPr lang="en-US" sz="900" dirty="0"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51357" y="4495800"/>
            <a:ext cx="1101159" cy="1077218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l"/>
            <a:r>
              <a:rPr lang="en-US" sz="1600" dirty="0" smtClean="0">
                <a:latin typeface="Calibri" pitchFamily="34" charset="0"/>
              </a:rPr>
              <a:t>Image forensics' verdict:</a:t>
            </a:r>
          </a:p>
          <a:p>
            <a:pPr algn="l"/>
            <a:r>
              <a:rPr lang="en-US" sz="1600" b="1" i="1" dirty="0" smtClean="0">
                <a:solidFill>
                  <a:srgbClr val="FF0000"/>
                </a:solidFill>
                <a:latin typeface="Calibri" pitchFamily="34" charset="0"/>
              </a:rPr>
              <a:t>Fake!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620713" y="722902"/>
            <a:ext cx="730408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1608F9"/>
                </a:solidFill>
                <a:latin typeface="Calibri" pitchFamily="34" charset="0"/>
              </a:rPr>
              <a:t>Engineers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believe their rules approximate reality;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Up Arrow 4"/>
          <p:cNvSpPr>
            <a:spLocks noChangeArrowheads="1"/>
          </p:cNvSpPr>
          <p:nvPr/>
        </p:nvSpPr>
        <p:spPr bwMode="auto">
          <a:xfrm rot="10800000">
            <a:off x="3708400" y="251499"/>
            <a:ext cx="412416" cy="501066"/>
          </a:xfrm>
          <a:prstGeom prst="upArrow">
            <a:avLst>
              <a:gd name="adj1" fmla="val 50000"/>
              <a:gd name="adj2" fmla="val 49981"/>
            </a:avLst>
          </a:prstGeom>
          <a:solidFill>
            <a:srgbClr val="CCEC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13200" y="152400"/>
            <a:ext cx="2606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equations, relationships, formulas, etc.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2484492" y="1629202"/>
            <a:ext cx="75693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latin typeface="Calibri" pitchFamily="34" charset="0"/>
              </a:rPr>
              <a:t>measured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2734560" y="1538068"/>
            <a:ext cx="256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^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5077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45696" y="1824335"/>
            <a:ext cx="5526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 smtClean="0">
                <a:solidFill>
                  <a:srgbClr val="1608F9"/>
                </a:solidFill>
                <a:latin typeface="Calibri" pitchFamily="34" charset="0"/>
              </a:rPr>
              <a:t>Mathematicians </a:t>
            </a:r>
            <a:r>
              <a:rPr lang="en-US" i="1" dirty="0" smtClean="0">
                <a:latin typeface="Calibri" pitchFamily="34" charset="0"/>
              </a:rPr>
              <a:t>don't care either way!</a:t>
            </a:r>
            <a:endParaRPr lang="en-US" i="1" dirty="0">
              <a:latin typeface="Calibri" pitchFamily="34" charset="0"/>
            </a:endParaRPr>
          </a:p>
        </p:txBody>
      </p:sp>
      <p:pic>
        <p:nvPicPr>
          <p:cNvPr id="267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14600"/>
            <a:ext cx="2181726" cy="3072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0" t="69658" r="21776" b="15104"/>
          <a:stretch/>
        </p:blipFill>
        <p:spPr bwMode="auto">
          <a:xfrm>
            <a:off x="590261" y="3652600"/>
            <a:ext cx="5124739" cy="116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3400" y="3048000"/>
            <a:ext cx="51849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</a:rPr>
              <a:t>A solid sphere can be </a:t>
            </a:r>
            <a:r>
              <a:rPr lang="en-US" sz="1500" b="1" u="sng" dirty="0" smtClean="0">
                <a:solidFill>
                  <a:srgbClr val="000000"/>
                </a:solidFill>
                <a:latin typeface="Calibri" pitchFamily="34" charset="0"/>
              </a:rPr>
              <a:t>split into 5 parts </a:t>
            </a:r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</a:rPr>
              <a:t>and rigidly reassembled into two solid spheres the same size as the original</a:t>
            </a:r>
            <a:endParaRPr lang="en-US" sz="150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6634879" y="3352800"/>
            <a:ext cx="336884" cy="12071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950242" y="3276600"/>
            <a:ext cx="701842" cy="9464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63248" y="4948535"/>
            <a:ext cx="2978764" cy="461665"/>
          </a:xfrm>
          <a:prstGeom prst="rect">
            <a:avLst/>
          </a:prstGeom>
          <a:solidFill>
            <a:srgbClr val="CCECFF"/>
          </a:solidFill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Calibri" pitchFamily="34" charset="0"/>
              </a:rPr>
              <a:t>Banach-Tarski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 paradox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2578" y="5587090"/>
            <a:ext cx="1712392" cy="323165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r>
              <a:rPr lang="en-US" sz="1500" dirty="0" err="1" smtClean="0">
                <a:solidFill>
                  <a:srgbClr val="000000"/>
                </a:solidFill>
                <a:latin typeface="Calibri" pitchFamily="34" charset="0"/>
              </a:rPr>
              <a:t>Banach-Tarski</a:t>
            </a:r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</a:rPr>
              <a:t> XKCD</a:t>
            </a:r>
            <a:endParaRPr lang="en-US" sz="1500" dirty="0"/>
          </a:p>
        </p:txBody>
      </p:sp>
      <p:sp>
        <p:nvSpPr>
          <p:cNvPr id="6" name="Rectangle 5"/>
          <p:cNvSpPr/>
          <p:nvPr/>
        </p:nvSpPr>
        <p:spPr>
          <a:xfrm>
            <a:off x="84932" y="6497272"/>
            <a:ext cx="196117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500" dirty="0" smtClean="0">
                <a:latin typeface="Cambria" pitchFamily="18" charset="0"/>
              </a:rPr>
              <a:t>the parts are "clouds"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713" y="1257072"/>
            <a:ext cx="730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1608F9"/>
                </a:solidFill>
                <a:latin typeface="Calibri" pitchFamily="34" charset="0"/>
              </a:rPr>
              <a:t>Physicists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believe </a:t>
            </a:r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reality approximates their rules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… 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Rectangle 26"/>
          <p:cNvSpPr>
            <a:spLocks noChangeArrowheads="1"/>
          </p:cNvSpPr>
          <p:nvPr/>
        </p:nvSpPr>
        <p:spPr bwMode="auto">
          <a:xfrm>
            <a:off x="620713" y="722902"/>
            <a:ext cx="730408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1608F9"/>
                </a:solidFill>
                <a:latin typeface="Calibri" pitchFamily="34" charset="0"/>
              </a:rPr>
              <a:t>Engineers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believe their rules approximate reality;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19600" y="655876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www.youtube.com/watch?v=s86-Z-CbaHA      @ 18:49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2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ndara" panose="020E0502030303020204" pitchFamily="34" charset="0"/>
              </a:rPr>
              <a:t>Mandelbrot!</a:t>
            </a:r>
            <a:endParaRPr lang="en-US" b="1" dirty="0"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6661"/>
            <a:ext cx="9144000" cy="50446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15219" y="6060785"/>
            <a:ext cx="7269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Forest K.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1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7" y="3228072"/>
            <a:ext cx="3333750" cy="31908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18744" y="3156635"/>
            <a:ext cx="2895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</a:rPr>
              <a:t>why settle for gears, when you could have </a:t>
            </a:r>
            <a:r>
              <a:rPr lang="en-US" sz="1500" b="1" i="1" dirty="0" smtClean="0">
                <a:solidFill>
                  <a:srgbClr val="C00000"/>
                </a:solidFill>
                <a:latin typeface="Calibri" pitchFamily="34" charset="0"/>
              </a:rPr>
              <a:t>fractal</a:t>
            </a:r>
            <a:r>
              <a:rPr lang="en-US" sz="15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</a:rPr>
              <a:t>gears?</a:t>
            </a:r>
            <a:endParaRPr lang="en-US" sz="1500" dirty="0"/>
          </a:p>
        </p:txBody>
      </p:sp>
      <p:pic>
        <p:nvPicPr>
          <p:cNvPr id="4098" name="Picture 2" descr="File:Conways game of life breeder 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42435"/>
            <a:ext cx="4648200" cy="235476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564856" y="6230035"/>
            <a:ext cx="419814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</a:rPr>
              <a:t>plain patterns?</a:t>
            </a:r>
            <a:r>
              <a:rPr lang="en-US" sz="1500" b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1500" b="1" i="1" dirty="0" smtClean="0">
                <a:solidFill>
                  <a:srgbClr val="000000"/>
                </a:solidFill>
                <a:latin typeface="Calibri" pitchFamily="34" charset="0"/>
              </a:rPr>
              <a:t>Self-propagating patterns!</a:t>
            </a:r>
            <a:endParaRPr lang="en-US" sz="1500" b="1" i="1" dirty="0"/>
          </a:p>
        </p:txBody>
      </p:sp>
      <p:sp>
        <p:nvSpPr>
          <p:cNvPr id="3" name="Rectangle 2"/>
          <p:cNvSpPr/>
          <p:nvPr/>
        </p:nvSpPr>
        <p:spPr>
          <a:xfrm>
            <a:off x="4552156" y="6652374"/>
            <a:ext cx="4572000" cy="2000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700" dirty="0">
                <a:latin typeface="Calibri" panose="020F0502020204030204" pitchFamily="34" charset="0"/>
                <a:cs typeface="Calibri" panose="020F0502020204030204" pitchFamily="34" charset="0"/>
              </a:rPr>
              <a:t>https://en.wikipedia.org/wiki/File:Conways_game_of_life_breeder_animation.gif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31060" y="2427932"/>
            <a:ext cx="5506451" cy="461665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Don't like your reality?</a:t>
            </a:r>
            <a:r>
              <a:rPr lang="en-US" b="1" dirty="0" smtClean="0">
                <a:latin typeface="Calibri" pitchFamily="34" charset="0"/>
              </a:rPr>
              <a:t>  </a:t>
            </a:r>
            <a:r>
              <a:rPr lang="en-US" b="1" i="1" dirty="0" smtClean="0">
                <a:solidFill>
                  <a:srgbClr val="1608F9"/>
                </a:solidFill>
                <a:latin typeface="Calibri" pitchFamily="34" charset="0"/>
              </a:rPr>
              <a:t>Build a new one!</a:t>
            </a:r>
            <a:endParaRPr lang="en-US" b="1" i="1" dirty="0">
              <a:solidFill>
                <a:srgbClr val="1608F9"/>
              </a:solidFill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000" y="2425700"/>
            <a:ext cx="631904" cy="461665"/>
          </a:xfrm>
          <a:prstGeom prst="rect">
            <a:avLst/>
          </a:prstGeom>
          <a:solidFill>
            <a:srgbClr val="FFCC99"/>
          </a:solidFill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1608F9"/>
                </a:solidFill>
                <a:latin typeface="Calibri" pitchFamily="34" charset="0"/>
              </a:rPr>
              <a:t>CS?</a:t>
            </a:r>
            <a:endParaRPr lang="en-US" b="1" i="1" dirty="0">
              <a:solidFill>
                <a:srgbClr val="1608F9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5696" y="1824335"/>
            <a:ext cx="5526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 smtClean="0">
                <a:solidFill>
                  <a:srgbClr val="1608F9"/>
                </a:solidFill>
                <a:latin typeface="Calibri" pitchFamily="34" charset="0"/>
              </a:rPr>
              <a:t>Mathematicians </a:t>
            </a:r>
            <a:r>
              <a:rPr lang="en-US" i="1" dirty="0" smtClean="0">
                <a:latin typeface="Calibri" pitchFamily="34" charset="0"/>
              </a:rPr>
              <a:t>don't care either way!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20713" y="1257072"/>
            <a:ext cx="730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1608F9"/>
                </a:solidFill>
                <a:latin typeface="Calibri" pitchFamily="34" charset="0"/>
              </a:rPr>
              <a:t>Physicists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believe </a:t>
            </a:r>
            <a:r>
              <a:rPr lang="en-US" i="1" dirty="0" smtClean="0">
                <a:solidFill>
                  <a:srgbClr val="000000"/>
                </a:solidFill>
                <a:latin typeface="Calibri" pitchFamily="34" charset="0"/>
              </a:rPr>
              <a:t>reality approximates their rules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… 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Rectangle 26"/>
          <p:cNvSpPr>
            <a:spLocks noChangeArrowheads="1"/>
          </p:cNvSpPr>
          <p:nvPr/>
        </p:nvSpPr>
        <p:spPr bwMode="auto">
          <a:xfrm>
            <a:off x="620713" y="722902"/>
            <a:ext cx="730408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1608F9"/>
                </a:solidFill>
                <a:latin typeface="Calibri" pitchFamily="34" charset="0"/>
              </a:rPr>
              <a:t>Engineers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</a:rPr>
              <a:t>believe their rules approximate reality;</a:t>
            </a: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60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Oval 8"/>
          <p:cNvSpPr>
            <a:spLocks noChangeArrowheads="1"/>
          </p:cNvSpPr>
          <p:nvPr/>
        </p:nvSpPr>
        <p:spPr bwMode="auto">
          <a:xfrm>
            <a:off x="1355725" y="3616523"/>
            <a:ext cx="1936750" cy="1141413"/>
          </a:xfrm>
          <a:prstGeom prst="ellipse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Text Box 9"/>
          <p:cNvSpPr txBox="1">
            <a:spLocks noChangeArrowheads="1"/>
          </p:cNvSpPr>
          <p:nvPr/>
        </p:nvSpPr>
        <p:spPr bwMode="auto">
          <a:xfrm>
            <a:off x="1431925" y="3845123"/>
            <a:ext cx="1303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latin typeface="Cambria" pitchFamily="18" charset="0"/>
              </a:rPr>
              <a:t>Axioms</a:t>
            </a:r>
          </a:p>
        </p:txBody>
      </p:sp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1812925" y="4149923"/>
            <a:ext cx="1303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latin typeface="Cambria" pitchFamily="18" charset="0"/>
              </a:rPr>
              <a:t>Definitions</a:t>
            </a:r>
          </a:p>
        </p:txBody>
      </p:sp>
      <p:sp>
        <p:nvSpPr>
          <p:cNvPr id="17415" name="Rectangle 11"/>
          <p:cNvSpPr>
            <a:spLocks noChangeArrowheads="1"/>
          </p:cNvSpPr>
          <p:nvPr/>
        </p:nvSpPr>
        <p:spPr bwMode="auto">
          <a:xfrm>
            <a:off x="1016794" y="6205954"/>
            <a:ext cx="25146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en-US" sz="1800" b="1" dirty="0" smtClean="0">
                <a:latin typeface="Cambria" pitchFamily="18" charset="0"/>
              </a:rPr>
              <a:t>math worldview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45695" y="1824335"/>
            <a:ext cx="6704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i="1" dirty="0" smtClean="0">
                <a:latin typeface="Calibri" pitchFamily="34" charset="0"/>
              </a:rPr>
              <a:t>Mathematics reason about </a:t>
            </a:r>
            <a:r>
              <a:rPr lang="en-US" b="1" i="1" dirty="0" smtClean="0">
                <a:solidFill>
                  <a:srgbClr val="C00000"/>
                </a:solidFill>
                <a:latin typeface="Calibri" pitchFamily="34" charset="0"/>
              </a:rPr>
              <a:t>structural</a:t>
            </a:r>
            <a:r>
              <a:rPr lang="en-US" i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</a:rPr>
              <a:t>rules…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20713" y="722902"/>
            <a:ext cx="730408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Engineers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believe equations approximate reality;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20713" y="1257072"/>
            <a:ext cx="730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Physicists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believe reality approximates equations… 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alibri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34771" y="2362200"/>
            <a:ext cx="6704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latin typeface="Calibri" pitchFamily="34" charset="0"/>
              </a:rPr>
              <a:t>… and </a:t>
            </a:r>
            <a:r>
              <a:rPr lang="en-US" i="1" dirty="0" err="1" smtClean="0">
                <a:latin typeface="Calibri" pitchFamily="34" charset="0"/>
              </a:rPr>
              <a:t>CSers</a:t>
            </a:r>
            <a:r>
              <a:rPr lang="en-US" i="1" dirty="0" smtClean="0">
                <a:latin typeface="Calibri" pitchFamily="34" charset="0"/>
              </a:rPr>
              <a:t> reason about </a:t>
            </a:r>
            <a:r>
              <a:rPr lang="en-US" b="1" i="1" dirty="0" smtClean="0">
                <a:solidFill>
                  <a:srgbClr val="1608F9"/>
                </a:solidFill>
                <a:latin typeface="Calibri" pitchFamily="34" charset="0"/>
              </a:rPr>
              <a:t>procedural</a:t>
            </a:r>
            <a:r>
              <a:rPr lang="en-US" i="1" dirty="0" smtClean="0">
                <a:solidFill>
                  <a:srgbClr val="1608F9"/>
                </a:solidFill>
                <a:latin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</a:rPr>
              <a:t>ones.</a:t>
            </a:r>
            <a:endParaRPr lang="en-US" i="1" dirty="0">
              <a:latin typeface="Calibri" pitchFamily="34" charset="0"/>
            </a:endParaRPr>
          </a:p>
        </p:txBody>
      </p:sp>
      <p:sp>
        <p:nvSpPr>
          <p:cNvPr id="24" name="Text Box 9"/>
          <p:cNvSpPr txBox="1">
            <a:spLocks noChangeArrowheads="1"/>
          </p:cNvSpPr>
          <p:nvPr/>
        </p:nvSpPr>
        <p:spPr bwMode="auto">
          <a:xfrm>
            <a:off x="1143000" y="5305425"/>
            <a:ext cx="23820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Insights, tools, </a:t>
            </a:r>
            <a:r>
              <a:rPr lang="en-US" sz="1800" dirty="0" smtClean="0">
                <a:solidFill>
                  <a:srgbClr val="C00000"/>
                </a:solidFill>
                <a:latin typeface="Cambria" pitchFamily="18" charset="0"/>
              </a:rPr>
              <a:t>mathematical truths</a:t>
            </a:r>
            <a:endParaRPr lang="en-US" sz="18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5318125" y="3276600"/>
            <a:ext cx="2667000" cy="1371600"/>
          </a:xfrm>
          <a:prstGeom prst="ellipse">
            <a:avLst/>
          </a:prstGeom>
          <a:noFill/>
          <a:ln w="9525">
            <a:solidFill>
              <a:srgbClr val="1608F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6080125" y="4267200"/>
            <a:ext cx="1303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if/else</a:t>
            </a:r>
          </a:p>
        </p:txBody>
      </p:sp>
      <p:sp>
        <p:nvSpPr>
          <p:cNvPr id="31" name="Text Box 20"/>
          <p:cNvSpPr txBox="1">
            <a:spLocks noChangeArrowheads="1"/>
          </p:cNvSpPr>
          <p:nvPr/>
        </p:nvSpPr>
        <p:spPr bwMode="auto">
          <a:xfrm>
            <a:off x="5743575" y="3705225"/>
            <a:ext cx="1303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while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5927725" y="3352800"/>
            <a:ext cx="1303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for</a:t>
            </a:r>
          </a:p>
        </p:txBody>
      </p:sp>
      <p:sp>
        <p:nvSpPr>
          <p:cNvPr id="33" name="Text Box 22"/>
          <p:cNvSpPr txBox="1">
            <a:spLocks noChangeArrowheads="1"/>
          </p:cNvSpPr>
          <p:nvPr/>
        </p:nvSpPr>
        <p:spPr bwMode="auto">
          <a:xfrm>
            <a:off x="5470525" y="3962400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Arial" pitchFamily="34" charset="0"/>
              </a:rPr>
              <a:t>arithmetic operations</a:t>
            </a:r>
          </a:p>
        </p:txBody>
      </p:sp>
      <p:sp>
        <p:nvSpPr>
          <p:cNvPr id="34" name="Text Box 23"/>
          <p:cNvSpPr txBox="1">
            <a:spLocks noChangeArrowheads="1"/>
          </p:cNvSpPr>
          <p:nvPr/>
        </p:nvSpPr>
        <p:spPr bwMode="auto">
          <a:xfrm>
            <a:off x="6816196" y="3699933"/>
            <a:ext cx="13033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latin typeface="Arial" pitchFamily="34" charset="0"/>
              </a:rPr>
              <a:t>variables</a:t>
            </a: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5622925" y="34290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 smtClean="0">
                <a:latin typeface="Arial" pitchFamily="34" charset="0"/>
              </a:rPr>
              <a:t>lists</a:t>
            </a:r>
            <a:endParaRPr lang="en-US" sz="1400" b="1" dirty="0">
              <a:latin typeface="Arial" pitchFamily="34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>
            <a:off x="2083594" y="4555265"/>
            <a:ext cx="381000" cy="733425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38" name="Rectangle 11"/>
          <p:cNvSpPr>
            <a:spLocks noChangeArrowheads="1"/>
          </p:cNvSpPr>
          <p:nvPr/>
        </p:nvSpPr>
        <p:spPr bwMode="auto">
          <a:xfrm>
            <a:off x="5410200" y="6205954"/>
            <a:ext cx="2514600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en-US" sz="1800" b="1" dirty="0" smtClean="0">
                <a:latin typeface="Cambria" pitchFamily="18" charset="0"/>
              </a:rPr>
              <a:t>CS worldview</a:t>
            </a:r>
            <a:endParaRPr lang="en-US" sz="1800" b="1" dirty="0">
              <a:latin typeface="Cambria" pitchFamily="18" charset="0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5440361" y="5305425"/>
            <a:ext cx="24844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Insights, tools, </a:t>
            </a:r>
            <a:r>
              <a:rPr lang="en-US" sz="1800" dirty="0" smtClean="0">
                <a:solidFill>
                  <a:srgbClr val="1608F9"/>
                </a:solidFill>
                <a:latin typeface="Cambria" pitchFamily="18" charset="0"/>
              </a:rPr>
              <a:t>algorithms</a:t>
            </a:r>
            <a:endParaRPr lang="en-US" sz="1800" dirty="0">
              <a:solidFill>
                <a:srgbClr val="1608F9"/>
              </a:solidFill>
              <a:latin typeface="Cambria" pitchFamily="18" charset="0"/>
            </a:endParaRPr>
          </a:p>
        </p:txBody>
      </p:sp>
      <p:sp>
        <p:nvSpPr>
          <p:cNvPr id="40" name="Down Arrow 39"/>
          <p:cNvSpPr/>
          <p:nvPr/>
        </p:nvSpPr>
        <p:spPr bwMode="auto">
          <a:xfrm>
            <a:off x="6477000" y="4572000"/>
            <a:ext cx="381000" cy="733425"/>
          </a:xfrm>
          <a:prstGeom prst="downArrow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848440" y="4834467"/>
            <a:ext cx="1303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 smtClean="0">
                <a:solidFill>
                  <a:srgbClr val="C00000"/>
                </a:solidFill>
                <a:latin typeface="Cambria" pitchFamily="18" charset="0"/>
              </a:rPr>
              <a:t>proofs</a:t>
            </a:r>
            <a:endParaRPr lang="en-US" sz="1400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6739467" y="4824664"/>
            <a:ext cx="1303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400" dirty="0" smtClean="0">
                <a:solidFill>
                  <a:srgbClr val="1608F9"/>
                </a:solidFill>
                <a:latin typeface="Cambria" pitchFamily="18" charset="0"/>
              </a:rPr>
              <a:t>programs</a:t>
            </a:r>
            <a:endParaRPr lang="en-US" sz="1400" dirty="0">
              <a:solidFill>
                <a:srgbClr val="1608F9"/>
              </a:solidFill>
              <a:latin typeface="Cambria" pitchFamily="18" charset="0"/>
            </a:endParaRP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6835422" y="3399212"/>
            <a:ext cx="65166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 smtClean="0">
                <a:latin typeface="Cambria" pitchFamily="18" charset="0"/>
              </a:rPr>
              <a:t>Data</a:t>
            </a:r>
            <a:endParaRPr lang="en-US" sz="1400" b="1" dirty="0">
              <a:latin typeface="Cambria" pitchFamily="18" charset="0"/>
            </a:endParaRP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2470502" y="3810000"/>
            <a:ext cx="65166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 smtClean="0">
                <a:latin typeface="Cambria" pitchFamily="18" charset="0"/>
              </a:rPr>
              <a:t>Data</a:t>
            </a:r>
            <a:endParaRPr lang="en-US" sz="14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762000" y="228599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2D data!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 rot="21329586">
            <a:off x="3905143" y="5600765"/>
            <a:ext cx="4876800" cy="674031"/>
          </a:xfrm>
          <a:prstGeom prst="rect">
            <a:avLst/>
          </a:prstGeom>
          <a:solidFill>
            <a:srgbClr val="FFCC99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100" b="1" i="1" dirty="0" smtClean="0">
                <a:solidFill>
                  <a:srgbClr val="1608F9"/>
                </a:solidFill>
                <a:latin typeface="Cambria" pitchFamily="18" charset="0"/>
              </a:rPr>
              <a:t>All and only</a:t>
            </a:r>
            <a:r>
              <a:rPr lang="en-US" sz="2100" dirty="0" smtClean="0">
                <a:latin typeface="Cambria" pitchFamily="18" charset="0"/>
              </a:rPr>
              <a:t> the rules that govern 1D data apply </a:t>
            </a:r>
            <a:r>
              <a:rPr lang="en-US" sz="2100" dirty="0" smtClean="0">
                <a:latin typeface="Cambria" pitchFamily="18" charset="0"/>
              </a:rPr>
              <a:t>here—no </a:t>
            </a:r>
            <a:r>
              <a:rPr lang="en-US" sz="2100" dirty="0" smtClean="0">
                <a:latin typeface="Cambria" pitchFamily="18" charset="0"/>
              </a:rPr>
              <a:t>new rules to learn!</a:t>
            </a:r>
            <a:endParaRPr lang="en-US" sz="2100" b="1" i="1" dirty="0">
              <a:solidFill>
                <a:srgbClr val="008000"/>
              </a:solidFill>
              <a:latin typeface="Cambria" pitchFamily="18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6096000" y="6297018"/>
            <a:ext cx="2648057" cy="3416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1800" i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~ pure composition</a:t>
            </a:r>
            <a:endParaRPr lang="en-US" sz="1800" i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5"/>
          <p:cNvSpPr txBox="1">
            <a:spLocks noChangeArrowheads="1"/>
          </p:cNvSpPr>
          <p:nvPr/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Lists ~ 2D data</a:t>
            </a:r>
            <a:endParaRPr lang="en-US" sz="4000" dirty="0">
              <a:latin typeface="Cambria" pitchFamily="18" charset="0"/>
            </a:endParaRPr>
          </a:p>
        </p:txBody>
      </p:sp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161843" y="1781395"/>
            <a:ext cx="6400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atin typeface="Courier New" pitchFamily="49" charset="0"/>
              </a:rPr>
              <a:t>A = </a:t>
            </a:r>
            <a:r>
              <a:rPr lang="en-US" sz="3200" b="1" dirty="0" smtClean="0">
                <a:latin typeface="Courier New" pitchFamily="49" charset="0"/>
              </a:rPr>
              <a:t>[42</a:t>
            </a:r>
            <a:r>
              <a:rPr lang="en-US" sz="3200" b="1" dirty="0">
                <a:latin typeface="Courier New" pitchFamily="49" charset="0"/>
              </a:rPr>
              <a:t>, 75, </a:t>
            </a:r>
            <a:r>
              <a:rPr lang="en-US" sz="3200" b="1" dirty="0" smtClean="0">
                <a:latin typeface="Courier New" pitchFamily="49" charset="0"/>
              </a:rPr>
              <a:t>70]</a:t>
            </a:r>
            <a:endParaRPr lang="en-US" sz="3200" b="1" dirty="0">
              <a:latin typeface="Courier New" pitchFamily="49" charset="0"/>
            </a:endParaRPr>
          </a:p>
        </p:txBody>
      </p:sp>
      <p:sp>
        <p:nvSpPr>
          <p:cNvPr id="20486" name="AutoShape 9"/>
          <p:cNvSpPr>
            <a:spLocks noChangeArrowheads="1"/>
          </p:cNvSpPr>
          <p:nvPr/>
        </p:nvSpPr>
        <p:spPr bwMode="auto">
          <a:xfrm>
            <a:off x="3754105" y="3633788"/>
            <a:ext cx="992188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7" name="AutoShape 10"/>
          <p:cNvSpPr>
            <a:spLocks noChangeArrowheads="1"/>
          </p:cNvSpPr>
          <p:nvPr/>
        </p:nvSpPr>
        <p:spPr bwMode="auto">
          <a:xfrm>
            <a:off x="4678030" y="3633788"/>
            <a:ext cx="992188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AutoShape 11"/>
          <p:cNvSpPr>
            <a:spLocks noChangeArrowheads="1"/>
          </p:cNvSpPr>
          <p:nvPr/>
        </p:nvSpPr>
        <p:spPr bwMode="auto">
          <a:xfrm>
            <a:off x="5590843" y="3633788"/>
            <a:ext cx="992187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Rectangle 12"/>
          <p:cNvSpPr>
            <a:spLocks noChangeArrowheads="1"/>
          </p:cNvSpPr>
          <p:nvPr/>
        </p:nvSpPr>
        <p:spPr bwMode="auto">
          <a:xfrm>
            <a:off x="4003343" y="3657600"/>
            <a:ext cx="4302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42</a:t>
            </a:r>
          </a:p>
        </p:txBody>
      </p:sp>
      <p:sp>
        <p:nvSpPr>
          <p:cNvPr id="20490" name="Rectangle 13"/>
          <p:cNvSpPr>
            <a:spLocks noChangeArrowheads="1"/>
          </p:cNvSpPr>
          <p:nvPr/>
        </p:nvSpPr>
        <p:spPr bwMode="auto">
          <a:xfrm>
            <a:off x="4941555" y="3665538"/>
            <a:ext cx="430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75</a:t>
            </a:r>
          </a:p>
        </p:txBody>
      </p:sp>
      <p:sp>
        <p:nvSpPr>
          <p:cNvPr id="20491" name="Rectangle 14"/>
          <p:cNvSpPr>
            <a:spLocks noChangeArrowheads="1"/>
          </p:cNvSpPr>
          <p:nvPr/>
        </p:nvSpPr>
        <p:spPr bwMode="auto">
          <a:xfrm>
            <a:off x="5871830" y="3654425"/>
            <a:ext cx="4302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00"/>
                </a:solidFill>
                <a:latin typeface="Courier New" pitchFamily="49" charset="0"/>
              </a:rPr>
              <a:t>70</a:t>
            </a:r>
          </a:p>
        </p:txBody>
      </p:sp>
      <p:sp>
        <p:nvSpPr>
          <p:cNvPr id="20492" name="AutoShape 15"/>
          <p:cNvSpPr>
            <a:spLocks noChangeArrowheads="1"/>
          </p:cNvSpPr>
          <p:nvPr/>
        </p:nvSpPr>
        <p:spPr bwMode="auto">
          <a:xfrm>
            <a:off x="2161843" y="3549650"/>
            <a:ext cx="1371600" cy="838200"/>
          </a:xfrm>
          <a:prstGeom prst="cube">
            <a:avLst>
              <a:gd name="adj" fmla="val 48676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3" name="Freeform 16"/>
          <p:cNvSpPr>
            <a:spLocks/>
          </p:cNvSpPr>
          <p:nvPr/>
        </p:nvSpPr>
        <p:spPr bwMode="auto">
          <a:xfrm>
            <a:off x="2839705" y="3413125"/>
            <a:ext cx="1071563" cy="381000"/>
          </a:xfrm>
          <a:custGeom>
            <a:avLst/>
            <a:gdLst>
              <a:gd name="T0" fmla="*/ 0 w 675"/>
              <a:gd name="T1" fmla="*/ 2147483647 h 240"/>
              <a:gd name="T2" fmla="*/ 0 w 675"/>
              <a:gd name="T3" fmla="*/ 0 h 240"/>
              <a:gd name="T4" fmla="*/ 2147483647 w 675"/>
              <a:gd name="T5" fmla="*/ 2147483647 h 240"/>
              <a:gd name="T6" fmla="*/ 0 60000 65536"/>
              <a:gd name="T7" fmla="*/ 0 60000 65536"/>
              <a:gd name="T8" fmla="*/ 0 60000 65536"/>
              <a:gd name="T9" fmla="*/ 0 w 675"/>
              <a:gd name="T10" fmla="*/ 0 h 240"/>
              <a:gd name="T11" fmla="*/ 675 w 675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5" h="240">
                <a:moveTo>
                  <a:pt x="0" y="240"/>
                </a:moveTo>
                <a:lnTo>
                  <a:pt x="0" y="0"/>
                </a:lnTo>
                <a:lnTo>
                  <a:pt x="675" y="218"/>
                </a:lnTo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7"/>
          <p:cNvSpPr>
            <a:spLocks noChangeArrowheads="1"/>
          </p:cNvSpPr>
          <p:nvPr/>
        </p:nvSpPr>
        <p:spPr bwMode="auto">
          <a:xfrm>
            <a:off x="3849355" y="3938588"/>
            <a:ext cx="460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int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0495" name="Rectangle 18"/>
          <p:cNvSpPr>
            <a:spLocks noChangeArrowheads="1"/>
          </p:cNvSpPr>
          <p:nvPr/>
        </p:nvSpPr>
        <p:spPr bwMode="auto">
          <a:xfrm>
            <a:off x="4768518" y="3938588"/>
            <a:ext cx="460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int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0496" name="Rectangle 19"/>
          <p:cNvSpPr>
            <a:spLocks noChangeArrowheads="1"/>
          </p:cNvSpPr>
          <p:nvPr/>
        </p:nvSpPr>
        <p:spPr bwMode="auto">
          <a:xfrm>
            <a:off x="5673393" y="3938588"/>
            <a:ext cx="460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int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0497" name="Rectangle 20"/>
          <p:cNvSpPr>
            <a:spLocks noChangeArrowheads="1"/>
          </p:cNvSpPr>
          <p:nvPr/>
        </p:nvSpPr>
        <p:spPr bwMode="auto">
          <a:xfrm>
            <a:off x="2355518" y="3960813"/>
            <a:ext cx="549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list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0498" name="Rectangle 21"/>
          <p:cNvSpPr>
            <a:spLocks noChangeArrowheads="1"/>
          </p:cNvSpPr>
          <p:nvPr/>
        </p:nvSpPr>
        <p:spPr bwMode="auto">
          <a:xfrm>
            <a:off x="2496805" y="4144963"/>
            <a:ext cx="276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A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40" name="Text Box 7"/>
          <p:cNvSpPr txBox="1">
            <a:spLocks noChangeArrowheads="1"/>
          </p:cNvSpPr>
          <p:nvPr/>
        </p:nvSpPr>
        <p:spPr bwMode="auto">
          <a:xfrm>
            <a:off x="4079542" y="6019800"/>
            <a:ext cx="4896977" cy="674031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100" dirty="0" smtClean="0">
                <a:latin typeface="Cambria" pitchFamily="18" charset="0"/>
              </a:rPr>
              <a:t>1D lists are </a:t>
            </a:r>
            <a:r>
              <a:rPr lang="en-US" sz="2100" dirty="0" smtClean="0">
                <a:latin typeface="Cambria" pitchFamily="18" charset="0"/>
              </a:rPr>
              <a:t>familiar—but </a:t>
            </a:r>
            <a:r>
              <a:rPr lang="en-US" sz="2100" dirty="0" smtClean="0">
                <a:latin typeface="Cambria" pitchFamily="18" charset="0"/>
              </a:rPr>
              <a:t>lists can hold ANY kind of </a:t>
            </a:r>
            <a:r>
              <a:rPr lang="en-US" sz="2100" dirty="0" smtClean="0">
                <a:latin typeface="Cambria" pitchFamily="18" charset="0"/>
              </a:rPr>
              <a:t>data—</a:t>
            </a:r>
            <a:r>
              <a:rPr lang="en-US" sz="2100" b="1" i="1" dirty="0" smtClean="0">
                <a:latin typeface="Cambria" pitchFamily="18" charset="0"/>
              </a:rPr>
              <a:t>including </a:t>
            </a:r>
            <a:r>
              <a:rPr lang="en-US" sz="2100" b="1" i="1" dirty="0" smtClean="0">
                <a:latin typeface="Cambria" pitchFamily="18" charset="0"/>
              </a:rPr>
              <a:t>lists!</a:t>
            </a:r>
            <a:endParaRPr lang="en-US" sz="2100" b="1" i="1" dirty="0">
              <a:solidFill>
                <a:srgbClr val="008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6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>
            <a:off x="700087" y="2412831"/>
            <a:ext cx="1431925" cy="838200"/>
          </a:xfrm>
          <a:prstGeom prst="cube">
            <a:avLst>
              <a:gd name="adj" fmla="val 48676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912812" y="2816056"/>
            <a:ext cx="549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list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073150" y="2992268"/>
            <a:ext cx="276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latin typeface="Courier New" pitchFamily="49" charset="0"/>
              </a:rPr>
              <a:t>A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2344737" y="3254206"/>
            <a:ext cx="1217613" cy="74295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2344737" y="4103518"/>
            <a:ext cx="1217613" cy="742950"/>
          </a:xfrm>
          <a:prstGeom prst="cube">
            <a:avLst>
              <a:gd name="adj" fmla="val 45301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2344737" y="2417593"/>
            <a:ext cx="1217613" cy="74295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Lists ~</a:t>
            </a:r>
            <a:r>
              <a:rPr lang="en-US" sz="4000" dirty="0" smtClean="0">
                <a:latin typeface="Cambria" pitchFamily="18" charset="0"/>
              </a:rPr>
              <a:t> </a:t>
            </a:r>
            <a:r>
              <a:rPr lang="en-US" sz="4000" dirty="0">
                <a:latin typeface="Cambria" pitchFamily="18" charset="0"/>
              </a:rPr>
              <a:t>2D data</a:t>
            </a:r>
          </a:p>
        </p:txBody>
      </p:sp>
      <p:sp>
        <p:nvSpPr>
          <p:cNvPr id="25609" name="Freeform 12"/>
          <p:cNvSpPr>
            <a:spLocks/>
          </p:cNvSpPr>
          <p:nvPr/>
        </p:nvSpPr>
        <p:spPr bwMode="auto">
          <a:xfrm>
            <a:off x="1416050" y="2260431"/>
            <a:ext cx="1023937" cy="381000"/>
          </a:xfrm>
          <a:custGeom>
            <a:avLst/>
            <a:gdLst>
              <a:gd name="T0" fmla="*/ 0 w 675"/>
              <a:gd name="T1" fmla="*/ 2147483647 h 240"/>
              <a:gd name="T2" fmla="*/ 0 w 675"/>
              <a:gd name="T3" fmla="*/ 0 h 240"/>
              <a:gd name="T4" fmla="*/ 2147483647 w 675"/>
              <a:gd name="T5" fmla="*/ 2147483647 h 240"/>
              <a:gd name="T6" fmla="*/ 0 60000 65536"/>
              <a:gd name="T7" fmla="*/ 0 60000 65536"/>
              <a:gd name="T8" fmla="*/ 0 60000 65536"/>
              <a:gd name="T9" fmla="*/ 0 w 675"/>
              <a:gd name="T10" fmla="*/ 0 h 240"/>
              <a:gd name="T11" fmla="*/ 675 w 675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5" h="240">
                <a:moveTo>
                  <a:pt x="0" y="240"/>
                </a:moveTo>
                <a:lnTo>
                  <a:pt x="0" y="0"/>
                </a:lnTo>
                <a:lnTo>
                  <a:pt x="675" y="218"/>
                </a:lnTo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0" name="Rectangle 13"/>
          <p:cNvSpPr>
            <a:spLocks noChangeArrowheads="1"/>
          </p:cNvSpPr>
          <p:nvPr/>
        </p:nvSpPr>
        <p:spPr bwMode="auto">
          <a:xfrm>
            <a:off x="2516187" y="2714456"/>
            <a:ext cx="549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list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5611" name="Rectangle 14"/>
          <p:cNvSpPr>
            <a:spLocks noChangeArrowheads="1"/>
          </p:cNvSpPr>
          <p:nvPr/>
        </p:nvSpPr>
        <p:spPr bwMode="auto">
          <a:xfrm>
            <a:off x="2517775" y="3555831"/>
            <a:ext cx="549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list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5612" name="Rectangle 15"/>
          <p:cNvSpPr>
            <a:spLocks noChangeArrowheads="1"/>
          </p:cNvSpPr>
          <p:nvPr/>
        </p:nvSpPr>
        <p:spPr bwMode="auto">
          <a:xfrm>
            <a:off x="2516187" y="4400381"/>
            <a:ext cx="549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list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5613" name="Freeform 16"/>
          <p:cNvSpPr>
            <a:spLocks/>
          </p:cNvSpPr>
          <p:nvPr/>
        </p:nvSpPr>
        <p:spPr bwMode="auto">
          <a:xfrm>
            <a:off x="2881312" y="2389018"/>
            <a:ext cx="1071563" cy="277813"/>
          </a:xfrm>
          <a:custGeom>
            <a:avLst/>
            <a:gdLst>
              <a:gd name="T0" fmla="*/ 0 w 675"/>
              <a:gd name="T1" fmla="*/ 2147483647 h 240"/>
              <a:gd name="T2" fmla="*/ 0 w 675"/>
              <a:gd name="T3" fmla="*/ 0 h 240"/>
              <a:gd name="T4" fmla="*/ 2147483647 w 675"/>
              <a:gd name="T5" fmla="*/ 2147483647 h 240"/>
              <a:gd name="T6" fmla="*/ 0 60000 65536"/>
              <a:gd name="T7" fmla="*/ 0 60000 65536"/>
              <a:gd name="T8" fmla="*/ 0 60000 65536"/>
              <a:gd name="T9" fmla="*/ 0 w 675"/>
              <a:gd name="T10" fmla="*/ 0 h 240"/>
              <a:gd name="T11" fmla="*/ 675 w 675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5" h="240">
                <a:moveTo>
                  <a:pt x="0" y="240"/>
                </a:moveTo>
                <a:lnTo>
                  <a:pt x="0" y="0"/>
                </a:lnTo>
                <a:lnTo>
                  <a:pt x="675" y="218"/>
                </a:lnTo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4" name="Freeform 17"/>
          <p:cNvSpPr>
            <a:spLocks/>
          </p:cNvSpPr>
          <p:nvPr/>
        </p:nvSpPr>
        <p:spPr bwMode="auto">
          <a:xfrm>
            <a:off x="2867025" y="3219281"/>
            <a:ext cx="1071562" cy="269875"/>
          </a:xfrm>
          <a:custGeom>
            <a:avLst/>
            <a:gdLst>
              <a:gd name="T0" fmla="*/ 0 w 675"/>
              <a:gd name="T1" fmla="*/ 2147483647 h 240"/>
              <a:gd name="T2" fmla="*/ 0 w 675"/>
              <a:gd name="T3" fmla="*/ 0 h 240"/>
              <a:gd name="T4" fmla="*/ 2147483647 w 675"/>
              <a:gd name="T5" fmla="*/ 2147483647 h 240"/>
              <a:gd name="T6" fmla="*/ 0 60000 65536"/>
              <a:gd name="T7" fmla="*/ 0 60000 65536"/>
              <a:gd name="T8" fmla="*/ 0 60000 65536"/>
              <a:gd name="T9" fmla="*/ 0 w 675"/>
              <a:gd name="T10" fmla="*/ 0 h 240"/>
              <a:gd name="T11" fmla="*/ 675 w 675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5" h="240">
                <a:moveTo>
                  <a:pt x="0" y="240"/>
                </a:moveTo>
                <a:lnTo>
                  <a:pt x="0" y="0"/>
                </a:lnTo>
                <a:lnTo>
                  <a:pt x="675" y="218"/>
                </a:lnTo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Freeform 18"/>
          <p:cNvSpPr>
            <a:spLocks/>
          </p:cNvSpPr>
          <p:nvPr/>
        </p:nvSpPr>
        <p:spPr bwMode="auto">
          <a:xfrm>
            <a:off x="2876550" y="4065418"/>
            <a:ext cx="1071562" cy="254000"/>
          </a:xfrm>
          <a:custGeom>
            <a:avLst/>
            <a:gdLst>
              <a:gd name="T0" fmla="*/ 0 w 675"/>
              <a:gd name="T1" fmla="*/ 2147483647 h 240"/>
              <a:gd name="T2" fmla="*/ 0 w 675"/>
              <a:gd name="T3" fmla="*/ 0 h 240"/>
              <a:gd name="T4" fmla="*/ 2147483647 w 675"/>
              <a:gd name="T5" fmla="*/ 2147483647 h 240"/>
              <a:gd name="T6" fmla="*/ 0 60000 65536"/>
              <a:gd name="T7" fmla="*/ 0 60000 65536"/>
              <a:gd name="T8" fmla="*/ 0 60000 65536"/>
              <a:gd name="T9" fmla="*/ 0 w 675"/>
              <a:gd name="T10" fmla="*/ 0 h 240"/>
              <a:gd name="T11" fmla="*/ 675 w 675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5" h="240">
                <a:moveTo>
                  <a:pt x="0" y="240"/>
                </a:moveTo>
                <a:lnTo>
                  <a:pt x="0" y="0"/>
                </a:lnTo>
                <a:lnTo>
                  <a:pt x="675" y="218"/>
                </a:lnTo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Rectangle 19"/>
          <p:cNvSpPr>
            <a:spLocks noChangeArrowheads="1"/>
          </p:cNvSpPr>
          <p:nvPr/>
        </p:nvSpPr>
        <p:spPr bwMode="auto">
          <a:xfrm>
            <a:off x="2520481" y="2892256"/>
            <a:ext cx="5565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Courier New" pitchFamily="49" charset="0"/>
              </a:rPr>
              <a:t>A[0]</a:t>
            </a:r>
            <a:endParaRPr lang="en-US" sz="1800" b="1">
              <a:latin typeface="Courier New" pitchFamily="49" charset="0"/>
            </a:endParaRPr>
          </a:p>
        </p:txBody>
      </p:sp>
      <p:sp>
        <p:nvSpPr>
          <p:cNvPr id="25617" name="Rectangle 20"/>
          <p:cNvSpPr>
            <a:spLocks noChangeArrowheads="1"/>
          </p:cNvSpPr>
          <p:nvPr/>
        </p:nvSpPr>
        <p:spPr bwMode="auto">
          <a:xfrm>
            <a:off x="2523656" y="3743156"/>
            <a:ext cx="5565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Courier New" pitchFamily="49" charset="0"/>
              </a:rPr>
              <a:t>A[1]</a:t>
            </a:r>
            <a:endParaRPr lang="en-US" sz="1800" b="1">
              <a:latin typeface="Courier New" pitchFamily="49" charset="0"/>
            </a:endParaRPr>
          </a:p>
        </p:txBody>
      </p:sp>
      <p:sp>
        <p:nvSpPr>
          <p:cNvPr id="25618" name="Rectangle 21"/>
          <p:cNvSpPr>
            <a:spLocks noChangeArrowheads="1"/>
          </p:cNvSpPr>
          <p:nvPr/>
        </p:nvSpPr>
        <p:spPr bwMode="auto">
          <a:xfrm>
            <a:off x="2522068" y="4589293"/>
            <a:ext cx="5565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Courier New" pitchFamily="49" charset="0"/>
              </a:rPr>
              <a:t>A[2]</a:t>
            </a:r>
            <a:endParaRPr lang="en-US" sz="1800" b="1">
              <a:latin typeface="Courier New" pitchFamily="49" charset="0"/>
            </a:endParaRPr>
          </a:p>
        </p:txBody>
      </p:sp>
      <p:sp>
        <p:nvSpPr>
          <p:cNvPr id="25620" name="Rectangle 23"/>
          <p:cNvSpPr>
            <a:spLocks noChangeArrowheads="1"/>
          </p:cNvSpPr>
          <p:nvPr/>
        </p:nvSpPr>
        <p:spPr bwMode="auto">
          <a:xfrm>
            <a:off x="707704" y="1447800"/>
            <a:ext cx="789511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700" b="1" dirty="0">
                <a:latin typeface="Courier New" pitchFamily="49" charset="0"/>
              </a:rPr>
              <a:t>A = </a:t>
            </a:r>
            <a:r>
              <a:rPr lang="en-US" sz="2700" b="1" dirty="0" smtClean="0">
                <a:latin typeface="Courier New" pitchFamily="49" charset="0"/>
              </a:rPr>
              <a:t>[[</a:t>
            </a:r>
            <a:r>
              <a:rPr lang="en-US" sz="2700" b="1" dirty="0">
                <a:latin typeface="Courier New" pitchFamily="49" charset="0"/>
              </a:rPr>
              <a:t>1,2,3,4], [5,6], [</a:t>
            </a:r>
            <a:r>
              <a:rPr lang="en-US" sz="2700" b="1" dirty="0" smtClean="0">
                <a:latin typeface="Courier New" pitchFamily="49" charset="0"/>
              </a:rPr>
              <a:t>7,8,9,10,11]]</a:t>
            </a:r>
            <a:endParaRPr lang="en-US" sz="2700" b="1" dirty="0">
              <a:latin typeface="Courier New" pitchFamily="49" charset="0"/>
            </a:endParaRPr>
          </a:p>
        </p:txBody>
      </p:sp>
      <p:sp>
        <p:nvSpPr>
          <p:cNvPr id="25621" name="AutoShape 24"/>
          <p:cNvSpPr>
            <a:spLocks noChangeArrowheads="1"/>
          </p:cNvSpPr>
          <p:nvPr/>
        </p:nvSpPr>
        <p:spPr bwMode="auto">
          <a:xfrm>
            <a:off x="3779837" y="2517606"/>
            <a:ext cx="992188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AutoShape 25"/>
          <p:cNvSpPr>
            <a:spLocks noChangeArrowheads="1"/>
          </p:cNvSpPr>
          <p:nvPr/>
        </p:nvSpPr>
        <p:spPr bwMode="auto">
          <a:xfrm>
            <a:off x="4703762" y="2517606"/>
            <a:ext cx="992188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3" name="AutoShape 26"/>
          <p:cNvSpPr>
            <a:spLocks noChangeArrowheads="1"/>
          </p:cNvSpPr>
          <p:nvPr/>
        </p:nvSpPr>
        <p:spPr bwMode="auto">
          <a:xfrm>
            <a:off x="5616575" y="2517606"/>
            <a:ext cx="992187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4" name="AutoShape 30"/>
          <p:cNvSpPr>
            <a:spLocks noChangeArrowheads="1"/>
          </p:cNvSpPr>
          <p:nvPr/>
        </p:nvSpPr>
        <p:spPr bwMode="auto">
          <a:xfrm>
            <a:off x="3779837" y="3358981"/>
            <a:ext cx="992188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5" name="AutoShape 31"/>
          <p:cNvSpPr>
            <a:spLocks noChangeArrowheads="1"/>
          </p:cNvSpPr>
          <p:nvPr/>
        </p:nvSpPr>
        <p:spPr bwMode="auto">
          <a:xfrm>
            <a:off x="4703762" y="3358981"/>
            <a:ext cx="992188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6" name="AutoShape 34"/>
          <p:cNvSpPr>
            <a:spLocks noChangeArrowheads="1"/>
          </p:cNvSpPr>
          <p:nvPr/>
        </p:nvSpPr>
        <p:spPr bwMode="auto">
          <a:xfrm>
            <a:off x="3756025" y="4265443"/>
            <a:ext cx="992187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7" name="AutoShape 35"/>
          <p:cNvSpPr>
            <a:spLocks noChangeArrowheads="1"/>
          </p:cNvSpPr>
          <p:nvPr/>
        </p:nvSpPr>
        <p:spPr bwMode="auto">
          <a:xfrm>
            <a:off x="4679950" y="4265443"/>
            <a:ext cx="992187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8" name="AutoShape 36"/>
          <p:cNvSpPr>
            <a:spLocks noChangeArrowheads="1"/>
          </p:cNvSpPr>
          <p:nvPr/>
        </p:nvSpPr>
        <p:spPr bwMode="auto">
          <a:xfrm>
            <a:off x="5592762" y="4265443"/>
            <a:ext cx="992188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29" name="AutoShape 40"/>
          <p:cNvSpPr>
            <a:spLocks noChangeArrowheads="1"/>
          </p:cNvSpPr>
          <p:nvPr/>
        </p:nvSpPr>
        <p:spPr bwMode="auto">
          <a:xfrm>
            <a:off x="6535737" y="2517606"/>
            <a:ext cx="992188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0" name="AutoShape 42"/>
          <p:cNvSpPr>
            <a:spLocks noChangeArrowheads="1"/>
          </p:cNvSpPr>
          <p:nvPr/>
        </p:nvSpPr>
        <p:spPr bwMode="auto">
          <a:xfrm>
            <a:off x="7466012" y="4259093"/>
            <a:ext cx="992188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31" name="AutoShape 44"/>
          <p:cNvSpPr>
            <a:spLocks noChangeArrowheads="1"/>
          </p:cNvSpPr>
          <p:nvPr/>
        </p:nvSpPr>
        <p:spPr bwMode="auto">
          <a:xfrm>
            <a:off x="6511925" y="4265443"/>
            <a:ext cx="992187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Down Arrow 2"/>
          <p:cNvSpPr/>
          <p:nvPr/>
        </p:nvSpPr>
        <p:spPr bwMode="auto">
          <a:xfrm rot="8071781">
            <a:off x="5905743" y="2921292"/>
            <a:ext cx="333843" cy="389647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36" name="Rectangle 108"/>
          <p:cNvSpPr>
            <a:spLocks noChangeArrowheads="1"/>
          </p:cNvSpPr>
          <p:nvPr/>
        </p:nvSpPr>
        <p:spPr bwMode="auto">
          <a:xfrm>
            <a:off x="3826184" y="2839055"/>
            <a:ext cx="5597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>
                <a:latin typeface="Calibri" pitchFamily="34" charset="0"/>
              </a:rPr>
              <a:t>A[0][0]</a:t>
            </a:r>
          </a:p>
        </p:txBody>
      </p:sp>
      <p:sp>
        <p:nvSpPr>
          <p:cNvPr id="37" name="Rectangle 108"/>
          <p:cNvSpPr>
            <a:spLocks noChangeArrowheads="1"/>
          </p:cNvSpPr>
          <p:nvPr/>
        </p:nvSpPr>
        <p:spPr bwMode="auto">
          <a:xfrm>
            <a:off x="4710062" y="2832956"/>
            <a:ext cx="5597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>
                <a:latin typeface="Calibri" pitchFamily="34" charset="0"/>
              </a:rPr>
              <a:t>A[0</a:t>
            </a:r>
            <a:r>
              <a:rPr lang="en-US" sz="1000" b="1" dirty="0" smtClean="0">
                <a:latin typeface="Calibri" pitchFamily="34" charset="0"/>
              </a:rPr>
              <a:t>][1]</a:t>
            </a:r>
            <a:endParaRPr lang="en-US" sz="1000" b="1" dirty="0">
              <a:latin typeface="Calibri" pitchFamily="34" charset="0"/>
            </a:endParaRPr>
          </a:p>
        </p:txBody>
      </p:sp>
      <p:sp>
        <p:nvSpPr>
          <p:cNvPr id="38" name="Rectangle 108"/>
          <p:cNvSpPr>
            <a:spLocks noChangeArrowheads="1"/>
          </p:cNvSpPr>
          <p:nvPr/>
        </p:nvSpPr>
        <p:spPr bwMode="auto">
          <a:xfrm>
            <a:off x="6578966" y="2840314"/>
            <a:ext cx="5597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>
                <a:latin typeface="Calibri" pitchFamily="34" charset="0"/>
              </a:rPr>
              <a:t>A[0</a:t>
            </a:r>
            <a:r>
              <a:rPr lang="en-US" sz="1000" b="1" dirty="0" smtClean="0">
                <a:latin typeface="Calibri" pitchFamily="34" charset="0"/>
              </a:rPr>
              <a:t>][3]</a:t>
            </a:r>
            <a:endParaRPr lang="en-US" sz="1000" b="1" dirty="0">
              <a:latin typeface="Calibri" pitchFamily="34" charset="0"/>
            </a:endParaRPr>
          </a:p>
        </p:txBody>
      </p:sp>
      <p:sp>
        <p:nvSpPr>
          <p:cNvPr id="39" name="Rectangle 108"/>
          <p:cNvSpPr>
            <a:spLocks noChangeArrowheads="1"/>
          </p:cNvSpPr>
          <p:nvPr/>
        </p:nvSpPr>
        <p:spPr bwMode="auto">
          <a:xfrm>
            <a:off x="3799890" y="3691934"/>
            <a:ext cx="5597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>
                <a:latin typeface="Calibri" pitchFamily="34" charset="0"/>
              </a:rPr>
              <a:t>A[1][0]</a:t>
            </a:r>
            <a:endParaRPr lang="en-US" sz="1000" b="1" dirty="0">
              <a:latin typeface="Calibri" pitchFamily="34" charset="0"/>
            </a:endParaRPr>
          </a:p>
        </p:txBody>
      </p:sp>
      <p:sp>
        <p:nvSpPr>
          <p:cNvPr id="40" name="Rectangle 108"/>
          <p:cNvSpPr>
            <a:spLocks noChangeArrowheads="1"/>
          </p:cNvSpPr>
          <p:nvPr/>
        </p:nvSpPr>
        <p:spPr bwMode="auto">
          <a:xfrm>
            <a:off x="4722311" y="3687330"/>
            <a:ext cx="5597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>
                <a:latin typeface="Calibri" pitchFamily="34" charset="0"/>
              </a:rPr>
              <a:t>A[1][1]</a:t>
            </a:r>
            <a:endParaRPr lang="en-US" sz="1000" b="1" dirty="0">
              <a:latin typeface="Calibri" pitchFamily="34" charset="0"/>
            </a:endParaRPr>
          </a:p>
        </p:txBody>
      </p:sp>
      <p:sp>
        <p:nvSpPr>
          <p:cNvPr id="41" name="Rectangle 108"/>
          <p:cNvSpPr>
            <a:spLocks noChangeArrowheads="1"/>
          </p:cNvSpPr>
          <p:nvPr/>
        </p:nvSpPr>
        <p:spPr bwMode="auto">
          <a:xfrm>
            <a:off x="3790306" y="4594307"/>
            <a:ext cx="5597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>
                <a:latin typeface="Calibri" pitchFamily="34" charset="0"/>
              </a:rPr>
              <a:t>A[2][</a:t>
            </a:r>
            <a:r>
              <a:rPr lang="en-US" sz="1000" b="1" dirty="0">
                <a:latin typeface="Calibri" pitchFamily="34" charset="0"/>
              </a:rPr>
              <a:t>0</a:t>
            </a:r>
            <a:r>
              <a:rPr lang="en-US" sz="1000" b="1" dirty="0" smtClean="0">
                <a:latin typeface="Calibri" pitchFamily="34" charset="0"/>
              </a:rPr>
              <a:t>]</a:t>
            </a:r>
            <a:endParaRPr lang="en-US" sz="1000" b="1" dirty="0">
              <a:latin typeface="Calibri" pitchFamily="34" charset="0"/>
            </a:endParaRPr>
          </a:p>
        </p:txBody>
      </p:sp>
      <p:sp>
        <p:nvSpPr>
          <p:cNvPr id="42" name="Rectangle 108"/>
          <p:cNvSpPr>
            <a:spLocks noChangeArrowheads="1"/>
          </p:cNvSpPr>
          <p:nvPr/>
        </p:nvSpPr>
        <p:spPr bwMode="auto">
          <a:xfrm>
            <a:off x="4702259" y="4594307"/>
            <a:ext cx="5597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>
                <a:latin typeface="Calibri" pitchFamily="34" charset="0"/>
              </a:rPr>
              <a:t>A[2][1]</a:t>
            </a:r>
            <a:endParaRPr lang="en-US" sz="1000" b="1" dirty="0">
              <a:latin typeface="Calibri" pitchFamily="34" charset="0"/>
            </a:endParaRPr>
          </a:p>
        </p:txBody>
      </p:sp>
      <p:sp>
        <p:nvSpPr>
          <p:cNvPr id="43" name="Rectangle 108"/>
          <p:cNvSpPr>
            <a:spLocks noChangeArrowheads="1"/>
          </p:cNvSpPr>
          <p:nvPr/>
        </p:nvSpPr>
        <p:spPr bwMode="auto">
          <a:xfrm>
            <a:off x="5620804" y="4594307"/>
            <a:ext cx="5597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>
                <a:latin typeface="Calibri" pitchFamily="34" charset="0"/>
              </a:rPr>
              <a:t>A[2][2]</a:t>
            </a:r>
            <a:endParaRPr lang="en-US" sz="1000" b="1" dirty="0">
              <a:latin typeface="Calibri" pitchFamily="34" charset="0"/>
            </a:endParaRPr>
          </a:p>
        </p:txBody>
      </p:sp>
      <p:sp>
        <p:nvSpPr>
          <p:cNvPr id="44" name="Rectangle 108"/>
          <p:cNvSpPr>
            <a:spLocks noChangeArrowheads="1"/>
          </p:cNvSpPr>
          <p:nvPr/>
        </p:nvSpPr>
        <p:spPr bwMode="auto">
          <a:xfrm>
            <a:off x="6535737" y="4594307"/>
            <a:ext cx="5597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>
                <a:latin typeface="Calibri" pitchFamily="34" charset="0"/>
              </a:rPr>
              <a:t>A[2][3]</a:t>
            </a:r>
            <a:endParaRPr lang="en-US" sz="1000" b="1" dirty="0">
              <a:latin typeface="Calibri" pitchFamily="34" charset="0"/>
            </a:endParaRPr>
          </a:p>
        </p:txBody>
      </p:sp>
      <p:sp>
        <p:nvSpPr>
          <p:cNvPr id="45" name="Rectangle 108"/>
          <p:cNvSpPr>
            <a:spLocks noChangeArrowheads="1"/>
          </p:cNvSpPr>
          <p:nvPr/>
        </p:nvSpPr>
        <p:spPr bwMode="auto">
          <a:xfrm>
            <a:off x="7491697" y="4594307"/>
            <a:ext cx="55977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 smtClean="0">
                <a:latin typeface="Calibri" pitchFamily="34" charset="0"/>
              </a:rPr>
              <a:t>A[2][4]</a:t>
            </a:r>
            <a:endParaRPr lang="en-US" sz="1000" b="1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92146" y="6042883"/>
            <a:ext cx="164179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 err="1" smtClean="0">
                <a:latin typeface="Courier New" pitchFamily="49" charset="0"/>
                <a:cs typeface="Courier New" pitchFamily="49" charset="0"/>
              </a:rPr>
              <a:t>len</a:t>
            </a:r>
            <a:r>
              <a:rPr lang="en-US" sz="2100" b="1" dirty="0" smtClean="0">
                <a:latin typeface="Courier New" pitchFamily="49" charset="0"/>
                <a:cs typeface="Courier New" pitchFamily="49" charset="0"/>
              </a:rPr>
              <a:t>(A[0])</a:t>
            </a:r>
            <a:endParaRPr lang="en-US" sz="21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727354" y="6042883"/>
            <a:ext cx="11560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 err="1" smtClean="0">
                <a:latin typeface="Courier New" pitchFamily="49" charset="0"/>
                <a:cs typeface="Courier New" pitchFamily="49" charset="0"/>
              </a:rPr>
              <a:t>len</a:t>
            </a:r>
            <a:r>
              <a:rPr lang="en-US" sz="2100" b="1" dirty="0" smtClean="0">
                <a:latin typeface="Courier New" pitchFamily="49" charset="0"/>
                <a:cs typeface="Courier New" pitchFamily="49" charset="0"/>
              </a:rPr>
              <a:t>(A)</a:t>
            </a:r>
            <a:endParaRPr lang="en-US" sz="21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476851" y="6042883"/>
            <a:ext cx="232153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>
                <a:latin typeface="Calibri" pitchFamily="34" charset="0"/>
                <a:cs typeface="Courier New" pitchFamily="49" charset="0"/>
              </a:rPr>
              <a:t>R</a:t>
            </a:r>
            <a:r>
              <a:rPr lang="en-US" sz="2100" dirty="0" smtClean="0">
                <a:latin typeface="Calibri" pitchFamily="34" charset="0"/>
                <a:cs typeface="Courier New" pitchFamily="49" charset="0"/>
              </a:rPr>
              <a:t>eplace 10 with 42.</a:t>
            </a:r>
            <a:endParaRPr lang="en-US" sz="2100" dirty="0">
              <a:latin typeface="Calibri" pitchFamily="34" charset="0"/>
              <a:cs typeface="Courier New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78813" y="2462725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urier New" pitchFamily="49" charset="0"/>
              </a:rPr>
              <a:t>1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5001979" y="2459559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49" charset="0"/>
              </a:rPr>
              <a:t>2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6823512" y="2467163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urier New" pitchFamily="49" charset="0"/>
              </a:rPr>
              <a:t>4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66547" y="3140905"/>
            <a:ext cx="3241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mbria" pitchFamily="18" charset="0"/>
              </a:rPr>
              <a:t>?</a:t>
            </a:r>
            <a:endParaRPr lang="en-US" b="1" dirty="0"/>
          </a:p>
        </p:txBody>
      </p:sp>
      <p:sp>
        <p:nvSpPr>
          <p:cNvPr id="53" name="Rectangle 52"/>
          <p:cNvSpPr/>
          <p:nvPr/>
        </p:nvSpPr>
        <p:spPr>
          <a:xfrm>
            <a:off x="5888158" y="2467481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49" charset="0"/>
              </a:rPr>
              <a:t>3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4086728" y="3313763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49" charset="0"/>
              </a:rPr>
              <a:t>5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5009894" y="3310597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ourier New" pitchFamily="49" charset="0"/>
              </a:rPr>
              <a:t>6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4042608" y="4211375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49" charset="0"/>
              </a:rPr>
              <a:t>7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965774" y="4208209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49" charset="0"/>
              </a:rPr>
              <a:t>8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6717577" y="4215813"/>
            <a:ext cx="50847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 smtClean="0">
                <a:latin typeface="Courier New" pitchFamily="49" charset="0"/>
              </a:rPr>
              <a:t>10</a:t>
            </a:r>
            <a:endParaRPr lang="en-US" sz="2100" dirty="0"/>
          </a:p>
        </p:txBody>
      </p:sp>
      <p:sp>
        <p:nvSpPr>
          <p:cNvPr id="59" name="Rectangle 58"/>
          <p:cNvSpPr/>
          <p:nvPr/>
        </p:nvSpPr>
        <p:spPr>
          <a:xfrm>
            <a:off x="5851953" y="4216131"/>
            <a:ext cx="369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ourier New" pitchFamily="49" charset="0"/>
              </a:rPr>
              <a:t>9</a:t>
            </a:r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7721126" y="4220596"/>
            <a:ext cx="50847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b="1" dirty="0" smtClean="0">
                <a:latin typeface="Courier New" pitchFamily="49" charset="0"/>
              </a:rPr>
              <a:t>11</a:t>
            </a:r>
            <a:endParaRPr lang="en-US" sz="2100" dirty="0"/>
          </a:p>
        </p:txBody>
      </p:sp>
      <p:sp>
        <p:nvSpPr>
          <p:cNvPr id="61" name="Down Arrow 60"/>
          <p:cNvSpPr/>
          <p:nvPr/>
        </p:nvSpPr>
        <p:spPr bwMode="auto">
          <a:xfrm rot="2332905">
            <a:off x="6967407" y="3968429"/>
            <a:ext cx="333843" cy="389647"/>
          </a:xfrm>
          <a:prstGeom prst="downArrow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274" y="6019800"/>
            <a:ext cx="15864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ourier New" pitchFamily="49" charset="0"/>
              </a:rPr>
              <a:t>Where's 3?</a:t>
            </a:r>
            <a:endParaRPr lang="en-US" dirty="0"/>
          </a:p>
        </p:txBody>
      </p:sp>
      <p:sp>
        <p:nvSpPr>
          <p:cNvPr id="62" name="Rectangle 61"/>
          <p:cNvSpPr/>
          <p:nvPr/>
        </p:nvSpPr>
        <p:spPr>
          <a:xfrm>
            <a:off x="2752704" y="6435803"/>
            <a:ext cx="10214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 smtClean="0">
                <a:latin typeface="Courier New" pitchFamily="49" charset="0"/>
                <a:cs typeface="Courier New" pitchFamily="49" charset="0"/>
              </a:rPr>
              <a:t>len</a:t>
            </a:r>
            <a:r>
              <a:rPr lang="en-US" sz="1200" b="1" dirty="0" smtClean="0">
                <a:latin typeface="Courier New" pitchFamily="49" charset="0"/>
                <a:cs typeface="Courier New" pitchFamily="49" charset="0"/>
              </a:rPr>
              <a:t>(A[1])</a:t>
            </a:r>
            <a:endParaRPr lang="en-US" sz="12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AutoShape 73"/>
          <p:cNvSpPr>
            <a:spLocks noChangeArrowheads="1"/>
          </p:cNvSpPr>
          <p:nvPr/>
        </p:nvSpPr>
        <p:spPr bwMode="auto">
          <a:xfrm>
            <a:off x="701675" y="1935163"/>
            <a:ext cx="1431925" cy="838200"/>
          </a:xfrm>
          <a:prstGeom prst="cube">
            <a:avLst>
              <a:gd name="adj" fmla="val 48676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74"/>
          <p:cNvSpPr>
            <a:spLocks noChangeArrowheads="1"/>
          </p:cNvSpPr>
          <p:nvPr/>
        </p:nvSpPr>
        <p:spPr bwMode="auto">
          <a:xfrm>
            <a:off x="914400" y="2338388"/>
            <a:ext cx="549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list</a:t>
            </a:r>
            <a:endParaRPr lang="en-US" sz="18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7653" name="Rectangle 75"/>
          <p:cNvSpPr>
            <a:spLocks noChangeArrowheads="1"/>
          </p:cNvSpPr>
          <p:nvPr/>
        </p:nvSpPr>
        <p:spPr bwMode="auto">
          <a:xfrm>
            <a:off x="1074738" y="2514600"/>
            <a:ext cx="276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Courier New" pitchFamily="49" charset="0"/>
              </a:rPr>
              <a:t>A</a:t>
            </a:r>
            <a:endParaRPr lang="en-US" sz="1800" b="1">
              <a:latin typeface="Courier New" pitchFamily="49" charset="0"/>
            </a:endParaRPr>
          </a:p>
        </p:txBody>
      </p:sp>
      <p:sp>
        <p:nvSpPr>
          <p:cNvPr id="27654" name="AutoShape 76"/>
          <p:cNvSpPr>
            <a:spLocks noChangeArrowheads="1"/>
          </p:cNvSpPr>
          <p:nvPr/>
        </p:nvSpPr>
        <p:spPr bwMode="auto">
          <a:xfrm>
            <a:off x="2346325" y="2776538"/>
            <a:ext cx="1217613" cy="74295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77"/>
          <p:cNvSpPr>
            <a:spLocks noChangeArrowheads="1"/>
          </p:cNvSpPr>
          <p:nvPr/>
        </p:nvSpPr>
        <p:spPr bwMode="auto">
          <a:xfrm>
            <a:off x="2346325" y="3625850"/>
            <a:ext cx="1217613" cy="742950"/>
          </a:xfrm>
          <a:prstGeom prst="cube">
            <a:avLst>
              <a:gd name="adj" fmla="val 45301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AutoShape 78"/>
          <p:cNvSpPr>
            <a:spLocks noChangeArrowheads="1"/>
          </p:cNvSpPr>
          <p:nvPr/>
        </p:nvSpPr>
        <p:spPr bwMode="auto">
          <a:xfrm>
            <a:off x="2346325" y="1939925"/>
            <a:ext cx="1217613" cy="74295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Freeform 79"/>
          <p:cNvSpPr>
            <a:spLocks/>
          </p:cNvSpPr>
          <p:nvPr/>
        </p:nvSpPr>
        <p:spPr bwMode="auto">
          <a:xfrm>
            <a:off x="1417638" y="1782763"/>
            <a:ext cx="1023937" cy="381000"/>
          </a:xfrm>
          <a:custGeom>
            <a:avLst/>
            <a:gdLst>
              <a:gd name="T0" fmla="*/ 0 w 675"/>
              <a:gd name="T1" fmla="*/ 2147483647 h 240"/>
              <a:gd name="T2" fmla="*/ 0 w 675"/>
              <a:gd name="T3" fmla="*/ 0 h 240"/>
              <a:gd name="T4" fmla="*/ 2147483647 w 675"/>
              <a:gd name="T5" fmla="*/ 2147483647 h 240"/>
              <a:gd name="T6" fmla="*/ 0 60000 65536"/>
              <a:gd name="T7" fmla="*/ 0 60000 65536"/>
              <a:gd name="T8" fmla="*/ 0 60000 65536"/>
              <a:gd name="T9" fmla="*/ 0 w 675"/>
              <a:gd name="T10" fmla="*/ 0 h 240"/>
              <a:gd name="T11" fmla="*/ 675 w 675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5" h="240">
                <a:moveTo>
                  <a:pt x="0" y="240"/>
                </a:moveTo>
                <a:lnTo>
                  <a:pt x="0" y="0"/>
                </a:lnTo>
                <a:lnTo>
                  <a:pt x="675" y="218"/>
                </a:lnTo>
              </a:path>
            </a:pathLst>
          </a:cu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Rectangle 80"/>
          <p:cNvSpPr>
            <a:spLocks noChangeArrowheads="1"/>
          </p:cNvSpPr>
          <p:nvPr/>
        </p:nvSpPr>
        <p:spPr bwMode="auto">
          <a:xfrm>
            <a:off x="2517775" y="2236788"/>
            <a:ext cx="549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list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7659" name="Rectangle 81"/>
          <p:cNvSpPr>
            <a:spLocks noChangeArrowheads="1"/>
          </p:cNvSpPr>
          <p:nvPr/>
        </p:nvSpPr>
        <p:spPr bwMode="auto">
          <a:xfrm>
            <a:off x="2519363" y="3078163"/>
            <a:ext cx="549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list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7660" name="Rectangle 82"/>
          <p:cNvSpPr>
            <a:spLocks noChangeArrowheads="1"/>
          </p:cNvSpPr>
          <p:nvPr/>
        </p:nvSpPr>
        <p:spPr bwMode="auto">
          <a:xfrm>
            <a:off x="2517775" y="3922713"/>
            <a:ext cx="5492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list</a:t>
            </a:r>
            <a:endParaRPr lang="en-US" sz="1200" b="1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27661" name="Freeform 83"/>
          <p:cNvSpPr>
            <a:spLocks/>
          </p:cNvSpPr>
          <p:nvPr/>
        </p:nvSpPr>
        <p:spPr bwMode="auto">
          <a:xfrm>
            <a:off x="2882900" y="1911350"/>
            <a:ext cx="1071563" cy="277813"/>
          </a:xfrm>
          <a:custGeom>
            <a:avLst/>
            <a:gdLst>
              <a:gd name="T0" fmla="*/ 0 w 675"/>
              <a:gd name="T1" fmla="*/ 2147483647 h 240"/>
              <a:gd name="T2" fmla="*/ 0 w 675"/>
              <a:gd name="T3" fmla="*/ 0 h 240"/>
              <a:gd name="T4" fmla="*/ 2147483647 w 675"/>
              <a:gd name="T5" fmla="*/ 2147483647 h 240"/>
              <a:gd name="T6" fmla="*/ 0 60000 65536"/>
              <a:gd name="T7" fmla="*/ 0 60000 65536"/>
              <a:gd name="T8" fmla="*/ 0 60000 65536"/>
              <a:gd name="T9" fmla="*/ 0 w 675"/>
              <a:gd name="T10" fmla="*/ 0 h 240"/>
              <a:gd name="T11" fmla="*/ 675 w 675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5" h="240">
                <a:moveTo>
                  <a:pt x="0" y="240"/>
                </a:moveTo>
                <a:lnTo>
                  <a:pt x="0" y="0"/>
                </a:lnTo>
                <a:lnTo>
                  <a:pt x="675" y="218"/>
                </a:lnTo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Freeform 84"/>
          <p:cNvSpPr>
            <a:spLocks/>
          </p:cNvSpPr>
          <p:nvPr/>
        </p:nvSpPr>
        <p:spPr bwMode="auto">
          <a:xfrm>
            <a:off x="2868613" y="2741613"/>
            <a:ext cx="1071562" cy="269875"/>
          </a:xfrm>
          <a:custGeom>
            <a:avLst/>
            <a:gdLst>
              <a:gd name="T0" fmla="*/ 0 w 675"/>
              <a:gd name="T1" fmla="*/ 2147483647 h 240"/>
              <a:gd name="T2" fmla="*/ 0 w 675"/>
              <a:gd name="T3" fmla="*/ 0 h 240"/>
              <a:gd name="T4" fmla="*/ 2147483647 w 675"/>
              <a:gd name="T5" fmla="*/ 2147483647 h 240"/>
              <a:gd name="T6" fmla="*/ 0 60000 65536"/>
              <a:gd name="T7" fmla="*/ 0 60000 65536"/>
              <a:gd name="T8" fmla="*/ 0 60000 65536"/>
              <a:gd name="T9" fmla="*/ 0 w 675"/>
              <a:gd name="T10" fmla="*/ 0 h 240"/>
              <a:gd name="T11" fmla="*/ 675 w 675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5" h="240">
                <a:moveTo>
                  <a:pt x="0" y="240"/>
                </a:moveTo>
                <a:lnTo>
                  <a:pt x="0" y="0"/>
                </a:lnTo>
                <a:lnTo>
                  <a:pt x="675" y="218"/>
                </a:lnTo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Freeform 85"/>
          <p:cNvSpPr>
            <a:spLocks/>
          </p:cNvSpPr>
          <p:nvPr/>
        </p:nvSpPr>
        <p:spPr bwMode="auto">
          <a:xfrm>
            <a:off x="2878138" y="3587750"/>
            <a:ext cx="1071562" cy="254000"/>
          </a:xfrm>
          <a:custGeom>
            <a:avLst/>
            <a:gdLst>
              <a:gd name="T0" fmla="*/ 0 w 675"/>
              <a:gd name="T1" fmla="*/ 2147483647 h 240"/>
              <a:gd name="T2" fmla="*/ 0 w 675"/>
              <a:gd name="T3" fmla="*/ 0 h 240"/>
              <a:gd name="T4" fmla="*/ 2147483647 w 675"/>
              <a:gd name="T5" fmla="*/ 2147483647 h 240"/>
              <a:gd name="T6" fmla="*/ 0 60000 65536"/>
              <a:gd name="T7" fmla="*/ 0 60000 65536"/>
              <a:gd name="T8" fmla="*/ 0 60000 65536"/>
              <a:gd name="T9" fmla="*/ 0 w 675"/>
              <a:gd name="T10" fmla="*/ 0 h 240"/>
              <a:gd name="T11" fmla="*/ 675 w 675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75" h="240">
                <a:moveTo>
                  <a:pt x="0" y="240"/>
                </a:moveTo>
                <a:lnTo>
                  <a:pt x="0" y="0"/>
                </a:lnTo>
                <a:lnTo>
                  <a:pt x="675" y="218"/>
                </a:lnTo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Rectangle 86"/>
          <p:cNvSpPr>
            <a:spLocks noChangeArrowheads="1"/>
          </p:cNvSpPr>
          <p:nvPr/>
        </p:nvSpPr>
        <p:spPr bwMode="auto">
          <a:xfrm>
            <a:off x="2522069" y="2414588"/>
            <a:ext cx="5565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Courier New" pitchFamily="49" charset="0"/>
              </a:rPr>
              <a:t>A[0]</a:t>
            </a:r>
            <a:endParaRPr lang="en-US" sz="1800" b="1">
              <a:latin typeface="Courier New" pitchFamily="49" charset="0"/>
            </a:endParaRPr>
          </a:p>
        </p:txBody>
      </p:sp>
      <p:sp>
        <p:nvSpPr>
          <p:cNvPr id="27665" name="Rectangle 87"/>
          <p:cNvSpPr>
            <a:spLocks noChangeArrowheads="1"/>
          </p:cNvSpPr>
          <p:nvPr/>
        </p:nvSpPr>
        <p:spPr bwMode="auto">
          <a:xfrm>
            <a:off x="2525244" y="3265488"/>
            <a:ext cx="5565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Courier New" pitchFamily="49" charset="0"/>
              </a:rPr>
              <a:t>A[1]</a:t>
            </a:r>
            <a:endParaRPr lang="en-US" sz="1800" b="1">
              <a:latin typeface="Courier New" pitchFamily="49" charset="0"/>
            </a:endParaRPr>
          </a:p>
        </p:txBody>
      </p:sp>
      <p:sp>
        <p:nvSpPr>
          <p:cNvPr id="27666" name="Rectangle 88"/>
          <p:cNvSpPr>
            <a:spLocks noChangeArrowheads="1"/>
          </p:cNvSpPr>
          <p:nvPr/>
        </p:nvSpPr>
        <p:spPr bwMode="auto">
          <a:xfrm>
            <a:off x="2523656" y="4111625"/>
            <a:ext cx="5565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Courier New" pitchFamily="49" charset="0"/>
              </a:rPr>
              <a:t>A[2]</a:t>
            </a:r>
            <a:endParaRPr lang="en-US" sz="1800" b="1">
              <a:latin typeface="Courier New" pitchFamily="49" charset="0"/>
            </a:endParaRPr>
          </a:p>
        </p:txBody>
      </p:sp>
      <p:sp>
        <p:nvSpPr>
          <p:cNvPr id="27667" name="AutoShape 89"/>
          <p:cNvSpPr>
            <a:spLocks noChangeArrowheads="1"/>
          </p:cNvSpPr>
          <p:nvPr/>
        </p:nvSpPr>
        <p:spPr bwMode="auto">
          <a:xfrm>
            <a:off x="3781425" y="2039938"/>
            <a:ext cx="992188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AutoShape 90"/>
          <p:cNvSpPr>
            <a:spLocks noChangeArrowheads="1"/>
          </p:cNvSpPr>
          <p:nvPr/>
        </p:nvSpPr>
        <p:spPr bwMode="auto">
          <a:xfrm>
            <a:off x="4705350" y="2039938"/>
            <a:ext cx="992188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AutoShape 91"/>
          <p:cNvSpPr>
            <a:spLocks noChangeArrowheads="1"/>
          </p:cNvSpPr>
          <p:nvPr/>
        </p:nvSpPr>
        <p:spPr bwMode="auto">
          <a:xfrm>
            <a:off x="5618163" y="2039938"/>
            <a:ext cx="992187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AutoShape 92"/>
          <p:cNvSpPr>
            <a:spLocks noChangeArrowheads="1"/>
          </p:cNvSpPr>
          <p:nvPr/>
        </p:nvSpPr>
        <p:spPr bwMode="auto">
          <a:xfrm>
            <a:off x="3781425" y="2881313"/>
            <a:ext cx="992188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AutoShape 93"/>
          <p:cNvSpPr>
            <a:spLocks noChangeArrowheads="1"/>
          </p:cNvSpPr>
          <p:nvPr/>
        </p:nvSpPr>
        <p:spPr bwMode="auto">
          <a:xfrm>
            <a:off x="4705350" y="2881313"/>
            <a:ext cx="992188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AutoShape 94"/>
          <p:cNvSpPr>
            <a:spLocks noChangeArrowheads="1"/>
          </p:cNvSpPr>
          <p:nvPr/>
        </p:nvSpPr>
        <p:spPr bwMode="auto">
          <a:xfrm>
            <a:off x="3757613" y="3787775"/>
            <a:ext cx="992187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AutoShape 95"/>
          <p:cNvSpPr>
            <a:spLocks noChangeArrowheads="1"/>
          </p:cNvSpPr>
          <p:nvPr/>
        </p:nvSpPr>
        <p:spPr bwMode="auto">
          <a:xfrm>
            <a:off x="4681538" y="3787775"/>
            <a:ext cx="992187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AutoShape 96"/>
          <p:cNvSpPr>
            <a:spLocks noChangeArrowheads="1"/>
          </p:cNvSpPr>
          <p:nvPr/>
        </p:nvSpPr>
        <p:spPr bwMode="auto">
          <a:xfrm>
            <a:off x="5594350" y="3787775"/>
            <a:ext cx="992188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5" name="AutoShape 97"/>
          <p:cNvSpPr>
            <a:spLocks noChangeArrowheads="1"/>
          </p:cNvSpPr>
          <p:nvPr/>
        </p:nvSpPr>
        <p:spPr bwMode="auto">
          <a:xfrm>
            <a:off x="5649913" y="2832100"/>
            <a:ext cx="992187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6" name="AutoShape 100"/>
          <p:cNvSpPr>
            <a:spLocks noChangeArrowheads="1"/>
          </p:cNvSpPr>
          <p:nvPr/>
        </p:nvSpPr>
        <p:spPr bwMode="auto">
          <a:xfrm>
            <a:off x="6596063" y="2039938"/>
            <a:ext cx="992187" cy="541337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7" name="AutoShape 101"/>
          <p:cNvSpPr>
            <a:spLocks noChangeArrowheads="1"/>
          </p:cNvSpPr>
          <p:nvPr/>
        </p:nvSpPr>
        <p:spPr bwMode="auto">
          <a:xfrm>
            <a:off x="6572250" y="3787775"/>
            <a:ext cx="992188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8" name="AutoShape 102"/>
          <p:cNvSpPr>
            <a:spLocks noChangeArrowheads="1"/>
          </p:cNvSpPr>
          <p:nvPr/>
        </p:nvSpPr>
        <p:spPr bwMode="auto">
          <a:xfrm>
            <a:off x="6627813" y="2832100"/>
            <a:ext cx="992187" cy="541338"/>
          </a:xfrm>
          <a:prstGeom prst="cube">
            <a:avLst>
              <a:gd name="adj" fmla="val 65690"/>
            </a:avLst>
          </a:prstGeom>
          <a:solidFill>
            <a:schemeClr val="bg1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83" name="Rectangle 107"/>
          <p:cNvSpPr>
            <a:spLocks noChangeArrowheads="1"/>
          </p:cNvSpPr>
          <p:nvPr/>
        </p:nvSpPr>
        <p:spPr bwMode="auto">
          <a:xfrm>
            <a:off x="6469626" y="4297363"/>
            <a:ext cx="8354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Courier New" pitchFamily="49" charset="0"/>
              </a:rPr>
              <a:t>A[2][3]</a:t>
            </a:r>
            <a:endParaRPr lang="en-US" sz="1800" b="1">
              <a:latin typeface="Courier New" pitchFamily="49" charset="0"/>
            </a:endParaRPr>
          </a:p>
        </p:txBody>
      </p:sp>
      <p:sp>
        <p:nvSpPr>
          <p:cNvPr id="27684" name="Rectangle 108"/>
          <p:cNvSpPr>
            <a:spLocks noChangeArrowheads="1"/>
          </p:cNvSpPr>
          <p:nvPr/>
        </p:nvSpPr>
        <p:spPr bwMode="auto">
          <a:xfrm>
            <a:off x="3688326" y="2535238"/>
            <a:ext cx="8354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latin typeface="Courier New" pitchFamily="49" charset="0"/>
              </a:rPr>
              <a:t>A[0][0]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27685" name="Rectangle 23"/>
          <p:cNvSpPr>
            <a:spLocks noChangeArrowheads="1"/>
          </p:cNvSpPr>
          <p:nvPr/>
        </p:nvSpPr>
        <p:spPr bwMode="auto">
          <a:xfrm>
            <a:off x="228600" y="1024583"/>
            <a:ext cx="8686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A = </a:t>
            </a:r>
            <a:r>
              <a:rPr lang="en-US" sz="2700" b="1" dirty="0" smtClean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[[0,0,0,0], [0,0,0,0], [0,0,0,0]]</a:t>
            </a:r>
            <a:endParaRPr lang="en-US" sz="2700" b="1" dirty="0">
              <a:solidFill>
                <a:schemeClr val="bg1">
                  <a:lumMod val="65000"/>
                </a:schemeClr>
              </a:solidFill>
              <a:latin typeface="Courier New" pitchFamily="49" charset="0"/>
            </a:endParaRPr>
          </a:p>
        </p:txBody>
      </p:sp>
      <p:sp>
        <p:nvSpPr>
          <p:cNvPr id="27686" name="Rectangle 1"/>
          <p:cNvSpPr>
            <a:spLocks noChangeArrowheads="1"/>
          </p:cNvSpPr>
          <p:nvPr/>
        </p:nvSpPr>
        <p:spPr bwMode="auto">
          <a:xfrm>
            <a:off x="4081107" y="1978025"/>
            <a:ext cx="36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87" name="Rectangle 46"/>
          <p:cNvSpPr>
            <a:spLocks noChangeArrowheads="1"/>
          </p:cNvSpPr>
          <p:nvPr/>
        </p:nvSpPr>
        <p:spPr bwMode="auto">
          <a:xfrm>
            <a:off x="5041544" y="1981200"/>
            <a:ext cx="36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88" name="Rectangle 47"/>
          <p:cNvSpPr>
            <a:spLocks noChangeArrowheads="1"/>
          </p:cNvSpPr>
          <p:nvPr/>
        </p:nvSpPr>
        <p:spPr bwMode="auto">
          <a:xfrm>
            <a:off x="5930544" y="1981200"/>
            <a:ext cx="36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89" name="Rectangle 48"/>
          <p:cNvSpPr>
            <a:spLocks noChangeArrowheads="1"/>
          </p:cNvSpPr>
          <p:nvPr/>
        </p:nvSpPr>
        <p:spPr bwMode="auto">
          <a:xfrm>
            <a:off x="6894951" y="1981200"/>
            <a:ext cx="36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90" name="Rectangle 49"/>
          <p:cNvSpPr>
            <a:spLocks noChangeArrowheads="1"/>
          </p:cNvSpPr>
          <p:nvPr/>
        </p:nvSpPr>
        <p:spPr bwMode="auto">
          <a:xfrm>
            <a:off x="4064439" y="2809875"/>
            <a:ext cx="36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91" name="Rectangle 50"/>
          <p:cNvSpPr>
            <a:spLocks noChangeArrowheads="1"/>
          </p:cNvSpPr>
          <p:nvPr/>
        </p:nvSpPr>
        <p:spPr bwMode="auto">
          <a:xfrm>
            <a:off x="5024876" y="2814638"/>
            <a:ext cx="36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92" name="Rectangle 51"/>
          <p:cNvSpPr>
            <a:spLocks noChangeArrowheads="1"/>
          </p:cNvSpPr>
          <p:nvPr/>
        </p:nvSpPr>
        <p:spPr bwMode="auto">
          <a:xfrm>
            <a:off x="5926576" y="2789238"/>
            <a:ext cx="36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93" name="Rectangle 52"/>
          <p:cNvSpPr>
            <a:spLocks noChangeArrowheads="1"/>
          </p:cNvSpPr>
          <p:nvPr/>
        </p:nvSpPr>
        <p:spPr bwMode="auto">
          <a:xfrm>
            <a:off x="6890982" y="2789238"/>
            <a:ext cx="36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94" name="Rectangle 53"/>
          <p:cNvSpPr>
            <a:spLocks noChangeArrowheads="1"/>
          </p:cNvSpPr>
          <p:nvPr/>
        </p:nvSpPr>
        <p:spPr bwMode="auto">
          <a:xfrm>
            <a:off x="4052532" y="3736975"/>
            <a:ext cx="36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95" name="Rectangle 54"/>
          <p:cNvSpPr>
            <a:spLocks noChangeArrowheads="1"/>
          </p:cNvSpPr>
          <p:nvPr/>
        </p:nvSpPr>
        <p:spPr bwMode="auto">
          <a:xfrm>
            <a:off x="5011738" y="3740150"/>
            <a:ext cx="369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96" name="Rectangle 55"/>
          <p:cNvSpPr>
            <a:spLocks noChangeArrowheads="1"/>
          </p:cNvSpPr>
          <p:nvPr/>
        </p:nvSpPr>
        <p:spPr bwMode="auto">
          <a:xfrm>
            <a:off x="5901969" y="3740150"/>
            <a:ext cx="36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697" name="Rectangle 56"/>
          <p:cNvSpPr>
            <a:spLocks noChangeArrowheads="1"/>
          </p:cNvSpPr>
          <p:nvPr/>
        </p:nvSpPr>
        <p:spPr bwMode="auto">
          <a:xfrm>
            <a:off x="6866376" y="3740150"/>
            <a:ext cx="369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49" charset="0"/>
              </a:rPr>
              <a:t>0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2497" y="4800600"/>
            <a:ext cx="10160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rgbClr val="008000"/>
                </a:solidFill>
              </a:rPr>
              <a:t>To try…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2" name="Text Box 11"/>
          <p:cNvSpPr txBox="1">
            <a:spLocks noChangeArrowheads="1"/>
          </p:cNvSpPr>
          <p:nvPr/>
        </p:nvSpPr>
        <p:spPr bwMode="auto">
          <a:xfrm>
            <a:off x="762000" y="762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i="1" dirty="0" smtClean="0">
                <a:latin typeface="Cambria" pitchFamily="18" charset="0"/>
              </a:rPr>
              <a:t>Rectangular </a:t>
            </a:r>
            <a:r>
              <a:rPr lang="en-US" sz="4000" dirty="0" smtClean="0">
                <a:latin typeface="Cambria" pitchFamily="18" charset="0"/>
              </a:rPr>
              <a:t>2D </a:t>
            </a:r>
            <a:r>
              <a:rPr lang="en-US" sz="4000" dirty="0">
                <a:latin typeface="Cambria" pitchFamily="18" charset="0"/>
              </a:rPr>
              <a:t>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4750475"/>
            <a:ext cx="5867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NROWS =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</a:rPr>
              <a:t>len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(A) </a:t>
            </a:r>
          </a:p>
          <a:p>
            <a:pPr lvl="0" algn="l"/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NCOLS 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= </a:t>
            </a:r>
            <a:r>
              <a:rPr lang="en-US" sz="1800" b="1" dirty="0" err="1">
                <a:solidFill>
                  <a:srgbClr val="000000"/>
                </a:solidFill>
                <a:latin typeface="Courier New" pitchFamily="49" charset="0"/>
              </a:rPr>
              <a:t>len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(A[0])</a:t>
            </a:r>
          </a:p>
          <a:p>
            <a:pPr lvl="0" algn="l"/>
            <a:endParaRPr lang="en-US" sz="1800" b="1" dirty="0">
              <a:solidFill>
                <a:srgbClr val="000000"/>
              </a:solidFill>
              <a:latin typeface="Courier New" pitchFamily="49" charset="0"/>
            </a:endParaRPr>
          </a:p>
          <a:p>
            <a:pPr lvl="0" algn="l"/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EE7403"/>
                </a:solidFill>
                <a:latin typeface="Courier New" pitchFamily="49" charset="0"/>
              </a:rPr>
              <a:t>for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r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range(0, </a:t>
            </a:r>
            <a:r>
              <a:rPr lang="en-US" sz="1800" b="1" dirty="0" err="1" smtClean="0">
                <a:solidFill>
                  <a:srgbClr val="000000"/>
                </a:solidFill>
                <a:latin typeface="Courier New" pitchFamily="49" charset="0"/>
              </a:rPr>
              <a:t>NROWS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):</a:t>
            </a:r>
            <a:endParaRPr lang="en-US" sz="1800" b="1" dirty="0" smtClean="0">
              <a:solidFill>
                <a:srgbClr val="000000"/>
              </a:solidFill>
              <a:latin typeface="Courier New" pitchFamily="49" charset="0"/>
            </a:endParaRPr>
          </a:p>
          <a:p>
            <a:pPr lvl="0" algn="l"/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    </a:t>
            </a:r>
            <a:r>
              <a:rPr lang="en-US" sz="1800" b="1" dirty="0" smtClean="0">
                <a:solidFill>
                  <a:srgbClr val="EE7403"/>
                </a:solidFill>
                <a:latin typeface="Courier New" pitchFamily="49" charset="0"/>
              </a:rPr>
              <a:t>for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c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range(0, </a:t>
            </a:r>
            <a:r>
              <a:rPr lang="en-US" sz="1800" b="1" dirty="0" err="1" smtClean="0">
                <a:solidFill>
                  <a:srgbClr val="000000"/>
                </a:solidFill>
                <a:latin typeface="Courier New" pitchFamily="49" charset="0"/>
              </a:rPr>
              <a:t>NCOLS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):</a:t>
            </a:r>
            <a:endParaRPr lang="en-US" sz="1800" b="1" dirty="0">
              <a:solidFill>
                <a:srgbClr val="000000"/>
              </a:solidFill>
              <a:latin typeface="Courier New" pitchFamily="49" charset="0"/>
            </a:endParaRPr>
          </a:p>
          <a:p>
            <a:pPr lvl="0" algn="l"/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	  </a:t>
            </a:r>
            <a:r>
              <a:rPr lang="en-US" sz="1800" b="1" dirty="0" smtClean="0">
                <a:solidFill>
                  <a:srgbClr val="EE7403"/>
                </a:solidFill>
                <a:latin typeface="Courier New" pitchFamily="49" charset="0"/>
              </a:rPr>
              <a:t>if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r ==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c:   A[r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][c] 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= 4</a:t>
            </a:r>
            <a:endParaRPr lang="en-US" sz="1800" b="1" dirty="0">
              <a:solidFill>
                <a:srgbClr val="000000"/>
              </a:solidFill>
              <a:latin typeface="Courier New" pitchFamily="49" charset="0"/>
            </a:endParaRPr>
          </a:p>
          <a:p>
            <a:pPr lvl="0" algn="l"/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	  </a:t>
            </a:r>
            <a:r>
              <a:rPr lang="en-US" sz="1800" b="1" dirty="0" smtClean="0">
                <a:solidFill>
                  <a:srgbClr val="EE7403"/>
                </a:solidFill>
                <a:latin typeface="Courier New" pitchFamily="49" charset="0"/>
              </a:rPr>
              <a:t>else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:        A[r</a:t>
            </a:r>
            <a:r>
              <a:rPr lang="en-US" sz="1800" b="1" dirty="0">
                <a:solidFill>
                  <a:srgbClr val="000000"/>
                </a:solidFill>
                <a:latin typeface="Courier New" pitchFamily="49" charset="0"/>
              </a:rPr>
              <a:t>][c] =</a:t>
            </a:r>
            <a:r>
              <a:rPr lang="en-US" sz="1800" b="1" dirty="0" smtClean="0">
                <a:solidFill>
                  <a:srgbClr val="000000"/>
                </a:solidFill>
                <a:latin typeface="Courier New" pitchFamily="49" charset="0"/>
              </a:rPr>
              <a:t> 2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7797526" y="2258109"/>
            <a:ext cx="98541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Original data...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022613" y="6198930"/>
            <a:ext cx="985411" cy="523220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chemeClr val="bg1">
                    <a:lumMod val="65000"/>
                  </a:schemeClr>
                </a:solidFill>
              </a:rPr>
              <a:t>What will this do?</a:t>
            </a:r>
            <a:endParaRPr lang="en-US" sz="1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96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152400" y="1524000"/>
            <a:ext cx="51816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800" b="1" dirty="0" err="1">
                <a:solidFill>
                  <a:srgbClr val="EE7403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mystery(A):</a:t>
            </a:r>
          </a:p>
          <a:p>
            <a:pPr algn="l"/>
            <a:r>
              <a:rPr lang="en-US" sz="1800" b="1" dirty="0">
                <a:solidFill>
                  <a:srgbClr val="008000"/>
                </a:solidFill>
                <a:latin typeface="Courier New" pitchFamily="49" charset="0"/>
              </a:rPr>
              <a:t>    </a:t>
            </a:r>
            <a:r>
              <a:rPr lang="en-US" sz="1800" b="1" dirty="0" smtClean="0">
                <a:solidFill>
                  <a:srgbClr val="008000"/>
                </a:solidFill>
                <a:latin typeface="Courier New" pitchFamily="49" charset="0"/>
              </a:rPr>
              <a:t>"""What </a:t>
            </a:r>
            <a:r>
              <a:rPr lang="en-US" sz="1800" b="1" dirty="0">
                <a:solidFill>
                  <a:srgbClr val="008000"/>
                </a:solidFill>
                <a:latin typeface="Courier New" pitchFamily="49" charset="0"/>
              </a:rPr>
              <a:t>happens to </a:t>
            </a:r>
            <a:r>
              <a:rPr lang="en-US" sz="1800" b="1" dirty="0" smtClean="0">
                <a:solidFill>
                  <a:srgbClr val="008000"/>
                </a:solidFill>
                <a:latin typeface="Courier New" pitchFamily="49" charset="0"/>
              </a:rPr>
              <a:t>A?"""</a:t>
            </a:r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  <a:p>
            <a:pPr algn="l"/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smtClean="0">
                <a:latin typeface="Courier New" pitchFamily="49" charset="0"/>
              </a:rPr>
              <a:t>NROWS </a:t>
            </a:r>
            <a:r>
              <a:rPr lang="en-US" sz="1800" b="1" dirty="0">
                <a:latin typeface="Courier New" pitchFamily="49" charset="0"/>
              </a:rPr>
              <a:t>= </a:t>
            </a:r>
            <a:r>
              <a:rPr lang="en-US" sz="1800" b="1" dirty="0" err="1">
                <a:latin typeface="Courier New" pitchFamily="49" charset="0"/>
              </a:rPr>
              <a:t>len</a:t>
            </a:r>
            <a:r>
              <a:rPr lang="en-US" sz="1800" b="1" dirty="0">
                <a:latin typeface="Courier New" pitchFamily="49" charset="0"/>
              </a:rPr>
              <a:t>(A) </a:t>
            </a: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smtClean="0">
                <a:latin typeface="Courier New" pitchFamily="49" charset="0"/>
              </a:rPr>
              <a:t>NCOLS </a:t>
            </a:r>
            <a:r>
              <a:rPr lang="en-US" sz="1800" b="1" dirty="0">
                <a:latin typeface="Courier New" pitchFamily="49" charset="0"/>
              </a:rPr>
              <a:t>= </a:t>
            </a:r>
            <a:r>
              <a:rPr lang="en-US" sz="1800" b="1" dirty="0" err="1">
                <a:latin typeface="Courier New" pitchFamily="49" charset="0"/>
              </a:rPr>
              <a:t>len</a:t>
            </a:r>
            <a:r>
              <a:rPr lang="en-US" sz="1800" b="1" dirty="0">
                <a:latin typeface="Courier New" pitchFamily="49" charset="0"/>
              </a:rPr>
              <a:t>(A[0])</a:t>
            </a:r>
          </a:p>
          <a:p>
            <a:pPr algn="l"/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r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range(0, </a:t>
            </a:r>
            <a:r>
              <a:rPr lang="en-US" sz="1800" b="1" dirty="0" err="1" smtClean="0">
                <a:latin typeface="Courier New" pitchFamily="49" charset="0"/>
              </a:rPr>
              <a:t>NROWS</a:t>
            </a:r>
            <a:r>
              <a:rPr lang="en-US" sz="1800" b="1" dirty="0" smtClean="0">
                <a:latin typeface="Courier New" pitchFamily="49" charset="0"/>
              </a:rPr>
              <a:t>):</a:t>
            </a:r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	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c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range(0, </a:t>
            </a:r>
            <a:r>
              <a:rPr lang="en-US" sz="1800" b="1" dirty="0" err="1" smtClean="0">
                <a:latin typeface="Courier New" pitchFamily="49" charset="0"/>
              </a:rPr>
              <a:t>NCOLS</a:t>
            </a:r>
            <a:r>
              <a:rPr lang="en-US" sz="1800" b="1" dirty="0" smtClean="0">
                <a:latin typeface="Courier New" pitchFamily="49" charset="0"/>
              </a:rPr>
              <a:t>):</a:t>
            </a:r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	  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if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r == c:</a:t>
            </a:r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		</a:t>
            </a:r>
            <a:r>
              <a:rPr lang="en-US" sz="1800" b="1" dirty="0" smtClean="0">
                <a:latin typeface="Courier New" pitchFamily="49" charset="0"/>
              </a:rPr>
              <a:t>A[r][c] </a:t>
            </a:r>
            <a:r>
              <a:rPr lang="en-US" sz="1800" b="1" dirty="0">
                <a:latin typeface="Courier New" pitchFamily="49" charset="0"/>
              </a:rPr>
              <a:t>+</a:t>
            </a:r>
            <a:r>
              <a:rPr lang="en-US" sz="1800" b="1" dirty="0" smtClean="0">
                <a:latin typeface="Courier New" pitchFamily="49" charset="0"/>
              </a:rPr>
              <a:t>= </a:t>
            </a:r>
            <a:r>
              <a:rPr lang="en-US" sz="1800" b="1" dirty="0">
                <a:latin typeface="Courier New" pitchFamily="49" charset="0"/>
              </a:rPr>
              <a:t>1</a:t>
            </a:r>
          </a:p>
          <a:p>
            <a:pPr algn="l"/>
            <a:r>
              <a:rPr lang="en-US" sz="1800" b="1" dirty="0">
                <a:latin typeface="Courier New" pitchFamily="49" charset="0"/>
              </a:rPr>
              <a:t>	  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else</a:t>
            </a:r>
            <a:r>
              <a:rPr lang="en-US" sz="1800" b="1" dirty="0">
                <a:latin typeface="Courier New" pitchFamily="49" charset="0"/>
              </a:rPr>
              <a:t>:</a:t>
            </a:r>
          </a:p>
          <a:p>
            <a:pPr algn="l"/>
            <a:r>
              <a:rPr lang="en-US" sz="1800" b="1" dirty="0">
                <a:latin typeface="Courier New" pitchFamily="49" charset="0"/>
              </a:rPr>
              <a:t>		</a:t>
            </a:r>
            <a:r>
              <a:rPr lang="en-US" sz="1800" b="1" dirty="0" smtClean="0">
                <a:latin typeface="Courier New" pitchFamily="49" charset="0"/>
              </a:rPr>
              <a:t>A[r][c] </a:t>
            </a:r>
            <a:r>
              <a:rPr lang="en-US" sz="1800" b="1" dirty="0">
                <a:latin typeface="Courier New" pitchFamily="49" charset="0"/>
              </a:rPr>
              <a:t>*</a:t>
            </a:r>
            <a:r>
              <a:rPr lang="en-US" sz="1800" b="1" dirty="0" smtClean="0">
                <a:latin typeface="Courier New" pitchFamily="49" charset="0"/>
              </a:rPr>
              <a:t>= </a:t>
            </a:r>
            <a:r>
              <a:rPr lang="en-US" sz="1800" b="1" dirty="0">
                <a:latin typeface="Courier New" pitchFamily="49" charset="0"/>
              </a:rPr>
              <a:t>2</a:t>
            </a:r>
          </a:p>
          <a:p>
            <a:pPr algn="l"/>
            <a:endParaRPr lang="en-US" sz="1800" b="1" dirty="0">
              <a:latin typeface="Courier New" pitchFamily="49" charset="0"/>
            </a:endParaRPr>
          </a:p>
        </p:txBody>
      </p:sp>
      <p:sp>
        <p:nvSpPr>
          <p:cNvPr id="34847" name="Rectangle 23"/>
          <p:cNvSpPr>
            <a:spLocks noChangeArrowheads="1"/>
          </p:cNvSpPr>
          <p:nvPr/>
        </p:nvSpPr>
        <p:spPr bwMode="auto">
          <a:xfrm>
            <a:off x="5685368" y="441325"/>
            <a:ext cx="3108543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latin typeface="Courier New" pitchFamily="49" charset="0"/>
              </a:rPr>
              <a:t>A = </a:t>
            </a:r>
            <a:r>
              <a:rPr lang="en-US" sz="2000" b="1" dirty="0" smtClean="0">
                <a:latin typeface="Courier New" pitchFamily="49" charset="0"/>
              </a:rPr>
              <a:t>[[4, 2, 2, 2], </a:t>
            </a:r>
            <a:endParaRPr lang="en-US" sz="2000" b="1" dirty="0">
              <a:latin typeface="Courier New" pitchFamily="49" charset="0"/>
            </a:endParaRPr>
          </a:p>
          <a:p>
            <a:pPr algn="l"/>
            <a:r>
              <a:rPr lang="en-US" sz="2000" b="1" dirty="0">
                <a:latin typeface="Courier New" pitchFamily="49" charset="0"/>
              </a:rPr>
              <a:t>     </a:t>
            </a:r>
            <a:r>
              <a:rPr lang="en-US" sz="2000" b="1" dirty="0" smtClean="0">
                <a:latin typeface="Courier New" pitchFamily="49" charset="0"/>
              </a:rPr>
              <a:t>[2, 2, 4, 4], </a:t>
            </a:r>
            <a:endParaRPr lang="en-US" sz="2000" b="1" dirty="0">
              <a:latin typeface="Courier New" pitchFamily="49" charset="0"/>
            </a:endParaRPr>
          </a:p>
          <a:p>
            <a:pPr algn="l"/>
            <a:r>
              <a:rPr lang="en-US" sz="2000" b="1" dirty="0">
                <a:latin typeface="Courier New" pitchFamily="49" charset="0"/>
              </a:rPr>
              <a:t>     </a:t>
            </a:r>
            <a:r>
              <a:rPr lang="en-US" sz="2000" b="1" dirty="0" smtClean="0">
                <a:latin typeface="Courier New" pitchFamily="49" charset="0"/>
              </a:rPr>
              <a:t>[8, 3, 3, </a:t>
            </a:r>
            <a:r>
              <a:rPr lang="en-US" sz="2000" b="1" dirty="0">
                <a:latin typeface="Courier New" pitchFamily="49" charset="0"/>
              </a:rPr>
              <a:t>1</a:t>
            </a:r>
            <a:r>
              <a:rPr lang="en-US" sz="2000" b="1" dirty="0" smtClean="0">
                <a:latin typeface="Courier New" pitchFamily="49" charset="0"/>
              </a:rPr>
              <a:t>]]</a:t>
            </a:r>
            <a:endParaRPr lang="en-US" sz="2000" b="1" dirty="0">
              <a:latin typeface="Courier New" pitchFamily="49" charset="0"/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6592888" y="2060575"/>
            <a:ext cx="2286000" cy="1101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4   </a:t>
            </a:r>
            <a:r>
              <a:rPr lang="en-US" sz="1800" b="1" dirty="0">
                <a:latin typeface="Courier New" pitchFamily="49" charset="0"/>
              </a:rPr>
              <a:t>2   </a:t>
            </a:r>
            <a:r>
              <a:rPr lang="en-US" sz="1800" b="1" dirty="0" smtClean="0">
                <a:latin typeface="Courier New" pitchFamily="49" charset="0"/>
              </a:rPr>
              <a:t>2   2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120000"/>
              </a:lnSpc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2   </a:t>
            </a:r>
            <a:r>
              <a:rPr lang="en-US" sz="1800" b="1" dirty="0">
                <a:latin typeface="Courier New" pitchFamily="49" charset="0"/>
              </a:rPr>
              <a:t>2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>
                <a:latin typeface="Courier New" pitchFamily="49" charset="0"/>
              </a:rPr>
              <a:t>4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>
                <a:latin typeface="Courier New" pitchFamily="49" charset="0"/>
              </a:rPr>
              <a:t>4</a:t>
            </a:r>
          </a:p>
          <a:p>
            <a:pPr algn="l">
              <a:lnSpc>
                <a:spcPct val="120000"/>
              </a:lnSpc>
            </a:pPr>
            <a:r>
              <a:rPr lang="en-US" sz="1800" b="1" dirty="0">
                <a:latin typeface="Courier New" pitchFamily="49" charset="0"/>
              </a:rPr>
              <a:t> 8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>
                <a:latin typeface="Courier New" pitchFamily="49" charset="0"/>
              </a:rPr>
              <a:t>3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>
                <a:latin typeface="Courier New" pitchFamily="49" charset="0"/>
              </a:rPr>
              <a:t>3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>
                <a:latin typeface="Courier New" pitchFamily="49" charset="0"/>
              </a:rPr>
              <a:t>1</a:t>
            </a: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7162800" y="1584237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mbria" pitchFamily="18" charset="0"/>
              </a:rPr>
              <a:t>Before</a:t>
            </a:r>
          </a:p>
        </p:txBody>
      </p:sp>
      <p:sp>
        <p:nvSpPr>
          <p:cNvPr id="47" name="Rectangle 7"/>
          <p:cNvSpPr>
            <a:spLocks noChangeArrowheads="1"/>
          </p:cNvSpPr>
          <p:nvPr/>
        </p:nvSpPr>
        <p:spPr bwMode="auto">
          <a:xfrm>
            <a:off x="6858000" y="1523118"/>
            <a:ext cx="428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A</a:t>
            </a:r>
          </a:p>
        </p:txBody>
      </p:sp>
      <p:sp>
        <p:nvSpPr>
          <p:cNvPr id="48" name="Line 11"/>
          <p:cNvSpPr>
            <a:spLocks noChangeShapeType="1"/>
          </p:cNvSpPr>
          <p:nvPr/>
        </p:nvSpPr>
        <p:spPr bwMode="auto">
          <a:xfrm>
            <a:off x="6589713" y="2441575"/>
            <a:ext cx="227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12"/>
          <p:cNvSpPr>
            <a:spLocks noChangeShapeType="1"/>
          </p:cNvSpPr>
          <p:nvPr/>
        </p:nvSpPr>
        <p:spPr bwMode="auto">
          <a:xfrm>
            <a:off x="6592888" y="2762250"/>
            <a:ext cx="227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Line 13"/>
          <p:cNvSpPr>
            <a:spLocks noChangeShapeType="1"/>
          </p:cNvSpPr>
          <p:nvPr/>
        </p:nvSpPr>
        <p:spPr bwMode="auto">
          <a:xfrm rot="-5400000">
            <a:off x="6591300" y="2606675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Line 14"/>
          <p:cNvSpPr>
            <a:spLocks noChangeShapeType="1"/>
          </p:cNvSpPr>
          <p:nvPr/>
        </p:nvSpPr>
        <p:spPr bwMode="auto">
          <a:xfrm rot="-5400000">
            <a:off x="7129463" y="2605087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Line 15"/>
          <p:cNvSpPr>
            <a:spLocks noChangeShapeType="1"/>
          </p:cNvSpPr>
          <p:nvPr/>
        </p:nvSpPr>
        <p:spPr bwMode="auto">
          <a:xfrm rot="-5400000">
            <a:off x="7689850" y="2603500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>
            <a:off x="5699013" y="2144712"/>
            <a:ext cx="4828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row 0</a:t>
            </a:r>
          </a:p>
        </p:txBody>
      </p:sp>
      <p:sp>
        <p:nvSpPr>
          <p:cNvPr id="54" name="Rectangle 17"/>
          <p:cNvSpPr>
            <a:spLocks noChangeArrowheads="1"/>
          </p:cNvSpPr>
          <p:nvPr/>
        </p:nvSpPr>
        <p:spPr bwMode="auto">
          <a:xfrm>
            <a:off x="5699125" y="2473325"/>
            <a:ext cx="493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row 1</a:t>
            </a:r>
          </a:p>
        </p:txBody>
      </p:sp>
      <p:sp>
        <p:nvSpPr>
          <p:cNvPr id="55" name="Rectangle 18"/>
          <p:cNvSpPr>
            <a:spLocks noChangeArrowheads="1"/>
          </p:cNvSpPr>
          <p:nvPr/>
        </p:nvSpPr>
        <p:spPr bwMode="auto">
          <a:xfrm>
            <a:off x="5706951" y="2819400"/>
            <a:ext cx="4828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row 2</a:t>
            </a:r>
          </a:p>
        </p:txBody>
      </p:sp>
      <p:sp>
        <p:nvSpPr>
          <p:cNvPr id="56" name="Line 19"/>
          <p:cNvSpPr>
            <a:spLocks noChangeShapeType="1"/>
          </p:cNvSpPr>
          <p:nvPr/>
        </p:nvSpPr>
        <p:spPr bwMode="auto">
          <a:xfrm>
            <a:off x="6164263" y="2276475"/>
            <a:ext cx="277812" cy="1587"/>
          </a:xfrm>
          <a:prstGeom prst="line">
            <a:avLst/>
          </a:prstGeom>
          <a:noFill/>
          <a:ln w="19050">
            <a:solidFill>
              <a:srgbClr val="6E041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Line 20"/>
          <p:cNvSpPr>
            <a:spLocks noChangeShapeType="1"/>
          </p:cNvSpPr>
          <p:nvPr/>
        </p:nvSpPr>
        <p:spPr bwMode="auto">
          <a:xfrm>
            <a:off x="6169025" y="2603500"/>
            <a:ext cx="277813" cy="1587"/>
          </a:xfrm>
          <a:prstGeom prst="line">
            <a:avLst/>
          </a:prstGeom>
          <a:noFill/>
          <a:ln w="19050">
            <a:solidFill>
              <a:srgbClr val="6E041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Line 21"/>
          <p:cNvSpPr>
            <a:spLocks noChangeShapeType="1"/>
          </p:cNvSpPr>
          <p:nvPr/>
        </p:nvSpPr>
        <p:spPr bwMode="auto">
          <a:xfrm>
            <a:off x="6175375" y="2949575"/>
            <a:ext cx="277813" cy="1587"/>
          </a:xfrm>
          <a:prstGeom prst="line">
            <a:avLst/>
          </a:prstGeom>
          <a:noFill/>
          <a:ln w="19050">
            <a:solidFill>
              <a:srgbClr val="6E041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Rectangle 22"/>
          <p:cNvSpPr>
            <a:spLocks noChangeArrowheads="1"/>
          </p:cNvSpPr>
          <p:nvPr/>
        </p:nvSpPr>
        <p:spPr bwMode="auto">
          <a:xfrm>
            <a:off x="6639862" y="3130550"/>
            <a:ext cx="429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0</a:t>
            </a:r>
          </a:p>
        </p:txBody>
      </p:sp>
      <p:sp>
        <p:nvSpPr>
          <p:cNvPr id="60" name="Rectangle 23"/>
          <p:cNvSpPr>
            <a:spLocks noChangeArrowheads="1"/>
          </p:cNvSpPr>
          <p:nvPr/>
        </p:nvSpPr>
        <p:spPr bwMode="auto">
          <a:xfrm>
            <a:off x="7162800" y="3141662"/>
            <a:ext cx="446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1</a:t>
            </a:r>
          </a:p>
        </p:txBody>
      </p:sp>
      <p:sp>
        <p:nvSpPr>
          <p:cNvPr id="61" name="Rectangle 24"/>
          <p:cNvSpPr>
            <a:spLocks noChangeArrowheads="1"/>
          </p:cNvSpPr>
          <p:nvPr/>
        </p:nvSpPr>
        <p:spPr bwMode="auto">
          <a:xfrm>
            <a:off x="7741587" y="3141662"/>
            <a:ext cx="429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2</a:t>
            </a:r>
          </a:p>
        </p:txBody>
      </p:sp>
      <p:sp>
        <p:nvSpPr>
          <p:cNvPr id="62" name="Rectangle 25"/>
          <p:cNvSpPr>
            <a:spLocks noChangeArrowheads="1"/>
          </p:cNvSpPr>
          <p:nvPr/>
        </p:nvSpPr>
        <p:spPr bwMode="auto">
          <a:xfrm>
            <a:off x="8298799" y="3141662"/>
            <a:ext cx="429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3</a:t>
            </a:r>
          </a:p>
        </p:txBody>
      </p:sp>
      <p:sp>
        <p:nvSpPr>
          <p:cNvPr id="63" name="Rectangle 8"/>
          <p:cNvSpPr>
            <a:spLocks noChangeArrowheads="1"/>
          </p:cNvSpPr>
          <p:nvPr/>
        </p:nvSpPr>
        <p:spPr bwMode="auto">
          <a:xfrm>
            <a:off x="6825483" y="3429000"/>
            <a:ext cx="428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A</a:t>
            </a:r>
          </a:p>
        </p:txBody>
      </p:sp>
      <p:sp>
        <p:nvSpPr>
          <p:cNvPr id="64" name="Rectangle 26"/>
          <p:cNvSpPr>
            <a:spLocks noChangeArrowheads="1"/>
          </p:cNvSpPr>
          <p:nvPr/>
        </p:nvSpPr>
        <p:spPr bwMode="auto">
          <a:xfrm>
            <a:off x="6590947" y="3919826"/>
            <a:ext cx="2301875" cy="11001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Line 27"/>
          <p:cNvSpPr>
            <a:spLocks noChangeShapeType="1"/>
          </p:cNvSpPr>
          <p:nvPr/>
        </p:nvSpPr>
        <p:spPr bwMode="auto">
          <a:xfrm>
            <a:off x="6594122" y="4302413"/>
            <a:ext cx="227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" name="Line 28"/>
          <p:cNvSpPr>
            <a:spLocks noChangeShapeType="1"/>
          </p:cNvSpPr>
          <p:nvPr/>
        </p:nvSpPr>
        <p:spPr bwMode="auto">
          <a:xfrm>
            <a:off x="6597297" y="4623088"/>
            <a:ext cx="227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Line 29"/>
          <p:cNvSpPr>
            <a:spLocks noChangeShapeType="1"/>
          </p:cNvSpPr>
          <p:nvPr/>
        </p:nvSpPr>
        <p:spPr bwMode="auto">
          <a:xfrm rot="-5400000">
            <a:off x="6595709" y="4467513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" name="Line 30"/>
          <p:cNvSpPr>
            <a:spLocks noChangeShapeType="1"/>
          </p:cNvSpPr>
          <p:nvPr/>
        </p:nvSpPr>
        <p:spPr bwMode="auto">
          <a:xfrm rot="-5400000">
            <a:off x="7133872" y="4465926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" name="Line 31"/>
          <p:cNvSpPr>
            <a:spLocks noChangeShapeType="1"/>
          </p:cNvSpPr>
          <p:nvPr/>
        </p:nvSpPr>
        <p:spPr bwMode="auto">
          <a:xfrm rot="-5400000">
            <a:off x="7694259" y="4464338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Rectangle 33"/>
          <p:cNvSpPr>
            <a:spLocks noChangeArrowheads="1"/>
          </p:cNvSpPr>
          <p:nvPr/>
        </p:nvSpPr>
        <p:spPr bwMode="auto">
          <a:xfrm>
            <a:off x="6609645" y="5008756"/>
            <a:ext cx="226055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000" dirty="0" smtClean="0">
                <a:latin typeface="Cambria" pitchFamily="18" charset="0"/>
              </a:rPr>
              <a:t>Above, write the </a:t>
            </a:r>
            <a:r>
              <a:rPr lang="en-US" sz="1000" dirty="0">
                <a:latin typeface="Cambria" pitchFamily="18" charset="0"/>
              </a:rPr>
              <a:t>resulting values in </a:t>
            </a:r>
            <a:r>
              <a:rPr lang="en-US" sz="1000" dirty="0" smtClean="0">
                <a:latin typeface="Cambria" pitchFamily="18" charset="0"/>
              </a:rPr>
              <a:t>A</a:t>
            </a:r>
            <a:endParaRPr lang="en-US" sz="1000" dirty="0">
              <a:latin typeface="Cambria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67200" y="4154269"/>
            <a:ext cx="2079624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Starting with the 2d array </a:t>
            </a:r>
            <a:r>
              <a:rPr lang="en-US" sz="1200" b="1" dirty="0">
                <a:solidFill>
                  <a:srgbClr val="008000"/>
                </a:solidFill>
                <a:latin typeface="Calibri" panose="020F0502020204030204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above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, write the values in </a:t>
            </a:r>
            <a:r>
              <a:rPr lang="en-US" sz="1200" b="1" dirty="0">
                <a:solidFill>
                  <a:srgbClr val="008000"/>
                </a:solidFill>
                <a:latin typeface="Calibri" panose="020F0502020204030204" pitchFamily="34" charset="0"/>
              </a:rPr>
              <a:t>A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200" i="1" dirty="0">
                <a:solidFill>
                  <a:srgbClr val="000000"/>
                </a:solidFill>
                <a:latin typeface="Calibri" panose="020F0502020204030204" pitchFamily="34" charset="0"/>
              </a:rPr>
              <a:t>after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</a:rPr>
              <a:t> running </a:t>
            </a: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that  code:</a:t>
            </a:r>
            <a:endParaRPr lang="en-US" sz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" name="Text Box 5"/>
          <p:cNvSpPr txBox="1">
            <a:spLocks noChangeArrowheads="1"/>
          </p:cNvSpPr>
          <p:nvPr/>
        </p:nvSpPr>
        <p:spPr bwMode="auto">
          <a:xfrm>
            <a:off x="7171266" y="3480231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8000"/>
                </a:solidFill>
                <a:latin typeface="Cambria" pitchFamily="18" charset="0"/>
              </a:rPr>
              <a:t>After</a:t>
            </a:r>
            <a:endParaRPr lang="en-US" dirty="0">
              <a:solidFill>
                <a:srgbClr val="008000"/>
              </a:solidFill>
              <a:latin typeface="Cambria" pitchFamily="18" charset="0"/>
            </a:endParaRPr>
          </a:p>
        </p:txBody>
      </p:sp>
      <p:sp>
        <p:nvSpPr>
          <p:cNvPr id="72" name="Rectangle 26"/>
          <p:cNvSpPr>
            <a:spLocks noChangeArrowheads="1"/>
          </p:cNvSpPr>
          <p:nvPr/>
        </p:nvSpPr>
        <p:spPr bwMode="auto">
          <a:xfrm>
            <a:off x="4876800" y="5620225"/>
            <a:ext cx="2301875" cy="110013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Line 27"/>
          <p:cNvSpPr>
            <a:spLocks noChangeShapeType="1"/>
          </p:cNvSpPr>
          <p:nvPr/>
        </p:nvSpPr>
        <p:spPr bwMode="auto">
          <a:xfrm>
            <a:off x="4879975" y="6002812"/>
            <a:ext cx="227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" name="Line 28"/>
          <p:cNvSpPr>
            <a:spLocks noChangeShapeType="1"/>
          </p:cNvSpPr>
          <p:nvPr/>
        </p:nvSpPr>
        <p:spPr bwMode="auto">
          <a:xfrm>
            <a:off x="4883150" y="6323487"/>
            <a:ext cx="227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Line 29"/>
          <p:cNvSpPr>
            <a:spLocks noChangeShapeType="1"/>
          </p:cNvSpPr>
          <p:nvPr/>
        </p:nvSpPr>
        <p:spPr bwMode="auto">
          <a:xfrm rot="-5400000">
            <a:off x="4843462" y="6167912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Line 30"/>
          <p:cNvSpPr>
            <a:spLocks noChangeShapeType="1"/>
          </p:cNvSpPr>
          <p:nvPr/>
        </p:nvSpPr>
        <p:spPr bwMode="auto">
          <a:xfrm rot="-5400000">
            <a:off x="5419725" y="6166325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Line 31"/>
          <p:cNvSpPr>
            <a:spLocks noChangeShapeType="1"/>
          </p:cNvSpPr>
          <p:nvPr/>
        </p:nvSpPr>
        <p:spPr bwMode="auto">
          <a:xfrm rot="-5400000">
            <a:off x="6056312" y="6164737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" name="Rectangle 23"/>
          <p:cNvSpPr>
            <a:spLocks noChangeArrowheads="1"/>
          </p:cNvSpPr>
          <p:nvPr/>
        </p:nvSpPr>
        <p:spPr bwMode="auto">
          <a:xfrm>
            <a:off x="4927600" y="5644037"/>
            <a:ext cx="2339102" cy="109260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l">
              <a:spcBef>
                <a:spcPts val="3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F   </a:t>
            </a:r>
            <a:r>
              <a:rPr lang="en-US" sz="2000" b="1" dirty="0">
                <a:solidFill>
                  <a:srgbClr val="FF0000"/>
                </a:solidFill>
                <a:latin typeface="Courier New" pitchFamily="49" charset="0"/>
              </a:rPr>
              <a:t>T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 </a:t>
            </a:r>
            <a:r>
              <a:rPr lang="en-US" sz="2000" b="1" dirty="0" err="1" smtClean="0">
                <a:solidFill>
                  <a:srgbClr val="FF0000"/>
                </a:solidFill>
                <a:latin typeface="Courier New" pitchFamily="49" charset="0"/>
              </a:rPr>
              <a:t>T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 F 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  <a:p>
            <a:pPr algn="l">
              <a:spcBef>
                <a:spcPts val="300"/>
              </a:spcBef>
            </a:pPr>
            <a:r>
              <a:rPr lang="en-US" sz="2000" b="1" dirty="0" smtClean="0">
                <a:solidFill>
                  <a:srgbClr val="FF0000"/>
                </a:solidFill>
                <a:latin typeface="Courier New" pitchFamily="49" charset="0"/>
              </a:rPr>
              <a:t>T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F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 </a:t>
            </a:r>
            <a:r>
              <a:rPr lang="en-US" sz="2000" b="1" dirty="0" smtClean="0">
                <a:solidFill>
                  <a:srgbClr val="FF0000"/>
                </a:solidFill>
                <a:latin typeface="Courier New" pitchFamily="49" charset="0"/>
              </a:rPr>
              <a:t>T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 F 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  <a:p>
            <a:pPr algn="l">
              <a:spcBef>
                <a:spcPts val="300"/>
              </a:spcBef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F   </a:t>
            </a:r>
            <a:r>
              <a:rPr lang="en-US" sz="2000" b="1" dirty="0">
                <a:solidFill>
                  <a:srgbClr val="FF0000"/>
                </a:solidFill>
                <a:latin typeface="Courier New" pitchFamily="49" charset="0"/>
              </a:rPr>
              <a:t>T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 F  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F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80" name="Text Box 10"/>
          <p:cNvSpPr txBox="1">
            <a:spLocks noChangeArrowheads="1"/>
          </p:cNvSpPr>
          <p:nvPr/>
        </p:nvSpPr>
        <p:spPr bwMode="auto">
          <a:xfrm>
            <a:off x="854809" y="5697533"/>
            <a:ext cx="3732333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 smtClean="0">
                <a:latin typeface="Cambria" pitchFamily="18" charset="0"/>
              </a:rPr>
              <a:t>Then, how could you </a:t>
            </a:r>
            <a:r>
              <a:rPr lang="en-US" sz="1400" i="1" u="sng" dirty="0" smtClean="0">
                <a:latin typeface="Cambria" pitchFamily="18" charset="0"/>
              </a:rPr>
              <a:t>change the code above</a:t>
            </a:r>
            <a:r>
              <a:rPr lang="en-US" sz="1400" dirty="0" smtClean="0">
                <a:latin typeface="Cambria" pitchFamily="18" charset="0"/>
              </a:rPr>
              <a:t> to create a True where the original value was   equal </a:t>
            </a:r>
            <a:r>
              <a:rPr lang="en-US" sz="1400" b="1" i="1" dirty="0" smtClean="0">
                <a:latin typeface="Cambria" pitchFamily="18" charset="0"/>
              </a:rPr>
              <a:t>to its neighbor to the right</a:t>
            </a:r>
            <a:r>
              <a:rPr lang="en-US" sz="1400" dirty="0" smtClean="0">
                <a:latin typeface="Cambria" pitchFamily="18" charset="0"/>
              </a:rPr>
              <a:t>?!                  </a:t>
            </a:r>
            <a:r>
              <a:rPr lang="en-US" sz="1200" dirty="0" smtClean="0">
                <a:latin typeface="Cambria" pitchFamily="18" charset="0"/>
              </a:rPr>
              <a:t>(False, if there's no neighbor or a different neighbor.)</a:t>
            </a:r>
            <a:r>
              <a:rPr lang="en-US" sz="1400" dirty="0" smtClean="0">
                <a:latin typeface="Cambria" pitchFamily="18" charset="0"/>
              </a:rPr>
              <a:t> 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81" name="Text Box 6"/>
          <p:cNvSpPr txBox="1">
            <a:spLocks noChangeArrowheads="1"/>
          </p:cNvSpPr>
          <p:nvPr/>
        </p:nvSpPr>
        <p:spPr bwMode="auto">
          <a:xfrm>
            <a:off x="457730" y="5479996"/>
            <a:ext cx="91916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b="1" dirty="0" smtClean="0">
                <a:solidFill>
                  <a:srgbClr val="CC3300"/>
                </a:solidFill>
                <a:latin typeface="Cambria" pitchFamily="18" charset="0"/>
              </a:rPr>
              <a:t>Challenge:</a:t>
            </a:r>
            <a:endParaRPr lang="en-US" sz="1200" dirty="0">
              <a:solidFill>
                <a:srgbClr val="CC3300"/>
              </a:solidFill>
              <a:latin typeface="Cambria" pitchFamily="18" charset="0"/>
            </a:endParaRPr>
          </a:p>
        </p:txBody>
      </p:sp>
      <p:sp>
        <p:nvSpPr>
          <p:cNvPr id="83" name="Rectangle 5"/>
          <p:cNvSpPr>
            <a:spLocks noChangeArrowheads="1"/>
          </p:cNvSpPr>
          <p:nvPr/>
        </p:nvSpPr>
        <p:spPr bwMode="auto">
          <a:xfrm>
            <a:off x="141900" y="110067"/>
            <a:ext cx="5115900" cy="461665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(</a:t>
            </a:r>
            <a:r>
              <a:rPr lang="en-US" altLang="en-US" sz="12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)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For up to </a:t>
            </a:r>
            <a:r>
              <a:rPr lang="en-US" altLang="en-US" sz="1200" b="1" i="1" dirty="0">
                <a:solidFill>
                  <a:srgbClr val="800000"/>
                </a:solidFill>
                <a:latin typeface="Cambria" panose="02040503050406030204" pitchFamily="18" charset="0"/>
              </a:rPr>
              <a:t>two points!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 of extra credit on the midterm… 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Pair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up with 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s/o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you don't know (or 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not well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) and find something 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you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have in common…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838200" y="564444"/>
            <a:ext cx="4433711" cy="72249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l">
              <a:spcBef>
                <a:spcPct val="50000"/>
              </a:spcBef>
            </a:pPr>
            <a:endParaRPr lang="en-US" sz="1800">
              <a:solidFill>
                <a:srgbClr val="000000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84" name="Rectangle 6"/>
          <p:cNvSpPr>
            <a:spLocks noChangeArrowheads="1"/>
          </p:cNvSpPr>
          <p:nvPr/>
        </p:nvSpPr>
        <p:spPr bwMode="auto">
          <a:xfrm>
            <a:off x="852625" y="967868"/>
            <a:ext cx="1679114" cy="30777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 b="1" dirty="0">
                <a:solidFill>
                  <a:srgbClr val="CC3300"/>
                </a:solidFill>
                <a:latin typeface="Cambria" panose="02040503050406030204" pitchFamily="18" charset="0"/>
              </a:rPr>
              <a:t>Thing in common:</a:t>
            </a:r>
            <a:endParaRPr lang="en-US" altLang="en-US" sz="1400" dirty="0">
              <a:solidFill>
                <a:srgbClr val="CC3300"/>
              </a:solidFill>
              <a:latin typeface="Cambria" panose="02040503050406030204" pitchFamily="18" charset="0"/>
            </a:endParaRPr>
          </a:p>
        </p:txBody>
      </p:sp>
      <p:cxnSp>
        <p:nvCxnSpPr>
          <p:cNvPr id="85" name="Straight Connector 9"/>
          <p:cNvCxnSpPr>
            <a:cxnSpLocks noChangeShapeType="1"/>
          </p:cNvCxnSpPr>
          <p:nvPr/>
        </p:nvCxnSpPr>
        <p:spPr bwMode="auto">
          <a:xfrm>
            <a:off x="2502835" y="1198878"/>
            <a:ext cx="2565011" cy="0"/>
          </a:xfrm>
          <a:prstGeom prst="line">
            <a:avLst/>
          </a:prstGeom>
          <a:solidFill>
            <a:srgbClr val="CCFFCC"/>
          </a:solidFill>
          <a:ln w="12700">
            <a:noFill/>
            <a:round/>
            <a:headEnd/>
            <a:tailEnd/>
          </a:ln>
          <a:extLst/>
        </p:spPr>
      </p:cxnSp>
      <p:sp>
        <p:nvSpPr>
          <p:cNvPr id="86" name="Rectangle 6"/>
          <p:cNvSpPr>
            <a:spLocks noChangeArrowheads="1"/>
          </p:cNvSpPr>
          <p:nvPr/>
        </p:nvSpPr>
        <p:spPr bwMode="auto">
          <a:xfrm>
            <a:off x="852625" y="682823"/>
            <a:ext cx="788999" cy="307777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 b="1" dirty="0" smtClean="0">
                <a:solidFill>
                  <a:srgbClr val="CC3300"/>
                </a:solidFill>
                <a:latin typeface="Cambria" panose="02040503050406030204" pitchFamily="18" charset="0"/>
              </a:rPr>
              <a:t>Names:</a:t>
            </a:r>
            <a:endParaRPr lang="en-US" altLang="en-US" sz="1400" dirty="0">
              <a:solidFill>
                <a:srgbClr val="CC3300"/>
              </a:solidFill>
              <a:latin typeface="Cambria" panose="02040503050406030204" pitchFamily="18" charset="0"/>
            </a:endParaRPr>
          </a:p>
        </p:txBody>
      </p:sp>
      <p:cxnSp>
        <p:nvCxnSpPr>
          <p:cNvPr id="87" name="Straight Connector 9"/>
          <p:cNvCxnSpPr>
            <a:cxnSpLocks noChangeShapeType="1"/>
          </p:cNvCxnSpPr>
          <p:nvPr/>
        </p:nvCxnSpPr>
        <p:spPr bwMode="auto">
          <a:xfrm>
            <a:off x="1686993" y="851899"/>
            <a:ext cx="3404209" cy="0"/>
          </a:xfrm>
          <a:prstGeom prst="line">
            <a:avLst/>
          </a:prstGeom>
          <a:solidFill>
            <a:srgbClr val="CCFFCC"/>
          </a:solidFill>
          <a:ln w="12700">
            <a:noFill/>
            <a:round/>
            <a:headEnd/>
            <a:tailEnd/>
          </a:ln>
          <a:extLst/>
        </p:spPr>
      </p:cxnSp>
      <p:sp>
        <p:nvSpPr>
          <p:cNvPr id="7" name="Rectangle 6"/>
          <p:cNvSpPr/>
          <p:nvPr/>
        </p:nvSpPr>
        <p:spPr>
          <a:xfrm>
            <a:off x="1367565" y="454870"/>
            <a:ext cx="3270447" cy="24622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altLang="en-US" sz="10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after trying this,  look over the midterm-review together!</a:t>
            </a:r>
            <a:endParaRPr lang="en-US" sz="16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828800" y="913833"/>
            <a:ext cx="312490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2686755" y="1185900"/>
            <a:ext cx="22725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432447" y="424190"/>
            <a:ext cx="4493453" cy="862744"/>
          </a:xfrm>
          <a:prstGeom prst="roundRect">
            <a:avLst/>
          </a:prstGeom>
          <a:solidFill>
            <a:srgbClr val="FFCC99"/>
          </a:solidFill>
        </p:spPr>
        <p:txBody>
          <a:bodyPr wrap="none" rtlCol="0" anchor="ctr">
            <a:spAutoFit/>
          </a:bodyPr>
          <a:lstStyle/>
          <a:p>
            <a:pPr algn="l">
              <a:spcBef>
                <a:spcPct val="50000"/>
              </a:spcBef>
            </a:pPr>
            <a:endParaRPr lang="en-US" sz="1800">
              <a:solidFill>
                <a:srgbClr val="000000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228600" y="44670"/>
            <a:ext cx="2256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M.T. Review</a:t>
            </a:r>
            <a:endParaRPr lang="en-US" altLang="en-US" sz="3200" i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94733" y="923865"/>
            <a:ext cx="3996267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en-US" sz="1800" b="1" dirty="0" err="1" smtClean="0">
                <a:solidFill>
                  <a:srgbClr val="0105FF"/>
                </a:solidFill>
                <a:latin typeface="Calibri" panose="020F0502020204030204" pitchFamily="34" charset="0"/>
              </a:rPr>
              <a:t>Picobot</a:t>
            </a:r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</a:rPr>
              <a:t>!</a:t>
            </a:r>
            <a:r>
              <a:rPr lang="en-US" alt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There are NO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Picobot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questions on the exam…</a:t>
            </a:r>
          </a:p>
          <a:p>
            <a:pPr algn="l"/>
            <a:endParaRPr lang="en-US" alt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</a:rPr>
              <a:t>Recursion!!</a:t>
            </a:r>
            <a:endParaRPr lang="en-US" altLang="en-US" sz="11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feel confident you could create recursive functions to solve small problems, e.g., Scrabble-scoring, finding a sum or a max or a min, computing power or factorial (or variations)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be comfortable manipulating lists and strings (indexing, slicing, slicing with a "stride“, negative “stride”)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understand how to use, read, and compose list comprehensions , e.g., LC = [ x**2 for x in L]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be able to design solutions using the "list of lists" technique (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LoL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), which uses list comprehensions, e.g., to find the highest Scrabble-scoring word among a list or the lowest Scrabble-scoring of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encipherings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Basic syntax: 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LoL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= [[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sc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(x), x] for x in L]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understand the </a:t>
            </a:r>
            <a:r>
              <a:rPr lang="en-US" altLang="en-US" sz="11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use-it-or-lose-it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design strategy, e.g., the LCS,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jotto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and sort homework problems: 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Turtle graphics will </a:t>
            </a:r>
            <a:r>
              <a:rPr lang="en-US" altLang="en-US" sz="1100" b="1" i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not</a:t>
            </a:r>
            <a:r>
              <a:rPr lang="en-US" altLang="en-US" sz="11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be on the exam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K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now the difference between  </a:t>
            </a:r>
            <a:r>
              <a:rPr lang="en-US" alt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print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alt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return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!!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Look over how you composed  larger programs out of smaller ones &amp; how inputs and outputs are used, e.g., for Caesar Cipher</a:t>
            </a:r>
          </a:p>
          <a:p>
            <a:pPr algn="l"/>
            <a:endParaRPr lang="en-US" alt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  <a:ea typeface="MS PGothic" pitchFamily="34" charset="-128"/>
              </a:rPr>
              <a:t>Representing Data!!!</a:t>
            </a:r>
            <a:endParaRPr lang="en-US" altLang="en-US" sz="11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Remind yourself of the various types of data (</a:t>
            </a:r>
            <a:r>
              <a:rPr 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int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str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float, etc.), how they're different and how to convert between types</a:t>
            </a:r>
          </a:p>
          <a:p>
            <a:pPr algn="l"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Know how characters  are represented with </a:t>
            </a:r>
            <a:r>
              <a:rPr lang="en-US" sz="11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chr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sz="11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ord</a:t>
            </a:r>
            <a:endParaRPr 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Be comfortable  with base-2 arithmetic (and base 10!), along with how to convert from base to base  (</a:t>
            </a:r>
            <a:r>
              <a:rPr lang="en-US" sz="11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balanced ternary)</a:t>
            </a:r>
          </a:p>
          <a:p>
            <a:pPr algn="l"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Remind yourself of how the bits  of a base-2 number influence its value – for example, what do right- and left-shifting do?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4494214" y="1778000"/>
            <a:ext cx="4260653" cy="45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</a:rPr>
              <a:t>Circuits and Assembly!!!!</a:t>
            </a:r>
            <a:endParaRPr lang="en-US" altLang="en-US" sz="11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Know how the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basic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logic gates operate (AND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OR for any # of inputs , NOT for 2 inputs only)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Know how </a:t>
            </a:r>
            <a:r>
              <a:rPr lang="en-US" altLang="en-US" sz="1100" dirty="0" err="1">
                <a:solidFill>
                  <a:srgbClr val="000000"/>
                </a:solidFill>
                <a:latin typeface="Calibri" panose="020F0502020204030204" pitchFamily="34" charset="0"/>
              </a:rPr>
              <a:t>minterm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expansion works (an OR of ANDs, each selecting one input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and how it enables the engineering of any circuit at all, given its truth-table specification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be comfortable using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subcircuits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(e.g., using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four-bit adders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in the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four-bit multiplier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 the individual pieces of the divider)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be able to write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simple looping programs in Hmmm, e.g., factorial, power,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Fibonacci, sum, max, min …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know what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the stack is, what load and store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do at the high level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(officially, they're named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storer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loadr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- and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why they're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useful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for implementing functions in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Hmmm – only </a:t>
            </a:r>
            <a:r>
              <a:rPr lang="en-US" altLang="en-US" sz="11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broadly speaking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The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exam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will  </a:t>
            </a:r>
            <a:r>
              <a:rPr lang="en-US" altLang="en-US" sz="1100" b="1" i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not</a:t>
            </a:r>
            <a:r>
              <a:rPr lang="en-US" altLang="en-US" sz="1100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ask you to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implement recursion or stack-based functions in Hmmm, however – only looping &amp; conditional examples.</a:t>
            </a:r>
          </a:p>
          <a:p>
            <a:pPr algn="l">
              <a:buFontTx/>
              <a:buChar char="•"/>
            </a:pP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It </a:t>
            </a:r>
            <a:r>
              <a:rPr lang="en-US" altLang="en-US" sz="11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will</a:t>
            </a:r>
            <a:r>
              <a:rPr lang="en-US" alt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have a full  Hmmm reference (your don't need your own)</a:t>
            </a:r>
          </a:p>
          <a:p>
            <a:pPr algn="l"/>
            <a:endParaRPr lang="en-US" alt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  <a:ea typeface="MS PGothic" pitchFamily="34" charset="-128"/>
              </a:rPr>
              <a:t>Loops</a:t>
            </a:r>
            <a:r>
              <a:rPr lang="en-US" altLang="en-US" sz="1800" dirty="0" smtClean="0">
                <a:solidFill>
                  <a:srgbClr val="0105FF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endParaRPr lang="en-US" alt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You should feel comfortable with how </a:t>
            </a:r>
            <a:r>
              <a:rPr lang="en-US" altLang="en-US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loops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(both element-based and index-based) and </a:t>
            </a:r>
            <a:r>
              <a:rPr lang="en-US" altLang="en-US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loops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work – and be able to compose small functions that use them, e.g., ones similar to those in the pi-estimation and TT securities (statistics) problems.</a:t>
            </a:r>
          </a:p>
          <a:p>
            <a:pPr algn="l">
              <a:buFontTx/>
              <a:buChar char="•"/>
            </a:pP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You should understand what </a:t>
            </a:r>
            <a:r>
              <a:rPr lang="en-US" altLang="en-US" sz="11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continue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altLang="en-US" sz="11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break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do within loops.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understand how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nested loops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work and be able to read or compose examples (such as  the TTS strategy or our in-class problems)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6806" name="Rectangle 5"/>
          <p:cNvSpPr>
            <a:spLocks noChangeArrowheads="1"/>
          </p:cNvSpPr>
          <p:nvPr/>
        </p:nvSpPr>
        <p:spPr bwMode="auto">
          <a:xfrm>
            <a:off x="2895600" y="110067"/>
            <a:ext cx="6019800" cy="461665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(</a:t>
            </a:r>
            <a:r>
              <a:rPr lang="en-US" altLang="en-US" sz="12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)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For up to </a:t>
            </a:r>
            <a:r>
              <a:rPr lang="en-US" altLang="en-US" sz="1200" b="1" i="1" dirty="0">
                <a:solidFill>
                  <a:srgbClr val="800000"/>
                </a:solidFill>
                <a:latin typeface="Cambria" panose="02040503050406030204" pitchFamily="18" charset="0"/>
              </a:rPr>
              <a:t>two points!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 of extra credit on the midterm… 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Pair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up with 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s/o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you don't know (or don't know well) and find something unusual you have in common…</a:t>
            </a:r>
          </a:p>
        </p:txBody>
      </p:sp>
      <p:sp>
        <p:nvSpPr>
          <p:cNvPr id="76807" name="Rectangle 6"/>
          <p:cNvSpPr>
            <a:spLocks noChangeArrowheads="1"/>
          </p:cNvSpPr>
          <p:nvPr/>
        </p:nvSpPr>
        <p:spPr bwMode="auto">
          <a:xfrm>
            <a:off x="4532014" y="979157"/>
            <a:ext cx="16791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 b="1" dirty="0">
                <a:solidFill>
                  <a:srgbClr val="CC3300"/>
                </a:solidFill>
                <a:latin typeface="Cambria" panose="02040503050406030204" pitchFamily="18" charset="0"/>
              </a:rPr>
              <a:t>Thing in common:</a:t>
            </a:r>
            <a:endParaRPr lang="en-US" altLang="en-US" sz="1400" dirty="0">
              <a:solidFill>
                <a:srgbClr val="CC3300"/>
              </a:solidFill>
              <a:latin typeface="Cambria" panose="02040503050406030204" pitchFamily="18" charset="0"/>
            </a:endParaRPr>
          </a:p>
        </p:txBody>
      </p:sp>
      <p:cxnSp>
        <p:nvCxnSpPr>
          <p:cNvPr id="76809" name="Straight Connector 9"/>
          <p:cNvCxnSpPr>
            <a:cxnSpLocks noChangeShapeType="1"/>
          </p:cNvCxnSpPr>
          <p:nvPr/>
        </p:nvCxnSpPr>
        <p:spPr bwMode="auto">
          <a:xfrm>
            <a:off x="6216091" y="1210167"/>
            <a:ext cx="256501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10" name="Rectangle 1"/>
          <p:cNvSpPr>
            <a:spLocks noChangeArrowheads="1"/>
          </p:cNvSpPr>
          <p:nvPr/>
        </p:nvSpPr>
        <p:spPr bwMode="auto">
          <a:xfrm>
            <a:off x="4584142" y="1444823"/>
            <a:ext cx="4180825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  <a:latin typeface="Cambria" panose="02040503050406030204" pitchFamily="18" charset="0"/>
              </a:rPr>
              <a:t>Then, read over these &amp; </a:t>
            </a:r>
            <a:r>
              <a:rPr lang="en-US" altLang="en-US" sz="14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look for ones </a:t>
            </a:r>
            <a:r>
              <a:rPr lang="en-US" altLang="en-US" sz="1400" b="1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least</a:t>
            </a:r>
            <a:r>
              <a:rPr lang="en-US" altLang="en-US" sz="14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Cambria" panose="02040503050406030204" pitchFamily="18" charset="0"/>
              </a:rPr>
              <a:t>familiar…</a:t>
            </a:r>
            <a:endParaRPr lang="en-US" altLang="en-US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532014" y="620889"/>
            <a:ext cx="788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 b="1" dirty="0" smtClean="0">
                <a:solidFill>
                  <a:srgbClr val="CC3300"/>
                </a:solidFill>
                <a:latin typeface="Cambria" panose="02040503050406030204" pitchFamily="18" charset="0"/>
              </a:rPr>
              <a:t>Names:</a:t>
            </a:r>
            <a:endParaRPr lang="en-US" altLang="en-US" sz="1400" dirty="0">
              <a:solidFill>
                <a:srgbClr val="CC3300"/>
              </a:solidFill>
              <a:latin typeface="Cambria" panose="02040503050406030204" pitchFamily="18" charset="0"/>
            </a:endParaRPr>
          </a:p>
        </p:txBody>
      </p:sp>
      <p:cxnSp>
        <p:nvCxnSpPr>
          <p:cNvPr id="13" name="Straight Connector 9"/>
          <p:cNvCxnSpPr>
            <a:cxnSpLocks noChangeShapeType="1"/>
          </p:cNvCxnSpPr>
          <p:nvPr/>
        </p:nvCxnSpPr>
        <p:spPr bwMode="auto">
          <a:xfrm>
            <a:off x="5366382" y="851899"/>
            <a:ext cx="3404209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5099768" y="4749800"/>
            <a:ext cx="370259" cy="369332"/>
            <a:chOff x="4649862" y="6111571"/>
            <a:chExt cx="370259" cy="369332"/>
          </a:xfrm>
        </p:grpSpPr>
        <p:sp>
          <p:nvSpPr>
            <p:cNvPr id="14" name="Rectangle 13"/>
            <p:cNvSpPr/>
            <p:nvPr/>
          </p:nvSpPr>
          <p:spPr>
            <a:xfrm rot="1540312">
              <a:off x="4760113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 b="1" dirty="0">
                  <a:solidFill>
                    <a:srgbClr val="0105FF"/>
                  </a:solidFill>
                  <a:latin typeface="Calibri" panose="020F0502020204030204" pitchFamily="34" charset="0"/>
                </a:rPr>
                <a:t>!</a:t>
              </a:r>
              <a:endParaRPr lang="en-US" altLang="en-US" sz="11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0059688" flipH="1">
              <a:off x="4649862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 b="1" dirty="0">
                  <a:solidFill>
                    <a:srgbClr val="0105FF"/>
                  </a:solidFill>
                  <a:latin typeface="Calibri" panose="020F0502020204030204" pitchFamily="34" charset="0"/>
                </a:rPr>
                <a:t>!</a:t>
              </a:r>
              <a:endParaRPr lang="en-US" altLang="en-US" sz="11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5872" y="6336221"/>
            <a:ext cx="3756378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You may use functions from class and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hw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on the exam without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reimplementing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them. Here are some, but not all, of them: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6336221"/>
            <a:ext cx="4156840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removeOne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(e, L), 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removeAll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(e, L), 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removeUpto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(e, L), count(e, L),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ind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(e, L),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frontNum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(L),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binToNum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binstr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numToBin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(n), …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91000" y="6432330"/>
            <a:ext cx="353065" cy="290108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txBody>
          <a:bodyPr wrap="none" rtlCol="0" anchor="ctr">
            <a:spAutoFit/>
          </a:bodyPr>
          <a:lstStyle/>
          <a:p>
            <a:pPr algn="l">
              <a:spcBef>
                <a:spcPct val="50000"/>
              </a:spcBef>
            </a:pPr>
            <a:endParaRPr lang="en-US" sz="1800">
              <a:solidFill>
                <a:srgbClr val="000000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7070" y="555570"/>
            <a:ext cx="243047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See also the gold review @ the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CS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5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site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2322096" y="4668255"/>
            <a:ext cx="340098" cy="292764"/>
            <a:chOff x="3456" y="1784"/>
            <a:chExt cx="952" cy="1048"/>
          </a:xfrm>
        </p:grpSpPr>
        <p:sp>
          <p:nvSpPr>
            <p:cNvPr id="21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2633133" y="4632823"/>
            <a:ext cx="15343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en-US" sz="9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 &lt;3 three-eyed punctuation!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0348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854809" y="5697533"/>
            <a:ext cx="3732333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 smtClean="0">
                <a:latin typeface="Cambria" pitchFamily="18" charset="0"/>
              </a:rPr>
              <a:t>Then, how could you </a:t>
            </a:r>
            <a:r>
              <a:rPr lang="en-US" sz="1400" i="1" u="sng" dirty="0" smtClean="0">
                <a:latin typeface="Cambria" pitchFamily="18" charset="0"/>
              </a:rPr>
              <a:t>change the code above</a:t>
            </a:r>
            <a:r>
              <a:rPr lang="en-US" sz="1400" dirty="0" smtClean="0">
                <a:latin typeface="Cambria" pitchFamily="18" charset="0"/>
              </a:rPr>
              <a:t> to create a True where the original value was   equal </a:t>
            </a:r>
            <a:r>
              <a:rPr lang="en-US" sz="1400" b="1" i="1" dirty="0" smtClean="0">
                <a:latin typeface="Cambria" pitchFamily="18" charset="0"/>
              </a:rPr>
              <a:t>to its neighbor to the right</a:t>
            </a:r>
            <a:r>
              <a:rPr lang="en-US" sz="1400" dirty="0" smtClean="0">
                <a:latin typeface="Cambria" pitchFamily="18" charset="0"/>
              </a:rPr>
              <a:t>?!                  </a:t>
            </a:r>
            <a:r>
              <a:rPr lang="en-US" sz="1200" dirty="0" smtClean="0">
                <a:latin typeface="Cambria" pitchFamily="18" charset="0"/>
              </a:rPr>
              <a:t>(False, if there's no neighbor or a different neighbor.)</a:t>
            </a:r>
            <a:r>
              <a:rPr lang="en-US" sz="1400" dirty="0" smtClean="0">
                <a:latin typeface="Cambria" pitchFamily="18" charset="0"/>
              </a:rPr>
              <a:t> 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1447800" y="3386137"/>
            <a:ext cx="3913340" cy="1824690"/>
          </a:xfrm>
          <a:prstGeom prst="roundRect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2264466" y="3980918"/>
            <a:ext cx="2932289" cy="273756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28599" y="195254"/>
            <a:ext cx="27820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ja-JP" sz="3600" i="1" dirty="0" smtClean="0">
                <a:latin typeface="Cambria" pitchFamily="18" charset="0"/>
              </a:rPr>
              <a:t>hw10pr2</a:t>
            </a:r>
            <a:r>
              <a:rPr lang="en-US" altLang="ja-JP" sz="3600" i="1" dirty="0" smtClean="0">
                <a:latin typeface="Cambria" pitchFamily="18" charset="0"/>
              </a:rPr>
              <a:t>…</a:t>
            </a:r>
            <a:endParaRPr lang="en-US" sz="3600" i="1" dirty="0">
              <a:latin typeface="Cambria" pitchFamily="18" charset="0"/>
            </a:endParaRP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6592888" y="2060575"/>
            <a:ext cx="2286000" cy="1101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4   </a:t>
            </a:r>
            <a:r>
              <a:rPr lang="en-US" sz="1800" b="1" dirty="0">
                <a:latin typeface="Courier New" pitchFamily="49" charset="0"/>
              </a:rPr>
              <a:t>2   </a:t>
            </a:r>
            <a:r>
              <a:rPr lang="en-US" sz="1800" b="1" dirty="0" smtClean="0">
                <a:latin typeface="Courier New" pitchFamily="49" charset="0"/>
              </a:rPr>
              <a:t>2   2</a:t>
            </a:r>
            <a:endParaRPr lang="en-US" sz="1800" b="1" dirty="0">
              <a:latin typeface="Courier New" pitchFamily="49" charset="0"/>
            </a:endParaRPr>
          </a:p>
          <a:p>
            <a:pPr algn="l">
              <a:lnSpc>
                <a:spcPct val="120000"/>
              </a:lnSpc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2   </a:t>
            </a:r>
            <a:r>
              <a:rPr lang="en-US" sz="1800" b="1" dirty="0">
                <a:latin typeface="Courier New" pitchFamily="49" charset="0"/>
              </a:rPr>
              <a:t>2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>
                <a:latin typeface="Courier New" pitchFamily="49" charset="0"/>
              </a:rPr>
              <a:t>4</a:t>
            </a:r>
            <a:r>
              <a:rPr lang="en-US" sz="1800" b="1" dirty="0" smtClean="0">
                <a:latin typeface="Courier New" pitchFamily="49" charset="0"/>
              </a:rPr>
              <a:t>   </a:t>
            </a:r>
            <a:r>
              <a:rPr lang="en-US" sz="1800" b="1" dirty="0">
                <a:latin typeface="Courier New" pitchFamily="49" charset="0"/>
              </a:rPr>
              <a:t>4</a:t>
            </a:r>
          </a:p>
          <a:p>
            <a:pPr algn="l">
              <a:lnSpc>
                <a:spcPct val="120000"/>
              </a:lnSpc>
            </a:pP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2   4   4   2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163688" y="1185333"/>
            <a:ext cx="544688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1800" b="1" dirty="0" err="1">
                <a:solidFill>
                  <a:srgbClr val="EE7403"/>
                </a:solidFill>
                <a:latin typeface="Courier New" pitchFamily="49" charset="0"/>
              </a:rPr>
              <a:t>def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inarow_2east(A</a:t>
            </a:r>
            <a:r>
              <a:rPr lang="en-US" sz="1800" b="1" dirty="0">
                <a:latin typeface="Courier New" pitchFamily="49" charset="0"/>
              </a:rPr>
              <a:t>):</a:t>
            </a:r>
          </a:p>
          <a:p>
            <a:pPr algn="l"/>
            <a:r>
              <a:rPr lang="en-US" sz="1800" b="1" dirty="0">
                <a:solidFill>
                  <a:srgbClr val="008000"/>
                </a:solidFill>
                <a:latin typeface="Courier New" pitchFamily="49" charset="0"/>
              </a:rPr>
              <a:t>    </a:t>
            </a:r>
            <a:r>
              <a:rPr lang="en-US" sz="1800" b="1" dirty="0" smtClean="0">
                <a:solidFill>
                  <a:srgbClr val="008000"/>
                </a:solidFill>
                <a:latin typeface="Courier New" pitchFamily="49" charset="0"/>
              </a:rPr>
              <a:t>"""What </a:t>
            </a:r>
            <a:r>
              <a:rPr lang="en-US" sz="1800" b="1" dirty="0">
                <a:solidFill>
                  <a:srgbClr val="008000"/>
                </a:solidFill>
                <a:latin typeface="Courier New" pitchFamily="49" charset="0"/>
              </a:rPr>
              <a:t>happens to A </a:t>
            </a:r>
            <a:r>
              <a:rPr lang="en-US" sz="1800" b="1" dirty="0" smtClean="0">
                <a:solidFill>
                  <a:srgbClr val="008000"/>
                </a:solidFill>
                <a:latin typeface="Courier New" pitchFamily="49" charset="0"/>
              </a:rPr>
              <a:t>?"""</a:t>
            </a:r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  <a:p>
            <a:pPr algn="l"/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smtClean="0">
                <a:latin typeface="Courier New" pitchFamily="49" charset="0"/>
              </a:rPr>
              <a:t>NROWS </a:t>
            </a:r>
            <a:r>
              <a:rPr lang="en-US" sz="1800" b="1" dirty="0">
                <a:latin typeface="Courier New" pitchFamily="49" charset="0"/>
              </a:rPr>
              <a:t>= </a:t>
            </a:r>
            <a:r>
              <a:rPr lang="en-US" sz="1800" b="1" dirty="0" err="1">
                <a:latin typeface="Courier New" pitchFamily="49" charset="0"/>
              </a:rPr>
              <a:t>len</a:t>
            </a:r>
            <a:r>
              <a:rPr lang="en-US" sz="1800" b="1" dirty="0">
                <a:latin typeface="Courier New" pitchFamily="49" charset="0"/>
              </a:rPr>
              <a:t>(A) </a:t>
            </a: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smtClean="0">
                <a:latin typeface="Courier New" pitchFamily="49" charset="0"/>
              </a:rPr>
              <a:t>NCOLS </a:t>
            </a:r>
            <a:r>
              <a:rPr lang="en-US" sz="1800" b="1" dirty="0">
                <a:latin typeface="Courier New" pitchFamily="49" charset="0"/>
              </a:rPr>
              <a:t>= </a:t>
            </a:r>
            <a:r>
              <a:rPr lang="en-US" sz="1800" b="1" dirty="0" err="1">
                <a:latin typeface="Courier New" pitchFamily="49" charset="0"/>
              </a:rPr>
              <a:t>len</a:t>
            </a:r>
            <a:r>
              <a:rPr lang="en-US" sz="1800" b="1" dirty="0">
                <a:latin typeface="Courier New" pitchFamily="49" charset="0"/>
              </a:rPr>
              <a:t>(A[0])</a:t>
            </a:r>
          </a:p>
          <a:p>
            <a:pPr algn="l"/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r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range(0, </a:t>
            </a:r>
            <a:r>
              <a:rPr lang="en-US" sz="1800" b="1" dirty="0" err="1" smtClean="0">
                <a:latin typeface="Courier New" pitchFamily="49" charset="0"/>
              </a:rPr>
              <a:t>NROWS</a:t>
            </a:r>
            <a:r>
              <a:rPr lang="en-US" sz="1800" b="1" dirty="0" smtClean="0">
                <a:latin typeface="Courier New" pitchFamily="49" charset="0"/>
              </a:rPr>
              <a:t>):</a:t>
            </a:r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	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for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c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in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range(0, </a:t>
            </a:r>
            <a:r>
              <a:rPr lang="en-US" sz="1800" b="1" dirty="0" err="1" smtClean="0">
                <a:latin typeface="Courier New" pitchFamily="49" charset="0"/>
              </a:rPr>
              <a:t>NCOLS</a:t>
            </a:r>
            <a:r>
              <a:rPr lang="en-US" sz="1800" b="1" dirty="0" smtClean="0">
                <a:latin typeface="Courier New" pitchFamily="49" charset="0"/>
              </a:rPr>
              <a:t>):</a:t>
            </a:r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	  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if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c == NCOLS-1:</a:t>
            </a:r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	   </a:t>
            </a:r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EE7403"/>
                </a:solidFill>
                <a:latin typeface="Courier New" pitchFamily="49" charset="0"/>
              </a:rPr>
              <a:t>     </a:t>
            </a:r>
            <a:r>
              <a:rPr lang="en-US" sz="1800" b="1" dirty="0">
                <a:latin typeface="Courier New" pitchFamily="49" charset="0"/>
              </a:rPr>
              <a:t>A[r][c] = </a:t>
            </a:r>
            <a:r>
              <a:rPr lang="en-US" sz="1800" b="1" dirty="0" smtClean="0">
                <a:solidFill>
                  <a:srgbClr val="CC0099"/>
                </a:solidFill>
                <a:latin typeface="Courier New" pitchFamily="49" charset="0"/>
              </a:rPr>
              <a:t>False</a:t>
            </a:r>
            <a:endParaRPr lang="en-US" sz="1800" b="1" dirty="0" smtClean="0">
              <a:solidFill>
                <a:srgbClr val="EE7403"/>
              </a:solidFill>
              <a:latin typeface="Courier New" pitchFamily="49" charset="0"/>
            </a:endParaRPr>
          </a:p>
          <a:p>
            <a:pPr algn="l"/>
            <a:r>
              <a:rPr lang="en-US" sz="1800" b="1" dirty="0">
                <a:solidFill>
                  <a:srgbClr val="EE7403"/>
                </a:solidFill>
                <a:latin typeface="Courier New" pitchFamily="49" charset="0"/>
              </a:rPr>
              <a:t> </a:t>
            </a:r>
            <a:r>
              <a:rPr lang="en-US" sz="1800" b="1" dirty="0" smtClean="0">
                <a:solidFill>
                  <a:srgbClr val="EE7403"/>
                </a:solidFill>
                <a:latin typeface="Courier New" pitchFamily="49" charset="0"/>
              </a:rPr>
              <a:t>         </a:t>
            </a:r>
            <a:r>
              <a:rPr lang="en-US" sz="1800" b="1" dirty="0" err="1" smtClean="0">
                <a:solidFill>
                  <a:srgbClr val="EE7403"/>
                </a:solidFill>
                <a:latin typeface="Courier New" pitchFamily="49" charset="0"/>
              </a:rPr>
              <a:t>elif</a:t>
            </a:r>
            <a:r>
              <a:rPr lang="en-US" sz="1800" b="1" dirty="0" smtClean="0">
                <a:solidFill>
                  <a:srgbClr val="EE7403"/>
                </a:solidFill>
                <a:latin typeface="Courier New" pitchFamily="49" charset="0"/>
              </a:rPr>
              <a:t> </a:t>
            </a:r>
            <a:r>
              <a:rPr lang="en-US" sz="1800" b="1" dirty="0">
                <a:latin typeface="Courier New" pitchFamily="49" charset="0"/>
              </a:rPr>
              <a:t>A[r][c] </a:t>
            </a:r>
            <a:r>
              <a:rPr lang="en-US" sz="1800" b="1" dirty="0" smtClean="0">
                <a:latin typeface="Courier New" pitchFamily="49" charset="0"/>
              </a:rPr>
              <a:t>== A[r][c+1]:</a:t>
            </a:r>
            <a:endParaRPr lang="en-US" sz="1800" b="1" dirty="0"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            A[r][c] = </a:t>
            </a:r>
            <a:r>
              <a:rPr lang="en-US" sz="1800" b="1" dirty="0" smtClean="0">
                <a:solidFill>
                  <a:srgbClr val="CC0099"/>
                </a:solidFill>
                <a:latin typeface="Courier New" pitchFamily="49" charset="0"/>
              </a:rPr>
              <a:t>True</a:t>
            </a:r>
          </a:p>
          <a:p>
            <a:pPr algn="l"/>
            <a:r>
              <a:rPr lang="en-US" sz="1800" b="1" dirty="0" smtClean="0">
                <a:solidFill>
                  <a:srgbClr val="EE7403"/>
                </a:solidFill>
                <a:latin typeface="Courier New" pitchFamily="49" charset="0"/>
              </a:rPr>
              <a:t>          else</a:t>
            </a:r>
            <a:r>
              <a:rPr lang="en-US" sz="1800" b="1" dirty="0">
                <a:latin typeface="Courier New" pitchFamily="49" charset="0"/>
              </a:rPr>
              <a:t>:</a:t>
            </a:r>
            <a:endParaRPr lang="en-US" sz="1800" b="1" dirty="0">
              <a:solidFill>
                <a:srgbClr val="CC0099"/>
              </a:solidFill>
              <a:latin typeface="Courier New" pitchFamily="49" charset="0"/>
            </a:endParaRPr>
          </a:p>
          <a:p>
            <a:pPr algn="l"/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smtClean="0">
                <a:latin typeface="Courier New" pitchFamily="49" charset="0"/>
              </a:rPr>
              <a:t>               A[r</a:t>
            </a:r>
            <a:r>
              <a:rPr lang="en-US" sz="1800" b="1" dirty="0">
                <a:latin typeface="Courier New" pitchFamily="49" charset="0"/>
              </a:rPr>
              <a:t>][c] = </a:t>
            </a:r>
            <a:r>
              <a:rPr lang="en-US" sz="1800" b="1" dirty="0" smtClean="0">
                <a:solidFill>
                  <a:srgbClr val="CC0099"/>
                </a:solidFill>
                <a:latin typeface="Courier New" pitchFamily="49" charset="0"/>
              </a:rPr>
              <a:t>False</a:t>
            </a:r>
            <a:endParaRPr lang="en-US" sz="1800" b="1" dirty="0">
              <a:latin typeface="Courier New" pitchFamily="49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7162800" y="1584237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mbria" pitchFamily="18" charset="0"/>
              </a:rPr>
              <a:t>Before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6858000" y="1523118"/>
            <a:ext cx="428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8000"/>
                </a:solidFill>
                <a:latin typeface="Courier New" pitchFamily="49" charset="0"/>
              </a:rPr>
              <a:t>A</a:t>
            </a:r>
          </a:p>
        </p:txBody>
      </p:sp>
      <p:sp>
        <p:nvSpPr>
          <p:cNvPr id="34825" name="Line 11"/>
          <p:cNvSpPr>
            <a:spLocks noChangeShapeType="1"/>
          </p:cNvSpPr>
          <p:nvPr/>
        </p:nvSpPr>
        <p:spPr bwMode="auto">
          <a:xfrm>
            <a:off x="6589713" y="2441575"/>
            <a:ext cx="227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Line 12"/>
          <p:cNvSpPr>
            <a:spLocks noChangeShapeType="1"/>
          </p:cNvSpPr>
          <p:nvPr/>
        </p:nvSpPr>
        <p:spPr bwMode="auto">
          <a:xfrm>
            <a:off x="6592888" y="2762250"/>
            <a:ext cx="227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Line 13"/>
          <p:cNvSpPr>
            <a:spLocks noChangeShapeType="1"/>
          </p:cNvSpPr>
          <p:nvPr/>
        </p:nvSpPr>
        <p:spPr bwMode="auto">
          <a:xfrm rot="-5400000">
            <a:off x="6591300" y="2606675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Line 14"/>
          <p:cNvSpPr>
            <a:spLocks noChangeShapeType="1"/>
          </p:cNvSpPr>
          <p:nvPr/>
        </p:nvSpPr>
        <p:spPr bwMode="auto">
          <a:xfrm rot="-5400000">
            <a:off x="7129463" y="2605087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Line 15"/>
          <p:cNvSpPr>
            <a:spLocks noChangeShapeType="1"/>
          </p:cNvSpPr>
          <p:nvPr/>
        </p:nvSpPr>
        <p:spPr bwMode="auto">
          <a:xfrm rot="-5400000">
            <a:off x="7689850" y="2603500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Rectangle 16"/>
          <p:cNvSpPr>
            <a:spLocks noChangeArrowheads="1"/>
          </p:cNvSpPr>
          <p:nvPr/>
        </p:nvSpPr>
        <p:spPr bwMode="auto">
          <a:xfrm>
            <a:off x="5699013" y="2144712"/>
            <a:ext cx="4828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row 0</a:t>
            </a:r>
          </a:p>
        </p:txBody>
      </p:sp>
      <p:sp>
        <p:nvSpPr>
          <p:cNvPr id="34831" name="Rectangle 17"/>
          <p:cNvSpPr>
            <a:spLocks noChangeArrowheads="1"/>
          </p:cNvSpPr>
          <p:nvPr/>
        </p:nvSpPr>
        <p:spPr bwMode="auto">
          <a:xfrm>
            <a:off x="5699125" y="2473325"/>
            <a:ext cx="493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row 1</a:t>
            </a:r>
          </a:p>
        </p:txBody>
      </p:sp>
      <p:sp>
        <p:nvSpPr>
          <p:cNvPr id="34832" name="Rectangle 18"/>
          <p:cNvSpPr>
            <a:spLocks noChangeArrowheads="1"/>
          </p:cNvSpPr>
          <p:nvPr/>
        </p:nvSpPr>
        <p:spPr bwMode="auto">
          <a:xfrm>
            <a:off x="5706951" y="2819400"/>
            <a:ext cx="4828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row 2</a:t>
            </a:r>
          </a:p>
        </p:txBody>
      </p:sp>
      <p:sp>
        <p:nvSpPr>
          <p:cNvPr id="34833" name="Line 19"/>
          <p:cNvSpPr>
            <a:spLocks noChangeShapeType="1"/>
          </p:cNvSpPr>
          <p:nvPr/>
        </p:nvSpPr>
        <p:spPr bwMode="auto">
          <a:xfrm>
            <a:off x="6164263" y="2276475"/>
            <a:ext cx="277812" cy="1587"/>
          </a:xfrm>
          <a:prstGeom prst="line">
            <a:avLst/>
          </a:prstGeom>
          <a:noFill/>
          <a:ln w="19050">
            <a:solidFill>
              <a:srgbClr val="6E041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Line 20"/>
          <p:cNvSpPr>
            <a:spLocks noChangeShapeType="1"/>
          </p:cNvSpPr>
          <p:nvPr/>
        </p:nvSpPr>
        <p:spPr bwMode="auto">
          <a:xfrm>
            <a:off x="6169025" y="2603500"/>
            <a:ext cx="277813" cy="1587"/>
          </a:xfrm>
          <a:prstGeom prst="line">
            <a:avLst/>
          </a:prstGeom>
          <a:noFill/>
          <a:ln w="19050">
            <a:solidFill>
              <a:srgbClr val="6E041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Line 21"/>
          <p:cNvSpPr>
            <a:spLocks noChangeShapeType="1"/>
          </p:cNvSpPr>
          <p:nvPr/>
        </p:nvSpPr>
        <p:spPr bwMode="auto">
          <a:xfrm>
            <a:off x="6175375" y="2949575"/>
            <a:ext cx="277813" cy="1587"/>
          </a:xfrm>
          <a:prstGeom prst="line">
            <a:avLst/>
          </a:prstGeom>
          <a:noFill/>
          <a:ln w="19050">
            <a:solidFill>
              <a:srgbClr val="6E0416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Rectangle 22"/>
          <p:cNvSpPr>
            <a:spLocks noChangeArrowheads="1"/>
          </p:cNvSpPr>
          <p:nvPr/>
        </p:nvSpPr>
        <p:spPr bwMode="auto">
          <a:xfrm>
            <a:off x="6639862" y="3130550"/>
            <a:ext cx="429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0</a:t>
            </a:r>
          </a:p>
        </p:txBody>
      </p:sp>
      <p:sp>
        <p:nvSpPr>
          <p:cNvPr id="34837" name="Rectangle 23"/>
          <p:cNvSpPr>
            <a:spLocks noChangeArrowheads="1"/>
          </p:cNvSpPr>
          <p:nvPr/>
        </p:nvSpPr>
        <p:spPr bwMode="auto">
          <a:xfrm>
            <a:off x="7162800" y="3141662"/>
            <a:ext cx="446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1</a:t>
            </a:r>
          </a:p>
        </p:txBody>
      </p:sp>
      <p:sp>
        <p:nvSpPr>
          <p:cNvPr id="34838" name="Rectangle 24"/>
          <p:cNvSpPr>
            <a:spLocks noChangeArrowheads="1"/>
          </p:cNvSpPr>
          <p:nvPr/>
        </p:nvSpPr>
        <p:spPr bwMode="auto">
          <a:xfrm>
            <a:off x="7741587" y="3141662"/>
            <a:ext cx="429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2</a:t>
            </a:r>
          </a:p>
        </p:txBody>
      </p:sp>
      <p:sp>
        <p:nvSpPr>
          <p:cNvPr id="34839" name="Rectangle 25"/>
          <p:cNvSpPr>
            <a:spLocks noChangeArrowheads="1"/>
          </p:cNvSpPr>
          <p:nvPr/>
        </p:nvSpPr>
        <p:spPr bwMode="auto">
          <a:xfrm>
            <a:off x="8298799" y="3141662"/>
            <a:ext cx="429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3</a:t>
            </a:r>
          </a:p>
        </p:txBody>
      </p:sp>
      <p:sp>
        <p:nvSpPr>
          <p:cNvPr id="34847" name="Rectangle 23"/>
          <p:cNvSpPr>
            <a:spLocks noChangeArrowheads="1"/>
          </p:cNvSpPr>
          <p:nvPr/>
        </p:nvSpPr>
        <p:spPr bwMode="auto">
          <a:xfrm>
            <a:off x="5685368" y="441325"/>
            <a:ext cx="3108543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l"/>
            <a:r>
              <a:rPr lang="en-US" sz="2000" b="1" dirty="0">
                <a:latin typeface="Courier New" pitchFamily="49" charset="0"/>
              </a:rPr>
              <a:t>A = </a:t>
            </a:r>
            <a:r>
              <a:rPr lang="en-US" sz="2000" b="1" dirty="0" smtClean="0">
                <a:latin typeface="Courier New" pitchFamily="49" charset="0"/>
              </a:rPr>
              <a:t>[[4, 2, 2, 2], </a:t>
            </a:r>
            <a:endParaRPr lang="en-US" sz="2000" b="1" dirty="0">
              <a:latin typeface="Courier New" pitchFamily="49" charset="0"/>
            </a:endParaRPr>
          </a:p>
          <a:p>
            <a:pPr algn="l"/>
            <a:r>
              <a:rPr lang="en-US" sz="2000" b="1" dirty="0">
                <a:latin typeface="Courier New" pitchFamily="49" charset="0"/>
              </a:rPr>
              <a:t>     </a:t>
            </a:r>
            <a:r>
              <a:rPr lang="en-US" sz="2000" b="1" dirty="0" smtClean="0">
                <a:latin typeface="Courier New" pitchFamily="49" charset="0"/>
              </a:rPr>
              <a:t>[2, 2, 4, 4], </a:t>
            </a:r>
            <a:endParaRPr lang="en-US" sz="2000" b="1" dirty="0">
              <a:latin typeface="Courier New" pitchFamily="49" charset="0"/>
            </a:endParaRPr>
          </a:p>
          <a:p>
            <a:pPr algn="l"/>
            <a:r>
              <a:rPr lang="en-US" sz="2000" b="1" dirty="0">
                <a:latin typeface="Courier New" pitchFamily="49" charset="0"/>
              </a:rPr>
              <a:t>    </a:t>
            </a:r>
            <a:r>
              <a:rPr lang="en-US" sz="2000" b="1" dirty="0" smtClean="0">
                <a:latin typeface="Courier New" pitchFamily="49" charset="0"/>
              </a:rPr>
              <a:t> [2, 4, 4, 2]]</a:t>
            </a:r>
            <a:endParaRPr lang="en-US" sz="2000" b="1" dirty="0">
              <a:latin typeface="Courier New" pitchFamily="49" charset="0"/>
            </a:endParaRPr>
          </a:p>
        </p:txBody>
      </p:sp>
      <p:sp>
        <p:nvSpPr>
          <p:cNvPr id="2" name="Down Arrow 1"/>
          <p:cNvSpPr/>
          <p:nvPr/>
        </p:nvSpPr>
        <p:spPr bwMode="auto">
          <a:xfrm rot="1365181">
            <a:off x="7784301" y="3770224"/>
            <a:ext cx="793750" cy="1066800"/>
          </a:xfrm>
          <a:prstGeom prst="downArrow">
            <a:avLst/>
          </a:prstGeom>
          <a:solidFill>
            <a:srgbClr val="FFC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35" name="Down Arrow 34"/>
          <p:cNvSpPr/>
          <p:nvPr/>
        </p:nvSpPr>
        <p:spPr bwMode="auto">
          <a:xfrm rot="4456310">
            <a:off x="4501284" y="3109534"/>
            <a:ext cx="534197" cy="739811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42" name="Rectangle 26"/>
          <p:cNvSpPr>
            <a:spLocks noChangeArrowheads="1"/>
          </p:cNvSpPr>
          <p:nvPr/>
        </p:nvSpPr>
        <p:spPr bwMode="auto">
          <a:xfrm>
            <a:off x="6629400" y="5106988"/>
            <a:ext cx="2301875" cy="110013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27"/>
          <p:cNvSpPr>
            <a:spLocks noChangeShapeType="1"/>
          </p:cNvSpPr>
          <p:nvPr/>
        </p:nvSpPr>
        <p:spPr bwMode="auto">
          <a:xfrm>
            <a:off x="6632575" y="5489575"/>
            <a:ext cx="227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Line 28"/>
          <p:cNvSpPr>
            <a:spLocks noChangeShapeType="1"/>
          </p:cNvSpPr>
          <p:nvPr/>
        </p:nvSpPr>
        <p:spPr bwMode="auto">
          <a:xfrm>
            <a:off x="6635750" y="5810250"/>
            <a:ext cx="22780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Line 29"/>
          <p:cNvSpPr>
            <a:spLocks noChangeShapeType="1"/>
          </p:cNvSpPr>
          <p:nvPr/>
        </p:nvSpPr>
        <p:spPr bwMode="auto">
          <a:xfrm rot="-5400000">
            <a:off x="6634162" y="5654675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Line 30"/>
          <p:cNvSpPr>
            <a:spLocks noChangeShapeType="1"/>
          </p:cNvSpPr>
          <p:nvPr/>
        </p:nvSpPr>
        <p:spPr bwMode="auto">
          <a:xfrm rot="-5400000">
            <a:off x="7172325" y="5653088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Line 31"/>
          <p:cNvSpPr>
            <a:spLocks noChangeShapeType="1"/>
          </p:cNvSpPr>
          <p:nvPr/>
        </p:nvSpPr>
        <p:spPr bwMode="auto">
          <a:xfrm rot="-5400000">
            <a:off x="7732712" y="5651500"/>
            <a:ext cx="109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Rectangle 23"/>
          <p:cNvSpPr>
            <a:spLocks noChangeArrowheads="1"/>
          </p:cNvSpPr>
          <p:nvPr/>
        </p:nvSpPr>
        <p:spPr bwMode="auto">
          <a:xfrm>
            <a:off x="6706307" y="5130800"/>
            <a:ext cx="2185214" cy="109260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pPr algn="l">
              <a:spcBef>
                <a:spcPts val="300"/>
              </a:spcBef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F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 </a:t>
            </a:r>
            <a:r>
              <a:rPr lang="en-US" sz="2000" b="1" dirty="0">
                <a:solidFill>
                  <a:srgbClr val="FF0000"/>
                </a:solidFill>
                <a:latin typeface="Courier New" pitchFamily="49" charset="0"/>
              </a:rPr>
              <a:t>T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Courier New" pitchFamily="49" charset="0"/>
              </a:rPr>
              <a:t>T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 F 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  <a:p>
            <a:pPr algn="l">
              <a:spcBef>
                <a:spcPts val="300"/>
              </a:spcBef>
            </a:pPr>
            <a:r>
              <a:rPr lang="en-US" sz="2000" b="1" dirty="0">
                <a:solidFill>
                  <a:srgbClr val="FF0000"/>
                </a:solidFill>
                <a:latin typeface="Courier New" pitchFamily="49" charset="0"/>
              </a:rPr>
              <a:t>T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F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Courier New" pitchFamily="49" charset="0"/>
              </a:rPr>
              <a:t>T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 F 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  <a:p>
            <a:pPr algn="l">
              <a:spcBef>
                <a:spcPts val="300"/>
              </a:spcBef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F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 </a:t>
            </a:r>
            <a:r>
              <a:rPr lang="en-US" sz="2000" b="1" dirty="0">
                <a:solidFill>
                  <a:srgbClr val="FF0000"/>
                </a:solidFill>
                <a:latin typeface="Courier New" pitchFamily="49" charset="0"/>
              </a:rPr>
              <a:t>T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F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  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</a:rPr>
              <a:t>F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Courier New" pitchFamily="49" charset="0"/>
            </a:endParaRPr>
          </a:p>
        </p:txBody>
      </p:sp>
      <p:sp>
        <p:nvSpPr>
          <p:cNvPr id="52" name="Text Box 6"/>
          <p:cNvSpPr txBox="1">
            <a:spLocks noChangeArrowheads="1"/>
          </p:cNvSpPr>
          <p:nvPr/>
        </p:nvSpPr>
        <p:spPr bwMode="auto">
          <a:xfrm>
            <a:off x="747388" y="5457756"/>
            <a:ext cx="919162" cy="276999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b="1" dirty="0" smtClean="0">
                <a:solidFill>
                  <a:srgbClr val="CC0099"/>
                </a:solidFill>
                <a:latin typeface="Cambria" pitchFamily="18" charset="0"/>
              </a:rPr>
              <a:t>Challenge</a:t>
            </a:r>
            <a:r>
              <a:rPr lang="en-US" sz="1200" b="1" dirty="0" smtClean="0">
                <a:solidFill>
                  <a:srgbClr val="008000"/>
                </a:solidFill>
                <a:latin typeface="Cambria" pitchFamily="18" charset="0"/>
              </a:rPr>
              <a:t>:</a:t>
            </a:r>
            <a:endParaRPr lang="en-US" sz="1200" dirty="0">
              <a:solidFill>
                <a:srgbClr val="008000"/>
              </a:solidFill>
              <a:latin typeface="Cambria" pitchFamily="18" charset="0"/>
            </a:endParaRPr>
          </a:p>
        </p:txBody>
      </p:sp>
      <p:sp>
        <p:nvSpPr>
          <p:cNvPr id="38" name="Down Arrow 37"/>
          <p:cNvSpPr/>
          <p:nvPr/>
        </p:nvSpPr>
        <p:spPr bwMode="auto">
          <a:xfrm rot="5400000">
            <a:off x="5376992" y="3761562"/>
            <a:ext cx="534197" cy="739811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39" name="Down Arrow 38"/>
          <p:cNvSpPr/>
          <p:nvPr/>
        </p:nvSpPr>
        <p:spPr bwMode="auto">
          <a:xfrm rot="5046611">
            <a:off x="4683654" y="4545625"/>
            <a:ext cx="534197" cy="739811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12833" y="3171662"/>
            <a:ext cx="101059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mbria" pitchFamily="18" charset="0"/>
              </a:rPr>
              <a:t>right edge!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5867400" y="3990705"/>
            <a:ext cx="94737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mbria" pitchFamily="18" charset="0"/>
              </a:rPr>
              <a:t>2 in a row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5246859" y="4719966"/>
            <a:ext cx="124393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Cambria" pitchFamily="18" charset="0"/>
              </a:rPr>
              <a:t>not 2 in a 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0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50452" y="76200"/>
            <a:ext cx="352031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ja-JP" sz="2700" i="1" dirty="0" smtClean="0">
                <a:latin typeface="Cambria" pitchFamily="18" charset="0"/>
              </a:rPr>
              <a:t>First, try it by eye…</a:t>
            </a:r>
            <a:endParaRPr lang="en-US" sz="2700" i="1" dirty="0">
              <a:latin typeface="Cambria" pitchFamily="18" charset="0"/>
            </a:endParaRPr>
          </a:p>
        </p:txBody>
      </p:sp>
      <p:sp>
        <p:nvSpPr>
          <p:cNvPr id="34847" name="Rectangle 23"/>
          <p:cNvSpPr>
            <a:spLocks noChangeArrowheads="1"/>
          </p:cNvSpPr>
          <p:nvPr/>
        </p:nvSpPr>
        <p:spPr bwMode="auto">
          <a:xfrm>
            <a:off x="838200" y="1143000"/>
            <a:ext cx="7289800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atin typeface="Courier New" pitchFamily="49" charset="0"/>
              </a:rPr>
              <a:t>A = [ </a:t>
            </a:r>
            <a:r>
              <a:rPr lang="en-US" sz="3200" b="1" dirty="0" smtClean="0">
                <a:latin typeface="Courier New" pitchFamily="49" charset="0"/>
              </a:rPr>
              <a:t>[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 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 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 smtClean="0">
                <a:latin typeface="Courier New" pitchFamily="49" charset="0"/>
              </a:rPr>
              <a:t>],</a:t>
            </a:r>
          </a:p>
          <a:p>
            <a:pPr algn="l"/>
            <a:r>
              <a:rPr lang="en-US" sz="3200" b="1" dirty="0" smtClean="0">
                <a:latin typeface="Courier New" pitchFamily="49" charset="0"/>
              </a:rPr>
              <a:t>      [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 smtClean="0">
                <a:latin typeface="Courier New" pitchFamily="49" charset="0"/>
              </a:rPr>
              <a:t>], </a:t>
            </a:r>
          </a:p>
          <a:p>
            <a:pPr algn="l"/>
            <a:r>
              <a:rPr lang="en-US" sz="3200" b="1" dirty="0" smtClean="0">
                <a:latin typeface="Courier New" pitchFamily="49" charset="0"/>
              </a:rPr>
              <a:t>      [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 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'O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 smtClean="0">
                <a:latin typeface="Courier New" pitchFamily="49" charset="0"/>
              </a:rPr>
              <a:t>], </a:t>
            </a:r>
            <a:endParaRPr lang="en-US" sz="3200" b="1" dirty="0">
              <a:latin typeface="Courier New" pitchFamily="49" charset="0"/>
            </a:endParaRPr>
          </a:p>
          <a:p>
            <a:pPr algn="l"/>
            <a:r>
              <a:rPr lang="en-US" sz="3200" b="1" dirty="0" smtClean="0">
                <a:latin typeface="Courier New" pitchFamily="49" charset="0"/>
              </a:rPr>
              <a:t>      [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>
                <a:latin typeface="Courier New" pitchFamily="49" charset="0"/>
              </a:rPr>
              <a:t>,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>
                <a:latin typeface="Courier New" pitchFamily="49" charset="0"/>
              </a:rPr>
              <a:t>,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>
                <a:latin typeface="Courier New" pitchFamily="49" charset="0"/>
              </a:rPr>
              <a:t>,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 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]] </a:t>
            </a:r>
            <a:endParaRPr lang="en-US" sz="3200" b="1" dirty="0">
              <a:latin typeface="Courier New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3408" y="3957935"/>
            <a:ext cx="4977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 smtClean="0">
                <a:latin typeface="Courier New" pitchFamily="49" charset="0"/>
              </a:rPr>
              <a:t>inarow_3east(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b="1" dirty="0" smtClean="0">
                <a:latin typeface="Courier New" pitchFamily="49" charset="0"/>
              </a:rPr>
              <a:t>, 1, </a:t>
            </a:r>
            <a:r>
              <a:rPr lang="en-US" b="1" dirty="0">
                <a:latin typeface="Courier New" pitchFamily="49" charset="0"/>
              </a:rPr>
              <a:t>0</a:t>
            </a:r>
            <a:r>
              <a:rPr lang="en-US" b="1" dirty="0" smtClean="0">
                <a:latin typeface="Courier New" pitchFamily="49" charset="0"/>
              </a:rPr>
              <a:t>, A)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685399" y="4188767"/>
            <a:ext cx="124880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776119" y="3773100"/>
            <a:ext cx="1000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checker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70764" y="3588434"/>
            <a:ext cx="5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start row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257786" y="3588434"/>
            <a:ext cx="53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start col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13111" y="3773100"/>
            <a:ext cx="695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Calibri" panose="020F0502020204030204" pitchFamily="34" charset="0"/>
              </a:rPr>
              <a:t>LoL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2769537" y="887413"/>
            <a:ext cx="429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0</a:t>
            </a:r>
          </a:p>
        </p:txBody>
      </p:sp>
      <p:sp>
        <p:nvSpPr>
          <p:cNvPr id="58" name="Rectangle 23"/>
          <p:cNvSpPr>
            <a:spLocks noChangeArrowheads="1"/>
          </p:cNvSpPr>
          <p:nvPr/>
        </p:nvSpPr>
        <p:spPr bwMode="auto">
          <a:xfrm>
            <a:off x="3783542" y="898525"/>
            <a:ext cx="446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1</a:t>
            </a:r>
          </a:p>
        </p:txBody>
      </p:sp>
      <p:sp>
        <p:nvSpPr>
          <p:cNvPr id="59" name="Rectangle 24"/>
          <p:cNvSpPr>
            <a:spLocks noChangeArrowheads="1"/>
          </p:cNvSpPr>
          <p:nvPr/>
        </p:nvSpPr>
        <p:spPr bwMode="auto">
          <a:xfrm>
            <a:off x="4763084" y="898525"/>
            <a:ext cx="429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2</a:t>
            </a:r>
          </a:p>
        </p:txBody>
      </p:sp>
      <p:sp>
        <p:nvSpPr>
          <p:cNvPr id="60" name="Rectangle 25"/>
          <p:cNvSpPr>
            <a:spLocks noChangeArrowheads="1"/>
          </p:cNvSpPr>
          <p:nvPr/>
        </p:nvSpPr>
        <p:spPr bwMode="auto">
          <a:xfrm>
            <a:off x="5701296" y="898525"/>
            <a:ext cx="429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3</a:t>
            </a:r>
          </a:p>
        </p:txBody>
      </p:sp>
      <p:sp>
        <p:nvSpPr>
          <p:cNvPr id="61" name="Rectangle 25"/>
          <p:cNvSpPr>
            <a:spLocks noChangeArrowheads="1"/>
          </p:cNvSpPr>
          <p:nvPr/>
        </p:nvSpPr>
        <p:spPr bwMode="auto">
          <a:xfrm>
            <a:off x="6692956" y="903111"/>
            <a:ext cx="4299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6E0416"/>
                </a:solidFill>
                <a:latin typeface="Calibri" panose="020F0502020204030204" pitchFamily="34" charset="0"/>
              </a:rPr>
              <a:t>col </a:t>
            </a:r>
            <a:r>
              <a:rPr lang="en-US" sz="1000" dirty="0" smtClean="0">
                <a:solidFill>
                  <a:srgbClr val="6E0416"/>
                </a:solidFill>
                <a:latin typeface="Calibri" panose="020F0502020204030204" pitchFamily="34" charset="0"/>
              </a:rPr>
              <a:t>4</a:t>
            </a:r>
            <a:endParaRPr lang="en-US" sz="1000" dirty="0">
              <a:solidFill>
                <a:srgbClr val="6E0416"/>
              </a:solidFill>
              <a:latin typeface="Calibri" panose="020F0502020204030204" pitchFamily="34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3" y="1314079"/>
            <a:ext cx="4828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solidFill>
                  <a:srgbClr val="6E0416"/>
                </a:solidFill>
                <a:latin typeface="Calibri" panose="020F0502020204030204" pitchFamily="34" charset="0"/>
              </a:rPr>
              <a:t>row </a:t>
            </a:r>
            <a:r>
              <a:rPr lang="en-US" sz="1000" dirty="0">
                <a:solidFill>
                  <a:srgbClr val="6E0416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3" name="Rectangle 23"/>
          <p:cNvSpPr>
            <a:spLocks noChangeArrowheads="1"/>
          </p:cNvSpPr>
          <p:nvPr/>
        </p:nvSpPr>
        <p:spPr bwMode="auto">
          <a:xfrm>
            <a:off x="2042975" y="1817511"/>
            <a:ext cx="4972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solidFill>
                  <a:srgbClr val="6E0416"/>
                </a:solidFill>
                <a:latin typeface="Calibri" panose="020F0502020204030204" pitchFamily="34" charset="0"/>
              </a:rPr>
              <a:t>row </a:t>
            </a:r>
            <a:r>
              <a:rPr lang="en-US" sz="1000" dirty="0">
                <a:solidFill>
                  <a:srgbClr val="6E0416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64" name="Rectangle 24"/>
          <p:cNvSpPr>
            <a:spLocks noChangeArrowheads="1"/>
          </p:cNvSpPr>
          <p:nvPr/>
        </p:nvSpPr>
        <p:spPr bwMode="auto">
          <a:xfrm>
            <a:off x="2057403" y="2289194"/>
            <a:ext cx="4828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solidFill>
                  <a:srgbClr val="6E0416"/>
                </a:solidFill>
                <a:latin typeface="Calibri" panose="020F0502020204030204" pitchFamily="34" charset="0"/>
              </a:rPr>
              <a:t>row </a:t>
            </a:r>
            <a:r>
              <a:rPr lang="en-US" sz="1000" dirty="0">
                <a:solidFill>
                  <a:srgbClr val="6E0416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2057403" y="2763326"/>
            <a:ext cx="4828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solidFill>
                  <a:srgbClr val="6E0416"/>
                </a:solidFill>
                <a:latin typeface="Calibri" panose="020F0502020204030204" pitchFamily="34" charset="0"/>
              </a:rPr>
              <a:t>row </a:t>
            </a:r>
            <a:r>
              <a:rPr lang="en-US" sz="1000" dirty="0">
                <a:solidFill>
                  <a:srgbClr val="6E0416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4343400" y="76200"/>
            <a:ext cx="4724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ja-JP" sz="2700" i="1" dirty="0" smtClean="0">
                <a:latin typeface="Cambria" pitchFamily="18" charset="0"/>
              </a:rPr>
              <a:t>…then</a:t>
            </a:r>
            <a:r>
              <a:rPr lang="en-US" altLang="ja-JP" sz="2700" i="1" dirty="0" smtClean="0">
                <a:latin typeface="Cambria" pitchFamily="18" charset="0"/>
              </a:rPr>
              <a:t>, on </a:t>
            </a:r>
            <a:r>
              <a:rPr lang="en-US" altLang="ja-JP" sz="2700" i="1" dirty="0" smtClean="0">
                <a:latin typeface="Cambria" pitchFamily="18" charset="0"/>
              </a:rPr>
              <a:t>hw10pr2</a:t>
            </a:r>
            <a:r>
              <a:rPr lang="en-US" altLang="ja-JP" sz="2700" i="1" dirty="0" smtClean="0">
                <a:latin typeface="Cambria" pitchFamily="18" charset="0"/>
              </a:rPr>
              <a:t>, by Python!</a:t>
            </a:r>
            <a:endParaRPr lang="en-US" sz="2700" i="1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010212">
            <a:off x="7591219" y="302211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the data </a:t>
            </a:r>
            <a:r>
              <a:rPr lang="en-US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doesn't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wrap  around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4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220133"/>
            <a:ext cx="3048000" cy="461665"/>
          </a:xfrm>
          <a:prstGeom prst="rect">
            <a:avLst/>
          </a:prstGeom>
          <a:solidFill>
            <a:srgbClr val="FFCC99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ndara" panose="020E0502030303020204" pitchFamily="34" charset="0"/>
              </a:rPr>
              <a:t>Mandelbrot!</a:t>
            </a:r>
            <a:endParaRPr lang="en-US" b="1" dirty="0"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14400"/>
            <a:ext cx="7772400" cy="5181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23911" y="6341302"/>
            <a:ext cx="668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David T.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5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50452" y="76200"/>
            <a:ext cx="352031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ja-JP" sz="2700" i="1" dirty="0" smtClean="0">
                <a:latin typeface="Cambria" pitchFamily="18" charset="0"/>
              </a:rPr>
              <a:t>First, try it by eye…</a:t>
            </a:r>
            <a:endParaRPr lang="en-US" sz="2700" i="1" dirty="0">
              <a:latin typeface="Cambria" pitchFamily="18" charset="0"/>
            </a:endParaRPr>
          </a:p>
        </p:txBody>
      </p:sp>
      <p:sp>
        <p:nvSpPr>
          <p:cNvPr id="34847" name="Rectangle 23"/>
          <p:cNvSpPr>
            <a:spLocks noChangeArrowheads="1"/>
          </p:cNvSpPr>
          <p:nvPr/>
        </p:nvSpPr>
        <p:spPr bwMode="auto">
          <a:xfrm>
            <a:off x="838200" y="1143000"/>
            <a:ext cx="7289800" cy="20621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l"/>
            <a:r>
              <a:rPr lang="en-US" sz="3200" b="1" dirty="0">
                <a:latin typeface="Courier New" pitchFamily="49" charset="0"/>
              </a:rPr>
              <a:t>A = [ </a:t>
            </a:r>
            <a:r>
              <a:rPr lang="en-US" sz="3200" b="1" dirty="0" smtClean="0">
                <a:latin typeface="Courier New" pitchFamily="49" charset="0"/>
              </a:rPr>
              <a:t>[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 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 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 smtClean="0">
                <a:latin typeface="Courier New" pitchFamily="49" charset="0"/>
              </a:rPr>
              <a:t>],</a:t>
            </a:r>
          </a:p>
          <a:p>
            <a:pPr algn="l"/>
            <a:r>
              <a:rPr lang="en-US" sz="3200" b="1" dirty="0" smtClean="0">
                <a:latin typeface="Courier New" pitchFamily="49" charset="0"/>
              </a:rPr>
              <a:t>      [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 smtClean="0">
                <a:latin typeface="Courier New" pitchFamily="49" charset="0"/>
              </a:rPr>
              <a:t>], </a:t>
            </a:r>
          </a:p>
          <a:p>
            <a:pPr algn="l"/>
            <a:r>
              <a:rPr lang="en-US" sz="3200" b="1" dirty="0" smtClean="0">
                <a:latin typeface="Courier New" pitchFamily="49" charset="0"/>
              </a:rPr>
              <a:t>      [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 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'O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 smtClean="0">
                <a:latin typeface="Courier New" pitchFamily="49" charset="0"/>
              </a:rPr>
              <a:t>], </a:t>
            </a:r>
            <a:endParaRPr lang="en-US" sz="3200" b="1" dirty="0">
              <a:latin typeface="Courier New" pitchFamily="49" charset="0"/>
            </a:endParaRPr>
          </a:p>
          <a:p>
            <a:pPr algn="l"/>
            <a:r>
              <a:rPr lang="en-US" sz="3200" b="1" dirty="0" smtClean="0">
                <a:latin typeface="Courier New" pitchFamily="49" charset="0"/>
              </a:rPr>
              <a:t>      [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>
                <a:latin typeface="Courier New" pitchFamily="49" charset="0"/>
              </a:rPr>
              <a:t>,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>
                <a:latin typeface="Courier New" pitchFamily="49" charset="0"/>
              </a:rPr>
              <a:t>,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sz="3200" b="1" dirty="0">
                <a:latin typeface="Courier New" pitchFamily="49" charset="0"/>
              </a:rPr>
              <a:t>,</a:t>
            </a:r>
            <a:r>
              <a:rPr lang="en-US" sz="3200" b="1" dirty="0">
                <a:solidFill>
                  <a:srgbClr val="008000"/>
                </a:solidFill>
                <a:latin typeface="Courier New" pitchFamily="49" charset="0"/>
              </a:rPr>
              <a:t>' 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</a:t>
            </a:r>
            <a:r>
              <a:rPr lang="en-US" sz="3200" b="1" dirty="0" smtClean="0">
                <a:latin typeface="Courier New" pitchFamily="49" charset="0"/>
              </a:rPr>
              <a:t>,</a:t>
            </a:r>
            <a:r>
              <a:rPr lang="en-US" sz="3200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sz="3200" b="1" dirty="0" smtClean="0">
                <a:latin typeface="Courier New" pitchFamily="49" charset="0"/>
              </a:rPr>
              <a:t>]] </a:t>
            </a:r>
            <a:endParaRPr lang="en-US" sz="3200" b="1" dirty="0">
              <a:latin typeface="Courier New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3408" y="3957935"/>
            <a:ext cx="4977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 smtClean="0">
                <a:latin typeface="Courier New" pitchFamily="49" charset="0"/>
              </a:rPr>
              <a:t>inarow_3east(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b="1" dirty="0" smtClean="0">
                <a:latin typeface="Courier New" pitchFamily="49" charset="0"/>
              </a:rPr>
              <a:t>, 1, </a:t>
            </a:r>
            <a:r>
              <a:rPr lang="en-US" b="1" dirty="0">
                <a:latin typeface="Courier New" pitchFamily="49" charset="0"/>
              </a:rPr>
              <a:t>0</a:t>
            </a:r>
            <a:r>
              <a:rPr lang="en-US" b="1" dirty="0" smtClean="0">
                <a:latin typeface="Courier New" pitchFamily="49" charset="0"/>
              </a:rPr>
              <a:t>, A)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523408" y="4643735"/>
            <a:ext cx="5161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 smtClean="0">
                <a:latin typeface="Courier New" pitchFamily="49" charset="0"/>
              </a:rPr>
              <a:t>inarow_3south(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</a:rPr>
              <a:t>'O'</a:t>
            </a:r>
            <a:r>
              <a:rPr lang="en-US" b="1" dirty="0" smtClean="0">
                <a:latin typeface="Courier New" pitchFamily="49" charset="0"/>
              </a:rPr>
              <a:t>, 0, 4, </a:t>
            </a:r>
            <a:r>
              <a:rPr lang="en-US" b="1" dirty="0">
                <a:latin typeface="Courier New" pitchFamily="49" charset="0"/>
              </a:rPr>
              <a:t>A</a:t>
            </a:r>
            <a:r>
              <a:rPr lang="en-US" b="1" dirty="0" smtClean="0">
                <a:latin typeface="Courier New" pitchFamily="49" charset="0"/>
              </a:rPr>
              <a:t>)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533400" y="5334000"/>
            <a:ext cx="5899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 smtClean="0">
                <a:latin typeface="Courier New" pitchFamily="49" charset="0"/>
              </a:rPr>
              <a:t>inarow_3southeast(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smtClean="0">
                <a:latin typeface="Courier New" pitchFamily="49" charset="0"/>
              </a:rPr>
              <a:t>2, 3, </a:t>
            </a:r>
            <a:r>
              <a:rPr lang="en-US" b="1" dirty="0">
                <a:latin typeface="Courier New" pitchFamily="49" charset="0"/>
              </a:rPr>
              <a:t>A</a:t>
            </a:r>
            <a:r>
              <a:rPr lang="en-US" b="1" dirty="0" smtClean="0">
                <a:latin typeface="Courier New" pitchFamily="49" charset="0"/>
              </a:rPr>
              <a:t>)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533400" y="6091535"/>
            <a:ext cx="5899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b="1" dirty="0" smtClean="0">
                <a:latin typeface="Courier New" pitchFamily="49" charset="0"/>
              </a:rPr>
              <a:t>inarow_3northeast(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'X'</a:t>
            </a:r>
            <a:r>
              <a:rPr lang="en-US" b="1" dirty="0">
                <a:latin typeface="Courier New" pitchFamily="49" charset="0"/>
              </a:rPr>
              <a:t>, </a:t>
            </a:r>
            <a:r>
              <a:rPr lang="en-US" b="1" dirty="0" smtClean="0">
                <a:latin typeface="Courier New" pitchFamily="49" charset="0"/>
              </a:rPr>
              <a:t>3, 1, </a:t>
            </a:r>
            <a:r>
              <a:rPr lang="en-US" b="1" dirty="0">
                <a:latin typeface="Courier New" pitchFamily="49" charset="0"/>
              </a:rPr>
              <a:t>A</a:t>
            </a:r>
            <a:r>
              <a:rPr lang="en-US" b="1" dirty="0" smtClean="0">
                <a:latin typeface="Courier New" pitchFamily="49" charset="0"/>
              </a:rPr>
              <a:t>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685399" y="4188767"/>
            <a:ext cx="124880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8" name="Straight Arrow Connector 47"/>
          <p:cNvCxnSpPr/>
          <p:nvPr/>
        </p:nvCxnSpPr>
        <p:spPr bwMode="auto">
          <a:xfrm>
            <a:off x="5808371" y="4874567"/>
            <a:ext cx="1248801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>
            <a:off x="6426438" y="5551310"/>
            <a:ext cx="81256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1" name="Straight Arrow Connector 50"/>
          <p:cNvCxnSpPr/>
          <p:nvPr/>
        </p:nvCxnSpPr>
        <p:spPr bwMode="auto">
          <a:xfrm>
            <a:off x="6468771" y="6322367"/>
            <a:ext cx="81256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009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2776119" y="3773100"/>
            <a:ext cx="10000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checker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670764" y="3588434"/>
            <a:ext cx="56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start row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257786" y="3588434"/>
            <a:ext cx="53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start col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13111" y="3773100"/>
            <a:ext cx="695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Calibri" panose="020F0502020204030204" pitchFamily="34" charset="0"/>
              </a:rPr>
              <a:t>LoL</a:t>
            </a:r>
            <a:endParaRPr lang="en-US" sz="1200" dirty="0">
              <a:latin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230533" y="3934851"/>
            <a:ext cx="1371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rgbClr val="CC009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True</a:t>
            </a:r>
            <a:endParaRPr lang="en-US" sz="2700" b="1" dirty="0">
              <a:solidFill>
                <a:srgbClr val="CC0099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2769537" y="887413"/>
            <a:ext cx="429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0</a:t>
            </a:r>
          </a:p>
        </p:txBody>
      </p:sp>
      <p:sp>
        <p:nvSpPr>
          <p:cNvPr id="58" name="Rectangle 23"/>
          <p:cNvSpPr>
            <a:spLocks noChangeArrowheads="1"/>
          </p:cNvSpPr>
          <p:nvPr/>
        </p:nvSpPr>
        <p:spPr bwMode="auto">
          <a:xfrm>
            <a:off x="3783542" y="898525"/>
            <a:ext cx="446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1</a:t>
            </a:r>
          </a:p>
        </p:txBody>
      </p:sp>
      <p:sp>
        <p:nvSpPr>
          <p:cNvPr id="59" name="Rectangle 24"/>
          <p:cNvSpPr>
            <a:spLocks noChangeArrowheads="1"/>
          </p:cNvSpPr>
          <p:nvPr/>
        </p:nvSpPr>
        <p:spPr bwMode="auto">
          <a:xfrm>
            <a:off x="4763084" y="898525"/>
            <a:ext cx="429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2</a:t>
            </a:r>
          </a:p>
        </p:txBody>
      </p:sp>
      <p:sp>
        <p:nvSpPr>
          <p:cNvPr id="60" name="Rectangle 25"/>
          <p:cNvSpPr>
            <a:spLocks noChangeArrowheads="1"/>
          </p:cNvSpPr>
          <p:nvPr/>
        </p:nvSpPr>
        <p:spPr bwMode="auto">
          <a:xfrm>
            <a:off x="5701296" y="898525"/>
            <a:ext cx="42992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6E0416"/>
                </a:solidFill>
                <a:latin typeface="Calibri" panose="020F0502020204030204" pitchFamily="34" charset="0"/>
              </a:rPr>
              <a:t>col 3</a:t>
            </a:r>
          </a:p>
        </p:txBody>
      </p:sp>
      <p:sp>
        <p:nvSpPr>
          <p:cNvPr id="61" name="Rectangle 25"/>
          <p:cNvSpPr>
            <a:spLocks noChangeArrowheads="1"/>
          </p:cNvSpPr>
          <p:nvPr/>
        </p:nvSpPr>
        <p:spPr bwMode="auto">
          <a:xfrm>
            <a:off x="6692956" y="903111"/>
            <a:ext cx="4299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6E0416"/>
                </a:solidFill>
                <a:latin typeface="Calibri" panose="020F0502020204030204" pitchFamily="34" charset="0"/>
              </a:rPr>
              <a:t>col </a:t>
            </a:r>
            <a:r>
              <a:rPr lang="en-US" sz="1000" dirty="0" smtClean="0">
                <a:solidFill>
                  <a:srgbClr val="6E0416"/>
                </a:solidFill>
                <a:latin typeface="Calibri" panose="020F0502020204030204" pitchFamily="34" charset="0"/>
              </a:rPr>
              <a:t>4</a:t>
            </a:r>
            <a:endParaRPr lang="en-US" sz="1000" dirty="0">
              <a:solidFill>
                <a:srgbClr val="6E0416"/>
              </a:solidFill>
              <a:latin typeface="Calibri" panose="020F0502020204030204" pitchFamily="34" charset="0"/>
            </a:endParaRPr>
          </a:p>
        </p:txBody>
      </p:sp>
      <p:sp>
        <p:nvSpPr>
          <p:cNvPr id="62" name="Rectangle 22"/>
          <p:cNvSpPr>
            <a:spLocks noChangeArrowheads="1"/>
          </p:cNvSpPr>
          <p:nvPr/>
        </p:nvSpPr>
        <p:spPr bwMode="auto">
          <a:xfrm>
            <a:off x="2057403" y="1314079"/>
            <a:ext cx="4828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solidFill>
                  <a:srgbClr val="6E0416"/>
                </a:solidFill>
                <a:latin typeface="Calibri" panose="020F0502020204030204" pitchFamily="34" charset="0"/>
              </a:rPr>
              <a:t>row </a:t>
            </a:r>
            <a:r>
              <a:rPr lang="en-US" sz="1000" dirty="0">
                <a:solidFill>
                  <a:srgbClr val="6E0416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63" name="Rectangle 23"/>
          <p:cNvSpPr>
            <a:spLocks noChangeArrowheads="1"/>
          </p:cNvSpPr>
          <p:nvPr/>
        </p:nvSpPr>
        <p:spPr bwMode="auto">
          <a:xfrm>
            <a:off x="2042975" y="1817511"/>
            <a:ext cx="49725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solidFill>
                  <a:srgbClr val="6E0416"/>
                </a:solidFill>
                <a:latin typeface="Calibri" panose="020F0502020204030204" pitchFamily="34" charset="0"/>
              </a:rPr>
              <a:t>row </a:t>
            </a:r>
            <a:r>
              <a:rPr lang="en-US" sz="1000" dirty="0">
                <a:solidFill>
                  <a:srgbClr val="6E0416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64" name="Rectangle 24"/>
          <p:cNvSpPr>
            <a:spLocks noChangeArrowheads="1"/>
          </p:cNvSpPr>
          <p:nvPr/>
        </p:nvSpPr>
        <p:spPr bwMode="auto">
          <a:xfrm>
            <a:off x="2057403" y="2289194"/>
            <a:ext cx="4828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solidFill>
                  <a:srgbClr val="6E0416"/>
                </a:solidFill>
                <a:latin typeface="Calibri" panose="020F0502020204030204" pitchFamily="34" charset="0"/>
              </a:rPr>
              <a:t>row </a:t>
            </a:r>
            <a:r>
              <a:rPr lang="en-US" sz="1000" dirty="0">
                <a:solidFill>
                  <a:srgbClr val="6E0416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65" name="Rectangle 25"/>
          <p:cNvSpPr>
            <a:spLocks noChangeArrowheads="1"/>
          </p:cNvSpPr>
          <p:nvPr/>
        </p:nvSpPr>
        <p:spPr bwMode="auto">
          <a:xfrm>
            <a:off x="2057403" y="2763326"/>
            <a:ext cx="48282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000" dirty="0" smtClean="0">
                <a:solidFill>
                  <a:srgbClr val="6E0416"/>
                </a:solidFill>
                <a:latin typeface="Calibri" panose="020F0502020204030204" pitchFamily="34" charset="0"/>
              </a:rPr>
              <a:t>row </a:t>
            </a:r>
            <a:r>
              <a:rPr lang="en-US" sz="1000" dirty="0">
                <a:solidFill>
                  <a:srgbClr val="6E0416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67" name="Text Box 2"/>
          <p:cNvSpPr txBox="1">
            <a:spLocks noChangeArrowheads="1"/>
          </p:cNvSpPr>
          <p:nvPr/>
        </p:nvSpPr>
        <p:spPr bwMode="auto">
          <a:xfrm>
            <a:off x="4236156" y="76200"/>
            <a:ext cx="483164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ja-JP" sz="2700" i="1" dirty="0" smtClean="0">
                <a:latin typeface="Cambria" pitchFamily="18" charset="0"/>
              </a:rPr>
              <a:t>…then</a:t>
            </a:r>
            <a:r>
              <a:rPr lang="en-US" altLang="ja-JP" sz="2700" i="1" dirty="0" smtClean="0">
                <a:latin typeface="Cambria" pitchFamily="18" charset="0"/>
              </a:rPr>
              <a:t>, on </a:t>
            </a:r>
            <a:r>
              <a:rPr lang="en-US" altLang="ja-JP" sz="2700" i="1" dirty="0" smtClean="0">
                <a:latin typeface="Cambria" pitchFamily="18" charset="0"/>
              </a:rPr>
              <a:t>hw10pr2</a:t>
            </a:r>
            <a:r>
              <a:rPr lang="en-US" altLang="ja-JP" sz="2700" i="1" dirty="0" smtClean="0">
                <a:latin typeface="Cambria" pitchFamily="18" charset="0"/>
              </a:rPr>
              <a:t>, by Python!</a:t>
            </a:r>
            <a:endParaRPr lang="en-US" sz="2700" i="1" dirty="0"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21010212">
            <a:off x="7591219" y="3022116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the data </a:t>
            </a:r>
            <a:r>
              <a:rPr lang="en-US" sz="1200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doesn't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wrap  around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33683"/>
            <a:ext cx="3200400" cy="26479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2667000" y="3611745"/>
            <a:ext cx="1524000" cy="3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John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Conway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52500" y="152400"/>
            <a:ext cx="7200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 smtClean="0">
                <a:latin typeface="Cambria" pitchFamily="18" charset="0"/>
              </a:rPr>
              <a:t>hw10pr1 </a:t>
            </a:r>
            <a:r>
              <a:rPr lang="en-US" sz="3200" dirty="0" smtClean="0">
                <a:latin typeface="Cambria" pitchFamily="18" charset="0"/>
              </a:rPr>
              <a:t>(lab):  </a:t>
            </a:r>
            <a:r>
              <a:rPr lang="en-US" sz="3200" b="1" i="1" dirty="0" smtClean="0">
                <a:latin typeface="Cambria" pitchFamily="18" charset="0"/>
              </a:rPr>
              <a:t>Conway's Game of L</a:t>
            </a:r>
            <a:r>
              <a:rPr lang="en-US" altLang="ja-JP" sz="3200" b="1" i="1" dirty="0" smtClean="0">
                <a:latin typeface="Cambria" pitchFamily="18" charset="0"/>
              </a:rPr>
              <a:t>ife</a:t>
            </a:r>
            <a:endParaRPr lang="en-US" sz="3200" b="1" i="1" dirty="0"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17355" y="6243935"/>
            <a:ext cx="902253" cy="46166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1970</a:t>
            </a:r>
            <a:endParaRPr lang="en-US" dirty="0"/>
          </a:p>
        </p:txBody>
      </p:sp>
      <p:pic>
        <p:nvPicPr>
          <p:cNvPr id="2050" name="Picture 2" descr="http://ddi.cs.uni-potsdam.de/HyFISCH/Produzieren/lis_projekt/proj_gamelife/whit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di.cs.uni-potsdam.de/HyFISCH/Produzieren/lis_projekt/proj_gamelife/whit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di.cs.uni-potsdam.de/HyFISCH/Produzieren/lis_projekt/proj_gamelife/whit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5410994" y="1074809"/>
            <a:ext cx="1150937" cy="2847975"/>
          </a:xfrm>
          <a:prstGeom prst="line">
            <a:avLst/>
          </a:prstGeom>
          <a:noFill/>
          <a:ln w="28575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6563519" y="1084334"/>
            <a:ext cx="1150937" cy="2847975"/>
          </a:xfrm>
          <a:prstGeom prst="line">
            <a:avLst/>
          </a:prstGeom>
          <a:noFill/>
          <a:ln w="28575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V="1">
            <a:off x="5418931" y="3914847"/>
            <a:ext cx="2278063" cy="3175"/>
          </a:xfrm>
          <a:prstGeom prst="line">
            <a:avLst/>
          </a:prstGeom>
          <a:noFill/>
          <a:ln w="28575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 flipV="1">
            <a:off x="5410994" y="2311472"/>
            <a:ext cx="1635125" cy="1595437"/>
          </a:xfrm>
          <a:prstGeom prst="line">
            <a:avLst/>
          </a:prstGeom>
          <a:noFill/>
          <a:ln w="12700">
            <a:solidFill>
              <a:srgbClr val="1608F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flipH="1" flipV="1">
            <a:off x="6299199" y="1761067"/>
            <a:ext cx="1405731" cy="2145842"/>
          </a:xfrm>
          <a:prstGeom prst="line">
            <a:avLst/>
          </a:prstGeom>
          <a:noFill/>
          <a:ln w="12700">
            <a:solidFill>
              <a:srgbClr val="1608F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380831" y="3646559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60˚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7042944" y="3649734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70˚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434806" y="3224284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20˚</a:t>
            </a:r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7443347" y="3295722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10˚</a:t>
            </a:r>
          </a:p>
        </p:txBody>
      </p:sp>
      <p:sp>
        <p:nvSpPr>
          <p:cNvPr id="19" name="Freeform 23"/>
          <p:cNvSpPr>
            <a:spLocks/>
          </p:cNvSpPr>
          <p:nvPr/>
        </p:nvSpPr>
        <p:spPr bwMode="auto">
          <a:xfrm>
            <a:off x="7457634" y="3375097"/>
            <a:ext cx="214313" cy="71437"/>
          </a:xfrm>
          <a:custGeom>
            <a:avLst/>
            <a:gdLst>
              <a:gd name="T0" fmla="*/ 0 w 135"/>
              <a:gd name="T1" fmla="*/ 2147483647 h 45"/>
              <a:gd name="T2" fmla="*/ 2147483647 w 135"/>
              <a:gd name="T3" fmla="*/ 0 h 45"/>
              <a:gd name="T4" fmla="*/ 2147483647 w 135"/>
              <a:gd name="T5" fmla="*/ 2147483647 h 45"/>
              <a:gd name="T6" fmla="*/ 0 60000 65536"/>
              <a:gd name="T7" fmla="*/ 0 60000 65536"/>
              <a:gd name="T8" fmla="*/ 0 60000 65536"/>
              <a:gd name="T9" fmla="*/ 0 w 135"/>
              <a:gd name="T10" fmla="*/ 0 h 45"/>
              <a:gd name="T11" fmla="*/ 135 w 135"/>
              <a:gd name="T12" fmla="*/ 45 h 4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5" h="45">
                <a:moveTo>
                  <a:pt x="0" y="45"/>
                </a:moveTo>
                <a:cubicBezTo>
                  <a:pt x="18" y="17"/>
                  <a:pt x="20" y="9"/>
                  <a:pt x="50" y="0"/>
                </a:cubicBezTo>
                <a:cubicBezTo>
                  <a:pt x="88" y="12"/>
                  <a:pt x="87" y="40"/>
                  <a:pt x="135" y="4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oval" w="sm" len="sm"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>
            <a:off x="6310489" y="1749778"/>
            <a:ext cx="735630" cy="545819"/>
          </a:xfrm>
          <a:prstGeom prst="line">
            <a:avLst/>
          </a:prstGeom>
          <a:noFill/>
          <a:ln w="12700" cap="rnd">
            <a:solidFill>
              <a:srgbClr val="1608F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 Box 25"/>
          <p:cNvSpPr txBox="1">
            <a:spLocks noChangeArrowheads="1"/>
          </p:cNvSpPr>
          <p:nvPr/>
        </p:nvSpPr>
        <p:spPr bwMode="auto">
          <a:xfrm>
            <a:off x="6225822" y="1927578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/>
              <a:t>?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7859212" y="3754509"/>
            <a:ext cx="101996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mbria" pitchFamily="18" charset="0"/>
              </a:rPr>
              <a:t>(no trig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itchFamily="18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90600" y="981443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mbria" pitchFamily="18" charset="0"/>
              </a:rPr>
              <a:t>Geometer @ Princeton</a:t>
            </a:r>
            <a:endParaRPr lang="en-US" sz="1800" dirty="0">
              <a:latin typeface="Cambria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30877" r="8073" b="47778"/>
          <a:stretch/>
        </p:blipFill>
        <p:spPr bwMode="auto">
          <a:xfrm>
            <a:off x="990600" y="5372311"/>
            <a:ext cx="5526755" cy="1333289"/>
          </a:xfrm>
          <a:prstGeom prst="rect">
            <a:avLst/>
          </a:prstGeom>
          <a:noFill/>
          <a:ln w="28575">
            <a:solidFill>
              <a:srgbClr val="CCE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19496" y="4495800"/>
            <a:ext cx="4995862" cy="461665"/>
          </a:xfrm>
          <a:prstGeom prst="rect">
            <a:avLst/>
          </a:prstGeom>
          <a:solidFill>
            <a:srgbClr val="CCECFF"/>
          </a:solidFill>
          <a:ln w="28575">
            <a:solidFill>
              <a:srgbClr val="CCEC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simple rules ~  surprising behavior 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42976" y="1094320"/>
            <a:ext cx="902253" cy="46166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1995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2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/>
          <p:cNvSpPr/>
          <p:nvPr/>
        </p:nvSpPr>
        <p:spPr bwMode="auto">
          <a:xfrm>
            <a:off x="4552950" y="2362200"/>
            <a:ext cx="4286250" cy="861199"/>
          </a:xfrm>
          <a:prstGeom prst="round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952500" y="228600"/>
            <a:ext cx="7200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lvl="0"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Cambria" pitchFamily="18" charset="0"/>
              </a:rPr>
              <a:t>Lab Problem:  </a:t>
            </a:r>
            <a:r>
              <a:rPr lang="en-US" sz="3200" b="1" i="1" dirty="0">
                <a:solidFill>
                  <a:srgbClr val="000000"/>
                </a:solidFill>
                <a:latin typeface="Cambria" pitchFamily="18" charset="0"/>
              </a:rPr>
              <a:t>Conway's Game of L</a:t>
            </a:r>
            <a:r>
              <a:rPr lang="en-US" altLang="ja-JP" sz="3200" b="1" i="1" dirty="0">
                <a:solidFill>
                  <a:srgbClr val="000000"/>
                </a:solidFill>
                <a:latin typeface="Cambria" pitchFamily="18" charset="0"/>
              </a:rPr>
              <a:t>ife</a:t>
            </a:r>
            <a:endParaRPr lang="en-US" sz="3200" b="1" i="1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44035" name="Text Box 12"/>
          <p:cNvSpPr txBox="1">
            <a:spLocks noChangeArrowheads="1"/>
          </p:cNvSpPr>
          <p:nvPr/>
        </p:nvSpPr>
        <p:spPr bwMode="auto">
          <a:xfrm>
            <a:off x="4800600" y="1447800"/>
            <a:ext cx="3139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mbria" pitchFamily="18" charset="0"/>
              </a:rPr>
              <a:t>Evolutionary rules</a:t>
            </a:r>
          </a:p>
        </p:txBody>
      </p:sp>
      <p:sp>
        <p:nvSpPr>
          <p:cNvPr id="44036" name="Rectangle 13"/>
          <p:cNvSpPr>
            <a:spLocks noChangeArrowheads="1"/>
          </p:cNvSpPr>
          <p:nvPr/>
        </p:nvSpPr>
        <p:spPr bwMode="auto">
          <a:xfrm>
            <a:off x="6096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14"/>
          <p:cNvSpPr>
            <a:spLocks noChangeArrowheads="1"/>
          </p:cNvSpPr>
          <p:nvPr/>
        </p:nvSpPr>
        <p:spPr bwMode="auto">
          <a:xfrm>
            <a:off x="12192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Rectangle 15"/>
          <p:cNvSpPr>
            <a:spLocks noChangeArrowheads="1"/>
          </p:cNvSpPr>
          <p:nvPr/>
        </p:nvSpPr>
        <p:spPr bwMode="auto">
          <a:xfrm>
            <a:off x="18288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Rectangle 16"/>
          <p:cNvSpPr>
            <a:spLocks noChangeArrowheads="1"/>
          </p:cNvSpPr>
          <p:nvPr/>
        </p:nvSpPr>
        <p:spPr bwMode="auto">
          <a:xfrm>
            <a:off x="6096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Rectangle 17"/>
          <p:cNvSpPr>
            <a:spLocks noChangeArrowheads="1"/>
          </p:cNvSpPr>
          <p:nvPr/>
        </p:nvSpPr>
        <p:spPr bwMode="auto">
          <a:xfrm>
            <a:off x="12192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Rectangle 18"/>
          <p:cNvSpPr>
            <a:spLocks noChangeArrowheads="1"/>
          </p:cNvSpPr>
          <p:nvPr/>
        </p:nvSpPr>
        <p:spPr bwMode="auto">
          <a:xfrm>
            <a:off x="18288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19"/>
          <p:cNvSpPr>
            <a:spLocks noChangeArrowheads="1"/>
          </p:cNvSpPr>
          <p:nvPr/>
        </p:nvSpPr>
        <p:spPr bwMode="auto">
          <a:xfrm>
            <a:off x="6096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Rectangle 20"/>
          <p:cNvSpPr>
            <a:spLocks noChangeArrowheads="1"/>
          </p:cNvSpPr>
          <p:nvPr/>
        </p:nvSpPr>
        <p:spPr bwMode="auto">
          <a:xfrm>
            <a:off x="12192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Rectangle 21"/>
          <p:cNvSpPr>
            <a:spLocks noChangeArrowheads="1"/>
          </p:cNvSpPr>
          <p:nvPr/>
        </p:nvSpPr>
        <p:spPr bwMode="auto">
          <a:xfrm>
            <a:off x="18288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Rectangle 22"/>
          <p:cNvSpPr>
            <a:spLocks noChangeArrowheads="1"/>
          </p:cNvSpPr>
          <p:nvPr/>
        </p:nvSpPr>
        <p:spPr bwMode="auto">
          <a:xfrm>
            <a:off x="24384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Rectangle 23"/>
          <p:cNvSpPr>
            <a:spLocks noChangeArrowheads="1"/>
          </p:cNvSpPr>
          <p:nvPr/>
        </p:nvSpPr>
        <p:spPr bwMode="auto">
          <a:xfrm>
            <a:off x="30480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Rectangle 24"/>
          <p:cNvSpPr>
            <a:spLocks noChangeArrowheads="1"/>
          </p:cNvSpPr>
          <p:nvPr/>
        </p:nvSpPr>
        <p:spPr bwMode="auto">
          <a:xfrm>
            <a:off x="36576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Rectangle 25"/>
          <p:cNvSpPr>
            <a:spLocks noChangeArrowheads="1"/>
          </p:cNvSpPr>
          <p:nvPr/>
        </p:nvSpPr>
        <p:spPr bwMode="auto">
          <a:xfrm>
            <a:off x="24384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9" name="Rectangle 26"/>
          <p:cNvSpPr>
            <a:spLocks noChangeArrowheads="1"/>
          </p:cNvSpPr>
          <p:nvPr/>
        </p:nvSpPr>
        <p:spPr bwMode="auto">
          <a:xfrm>
            <a:off x="30480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Rectangle 27"/>
          <p:cNvSpPr>
            <a:spLocks noChangeArrowheads="1"/>
          </p:cNvSpPr>
          <p:nvPr/>
        </p:nvSpPr>
        <p:spPr bwMode="auto">
          <a:xfrm>
            <a:off x="36576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Rectangle 28"/>
          <p:cNvSpPr>
            <a:spLocks noChangeArrowheads="1"/>
          </p:cNvSpPr>
          <p:nvPr/>
        </p:nvSpPr>
        <p:spPr bwMode="auto">
          <a:xfrm>
            <a:off x="2438400" y="3657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4052" name="Rectangle 29"/>
          <p:cNvSpPr>
            <a:spLocks noChangeArrowheads="1"/>
          </p:cNvSpPr>
          <p:nvPr/>
        </p:nvSpPr>
        <p:spPr bwMode="auto">
          <a:xfrm>
            <a:off x="30480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Rectangle 30"/>
          <p:cNvSpPr>
            <a:spLocks noChangeArrowheads="1"/>
          </p:cNvSpPr>
          <p:nvPr/>
        </p:nvSpPr>
        <p:spPr bwMode="auto">
          <a:xfrm>
            <a:off x="36576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4" name="Text Box 31"/>
          <p:cNvSpPr txBox="1">
            <a:spLocks noChangeArrowheads="1"/>
          </p:cNvSpPr>
          <p:nvPr/>
        </p:nvSpPr>
        <p:spPr bwMode="auto">
          <a:xfrm>
            <a:off x="1371600" y="1371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mbria" pitchFamily="18" charset="0"/>
              </a:rPr>
              <a:t>Grid World</a:t>
            </a:r>
          </a:p>
        </p:txBody>
      </p:sp>
      <p:sp>
        <p:nvSpPr>
          <p:cNvPr id="44055" name="Rectangle 32"/>
          <p:cNvSpPr>
            <a:spLocks noChangeArrowheads="1"/>
          </p:cNvSpPr>
          <p:nvPr/>
        </p:nvSpPr>
        <p:spPr bwMode="auto">
          <a:xfrm>
            <a:off x="6096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Rectangle 33"/>
          <p:cNvSpPr>
            <a:spLocks noChangeArrowheads="1"/>
          </p:cNvSpPr>
          <p:nvPr/>
        </p:nvSpPr>
        <p:spPr bwMode="auto">
          <a:xfrm>
            <a:off x="12192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Rectangle 34"/>
          <p:cNvSpPr>
            <a:spLocks noChangeArrowheads="1"/>
          </p:cNvSpPr>
          <p:nvPr/>
        </p:nvSpPr>
        <p:spPr bwMode="auto">
          <a:xfrm>
            <a:off x="18288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35"/>
          <p:cNvSpPr>
            <a:spLocks noChangeArrowheads="1"/>
          </p:cNvSpPr>
          <p:nvPr/>
        </p:nvSpPr>
        <p:spPr bwMode="auto">
          <a:xfrm>
            <a:off x="6096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9" name="Rectangle 36"/>
          <p:cNvSpPr>
            <a:spLocks noChangeArrowheads="1"/>
          </p:cNvSpPr>
          <p:nvPr/>
        </p:nvSpPr>
        <p:spPr bwMode="auto">
          <a:xfrm>
            <a:off x="12192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0" name="Rectangle 37"/>
          <p:cNvSpPr>
            <a:spLocks noChangeArrowheads="1"/>
          </p:cNvSpPr>
          <p:nvPr/>
        </p:nvSpPr>
        <p:spPr bwMode="auto">
          <a:xfrm>
            <a:off x="18288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1" name="Rectangle 38"/>
          <p:cNvSpPr>
            <a:spLocks noChangeArrowheads="1"/>
          </p:cNvSpPr>
          <p:nvPr/>
        </p:nvSpPr>
        <p:spPr bwMode="auto">
          <a:xfrm>
            <a:off x="6096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2" name="Rectangle 39"/>
          <p:cNvSpPr>
            <a:spLocks noChangeArrowheads="1"/>
          </p:cNvSpPr>
          <p:nvPr/>
        </p:nvSpPr>
        <p:spPr bwMode="auto">
          <a:xfrm>
            <a:off x="12192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3" name="Rectangle 40"/>
          <p:cNvSpPr>
            <a:spLocks noChangeArrowheads="1"/>
          </p:cNvSpPr>
          <p:nvPr/>
        </p:nvSpPr>
        <p:spPr bwMode="auto">
          <a:xfrm>
            <a:off x="18288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4" name="Rectangle 41"/>
          <p:cNvSpPr>
            <a:spLocks noChangeArrowheads="1"/>
          </p:cNvSpPr>
          <p:nvPr/>
        </p:nvSpPr>
        <p:spPr bwMode="auto">
          <a:xfrm>
            <a:off x="24384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Rectangle 42"/>
          <p:cNvSpPr>
            <a:spLocks noChangeArrowheads="1"/>
          </p:cNvSpPr>
          <p:nvPr/>
        </p:nvSpPr>
        <p:spPr bwMode="auto">
          <a:xfrm>
            <a:off x="30480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Rectangle 43"/>
          <p:cNvSpPr>
            <a:spLocks noChangeArrowheads="1"/>
          </p:cNvSpPr>
          <p:nvPr/>
        </p:nvSpPr>
        <p:spPr bwMode="auto">
          <a:xfrm>
            <a:off x="36576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7" name="Rectangle 44"/>
          <p:cNvSpPr>
            <a:spLocks noChangeArrowheads="1"/>
          </p:cNvSpPr>
          <p:nvPr/>
        </p:nvSpPr>
        <p:spPr bwMode="auto">
          <a:xfrm>
            <a:off x="24384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8" name="Rectangle 45"/>
          <p:cNvSpPr>
            <a:spLocks noChangeArrowheads="1"/>
          </p:cNvSpPr>
          <p:nvPr/>
        </p:nvSpPr>
        <p:spPr bwMode="auto">
          <a:xfrm>
            <a:off x="30480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9" name="Rectangle 46"/>
          <p:cNvSpPr>
            <a:spLocks noChangeArrowheads="1"/>
          </p:cNvSpPr>
          <p:nvPr/>
        </p:nvSpPr>
        <p:spPr bwMode="auto">
          <a:xfrm>
            <a:off x="36576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70" name="Rectangle 47"/>
          <p:cNvSpPr>
            <a:spLocks noChangeArrowheads="1"/>
          </p:cNvSpPr>
          <p:nvPr/>
        </p:nvSpPr>
        <p:spPr bwMode="auto">
          <a:xfrm>
            <a:off x="24384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71" name="Rectangle 48"/>
          <p:cNvSpPr>
            <a:spLocks noChangeArrowheads="1"/>
          </p:cNvSpPr>
          <p:nvPr/>
        </p:nvSpPr>
        <p:spPr bwMode="auto">
          <a:xfrm>
            <a:off x="30480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72" name="Rectangle 49"/>
          <p:cNvSpPr>
            <a:spLocks noChangeArrowheads="1"/>
          </p:cNvSpPr>
          <p:nvPr/>
        </p:nvSpPr>
        <p:spPr bwMode="auto">
          <a:xfrm>
            <a:off x="36576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73" name="Text Box 50"/>
          <p:cNvSpPr txBox="1">
            <a:spLocks noChangeArrowheads="1"/>
          </p:cNvSpPr>
          <p:nvPr/>
        </p:nvSpPr>
        <p:spPr bwMode="auto">
          <a:xfrm>
            <a:off x="4624138" y="23622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Everything depends on a </a:t>
            </a:r>
            <a:r>
              <a:rPr lang="en-US" dirty="0" smtClean="0">
                <a:latin typeface="Cambria" pitchFamily="18" charset="0"/>
              </a:rPr>
              <a:t>cell'</a:t>
            </a:r>
            <a:r>
              <a:rPr lang="en-US" altLang="ja-JP" dirty="0" smtClean="0">
                <a:latin typeface="Cambria" pitchFamily="18" charset="0"/>
              </a:rPr>
              <a:t>s eight </a:t>
            </a:r>
            <a:r>
              <a:rPr lang="en-US" altLang="ja-JP" dirty="0">
                <a:latin typeface="Cambria" pitchFamily="18" charset="0"/>
              </a:rPr>
              <a:t>neighbors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4074" name="Text Box 51"/>
          <p:cNvSpPr txBox="1">
            <a:spLocks noChangeArrowheads="1"/>
          </p:cNvSpPr>
          <p:nvPr/>
        </p:nvSpPr>
        <p:spPr bwMode="auto">
          <a:xfrm>
            <a:off x="914400" y="19050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red cells are </a:t>
            </a:r>
            <a:r>
              <a:rPr lang="en-US" dirty="0" smtClean="0">
                <a:latin typeface="Cambria" pitchFamily="18" charset="0"/>
              </a:rPr>
              <a:t>"alive"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4075" name="Text Box 52"/>
          <p:cNvSpPr txBox="1">
            <a:spLocks noChangeArrowheads="1"/>
          </p:cNvSpPr>
          <p:nvPr/>
        </p:nvSpPr>
        <p:spPr bwMode="auto">
          <a:xfrm>
            <a:off x="1066800" y="6172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white cells are empty</a:t>
            </a:r>
          </a:p>
        </p:txBody>
      </p:sp>
      <p:sp>
        <p:nvSpPr>
          <p:cNvPr id="44076" name="Text Box 53"/>
          <p:cNvSpPr txBox="1">
            <a:spLocks noChangeArrowheads="1"/>
          </p:cNvSpPr>
          <p:nvPr/>
        </p:nvSpPr>
        <p:spPr bwMode="auto">
          <a:xfrm>
            <a:off x="4624138" y="340600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Exactly 3 neighbors give </a:t>
            </a:r>
            <a:r>
              <a:rPr lang="en-US" dirty="0" smtClean="0">
                <a:latin typeface="Cambria" pitchFamily="18" charset="0"/>
              </a:rPr>
              <a:t>birth to </a:t>
            </a:r>
            <a:r>
              <a:rPr lang="en-US" dirty="0">
                <a:latin typeface="Cambria" pitchFamily="18" charset="0"/>
              </a:rPr>
              <a:t>a new, live </a:t>
            </a:r>
            <a:r>
              <a:rPr lang="en-US" dirty="0" smtClean="0">
                <a:latin typeface="Cambria" pitchFamily="18" charset="0"/>
              </a:rPr>
              <a:t>cell.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4077" name="Text Box 54"/>
          <p:cNvSpPr txBox="1">
            <a:spLocks noChangeArrowheads="1"/>
          </p:cNvSpPr>
          <p:nvPr/>
        </p:nvSpPr>
        <p:spPr bwMode="auto">
          <a:xfrm>
            <a:off x="4624137" y="4449802"/>
            <a:ext cx="39872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Exactly 2 or 3 neighbors keep </a:t>
            </a:r>
            <a:r>
              <a:rPr lang="en-US" dirty="0" smtClean="0">
                <a:latin typeface="Cambria" pitchFamily="18" charset="0"/>
              </a:rPr>
              <a:t>an existing </a:t>
            </a:r>
            <a:r>
              <a:rPr lang="en-US" dirty="0">
                <a:latin typeface="Cambria" pitchFamily="18" charset="0"/>
              </a:rPr>
              <a:t>cell </a:t>
            </a:r>
            <a:r>
              <a:rPr lang="en-US" dirty="0" smtClean="0">
                <a:latin typeface="Cambria" pitchFamily="18" charset="0"/>
              </a:rPr>
              <a:t>alive.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4078" name="Text Box 55"/>
          <p:cNvSpPr txBox="1">
            <a:spLocks noChangeArrowheads="1"/>
          </p:cNvSpPr>
          <p:nvPr/>
        </p:nvSpPr>
        <p:spPr bwMode="auto">
          <a:xfrm>
            <a:off x="4624137" y="5493603"/>
            <a:ext cx="39872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Any other </a:t>
            </a:r>
            <a:r>
              <a:rPr lang="en-US" dirty="0" smtClean="0">
                <a:latin typeface="Cambria" pitchFamily="18" charset="0"/>
              </a:rPr>
              <a:t># of </a:t>
            </a:r>
            <a:r>
              <a:rPr lang="en-US" dirty="0">
                <a:latin typeface="Cambria" pitchFamily="18" charset="0"/>
              </a:rPr>
              <a:t>neighbors </a:t>
            </a:r>
            <a:r>
              <a:rPr lang="en-US" dirty="0" smtClean="0">
                <a:latin typeface="Cambria" pitchFamily="18" charset="0"/>
              </a:rPr>
              <a:t>and the </a:t>
            </a:r>
            <a:r>
              <a:rPr lang="en-US" dirty="0">
                <a:latin typeface="Cambria" pitchFamily="18" charset="0"/>
              </a:rPr>
              <a:t>central </a:t>
            </a:r>
            <a:r>
              <a:rPr lang="en-US" dirty="0" smtClean="0">
                <a:latin typeface="Cambria" pitchFamily="18" charset="0"/>
              </a:rPr>
              <a:t>cell dies…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4079" name="Line 59"/>
          <p:cNvSpPr>
            <a:spLocks noChangeShapeType="1"/>
          </p:cNvSpPr>
          <p:nvPr/>
        </p:nvSpPr>
        <p:spPr bwMode="auto">
          <a:xfrm flipV="1">
            <a:off x="2727325" y="3352800"/>
            <a:ext cx="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0" name="Line 60"/>
          <p:cNvSpPr>
            <a:spLocks noChangeShapeType="1"/>
          </p:cNvSpPr>
          <p:nvPr/>
        </p:nvSpPr>
        <p:spPr bwMode="auto">
          <a:xfrm>
            <a:off x="2727325" y="4167188"/>
            <a:ext cx="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1" name="Line 61"/>
          <p:cNvSpPr>
            <a:spLocks noChangeShapeType="1"/>
          </p:cNvSpPr>
          <p:nvPr/>
        </p:nvSpPr>
        <p:spPr bwMode="auto">
          <a:xfrm rot="-5400000">
            <a:off x="3154363" y="3760788"/>
            <a:ext cx="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2" name="Line 62"/>
          <p:cNvSpPr>
            <a:spLocks noChangeShapeType="1"/>
          </p:cNvSpPr>
          <p:nvPr/>
        </p:nvSpPr>
        <p:spPr bwMode="auto">
          <a:xfrm rot="5400000" flipH="1">
            <a:off x="2332038" y="3763963"/>
            <a:ext cx="0" cy="3810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3" name="Line 63"/>
          <p:cNvSpPr>
            <a:spLocks noChangeShapeType="1"/>
          </p:cNvSpPr>
          <p:nvPr/>
        </p:nvSpPr>
        <p:spPr bwMode="auto">
          <a:xfrm flipV="1">
            <a:off x="2928938" y="3413125"/>
            <a:ext cx="333375" cy="3333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4" name="Line 64"/>
          <p:cNvSpPr>
            <a:spLocks noChangeShapeType="1"/>
          </p:cNvSpPr>
          <p:nvPr/>
        </p:nvSpPr>
        <p:spPr bwMode="auto">
          <a:xfrm rot="5400000" flipV="1">
            <a:off x="2895600" y="4114800"/>
            <a:ext cx="333375" cy="3333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5" name="Line 65"/>
          <p:cNvSpPr>
            <a:spLocks noChangeShapeType="1"/>
          </p:cNvSpPr>
          <p:nvPr/>
        </p:nvSpPr>
        <p:spPr bwMode="auto">
          <a:xfrm rot="16200000" flipV="1">
            <a:off x="2209800" y="3429000"/>
            <a:ext cx="333375" cy="3333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6" name="Line 66"/>
          <p:cNvSpPr>
            <a:spLocks noChangeShapeType="1"/>
          </p:cNvSpPr>
          <p:nvPr/>
        </p:nvSpPr>
        <p:spPr bwMode="auto">
          <a:xfrm rot="10800000" flipV="1">
            <a:off x="2227263" y="4137025"/>
            <a:ext cx="333375" cy="3333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 rot="20596666">
            <a:off x="6075499" y="4548650"/>
            <a:ext cx="2737453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Only 3 rules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0853" y="32263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699514" y="306018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271014" y="326473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08114" y="38745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309114" y="38978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065246" y="44936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716182" y="45074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en-US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085820" y="44836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4552950" y="3406001"/>
            <a:ext cx="4286250" cy="861199"/>
          </a:xfrm>
          <a:prstGeom prst="round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45058" name="Rectangle 7"/>
          <p:cNvSpPr>
            <a:spLocks noChangeArrowheads="1"/>
          </p:cNvSpPr>
          <p:nvPr/>
        </p:nvSpPr>
        <p:spPr bwMode="auto">
          <a:xfrm>
            <a:off x="6096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Rectangle 8"/>
          <p:cNvSpPr>
            <a:spLocks noChangeArrowheads="1"/>
          </p:cNvSpPr>
          <p:nvPr/>
        </p:nvSpPr>
        <p:spPr bwMode="auto">
          <a:xfrm>
            <a:off x="12192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Rectangle 9"/>
          <p:cNvSpPr>
            <a:spLocks noChangeArrowheads="1"/>
          </p:cNvSpPr>
          <p:nvPr/>
        </p:nvSpPr>
        <p:spPr bwMode="auto">
          <a:xfrm>
            <a:off x="18288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Rectangle 10"/>
          <p:cNvSpPr>
            <a:spLocks noChangeArrowheads="1"/>
          </p:cNvSpPr>
          <p:nvPr/>
        </p:nvSpPr>
        <p:spPr bwMode="auto">
          <a:xfrm>
            <a:off x="6096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Rectangle 11"/>
          <p:cNvSpPr>
            <a:spLocks noChangeArrowheads="1"/>
          </p:cNvSpPr>
          <p:nvPr/>
        </p:nvSpPr>
        <p:spPr bwMode="auto">
          <a:xfrm>
            <a:off x="12192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Rectangle 12"/>
          <p:cNvSpPr>
            <a:spLocks noChangeArrowheads="1"/>
          </p:cNvSpPr>
          <p:nvPr/>
        </p:nvSpPr>
        <p:spPr bwMode="auto">
          <a:xfrm>
            <a:off x="18288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Rectangle 13"/>
          <p:cNvSpPr>
            <a:spLocks noChangeArrowheads="1"/>
          </p:cNvSpPr>
          <p:nvPr/>
        </p:nvSpPr>
        <p:spPr bwMode="auto">
          <a:xfrm>
            <a:off x="6096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Rectangle 14"/>
          <p:cNvSpPr>
            <a:spLocks noChangeArrowheads="1"/>
          </p:cNvSpPr>
          <p:nvPr/>
        </p:nvSpPr>
        <p:spPr bwMode="auto">
          <a:xfrm>
            <a:off x="12192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Rectangle 15"/>
          <p:cNvSpPr>
            <a:spLocks noChangeArrowheads="1"/>
          </p:cNvSpPr>
          <p:nvPr/>
        </p:nvSpPr>
        <p:spPr bwMode="auto">
          <a:xfrm>
            <a:off x="18288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Rectangle 16"/>
          <p:cNvSpPr>
            <a:spLocks noChangeArrowheads="1"/>
          </p:cNvSpPr>
          <p:nvPr/>
        </p:nvSpPr>
        <p:spPr bwMode="auto">
          <a:xfrm>
            <a:off x="24384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Rectangle 17"/>
          <p:cNvSpPr>
            <a:spLocks noChangeArrowheads="1"/>
          </p:cNvSpPr>
          <p:nvPr/>
        </p:nvSpPr>
        <p:spPr bwMode="auto">
          <a:xfrm>
            <a:off x="30480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69" name="Rectangle 18"/>
          <p:cNvSpPr>
            <a:spLocks noChangeArrowheads="1"/>
          </p:cNvSpPr>
          <p:nvPr/>
        </p:nvSpPr>
        <p:spPr bwMode="auto">
          <a:xfrm>
            <a:off x="36576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0" name="Rectangle 19"/>
          <p:cNvSpPr>
            <a:spLocks noChangeArrowheads="1"/>
          </p:cNvSpPr>
          <p:nvPr/>
        </p:nvSpPr>
        <p:spPr bwMode="auto">
          <a:xfrm>
            <a:off x="24384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1" name="Rectangle 20"/>
          <p:cNvSpPr>
            <a:spLocks noChangeArrowheads="1"/>
          </p:cNvSpPr>
          <p:nvPr/>
        </p:nvSpPr>
        <p:spPr bwMode="auto">
          <a:xfrm>
            <a:off x="30480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2" name="Rectangle 21"/>
          <p:cNvSpPr>
            <a:spLocks noChangeArrowheads="1"/>
          </p:cNvSpPr>
          <p:nvPr/>
        </p:nvSpPr>
        <p:spPr bwMode="auto">
          <a:xfrm>
            <a:off x="36576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3" name="Rectangle 22"/>
          <p:cNvSpPr>
            <a:spLocks noChangeArrowheads="1"/>
          </p:cNvSpPr>
          <p:nvPr/>
        </p:nvSpPr>
        <p:spPr bwMode="auto">
          <a:xfrm>
            <a:off x="2438400" y="3657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4" name="Rectangle 23"/>
          <p:cNvSpPr>
            <a:spLocks noChangeArrowheads="1"/>
          </p:cNvSpPr>
          <p:nvPr/>
        </p:nvSpPr>
        <p:spPr bwMode="auto">
          <a:xfrm>
            <a:off x="3048000" y="3657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5" name="Rectangle 24"/>
          <p:cNvSpPr>
            <a:spLocks noChangeArrowheads="1"/>
          </p:cNvSpPr>
          <p:nvPr/>
        </p:nvSpPr>
        <p:spPr bwMode="auto">
          <a:xfrm>
            <a:off x="36576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7" name="Rectangle 26"/>
          <p:cNvSpPr>
            <a:spLocks noChangeArrowheads="1"/>
          </p:cNvSpPr>
          <p:nvPr/>
        </p:nvSpPr>
        <p:spPr bwMode="auto">
          <a:xfrm>
            <a:off x="6096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8" name="Rectangle 27"/>
          <p:cNvSpPr>
            <a:spLocks noChangeArrowheads="1"/>
          </p:cNvSpPr>
          <p:nvPr/>
        </p:nvSpPr>
        <p:spPr bwMode="auto">
          <a:xfrm>
            <a:off x="12192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79" name="Rectangle 28"/>
          <p:cNvSpPr>
            <a:spLocks noChangeArrowheads="1"/>
          </p:cNvSpPr>
          <p:nvPr/>
        </p:nvSpPr>
        <p:spPr bwMode="auto">
          <a:xfrm>
            <a:off x="1828800" y="42672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0" name="Rectangle 29"/>
          <p:cNvSpPr>
            <a:spLocks noChangeArrowheads="1"/>
          </p:cNvSpPr>
          <p:nvPr/>
        </p:nvSpPr>
        <p:spPr bwMode="auto">
          <a:xfrm>
            <a:off x="6096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1" name="Rectangle 30"/>
          <p:cNvSpPr>
            <a:spLocks noChangeArrowheads="1"/>
          </p:cNvSpPr>
          <p:nvPr/>
        </p:nvSpPr>
        <p:spPr bwMode="auto">
          <a:xfrm>
            <a:off x="12192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2" name="Rectangle 31"/>
          <p:cNvSpPr>
            <a:spLocks noChangeArrowheads="1"/>
          </p:cNvSpPr>
          <p:nvPr/>
        </p:nvSpPr>
        <p:spPr bwMode="auto">
          <a:xfrm>
            <a:off x="18288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3" name="Rectangle 32"/>
          <p:cNvSpPr>
            <a:spLocks noChangeArrowheads="1"/>
          </p:cNvSpPr>
          <p:nvPr/>
        </p:nvSpPr>
        <p:spPr bwMode="auto">
          <a:xfrm>
            <a:off x="6096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4" name="Rectangle 33"/>
          <p:cNvSpPr>
            <a:spLocks noChangeArrowheads="1"/>
          </p:cNvSpPr>
          <p:nvPr/>
        </p:nvSpPr>
        <p:spPr bwMode="auto">
          <a:xfrm>
            <a:off x="12192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5" name="Rectangle 34"/>
          <p:cNvSpPr>
            <a:spLocks noChangeArrowheads="1"/>
          </p:cNvSpPr>
          <p:nvPr/>
        </p:nvSpPr>
        <p:spPr bwMode="auto">
          <a:xfrm>
            <a:off x="18288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6" name="Rectangle 35"/>
          <p:cNvSpPr>
            <a:spLocks noChangeArrowheads="1"/>
          </p:cNvSpPr>
          <p:nvPr/>
        </p:nvSpPr>
        <p:spPr bwMode="auto">
          <a:xfrm>
            <a:off x="2438400" y="42672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7" name="Rectangle 36"/>
          <p:cNvSpPr>
            <a:spLocks noChangeArrowheads="1"/>
          </p:cNvSpPr>
          <p:nvPr/>
        </p:nvSpPr>
        <p:spPr bwMode="auto">
          <a:xfrm>
            <a:off x="30480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8" name="Rectangle 37"/>
          <p:cNvSpPr>
            <a:spLocks noChangeArrowheads="1"/>
          </p:cNvSpPr>
          <p:nvPr/>
        </p:nvSpPr>
        <p:spPr bwMode="auto">
          <a:xfrm>
            <a:off x="36576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89" name="Rectangle 38"/>
          <p:cNvSpPr>
            <a:spLocks noChangeArrowheads="1"/>
          </p:cNvSpPr>
          <p:nvPr/>
        </p:nvSpPr>
        <p:spPr bwMode="auto">
          <a:xfrm>
            <a:off x="24384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0" name="Rectangle 39"/>
          <p:cNvSpPr>
            <a:spLocks noChangeArrowheads="1"/>
          </p:cNvSpPr>
          <p:nvPr/>
        </p:nvSpPr>
        <p:spPr bwMode="auto">
          <a:xfrm>
            <a:off x="30480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1" name="Rectangle 40"/>
          <p:cNvSpPr>
            <a:spLocks noChangeArrowheads="1"/>
          </p:cNvSpPr>
          <p:nvPr/>
        </p:nvSpPr>
        <p:spPr bwMode="auto">
          <a:xfrm>
            <a:off x="36576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2" name="Rectangle 41"/>
          <p:cNvSpPr>
            <a:spLocks noChangeArrowheads="1"/>
          </p:cNvSpPr>
          <p:nvPr/>
        </p:nvSpPr>
        <p:spPr bwMode="auto">
          <a:xfrm>
            <a:off x="24384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3" name="Rectangle 42"/>
          <p:cNvSpPr>
            <a:spLocks noChangeArrowheads="1"/>
          </p:cNvSpPr>
          <p:nvPr/>
        </p:nvSpPr>
        <p:spPr bwMode="auto">
          <a:xfrm>
            <a:off x="30480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4" name="Rectangle 43"/>
          <p:cNvSpPr>
            <a:spLocks noChangeArrowheads="1"/>
          </p:cNvSpPr>
          <p:nvPr/>
        </p:nvSpPr>
        <p:spPr bwMode="auto">
          <a:xfrm>
            <a:off x="36576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5096" name="Text Box 46"/>
          <p:cNvSpPr txBox="1">
            <a:spLocks noChangeArrowheads="1"/>
          </p:cNvSpPr>
          <p:nvPr/>
        </p:nvSpPr>
        <p:spPr bwMode="auto">
          <a:xfrm>
            <a:off x="1066800" y="6172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white cells are empty</a:t>
            </a:r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952500" y="228600"/>
            <a:ext cx="7200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lvl="0"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Cambria" pitchFamily="18" charset="0"/>
              </a:rPr>
              <a:t>Lab Problem:  </a:t>
            </a:r>
            <a:r>
              <a:rPr lang="en-US" sz="3200" b="1" i="1" dirty="0">
                <a:solidFill>
                  <a:srgbClr val="000000"/>
                </a:solidFill>
                <a:latin typeface="Cambria" pitchFamily="18" charset="0"/>
              </a:rPr>
              <a:t>Conway's Game of L</a:t>
            </a:r>
            <a:r>
              <a:rPr lang="en-US" altLang="ja-JP" sz="3200" b="1" i="1" dirty="0">
                <a:solidFill>
                  <a:srgbClr val="000000"/>
                </a:solidFill>
                <a:latin typeface="Cambria" pitchFamily="18" charset="0"/>
              </a:rPr>
              <a:t>ife</a:t>
            </a:r>
            <a:endParaRPr lang="en-US" sz="3200" b="1" i="1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4800600" y="1447800"/>
            <a:ext cx="3139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mbria" pitchFamily="18" charset="0"/>
              </a:rPr>
              <a:t>Evolutionary rules</a:t>
            </a:r>
          </a:p>
        </p:txBody>
      </p:sp>
      <p:sp>
        <p:nvSpPr>
          <p:cNvPr id="50" name="Text Box 31"/>
          <p:cNvSpPr txBox="1">
            <a:spLocks noChangeArrowheads="1"/>
          </p:cNvSpPr>
          <p:nvPr/>
        </p:nvSpPr>
        <p:spPr bwMode="auto">
          <a:xfrm>
            <a:off x="1371600" y="1371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mbria" pitchFamily="18" charset="0"/>
              </a:rPr>
              <a:t>Grid World</a:t>
            </a:r>
          </a:p>
        </p:txBody>
      </p:sp>
      <p:sp>
        <p:nvSpPr>
          <p:cNvPr id="51" name="Text Box 50"/>
          <p:cNvSpPr txBox="1">
            <a:spLocks noChangeArrowheads="1"/>
          </p:cNvSpPr>
          <p:nvPr/>
        </p:nvSpPr>
        <p:spPr bwMode="auto">
          <a:xfrm>
            <a:off x="4624138" y="23622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Everything depends on a </a:t>
            </a:r>
            <a:r>
              <a:rPr lang="en-US" dirty="0" smtClean="0">
                <a:latin typeface="Cambria" pitchFamily="18" charset="0"/>
              </a:rPr>
              <a:t>cell'</a:t>
            </a:r>
            <a:r>
              <a:rPr lang="en-US" altLang="ja-JP" dirty="0" smtClean="0">
                <a:latin typeface="Cambria" pitchFamily="18" charset="0"/>
              </a:rPr>
              <a:t>s eight </a:t>
            </a:r>
            <a:r>
              <a:rPr lang="en-US" altLang="ja-JP" dirty="0">
                <a:latin typeface="Cambria" pitchFamily="18" charset="0"/>
              </a:rPr>
              <a:t>neighbors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2" name="Text Box 51"/>
          <p:cNvSpPr txBox="1">
            <a:spLocks noChangeArrowheads="1"/>
          </p:cNvSpPr>
          <p:nvPr/>
        </p:nvSpPr>
        <p:spPr bwMode="auto">
          <a:xfrm>
            <a:off x="914400" y="19050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red cells are </a:t>
            </a:r>
            <a:r>
              <a:rPr lang="en-US" dirty="0" smtClean="0">
                <a:latin typeface="Cambria" pitchFamily="18" charset="0"/>
              </a:rPr>
              <a:t>"alive"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3" name="Text Box 53"/>
          <p:cNvSpPr txBox="1">
            <a:spLocks noChangeArrowheads="1"/>
          </p:cNvSpPr>
          <p:nvPr/>
        </p:nvSpPr>
        <p:spPr bwMode="auto">
          <a:xfrm>
            <a:off x="4624138" y="340600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Exactly 3 neighbors give </a:t>
            </a:r>
            <a:r>
              <a:rPr lang="en-US" dirty="0" smtClean="0">
                <a:latin typeface="Cambria" pitchFamily="18" charset="0"/>
              </a:rPr>
              <a:t>birth to </a:t>
            </a:r>
            <a:r>
              <a:rPr lang="en-US" dirty="0">
                <a:latin typeface="Cambria" pitchFamily="18" charset="0"/>
              </a:rPr>
              <a:t>a new, live </a:t>
            </a:r>
            <a:r>
              <a:rPr lang="en-US" dirty="0" smtClean="0">
                <a:latin typeface="Cambria" pitchFamily="18" charset="0"/>
              </a:rPr>
              <a:t>cell.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4" name="Text Box 54"/>
          <p:cNvSpPr txBox="1">
            <a:spLocks noChangeArrowheads="1"/>
          </p:cNvSpPr>
          <p:nvPr/>
        </p:nvSpPr>
        <p:spPr bwMode="auto">
          <a:xfrm>
            <a:off x="4624137" y="4449802"/>
            <a:ext cx="39872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Exactly 2 or 3 neighbors keep </a:t>
            </a:r>
            <a:r>
              <a:rPr lang="en-US" dirty="0" smtClean="0">
                <a:latin typeface="Cambria" pitchFamily="18" charset="0"/>
              </a:rPr>
              <a:t>an existing </a:t>
            </a:r>
            <a:r>
              <a:rPr lang="en-US" dirty="0">
                <a:latin typeface="Cambria" pitchFamily="18" charset="0"/>
              </a:rPr>
              <a:t>cell </a:t>
            </a:r>
            <a:r>
              <a:rPr lang="en-US" dirty="0" smtClean="0">
                <a:latin typeface="Cambria" pitchFamily="18" charset="0"/>
              </a:rPr>
              <a:t>alive.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5" name="Text Box 55"/>
          <p:cNvSpPr txBox="1">
            <a:spLocks noChangeArrowheads="1"/>
          </p:cNvSpPr>
          <p:nvPr/>
        </p:nvSpPr>
        <p:spPr bwMode="auto">
          <a:xfrm>
            <a:off x="4624137" y="5493603"/>
            <a:ext cx="39872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Any other </a:t>
            </a:r>
            <a:r>
              <a:rPr lang="en-US" dirty="0" smtClean="0">
                <a:latin typeface="Cambria" pitchFamily="18" charset="0"/>
              </a:rPr>
              <a:t># of </a:t>
            </a:r>
            <a:r>
              <a:rPr lang="en-US" dirty="0">
                <a:latin typeface="Cambria" pitchFamily="18" charset="0"/>
              </a:rPr>
              <a:t>neighbors </a:t>
            </a:r>
            <a:r>
              <a:rPr lang="en-US" dirty="0" smtClean="0">
                <a:latin typeface="Cambria" pitchFamily="18" charset="0"/>
              </a:rPr>
              <a:t>and the </a:t>
            </a:r>
            <a:r>
              <a:rPr lang="en-US" dirty="0">
                <a:latin typeface="Cambria" pitchFamily="18" charset="0"/>
              </a:rPr>
              <a:t>central </a:t>
            </a:r>
            <a:r>
              <a:rPr lang="en-US" dirty="0" smtClean="0">
                <a:latin typeface="Cambria" pitchFamily="18" charset="0"/>
              </a:rPr>
              <a:t>cell dies…</a:t>
            </a:r>
            <a:endParaRPr lang="en-US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ChangeArrowheads="1"/>
          </p:cNvSpPr>
          <p:nvPr/>
        </p:nvSpPr>
        <p:spPr bwMode="auto">
          <a:xfrm>
            <a:off x="6096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Rectangle 8"/>
          <p:cNvSpPr>
            <a:spLocks noChangeArrowheads="1"/>
          </p:cNvSpPr>
          <p:nvPr/>
        </p:nvSpPr>
        <p:spPr bwMode="auto">
          <a:xfrm>
            <a:off x="12192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Rectangle 9"/>
          <p:cNvSpPr>
            <a:spLocks noChangeArrowheads="1"/>
          </p:cNvSpPr>
          <p:nvPr/>
        </p:nvSpPr>
        <p:spPr bwMode="auto">
          <a:xfrm>
            <a:off x="18288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Rectangle 10"/>
          <p:cNvSpPr>
            <a:spLocks noChangeArrowheads="1"/>
          </p:cNvSpPr>
          <p:nvPr/>
        </p:nvSpPr>
        <p:spPr bwMode="auto">
          <a:xfrm>
            <a:off x="6096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Rectangle 11"/>
          <p:cNvSpPr>
            <a:spLocks noChangeArrowheads="1"/>
          </p:cNvSpPr>
          <p:nvPr/>
        </p:nvSpPr>
        <p:spPr bwMode="auto">
          <a:xfrm>
            <a:off x="12192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Rectangle 12"/>
          <p:cNvSpPr>
            <a:spLocks noChangeArrowheads="1"/>
          </p:cNvSpPr>
          <p:nvPr/>
        </p:nvSpPr>
        <p:spPr bwMode="auto">
          <a:xfrm>
            <a:off x="18288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Rectangle 13"/>
          <p:cNvSpPr>
            <a:spLocks noChangeArrowheads="1"/>
          </p:cNvSpPr>
          <p:nvPr/>
        </p:nvSpPr>
        <p:spPr bwMode="auto">
          <a:xfrm>
            <a:off x="6096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14"/>
          <p:cNvSpPr>
            <a:spLocks noChangeArrowheads="1"/>
          </p:cNvSpPr>
          <p:nvPr/>
        </p:nvSpPr>
        <p:spPr bwMode="auto">
          <a:xfrm>
            <a:off x="12192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Rectangle 15"/>
          <p:cNvSpPr>
            <a:spLocks noChangeArrowheads="1"/>
          </p:cNvSpPr>
          <p:nvPr/>
        </p:nvSpPr>
        <p:spPr bwMode="auto">
          <a:xfrm>
            <a:off x="1828800" y="3657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1" name="Rectangle 16"/>
          <p:cNvSpPr>
            <a:spLocks noChangeArrowheads="1"/>
          </p:cNvSpPr>
          <p:nvPr/>
        </p:nvSpPr>
        <p:spPr bwMode="auto">
          <a:xfrm>
            <a:off x="24384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Rectangle 17"/>
          <p:cNvSpPr>
            <a:spLocks noChangeArrowheads="1"/>
          </p:cNvSpPr>
          <p:nvPr/>
        </p:nvSpPr>
        <p:spPr bwMode="auto">
          <a:xfrm>
            <a:off x="30480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3" name="Rectangle 18"/>
          <p:cNvSpPr>
            <a:spLocks noChangeArrowheads="1"/>
          </p:cNvSpPr>
          <p:nvPr/>
        </p:nvSpPr>
        <p:spPr bwMode="auto">
          <a:xfrm>
            <a:off x="36576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4" name="Rectangle 19"/>
          <p:cNvSpPr>
            <a:spLocks noChangeArrowheads="1"/>
          </p:cNvSpPr>
          <p:nvPr/>
        </p:nvSpPr>
        <p:spPr bwMode="auto">
          <a:xfrm>
            <a:off x="24384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30480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Rectangle 21"/>
          <p:cNvSpPr>
            <a:spLocks noChangeArrowheads="1"/>
          </p:cNvSpPr>
          <p:nvPr/>
        </p:nvSpPr>
        <p:spPr bwMode="auto">
          <a:xfrm>
            <a:off x="36576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Rectangle 22"/>
          <p:cNvSpPr>
            <a:spLocks noChangeArrowheads="1"/>
          </p:cNvSpPr>
          <p:nvPr/>
        </p:nvSpPr>
        <p:spPr bwMode="auto">
          <a:xfrm>
            <a:off x="2438400" y="3657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Rectangle 23"/>
          <p:cNvSpPr>
            <a:spLocks noChangeArrowheads="1"/>
          </p:cNvSpPr>
          <p:nvPr/>
        </p:nvSpPr>
        <p:spPr bwMode="auto">
          <a:xfrm>
            <a:off x="3048000" y="3657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9" name="Rectangle 24"/>
          <p:cNvSpPr>
            <a:spLocks noChangeArrowheads="1"/>
          </p:cNvSpPr>
          <p:nvPr/>
        </p:nvSpPr>
        <p:spPr bwMode="auto">
          <a:xfrm>
            <a:off x="36576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Rectangle 26"/>
          <p:cNvSpPr>
            <a:spLocks noChangeArrowheads="1"/>
          </p:cNvSpPr>
          <p:nvPr/>
        </p:nvSpPr>
        <p:spPr bwMode="auto">
          <a:xfrm>
            <a:off x="6096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2" name="Rectangle 27"/>
          <p:cNvSpPr>
            <a:spLocks noChangeArrowheads="1"/>
          </p:cNvSpPr>
          <p:nvPr/>
        </p:nvSpPr>
        <p:spPr bwMode="auto">
          <a:xfrm>
            <a:off x="12192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Rectangle 28"/>
          <p:cNvSpPr>
            <a:spLocks noChangeArrowheads="1"/>
          </p:cNvSpPr>
          <p:nvPr/>
        </p:nvSpPr>
        <p:spPr bwMode="auto">
          <a:xfrm>
            <a:off x="1828800" y="42672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Rectangle 29"/>
          <p:cNvSpPr>
            <a:spLocks noChangeArrowheads="1"/>
          </p:cNvSpPr>
          <p:nvPr/>
        </p:nvSpPr>
        <p:spPr bwMode="auto">
          <a:xfrm>
            <a:off x="6096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Rectangle 30"/>
          <p:cNvSpPr>
            <a:spLocks noChangeArrowheads="1"/>
          </p:cNvSpPr>
          <p:nvPr/>
        </p:nvSpPr>
        <p:spPr bwMode="auto">
          <a:xfrm>
            <a:off x="12192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Rectangle 31"/>
          <p:cNvSpPr>
            <a:spLocks noChangeArrowheads="1"/>
          </p:cNvSpPr>
          <p:nvPr/>
        </p:nvSpPr>
        <p:spPr bwMode="auto">
          <a:xfrm>
            <a:off x="18288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7" name="Rectangle 32"/>
          <p:cNvSpPr>
            <a:spLocks noChangeArrowheads="1"/>
          </p:cNvSpPr>
          <p:nvPr/>
        </p:nvSpPr>
        <p:spPr bwMode="auto">
          <a:xfrm>
            <a:off x="6096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8" name="Rectangle 33"/>
          <p:cNvSpPr>
            <a:spLocks noChangeArrowheads="1"/>
          </p:cNvSpPr>
          <p:nvPr/>
        </p:nvSpPr>
        <p:spPr bwMode="auto">
          <a:xfrm>
            <a:off x="12192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9" name="Rectangle 34"/>
          <p:cNvSpPr>
            <a:spLocks noChangeArrowheads="1"/>
          </p:cNvSpPr>
          <p:nvPr/>
        </p:nvSpPr>
        <p:spPr bwMode="auto">
          <a:xfrm>
            <a:off x="18288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0" name="Rectangle 35"/>
          <p:cNvSpPr>
            <a:spLocks noChangeArrowheads="1"/>
          </p:cNvSpPr>
          <p:nvPr/>
        </p:nvSpPr>
        <p:spPr bwMode="auto">
          <a:xfrm>
            <a:off x="2438400" y="42672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1" name="Rectangle 36"/>
          <p:cNvSpPr>
            <a:spLocks noChangeArrowheads="1"/>
          </p:cNvSpPr>
          <p:nvPr/>
        </p:nvSpPr>
        <p:spPr bwMode="auto">
          <a:xfrm>
            <a:off x="3048000" y="42672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2" name="Rectangle 37"/>
          <p:cNvSpPr>
            <a:spLocks noChangeArrowheads="1"/>
          </p:cNvSpPr>
          <p:nvPr/>
        </p:nvSpPr>
        <p:spPr bwMode="auto">
          <a:xfrm>
            <a:off x="36576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3" name="Rectangle 38"/>
          <p:cNvSpPr>
            <a:spLocks noChangeArrowheads="1"/>
          </p:cNvSpPr>
          <p:nvPr/>
        </p:nvSpPr>
        <p:spPr bwMode="auto">
          <a:xfrm>
            <a:off x="24384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Rectangle 39"/>
          <p:cNvSpPr>
            <a:spLocks noChangeArrowheads="1"/>
          </p:cNvSpPr>
          <p:nvPr/>
        </p:nvSpPr>
        <p:spPr bwMode="auto">
          <a:xfrm>
            <a:off x="30480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5" name="Rectangle 40"/>
          <p:cNvSpPr>
            <a:spLocks noChangeArrowheads="1"/>
          </p:cNvSpPr>
          <p:nvPr/>
        </p:nvSpPr>
        <p:spPr bwMode="auto">
          <a:xfrm>
            <a:off x="36576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Rectangle 41"/>
          <p:cNvSpPr>
            <a:spLocks noChangeArrowheads="1"/>
          </p:cNvSpPr>
          <p:nvPr/>
        </p:nvSpPr>
        <p:spPr bwMode="auto">
          <a:xfrm>
            <a:off x="24384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7" name="Rectangle 42"/>
          <p:cNvSpPr>
            <a:spLocks noChangeArrowheads="1"/>
          </p:cNvSpPr>
          <p:nvPr/>
        </p:nvSpPr>
        <p:spPr bwMode="auto">
          <a:xfrm>
            <a:off x="30480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8" name="Rectangle 43"/>
          <p:cNvSpPr>
            <a:spLocks noChangeArrowheads="1"/>
          </p:cNvSpPr>
          <p:nvPr/>
        </p:nvSpPr>
        <p:spPr bwMode="auto">
          <a:xfrm>
            <a:off x="36576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20" name="Text Box 46"/>
          <p:cNvSpPr txBox="1">
            <a:spLocks noChangeArrowheads="1"/>
          </p:cNvSpPr>
          <p:nvPr/>
        </p:nvSpPr>
        <p:spPr bwMode="auto">
          <a:xfrm>
            <a:off x="1066800" y="6172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white cells are empty</a:t>
            </a:r>
          </a:p>
        </p:txBody>
      </p:sp>
      <p:sp>
        <p:nvSpPr>
          <p:cNvPr id="48" name="Rounded Rectangle 47"/>
          <p:cNvSpPr/>
          <p:nvPr/>
        </p:nvSpPr>
        <p:spPr bwMode="auto">
          <a:xfrm>
            <a:off x="4552949" y="4448737"/>
            <a:ext cx="4290261" cy="1964095"/>
          </a:xfrm>
          <a:prstGeom prst="roundRect">
            <a:avLst/>
          </a:prstGeom>
          <a:solidFill>
            <a:srgbClr val="FFCC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952500" y="228600"/>
            <a:ext cx="7200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lvl="0"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Cambria" pitchFamily="18" charset="0"/>
              </a:rPr>
              <a:t>Lab Problem:  </a:t>
            </a:r>
            <a:r>
              <a:rPr lang="en-US" sz="3200" b="1" i="1" dirty="0">
                <a:solidFill>
                  <a:srgbClr val="000000"/>
                </a:solidFill>
                <a:latin typeface="Cambria" pitchFamily="18" charset="0"/>
              </a:rPr>
              <a:t>Conway's Game of L</a:t>
            </a:r>
            <a:r>
              <a:rPr lang="en-US" altLang="ja-JP" sz="3200" b="1" i="1" dirty="0">
                <a:solidFill>
                  <a:srgbClr val="000000"/>
                </a:solidFill>
                <a:latin typeface="Cambria" pitchFamily="18" charset="0"/>
              </a:rPr>
              <a:t>ife</a:t>
            </a:r>
            <a:endParaRPr lang="en-US" sz="3200" b="1" i="1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4800600" y="1447800"/>
            <a:ext cx="3139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mbria" pitchFamily="18" charset="0"/>
              </a:rPr>
              <a:t>Evolutionary rules</a:t>
            </a: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1371600" y="1371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mbria" pitchFamily="18" charset="0"/>
              </a:rPr>
              <a:t>Grid World</a:t>
            </a:r>
          </a:p>
        </p:txBody>
      </p:sp>
      <p:sp>
        <p:nvSpPr>
          <p:cNvPr id="52" name="Text Box 50"/>
          <p:cNvSpPr txBox="1">
            <a:spLocks noChangeArrowheads="1"/>
          </p:cNvSpPr>
          <p:nvPr/>
        </p:nvSpPr>
        <p:spPr bwMode="auto">
          <a:xfrm>
            <a:off x="4624138" y="23622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Everything depends on a </a:t>
            </a:r>
            <a:r>
              <a:rPr lang="en-US" dirty="0" smtClean="0">
                <a:latin typeface="Cambria" pitchFamily="18" charset="0"/>
              </a:rPr>
              <a:t>cell'</a:t>
            </a:r>
            <a:r>
              <a:rPr lang="en-US" altLang="ja-JP" dirty="0" smtClean="0">
                <a:latin typeface="Cambria" pitchFamily="18" charset="0"/>
              </a:rPr>
              <a:t>s eight </a:t>
            </a:r>
            <a:r>
              <a:rPr lang="en-US" altLang="ja-JP" dirty="0">
                <a:latin typeface="Cambria" pitchFamily="18" charset="0"/>
              </a:rPr>
              <a:t>neighbors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3" name="Text Box 51"/>
          <p:cNvSpPr txBox="1">
            <a:spLocks noChangeArrowheads="1"/>
          </p:cNvSpPr>
          <p:nvPr/>
        </p:nvSpPr>
        <p:spPr bwMode="auto">
          <a:xfrm>
            <a:off x="914400" y="19050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red cells are </a:t>
            </a:r>
            <a:r>
              <a:rPr lang="en-US" dirty="0" smtClean="0">
                <a:latin typeface="Cambria" pitchFamily="18" charset="0"/>
              </a:rPr>
              <a:t>"alive"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4" name="Text Box 53"/>
          <p:cNvSpPr txBox="1">
            <a:spLocks noChangeArrowheads="1"/>
          </p:cNvSpPr>
          <p:nvPr/>
        </p:nvSpPr>
        <p:spPr bwMode="auto">
          <a:xfrm>
            <a:off x="4624138" y="340600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Exactly 3 neighbors give </a:t>
            </a:r>
            <a:r>
              <a:rPr lang="en-US" dirty="0" smtClean="0">
                <a:latin typeface="Cambria" pitchFamily="18" charset="0"/>
              </a:rPr>
              <a:t>birth to </a:t>
            </a:r>
            <a:r>
              <a:rPr lang="en-US" dirty="0">
                <a:latin typeface="Cambria" pitchFamily="18" charset="0"/>
              </a:rPr>
              <a:t>a new, live </a:t>
            </a:r>
            <a:r>
              <a:rPr lang="en-US" dirty="0" smtClean="0">
                <a:latin typeface="Cambria" pitchFamily="18" charset="0"/>
              </a:rPr>
              <a:t>cell.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5" name="Text Box 54"/>
          <p:cNvSpPr txBox="1">
            <a:spLocks noChangeArrowheads="1"/>
          </p:cNvSpPr>
          <p:nvPr/>
        </p:nvSpPr>
        <p:spPr bwMode="auto">
          <a:xfrm>
            <a:off x="4624137" y="4449802"/>
            <a:ext cx="39872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Exactly 2 or 3 neighbors keep </a:t>
            </a:r>
            <a:r>
              <a:rPr lang="en-US" dirty="0" smtClean="0">
                <a:latin typeface="Cambria" pitchFamily="18" charset="0"/>
              </a:rPr>
              <a:t>an existing </a:t>
            </a:r>
            <a:r>
              <a:rPr lang="en-US" dirty="0">
                <a:latin typeface="Cambria" pitchFamily="18" charset="0"/>
              </a:rPr>
              <a:t>cell </a:t>
            </a:r>
            <a:r>
              <a:rPr lang="en-US" dirty="0" smtClean="0">
                <a:latin typeface="Cambria" pitchFamily="18" charset="0"/>
              </a:rPr>
              <a:t>alive.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4624137" y="5493603"/>
            <a:ext cx="39872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Any other </a:t>
            </a:r>
            <a:r>
              <a:rPr lang="en-US" dirty="0" smtClean="0">
                <a:latin typeface="Cambria" pitchFamily="18" charset="0"/>
              </a:rPr>
              <a:t># of </a:t>
            </a:r>
            <a:r>
              <a:rPr lang="en-US" dirty="0">
                <a:latin typeface="Cambria" pitchFamily="18" charset="0"/>
              </a:rPr>
              <a:t>neighbors </a:t>
            </a:r>
            <a:r>
              <a:rPr lang="en-US" dirty="0" smtClean="0">
                <a:latin typeface="Cambria" pitchFamily="18" charset="0"/>
              </a:rPr>
              <a:t>and the </a:t>
            </a:r>
            <a:r>
              <a:rPr lang="en-US" dirty="0">
                <a:latin typeface="Cambria" pitchFamily="18" charset="0"/>
              </a:rPr>
              <a:t>central </a:t>
            </a:r>
            <a:r>
              <a:rPr lang="en-US" dirty="0" smtClean="0">
                <a:latin typeface="Cambria" pitchFamily="18" charset="0"/>
              </a:rPr>
              <a:t>cell dies…</a:t>
            </a:r>
            <a:endParaRPr lang="en-US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ChangeArrowheads="1"/>
          </p:cNvSpPr>
          <p:nvPr/>
        </p:nvSpPr>
        <p:spPr bwMode="auto">
          <a:xfrm>
            <a:off x="6096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7" name="Rectangle 8"/>
          <p:cNvSpPr>
            <a:spLocks noChangeArrowheads="1"/>
          </p:cNvSpPr>
          <p:nvPr/>
        </p:nvSpPr>
        <p:spPr bwMode="auto">
          <a:xfrm>
            <a:off x="12192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8" name="Rectangle 9"/>
          <p:cNvSpPr>
            <a:spLocks noChangeArrowheads="1"/>
          </p:cNvSpPr>
          <p:nvPr/>
        </p:nvSpPr>
        <p:spPr bwMode="auto">
          <a:xfrm>
            <a:off x="18288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Rectangle 10"/>
          <p:cNvSpPr>
            <a:spLocks noChangeArrowheads="1"/>
          </p:cNvSpPr>
          <p:nvPr/>
        </p:nvSpPr>
        <p:spPr bwMode="auto">
          <a:xfrm>
            <a:off x="6096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Rectangle 11"/>
          <p:cNvSpPr>
            <a:spLocks noChangeArrowheads="1"/>
          </p:cNvSpPr>
          <p:nvPr/>
        </p:nvSpPr>
        <p:spPr bwMode="auto">
          <a:xfrm>
            <a:off x="12192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Rectangle 12"/>
          <p:cNvSpPr>
            <a:spLocks noChangeArrowheads="1"/>
          </p:cNvSpPr>
          <p:nvPr/>
        </p:nvSpPr>
        <p:spPr bwMode="auto">
          <a:xfrm>
            <a:off x="18288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2" name="Rectangle 13"/>
          <p:cNvSpPr>
            <a:spLocks noChangeArrowheads="1"/>
          </p:cNvSpPr>
          <p:nvPr/>
        </p:nvSpPr>
        <p:spPr bwMode="auto">
          <a:xfrm>
            <a:off x="6096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12192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Rectangle 15"/>
          <p:cNvSpPr>
            <a:spLocks noChangeArrowheads="1"/>
          </p:cNvSpPr>
          <p:nvPr/>
        </p:nvSpPr>
        <p:spPr bwMode="auto">
          <a:xfrm>
            <a:off x="1828800" y="3657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Rectangle 16"/>
          <p:cNvSpPr>
            <a:spLocks noChangeArrowheads="1"/>
          </p:cNvSpPr>
          <p:nvPr/>
        </p:nvSpPr>
        <p:spPr bwMode="auto">
          <a:xfrm>
            <a:off x="24384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Rectangle 17"/>
          <p:cNvSpPr>
            <a:spLocks noChangeArrowheads="1"/>
          </p:cNvSpPr>
          <p:nvPr/>
        </p:nvSpPr>
        <p:spPr bwMode="auto">
          <a:xfrm>
            <a:off x="30480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7" name="Rectangle 18"/>
          <p:cNvSpPr>
            <a:spLocks noChangeArrowheads="1"/>
          </p:cNvSpPr>
          <p:nvPr/>
        </p:nvSpPr>
        <p:spPr bwMode="auto">
          <a:xfrm>
            <a:off x="3657600" y="2438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8" name="Rectangle 19"/>
          <p:cNvSpPr>
            <a:spLocks noChangeArrowheads="1"/>
          </p:cNvSpPr>
          <p:nvPr/>
        </p:nvSpPr>
        <p:spPr bwMode="auto">
          <a:xfrm>
            <a:off x="2438400" y="30480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Rectangle 20"/>
          <p:cNvSpPr>
            <a:spLocks noChangeArrowheads="1"/>
          </p:cNvSpPr>
          <p:nvPr/>
        </p:nvSpPr>
        <p:spPr bwMode="auto">
          <a:xfrm>
            <a:off x="30480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Rectangle 21"/>
          <p:cNvSpPr>
            <a:spLocks noChangeArrowheads="1"/>
          </p:cNvSpPr>
          <p:nvPr/>
        </p:nvSpPr>
        <p:spPr bwMode="auto">
          <a:xfrm>
            <a:off x="3657600" y="3048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1" name="Rectangle 22"/>
          <p:cNvSpPr>
            <a:spLocks noChangeArrowheads="1"/>
          </p:cNvSpPr>
          <p:nvPr/>
        </p:nvSpPr>
        <p:spPr bwMode="auto">
          <a:xfrm>
            <a:off x="24384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Rectangle 23"/>
          <p:cNvSpPr>
            <a:spLocks noChangeArrowheads="1"/>
          </p:cNvSpPr>
          <p:nvPr/>
        </p:nvSpPr>
        <p:spPr bwMode="auto">
          <a:xfrm>
            <a:off x="3048000" y="3657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3" name="Rectangle 24"/>
          <p:cNvSpPr>
            <a:spLocks noChangeArrowheads="1"/>
          </p:cNvSpPr>
          <p:nvPr/>
        </p:nvSpPr>
        <p:spPr bwMode="auto">
          <a:xfrm>
            <a:off x="3657600" y="3657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5" name="Rectangle 26"/>
          <p:cNvSpPr>
            <a:spLocks noChangeArrowheads="1"/>
          </p:cNvSpPr>
          <p:nvPr/>
        </p:nvSpPr>
        <p:spPr bwMode="auto">
          <a:xfrm>
            <a:off x="6096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Rectangle 27"/>
          <p:cNvSpPr>
            <a:spLocks noChangeArrowheads="1"/>
          </p:cNvSpPr>
          <p:nvPr/>
        </p:nvSpPr>
        <p:spPr bwMode="auto">
          <a:xfrm>
            <a:off x="12192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Rectangle 28"/>
          <p:cNvSpPr>
            <a:spLocks noChangeArrowheads="1"/>
          </p:cNvSpPr>
          <p:nvPr/>
        </p:nvSpPr>
        <p:spPr bwMode="auto">
          <a:xfrm>
            <a:off x="1828800" y="42672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8" name="Rectangle 29"/>
          <p:cNvSpPr>
            <a:spLocks noChangeArrowheads="1"/>
          </p:cNvSpPr>
          <p:nvPr/>
        </p:nvSpPr>
        <p:spPr bwMode="auto">
          <a:xfrm>
            <a:off x="6096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9" name="Rectangle 30"/>
          <p:cNvSpPr>
            <a:spLocks noChangeArrowheads="1"/>
          </p:cNvSpPr>
          <p:nvPr/>
        </p:nvSpPr>
        <p:spPr bwMode="auto">
          <a:xfrm>
            <a:off x="12192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0" name="Rectangle 31"/>
          <p:cNvSpPr>
            <a:spLocks noChangeArrowheads="1"/>
          </p:cNvSpPr>
          <p:nvPr/>
        </p:nvSpPr>
        <p:spPr bwMode="auto">
          <a:xfrm>
            <a:off x="18288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1" name="Rectangle 32"/>
          <p:cNvSpPr>
            <a:spLocks noChangeArrowheads="1"/>
          </p:cNvSpPr>
          <p:nvPr/>
        </p:nvSpPr>
        <p:spPr bwMode="auto">
          <a:xfrm>
            <a:off x="6096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2" name="Rectangle 33"/>
          <p:cNvSpPr>
            <a:spLocks noChangeArrowheads="1"/>
          </p:cNvSpPr>
          <p:nvPr/>
        </p:nvSpPr>
        <p:spPr bwMode="auto">
          <a:xfrm>
            <a:off x="12192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3" name="Rectangle 34"/>
          <p:cNvSpPr>
            <a:spLocks noChangeArrowheads="1"/>
          </p:cNvSpPr>
          <p:nvPr/>
        </p:nvSpPr>
        <p:spPr bwMode="auto">
          <a:xfrm>
            <a:off x="18288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4" name="Rectangle 35"/>
          <p:cNvSpPr>
            <a:spLocks noChangeArrowheads="1"/>
          </p:cNvSpPr>
          <p:nvPr/>
        </p:nvSpPr>
        <p:spPr bwMode="auto">
          <a:xfrm>
            <a:off x="24384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5" name="Rectangle 36"/>
          <p:cNvSpPr>
            <a:spLocks noChangeArrowheads="1"/>
          </p:cNvSpPr>
          <p:nvPr/>
        </p:nvSpPr>
        <p:spPr bwMode="auto">
          <a:xfrm>
            <a:off x="3048000" y="42672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6" name="Rectangle 37"/>
          <p:cNvSpPr>
            <a:spLocks noChangeArrowheads="1"/>
          </p:cNvSpPr>
          <p:nvPr/>
        </p:nvSpPr>
        <p:spPr bwMode="auto">
          <a:xfrm>
            <a:off x="3657600" y="4267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7" name="Rectangle 38"/>
          <p:cNvSpPr>
            <a:spLocks noChangeArrowheads="1"/>
          </p:cNvSpPr>
          <p:nvPr/>
        </p:nvSpPr>
        <p:spPr bwMode="auto">
          <a:xfrm>
            <a:off x="2438400" y="48768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8" name="Rectangle 39"/>
          <p:cNvSpPr>
            <a:spLocks noChangeArrowheads="1"/>
          </p:cNvSpPr>
          <p:nvPr/>
        </p:nvSpPr>
        <p:spPr bwMode="auto">
          <a:xfrm>
            <a:off x="30480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39" name="Rectangle 40"/>
          <p:cNvSpPr>
            <a:spLocks noChangeArrowheads="1"/>
          </p:cNvSpPr>
          <p:nvPr/>
        </p:nvSpPr>
        <p:spPr bwMode="auto">
          <a:xfrm>
            <a:off x="3657600" y="4876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40" name="Rectangle 41"/>
          <p:cNvSpPr>
            <a:spLocks noChangeArrowheads="1"/>
          </p:cNvSpPr>
          <p:nvPr/>
        </p:nvSpPr>
        <p:spPr bwMode="auto">
          <a:xfrm>
            <a:off x="24384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41" name="Rectangle 42"/>
          <p:cNvSpPr>
            <a:spLocks noChangeArrowheads="1"/>
          </p:cNvSpPr>
          <p:nvPr/>
        </p:nvSpPr>
        <p:spPr bwMode="auto">
          <a:xfrm>
            <a:off x="30480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42" name="Rectangle 43"/>
          <p:cNvSpPr>
            <a:spLocks noChangeArrowheads="1"/>
          </p:cNvSpPr>
          <p:nvPr/>
        </p:nvSpPr>
        <p:spPr bwMode="auto">
          <a:xfrm>
            <a:off x="3657600" y="5486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43" name="Text Box 45"/>
          <p:cNvSpPr txBox="1">
            <a:spLocks noChangeArrowheads="1"/>
          </p:cNvSpPr>
          <p:nvPr/>
        </p:nvSpPr>
        <p:spPr bwMode="auto">
          <a:xfrm>
            <a:off x="914400" y="19050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red cells are alive</a:t>
            </a:r>
          </a:p>
        </p:txBody>
      </p:sp>
      <p:sp>
        <p:nvSpPr>
          <p:cNvPr id="47144" name="Text Box 46"/>
          <p:cNvSpPr txBox="1">
            <a:spLocks noChangeArrowheads="1"/>
          </p:cNvSpPr>
          <p:nvPr/>
        </p:nvSpPr>
        <p:spPr bwMode="auto">
          <a:xfrm>
            <a:off x="1066800" y="6172200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white cells are empty</a:t>
            </a: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952500" y="228600"/>
            <a:ext cx="7200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lvl="0">
              <a:spcBef>
                <a:spcPct val="50000"/>
              </a:spcBef>
            </a:pPr>
            <a:r>
              <a:rPr lang="en-US" sz="3200" dirty="0">
                <a:solidFill>
                  <a:srgbClr val="000000"/>
                </a:solidFill>
                <a:latin typeface="Cambria" pitchFamily="18" charset="0"/>
              </a:rPr>
              <a:t>Lab Problem:  </a:t>
            </a:r>
            <a:r>
              <a:rPr lang="en-US" sz="3200" b="1" i="1" dirty="0">
                <a:solidFill>
                  <a:srgbClr val="000000"/>
                </a:solidFill>
                <a:latin typeface="Cambria" pitchFamily="18" charset="0"/>
              </a:rPr>
              <a:t>Conway's Game of L</a:t>
            </a:r>
            <a:r>
              <a:rPr lang="en-US" altLang="ja-JP" sz="3200" b="1" i="1" dirty="0">
                <a:solidFill>
                  <a:srgbClr val="000000"/>
                </a:solidFill>
                <a:latin typeface="Cambria" pitchFamily="18" charset="0"/>
              </a:rPr>
              <a:t>ife</a:t>
            </a:r>
            <a:endParaRPr lang="en-US" sz="3200" b="1" i="1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50" name="Text Box 12"/>
          <p:cNvSpPr txBox="1">
            <a:spLocks noChangeArrowheads="1"/>
          </p:cNvSpPr>
          <p:nvPr/>
        </p:nvSpPr>
        <p:spPr bwMode="auto">
          <a:xfrm>
            <a:off x="4800600" y="1447800"/>
            <a:ext cx="3139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mbria" pitchFamily="18" charset="0"/>
              </a:rPr>
              <a:t>Evolutionary rules</a:t>
            </a:r>
          </a:p>
        </p:txBody>
      </p:sp>
      <p:sp>
        <p:nvSpPr>
          <p:cNvPr id="51" name="Text Box 31"/>
          <p:cNvSpPr txBox="1">
            <a:spLocks noChangeArrowheads="1"/>
          </p:cNvSpPr>
          <p:nvPr/>
        </p:nvSpPr>
        <p:spPr bwMode="auto">
          <a:xfrm>
            <a:off x="1371600" y="13716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mbria" pitchFamily="18" charset="0"/>
              </a:rPr>
              <a:t>Grid World</a:t>
            </a:r>
          </a:p>
        </p:txBody>
      </p:sp>
      <p:sp>
        <p:nvSpPr>
          <p:cNvPr id="52" name="Text Box 50"/>
          <p:cNvSpPr txBox="1">
            <a:spLocks noChangeArrowheads="1"/>
          </p:cNvSpPr>
          <p:nvPr/>
        </p:nvSpPr>
        <p:spPr bwMode="auto">
          <a:xfrm>
            <a:off x="4624138" y="2362200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Everything depends on a </a:t>
            </a:r>
            <a:r>
              <a:rPr lang="en-US" dirty="0" smtClean="0">
                <a:latin typeface="Cambria" pitchFamily="18" charset="0"/>
              </a:rPr>
              <a:t>cell'</a:t>
            </a:r>
            <a:r>
              <a:rPr lang="en-US" altLang="ja-JP" dirty="0" smtClean="0">
                <a:latin typeface="Cambria" pitchFamily="18" charset="0"/>
              </a:rPr>
              <a:t>s eight </a:t>
            </a:r>
            <a:r>
              <a:rPr lang="en-US" altLang="ja-JP" dirty="0">
                <a:latin typeface="Cambria" pitchFamily="18" charset="0"/>
              </a:rPr>
              <a:t>neighbors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4" name="Text Box 53"/>
          <p:cNvSpPr txBox="1">
            <a:spLocks noChangeArrowheads="1"/>
          </p:cNvSpPr>
          <p:nvPr/>
        </p:nvSpPr>
        <p:spPr bwMode="auto">
          <a:xfrm>
            <a:off x="4624138" y="340600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Exactly 3 neighbors give </a:t>
            </a:r>
            <a:r>
              <a:rPr lang="en-US" dirty="0" smtClean="0">
                <a:latin typeface="Cambria" pitchFamily="18" charset="0"/>
              </a:rPr>
              <a:t>birth to </a:t>
            </a:r>
            <a:r>
              <a:rPr lang="en-US" dirty="0">
                <a:latin typeface="Cambria" pitchFamily="18" charset="0"/>
              </a:rPr>
              <a:t>a new, live </a:t>
            </a:r>
            <a:r>
              <a:rPr lang="en-US" dirty="0" smtClean="0">
                <a:latin typeface="Cambria" pitchFamily="18" charset="0"/>
              </a:rPr>
              <a:t>cell.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5" name="Text Box 54"/>
          <p:cNvSpPr txBox="1">
            <a:spLocks noChangeArrowheads="1"/>
          </p:cNvSpPr>
          <p:nvPr/>
        </p:nvSpPr>
        <p:spPr bwMode="auto">
          <a:xfrm>
            <a:off x="4624137" y="4449802"/>
            <a:ext cx="39872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Exactly 2 or 3 neighbors keep </a:t>
            </a:r>
            <a:r>
              <a:rPr lang="en-US" dirty="0" smtClean="0">
                <a:latin typeface="Cambria" pitchFamily="18" charset="0"/>
              </a:rPr>
              <a:t>an existing </a:t>
            </a:r>
            <a:r>
              <a:rPr lang="en-US" dirty="0">
                <a:latin typeface="Cambria" pitchFamily="18" charset="0"/>
              </a:rPr>
              <a:t>cell </a:t>
            </a:r>
            <a:r>
              <a:rPr lang="en-US" dirty="0" smtClean="0">
                <a:latin typeface="Cambria" pitchFamily="18" charset="0"/>
              </a:rPr>
              <a:t>alive.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4624137" y="5493603"/>
            <a:ext cx="39872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dirty="0">
                <a:latin typeface="Cambria" pitchFamily="18" charset="0"/>
              </a:rPr>
              <a:t> Any other </a:t>
            </a:r>
            <a:r>
              <a:rPr lang="en-US" dirty="0" smtClean="0">
                <a:latin typeface="Cambria" pitchFamily="18" charset="0"/>
              </a:rPr>
              <a:t># of </a:t>
            </a:r>
            <a:r>
              <a:rPr lang="en-US" dirty="0">
                <a:latin typeface="Cambria" pitchFamily="18" charset="0"/>
              </a:rPr>
              <a:t>neighbors </a:t>
            </a:r>
            <a:r>
              <a:rPr lang="en-US" dirty="0" smtClean="0">
                <a:latin typeface="Cambria" pitchFamily="18" charset="0"/>
              </a:rPr>
              <a:t>and the </a:t>
            </a:r>
            <a:r>
              <a:rPr lang="en-US" dirty="0">
                <a:latin typeface="Cambria" pitchFamily="18" charset="0"/>
              </a:rPr>
              <a:t>central </a:t>
            </a:r>
            <a:r>
              <a:rPr lang="en-US" dirty="0" smtClean="0">
                <a:latin typeface="Cambria" pitchFamily="18" charset="0"/>
              </a:rPr>
              <a:t>cell dies…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20596666">
            <a:off x="4509838" y="4495142"/>
            <a:ext cx="4038600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alibri" pitchFamily="34" charset="0"/>
              </a:rPr>
              <a:t>What's next?</a:t>
            </a:r>
            <a:endParaRPr lang="en-US" sz="32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2"/>
          <p:cNvSpPr>
            <a:spLocks noChangeArrowheads="1"/>
          </p:cNvSpPr>
          <p:nvPr/>
        </p:nvSpPr>
        <p:spPr bwMode="auto">
          <a:xfrm>
            <a:off x="457200" y="2667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Rectangle 13"/>
          <p:cNvSpPr>
            <a:spLocks noChangeArrowheads="1"/>
          </p:cNvSpPr>
          <p:nvPr/>
        </p:nvSpPr>
        <p:spPr bwMode="auto">
          <a:xfrm>
            <a:off x="1066800" y="2667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Rectangle 14"/>
          <p:cNvSpPr>
            <a:spLocks noChangeArrowheads="1"/>
          </p:cNvSpPr>
          <p:nvPr/>
        </p:nvSpPr>
        <p:spPr bwMode="auto">
          <a:xfrm>
            <a:off x="1676400" y="2667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1" name="Rectangle 15"/>
          <p:cNvSpPr>
            <a:spLocks noChangeArrowheads="1"/>
          </p:cNvSpPr>
          <p:nvPr/>
        </p:nvSpPr>
        <p:spPr bwMode="auto">
          <a:xfrm>
            <a:off x="457200" y="3276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Rectangle 16"/>
          <p:cNvSpPr>
            <a:spLocks noChangeArrowheads="1"/>
          </p:cNvSpPr>
          <p:nvPr/>
        </p:nvSpPr>
        <p:spPr bwMode="auto">
          <a:xfrm>
            <a:off x="1066800" y="3276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Rectangle 17"/>
          <p:cNvSpPr>
            <a:spLocks noChangeArrowheads="1"/>
          </p:cNvSpPr>
          <p:nvPr/>
        </p:nvSpPr>
        <p:spPr bwMode="auto">
          <a:xfrm>
            <a:off x="1676400" y="3276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Rectangle 18"/>
          <p:cNvSpPr>
            <a:spLocks noChangeArrowheads="1"/>
          </p:cNvSpPr>
          <p:nvPr/>
        </p:nvSpPr>
        <p:spPr bwMode="auto">
          <a:xfrm>
            <a:off x="457200" y="3886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5" name="Rectangle 19"/>
          <p:cNvSpPr>
            <a:spLocks noChangeArrowheads="1"/>
          </p:cNvSpPr>
          <p:nvPr/>
        </p:nvSpPr>
        <p:spPr bwMode="auto">
          <a:xfrm>
            <a:off x="1066800" y="3886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Rectangle 20"/>
          <p:cNvSpPr>
            <a:spLocks noChangeArrowheads="1"/>
          </p:cNvSpPr>
          <p:nvPr/>
        </p:nvSpPr>
        <p:spPr bwMode="auto">
          <a:xfrm>
            <a:off x="1676400" y="38862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Rectangle 21"/>
          <p:cNvSpPr>
            <a:spLocks noChangeArrowheads="1"/>
          </p:cNvSpPr>
          <p:nvPr/>
        </p:nvSpPr>
        <p:spPr bwMode="auto">
          <a:xfrm>
            <a:off x="2286000" y="2667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Rectangle 22"/>
          <p:cNvSpPr>
            <a:spLocks noChangeArrowheads="1"/>
          </p:cNvSpPr>
          <p:nvPr/>
        </p:nvSpPr>
        <p:spPr bwMode="auto">
          <a:xfrm>
            <a:off x="2895600" y="2667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Rectangle 23"/>
          <p:cNvSpPr>
            <a:spLocks noChangeArrowheads="1"/>
          </p:cNvSpPr>
          <p:nvPr/>
        </p:nvSpPr>
        <p:spPr bwMode="auto">
          <a:xfrm>
            <a:off x="3505200" y="2667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0" name="Rectangle 24"/>
          <p:cNvSpPr>
            <a:spLocks noChangeArrowheads="1"/>
          </p:cNvSpPr>
          <p:nvPr/>
        </p:nvSpPr>
        <p:spPr bwMode="auto">
          <a:xfrm>
            <a:off x="2286000" y="3276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1" name="Rectangle 25"/>
          <p:cNvSpPr>
            <a:spLocks noChangeArrowheads="1"/>
          </p:cNvSpPr>
          <p:nvPr/>
        </p:nvSpPr>
        <p:spPr bwMode="auto">
          <a:xfrm>
            <a:off x="2895600" y="3276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2" name="Rectangle 26"/>
          <p:cNvSpPr>
            <a:spLocks noChangeArrowheads="1"/>
          </p:cNvSpPr>
          <p:nvPr/>
        </p:nvSpPr>
        <p:spPr bwMode="auto">
          <a:xfrm>
            <a:off x="3505200" y="3276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3" name="Rectangle 27"/>
          <p:cNvSpPr>
            <a:spLocks noChangeArrowheads="1"/>
          </p:cNvSpPr>
          <p:nvPr/>
        </p:nvSpPr>
        <p:spPr bwMode="auto">
          <a:xfrm>
            <a:off x="2286000" y="3886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4" name="Rectangle 28"/>
          <p:cNvSpPr>
            <a:spLocks noChangeArrowheads="1"/>
          </p:cNvSpPr>
          <p:nvPr/>
        </p:nvSpPr>
        <p:spPr bwMode="auto">
          <a:xfrm>
            <a:off x="2895600" y="38862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5" name="Rectangle 29"/>
          <p:cNvSpPr>
            <a:spLocks noChangeArrowheads="1"/>
          </p:cNvSpPr>
          <p:nvPr/>
        </p:nvSpPr>
        <p:spPr bwMode="auto">
          <a:xfrm>
            <a:off x="3505200" y="3886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Rectangle 30"/>
          <p:cNvSpPr>
            <a:spLocks noChangeArrowheads="1"/>
          </p:cNvSpPr>
          <p:nvPr/>
        </p:nvSpPr>
        <p:spPr bwMode="auto">
          <a:xfrm>
            <a:off x="457200" y="4495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7" name="Rectangle 31"/>
          <p:cNvSpPr>
            <a:spLocks noChangeArrowheads="1"/>
          </p:cNvSpPr>
          <p:nvPr/>
        </p:nvSpPr>
        <p:spPr bwMode="auto">
          <a:xfrm>
            <a:off x="1066800" y="4495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8" name="Rectangle 32"/>
          <p:cNvSpPr>
            <a:spLocks noChangeArrowheads="1"/>
          </p:cNvSpPr>
          <p:nvPr/>
        </p:nvSpPr>
        <p:spPr bwMode="auto">
          <a:xfrm>
            <a:off x="1676400" y="4495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99" name="Rectangle 33"/>
          <p:cNvSpPr>
            <a:spLocks noChangeArrowheads="1"/>
          </p:cNvSpPr>
          <p:nvPr/>
        </p:nvSpPr>
        <p:spPr bwMode="auto">
          <a:xfrm>
            <a:off x="457200" y="5105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0" name="Rectangle 34"/>
          <p:cNvSpPr>
            <a:spLocks noChangeArrowheads="1"/>
          </p:cNvSpPr>
          <p:nvPr/>
        </p:nvSpPr>
        <p:spPr bwMode="auto">
          <a:xfrm>
            <a:off x="1066800" y="5105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Rectangle 35"/>
          <p:cNvSpPr>
            <a:spLocks noChangeArrowheads="1"/>
          </p:cNvSpPr>
          <p:nvPr/>
        </p:nvSpPr>
        <p:spPr bwMode="auto">
          <a:xfrm>
            <a:off x="1676400" y="5105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Rectangle 36"/>
          <p:cNvSpPr>
            <a:spLocks noChangeArrowheads="1"/>
          </p:cNvSpPr>
          <p:nvPr/>
        </p:nvSpPr>
        <p:spPr bwMode="auto">
          <a:xfrm>
            <a:off x="457200" y="5715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Rectangle 37"/>
          <p:cNvSpPr>
            <a:spLocks noChangeArrowheads="1"/>
          </p:cNvSpPr>
          <p:nvPr/>
        </p:nvSpPr>
        <p:spPr bwMode="auto">
          <a:xfrm>
            <a:off x="1066800" y="5715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4" name="Rectangle 38"/>
          <p:cNvSpPr>
            <a:spLocks noChangeArrowheads="1"/>
          </p:cNvSpPr>
          <p:nvPr/>
        </p:nvSpPr>
        <p:spPr bwMode="auto">
          <a:xfrm>
            <a:off x="1676400" y="5715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5" name="Rectangle 39"/>
          <p:cNvSpPr>
            <a:spLocks noChangeArrowheads="1"/>
          </p:cNvSpPr>
          <p:nvPr/>
        </p:nvSpPr>
        <p:spPr bwMode="auto">
          <a:xfrm>
            <a:off x="2286000" y="44958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6" name="Rectangle 40"/>
          <p:cNvSpPr>
            <a:spLocks noChangeArrowheads="1"/>
          </p:cNvSpPr>
          <p:nvPr/>
        </p:nvSpPr>
        <p:spPr bwMode="auto">
          <a:xfrm>
            <a:off x="2895600" y="4495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7" name="Rectangle 41"/>
          <p:cNvSpPr>
            <a:spLocks noChangeArrowheads="1"/>
          </p:cNvSpPr>
          <p:nvPr/>
        </p:nvSpPr>
        <p:spPr bwMode="auto">
          <a:xfrm>
            <a:off x="3505200" y="4495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8" name="Rectangle 42"/>
          <p:cNvSpPr>
            <a:spLocks noChangeArrowheads="1"/>
          </p:cNvSpPr>
          <p:nvPr/>
        </p:nvSpPr>
        <p:spPr bwMode="auto">
          <a:xfrm>
            <a:off x="2286000" y="5105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09" name="Rectangle 43"/>
          <p:cNvSpPr>
            <a:spLocks noChangeArrowheads="1"/>
          </p:cNvSpPr>
          <p:nvPr/>
        </p:nvSpPr>
        <p:spPr bwMode="auto">
          <a:xfrm>
            <a:off x="2895600" y="5105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0" name="Rectangle 44"/>
          <p:cNvSpPr>
            <a:spLocks noChangeArrowheads="1"/>
          </p:cNvSpPr>
          <p:nvPr/>
        </p:nvSpPr>
        <p:spPr bwMode="auto">
          <a:xfrm>
            <a:off x="3505200" y="5105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1" name="Rectangle 45"/>
          <p:cNvSpPr>
            <a:spLocks noChangeArrowheads="1"/>
          </p:cNvSpPr>
          <p:nvPr/>
        </p:nvSpPr>
        <p:spPr bwMode="auto">
          <a:xfrm>
            <a:off x="2286000" y="5715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2" name="Rectangle 46"/>
          <p:cNvSpPr>
            <a:spLocks noChangeArrowheads="1"/>
          </p:cNvSpPr>
          <p:nvPr/>
        </p:nvSpPr>
        <p:spPr bwMode="auto">
          <a:xfrm>
            <a:off x="2895600" y="5715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3" name="Rectangle 47"/>
          <p:cNvSpPr>
            <a:spLocks noChangeArrowheads="1"/>
          </p:cNvSpPr>
          <p:nvPr/>
        </p:nvSpPr>
        <p:spPr bwMode="auto">
          <a:xfrm>
            <a:off x="3505200" y="5715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214" name="Text Box 84"/>
          <p:cNvSpPr txBox="1">
            <a:spLocks noChangeArrowheads="1"/>
          </p:cNvSpPr>
          <p:nvPr/>
        </p:nvSpPr>
        <p:spPr bwMode="auto">
          <a:xfrm>
            <a:off x="4786563" y="2546684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/>
              <a:t>For each </a:t>
            </a:r>
            <a:r>
              <a:rPr lang="en-US" dirty="0" smtClean="0"/>
              <a:t>cell… </a:t>
            </a:r>
            <a:endParaRPr lang="en-US" dirty="0"/>
          </a:p>
        </p:txBody>
      </p:sp>
      <p:sp>
        <p:nvSpPr>
          <p:cNvPr id="50215" name="Text Box 85"/>
          <p:cNvSpPr txBox="1">
            <a:spLocks noChangeArrowheads="1"/>
          </p:cNvSpPr>
          <p:nvPr/>
        </p:nvSpPr>
        <p:spPr bwMode="auto">
          <a:xfrm>
            <a:off x="5105400" y="3387566"/>
            <a:ext cx="365760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3 live </a:t>
            </a:r>
            <a:r>
              <a:rPr lang="en-US" sz="2000" dirty="0" smtClean="0">
                <a:latin typeface="Cambria" pitchFamily="18" charset="0"/>
              </a:rPr>
              <a:t>neighbors—</a:t>
            </a:r>
            <a:r>
              <a:rPr lang="en-US" sz="2000" b="1" dirty="0" smtClean="0">
                <a:latin typeface="Cambria" pitchFamily="18" charset="0"/>
              </a:rPr>
              <a:t>life</a:t>
            </a:r>
            <a:r>
              <a:rPr lang="en-US" sz="2000" b="1" dirty="0" smtClean="0">
                <a:latin typeface="Cambria" pitchFamily="18" charset="0"/>
              </a:rPr>
              <a:t>!</a:t>
            </a:r>
            <a:endParaRPr lang="en-US" sz="2000" b="1" dirty="0">
              <a:latin typeface="Cambria" pitchFamily="18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Cambria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2 live </a:t>
            </a:r>
            <a:r>
              <a:rPr lang="en-US" sz="2000" dirty="0" smtClean="0">
                <a:latin typeface="Cambria" pitchFamily="18" charset="0"/>
              </a:rPr>
              <a:t>neighbors—</a:t>
            </a:r>
            <a:r>
              <a:rPr lang="en-US" sz="2000" b="1" dirty="0" smtClean="0">
                <a:latin typeface="Cambria" pitchFamily="18" charset="0"/>
              </a:rPr>
              <a:t>same</a:t>
            </a:r>
            <a:endParaRPr lang="en-US" sz="2000" b="1" dirty="0">
              <a:latin typeface="Cambria" pitchFamily="18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000" dirty="0" smtClean="0">
                <a:latin typeface="Cambria" pitchFamily="18" charset="0"/>
              </a:rPr>
              <a:t> 0, 1, 4, 5, 6, 7, or 8 </a:t>
            </a:r>
            <a:r>
              <a:rPr lang="en-US" sz="2000" dirty="0">
                <a:latin typeface="Cambria" pitchFamily="18" charset="0"/>
              </a:rPr>
              <a:t>live </a:t>
            </a:r>
            <a:r>
              <a:rPr lang="en-US" sz="2000" dirty="0" smtClean="0">
                <a:latin typeface="Cambria" pitchFamily="18" charset="0"/>
              </a:rPr>
              <a:t>neighbors—</a:t>
            </a:r>
            <a:r>
              <a:rPr lang="en-US" sz="2000" b="1" dirty="0" smtClean="0">
                <a:latin typeface="Cambria" pitchFamily="18" charset="0"/>
              </a:rPr>
              <a:t>death</a:t>
            </a:r>
            <a:endParaRPr lang="en-US" sz="2000" b="1" dirty="0" smtClean="0">
              <a:latin typeface="Cambria" pitchFamily="18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2000" b="1" dirty="0">
                <a:latin typeface="Cambria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computed all at once, not cell-by-cell, so the </a:t>
            </a:r>
            <a:r>
              <a:rPr lang="en-US" sz="2000" b="1" dirty="0" smtClean="0">
                <a:solidFill>
                  <a:srgbClr val="FF0000"/>
                </a:solidFill>
                <a:latin typeface="Cambria" pitchFamily="18" charset="0"/>
              </a:rPr>
              <a:t>?</a:t>
            </a:r>
            <a:r>
              <a:rPr lang="en-US" sz="2000" dirty="0" smtClean="0">
                <a:latin typeface="Cambria" pitchFamily="18" charset="0"/>
              </a:rPr>
              <a:t> at left does NOT come to life!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50216" name="Rectangle 86"/>
          <p:cNvSpPr>
            <a:spLocks noChangeArrowheads="1"/>
          </p:cNvSpPr>
          <p:nvPr/>
        </p:nvSpPr>
        <p:spPr bwMode="auto">
          <a:xfrm>
            <a:off x="4800600" y="6477000"/>
            <a:ext cx="4225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/>
                </a:solidFill>
                <a:latin typeface="Calibri" pitchFamily="34" charset="0"/>
              </a:rPr>
              <a:t>http://www.math.com/students/wonders/life/life.html</a:t>
            </a:r>
          </a:p>
        </p:txBody>
      </p:sp>
      <p:sp>
        <p:nvSpPr>
          <p:cNvPr id="50217" name="Text Box 102"/>
          <p:cNvSpPr txBox="1">
            <a:spLocks noChangeArrowheads="1"/>
          </p:cNvSpPr>
          <p:nvPr/>
        </p:nvSpPr>
        <p:spPr bwMode="auto">
          <a:xfrm>
            <a:off x="1819275" y="4572000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0223" name="Text Box 5"/>
          <p:cNvSpPr txBox="1">
            <a:spLocks noChangeArrowheads="1"/>
          </p:cNvSpPr>
          <p:nvPr/>
        </p:nvSpPr>
        <p:spPr bwMode="auto">
          <a:xfrm>
            <a:off x="1562100" y="319088"/>
            <a:ext cx="617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Lab Problem:  </a:t>
            </a:r>
            <a:r>
              <a:rPr lang="en-US" sz="4000" b="1" i="1" dirty="0">
                <a:latin typeface="Cambria" pitchFamily="18" charset="0"/>
              </a:rPr>
              <a:t>Creating l</a:t>
            </a:r>
            <a:r>
              <a:rPr lang="en-US" altLang="ja-JP" sz="4000" b="1" i="1" dirty="0">
                <a:latin typeface="Cambria" pitchFamily="18" charset="0"/>
              </a:rPr>
              <a:t>ife</a:t>
            </a:r>
            <a:endParaRPr lang="en-US" sz="4000" b="1" i="1" dirty="0">
              <a:latin typeface="Cambria" pitchFamily="18" charset="0"/>
            </a:endParaRPr>
          </a:p>
        </p:txBody>
      </p:sp>
      <p:sp>
        <p:nvSpPr>
          <p:cNvPr id="49" name="Rectangle 123"/>
          <p:cNvSpPr>
            <a:spLocks noChangeArrowheads="1"/>
          </p:cNvSpPr>
          <p:nvPr/>
        </p:nvSpPr>
        <p:spPr bwMode="auto">
          <a:xfrm>
            <a:off x="2398590" y="1264578"/>
            <a:ext cx="4424608" cy="461665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ourier New" pitchFamily="49" charset="0"/>
              </a:rPr>
              <a:t>next_life_generation</a:t>
            </a:r>
            <a:r>
              <a:rPr lang="en-US" b="1" dirty="0" smtClean="0">
                <a:latin typeface="Courier New" pitchFamily="49" charset="0"/>
              </a:rPr>
              <a:t>(A)</a:t>
            </a:r>
            <a:endParaRPr lang="en-US" b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54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1"/>
          <p:cNvSpPr>
            <a:spLocks noChangeArrowheads="1"/>
          </p:cNvSpPr>
          <p:nvPr/>
        </p:nvSpPr>
        <p:spPr bwMode="auto">
          <a:xfrm>
            <a:off x="533400" y="2819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1" name="Rectangle 12"/>
          <p:cNvSpPr>
            <a:spLocks noChangeArrowheads="1"/>
          </p:cNvSpPr>
          <p:nvPr/>
        </p:nvSpPr>
        <p:spPr bwMode="auto">
          <a:xfrm>
            <a:off x="1143000" y="2819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Rectangle 13"/>
          <p:cNvSpPr>
            <a:spLocks noChangeArrowheads="1"/>
          </p:cNvSpPr>
          <p:nvPr/>
        </p:nvSpPr>
        <p:spPr bwMode="auto">
          <a:xfrm>
            <a:off x="1752600" y="2819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3" name="Rectangle 14"/>
          <p:cNvSpPr>
            <a:spLocks noChangeArrowheads="1"/>
          </p:cNvSpPr>
          <p:nvPr/>
        </p:nvSpPr>
        <p:spPr bwMode="auto">
          <a:xfrm>
            <a:off x="533400" y="3429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4" name="Rectangle 15"/>
          <p:cNvSpPr>
            <a:spLocks noChangeArrowheads="1"/>
          </p:cNvSpPr>
          <p:nvPr/>
        </p:nvSpPr>
        <p:spPr bwMode="auto">
          <a:xfrm>
            <a:off x="1143000" y="3429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5" name="Rectangle 16"/>
          <p:cNvSpPr>
            <a:spLocks noChangeArrowheads="1"/>
          </p:cNvSpPr>
          <p:nvPr/>
        </p:nvSpPr>
        <p:spPr bwMode="auto">
          <a:xfrm>
            <a:off x="1752600" y="34290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6" name="Rectangle 17"/>
          <p:cNvSpPr>
            <a:spLocks noChangeArrowheads="1"/>
          </p:cNvSpPr>
          <p:nvPr/>
        </p:nvSpPr>
        <p:spPr bwMode="auto">
          <a:xfrm>
            <a:off x="533400" y="4038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7" name="Rectangle 18"/>
          <p:cNvSpPr>
            <a:spLocks noChangeArrowheads="1"/>
          </p:cNvSpPr>
          <p:nvPr/>
        </p:nvSpPr>
        <p:spPr bwMode="auto">
          <a:xfrm>
            <a:off x="1143000" y="4038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8" name="Rectangle 19"/>
          <p:cNvSpPr>
            <a:spLocks noChangeArrowheads="1"/>
          </p:cNvSpPr>
          <p:nvPr/>
        </p:nvSpPr>
        <p:spPr bwMode="auto">
          <a:xfrm>
            <a:off x="1752600" y="4038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39" name="Rectangle 20"/>
          <p:cNvSpPr>
            <a:spLocks noChangeArrowheads="1"/>
          </p:cNvSpPr>
          <p:nvPr/>
        </p:nvSpPr>
        <p:spPr bwMode="auto">
          <a:xfrm>
            <a:off x="2362200" y="2819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0" name="Rectangle 21"/>
          <p:cNvSpPr>
            <a:spLocks noChangeArrowheads="1"/>
          </p:cNvSpPr>
          <p:nvPr/>
        </p:nvSpPr>
        <p:spPr bwMode="auto">
          <a:xfrm>
            <a:off x="2971800" y="2819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1" name="Rectangle 22"/>
          <p:cNvSpPr>
            <a:spLocks noChangeArrowheads="1"/>
          </p:cNvSpPr>
          <p:nvPr/>
        </p:nvSpPr>
        <p:spPr bwMode="auto">
          <a:xfrm>
            <a:off x="3581400" y="2819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2" name="Rectangle 23"/>
          <p:cNvSpPr>
            <a:spLocks noChangeArrowheads="1"/>
          </p:cNvSpPr>
          <p:nvPr/>
        </p:nvSpPr>
        <p:spPr bwMode="auto">
          <a:xfrm>
            <a:off x="2362200" y="3429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3" name="Rectangle 24"/>
          <p:cNvSpPr>
            <a:spLocks noChangeArrowheads="1"/>
          </p:cNvSpPr>
          <p:nvPr/>
        </p:nvSpPr>
        <p:spPr bwMode="auto">
          <a:xfrm>
            <a:off x="2971800" y="3429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4" name="Rectangle 25"/>
          <p:cNvSpPr>
            <a:spLocks noChangeArrowheads="1"/>
          </p:cNvSpPr>
          <p:nvPr/>
        </p:nvSpPr>
        <p:spPr bwMode="auto">
          <a:xfrm>
            <a:off x="3581400" y="3429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5" name="Rectangle 26"/>
          <p:cNvSpPr>
            <a:spLocks noChangeArrowheads="1"/>
          </p:cNvSpPr>
          <p:nvPr/>
        </p:nvSpPr>
        <p:spPr bwMode="auto">
          <a:xfrm>
            <a:off x="2362200" y="4038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6" name="Rectangle 27"/>
          <p:cNvSpPr>
            <a:spLocks noChangeArrowheads="1"/>
          </p:cNvSpPr>
          <p:nvPr/>
        </p:nvSpPr>
        <p:spPr bwMode="auto">
          <a:xfrm>
            <a:off x="2971800" y="4038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7" name="Rectangle 28"/>
          <p:cNvSpPr>
            <a:spLocks noChangeArrowheads="1"/>
          </p:cNvSpPr>
          <p:nvPr/>
        </p:nvSpPr>
        <p:spPr bwMode="auto">
          <a:xfrm>
            <a:off x="3581400" y="4038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8" name="Rectangle 29"/>
          <p:cNvSpPr>
            <a:spLocks noChangeArrowheads="1"/>
          </p:cNvSpPr>
          <p:nvPr/>
        </p:nvSpPr>
        <p:spPr bwMode="auto">
          <a:xfrm>
            <a:off x="533400" y="4648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49" name="Rectangle 30"/>
          <p:cNvSpPr>
            <a:spLocks noChangeArrowheads="1"/>
          </p:cNvSpPr>
          <p:nvPr/>
        </p:nvSpPr>
        <p:spPr bwMode="auto">
          <a:xfrm>
            <a:off x="1143000" y="4648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0" name="Rectangle 31"/>
          <p:cNvSpPr>
            <a:spLocks noChangeArrowheads="1"/>
          </p:cNvSpPr>
          <p:nvPr/>
        </p:nvSpPr>
        <p:spPr bwMode="auto">
          <a:xfrm>
            <a:off x="1752600" y="46482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1" name="Rectangle 32"/>
          <p:cNvSpPr>
            <a:spLocks noChangeArrowheads="1"/>
          </p:cNvSpPr>
          <p:nvPr/>
        </p:nvSpPr>
        <p:spPr bwMode="auto">
          <a:xfrm>
            <a:off x="533400" y="5257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2" name="Rectangle 33"/>
          <p:cNvSpPr>
            <a:spLocks noChangeArrowheads="1"/>
          </p:cNvSpPr>
          <p:nvPr/>
        </p:nvSpPr>
        <p:spPr bwMode="auto">
          <a:xfrm>
            <a:off x="1143000" y="5257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3" name="Rectangle 34"/>
          <p:cNvSpPr>
            <a:spLocks noChangeArrowheads="1"/>
          </p:cNvSpPr>
          <p:nvPr/>
        </p:nvSpPr>
        <p:spPr bwMode="auto">
          <a:xfrm>
            <a:off x="1752600" y="5257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4" name="Rectangle 35"/>
          <p:cNvSpPr>
            <a:spLocks noChangeArrowheads="1"/>
          </p:cNvSpPr>
          <p:nvPr/>
        </p:nvSpPr>
        <p:spPr bwMode="auto">
          <a:xfrm>
            <a:off x="533400" y="5867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5" name="Rectangle 36"/>
          <p:cNvSpPr>
            <a:spLocks noChangeArrowheads="1"/>
          </p:cNvSpPr>
          <p:nvPr/>
        </p:nvSpPr>
        <p:spPr bwMode="auto">
          <a:xfrm>
            <a:off x="1143000" y="5867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6" name="Rectangle 37"/>
          <p:cNvSpPr>
            <a:spLocks noChangeArrowheads="1"/>
          </p:cNvSpPr>
          <p:nvPr/>
        </p:nvSpPr>
        <p:spPr bwMode="auto">
          <a:xfrm>
            <a:off x="1752600" y="5867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7" name="Rectangle 38"/>
          <p:cNvSpPr>
            <a:spLocks noChangeArrowheads="1"/>
          </p:cNvSpPr>
          <p:nvPr/>
        </p:nvSpPr>
        <p:spPr bwMode="auto">
          <a:xfrm>
            <a:off x="2362200" y="4648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8" name="Rectangle 39"/>
          <p:cNvSpPr>
            <a:spLocks noChangeArrowheads="1"/>
          </p:cNvSpPr>
          <p:nvPr/>
        </p:nvSpPr>
        <p:spPr bwMode="auto">
          <a:xfrm>
            <a:off x="2971800" y="4648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59" name="Rectangle 40"/>
          <p:cNvSpPr>
            <a:spLocks noChangeArrowheads="1"/>
          </p:cNvSpPr>
          <p:nvPr/>
        </p:nvSpPr>
        <p:spPr bwMode="auto">
          <a:xfrm>
            <a:off x="3581400" y="4648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0" name="Rectangle 41"/>
          <p:cNvSpPr>
            <a:spLocks noChangeArrowheads="1"/>
          </p:cNvSpPr>
          <p:nvPr/>
        </p:nvSpPr>
        <p:spPr bwMode="auto">
          <a:xfrm>
            <a:off x="2362200" y="5257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2" name="Rectangle 43"/>
          <p:cNvSpPr>
            <a:spLocks noChangeArrowheads="1"/>
          </p:cNvSpPr>
          <p:nvPr/>
        </p:nvSpPr>
        <p:spPr bwMode="auto">
          <a:xfrm>
            <a:off x="3581400" y="5257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3" name="Rectangle 44"/>
          <p:cNvSpPr>
            <a:spLocks noChangeArrowheads="1"/>
          </p:cNvSpPr>
          <p:nvPr/>
        </p:nvSpPr>
        <p:spPr bwMode="auto">
          <a:xfrm>
            <a:off x="2362200" y="5867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4" name="Rectangle 45"/>
          <p:cNvSpPr>
            <a:spLocks noChangeArrowheads="1"/>
          </p:cNvSpPr>
          <p:nvPr/>
        </p:nvSpPr>
        <p:spPr bwMode="auto">
          <a:xfrm>
            <a:off x="2971800" y="5867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5" name="Rectangle 46"/>
          <p:cNvSpPr>
            <a:spLocks noChangeArrowheads="1"/>
          </p:cNvSpPr>
          <p:nvPr/>
        </p:nvSpPr>
        <p:spPr bwMode="auto">
          <a:xfrm>
            <a:off x="3581400" y="5867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6" name="Rectangle 47"/>
          <p:cNvSpPr>
            <a:spLocks noChangeArrowheads="1"/>
          </p:cNvSpPr>
          <p:nvPr/>
        </p:nvSpPr>
        <p:spPr bwMode="auto">
          <a:xfrm>
            <a:off x="4953000" y="2819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7" name="Rectangle 48"/>
          <p:cNvSpPr>
            <a:spLocks noChangeArrowheads="1"/>
          </p:cNvSpPr>
          <p:nvPr/>
        </p:nvSpPr>
        <p:spPr bwMode="auto">
          <a:xfrm>
            <a:off x="5562600" y="2819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8" name="Rectangle 49"/>
          <p:cNvSpPr>
            <a:spLocks noChangeArrowheads="1"/>
          </p:cNvSpPr>
          <p:nvPr/>
        </p:nvSpPr>
        <p:spPr bwMode="auto">
          <a:xfrm>
            <a:off x="6172200" y="2819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69" name="Rectangle 50"/>
          <p:cNvSpPr>
            <a:spLocks noChangeArrowheads="1"/>
          </p:cNvSpPr>
          <p:nvPr/>
        </p:nvSpPr>
        <p:spPr bwMode="auto">
          <a:xfrm>
            <a:off x="4953000" y="3429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70" name="Rectangle 51"/>
          <p:cNvSpPr>
            <a:spLocks noChangeArrowheads="1"/>
          </p:cNvSpPr>
          <p:nvPr/>
        </p:nvSpPr>
        <p:spPr bwMode="auto">
          <a:xfrm>
            <a:off x="5562600" y="3429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71" name="Rectangle 52"/>
          <p:cNvSpPr>
            <a:spLocks noChangeArrowheads="1"/>
          </p:cNvSpPr>
          <p:nvPr/>
        </p:nvSpPr>
        <p:spPr bwMode="auto">
          <a:xfrm>
            <a:off x="6172200" y="3429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72" name="Rectangle 53"/>
          <p:cNvSpPr>
            <a:spLocks noChangeArrowheads="1"/>
          </p:cNvSpPr>
          <p:nvPr/>
        </p:nvSpPr>
        <p:spPr bwMode="auto">
          <a:xfrm>
            <a:off x="4953000" y="4038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73" name="Rectangle 54"/>
          <p:cNvSpPr>
            <a:spLocks noChangeArrowheads="1"/>
          </p:cNvSpPr>
          <p:nvPr/>
        </p:nvSpPr>
        <p:spPr bwMode="auto">
          <a:xfrm>
            <a:off x="5562600" y="4038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74" name="Rectangle 55"/>
          <p:cNvSpPr>
            <a:spLocks noChangeArrowheads="1"/>
          </p:cNvSpPr>
          <p:nvPr/>
        </p:nvSpPr>
        <p:spPr bwMode="auto">
          <a:xfrm>
            <a:off x="6172200" y="4038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75" name="Rectangle 56"/>
          <p:cNvSpPr>
            <a:spLocks noChangeArrowheads="1"/>
          </p:cNvSpPr>
          <p:nvPr/>
        </p:nvSpPr>
        <p:spPr bwMode="auto">
          <a:xfrm>
            <a:off x="6781800" y="2819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76" name="Rectangle 57"/>
          <p:cNvSpPr>
            <a:spLocks noChangeArrowheads="1"/>
          </p:cNvSpPr>
          <p:nvPr/>
        </p:nvSpPr>
        <p:spPr bwMode="auto">
          <a:xfrm>
            <a:off x="7391400" y="2819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77" name="Rectangle 58"/>
          <p:cNvSpPr>
            <a:spLocks noChangeArrowheads="1"/>
          </p:cNvSpPr>
          <p:nvPr/>
        </p:nvSpPr>
        <p:spPr bwMode="auto">
          <a:xfrm>
            <a:off x="8001000" y="2819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78" name="Rectangle 59"/>
          <p:cNvSpPr>
            <a:spLocks noChangeArrowheads="1"/>
          </p:cNvSpPr>
          <p:nvPr/>
        </p:nvSpPr>
        <p:spPr bwMode="auto">
          <a:xfrm>
            <a:off x="6781800" y="3429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79" name="Rectangle 60"/>
          <p:cNvSpPr>
            <a:spLocks noChangeArrowheads="1"/>
          </p:cNvSpPr>
          <p:nvPr/>
        </p:nvSpPr>
        <p:spPr bwMode="auto">
          <a:xfrm>
            <a:off x="7391400" y="3429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80" name="Rectangle 61"/>
          <p:cNvSpPr>
            <a:spLocks noChangeArrowheads="1"/>
          </p:cNvSpPr>
          <p:nvPr/>
        </p:nvSpPr>
        <p:spPr bwMode="auto">
          <a:xfrm>
            <a:off x="8001000" y="34290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81" name="Rectangle 62"/>
          <p:cNvSpPr>
            <a:spLocks noChangeArrowheads="1"/>
          </p:cNvSpPr>
          <p:nvPr/>
        </p:nvSpPr>
        <p:spPr bwMode="auto">
          <a:xfrm>
            <a:off x="6781800" y="4038600"/>
            <a:ext cx="609600" cy="609600"/>
          </a:xfrm>
          <a:prstGeom prst="rect">
            <a:avLst/>
          </a:prstGeom>
          <a:solidFill>
            <a:srgbClr val="FFCC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82" name="Rectangle 63"/>
          <p:cNvSpPr>
            <a:spLocks noChangeArrowheads="1"/>
          </p:cNvSpPr>
          <p:nvPr/>
        </p:nvSpPr>
        <p:spPr bwMode="auto">
          <a:xfrm>
            <a:off x="7391400" y="4038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83" name="Rectangle 64"/>
          <p:cNvSpPr>
            <a:spLocks noChangeArrowheads="1"/>
          </p:cNvSpPr>
          <p:nvPr/>
        </p:nvSpPr>
        <p:spPr bwMode="auto">
          <a:xfrm>
            <a:off x="8001000" y="40386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84" name="Rectangle 65"/>
          <p:cNvSpPr>
            <a:spLocks noChangeArrowheads="1"/>
          </p:cNvSpPr>
          <p:nvPr/>
        </p:nvSpPr>
        <p:spPr bwMode="auto">
          <a:xfrm>
            <a:off x="4953000" y="4648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85" name="Rectangle 66"/>
          <p:cNvSpPr>
            <a:spLocks noChangeArrowheads="1"/>
          </p:cNvSpPr>
          <p:nvPr/>
        </p:nvSpPr>
        <p:spPr bwMode="auto">
          <a:xfrm>
            <a:off x="5562600" y="4648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86" name="Rectangle 67"/>
          <p:cNvSpPr>
            <a:spLocks noChangeArrowheads="1"/>
          </p:cNvSpPr>
          <p:nvPr/>
        </p:nvSpPr>
        <p:spPr bwMode="auto">
          <a:xfrm>
            <a:off x="6172200" y="4648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87" name="Rectangle 68"/>
          <p:cNvSpPr>
            <a:spLocks noChangeArrowheads="1"/>
          </p:cNvSpPr>
          <p:nvPr/>
        </p:nvSpPr>
        <p:spPr bwMode="auto">
          <a:xfrm>
            <a:off x="4953000" y="5257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88" name="Rectangle 69"/>
          <p:cNvSpPr>
            <a:spLocks noChangeArrowheads="1"/>
          </p:cNvSpPr>
          <p:nvPr/>
        </p:nvSpPr>
        <p:spPr bwMode="auto">
          <a:xfrm>
            <a:off x="5562600" y="5257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89" name="Rectangle 70"/>
          <p:cNvSpPr>
            <a:spLocks noChangeArrowheads="1"/>
          </p:cNvSpPr>
          <p:nvPr/>
        </p:nvSpPr>
        <p:spPr bwMode="auto">
          <a:xfrm>
            <a:off x="6172200" y="5257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90" name="Rectangle 71"/>
          <p:cNvSpPr>
            <a:spLocks noChangeArrowheads="1"/>
          </p:cNvSpPr>
          <p:nvPr/>
        </p:nvSpPr>
        <p:spPr bwMode="auto">
          <a:xfrm>
            <a:off x="4953000" y="5867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91" name="Rectangle 72"/>
          <p:cNvSpPr>
            <a:spLocks noChangeArrowheads="1"/>
          </p:cNvSpPr>
          <p:nvPr/>
        </p:nvSpPr>
        <p:spPr bwMode="auto">
          <a:xfrm>
            <a:off x="5562600" y="5867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92" name="Rectangle 73"/>
          <p:cNvSpPr>
            <a:spLocks noChangeArrowheads="1"/>
          </p:cNvSpPr>
          <p:nvPr/>
        </p:nvSpPr>
        <p:spPr bwMode="auto">
          <a:xfrm>
            <a:off x="6172200" y="5867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93" name="Rectangle 74"/>
          <p:cNvSpPr>
            <a:spLocks noChangeArrowheads="1"/>
          </p:cNvSpPr>
          <p:nvPr/>
        </p:nvSpPr>
        <p:spPr bwMode="auto">
          <a:xfrm>
            <a:off x="6781800" y="4648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94" name="Rectangle 75"/>
          <p:cNvSpPr>
            <a:spLocks noChangeArrowheads="1"/>
          </p:cNvSpPr>
          <p:nvPr/>
        </p:nvSpPr>
        <p:spPr bwMode="auto">
          <a:xfrm>
            <a:off x="7391400" y="4648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95" name="Rectangle 76"/>
          <p:cNvSpPr>
            <a:spLocks noChangeArrowheads="1"/>
          </p:cNvSpPr>
          <p:nvPr/>
        </p:nvSpPr>
        <p:spPr bwMode="auto">
          <a:xfrm>
            <a:off x="8001000" y="46482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96" name="Rectangle 77"/>
          <p:cNvSpPr>
            <a:spLocks noChangeArrowheads="1"/>
          </p:cNvSpPr>
          <p:nvPr/>
        </p:nvSpPr>
        <p:spPr bwMode="auto">
          <a:xfrm>
            <a:off x="6781800" y="5257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97" name="Rectangle 78"/>
          <p:cNvSpPr>
            <a:spLocks noChangeArrowheads="1"/>
          </p:cNvSpPr>
          <p:nvPr/>
        </p:nvSpPr>
        <p:spPr bwMode="auto">
          <a:xfrm>
            <a:off x="7391400" y="5257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98" name="Rectangle 79"/>
          <p:cNvSpPr>
            <a:spLocks noChangeArrowheads="1"/>
          </p:cNvSpPr>
          <p:nvPr/>
        </p:nvSpPr>
        <p:spPr bwMode="auto">
          <a:xfrm>
            <a:off x="8001000" y="52578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199" name="Rectangle 80"/>
          <p:cNvSpPr>
            <a:spLocks noChangeArrowheads="1"/>
          </p:cNvSpPr>
          <p:nvPr/>
        </p:nvSpPr>
        <p:spPr bwMode="auto">
          <a:xfrm>
            <a:off x="6781800" y="5867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200" name="Rectangle 81"/>
          <p:cNvSpPr>
            <a:spLocks noChangeArrowheads="1"/>
          </p:cNvSpPr>
          <p:nvPr/>
        </p:nvSpPr>
        <p:spPr bwMode="auto">
          <a:xfrm>
            <a:off x="7391400" y="5867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201" name="Rectangle 82"/>
          <p:cNvSpPr>
            <a:spLocks noChangeArrowheads="1"/>
          </p:cNvSpPr>
          <p:nvPr/>
        </p:nvSpPr>
        <p:spPr bwMode="auto">
          <a:xfrm>
            <a:off x="8001000" y="5867400"/>
            <a:ext cx="609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202" name="Text Box 83"/>
          <p:cNvSpPr txBox="1">
            <a:spLocks noChangeArrowheads="1"/>
          </p:cNvSpPr>
          <p:nvPr/>
        </p:nvSpPr>
        <p:spPr bwMode="auto">
          <a:xfrm>
            <a:off x="5029200" y="2514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0</a:t>
            </a:r>
          </a:p>
        </p:txBody>
      </p:sp>
      <p:sp>
        <p:nvSpPr>
          <p:cNvPr id="48203" name="Text Box 84"/>
          <p:cNvSpPr txBox="1">
            <a:spLocks noChangeArrowheads="1"/>
          </p:cNvSpPr>
          <p:nvPr/>
        </p:nvSpPr>
        <p:spPr bwMode="auto">
          <a:xfrm>
            <a:off x="5638800" y="2514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1</a:t>
            </a:r>
          </a:p>
        </p:txBody>
      </p:sp>
      <p:sp>
        <p:nvSpPr>
          <p:cNvPr id="48204" name="Text Box 85"/>
          <p:cNvSpPr txBox="1">
            <a:spLocks noChangeArrowheads="1"/>
          </p:cNvSpPr>
          <p:nvPr/>
        </p:nvSpPr>
        <p:spPr bwMode="auto">
          <a:xfrm>
            <a:off x="6248400" y="2514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2</a:t>
            </a:r>
          </a:p>
        </p:txBody>
      </p:sp>
      <p:sp>
        <p:nvSpPr>
          <p:cNvPr id="48205" name="Text Box 86"/>
          <p:cNvSpPr txBox="1">
            <a:spLocks noChangeArrowheads="1"/>
          </p:cNvSpPr>
          <p:nvPr/>
        </p:nvSpPr>
        <p:spPr bwMode="auto">
          <a:xfrm>
            <a:off x="6858000" y="2514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3</a:t>
            </a:r>
          </a:p>
        </p:txBody>
      </p:sp>
      <p:sp>
        <p:nvSpPr>
          <p:cNvPr id="48206" name="Text Box 87"/>
          <p:cNvSpPr txBox="1">
            <a:spLocks noChangeArrowheads="1"/>
          </p:cNvSpPr>
          <p:nvPr/>
        </p:nvSpPr>
        <p:spPr bwMode="auto">
          <a:xfrm>
            <a:off x="7467600" y="2514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4</a:t>
            </a:r>
          </a:p>
        </p:txBody>
      </p:sp>
      <p:sp>
        <p:nvSpPr>
          <p:cNvPr id="48207" name="Text Box 88"/>
          <p:cNvSpPr txBox="1">
            <a:spLocks noChangeArrowheads="1"/>
          </p:cNvSpPr>
          <p:nvPr/>
        </p:nvSpPr>
        <p:spPr bwMode="auto">
          <a:xfrm>
            <a:off x="8077200" y="2514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5</a:t>
            </a:r>
          </a:p>
        </p:txBody>
      </p:sp>
      <p:sp>
        <p:nvSpPr>
          <p:cNvPr id="48208" name="Text Box 89"/>
          <p:cNvSpPr txBox="1">
            <a:spLocks noChangeArrowheads="1"/>
          </p:cNvSpPr>
          <p:nvPr/>
        </p:nvSpPr>
        <p:spPr bwMode="auto">
          <a:xfrm>
            <a:off x="609600" y="2514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0</a:t>
            </a:r>
          </a:p>
        </p:txBody>
      </p:sp>
      <p:sp>
        <p:nvSpPr>
          <p:cNvPr id="48209" name="Text Box 90"/>
          <p:cNvSpPr txBox="1">
            <a:spLocks noChangeArrowheads="1"/>
          </p:cNvSpPr>
          <p:nvPr/>
        </p:nvSpPr>
        <p:spPr bwMode="auto">
          <a:xfrm>
            <a:off x="1219200" y="2522538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1</a:t>
            </a:r>
          </a:p>
        </p:txBody>
      </p:sp>
      <p:sp>
        <p:nvSpPr>
          <p:cNvPr id="48210" name="Text Box 91"/>
          <p:cNvSpPr txBox="1">
            <a:spLocks noChangeArrowheads="1"/>
          </p:cNvSpPr>
          <p:nvPr/>
        </p:nvSpPr>
        <p:spPr bwMode="auto">
          <a:xfrm>
            <a:off x="1828800" y="2522538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2</a:t>
            </a:r>
          </a:p>
        </p:txBody>
      </p:sp>
      <p:sp>
        <p:nvSpPr>
          <p:cNvPr id="48211" name="Text Box 92"/>
          <p:cNvSpPr txBox="1">
            <a:spLocks noChangeArrowheads="1"/>
          </p:cNvSpPr>
          <p:nvPr/>
        </p:nvSpPr>
        <p:spPr bwMode="auto">
          <a:xfrm>
            <a:off x="2438400" y="2522538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3</a:t>
            </a:r>
          </a:p>
        </p:txBody>
      </p:sp>
      <p:sp>
        <p:nvSpPr>
          <p:cNvPr id="48212" name="Text Box 93"/>
          <p:cNvSpPr txBox="1">
            <a:spLocks noChangeArrowheads="1"/>
          </p:cNvSpPr>
          <p:nvPr/>
        </p:nvSpPr>
        <p:spPr bwMode="auto">
          <a:xfrm>
            <a:off x="3048000" y="2522538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4</a:t>
            </a:r>
          </a:p>
        </p:txBody>
      </p:sp>
      <p:sp>
        <p:nvSpPr>
          <p:cNvPr id="48213" name="Text Box 94"/>
          <p:cNvSpPr txBox="1">
            <a:spLocks noChangeArrowheads="1"/>
          </p:cNvSpPr>
          <p:nvPr/>
        </p:nvSpPr>
        <p:spPr bwMode="auto">
          <a:xfrm>
            <a:off x="3657600" y="2522538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5</a:t>
            </a:r>
          </a:p>
        </p:txBody>
      </p:sp>
      <p:sp>
        <p:nvSpPr>
          <p:cNvPr id="48214" name="Text Box 95"/>
          <p:cNvSpPr txBox="1">
            <a:spLocks noChangeArrowheads="1"/>
          </p:cNvSpPr>
          <p:nvPr/>
        </p:nvSpPr>
        <p:spPr bwMode="auto">
          <a:xfrm>
            <a:off x="184150" y="300355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0</a:t>
            </a:r>
          </a:p>
        </p:txBody>
      </p:sp>
      <p:sp>
        <p:nvSpPr>
          <p:cNvPr id="48215" name="Text Box 96"/>
          <p:cNvSpPr txBox="1">
            <a:spLocks noChangeArrowheads="1"/>
          </p:cNvSpPr>
          <p:nvPr/>
        </p:nvSpPr>
        <p:spPr bwMode="auto">
          <a:xfrm>
            <a:off x="188913" y="35814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1</a:t>
            </a:r>
          </a:p>
        </p:txBody>
      </p:sp>
      <p:sp>
        <p:nvSpPr>
          <p:cNvPr id="48216" name="Text Box 97"/>
          <p:cNvSpPr txBox="1">
            <a:spLocks noChangeArrowheads="1"/>
          </p:cNvSpPr>
          <p:nvPr/>
        </p:nvSpPr>
        <p:spPr bwMode="auto">
          <a:xfrm>
            <a:off x="184150" y="4187825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2</a:t>
            </a:r>
          </a:p>
        </p:txBody>
      </p:sp>
      <p:sp>
        <p:nvSpPr>
          <p:cNvPr id="48217" name="Text Box 98"/>
          <p:cNvSpPr txBox="1">
            <a:spLocks noChangeArrowheads="1"/>
          </p:cNvSpPr>
          <p:nvPr/>
        </p:nvSpPr>
        <p:spPr bwMode="auto">
          <a:xfrm>
            <a:off x="188913" y="4808538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3</a:t>
            </a:r>
          </a:p>
        </p:txBody>
      </p:sp>
      <p:sp>
        <p:nvSpPr>
          <p:cNvPr id="48218" name="Text Box 99"/>
          <p:cNvSpPr txBox="1">
            <a:spLocks noChangeArrowheads="1"/>
          </p:cNvSpPr>
          <p:nvPr/>
        </p:nvSpPr>
        <p:spPr bwMode="auto">
          <a:xfrm>
            <a:off x="184150" y="5418138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4</a:t>
            </a:r>
          </a:p>
        </p:txBody>
      </p:sp>
      <p:sp>
        <p:nvSpPr>
          <p:cNvPr id="48219" name="Text Box 100"/>
          <p:cNvSpPr txBox="1">
            <a:spLocks noChangeArrowheads="1"/>
          </p:cNvSpPr>
          <p:nvPr/>
        </p:nvSpPr>
        <p:spPr bwMode="auto">
          <a:xfrm>
            <a:off x="184150" y="6027738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5</a:t>
            </a:r>
          </a:p>
        </p:txBody>
      </p:sp>
      <p:sp>
        <p:nvSpPr>
          <p:cNvPr id="48220" name="Text Box 101"/>
          <p:cNvSpPr txBox="1">
            <a:spLocks noChangeArrowheads="1"/>
          </p:cNvSpPr>
          <p:nvPr/>
        </p:nvSpPr>
        <p:spPr bwMode="auto">
          <a:xfrm>
            <a:off x="4595813" y="2995613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0</a:t>
            </a:r>
          </a:p>
        </p:txBody>
      </p:sp>
      <p:sp>
        <p:nvSpPr>
          <p:cNvPr id="48221" name="Text Box 102"/>
          <p:cNvSpPr txBox="1">
            <a:spLocks noChangeArrowheads="1"/>
          </p:cNvSpPr>
          <p:nvPr/>
        </p:nvSpPr>
        <p:spPr bwMode="auto">
          <a:xfrm>
            <a:off x="4600575" y="3573463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1</a:t>
            </a:r>
          </a:p>
        </p:txBody>
      </p:sp>
      <p:sp>
        <p:nvSpPr>
          <p:cNvPr id="48222" name="Text Box 103"/>
          <p:cNvSpPr txBox="1">
            <a:spLocks noChangeArrowheads="1"/>
          </p:cNvSpPr>
          <p:nvPr/>
        </p:nvSpPr>
        <p:spPr bwMode="auto">
          <a:xfrm>
            <a:off x="4595813" y="4179888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2</a:t>
            </a:r>
          </a:p>
        </p:txBody>
      </p:sp>
      <p:sp>
        <p:nvSpPr>
          <p:cNvPr id="48223" name="Text Box 104"/>
          <p:cNvSpPr txBox="1">
            <a:spLocks noChangeArrowheads="1"/>
          </p:cNvSpPr>
          <p:nvPr/>
        </p:nvSpPr>
        <p:spPr bwMode="auto">
          <a:xfrm>
            <a:off x="4600575" y="48006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3</a:t>
            </a:r>
          </a:p>
        </p:txBody>
      </p:sp>
      <p:sp>
        <p:nvSpPr>
          <p:cNvPr id="48224" name="Text Box 105"/>
          <p:cNvSpPr txBox="1">
            <a:spLocks noChangeArrowheads="1"/>
          </p:cNvSpPr>
          <p:nvPr/>
        </p:nvSpPr>
        <p:spPr bwMode="auto">
          <a:xfrm>
            <a:off x="4595813" y="54102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4</a:t>
            </a:r>
          </a:p>
        </p:txBody>
      </p:sp>
      <p:sp>
        <p:nvSpPr>
          <p:cNvPr id="48225" name="Text Box 106"/>
          <p:cNvSpPr txBox="1">
            <a:spLocks noChangeArrowheads="1"/>
          </p:cNvSpPr>
          <p:nvPr/>
        </p:nvSpPr>
        <p:spPr bwMode="auto">
          <a:xfrm>
            <a:off x="4595813" y="60198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/>
              <a:t>5</a:t>
            </a:r>
          </a:p>
        </p:txBody>
      </p:sp>
      <p:sp>
        <p:nvSpPr>
          <p:cNvPr id="48226" name="Rectangle 123"/>
          <p:cNvSpPr>
            <a:spLocks noChangeArrowheads="1"/>
          </p:cNvSpPr>
          <p:nvPr/>
        </p:nvSpPr>
        <p:spPr bwMode="auto">
          <a:xfrm>
            <a:off x="2398590" y="1270000"/>
            <a:ext cx="4424608" cy="461665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b="1" dirty="0" err="1" smtClean="0">
                <a:latin typeface="Courier New" pitchFamily="49" charset="0"/>
              </a:rPr>
              <a:t>next_life_generation</a:t>
            </a:r>
            <a:r>
              <a:rPr lang="en-US" b="1" dirty="0" smtClean="0">
                <a:latin typeface="Courier New" pitchFamily="49" charset="0"/>
              </a:rPr>
              <a:t>(A)</a:t>
            </a:r>
            <a:endParaRPr lang="en-US" b="1" dirty="0">
              <a:latin typeface="Courier New" pitchFamily="49" charset="0"/>
            </a:endParaRPr>
          </a:p>
        </p:txBody>
      </p:sp>
      <p:sp>
        <p:nvSpPr>
          <p:cNvPr id="48229" name="Text Box 126"/>
          <p:cNvSpPr txBox="1">
            <a:spLocks noChangeArrowheads="1"/>
          </p:cNvSpPr>
          <p:nvPr/>
        </p:nvSpPr>
        <p:spPr bwMode="auto">
          <a:xfrm>
            <a:off x="762000" y="2057400"/>
            <a:ext cx="320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old </a:t>
            </a:r>
            <a:r>
              <a:rPr lang="en-US" sz="1800" dirty="0" smtClean="0">
                <a:latin typeface="Cambria" pitchFamily="18" charset="0"/>
              </a:rPr>
              <a:t>generation is the input, A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48230" name="Text Box 127"/>
          <p:cNvSpPr txBox="1">
            <a:spLocks noChangeArrowheads="1"/>
          </p:cNvSpPr>
          <p:nvPr/>
        </p:nvSpPr>
        <p:spPr bwMode="auto">
          <a:xfrm>
            <a:off x="5133975" y="2057400"/>
            <a:ext cx="3295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returns </a:t>
            </a:r>
            <a:r>
              <a:rPr lang="en-US" sz="1800" dirty="0" smtClean="0">
                <a:latin typeface="Cambria" pitchFamily="18" charset="0"/>
              </a:rPr>
              <a:t>the next generation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48231" name="Text Box 5"/>
          <p:cNvSpPr txBox="1">
            <a:spLocks noChangeArrowheads="1"/>
          </p:cNvSpPr>
          <p:nvPr/>
        </p:nvSpPr>
        <p:spPr bwMode="auto">
          <a:xfrm>
            <a:off x="1562100" y="319088"/>
            <a:ext cx="617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Lab Problem:  </a:t>
            </a:r>
            <a:r>
              <a:rPr lang="en-US" sz="4000" b="1" i="1" dirty="0">
                <a:latin typeface="Cambria" pitchFamily="18" charset="0"/>
              </a:rPr>
              <a:t>Creating l</a:t>
            </a:r>
            <a:r>
              <a:rPr lang="en-US" altLang="ja-JP" sz="4000" b="1" i="1" dirty="0">
                <a:latin typeface="Cambria" pitchFamily="18" charset="0"/>
              </a:rPr>
              <a:t>ife</a:t>
            </a:r>
            <a:endParaRPr lang="en-US" sz="4000" b="1" i="1" dirty="0">
              <a:latin typeface="Cambria" pitchFamily="18" charset="0"/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4038600" y="4139484"/>
            <a:ext cx="533400" cy="460375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03" name="Right Arrow 102"/>
          <p:cNvSpPr/>
          <p:nvPr/>
        </p:nvSpPr>
        <p:spPr bwMode="auto">
          <a:xfrm>
            <a:off x="8382000" y="4139484"/>
            <a:ext cx="533400" cy="460375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104" name="Text Box 127"/>
          <p:cNvSpPr txBox="1">
            <a:spLocks noChangeArrowheads="1"/>
          </p:cNvSpPr>
          <p:nvPr/>
        </p:nvSpPr>
        <p:spPr bwMode="auto">
          <a:xfrm>
            <a:off x="8685565" y="4093177"/>
            <a:ext cx="5048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700" b="1" dirty="0" smtClean="0">
                <a:solidFill>
                  <a:srgbClr val="FF0000"/>
                </a:solidFill>
                <a:latin typeface="Cambria" pitchFamily="18" charset="0"/>
              </a:rPr>
              <a:t>?</a:t>
            </a:r>
            <a:endParaRPr lang="en-US" sz="2700" b="1" dirty="0">
              <a:solidFill>
                <a:srgbClr val="FF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8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9"/>
          <p:cNvSpPr txBox="1">
            <a:spLocks noChangeArrowheads="1"/>
          </p:cNvSpPr>
          <p:nvPr/>
        </p:nvSpPr>
        <p:spPr bwMode="auto">
          <a:xfrm>
            <a:off x="293687" y="1524000"/>
            <a:ext cx="3287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Stable configurations</a:t>
            </a:r>
            <a:r>
              <a:rPr lang="en-US" dirty="0">
                <a:latin typeface="Cambria" pitchFamily="18" charset="0"/>
              </a:rPr>
              <a:t>:</a:t>
            </a:r>
          </a:p>
        </p:txBody>
      </p:sp>
      <p:sp>
        <p:nvSpPr>
          <p:cNvPr id="51203" name="Text Box 10"/>
          <p:cNvSpPr txBox="1">
            <a:spLocks noChangeArrowheads="1"/>
          </p:cNvSpPr>
          <p:nvPr/>
        </p:nvSpPr>
        <p:spPr bwMode="auto">
          <a:xfrm>
            <a:off x="1286627" y="3459163"/>
            <a:ext cx="1268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Periodic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1205" name="Text Box 13"/>
          <p:cNvSpPr txBox="1">
            <a:spLocks noChangeArrowheads="1"/>
          </p:cNvSpPr>
          <p:nvPr/>
        </p:nvSpPr>
        <p:spPr bwMode="auto">
          <a:xfrm>
            <a:off x="533400" y="1904273"/>
            <a:ext cx="116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8000"/>
                </a:solidFill>
                <a:latin typeface="Cambria" pitchFamily="18" charset="0"/>
              </a:rPr>
              <a:t>"rocks"</a:t>
            </a:r>
          </a:p>
        </p:txBody>
      </p:sp>
      <p:sp>
        <p:nvSpPr>
          <p:cNvPr id="51206" name="Text Box 14"/>
          <p:cNvSpPr txBox="1">
            <a:spLocks noChangeArrowheads="1"/>
          </p:cNvSpPr>
          <p:nvPr/>
        </p:nvSpPr>
        <p:spPr bwMode="auto">
          <a:xfrm>
            <a:off x="1444877" y="3850441"/>
            <a:ext cx="116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8000"/>
                </a:solidFill>
                <a:latin typeface="Cambria" pitchFamily="18" charset="0"/>
              </a:rPr>
              <a:t>"plants"</a:t>
            </a:r>
          </a:p>
        </p:txBody>
      </p:sp>
      <p:sp>
        <p:nvSpPr>
          <p:cNvPr id="51207" name="Text Box 15"/>
          <p:cNvSpPr txBox="1">
            <a:spLocks noChangeArrowheads="1"/>
          </p:cNvSpPr>
          <p:nvPr/>
        </p:nvSpPr>
        <p:spPr bwMode="auto">
          <a:xfrm>
            <a:off x="1717717" y="6075766"/>
            <a:ext cx="1463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8000"/>
                </a:solidFill>
                <a:latin typeface="Cambria" pitchFamily="18" charset="0"/>
              </a:rPr>
              <a:t>"animals"</a:t>
            </a:r>
          </a:p>
        </p:txBody>
      </p:sp>
      <p:sp>
        <p:nvSpPr>
          <p:cNvPr id="51209" name="Text Box 17"/>
          <p:cNvSpPr txBox="1">
            <a:spLocks noChangeArrowheads="1"/>
          </p:cNvSpPr>
          <p:nvPr/>
        </p:nvSpPr>
        <p:spPr bwMode="auto">
          <a:xfrm>
            <a:off x="5029200" y="4386386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period 3</a:t>
            </a:r>
          </a:p>
        </p:txBody>
      </p:sp>
      <p:sp>
        <p:nvSpPr>
          <p:cNvPr id="51210" name="Text Box 18"/>
          <p:cNvSpPr txBox="1">
            <a:spLocks noChangeArrowheads="1"/>
          </p:cNvSpPr>
          <p:nvPr/>
        </p:nvSpPr>
        <p:spPr bwMode="auto">
          <a:xfrm>
            <a:off x="2997032" y="4097548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period 2</a:t>
            </a:r>
          </a:p>
        </p:txBody>
      </p:sp>
      <p:pic>
        <p:nvPicPr>
          <p:cNvPr id="51212" name="Picture 20" descr="Game_of_life_bo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73" y="131445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21" descr="30px-Game_of_life_b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895" y="1524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4" name="Text Box 5"/>
          <p:cNvSpPr txBox="1">
            <a:spLocks noChangeArrowheads="1"/>
          </p:cNvSpPr>
          <p:nvPr/>
        </p:nvSpPr>
        <p:spPr bwMode="auto">
          <a:xfrm>
            <a:off x="1562100" y="319088"/>
            <a:ext cx="617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Lab Problem:  </a:t>
            </a:r>
            <a:r>
              <a:rPr lang="en-US" sz="4000" b="1" i="1">
                <a:latin typeface="Cambria" pitchFamily="18" charset="0"/>
              </a:rPr>
              <a:t>Creating l</a:t>
            </a:r>
            <a:r>
              <a:rPr lang="en-US" altLang="ja-JP" sz="4000" b="1" i="1">
                <a:latin typeface="Cambria" pitchFamily="18" charset="0"/>
              </a:rPr>
              <a:t>ife</a:t>
            </a:r>
            <a:endParaRPr lang="en-US" sz="4000" b="1" i="1">
              <a:latin typeface="Cambria" pitchFamily="18" charset="0"/>
            </a:endParaRPr>
          </a:p>
        </p:txBody>
      </p:sp>
      <p:pic>
        <p:nvPicPr>
          <p:cNvPr id="3074" name="Picture 2" descr="Game of life blinke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39" y="3124201"/>
            <a:ext cx="960187" cy="96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524000" y="5682734"/>
            <a:ext cx="2392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Self-propagating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52" y="5497138"/>
            <a:ext cx="1132262" cy="11322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69" y="3041400"/>
            <a:ext cx="1304925" cy="1304925"/>
          </a:xfrm>
          <a:prstGeom prst="rect">
            <a:avLst/>
          </a:prstGeom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368587" y="6279316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glider</a:t>
            </a:r>
            <a:endParaRPr lang="en-US" sz="1800" dirty="0">
              <a:latin typeface="Cambria" pitchFamily="18" charset="0"/>
            </a:endParaRPr>
          </a:p>
        </p:txBody>
      </p:sp>
      <p:pic>
        <p:nvPicPr>
          <p:cNvPr id="2050" name="Picture 2" descr="An animated image of the spaceshi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569742"/>
            <a:ext cx="1492678" cy="211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070600" y="6456690"/>
            <a:ext cx="1371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100" dirty="0" smtClean="0">
                <a:latin typeface="Cambria" pitchFamily="18" charset="0"/>
              </a:rPr>
              <a:t>Copperhead: 2016</a:t>
            </a:r>
            <a:endParaRPr lang="en-US" sz="11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6"/>
          <p:cNvSpPr txBox="1">
            <a:spLocks noChangeArrowheads="1"/>
          </p:cNvSpPr>
          <p:nvPr/>
        </p:nvSpPr>
        <p:spPr bwMode="auto">
          <a:xfrm>
            <a:off x="685800" y="1331488"/>
            <a:ext cx="693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Many life </a:t>
            </a:r>
            <a:r>
              <a:rPr lang="en-US" dirty="0">
                <a:latin typeface="Cambria" pitchFamily="18" charset="0"/>
              </a:rPr>
              <a:t>configurations </a:t>
            </a:r>
            <a:r>
              <a:rPr lang="en-US" dirty="0" smtClean="0">
                <a:latin typeface="Cambria" pitchFamily="18" charset="0"/>
              </a:rPr>
              <a:t>expand forever…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2227" name="Text Box 7"/>
          <p:cNvSpPr txBox="1">
            <a:spLocks noChangeArrowheads="1"/>
          </p:cNvSpPr>
          <p:nvPr/>
        </p:nvSpPr>
        <p:spPr bwMode="auto">
          <a:xfrm>
            <a:off x="1979613" y="4485914"/>
            <a:ext cx="5603875" cy="830997"/>
          </a:xfrm>
          <a:prstGeom prst="rect">
            <a:avLst/>
          </a:prstGeom>
          <a:solidFill>
            <a:srgbClr val="CCECFF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 What is the largest amount of the life universe that can be filled with cells?</a:t>
            </a:r>
          </a:p>
        </p:txBody>
      </p:sp>
      <p:sp>
        <p:nvSpPr>
          <p:cNvPr id="52228" name="Text Box 8"/>
          <p:cNvSpPr txBox="1">
            <a:spLocks noChangeArrowheads="1"/>
          </p:cNvSpPr>
          <p:nvPr/>
        </p:nvSpPr>
        <p:spPr bwMode="auto">
          <a:xfrm>
            <a:off x="1638300" y="5710535"/>
            <a:ext cx="62865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 How sophisticated can </a:t>
            </a:r>
            <a:r>
              <a:rPr lang="en-US" dirty="0" smtClean="0">
                <a:latin typeface="Cambria" pitchFamily="18" charset="0"/>
              </a:rPr>
              <a:t>Life structures </a:t>
            </a:r>
            <a:r>
              <a:rPr lang="en-US" dirty="0" smtClean="0">
                <a:latin typeface="Cambria" pitchFamily="18" charset="0"/>
              </a:rPr>
              <a:t>get?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2229" name="Rectangle 9"/>
          <p:cNvSpPr>
            <a:spLocks noChangeArrowheads="1"/>
          </p:cNvSpPr>
          <p:nvPr/>
        </p:nvSpPr>
        <p:spPr bwMode="auto">
          <a:xfrm>
            <a:off x="6388768" y="6407150"/>
            <a:ext cx="26181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600" dirty="0" smtClean="0">
                <a:latin typeface="Calibri" pitchFamily="34" charset="0"/>
              </a:rPr>
              <a:t>www.ibiblio.org/lifepatterns</a:t>
            </a:r>
            <a:r>
              <a:rPr lang="en-US" sz="1600" dirty="0">
                <a:latin typeface="Calibri" pitchFamily="34" charset="0"/>
              </a:rPr>
              <a:t>/</a:t>
            </a:r>
          </a:p>
        </p:txBody>
      </p:sp>
      <p:pic>
        <p:nvPicPr>
          <p:cNvPr id="52231" name="Picture 11" descr="Gospers_glider_gu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28044"/>
            <a:ext cx="2241550" cy="1612900"/>
          </a:xfrm>
          <a:prstGeom prst="rect">
            <a:avLst/>
          </a:prstGeom>
          <a:noFill/>
          <a:ln w="28575">
            <a:solidFill>
              <a:srgbClr val="1608F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33" name="Rectangle 15"/>
          <p:cNvSpPr>
            <a:spLocks noChangeArrowheads="1"/>
          </p:cNvSpPr>
          <p:nvPr/>
        </p:nvSpPr>
        <p:spPr bwMode="auto">
          <a:xfrm>
            <a:off x="6974726" y="3669268"/>
            <a:ext cx="9428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1608F9"/>
                </a:solidFill>
                <a:latin typeface="Cambria" pitchFamily="18" charset="0"/>
              </a:rPr>
              <a:t>"glider"</a:t>
            </a:r>
          </a:p>
        </p:txBody>
      </p:sp>
      <p:sp>
        <p:nvSpPr>
          <p:cNvPr id="52234" name="Rectangle 16"/>
          <p:cNvSpPr>
            <a:spLocks noChangeArrowheads="1"/>
          </p:cNvSpPr>
          <p:nvPr/>
        </p:nvSpPr>
        <p:spPr bwMode="auto">
          <a:xfrm>
            <a:off x="3546476" y="2128044"/>
            <a:ext cx="25098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1800" dirty="0">
                <a:solidFill>
                  <a:srgbClr val="1608F9"/>
                </a:solidFill>
                <a:latin typeface="Cambria" pitchFamily="18" charset="0"/>
              </a:rPr>
              <a:t>"Gosper glider gun"</a:t>
            </a:r>
          </a:p>
        </p:txBody>
      </p:sp>
      <p:sp>
        <p:nvSpPr>
          <p:cNvPr id="52235" name="Text Box 5"/>
          <p:cNvSpPr txBox="1">
            <a:spLocks noChangeArrowheads="1"/>
          </p:cNvSpPr>
          <p:nvPr/>
        </p:nvSpPr>
        <p:spPr bwMode="auto">
          <a:xfrm>
            <a:off x="1695450" y="319088"/>
            <a:ext cx="617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>
                <a:latin typeface="Cambria" pitchFamily="18" charset="0"/>
              </a:rPr>
              <a:t>Lab Problem:  </a:t>
            </a:r>
            <a:r>
              <a:rPr lang="en-US" sz="4000" b="1" i="1">
                <a:latin typeface="Cambria" pitchFamily="18" charset="0"/>
              </a:rPr>
              <a:t>Creating l</a:t>
            </a:r>
            <a:r>
              <a:rPr lang="en-US" altLang="ja-JP" sz="4000" b="1" i="1">
                <a:latin typeface="Cambria" pitchFamily="18" charset="0"/>
              </a:rPr>
              <a:t>ife</a:t>
            </a:r>
            <a:endParaRPr lang="en-US" sz="4000" b="1" i="1">
              <a:latin typeface="Cambria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07" y="2144086"/>
            <a:ext cx="1502524" cy="15025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1"/>
          <p:cNvSpPr>
            <a:spLocks noChangeArrowheads="1"/>
          </p:cNvSpPr>
          <p:nvPr/>
        </p:nvSpPr>
        <p:spPr bwMode="auto">
          <a:xfrm>
            <a:off x="304800" y="223838"/>
            <a:ext cx="6705600" cy="4619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US" b="1" i="1" dirty="0">
                <a:latin typeface="Cambria" pitchFamily="18" charset="0"/>
              </a:rPr>
              <a:t>This </a:t>
            </a:r>
            <a:r>
              <a:rPr lang="en-US" b="1" i="1" dirty="0" smtClean="0">
                <a:latin typeface="Cambria" pitchFamily="18" charset="0"/>
              </a:rPr>
              <a:t>Thursday </a:t>
            </a:r>
            <a:r>
              <a:rPr lang="en-US" dirty="0" smtClean="0">
                <a:latin typeface="Cambria" pitchFamily="18" charset="0"/>
              </a:rPr>
              <a:t>will </a:t>
            </a:r>
            <a:r>
              <a:rPr lang="en-US" dirty="0">
                <a:latin typeface="Cambria" pitchFamily="18" charset="0"/>
              </a:rPr>
              <a:t>be the CS 5 in-class </a:t>
            </a:r>
            <a:r>
              <a:rPr lang="en-US" dirty="0" smtClean="0">
                <a:latin typeface="Cambria" pitchFamily="18" charset="0"/>
              </a:rPr>
              <a:t>midterm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3076" name="Rectangle 42"/>
          <p:cNvSpPr>
            <a:spLocks noChangeArrowheads="1"/>
          </p:cNvSpPr>
          <p:nvPr/>
        </p:nvSpPr>
        <p:spPr bwMode="auto">
          <a:xfrm>
            <a:off x="914400" y="903287"/>
            <a:ext cx="2362200" cy="41592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100" b="1" i="1">
                <a:latin typeface="Cambria" pitchFamily="18" charset="0"/>
              </a:rPr>
              <a:t>Un</a:t>
            </a:r>
            <a:r>
              <a:rPr lang="en-US" sz="2100" b="1">
                <a:latin typeface="Cambria" pitchFamily="18" charset="0"/>
              </a:rPr>
              <a:t>-warnings:</a:t>
            </a:r>
          </a:p>
        </p:txBody>
      </p:sp>
      <p:sp>
        <p:nvSpPr>
          <p:cNvPr id="3077" name="Rectangle 43"/>
          <p:cNvSpPr>
            <a:spLocks noChangeArrowheads="1"/>
          </p:cNvSpPr>
          <p:nvPr/>
        </p:nvSpPr>
        <p:spPr bwMode="auto">
          <a:xfrm>
            <a:off x="1676400" y="2413671"/>
            <a:ext cx="28908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dirty="0">
                <a:latin typeface="Cambria" pitchFamily="18" charset="0"/>
              </a:rPr>
              <a:t>worth 1 </a:t>
            </a:r>
            <a:r>
              <a:rPr lang="en-US" sz="2100" dirty="0" err="1">
                <a:latin typeface="Cambria" pitchFamily="18" charset="0"/>
              </a:rPr>
              <a:t>hw</a:t>
            </a:r>
            <a:r>
              <a:rPr lang="en-US" sz="2100" dirty="0">
                <a:latin typeface="Cambria" pitchFamily="18" charset="0"/>
              </a:rPr>
              <a:t> assignment</a:t>
            </a:r>
          </a:p>
        </p:txBody>
      </p:sp>
      <p:sp>
        <p:nvSpPr>
          <p:cNvPr id="3078" name="Rectangle 42"/>
          <p:cNvSpPr>
            <a:spLocks noChangeArrowheads="1"/>
          </p:cNvSpPr>
          <p:nvPr/>
        </p:nvSpPr>
        <p:spPr bwMode="auto">
          <a:xfrm>
            <a:off x="990600" y="3681412"/>
            <a:ext cx="2362200" cy="41592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100" b="1" i="1">
                <a:latin typeface="Cambria" pitchFamily="18" charset="0"/>
              </a:rPr>
              <a:t>Suggestions:</a:t>
            </a:r>
            <a:endParaRPr lang="en-US" sz="2100" b="1">
              <a:latin typeface="Cambria" pitchFamily="18" charset="0"/>
            </a:endParaRPr>
          </a:p>
        </p:txBody>
      </p:sp>
      <p:sp>
        <p:nvSpPr>
          <p:cNvPr id="3079" name="Rectangle 43"/>
          <p:cNvSpPr>
            <a:spLocks noChangeArrowheads="1"/>
          </p:cNvSpPr>
          <p:nvPr/>
        </p:nvSpPr>
        <p:spPr bwMode="auto">
          <a:xfrm>
            <a:off x="1676400" y="4291012"/>
            <a:ext cx="52927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>
                <a:latin typeface="Cambria" pitchFamily="18" charset="0"/>
              </a:rPr>
              <a:t>go over in-class exercises and hwk problems</a:t>
            </a:r>
          </a:p>
        </p:txBody>
      </p:sp>
      <p:sp>
        <p:nvSpPr>
          <p:cNvPr id="3080" name="Rectangle 43"/>
          <p:cNvSpPr>
            <a:spLocks noChangeArrowheads="1"/>
          </p:cNvSpPr>
          <p:nvPr/>
        </p:nvSpPr>
        <p:spPr bwMode="auto">
          <a:xfrm>
            <a:off x="1676400" y="5357812"/>
            <a:ext cx="54102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dirty="0">
                <a:latin typeface="Cambria" pitchFamily="18" charset="0"/>
              </a:rPr>
              <a:t>consider small </a:t>
            </a:r>
            <a:r>
              <a:rPr lang="en-US" sz="2100" i="1" dirty="0">
                <a:latin typeface="Cambria" pitchFamily="18" charset="0"/>
              </a:rPr>
              <a:t>variations</a:t>
            </a:r>
            <a:r>
              <a:rPr lang="en-US" sz="2100" dirty="0">
                <a:latin typeface="Cambria" pitchFamily="18" charset="0"/>
              </a:rPr>
              <a:t> of the problems – and how </a:t>
            </a:r>
            <a:r>
              <a:rPr lang="en-US" sz="2100" dirty="0" smtClean="0">
                <a:latin typeface="Cambria" pitchFamily="18" charset="0"/>
              </a:rPr>
              <a:t>they </a:t>
            </a:r>
            <a:r>
              <a:rPr lang="en-US" sz="2100" dirty="0">
                <a:latin typeface="Cambria" pitchFamily="18" charset="0"/>
              </a:rPr>
              <a:t>would change the solutions…</a:t>
            </a:r>
          </a:p>
        </p:txBody>
      </p:sp>
      <p:sp>
        <p:nvSpPr>
          <p:cNvPr id="3081" name="Rectangle 43"/>
          <p:cNvSpPr>
            <a:spLocks noChangeArrowheads="1"/>
          </p:cNvSpPr>
          <p:nvPr/>
        </p:nvSpPr>
        <p:spPr bwMode="auto">
          <a:xfrm>
            <a:off x="1676400" y="2884914"/>
            <a:ext cx="645734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dirty="0" smtClean="0">
                <a:latin typeface="Cambria" pitchFamily="18" charset="0"/>
              </a:rPr>
              <a:t>score worries?   </a:t>
            </a:r>
            <a:r>
              <a:rPr lang="en-US" sz="2100" i="1" dirty="0" smtClean="0">
                <a:latin typeface="Cambria" pitchFamily="18" charset="0"/>
              </a:rPr>
              <a:t>Extra</a:t>
            </a:r>
            <a:r>
              <a:rPr lang="en-US" sz="2100" dirty="0" smtClean="0">
                <a:latin typeface="Cambria" pitchFamily="18" charset="0"/>
              </a:rPr>
              <a:t> extra-credit in </a:t>
            </a:r>
            <a:r>
              <a:rPr lang="en-US" sz="2100" dirty="0" smtClean="0">
                <a:latin typeface="Cambria" pitchFamily="18" charset="0"/>
              </a:rPr>
              <a:t>hw10 </a:t>
            </a:r>
            <a:r>
              <a:rPr lang="en-US" sz="2100" dirty="0" smtClean="0">
                <a:latin typeface="Cambria" pitchFamily="18" charset="0"/>
              </a:rPr>
              <a:t>and beyond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3082" name="Rectangle 43"/>
          <p:cNvSpPr>
            <a:spLocks noChangeArrowheads="1"/>
          </p:cNvSpPr>
          <p:nvPr/>
        </p:nvSpPr>
        <p:spPr bwMode="auto">
          <a:xfrm>
            <a:off x="1676400" y="4819650"/>
            <a:ext cx="42892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100" dirty="0" smtClean="0">
                <a:latin typeface="Cambria" pitchFamily="18" charset="0"/>
              </a:rPr>
              <a:t>create </a:t>
            </a:r>
            <a:r>
              <a:rPr lang="en-US" sz="2100" dirty="0">
                <a:latin typeface="Cambria" pitchFamily="18" charset="0"/>
              </a:rPr>
              <a:t>a </a:t>
            </a:r>
            <a:r>
              <a:rPr lang="en-US" sz="2100" dirty="0" smtClean="0">
                <a:latin typeface="Cambria" pitchFamily="18" charset="0"/>
              </a:rPr>
              <a:t>page </a:t>
            </a:r>
            <a:r>
              <a:rPr lang="en-US" sz="2100" dirty="0">
                <a:latin typeface="Cambria" pitchFamily="18" charset="0"/>
              </a:rPr>
              <a:t>of </a:t>
            </a:r>
            <a:r>
              <a:rPr lang="en-US" sz="2100" dirty="0" smtClean="0">
                <a:latin typeface="Cambria" pitchFamily="18" charset="0"/>
              </a:rPr>
              <a:t>notes, 2-sided is OK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3083" name="Rectangle 1"/>
          <p:cNvSpPr>
            <a:spLocks noChangeArrowheads="1"/>
          </p:cNvSpPr>
          <p:nvPr/>
        </p:nvSpPr>
        <p:spPr bwMode="auto">
          <a:xfrm>
            <a:off x="6200272" y="6303963"/>
            <a:ext cx="2777556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2100" b="1" i="1" dirty="0">
                <a:latin typeface="Cambria" pitchFamily="18" charset="0"/>
              </a:rPr>
              <a:t>that's our approach…</a:t>
            </a:r>
          </a:p>
        </p:txBody>
      </p:sp>
      <p:sp>
        <p:nvSpPr>
          <p:cNvPr id="12" name="Rectangle 43"/>
          <p:cNvSpPr>
            <a:spLocks noChangeArrowheads="1"/>
          </p:cNvSpPr>
          <p:nvPr/>
        </p:nvSpPr>
        <p:spPr bwMode="auto">
          <a:xfrm>
            <a:off x="1676399" y="1471612"/>
            <a:ext cx="630826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dirty="0" smtClean="0">
                <a:latin typeface="Cambria" pitchFamily="18" charset="0"/>
              </a:rPr>
              <a:t>concerns?   See me…</a:t>
            </a:r>
            <a:endParaRPr lang="en-US" sz="2100" b="1" i="1" dirty="0">
              <a:latin typeface="Cambria" pitchFamily="18" charset="0"/>
            </a:endParaRPr>
          </a:p>
        </p:txBody>
      </p:sp>
      <p:sp>
        <p:nvSpPr>
          <p:cNvPr id="13" name="Rectangle 43"/>
          <p:cNvSpPr>
            <a:spLocks noChangeArrowheads="1"/>
          </p:cNvSpPr>
          <p:nvPr/>
        </p:nvSpPr>
        <p:spPr bwMode="auto">
          <a:xfrm>
            <a:off x="1676400" y="1942855"/>
            <a:ext cx="3962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100" dirty="0">
                <a:latin typeface="Cambria" pitchFamily="18" charset="0"/>
              </a:rPr>
              <a:t>f</a:t>
            </a:r>
            <a:r>
              <a:rPr lang="en-US" sz="2100" dirty="0" smtClean="0">
                <a:latin typeface="Cambria" pitchFamily="18" charset="0"/>
              </a:rPr>
              <a:t>ive problems, written</a:t>
            </a:r>
            <a:endParaRPr lang="en-US" sz="2100" dirty="0"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 rot="871551">
            <a:off x="6241547" y="3745585"/>
            <a:ext cx="2488908" cy="646331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only 5 minutes? Try list comprehensions &amp; </a:t>
            </a:r>
            <a:r>
              <a:rPr lang="en-US" sz="1800" b="1" dirty="0" err="1" smtClean="0">
                <a:latin typeface="Courier New" pitchFamily="49" charset="0"/>
                <a:cs typeface="Courier New" pitchFamily="49" charset="0"/>
              </a:rPr>
              <a:t>LoL</a:t>
            </a:r>
            <a:r>
              <a:rPr lang="en-US" sz="1800" dirty="0">
                <a:latin typeface="Calibri" pitchFamily="34" charset="0"/>
              </a:rPr>
              <a:t>!</a:t>
            </a:r>
          </a:p>
        </p:txBody>
      </p:sp>
      <p:sp>
        <p:nvSpPr>
          <p:cNvPr id="14" name="Rectangle 43"/>
          <p:cNvSpPr>
            <a:spLocks noChangeArrowheads="1"/>
          </p:cNvSpPr>
          <p:nvPr/>
        </p:nvSpPr>
        <p:spPr bwMode="auto">
          <a:xfrm rot="895083">
            <a:off x="6571601" y="5041373"/>
            <a:ext cx="182880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Harlow Solid Italic" panose="04030604020F02020D02" pitchFamily="82" charset="0"/>
              </a:rPr>
              <a:t>code you understand is easiest to vary!</a:t>
            </a:r>
            <a:endParaRPr lang="en-US" sz="1600" dirty="0">
              <a:latin typeface="Harlow Solid Italic" panose="04030604020F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0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9"/>
          <p:cNvSpPr txBox="1">
            <a:spLocks noChangeArrowheads="1"/>
          </p:cNvSpPr>
          <p:nvPr/>
        </p:nvSpPr>
        <p:spPr bwMode="auto">
          <a:xfrm>
            <a:off x="293687" y="1524000"/>
            <a:ext cx="3287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Stable configurations</a:t>
            </a:r>
            <a:r>
              <a:rPr lang="en-US" dirty="0">
                <a:latin typeface="Cambria" pitchFamily="18" charset="0"/>
              </a:rPr>
              <a:t>:</a:t>
            </a:r>
          </a:p>
        </p:txBody>
      </p:sp>
      <p:sp>
        <p:nvSpPr>
          <p:cNvPr id="51203" name="Text Box 10"/>
          <p:cNvSpPr txBox="1">
            <a:spLocks noChangeArrowheads="1"/>
          </p:cNvSpPr>
          <p:nvPr/>
        </p:nvSpPr>
        <p:spPr bwMode="auto">
          <a:xfrm>
            <a:off x="1286627" y="3459163"/>
            <a:ext cx="1268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Periodic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1205" name="Text Box 13"/>
          <p:cNvSpPr txBox="1">
            <a:spLocks noChangeArrowheads="1"/>
          </p:cNvSpPr>
          <p:nvPr/>
        </p:nvSpPr>
        <p:spPr bwMode="auto">
          <a:xfrm>
            <a:off x="533400" y="1904273"/>
            <a:ext cx="116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8000"/>
                </a:solidFill>
                <a:latin typeface="Cambria" pitchFamily="18" charset="0"/>
              </a:rPr>
              <a:t>"rocks"</a:t>
            </a:r>
          </a:p>
        </p:txBody>
      </p:sp>
      <p:sp>
        <p:nvSpPr>
          <p:cNvPr id="51206" name="Text Box 14"/>
          <p:cNvSpPr txBox="1">
            <a:spLocks noChangeArrowheads="1"/>
          </p:cNvSpPr>
          <p:nvPr/>
        </p:nvSpPr>
        <p:spPr bwMode="auto">
          <a:xfrm>
            <a:off x="1444877" y="3850441"/>
            <a:ext cx="11699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8000"/>
                </a:solidFill>
                <a:latin typeface="Cambria" pitchFamily="18" charset="0"/>
              </a:rPr>
              <a:t>"plants"</a:t>
            </a:r>
          </a:p>
        </p:txBody>
      </p:sp>
      <p:sp>
        <p:nvSpPr>
          <p:cNvPr id="51207" name="Text Box 15"/>
          <p:cNvSpPr txBox="1">
            <a:spLocks noChangeArrowheads="1"/>
          </p:cNvSpPr>
          <p:nvPr/>
        </p:nvSpPr>
        <p:spPr bwMode="auto">
          <a:xfrm>
            <a:off x="2286000" y="6075766"/>
            <a:ext cx="146359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dirty="0">
                <a:solidFill>
                  <a:srgbClr val="008000"/>
                </a:solidFill>
                <a:latin typeface="Cambria" pitchFamily="18" charset="0"/>
              </a:rPr>
              <a:t>"animals"</a:t>
            </a:r>
          </a:p>
        </p:txBody>
      </p:sp>
      <p:sp>
        <p:nvSpPr>
          <p:cNvPr id="51209" name="Text Box 17"/>
          <p:cNvSpPr txBox="1">
            <a:spLocks noChangeArrowheads="1"/>
          </p:cNvSpPr>
          <p:nvPr/>
        </p:nvSpPr>
        <p:spPr bwMode="auto">
          <a:xfrm>
            <a:off x="5029200" y="4386386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period 3</a:t>
            </a:r>
          </a:p>
        </p:txBody>
      </p:sp>
      <p:sp>
        <p:nvSpPr>
          <p:cNvPr id="51210" name="Text Box 18"/>
          <p:cNvSpPr txBox="1">
            <a:spLocks noChangeArrowheads="1"/>
          </p:cNvSpPr>
          <p:nvPr/>
        </p:nvSpPr>
        <p:spPr bwMode="auto">
          <a:xfrm>
            <a:off x="2997032" y="4097548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period 2</a:t>
            </a:r>
          </a:p>
        </p:txBody>
      </p:sp>
      <p:pic>
        <p:nvPicPr>
          <p:cNvPr id="51212" name="Picture 20" descr="Game_of_life_bo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73" y="1314450"/>
            <a:ext cx="10287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21" descr="30px-Game_of_life_b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895" y="1524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4" name="Text Box 5"/>
          <p:cNvSpPr txBox="1">
            <a:spLocks noChangeArrowheads="1"/>
          </p:cNvSpPr>
          <p:nvPr/>
        </p:nvSpPr>
        <p:spPr bwMode="auto">
          <a:xfrm>
            <a:off x="1562100" y="319088"/>
            <a:ext cx="617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i="1" dirty="0" smtClean="0">
                <a:latin typeface="Cambria" pitchFamily="18" charset="0"/>
              </a:rPr>
              <a:t>L</a:t>
            </a:r>
            <a:r>
              <a:rPr lang="en-US" altLang="ja-JP" sz="4000" b="1" i="1" dirty="0" smtClean="0">
                <a:latin typeface="Cambria" pitchFamily="18" charset="0"/>
              </a:rPr>
              <a:t>ife @ HMC</a:t>
            </a:r>
            <a:endParaRPr lang="en-US" sz="4000" b="1" i="1" dirty="0">
              <a:latin typeface="Cambria" pitchFamily="18" charset="0"/>
            </a:endParaRPr>
          </a:p>
        </p:txBody>
      </p:sp>
      <p:pic>
        <p:nvPicPr>
          <p:cNvPr id="3074" name="Picture 2" descr="Game of life blinke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739" y="3124201"/>
            <a:ext cx="960187" cy="96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2092283" y="5682734"/>
            <a:ext cx="2392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dirty="0" smtClean="0">
                <a:latin typeface="Cambria" pitchFamily="18" charset="0"/>
              </a:rPr>
              <a:t>Self-propagating</a:t>
            </a:r>
            <a:endParaRPr lang="en-US" dirty="0">
              <a:latin typeface="Cambria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035" y="5345203"/>
            <a:ext cx="1132262" cy="11322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69" y="3041400"/>
            <a:ext cx="1304925" cy="1304925"/>
          </a:xfrm>
          <a:prstGeom prst="rect">
            <a:avLst/>
          </a:prstGeom>
        </p:spPr>
      </p:pic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6581274" y="614441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glider</a:t>
            </a:r>
            <a:endParaRPr lang="en-US" sz="1800" dirty="0">
              <a:latin typeface="Cambria" pitchFamily="18" charset="0"/>
            </a:endParaRPr>
          </a:p>
        </p:txBody>
      </p:sp>
      <p:pic>
        <p:nvPicPr>
          <p:cNvPr id="17" name="Picture 5" descr="C:\Users\Owner\Desktop\ims_11_3_15_fbreak_google_LA\112APPLE\IMG_210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1"/>
          <a:stretch/>
        </p:blipFill>
        <p:spPr bwMode="auto">
          <a:xfrm>
            <a:off x="266178" y="1351993"/>
            <a:ext cx="8695392" cy="497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3943"/>
            <a:ext cx="6930003" cy="63800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0" y="152400"/>
            <a:ext cx="278704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lvl="0" algn="l">
              <a:spcBef>
                <a:spcPct val="50000"/>
              </a:spcBef>
            </a:pPr>
            <a:r>
              <a:rPr lang="en-US" sz="4000" b="1" i="1" dirty="0">
                <a:solidFill>
                  <a:srgbClr val="000000"/>
                </a:solidFill>
                <a:latin typeface="Cambria" pitchFamily="18" charset="0"/>
              </a:rPr>
              <a:t>L</a:t>
            </a:r>
            <a:r>
              <a:rPr lang="en-US" altLang="ja-JP" sz="4000" b="1" i="1" dirty="0">
                <a:solidFill>
                  <a:srgbClr val="000000"/>
                </a:solidFill>
                <a:latin typeface="Cambria" pitchFamily="18" charset="0"/>
              </a:rPr>
              <a:t>ife @ HMC</a:t>
            </a:r>
            <a:endParaRPr lang="en-US" sz="4000" b="1" i="1" dirty="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4700" y="656867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800" dirty="0" smtClean="0">
                <a:latin typeface="Calibri" panose="020F0502020204030204" pitchFamily="34" charset="0"/>
                <a:cs typeface="Calibri" panose="020F0502020204030204" pitchFamily="34" charset="0"/>
              </a:rPr>
              <a:t>www.youtube.com/watch?v=xP5-iIeKXE8</a:t>
            </a: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375" y="5568190"/>
            <a:ext cx="1554481" cy="9623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383353" y="5150535"/>
            <a:ext cx="1613903" cy="323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lvl="0" algn="l">
              <a:spcBef>
                <a:spcPct val="50000"/>
              </a:spcBef>
            </a:pPr>
            <a:r>
              <a:rPr lang="en-US" sz="1500" b="1" i="1" dirty="0" smtClean="0">
                <a:solidFill>
                  <a:srgbClr val="000000"/>
                </a:solidFill>
                <a:latin typeface="Cambria" pitchFamily="18" charset="0"/>
              </a:rPr>
              <a:t>Life, universally!</a:t>
            </a:r>
            <a:endParaRPr lang="en-US" sz="1500" b="1" i="1" dirty="0">
              <a:solidFill>
                <a:srgbClr val="0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6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809625" y="595313"/>
            <a:ext cx="7620000" cy="265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Today you'll be</a:t>
            </a:r>
            <a:endParaRPr lang="en-US" sz="4200" dirty="0">
              <a:solidFill>
                <a:srgbClr val="1608F9"/>
              </a:solidFill>
              <a:latin typeface="Cambria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b="1" i="1" dirty="0" err="1">
                <a:solidFill>
                  <a:srgbClr val="1608F9"/>
                </a:solidFill>
                <a:latin typeface="Cambria" pitchFamily="18" charset="0"/>
              </a:rPr>
              <a:t>Lifing</a:t>
            </a:r>
            <a:r>
              <a:rPr lang="en-US" sz="4200" b="1" i="1" dirty="0">
                <a:solidFill>
                  <a:srgbClr val="1608F9"/>
                </a:solidFill>
                <a:latin typeface="Cambria" pitchFamily="18" charset="0"/>
              </a:rPr>
              <a:t> it up</a:t>
            </a:r>
            <a:endParaRPr lang="en-US" sz="4200" dirty="0">
              <a:solidFill>
                <a:srgbClr val="1608F9"/>
              </a:solidFill>
              <a:latin typeface="Cambria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in lab!</a:t>
            </a:r>
            <a:endParaRPr lang="en-US" sz="4200" dirty="0">
              <a:solidFill>
                <a:srgbClr val="1608F9"/>
              </a:solidFill>
              <a:latin typeface="Cambria" pitchFamily="18" charset="0"/>
            </a:endParaRPr>
          </a:p>
        </p:txBody>
      </p:sp>
      <p:sp>
        <p:nvSpPr>
          <p:cNvPr id="53252" name="Rectangle 7"/>
          <p:cNvSpPr>
            <a:spLocks noChangeArrowheads="1"/>
          </p:cNvSpPr>
          <p:nvPr/>
        </p:nvSpPr>
        <p:spPr bwMode="auto">
          <a:xfrm>
            <a:off x="7051675" y="5867400"/>
            <a:ext cx="18351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1608F9"/>
                </a:solidFill>
                <a:latin typeface="Cambria" pitchFamily="18" charset="0"/>
              </a:rPr>
              <a:t>on over…</a:t>
            </a:r>
          </a:p>
        </p:txBody>
      </p:sp>
      <p:sp>
        <p:nvSpPr>
          <p:cNvPr id="53253" name="Rectangle 8"/>
          <p:cNvSpPr>
            <a:spLocks noChangeArrowheads="1"/>
          </p:cNvSpPr>
          <p:nvPr/>
        </p:nvSpPr>
        <p:spPr bwMode="auto">
          <a:xfrm>
            <a:off x="4462463" y="5867400"/>
            <a:ext cx="5953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solidFill>
                  <a:srgbClr val="1608F9"/>
                </a:solidFill>
                <a:latin typeface="Cambria" pitchFamily="18" charset="0"/>
              </a:rPr>
              <a:t>so</a:t>
            </a:r>
          </a:p>
        </p:txBody>
      </p:sp>
      <p:sp>
        <p:nvSpPr>
          <p:cNvPr id="53254" name="Ink 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062788" y="2098675"/>
            <a:ext cx="1587" cy="1588"/>
          </a:xfrm>
          <a:custGeom>
            <a:avLst/>
            <a:gdLst>
              <a:gd name="T0" fmla="*/ 0 w 1"/>
              <a:gd name="T1" fmla="*/ 0 h 1"/>
              <a:gd name="T2" fmla="*/ 0 w 1"/>
              <a:gd name="T3" fmla="*/ 0 h 1"/>
              <a:gd name="T4" fmla="*/ 0 60000 65536"/>
              <a:gd name="T5" fmla="*/ 0 60000 65536"/>
              <a:gd name="T6" fmla="*/ 0 w 1"/>
              <a:gd name="T7" fmla="*/ 0 h 1"/>
              <a:gd name="T8" fmla="*/ 1 w 1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9050" cap="rnd">
            <a:solidFill>
              <a:srgbClr val="5F4B7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853147" y="6411039"/>
            <a:ext cx="45236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1608F9"/>
                </a:solidFill>
                <a:latin typeface="Cambria" pitchFamily="18" charset="0"/>
              </a:rPr>
              <a:t>glide</a:t>
            </a:r>
            <a:endParaRPr lang="en-US" sz="1000" dirty="0">
              <a:solidFill>
                <a:srgbClr val="1608F9"/>
              </a:solidFill>
              <a:latin typeface="Cambria" pitchFamily="18" charset="0"/>
            </a:endParaRPr>
          </a:p>
        </p:txBody>
      </p:sp>
      <p:pic>
        <p:nvPicPr>
          <p:cNvPr id="1026" name="Picture 2" descr="Image result for animated gif conway life glid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86" y="4847309"/>
            <a:ext cx="1553490" cy="1553491"/>
          </a:xfrm>
          <a:prstGeom prst="rect">
            <a:avLst/>
          </a:prstGeom>
          <a:noFill/>
          <a:ln>
            <a:solidFill>
              <a:srgbClr val="1608F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432447" y="424190"/>
            <a:ext cx="4493453" cy="862744"/>
          </a:xfrm>
          <a:prstGeom prst="roundRect">
            <a:avLst/>
          </a:prstGeom>
          <a:solidFill>
            <a:srgbClr val="FFCC99"/>
          </a:solidFill>
        </p:spPr>
        <p:txBody>
          <a:bodyPr wrap="none" rtlCol="0" anchor="ctr">
            <a:spAutoFit/>
          </a:bodyPr>
          <a:lstStyle/>
          <a:p>
            <a:pPr algn="l">
              <a:spcBef>
                <a:spcPct val="50000"/>
              </a:spcBef>
            </a:pPr>
            <a:endParaRPr lang="en-US" sz="1800">
              <a:solidFill>
                <a:srgbClr val="000000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228600" y="44670"/>
            <a:ext cx="2256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M.T. Review</a:t>
            </a:r>
            <a:endParaRPr lang="en-US" altLang="en-US" sz="3200" i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94733" y="923865"/>
            <a:ext cx="3996267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en-US" sz="1800" b="1" dirty="0" err="1" smtClean="0">
                <a:solidFill>
                  <a:srgbClr val="0105FF"/>
                </a:solidFill>
                <a:latin typeface="Calibri" panose="020F0502020204030204" pitchFamily="34" charset="0"/>
              </a:rPr>
              <a:t>Picobot</a:t>
            </a:r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</a:rPr>
              <a:t>!</a:t>
            </a:r>
            <a:r>
              <a:rPr lang="en-US" alt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There are NO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Picobot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questions on the exam…</a:t>
            </a:r>
          </a:p>
          <a:p>
            <a:pPr algn="l"/>
            <a:endParaRPr lang="en-US" alt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</a:rPr>
              <a:t>Recursion!!</a:t>
            </a:r>
            <a:endParaRPr lang="en-US" altLang="en-US" sz="11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feel confident you could create recursive functions to solve small problems, e.g., Scrabble-scoring, finding a sum or a max or a min, computing power or factorial (or variations)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be comfortable manipulating lists and strings (indexing, slicing, slicing with a "stride“, negative “stride”)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understand how to use, read, and compose list comprehensions , e.g., LC = [ x**2 for x in L]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be able to design solutions using the "list of lists" technique (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LoL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), which uses list comprehensions, e.g., to find the highest Scrabble-scoring word among a list or the lowest Scrabble-scoring of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encipherings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. Basic syntax: 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LoL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= [[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sc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(x), x] for x in L]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understand the </a:t>
            </a:r>
            <a:r>
              <a:rPr lang="en-US" altLang="en-US" sz="11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use-it-or-lose-it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design strategy, e.g., the LCS,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jotto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exact_change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and sort homework problems: 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Turtle graphics will </a:t>
            </a:r>
            <a:r>
              <a:rPr lang="en-US" altLang="en-US" sz="1100" b="1" i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not</a:t>
            </a:r>
            <a:r>
              <a:rPr lang="en-US" altLang="en-US" sz="11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be on the exam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K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now the difference between  </a:t>
            </a:r>
            <a:r>
              <a:rPr lang="en-US" alt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print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alt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return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!!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Look over how you composed  larger programs out of smaller ones &amp; how inputs and outputs are used, e.g., for Caesar Cipher</a:t>
            </a:r>
          </a:p>
          <a:p>
            <a:pPr algn="l"/>
            <a:endParaRPr lang="en-US" alt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  <a:ea typeface="MS PGothic" pitchFamily="34" charset="-128"/>
              </a:rPr>
              <a:t>Representing Data!!!</a:t>
            </a:r>
            <a:endParaRPr lang="en-US" altLang="en-US" sz="11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Remind yourself of the various types of data (</a:t>
            </a:r>
            <a:r>
              <a:rPr 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int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str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float, etc.), how they're different and how to convert between types</a:t>
            </a:r>
          </a:p>
          <a:p>
            <a:pPr algn="l"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Know how characters  are represented with </a:t>
            </a:r>
            <a:r>
              <a:rPr lang="en-US" sz="11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chr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sz="11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ord</a:t>
            </a:r>
            <a:endParaRPr 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Be comfortable  with base-2 arithmetic (and base 10!), along with how to convert from base to base  (</a:t>
            </a:r>
            <a:r>
              <a:rPr lang="en-US" sz="11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balanced ternary)</a:t>
            </a:r>
          </a:p>
          <a:p>
            <a:pPr algn="l"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Remind yourself of how the bits  of a base-2 number influence its value – for example, what do right- and left-shifting do?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4494214" y="1778000"/>
            <a:ext cx="4260653" cy="45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</a:rPr>
              <a:t>Circuits and Assembly!!!!</a:t>
            </a:r>
            <a:endParaRPr lang="en-US" altLang="en-US" sz="11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Know how the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basic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logic gates operate (AND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OR for any # of inputs , NOT for 2 inputs only)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Know how </a:t>
            </a:r>
            <a:r>
              <a:rPr lang="en-US" altLang="en-US" sz="1100" dirty="0" err="1">
                <a:solidFill>
                  <a:srgbClr val="000000"/>
                </a:solidFill>
                <a:latin typeface="Calibri" panose="020F0502020204030204" pitchFamily="34" charset="0"/>
              </a:rPr>
              <a:t>minterm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expansion works (an OR of ANDs, each selecting one input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and how it enables the engineering of any circuit at all, given its truth-table specification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be comfortable using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subcircuits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(e.g., using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four-bit adders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in the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four-bit multiplier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 the individual pieces of the divider)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be able to write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simple looping programs in Hmmm, e.g., factorial, power,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Fibonacci, sum, max, min …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know what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the stack is, what load and store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do at the high level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(officially, they're named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storer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loadr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- and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why they're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useful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for implementing functions in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Hmmm – only </a:t>
            </a:r>
            <a:r>
              <a:rPr lang="en-US" altLang="en-US" sz="11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broadly speaking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The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exam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will  </a:t>
            </a:r>
            <a:r>
              <a:rPr lang="en-US" altLang="en-US" sz="1100" b="1" i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not</a:t>
            </a:r>
            <a:r>
              <a:rPr lang="en-US" altLang="en-US" sz="1100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ask you to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implement recursion or stack-based functions in Hmmm, however – only looping &amp; conditional examples.</a:t>
            </a:r>
          </a:p>
          <a:p>
            <a:pPr algn="l">
              <a:buFontTx/>
              <a:buChar char="•"/>
            </a:pP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It </a:t>
            </a:r>
            <a:r>
              <a:rPr lang="en-US" altLang="en-US" sz="11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will</a:t>
            </a:r>
            <a:r>
              <a:rPr lang="en-US" alt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have a full  Hmmm reference (your don't need your own)</a:t>
            </a:r>
          </a:p>
          <a:p>
            <a:pPr algn="l"/>
            <a:endParaRPr lang="en-US" alt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  <a:ea typeface="MS PGothic" pitchFamily="34" charset="-128"/>
              </a:rPr>
              <a:t>Loops</a:t>
            </a:r>
            <a:r>
              <a:rPr lang="en-US" altLang="en-US" sz="1800" dirty="0" smtClean="0">
                <a:solidFill>
                  <a:srgbClr val="0105FF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endParaRPr lang="en-US" alt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You should feel comfortable with how </a:t>
            </a:r>
            <a:r>
              <a:rPr lang="en-US" altLang="en-US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loops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(both element-based and index-based) and </a:t>
            </a:r>
            <a:r>
              <a:rPr lang="en-US" altLang="en-US" sz="11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loops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work – and be able to compose small functions that use them, e.g., ones similar to those in the pi-estimation and TT securities (statistics) problems.</a:t>
            </a:r>
          </a:p>
          <a:p>
            <a:pPr algn="l">
              <a:buFontTx/>
              <a:buChar char="•"/>
            </a:pP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You should understand what </a:t>
            </a:r>
            <a:r>
              <a:rPr lang="en-US" altLang="en-US" sz="11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continue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altLang="en-US" sz="11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break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do within loops.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understand how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nested loops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work and be able to read or compose examples (such as  the TTS strategy or our in-class problems)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6806" name="Rectangle 5"/>
          <p:cNvSpPr>
            <a:spLocks noChangeArrowheads="1"/>
          </p:cNvSpPr>
          <p:nvPr/>
        </p:nvSpPr>
        <p:spPr bwMode="auto">
          <a:xfrm>
            <a:off x="2895600" y="110067"/>
            <a:ext cx="6019800" cy="461665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(</a:t>
            </a:r>
            <a:r>
              <a:rPr lang="en-US" altLang="en-US" sz="12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)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For up to </a:t>
            </a:r>
            <a:r>
              <a:rPr lang="en-US" altLang="en-US" sz="1200" b="1" i="1" dirty="0">
                <a:solidFill>
                  <a:srgbClr val="800000"/>
                </a:solidFill>
                <a:latin typeface="Cambria" panose="02040503050406030204" pitchFamily="18" charset="0"/>
              </a:rPr>
              <a:t>two points!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 of extra credit on the midterm… 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Pair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up with 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s/o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you don't know (or don't know well) and find something unusual you have in common…</a:t>
            </a:r>
          </a:p>
        </p:txBody>
      </p:sp>
      <p:sp>
        <p:nvSpPr>
          <p:cNvPr id="76807" name="Rectangle 6"/>
          <p:cNvSpPr>
            <a:spLocks noChangeArrowheads="1"/>
          </p:cNvSpPr>
          <p:nvPr/>
        </p:nvSpPr>
        <p:spPr bwMode="auto">
          <a:xfrm>
            <a:off x="4532014" y="979157"/>
            <a:ext cx="16791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 b="1" dirty="0">
                <a:solidFill>
                  <a:srgbClr val="CC3300"/>
                </a:solidFill>
                <a:latin typeface="Cambria" panose="02040503050406030204" pitchFamily="18" charset="0"/>
              </a:rPr>
              <a:t>Thing in common:</a:t>
            </a:r>
            <a:endParaRPr lang="en-US" altLang="en-US" sz="1400" dirty="0">
              <a:solidFill>
                <a:srgbClr val="CC3300"/>
              </a:solidFill>
              <a:latin typeface="Cambria" panose="02040503050406030204" pitchFamily="18" charset="0"/>
            </a:endParaRPr>
          </a:p>
        </p:txBody>
      </p:sp>
      <p:cxnSp>
        <p:nvCxnSpPr>
          <p:cNvPr id="76809" name="Straight Connector 9"/>
          <p:cNvCxnSpPr>
            <a:cxnSpLocks noChangeShapeType="1"/>
          </p:cNvCxnSpPr>
          <p:nvPr/>
        </p:nvCxnSpPr>
        <p:spPr bwMode="auto">
          <a:xfrm>
            <a:off x="6216091" y="1210167"/>
            <a:ext cx="256501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10" name="Rectangle 1"/>
          <p:cNvSpPr>
            <a:spLocks noChangeArrowheads="1"/>
          </p:cNvSpPr>
          <p:nvPr/>
        </p:nvSpPr>
        <p:spPr bwMode="auto">
          <a:xfrm>
            <a:off x="4584142" y="1444823"/>
            <a:ext cx="4180825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  <a:latin typeface="Cambria" panose="02040503050406030204" pitchFamily="18" charset="0"/>
              </a:rPr>
              <a:t>Then, read over these &amp; </a:t>
            </a:r>
            <a:r>
              <a:rPr lang="en-US" altLang="en-US" sz="14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look for ones </a:t>
            </a:r>
            <a:r>
              <a:rPr lang="en-US" altLang="en-US" sz="1400" b="1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least</a:t>
            </a:r>
            <a:r>
              <a:rPr lang="en-US" altLang="en-US" sz="14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Cambria" panose="02040503050406030204" pitchFamily="18" charset="0"/>
              </a:rPr>
              <a:t>familiar…</a:t>
            </a:r>
            <a:endParaRPr lang="en-US" altLang="en-US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532014" y="620889"/>
            <a:ext cx="788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 b="1" dirty="0" smtClean="0">
                <a:solidFill>
                  <a:srgbClr val="CC3300"/>
                </a:solidFill>
                <a:latin typeface="Cambria" panose="02040503050406030204" pitchFamily="18" charset="0"/>
              </a:rPr>
              <a:t>Names:</a:t>
            </a:r>
            <a:endParaRPr lang="en-US" altLang="en-US" sz="1400" dirty="0">
              <a:solidFill>
                <a:srgbClr val="CC3300"/>
              </a:solidFill>
              <a:latin typeface="Cambria" panose="02040503050406030204" pitchFamily="18" charset="0"/>
            </a:endParaRPr>
          </a:p>
        </p:txBody>
      </p:sp>
      <p:cxnSp>
        <p:nvCxnSpPr>
          <p:cNvPr id="13" name="Straight Connector 9"/>
          <p:cNvCxnSpPr>
            <a:cxnSpLocks noChangeShapeType="1"/>
          </p:cNvCxnSpPr>
          <p:nvPr/>
        </p:nvCxnSpPr>
        <p:spPr bwMode="auto">
          <a:xfrm>
            <a:off x="5366382" y="851899"/>
            <a:ext cx="3404209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5099768" y="4749800"/>
            <a:ext cx="370259" cy="369332"/>
            <a:chOff x="4649862" y="6111571"/>
            <a:chExt cx="370259" cy="369332"/>
          </a:xfrm>
        </p:grpSpPr>
        <p:sp>
          <p:nvSpPr>
            <p:cNvPr id="14" name="Rectangle 13"/>
            <p:cNvSpPr/>
            <p:nvPr/>
          </p:nvSpPr>
          <p:spPr>
            <a:xfrm rot="1540312">
              <a:off x="4760113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 b="1" dirty="0">
                  <a:solidFill>
                    <a:srgbClr val="0105FF"/>
                  </a:solidFill>
                  <a:latin typeface="Calibri" panose="020F0502020204030204" pitchFamily="34" charset="0"/>
                </a:rPr>
                <a:t>!</a:t>
              </a:r>
              <a:endParaRPr lang="en-US" altLang="en-US" sz="11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0059688" flipH="1">
              <a:off x="4649862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 b="1" dirty="0">
                  <a:solidFill>
                    <a:srgbClr val="0105FF"/>
                  </a:solidFill>
                  <a:latin typeface="Calibri" panose="020F0502020204030204" pitchFamily="34" charset="0"/>
                </a:rPr>
                <a:t>!</a:t>
              </a:r>
              <a:endParaRPr lang="en-US" altLang="en-US" sz="11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5872" y="6336221"/>
            <a:ext cx="3756378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You may use functions from class and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hw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on the exam without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reimplementing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them. Here are some, but not all, of them: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6336221"/>
            <a:ext cx="4156840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removeOne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(e, L), 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removeAll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(e, L), 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removeUpto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(e, L), count(e, L),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ind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(e, L),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frontNum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(L),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binToNum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binstr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numToBin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(n), …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91000" y="6432330"/>
            <a:ext cx="353065" cy="290108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txBody>
          <a:bodyPr wrap="none" rtlCol="0" anchor="ctr">
            <a:spAutoFit/>
          </a:bodyPr>
          <a:lstStyle/>
          <a:p>
            <a:pPr algn="l">
              <a:spcBef>
                <a:spcPct val="50000"/>
              </a:spcBef>
            </a:pPr>
            <a:endParaRPr lang="en-US" sz="1800">
              <a:solidFill>
                <a:srgbClr val="000000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7070" y="555570"/>
            <a:ext cx="24400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See also the gold review @ the cs5 site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2322096" y="4668255"/>
            <a:ext cx="340098" cy="292764"/>
            <a:chOff x="3456" y="1784"/>
            <a:chExt cx="952" cy="1048"/>
          </a:xfrm>
        </p:grpSpPr>
        <p:sp>
          <p:nvSpPr>
            <p:cNvPr id="21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2633133" y="4632823"/>
            <a:ext cx="15343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en-US" sz="9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 &lt;3 three-eyed punctuation!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4487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432447" y="424190"/>
            <a:ext cx="4493453" cy="862744"/>
          </a:xfrm>
          <a:prstGeom prst="roundRect">
            <a:avLst/>
          </a:prstGeom>
          <a:solidFill>
            <a:srgbClr val="FFCC99"/>
          </a:solidFill>
        </p:spPr>
        <p:txBody>
          <a:bodyPr wrap="none" rtlCol="0" anchor="ctr">
            <a:spAutoFit/>
          </a:bodyPr>
          <a:lstStyle/>
          <a:p>
            <a:pPr algn="l">
              <a:spcBef>
                <a:spcPct val="50000"/>
              </a:spcBef>
            </a:pPr>
            <a:endParaRPr lang="en-US" sz="1800">
              <a:solidFill>
                <a:srgbClr val="000000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76802" name="Text Box 6"/>
          <p:cNvSpPr txBox="1">
            <a:spLocks noChangeArrowheads="1"/>
          </p:cNvSpPr>
          <p:nvPr/>
        </p:nvSpPr>
        <p:spPr bwMode="auto">
          <a:xfrm>
            <a:off x="228600" y="44670"/>
            <a:ext cx="22566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M.T. Review</a:t>
            </a:r>
            <a:endParaRPr lang="en-US" altLang="en-US" sz="3200" i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194733" y="923865"/>
            <a:ext cx="3996267" cy="54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en-US" sz="1800" b="1" dirty="0" err="1" smtClean="0">
                <a:solidFill>
                  <a:srgbClr val="0105FF"/>
                </a:solidFill>
                <a:latin typeface="Calibri" panose="020F0502020204030204" pitchFamily="34" charset="0"/>
              </a:rPr>
              <a:t>Picobot</a:t>
            </a:r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</a:rPr>
              <a:t>!</a:t>
            </a:r>
            <a:r>
              <a:rPr lang="en-US" altLang="en-US" sz="11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There are NO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Picobot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questions on the exam…</a:t>
            </a:r>
          </a:p>
          <a:p>
            <a:pPr algn="l"/>
            <a:endParaRPr lang="en-US" alt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</a:rPr>
              <a:t>Recursion!!</a:t>
            </a:r>
            <a:endParaRPr lang="en-US" altLang="en-US" sz="11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feel confident you could create recursive functions to solve small problems, e.g., scrabble-scoring, finding sum or max or min, computing power or factorial (or variations)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be comfortable manipulating lists and strings (indexing, slicing, slicing with a "stride")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understand how to use, read, and compose list comprehensions , e.g., LC = [ x**2 for x in L ]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be able to design solutions using the "list of lists" technique (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LoL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), which uses list comprehensions, e.g., to find the highest scrabble-scoring word among a list or the lowest scrabble-scoring of a shifted string. Basic syntax: 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LoL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= [ [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sc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(x),x] for x in L ]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understand the </a:t>
            </a:r>
            <a:r>
              <a:rPr lang="en-US" altLang="en-US" sz="11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use-it-or-lose-it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design strategy, e.g., the LCS,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jotto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and sort homework problems: 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Turtle graphics will </a:t>
            </a:r>
            <a:r>
              <a:rPr lang="en-US" altLang="en-US" sz="11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b="1" i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not</a:t>
            </a:r>
            <a:r>
              <a:rPr lang="en-US" altLang="en-US" sz="1100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be emphasized (at most reading code)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Know the difference between  </a:t>
            </a:r>
            <a:r>
              <a:rPr lang="en-US" alt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print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altLang="en-US" sz="11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return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!!</a:t>
            </a: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Look over  you composed  larger programs out of smaller ones, how inputs and outputs are used, e.g., for Caesar Cipher</a:t>
            </a:r>
          </a:p>
          <a:p>
            <a:pPr algn="l"/>
            <a:endParaRPr lang="en-US" alt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  <a:ea typeface="MS PGothic" pitchFamily="34" charset="-128"/>
              </a:rPr>
              <a:t>Representing Data!!!</a:t>
            </a:r>
            <a:endParaRPr lang="en-US" altLang="en-US" sz="11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Remind yourself of the various types of data (</a:t>
            </a:r>
            <a:r>
              <a:rPr 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int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str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, float, etc.), how they're different and how to convert between types</a:t>
            </a:r>
          </a:p>
          <a:p>
            <a:pPr algn="l"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Know how characters  are represented with </a:t>
            </a:r>
            <a:r>
              <a:rPr lang="en-US" sz="11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chr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n-US" sz="1100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ord</a:t>
            </a:r>
            <a:endParaRPr 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Be comfortable  with base-2 arithmetic (and base 10!), along with how to convert from base to base   (</a:t>
            </a:r>
            <a:r>
              <a:rPr lang="en-US" sz="11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</a:t>
            </a: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balanced ternary)</a:t>
            </a:r>
          </a:p>
          <a:p>
            <a:pPr algn="l">
              <a:buFontTx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Remind yourself of how the bits  of a base-2 number influence its value – what do right- and left-shifting do?</a:t>
            </a:r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4494214" y="1853684"/>
            <a:ext cx="4260653" cy="453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/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</a:rPr>
              <a:t>Circuits and Assembly!!!!</a:t>
            </a:r>
            <a:endParaRPr lang="en-US" altLang="en-US" sz="11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Know how the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basic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logic gates operate (AND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OR for any # of inputs , NOT for 1 input only)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Know how </a:t>
            </a:r>
            <a:r>
              <a:rPr lang="en-US" altLang="en-US" sz="1100" dirty="0" err="1">
                <a:solidFill>
                  <a:srgbClr val="000000"/>
                </a:solidFill>
                <a:latin typeface="Calibri" panose="020F0502020204030204" pitchFamily="34" charset="0"/>
              </a:rPr>
              <a:t>minterm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expansion works (an OR of ANDs, each selecting one input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and how it enables the engineering of any circuit at all, given its truth-table specification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be comfortable using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subcircuits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(e.g., using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four-bit adders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in the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four-bit multiplier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or the individual pieces of the divider)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be able to write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simple looping programs in Hmmm, e.g., factorial, power,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Fibonacci, …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know what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the stack is, what load and store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do at the high-level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(officially, they're named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storer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and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loadr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 - and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why they're necessary for implementing functions in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Hmmm (broadly speaking)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The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exam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will  </a:t>
            </a:r>
            <a:r>
              <a:rPr lang="en-US" altLang="en-US" sz="1100" b="1" i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not</a:t>
            </a:r>
            <a:r>
              <a:rPr lang="en-US" altLang="en-US" sz="1100" b="1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ask you to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implement recursion or stack-based functions in Hmmm, however – only looping + conditional examples.</a:t>
            </a:r>
          </a:p>
          <a:p>
            <a:pPr algn="l">
              <a:buFontTx/>
              <a:buChar char="•"/>
            </a:pP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exam </a:t>
            </a:r>
            <a:r>
              <a:rPr lang="en-US" altLang="en-US" sz="1100" b="1" u="sng" dirty="0" smtClean="0">
                <a:solidFill>
                  <a:srgbClr val="000000"/>
                </a:solidFill>
                <a:latin typeface="Calibri" panose="020F0502020204030204" pitchFamily="34" charset="0"/>
              </a:rPr>
              <a:t>will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have a full  Hmmm reference sheet (you don't need it)</a:t>
            </a:r>
          </a:p>
          <a:p>
            <a:pPr algn="l"/>
            <a:endParaRPr lang="en-US" alt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n-US" altLang="en-US" sz="1800" b="1" dirty="0" smtClean="0">
                <a:solidFill>
                  <a:srgbClr val="0105FF"/>
                </a:solidFill>
                <a:latin typeface="Calibri" panose="020F0502020204030204" pitchFamily="34" charset="0"/>
                <a:ea typeface="MS PGothic" pitchFamily="34" charset="-128"/>
              </a:rPr>
              <a:t>Loops</a:t>
            </a:r>
            <a:r>
              <a:rPr lang="en-US" altLang="en-US" sz="1800" dirty="0" smtClean="0">
                <a:solidFill>
                  <a:srgbClr val="0105FF"/>
                </a:solidFill>
                <a:latin typeface="Calibri" panose="020F0502020204030204" pitchFamily="34" charset="0"/>
                <a:ea typeface="MS PGothic" pitchFamily="34" charset="-128"/>
              </a:rPr>
              <a:t> </a:t>
            </a:r>
            <a:endParaRPr lang="en-US" altLang="en-US" sz="11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You should feel comfortable with how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for loops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(both element-based and index-based) and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while loops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work – and be able to compose small functions that use them, e.g., ones similar to those in the pi-estimation and TT securities (statistics) problems.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Tx/>
              <a:buChar char="•"/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You should understand how </a:t>
            </a:r>
            <a:r>
              <a:rPr lang="en-US" altLang="en-US" sz="1100" dirty="0">
                <a:solidFill>
                  <a:srgbClr val="000000"/>
                </a:solidFill>
                <a:latin typeface="Calibri" panose="020F0502020204030204" pitchFamily="34" charset="0"/>
              </a:rPr>
              <a:t>nested loops 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work and be able to read or compose examples (such as  the TTS strategy or our in-class problems)</a:t>
            </a:r>
            <a:endParaRPr lang="en-US" altLang="en-US" sz="11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6806" name="Rectangle 5"/>
          <p:cNvSpPr>
            <a:spLocks noChangeArrowheads="1"/>
          </p:cNvSpPr>
          <p:nvPr/>
        </p:nvSpPr>
        <p:spPr bwMode="auto">
          <a:xfrm>
            <a:off x="2895600" y="110067"/>
            <a:ext cx="6019800" cy="461665"/>
          </a:xfrm>
          <a:prstGeom prst="rect">
            <a:avLst/>
          </a:prstGeom>
          <a:solidFill>
            <a:srgbClr val="FFCC99"/>
          </a:solidFill>
          <a:ln>
            <a:solidFill>
              <a:srgbClr val="FFCC99"/>
            </a:solidFill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(</a:t>
            </a:r>
            <a:r>
              <a:rPr lang="en-US" altLang="en-US" sz="1200" b="1" dirty="0" smtClean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)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For up to </a:t>
            </a:r>
            <a:r>
              <a:rPr lang="en-US" altLang="en-US" sz="1200" b="1" i="1" dirty="0">
                <a:solidFill>
                  <a:srgbClr val="800000"/>
                </a:solidFill>
                <a:latin typeface="Cambria" panose="02040503050406030204" pitchFamily="18" charset="0"/>
              </a:rPr>
              <a:t>two points!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 of extra credit on the midterm… 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Pair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up with </a:t>
            </a:r>
            <a:r>
              <a:rPr lang="en-US" altLang="en-US" sz="12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s/o </a:t>
            </a:r>
            <a:r>
              <a:rPr lang="en-US" altLang="en-US" sz="1200" dirty="0">
                <a:solidFill>
                  <a:srgbClr val="000000"/>
                </a:solidFill>
                <a:latin typeface="Cambria" panose="02040503050406030204" pitchFamily="18" charset="0"/>
              </a:rPr>
              <a:t>you don't know (or don't know well) and find something unusual you have in common…</a:t>
            </a:r>
          </a:p>
        </p:txBody>
      </p:sp>
      <p:sp>
        <p:nvSpPr>
          <p:cNvPr id="76807" name="Rectangle 6"/>
          <p:cNvSpPr>
            <a:spLocks noChangeArrowheads="1"/>
          </p:cNvSpPr>
          <p:nvPr/>
        </p:nvSpPr>
        <p:spPr bwMode="auto">
          <a:xfrm>
            <a:off x="4532014" y="979157"/>
            <a:ext cx="16791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 b="1" dirty="0">
                <a:solidFill>
                  <a:srgbClr val="CC3300"/>
                </a:solidFill>
                <a:latin typeface="Cambria" panose="02040503050406030204" pitchFamily="18" charset="0"/>
              </a:rPr>
              <a:t>Thing in common:</a:t>
            </a:r>
            <a:endParaRPr lang="en-US" altLang="en-US" sz="1400" dirty="0">
              <a:solidFill>
                <a:srgbClr val="CC3300"/>
              </a:solidFill>
              <a:latin typeface="Cambria" panose="02040503050406030204" pitchFamily="18" charset="0"/>
            </a:endParaRPr>
          </a:p>
        </p:txBody>
      </p:sp>
      <p:cxnSp>
        <p:nvCxnSpPr>
          <p:cNvPr id="76809" name="Straight Connector 9"/>
          <p:cNvCxnSpPr>
            <a:cxnSpLocks noChangeShapeType="1"/>
          </p:cNvCxnSpPr>
          <p:nvPr/>
        </p:nvCxnSpPr>
        <p:spPr bwMode="auto">
          <a:xfrm>
            <a:off x="6216091" y="1210167"/>
            <a:ext cx="2565011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6810" name="Rectangle 1"/>
          <p:cNvSpPr>
            <a:spLocks noChangeArrowheads="1"/>
          </p:cNvSpPr>
          <p:nvPr/>
        </p:nvSpPr>
        <p:spPr bwMode="auto">
          <a:xfrm>
            <a:off x="4584142" y="1444823"/>
            <a:ext cx="4180825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r>
              <a:rPr lang="en-US" altLang="en-US" sz="1400" dirty="0">
                <a:solidFill>
                  <a:srgbClr val="000000"/>
                </a:solidFill>
                <a:latin typeface="Cambria" panose="02040503050406030204" pitchFamily="18" charset="0"/>
              </a:rPr>
              <a:t>Then, read over these &amp; </a:t>
            </a:r>
            <a:r>
              <a:rPr lang="en-US" altLang="en-US" sz="14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look for ones </a:t>
            </a:r>
            <a:r>
              <a:rPr lang="en-US" altLang="en-US" sz="1400" b="1" i="1" dirty="0" smtClean="0">
                <a:solidFill>
                  <a:srgbClr val="000000"/>
                </a:solidFill>
                <a:latin typeface="Cambria" panose="02040503050406030204" pitchFamily="18" charset="0"/>
              </a:rPr>
              <a:t>least</a:t>
            </a:r>
            <a:r>
              <a:rPr lang="en-US" altLang="en-US" sz="1400" dirty="0" smtClean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Cambria" panose="02040503050406030204" pitchFamily="18" charset="0"/>
              </a:rPr>
              <a:t>familiar…</a:t>
            </a:r>
            <a:endParaRPr lang="en-US" altLang="en-US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532014" y="620889"/>
            <a:ext cx="7889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1400" b="1" dirty="0" smtClean="0">
                <a:solidFill>
                  <a:srgbClr val="CC3300"/>
                </a:solidFill>
                <a:latin typeface="Cambria" panose="02040503050406030204" pitchFamily="18" charset="0"/>
              </a:rPr>
              <a:t>Names:</a:t>
            </a:r>
            <a:endParaRPr lang="en-US" altLang="en-US" sz="1400" dirty="0">
              <a:solidFill>
                <a:srgbClr val="CC3300"/>
              </a:solidFill>
              <a:latin typeface="Cambria" panose="02040503050406030204" pitchFamily="18" charset="0"/>
            </a:endParaRPr>
          </a:p>
        </p:txBody>
      </p:sp>
      <p:cxnSp>
        <p:nvCxnSpPr>
          <p:cNvPr id="13" name="Straight Connector 9"/>
          <p:cNvCxnSpPr>
            <a:cxnSpLocks noChangeShapeType="1"/>
          </p:cNvCxnSpPr>
          <p:nvPr/>
        </p:nvCxnSpPr>
        <p:spPr bwMode="auto">
          <a:xfrm>
            <a:off x="5366382" y="851899"/>
            <a:ext cx="3404209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"/>
          <p:cNvGrpSpPr/>
          <p:nvPr/>
        </p:nvGrpSpPr>
        <p:grpSpPr>
          <a:xfrm>
            <a:off x="5087068" y="4820148"/>
            <a:ext cx="370259" cy="369332"/>
            <a:chOff x="4649862" y="6111571"/>
            <a:chExt cx="370259" cy="369332"/>
          </a:xfrm>
        </p:grpSpPr>
        <p:sp>
          <p:nvSpPr>
            <p:cNvPr id="14" name="Rectangle 13"/>
            <p:cNvSpPr/>
            <p:nvPr/>
          </p:nvSpPr>
          <p:spPr>
            <a:xfrm rot="1540312">
              <a:off x="4760113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 b="1" dirty="0">
                  <a:solidFill>
                    <a:srgbClr val="0105FF"/>
                  </a:solidFill>
                  <a:latin typeface="Calibri" panose="020F0502020204030204" pitchFamily="34" charset="0"/>
                </a:rPr>
                <a:t>!</a:t>
              </a:r>
              <a:endParaRPr lang="en-US" altLang="en-US" sz="11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20059688" flipH="1">
              <a:off x="4649862" y="6111571"/>
              <a:ext cx="260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en-US" sz="1800" b="1" dirty="0">
                  <a:solidFill>
                    <a:srgbClr val="0105FF"/>
                  </a:solidFill>
                  <a:latin typeface="Calibri" panose="020F0502020204030204" pitchFamily="34" charset="0"/>
                </a:rPr>
                <a:t>!</a:t>
              </a:r>
              <a:endParaRPr lang="en-US" altLang="en-US" sz="11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05872" y="6336221"/>
            <a:ext cx="3756378" cy="430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You may use functions from class and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hw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on the exam without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reimplementing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them. Here are some, but not all, of them: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6336221"/>
            <a:ext cx="4156840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removeOne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 e, L ), 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removeAll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 e, L ), 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removeUpto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 e, L ), count( e, L ),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ind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 e, L ),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frontNum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 L ),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binToNum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binstr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), </a:t>
            </a:r>
            <a:r>
              <a:rPr lang="en-US" altLang="en-US" sz="110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numToBin</a:t>
            </a: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 n ), …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91000" y="6432330"/>
            <a:ext cx="353065" cy="290108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txBody>
          <a:bodyPr wrap="none" rtlCol="0" anchor="ctr">
            <a:spAutoFit/>
          </a:bodyPr>
          <a:lstStyle/>
          <a:p>
            <a:pPr algn="l">
              <a:spcBef>
                <a:spcPct val="50000"/>
              </a:spcBef>
            </a:pPr>
            <a:endParaRPr lang="en-US" sz="1800">
              <a:solidFill>
                <a:srgbClr val="000000"/>
              </a:solidFill>
              <a:latin typeface="Courier New" pitchFamily="1" charset="0"/>
              <a:cs typeface="Courier New" pitchFamily="1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7070" y="555570"/>
            <a:ext cx="24400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1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See also the gold review @ the cs5 site</a:t>
            </a:r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0" name="Group 54"/>
          <p:cNvGrpSpPr>
            <a:grpSpLocks/>
          </p:cNvGrpSpPr>
          <p:nvPr/>
        </p:nvGrpSpPr>
        <p:grpSpPr bwMode="auto">
          <a:xfrm>
            <a:off x="2322096" y="4668255"/>
            <a:ext cx="340098" cy="292764"/>
            <a:chOff x="3456" y="1784"/>
            <a:chExt cx="952" cy="1048"/>
          </a:xfrm>
        </p:grpSpPr>
        <p:sp>
          <p:nvSpPr>
            <p:cNvPr id="21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2633133" y="4632823"/>
            <a:ext cx="15343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en-US" sz="9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I &lt;3 three-eyed punctuation!</a:t>
            </a:r>
            <a:endParaRPr lang="en-US" sz="90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800600" y="3787422"/>
            <a:ext cx="3657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4648200" y="3939822"/>
            <a:ext cx="3987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4625622" y="4114800"/>
            <a:ext cx="380717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5" name="TextBox 44"/>
          <p:cNvSpPr txBox="1"/>
          <p:nvPr/>
        </p:nvSpPr>
        <p:spPr>
          <a:xfrm rot="21155631">
            <a:off x="1940990" y="2413343"/>
            <a:ext cx="5414420" cy="304698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Later today…</a:t>
            </a:r>
            <a:endParaRPr lang="en-US" sz="9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2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16" y="4013205"/>
            <a:ext cx="2619741" cy="24196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5678904" y="3156530"/>
            <a:ext cx="924948" cy="44192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351631" y="1143000"/>
            <a:ext cx="4846011" cy="2060861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"/>
            <a:ext cx="3200400" cy="26479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ext Box 5"/>
          <p:cNvSpPr txBox="1">
            <a:spLocks noChangeArrowheads="1"/>
          </p:cNvSpPr>
          <p:nvPr/>
        </p:nvSpPr>
        <p:spPr bwMode="auto">
          <a:xfrm>
            <a:off x="351631" y="152399"/>
            <a:ext cx="48720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latin typeface="Cambria" pitchFamily="18" charset="0"/>
              </a:rPr>
              <a:t>CS 5 </a:t>
            </a:r>
            <a:r>
              <a:rPr lang="en-US" sz="4000" b="1" i="1" dirty="0" smtClean="0">
                <a:latin typeface="Cambria" pitchFamily="18" charset="0"/>
              </a:rPr>
              <a:t>Rules </a:t>
            </a:r>
            <a:r>
              <a:rPr lang="en-US" sz="4000" dirty="0" smtClean="0">
                <a:latin typeface="Cambria" pitchFamily="18" charset="0"/>
              </a:rPr>
              <a:t>!</a:t>
            </a:r>
            <a:endParaRPr lang="en-US" sz="4000" b="1" i="1" dirty="0">
              <a:latin typeface="Cambria" pitchFamily="18" charset="0"/>
            </a:endParaRPr>
          </a:p>
        </p:txBody>
      </p:sp>
      <p:sp>
        <p:nvSpPr>
          <p:cNvPr id="2063" name="Text Box 34"/>
          <p:cNvSpPr txBox="1">
            <a:spLocks noChangeArrowheads="1"/>
          </p:cNvSpPr>
          <p:nvPr/>
        </p:nvSpPr>
        <p:spPr bwMode="auto">
          <a:xfrm>
            <a:off x="6055896" y="6516110"/>
            <a:ext cx="25514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08000"/>
                </a:solidFill>
                <a:latin typeface="Cambria" pitchFamily="18" charset="0"/>
              </a:rPr>
              <a:t>Three-in-a-row? Aliens </a:t>
            </a:r>
            <a:r>
              <a:rPr lang="en-US" sz="1200" u="sng" dirty="0" smtClean="0">
                <a:solidFill>
                  <a:srgbClr val="008000"/>
                </a:solidFill>
                <a:latin typeface="Cambria" pitchFamily="18" charset="0"/>
              </a:rPr>
              <a:t>rule</a:t>
            </a:r>
            <a:r>
              <a:rPr lang="en-US" sz="1200" dirty="0" smtClean="0">
                <a:solidFill>
                  <a:srgbClr val="008000"/>
                </a:solidFill>
                <a:latin typeface="Cambria" pitchFamily="18" charset="0"/>
              </a:rPr>
              <a:t> at this…</a:t>
            </a:r>
            <a:endParaRPr lang="en-US" sz="1200" dirty="0">
              <a:solidFill>
                <a:srgbClr val="008000"/>
              </a:solidFill>
              <a:latin typeface="Cambria" pitchFamily="18" charset="0"/>
            </a:endParaRPr>
          </a:p>
        </p:txBody>
      </p:sp>
      <p:sp>
        <p:nvSpPr>
          <p:cNvPr id="2064" name="Text Box 35"/>
          <p:cNvSpPr txBox="1">
            <a:spLocks noChangeArrowheads="1"/>
          </p:cNvSpPr>
          <p:nvPr/>
        </p:nvSpPr>
        <p:spPr bwMode="auto">
          <a:xfrm rot="668680">
            <a:off x="6549305" y="242449"/>
            <a:ext cx="257175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Two problems - </a:t>
            </a:r>
            <a:r>
              <a:rPr lang="en-US" sz="1800" b="1" i="1" dirty="0" smtClean="0">
                <a:latin typeface="Cambria" pitchFamily="18" charset="0"/>
              </a:rPr>
              <a:t>two rules each</a:t>
            </a:r>
            <a:endParaRPr lang="en-US" sz="1800" b="1" i="1" dirty="0">
              <a:latin typeface="Cambria" pitchFamily="18" charset="0"/>
            </a:endParaRPr>
          </a:p>
        </p:txBody>
      </p:sp>
      <p:sp>
        <p:nvSpPr>
          <p:cNvPr id="2066" name="Text Box 29"/>
          <p:cNvSpPr txBox="1">
            <a:spLocks noChangeArrowheads="1"/>
          </p:cNvSpPr>
          <p:nvPr/>
        </p:nvSpPr>
        <p:spPr bwMode="auto">
          <a:xfrm>
            <a:off x="463386" y="5093350"/>
            <a:ext cx="155261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1608F9"/>
                </a:solidFill>
                <a:latin typeface="Cambria" pitchFamily="18" charset="0"/>
              </a:rPr>
              <a:t>Midterm</a:t>
            </a:r>
            <a:endParaRPr lang="en-US" b="1" dirty="0">
              <a:solidFill>
                <a:srgbClr val="1608F9"/>
              </a:solidFill>
              <a:latin typeface="Cambria" pitchFamily="18" charset="0"/>
            </a:endParaRPr>
          </a:p>
        </p:txBody>
      </p:sp>
      <p:sp>
        <p:nvSpPr>
          <p:cNvPr id="2067" name="Rectangle 30"/>
          <p:cNvSpPr>
            <a:spLocks noChangeArrowheads="1"/>
          </p:cNvSpPr>
          <p:nvPr/>
        </p:nvSpPr>
        <p:spPr bwMode="auto">
          <a:xfrm>
            <a:off x="2129468" y="5086290"/>
            <a:ext cx="28051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mbria" pitchFamily="18" charset="0"/>
              </a:rPr>
              <a:t>review problems </a:t>
            </a:r>
            <a:r>
              <a:rPr lang="en-US" sz="2000" dirty="0" smtClean="0">
                <a:latin typeface="Cambria" pitchFamily="18" charset="0"/>
              </a:rPr>
              <a:t>online</a:t>
            </a:r>
            <a:r>
              <a:rPr lang="en-US" sz="1200" i="1" dirty="0" smtClean="0">
                <a:latin typeface="Cambria" pitchFamily="18" charset="0"/>
              </a:rPr>
              <a:t> </a:t>
            </a:r>
            <a:endParaRPr lang="en-US" sz="1200" i="1" dirty="0">
              <a:latin typeface="Cambria" pitchFamily="18" charset="0"/>
            </a:endParaRPr>
          </a:p>
        </p:txBody>
      </p:sp>
      <p:grpSp>
        <p:nvGrpSpPr>
          <p:cNvPr id="2069" name="Group 54"/>
          <p:cNvGrpSpPr>
            <a:grpSpLocks/>
          </p:cNvGrpSpPr>
          <p:nvPr/>
        </p:nvGrpSpPr>
        <p:grpSpPr bwMode="auto">
          <a:xfrm>
            <a:off x="7969377" y="5748265"/>
            <a:ext cx="518595" cy="537472"/>
            <a:chOff x="3456" y="1784"/>
            <a:chExt cx="952" cy="1048"/>
          </a:xfrm>
        </p:grpSpPr>
        <p:sp>
          <p:nvSpPr>
            <p:cNvPr id="2071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5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6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7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8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9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0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1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2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3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4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5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6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7391400" y="2430462"/>
            <a:ext cx="1524000" cy="369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John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Conway</a:t>
            </a:r>
            <a:endParaRPr lang="en-US" sz="1800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5334000" y="3141250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ambria" pitchFamily="18" charset="0"/>
              </a:rPr>
              <a:t> </a:t>
            </a:r>
            <a:r>
              <a:rPr lang="en-US" b="1" dirty="0" err="1">
                <a:solidFill>
                  <a:srgbClr val="1608F9"/>
                </a:solidFill>
                <a:latin typeface="Cambria" pitchFamily="18" charset="0"/>
              </a:rPr>
              <a:t>HW</a:t>
            </a:r>
            <a:r>
              <a:rPr lang="en-US" b="1" dirty="0">
                <a:solidFill>
                  <a:srgbClr val="1608F9"/>
                </a:solidFill>
                <a:latin typeface="Cambria" pitchFamily="18" charset="0"/>
              </a:rPr>
              <a:t> </a:t>
            </a:r>
            <a:r>
              <a:rPr lang="en-US" b="1" dirty="0" smtClean="0">
                <a:solidFill>
                  <a:srgbClr val="1608F9"/>
                </a:solidFill>
                <a:latin typeface="Cambria" pitchFamily="18" charset="0"/>
              </a:rPr>
              <a:t>10  </a:t>
            </a:r>
            <a:r>
              <a:rPr lang="en-US" dirty="0" smtClean="0">
                <a:latin typeface="Cambria" pitchFamily="18" charset="0"/>
              </a:rPr>
              <a:t>(lab + </a:t>
            </a:r>
            <a:r>
              <a:rPr lang="en-US" dirty="0" err="1" smtClean="0">
                <a:latin typeface="Cambria" pitchFamily="18" charset="0"/>
              </a:rPr>
              <a:t>prob</a:t>
            </a:r>
            <a:r>
              <a:rPr lang="en-US" dirty="0" smtClean="0">
                <a:latin typeface="Cambria" pitchFamily="18" charset="0"/>
              </a:rPr>
              <a:t> #2)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49" name="Rectangle 9"/>
          <p:cNvSpPr>
            <a:spLocks noChangeArrowheads="1"/>
          </p:cNvSpPr>
          <p:nvPr/>
        </p:nvSpPr>
        <p:spPr bwMode="auto">
          <a:xfrm>
            <a:off x="7116824" y="3572613"/>
            <a:ext cx="99578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100" dirty="0" smtClean="0">
                <a:latin typeface="Cambria" pitchFamily="18" charset="0"/>
              </a:rPr>
              <a:t>due Mon. </a:t>
            </a:r>
            <a:r>
              <a:rPr lang="en-US" sz="1100" dirty="0" smtClean="0">
                <a:latin typeface="Cambria" pitchFamily="18" charset="0"/>
              </a:rPr>
              <a:t>4/2</a:t>
            </a:r>
            <a:endParaRPr lang="en-US" sz="1100" dirty="0">
              <a:latin typeface="Cambria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600" y="1898757"/>
            <a:ext cx="1422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Cambria" pitchFamily="18" charset="0"/>
              </a:rPr>
              <a:t>z = z </a:t>
            </a:r>
            <a:r>
              <a:rPr lang="en-US" b="1" i="1" baseline="42000" dirty="0" smtClean="0">
                <a:latin typeface="Cambria" pitchFamily="18" charset="0"/>
              </a:rPr>
              <a:t>2</a:t>
            </a:r>
            <a:r>
              <a:rPr lang="en-US" b="1" i="1" dirty="0" smtClean="0">
                <a:latin typeface="Cambria" pitchFamily="18" charset="0"/>
              </a:rPr>
              <a:t> + c</a:t>
            </a:r>
            <a:endParaRPr lang="en-US" dirty="0"/>
          </a:p>
        </p:txBody>
      </p:sp>
      <p:pic>
        <p:nvPicPr>
          <p:cNvPr id="252930" name="Picture 2" descr="http://www.misterx.ca/Mandelbrot_Set/Mandelbrot_Set-4-thum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5" y="1378310"/>
            <a:ext cx="2003409" cy="15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/>
          <p:cNvSpPr/>
          <p:nvPr/>
        </p:nvSpPr>
        <p:spPr bwMode="auto">
          <a:xfrm>
            <a:off x="8402992" y="3562173"/>
            <a:ext cx="250700" cy="345636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56" name="Down Arrow 55"/>
          <p:cNvSpPr/>
          <p:nvPr/>
        </p:nvSpPr>
        <p:spPr bwMode="auto">
          <a:xfrm rot="10800000">
            <a:off x="6816681" y="2857390"/>
            <a:ext cx="250700" cy="345636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>
            <a:off x="351631" y="3810000"/>
            <a:ext cx="4872037" cy="914400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08531" y="4034135"/>
            <a:ext cx="4773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mbria" pitchFamily="18" charset="0"/>
              </a:rPr>
              <a:t>The rule:  </a:t>
            </a:r>
            <a:r>
              <a:rPr lang="en-US" b="1" i="1" dirty="0" smtClean="0">
                <a:latin typeface="Cambria" pitchFamily="18" charset="0"/>
              </a:rPr>
              <a:t>Don't follow this rule.</a:t>
            </a:r>
            <a:r>
              <a:rPr lang="en-US" dirty="0" smtClean="0">
                <a:latin typeface="Cambria" pitchFamily="18" charset="0"/>
              </a:rPr>
              <a:t> </a:t>
            </a:r>
            <a:endParaRPr lang="en-US" dirty="0">
              <a:latin typeface="Cambria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81000" y="3300664"/>
            <a:ext cx="4773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itchFamily="34" charset="0"/>
              </a:rPr>
              <a:t>Simple rules can yield complex results!</a:t>
            </a:r>
            <a:endParaRPr lang="en-US" sz="1800" dirty="0">
              <a:latin typeface="Calibri" pitchFamily="34" charset="0"/>
            </a:endParaRPr>
          </a:p>
        </p:txBody>
      </p:sp>
      <p:grpSp>
        <p:nvGrpSpPr>
          <p:cNvPr id="41" name="Group 54"/>
          <p:cNvGrpSpPr>
            <a:grpSpLocks/>
          </p:cNvGrpSpPr>
          <p:nvPr/>
        </p:nvGrpSpPr>
        <p:grpSpPr bwMode="auto">
          <a:xfrm>
            <a:off x="7043870" y="4954313"/>
            <a:ext cx="518595" cy="537472"/>
            <a:chOff x="3456" y="1784"/>
            <a:chExt cx="952" cy="1048"/>
          </a:xfrm>
        </p:grpSpPr>
        <p:sp>
          <p:nvSpPr>
            <p:cNvPr id="42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54"/>
          <p:cNvGrpSpPr>
            <a:grpSpLocks/>
          </p:cNvGrpSpPr>
          <p:nvPr/>
        </p:nvGrpSpPr>
        <p:grpSpPr bwMode="auto">
          <a:xfrm>
            <a:off x="6165694" y="4126768"/>
            <a:ext cx="518595" cy="537472"/>
            <a:chOff x="3456" y="1784"/>
            <a:chExt cx="952" cy="1048"/>
          </a:xfrm>
        </p:grpSpPr>
        <p:sp>
          <p:nvSpPr>
            <p:cNvPr id="69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6" name="Group 54"/>
          <p:cNvGrpSpPr>
            <a:grpSpLocks/>
          </p:cNvGrpSpPr>
          <p:nvPr/>
        </p:nvGrpSpPr>
        <p:grpSpPr bwMode="auto">
          <a:xfrm>
            <a:off x="7918170" y="4951749"/>
            <a:ext cx="518595" cy="537472"/>
            <a:chOff x="3456" y="1784"/>
            <a:chExt cx="952" cy="1048"/>
          </a:xfrm>
        </p:grpSpPr>
        <p:sp>
          <p:nvSpPr>
            <p:cNvPr id="87" name="Freeform 55"/>
            <p:cNvSpPr>
              <a:spLocks/>
            </p:cNvSpPr>
            <p:nvPr/>
          </p:nvSpPr>
          <p:spPr bwMode="auto">
            <a:xfrm>
              <a:off x="4266" y="188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56"/>
            <p:cNvSpPr>
              <a:spLocks/>
            </p:cNvSpPr>
            <p:nvPr/>
          </p:nvSpPr>
          <p:spPr bwMode="auto">
            <a:xfrm rot="7013025">
              <a:off x="4162" y="1952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57"/>
            <p:cNvSpPr>
              <a:spLocks/>
            </p:cNvSpPr>
            <p:nvPr/>
          </p:nvSpPr>
          <p:spPr bwMode="auto">
            <a:xfrm rot="-6712609">
              <a:off x="4168" y="1814"/>
              <a:ext cx="142" cy="81"/>
            </a:xfrm>
            <a:custGeom>
              <a:avLst/>
              <a:gdLst>
                <a:gd name="T0" fmla="*/ 0 w 112"/>
                <a:gd name="T1" fmla="*/ 2 h 104"/>
                <a:gd name="T2" fmla="*/ 1477 w 112"/>
                <a:gd name="T3" fmla="*/ 2 h 104"/>
                <a:gd name="T4" fmla="*/ 2557 w 112"/>
                <a:gd name="T5" fmla="*/ 2 h 104"/>
                <a:gd name="T6" fmla="*/ 1477 w 112"/>
                <a:gd name="T7" fmla="*/ 3 h 104"/>
                <a:gd name="T8" fmla="*/ 0 w 112"/>
                <a:gd name="T9" fmla="*/ 2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2"/>
                <a:gd name="T16" fmla="*/ 0 h 104"/>
                <a:gd name="T17" fmla="*/ 112 w 112"/>
                <a:gd name="T18" fmla="*/ 104 h 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2" h="104">
                  <a:moveTo>
                    <a:pt x="0" y="51"/>
                  </a:moveTo>
                  <a:cubicBezTo>
                    <a:pt x="17" y="32"/>
                    <a:pt x="33" y="19"/>
                    <a:pt x="54" y="5"/>
                  </a:cubicBezTo>
                  <a:cubicBezTo>
                    <a:pt x="67" y="7"/>
                    <a:pt x="89" y="0"/>
                    <a:pt x="92" y="12"/>
                  </a:cubicBezTo>
                  <a:cubicBezTo>
                    <a:pt x="112" y="94"/>
                    <a:pt x="94" y="92"/>
                    <a:pt x="54" y="104"/>
                  </a:cubicBezTo>
                  <a:cubicBezTo>
                    <a:pt x="20" y="94"/>
                    <a:pt x="16" y="83"/>
                    <a:pt x="0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rgbClr val="66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58"/>
            <p:cNvSpPr>
              <a:spLocks/>
            </p:cNvSpPr>
            <p:nvPr/>
          </p:nvSpPr>
          <p:spPr bwMode="auto">
            <a:xfrm>
              <a:off x="3456" y="2583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59"/>
            <p:cNvSpPr>
              <a:spLocks noChangeArrowheads="1"/>
            </p:cNvSpPr>
            <p:nvPr/>
          </p:nvSpPr>
          <p:spPr bwMode="auto">
            <a:xfrm>
              <a:off x="3493" y="2064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60"/>
            <p:cNvSpPr>
              <a:spLocks noChangeArrowheads="1"/>
            </p:cNvSpPr>
            <p:nvPr/>
          </p:nvSpPr>
          <p:spPr bwMode="auto">
            <a:xfrm rot="-1967255">
              <a:off x="3567" y="2207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Oval 61"/>
            <p:cNvSpPr>
              <a:spLocks noChangeArrowheads="1"/>
            </p:cNvSpPr>
            <p:nvPr/>
          </p:nvSpPr>
          <p:spPr bwMode="auto">
            <a:xfrm>
              <a:off x="3790" y="2207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62"/>
            <p:cNvSpPr>
              <a:spLocks noChangeArrowheads="1"/>
            </p:cNvSpPr>
            <p:nvPr/>
          </p:nvSpPr>
          <p:spPr bwMode="auto">
            <a:xfrm rot="-2071034">
              <a:off x="4049" y="2255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63"/>
            <p:cNvSpPr>
              <a:spLocks noChangeArrowheads="1"/>
            </p:cNvSpPr>
            <p:nvPr/>
          </p:nvSpPr>
          <p:spPr bwMode="auto">
            <a:xfrm>
              <a:off x="3646" y="2303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64"/>
            <p:cNvSpPr>
              <a:spLocks noChangeArrowheads="1"/>
            </p:cNvSpPr>
            <p:nvPr/>
          </p:nvSpPr>
          <p:spPr bwMode="auto">
            <a:xfrm>
              <a:off x="3869" y="2319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65"/>
            <p:cNvSpPr>
              <a:spLocks noChangeArrowheads="1"/>
            </p:cNvSpPr>
            <p:nvPr/>
          </p:nvSpPr>
          <p:spPr bwMode="auto">
            <a:xfrm>
              <a:off x="4071" y="2373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AutoShape 66"/>
            <p:cNvSpPr>
              <a:spLocks noChangeArrowheads="1"/>
            </p:cNvSpPr>
            <p:nvPr/>
          </p:nvSpPr>
          <p:spPr bwMode="auto">
            <a:xfrm rot="-5400000">
              <a:off x="3819" y="2364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Freeform 67"/>
            <p:cNvSpPr>
              <a:spLocks/>
            </p:cNvSpPr>
            <p:nvPr/>
          </p:nvSpPr>
          <p:spPr bwMode="auto">
            <a:xfrm>
              <a:off x="3648" y="1952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68"/>
            <p:cNvSpPr>
              <a:spLocks/>
            </p:cNvSpPr>
            <p:nvPr/>
          </p:nvSpPr>
          <p:spPr bwMode="auto">
            <a:xfrm>
              <a:off x="3782" y="1875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69"/>
            <p:cNvSpPr>
              <a:spLocks/>
            </p:cNvSpPr>
            <p:nvPr/>
          </p:nvSpPr>
          <p:spPr bwMode="auto">
            <a:xfrm>
              <a:off x="3994" y="1843"/>
              <a:ext cx="276" cy="108"/>
            </a:xfrm>
            <a:custGeom>
              <a:avLst/>
              <a:gdLst>
                <a:gd name="T0" fmla="*/ 0 w 276"/>
                <a:gd name="T1" fmla="*/ 108 h 108"/>
                <a:gd name="T2" fmla="*/ 92 w 276"/>
                <a:gd name="T3" fmla="*/ 0 h 108"/>
                <a:gd name="T4" fmla="*/ 261 w 276"/>
                <a:gd name="T5" fmla="*/ 31 h 108"/>
                <a:gd name="T6" fmla="*/ 276 w 276"/>
                <a:gd name="T7" fmla="*/ 92 h 10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6"/>
                <a:gd name="T13" fmla="*/ 0 h 108"/>
                <a:gd name="T14" fmla="*/ 276 w 276"/>
                <a:gd name="T15" fmla="*/ 108 h 10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6" h="108">
                  <a:moveTo>
                    <a:pt x="0" y="108"/>
                  </a:moveTo>
                  <a:cubicBezTo>
                    <a:pt x="40" y="65"/>
                    <a:pt x="21" y="18"/>
                    <a:pt x="92" y="0"/>
                  </a:cubicBezTo>
                  <a:cubicBezTo>
                    <a:pt x="273" y="11"/>
                    <a:pt x="175" y="1"/>
                    <a:pt x="261" y="31"/>
                  </a:cubicBezTo>
                  <a:cubicBezTo>
                    <a:pt x="267" y="51"/>
                    <a:pt x="276" y="71"/>
                    <a:pt x="276" y="92"/>
                  </a:cubicBezTo>
                </a:path>
              </a:pathLst>
            </a:custGeom>
            <a:noFill/>
            <a:ln w="38100">
              <a:solidFill>
                <a:srgbClr val="CC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70"/>
            <p:cNvSpPr>
              <a:spLocks/>
            </p:cNvSpPr>
            <p:nvPr/>
          </p:nvSpPr>
          <p:spPr bwMode="auto">
            <a:xfrm>
              <a:off x="3553" y="2626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71"/>
            <p:cNvSpPr>
              <a:spLocks/>
            </p:cNvSpPr>
            <p:nvPr/>
          </p:nvSpPr>
          <p:spPr bwMode="auto">
            <a:xfrm flipH="1">
              <a:off x="3984" y="2637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" name="Rectangle 30"/>
          <p:cNvSpPr>
            <a:spLocks noChangeArrowheads="1"/>
          </p:cNvSpPr>
          <p:nvPr/>
        </p:nvSpPr>
        <p:spPr bwMode="auto">
          <a:xfrm>
            <a:off x="1170975" y="5619690"/>
            <a:ext cx="3121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Cambria" pitchFamily="18" charset="0"/>
              </a:rPr>
              <a:t>content?  </a:t>
            </a:r>
            <a:r>
              <a:rPr lang="en-US" sz="2000" i="1" dirty="0" smtClean="0">
                <a:latin typeface="Cambria" pitchFamily="18" charset="0"/>
              </a:rPr>
              <a:t>only through </a:t>
            </a:r>
            <a:r>
              <a:rPr lang="en-US" sz="2000" i="1" dirty="0" smtClean="0">
                <a:latin typeface="Cambria" pitchFamily="18" charset="0"/>
              </a:rPr>
              <a:t>hw9</a:t>
            </a:r>
            <a:endParaRPr lang="en-US" sz="1200" i="1" dirty="0">
              <a:latin typeface="Cambria" pitchFamily="18" charset="0"/>
            </a:endParaRPr>
          </a:p>
        </p:txBody>
      </p:sp>
      <p:sp>
        <p:nvSpPr>
          <p:cNvPr id="105" name="Text Box 29"/>
          <p:cNvSpPr txBox="1">
            <a:spLocks noChangeArrowheads="1"/>
          </p:cNvSpPr>
          <p:nvPr/>
        </p:nvSpPr>
        <p:spPr bwMode="auto">
          <a:xfrm>
            <a:off x="463386" y="6236503"/>
            <a:ext cx="1552613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Final ?!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06" name="Rectangle 30"/>
          <p:cNvSpPr>
            <a:spLocks noChangeArrowheads="1"/>
          </p:cNvSpPr>
          <p:nvPr/>
        </p:nvSpPr>
        <p:spPr bwMode="auto">
          <a:xfrm>
            <a:off x="2624034" y="6327001"/>
            <a:ext cx="192668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ambria" pitchFamily="18" charset="0"/>
              </a:rPr>
              <a:t>Date:  5/8 </a:t>
            </a:r>
            <a:r>
              <a:rPr lang="en-US" sz="1800" dirty="0" smtClean="0">
                <a:latin typeface="Cambria" pitchFamily="18" charset="0"/>
              </a:rPr>
              <a:t>@ 2pm</a:t>
            </a:r>
          </a:p>
        </p:txBody>
      </p:sp>
    </p:spTree>
    <p:extLst>
      <p:ext uri="{BB962C8B-B14F-4D97-AF65-F5344CB8AC3E}">
        <p14:creationId xmlns:p14="http://schemas.microsoft.com/office/powerpoint/2010/main" val="19515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 bwMode="auto">
          <a:xfrm>
            <a:off x="247818" y="597568"/>
            <a:ext cx="5111625" cy="503377"/>
          </a:xfrm>
          <a:prstGeom prst="roundRect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47818" y="3648957"/>
            <a:ext cx="6858000" cy="517979"/>
          </a:xfrm>
          <a:prstGeom prst="roundRect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imes" pitchFamily="1" charset="0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247817" y="4667884"/>
            <a:ext cx="5806761" cy="535181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6204342" y="152400"/>
            <a:ext cx="25466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In CS, </a:t>
            </a:r>
            <a:r>
              <a:rPr lang="en-US" sz="4000" b="1" i="1" dirty="0" smtClean="0">
                <a:latin typeface="Cambria" pitchFamily="18" charset="0"/>
              </a:rPr>
              <a:t>rules</a:t>
            </a:r>
            <a:r>
              <a:rPr lang="en-US" sz="4000" dirty="0" smtClean="0">
                <a:latin typeface="Cambria" pitchFamily="18" charset="0"/>
              </a:rPr>
              <a:t> rule!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9725" y="3680844"/>
            <a:ext cx="6659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 smtClean="0">
                <a:latin typeface="Cambria" pitchFamily="18" charset="0"/>
              </a:rPr>
              <a:t>(1b) Numbers and strings are handled </a:t>
            </a:r>
            <a:r>
              <a:rPr lang="en-US" dirty="0" smtClean="0">
                <a:latin typeface="Cambria" pitchFamily="18" charset="0"/>
              </a:rPr>
              <a:t>“by </a:t>
            </a:r>
            <a:r>
              <a:rPr lang="en-US" b="1" dirty="0" smtClean="0">
                <a:latin typeface="Cambria" pitchFamily="18" charset="0"/>
              </a:rPr>
              <a:t>value</a:t>
            </a:r>
            <a:r>
              <a:rPr lang="en-US" dirty="0" smtClean="0">
                <a:latin typeface="Cambria" pitchFamily="18" charset="0"/>
              </a:rPr>
              <a:t>”</a:t>
            </a:r>
            <a:endParaRPr lang="en-US" dirty="0" smtClean="0"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4717703"/>
            <a:ext cx="5749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 smtClean="0">
                <a:latin typeface="Cambria" pitchFamily="18" charset="0"/>
              </a:rPr>
              <a:t>(2) Functions receive </a:t>
            </a:r>
            <a:r>
              <a:rPr lang="en-US" dirty="0" smtClean="0">
                <a:latin typeface="Cambria" pitchFamily="18" charset="0"/>
              </a:rPr>
              <a:t>arguments “by copy”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4800" y="625726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Cambria" pitchFamily="18" charset="0"/>
              </a:rPr>
              <a:t>(1a) Lists are handled </a:t>
            </a:r>
            <a:r>
              <a:rPr lang="en-US" dirty="0" smtClean="0">
                <a:latin typeface="Cambria" pitchFamily="18" charset="0"/>
              </a:rPr>
              <a:t>“by </a:t>
            </a:r>
            <a:r>
              <a:rPr lang="en-US" b="1" dirty="0" smtClean="0">
                <a:latin typeface="Cambria" pitchFamily="18" charset="0"/>
              </a:rPr>
              <a:t>reference</a:t>
            </a:r>
            <a:r>
              <a:rPr lang="en-US" dirty="0" smtClean="0">
                <a:latin typeface="Cambria" pitchFamily="18" charset="0"/>
              </a:rPr>
              <a:t>”</a:t>
            </a:r>
            <a:endParaRPr lang="en-US" dirty="0"/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 rot="21202470">
            <a:off x="6172009" y="5487618"/>
            <a:ext cx="2546625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two rules,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 rot="21202470">
            <a:off x="6235683" y="6179248"/>
            <a:ext cx="2546625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latin typeface="Cambria" pitchFamily="18" charset="0"/>
              </a:rPr>
              <a:t>“</a:t>
            </a:r>
            <a:r>
              <a:rPr lang="en-US" sz="2000" dirty="0" smtClean="0">
                <a:latin typeface="Cambria" pitchFamily="18" charset="0"/>
              </a:rPr>
              <a:t>interesting</a:t>
            </a:r>
            <a:r>
              <a:rPr lang="en-US" sz="2000" dirty="0" smtClean="0">
                <a:latin typeface="Cambria" pitchFamily="18" charset="0"/>
              </a:rPr>
              <a:t>”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results!</a:t>
            </a:r>
            <a:endParaRPr lang="en-US" sz="2000" i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86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 bwMode="auto">
          <a:xfrm>
            <a:off x="247817" y="4667884"/>
            <a:ext cx="5806761" cy="535181"/>
          </a:xfrm>
          <a:prstGeom prst="roundRect">
            <a:avLst/>
          </a:prstGeom>
          <a:solidFill>
            <a:srgbClr val="CCEC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247818" y="597568"/>
            <a:ext cx="5111625" cy="503377"/>
          </a:xfrm>
          <a:prstGeom prst="roundRect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247818" y="3648957"/>
            <a:ext cx="6858000" cy="517979"/>
          </a:xfrm>
          <a:prstGeom prst="roundRect">
            <a:avLst/>
          </a:prstGeom>
          <a:solidFill>
            <a:srgbClr val="FFCC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9900"/>
              </a:solidFill>
              <a:effectLst/>
              <a:latin typeface="Times" pitchFamily="1" charset="0"/>
            </a:endParaRPr>
          </a:p>
        </p:txBody>
      </p:sp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6204342" y="152400"/>
            <a:ext cx="25466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000" dirty="0" smtClean="0">
                <a:latin typeface="Cambria" pitchFamily="18" charset="0"/>
              </a:rPr>
              <a:t>In CS, </a:t>
            </a:r>
            <a:r>
              <a:rPr lang="en-US" sz="4000" b="1" i="1" dirty="0" smtClean="0">
                <a:latin typeface="Cambria" pitchFamily="18" charset="0"/>
              </a:rPr>
              <a:t>rules</a:t>
            </a:r>
            <a:r>
              <a:rPr lang="en-US" sz="4000" dirty="0" smtClean="0">
                <a:latin typeface="Cambria" pitchFamily="18" charset="0"/>
              </a:rPr>
              <a:t> rule!</a:t>
            </a:r>
            <a:endParaRPr lang="en-US" sz="4000" i="1" dirty="0"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39725" y="3680844"/>
            <a:ext cx="6659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 smtClean="0">
                <a:latin typeface="Cambria" pitchFamily="18" charset="0"/>
              </a:rPr>
              <a:t>(1b) Numbers and strings are handled </a:t>
            </a:r>
            <a:r>
              <a:rPr lang="en-US" dirty="0" smtClean="0">
                <a:latin typeface="Cambria" pitchFamily="18" charset="0"/>
              </a:rPr>
              <a:t>“by </a:t>
            </a:r>
            <a:r>
              <a:rPr lang="en-US" b="1" dirty="0" smtClean="0">
                <a:latin typeface="Cambria" pitchFamily="18" charset="0"/>
              </a:rPr>
              <a:t>value</a:t>
            </a:r>
            <a:r>
              <a:rPr lang="en-US" dirty="0" smtClean="0">
                <a:latin typeface="Cambria" pitchFamily="18" charset="0"/>
              </a:rPr>
              <a:t>”</a:t>
            </a:r>
            <a:endParaRPr lang="en-US" dirty="0" smtClean="0">
              <a:latin typeface="Cambria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4717703"/>
            <a:ext cx="5244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dirty="0" smtClean="0">
                <a:latin typeface="Cambria" pitchFamily="18" charset="0"/>
              </a:rPr>
              <a:t>(2) Functions receive inputs "by copy"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943600" y="4449745"/>
            <a:ext cx="259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ambria" pitchFamily="18" charset="0"/>
              </a:rPr>
              <a:t>The contents of the variable's </a:t>
            </a:r>
            <a:r>
              <a:rPr lang="en-US" sz="1800" dirty="0" smtClean="0">
                <a:latin typeface="Cambria" pitchFamily="18" charset="0"/>
              </a:rPr>
              <a:t>“box</a:t>
            </a:r>
            <a:r>
              <a:rPr lang="en-US" sz="1800" dirty="0" smtClean="0">
                <a:latin typeface="Cambria" pitchFamily="18" charset="0"/>
              </a:rPr>
              <a:t>”</a:t>
            </a:r>
            <a:r>
              <a:rPr lang="en-US" sz="1800" dirty="0" smtClean="0">
                <a:latin typeface="Cambria" pitchFamily="18" charset="0"/>
              </a:rPr>
              <a:t> </a:t>
            </a:r>
            <a:r>
              <a:rPr lang="en-US" sz="1800" dirty="0" smtClean="0">
                <a:latin typeface="Cambria" pitchFamily="18" charset="0"/>
              </a:rPr>
              <a:t>in memory are </a:t>
            </a:r>
            <a:r>
              <a:rPr lang="en-US" sz="1800" u="sng" dirty="0" smtClean="0">
                <a:latin typeface="Cambria" pitchFamily="18" charset="0"/>
              </a:rPr>
              <a:t>copied</a:t>
            </a:r>
            <a:r>
              <a:rPr lang="en-US" sz="1800" dirty="0" smtClean="0">
                <a:latin typeface="Cambria" pitchFamily="18" charset="0"/>
              </a:rPr>
              <a:t>.</a:t>
            </a:r>
            <a:endParaRPr lang="en-US" sz="1800" dirty="0"/>
          </a:p>
        </p:txBody>
      </p:sp>
      <p:sp>
        <p:nvSpPr>
          <p:cNvPr id="60" name="AutoShape 7"/>
          <p:cNvSpPr>
            <a:spLocks noChangeArrowheads="1"/>
          </p:cNvSpPr>
          <p:nvPr/>
        </p:nvSpPr>
        <p:spPr bwMode="auto">
          <a:xfrm>
            <a:off x="1981200" y="5562600"/>
            <a:ext cx="1692935" cy="83820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Rectangle 8"/>
          <p:cNvSpPr>
            <a:spLocks noChangeArrowheads="1"/>
          </p:cNvSpPr>
          <p:nvPr/>
        </p:nvSpPr>
        <p:spPr bwMode="auto">
          <a:xfrm>
            <a:off x="2630622" y="5530768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latin typeface="Courier New" pitchFamily="49" charset="0"/>
              </a:rPr>
              <a:t>7</a:t>
            </a:r>
          </a:p>
        </p:txBody>
      </p:sp>
      <p:sp>
        <p:nvSpPr>
          <p:cNvPr id="62" name="Rectangle 9"/>
          <p:cNvSpPr>
            <a:spLocks noChangeArrowheads="1"/>
          </p:cNvSpPr>
          <p:nvPr/>
        </p:nvSpPr>
        <p:spPr bwMode="auto">
          <a:xfrm>
            <a:off x="2297236" y="6010024"/>
            <a:ext cx="598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err="1" smtClean="0">
                <a:latin typeface="Courier New" pitchFamily="49" charset="0"/>
              </a:rPr>
              <a:t>fav</a:t>
            </a:r>
            <a:endParaRPr lang="en-US" sz="1800" b="1" dirty="0">
              <a:solidFill>
                <a:schemeClr val="accent2"/>
              </a:solidFill>
              <a:latin typeface="Courier New" pitchFamily="49" charset="0"/>
            </a:endParaRPr>
          </a:p>
        </p:txBody>
      </p:sp>
      <p:sp>
        <p:nvSpPr>
          <p:cNvPr id="64" name="AutoShape 7"/>
          <p:cNvSpPr>
            <a:spLocks noChangeArrowheads="1"/>
          </p:cNvSpPr>
          <p:nvPr/>
        </p:nvSpPr>
        <p:spPr bwMode="auto">
          <a:xfrm>
            <a:off x="4174198" y="5783431"/>
            <a:ext cx="1692935" cy="838200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1608F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" name="Rectangle 8"/>
          <p:cNvSpPr>
            <a:spLocks noChangeArrowheads="1"/>
          </p:cNvSpPr>
          <p:nvPr/>
        </p:nvSpPr>
        <p:spPr bwMode="auto">
          <a:xfrm>
            <a:off x="4823620" y="5751599"/>
            <a:ext cx="3667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608F9"/>
                </a:solidFill>
                <a:latin typeface="Courier New" pitchFamily="49" charset="0"/>
              </a:rPr>
              <a:t>7</a:t>
            </a:r>
          </a:p>
        </p:txBody>
      </p:sp>
      <p:sp>
        <p:nvSpPr>
          <p:cNvPr id="66" name="Rectangle 9"/>
          <p:cNvSpPr>
            <a:spLocks noChangeArrowheads="1"/>
          </p:cNvSpPr>
          <p:nvPr/>
        </p:nvSpPr>
        <p:spPr bwMode="auto">
          <a:xfrm>
            <a:off x="4628092" y="6230855"/>
            <a:ext cx="322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1608F9"/>
                </a:solidFill>
                <a:latin typeface="Courier New" pitchFamily="49" charset="0"/>
              </a:rPr>
              <a:t>x</a:t>
            </a:r>
          </a:p>
        </p:txBody>
      </p:sp>
      <p:sp>
        <p:nvSpPr>
          <p:cNvPr id="6" name="Rectangle 5"/>
          <p:cNvSpPr/>
          <p:nvPr/>
        </p:nvSpPr>
        <p:spPr>
          <a:xfrm>
            <a:off x="5867400" y="5543490"/>
            <a:ext cx="15696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1608F9"/>
                </a:solidFill>
                <a:latin typeface="Courier New" pitchFamily="49" charset="0"/>
                <a:cs typeface="Courier New" pitchFamily="49" charset="0"/>
              </a:rPr>
              <a:t>def</a:t>
            </a:r>
            <a:r>
              <a:rPr lang="en-US" sz="2000" b="1" dirty="0" smtClean="0">
                <a:solidFill>
                  <a:srgbClr val="1608F9"/>
                </a:solidFill>
                <a:latin typeface="Courier New" pitchFamily="49" charset="0"/>
                <a:cs typeface="Courier New" pitchFamily="49" charset="0"/>
              </a:rPr>
              <a:t> f(x):</a:t>
            </a:r>
            <a:endParaRPr lang="en-US" sz="2000" b="1" dirty="0">
              <a:solidFill>
                <a:srgbClr val="1608F9"/>
              </a:solidFill>
              <a:latin typeface="Courier New" pitchFamily="49" charset="0"/>
              <a:cs typeface="Courier New" pitchFamily="49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021398" y="5747335"/>
            <a:ext cx="1810526" cy="2443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1608F9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6367796" y="6230855"/>
            <a:ext cx="2526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1608F9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dirty="0">
                <a:latin typeface="Cambria" pitchFamily="18" charset="0"/>
              </a:rPr>
              <a:t> </a:t>
            </a:r>
            <a:r>
              <a:rPr lang="en-US" dirty="0" smtClean="0">
                <a:latin typeface="Cambria" pitchFamily="18" charset="0"/>
              </a:rPr>
              <a:t>is a copy of </a:t>
            </a:r>
            <a:r>
              <a:rPr lang="en-US" b="1" dirty="0" smtClean="0">
                <a:latin typeface="Courier New" pitchFamily="49" charset="0"/>
                <a:cs typeface="Courier New" pitchFamily="49" charset="0"/>
              </a:rPr>
              <a:t>fav</a:t>
            </a:r>
            <a:endParaRPr lang="en-US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1" name="AutoShape 15"/>
          <p:cNvSpPr>
            <a:spLocks noChangeArrowheads="1"/>
          </p:cNvSpPr>
          <p:nvPr/>
        </p:nvSpPr>
        <p:spPr bwMode="auto">
          <a:xfrm>
            <a:off x="733425" y="2455360"/>
            <a:ext cx="1331912" cy="69691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Freeform 16"/>
          <p:cNvSpPr>
            <a:spLocks/>
          </p:cNvSpPr>
          <p:nvPr/>
        </p:nvSpPr>
        <p:spPr bwMode="auto">
          <a:xfrm>
            <a:off x="1395412" y="2121317"/>
            <a:ext cx="1157288" cy="454025"/>
          </a:xfrm>
          <a:custGeom>
            <a:avLst/>
            <a:gdLst>
              <a:gd name="T0" fmla="*/ 0 w 729"/>
              <a:gd name="T1" fmla="*/ 2147483647 h 286"/>
              <a:gd name="T2" fmla="*/ 2147483647 w 729"/>
              <a:gd name="T3" fmla="*/ 0 h 286"/>
              <a:gd name="T4" fmla="*/ 2147483647 w 729"/>
              <a:gd name="T5" fmla="*/ 2147483647 h 286"/>
              <a:gd name="T6" fmla="*/ 0 60000 65536"/>
              <a:gd name="T7" fmla="*/ 0 60000 65536"/>
              <a:gd name="T8" fmla="*/ 0 60000 65536"/>
              <a:gd name="T9" fmla="*/ 0 w 729"/>
              <a:gd name="T10" fmla="*/ 0 h 286"/>
              <a:gd name="T11" fmla="*/ 729 w 729"/>
              <a:gd name="T12" fmla="*/ 286 h 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9" h="286">
                <a:moveTo>
                  <a:pt x="0" y="286"/>
                </a:moveTo>
                <a:lnTo>
                  <a:pt x="2" y="0"/>
                </a:lnTo>
                <a:lnTo>
                  <a:pt x="729" y="243"/>
                </a:lnTo>
              </a:path>
            </a:pathLst>
          </a:cu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ext Box 17"/>
          <p:cNvSpPr txBox="1">
            <a:spLocks noChangeArrowheads="1"/>
          </p:cNvSpPr>
          <p:nvPr/>
        </p:nvSpPr>
        <p:spPr bwMode="auto">
          <a:xfrm>
            <a:off x="849312" y="2782220"/>
            <a:ext cx="804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CC3300"/>
                </a:solidFill>
                <a:latin typeface="Courier New" pitchFamily="49" charset="0"/>
              </a:rPr>
              <a:t>L</a:t>
            </a:r>
          </a:p>
        </p:txBody>
      </p:sp>
      <p:sp>
        <p:nvSpPr>
          <p:cNvPr id="74" name="AutoShape 18"/>
          <p:cNvSpPr>
            <a:spLocks noChangeArrowheads="1"/>
          </p:cNvSpPr>
          <p:nvPr/>
        </p:nvSpPr>
        <p:spPr bwMode="auto">
          <a:xfrm>
            <a:off x="2409825" y="2630905"/>
            <a:ext cx="825500" cy="60166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5" name="AutoShape 19"/>
          <p:cNvSpPr>
            <a:spLocks noChangeArrowheads="1"/>
          </p:cNvSpPr>
          <p:nvPr/>
        </p:nvSpPr>
        <p:spPr bwMode="auto">
          <a:xfrm>
            <a:off x="3171825" y="2630905"/>
            <a:ext cx="825500" cy="60166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AutoShape 20"/>
          <p:cNvSpPr>
            <a:spLocks noChangeArrowheads="1"/>
          </p:cNvSpPr>
          <p:nvPr/>
        </p:nvSpPr>
        <p:spPr bwMode="auto">
          <a:xfrm>
            <a:off x="4010025" y="2630905"/>
            <a:ext cx="825500" cy="60166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Text Box 21"/>
          <p:cNvSpPr txBox="1">
            <a:spLocks noChangeArrowheads="1"/>
          </p:cNvSpPr>
          <p:nvPr/>
        </p:nvSpPr>
        <p:spPr bwMode="auto">
          <a:xfrm>
            <a:off x="2297112" y="2935705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L[0]</a:t>
            </a:r>
          </a:p>
        </p:txBody>
      </p:sp>
      <p:sp>
        <p:nvSpPr>
          <p:cNvPr id="78" name="Text Box 22"/>
          <p:cNvSpPr txBox="1">
            <a:spLocks noChangeArrowheads="1"/>
          </p:cNvSpPr>
          <p:nvPr/>
        </p:nvSpPr>
        <p:spPr bwMode="auto">
          <a:xfrm>
            <a:off x="3052762" y="2935705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L[1]</a:t>
            </a:r>
          </a:p>
        </p:txBody>
      </p:sp>
      <p:sp>
        <p:nvSpPr>
          <p:cNvPr id="79" name="Text Box 23"/>
          <p:cNvSpPr txBox="1">
            <a:spLocks noChangeArrowheads="1"/>
          </p:cNvSpPr>
          <p:nvPr/>
        </p:nvSpPr>
        <p:spPr bwMode="auto">
          <a:xfrm>
            <a:off x="3883025" y="2935705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L[2]</a:t>
            </a:r>
          </a:p>
        </p:txBody>
      </p:sp>
      <p:sp>
        <p:nvSpPr>
          <p:cNvPr id="80" name="Text Box 24"/>
          <p:cNvSpPr txBox="1">
            <a:spLocks noChangeArrowheads="1"/>
          </p:cNvSpPr>
          <p:nvPr/>
        </p:nvSpPr>
        <p:spPr bwMode="auto">
          <a:xfrm>
            <a:off x="526492" y="1708919"/>
            <a:ext cx="114990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1400" b="1" i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"Reference"</a:t>
            </a:r>
            <a:endParaRPr lang="en-US" sz="1400" b="1" i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1400" b="1" i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"Pointer"</a:t>
            </a:r>
            <a:endParaRPr lang="en-US" sz="1400" b="1" i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1400" b="1" dirty="0">
                <a:latin typeface="Calibri" panose="020F0502020204030204" pitchFamily="34" charset="0"/>
                <a:cs typeface="Courier New" pitchFamily="49" charset="0"/>
              </a:rPr>
              <a:t>id</a:t>
            </a:r>
          </a:p>
        </p:txBody>
      </p:sp>
      <p:sp>
        <p:nvSpPr>
          <p:cNvPr id="81" name="Text Box 26"/>
          <p:cNvSpPr txBox="1">
            <a:spLocks noChangeArrowheads="1"/>
          </p:cNvSpPr>
          <p:nvPr/>
        </p:nvSpPr>
        <p:spPr bwMode="auto">
          <a:xfrm>
            <a:off x="1884362" y="1868905"/>
            <a:ext cx="33059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3300"/>
                </a:solidFill>
                <a:latin typeface="Courier New" pitchFamily="49" charset="0"/>
              </a:rPr>
              <a:t>L = [</a:t>
            </a:r>
            <a:r>
              <a:rPr lang="en-US" b="1" dirty="0">
                <a:latin typeface="Courier New" pitchFamily="49" charset="0"/>
              </a:rPr>
              <a:t>5</a:t>
            </a:r>
            <a:r>
              <a:rPr lang="en-US" b="1" dirty="0" smtClean="0">
                <a:solidFill>
                  <a:srgbClr val="CC3300"/>
                </a:solidFill>
                <a:latin typeface="Courier New" pitchFamily="49" charset="0"/>
              </a:rPr>
              <a:t>, </a:t>
            </a:r>
            <a:r>
              <a:rPr lang="en-US" b="1" dirty="0" smtClean="0">
                <a:latin typeface="Courier New" pitchFamily="49" charset="0"/>
              </a:rPr>
              <a:t>42</a:t>
            </a:r>
            <a:r>
              <a:rPr lang="en-US" b="1" dirty="0" smtClean="0">
                <a:solidFill>
                  <a:srgbClr val="CC3300"/>
                </a:solidFill>
                <a:latin typeface="Courier New" pitchFamily="49" charset="0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</a:rPr>
              <a:t>'hi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'</a:t>
            </a:r>
            <a:r>
              <a:rPr lang="en-US" b="1" dirty="0">
                <a:solidFill>
                  <a:srgbClr val="CC3300"/>
                </a:solidFill>
                <a:latin typeface="Courier New" pitchFamily="49" charset="0"/>
              </a:rPr>
              <a:t>]</a:t>
            </a:r>
          </a:p>
        </p:txBody>
      </p:sp>
      <p:sp>
        <p:nvSpPr>
          <p:cNvPr id="82" name="Text Box 28"/>
          <p:cNvSpPr txBox="1">
            <a:spLocks noChangeArrowheads="1"/>
          </p:cNvSpPr>
          <p:nvPr/>
        </p:nvSpPr>
        <p:spPr bwMode="auto">
          <a:xfrm>
            <a:off x="2417762" y="2630905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5</a:t>
            </a:r>
          </a:p>
        </p:txBody>
      </p:sp>
      <p:sp>
        <p:nvSpPr>
          <p:cNvPr id="83" name="Text Box 29"/>
          <p:cNvSpPr txBox="1">
            <a:spLocks noChangeArrowheads="1"/>
          </p:cNvSpPr>
          <p:nvPr/>
        </p:nvSpPr>
        <p:spPr bwMode="auto">
          <a:xfrm>
            <a:off x="3171825" y="2627730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42</a:t>
            </a:r>
          </a:p>
        </p:txBody>
      </p:sp>
      <p:sp>
        <p:nvSpPr>
          <p:cNvPr id="84" name="Text Box 30"/>
          <p:cNvSpPr txBox="1">
            <a:spLocks noChangeArrowheads="1"/>
          </p:cNvSpPr>
          <p:nvPr/>
        </p:nvSpPr>
        <p:spPr bwMode="auto">
          <a:xfrm>
            <a:off x="4017962" y="2624555"/>
            <a:ext cx="804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'hi'</a:t>
            </a:r>
          </a:p>
        </p:txBody>
      </p:sp>
      <p:sp>
        <p:nvSpPr>
          <p:cNvPr id="85" name="AutoShape 36"/>
          <p:cNvSpPr>
            <a:spLocks noChangeArrowheads="1"/>
          </p:cNvSpPr>
          <p:nvPr/>
        </p:nvSpPr>
        <p:spPr bwMode="auto">
          <a:xfrm>
            <a:off x="6570662" y="2534067"/>
            <a:ext cx="1331913" cy="696913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6" name="Text Box 37"/>
          <p:cNvSpPr txBox="1">
            <a:spLocks noChangeArrowheads="1"/>
          </p:cNvSpPr>
          <p:nvPr/>
        </p:nvSpPr>
        <p:spPr bwMode="auto">
          <a:xfrm>
            <a:off x="6700837" y="2873792"/>
            <a:ext cx="804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s</a:t>
            </a:r>
            <a:endParaRPr lang="en-US" sz="1800" b="1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87" name="Text Box 38"/>
          <p:cNvSpPr txBox="1">
            <a:spLocks noChangeArrowheads="1"/>
          </p:cNvSpPr>
          <p:nvPr/>
        </p:nvSpPr>
        <p:spPr bwMode="auto">
          <a:xfrm>
            <a:off x="6826250" y="2546767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  <a:latin typeface="Courier New" pitchFamily="49" charset="0"/>
              </a:rPr>
              <a:t>'hi'</a:t>
            </a:r>
          </a:p>
        </p:txBody>
      </p:sp>
      <p:sp>
        <p:nvSpPr>
          <p:cNvPr id="88" name="Text Box 39"/>
          <p:cNvSpPr txBox="1">
            <a:spLocks noChangeArrowheads="1"/>
          </p:cNvSpPr>
          <p:nvPr/>
        </p:nvSpPr>
        <p:spPr bwMode="auto">
          <a:xfrm>
            <a:off x="5884862" y="1868905"/>
            <a:ext cx="2954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s =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'hi'</a:t>
            </a:r>
          </a:p>
        </p:txBody>
      </p:sp>
      <p:sp>
        <p:nvSpPr>
          <p:cNvPr id="4" name="Down Arrow 3"/>
          <p:cNvSpPr/>
          <p:nvPr/>
        </p:nvSpPr>
        <p:spPr bwMode="auto">
          <a:xfrm>
            <a:off x="824177" y="1046349"/>
            <a:ext cx="491998" cy="662570"/>
          </a:xfrm>
          <a:prstGeom prst="downArrow">
            <a:avLst/>
          </a:prstGeom>
          <a:solidFill>
            <a:srgbClr val="FFCC99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625726"/>
            <a:ext cx="548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latin typeface="Cambria" pitchFamily="18" charset="0"/>
              </a:rPr>
              <a:t>(1a) Lists are handled </a:t>
            </a:r>
            <a:r>
              <a:rPr lang="en-US" dirty="0" smtClean="0">
                <a:latin typeface="Cambria" pitchFamily="18" charset="0"/>
              </a:rPr>
              <a:t>“by </a:t>
            </a:r>
            <a:r>
              <a:rPr lang="en-US" b="1" dirty="0" smtClean="0">
                <a:latin typeface="Cambria" pitchFamily="18" charset="0"/>
              </a:rPr>
              <a:t>reference</a:t>
            </a:r>
            <a:r>
              <a:rPr lang="en-US" dirty="0" smtClean="0">
                <a:latin typeface="Cambria" pitchFamily="18" charset="0"/>
              </a:rPr>
              <a:t>”</a:t>
            </a:r>
            <a:endParaRPr lang="en-US" dirty="0"/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825083" y="2536603"/>
            <a:ext cx="10048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>
                <a:latin typeface="Calibri" panose="020F0502020204030204" pitchFamily="34" charset="0"/>
              </a:rPr>
              <a:t>42,000,042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37" name="Down Arrow 36"/>
          <p:cNvSpPr/>
          <p:nvPr/>
        </p:nvSpPr>
        <p:spPr bwMode="auto">
          <a:xfrm rot="10800000">
            <a:off x="3260305" y="3201696"/>
            <a:ext cx="426677" cy="511134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38" name="Down Arrow 37"/>
          <p:cNvSpPr/>
          <p:nvPr/>
        </p:nvSpPr>
        <p:spPr bwMode="auto">
          <a:xfrm rot="10800000">
            <a:off x="4072116" y="3173919"/>
            <a:ext cx="426677" cy="511134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39" name="Down Arrow 38"/>
          <p:cNvSpPr/>
          <p:nvPr/>
        </p:nvSpPr>
        <p:spPr bwMode="auto">
          <a:xfrm rot="10800000">
            <a:off x="2483892" y="3173919"/>
            <a:ext cx="426677" cy="511134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43" name="Down Arrow 42"/>
          <p:cNvSpPr/>
          <p:nvPr/>
        </p:nvSpPr>
        <p:spPr bwMode="auto">
          <a:xfrm rot="10800000">
            <a:off x="6729812" y="3185029"/>
            <a:ext cx="426677" cy="511134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15156" y="5562600"/>
            <a:ext cx="143500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b="1" dirty="0" smtClean="0">
                <a:latin typeface="Calibri" panose="020F0502020204030204" pitchFamily="34" charset="0"/>
                <a:cs typeface="Courier New" pitchFamily="49" charset="0"/>
              </a:rPr>
              <a:t>in main:</a:t>
            </a:r>
          </a:p>
          <a:p>
            <a:pPr algn="l"/>
            <a:r>
              <a:rPr lang="en-US" sz="2000" b="1" dirty="0" smtClean="0">
                <a:latin typeface="Calibri" panose="020F0502020204030204" pitchFamily="34" charset="0"/>
                <a:cs typeface="Courier New" pitchFamily="49" charset="0"/>
              </a:rPr>
              <a:t>  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fav = 7</a:t>
            </a:r>
          </a:p>
          <a:p>
            <a:pPr algn="l"/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f(fav)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2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/>
          <p:cNvSpPr txBox="1">
            <a:spLocks noChangeArrowheads="1"/>
          </p:cNvSpPr>
          <p:nvPr/>
        </p:nvSpPr>
        <p:spPr bwMode="auto">
          <a:xfrm>
            <a:off x="8128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dirty="0">
                <a:latin typeface="Cambria" panose="02040503050406030204" pitchFamily="18" charset="0"/>
              </a:rPr>
              <a:t>Reference     vs.    Value</a:t>
            </a:r>
          </a:p>
        </p:txBody>
      </p:sp>
      <p:sp>
        <p:nvSpPr>
          <p:cNvPr id="9233" name="Line 33"/>
          <p:cNvSpPr>
            <a:spLocks noChangeShapeType="1"/>
          </p:cNvSpPr>
          <p:nvPr/>
        </p:nvSpPr>
        <p:spPr bwMode="auto">
          <a:xfrm>
            <a:off x="4800600" y="2133601"/>
            <a:ext cx="0" cy="3289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02" name="Text Box 13"/>
          <p:cNvSpPr txBox="1">
            <a:spLocks noChangeArrowheads="1"/>
          </p:cNvSpPr>
          <p:nvPr/>
        </p:nvSpPr>
        <p:spPr bwMode="auto">
          <a:xfrm>
            <a:off x="1077913" y="1084263"/>
            <a:ext cx="69342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Python's two methods for handling data</a:t>
            </a:r>
          </a:p>
        </p:txBody>
      </p:sp>
      <p:sp>
        <p:nvSpPr>
          <p:cNvPr id="7203" name="Rectangle 1"/>
          <p:cNvSpPr>
            <a:spLocks noChangeArrowheads="1"/>
          </p:cNvSpPr>
          <p:nvPr/>
        </p:nvSpPr>
        <p:spPr bwMode="auto">
          <a:xfrm>
            <a:off x="415925" y="4306888"/>
            <a:ext cx="4206875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latin typeface="Calibri" pitchFamily="34" charset="0"/>
                <a:cs typeface="Calibri" pitchFamily="34" charset="0"/>
              </a:rPr>
              <a:t>Lists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are handled </a:t>
            </a:r>
            <a:r>
              <a:rPr lang="en-US" sz="1800" b="1" dirty="0">
                <a:solidFill>
                  <a:srgbClr val="CC3300"/>
                </a:solidFill>
                <a:latin typeface="Calibri" pitchFamily="34" charset="0"/>
                <a:cs typeface="Calibri" pitchFamily="34" charset="0"/>
              </a:rPr>
              <a:t>by </a:t>
            </a:r>
            <a:r>
              <a:rPr lang="en-US" sz="1800" b="1" dirty="0" smtClean="0">
                <a:solidFill>
                  <a:srgbClr val="CC3300"/>
                </a:solidFill>
                <a:latin typeface="Calibri" pitchFamily="34" charset="0"/>
                <a:cs typeface="Calibri" pitchFamily="34" charset="0"/>
              </a:rPr>
              <a:t>reference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: </a:t>
            </a:r>
          </a:p>
          <a:p>
            <a:pPr>
              <a:defRPr/>
            </a:pPr>
            <a:r>
              <a:rPr lang="en-US" sz="1800" b="1" dirty="0" smtClean="0">
                <a:solidFill>
                  <a:srgbClr val="CC3300"/>
                </a:solidFill>
                <a:latin typeface="Courier New" pitchFamily="49" charset="0"/>
              </a:rPr>
              <a:t>L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really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holds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a </a:t>
            </a:r>
            <a:r>
              <a:rPr lang="en-US" sz="1800" i="1" dirty="0">
                <a:latin typeface="Calibri" pitchFamily="34" charset="0"/>
                <a:cs typeface="Calibri" pitchFamily="34" charset="0"/>
              </a:rPr>
              <a:t>memory </a:t>
            </a:r>
            <a:r>
              <a:rPr lang="en-US" sz="1800" i="1" dirty="0" smtClean="0">
                <a:latin typeface="Calibri" pitchFamily="34" charset="0"/>
                <a:cs typeface="Calibri" pitchFamily="34" charset="0"/>
              </a:rPr>
              <a:t>address</a:t>
            </a:r>
            <a:endParaRPr lang="en-US" sz="1800" dirty="0"/>
          </a:p>
        </p:txBody>
      </p:sp>
      <p:sp>
        <p:nvSpPr>
          <p:cNvPr id="7204" name="Rectangle 59"/>
          <p:cNvSpPr>
            <a:spLocks noChangeArrowheads="1"/>
          </p:cNvSpPr>
          <p:nvPr/>
        </p:nvSpPr>
        <p:spPr bwMode="auto">
          <a:xfrm>
            <a:off x="4987925" y="4306888"/>
            <a:ext cx="4003675" cy="6461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 smtClean="0">
                <a:latin typeface="Calibri" pitchFamily="34" charset="0"/>
                <a:cs typeface="Calibri" pitchFamily="34" charset="0"/>
              </a:rPr>
              <a:t>Numeric 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data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and </a:t>
            </a:r>
            <a:r>
              <a:rPr lang="en-US" sz="1800" b="1" dirty="0">
                <a:latin typeface="Calibri" pitchFamily="34" charset="0"/>
                <a:cs typeface="Calibri" pitchFamily="34" charset="0"/>
              </a:rPr>
              <a:t>strings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 are handled </a:t>
            </a:r>
            <a:r>
              <a:rPr lang="en-US" sz="1800" b="1" dirty="0">
                <a:solidFill>
                  <a:srgbClr val="CC3300"/>
                </a:solidFill>
                <a:latin typeface="Calibri" pitchFamily="34" charset="0"/>
                <a:cs typeface="Calibri" pitchFamily="34" charset="0"/>
              </a:rPr>
              <a:t>by value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: imagine they </a:t>
            </a:r>
            <a:r>
              <a:rPr lang="en-US" sz="1800" i="1" dirty="0">
                <a:latin typeface="Calibri" pitchFamily="34" charset="0"/>
                <a:cs typeface="Calibri" pitchFamily="34" charset="0"/>
              </a:rPr>
              <a:t>hold</a:t>
            </a:r>
            <a:r>
              <a:rPr lang="en-US" sz="18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1800" dirty="0">
                <a:latin typeface="Calibri" pitchFamily="34" charset="0"/>
                <a:cs typeface="Calibri" pitchFamily="34" charset="0"/>
              </a:rPr>
              <a:t>the data</a:t>
            </a:r>
            <a:endParaRPr lang="en-US" sz="1800" dirty="0"/>
          </a:p>
        </p:txBody>
      </p:sp>
      <p:sp>
        <p:nvSpPr>
          <p:cNvPr id="47" name="AutoShape 15"/>
          <p:cNvSpPr>
            <a:spLocks noChangeArrowheads="1"/>
          </p:cNvSpPr>
          <p:nvPr/>
        </p:nvSpPr>
        <p:spPr bwMode="auto">
          <a:xfrm>
            <a:off x="390525" y="3101055"/>
            <a:ext cx="1331912" cy="69691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Freeform 16"/>
          <p:cNvSpPr>
            <a:spLocks/>
          </p:cNvSpPr>
          <p:nvPr/>
        </p:nvSpPr>
        <p:spPr bwMode="auto">
          <a:xfrm>
            <a:off x="1052512" y="2767012"/>
            <a:ext cx="1157288" cy="454025"/>
          </a:xfrm>
          <a:custGeom>
            <a:avLst/>
            <a:gdLst>
              <a:gd name="T0" fmla="*/ 0 w 729"/>
              <a:gd name="T1" fmla="*/ 2147483647 h 286"/>
              <a:gd name="T2" fmla="*/ 2147483647 w 729"/>
              <a:gd name="T3" fmla="*/ 0 h 286"/>
              <a:gd name="T4" fmla="*/ 2147483647 w 729"/>
              <a:gd name="T5" fmla="*/ 2147483647 h 286"/>
              <a:gd name="T6" fmla="*/ 0 60000 65536"/>
              <a:gd name="T7" fmla="*/ 0 60000 65536"/>
              <a:gd name="T8" fmla="*/ 0 60000 65536"/>
              <a:gd name="T9" fmla="*/ 0 w 729"/>
              <a:gd name="T10" fmla="*/ 0 h 286"/>
              <a:gd name="T11" fmla="*/ 729 w 729"/>
              <a:gd name="T12" fmla="*/ 286 h 28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9" h="286">
                <a:moveTo>
                  <a:pt x="0" y="286"/>
                </a:moveTo>
                <a:lnTo>
                  <a:pt x="2" y="0"/>
                </a:lnTo>
                <a:lnTo>
                  <a:pt x="729" y="243"/>
                </a:lnTo>
              </a:path>
            </a:pathLst>
          </a:cu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506412" y="3427915"/>
            <a:ext cx="804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CC3300"/>
                </a:solidFill>
                <a:latin typeface="Courier New" pitchFamily="49" charset="0"/>
              </a:rPr>
              <a:t>L</a:t>
            </a:r>
          </a:p>
        </p:txBody>
      </p:sp>
      <p:sp>
        <p:nvSpPr>
          <p:cNvPr id="50" name="AutoShape 18"/>
          <p:cNvSpPr>
            <a:spLocks noChangeArrowheads="1"/>
          </p:cNvSpPr>
          <p:nvPr/>
        </p:nvSpPr>
        <p:spPr bwMode="auto">
          <a:xfrm>
            <a:off x="2066925" y="3276600"/>
            <a:ext cx="825500" cy="60166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AutoShape 19"/>
          <p:cNvSpPr>
            <a:spLocks noChangeArrowheads="1"/>
          </p:cNvSpPr>
          <p:nvPr/>
        </p:nvSpPr>
        <p:spPr bwMode="auto">
          <a:xfrm>
            <a:off x="2828925" y="3276600"/>
            <a:ext cx="825500" cy="60166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AutoShape 20"/>
          <p:cNvSpPr>
            <a:spLocks noChangeArrowheads="1"/>
          </p:cNvSpPr>
          <p:nvPr/>
        </p:nvSpPr>
        <p:spPr bwMode="auto">
          <a:xfrm>
            <a:off x="3667125" y="3276600"/>
            <a:ext cx="825500" cy="601662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Text Box 21"/>
          <p:cNvSpPr txBox="1">
            <a:spLocks noChangeArrowheads="1"/>
          </p:cNvSpPr>
          <p:nvPr/>
        </p:nvSpPr>
        <p:spPr bwMode="auto">
          <a:xfrm>
            <a:off x="1954212" y="3581400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L[0]</a:t>
            </a:r>
          </a:p>
        </p:txBody>
      </p:sp>
      <p:sp>
        <p:nvSpPr>
          <p:cNvPr id="54" name="Text Box 22"/>
          <p:cNvSpPr txBox="1">
            <a:spLocks noChangeArrowheads="1"/>
          </p:cNvSpPr>
          <p:nvPr/>
        </p:nvSpPr>
        <p:spPr bwMode="auto">
          <a:xfrm>
            <a:off x="2709862" y="3581400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L[1]</a:t>
            </a:r>
          </a:p>
        </p:txBody>
      </p:sp>
      <p:sp>
        <p:nvSpPr>
          <p:cNvPr id="55" name="Text Box 23"/>
          <p:cNvSpPr txBox="1">
            <a:spLocks noChangeArrowheads="1"/>
          </p:cNvSpPr>
          <p:nvPr/>
        </p:nvSpPr>
        <p:spPr bwMode="auto">
          <a:xfrm>
            <a:off x="3540125" y="3581400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L[2]</a:t>
            </a:r>
          </a:p>
        </p:txBody>
      </p:sp>
      <p:sp>
        <p:nvSpPr>
          <p:cNvPr id="56" name="Text Box 24"/>
          <p:cNvSpPr txBox="1">
            <a:spLocks noChangeArrowheads="1"/>
          </p:cNvSpPr>
          <p:nvPr/>
        </p:nvSpPr>
        <p:spPr bwMode="auto">
          <a:xfrm>
            <a:off x="183592" y="2354614"/>
            <a:ext cx="1149908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1400" b="1" i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"Reference"</a:t>
            </a:r>
            <a:endParaRPr lang="en-US" sz="1400" b="1" i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1400" b="1" i="1" dirty="0" smtClean="0">
                <a:solidFill>
                  <a:srgbClr val="CC3300"/>
                </a:solidFill>
                <a:latin typeface="Calibri" panose="020F0502020204030204" pitchFamily="34" charset="0"/>
              </a:rPr>
              <a:t>"Pointer"</a:t>
            </a:r>
            <a:endParaRPr lang="en-US" sz="1400" b="1" i="1" dirty="0">
              <a:solidFill>
                <a:srgbClr val="CC3300"/>
              </a:solidFill>
              <a:latin typeface="Calibri" panose="020F0502020204030204" pitchFamily="34" charset="0"/>
            </a:endParaRPr>
          </a:p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sz="1400" b="1" dirty="0">
                <a:latin typeface="Calibri" panose="020F0502020204030204" pitchFamily="34" charset="0"/>
                <a:cs typeface="Courier New" pitchFamily="49" charset="0"/>
              </a:rPr>
              <a:t>id</a:t>
            </a:r>
          </a:p>
        </p:txBody>
      </p:sp>
      <p:sp>
        <p:nvSpPr>
          <p:cNvPr id="57" name="Text Box 26"/>
          <p:cNvSpPr txBox="1">
            <a:spLocks noChangeArrowheads="1"/>
          </p:cNvSpPr>
          <p:nvPr/>
        </p:nvSpPr>
        <p:spPr bwMode="auto">
          <a:xfrm>
            <a:off x="1409700" y="2514600"/>
            <a:ext cx="3390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CC3300"/>
                </a:solidFill>
                <a:latin typeface="Courier New" pitchFamily="49" charset="0"/>
              </a:rPr>
              <a:t>L = [</a:t>
            </a:r>
            <a:r>
              <a:rPr lang="en-US" b="1" dirty="0">
                <a:latin typeface="Courier New" pitchFamily="49" charset="0"/>
              </a:rPr>
              <a:t>5</a:t>
            </a:r>
            <a:r>
              <a:rPr lang="en-US" b="1" dirty="0" smtClean="0">
                <a:solidFill>
                  <a:srgbClr val="CC3300"/>
                </a:solidFill>
                <a:latin typeface="Courier New" pitchFamily="49" charset="0"/>
              </a:rPr>
              <a:t>, </a:t>
            </a:r>
            <a:r>
              <a:rPr lang="en-US" b="1" dirty="0" smtClean="0">
                <a:latin typeface="Courier New" pitchFamily="49" charset="0"/>
              </a:rPr>
              <a:t>42</a:t>
            </a:r>
            <a:r>
              <a:rPr lang="en-US" b="1" dirty="0" smtClean="0">
                <a:solidFill>
                  <a:srgbClr val="CC3300"/>
                </a:solidFill>
                <a:latin typeface="Courier New" pitchFamily="49" charset="0"/>
              </a:rPr>
              <a:t>, </a:t>
            </a:r>
            <a:r>
              <a:rPr lang="en-US" b="1" dirty="0" smtClean="0">
                <a:solidFill>
                  <a:srgbClr val="008000"/>
                </a:solidFill>
                <a:latin typeface="Courier New" pitchFamily="49" charset="0"/>
              </a:rPr>
              <a:t>'hi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'</a:t>
            </a:r>
            <a:r>
              <a:rPr lang="en-US" b="1" dirty="0">
                <a:solidFill>
                  <a:srgbClr val="CC3300"/>
                </a:solidFill>
                <a:latin typeface="Courier New" pitchFamily="49" charset="0"/>
              </a:rPr>
              <a:t>]</a:t>
            </a:r>
          </a:p>
        </p:txBody>
      </p:sp>
      <p:sp>
        <p:nvSpPr>
          <p:cNvPr id="58" name="Text Box 28"/>
          <p:cNvSpPr txBox="1">
            <a:spLocks noChangeArrowheads="1"/>
          </p:cNvSpPr>
          <p:nvPr/>
        </p:nvSpPr>
        <p:spPr bwMode="auto">
          <a:xfrm>
            <a:off x="2074862" y="3276600"/>
            <a:ext cx="80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5</a:t>
            </a:r>
          </a:p>
        </p:txBody>
      </p:sp>
      <p:sp>
        <p:nvSpPr>
          <p:cNvPr id="59" name="Text Box 29"/>
          <p:cNvSpPr txBox="1">
            <a:spLocks noChangeArrowheads="1"/>
          </p:cNvSpPr>
          <p:nvPr/>
        </p:nvSpPr>
        <p:spPr bwMode="auto">
          <a:xfrm>
            <a:off x="2828925" y="3273425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Courier New" pitchFamily="49" charset="0"/>
              </a:rPr>
              <a:t>42</a:t>
            </a:r>
          </a:p>
        </p:txBody>
      </p:sp>
      <p:sp>
        <p:nvSpPr>
          <p:cNvPr id="60" name="Text Box 30"/>
          <p:cNvSpPr txBox="1">
            <a:spLocks noChangeArrowheads="1"/>
          </p:cNvSpPr>
          <p:nvPr/>
        </p:nvSpPr>
        <p:spPr bwMode="auto">
          <a:xfrm>
            <a:off x="3675062" y="3270250"/>
            <a:ext cx="8048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08000"/>
                </a:solidFill>
                <a:latin typeface="Courier New" pitchFamily="49" charset="0"/>
              </a:rPr>
              <a:t>'hi'</a:t>
            </a:r>
          </a:p>
        </p:txBody>
      </p:sp>
      <p:sp>
        <p:nvSpPr>
          <p:cNvPr id="61" name="Text Box 17"/>
          <p:cNvSpPr txBox="1">
            <a:spLocks noChangeArrowheads="1"/>
          </p:cNvSpPr>
          <p:nvPr/>
        </p:nvSpPr>
        <p:spPr bwMode="auto">
          <a:xfrm>
            <a:off x="482183" y="3182298"/>
            <a:ext cx="10048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 smtClean="0">
                <a:latin typeface="Calibri" panose="020F0502020204030204" pitchFamily="34" charset="0"/>
              </a:rPr>
              <a:t>42,000,042</a:t>
            </a:r>
            <a:endParaRPr lang="en-US" sz="1200" b="1" dirty="0">
              <a:latin typeface="Calibri" panose="020F0502020204030204" pitchFamily="34" charset="0"/>
            </a:endParaRPr>
          </a:p>
        </p:txBody>
      </p:sp>
      <p:sp>
        <p:nvSpPr>
          <p:cNvPr id="62" name="AutoShape 36"/>
          <p:cNvSpPr>
            <a:spLocks noChangeArrowheads="1"/>
          </p:cNvSpPr>
          <p:nvPr/>
        </p:nvSpPr>
        <p:spPr bwMode="auto">
          <a:xfrm>
            <a:off x="5257800" y="3103562"/>
            <a:ext cx="1331913" cy="696913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Text Box 37"/>
          <p:cNvSpPr txBox="1">
            <a:spLocks noChangeArrowheads="1"/>
          </p:cNvSpPr>
          <p:nvPr/>
        </p:nvSpPr>
        <p:spPr bwMode="auto">
          <a:xfrm>
            <a:off x="5387975" y="3443287"/>
            <a:ext cx="804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49" charset="0"/>
              </a:rPr>
              <a:t>s</a:t>
            </a:r>
            <a:endParaRPr lang="en-US" sz="1800" b="1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64" name="Text Box 38"/>
          <p:cNvSpPr txBox="1">
            <a:spLocks noChangeArrowheads="1"/>
          </p:cNvSpPr>
          <p:nvPr/>
        </p:nvSpPr>
        <p:spPr bwMode="auto">
          <a:xfrm>
            <a:off x="5513388" y="3116262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08000"/>
                </a:solidFill>
                <a:latin typeface="Courier New" pitchFamily="49" charset="0"/>
              </a:rPr>
              <a:t>'hi'</a:t>
            </a:r>
          </a:p>
        </p:txBody>
      </p:sp>
      <p:sp>
        <p:nvSpPr>
          <p:cNvPr id="65" name="Text Box 39"/>
          <p:cNvSpPr txBox="1">
            <a:spLocks noChangeArrowheads="1"/>
          </p:cNvSpPr>
          <p:nvPr/>
        </p:nvSpPr>
        <p:spPr bwMode="auto">
          <a:xfrm>
            <a:off x="4572000" y="2438400"/>
            <a:ext cx="2954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s = </a:t>
            </a:r>
            <a:r>
              <a:rPr lang="en-US" b="1" dirty="0">
                <a:solidFill>
                  <a:srgbClr val="008000"/>
                </a:solidFill>
                <a:latin typeface="Courier New" pitchFamily="49" charset="0"/>
              </a:rPr>
              <a:t>'hi'</a:t>
            </a:r>
          </a:p>
        </p:txBody>
      </p:sp>
      <p:sp>
        <p:nvSpPr>
          <p:cNvPr id="66" name="AutoShape 36"/>
          <p:cNvSpPr>
            <a:spLocks noChangeArrowheads="1"/>
          </p:cNvSpPr>
          <p:nvPr/>
        </p:nvSpPr>
        <p:spPr bwMode="auto">
          <a:xfrm>
            <a:off x="7220744" y="3111586"/>
            <a:ext cx="1331913" cy="696913"/>
          </a:xfrm>
          <a:prstGeom prst="cube">
            <a:avLst>
              <a:gd name="adj" fmla="val 46366"/>
            </a:avLst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Text Box 37"/>
          <p:cNvSpPr txBox="1">
            <a:spLocks noChangeArrowheads="1"/>
          </p:cNvSpPr>
          <p:nvPr/>
        </p:nvSpPr>
        <p:spPr bwMode="auto">
          <a:xfrm>
            <a:off x="7350919" y="3451311"/>
            <a:ext cx="804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latin typeface="Courier New" pitchFamily="49" charset="0"/>
              </a:rPr>
              <a:t>x</a:t>
            </a:r>
            <a:endParaRPr lang="en-US" sz="1800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68" name="Text Box 38"/>
          <p:cNvSpPr txBox="1">
            <a:spLocks noChangeArrowheads="1"/>
          </p:cNvSpPr>
          <p:nvPr/>
        </p:nvSpPr>
        <p:spPr bwMode="auto">
          <a:xfrm>
            <a:off x="7500396" y="3124286"/>
            <a:ext cx="804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 smtClean="0">
                <a:latin typeface="Courier New" pitchFamily="49" charset="0"/>
              </a:rPr>
              <a:t>7</a:t>
            </a:r>
            <a:endParaRPr lang="en-US" sz="1600" b="1" dirty="0">
              <a:latin typeface="Courier New" pitchFamily="49" charset="0"/>
            </a:endParaRPr>
          </a:p>
        </p:txBody>
      </p:sp>
      <p:sp>
        <p:nvSpPr>
          <p:cNvPr id="69" name="Text Box 39"/>
          <p:cNvSpPr txBox="1">
            <a:spLocks noChangeArrowheads="1"/>
          </p:cNvSpPr>
          <p:nvPr/>
        </p:nvSpPr>
        <p:spPr bwMode="auto">
          <a:xfrm>
            <a:off x="6534944" y="2446424"/>
            <a:ext cx="2954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49" charset="0"/>
              </a:rPr>
              <a:t>x</a:t>
            </a:r>
            <a:r>
              <a:rPr lang="en-US" b="1" dirty="0" smtClean="0">
                <a:latin typeface="Courier New" pitchFamily="49" charset="0"/>
              </a:rPr>
              <a:t> = 7</a:t>
            </a:r>
            <a:endParaRPr lang="en-US" b="1" dirty="0">
              <a:solidFill>
                <a:srgbClr val="008000"/>
              </a:solidFill>
              <a:latin typeface="Courier New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65926" y="6384740"/>
            <a:ext cx="14237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x = 9001;  id(x) ...</a:t>
            </a:r>
            <a:endParaRPr lang="en-US" sz="1800" dirty="0"/>
          </a:p>
        </p:txBody>
      </p:sp>
      <p:sp>
        <p:nvSpPr>
          <p:cNvPr id="32" name="Rectangle 31"/>
          <p:cNvSpPr/>
          <p:nvPr/>
        </p:nvSpPr>
        <p:spPr>
          <a:xfrm>
            <a:off x="7077222" y="6384740"/>
            <a:ext cx="15270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 = 'wow!';  id(s) ...</a:t>
            </a:r>
            <a:endParaRPr lang="en-US" sz="1800" dirty="0"/>
          </a:p>
        </p:txBody>
      </p:sp>
      <p:sp>
        <p:nvSpPr>
          <p:cNvPr id="33" name="Rectangle 32"/>
          <p:cNvSpPr/>
          <p:nvPr/>
        </p:nvSpPr>
        <p:spPr>
          <a:xfrm>
            <a:off x="250054" y="6384740"/>
            <a:ext cx="1604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 = [7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8, 9</a:t>
            </a:r>
            <a:r>
              <a:rPr lang="en-US" sz="1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];  id(L) ...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9084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algn="l">
          <a:defRPr sz="1800">
            <a:solidFill>
              <a:srgbClr val="000000"/>
            </a:solidFill>
            <a:latin typeface="Courier New" pitchFamily="1" charset="0"/>
            <a:cs typeface="Courier New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ClassFiles:Microsoft Office 98:Templates:Blank Presentation</Template>
  <TotalTime>30532</TotalTime>
  <Words>4858</Words>
  <Application>Microsoft Office PowerPoint</Application>
  <PresentationFormat>On-screen Show (4:3)</PresentationFormat>
  <Paragraphs>820</Paragraphs>
  <Slides>43</Slides>
  <Notes>43</Notes>
  <HiddenSlides>2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Blank Presentation</vt:lpstr>
      <vt:lpstr>5_Blank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Harvey Mudd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Zach Dodds</dc:creator>
  <cp:lastModifiedBy>Geoff Kuenning</cp:lastModifiedBy>
  <cp:revision>380</cp:revision>
  <cp:lastPrinted>2018-03-25T01:47:38Z</cp:lastPrinted>
  <dcterms:created xsi:type="dcterms:W3CDTF">2010-11-02T06:54:32Z</dcterms:created>
  <dcterms:modified xsi:type="dcterms:W3CDTF">2018-03-25T01:48:26Z</dcterms:modified>
</cp:coreProperties>
</file>