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983" r:id="rId2"/>
    <p:sldId id="956" r:id="rId3"/>
    <p:sldId id="1022" r:id="rId4"/>
    <p:sldId id="959" r:id="rId5"/>
    <p:sldId id="961" r:id="rId6"/>
    <p:sldId id="962" r:id="rId7"/>
    <p:sldId id="964" r:id="rId8"/>
    <p:sldId id="965" r:id="rId9"/>
    <p:sldId id="966" r:id="rId10"/>
    <p:sldId id="980" r:id="rId11"/>
    <p:sldId id="969" r:id="rId12"/>
    <p:sldId id="984" r:id="rId13"/>
    <p:sldId id="970" r:id="rId14"/>
    <p:sldId id="973" r:id="rId15"/>
    <p:sldId id="974" r:id="rId16"/>
    <p:sldId id="976" r:id="rId17"/>
    <p:sldId id="1024" r:id="rId18"/>
    <p:sldId id="977" r:id="rId19"/>
    <p:sldId id="981" r:id="rId20"/>
    <p:sldId id="985" r:id="rId21"/>
    <p:sldId id="986" r:id="rId22"/>
    <p:sldId id="988" r:id="rId23"/>
    <p:sldId id="989" r:id="rId24"/>
    <p:sldId id="990" r:id="rId25"/>
    <p:sldId id="991" r:id="rId26"/>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6"/>
        <p:sld r:id="rId17"/>
        <p:sld r:id="rId19"/>
        <p:sld r:id="rId20"/>
        <p:sld r:id="rId21"/>
        <p:sld r:id="rId22"/>
        <p:sld r:id="rId23"/>
        <p:sld r:id="rId24"/>
        <p:sld r:id="rId25"/>
        <p:sld r:id="rId26"/>
      </p:sldLst>
    </p:custShow>
    <p:custShow name="For printing" id="1">
      <p:sldLst>
        <p:sld r:id="rId2"/>
        <p:sld r:id="rId3"/>
        <p:sld r:id="rId4"/>
        <p:sld r:id="rId5"/>
        <p:sld r:id="rId6"/>
        <p:sld r:id="rId7"/>
        <p:sld r:id="rId8"/>
        <p:sld r:id="rId9"/>
        <p:sld r:id="rId10"/>
        <p:sld r:id="rId11"/>
        <p:sld r:id="rId12"/>
        <p:sld r:id="rId14"/>
        <p:sld r:id="rId16"/>
        <p:sld r:id="rId18"/>
        <p:sld r:id="rId19"/>
        <p:sld r:id="rId21"/>
        <p:sld r:id="rId22"/>
        <p:sld r:id="rId23"/>
        <p:sld r:id="rId24"/>
        <p:sld r:id="rId25"/>
        <p:sld r:id="rId26"/>
      </p:sldLst>
    </p:custShow>
  </p:custShowLst>
  <p:custDataLst>
    <p:tags r:id="rId29"/>
  </p:custDataLst>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CAF5FB"/>
    <a:srgbClr val="C3EAEF"/>
    <a:srgbClr val="33CCFF"/>
    <a:srgbClr val="067B0E"/>
    <a:srgbClr val="EB102C"/>
    <a:srgbClr val="B410CE"/>
    <a:srgbClr val="100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84" autoAdjust="0"/>
  </p:normalViewPr>
  <p:slideViewPr>
    <p:cSldViewPr>
      <p:cViewPr varScale="1">
        <p:scale>
          <a:sx n="92" d="100"/>
          <a:sy n="92" d="100"/>
        </p:scale>
        <p:origin x="-4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632" y="-10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1" y="0"/>
            <a:ext cx="3027363" cy="277813"/>
          </a:xfrm>
          <a:prstGeom prst="rect">
            <a:avLst/>
          </a:prstGeom>
          <a:noFill/>
          <a:ln w="9525">
            <a:noFill/>
            <a:miter lim="800000"/>
            <a:headEnd/>
            <a:tailEnd/>
          </a:ln>
        </p:spPr>
        <p:txBody>
          <a:bodyPr vert="horz" wrap="square" lIns="92867" tIns="46433" rIns="92867" bIns="46433" numCol="1" anchor="t"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7" name="Rectangle 3"/>
          <p:cNvSpPr>
            <a:spLocks noGrp="1" noChangeArrowheads="1"/>
          </p:cNvSpPr>
          <p:nvPr>
            <p:ph type="dt" sz="quarter" idx="1"/>
          </p:nvPr>
        </p:nvSpPr>
        <p:spPr bwMode="auto">
          <a:xfrm>
            <a:off x="3957638" y="0"/>
            <a:ext cx="3027362" cy="277813"/>
          </a:xfrm>
          <a:prstGeom prst="rect">
            <a:avLst/>
          </a:prstGeom>
          <a:noFill/>
          <a:ln w="9525">
            <a:noFill/>
            <a:miter lim="800000"/>
            <a:headEnd/>
            <a:tailEnd/>
          </a:ln>
        </p:spPr>
        <p:txBody>
          <a:bodyPr vert="horz" wrap="square" lIns="92867" tIns="46433" rIns="92867" bIns="46433" numCol="1" anchor="t" anchorCtr="0" compatLnSpc="1">
            <a:prstTxWarp prst="textNoShape">
              <a:avLst/>
            </a:prstTxWarp>
            <a:spAutoFit/>
          </a:bodyPr>
          <a:lstStyle>
            <a:lvl1pPr algn="r">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8" name="Rectangle 4"/>
          <p:cNvSpPr>
            <a:spLocks noGrp="1" noChangeArrowheads="1"/>
          </p:cNvSpPr>
          <p:nvPr>
            <p:ph type="ftr" sz="quarter" idx="2"/>
          </p:nvPr>
        </p:nvSpPr>
        <p:spPr bwMode="auto">
          <a:xfrm>
            <a:off x="1" y="8993188"/>
            <a:ext cx="3027363" cy="277812"/>
          </a:xfrm>
          <a:prstGeom prst="rect">
            <a:avLst/>
          </a:prstGeom>
          <a:noFill/>
          <a:ln w="9525">
            <a:noFill/>
            <a:miter lim="800000"/>
            <a:headEnd/>
            <a:tailEnd/>
          </a:ln>
        </p:spPr>
        <p:txBody>
          <a:bodyPr vert="horz" wrap="square" lIns="92867" tIns="46433" rIns="92867" bIns="46433" numCol="1" anchor="b"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9" name="Rectangle 5"/>
          <p:cNvSpPr>
            <a:spLocks noGrp="1" noChangeArrowheads="1"/>
          </p:cNvSpPr>
          <p:nvPr>
            <p:ph type="sldNum" sz="quarter" idx="3"/>
          </p:nvPr>
        </p:nvSpPr>
        <p:spPr bwMode="auto">
          <a:xfrm>
            <a:off x="3957638" y="8993188"/>
            <a:ext cx="3027362" cy="277812"/>
          </a:xfrm>
          <a:prstGeom prst="rect">
            <a:avLst/>
          </a:prstGeom>
          <a:noFill/>
          <a:ln w="9525">
            <a:noFill/>
            <a:miter lim="800000"/>
            <a:headEnd/>
            <a:tailEnd/>
          </a:ln>
        </p:spPr>
        <p:txBody>
          <a:bodyPr vert="horz" wrap="square" lIns="92867" tIns="46433" rIns="92867" bIns="46433" numCol="1" anchor="b" anchorCtr="0" compatLnSpc="1">
            <a:prstTxWarp prst="textNoShape">
              <a:avLst/>
            </a:prstTxWarp>
            <a:spAutoFit/>
          </a:bodyPr>
          <a:lstStyle>
            <a:lvl1pPr algn="r">
              <a:defRPr sz="1200">
                <a:latin typeface="Times" pitchFamily="-65" charset="0"/>
                <a:ea typeface="ＭＳ Ｐゴシック" pitchFamily="-65" charset="-128"/>
              </a:defRPr>
            </a:lvl1pPr>
          </a:lstStyle>
          <a:p>
            <a:pPr>
              <a:defRPr/>
            </a:pPr>
            <a:fld id="{8461EBFC-BF3B-4FFA-9148-C38A47D1F0E5}" type="slidenum">
              <a:rPr lang="en-US"/>
              <a:pPr>
                <a:defRPr/>
              </a:pPr>
              <a:t>‹#›</a:t>
            </a:fld>
            <a:endParaRPr lang="en-US"/>
          </a:p>
        </p:txBody>
      </p:sp>
    </p:spTree>
    <p:extLst>
      <p:ext uri="{BB962C8B-B14F-4D97-AF65-F5344CB8AC3E}">
        <p14:creationId xmlns:p14="http://schemas.microsoft.com/office/powerpoint/2010/main" val="120266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27363" cy="463550"/>
          </a:xfrm>
          <a:prstGeom prst="rect">
            <a:avLst/>
          </a:prstGeom>
          <a:noFill/>
          <a:ln w="9525">
            <a:noFill/>
            <a:miter lim="800000"/>
            <a:headEnd/>
            <a:tailEnd/>
          </a:ln>
        </p:spPr>
        <p:txBody>
          <a:bodyPr vert="horz" wrap="square" lIns="92867" tIns="46433" rIns="92867" bIns="46433" numCol="1" anchor="t"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5" name="Rectangle 3"/>
          <p:cNvSpPr>
            <a:spLocks noGrp="1" noChangeArrowheads="1"/>
          </p:cNvSpPr>
          <p:nvPr>
            <p:ph type="dt" idx="1"/>
          </p:nvPr>
        </p:nvSpPr>
        <p:spPr bwMode="auto">
          <a:xfrm>
            <a:off x="3957638" y="0"/>
            <a:ext cx="3027362" cy="463550"/>
          </a:xfrm>
          <a:prstGeom prst="rect">
            <a:avLst/>
          </a:prstGeom>
          <a:noFill/>
          <a:ln w="9525">
            <a:noFill/>
            <a:miter lim="800000"/>
            <a:headEnd/>
            <a:tailEnd/>
          </a:ln>
        </p:spPr>
        <p:txBody>
          <a:bodyPr vert="horz" wrap="square" lIns="92867" tIns="46433" rIns="92867" bIns="46433"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p:spPr>
        <p:txBody>
          <a:bodyPr vert="horz" wrap="square" lIns="92867" tIns="46433" rIns="92867" bIns="464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1" y="8807450"/>
            <a:ext cx="3027363" cy="463550"/>
          </a:xfrm>
          <a:prstGeom prst="rect">
            <a:avLst/>
          </a:prstGeom>
          <a:noFill/>
          <a:ln w="9525">
            <a:noFill/>
            <a:miter lim="800000"/>
            <a:headEnd/>
            <a:tailEnd/>
          </a:ln>
        </p:spPr>
        <p:txBody>
          <a:bodyPr vert="horz" wrap="square" lIns="92867" tIns="46433" rIns="92867" bIns="46433" numCol="1" anchor="b"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9"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p:spPr>
        <p:txBody>
          <a:bodyPr vert="horz" wrap="square" lIns="92867" tIns="46433" rIns="92867" bIns="46433" numCol="1" anchor="b" anchorCtr="0" compatLnSpc="1">
            <a:prstTxWarp prst="textNoShape">
              <a:avLst/>
            </a:prstTxWarp>
          </a:bodyPr>
          <a:lstStyle>
            <a:lvl1pPr algn="r">
              <a:defRPr sz="1200">
                <a:latin typeface="Arial" pitchFamily="34" charset="0"/>
                <a:ea typeface="ＭＳ Ｐゴシック" pitchFamily="-65" charset="-128"/>
              </a:defRPr>
            </a:lvl1pPr>
          </a:lstStyle>
          <a:p>
            <a:pPr>
              <a:defRPr/>
            </a:pPr>
            <a:fld id="{7E1FFB15-A26C-42BB-A5EE-190AA75997F6}" type="slidenum">
              <a:rPr lang="en-US"/>
              <a:pPr>
                <a:defRPr/>
              </a:pPr>
              <a:t>‹#›</a:t>
            </a:fld>
            <a:endParaRPr lang="en-US"/>
          </a:p>
        </p:txBody>
      </p:sp>
    </p:spTree>
    <p:extLst>
      <p:ext uri="{BB962C8B-B14F-4D97-AF65-F5344CB8AC3E}">
        <p14:creationId xmlns:p14="http://schemas.microsoft.com/office/powerpoint/2010/main" val="1783435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1" charset="-128"/>
              </a:rPr>
              <a:t>Have demo window ready</a:t>
            </a:r>
            <a:r>
              <a:rPr lang="en-US" altLang="en-US" dirty="0" smtClean="0">
                <a:latin typeface="Arial" pitchFamily="34" charset="0"/>
                <a:ea typeface="ＭＳ Ｐゴシック" pitchFamily="1" charset="-128"/>
              </a:rPr>
              <a:t>.  Worksheet: adding </a:t>
            </a:r>
            <a:r>
              <a:rPr lang="en-US" altLang="en-US" dirty="0" err="1" smtClean="0">
                <a:latin typeface="Arial" pitchFamily="34" charset="0"/>
                <a:ea typeface="ＭＳ Ｐゴシック" pitchFamily="1" charset="-128"/>
              </a:rPr>
              <a:t>rationals</a:t>
            </a:r>
            <a:r>
              <a:rPr lang="en-US" altLang="en-US" dirty="0" smtClean="0">
                <a:latin typeface="Arial" pitchFamily="34" charset="0"/>
                <a:ea typeface="ＭＳ Ｐゴシック" pitchFamily="1" charset="-128"/>
              </a:rPr>
              <a:t>.</a:t>
            </a:r>
            <a:endParaRPr lang="en-US" altLang="en-US" dirty="0" smtClean="0">
              <a:latin typeface="Arial" pitchFamily="34" charset="0"/>
              <a:ea typeface="ＭＳ Ｐゴシック" pitchFamily="1"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44">
              <a:defRPr sz="2400">
                <a:solidFill>
                  <a:schemeClr val="tx1"/>
                </a:solidFill>
                <a:latin typeface="Times" pitchFamily="18" charset="0"/>
                <a:ea typeface="ＭＳ Ｐゴシック" pitchFamily="1" charset="-128"/>
              </a:defRPr>
            </a:lvl1pPr>
            <a:lvl2pPr marL="741298" indent="-284138" defTabSz="923844">
              <a:defRPr sz="2400">
                <a:solidFill>
                  <a:schemeClr val="tx1"/>
                </a:solidFill>
                <a:latin typeface="Times" pitchFamily="18" charset="0"/>
                <a:ea typeface="ＭＳ Ｐゴシック" pitchFamily="1" charset="-128"/>
              </a:defRPr>
            </a:lvl2pPr>
            <a:lvl3pPr marL="1141313" indent="-226993" defTabSz="923844">
              <a:defRPr sz="2400">
                <a:solidFill>
                  <a:schemeClr val="tx1"/>
                </a:solidFill>
                <a:latin typeface="Times" pitchFamily="18" charset="0"/>
                <a:ea typeface="ＭＳ Ｐゴシック" pitchFamily="1" charset="-128"/>
              </a:defRPr>
            </a:lvl3pPr>
            <a:lvl4pPr marL="1598473" indent="-226993" defTabSz="923844">
              <a:defRPr sz="2400">
                <a:solidFill>
                  <a:schemeClr val="tx1"/>
                </a:solidFill>
                <a:latin typeface="Times" pitchFamily="18" charset="0"/>
                <a:ea typeface="ＭＳ Ｐゴシック" pitchFamily="1" charset="-128"/>
              </a:defRPr>
            </a:lvl4pPr>
            <a:lvl5pPr marL="2055633" indent="-226993" defTabSz="923844">
              <a:defRPr sz="2400">
                <a:solidFill>
                  <a:schemeClr val="tx1"/>
                </a:solidFill>
                <a:latin typeface="Times" pitchFamily="18" charset="0"/>
                <a:ea typeface="ＭＳ Ｐゴシック" pitchFamily="1" charset="-128"/>
              </a:defRPr>
            </a:lvl5pPr>
            <a:lvl6pPr marL="2512793"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pPr eaLnBrk="1" hangingPunct="1"/>
            <a:fld id="{8DF87908-01F3-438E-BCEB-756BB22833AA}" type="slidenum">
              <a:rPr lang="en-US" altLang="en-US" sz="1200">
                <a:latin typeface="Arial" pitchFamily="34" charset="0"/>
                <a:sym typeface="Arial" pitchFamily="34" charset="0"/>
              </a:rPr>
              <a:pPr eaLnBrk="1" hangingPunct="1"/>
              <a:t>1</a:t>
            </a:fld>
            <a:endParaRPr lang="en-US" altLang="en-US" sz="1200">
              <a:latin typeface="Arial" pitchFamily="34" charset="0"/>
              <a:sym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246AAF5-0B2B-4A2E-9276-AE4696E0A3AC}" type="slidenum">
              <a:rPr lang="en-US" altLang="en-US" sz="1200">
                <a:solidFill>
                  <a:srgbClr val="000000"/>
                </a:solidFill>
                <a:latin typeface="Arial" pitchFamily="34" charset="0"/>
              </a:rPr>
              <a:pPr/>
              <a:t>10</a:t>
            </a:fld>
            <a:endParaRPr lang="en-US" altLang="en-US" sz="1200">
              <a:solidFill>
                <a:srgbClr val="000000"/>
              </a:solidFill>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96F89D11-6231-4861-8E34-8AB3863C3E47}" type="slidenum">
              <a:rPr lang="en-US" altLang="en-US" sz="1200">
                <a:solidFill>
                  <a:srgbClr val="000000"/>
                </a:solidFill>
                <a:latin typeface="Arial" pitchFamily="34" charset="0"/>
              </a:rPr>
              <a:pPr/>
              <a:t>11</a:t>
            </a:fld>
            <a:endParaRPr lang="en-US" altLang="en-US" sz="1200">
              <a:solidFill>
                <a:srgbClr val="000000"/>
              </a:solidFill>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6A22F1A-B224-42EF-BF5F-C09296E0B57E}" type="slidenum">
              <a:rPr lang="en-US" altLang="en-US" sz="1200">
                <a:latin typeface="Arial" pitchFamily="34" charset="0"/>
              </a:rPr>
              <a:pPr/>
              <a:t>12</a:t>
            </a:fld>
            <a:endParaRPr lang="en-US" altLang="en-US" sz="120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0276" y="4403726"/>
            <a:ext cx="5124450"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E1981E6-5FDD-4246-A90C-9BA1AA5AF83F}" type="slidenum">
              <a:rPr lang="en-US" altLang="en-US" sz="1200">
                <a:solidFill>
                  <a:srgbClr val="000000"/>
                </a:solidFill>
                <a:latin typeface="Arial" pitchFamily="34" charset="0"/>
              </a:rPr>
              <a:pPr/>
              <a:t>13</a:t>
            </a:fld>
            <a:endParaRPr lang="en-US" altLang="en-US" sz="1200">
              <a:solidFill>
                <a:srgbClr val="000000"/>
              </a:solidFill>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1" charset="-128"/>
              </a:rPr>
              <a:t>Worksheet!</a:t>
            </a:r>
            <a:endParaRPr lang="en-US" altLang="en-US" dirty="0" smtClean="0">
              <a:latin typeface="Arial" pitchFamily="34" charset="0"/>
              <a:ea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2632390A-7BBD-4058-870B-8B365CCD1A51}" type="slidenum">
              <a:rPr lang="en-US" altLang="en-US" sz="1200">
                <a:solidFill>
                  <a:srgbClr val="000000"/>
                </a:solidFill>
                <a:latin typeface="Arial" pitchFamily="34" charset="0"/>
              </a:rPr>
              <a:pPr/>
              <a:t>14</a:t>
            </a:fld>
            <a:endParaRPr lang="en-US" altLang="en-US" sz="1200">
              <a:solidFill>
                <a:srgbClr val="000000"/>
              </a:solidFill>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Two notes: First, __add__ returns a </a:t>
            </a:r>
            <a:r>
              <a:rPr lang="en-US" altLang="en-US" i="1" smtClean="0">
                <a:latin typeface="Arial" pitchFamily="34" charset="0"/>
                <a:ea typeface="ＭＳ Ｐゴシック" pitchFamily="1" charset="-128"/>
              </a:rPr>
              <a:t>new</a:t>
            </a:r>
            <a:r>
              <a:rPr lang="en-US" altLang="en-US" smtClean="0">
                <a:latin typeface="Arial" pitchFamily="34" charset="0"/>
                <a:ea typeface="ＭＳ Ｐゴシック" pitchFamily="1" charset="-128"/>
              </a:rPr>
              <a:t> rational.  Second,  if you do very many adds, you’ll wind up with denominator overflow.  How could you cure that problem?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2AF276A-3F5F-4191-9798-BE4BFD7A7FCE}" type="slidenum">
              <a:rPr lang="en-US" altLang="en-US" sz="1200">
                <a:solidFill>
                  <a:srgbClr val="000000"/>
                </a:solidFill>
                <a:latin typeface="Arial" pitchFamily="34" charset="0"/>
              </a:rPr>
              <a:pPr/>
              <a:t>15</a:t>
            </a:fld>
            <a:endParaRPr lang="en-US" altLang="en-US" sz="1200">
              <a:solidFill>
                <a:srgbClr val="000000"/>
              </a:solidFill>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B722A68-E472-411F-951A-12C904AF7192}" type="slidenum">
              <a:rPr lang="en-US" altLang="en-US" sz="1200">
                <a:solidFill>
                  <a:srgbClr val="000000"/>
                </a:solidFill>
                <a:latin typeface="Arial" pitchFamily="34" charset="0"/>
              </a:rPr>
              <a:pPr/>
              <a:t>16</a:t>
            </a:fld>
            <a:endParaRPr lang="en-US" altLang="en-US" sz="1200">
              <a:solidFill>
                <a:srgbClr val="000000"/>
              </a:solidFill>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C23430B2-EEE7-402C-B741-6F3978BD7594}" type="slidenum">
              <a:rPr lang="en-US" altLang="en-US" sz="1200">
                <a:solidFill>
                  <a:srgbClr val="000000"/>
                </a:solidFill>
                <a:latin typeface="Arial" pitchFamily="34" charset="0"/>
              </a:rPr>
              <a:pPr/>
              <a:t>17</a:t>
            </a:fld>
            <a:endParaRPr lang="en-US" altLang="en-US" sz="1200">
              <a:solidFill>
                <a:srgbClr val="000000"/>
              </a:solidFill>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885" indent="-285725">
              <a:defRPr sz="2400">
                <a:solidFill>
                  <a:schemeClr val="tx1"/>
                </a:solidFill>
                <a:latin typeface="Times" pitchFamily="18" charset="0"/>
                <a:ea typeface="ＭＳ Ｐゴシック" pitchFamily="1" charset="-128"/>
              </a:defRPr>
            </a:lvl2pPr>
            <a:lvl3pPr marL="1142900" indent="-228580">
              <a:defRPr sz="2400">
                <a:solidFill>
                  <a:schemeClr val="tx1"/>
                </a:solidFill>
                <a:latin typeface="Times" pitchFamily="18" charset="0"/>
                <a:ea typeface="ＭＳ Ｐゴシック" pitchFamily="1" charset="-128"/>
              </a:defRPr>
            </a:lvl3pPr>
            <a:lvl4pPr marL="1600060" indent="-228580">
              <a:defRPr sz="2400">
                <a:solidFill>
                  <a:schemeClr val="tx1"/>
                </a:solidFill>
                <a:latin typeface="Times" pitchFamily="18" charset="0"/>
                <a:ea typeface="ＭＳ Ｐゴシック" pitchFamily="1" charset="-128"/>
              </a:defRPr>
            </a:lvl4pPr>
            <a:lvl5pPr marL="2057220" indent="-228580">
              <a:defRPr sz="2400">
                <a:solidFill>
                  <a:schemeClr val="tx1"/>
                </a:solidFill>
                <a:latin typeface="Times" pitchFamily="18" charset="0"/>
                <a:ea typeface="ＭＳ Ｐゴシック" pitchFamily="1" charset="-128"/>
              </a:defRPr>
            </a:lvl5pPr>
            <a:lvl6pPr marL="251438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7154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870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586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2ECCE1C-EB5B-4611-B845-5B7276E819A0}" type="slidenum">
              <a:rPr lang="en-US" altLang="en-US" sz="1200">
                <a:latin typeface="Arial" pitchFamily="34" charset="0"/>
              </a:rPr>
              <a:pPr/>
              <a:t>18</a:t>
            </a:fld>
            <a:endParaRPr lang="en-US" altLang="en-US" sz="12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30BCC01-3E9D-4544-9B62-68DF54668158}" type="slidenum">
              <a:rPr lang="en-US" altLang="en-US" sz="1200">
                <a:solidFill>
                  <a:srgbClr val="000000"/>
                </a:solidFill>
                <a:latin typeface="Arial" pitchFamily="34" charset="0"/>
              </a:rPr>
              <a:pPr/>
              <a:t>20</a:t>
            </a:fld>
            <a:endParaRPr lang="en-US" altLang="en-US" sz="1200">
              <a:solidFill>
                <a:srgbClr val="000000"/>
              </a:solidFill>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latin typeface="Arial" pitchFamily="34" charset="0"/>
                <a:ea typeface="ＭＳ Ｐゴシック" pitchFamily="1" charset="-128"/>
              </a:rPr>
              <a:t>WMSCI</a:t>
            </a:r>
            <a:r>
              <a:rPr lang="en-US" altLang="en-US" dirty="0" smtClean="0">
                <a:latin typeface="Arial" pitchFamily="34" charset="0"/>
                <a:ea typeface="ＭＳ Ｐゴシック" pitchFamily="1" charset="-128"/>
              </a:rPr>
              <a:t> Story</a:t>
            </a:r>
          </a:p>
          <a:p>
            <a:r>
              <a:rPr lang="en-US" altLang="en-US" dirty="0" smtClean="0">
                <a:latin typeface="Arial" pitchFamily="34" charset="0"/>
                <a:ea typeface="ＭＳ Ｐゴシック" pitchFamily="1" charset="-128"/>
              </a:rPr>
              <a:t>Show the website</a:t>
            </a:r>
          </a:p>
          <a:p>
            <a:r>
              <a:rPr lang="en-US" altLang="en-US" dirty="0" smtClean="0">
                <a:latin typeface="Arial" pitchFamily="34" charset="0"/>
                <a:ea typeface="ＭＳ Ｐゴシック" pitchFamily="1" charset="-128"/>
              </a:rPr>
              <a:t>Show the movie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1" charset="-128"/>
              </a:rPr>
              <a:t>Rationalization: </a:t>
            </a:r>
            <a:r>
              <a:rPr lang="en-US" altLang="en-US" baseline="0" dirty="0" smtClean="0">
                <a:latin typeface="Arial" pitchFamily="34" charset="0"/>
                <a:ea typeface="ＭＳ Ｐゴシック" pitchFamily="1" charset="-128"/>
              </a:rPr>
              <a:t> fuel is measured in </a:t>
            </a:r>
            <a:r>
              <a:rPr lang="en-US" altLang="en-US" baseline="0" dirty="0" err="1" smtClean="0">
                <a:latin typeface="Arial" pitchFamily="34" charset="0"/>
                <a:ea typeface="ＭＳ Ｐゴシック" pitchFamily="1" charset="-128"/>
              </a:rPr>
              <a:t>tonnes</a:t>
            </a:r>
            <a:r>
              <a:rPr lang="en-US" altLang="en-US" baseline="0" dirty="0" smtClean="0">
                <a:latin typeface="Arial" pitchFamily="34" charset="0"/>
                <a:ea typeface="ＭＳ Ｐゴシック" pitchFamily="1" charset="-128"/>
              </a:rPr>
              <a:t>, we only need 42 kg.</a:t>
            </a:r>
          </a:p>
          <a:p>
            <a:r>
              <a:rPr lang="en-US" altLang="en-US" dirty="0" smtClean="0">
                <a:latin typeface="Arial" pitchFamily="34" charset="0"/>
                <a:ea typeface="ＭＳ Ｐゴシック" pitchFamily="1" charset="-128"/>
              </a:rPr>
              <a:t>Perhaps </a:t>
            </a:r>
            <a:r>
              <a:rPr lang="en-US" altLang="en-US" dirty="0" smtClean="0">
                <a:latin typeface="Arial" pitchFamily="34" charset="0"/>
                <a:ea typeface="ＭＳ Ｐゴシック" pitchFamily="1" charset="-128"/>
              </a:rPr>
              <a:t>demo this in Python</a:t>
            </a:r>
            <a:r>
              <a:rPr lang="en-US" altLang="en-US" dirty="0" smtClean="0">
                <a:latin typeface="Arial" pitchFamily="34" charset="0"/>
                <a:ea typeface="ＭＳ Ｐゴシック" pitchFamily="1" charset="-128"/>
              </a:rPr>
              <a:t>.  Note that in Python3, the .0 isn’t really needed.</a:t>
            </a:r>
            <a:endParaRPr lang="en-US" altLang="en-US" dirty="0" smtClean="0">
              <a:latin typeface="Arial" pitchFamily="34" charset="0"/>
              <a:ea typeface="ＭＳ Ｐゴシック" pitchFamily="1" charset="-128"/>
            </a:endParaRPr>
          </a:p>
          <a:p>
            <a:endParaRPr lang="en-US" altLang="en-US" dirty="0" smtClean="0">
              <a:latin typeface="Arial" pitchFamily="34" charset="0"/>
              <a:ea typeface="ＭＳ Ｐゴシック" pitchFamily="1"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B1BE155-8CBF-4222-8803-EF6B3B5597A0}" type="slidenum">
              <a:rPr lang="en-US" altLang="en-US" sz="1200">
                <a:latin typeface="Arial" pitchFamily="34" charset="0"/>
              </a:rPr>
              <a:pPr/>
              <a:t>2</a:t>
            </a:fld>
            <a:endParaRPr lang="en-US" altLang="en-US" sz="12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885" indent="-285725">
              <a:defRPr sz="2400">
                <a:solidFill>
                  <a:schemeClr val="tx1"/>
                </a:solidFill>
                <a:latin typeface="Times" pitchFamily="18" charset="0"/>
                <a:ea typeface="ＭＳ Ｐゴシック" pitchFamily="1" charset="-128"/>
              </a:defRPr>
            </a:lvl2pPr>
            <a:lvl3pPr marL="1142900" indent="-228580">
              <a:defRPr sz="2400">
                <a:solidFill>
                  <a:schemeClr val="tx1"/>
                </a:solidFill>
                <a:latin typeface="Times" pitchFamily="18" charset="0"/>
                <a:ea typeface="ＭＳ Ｐゴシック" pitchFamily="1" charset="-128"/>
              </a:defRPr>
            </a:lvl3pPr>
            <a:lvl4pPr marL="1600060" indent="-228580">
              <a:defRPr sz="2400">
                <a:solidFill>
                  <a:schemeClr val="tx1"/>
                </a:solidFill>
                <a:latin typeface="Times" pitchFamily="18" charset="0"/>
                <a:ea typeface="ＭＳ Ｐゴシック" pitchFamily="1" charset="-128"/>
              </a:defRPr>
            </a:lvl4pPr>
            <a:lvl5pPr marL="2057220" indent="-228580">
              <a:defRPr sz="2400">
                <a:solidFill>
                  <a:schemeClr val="tx1"/>
                </a:solidFill>
                <a:latin typeface="Times" pitchFamily="18" charset="0"/>
                <a:ea typeface="ＭＳ Ｐゴシック" pitchFamily="1" charset="-128"/>
              </a:defRPr>
            </a:lvl5pPr>
            <a:lvl6pPr marL="251438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7154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870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586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6E5FF30-53EF-43D4-B40C-470B12B63826}" type="slidenum">
              <a:rPr lang="en-US" altLang="en-US" sz="1200">
                <a:latin typeface="Arial" pitchFamily="34" charset="0"/>
              </a:rPr>
              <a:pPr/>
              <a:t>21</a:t>
            </a:fld>
            <a:endParaRPr lang="en-US" altLang="en-US" sz="120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6E7A2B2-ADF7-4931-A1D4-493A365AF7EE}" type="slidenum">
              <a:rPr lang="en-US" altLang="en-US" sz="1200">
                <a:solidFill>
                  <a:srgbClr val="000000"/>
                </a:solidFill>
                <a:latin typeface="Arial" pitchFamily="34" charset="0"/>
              </a:rPr>
              <a:pPr/>
              <a:t>22</a:t>
            </a:fld>
            <a:endParaRPr lang="en-US" altLang="en-US" sz="1200">
              <a:solidFill>
                <a:srgbClr val="000000"/>
              </a:solidFill>
              <a:latin typeface="Arial" pitchFamily="34" charset="0"/>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3A059BB-9FD2-4C76-BDAB-74DA1C95411F}" type="slidenum">
              <a:rPr lang="en-US" altLang="en-US" sz="1200">
                <a:solidFill>
                  <a:srgbClr val="000000"/>
                </a:solidFill>
                <a:latin typeface="Arial" pitchFamily="34" charset="0"/>
              </a:rPr>
              <a:pPr/>
              <a:t>23</a:t>
            </a:fld>
            <a:endParaRPr lang="en-US" altLang="en-US" sz="1200">
              <a:solidFill>
                <a:srgbClr val="000000"/>
              </a:solidFill>
              <a:latin typeface="Arial" pitchFamily="34" charset="0"/>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18B56A8-044A-452A-A0FC-53C75B316CFF}" type="slidenum">
              <a:rPr lang="en-US" altLang="en-US" sz="1200">
                <a:solidFill>
                  <a:srgbClr val="000000"/>
                </a:solidFill>
                <a:latin typeface="Arial" pitchFamily="34" charset="0"/>
              </a:rPr>
              <a:pPr/>
              <a:t>24</a:t>
            </a:fld>
            <a:endParaRPr lang="en-US" altLang="en-US" sz="1200">
              <a:solidFill>
                <a:srgbClr val="000000"/>
              </a:solidFill>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94BA045-1C58-4C9D-B8A1-0644232B238B}" type="slidenum">
              <a:rPr lang="en-US" altLang="en-US" sz="1200">
                <a:solidFill>
                  <a:srgbClr val="000000"/>
                </a:solidFill>
                <a:latin typeface="Arial" pitchFamily="34" charset="0"/>
              </a:rPr>
              <a:pPr/>
              <a:t>25</a:t>
            </a:fld>
            <a:endParaRPr lang="en-US" altLang="en-US" sz="1200">
              <a:solidFill>
                <a:srgbClr val="000000"/>
              </a:solidFill>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00BBF8D-D01F-4D51-8F85-6D6754C8E7BA}" type="slidenum">
              <a:rPr lang="en-US" altLang="en-US" sz="1200">
                <a:solidFill>
                  <a:srgbClr val="000000"/>
                </a:solidFill>
                <a:latin typeface="Arial" pitchFamily="34" charset="0"/>
              </a:rPr>
              <a:pPr/>
              <a:t>3</a:t>
            </a:fld>
            <a:endParaRPr lang="en-US" altLang="en-US" sz="1200">
              <a:solidFill>
                <a:srgbClr val="000000"/>
              </a:solidFill>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3E98151-9045-4948-B618-6DE33E8CED8B}" type="slidenum">
              <a:rPr lang="en-US" altLang="en-US" sz="1200">
                <a:solidFill>
                  <a:srgbClr val="000000"/>
                </a:solidFill>
                <a:latin typeface="Arial" pitchFamily="34" charset="0"/>
              </a:rPr>
              <a:pPr/>
              <a:t>4</a:t>
            </a:fld>
            <a:endParaRPr lang="en-US" altLang="en-US" sz="1200">
              <a:solidFill>
                <a:srgbClr val="000000"/>
              </a:solidFill>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This slide has two animations.  The first shows arrows from (1, 3) to (n, d).  The second pops up "Nothing is returned here!".</a:t>
            </a:r>
          </a:p>
          <a:p>
            <a:endParaRPr lang="en-US" altLang="en-US" smtClean="0">
              <a:latin typeface="Arial" pitchFamily="34" charset="0"/>
              <a:ea typeface="ＭＳ Ｐゴシック" pitchFamily="1" charset="-128"/>
            </a:endParaRPr>
          </a:p>
          <a:p>
            <a:r>
              <a:rPr lang="en-US" altLang="en-US" smtClean="0">
                <a:latin typeface="Arial" pitchFamily="34" charset="0"/>
                <a:ea typeface="ＭＳ Ｐゴシック" pitchFamily="1" charset="-128"/>
              </a:rPr>
              <a:t>Point out that even though both numbers are equal, they have different internal representations!  Is this a problem?</a:t>
            </a:r>
          </a:p>
          <a:p>
            <a:endParaRPr lang="en-US" altLang="en-US" smtClean="0">
              <a:latin typeface="Arial" pitchFamily="34" charset="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F3CA850-3308-44FF-839C-1BC11DFB0DDD}" type="slidenum">
              <a:rPr lang="en-US" altLang="en-US" sz="1200">
                <a:solidFill>
                  <a:srgbClr val="000000"/>
                </a:solidFill>
                <a:latin typeface="Arial" pitchFamily="34" charset="0"/>
              </a:rPr>
              <a:pPr/>
              <a:t>5</a:t>
            </a:fld>
            <a:endParaRPr lang="en-US" altLang="en-US" sz="1200">
              <a:solidFill>
                <a:srgbClr val="000000"/>
              </a:solidFill>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This slide has an animation that connects myNum1 to self.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C71D5167-5344-4272-9AF4-CB2DCDAD12C6}" type="slidenum">
              <a:rPr lang="en-US" altLang="en-US" sz="1200">
                <a:solidFill>
                  <a:srgbClr val="000000"/>
                </a:solidFill>
                <a:latin typeface="Arial" pitchFamily="34" charset="0"/>
              </a:rPr>
              <a:pPr/>
              <a:t>6</a:t>
            </a:fld>
            <a:endParaRPr lang="en-US" altLang="en-US" sz="120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This ties back to try/except.</a:t>
            </a:r>
          </a:p>
          <a:p>
            <a:endParaRPr lang="en-US" altLang="en-US" smtClean="0">
              <a:latin typeface="Arial" pitchFamily="34" charset="0"/>
              <a:ea typeface="ＭＳ Ｐゴシック" pitchFamily="1" charset="-128"/>
            </a:endParaRPr>
          </a:p>
          <a:p>
            <a:r>
              <a:rPr lang="en-US" altLang="en-US" smtClean="0">
                <a:latin typeface="Arial" pitchFamily="34" charset="0"/>
                <a:ea typeface="ＭＳ Ｐゴシック" pitchFamily="1" charset="-128"/>
              </a:rPr>
              <a:t>Although Python lets you "reach inside" a rational, you shouldn't do so.  In fact, Rational can make it harder by starting "numerator" with two underscores—but even then you can cheat if you really want to.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976B04DC-BAE1-492B-A4D8-165118A31CB9}" type="slidenum">
              <a:rPr lang="en-US" altLang="en-US" sz="1200">
                <a:solidFill>
                  <a:srgbClr val="000000"/>
                </a:solidFill>
                <a:latin typeface="Arial" pitchFamily="34" charset="0"/>
              </a:rPr>
              <a:pPr/>
              <a:t>7</a:t>
            </a:fld>
            <a:endParaRPr lang="en-US" altLang="en-US" sz="1200">
              <a:solidFill>
                <a:srgbClr val="000000"/>
              </a:solidFill>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The explicit call to "str" gives "1/3".  But myNum alone just gives "Rational instance…".  But print gives 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EEA50B7-3D98-4E10-909B-EB0A7FAC51C6}" type="slidenum">
              <a:rPr lang="en-US" altLang="en-US" sz="1200">
                <a:solidFill>
                  <a:srgbClr val="000000"/>
                </a:solidFill>
                <a:latin typeface="Arial" pitchFamily="34" charset="0"/>
              </a:rPr>
              <a:pPr/>
              <a:t>8</a:t>
            </a:fld>
            <a:endParaRPr lang="en-US" altLang="en-US" sz="1200">
              <a:solidFill>
                <a:srgbClr val="000000"/>
              </a:solidFill>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671F0747-3C6A-4880-9F20-2A44E9BE83D9}" type="slidenum">
              <a:rPr lang="en-US" altLang="en-US" sz="1200">
                <a:solidFill>
                  <a:srgbClr val="000000"/>
                </a:solidFill>
                <a:latin typeface="Arial" pitchFamily="34" charset="0"/>
              </a:rPr>
              <a:pPr/>
              <a:t>9</a:t>
            </a:fld>
            <a:endParaRPr lang="en-US" altLang="en-US" sz="1200">
              <a:solidFill>
                <a:srgbClr val="000000"/>
              </a:solidFill>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EF9DB5-8B3B-468E-AAF8-98400A71A4B0}" type="slidenum">
              <a:rPr lang="en-US"/>
              <a:pPr>
                <a:defRPr/>
              </a:pPr>
              <a:t>‹#›</a:t>
            </a:fld>
            <a:endParaRPr lang="en-US"/>
          </a:p>
        </p:txBody>
      </p:sp>
    </p:spTree>
    <p:extLst>
      <p:ext uri="{BB962C8B-B14F-4D97-AF65-F5344CB8AC3E}">
        <p14:creationId xmlns:p14="http://schemas.microsoft.com/office/powerpoint/2010/main" val="174577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612F7C-60D5-4522-8D50-2519B7ECF052}" type="slidenum">
              <a:rPr lang="en-US"/>
              <a:pPr>
                <a:defRPr/>
              </a:pPr>
              <a:t>‹#›</a:t>
            </a:fld>
            <a:endParaRPr lang="en-US"/>
          </a:p>
        </p:txBody>
      </p:sp>
    </p:spTree>
    <p:extLst>
      <p:ext uri="{BB962C8B-B14F-4D97-AF65-F5344CB8AC3E}">
        <p14:creationId xmlns:p14="http://schemas.microsoft.com/office/powerpoint/2010/main" val="330260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D31673-C5A8-4464-8238-8F02DEA9B4E6}" type="slidenum">
              <a:rPr lang="en-US"/>
              <a:pPr>
                <a:defRPr/>
              </a:pPr>
              <a:t>‹#›</a:t>
            </a:fld>
            <a:endParaRPr lang="en-US"/>
          </a:p>
        </p:txBody>
      </p:sp>
    </p:spTree>
    <p:extLst>
      <p:ext uri="{BB962C8B-B14F-4D97-AF65-F5344CB8AC3E}">
        <p14:creationId xmlns:p14="http://schemas.microsoft.com/office/powerpoint/2010/main" val="2044591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898989"/>
                </a:solidFill>
              </a:defRPr>
            </a:lvl1pPr>
          </a:lstStyle>
          <a:p>
            <a:pPr>
              <a:defRPr/>
            </a:pPr>
            <a:fld id="{A38B54E7-849E-4FA5-BB3E-76959B1B6C8A}" type="slidenum">
              <a:rPr lang="en-US"/>
              <a:pPr>
                <a:defRPr/>
              </a:pPr>
              <a:t>‹#›</a:t>
            </a:fld>
            <a:endParaRPr lang="en-US"/>
          </a:p>
        </p:txBody>
      </p:sp>
    </p:spTree>
    <p:extLst>
      <p:ext uri="{BB962C8B-B14F-4D97-AF65-F5344CB8AC3E}">
        <p14:creationId xmlns:p14="http://schemas.microsoft.com/office/powerpoint/2010/main" val="138615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37AA7D-1F76-47BC-8459-E817F2362F75}" type="slidenum">
              <a:rPr lang="en-US"/>
              <a:pPr>
                <a:defRPr/>
              </a:pPr>
              <a:t>‹#›</a:t>
            </a:fld>
            <a:endParaRPr lang="en-US"/>
          </a:p>
        </p:txBody>
      </p:sp>
    </p:spTree>
    <p:extLst>
      <p:ext uri="{BB962C8B-B14F-4D97-AF65-F5344CB8AC3E}">
        <p14:creationId xmlns:p14="http://schemas.microsoft.com/office/powerpoint/2010/main" val="352837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A394F1-E28D-47A7-BC99-D775835902A1}" type="slidenum">
              <a:rPr lang="en-US"/>
              <a:pPr>
                <a:defRPr/>
              </a:pPr>
              <a:t>‹#›</a:t>
            </a:fld>
            <a:endParaRPr lang="en-US"/>
          </a:p>
        </p:txBody>
      </p:sp>
    </p:spTree>
    <p:extLst>
      <p:ext uri="{BB962C8B-B14F-4D97-AF65-F5344CB8AC3E}">
        <p14:creationId xmlns:p14="http://schemas.microsoft.com/office/powerpoint/2010/main" val="8110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116599-671D-4F1F-B55F-8AB065C778B1}" type="slidenum">
              <a:rPr lang="en-US"/>
              <a:pPr>
                <a:defRPr/>
              </a:pPr>
              <a:t>‹#›</a:t>
            </a:fld>
            <a:endParaRPr lang="en-US"/>
          </a:p>
        </p:txBody>
      </p:sp>
    </p:spTree>
    <p:extLst>
      <p:ext uri="{BB962C8B-B14F-4D97-AF65-F5344CB8AC3E}">
        <p14:creationId xmlns:p14="http://schemas.microsoft.com/office/powerpoint/2010/main" val="79986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CDB444-7EE3-456A-BB5D-F0B82B0F04A3}" type="slidenum">
              <a:rPr lang="en-US"/>
              <a:pPr>
                <a:defRPr/>
              </a:pPr>
              <a:t>‹#›</a:t>
            </a:fld>
            <a:endParaRPr lang="en-US"/>
          </a:p>
        </p:txBody>
      </p:sp>
    </p:spTree>
    <p:extLst>
      <p:ext uri="{BB962C8B-B14F-4D97-AF65-F5344CB8AC3E}">
        <p14:creationId xmlns:p14="http://schemas.microsoft.com/office/powerpoint/2010/main" val="386919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69E84B-648B-4918-B103-2D8ACCFA71DC}" type="slidenum">
              <a:rPr lang="en-US"/>
              <a:pPr>
                <a:defRPr/>
              </a:pPr>
              <a:t>‹#›</a:t>
            </a:fld>
            <a:endParaRPr lang="en-US"/>
          </a:p>
        </p:txBody>
      </p:sp>
    </p:spTree>
    <p:extLst>
      <p:ext uri="{BB962C8B-B14F-4D97-AF65-F5344CB8AC3E}">
        <p14:creationId xmlns:p14="http://schemas.microsoft.com/office/powerpoint/2010/main" val="40663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A9FBB5-30D5-454C-8220-5B80633C5BA7}" type="slidenum">
              <a:rPr lang="en-US"/>
              <a:pPr>
                <a:defRPr/>
              </a:pPr>
              <a:t>‹#›</a:t>
            </a:fld>
            <a:endParaRPr lang="en-US"/>
          </a:p>
        </p:txBody>
      </p:sp>
    </p:spTree>
    <p:extLst>
      <p:ext uri="{BB962C8B-B14F-4D97-AF65-F5344CB8AC3E}">
        <p14:creationId xmlns:p14="http://schemas.microsoft.com/office/powerpoint/2010/main" val="408014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16844C-D55B-4EF6-8DF6-2D1227350FDD}" type="slidenum">
              <a:rPr lang="en-US"/>
              <a:pPr>
                <a:defRPr/>
              </a:pPr>
              <a:t>‹#›</a:t>
            </a:fld>
            <a:endParaRPr lang="en-US"/>
          </a:p>
        </p:txBody>
      </p:sp>
    </p:spTree>
    <p:extLst>
      <p:ext uri="{BB962C8B-B14F-4D97-AF65-F5344CB8AC3E}">
        <p14:creationId xmlns:p14="http://schemas.microsoft.com/office/powerpoint/2010/main" val="224549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D9EB6-46AF-4B40-A7BD-27968E6CF9F4}" type="slidenum">
              <a:rPr lang="en-US"/>
              <a:pPr>
                <a:defRPr/>
              </a:pPr>
              <a:t>‹#›</a:t>
            </a:fld>
            <a:endParaRPr lang="en-US"/>
          </a:p>
        </p:txBody>
      </p:sp>
    </p:spTree>
    <p:extLst>
      <p:ext uri="{BB962C8B-B14F-4D97-AF65-F5344CB8AC3E}">
        <p14:creationId xmlns:p14="http://schemas.microsoft.com/office/powerpoint/2010/main" val="302778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65" charset="-128"/>
              </a:defRPr>
            </a:lvl1pPr>
          </a:lstStyle>
          <a:p>
            <a:pPr>
              <a:defRPr/>
            </a:pPr>
            <a:fld id="{E99794D2-DF98-4E75-B968-C2C3DDEAAD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838200"/>
          </a:xfrm>
        </p:spPr>
        <p:txBody>
          <a:bodyPr rIns="132080"/>
          <a:lstStyle/>
          <a:p>
            <a:pPr eaLnBrk="1" hangingPunct="1"/>
            <a:r>
              <a:rPr lang="en-US" altLang="en-US" smtClean="0">
                <a:latin typeface="Harlow Solid Italic" pitchFamily="82" charset="0"/>
                <a:sym typeface="Lucida Blackletter"/>
              </a:rPr>
              <a:t>The CS 5 Times-Picayune</a:t>
            </a:r>
          </a:p>
        </p:txBody>
      </p:sp>
      <p:sp>
        <p:nvSpPr>
          <p:cNvPr id="3075" name="Rectangle 3"/>
          <p:cNvSpPr>
            <a:spLocks/>
          </p:cNvSpPr>
          <p:nvPr/>
        </p:nvSpPr>
        <p:spPr bwMode="auto">
          <a:xfrm>
            <a:off x="1981200" y="1371600"/>
            <a:ext cx="586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3600">
                <a:latin typeface="Gloucester MT Extra Condensed" pitchFamily="18" charset="0"/>
                <a:sym typeface="Big Caslon"/>
              </a:rPr>
              <a:t>Claremont Penguin Takes Olympics Gold</a:t>
            </a:r>
          </a:p>
        </p:txBody>
      </p:sp>
      <p:sp>
        <p:nvSpPr>
          <p:cNvPr id="3076" name="Rectangle 4"/>
          <p:cNvSpPr>
            <a:spLocks/>
          </p:cNvSpPr>
          <p:nvPr/>
        </p:nvSpPr>
        <p:spPr bwMode="auto">
          <a:xfrm>
            <a:off x="1984375" y="1981200"/>
            <a:ext cx="63214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b="1" dirty="0">
                <a:latin typeface="Times" pitchFamily="18" charset="0"/>
                <a:cs typeface="Arial" pitchFamily="34" charset="0"/>
              </a:rPr>
              <a:t>London:</a:t>
            </a:r>
            <a:r>
              <a:rPr lang="en-US" altLang="en-US" sz="1800" dirty="0">
                <a:latin typeface="Times" pitchFamily="18" charset="0"/>
                <a:cs typeface="Arial" pitchFamily="34" charset="0"/>
              </a:rPr>
              <a:t> In a stunning upset, a local penguin has been retroactively awarded the gold medal in the women’s 10-meter platform diving event at the Antarctic Olympics.</a:t>
            </a:r>
          </a:p>
          <a:p>
            <a:pPr>
              <a:spcBef>
                <a:spcPct val="0"/>
              </a:spcBef>
              <a:buFontTx/>
              <a:buNone/>
            </a:pPr>
            <a:r>
              <a:rPr lang="en-US" altLang="en-US" sz="1800" dirty="0">
                <a:latin typeface="Times" pitchFamily="18" charset="0"/>
                <a:cs typeface="Arial" pitchFamily="34" charset="0"/>
              </a:rPr>
              <a:t>     “All of the judges agreed that her dives were flawless,” stated an unidentified official.  “But our computerized scoring system calculated her totals incorrectly.  A careful audit has revealed that the computer system we purchased from a Saudi Arabian manufacturer could malfunction in the presence of water.  Worse, it would break down completely if exposed to fish oil.  We’re terribly sorry, but it could have happened to anybody.”</a:t>
            </a:r>
          </a:p>
          <a:p>
            <a:pPr>
              <a:spcBef>
                <a:spcPct val="0"/>
              </a:spcBef>
              <a:buFontTx/>
              <a:buNone/>
            </a:pPr>
            <a:r>
              <a:rPr lang="en-US" altLang="en-US" sz="1800" dirty="0">
                <a:latin typeface="Times" pitchFamily="18" charset="0"/>
                <a:cs typeface="Arial" pitchFamily="34" charset="0"/>
              </a:rPr>
              <a:t>     Other  observers were less forgiving.  “How anyone could use a desert computer at a water-based event is beyond me,” said a U.S. coach.  I have no clue what they were thinking—and it’s clear that they have no clue, period.”</a:t>
            </a:r>
          </a:p>
          <a:p>
            <a:pPr>
              <a:spcBef>
                <a:spcPct val="0"/>
              </a:spcBef>
              <a:buFontTx/>
              <a:buNone/>
            </a:pPr>
            <a:r>
              <a:rPr lang="en-US" altLang="en-US" sz="1800" dirty="0">
                <a:latin typeface="Times" pitchFamily="18" charset="0"/>
                <a:cs typeface="Arial" pitchFamily="34" charset="0"/>
              </a:rPr>
              <a:t>     The penguin herself was apparently too excited to comment, limiting herself to a few load squawks.</a:t>
            </a:r>
          </a:p>
        </p:txBody>
      </p:sp>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9906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76200"/>
            <a:ext cx="7772400" cy="577850"/>
          </a:xfrm>
        </p:spPr>
        <p:txBody>
          <a:bodyPr/>
          <a:lstStyle/>
          <a:p>
            <a:r>
              <a:rPr lang="en-US" altLang="en-US" smtClean="0"/>
              <a:t>Thinking Rationally</a:t>
            </a:r>
          </a:p>
        </p:txBody>
      </p:sp>
      <p:sp>
        <p:nvSpPr>
          <p:cNvPr id="15363" name="Rectangle 3"/>
          <p:cNvSpPr>
            <a:spLocks noGrp="1" noChangeArrowheads="1"/>
          </p:cNvSpPr>
          <p:nvPr>
            <p:ph type="body" idx="1"/>
          </p:nvPr>
        </p:nvSpPr>
        <p:spPr>
          <a:xfrm>
            <a:off x="533400" y="1241425"/>
            <a:ext cx="7772400" cy="4114800"/>
          </a:xfrm>
        </p:spPr>
        <p:txBody>
          <a:bodyPr/>
          <a:lstStyle/>
          <a:p>
            <a:pPr>
              <a:lnSpc>
                <a:spcPct val="90000"/>
              </a:lnSpc>
              <a:buFontTx/>
              <a:buNone/>
            </a:pPr>
            <a:r>
              <a:rPr lang="en-US" altLang="en-US" sz="1600" b="1" dirty="0" smtClean="0">
                <a:latin typeface="Courier New Bold" pitchFamily="1" charset="0"/>
              </a:rPr>
              <a:t>class Rational(object):</a:t>
            </a:r>
          </a:p>
          <a:p>
            <a:pPr>
              <a:lnSpc>
                <a:spcPct val="90000"/>
              </a:lnSpc>
              <a:buFontTx/>
              <a:buNone/>
            </a:pPr>
            <a:r>
              <a:rPr lang="en-US" altLang="en-US" sz="1100" b="1" dirty="0" smtClean="0">
                <a:latin typeface="Courier New Bold" pitchFamily="1" charset="0"/>
              </a:rPr>
              <a:t>	</a:t>
            </a:r>
            <a:r>
              <a:rPr lang="en-US" altLang="en-US" sz="1100" b="1" dirty="0" err="1" smtClean="0">
                <a:latin typeface="Courier New Bold" pitchFamily="1" charset="0"/>
              </a:rPr>
              <a:t>def</a:t>
            </a:r>
            <a:r>
              <a:rPr lang="en-US" altLang="en-US" sz="1100" b="1" dirty="0" smtClean="0">
                <a:latin typeface="Courier New Bold" pitchFamily="1" charset="0"/>
              </a:rPr>
              <a:t> _ _</a:t>
            </a:r>
            <a:r>
              <a:rPr lang="en-US" altLang="en-US" sz="1100" b="1" dirty="0" err="1" smtClean="0">
                <a:latin typeface="Courier New Bold" pitchFamily="1" charset="0"/>
              </a:rPr>
              <a:t>init</a:t>
            </a:r>
            <a:r>
              <a:rPr lang="en-US" altLang="en-US" sz="1100" b="1" dirty="0" smtClean="0">
                <a:latin typeface="Courier New Bold" pitchFamily="1" charset="0"/>
              </a:rPr>
              <a:t>_ _(</a:t>
            </a:r>
            <a:r>
              <a:rPr lang="en-US" altLang="en-US" sz="1100" b="1" dirty="0" smtClean="0">
                <a:solidFill>
                  <a:schemeClr val="accent2"/>
                </a:solidFill>
                <a:latin typeface="Courier New Bold" pitchFamily="1" charset="0"/>
              </a:rPr>
              <a:t>self</a:t>
            </a:r>
            <a:r>
              <a:rPr lang="en-US" altLang="en-US" sz="1100" b="1" dirty="0" smtClean="0">
                <a:latin typeface="Courier New Bold" pitchFamily="1" charset="0"/>
              </a:rPr>
              <a:t>, n, d):</a:t>
            </a:r>
          </a:p>
          <a:p>
            <a:pPr>
              <a:lnSpc>
                <a:spcPct val="90000"/>
              </a:lnSpc>
              <a:buFontTx/>
              <a:buNone/>
            </a:pPr>
            <a:r>
              <a:rPr lang="en-US" altLang="en-US" sz="1100" b="1" dirty="0" smtClean="0">
                <a:latin typeface="Courier New Bold" pitchFamily="1" charset="0"/>
              </a:rPr>
              <a:t>	   </a:t>
            </a:r>
            <a:r>
              <a:rPr lang="en-US" altLang="en-US" sz="1100" b="1" dirty="0" err="1" smtClean="0">
                <a:latin typeface="Courier New Bold" pitchFamily="1" charset="0"/>
              </a:rPr>
              <a:t>self.numerator</a:t>
            </a:r>
            <a:r>
              <a:rPr lang="en-US" altLang="en-US" sz="1100" b="1" dirty="0" smtClean="0">
                <a:latin typeface="Courier New Bold" pitchFamily="1" charset="0"/>
              </a:rPr>
              <a:t> = n</a:t>
            </a:r>
          </a:p>
          <a:p>
            <a:pPr>
              <a:lnSpc>
                <a:spcPct val="90000"/>
              </a:lnSpc>
              <a:buFontTx/>
              <a:buNone/>
            </a:pPr>
            <a:r>
              <a:rPr lang="en-US" altLang="en-US" sz="1100" b="1" dirty="0" smtClean="0">
                <a:latin typeface="Courier New Bold" pitchFamily="1" charset="0"/>
              </a:rPr>
              <a:t>       </a:t>
            </a:r>
            <a:r>
              <a:rPr lang="en-US" altLang="en-US" sz="1100" b="1" dirty="0" err="1" smtClean="0">
                <a:latin typeface="Courier New Bold" pitchFamily="1" charset="0"/>
              </a:rPr>
              <a:t>self.denominator</a:t>
            </a:r>
            <a:r>
              <a:rPr lang="en-US" altLang="en-US" sz="1100" b="1" dirty="0" smtClean="0">
                <a:latin typeface="Courier New Bold" pitchFamily="1" charset="0"/>
              </a:rPr>
              <a:t> = d</a:t>
            </a:r>
          </a:p>
          <a:p>
            <a:pPr>
              <a:lnSpc>
                <a:spcPct val="90000"/>
              </a:lnSpc>
              <a:buFontTx/>
              <a:buNone/>
            </a:pPr>
            <a:endParaRPr lang="en-US" altLang="en-US" sz="1100" b="1" dirty="0" smtClean="0">
              <a:latin typeface="Courier New Bold" pitchFamily="1" charset="0"/>
            </a:endParaRPr>
          </a:p>
          <a:p>
            <a:pPr>
              <a:lnSpc>
                <a:spcPct val="90000"/>
              </a:lnSpc>
              <a:buFontTx/>
              <a:buNone/>
            </a:pPr>
            <a:r>
              <a:rPr lang="en-US" altLang="en-US" sz="1100" b="1" dirty="0" smtClean="0">
                <a:latin typeface="Courier New Bold" pitchFamily="1" charset="0"/>
              </a:rPr>
              <a:t>    </a:t>
            </a:r>
            <a:r>
              <a:rPr lang="en-US" altLang="en-US" sz="1100" b="1" dirty="0" err="1" smtClean="0">
                <a:latin typeface="Courier New Bold" pitchFamily="1" charset="0"/>
              </a:rPr>
              <a:t>def</a:t>
            </a:r>
            <a:r>
              <a:rPr lang="en-US" altLang="en-US" sz="1100" b="1" dirty="0" smtClean="0">
                <a:latin typeface="Courier New Bold" pitchFamily="1" charset="0"/>
              </a:rPr>
              <a:t> </a:t>
            </a:r>
            <a:r>
              <a:rPr lang="en-US" altLang="en-US" sz="1100" b="1" dirty="0" err="1" smtClean="0">
                <a:latin typeface="Courier New Bold" pitchFamily="1" charset="0"/>
              </a:rPr>
              <a:t>isZero</a:t>
            </a:r>
            <a:r>
              <a:rPr lang="en-US" altLang="en-US" sz="1100" b="1" dirty="0" smtClean="0">
                <a:latin typeface="Courier New Bold" pitchFamily="1" charset="0"/>
              </a:rPr>
              <a:t>(</a:t>
            </a:r>
            <a:r>
              <a:rPr lang="en-US" altLang="en-US" sz="1100" b="1" dirty="0" smtClean="0">
                <a:solidFill>
                  <a:schemeClr val="accent2"/>
                </a:solidFill>
                <a:latin typeface="Courier New Bold" pitchFamily="1" charset="0"/>
              </a:rPr>
              <a:t>self</a:t>
            </a:r>
            <a:r>
              <a:rPr lang="en-US" altLang="en-US" sz="1100" b="1" dirty="0" smtClean="0">
                <a:latin typeface="Courier New Bold" pitchFamily="1" charset="0"/>
              </a:rPr>
              <a:t>):</a:t>
            </a:r>
          </a:p>
          <a:p>
            <a:pPr>
              <a:lnSpc>
                <a:spcPct val="90000"/>
              </a:lnSpc>
              <a:buFontTx/>
              <a:buNone/>
            </a:pPr>
            <a:r>
              <a:rPr lang="en-US" altLang="en-US" sz="1100" b="1" dirty="0" smtClean="0">
                <a:latin typeface="Courier New Bold" pitchFamily="1" charset="0"/>
              </a:rPr>
              <a:t>	   return </a:t>
            </a:r>
            <a:r>
              <a:rPr lang="en-US" altLang="en-US" sz="1100" b="1" dirty="0" err="1" smtClean="0">
                <a:latin typeface="Courier New Bold" pitchFamily="1" charset="0"/>
              </a:rPr>
              <a:t>self.numerator</a:t>
            </a:r>
            <a:r>
              <a:rPr lang="en-US" altLang="en-US" sz="1100" b="1" dirty="0" smtClean="0">
                <a:latin typeface="Courier New Bold" pitchFamily="1" charset="0"/>
              </a:rPr>
              <a:t> == 0</a:t>
            </a:r>
          </a:p>
          <a:p>
            <a:pPr>
              <a:lnSpc>
                <a:spcPct val="90000"/>
              </a:lnSpc>
              <a:buFontTx/>
              <a:buNone/>
            </a:pPr>
            <a:endParaRPr lang="en-US" altLang="en-US" sz="1100" b="1" dirty="0" smtClean="0">
              <a:latin typeface="Courier New Bold" pitchFamily="1" charset="0"/>
            </a:endParaRPr>
          </a:p>
          <a:p>
            <a:pPr>
              <a:lnSpc>
                <a:spcPct val="90000"/>
              </a:lnSpc>
              <a:buFontTx/>
              <a:buNone/>
            </a:pPr>
            <a:r>
              <a:rPr lang="en-US" altLang="en-US" sz="1100" b="1" dirty="0" smtClean="0">
                <a:latin typeface="Courier New Bold" pitchFamily="1" charset="0"/>
              </a:rPr>
              <a:t>    </a:t>
            </a:r>
            <a:r>
              <a:rPr lang="en-US" altLang="en-US" sz="1100" b="1" dirty="0" err="1" smtClean="0">
                <a:latin typeface="Courier New Bold" pitchFamily="1" charset="0"/>
              </a:rPr>
              <a:t>def</a:t>
            </a:r>
            <a:r>
              <a:rPr lang="en-US" altLang="en-US" sz="1100" b="1" dirty="0" smtClean="0">
                <a:latin typeface="Courier New Bold" pitchFamily="1" charset="0"/>
              </a:rPr>
              <a:t> _ _</a:t>
            </a:r>
            <a:r>
              <a:rPr lang="en-US" altLang="en-US" sz="1100" b="1" dirty="0" err="1" smtClean="0">
                <a:latin typeface="Courier New Bold" pitchFamily="1" charset="0"/>
              </a:rPr>
              <a:t>repr</a:t>
            </a:r>
            <a:r>
              <a:rPr lang="en-US" altLang="en-US" sz="1100" b="1" dirty="0" smtClean="0">
                <a:latin typeface="Courier New Bold" pitchFamily="1" charset="0"/>
              </a:rPr>
              <a:t>_ </a:t>
            </a:r>
            <a:r>
              <a:rPr lang="en-US" altLang="en-US" sz="1100" b="1" dirty="0" smtClean="0">
                <a:latin typeface="Courier New Bold" pitchFamily="1" charset="0"/>
              </a:rPr>
              <a:t>_(</a:t>
            </a:r>
            <a:r>
              <a:rPr lang="en-US" altLang="en-US" sz="1100" b="1" dirty="0" smtClean="0">
                <a:solidFill>
                  <a:srgbClr val="C56563"/>
                </a:solidFill>
                <a:latin typeface="Courier New Bold" pitchFamily="1" charset="0"/>
              </a:rPr>
              <a:t>self</a:t>
            </a:r>
            <a:r>
              <a:rPr lang="en-US" altLang="en-US" sz="1100" b="1" dirty="0" smtClean="0">
                <a:latin typeface="Courier New Bold" pitchFamily="1" charset="0"/>
              </a:rPr>
              <a:t>):</a:t>
            </a:r>
          </a:p>
          <a:p>
            <a:pPr>
              <a:lnSpc>
                <a:spcPct val="90000"/>
              </a:lnSpc>
              <a:buFontTx/>
              <a:buNone/>
            </a:pPr>
            <a:r>
              <a:rPr lang="en-US" altLang="en-US" sz="1100" b="1" dirty="0" smtClean="0">
                <a:latin typeface="Courier New Bold" pitchFamily="1" charset="0"/>
              </a:rPr>
              <a:t>       return </a:t>
            </a:r>
            <a:r>
              <a:rPr lang="en-US" altLang="en-US" sz="1100" b="1" dirty="0" err="1" smtClean="0">
                <a:latin typeface="Courier New Bold" pitchFamily="1" charset="0"/>
              </a:rPr>
              <a:t>str</a:t>
            </a:r>
            <a:r>
              <a:rPr lang="en-US" altLang="en-US" sz="1100" b="1" dirty="0" smtClean="0">
                <a:latin typeface="Courier New Bold" pitchFamily="1" charset="0"/>
              </a:rPr>
              <a:t>(</a:t>
            </a:r>
            <a:r>
              <a:rPr lang="en-US" altLang="en-US" sz="1100" b="1" dirty="0" err="1" smtClean="0">
                <a:latin typeface="Courier New Bold" pitchFamily="1" charset="0"/>
              </a:rPr>
              <a:t>self.numerator</a:t>
            </a:r>
            <a:r>
              <a:rPr lang="en-US" altLang="en-US" sz="1100" b="1" dirty="0" smtClean="0">
                <a:latin typeface="Courier New Bold" pitchFamily="1" charset="0"/>
              </a:rPr>
              <a:t>) + </a:t>
            </a:r>
            <a:r>
              <a:rPr lang="ja-JP" altLang="en-US" sz="1100" b="1" dirty="0" smtClean="0">
                <a:latin typeface="Courier New Bold" pitchFamily="1" charset="0"/>
              </a:rPr>
              <a:t>“</a:t>
            </a:r>
            <a:r>
              <a:rPr lang="en-US" altLang="ja-JP" sz="1100" b="1" dirty="0" smtClean="0">
                <a:latin typeface="Courier New Bold" pitchFamily="1" charset="0"/>
              </a:rPr>
              <a:t>/</a:t>
            </a:r>
            <a:r>
              <a:rPr lang="ja-JP" altLang="en-US" sz="1100" b="1" dirty="0" smtClean="0">
                <a:latin typeface="Courier New Bold" pitchFamily="1" charset="0"/>
              </a:rPr>
              <a:t>”</a:t>
            </a:r>
            <a:r>
              <a:rPr lang="en-US" altLang="ja-JP" sz="1100" b="1" dirty="0" smtClean="0">
                <a:latin typeface="Courier New Bold" pitchFamily="1" charset="0"/>
              </a:rPr>
              <a:t> + </a:t>
            </a:r>
            <a:r>
              <a:rPr lang="en-US" altLang="ja-JP" sz="1100" b="1" dirty="0" err="1" smtClean="0">
                <a:latin typeface="Courier New Bold" pitchFamily="1" charset="0"/>
              </a:rPr>
              <a:t>str</a:t>
            </a:r>
            <a:r>
              <a:rPr lang="en-US" altLang="ja-JP" sz="1100" b="1" dirty="0" smtClean="0">
                <a:latin typeface="Courier New Bold" pitchFamily="1" charset="0"/>
              </a:rPr>
              <a:t>(</a:t>
            </a:r>
            <a:r>
              <a:rPr lang="en-US" altLang="ja-JP" sz="1100" b="1" dirty="0" err="1" smtClean="0">
                <a:latin typeface="Courier New Bold" pitchFamily="1" charset="0"/>
              </a:rPr>
              <a:t>self.denominator</a:t>
            </a:r>
            <a:r>
              <a:rPr lang="en-US" altLang="ja-JP" sz="1100" b="1" dirty="0" smtClean="0">
                <a:latin typeface="Courier New Bold" pitchFamily="1" charset="0"/>
              </a:rPr>
              <a:t>)   </a:t>
            </a:r>
          </a:p>
          <a:p>
            <a:pPr>
              <a:lnSpc>
                <a:spcPct val="90000"/>
              </a:lnSpc>
              <a:buFontTx/>
              <a:buNone/>
            </a:pPr>
            <a:endParaRPr lang="en-US" altLang="en-US" sz="1200" b="1" dirty="0" smtClean="0">
              <a:latin typeface="Courier New Bold" pitchFamily="1" charset="0"/>
            </a:endParaRPr>
          </a:p>
          <a:p>
            <a:pPr>
              <a:lnSpc>
                <a:spcPct val="90000"/>
              </a:lnSpc>
              <a:buFontTx/>
              <a:buNone/>
            </a:pPr>
            <a:r>
              <a:rPr lang="en-US" altLang="en-US" sz="1200" b="1" dirty="0" smtClean="0">
                <a:latin typeface="Courier New Bold" pitchFamily="1" charset="0"/>
              </a:rPr>
              <a:t>   </a:t>
            </a:r>
            <a:r>
              <a:rPr lang="en-US" altLang="en-US" sz="1600" b="1" dirty="0" err="1" smtClean="0">
                <a:latin typeface="Courier New Bold" pitchFamily="1" charset="0"/>
              </a:rPr>
              <a:t>def</a:t>
            </a:r>
            <a:r>
              <a:rPr lang="en-US" altLang="en-US" sz="1600" b="1" dirty="0" smtClean="0">
                <a:latin typeface="Courier New Bold" pitchFamily="1" charset="0"/>
              </a:rPr>
              <a:t> equals(</a:t>
            </a:r>
            <a:r>
              <a:rPr lang="en-US" altLang="en-US" sz="1600" b="1" dirty="0" smtClean="0">
                <a:solidFill>
                  <a:srgbClr val="C56563"/>
                </a:solidFill>
                <a:latin typeface="Courier New Bold" pitchFamily="1" charset="0"/>
              </a:rPr>
              <a:t>self</a:t>
            </a:r>
            <a:r>
              <a:rPr lang="en-US" altLang="en-US" sz="1600" b="1" dirty="0" smtClean="0">
                <a:latin typeface="Courier New Bold" pitchFamily="1" charset="0"/>
              </a:rPr>
              <a:t>, other):</a:t>
            </a:r>
          </a:p>
          <a:p>
            <a:pPr>
              <a:lnSpc>
                <a:spcPct val="90000"/>
              </a:lnSpc>
              <a:buFontTx/>
              <a:buNone/>
            </a:pPr>
            <a:r>
              <a:rPr lang="en-US" altLang="en-US" sz="1600" b="1" dirty="0" smtClean="0">
                <a:latin typeface="Courier New Bold" pitchFamily="1" charset="0"/>
              </a:rPr>
              <a:t>     return </a:t>
            </a:r>
            <a:r>
              <a:rPr lang="en-US" altLang="en-US" sz="1600" b="1" dirty="0" err="1" smtClean="0">
                <a:latin typeface="Courier New Bold" pitchFamily="1" charset="0"/>
              </a:rPr>
              <a:t>self.numerator</a:t>
            </a:r>
            <a:r>
              <a:rPr lang="en-US" altLang="en-US" sz="1600" b="1" dirty="0" smtClean="0">
                <a:latin typeface="Courier New Bold" pitchFamily="1" charset="0"/>
              </a:rPr>
              <a:t> * </a:t>
            </a:r>
            <a:r>
              <a:rPr lang="en-US" altLang="en-US" sz="1600" b="1" dirty="0" err="1" smtClean="0">
                <a:latin typeface="Courier New Bold" pitchFamily="1" charset="0"/>
              </a:rPr>
              <a:t>other.denominator</a:t>
            </a:r>
            <a:r>
              <a:rPr lang="en-US" altLang="en-US" sz="1600" b="1" dirty="0" smtClean="0">
                <a:latin typeface="Courier New Bold" pitchFamily="1" charset="0"/>
              </a:rPr>
              <a:t> ==</a:t>
            </a:r>
          </a:p>
          <a:p>
            <a:pPr>
              <a:lnSpc>
                <a:spcPct val="90000"/>
              </a:lnSpc>
              <a:buFontTx/>
              <a:buNone/>
            </a:pPr>
            <a:r>
              <a:rPr lang="en-US" altLang="en-US" sz="1600" b="1" dirty="0" smtClean="0">
                <a:latin typeface="Courier New Bold" pitchFamily="1" charset="0"/>
              </a:rPr>
              <a:t>            </a:t>
            </a:r>
            <a:r>
              <a:rPr lang="en-US" altLang="en-US" sz="1600" b="1" dirty="0" err="1" smtClean="0">
                <a:latin typeface="Courier New Bold" pitchFamily="1" charset="0"/>
              </a:rPr>
              <a:t>self.denominator</a:t>
            </a:r>
            <a:r>
              <a:rPr lang="en-US" altLang="en-US" sz="1600" b="1" dirty="0" smtClean="0">
                <a:latin typeface="Courier New Bold" pitchFamily="1" charset="0"/>
              </a:rPr>
              <a:t> * </a:t>
            </a:r>
            <a:r>
              <a:rPr lang="en-US" altLang="en-US" sz="1600" b="1" dirty="0" err="1" smtClean="0">
                <a:latin typeface="Courier New Bold" pitchFamily="1" charset="0"/>
              </a:rPr>
              <a:t>other.numerator</a:t>
            </a:r>
            <a:endParaRPr lang="en-US" altLang="en-US" sz="1600" b="1" dirty="0" smtClean="0">
              <a:latin typeface="Courier New Bold" pitchFamily="1" charset="0"/>
            </a:endParaRPr>
          </a:p>
          <a:p>
            <a:pPr>
              <a:lnSpc>
                <a:spcPct val="90000"/>
              </a:lnSpc>
              <a:buFontTx/>
              <a:buNone/>
            </a:pPr>
            <a:endParaRPr lang="en-US" altLang="en-US" sz="1600" b="1" dirty="0" smtClean="0">
              <a:latin typeface="Courier New Bold" pitchFamily="1" charset="0"/>
            </a:endParaRPr>
          </a:p>
          <a:p>
            <a:pPr>
              <a:lnSpc>
                <a:spcPct val="90000"/>
              </a:lnSpc>
              <a:buFontTx/>
              <a:buNone/>
            </a:pPr>
            <a:r>
              <a:rPr lang="en-US" altLang="en-US" sz="1600" b="1" dirty="0" smtClean="0">
                <a:latin typeface="Courier New Bold" pitchFamily="1" charset="0"/>
              </a:rPr>
              <a:t>   </a:t>
            </a:r>
            <a:endParaRPr lang="en-US" altLang="en-US" sz="2800" dirty="0" smtClean="0"/>
          </a:p>
          <a:p>
            <a:pPr>
              <a:lnSpc>
                <a:spcPct val="90000"/>
              </a:lnSpc>
              <a:buFontTx/>
              <a:buNone/>
            </a:pPr>
            <a:endParaRPr lang="en-US" altLang="en-US" sz="2800" dirty="0" smtClean="0"/>
          </a:p>
        </p:txBody>
      </p:sp>
      <p:grpSp>
        <p:nvGrpSpPr>
          <p:cNvPr id="15364"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5366" name="Rectangle 14"/>
          <p:cNvSpPr>
            <a:spLocks noChangeArrowheads="1"/>
          </p:cNvSpPr>
          <p:nvPr/>
        </p:nvSpPr>
        <p:spPr bwMode="auto">
          <a:xfrm>
            <a:off x="5600700" y="51546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3562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5368" name="Text Box 8"/>
          <p:cNvSpPr txBox="1">
            <a:spLocks noChangeArrowheads="1"/>
          </p:cNvSpPr>
          <p:nvPr/>
        </p:nvSpPr>
        <p:spPr bwMode="auto">
          <a:xfrm>
            <a:off x="609600" y="4927600"/>
            <a:ext cx="39243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Rational(2, 6)</a:t>
            </a:r>
            <a:endParaRPr lang="en-US" altLang="en-US" sz="1800">
              <a:solidFill>
                <a:srgbClr val="000000"/>
              </a:solidFill>
              <a:latin typeface="Calibri" pitchFamily="34" charset="0"/>
            </a:endParaRPr>
          </a:p>
          <a:p>
            <a:pPr eaLnBrk="1" hangingPunct="1">
              <a:spcBef>
                <a:spcPct val="0"/>
              </a:spcBef>
              <a:buFontTx/>
              <a:buNone/>
            </a:pPr>
            <a:r>
              <a:rPr lang="en-US" altLang="en-US" sz="1800" b="1">
                <a:solidFill>
                  <a:srgbClr val="000000"/>
                </a:solidFill>
                <a:latin typeface="Courier New Bold" pitchFamily="1" charset="0"/>
              </a:rPr>
              <a:t>&gt;&gt;&gt; myNum1.equals(myNum2)</a:t>
            </a:r>
          </a:p>
          <a:p>
            <a:pPr eaLnBrk="1" hangingPunct="1">
              <a:spcBef>
                <a:spcPct val="0"/>
              </a:spcBef>
              <a:buFontTx/>
              <a:buNone/>
            </a:pPr>
            <a:r>
              <a:rPr lang="en-US" altLang="en-US" sz="1800" b="1">
                <a:solidFill>
                  <a:srgbClr val="000000"/>
                </a:solidFill>
                <a:latin typeface="Courier New Bold" pitchFamily="1" charset="0"/>
              </a:rPr>
              <a:t>True</a:t>
            </a:r>
          </a:p>
          <a:p>
            <a:pPr eaLnBrk="1" hangingPunct="1">
              <a:spcBef>
                <a:spcPct val="0"/>
              </a:spcBef>
              <a:buFontTx/>
              <a:buNone/>
            </a:pPr>
            <a:r>
              <a:rPr lang="en-US" altLang="en-US" sz="1800" b="1">
                <a:solidFill>
                  <a:srgbClr val="000000"/>
                </a:solidFill>
                <a:latin typeface="Courier New Bold" pitchFamily="1" charset="0"/>
              </a:rPr>
              <a:t>&gt;&gt;&gt; myNum2.equals(myNum2)</a:t>
            </a:r>
          </a:p>
          <a:p>
            <a:pPr eaLnBrk="1" hangingPunct="1">
              <a:spcBef>
                <a:spcPct val="0"/>
              </a:spcBef>
              <a:buFontTx/>
              <a:buNone/>
            </a:pPr>
            <a:r>
              <a:rPr lang="en-US" altLang="en-US" sz="1800" b="1">
                <a:solidFill>
                  <a:srgbClr val="000000"/>
                </a:solidFill>
                <a:latin typeface="Courier New Bold" pitchFamily="1" charset="0"/>
              </a:rPr>
              <a:t>True</a:t>
            </a:r>
          </a:p>
        </p:txBody>
      </p:sp>
      <p:sp>
        <p:nvSpPr>
          <p:cNvPr id="15369" name="Rectangle 14"/>
          <p:cNvSpPr>
            <a:spLocks noChangeArrowheads="1"/>
          </p:cNvSpPr>
          <p:nvPr/>
        </p:nvSpPr>
        <p:spPr bwMode="auto">
          <a:xfrm>
            <a:off x="5635625" y="5992813"/>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1944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8" name="Text Box 9"/>
          <p:cNvSpPr txBox="1">
            <a:spLocks noChangeArrowheads="1"/>
          </p:cNvSpPr>
          <p:nvPr/>
        </p:nvSpPr>
        <p:spPr bwMode="auto">
          <a:xfrm>
            <a:off x="7620000" y="36083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1</a:t>
            </a:r>
          </a:p>
        </p:txBody>
      </p:sp>
      <p:sp>
        <p:nvSpPr>
          <p:cNvPr id="39" name="Text Box 10"/>
          <p:cNvSpPr txBox="1">
            <a:spLocks noChangeArrowheads="1"/>
          </p:cNvSpPr>
          <p:nvPr/>
        </p:nvSpPr>
        <p:spPr bwMode="auto">
          <a:xfrm>
            <a:off x="7620000" y="41417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3</a:t>
            </a:r>
          </a:p>
        </p:txBody>
      </p:sp>
      <p:sp>
        <p:nvSpPr>
          <p:cNvPr id="40" name="Text Box 11"/>
          <p:cNvSpPr txBox="1">
            <a:spLocks noChangeArrowheads="1"/>
          </p:cNvSpPr>
          <p:nvPr/>
        </p:nvSpPr>
        <p:spPr bwMode="auto">
          <a:xfrm>
            <a:off x="8426450" y="36083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2</a:t>
            </a:r>
          </a:p>
        </p:txBody>
      </p:sp>
      <p:sp>
        <p:nvSpPr>
          <p:cNvPr id="41" name="Text Box 12"/>
          <p:cNvSpPr txBox="1">
            <a:spLocks noChangeArrowheads="1"/>
          </p:cNvSpPr>
          <p:nvPr/>
        </p:nvSpPr>
        <p:spPr bwMode="auto">
          <a:xfrm>
            <a:off x="8458200" y="41417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6</a:t>
            </a:r>
          </a:p>
        </p:txBody>
      </p:sp>
      <p:sp>
        <p:nvSpPr>
          <p:cNvPr id="42" name="Line 13"/>
          <p:cNvSpPr>
            <a:spLocks noChangeShapeType="1"/>
          </p:cNvSpPr>
          <p:nvPr/>
        </p:nvSpPr>
        <p:spPr bwMode="auto">
          <a:xfrm>
            <a:off x="7620000" y="4065588"/>
            <a:ext cx="3048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3" name="Line 14"/>
          <p:cNvSpPr>
            <a:spLocks noChangeShapeType="1"/>
          </p:cNvSpPr>
          <p:nvPr/>
        </p:nvSpPr>
        <p:spPr bwMode="auto">
          <a:xfrm>
            <a:off x="8458200" y="4065588"/>
            <a:ext cx="3048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4" name="Line 15"/>
          <p:cNvSpPr>
            <a:spLocks noChangeShapeType="1"/>
          </p:cNvSpPr>
          <p:nvPr/>
        </p:nvSpPr>
        <p:spPr bwMode="auto">
          <a:xfrm>
            <a:off x="7924800" y="3913188"/>
            <a:ext cx="533400" cy="38100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5" name="Line 16"/>
          <p:cNvSpPr>
            <a:spLocks noChangeShapeType="1"/>
          </p:cNvSpPr>
          <p:nvPr/>
        </p:nvSpPr>
        <p:spPr bwMode="auto">
          <a:xfrm flipV="1">
            <a:off x="7924800" y="3836988"/>
            <a:ext cx="533400" cy="45720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pic>
        <p:nvPicPr>
          <p:cNvPr id="15379"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5381" name="Rectangle 11"/>
          <p:cNvSpPr>
            <a:spLocks noChangeArrowheads="1"/>
          </p:cNvSpPr>
          <p:nvPr/>
        </p:nvSpPr>
        <p:spPr bwMode="auto">
          <a:xfrm>
            <a:off x="7086600" y="58674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2</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24" name="Rounded Rectangular Callout 23"/>
          <p:cNvSpPr>
            <a:spLocks noChangeArrowheads="1"/>
          </p:cNvSpPr>
          <p:nvPr/>
        </p:nvSpPr>
        <p:spPr bwMode="auto">
          <a:xfrm>
            <a:off x="6672263" y="2276475"/>
            <a:ext cx="1597025" cy="865188"/>
          </a:xfrm>
          <a:prstGeom prst="wedgeRoundRectCallout">
            <a:avLst>
              <a:gd name="adj1" fmla="val -38722"/>
              <a:gd name="adj2" fmla="val 66870"/>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600" dirty="0">
                <a:latin typeface="+mn-lt"/>
                <a:ea typeface="+mn-ea"/>
              </a:rPr>
              <a:t>Working at cross purposes?</a:t>
            </a:r>
          </a:p>
        </p:txBody>
      </p:sp>
      <p:pic>
        <p:nvPicPr>
          <p:cNvPr id="15383"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488" y="2886075"/>
            <a:ext cx="5032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577850"/>
          </a:xfrm>
        </p:spPr>
        <p:txBody>
          <a:bodyPr/>
          <a:lstStyle/>
          <a:p>
            <a:r>
              <a:rPr lang="en-US" altLang="en-US" smtClean="0"/>
              <a:t>Thinking Rationally</a:t>
            </a:r>
          </a:p>
        </p:txBody>
      </p:sp>
      <p:grpSp>
        <p:nvGrpSpPr>
          <p:cNvPr id="16387"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6390" name="Rectangle 14"/>
          <p:cNvSpPr>
            <a:spLocks noChangeArrowheads="1"/>
          </p:cNvSpPr>
          <p:nvPr/>
        </p:nvSpPr>
        <p:spPr bwMode="auto">
          <a:xfrm>
            <a:off x="5600700" y="51546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3562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6392" name="Text Box 8"/>
          <p:cNvSpPr txBox="1">
            <a:spLocks noChangeArrowheads="1"/>
          </p:cNvSpPr>
          <p:nvPr/>
        </p:nvSpPr>
        <p:spPr bwMode="auto">
          <a:xfrm>
            <a:off x="42863" y="4927600"/>
            <a:ext cx="39068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Rational(2, 6)</a:t>
            </a:r>
          </a:p>
          <a:p>
            <a:pPr eaLnBrk="1" hangingPunct="1">
              <a:spcBef>
                <a:spcPct val="0"/>
              </a:spcBef>
              <a:buFontTx/>
              <a:buNone/>
            </a:pPr>
            <a:r>
              <a:rPr lang="en-US" altLang="en-US" sz="1800" b="1">
                <a:solidFill>
                  <a:srgbClr val="000000"/>
                </a:solidFill>
                <a:latin typeface="Courier New Bold" pitchFamily="1" charset="0"/>
              </a:rPr>
              <a:t>&gt;&gt;&gt; myNum1 == myNum2</a:t>
            </a:r>
          </a:p>
          <a:p>
            <a:pPr eaLnBrk="1" hangingPunct="1">
              <a:spcBef>
                <a:spcPct val="0"/>
              </a:spcBef>
              <a:buFontTx/>
              <a:buNone/>
            </a:pPr>
            <a:r>
              <a:rPr lang="en-US" altLang="en-US" sz="1800" b="1">
                <a:solidFill>
                  <a:srgbClr val="000000"/>
                </a:solidFill>
                <a:latin typeface="Courier New Bold" pitchFamily="1" charset="0"/>
              </a:rPr>
              <a:t>True</a:t>
            </a:r>
          </a:p>
          <a:p>
            <a:pPr eaLnBrk="1" hangingPunct="1">
              <a:spcBef>
                <a:spcPct val="0"/>
              </a:spcBef>
              <a:buFontTx/>
              <a:buNone/>
            </a:pPr>
            <a:r>
              <a:rPr lang="en-US" altLang="en-US" sz="1800" b="1">
                <a:solidFill>
                  <a:srgbClr val="000000"/>
                </a:solidFill>
                <a:latin typeface="Courier New Bold" pitchFamily="1" charset="0"/>
              </a:rPr>
              <a:t>&gt;&gt;&gt; myNum2 == myNum1</a:t>
            </a:r>
          </a:p>
          <a:p>
            <a:pPr eaLnBrk="1" hangingPunct="1">
              <a:spcBef>
                <a:spcPct val="0"/>
              </a:spcBef>
              <a:buFontTx/>
              <a:buNone/>
            </a:pPr>
            <a:r>
              <a:rPr lang="en-US" altLang="en-US" sz="1800" b="1">
                <a:solidFill>
                  <a:srgbClr val="000000"/>
                </a:solidFill>
                <a:latin typeface="Courier New Bold" pitchFamily="1" charset="0"/>
              </a:rPr>
              <a:t>True</a:t>
            </a:r>
          </a:p>
        </p:txBody>
      </p:sp>
      <p:sp>
        <p:nvSpPr>
          <p:cNvPr id="16393" name="Rectangle 11"/>
          <p:cNvSpPr>
            <a:spLocks noChangeArrowheads="1"/>
          </p:cNvSpPr>
          <p:nvPr/>
        </p:nvSpPr>
        <p:spPr bwMode="auto">
          <a:xfrm>
            <a:off x="7121525" y="58674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2</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16394" name="Rectangle 14"/>
          <p:cNvSpPr>
            <a:spLocks noChangeArrowheads="1"/>
          </p:cNvSpPr>
          <p:nvPr/>
        </p:nvSpPr>
        <p:spPr bwMode="auto">
          <a:xfrm>
            <a:off x="5635625" y="5992813"/>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1944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6" name="Rounded Rectangular Callout 45"/>
          <p:cNvSpPr>
            <a:spLocks noChangeArrowheads="1"/>
          </p:cNvSpPr>
          <p:nvPr/>
        </p:nvSpPr>
        <p:spPr bwMode="auto">
          <a:xfrm>
            <a:off x="3868738" y="5106988"/>
            <a:ext cx="1789112" cy="887412"/>
          </a:xfrm>
          <a:prstGeom prst="wedgeRoundRectCallout">
            <a:avLst>
              <a:gd name="adj1" fmla="val -38722"/>
              <a:gd name="adj2" fmla="val 66870"/>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This is what I would </a:t>
            </a:r>
            <a:r>
              <a:rPr lang="en-US" sz="1800" i="1" dirty="0">
                <a:latin typeface="+mn-lt"/>
                <a:ea typeface="+mn-ea"/>
              </a:rPr>
              <a:t>really</a:t>
            </a:r>
            <a:r>
              <a:rPr lang="en-US" sz="1800" dirty="0">
                <a:latin typeface="+mn-lt"/>
                <a:ea typeface="+mn-ea"/>
              </a:rPr>
              <a:t> like!</a:t>
            </a:r>
          </a:p>
        </p:txBody>
      </p:sp>
      <p:sp>
        <p:nvSpPr>
          <p:cNvPr id="16397" name="Rectangle 3"/>
          <p:cNvSpPr txBox="1">
            <a:spLocks noChangeArrowheads="1"/>
          </p:cNvSpPr>
          <p:nvPr/>
        </p:nvSpPr>
        <p:spPr bwMode="auto">
          <a:xfrm>
            <a:off x="685800" y="13938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600" b="1" dirty="0">
                <a:solidFill>
                  <a:srgbClr val="000000"/>
                </a:solidFill>
                <a:latin typeface="Courier New Bold" pitchFamily="1" charset="0"/>
              </a:rPr>
              <a:t>class </a:t>
            </a:r>
            <a:r>
              <a:rPr lang="en-US" altLang="en-US" sz="1600" b="1" dirty="0" smtClean="0">
                <a:solidFill>
                  <a:srgbClr val="000000"/>
                </a:solidFill>
                <a:latin typeface="Courier New Bold" pitchFamily="1" charset="0"/>
              </a:rPr>
              <a:t>Rational(object):</a:t>
            </a:r>
            <a:endParaRPr lang="en-US" altLang="en-US" sz="1600" b="1" dirty="0">
              <a:solidFill>
                <a:srgbClr val="000000"/>
              </a:solidFill>
              <a:latin typeface="Courier New Bold" pitchFamily="1" charset="0"/>
            </a:endParaRP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def</a:t>
            </a:r>
            <a:r>
              <a:rPr lang="en-US" altLang="en-US" sz="1100" b="1" dirty="0">
                <a:solidFill>
                  <a:srgbClr val="000000"/>
                </a:solidFill>
                <a:latin typeface="Courier New Bold" pitchFamily="1" charset="0"/>
              </a:rPr>
              <a:t> _ _</a:t>
            </a:r>
            <a:r>
              <a:rPr lang="en-US" altLang="en-US" sz="1100" b="1" dirty="0" err="1">
                <a:solidFill>
                  <a:srgbClr val="000000"/>
                </a:solidFill>
                <a:latin typeface="Courier New Bold" pitchFamily="1" charset="0"/>
              </a:rPr>
              <a:t>init</a:t>
            </a:r>
            <a:r>
              <a:rPr lang="en-US" altLang="en-US" sz="1100" b="1" dirty="0">
                <a:solidFill>
                  <a:srgbClr val="000000"/>
                </a:solidFill>
                <a:latin typeface="Courier New Bold" pitchFamily="1" charset="0"/>
              </a:rPr>
              <a:t>_ _(</a:t>
            </a:r>
            <a:r>
              <a:rPr lang="en-US" altLang="en-US" sz="1100" b="1" dirty="0">
                <a:solidFill>
                  <a:srgbClr val="C0504D"/>
                </a:solidFill>
                <a:latin typeface="Courier New Bold" pitchFamily="1" charset="0"/>
              </a:rPr>
              <a:t>self</a:t>
            </a:r>
            <a:r>
              <a:rPr lang="en-US" altLang="en-US" sz="1100" b="1" dirty="0">
                <a:solidFill>
                  <a:srgbClr val="000000"/>
                </a:solidFill>
                <a:latin typeface="Courier New Bold" pitchFamily="1" charset="0"/>
              </a:rPr>
              <a:t>, n, d):</a:t>
            </a: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self.numerator</a:t>
            </a:r>
            <a:r>
              <a:rPr lang="en-US" altLang="en-US" sz="1100" b="1" dirty="0">
                <a:solidFill>
                  <a:srgbClr val="000000"/>
                </a:solidFill>
                <a:latin typeface="Courier New Bold" pitchFamily="1" charset="0"/>
              </a:rPr>
              <a:t> = n</a:t>
            </a: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self.denominator</a:t>
            </a:r>
            <a:r>
              <a:rPr lang="en-US" altLang="en-US" sz="1100" b="1" dirty="0">
                <a:solidFill>
                  <a:srgbClr val="000000"/>
                </a:solidFill>
                <a:latin typeface="Courier New Bold" pitchFamily="1" charset="0"/>
              </a:rPr>
              <a:t> = d</a:t>
            </a:r>
          </a:p>
          <a:p>
            <a:pPr eaLnBrk="1" hangingPunct="1">
              <a:lnSpc>
                <a:spcPct val="90000"/>
              </a:lnSpc>
              <a:buFontTx/>
              <a:buNone/>
            </a:pPr>
            <a:endParaRPr lang="en-US" altLang="en-US" sz="1100" b="1" dirty="0">
              <a:solidFill>
                <a:srgbClr val="000000"/>
              </a:solidFill>
              <a:latin typeface="Courier New Bold" pitchFamily="1" charset="0"/>
            </a:endParaRP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def</a:t>
            </a: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isZero</a:t>
            </a:r>
            <a:r>
              <a:rPr lang="en-US" altLang="en-US" sz="1100" b="1" dirty="0">
                <a:solidFill>
                  <a:srgbClr val="000000"/>
                </a:solidFill>
                <a:latin typeface="Courier New Bold" pitchFamily="1" charset="0"/>
              </a:rPr>
              <a:t>(</a:t>
            </a:r>
            <a:r>
              <a:rPr lang="en-US" altLang="en-US" sz="1100" b="1" dirty="0">
                <a:solidFill>
                  <a:srgbClr val="C0504D"/>
                </a:solidFill>
                <a:latin typeface="Courier New Bold" pitchFamily="1" charset="0"/>
              </a:rPr>
              <a:t>self</a:t>
            </a:r>
            <a:r>
              <a:rPr lang="en-US" altLang="en-US" sz="1100" b="1" dirty="0">
                <a:solidFill>
                  <a:srgbClr val="000000"/>
                </a:solidFill>
                <a:latin typeface="Courier New Bold" pitchFamily="1" charset="0"/>
              </a:rPr>
              <a:t>):</a:t>
            </a:r>
          </a:p>
          <a:p>
            <a:pPr eaLnBrk="1" hangingPunct="1">
              <a:lnSpc>
                <a:spcPct val="90000"/>
              </a:lnSpc>
              <a:buFontTx/>
              <a:buNone/>
            </a:pPr>
            <a:r>
              <a:rPr lang="en-US" altLang="en-US" sz="1100" b="1" dirty="0">
                <a:solidFill>
                  <a:srgbClr val="000000"/>
                </a:solidFill>
                <a:latin typeface="Courier New Bold" pitchFamily="1" charset="0"/>
              </a:rPr>
              <a:t>	   return </a:t>
            </a:r>
            <a:r>
              <a:rPr lang="en-US" altLang="en-US" sz="1100" b="1" dirty="0" err="1">
                <a:solidFill>
                  <a:srgbClr val="000000"/>
                </a:solidFill>
                <a:latin typeface="Courier New Bold" pitchFamily="1" charset="0"/>
              </a:rPr>
              <a:t>self.numerator</a:t>
            </a:r>
            <a:r>
              <a:rPr lang="en-US" altLang="en-US" sz="1100" b="1" dirty="0">
                <a:solidFill>
                  <a:srgbClr val="000000"/>
                </a:solidFill>
                <a:latin typeface="Courier New Bold" pitchFamily="1" charset="0"/>
              </a:rPr>
              <a:t> == 0</a:t>
            </a:r>
          </a:p>
          <a:p>
            <a:pPr eaLnBrk="1" hangingPunct="1">
              <a:lnSpc>
                <a:spcPct val="90000"/>
              </a:lnSpc>
              <a:buFontTx/>
              <a:buNone/>
            </a:pPr>
            <a:endParaRPr lang="en-US" altLang="en-US" sz="1100" b="1" dirty="0">
              <a:solidFill>
                <a:srgbClr val="000000"/>
              </a:solidFill>
              <a:latin typeface="Courier New Bold" pitchFamily="1" charset="0"/>
            </a:endParaRP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def</a:t>
            </a:r>
            <a:r>
              <a:rPr lang="en-US" altLang="en-US" sz="1100" b="1" dirty="0">
                <a:solidFill>
                  <a:srgbClr val="000000"/>
                </a:solidFill>
                <a:latin typeface="Courier New Bold" pitchFamily="1" charset="0"/>
              </a:rPr>
              <a:t> _ _</a:t>
            </a:r>
            <a:r>
              <a:rPr lang="en-US" altLang="en-US" sz="1100" b="1" dirty="0" err="1">
                <a:solidFill>
                  <a:srgbClr val="000000"/>
                </a:solidFill>
                <a:latin typeface="Courier New Bold" pitchFamily="1" charset="0"/>
              </a:rPr>
              <a:t>repr</a:t>
            </a:r>
            <a:r>
              <a:rPr lang="en-US" altLang="en-US" sz="1100" b="1" dirty="0">
                <a:solidFill>
                  <a:srgbClr val="000000"/>
                </a:solidFill>
                <a:latin typeface="Courier New Bold" pitchFamily="1" charset="0"/>
              </a:rPr>
              <a:t>_ </a:t>
            </a:r>
            <a:r>
              <a:rPr lang="en-US" altLang="en-US" sz="1100" b="1" dirty="0" smtClean="0">
                <a:solidFill>
                  <a:srgbClr val="000000"/>
                </a:solidFill>
                <a:latin typeface="Courier New Bold" pitchFamily="1" charset="0"/>
              </a:rPr>
              <a:t>_(</a:t>
            </a:r>
            <a:r>
              <a:rPr lang="en-US" altLang="en-US" sz="1100" b="1" dirty="0">
                <a:solidFill>
                  <a:srgbClr val="C56563"/>
                </a:solidFill>
                <a:latin typeface="Courier New Bold" pitchFamily="1" charset="0"/>
              </a:rPr>
              <a:t>self</a:t>
            </a:r>
            <a:r>
              <a:rPr lang="en-US" altLang="en-US" sz="1100" b="1" dirty="0">
                <a:solidFill>
                  <a:srgbClr val="000000"/>
                </a:solidFill>
                <a:latin typeface="Courier New Bold" pitchFamily="1" charset="0"/>
              </a:rPr>
              <a:t>):</a:t>
            </a:r>
          </a:p>
          <a:p>
            <a:pPr eaLnBrk="1" hangingPunct="1">
              <a:lnSpc>
                <a:spcPct val="90000"/>
              </a:lnSpc>
              <a:buFontTx/>
              <a:buNone/>
            </a:pPr>
            <a:r>
              <a:rPr lang="en-US" altLang="en-US" sz="1100" b="1" dirty="0">
                <a:solidFill>
                  <a:srgbClr val="000000"/>
                </a:solidFill>
                <a:latin typeface="Courier New Bold" pitchFamily="1" charset="0"/>
              </a:rPr>
              <a:t>       return </a:t>
            </a:r>
            <a:r>
              <a:rPr lang="en-US" altLang="en-US" sz="1100" b="1" dirty="0" err="1">
                <a:solidFill>
                  <a:srgbClr val="000000"/>
                </a:solidFill>
                <a:latin typeface="Courier New Bold" pitchFamily="1" charset="0"/>
              </a:rPr>
              <a:t>str</a:t>
            </a:r>
            <a:r>
              <a:rPr lang="en-US" altLang="en-US" sz="1100" b="1" dirty="0">
                <a:solidFill>
                  <a:srgbClr val="000000"/>
                </a:solidFill>
                <a:latin typeface="Courier New Bold" pitchFamily="1" charset="0"/>
              </a:rPr>
              <a:t>(</a:t>
            </a:r>
            <a:r>
              <a:rPr lang="en-US" altLang="en-US" sz="1100" b="1" dirty="0" err="1">
                <a:solidFill>
                  <a:srgbClr val="000000"/>
                </a:solidFill>
                <a:latin typeface="Courier New Bold" pitchFamily="1" charset="0"/>
              </a:rPr>
              <a:t>self.numerator</a:t>
            </a:r>
            <a:r>
              <a:rPr lang="en-US" altLang="en-US" sz="1100" b="1" dirty="0">
                <a:solidFill>
                  <a:srgbClr val="000000"/>
                </a:solidFill>
                <a:latin typeface="Courier New Bold" pitchFamily="1" charset="0"/>
              </a:rPr>
              <a:t>) + </a:t>
            </a:r>
            <a:r>
              <a:rPr lang="ja-JP" altLang="en-US" sz="1100" b="1" dirty="0">
                <a:solidFill>
                  <a:srgbClr val="000000"/>
                </a:solidFill>
                <a:latin typeface="Courier New Bold" pitchFamily="1" charset="0"/>
              </a:rPr>
              <a:t>“</a:t>
            </a:r>
            <a:r>
              <a:rPr lang="en-US" altLang="ja-JP" sz="1100" b="1" dirty="0">
                <a:solidFill>
                  <a:srgbClr val="000000"/>
                </a:solidFill>
                <a:latin typeface="Courier New Bold" pitchFamily="1" charset="0"/>
              </a:rPr>
              <a:t>/</a:t>
            </a:r>
            <a:r>
              <a:rPr lang="ja-JP" altLang="en-US" sz="1100" b="1" dirty="0">
                <a:solidFill>
                  <a:srgbClr val="000000"/>
                </a:solidFill>
                <a:latin typeface="Courier New Bold" pitchFamily="1" charset="0"/>
              </a:rPr>
              <a:t>”</a:t>
            </a:r>
            <a:r>
              <a:rPr lang="en-US" altLang="ja-JP" sz="1100" b="1" dirty="0">
                <a:solidFill>
                  <a:srgbClr val="000000"/>
                </a:solidFill>
                <a:latin typeface="Courier New Bold" pitchFamily="1" charset="0"/>
              </a:rPr>
              <a:t> + </a:t>
            </a:r>
            <a:r>
              <a:rPr lang="en-US" altLang="ja-JP" sz="1100" b="1" dirty="0" err="1">
                <a:solidFill>
                  <a:srgbClr val="000000"/>
                </a:solidFill>
                <a:latin typeface="Courier New Bold" pitchFamily="1" charset="0"/>
              </a:rPr>
              <a:t>str</a:t>
            </a:r>
            <a:r>
              <a:rPr lang="en-US" altLang="ja-JP" sz="1100" b="1" dirty="0">
                <a:solidFill>
                  <a:srgbClr val="000000"/>
                </a:solidFill>
                <a:latin typeface="Courier New Bold" pitchFamily="1" charset="0"/>
              </a:rPr>
              <a:t>(</a:t>
            </a:r>
            <a:r>
              <a:rPr lang="en-US" altLang="ja-JP" sz="1100" b="1" dirty="0" err="1">
                <a:solidFill>
                  <a:srgbClr val="000000"/>
                </a:solidFill>
                <a:latin typeface="Courier New Bold" pitchFamily="1" charset="0"/>
              </a:rPr>
              <a:t>self.denominator</a:t>
            </a:r>
            <a:r>
              <a:rPr lang="en-US" altLang="ja-JP" sz="1100" b="1" dirty="0">
                <a:solidFill>
                  <a:srgbClr val="000000"/>
                </a:solidFill>
                <a:latin typeface="Courier New Bold" pitchFamily="1" charset="0"/>
              </a:rPr>
              <a:t>)   </a:t>
            </a:r>
          </a:p>
          <a:p>
            <a:pPr eaLnBrk="1" hangingPunct="1">
              <a:lnSpc>
                <a:spcPct val="90000"/>
              </a:lnSpc>
              <a:buFontTx/>
              <a:buNone/>
            </a:pPr>
            <a:endParaRPr lang="en-US" altLang="en-US" sz="1200" b="1" dirty="0">
              <a:solidFill>
                <a:srgbClr val="000000"/>
              </a:solidFill>
              <a:latin typeface="Courier New Bold" pitchFamily="1" charset="0"/>
            </a:endParaRPr>
          </a:p>
          <a:p>
            <a:pPr eaLnBrk="1" hangingPunct="1">
              <a:lnSpc>
                <a:spcPct val="90000"/>
              </a:lnSpc>
              <a:buFontTx/>
              <a:buNone/>
            </a:pPr>
            <a:r>
              <a:rPr lang="en-US" altLang="en-US" sz="1200" b="1" dirty="0">
                <a:solidFill>
                  <a:srgbClr val="000000"/>
                </a:solidFill>
                <a:latin typeface="Courier New Bold" pitchFamily="1" charset="0"/>
              </a:rPr>
              <a:t>   </a:t>
            </a:r>
            <a:r>
              <a:rPr lang="en-US" altLang="en-US" sz="1600" b="1" dirty="0" err="1">
                <a:solidFill>
                  <a:srgbClr val="000000"/>
                </a:solidFill>
                <a:latin typeface="Courier New Bold" pitchFamily="1" charset="0"/>
              </a:rPr>
              <a:t>def</a:t>
            </a:r>
            <a:r>
              <a:rPr lang="en-US" altLang="en-US" sz="1600" b="1" dirty="0">
                <a:solidFill>
                  <a:srgbClr val="000000"/>
                </a:solidFill>
                <a:latin typeface="Courier New Bold" pitchFamily="1" charset="0"/>
              </a:rPr>
              <a:t> _ _</a:t>
            </a:r>
            <a:r>
              <a:rPr lang="en-US" altLang="en-US" sz="1600" b="1" dirty="0" err="1">
                <a:solidFill>
                  <a:srgbClr val="000000"/>
                </a:solidFill>
                <a:latin typeface="Courier New Bold" pitchFamily="1" charset="0"/>
              </a:rPr>
              <a:t>eq</a:t>
            </a:r>
            <a:r>
              <a:rPr lang="en-US" altLang="en-US" sz="1600" b="1" dirty="0">
                <a:solidFill>
                  <a:srgbClr val="000000"/>
                </a:solidFill>
                <a:latin typeface="Courier New Bold" pitchFamily="1" charset="0"/>
              </a:rPr>
              <a:t>_ _(</a:t>
            </a:r>
            <a:r>
              <a:rPr lang="en-US" altLang="en-US" sz="1600" b="1" dirty="0">
                <a:solidFill>
                  <a:srgbClr val="C56563"/>
                </a:solidFill>
                <a:latin typeface="Courier New Bold" pitchFamily="1" charset="0"/>
              </a:rPr>
              <a:t>self</a:t>
            </a:r>
            <a:r>
              <a:rPr lang="en-US" altLang="en-US" sz="1600" b="1" dirty="0">
                <a:solidFill>
                  <a:srgbClr val="000000"/>
                </a:solidFill>
                <a:latin typeface="Courier New Bold" pitchFamily="1" charset="0"/>
              </a:rPr>
              <a:t>, other):  </a:t>
            </a:r>
          </a:p>
          <a:p>
            <a:pPr eaLnBrk="1" hangingPunct="1">
              <a:lnSpc>
                <a:spcPct val="90000"/>
              </a:lnSpc>
              <a:buFontTx/>
              <a:buNone/>
            </a:pPr>
            <a:r>
              <a:rPr lang="en-US" altLang="en-US" sz="1600" b="1" dirty="0">
                <a:solidFill>
                  <a:srgbClr val="000000"/>
                </a:solidFill>
                <a:latin typeface="Courier New Bold" pitchFamily="1" charset="0"/>
              </a:rPr>
              <a:t>      </a:t>
            </a:r>
            <a:r>
              <a:rPr lang="en-US" altLang="en-US" sz="1600" b="1" dirty="0">
                <a:latin typeface="Courier New Bold" pitchFamily="1" charset="0"/>
              </a:rPr>
              <a:t>return </a:t>
            </a:r>
            <a:r>
              <a:rPr lang="en-US" altLang="en-US" sz="1600" b="1" dirty="0" err="1">
                <a:latin typeface="Courier New Bold" pitchFamily="1" charset="0"/>
              </a:rPr>
              <a:t>self.numerator</a:t>
            </a:r>
            <a:r>
              <a:rPr lang="en-US" altLang="en-US" sz="1600" b="1" dirty="0">
                <a:latin typeface="Courier New Bold" pitchFamily="1" charset="0"/>
              </a:rPr>
              <a:t> * </a:t>
            </a:r>
            <a:r>
              <a:rPr lang="en-US" altLang="en-US" sz="1600" b="1" dirty="0" err="1">
                <a:latin typeface="Courier New Bold" pitchFamily="1" charset="0"/>
              </a:rPr>
              <a:t>other.denominator</a:t>
            </a:r>
            <a:r>
              <a:rPr lang="en-US" altLang="en-US" sz="1600" b="1" dirty="0">
                <a:latin typeface="Courier New Bold" pitchFamily="1" charset="0"/>
              </a:rPr>
              <a:t> ==         		         </a:t>
            </a:r>
            <a:r>
              <a:rPr lang="en-US" altLang="en-US" sz="1600" b="1" dirty="0" err="1">
                <a:latin typeface="Courier New Bold" pitchFamily="1" charset="0"/>
              </a:rPr>
              <a:t>self.denominator</a:t>
            </a:r>
            <a:r>
              <a:rPr lang="en-US" altLang="en-US" sz="1600" b="1" dirty="0">
                <a:latin typeface="Courier New Bold" pitchFamily="1" charset="0"/>
              </a:rPr>
              <a:t> * </a:t>
            </a:r>
            <a:r>
              <a:rPr lang="en-US" altLang="en-US" sz="1600" b="1" dirty="0" err="1">
                <a:latin typeface="Courier New Bold" pitchFamily="1" charset="0"/>
              </a:rPr>
              <a:t>other.numerator</a:t>
            </a:r>
            <a:endParaRPr lang="en-US" altLang="en-US" sz="1600" b="1" dirty="0">
              <a:latin typeface="Courier New Bold" pitchFamily="1" charset="0"/>
            </a:endParaRPr>
          </a:p>
          <a:p>
            <a:pPr eaLnBrk="1" hangingPunct="1">
              <a:lnSpc>
                <a:spcPct val="90000"/>
              </a:lnSpc>
              <a:buFontTx/>
              <a:buNone/>
            </a:pPr>
            <a:endParaRPr lang="en-US" altLang="en-US" sz="1600" b="1" dirty="0">
              <a:solidFill>
                <a:srgbClr val="000000"/>
              </a:solidFill>
              <a:latin typeface="Courier New Bold" pitchFamily="1" charset="0"/>
            </a:endParaRPr>
          </a:p>
          <a:p>
            <a:pPr eaLnBrk="1" hangingPunct="1">
              <a:lnSpc>
                <a:spcPct val="90000"/>
              </a:lnSpc>
              <a:buFontTx/>
              <a:buNone/>
            </a:pPr>
            <a:endParaRPr lang="en-US" altLang="en-US" sz="1600" b="1" dirty="0">
              <a:solidFill>
                <a:srgbClr val="000000"/>
              </a:solidFill>
              <a:latin typeface="Courier New Bold" pitchFamily="1" charset="0"/>
            </a:endParaRPr>
          </a:p>
          <a:p>
            <a:pPr eaLnBrk="1" hangingPunct="1">
              <a:lnSpc>
                <a:spcPct val="90000"/>
              </a:lnSpc>
              <a:buFontTx/>
              <a:buNone/>
            </a:pPr>
            <a:r>
              <a:rPr lang="en-US" altLang="en-US" sz="1600" b="1" dirty="0">
                <a:solidFill>
                  <a:srgbClr val="000000"/>
                </a:solidFill>
                <a:latin typeface="Courier New Bold" pitchFamily="1" charset="0"/>
              </a:rPr>
              <a:t>   </a:t>
            </a:r>
            <a:endParaRPr lang="en-US" altLang="en-US" sz="2800" dirty="0">
              <a:solidFill>
                <a:srgbClr val="000000"/>
              </a:solidFill>
              <a:latin typeface="Calibri" pitchFamily="34" charset="0"/>
            </a:endParaRPr>
          </a:p>
          <a:p>
            <a:pPr eaLnBrk="1" hangingPunct="1">
              <a:lnSpc>
                <a:spcPct val="90000"/>
              </a:lnSpc>
              <a:buFontTx/>
              <a:buNone/>
            </a:pPr>
            <a:endParaRPr lang="en-US" altLang="en-US" sz="2800" dirty="0">
              <a:solidFill>
                <a:srgbClr val="000000"/>
              </a:solidFill>
              <a:latin typeface="Calibri" pitchFamily="34" charset="0"/>
            </a:endParaRPr>
          </a:p>
        </p:txBody>
      </p:sp>
      <p:pic>
        <p:nvPicPr>
          <p:cNvPr id="16398"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0198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r>
              <a:rPr lang="en-US" altLang="en-US" sz="3600" smtClean="0"/>
              <a:t>The Alien’s Life Advice</a:t>
            </a:r>
            <a:endParaRPr lang="en-US" altLang="en-US" smtClean="0"/>
          </a:p>
        </p:txBody>
      </p:sp>
      <p:grpSp>
        <p:nvGrpSpPr>
          <p:cNvPr id="17411" name="Group 3"/>
          <p:cNvGrpSpPr>
            <a:grpSpLocks/>
          </p:cNvGrpSpPr>
          <p:nvPr/>
        </p:nvGrpSpPr>
        <p:grpSpPr bwMode="auto">
          <a:xfrm>
            <a:off x="381000" y="1219200"/>
            <a:ext cx="8218488" cy="180975"/>
            <a:chOff x="295" y="1311"/>
            <a:chExt cx="5177" cy="114"/>
          </a:xfrm>
        </p:grpSpPr>
        <p:sp>
          <p:nvSpPr>
            <p:cNvPr id="1741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sp>
          <p:nvSpPr>
            <p:cNvPr id="1741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grpSp>
      <p:sp>
        <p:nvSpPr>
          <p:cNvPr id="17412" name="AutoShape 6"/>
          <p:cNvSpPr>
            <a:spLocks noChangeArrowheads="1"/>
          </p:cNvSpPr>
          <p:nvPr/>
        </p:nvSpPr>
        <p:spPr bwMode="auto">
          <a:xfrm>
            <a:off x="1676400" y="2027238"/>
            <a:ext cx="2209800" cy="1014412"/>
          </a:xfrm>
          <a:prstGeom prst="wedgeRectCallout">
            <a:avLst>
              <a:gd name="adj1" fmla="val 62500"/>
              <a:gd name="adj2" fmla="val 12140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000">
                <a:latin typeface="Times" pitchFamily="18" charset="0"/>
              </a:rPr>
              <a:t>Look people in the eye when you  talk to them!</a:t>
            </a:r>
            <a:endParaRPr lang="en-US" altLang="en-US" sz="2400">
              <a:latin typeface="Times New Roman" pitchFamily="18" charset="0"/>
            </a:endParaRPr>
          </a:p>
        </p:txBody>
      </p:sp>
      <p:pic>
        <p:nvPicPr>
          <p:cNvPr id="1741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AutoShape 8"/>
          <p:cNvSpPr>
            <a:spLocks noChangeArrowheads="1"/>
          </p:cNvSpPr>
          <p:nvPr/>
        </p:nvSpPr>
        <p:spPr bwMode="auto">
          <a:xfrm>
            <a:off x="5334000" y="4495800"/>
            <a:ext cx="2590800" cy="762000"/>
          </a:xfrm>
          <a:prstGeom prst="wedgeRectCallout">
            <a:avLst>
              <a:gd name="adj1" fmla="val -62870"/>
              <a:gd name="adj2" fmla="val -96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000">
                <a:latin typeface="Times" pitchFamily="18" charset="0"/>
              </a:rPr>
              <a:t>Unless they have really amazing shoes…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07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730250"/>
          </a:xfrm>
        </p:spPr>
        <p:txBody>
          <a:bodyPr/>
          <a:lstStyle/>
          <a:p>
            <a:r>
              <a:rPr lang="en-US" altLang="en-US" smtClean="0"/>
              <a:t>Thinking Rationally</a:t>
            </a:r>
          </a:p>
        </p:txBody>
      </p:sp>
      <p:sp>
        <p:nvSpPr>
          <p:cNvPr id="18435" name="Rectangle 3"/>
          <p:cNvSpPr>
            <a:spLocks noGrp="1" noChangeArrowheads="1"/>
          </p:cNvSpPr>
          <p:nvPr>
            <p:ph type="body" idx="1"/>
          </p:nvPr>
        </p:nvSpPr>
        <p:spPr>
          <a:xfrm>
            <a:off x="533400" y="1012825"/>
            <a:ext cx="8610600" cy="4114800"/>
          </a:xfrm>
        </p:spPr>
        <p:txBody>
          <a:bodyPr/>
          <a:lstStyle/>
          <a:p>
            <a:pPr>
              <a:lnSpc>
                <a:spcPct val="90000"/>
              </a:lnSpc>
              <a:buFontTx/>
              <a:buNone/>
            </a:pPr>
            <a:r>
              <a:rPr lang="en-US" altLang="en-US" sz="1400" b="1" dirty="0" smtClean="0">
                <a:latin typeface="Courier New Bold" pitchFamily="1" charset="0"/>
              </a:rPr>
              <a:t>class Rational(object):</a:t>
            </a:r>
          </a:p>
          <a:p>
            <a:pPr>
              <a:lnSpc>
                <a:spcPct val="90000"/>
              </a:lnSpc>
              <a:buFontTx/>
              <a:buNone/>
            </a:pPr>
            <a:r>
              <a:rPr lang="en-US" altLang="en-US" sz="1400" b="1" dirty="0" smtClean="0">
                <a:latin typeface="Courier New Bold" pitchFamily="1" charset="0"/>
              </a:rPr>
              <a:t>	</a:t>
            </a:r>
            <a:r>
              <a:rPr lang="en-US" altLang="en-US" sz="1200" b="1" dirty="0" err="1" smtClean="0">
                <a:latin typeface="Courier New Bold" pitchFamily="1" charset="0"/>
              </a:rPr>
              <a:t>def</a:t>
            </a:r>
            <a:r>
              <a:rPr lang="en-US" altLang="en-US" sz="1200" b="1" dirty="0" smtClean="0">
                <a:latin typeface="Courier New Bold" pitchFamily="1" charset="0"/>
              </a:rPr>
              <a:t> _ _</a:t>
            </a:r>
            <a:r>
              <a:rPr lang="en-US" altLang="en-US" sz="1200" b="1" dirty="0" err="1" smtClean="0">
                <a:latin typeface="Courier New Bold" pitchFamily="1" charset="0"/>
              </a:rPr>
              <a:t>init</a:t>
            </a:r>
            <a:r>
              <a:rPr lang="en-US" altLang="en-US" sz="1200" b="1" dirty="0" smtClean="0">
                <a:latin typeface="Courier New Bold" pitchFamily="1" charset="0"/>
              </a:rPr>
              <a:t>_ _(</a:t>
            </a:r>
            <a:r>
              <a:rPr lang="en-US" altLang="en-US" sz="1200" b="1" dirty="0" smtClean="0">
                <a:solidFill>
                  <a:schemeClr val="accent2"/>
                </a:solidFill>
                <a:latin typeface="Courier New Bold" pitchFamily="1" charset="0"/>
              </a:rPr>
              <a:t>self</a:t>
            </a:r>
            <a:r>
              <a:rPr lang="en-US" altLang="en-US" sz="1200" b="1" dirty="0" smtClean="0">
                <a:latin typeface="Courier New Bold" pitchFamily="1" charset="0"/>
              </a:rPr>
              <a:t>, n, d):</a:t>
            </a:r>
          </a:p>
          <a:p>
            <a:pPr>
              <a:lnSpc>
                <a:spcPct val="90000"/>
              </a:lnSpc>
              <a:buFontTx/>
              <a:buNone/>
            </a:pPr>
            <a:r>
              <a:rPr lang="en-US" altLang="en-US" sz="1200" b="1" dirty="0" smtClean="0">
                <a:latin typeface="Courier New Bold" pitchFamily="1" charset="0"/>
              </a:rPr>
              <a:t>      </a:t>
            </a:r>
            <a:r>
              <a:rPr lang="en-US" altLang="en-US" sz="1200" b="1" dirty="0" err="1" smtClean="0">
                <a:latin typeface="Courier New Bold" pitchFamily="1" charset="0"/>
              </a:rPr>
              <a:t>self.numerator</a:t>
            </a:r>
            <a:r>
              <a:rPr lang="en-US" altLang="en-US" sz="1200" b="1" dirty="0" smtClean="0">
                <a:latin typeface="Courier New Bold" pitchFamily="1" charset="0"/>
              </a:rPr>
              <a:t> = n</a:t>
            </a:r>
          </a:p>
          <a:p>
            <a:pPr>
              <a:lnSpc>
                <a:spcPct val="90000"/>
              </a:lnSpc>
              <a:buFontTx/>
              <a:buNone/>
            </a:pPr>
            <a:r>
              <a:rPr lang="en-US" altLang="en-US" sz="1200" b="1" dirty="0" smtClean="0">
                <a:latin typeface="Courier New Bold" pitchFamily="1" charset="0"/>
              </a:rPr>
              <a:t>      </a:t>
            </a:r>
            <a:r>
              <a:rPr lang="en-US" altLang="en-US" sz="1200" b="1" dirty="0" err="1" smtClean="0">
                <a:latin typeface="Courier New Bold" pitchFamily="1" charset="0"/>
              </a:rPr>
              <a:t>self.denominator</a:t>
            </a:r>
            <a:r>
              <a:rPr lang="en-US" altLang="en-US" sz="1200" b="1" dirty="0" smtClean="0">
                <a:latin typeface="Courier New Bold" pitchFamily="1" charset="0"/>
              </a:rPr>
              <a:t> = d</a:t>
            </a:r>
          </a:p>
          <a:p>
            <a:pPr>
              <a:lnSpc>
                <a:spcPct val="90000"/>
              </a:lnSpc>
              <a:buFontTx/>
              <a:buNone/>
            </a:pPr>
            <a:endParaRPr lang="en-US" altLang="en-US" sz="1200" b="1" dirty="0" smtClean="0">
              <a:latin typeface="Courier New Bold" pitchFamily="1" charset="0"/>
            </a:endParaRPr>
          </a:p>
          <a:p>
            <a:pPr>
              <a:lnSpc>
                <a:spcPct val="90000"/>
              </a:lnSpc>
              <a:buFontTx/>
              <a:buNone/>
            </a:pPr>
            <a:endParaRPr lang="en-US" altLang="en-US" sz="1200" b="1" dirty="0" smtClean="0">
              <a:latin typeface="Courier New Bold" pitchFamily="1" charset="0"/>
            </a:endParaRPr>
          </a:p>
          <a:p>
            <a:pPr>
              <a:lnSpc>
                <a:spcPct val="90000"/>
              </a:lnSpc>
              <a:buFontTx/>
              <a:buNone/>
            </a:pPr>
            <a:r>
              <a:rPr lang="en-US" altLang="en-US" sz="1200" b="1" dirty="0" smtClean="0">
                <a:latin typeface="Courier New Bold" pitchFamily="1" charset="0"/>
              </a:rPr>
              <a:t>   </a:t>
            </a:r>
            <a:r>
              <a:rPr lang="en-US" altLang="en-US" sz="1600" b="1" dirty="0" err="1" smtClean="0">
                <a:latin typeface="Courier New Bold" pitchFamily="1" charset="0"/>
              </a:rPr>
              <a:t>def</a:t>
            </a:r>
            <a:r>
              <a:rPr lang="en-US" altLang="en-US" sz="1600" b="1" dirty="0" smtClean="0">
                <a:latin typeface="Courier New Bold" pitchFamily="1" charset="0"/>
              </a:rPr>
              <a:t> add(</a:t>
            </a:r>
            <a:r>
              <a:rPr lang="en-US" altLang="en-US" sz="1600" b="1" dirty="0" smtClean="0">
                <a:solidFill>
                  <a:srgbClr val="C56563"/>
                </a:solidFill>
                <a:latin typeface="Courier New Bold" pitchFamily="1" charset="0"/>
              </a:rPr>
              <a:t>self</a:t>
            </a:r>
            <a:r>
              <a:rPr lang="en-US" altLang="en-US" sz="1600" b="1" dirty="0" smtClean="0">
                <a:latin typeface="Courier New Bold" pitchFamily="1" charset="0"/>
              </a:rPr>
              <a:t>, other):</a:t>
            </a:r>
            <a:r>
              <a:rPr lang="en-US" altLang="en-US" sz="1600" dirty="0" smtClean="0">
                <a:latin typeface="Courier New Bold" pitchFamily="1" charset="0"/>
              </a:rPr>
              <a:t>   </a:t>
            </a:r>
          </a:p>
          <a:p>
            <a:pPr>
              <a:lnSpc>
                <a:spcPct val="90000"/>
              </a:lnSpc>
              <a:buFontTx/>
              <a:buNone/>
            </a:pPr>
            <a:endParaRPr lang="en-US" altLang="en-US" sz="2800" dirty="0" smtClean="0"/>
          </a:p>
          <a:p>
            <a:pPr>
              <a:lnSpc>
                <a:spcPct val="90000"/>
              </a:lnSpc>
              <a:buFontTx/>
              <a:buNone/>
            </a:pPr>
            <a:endParaRPr lang="en-US" altLang="en-US" sz="2800" dirty="0" smtClean="0"/>
          </a:p>
        </p:txBody>
      </p:sp>
      <p:grpSp>
        <p:nvGrpSpPr>
          <p:cNvPr id="18436"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51276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11"/>
          <p:cNvSpPr>
            <a:spLocks noChangeArrowheads="1"/>
          </p:cNvSpPr>
          <p:nvPr/>
        </p:nvSpPr>
        <p:spPr bwMode="auto">
          <a:xfrm>
            <a:off x="7086600" y="52466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36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3" name="Rectangle 14"/>
          <p:cNvSpPr>
            <a:spLocks noChangeArrowheads="1"/>
          </p:cNvSpPr>
          <p:nvPr/>
        </p:nvSpPr>
        <p:spPr bwMode="auto">
          <a:xfrm>
            <a:off x="5600700" y="53721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5753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1" name="Text Box 8"/>
          <p:cNvSpPr txBox="1">
            <a:spLocks noChangeArrowheads="1"/>
          </p:cNvSpPr>
          <p:nvPr/>
        </p:nvSpPr>
        <p:spPr bwMode="auto">
          <a:xfrm>
            <a:off x="42863" y="5146675"/>
            <a:ext cx="445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Rational(36, 1000)</a:t>
            </a:r>
          </a:p>
          <a:p>
            <a:pPr eaLnBrk="1" hangingPunct="1">
              <a:spcBef>
                <a:spcPct val="0"/>
              </a:spcBef>
              <a:buFontTx/>
              <a:buNone/>
            </a:pPr>
            <a:r>
              <a:rPr lang="en-US" altLang="en-US" sz="1800" b="1">
                <a:solidFill>
                  <a:srgbClr val="000000"/>
                </a:solidFill>
                <a:latin typeface="Courier New Bold" pitchFamily="1" charset="0"/>
              </a:rPr>
              <a:t>&gt;&gt;&gt; myNum2 = Rational(6, 1000)</a:t>
            </a:r>
          </a:p>
          <a:p>
            <a:pPr eaLnBrk="1" hangingPunct="1">
              <a:spcBef>
                <a:spcPct val="0"/>
              </a:spcBef>
              <a:buFontTx/>
              <a:buNone/>
            </a:pPr>
            <a:r>
              <a:rPr lang="en-US" altLang="en-US" sz="1800" b="1">
                <a:solidFill>
                  <a:srgbClr val="000000"/>
                </a:solidFill>
                <a:latin typeface="Courier New Bold" pitchFamily="1" charset="0"/>
              </a:rPr>
              <a:t>&gt;&gt;&gt; myNum3 = myNum1.add(myNum2)</a:t>
            </a:r>
          </a:p>
          <a:p>
            <a:pPr eaLnBrk="1" hangingPunct="1">
              <a:spcBef>
                <a:spcPct val="0"/>
              </a:spcBef>
              <a:buFontTx/>
              <a:buNone/>
            </a:pPr>
            <a:r>
              <a:rPr lang="en-US" altLang="en-US" sz="1800" b="1">
                <a:solidFill>
                  <a:srgbClr val="000000"/>
                </a:solidFill>
                <a:latin typeface="Courier New Bold" pitchFamily="1" charset="0"/>
              </a:rPr>
              <a:t>&gt;&gt;&gt; myNum3</a:t>
            </a:r>
          </a:p>
          <a:p>
            <a:pPr eaLnBrk="1" hangingPunct="1">
              <a:spcBef>
                <a:spcPct val="0"/>
              </a:spcBef>
              <a:buFontTx/>
              <a:buNone/>
            </a:pPr>
            <a:r>
              <a:rPr lang="en-US" altLang="en-US" sz="1800" b="1">
                <a:solidFill>
                  <a:srgbClr val="000000"/>
                </a:solidFill>
                <a:latin typeface="Courier New Bold" pitchFamily="1" charset="0"/>
              </a:rPr>
              <a:t>42000/1000000</a:t>
            </a:r>
          </a:p>
        </p:txBody>
      </p:sp>
      <p:sp>
        <p:nvSpPr>
          <p:cNvPr id="18442" name="Rectangle 11"/>
          <p:cNvSpPr>
            <a:spLocks noChangeArrowheads="1"/>
          </p:cNvSpPr>
          <p:nvPr/>
        </p:nvSpPr>
        <p:spPr bwMode="auto">
          <a:xfrm>
            <a:off x="7121525" y="60848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18443" name="Rectangle 14"/>
          <p:cNvSpPr>
            <a:spLocks noChangeArrowheads="1"/>
          </p:cNvSpPr>
          <p:nvPr/>
        </p:nvSpPr>
        <p:spPr bwMode="auto">
          <a:xfrm>
            <a:off x="5635625" y="6210300"/>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4135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61" name="Rounded Rectangular Callout 60"/>
          <p:cNvSpPr>
            <a:spLocks noChangeArrowheads="1"/>
          </p:cNvSpPr>
          <p:nvPr/>
        </p:nvSpPr>
        <p:spPr bwMode="auto">
          <a:xfrm>
            <a:off x="7310438" y="3548063"/>
            <a:ext cx="1517650" cy="838200"/>
          </a:xfrm>
          <a:prstGeom prst="wedgeRoundRectCallout">
            <a:avLst>
              <a:gd name="adj1" fmla="val -38722"/>
              <a:gd name="adj2" fmla="val 66870"/>
              <a:gd name="adj3" fmla="val 16667"/>
            </a:avLst>
          </a:prstGeom>
          <a:noFill/>
          <a:ln w="9525">
            <a:solidFill>
              <a:schemeClr val="tx1"/>
            </a:solidFill>
            <a:miter lim="800000"/>
            <a:headEnd/>
            <a:tailEnd/>
          </a:ln>
          <a:effectLst>
            <a:outerShdw blurRad="40000" dist="23000" dir="5400000" rotWithShape="0">
              <a:srgbClr val="808080">
                <a:alpha val="34999"/>
              </a:srgbClr>
            </a:outerShdw>
          </a:effectLst>
        </p:spPr>
        <p:txBody>
          <a:bodyPr/>
          <a:lstStyle/>
          <a:p>
            <a:pPr algn="l" defTabSz="457200" eaLnBrk="1" fontAlgn="auto" hangingPunct="1">
              <a:spcBef>
                <a:spcPts val="0"/>
              </a:spcBef>
              <a:spcAft>
                <a:spcPts val="0"/>
              </a:spcAft>
              <a:defRPr/>
            </a:pPr>
            <a:r>
              <a:rPr lang="en-US" sz="1400" dirty="0">
                <a:latin typeface="+mn-lt"/>
                <a:ea typeface="+mn-ea"/>
              </a:rPr>
              <a:t>What kind of thing is add returning?</a:t>
            </a:r>
          </a:p>
        </p:txBody>
      </p:sp>
      <p:sp>
        <p:nvSpPr>
          <p:cNvPr id="18446" name="TextBox 61"/>
          <p:cNvSpPr txBox="1">
            <a:spLocks noChangeArrowheads="1"/>
          </p:cNvSpPr>
          <p:nvPr/>
        </p:nvSpPr>
        <p:spPr bwMode="auto">
          <a:xfrm>
            <a:off x="3910013" y="2346325"/>
            <a:ext cx="3621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200">
                <a:solidFill>
                  <a:srgbClr val="000000"/>
                </a:solidFill>
                <a:latin typeface="Calibri" pitchFamily="34" charset="0"/>
              </a:rPr>
              <a:t>Start by assuming that the denominators are the same, </a:t>
            </a:r>
          </a:p>
          <a:p>
            <a:pPr eaLnBrk="1" hangingPunct="1">
              <a:spcBef>
                <a:spcPct val="0"/>
              </a:spcBef>
              <a:buFontTx/>
              <a:buNone/>
            </a:pPr>
            <a:r>
              <a:rPr lang="en-US" altLang="en-US" sz="1200">
                <a:solidFill>
                  <a:srgbClr val="000000"/>
                </a:solidFill>
                <a:latin typeface="Calibri" pitchFamily="34" charset="0"/>
              </a:rPr>
              <a:t>but then try to do the case that they may be different!</a:t>
            </a:r>
          </a:p>
          <a:p>
            <a:pPr eaLnBrk="1" hangingPunct="1">
              <a:spcBef>
                <a:spcPct val="0"/>
              </a:spcBef>
              <a:buFontTx/>
              <a:buNone/>
            </a:pPr>
            <a:endParaRPr lang="en-US" altLang="en-US" sz="1200">
              <a:solidFill>
                <a:srgbClr val="000000"/>
              </a:solidFill>
              <a:latin typeface="Calibri" pitchFamily="34" charset="0"/>
            </a:endParaRPr>
          </a:p>
        </p:txBody>
      </p:sp>
      <p:pic>
        <p:nvPicPr>
          <p:cNvPr id="18447"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328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910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06375"/>
            <a:ext cx="7772400" cy="1143000"/>
          </a:xfrm>
        </p:spPr>
        <p:txBody>
          <a:bodyPr/>
          <a:lstStyle/>
          <a:p>
            <a:r>
              <a:rPr lang="en-US" altLang="en-US" smtClean="0"/>
              <a:t>Thinking Rationally</a:t>
            </a:r>
          </a:p>
        </p:txBody>
      </p:sp>
      <p:grpSp>
        <p:nvGrpSpPr>
          <p:cNvPr id="19459" name="Group 4"/>
          <p:cNvGrpSpPr>
            <a:grpSpLocks/>
          </p:cNvGrpSpPr>
          <p:nvPr/>
        </p:nvGrpSpPr>
        <p:grpSpPr bwMode="auto">
          <a:xfrm>
            <a:off x="609600" y="831850"/>
            <a:ext cx="8218488" cy="180975"/>
            <a:chOff x="295" y="1311"/>
            <a:chExt cx="5177" cy="114"/>
          </a:xfrm>
        </p:grpSpPr>
        <p:sp>
          <p:nvSpPr>
            <p:cNvPr id="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51276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9461" name="Rectangle 11"/>
          <p:cNvSpPr>
            <a:spLocks noChangeArrowheads="1"/>
          </p:cNvSpPr>
          <p:nvPr/>
        </p:nvSpPr>
        <p:spPr bwMode="auto">
          <a:xfrm>
            <a:off x="7086600" y="52466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36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19462" name="Rectangle 14"/>
          <p:cNvSpPr>
            <a:spLocks noChangeArrowheads="1"/>
          </p:cNvSpPr>
          <p:nvPr/>
        </p:nvSpPr>
        <p:spPr bwMode="auto">
          <a:xfrm>
            <a:off x="5600700" y="544036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64197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9464" name="Text Box 8"/>
          <p:cNvSpPr txBox="1">
            <a:spLocks noChangeArrowheads="1"/>
          </p:cNvSpPr>
          <p:nvPr/>
        </p:nvSpPr>
        <p:spPr bwMode="auto">
          <a:xfrm>
            <a:off x="42863" y="5146675"/>
            <a:ext cx="445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Rational(36, 1000)</a:t>
            </a:r>
          </a:p>
          <a:p>
            <a:pPr eaLnBrk="1" hangingPunct="1">
              <a:spcBef>
                <a:spcPct val="0"/>
              </a:spcBef>
              <a:buFontTx/>
              <a:buNone/>
            </a:pPr>
            <a:r>
              <a:rPr lang="en-US" altLang="en-US" sz="1800" b="1">
                <a:solidFill>
                  <a:srgbClr val="000000"/>
                </a:solidFill>
                <a:latin typeface="Courier New Bold" pitchFamily="1" charset="0"/>
              </a:rPr>
              <a:t>&gt;&gt;&gt; myNum2 = Rational(6, 1000)</a:t>
            </a:r>
          </a:p>
          <a:p>
            <a:pPr eaLnBrk="1" hangingPunct="1">
              <a:spcBef>
                <a:spcPct val="0"/>
              </a:spcBef>
              <a:buFontTx/>
              <a:buNone/>
            </a:pPr>
            <a:r>
              <a:rPr lang="en-US" altLang="en-US" sz="1800" b="1">
                <a:solidFill>
                  <a:srgbClr val="000000"/>
                </a:solidFill>
                <a:latin typeface="Courier New Bold" pitchFamily="1" charset="0"/>
              </a:rPr>
              <a:t>&gt;&gt;&gt; myNum3 = myNum1 + myNum2</a:t>
            </a:r>
          </a:p>
          <a:p>
            <a:pPr eaLnBrk="1" hangingPunct="1">
              <a:spcBef>
                <a:spcPct val="0"/>
              </a:spcBef>
              <a:buFontTx/>
              <a:buNone/>
            </a:pPr>
            <a:r>
              <a:rPr lang="en-US" altLang="en-US" sz="1800" b="1">
                <a:solidFill>
                  <a:srgbClr val="000000"/>
                </a:solidFill>
                <a:latin typeface="Courier New Bold" pitchFamily="1" charset="0"/>
              </a:rPr>
              <a:t>&gt;&gt;&gt; myNum3</a:t>
            </a:r>
          </a:p>
          <a:p>
            <a:pPr eaLnBrk="1" hangingPunct="1">
              <a:spcBef>
                <a:spcPct val="0"/>
              </a:spcBef>
              <a:buFontTx/>
              <a:buNone/>
            </a:pPr>
            <a:r>
              <a:rPr lang="en-US" altLang="en-US" sz="1800" b="1">
                <a:solidFill>
                  <a:srgbClr val="000000"/>
                </a:solidFill>
                <a:latin typeface="Courier New Bold" pitchFamily="1" charset="0"/>
              </a:rPr>
              <a:t>42/1000</a:t>
            </a:r>
          </a:p>
        </p:txBody>
      </p:sp>
      <p:sp>
        <p:nvSpPr>
          <p:cNvPr id="19465" name="Rectangle 11"/>
          <p:cNvSpPr>
            <a:spLocks noChangeArrowheads="1"/>
          </p:cNvSpPr>
          <p:nvPr/>
        </p:nvSpPr>
        <p:spPr bwMode="auto">
          <a:xfrm>
            <a:off x="7121525" y="60848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19466" name="Rectangle 14"/>
          <p:cNvSpPr>
            <a:spLocks noChangeArrowheads="1"/>
          </p:cNvSpPr>
          <p:nvPr/>
        </p:nvSpPr>
        <p:spPr bwMode="auto">
          <a:xfrm>
            <a:off x="5635625" y="6210300"/>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4135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61" name="Rounded Rectangular Callout 60"/>
          <p:cNvSpPr>
            <a:spLocks noChangeArrowheads="1"/>
          </p:cNvSpPr>
          <p:nvPr/>
        </p:nvSpPr>
        <p:spPr bwMode="auto">
          <a:xfrm>
            <a:off x="4876800" y="4708525"/>
            <a:ext cx="1517650" cy="838200"/>
          </a:xfrm>
          <a:prstGeom prst="wedgeRoundRectCallout">
            <a:avLst>
              <a:gd name="adj1" fmla="val -38722"/>
              <a:gd name="adj2" fmla="val 66870"/>
              <a:gd name="adj3" fmla="val 16667"/>
            </a:avLst>
          </a:prstGeom>
          <a:solidFill>
            <a:schemeClr val="bg1"/>
          </a:solid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400" dirty="0">
                <a:latin typeface="+mn-lt"/>
                <a:ea typeface="+mn-ea"/>
              </a:rPr>
              <a:t>This is what I would </a:t>
            </a:r>
            <a:r>
              <a:rPr lang="en-US" sz="1400" i="1" dirty="0">
                <a:latin typeface="+mn-lt"/>
                <a:ea typeface="+mn-ea"/>
              </a:rPr>
              <a:t>really, really </a:t>
            </a:r>
            <a:r>
              <a:rPr lang="en-US" sz="1400" dirty="0">
                <a:latin typeface="+mn-lt"/>
                <a:ea typeface="+mn-ea"/>
              </a:rPr>
              <a:t>like!</a:t>
            </a:r>
          </a:p>
        </p:txBody>
      </p:sp>
      <p:sp>
        <p:nvSpPr>
          <p:cNvPr id="19469" name="Rectangle 3"/>
          <p:cNvSpPr txBox="1">
            <a:spLocks noChangeArrowheads="1"/>
          </p:cNvSpPr>
          <p:nvPr/>
        </p:nvSpPr>
        <p:spPr bwMode="auto">
          <a:xfrm>
            <a:off x="533400" y="1012825"/>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400" b="1" dirty="0">
                <a:solidFill>
                  <a:srgbClr val="000000"/>
                </a:solidFill>
                <a:latin typeface="Courier New Bold" pitchFamily="1" charset="0"/>
              </a:rPr>
              <a:t>class </a:t>
            </a:r>
            <a:r>
              <a:rPr lang="en-US" altLang="en-US" sz="1400" b="1" dirty="0" smtClean="0">
                <a:solidFill>
                  <a:srgbClr val="000000"/>
                </a:solidFill>
                <a:latin typeface="Courier New Bold" pitchFamily="1" charset="0"/>
              </a:rPr>
              <a:t>Rational(object):</a:t>
            </a:r>
            <a:endParaRPr lang="en-US" altLang="en-US" sz="1400" b="1" dirty="0">
              <a:solidFill>
                <a:srgbClr val="000000"/>
              </a:solidFill>
              <a:latin typeface="Courier New Bold" pitchFamily="1" charset="0"/>
            </a:endParaRPr>
          </a:p>
          <a:p>
            <a:pPr eaLnBrk="1" hangingPunct="1">
              <a:lnSpc>
                <a:spcPct val="90000"/>
              </a:lnSpc>
              <a:buFontTx/>
              <a:buNone/>
            </a:pPr>
            <a:r>
              <a:rPr lang="en-US" altLang="en-US" sz="1400" b="1" dirty="0">
                <a:solidFill>
                  <a:srgbClr val="000000"/>
                </a:solidFill>
                <a:latin typeface="Courier New Bold" pitchFamily="1" charset="0"/>
              </a:rPr>
              <a:t>	</a:t>
            </a:r>
            <a:r>
              <a:rPr lang="en-US" altLang="en-US" sz="1200" b="1" dirty="0" err="1">
                <a:solidFill>
                  <a:srgbClr val="000000"/>
                </a:solidFill>
                <a:latin typeface="Courier New Bold" pitchFamily="1" charset="0"/>
              </a:rPr>
              <a:t>def</a:t>
            </a:r>
            <a:r>
              <a:rPr lang="en-US" altLang="en-US" sz="1200" b="1" dirty="0">
                <a:solidFill>
                  <a:srgbClr val="000000"/>
                </a:solidFill>
                <a:latin typeface="Courier New Bold" pitchFamily="1" charset="0"/>
              </a:rPr>
              <a:t> _ _</a:t>
            </a:r>
            <a:r>
              <a:rPr lang="en-US" altLang="en-US" sz="1200" b="1" dirty="0" err="1">
                <a:solidFill>
                  <a:srgbClr val="000000"/>
                </a:solidFill>
                <a:latin typeface="Courier New Bold" pitchFamily="1" charset="0"/>
              </a:rPr>
              <a:t>init</a:t>
            </a:r>
            <a:r>
              <a:rPr lang="en-US" altLang="en-US" sz="1200" b="1" dirty="0">
                <a:solidFill>
                  <a:srgbClr val="000000"/>
                </a:solidFill>
                <a:latin typeface="Courier New Bold" pitchFamily="1" charset="0"/>
              </a:rPr>
              <a:t>_ _(</a:t>
            </a:r>
            <a:r>
              <a:rPr lang="en-US" altLang="en-US" sz="1200" b="1" dirty="0">
                <a:solidFill>
                  <a:srgbClr val="C0504D"/>
                </a:solidFill>
                <a:latin typeface="Courier New Bold" pitchFamily="1" charset="0"/>
              </a:rPr>
              <a:t>self</a:t>
            </a:r>
            <a:r>
              <a:rPr lang="en-US" altLang="en-US" sz="1200" b="1" dirty="0">
                <a:solidFill>
                  <a:srgbClr val="000000"/>
                </a:solidFill>
                <a:latin typeface="Courier New Bold" pitchFamily="1" charset="0"/>
              </a:rPr>
              <a:t>, n, d):</a:t>
            </a:r>
          </a:p>
          <a:p>
            <a:pPr eaLnBrk="1" hangingPunct="1">
              <a:lnSpc>
                <a:spcPct val="90000"/>
              </a:lnSpc>
              <a:buFontTx/>
              <a:buNone/>
            </a:pPr>
            <a:r>
              <a:rPr lang="en-US" altLang="en-US" sz="1200" b="1" dirty="0">
                <a:solidFill>
                  <a:srgbClr val="000000"/>
                </a:solidFill>
                <a:latin typeface="Courier New Bold" pitchFamily="1" charset="0"/>
              </a:rPr>
              <a:t>      </a:t>
            </a:r>
            <a:r>
              <a:rPr lang="en-US" altLang="en-US" sz="1200" b="1" dirty="0" err="1">
                <a:solidFill>
                  <a:srgbClr val="000000"/>
                </a:solidFill>
                <a:latin typeface="Courier New Bold" pitchFamily="1" charset="0"/>
              </a:rPr>
              <a:t>self.numerator</a:t>
            </a:r>
            <a:r>
              <a:rPr lang="en-US" altLang="en-US" sz="1200" b="1" dirty="0">
                <a:solidFill>
                  <a:srgbClr val="000000"/>
                </a:solidFill>
                <a:latin typeface="Courier New Bold" pitchFamily="1" charset="0"/>
              </a:rPr>
              <a:t> = n</a:t>
            </a:r>
          </a:p>
          <a:p>
            <a:pPr eaLnBrk="1" hangingPunct="1">
              <a:lnSpc>
                <a:spcPct val="90000"/>
              </a:lnSpc>
              <a:buFontTx/>
              <a:buNone/>
            </a:pPr>
            <a:r>
              <a:rPr lang="en-US" altLang="en-US" sz="1200" b="1" dirty="0">
                <a:solidFill>
                  <a:srgbClr val="000000"/>
                </a:solidFill>
                <a:latin typeface="Courier New Bold" pitchFamily="1" charset="0"/>
              </a:rPr>
              <a:t>      </a:t>
            </a:r>
            <a:r>
              <a:rPr lang="en-US" altLang="en-US" sz="1200" b="1" dirty="0" err="1">
                <a:solidFill>
                  <a:srgbClr val="000000"/>
                </a:solidFill>
                <a:latin typeface="Courier New Bold" pitchFamily="1" charset="0"/>
              </a:rPr>
              <a:t>self.denominator</a:t>
            </a:r>
            <a:r>
              <a:rPr lang="en-US" altLang="en-US" sz="1200" b="1" dirty="0">
                <a:solidFill>
                  <a:srgbClr val="000000"/>
                </a:solidFill>
                <a:latin typeface="Courier New Bold" pitchFamily="1" charset="0"/>
              </a:rPr>
              <a:t> = d</a:t>
            </a:r>
          </a:p>
          <a:p>
            <a:pPr eaLnBrk="1" hangingPunct="1">
              <a:lnSpc>
                <a:spcPct val="90000"/>
              </a:lnSpc>
              <a:buFontTx/>
              <a:buNone/>
            </a:pPr>
            <a:endParaRPr lang="en-US" altLang="en-US" sz="1200" b="1" dirty="0">
              <a:solidFill>
                <a:srgbClr val="000000"/>
              </a:solidFill>
              <a:latin typeface="Courier New Bold" pitchFamily="1" charset="0"/>
            </a:endParaRPr>
          </a:p>
          <a:p>
            <a:pPr eaLnBrk="1" hangingPunct="1">
              <a:lnSpc>
                <a:spcPct val="90000"/>
              </a:lnSpc>
              <a:buFontTx/>
              <a:buNone/>
            </a:pPr>
            <a:endParaRPr lang="en-US" altLang="en-US" sz="1200" b="1" dirty="0">
              <a:solidFill>
                <a:srgbClr val="000000"/>
              </a:solidFill>
              <a:latin typeface="Courier New Bold" pitchFamily="1" charset="0"/>
            </a:endParaRPr>
          </a:p>
          <a:p>
            <a:pPr eaLnBrk="1" hangingPunct="1">
              <a:lnSpc>
                <a:spcPct val="90000"/>
              </a:lnSpc>
              <a:buFontTx/>
              <a:buNone/>
            </a:pPr>
            <a:r>
              <a:rPr lang="en-US" altLang="en-US" sz="1200" b="1" dirty="0">
                <a:solidFill>
                  <a:srgbClr val="000000"/>
                </a:solidFill>
                <a:latin typeface="Courier New Bold" pitchFamily="1" charset="0"/>
              </a:rPr>
              <a:t>   </a:t>
            </a:r>
            <a:r>
              <a:rPr lang="en-US" altLang="en-US" sz="1600" b="1" dirty="0" err="1">
                <a:solidFill>
                  <a:srgbClr val="000000"/>
                </a:solidFill>
                <a:latin typeface="Courier New Bold" pitchFamily="1" charset="0"/>
              </a:rPr>
              <a:t>def</a:t>
            </a:r>
            <a:r>
              <a:rPr lang="en-US" altLang="en-US" sz="1600" b="1" dirty="0">
                <a:solidFill>
                  <a:srgbClr val="000000"/>
                </a:solidFill>
                <a:latin typeface="Courier New Bold" pitchFamily="1" charset="0"/>
              </a:rPr>
              <a:t> _ _add_ _(</a:t>
            </a:r>
            <a:r>
              <a:rPr lang="en-US" altLang="en-US" sz="1600" b="1" dirty="0">
                <a:solidFill>
                  <a:srgbClr val="C56563"/>
                </a:solidFill>
                <a:latin typeface="Courier New Bold" pitchFamily="1" charset="0"/>
              </a:rPr>
              <a:t>self</a:t>
            </a:r>
            <a:r>
              <a:rPr lang="en-US" altLang="en-US" sz="1600" b="1" dirty="0">
                <a:solidFill>
                  <a:srgbClr val="000000"/>
                </a:solidFill>
                <a:latin typeface="Courier New Bold" pitchFamily="1" charset="0"/>
              </a:rPr>
              <a:t>, other):</a:t>
            </a:r>
          </a:p>
          <a:p>
            <a:pPr eaLnBrk="1" hangingPunct="1">
              <a:lnSpc>
                <a:spcPct val="90000"/>
              </a:lnSpc>
              <a:spcBef>
                <a:spcPct val="0"/>
              </a:spcBef>
              <a:buFontTx/>
              <a:buNone/>
            </a:pP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newDenominator</a:t>
            </a:r>
            <a:r>
              <a:rPr lang="en-US" altLang="en-US" sz="1600" b="1" dirty="0">
                <a:solidFill>
                  <a:srgbClr val="000000"/>
                </a:solidFill>
                <a:latin typeface="Courier New Bold" pitchFamily="1" charset="0"/>
              </a:rPr>
              <a:t> = </a:t>
            </a:r>
            <a:r>
              <a:rPr lang="en-US" altLang="en-US" sz="1600" b="1" dirty="0" err="1">
                <a:solidFill>
                  <a:srgbClr val="000000"/>
                </a:solidFill>
                <a:latin typeface="Courier New Bold" pitchFamily="1" charset="0"/>
              </a:rPr>
              <a:t>self.denominator</a:t>
            </a:r>
            <a:r>
              <a:rPr lang="en-US" altLang="en-US" sz="1600" b="1" dirty="0">
                <a:solidFill>
                  <a:srgbClr val="000000"/>
                </a:solidFill>
                <a:latin typeface="Courier New Bold" pitchFamily="1" charset="0"/>
              </a:rPr>
              <a:t>*</a:t>
            </a:r>
            <a:r>
              <a:rPr lang="en-US" altLang="en-US" sz="1600" b="1" dirty="0" err="1">
                <a:solidFill>
                  <a:srgbClr val="000000"/>
                </a:solidFill>
                <a:latin typeface="Courier New Bold" pitchFamily="1" charset="0"/>
              </a:rPr>
              <a:t>other.denominator</a:t>
            </a:r>
            <a:endParaRPr lang="en-US" altLang="en-US" sz="1600" b="1" dirty="0">
              <a:solidFill>
                <a:srgbClr val="000000"/>
              </a:solidFill>
              <a:latin typeface="Courier New Bold" pitchFamily="1" charset="0"/>
            </a:endParaRPr>
          </a:p>
          <a:p>
            <a:pPr eaLnBrk="1" hangingPunct="1">
              <a:lnSpc>
                <a:spcPct val="90000"/>
              </a:lnSpc>
              <a:spcBef>
                <a:spcPct val="0"/>
              </a:spcBef>
              <a:buFontTx/>
              <a:buNone/>
            </a:pP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newNumerator</a:t>
            </a:r>
            <a:r>
              <a:rPr lang="en-US" altLang="en-US" sz="1600" b="1" dirty="0">
                <a:solidFill>
                  <a:srgbClr val="000000"/>
                </a:solidFill>
                <a:latin typeface="Courier New Bold" pitchFamily="1" charset="0"/>
              </a:rPr>
              <a:t> = </a:t>
            </a:r>
            <a:r>
              <a:rPr lang="en-US" altLang="en-US" sz="1600" b="1" dirty="0" err="1">
                <a:solidFill>
                  <a:srgbClr val="000000"/>
                </a:solidFill>
                <a:latin typeface="Courier New Bold" pitchFamily="1" charset="0"/>
              </a:rPr>
              <a:t>self.numerator</a:t>
            </a:r>
            <a:r>
              <a:rPr lang="en-US" altLang="en-US" sz="1600" b="1" dirty="0">
                <a:solidFill>
                  <a:srgbClr val="000000"/>
                </a:solidFill>
                <a:latin typeface="Courier New Bold" pitchFamily="1" charset="0"/>
              </a:rPr>
              <a:t>*</a:t>
            </a:r>
            <a:r>
              <a:rPr lang="en-US" altLang="en-US" sz="1600" b="1" dirty="0" err="1">
                <a:solidFill>
                  <a:srgbClr val="000000"/>
                </a:solidFill>
                <a:latin typeface="Courier New Bold" pitchFamily="1" charset="0"/>
              </a:rPr>
              <a:t>other.denominator</a:t>
            </a:r>
            <a:r>
              <a:rPr lang="en-US" altLang="en-US" sz="1600" b="1" dirty="0">
                <a:solidFill>
                  <a:srgbClr val="000000"/>
                </a:solidFill>
                <a:latin typeface="Courier New Bold" pitchFamily="1" charset="0"/>
              </a:rPr>
              <a:t> + \</a:t>
            </a:r>
          </a:p>
          <a:p>
            <a:pPr eaLnBrk="1" hangingPunct="1">
              <a:lnSpc>
                <a:spcPct val="90000"/>
              </a:lnSpc>
              <a:spcBef>
                <a:spcPct val="0"/>
              </a:spcBef>
              <a:buFontTx/>
              <a:buNone/>
            </a:pP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other.numerator</a:t>
            </a:r>
            <a:r>
              <a:rPr lang="en-US" altLang="en-US" sz="1600" b="1" dirty="0">
                <a:solidFill>
                  <a:srgbClr val="000000"/>
                </a:solidFill>
                <a:latin typeface="Courier New Bold" pitchFamily="1" charset="0"/>
              </a:rPr>
              <a:t>*</a:t>
            </a:r>
            <a:r>
              <a:rPr lang="en-US" altLang="en-US" sz="1600" b="1" dirty="0" err="1">
                <a:solidFill>
                  <a:srgbClr val="000000"/>
                </a:solidFill>
                <a:latin typeface="Courier New Bold" pitchFamily="1" charset="0"/>
              </a:rPr>
              <a:t>self.denominator</a:t>
            </a:r>
            <a:endParaRPr lang="en-US" altLang="en-US" sz="1200" b="1" dirty="0">
              <a:solidFill>
                <a:srgbClr val="000000"/>
              </a:solidFill>
              <a:latin typeface="Courier New Bold" pitchFamily="1" charset="0"/>
            </a:endParaRPr>
          </a:p>
          <a:p>
            <a:pPr eaLnBrk="1" hangingPunct="1">
              <a:lnSpc>
                <a:spcPct val="90000"/>
              </a:lnSpc>
              <a:spcBef>
                <a:spcPct val="0"/>
              </a:spcBef>
              <a:buFontTx/>
              <a:buNone/>
            </a:pPr>
            <a:r>
              <a:rPr lang="en-US" altLang="en-US" sz="1600" b="1" dirty="0">
                <a:solidFill>
                  <a:srgbClr val="000000"/>
                </a:solidFill>
                <a:latin typeface="Courier New Bold" pitchFamily="1" charset="0"/>
              </a:rPr>
              <a:t>     return Rational(</a:t>
            </a:r>
            <a:r>
              <a:rPr lang="en-US" altLang="en-US" sz="1600" b="1" dirty="0" err="1">
                <a:solidFill>
                  <a:srgbClr val="000000"/>
                </a:solidFill>
                <a:latin typeface="Courier New Bold" pitchFamily="1" charset="0"/>
              </a:rPr>
              <a:t>newNumerator</a:t>
            </a: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newDenominator</a:t>
            </a:r>
            <a:r>
              <a:rPr lang="en-US" altLang="en-US" sz="1600" b="1" dirty="0">
                <a:solidFill>
                  <a:srgbClr val="000000"/>
                </a:solidFill>
                <a:latin typeface="Courier New Bold" pitchFamily="1" charset="0"/>
              </a:rPr>
              <a:t>)   </a:t>
            </a:r>
          </a:p>
          <a:p>
            <a:pPr eaLnBrk="1" hangingPunct="1">
              <a:lnSpc>
                <a:spcPct val="90000"/>
              </a:lnSpc>
              <a:buFontTx/>
              <a:buNone/>
            </a:pPr>
            <a:r>
              <a:rPr lang="en-US" altLang="en-US" sz="1600" dirty="0">
                <a:solidFill>
                  <a:srgbClr val="000000"/>
                </a:solidFill>
                <a:latin typeface="Courier New Bold" pitchFamily="1" charset="0"/>
              </a:rPr>
              <a:t>   </a:t>
            </a:r>
          </a:p>
          <a:p>
            <a:pPr eaLnBrk="1" hangingPunct="1">
              <a:lnSpc>
                <a:spcPct val="90000"/>
              </a:lnSpc>
              <a:buFontTx/>
              <a:buNone/>
            </a:pPr>
            <a:endParaRPr lang="en-US" altLang="en-US" sz="2800" dirty="0">
              <a:solidFill>
                <a:srgbClr val="000000"/>
              </a:solidFill>
              <a:latin typeface="Calibri" pitchFamily="34" charset="0"/>
            </a:endParaRPr>
          </a:p>
          <a:p>
            <a:pPr eaLnBrk="1" hangingPunct="1">
              <a:lnSpc>
                <a:spcPct val="90000"/>
              </a:lnSpc>
              <a:buFontTx/>
              <a:buNone/>
            </a:pPr>
            <a:endParaRPr lang="en-US" altLang="en-US" sz="2800" dirty="0">
              <a:solidFill>
                <a:srgbClr val="000000"/>
              </a:solidFill>
              <a:latin typeface="Calibri" pitchFamily="34" charset="0"/>
            </a:endParaRPr>
          </a:p>
        </p:txBody>
      </p:sp>
      <p:pic>
        <p:nvPicPr>
          <p:cNvPr id="19470"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6388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
            <a:ext cx="7772400" cy="1143000"/>
          </a:xfrm>
        </p:spPr>
        <p:txBody>
          <a:bodyPr/>
          <a:lstStyle/>
          <a:p>
            <a:r>
              <a:rPr lang="en-US" altLang="en-US" smtClean="0">
                <a:cs typeface="Arial" pitchFamily="34" charset="0"/>
              </a:rPr>
              <a:t>Overloaded Operator Naming</a:t>
            </a:r>
          </a:p>
        </p:txBody>
      </p:sp>
      <p:sp>
        <p:nvSpPr>
          <p:cNvPr id="20483" name="Rectangle 10"/>
          <p:cNvSpPr>
            <a:spLocks noGrp="1" noChangeArrowheads="1"/>
          </p:cNvSpPr>
          <p:nvPr>
            <p:ph type="body" sz="half" idx="1"/>
          </p:nvPr>
        </p:nvSpPr>
        <p:spPr>
          <a:xfrm>
            <a:off x="685800" y="1524000"/>
            <a:ext cx="3810000" cy="4114800"/>
          </a:xfrm>
        </p:spPr>
        <p:txBody>
          <a:bodyPr/>
          <a:lstStyle/>
          <a:p>
            <a:pPr>
              <a:buFontTx/>
              <a:buNone/>
            </a:pPr>
            <a:r>
              <a:rPr lang="en-US" altLang="en-US" sz="1800" b="1" smtClean="0">
                <a:latin typeface="Courier New" pitchFamily="49" charset="0"/>
                <a:cs typeface="Courier New" pitchFamily="49" charset="0"/>
              </a:rPr>
              <a:t>+  __add__</a:t>
            </a:r>
          </a:p>
          <a:p>
            <a:pPr>
              <a:buFontTx/>
              <a:buNone/>
            </a:pPr>
            <a:r>
              <a:rPr lang="en-US" altLang="en-US" sz="1800" b="1" smtClean="0">
                <a:latin typeface="Courier New" pitchFamily="49" charset="0"/>
                <a:cs typeface="Courier New" pitchFamily="49" charset="0"/>
              </a:rPr>
              <a:t>-  __sub__</a:t>
            </a:r>
          </a:p>
          <a:p>
            <a:pPr>
              <a:buFontTx/>
              <a:buNone/>
            </a:pPr>
            <a:r>
              <a:rPr lang="en-US" altLang="en-US" sz="1800" b="1" smtClean="0">
                <a:latin typeface="Courier New" pitchFamily="49" charset="0"/>
                <a:cs typeface="Courier New" pitchFamily="49" charset="0"/>
              </a:rPr>
              <a:t>*  __mul__</a:t>
            </a:r>
          </a:p>
          <a:p>
            <a:pPr>
              <a:buFontTx/>
              <a:buNone/>
            </a:pPr>
            <a:r>
              <a:rPr lang="en-US" altLang="en-US" sz="1800" b="1" smtClean="0">
                <a:latin typeface="Courier New" pitchFamily="49" charset="0"/>
                <a:cs typeface="Courier New" pitchFamily="49" charset="0"/>
              </a:rPr>
              <a:t>/  __div__</a:t>
            </a:r>
          </a:p>
          <a:p>
            <a:pPr>
              <a:buFontTx/>
              <a:buNone/>
            </a:pPr>
            <a:r>
              <a:rPr lang="en-US" altLang="en-US" sz="1800" b="1" smtClean="0">
                <a:latin typeface="Courier New" pitchFamily="49" charset="0"/>
                <a:cs typeface="Courier New" pitchFamily="49" charset="0"/>
              </a:rPr>
              <a:t>// __floordiv__</a:t>
            </a:r>
          </a:p>
          <a:p>
            <a:pPr>
              <a:buFontTx/>
              <a:buNone/>
            </a:pPr>
            <a:r>
              <a:rPr lang="en-US" altLang="en-US" sz="1800" b="1" smtClean="0">
                <a:latin typeface="Courier New" pitchFamily="49" charset="0"/>
                <a:cs typeface="Courier New" pitchFamily="49" charset="0"/>
              </a:rPr>
              <a:t>%  __mod__</a:t>
            </a:r>
          </a:p>
          <a:p>
            <a:pPr>
              <a:buFontTx/>
              <a:buNone/>
            </a:pPr>
            <a:r>
              <a:rPr lang="en-US" altLang="en-US" sz="1800" b="1" smtClean="0">
                <a:latin typeface="Courier New" pitchFamily="49" charset="0"/>
                <a:cs typeface="Courier New" pitchFamily="49" charset="0"/>
              </a:rPr>
              <a:t>** __pow__</a:t>
            </a:r>
          </a:p>
        </p:txBody>
      </p:sp>
      <p:sp>
        <p:nvSpPr>
          <p:cNvPr id="20484" name="Rectangle 11"/>
          <p:cNvSpPr>
            <a:spLocks noChangeArrowheads="1"/>
          </p:cNvSpPr>
          <p:nvPr/>
        </p:nvSpPr>
        <p:spPr bwMode="auto">
          <a:xfrm>
            <a:off x="3733800" y="1524000"/>
            <a:ext cx="228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buFontTx/>
              <a:buNone/>
            </a:pPr>
            <a:r>
              <a:rPr lang="en-US" altLang="en-US" sz="1800" b="1">
                <a:solidFill>
                  <a:srgbClr val="000000"/>
                </a:solidFill>
                <a:latin typeface="Courier New" pitchFamily="49" charset="0"/>
                <a:cs typeface="Courier New" pitchFamily="49" charset="0"/>
              </a:rPr>
              <a:t>+ __pos__</a:t>
            </a:r>
          </a:p>
          <a:p>
            <a:pPr eaLnBrk="1" hangingPunct="1">
              <a:buFontTx/>
              <a:buNone/>
            </a:pPr>
            <a:r>
              <a:rPr lang="en-US" altLang="en-US" sz="1800" b="1">
                <a:solidFill>
                  <a:srgbClr val="000000"/>
                </a:solidFill>
                <a:latin typeface="Courier New" pitchFamily="49" charset="0"/>
                <a:cs typeface="Courier New" pitchFamily="49" charset="0"/>
              </a:rPr>
              <a:t>- __neg__</a:t>
            </a:r>
          </a:p>
          <a:p>
            <a:pPr eaLnBrk="1" hangingPunct="1">
              <a:buFontTx/>
              <a:buNone/>
            </a:pPr>
            <a:r>
              <a:rPr lang="en-US" altLang="en-US" sz="1800" b="1">
                <a:solidFill>
                  <a:srgbClr val="000000"/>
                </a:solidFill>
                <a:latin typeface="Courier New" pitchFamily="49" charset="0"/>
                <a:cs typeface="Courier New" pitchFamily="49" charset="0"/>
              </a:rPr>
              <a:t>__abs__</a:t>
            </a:r>
          </a:p>
          <a:p>
            <a:pPr eaLnBrk="1" hangingPunct="1">
              <a:buFontTx/>
              <a:buNone/>
            </a:pPr>
            <a:r>
              <a:rPr lang="en-US" altLang="en-US" sz="1800" b="1">
                <a:solidFill>
                  <a:srgbClr val="000000"/>
                </a:solidFill>
                <a:latin typeface="Courier New" pitchFamily="49" charset="0"/>
                <a:cs typeface="Courier New" pitchFamily="49" charset="0"/>
              </a:rPr>
              <a:t>__int__</a:t>
            </a:r>
          </a:p>
          <a:p>
            <a:pPr eaLnBrk="1" hangingPunct="1">
              <a:buFontTx/>
              <a:buNone/>
            </a:pPr>
            <a:r>
              <a:rPr lang="en-US" altLang="en-US" sz="1800" b="1">
                <a:solidFill>
                  <a:srgbClr val="000000"/>
                </a:solidFill>
                <a:latin typeface="Courier New" pitchFamily="49" charset="0"/>
                <a:cs typeface="Courier New" pitchFamily="49" charset="0"/>
              </a:rPr>
              <a:t>__float__</a:t>
            </a:r>
          </a:p>
          <a:p>
            <a:pPr eaLnBrk="1" hangingPunct="1">
              <a:buFontTx/>
              <a:buNone/>
            </a:pPr>
            <a:r>
              <a:rPr lang="en-US" altLang="en-US" sz="1800" b="1">
                <a:solidFill>
                  <a:srgbClr val="000000"/>
                </a:solidFill>
                <a:latin typeface="Courier New" pitchFamily="49" charset="0"/>
                <a:cs typeface="Courier New" pitchFamily="49" charset="0"/>
              </a:rPr>
              <a:t>__complex__</a:t>
            </a:r>
          </a:p>
        </p:txBody>
      </p:sp>
      <p:sp>
        <p:nvSpPr>
          <p:cNvPr id="20485" name="Rectangle 12"/>
          <p:cNvSpPr>
            <a:spLocks noChangeArrowheads="1"/>
          </p:cNvSpPr>
          <p:nvPr/>
        </p:nvSpPr>
        <p:spPr bwMode="auto">
          <a:xfrm>
            <a:off x="6324600" y="1524000"/>
            <a:ext cx="2133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buFontTx/>
              <a:buNone/>
            </a:pPr>
            <a:r>
              <a:rPr lang="en-US" altLang="en-US" sz="1800" b="1">
                <a:solidFill>
                  <a:srgbClr val="000000"/>
                </a:solidFill>
                <a:latin typeface="Courier New" pitchFamily="49" charset="0"/>
                <a:cs typeface="Courier New" pitchFamily="49" charset="0"/>
              </a:rPr>
              <a:t>== __eq__</a:t>
            </a:r>
          </a:p>
          <a:p>
            <a:pPr eaLnBrk="1" hangingPunct="1">
              <a:buFontTx/>
              <a:buNone/>
            </a:pPr>
            <a:r>
              <a:rPr lang="en-US" altLang="en-US" sz="1800" b="1">
                <a:solidFill>
                  <a:srgbClr val="000000"/>
                </a:solidFill>
                <a:latin typeface="Courier New" pitchFamily="49" charset="0"/>
                <a:cs typeface="Courier New" pitchFamily="49" charset="0"/>
              </a:rPr>
              <a:t>!= __ne__</a:t>
            </a:r>
          </a:p>
          <a:p>
            <a:pPr eaLnBrk="1" hangingPunct="1">
              <a:buFontTx/>
              <a:buNone/>
            </a:pPr>
            <a:r>
              <a:rPr lang="en-US" altLang="en-US" sz="1800" b="1">
                <a:solidFill>
                  <a:srgbClr val="000000"/>
                </a:solidFill>
                <a:latin typeface="Courier New" pitchFamily="49" charset="0"/>
                <a:cs typeface="Courier New" pitchFamily="49" charset="0"/>
              </a:rPr>
              <a:t>&lt;= __le__</a:t>
            </a:r>
          </a:p>
          <a:p>
            <a:pPr eaLnBrk="1" hangingPunct="1">
              <a:buFontTx/>
              <a:buNone/>
            </a:pPr>
            <a:r>
              <a:rPr lang="en-US" altLang="en-US" sz="1800" b="1">
                <a:solidFill>
                  <a:srgbClr val="000000"/>
                </a:solidFill>
                <a:latin typeface="Courier New" pitchFamily="49" charset="0"/>
                <a:cs typeface="Courier New" pitchFamily="49" charset="0"/>
              </a:rPr>
              <a:t>&gt;= __ge__</a:t>
            </a:r>
          </a:p>
          <a:p>
            <a:pPr eaLnBrk="1" hangingPunct="1">
              <a:buFontTx/>
              <a:buNone/>
            </a:pPr>
            <a:r>
              <a:rPr lang="en-US" altLang="en-US" sz="1800" b="1">
                <a:solidFill>
                  <a:srgbClr val="000000"/>
                </a:solidFill>
                <a:latin typeface="Courier New" pitchFamily="49" charset="0"/>
                <a:cs typeface="Courier New" pitchFamily="49" charset="0"/>
              </a:rPr>
              <a:t>&lt;  __lt__</a:t>
            </a:r>
          </a:p>
          <a:p>
            <a:pPr eaLnBrk="1" hangingPunct="1">
              <a:buFontTx/>
              <a:buNone/>
            </a:pPr>
            <a:r>
              <a:rPr lang="en-US" altLang="en-US" sz="1800" b="1">
                <a:solidFill>
                  <a:srgbClr val="000000"/>
                </a:solidFill>
                <a:latin typeface="Courier New" pitchFamily="49" charset="0"/>
                <a:cs typeface="Courier New" pitchFamily="49" charset="0"/>
              </a:rPr>
              <a:t>&gt;  __gt__</a:t>
            </a:r>
          </a:p>
        </p:txBody>
      </p:sp>
      <p:grpSp>
        <p:nvGrpSpPr>
          <p:cNvPr id="20486" name="Group 13"/>
          <p:cNvGrpSpPr>
            <a:grpSpLocks/>
          </p:cNvGrpSpPr>
          <p:nvPr/>
        </p:nvGrpSpPr>
        <p:grpSpPr bwMode="auto">
          <a:xfrm>
            <a:off x="609600" y="1038225"/>
            <a:ext cx="8218488" cy="180975"/>
            <a:chOff x="295" y="1311"/>
            <a:chExt cx="5177" cy="114"/>
          </a:xfrm>
        </p:grpSpPr>
        <p:sp>
          <p:nvSpPr>
            <p:cNvPr id="94222" name="Rectangle 1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94223" name="Rectangle 1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94224" name="Line 16"/>
          <p:cNvSpPr>
            <a:spLocks noChangeShapeType="1"/>
          </p:cNvSpPr>
          <p:nvPr/>
        </p:nvSpPr>
        <p:spPr bwMode="auto">
          <a:xfrm>
            <a:off x="0" y="4648200"/>
            <a:ext cx="91440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0488" name="Text Box 18"/>
          <p:cNvSpPr txBox="1">
            <a:spLocks noChangeArrowheads="1"/>
          </p:cNvSpPr>
          <p:nvPr/>
        </p:nvSpPr>
        <p:spPr bwMode="auto">
          <a:xfrm>
            <a:off x="76200" y="4913313"/>
            <a:ext cx="45881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400" b="1" dirty="0" err="1">
                <a:solidFill>
                  <a:srgbClr val="000000"/>
                </a:solidFill>
                <a:latin typeface="Courier New" pitchFamily="49" charset="0"/>
                <a:cs typeface="Courier New" pitchFamily="49" charset="0"/>
              </a:rPr>
              <a:t>def</a:t>
            </a:r>
            <a:r>
              <a:rPr lang="en-US" altLang="en-US" sz="1400" b="1" dirty="0">
                <a:solidFill>
                  <a:srgbClr val="000000"/>
                </a:solidFill>
                <a:latin typeface="Courier New" pitchFamily="49" charset="0"/>
                <a:cs typeface="Courier New" pitchFamily="49" charset="0"/>
              </a:rPr>
              <a:t> _ _</a:t>
            </a:r>
            <a:r>
              <a:rPr lang="en-US" altLang="en-US" sz="1400" b="1" dirty="0" err="1">
                <a:solidFill>
                  <a:srgbClr val="000000"/>
                </a:solidFill>
                <a:latin typeface="Courier New" pitchFamily="49" charset="0"/>
                <a:cs typeface="Courier New" pitchFamily="49" charset="0"/>
              </a:rPr>
              <a:t>int</a:t>
            </a:r>
            <a:r>
              <a:rPr lang="en-US" altLang="en-US" sz="1400" b="1" dirty="0">
                <a:solidFill>
                  <a:srgbClr val="000000"/>
                </a:solidFill>
                <a:latin typeface="Courier New" pitchFamily="49" charset="0"/>
                <a:cs typeface="Courier New" pitchFamily="49" charset="0"/>
              </a:rPr>
              <a:t>_ _(self):</a:t>
            </a:r>
          </a:p>
          <a:p>
            <a:pPr eaLnBrk="1" hangingPunct="1">
              <a:spcBef>
                <a:spcPct val="0"/>
              </a:spcBef>
              <a:buFontTx/>
              <a:buNone/>
            </a:pPr>
            <a:r>
              <a:rPr lang="en-US" altLang="en-US" sz="1400" b="1" dirty="0">
                <a:solidFill>
                  <a:srgbClr val="000000"/>
                </a:solidFill>
                <a:latin typeface="Courier New" pitchFamily="49" charset="0"/>
                <a:cs typeface="Courier New" pitchFamily="49" charset="0"/>
              </a:rPr>
              <a:t>  return </a:t>
            </a:r>
            <a:r>
              <a:rPr lang="en-US" altLang="en-US" sz="1400" b="1" dirty="0" err="1">
                <a:solidFill>
                  <a:srgbClr val="000000"/>
                </a:solidFill>
                <a:latin typeface="Courier New" pitchFamily="49" charset="0"/>
                <a:cs typeface="Courier New" pitchFamily="49" charset="0"/>
              </a:rPr>
              <a:t>self.numerator</a:t>
            </a:r>
            <a:r>
              <a:rPr lang="en-US" altLang="en-US" sz="1400" b="1" dirty="0" smtClean="0">
                <a:solidFill>
                  <a:srgbClr val="000000"/>
                </a:solidFill>
                <a:latin typeface="Courier New" pitchFamily="49" charset="0"/>
                <a:cs typeface="Courier New" pitchFamily="49" charset="0"/>
              </a:rPr>
              <a:t>//</a:t>
            </a:r>
            <a:r>
              <a:rPr lang="en-US" altLang="en-US" sz="1400" b="1" dirty="0" err="1" smtClean="0">
                <a:solidFill>
                  <a:srgbClr val="000000"/>
                </a:solidFill>
                <a:latin typeface="Courier New" pitchFamily="49" charset="0"/>
                <a:cs typeface="Courier New" pitchFamily="49" charset="0"/>
              </a:rPr>
              <a:t>self.denominator</a:t>
            </a:r>
            <a:endParaRPr lang="en-US" altLang="en-US" sz="1200" dirty="0">
              <a:solidFill>
                <a:srgbClr val="000000"/>
              </a:solidFill>
              <a:latin typeface="Courier New" pitchFamily="49" charset="0"/>
              <a:cs typeface="Courier New" pitchFamily="49" charset="0"/>
            </a:endParaRPr>
          </a:p>
        </p:txBody>
      </p:sp>
      <p:sp>
        <p:nvSpPr>
          <p:cNvPr id="94227" name="Line 19"/>
          <p:cNvSpPr>
            <a:spLocks noChangeShapeType="1"/>
          </p:cNvSpPr>
          <p:nvPr/>
        </p:nvSpPr>
        <p:spPr bwMode="auto">
          <a:xfrm>
            <a:off x="4656138" y="4648200"/>
            <a:ext cx="0" cy="220980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0490" name="Rounded Rectangular Callout 28"/>
          <p:cNvSpPr>
            <a:spLocks noChangeArrowheads="1"/>
          </p:cNvSpPr>
          <p:nvPr/>
        </p:nvSpPr>
        <p:spPr bwMode="auto">
          <a:xfrm>
            <a:off x="654050" y="5759450"/>
            <a:ext cx="2282825" cy="474663"/>
          </a:xfrm>
          <a:prstGeom prst="wedgeRoundRectCallout">
            <a:avLst>
              <a:gd name="adj1" fmla="val -38722"/>
              <a:gd name="adj2" fmla="val 6687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400">
                <a:latin typeface="Times New Roman" pitchFamily="18" charset="0"/>
              </a:rPr>
              <a:t>Very </a:t>
            </a:r>
            <a:r>
              <a:rPr lang="en-US" altLang="en-US" sz="1400"/>
              <a:t>_ _</a:t>
            </a:r>
            <a:r>
              <a:rPr lang="en-US" altLang="en-US" sz="1400">
                <a:latin typeface="Courier" pitchFamily="-65" charset="0"/>
              </a:rPr>
              <a:t>int</a:t>
            </a:r>
            <a:r>
              <a:rPr lang="en-US" altLang="en-US" sz="1400"/>
              <a:t>_ _eresting!</a:t>
            </a:r>
            <a:endParaRPr lang="en-US" altLang="en-US" sz="1400">
              <a:latin typeface="Times New Roman" pitchFamily="18" charset="0"/>
            </a:endParaRPr>
          </a:p>
        </p:txBody>
      </p:sp>
      <p:sp>
        <p:nvSpPr>
          <p:cNvPr id="30" name="Text Box 17"/>
          <p:cNvSpPr txBox="1">
            <a:spLocks noChangeArrowheads="1"/>
          </p:cNvSpPr>
          <p:nvPr/>
        </p:nvSpPr>
        <p:spPr bwMode="auto">
          <a:xfrm>
            <a:off x="4960938" y="4743450"/>
            <a:ext cx="6530975" cy="2030413"/>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&gt;&gt;&gt; </a:t>
            </a:r>
            <a:r>
              <a:rPr lang="en-US" sz="1800" b="1" dirty="0" err="1">
                <a:solidFill>
                  <a:prstClr val="black"/>
                </a:solidFill>
                <a:latin typeface="Courier New" pitchFamily="49" charset="0"/>
                <a:ea typeface="+mn-ea"/>
                <a:cs typeface="Courier New" pitchFamily="49" charset="0"/>
              </a:rPr>
              <a:t>myNum</a:t>
            </a:r>
            <a:r>
              <a:rPr lang="en-US" sz="1800" b="1" dirty="0">
                <a:solidFill>
                  <a:prstClr val="black"/>
                </a:solidFill>
                <a:latin typeface="Courier New" pitchFamily="49" charset="0"/>
                <a:ea typeface="+mn-ea"/>
                <a:cs typeface="Courier New" pitchFamily="49" charset="0"/>
              </a:rPr>
              <a:t> = Rational(9, 2)</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&gt;&gt;&gt; </a:t>
            </a:r>
            <a:r>
              <a:rPr lang="en-US" sz="1800" b="1" dirty="0" err="1">
                <a:solidFill>
                  <a:prstClr val="black"/>
                </a:solidFill>
                <a:latin typeface="Courier New" pitchFamily="49" charset="0"/>
                <a:ea typeface="+mn-ea"/>
                <a:cs typeface="Courier New" pitchFamily="49" charset="0"/>
              </a:rPr>
              <a:t>myNum.int</a:t>
            </a:r>
            <a:r>
              <a:rPr lang="en-US" sz="1800" b="1" dirty="0">
                <a:solidFill>
                  <a:prstClr val="black"/>
                </a:solidFill>
                <a:latin typeface="Courier New" pitchFamily="49" charset="0"/>
                <a:ea typeface="+mn-ea"/>
                <a:cs typeface="Courier New" pitchFamily="49" charset="0"/>
              </a:rPr>
              <a:t>()</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Barf!</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&gt;&gt;&gt; </a:t>
            </a:r>
            <a:r>
              <a:rPr lang="en-US" sz="1800" b="1" dirty="0" err="1">
                <a:solidFill>
                  <a:prstClr val="black"/>
                </a:solidFill>
                <a:latin typeface="Courier New" pitchFamily="49" charset="0"/>
                <a:ea typeface="+mn-ea"/>
                <a:cs typeface="Courier New" pitchFamily="49" charset="0"/>
              </a:rPr>
              <a:t>int(myNum</a:t>
            </a:r>
            <a:r>
              <a:rPr lang="en-US" sz="1800" b="1" dirty="0">
                <a:solidFill>
                  <a:prstClr val="black"/>
                </a:solidFill>
                <a:latin typeface="Courier New" pitchFamily="49" charset="0"/>
                <a:ea typeface="+mn-ea"/>
                <a:cs typeface="Courier New" pitchFamily="49" charset="0"/>
              </a:rPr>
              <a:t>)</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4</a:t>
            </a:r>
          </a:p>
        </p:txBody>
      </p:sp>
      <p:pic>
        <p:nvPicPr>
          <p:cNvPr id="20492"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198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577850"/>
          </a:xfrm>
        </p:spPr>
        <p:txBody>
          <a:bodyPr/>
          <a:lstStyle/>
          <a:p>
            <a:r>
              <a:rPr lang="en-US" altLang="en-US" smtClean="0"/>
              <a:t>Putting It All Together</a:t>
            </a:r>
          </a:p>
        </p:txBody>
      </p:sp>
      <p:grpSp>
        <p:nvGrpSpPr>
          <p:cNvPr id="21507"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0" y="48228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1509" name="Rectangle 3"/>
          <p:cNvSpPr txBox="1">
            <a:spLocks noChangeArrowheads="1"/>
          </p:cNvSpPr>
          <p:nvPr/>
        </p:nvSpPr>
        <p:spPr bwMode="auto">
          <a:xfrm>
            <a:off x="217488" y="1074738"/>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200" b="1" dirty="0">
                <a:solidFill>
                  <a:srgbClr val="000000"/>
                </a:solidFill>
                <a:latin typeface="Courier New" pitchFamily="49" charset="0"/>
                <a:cs typeface="Courier New" pitchFamily="49" charset="0"/>
              </a:rPr>
              <a:t>class </a:t>
            </a:r>
            <a:r>
              <a:rPr lang="en-US" altLang="en-US" sz="1200" b="1" dirty="0" smtClean="0">
                <a:solidFill>
                  <a:srgbClr val="000000"/>
                </a:solidFill>
                <a:latin typeface="Courier New" pitchFamily="49" charset="0"/>
                <a:cs typeface="Courier New" pitchFamily="49" charset="0"/>
              </a:rPr>
              <a:t>Rational(object):</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init</a:t>
            </a:r>
            <a:r>
              <a:rPr lang="en-US" altLang="en-US" sz="1200" b="1" dirty="0">
                <a:solidFill>
                  <a:srgbClr val="000000"/>
                </a:solidFill>
                <a:latin typeface="Courier New" pitchFamily="49" charset="0"/>
                <a:cs typeface="Courier New" pitchFamily="49" charset="0"/>
              </a:rPr>
              <a:t>__(self, n, d):</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n</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 = d</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__add__(self,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other.numerator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Rational(</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eq</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other.numerator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ge</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r>
              <a:rPr lang="en-US" altLang="en-US" sz="1200" b="1" dirty="0">
                <a:solidFill>
                  <a:srgbClr val="000000"/>
                </a:solidFill>
                <a:latin typeface="Courier New" pitchFamily="49" charset="0"/>
                <a:cs typeface="Courier New" pitchFamily="49" charset="0"/>
              </a:rPr>
              <a:t> &gt;=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other.numerator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repr</a:t>
            </a:r>
            <a:r>
              <a:rPr lang="en-US" altLang="en-US" sz="1200" b="1" dirty="0">
                <a:solidFill>
                  <a:srgbClr val="000000"/>
                </a:solidFill>
                <a:latin typeface="Courier New" pitchFamily="49" charset="0"/>
                <a:cs typeface="Courier New" pitchFamily="49" charset="0"/>
              </a:rPr>
              <a:t>__(self):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 +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p>
        </p:txBody>
      </p:sp>
      <p:sp>
        <p:nvSpPr>
          <p:cNvPr id="64" name="Rounded Rectangular Callout 63"/>
          <p:cNvSpPr>
            <a:spLocks noChangeArrowheads="1"/>
          </p:cNvSpPr>
          <p:nvPr/>
        </p:nvSpPr>
        <p:spPr bwMode="auto">
          <a:xfrm>
            <a:off x="6372225" y="4514850"/>
            <a:ext cx="2641600" cy="615950"/>
          </a:xfrm>
          <a:prstGeom prst="wedgeRoundRectCallout">
            <a:avLst>
              <a:gd name="adj1" fmla="val 15810"/>
              <a:gd name="adj2" fmla="val 97509"/>
              <a:gd name="adj3" fmla="val 16667"/>
            </a:avLst>
          </a:prstGeom>
          <a:solidFill>
            <a:schemeClr val="bg1"/>
          </a:solid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Mission accomplished!</a:t>
            </a:r>
          </a:p>
        </p:txBody>
      </p:sp>
      <p:sp>
        <p:nvSpPr>
          <p:cNvPr id="65" name="Rectangle 3"/>
          <p:cNvSpPr txBox="1">
            <a:spLocks noChangeArrowheads="1"/>
          </p:cNvSpPr>
          <p:nvPr/>
        </p:nvSpPr>
        <p:spPr>
          <a:xfrm>
            <a:off x="228600" y="4960938"/>
            <a:ext cx="8229600" cy="2228850"/>
          </a:xfrm>
          <a:prstGeom prst="rect">
            <a:avLst/>
          </a:prstGeom>
        </p:spPr>
        <p:txBody>
          <a:bodyPr>
            <a:normAutofit fontScale="85000" lnSpcReduction="20000"/>
          </a:bodyPr>
          <a:lstStyle/>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from Rational import *</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a:t>
            </a:r>
            <a:r>
              <a:rPr lang="en-US" b="1" dirty="0" err="1">
                <a:solidFill>
                  <a:prstClr val="black"/>
                </a:solidFill>
                <a:latin typeface="Courier New Bold" pitchFamily="1" charset="0"/>
                <a:ea typeface="+mn-ea"/>
              </a:rPr>
              <a:t>fuelNeeded</a:t>
            </a:r>
            <a:r>
              <a:rPr lang="en-US" b="1" dirty="0">
                <a:solidFill>
                  <a:prstClr val="black"/>
                </a:solidFill>
                <a:latin typeface="Courier New Bold" pitchFamily="1" charset="0"/>
                <a:ea typeface="+mn-ea"/>
              </a:rPr>
              <a:t> = Rational(42,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Rational(36,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tank2 = Rational(6,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tank2 &gt;= </a:t>
            </a:r>
            <a:r>
              <a:rPr lang="en-US" b="1" dirty="0" err="1">
                <a:solidFill>
                  <a:prstClr val="black"/>
                </a:solidFill>
                <a:latin typeface="Courier New Bold" pitchFamily="1" charset="0"/>
                <a:ea typeface="+mn-ea"/>
              </a:rPr>
              <a:t>fuelNeeded</a:t>
            </a:r>
            <a:endParaRPr lang="en-US" b="1" dirty="0">
              <a:solidFill>
                <a:prstClr val="black"/>
              </a:solidFill>
              <a:latin typeface="Courier New Bold" pitchFamily="1" charset="0"/>
              <a:ea typeface="+mn-ea"/>
            </a:endParaRPr>
          </a:p>
          <a:p>
            <a:pPr marL="342900" indent="-342900" algn="l" defTabSz="457200" eaLnBrk="1" fontAlgn="auto" hangingPunct="1">
              <a:spcBef>
                <a:spcPct val="20000"/>
              </a:spcBef>
              <a:spcAft>
                <a:spcPts val="0"/>
              </a:spcAft>
              <a:defRPr/>
            </a:pPr>
            <a:r>
              <a:rPr lang="en-US" b="1" dirty="0">
                <a:solidFill>
                  <a:srgbClr val="FF0000"/>
                </a:solidFill>
                <a:latin typeface="Courier New Bold" pitchFamily="1" charset="0"/>
                <a:ea typeface="+mn-ea"/>
              </a:rPr>
              <a:t>True</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 </a:t>
            </a:r>
          </a:p>
        </p:txBody>
      </p:sp>
      <p:pic>
        <p:nvPicPr>
          <p:cNvPr id="21512"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5365750"/>
            <a:ext cx="13065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5626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577850"/>
          </a:xfrm>
        </p:spPr>
        <p:txBody>
          <a:bodyPr/>
          <a:lstStyle/>
          <a:p>
            <a:r>
              <a:rPr lang="en-US" altLang="en-US" smtClean="0"/>
              <a:t>Putting It All Together</a:t>
            </a:r>
          </a:p>
        </p:txBody>
      </p:sp>
      <p:grpSp>
        <p:nvGrpSpPr>
          <p:cNvPr id="22531"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0" y="48228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2533" name="Rectangle 3"/>
          <p:cNvSpPr txBox="1">
            <a:spLocks noChangeArrowheads="1"/>
          </p:cNvSpPr>
          <p:nvPr/>
        </p:nvSpPr>
        <p:spPr bwMode="auto">
          <a:xfrm>
            <a:off x="217488" y="1074738"/>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200" b="1" dirty="0">
                <a:solidFill>
                  <a:srgbClr val="000000"/>
                </a:solidFill>
                <a:latin typeface="Courier New" pitchFamily="49" charset="0"/>
                <a:cs typeface="Courier New" pitchFamily="49" charset="0"/>
              </a:rPr>
              <a:t>class </a:t>
            </a:r>
            <a:r>
              <a:rPr lang="en-US" altLang="en-US" sz="1200" b="1" dirty="0" smtClean="0">
                <a:solidFill>
                  <a:srgbClr val="000000"/>
                </a:solidFill>
                <a:latin typeface="Courier New" pitchFamily="49" charset="0"/>
                <a:cs typeface="Courier New" pitchFamily="49" charset="0"/>
              </a:rPr>
              <a:t>Rational(object):</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init</a:t>
            </a:r>
            <a:r>
              <a:rPr lang="en-US" altLang="en-US" sz="1200" b="1" dirty="0">
                <a:solidFill>
                  <a:srgbClr val="000000"/>
                </a:solidFill>
                <a:latin typeface="Courier New" pitchFamily="49" charset="0"/>
                <a:cs typeface="Courier New" pitchFamily="49" charset="0"/>
              </a:rPr>
              <a:t>__(self, n, d):</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n</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 = d</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__add__(self,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 =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Rational(</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eq</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ge</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repr</a:t>
            </a:r>
            <a:r>
              <a:rPr lang="en-US" altLang="en-US" sz="1200" b="1" dirty="0">
                <a:solidFill>
                  <a:srgbClr val="000000"/>
                </a:solidFill>
                <a:latin typeface="Courier New" pitchFamily="49" charset="0"/>
                <a:cs typeface="Courier New" pitchFamily="49" charset="0"/>
              </a:rPr>
              <a:t>__(self):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 +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p>
        </p:txBody>
      </p:sp>
      <p:sp>
        <p:nvSpPr>
          <p:cNvPr id="64" name="Rounded Rectangular Callout 63"/>
          <p:cNvSpPr>
            <a:spLocks noChangeArrowheads="1"/>
          </p:cNvSpPr>
          <p:nvPr/>
        </p:nvSpPr>
        <p:spPr bwMode="auto">
          <a:xfrm>
            <a:off x="6372225" y="4514850"/>
            <a:ext cx="2641600" cy="615950"/>
          </a:xfrm>
          <a:prstGeom prst="wedgeRoundRectCallout">
            <a:avLst>
              <a:gd name="adj1" fmla="val 15810"/>
              <a:gd name="adj2" fmla="val 97509"/>
              <a:gd name="adj3" fmla="val 16667"/>
            </a:avLst>
          </a:prstGeom>
          <a:solidFill>
            <a:schemeClr val="bg1"/>
          </a:solid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Mission accomplished!</a:t>
            </a:r>
          </a:p>
        </p:txBody>
      </p:sp>
      <p:sp>
        <p:nvSpPr>
          <p:cNvPr id="65" name="Rectangle 3"/>
          <p:cNvSpPr txBox="1">
            <a:spLocks noChangeArrowheads="1"/>
          </p:cNvSpPr>
          <p:nvPr/>
        </p:nvSpPr>
        <p:spPr>
          <a:xfrm>
            <a:off x="228600" y="4960938"/>
            <a:ext cx="8229600" cy="2228850"/>
          </a:xfrm>
          <a:prstGeom prst="rect">
            <a:avLst/>
          </a:prstGeom>
        </p:spPr>
        <p:txBody>
          <a:bodyPr>
            <a:normAutofit fontScale="85000" lnSpcReduction="20000"/>
          </a:bodyPr>
          <a:lstStyle/>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from Rational import *</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a:t>
            </a:r>
            <a:r>
              <a:rPr lang="en-US" b="1" dirty="0" err="1">
                <a:solidFill>
                  <a:prstClr val="black"/>
                </a:solidFill>
                <a:latin typeface="Courier New Bold" pitchFamily="1" charset="0"/>
                <a:ea typeface="+mn-ea"/>
              </a:rPr>
              <a:t>fuelNeeded</a:t>
            </a:r>
            <a:r>
              <a:rPr lang="en-US" b="1" dirty="0">
                <a:solidFill>
                  <a:prstClr val="black"/>
                </a:solidFill>
                <a:latin typeface="Courier New Bold" pitchFamily="1" charset="0"/>
                <a:ea typeface="+mn-ea"/>
              </a:rPr>
              <a:t> = Rational(42,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Rational(36,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tank2 = Rational(6,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tank2 &gt;= </a:t>
            </a:r>
            <a:r>
              <a:rPr lang="en-US" b="1" dirty="0" err="1">
                <a:solidFill>
                  <a:prstClr val="black"/>
                </a:solidFill>
                <a:latin typeface="Courier New Bold" pitchFamily="1" charset="0"/>
                <a:ea typeface="+mn-ea"/>
              </a:rPr>
              <a:t>fuelNeeded</a:t>
            </a:r>
            <a:endParaRPr lang="en-US" b="1" dirty="0">
              <a:solidFill>
                <a:prstClr val="black"/>
              </a:solidFill>
              <a:latin typeface="Courier New Bold" pitchFamily="1" charset="0"/>
              <a:ea typeface="+mn-ea"/>
            </a:endParaRPr>
          </a:p>
          <a:p>
            <a:pPr marL="342900" indent="-342900" algn="l" defTabSz="457200" eaLnBrk="1" fontAlgn="auto" hangingPunct="1">
              <a:spcBef>
                <a:spcPct val="20000"/>
              </a:spcBef>
              <a:spcAft>
                <a:spcPts val="0"/>
              </a:spcAft>
              <a:defRPr/>
            </a:pPr>
            <a:r>
              <a:rPr lang="en-US" b="1" dirty="0">
                <a:solidFill>
                  <a:srgbClr val="FF0000"/>
                </a:solidFill>
                <a:latin typeface="Courier New Bold" pitchFamily="1" charset="0"/>
                <a:ea typeface="+mn-ea"/>
              </a:rPr>
              <a:t>True</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 </a:t>
            </a:r>
          </a:p>
        </p:txBody>
      </p:sp>
      <p:pic>
        <p:nvPicPr>
          <p:cNvPr id="22536"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5365750"/>
            <a:ext cx="13065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5626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200"/>
            <a:ext cx="8229600" cy="825500"/>
          </a:xfrm>
        </p:spPr>
        <p:txBody>
          <a:bodyPr/>
          <a:lstStyle/>
          <a:p>
            <a:r>
              <a:rPr lang="en-US" altLang="en-US" sz="3200" smtClean="0"/>
              <a:t>Rationals Are Now </a:t>
            </a:r>
            <a:r>
              <a:rPr lang="ja-JP" altLang="en-US" sz="3200" smtClean="0"/>
              <a:t>“</a:t>
            </a:r>
            <a:r>
              <a:rPr lang="en-US" altLang="ja-JP" sz="3200" smtClean="0"/>
              <a:t>First Class</a:t>
            </a:r>
            <a:r>
              <a:rPr lang="ja-JP" altLang="en-US" sz="3200" smtClean="0"/>
              <a:t>”</a:t>
            </a:r>
            <a:r>
              <a:rPr lang="en-US" altLang="ja-JP" sz="3200" smtClean="0"/>
              <a:t> Citizens!</a:t>
            </a:r>
            <a:endParaRPr lang="en-US" altLang="en-US" sz="3200" smtClean="0"/>
          </a:p>
        </p:txBody>
      </p:sp>
      <p:sp>
        <p:nvSpPr>
          <p:cNvPr id="23555" name="Content Placeholder 2"/>
          <p:cNvSpPr>
            <a:spLocks noGrp="1"/>
          </p:cNvSpPr>
          <p:nvPr>
            <p:ph idx="1"/>
          </p:nvPr>
        </p:nvSpPr>
        <p:spPr/>
        <p:txBody>
          <a:bodyPr/>
          <a:lstStyle/>
          <a:p>
            <a:pPr>
              <a:buFontTx/>
              <a:buNone/>
            </a:pPr>
            <a:r>
              <a:rPr lang="en-US" altLang="en-US" smtClean="0">
                <a:latin typeface="Courier New" pitchFamily="49" charset="0"/>
                <a:cs typeface="Courier New" pitchFamily="49" charset="0"/>
              </a:rPr>
              <a:t>&gt;&gt;&gt; r1 = Rational(1, 2)</a:t>
            </a:r>
          </a:p>
          <a:p>
            <a:pPr>
              <a:buFontTx/>
              <a:buNone/>
            </a:pPr>
            <a:r>
              <a:rPr lang="en-US" altLang="en-US" smtClean="0">
                <a:latin typeface="Courier New" pitchFamily="49" charset="0"/>
                <a:cs typeface="Courier New" pitchFamily="49" charset="0"/>
              </a:rPr>
              <a:t>&gt;&gt;&gt; r2 = Rational(1, 4)</a:t>
            </a:r>
          </a:p>
          <a:p>
            <a:pPr>
              <a:buFontTx/>
              <a:buNone/>
            </a:pPr>
            <a:r>
              <a:rPr lang="en-US" altLang="en-US" smtClean="0">
                <a:latin typeface="Courier New" pitchFamily="49" charset="0"/>
                <a:cs typeface="Courier New" pitchFamily="49" charset="0"/>
              </a:rPr>
              <a:t>&gt;&gt;&gt; r3 = Rational(1, 8)</a:t>
            </a:r>
          </a:p>
          <a:p>
            <a:pPr>
              <a:buFontTx/>
              <a:buNone/>
            </a:pPr>
            <a:r>
              <a:rPr lang="en-US" altLang="en-US" smtClean="0">
                <a:latin typeface="Courier New" pitchFamily="49" charset="0"/>
                <a:cs typeface="Courier New" pitchFamily="49" charset="0"/>
              </a:rPr>
              <a:t>&gt;&gt;&gt; L = [r1, r2, r3]</a:t>
            </a:r>
          </a:p>
        </p:txBody>
      </p:sp>
      <p:grpSp>
        <p:nvGrpSpPr>
          <p:cNvPr id="23556" name="Group 4"/>
          <p:cNvGrpSpPr>
            <a:grpSpLocks/>
          </p:cNvGrpSpPr>
          <p:nvPr/>
        </p:nvGrpSpPr>
        <p:grpSpPr bwMode="auto">
          <a:xfrm>
            <a:off x="609600" y="838200"/>
            <a:ext cx="8218488" cy="180975"/>
            <a:chOff x="295" y="1342"/>
            <a:chExt cx="5177" cy="114"/>
          </a:xfrm>
        </p:grpSpPr>
        <p:sp>
          <p:nvSpPr>
            <p:cNvPr id="5" name="Rectangle 5"/>
            <p:cNvSpPr>
              <a:spLocks noChangeArrowheads="1"/>
            </p:cNvSpPr>
            <p:nvPr/>
          </p:nvSpPr>
          <p:spPr bwMode="auto">
            <a:xfrm>
              <a:off x="295" y="1342"/>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6" name="Rectangle 6"/>
            <p:cNvSpPr>
              <a:spLocks noChangeArrowheads="1"/>
            </p:cNvSpPr>
            <p:nvPr/>
          </p:nvSpPr>
          <p:spPr bwMode="auto">
            <a:xfrm>
              <a:off x="295" y="1408"/>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381000"/>
            <a:ext cx="7772400" cy="1143000"/>
          </a:xfrm>
        </p:spPr>
        <p:txBody>
          <a:bodyPr/>
          <a:lstStyle/>
          <a:p>
            <a:r>
              <a:rPr lang="en-US" altLang="en-US" smtClean="0"/>
              <a:t>More OOPS…</a:t>
            </a:r>
          </a:p>
        </p:txBody>
      </p:sp>
      <p:sp>
        <p:nvSpPr>
          <p:cNvPr id="24579" name="Content Placeholder 2"/>
          <p:cNvSpPr>
            <a:spLocks noGrp="1"/>
          </p:cNvSpPr>
          <p:nvPr>
            <p:ph idx="1"/>
          </p:nvPr>
        </p:nvSpPr>
        <p:spPr>
          <a:xfrm>
            <a:off x="609600" y="1828800"/>
            <a:ext cx="7772400" cy="4114800"/>
          </a:xfrm>
        </p:spPr>
        <p:txBody>
          <a:bodyPr/>
          <a:lstStyle/>
          <a:p>
            <a:endParaRPr lang="en-US" altLang="en-US" smtClean="0"/>
          </a:p>
          <a:p>
            <a:endParaRPr lang="en-US" altLang="en-US" smtClean="0"/>
          </a:p>
          <a:p>
            <a:r>
              <a:rPr lang="en-US" altLang="en-US" sz="2800" smtClean="0"/>
              <a:t>In lab… </a:t>
            </a:r>
            <a:r>
              <a:rPr lang="ja-JP" altLang="en-US" sz="2800" smtClean="0"/>
              <a:t>“</a:t>
            </a:r>
            <a:r>
              <a:rPr lang="en-US" altLang="ja-JP" sz="2800" smtClean="0"/>
              <a:t>Virtual Art</a:t>
            </a:r>
            <a:r>
              <a:rPr lang="ja-JP" altLang="en-US" sz="2800" smtClean="0"/>
              <a:t>”</a:t>
            </a:r>
            <a:r>
              <a:rPr lang="en-US" altLang="ja-JP" sz="2800" smtClean="0"/>
              <a:t>:  Predicting the future with a Date class</a:t>
            </a:r>
          </a:p>
          <a:p>
            <a:r>
              <a:rPr lang="en-US" altLang="en-US" sz="2800" smtClean="0"/>
              <a:t>Next time… building classes for 2D graphics!</a:t>
            </a:r>
          </a:p>
          <a:p>
            <a:r>
              <a:rPr lang="en-US" altLang="en-US" sz="2800" smtClean="0"/>
              <a:t>Coming soon:  3D graphics is even </a:t>
            </a:r>
            <a:r>
              <a:rPr lang="ja-JP" altLang="en-US" sz="2800" smtClean="0"/>
              <a:t>“</a:t>
            </a:r>
            <a:r>
              <a:rPr lang="en-US" altLang="ja-JP" sz="2800" smtClean="0"/>
              <a:t>classier</a:t>
            </a:r>
            <a:r>
              <a:rPr lang="ja-JP" altLang="en-US" sz="2800" smtClean="0"/>
              <a:t>”</a:t>
            </a:r>
            <a:endParaRPr lang="en-US" altLang="en-US" sz="2800" smtClean="0"/>
          </a:p>
        </p:txBody>
      </p:sp>
      <p:pic>
        <p:nvPicPr>
          <p:cNvPr id="245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81000"/>
            <a:ext cx="2865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5943600" y="2286000"/>
            <a:ext cx="2338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800">
                <a:solidFill>
                  <a:srgbClr val="800000"/>
                </a:solidFill>
                <a:latin typeface="Times" pitchFamily="18" charset="0"/>
              </a:rPr>
              <a:t>Arthur </a:t>
            </a:r>
            <a:r>
              <a:rPr lang="ja-JP" altLang="en-US" sz="1800">
                <a:solidFill>
                  <a:srgbClr val="800000"/>
                </a:solidFill>
                <a:latin typeface="Times" pitchFamily="18" charset="0"/>
              </a:rPr>
              <a:t>“</a:t>
            </a:r>
            <a:r>
              <a:rPr lang="en-US" altLang="ja-JP" sz="1800">
                <a:solidFill>
                  <a:srgbClr val="800000"/>
                </a:solidFill>
                <a:latin typeface="Times" pitchFamily="18" charset="0"/>
              </a:rPr>
              <a:t>Art</a:t>
            </a:r>
            <a:r>
              <a:rPr lang="ja-JP" altLang="en-US" sz="1800">
                <a:solidFill>
                  <a:srgbClr val="800000"/>
                </a:solidFill>
                <a:latin typeface="Times" pitchFamily="18" charset="0"/>
              </a:rPr>
              <a:t>”</a:t>
            </a:r>
            <a:r>
              <a:rPr lang="en-US" altLang="ja-JP" sz="1800">
                <a:solidFill>
                  <a:srgbClr val="800000"/>
                </a:solidFill>
                <a:latin typeface="Times" pitchFamily="18" charset="0"/>
              </a:rPr>
              <a:t> Benjamin</a:t>
            </a:r>
            <a:endParaRPr lang="en-US" altLang="en-US" sz="1800">
              <a:solidFill>
                <a:srgbClr val="800000"/>
              </a:solidFill>
              <a:latin typeface="Times" pitchFamily="18"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933450"/>
          </a:xfrm>
        </p:spPr>
        <p:txBody>
          <a:bodyPr/>
          <a:lstStyle/>
          <a:p>
            <a:r>
              <a:rPr lang="en-US" altLang="en-US" smtClean="0"/>
              <a:t>Rocket Science!</a:t>
            </a:r>
          </a:p>
        </p:txBody>
      </p:sp>
      <p:sp>
        <p:nvSpPr>
          <p:cNvPr id="7171" name="Content Placeholder 2"/>
          <p:cNvSpPr>
            <a:spLocks noGrp="1"/>
          </p:cNvSpPr>
          <p:nvPr>
            <p:ph idx="1"/>
          </p:nvPr>
        </p:nvSpPr>
        <p:spPr>
          <a:xfrm>
            <a:off x="457200" y="2649538"/>
            <a:ext cx="8229600" cy="2500312"/>
          </a:xfrm>
        </p:spPr>
        <p:txBody>
          <a:bodyPr/>
          <a:lstStyle/>
          <a:p>
            <a:pPr>
              <a:buFontTx/>
              <a:buNone/>
            </a:pPr>
            <a:r>
              <a:rPr lang="en-US" altLang="en-US" smtClean="0">
                <a:latin typeface="Courier New" pitchFamily="49" charset="0"/>
                <a:cs typeface="Courier New" pitchFamily="49" charset="0"/>
              </a:rPr>
              <a:t>&gt;&gt;&gt; fuelNeeded = 42.0/1000</a:t>
            </a:r>
          </a:p>
          <a:p>
            <a:pPr>
              <a:buFontTx/>
              <a:buNone/>
            </a:pPr>
            <a:r>
              <a:rPr lang="en-US" altLang="en-US" smtClean="0">
                <a:latin typeface="Courier New" pitchFamily="49" charset="0"/>
                <a:cs typeface="Courier New" pitchFamily="49" charset="0"/>
              </a:rPr>
              <a:t>&gt;&gt;&gt; tank1 = 36.0/1000</a:t>
            </a:r>
          </a:p>
          <a:p>
            <a:pPr>
              <a:buFontTx/>
              <a:buNone/>
            </a:pPr>
            <a:r>
              <a:rPr lang="en-US" altLang="en-US" smtClean="0">
                <a:latin typeface="Courier New" pitchFamily="49" charset="0"/>
                <a:cs typeface="Courier New" pitchFamily="49" charset="0"/>
              </a:rPr>
              <a:t>&gt;&gt;&gt; tank2 = 6.0/1000</a:t>
            </a:r>
          </a:p>
          <a:p>
            <a:pPr>
              <a:buFontTx/>
              <a:buNone/>
            </a:pPr>
            <a:r>
              <a:rPr lang="en-US" altLang="en-US" smtClean="0">
                <a:latin typeface="Courier New" pitchFamily="49" charset="0"/>
                <a:cs typeface="Courier New" pitchFamily="49" charset="0"/>
              </a:rPr>
              <a:t>&gt;&gt;&gt; tank1 + tank2 &gt;= fuelNeeded</a:t>
            </a:r>
          </a:p>
        </p:txBody>
      </p:sp>
      <p:grpSp>
        <p:nvGrpSpPr>
          <p:cNvPr id="7172" name="Group 4"/>
          <p:cNvGrpSpPr>
            <a:grpSpLocks/>
          </p:cNvGrpSpPr>
          <p:nvPr/>
        </p:nvGrpSpPr>
        <p:grpSpPr bwMode="auto">
          <a:xfrm>
            <a:off x="609600" y="1190625"/>
            <a:ext cx="8218488" cy="180975"/>
            <a:chOff x="295" y="1311"/>
            <a:chExt cx="5177" cy="114"/>
          </a:xfrm>
        </p:grpSpPr>
        <p:sp>
          <p:nvSpPr>
            <p:cNvPr id="1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21" name="Rounded Rectangular Callout 20"/>
          <p:cNvSpPr>
            <a:spLocks noChangeArrowheads="1"/>
          </p:cNvSpPr>
          <p:nvPr/>
        </p:nvSpPr>
        <p:spPr bwMode="auto">
          <a:xfrm>
            <a:off x="1295400" y="5257800"/>
            <a:ext cx="3581400" cy="392113"/>
          </a:xfrm>
          <a:prstGeom prst="wedgeRoundRectCallout">
            <a:avLst>
              <a:gd name="adj1" fmla="val -44368"/>
              <a:gd name="adj2" fmla="val 119067"/>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True?  False?  Maybe?  </a:t>
            </a:r>
            <a:r>
              <a:rPr lang="en-US" sz="1800" b="1" dirty="0">
                <a:latin typeface="+mn-lt"/>
                <a:ea typeface="+mn-ea"/>
              </a:rPr>
              <a:t>DEMO!</a:t>
            </a:r>
            <a:endParaRPr lang="en-US" sz="1800" dirty="0">
              <a:latin typeface="+mn-lt"/>
              <a:ea typeface="+mn-ea"/>
            </a:endParaRPr>
          </a:p>
        </p:txBody>
      </p:sp>
      <p:pic>
        <p:nvPicPr>
          <p:cNvPr id="7174"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460375"/>
            <a:ext cx="2189163"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990600"/>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816600"/>
            <a:ext cx="762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09600" y="152400"/>
            <a:ext cx="7772400" cy="1143000"/>
          </a:xfrm>
        </p:spPr>
        <p:txBody>
          <a:bodyPr/>
          <a:lstStyle/>
          <a:p>
            <a:r>
              <a:rPr lang="en-US" altLang="en-US" smtClean="0"/>
              <a:t>True Story</a:t>
            </a:r>
          </a:p>
        </p:txBody>
      </p:sp>
      <p:grpSp>
        <p:nvGrpSpPr>
          <p:cNvPr id="25603" name="Group 4"/>
          <p:cNvGrpSpPr>
            <a:grpSpLocks/>
          </p:cNvGrpSpPr>
          <p:nvPr/>
        </p:nvGrpSpPr>
        <p:grpSpPr bwMode="auto">
          <a:xfrm>
            <a:off x="609600" y="1190625"/>
            <a:ext cx="8218488" cy="180975"/>
            <a:chOff x="295" y="1311"/>
            <a:chExt cx="5177" cy="114"/>
          </a:xfrm>
        </p:grpSpPr>
        <p:sp>
          <p:nvSpPr>
            <p:cNvPr id="2561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561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56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01813"/>
            <a:ext cx="38576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500" y="1801813"/>
            <a:ext cx="1585913"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7"/>
          <p:cNvSpPr txBox="1">
            <a:spLocks noChangeArrowheads="1"/>
          </p:cNvSpPr>
          <p:nvPr/>
        </p:nvSpPr>
        <p:spPr bwMode="auto">
          <a:xfrm>
            <a:off x="4357688" y="4149725"/>
            <a:ext cx="130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Max Krohn</a:t>
            </a:r>
          </a:p>
        </p:txBody>
      </p:sp>
      <p:pic>
        <p:nvPicPr>
          <p:cNvPr id="2560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0638" y="1801813"/>
            <a:ext cx="1643062"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9"/>
          <p:cNvSpPr txBox="1">
            <a:spLocks noChangeArrowheads="1"/>
          </p:cNvSpPr>
          <p:nvPr/>
        </p:nvSpPr>
        <p:spPr bwMode="auto">
          <a:xfrm>
            <a:off x="6313488" y="4149725"/>
            <a:ext cx="183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Jeremy Stribling</a:t>
            </a:r>
          </a:p>
        </p:txBody>
      </p:sp>
      <p:sp>
        <p:nvSpPr>
          <p:cNvPr id="25609" name="TextBox 10"/>
          <p:cNvSpPr txBox="1">
            <a:spLocks noChangeArrowheads="1"/>
          </p:cNvSpPr>
          <p:nvPr/>
        </p:nvSpPr>
        <p:spPr bwMode="auto">
          <a:xfrm>
            <a:off x="1741488" y="4149725"/>
            <a:ext cx="1443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Dan Aguayo</a:t>
            </a:r>
          </a:p>
        </p:txBody>
      </p:sp>
      <p:sp>
        <p:nvSpPr>
          <p:cNvPr id="25610" name="Rectangle 11"/>
          <p:cNvSpPr>
            <a:spLocks noChangeArrowheads="1"/>
          </p:cNvSpPr>
          <p:nvPr/>
        </p:nvSpPr>
        <p:spPr bwMode="auto">
          <a:xfrm>
            <a:off x="-228600" y="1801813"/>
            <a:ext cx="1227138" cy="679450"/>
          </a:xfrm>
          <a:prstGeom prst="rect">
            <a:avLst/>
          </a:prstGeom>
          <a:solidFill>
            <a:schemeClr val="bg1"/>
          </a:solidFill>
          <a:ln w="9525" algn="ctr">
            <a:solidFill>
              <a:schemeClr val="bg1"/>
            </a:solidFill>
            <a:round/>
            <a:headEnd/>
            <a:tailEnd/>
          </a:ln>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endParaRPr lang="en-US" altLang="en-US" sz="2400">
              <a:latin typeface="Courier New Bold" pitchFamily="1"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endParaRPr lang="en-US" altLang="en-US" smtClean="0"/>
          </a:p>
        </p:txBody>
      </p:sp>
      <p:pic>
        <p:nvPicPr>
          <p:cNvPr id="266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511300"/>
            <a:ext cx="892333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4521200" y="4122738"/>
            <a:ext cx="4427538" cy="990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endParaRPr lang="en-US" altLang="en-US" sz="2400">
              <a:latin typeface="Courier New Bold" pitchFamily="1"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6200"/>
            <a:ext cx="7772400" cy="1143000"/>
          </a:xfrm>
        </p:spPr>
        <p:txBody>
          <a:bodyPr/>
          <a:lstStyle/>
          <a:p>
            <a:r>
              <a:rPr lang="en-US" altLang="en-US" smtClean="0"/>
              <a:t>k</a:t>
            </a:r>
            <a:r>
              <a:rPr lang="en-US" altLang="en-US" baseline="30000" smtClean="0"/>
              <a:t>th</a:t>
            </a:r>
            <a:r>
              <a:rPr lang="en-US" altLang="en-US" smtClean="0"/>
              <a:t> Order Markov Processes</a:t>
            </a:r>
          </a:p>
        </p:txBody>
      </p:sp>
      <p:grpSp>
        <p:nvGrpSpPr>
          <p:cNvPr id="27651" name="Group 3"/>
          <p:cNvGrpSpPr>
            <a:grpSpLocks/>
          </p:cNvGrpSpPr>
          <p:nvPr/>
        </p:nvGrpSpPr>
        <p:grpSpPr bwMode="auto">
          <a:xfrm>
            <a:off x="609600" y="1066800"/>
            <a:ext cx="8218488" cy="180975"/>
            <a:chOff x="295" y="1311"/>
            <a:chExt cx="5177" cy="114"/>
          </a:xfrm>
        </p:grpSpPr>
        <p:sp>
          <p:nvSpPr>
            <p:cNvPr id="2765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765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7652"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7654" name="Text Box 8"/>
          <p:cNvSpPr txBox="1">
            <a:spLocks noChangeArrowheads="1"/>
          </p:cNvSpPr>
          <p:nvPr/>
        </p:nvSpPr>
        <p:spPr bwMode="auto">
          <a:xfrm>
            <a:off x="431800" y="1295400"/>
            <a:ext cx="68199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a:t>
            </a:r>
            <a:r>
              <a:rPr lang="en-US" altLang="en-US" sz="2400" b="1">
                <a:solidFill>
                  <a:srgbClr val="000000"/>
                </a:solidFill>
                <a:latin typeface="Times" pitchFamily="18" charset="0"/>
              </a:rPr>
              <a:t> </a:t>
            </a:r>
            <a:r>
              <a:rPr lang="en-US" altLang="en-US" sz="2400" b="1">
                <a:solidFill>
                  <a:srgbClr val="000000"/>
                </a:solidFill>
                <a:latin typeface="Courier New" pitchFamily="49" charset="0"/>
              </a:rPr>
              <a:t>"I like spam. I like</a:t>
            </a:r>
          </a:p>
          <a:p>
            <a:pPr>
              <a:spcBef>
                <a:spcPct val="0"/>
              </a:spcBef>
              <a:buFontTx/>
              <a:buNone/>
            </a:pPr>
            <a:r>
              <a:rPr lang="en-US" altLang="en-US" sz="2400" b="1">
                <a:solidFill>
                  <a:srgbClr val="000000"/>
                </a:solidFill>
                <a:latin typeface="Courier New" pitchFamily="49" charset="0"/>
              </a:rPr>
              <a:t>toast and spam. I eat ben</a:t>
            </a:r>
          </a:p>
          <a:p>
            <a:pPr>
              <a:spcBef>
                <a:spcPct val="0"/>
              </a:spcBef>
              <a:buFontTx/>
              <a:buNone/>
            </a:pPr>
            <a:r>
              <a:rPr lang="en-US" altLang="en-US" sz="2400" b="1">
                <a:solidFill>
                  <a:srgbClr val="000000"/>
                </a:solidFill>
                <a:latin typeface="Courier New" pitchFamily="49" charset="0"/>
              </a:rPr>
              <a:t>and jerry's ice cream too."</a:t>
            </a:r>
            <a:endParaRPr lang="en-US" altLang="en-US" sz="2400" b="1">
              <a:solidFill>
                <a:srgbClr val="000000"/>
              </a:solidFill>
              <a:latin typeface="Times" pitchFamily="18" charset="0"/>
            </a:endParaRP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5C1151"/>
                </a:solidFill>
                <a:latin typeface="Times" pitchFamily="18" charset="0"/>
              </a:rPr>
              <a:t>First order Markov Dictionary:</a:t>
            </a:r>
          </a:p>
          <a:p>
            <a:pPr>
              <a:spcBef>
                <a:spcPct val="0"/>
              </a:spcBef>
              <a:buFontTx/>
              <a:buNone/>
            </a:pPr>
            <a:r>
              <a:rPr lang="en-US" altLang="en-US" sz="2400" b="1">
                <a:solidFill>
                  <a:srgbClr val="000000"/>
                </a:solidFill>
                <a:latin typeface="Times" pitchFamily="18" charset="0"/>
              </a:rPr>
              <a:t>  </a:t>
            </a:r>
            <a:r>
              <a:rPr lang="en-US" altLang="en-US" sz="2400" b="1">
                <a:solidFill>
                  <a:srgbClr val="000000"/>
                </a:solidFill>
                <a:latin typeface="Courier New" pitchFamily="49" charset="0"/>
              </a:rPr>
              <a:t> I : like, like, eat</a:t>
            </a:r>
          </a:p>
          <a:p>
            <a:pPr>
              <a:spcBef>
                <a:spcPct val="0"/>
              </a:spcBef>
              <a:buFontTx/>
              <a:buNone/>
            </a:pPr>
            <a:r>
              <a:rPr lang="en-US" altLang="en-US" sz="2400" b="1">
                <a:solidFill>
                  <a:srgbClr val="000000"/>
                </a:solidFill>
                <a:latin typeface="Courier New" pitchFamily="49" charset="0"/>
              </a:rPr>
              <a:t>  like : spam., toast</a:t>
            </a:r>
          </a:p>
          <a:p>
            <a:pPr>
              <a:spcBef>
                <a:spcPct val="0"/>
              </a:spcBef>
              <a:buFontTx/>
              <a:buNone/>
            </a:pPr>
            <a:r>
              <a:rPr lang="en-US" altLang="en-US" sz="2400" b="1">
                <a:solidFill>
                  <a:srgbClr val="000000"/>
                </a:solidFill>
                <a:latin typeface="Courier New" pitchFamily="49" charset="0"/>
              </a:rPr>
              <a:t>  spam. : I, I</a:t>
            </a:r>
          </a:p>
          <a:p>
            <a:pPr>
              <a:spcBef>
                <a:spcPct val="0"/>
              </a:spcBef>
              <a:buFontTx/>
              <a:buNone/>
            </a:pPr>
            <a:r>
              <a:rPr lang="en-US" altLang="en-US" sz="2400" b="1">
                <a:solidFill>
                  <a:srgbClr val="000000"/>
                </a:solidFill>
                <a:latin typeface="Courier New" pitchFamily="49" charset="0"/>
              </a:rPr>
              <a:t>  and : spam, jerry's</a:t>
            </a:r>
          </a:p>
          <a:p>
            <a:pPr>
              <a:spcBef>
                <a:spcPct val="0"/>
              </a:spcBef>
              <a:buFontTx/>
              <a:buNone/>
            </a:pPr>
            <a:r>
              <a:rPr lang="en-US" altLang="en-US" sz="2400" b="1">
                <a:solidFill>
                  <a:srgbClr val="000000"/>
                </a:solidFill>
                <a:latin typeface="Courier New" pitchFamily="49" charset="0"/>
              </a:rPr>
              <a:t>  </a:t>
            </a:r>
            <a:r>
              <a:rPr lang="en-US" altLang="en-US" sz="2400" b="1">
                <a:solidFill>
                  <a:srgbClr val="00B050"/>
                </a:solidFill>
                <a:latin typeface="Courier New" pitchFamily="49" charset="0"/>
              </a:rPr>
              <a:t>MORE ENTRIES…</a:t>
            </a:r>
          </a:p>
          <a:p>
            <a:pPr>
              <a:spcBef>
                <a:spcPct val="0"/>
              </a:spcBef>
              <a:buFontTx/>
              <a:buNone/>
            </a:pPr>
            <a:endParaRPr lang="en-US" altLang="en-US" sz="2400" b="1">
              <a:solidFill>
                <a:srgbClr val="000000"/>
              </a:solidFill>
              <a:latin typeface="Courier New" pitchFamily="49" charset="0"/>
            </a:endParaRPr>
          </a:p>
          <a:p>
            <a:pPr>
              <a:spcBef>
                <a:spcPct val="0"/>
              </a:spcBef>
              <a:buFontTx/>
              <a:buNone/>
            </a:pPr>
            <a:r>
              <a:rPr lang="en-US" altLang="en-US" sz="2400" b="1">
                <a:solidFill>
                  <a:srgbClr val="145252"/>
                </a:solidFill>
                <a:latin typeface="Times" pitchFamily="18" charset="0"/>
              </a:rPr>
              <a:t>Generating “random” text:</a:t>
            </a:r>
          </a:p>
          <a:p>
            <a:pPr>
              <a:spcBef>
                <a:spcPct val="0"/>
              </a:spcBef>
              <a:buFontTx/>
              <a:buNone/>
            </a:pPr>
            <a:r>
              <a:rPr lang="en-US" altLang="en-US" sz="2400" b="1">
                <a:solidFill>
                  <a:srgbClr val="145252"/>
                </a:solidFill>
                <a:latin typeface="Times" pitchFamily="18" charset="0"/>
              </a:rPr>
              <a:t>    </a:t>
            </a:r>
            <a:r>
              <a:rPr lang="en-US" altLang="en-US" sz="2400" b="1">
                <a:solidFill>
                  <a:srgbClr val="5C1151"/>
                </a:solidFill>
                <a:latin typeface="Courier New" pitchFamily="49" charset="0"/>
              </a:rPr>
              <a:t>"I like spam.  I like spam."</a:t>
            </a:r>
          </a:p>
          <a:p>
            <a:pPr>
              <a:spcBef>
                <a:spcPct val="0"/>
              </a:spcBef>
              <a:buFontTx/>
              <a:buNone/>
            </a:pPr>
            <a:r>
              <a:rPr lang="en-US" altLang="en-US" sz="2400" b="1">
                <a:solidFill>
                  <a:srgbClr val="5C1151"/>
                </a:solidFill>
                <a:latin typeface="Courier New" pitchFamily="49" charset="0"/>
              </a:rPr>
              <a:t>  </a:t>
            </a:r>
            <a:r>
              <a:rPr lang="en-US" altLang="en-US" sz="2400" b="1">
                <a:solidFill>
                  <a:srgbClr val="044F06"/>
                </a:solidFill>
                <a:latin typeface="Courier New" pitchFamily="49" charset="0"/>
              </a:rPr>
              <a:t>"I eat ben and spam. I like toast </a:t>
            </a:r>
          </a:p>
          <a:p>
            <a:pPr>
              <a:spcBef>
                <a:spcPct val="0"/>
              </a:spcBef>
              <a:buFontTx/>
              <a:buNone/>
            </a:pPr>
            <a:r>
              <a:rPr lang="en-US" altLang="en-US" sz="2400" b="1">
                <a:solidFill>
                  <a:srgbClr val="044F06"/>
                </a:solidFill>
                <a:latin typeface="Courier New" pitchFamily="49" charset="0"/>
              </a:rPr>
              <a:t>	and jerry's ice cream too."</a:t>
            </a:r>
            <a:endParaRPr lang="en-US" altLang="en-US" sz="2400" b="1">
              <a:solidFill>
                <a:srgbClr val="000000"/>
              </a:solidFill>
              <a:latin typeface="Courier New"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6200"/>
            <a:ext cx="7772400" cy="1143000"/>
          </a:xfrm>
        </p:spPr>
        <p:txBody>
          <a:bodyPr/>
          <a:lstStyle/>
          <a:p>
            <a:r>
              <a:rPr lang="en-US" altLang="en-US" smtClean="0"/>
              <a:t>k</a:t>
            </a:r>
            <a:r>
              <a:rPr lang="en-US" altLang="en-US" baseline="30000" smtClean="0"/>
              <a:t>th</a:t>
            </a:r>
            <a:r>
              <a:rPr lang="en-US" altLang="en-US" smtClean="0"/>
              <a:t> Order Markov Processes</a:t>
            </a:r>
          </a:p>
        </p:txBody>
      </p:sp>
      <p:grpSp>
        <p:nvGrpSpPr>
          <p:cNvPr id="28675" name="Group 3"/>
          <p:cNvGrpSpPr>
            <a:grpSpLocks/>
          </p:cNvGrpSpPr>
          <p:nvPr/>
        </p:nvGrpSpPr>
        <p:grpSpPr bwMode="auto">
          <a:xfrm>
            <a:off x="609600" y="1066800"/>
            <a:ext cx="8218488" cy="180975"/>
            <a:chOff x="295" y="1311"/>
            <a:chExt cx="5177" cy="114"/>
          </a:xfrm>
        </p:grpSpPr>
        <p:sp>
          <p:nvSpPr>
            <p:cNvPr id="2867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868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8676"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8678" name="Text Box 8"/>
          <p:cNvSpPr txBox="1">
            <a:spLocks noChangeArrowheads="1"/>
          </p:cNvSpPr>
          <p:nvPr/>
        </p:nvSpPr>
        <p:spPr bwMode="auto">
          <a:xfrm>
            <a:off x="142875" y="1974850"/>
            <a:ext cx="8126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 </a:t>
            </a:r>
            <a:r>
              <a:rPr lang="en-US" altLang="en-US" sz="2400" b="1">
                <a:solidFill>
                  <a:srgbClr val="000000"/>
                </a:solidFill>
                <a:latin typeface="Times" pitchFamily="18" charset="0"/>
              </a:rPr>
              <a:t>Wikipedia essay on </a:t>
            </a:r>
          </a:p>
          <a:p>
            <a:pPr>
              <a:spcBef>
                <a:spcPct val="0"/>
              </a:spcBef>
              <a:buFontTx/>
              <a:buNone/>
            </a:pPr>
            <a:r>
              <a:rPr lang="en-US" altLang="en-US" sz="2400" b="1">
                <a:solidFill>
                  <a:srgbClr val="000000"/>
                </a:solidFill>
                <a:latin typeface="Times" pitchFamily="18" charset="0"/>
              </a:rPr>
              <a:t>Huffman Compression</a:t>
            </a: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000000"/>
                </a:solidFill>
                <a:latin typeface="Times" pitchFamily="18" charset="0"/>
              </a:rPr>
              <a:t>First order Markov sentences</a:t>
            </a:r>
          </a:p>
          <a:p>
            <a:pPr>
              <a:spcBef>
                <a:spcPct val="0"/>
              </a:spcBef>
              <a:buFontTx/>
              <a:buNone/>
            </a:pPr>
            <a:r>
              <a:rPr lang="en-US" altLang="en-US" sz="2400" b="1">
                <a:solidFill>
                  <a:srgbClr val="000000"/>
                </a:solidFill>
                <a:latin typeface="Times" pitchFamily="18" charset="0"/>
              </a:rPr>
              <a:t>generated…</a:t>
            </a: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044F06"/>
                </a:solidFill>
                <a:latin typeface="Courier New" pitchFamily="49" charset="0"/>
              </a:rPr>
              <a:t>  "Huffman was a source symbol."</a:t>
            </a:r>
            <a:endParaRPr lang="en-US" altLang="en-US" sz="2400" b="1">
              <a:solidFill>
                <a:srgbClr val="044F06"/>
              </a:solidFill>
              <a:latin typeface="Times" pitchFamily="18" charset="0"/>
            </a:endParaRPr>
          </a:p>
          <a:p>
            <a:pPr>
              <a:spcBef>
                <a:spcPct val="0"/>
              </a:spcBef>
              <a:buFontTx/>
              <a:buNone/>
            </a:pPr>
            <a:endParaRPr lang="en-US" altLang="en-US" sz="2400" b="1">
              <a:solidFill>
                <a:srgbClr val="000000"/>
              </a:solidFill>
              <a:latin typeface="Courier New" pitchFamily="49" charset="0"/>
            </a:endParaRPr>
          </a:p>
          <a:p>
            <a:pPr>
              <a:spcBef>
                <a:spcPct val="0"/>
              </a:spcBef>
              <a:buFontTx/>
              <a:buNone/>
            </a:pPr>
            <a:r>
              <a:rPr lang="en-US" altLang="en-US" sz="2400">
                <a:solidFill>
                  <a:srgbClr val="000000"/>
                </a:solidFill>
                <a:latin typeface="Times" pitchFamily="18" charset="0"/>
              </a:rPr>
              <a:t>     </a:t>
            </a:r>
            <a:r>
              <a:rPr lang="en-US" altLang="en-US" sz="2400">
                <a:solidFill>
                  <a:srgbClr val="7A080E"/>
                </a:solidFill>
                <a:latin typeface="Courier New" pitchFamily="49" charset="0"/>
              </a:rPr>
              <a:t>"</a:t>
            </a:r>
            <a:r>
              <a:rPr lang="en-US" altLang="en-US" sz="2400" b="1">
                <a:solidFill>
                  <a:srgbClr val="7A080E"/>
                </a:solidFill>
                <a:latin typeface="Courier New" pitchFamily="49" charset="0"/>
              </a:rPr>
              <a:t>Huffman became a known as a character in</a:t>
            </a:r>
          </a:p>
          <a:p>
            <a:pPr>
              <a:spcBef>
                <a:spcPct val="0"/>
              </a:spcBef>
              <a:buFontTx/>
              <a:buNone/>
            </a:pPr>
            <a:r>
              <a:rPr lang="en-US" altLang="en-US" sz="2400" b="1">
                <a:solidFill>
                  <a:srgbClr val="7A080E"/>
                </a:solidFill>
                <a:latin typeface="Courier New" pitchFamily="49" charset="0"/>
              </a:rPr>
              <a:t>   a particular symbol frequencies agree </a:t>
            </a:r>
          </a:p>
          <a:p>
            <a:pPr>
              <a:spcBef>
                <a:spcPct val="0"/>
              </a:spcBef>
              <a:buFontTx/>
              <a:buNone/>
            </a:pPr>
            <a:r>
              <a:rPr lang="en-US" altLang="en-US" sz="2400" b="1">
                <a:solidFill>
                  <a:srgbClr val="7A080E"/>
                </a:solidFill>
                <a:latin typeface="Courier New" pitchFamily="49" charset="0"/>
              </a:rPr>
              <a:t>   with those used for each possible value</a:t>
            </a:r>
          </a:p>
          <a:p>
            <a:pPr>
              <a:spcBef>
                <a:spcPct val="0"/>
              </a:spcBef>
              <a:buFontTx/>
              <a:buNone/>
            </a:pPr>
            <a:r>
              <a:rPr lang="en-US" altLang="en-US" sz="2400" b="1">
                <a:solidFill>
                  <a:srgbClr val="7A080E"/>
                </a:solidFill>
                <a:latin typeface="Courier New" pitchFamily="49" charset="0"/>
              </a:rPr>
              <a:t>   of Engineering.</a:t>
            </a:r>
            <a:r>
              <a:rPr lang="en-US" altLang="en-US" sz="2400">
                <a:solidFill>
                  <a:srgbClr val="7A080E"/>
                </a:solidFill>
                <a:latin typeface="Courier New" pitchFamily="49" charset="0"/>
              </a:rPr>
              <a:t>"</a:t>
            </a:r>
            <a:endParaRPr lang="en-US" altLang="en-US" sz="2400" b="1">
              <a:solidFill>
                <a:srgbClr val="000000"/>
              </a:solidFill>
              <a:latin typeface="Courier New" pitchFamily="49"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76200"/>
            <a:ext cx="7772400" cy="1143000"/>
          </a:xfrm>
        </p:spPr>
        <p:txBody>
          <a:bodyPr/>
          <a:lstStyle/>
          <a:p>
            <a:r>
              <a:rPr lang="en-US" altLang="en-US" smtClean="0"/>
              <a:t>k</a:t>
            </a:r>
            <a:r>
              <a:rPr lang="en-US" altLang="en-US" baseline="30000" smtClean="0"/>
              <a:t>th</a:t>
            </a:r>
            <a:r>
              <a:rPr lang="en-US" altLang="en-US" smtClean="0"/>
              <a:t> Order Markov Processes</a:t>
            </a:r>
          </a:p>
        </p:txBody>
      </p:sp>
      <p:grpSp>
        <p:nvGrpSpPr>
          <p:cNvPr id="29699" name="Group 3"/>
          <p:cNvGrpSpPr>
            <a:grpSpLocks/>
          </p:cNvGrpSpPr>
          <p:nvPr/>
        </p:nvGrpSpPr>
        <p:grpSpPr bwMode="auto">
          <a:xfrm>
            <a:off x="609600" y="1066800"/>
            <a:ext cx="8218488" cy="180975"/>
            <a:chOff x="295" y="1311"/>
            <a:chExt cx="5177" cy="114"/>
          </a:xfrm>
        </p:grpSpPr>
        <p:sp>
          <p:nvSpPr>
            <p:cNvPr id="2970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970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9700"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9702" name="Text Box 8"/>
          <p:cNvSpPr txBox="1">
            <a:spLocks noChangeArrowheads="1"/>
          </p:cNvSpPr>
          <p:nvPr/>
        </p:nvSpPr>
        <p:spPr bwMode="auto">
          <a:xfrm>
            <a:off x="496888" y="1447800"/>
            <a:ext cx="576103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a:t>
            </a:r>
            <a:r>
              <a:rPr lang="en-US" altLang="en-US" sz="2400" b="1">
                <a:solidFill>
                  <a:srgbClr val="000000"/>
                </a:solidFill>
                <a:latin typeface="Times" pitchFamily="18" charset="0"/>
              </a:rPr>
              <a:t> </a:t>
            </a:r>
            <a:r>
              <a:rPr lang="en-US" altLang="en-US" sz="2400" b="1">
                <a:solidFill>
                  <a:srgbClr val="000000"/>
                </a:solidFill>
                <a:latin typeface="Courier New" pitchFamily="49" charset="0"/>
              </a:rPr>
              <a:t>"I like spam. I like</a:t>
            </a:r>
          </a:p>
          <a:p>
            <a:pPr>
              <a:spcBef>
                <a:spcPct val="0"/>
              </a:spcBef>
              <a:buFontTx/>
              <a:buNone/>
            </a:pPr>
            <a:r>
              <a:rPr lang="en-US" altLang="en-US" sz="2400" b="1">
                <a:solidFill>
                  <a:srgbClr val="000000"/>
                </a:solidFill>
                <a:latin typeface="Courier New" pitchFamily="49" charset="0"/>
              </a:rPr>
              <a:t>toast and spam. I eat ben</a:t>
            </a:r>
          </a:p>
          <a:p>
            <a:pPr>
              <a:spcBef>
                <a:spcPct val="0"/>
              </a:spcBef>
              <a:buFontTx/>
              <a:buNone/>
            </a:pPr>
            <a:r>
              <a:rPr lang="en-US" altLang="en-US" sz="2400" b="1">
                <a:solidFill>
                  <a:srgbClr val="000000"/>
                </a:solidFill>
                <a:latin typeface="Courier New" pitchFamily="49" charset="0"/>
              </a:rPr>
              <a:t>and jerry's ice cream too."</a:t>
            </a:r>
            <a:endParaRPr lang="en-US" altLang="en-US" sz="2400" b="1">
              <a:solidFill>
                <a:srgbClr val="000000"/>
              </a:solidFill>
              <a:latin typeface="Times" pitchFamily="18" charset="0"/>
            </a:endParaRP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5C1151"/>
                </a:solidFill>
                <a:latin typeface="Times" pitchFamily="18" charset="0"/>
              </a:rPr>
              <a:t>First order Markov Dictionary:</a:t>
            </a:r>
          </a:p>
          <a:p>
            <a:pPr>
              <a:spcBef>
                <a:spcPct val="0"/>
              </a:spcBef>
              <a:buFontTx/>
              <a:buNone/>
            </a:pPr>
            <a:r>
              <a:rPr lang="en-US" altLang="en-US" sz="2400" b="1">
                <a:solidFill>
                  <a:srgbClr val="000000"/>
                </a:solidFill>
                <a:latin typeface="Times" pitchFamily="18" charset="0"/>
              </a:rPr>
              <a:t>  </a:t>
            </a:r>
            <a:r>
              <a:rPr lang="en-US" altLang="en-US" sz="2400" b="1">
                <a:solidFill>
                  <a:srgbClr val="000000"/>
                </a:solidFill>
                <a:latin typeface="Courier New" pitchFamily="49" charset="0"/>
              </a:rPr>
              <a:t> I : like, like, eat</a:t>
            </a:r>
          </a:p>
          <a:p>
            <a:pPr>
              <a:spcBef>
                <a:spcPct val="0"/>
              </a:spcBef>
              <a:buFontTx/>
              <a:buNone/>
            </a:pPr>
            <a:r>
              <a:rPr lang="en-US" altLang="en-US" sz="2400" b="1">
                <a:solidFill>
                  <a:srgbClr val="000000"/>
                </a:solidFill>
                <a:latin typeface="Courier New" pitchFamily="49" charset="0"/>
              </a:rPr>
              <a:t>  like : spam, toast</a:t>
            </a:r>
          </a:p>
          <a:p>
            <a:pPr>
              <a:spcBef>
                <a:spcPct val="0"/>
              </a:spcBef>
              <a:buFontTx/>
              <a:buNone/>
            </a:pPr>
            <a:r>
              <a:rPr lang="en-US" altLang="en-US" sz="2400" b="1">
                <a:solidFill>
                  <a:srgbClr val="000000"/>
                </a:solidFill>
                <a:latin typeface="Courier New" pitchFamily="49" charset="0"/>
              </a:rPr>
              <a:t>  spam. : I, I</a:t>
            </a:r>
          </a:p>
          <a:p>
            <a:pPr>
              <a:spcBef>
                <a:spcPct val="0"/>
              </a:spcBef>
              <a:buFontTx/>
              <a:buNone/>
            </a:pPr>
            <a:r>
              <a:rPr lang="en-US" altLang="en-US" sz="2400" b="1">
                <a:solidFill>
                  <a:srgbClr val="000000"/>
                </a:solidFill>
                <a:latin typeface="Courier New" pitchFamily="49" charset="0"/>
              </a:rPr>
              <a:t>  and : spam, jerry's</a:t>
            </a:r>
          </a:p>
          <a:p>
            <a:pPr>
              <a:spcBef>
                <a:spcPct val="0"/>
              </a:spcBef>
              <a:buFontTx/>
              <a:buNone/>
            </a:pPr>
            <a:r>
              <a:rPr lang="en-US" altLang="en-US" sz="2400" b="1">
                <a:solidFill>
                  <a:srgbClr val="000000"/>
                </a:solidFill>
                <a:latin typeface="Courier New" pitchFamily="49" charset="0"/>
              </a:rPr>
              <a:t>  MORE ENTRIES…</a:t>
            </a:r>
          </a:p>
          <a:p>
            <a:pPr>
              <a:spcBef>
                <a:spcPct val="0"/>
              </a:spcBef>
              <a:buFontTx/>
              <a:buNone/>
            </a:pPr>
            <a:r>
              <a:rPr lang="en-US" altLang="en-US" sz="2400" b="1">
                <a:solidFill>
                  <a:srgbClr val="7A080E"/>
                </a:solidFill>
                <a:latin typeface="Times" pitchFamily="18" charset="0"/>
              </a:rPr>
              <a:t>Second order Markov Dictionary:</a:t>
            </a:r>
            <a:endParaRPr lang="en-US" altLang="en-US" sz="2400" b="1">
              <a:solidFill>
                <a:srgbClr val="000000"/>
              </a:solidFill>
              <a:latin typeface="Times" pitchFamily="18" charset="0"/>
            </a:endParaRPr>
          </a:p>
          <a:p>
            <a:pPr>
              <a:spcBef>
                <a:spcPct val="0"/>
              </a:spcBef>
              <a:buFontTx/>
              <a:buNone/>
            </a:pPr>
            <a:r>
              <a:rPr lang="en-US" altLang="en-US" sz="2400" b="1">
                <a:solidFill>
                  <a:srgbClr val="000000"/>
                </a:solidFill>
                <a:latin typeface="Times" pitchFamily="18" charset="0"/>
              </a:rPr>
              <a:t>    </a:t>
            </a:r>
            <a:r>
              <a:rPr lang="en-US" altLang="en-US" sz="2400" b="1">
                <a:solidFill>
                  <a:srgbClr val="000000"/>
                </a:solidFill>
                <a:latin typeface="Courier New" pitchFamily="49" charset="0"/>
              </a:rPr>
              <a:t>I like : spam., toast</a:t>
            </a:r>
          </a:p>
          <a:p>
            <a:pPr>
              <a:spcBef>
                <a:spcPct val="0"/>
              </a:spcBef>
              <a:buFontTx/>
              <a:buNone/>
            </a:pPr>
            <a:r>
              <a:rPr lang="en-US" altLang="en-US" sz="2400" b="1">
                <a:solidFill>
                  <a:srgbClr val="000000"/>
                </a:solidFill>
                <a:latin typeface="Courier New" pitchFamily="49" charset="0"/>
              </a:rPr>
              <a:t>  like spam. : I</a:t>
            </a:r>
          </a:p>
          <a:p>
            <a:pPr>
              <a:spcBef>
                <a:spcPct val="0"/>
              </a:spcBef>
              <a:buFontTx/>
              <a:buNone/>
            </a:pPr>
            <a:r>
              <a:rPr lang="en-US" altLang="en-US" sz="2400" b="1">
                <a:solidFill>
                  <a:srgbClr val="000000"/>
                </a:solidFill>
                <a:latin typeface="Courier New" pitchFamily="49" charset="0"/>
              </a:rPr>
              <a:t>  spam. I : like, eat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76200"/>
            <a:ext cx="7772400" cy="1143000"/>
          </a:xfrm>
        </p:spPr>
        <p:txBody>
          <a:bodyPr/>
          <a:lstStyle/>
          <a:p>
            <a:r>
              <a:rPr lang="en-US" altLang="en-US" smtClean="0"/>
              <a:t>k</a:t>
            </a:r>
            <a:r>
              <a:rPr lang="en-US" altLang="en-US" baseline="30000" smtClean="0"/>
              <a:t>th</a:t>
            </a:r>
            <a:r>
              <a:rPr lang="en-US" altLang="en-US" smtClean="0"/>
              <a:t> Order Markov Processes</a:t>
            </a:r>
          </a:p>
        </p:txBody>
      </p:sp>
      <p:grpSp>
        <p:nvGrpSpPr>
          <p:cNvPr id="30723" name="Group 3"/>
          <p:cNvGrpSpPr>
            <a:grpSpLocks/>
          </p:cNvGrpSpPr>
          <p:nvPr/>
        </p:nvGrpSpPr>
        <p:grpSpPr bwMode="auto">
          <a:xfrm>
            <a:off x="609600" y="1066800"/>
            <a:ext cx="8218488" cy="180975"/>
            <a:chOff x="295" y="1311"/>
            <a:chExt cx="5177" cy="114"/>
          </a:xfrm>
        </p:grpSpPr>
        <p:sp>
          <p:nvSpPr>
            <p:cNvPr id="307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307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
        <p:nvSpPr>
          <p:cNvPr id="30724" name="Text Box 6"/>
          <p:cNvSpPr txBox="1">
            <a:spLocks noChangeArrowheads="1"/>
          </p:cNvSpPr>
          <p:nvPr/>
        </p:nvSpPr>
        <p:spPr bwMode="auto">
          <a:xfrm>
            <a:off x="273050" y="1447800"/>
            <a:ext cx="81121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 </a:t>
            </a:r>
            <a:r>
              <a:rPr lang="en-US" altLang="en-US" sz="2400" b="1">
                <a:solidFill>
                  <a:srgbClr val="000000"/>
                </a:solidFill>
                <a:latin typeface="Times" pitchFamily="18" charset="0"/>
              </a:rPr>
              <a:t>Wikipedia essay on </a:t>
            </a:r>
          </a:p>
          <a:p>
            <a:pPr>
              <a:spcBef>
                <a:spcPct val="0"/>
              </a:spcBef>
              <a:buFontTx/>
              <a:buNone/>
            </a:pPr>
            <a:r>
              <a:rPr lang="en-US" altLang="en-US" sz="2400" b="1">
                <a:solidFill>
                  <a:srgbClr val="000000"/>
                </a:solidFill>
                <a:latin typeface="Times" pitchFamily="18" charset="0"/>
              </a:rPr>
              <a:t>Huffman Compression</a:t>
            </a: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000000"/>
                </a:solidFill>
                <a:latin typeface="Times" pitchFamily="18" charset="0"/>
              </a:rPr>
              <a:t>Second order Markov sentences</a:t>
            </a:r>
          </a:p>
          <a:p>
            <a:pPr>
              <a:spcBef>
                <a:spcPct val="0"/>
              </a:spcBef>
              <a:buFontTx/>
              <a:buNone/>
            </a:pPr>
            <a:r>
              <a:rPr lang="en-US" altLang="en-US" sz="2400" b="1">
                <a:solidFill>
                  <a:srgbClr val="000000"/>
                </a:solidFill>
                <a:latin typeface="Times" pitchFamily="18" charset="0"/>
              </a:rPr>
              <a:t>generated…</a:t>
            </a: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044F06"/>
                </a:solidFill>
                <a:latin typeface="Courier New" pitchFamily="49" charset="0"/>
              </a:rPr>
              <a:t>  "Huffman coding is such a code </a:t>
            </a:r>
          </a:p>
          <a:p>
            <a:pPr>
              <a:spcBef>
                <a:spcPct val="0"/>
              </a:spcBef>
              <a:buFontTx/>
              <a:buNone/>
            </a:pPr>
            <a:r>
              <a:rPr lang="en-US" altLang="en-US" sz="2400" b="1">
                <a:solidFill>
                  <a:srgbClr val="044F06"/>
                </a:solidFill>
                <a:latin typeface="Courier New" pitchFamily="49" charset="0"/>
              </a:rPr>
              <a:t>   is not produced by Huffman's algorithm."</a:t>
            </a:r>
            <a:endParaRPr lang="en-US" altLang="en-US" sz="2400">
              <a:solidFill>
                <a:srgbClr val="000000"/>
              </a:solidFill>
              <a:latin typeface="Times" pitchFamily="18" charset="0"/>
            </a:endParaRPr>
          </a:p>
          <a:p>
            <a:pPr>
              <a:spcBef>
                <a:spcPct val="0"/>
              </a:spcBef>
              <a:buFontTx/>
              <a:buNone/>
            </a:pPr>
            <a:endParaRPr lang="en-US" altLang="en-US" sz="2400" b="1">
              <a:solidFill>
                <a:srgbClr val="000000"/>
              </a:solidFill>
              <a:latin typeface="Courier New" pitchFamily="49" charset="0"/>
            </a:endParaRPr>
          </a:p>
          <a:p>
            <a:pPr>
              <a:spcBef>
                <a:spcPct val="0"/>
              </a:spcBef>
              <a:buFontTx/>
              <a:buNone/>
            </a:pPr>
            <a:r>
              <a:rPr lang="en-US" altLang="en-US" sz="2400" b="1">
                <a:solidFill>
                  <a:srgbClr val="7A080E"/>
                </a:solidFill>
                <a:latin typeface="Courier New" pitchFamily="49" charset="0"/>
              </a:rPr>
              <a:t>  "Huffman was able to design the most </a:t>
            </a:r>
          </a:p>
          <a:p>
            <a:pPr>
              <a:spcBef>
                <a:spcPct val="0"/>
              </a:spcBef>
              <a:buFontTx/>
              <a:buNone/>
            </a:pPr>
            <a:r>
              <a:rPr lang="en-US" altLang="en-US" sz="2400" b="1">
                <a:solidFill>
                  <a:srgbClr val="7A080E"/>
                </a:solidFill>
                <a:latin typeface="Courier New" pitchFamily="49" charset="0"/>
              </a:rPr>
              <a:t>  common characters using shorter strings </a:t>
            </a:r>
          </a:p>
          <a:p>
            <a:pPr>
              <a:spcBef>
                <a:spcPct val="0"/>
              </a:spcBef>
              <a:buFontTx/>
              <a:buNone/>
            </a:pPr>
            <a:r>
              <a:rPr lang="en-US" altLang="en-US" sz="2400" b="1">
                <a:solidFill>
                  <a:srgbClr val="7A080E"/>
                </a:solidFill>
                <a:latin typeface="Courier New" pitchFamily="49" charset="0"/>
              </a:rPr>
              <a:t>  of bits than are used for lossless </a:t>
            </a:r>
          </a:p>
          <a:p>
            <a:pPr>
              <a:spcBef>
                <a:spcPct val="0"/>
              </a:spcBef>
              <a:buFontTx/>
              <a:buNone/>
            </a:pPr>
            <a:r>
              <a:rPr lang="en-US" altLang="en-US" sz="2400" b="1">
                <a:solidFill>
                  <a:srgbClr val="7A080E"/>
                </a:solidFill>
                <a:latin typeface="Courier New" pitchFamily="49" charset="0"/>
              </a:rPr>
              <a:t>  data compression."</a:t>
            </a:r>
            <a:endParaRPr lang="en-US" altLang="en-US" sz="2400" b="1">
              <a:solidFill>
                <a:srgbClr val="000000"/>
              </a:solidFill>
              <a:latin typeface="Courier New"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ular Callout 22"/>
          <p:cNvSpPr>
            <a:spLocks noChangeArrowheads="1"/>
          </p:cNvSpPr>
          <p:nvPr/>
        </p:nvSpPr>
        <p:spPr bwMode="auto">
          <a:xfrm>
            <a:off x="762000" y="4876800"/>
            <a:ext cx="2641600" cy="615950"/>
          </a:xfrm>
          <a:prstGeom prst="wedgeRoundRectCallout">
            <a:avLst>
              <a:gd name="adj1" fmla="val -36838"/>
              <a:gd name="adj2" fmla="val 67431"/>
              <a:gd name="adj3" fmla="val 16667"/>
            </a:avLst>
          </a:prstGeom>
          <a:solidFill>
            <a:srgbClr val="333399"/>
          </a:solidFill>
          <a:ln w="9525">
            <a:solidFill>
              <a:srgbClr val="B6DCDF"/>
            </a:solidFill>
            <a:miter lim="800000"/>
            <a:headEnd/>
            <a:tailEnd/>
          </a:ln>
          <a:effectLst>
            <a:outerShdw blurRad="40000" dist="23000" dir="5400000" rotWithShape="0">
              <a:srgbClr val="808080">
                <a:alpha val="34999"/>
              </a:srgbClr>
            </a:outerShdw>
          </a:effectLst>
        </p:spPr>
        <p:txBody>
          <a:bodyPr/>
          <a:lstStyle/>
          <a:p>
            <a:pPr algn="l" defTabSz="457200" eaLnBrk="1" fontAlgn="auto" hangingPunct="1">
              <a:spcBef>
                <a:spcPts val="0"/>
              </a:spcBef>
              <a:spcAft>
                <a:spcPts val="0"/>
              </a:spcAft>
              <a:defRPr/>
            </a:pPr>
            <a:r>
              <a:rPr lang="en-US" sz="1800" dirty="0">
                <a:solidFill>
                  <a:prstClr val="white"/>
                </a:solidFill>
                <a:latin typeface="+mn-lt"/>
                <a:ea typeface="+mn-ea"/>
              </a:rPr>
              <a:t>That would be so SWEET!</a:t>
            </a:r>
          </a:p>
        </p:txBody>
      </p:sp>
      <p:sp>
        <p:nvSpPr>
          <p:cNvPr id="8196" name="Rectangle 2"/>
          <p:cNvSpPr>
            <a:spLocks noGrp="1" noChangeArrowheads="1"/>
          </p:cNvSpPr>
          <p:nvPr>
            <p:ph type="title"/>
          </p:nvPr>
        </p:nvSpPr>
        <p:spPr>
          <a:xfrm>
            <a:off x="685800" y="152400"/>
            <a:ext cx="7772400" cy="1143000"/>
          </a:xfrm>
        </p:spPr>
        <p:txBody>
          <a:bodyPr/>
          <a:lstStyle/>
          <a:p>
            <a:r>
              <a:rPr lang="en-US" altLang="en-US" smtClean="0"/>
              <a:t>Wishful Thinking…</a:t>
            </a:r>
          </a:p>
        </p:txBody>
      </p:sp>
      <p:sp>
        <p:nvSpPr>
          <p:cNvPr id="8197" name="Rectangle 3"/>
          <p:cNvSpPr>
            <a:spLocks noGrp="1" noChangeArrowheads="1"/>
          </p:cNvSpPr>
          <p:nvPr>
            <p:ph type="body" idx="1"/>
          </p:nvPr>
        </p:nvSpPr>
        <p:spPr/>
        <p:txBody>
          <a:bodyPr/>
          <a:lstStyle/>
          <a:p>
            <a:pPr>
              <a:buFontTx/>
              <a:buNone/>
            </a:pPr>
            <a:r>
              <a:rPr lang="en-US" altLang="en-US" sz="2400" b="1" smtClean="0">
                <a:latin typeface="Courier New Bold" pitchFamily="1" charset="0"/>
              </a:rPr>
              <a:t>&gt;&gt;&gt; from Rational import *</a:t>
            </a:r>
          </a:p>
          <a:p>
            <a:pPr>
              <a:buFontTx/>
              <a:buNone/>
            </a:pPr>
            <a:r>
              <a:rPr lang="en-US" altLang="en-US" sz="2400" b="1" smtClean="0">
                <a:latin typeface="Courier New Bold" pitchFamily="1" charset="0"/>
              </a:rPr>
              <a:t>&gt;&gt;&gt; fuelNeeded = Rational(42, 1000)</a:t>
            </a:r>
          </a:p>
          <a:p>
            <a:pPr>
              <a:buFontTx/>
              <a:buNone/>
            </a:pPr>
            <a:r>
              <a:rPr lang="en-US" altLang="en-US" sz="2400" b="1" smtClean="0">
                <a:latin typeface="Courier New Bold" pitchFamily="1" charset="0"/>
              </a:rPr>
              <a:t>&gt;&gt;&gt; tank1 = Rational(36, 1000)</a:t>
            </a:r>
          </a:p>
          <a:p>
            <a:pPr>
              <a:buFontTx/>
              <a:buNone/>
            </a:pPr>
            <a:r>
              <a:rPr lang="en-US" altLang="en-US" sz="2400" b="1" smtClean="0">
                <a:latin typeface="Courier New Bold" pitchFamily="1" charset="0"/>
              </a:rPr>
              <a:t>&gt;&gt;&gt; tank2 = Rational(6, 1000)</a:t>
            </a:r>
          </a:p>
          <a:p>
            <a:pPr>
              <a:buFontTx/>
              <a:buNone/>
            </a:pPr>
            <a:r>
              <a:rPr lang="en-US" altLang="en-US" sz="2400" b="1" smtClean="0">
                <a:latin typeface="Courier New Bold" pitchFamily="1" charset="0"/>
              </a:rPr>
              <a:t>&gt;&gt;&gt; tank1 + tank2 &gt;= fuelNeeded</a:t>
            </a:r>
          </a:p>
          <a:p>
            <a:pPr>
              <a:buFontTx/>
              <a:buNone/>
            </a:pPr>
            <a:r>
              <a:rPr lang="en-US" altLang="en-US" sz="2400" b="1" smtClean="0">
                <a:solidFill>
                  <a:srgbClr val="FF0000"/>
                </a:solidFill>
                <a:latin typeface="Courier New Bold" pitchFamily="1" charset="0"/>
              </a:rPr>
              <a:t>True</a:t>
            </a:r>
          </a:p>
          <a:p>
            <a:pPr>
              <a:buFontTx/>
              <a:buNone/>
            </a:pPr>
            <a:r>
              <a:rPr lang="en-US" altLang="en-US" sz="2400" b="1" smtClean="0">
                <a:latin typeface="Courier New Bold" pitchFamily="1" charset="0"/>
              </a:rPr>
              <a:t> </a:t>
            </a:r>
          </a:p>
        </p:txBody>
      </p:sp>
      <p:grpSp>
        <p:nvGrpSpPr>
          <p:cNvPr id="8198" name="Group 4"/>
          <p:cNvGrpSpPr>
            <a:grpSpLocks/>
          </p:cNvGrpSpPr>
          <p:nvPr/>
        </p:nvGrpSpPr>
        <p:grpSpPr bwMode="auto">
          <a:xfrm>
            <a:off x="609600" y="1190625"/>
            <a:ext cx="8218488" cy="180975"/>
            <a:chOff x="295" y="1311"/>
            <a:chExt cx="5177" cy="114"/>
          </a:xfrm>
        </p:grpSpPr>
        <p:sp>
          <p:nvSpPr>
            <p:cNvPr id="1741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741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pic>
        <p:nvPicPr>
          <p:cNvPr id="8199"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7063" y="4559300"/>
            <a:ext cx="16637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191000" y="5942013"/>
            <a:ext cx="2478088" cy="368300"/>
          </a:xfrm>
          <a:prstGeom prst="rect">
            <a:avLst/>
          </a:prstGeom>
          <a:noFill/>
        </p:spPr>
        <p:txBody>
          <a:bodyPr wrap="none">
            <a:spAutoFit/>
          </a:bodyPr>
          <a:lstStyle/>
          <a:p>
            <a:pPr algn="l" defTabSz="457200" eaLnBrk="1" fontAlgn="auto" hangingPunct="1">
              <a:spcBef>
                <a:spcPts val="0"/>
              </a:spcBef>
              <a:spcAft>
                <a:spcPts val="0"/>
              </a:spcAft>
              <a:defRPr/>
            </a:pPr>
            <a:r>
              <a:rPr lang="en-US" sz="1800" dirty="0">
                <a:solidFill>
                  <a:prstClr val="black"/>
                </a:solidFill>
                <a:latin typeface="Calibri"/>
                <a:ea typeface="+mn-ea"/>
              </a:rPr>
              <a:t>The </a:t>
            </a:r>
            <a:r>
              <a:rPr lang="en-US" sz="1800" dirty="0">
                <a:solidFill>
                  <a:prstClr val="black"/>
                </a:solidFill>
                <a:latin typeface="Courier"/>
                <a:ea typeface="+mn-ea"/>
                <a:cs typeface="Courier"/>
              </a:rPr>
              <a:t>Rational</a:t>
            </a:r>
            <a:r>
              <a:rPr lang="en-US" sz="1800" dirty="0">
                <a:solidFill>
                  <a:prstClr val="black"/>
                </a:solidFill>
                <a:latin typeface="Calibri"/>
                <a:ea typeface="+mn-ea"/>
              </a:rPr>
              <a:t> factory!</a:t>
            </a:r>
          </a:p>
        </p:txBody>
      </p:sp>
      <p:pic>
        <p:nvPicPr>
          <p:cNvPr id="820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810000"/>
            <a:ext cx="194945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685800" y="76200"/>
            <a:ext cx="7772400" cy="577850"/>
          </a:xfrm>
        </p:spPr>
        <p:txBody>
          <a:bodyPr/>
          <a:lstStyle/>
          <a:p>
            <a:r>
              <a:rPr lang="en-US" altLang="en-US" smtClean="0"/>
              <a:t>Thinking Rationally</a:t>
            </a:r>
          </a:p>
        </p:txBody>
      </p:sp>
      <p:sp>
        <p:nvSpPr>
          <p:cNvPr id="9220" name="Rectangle 3"/>
          <p:cNvSpPr>
            <a:spLocks noGrp="1" noChangeArrowheads="1"/>
          </p:cNvSpPr>
          <p:nvPr>
            <p:ph type="body" idx="1"/>
          </p:nvPr>
        </p:nvSpPr>
        <p:spPr>
          <a:xfrm>
            <a:off x="533400" y="1241425"/>
            <a:ext cx="8483600" cy="2846388"/>
          </a:xfrm>
        </p:spPr>
        <p:txBody>
          <a:bodyPr/>
          <a:lstStyle/>
          <a:p>
            <a:pPr>
              <a:lnSpc>
                <a:spcPct val="90000"/>
              </a:lnSpc>
              <a:buFontTx/>
              <a:buNone/>
            </a:pPr>
            <a:r>
              <a:rPr lang="en-US" altLang="en-US" sz="1800" b="1" dirty="0" smtClean="0">
                <a:solidFill>
                  <a:srgbClr val="067B0E"/>
                </a:solidFill>
                <a:latin typeface="Courier New Bold" pitchFamily="1" charset="0"/>
              </a:rPr>
              <a:t>class</a:t>
            </a:r>
            <a:r>
              <a:rPr lang="en-US" altLang="en-US" sz="1800" b="1" dirty="0" smtClean="0">
                <a:latin typeface="Courier New Bold" pitchFamily="1" charset="0"/>
              </a:rPr>
              <a:t> Rational(object):</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_ _</a:t>
            </a:r>
            <a:r>
              <a:rPr lang="en-US" altLang="en-US" sz="1800" b="1" dirty="0" err="1" smtClean="0">
                <a:latin typeface="Courier New Bold" pitchFamily="1" charset="0"/>
              </a:rPr>
              <a:t>init</a:t>
            </a:r>
            <a:r>
              <a:rPr lang="en-US" altLang="en-US" sz="1800" b="1" dirty="0" smtClean="0">
                <a:latin typeface="Courier New Bold" pitchFamily="1" charset="0"/>
              </a:rPr>
              <a:t>_ _(</a:t>
            </a:r>
            <a:r>
              <a:rPr lang="en-US" altLang="en-US" sz="1800" b="1" dirty="0" smtClean="0">
                <a:solidFill>
                  <a:schemeClr val="accent2"/>
                </a:solidFill>
                <a:latin typeface="Courier New Bold" pitchFamily="1" charset="0"/>
              </a:rPr>
              <a:t>self</a:t>
            </a:r>
            <a:r>
              <a:rPr lang="en-US" altLang="en-US" sz="1800" b="1" dirty="0" smtClean="0">
                <a:latin typeface="Courier New Bold" pitchFamily="1" charset="0"/>
              </a:rPr>
              <a:t>, n, d):</a:t>
            </a:r>
          </a:p>
          <a:p>
            <a:pPr>
              <a:lnSpc>
                <a:spcPct val="90000"/>
              </a:lnSpc>
              <a:buFontTx/>
              <a:buNone/>
            </a:pPr>
            <a:r>
              <a:rPr lang="en-US" altLang="en-US" sz="1800" b="1" dirty="0" smtClean="0">
                <a:latin typeface="Courier New Bold" pitchFamily="1" charset="0"/>
              </a:rPr>
              <a:t>      if d == 0:</a:t>
            </a:r>
          </a:p>
          <a:p>
            <a:pPr>
              <a:lnSpc>
                <a:spcPct val="90000"/>
              </a:lnSpc>
              <a:buFontTx/>
              <a:buNone/>
            </a:pPr>
            <a:r>
              <a:rPr lang="en-US" altLang="en-US" sz="1800" b="1" dirty="0" smtClean="0">
                <a:latin typeface="Courier New Bold" pitchFamily="1" charset="0"/>
              </a:rPr>
              <a:t>         print("</a:t>
            </a:r>
            <a:r>
              <a:rPr lang="en-US" altLang="ja-JP" sz="1800" b="1" dirty="0" smtClean="0">
                <a:latin typeface="Courier New Bold" pitchFamily="1" charset="0"/>
              </a:rPr>
              <a:t>Invalid denominator!”)</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sys.exit</a:t>
            </a:r>
            <a:r>
              <a:rPr lang="en-US" altLang="en-US" sz="1800" b="1" dirty="0" smtClean="0">
                <a:latin typeface="Courier New Bold" pitchFamily="1" charset="0"/>
              </a:rPr>
              <a:t>(1)  # import sys for this to work (ugly!)</a:t>
            </a:r>
          </a:p>
          <a:p>
            <a:pPr>
              <a:lnSpc>
                <a:spcPct val="90000"/>
              </a:lnSpc>
              <a:buFontTx/>
              <a:buNone/>
            </a:pPr>
            <a:r>
              <a:rPr lang="en-US" altLang="en-US" sz="1800" b="1" dirty="0" smtClean="0">
                <a:latin typeface="Courier New Bold" pitchFamily="1" charset="0"/>
              </a:rPr>
              <a:t>	   else:</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self.numerator</a:t>
            </a:r>
            <a:r>
              <a:rPr lang="en-US" altLang="en-US" sz="1800" b="1" dirty="0" smtClean="0">
                <a:latin typeface="Courier New Bold" pitchFamily="1" charset="0"/>
              </a:rPr>
              <a:t> = n</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self.denominator</a:t>
            </a:r>
            <a:r>
              <a:rPr lang="en-US" altLang="en-US" sz="1800" b="1" dirty="0" smtClean="0">
                <a:latin typeface="Courier New Bold" pitchFamily="1" charset="0"/>
              </a:rPr>
              <a:t> = d</a:t>
            </a:r>
          </a:p>
        </p:txBody>
      </p:sp>
      <p:grpSp>
        <p:nvGrpSpPr>
          <p:cNvPr id="9221"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275138"/>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9223" name="Text Box 8"/>
          <p:cNvSpPr txBox="1">
            <a:spLocks noChangeArrowheads="1"/>
          </p:cNvSpPr>
          <p:nvPr/>
        </p:nvSpPr>
        <p:spPr bwMode="auto">
          <a:xfrm>
            <a:off x="288925" y="4319588"/>
            <a:ext cx="35099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600" b="1">
                <a:solidFill>
                  <a:srgbClr val="000000"/>
                </a:solidFill>
                <a:latin typeface="Courier New Bold" pitchFamily="1" charset="0"/>
              </a:rPr>
              <a:t>&gt;&gt;&gt; from Rational import *</a:t>
            </a:r>
          </a:p>
          <a:p>
            <a:pPr eaLnBrk="1" hangingPunct="1">
              <a:spcBef>
                <a:spcPct val="0"/>
              </a:spcBef>
              <a:buFontTx/>
              <a:buNone/>
            </a:pPr>
            <a:r>
              <a:rPr lang="en-US" altLang="en-US" sz="1600" b="1">
                <a:solidFill>
                  <a:srgbClr val="000000"/>
                </a:solidFill>
                <a:latin typeface="Courier New Bold" pitchFamily="1" charset="0"/>
              </a:rPr>
              <a:t>&gt;&gt;&gt; myNum1 = Rational(1, 3)</a:t>
            </a:r>
          </a:p>
          <a:p>
            <a:pPr eaLnBrk="1" hangingPunct="1">
              <a:spcBef>
                <a:spcPct val="0"/>
              </a:spcBef>
              <a:buFontTx/>
              <a:buNone/>
            </a:pPr>
            <a:r>
              <a:rPr lang="en-US" altLang="en-US" sz="1600" b="1">
                <a:solidFill>
                  <a:srgbClr val="000000"/>
                </a:solidFill>
                <a:latin typeface="Courier New Bold" pitchFamily="1" charset="0"/>
              </a:rPr>
              <a:t>&gt;&gt;&gt; myNum2 = Rational(2, 6)</a:t>
            </a:r>
          </a:p>
          <a:p>
            <a:pPr eaLnBrk="1" hangingPunct="1">
              <a:spcBef>
                <a:spcPct val="0"/>
              </a:spcBef>
              <a:buFontTx/>
              <a:buNone/>
            </a:pPr>
            <a:r>
              <a:rPr lang="en-US" altLang="en-US" sz="1600" b="1">
                <a:solidFill>
                  <a:srgbClr val="000000"/>
                </a:solidFill>
                <a:latin typeface="Courier New Bold" pitchFamily="1" charset="0"/>
              </a:rPr>
              <a:t>&gt;&gt;&gt; myNum1.numerator</a:t>
            </a:r>
          </a:p>
          <a:p>
            <a:pPr eaLnBrk="1" hangingPunct="1">
              <a:spcBef>
                <a:spcPct val="0"/>
              </a:spcBef>
              <a:buFontTx/>
              <a:buNone/>
            </a:pPr>
            <a:r>
              <a:rPr lang="en-US" altLang="en-US" sz="1600" b="1">
                <a:solidFill>
                  <a:srgbClr val="000000"/>
                </a:solidFill>
                <a:latin typeface="Courier New Bold" pitchFamily="1" charset="0"/>
              </a:rPr>
              <a:t>?</a:t>
            </a:r>
          </a:p>
          <a:p>
            <a:pPr eaLnBrk="1" hangingPunct="1">
              <a:spcBef>
                <a:spcPct val="0"/>
              </a:spcBef>
              <a:buFontTx/>
              <a:buNone/>
            </a:pPr>
            <a:r>
              <a:rPr lang="en-US" altLang="en-US" sz="1600" b="1">
                <a:solidFill>
                  <a:srgbClr val="000000"/>
                </a:solidFill>
                <a:latin typeface="Courier New Bold" pitchFamily="1" charset="0"/>
              </a:rPr>
              <a:t>&gt;&gt;&gt; myNum1.denominator</a:t>
            </a:r>
          </a:p>
          <a:p>
            <a:pPr eaLnBrk="1" hangingPunct="1">
              <a:spcBef>
                <a:spcPct val="0"/>
              </a:spcBef>
              <a:buFontTx/>
              <a:buNone/>
            </a:pPr>
            <a:r>
              <a:rPr lang="en-US" altLang="en-US" sz="1600" b="1">
                <a:solidFill>
                  <a:srgbClr val="000000"/>
                </a:solidFill>
                <a:latin typeface="Courier New Bold" pitchFamily="1" charset="0"/>
              </a:rPr>
              <a:t>?</a:t>
            </a:r>
          </a:p>
          <a:p>
            <a:pPr eaLnBrk="1" hangingPunct="1">
              <a:spcBef>
                <a:spcPct val="0"/>
              </a:spcBef>
              <a:buFontTx/>
              <a:buNone/>
            </a:pPr>
            <a:r>
              <a:rPr lang="en-US" altLang="en-US" sz="1600" b="1">
                <a:solidFill>
                  <a:srgbClr val="000000"/>
                </a:solidFill>
                <a:latin typeface="Courier New Bold" pitchFamily="1" charset="0"/>
              </a:rPr>
              <a:t>&gt;&gt;&gt; myNum2.numerator</a:t>
            </a:r>
          </a:p>
          <a:p>
            <a:pPr eaLnBrk="1" hangingPunct="1">
              <a:spcBef>
                <a:spcPct val="0"/>
              </a:spcBef>
              <a:buFontTx/>
              <a:buNone/>
            </a:pPr>
            <a:r>
              <a:rPr lang="en-US" altLang="en-US" sz="1600" b="1">
                <a:solidFill>
                  <a:srgbClr val="000000"/>
                </a:solidFill>
                <a:latin typeface="Courier New Bold" pitchFamily="1" charset="0"/>
              </a:rPr>
              <a:t>?</a:t>
            </a:r>
          </a:p>
        </p:txBody>
      </p:sp>
      <p:sp>
        <p:nvSpPr>
          <p:cNvPr id="18443" name="Rectangle 11"/>
          <p:cNvSpPr>
            <a:spLocks noChangeArrowheads="1"/>
          </p:cNvSpPr>
          <p:nvPr/>
        </p:nvSpPr>
        <p:spPr bwMode="auto">
          <a:xfrm>
            <a:off x="6629400" y="440372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prstClr val="white"/>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prstClr val="white"/>
                </a:solidFill>
                <a:latin typeface="Courier New Bold" pitchFamily="1" charset="0"/>
                <a:ea typeface="+mn-ea"/>
              </a:rPr>
              <a:t>denominator = 3</a:t>
            </a:r>
          </a:p>
        </p:txBody>
      </p:sp>
      <p:sp>
        <p:nvSpPr>
          <p:cNvPr id="18445" name="Rectangle 13"/>
          <p:cNvSpPr>
            <a:spLocks noChangeArrowheads="1"/>
          </p:cNvSpPr>
          <p:nvPr/>
        </p:nvSpPr>
        <p:spPr bwMode="auto">
          <a:xfrm>
            <a:off x="6629400" y="531812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2</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6</a:t>
            </a:r>
          </a:p>
        </p:txBody>
      </p:sp>
      <p:sp>
        <p:nvSpPr>
          <p:cNvPr id="9226" name="Rectangle 14"/>
          <p:cNvSpPr>
            <a:spLocks noChangeArrowheads="1"/>
          </p:cNvSpPr>
          <p:nvPr/>
        </p:nvSpPr>
        <p:spPr bwMode="auto">
          <a:xfrm>
            <a:off x="5013325" y="4403725"/>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9227" name="Rectangle 15"/>
          <p:cNvSpPr>
            <a:spLocks noChangeArrowheads="1"/>
          </p:cNvSpPr>
          <p:nvPr/>
        </p:nvSpPr>
        <p:spPr bwMode="auto">
          <a:xfrm>
            <a:off x="4997450" y="537845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172200" y="46323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50" name="Line 18"/>
          <p:cNvSpPr>
            <a:spLocks noChangeShapeType="1"/>
          </p:cNvSpPr>
          <p:nvPr/>
        </p:nvSpPr>
        <p:spPr bwMode="auto">
          <a:xfrm>
            <a:off x="6172200" y="55467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51" name="Line 19"/>
          <p:cNvSpPr>
            <a:spLocks noChangeShapeType="1"/>
          </p:cNvSpPr>
          <p:nvPr/>
        </p:nvSpPr>
        <p:spPr bwMode="auto">
          <a:xfrm flipH="1">
            <a:off x="2439988" y="1241425"/>
            <a:ext cx="2065337" cy="358775"/>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9231" name="Text Box 20"/>
          <p:cNvSpPr txBox="1">
            <a:spLocks noChangeArrowheads="1"/>
          </p:cNvSpPr>
          <p:nvPr/>
        </p:nvSpPr>
        <p:spPr bwMode="auto">
          <a:xfrm>
            <a:off x="4500563" y="1012825"/>
            <a:ext cx="416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50000"/>
              </a:spcBef>
              <a:buFontTx/>
              <a:buNone/>
            </a:pPr>
            <a:r>
              <a:rPr lang="en-US" altLang="en-US" sz="1800">
                <a:solidFill>
                  <a:srgbClr val="5B0A12"/>
                </a:solidFill>
                <a:latin typeface="Calibri" pitchFamily="34" charset="0"/>
              </a:rPr>
              <a:t>The </a:t>
            </a:r>
            <a:r>
              <a:rPr lang="ja-JP" altLang="en-US" sz="1800">
                <a:solidFill>
                  <a:srgbClr val="5B0A12"/>
                </a:solidFill>
                <a:latin typeface="Calibri" pitchFamily="34" charset="0"/>
              </a:rPr>
              <a:t>“</a:t>
            </a:r>
            <a:r>
              <a:rPr lang="en-US" altLang="ja-JP" sz="1800">
                <a:solidFill>
                  <a:srgbClr val="5B0A12"/>
                </a:solidFill>
                <a:latin typeface="Calibri" pitchFamily="34" charset="0"/>
              </a:rPr>
              <a:t>constructor</a:t>
            </a:r>
            <a:r>
              <a:rPr lang="ja-JP" altLang="en-US" sz="1800">
                <a:solidFill>
                  <a:srgbClr val="5B0A12"/>
                </a:solidFill>
                <a:latin typeface="Calibri" pitchFamily="34" charset="0"/>
              </a:rPr>
              <a:t>”</a:t>
            </a:r>
            <a:endParaRPr lang="en-US" altLang="en-US" sz="1800">
              <a:solidFill>
                <a:srgbClr val="5B0A12"/>
              </a:solidFill>
              <a:latin typeface="Calibri" pitchFamily="34" charset="0"/>
            </a:endParaRPr>
          </a:p>
        </p:txBody>
      </p:sp>
      <p:sp>
        <p:nvSpPr>
          <p:cNvPr id="33" name="Rounded Rectangular Callout 32"/>
          <p:cNvSpPr>
            <a:spLocks noChangeArrowheads="1"/>
          </p:cNvSpPr>
          <p:nvPr/>
        </p:nvSpPr>
        <p:spPr bwMode="auto">
          <a:xfrm>
            <a:off x="6705600" y="1066800"/>
            <a:ext cx="2311400" cy="804863"/>
          </a:xfrm>
          <a:prstGeom prst="wedgeRoundRectCallout">
            <a:avLst>
              <a:gd name="adj1" fmla="val -36838"/>
              <a:gd name="adj2" fmla="val 67431"/>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b="1" dirty="0">
                <a:latin typeface="Times New Roman" pitchFamily="-106" charset="0"/>
                <a:ea typeface="+mn-ea"/>
              </a:rPr>
              <a:t>Why is this code so </a:t>
            </a:r>
            <a:r>
              <a:rPr lang="en-US" sz="1800" b="1" dirty="0">
                <a:solidFill>
                  <a:srgbClr val="C00000"/>
                </a:solidFill>
                <a:latin typeface="Courier New Bold" pitchFamily="1" charset="0"/>
                <a:ea typeface="+mn-ea"/>
              </a:rPr>
              <a:t>self</a:t>
            </a:r>
            <a:r>
              <a:rPr lang="en-US" sz="1800" b="1" dirty="0">
                <a:latin typeface="Times New Roman" pitchFamily="-106" charset="0"/>
                <a:ea typeface="+mn-ea"/>
              </a:rPr>
              <a:t>ish?</a:t>
            </a:r>
          </a:p>
        </p:txBody>
      </p:sp>
      <p:sp>
        <p:nvSpPr>
          <p:cNvPr id="34" name="TextBox 33"/>
          <p:cNvSpPr txBox="1"/>
          <p:nvPr/>
        </p:nvSpPr>
        <p:spPr>
          <a:xfrm>
            <a:off x="5694363" y="3719513"/>
            <a:ext cx="3055937" cy="369887"/>
          </a:xfrm>
          <a:prstGeom prst="rect">
            <a:avLst/>
          </a:prstGeom>
          <a:noFill/>
        </p:spPr>
        <p:txBody>
          <a:bodyPr wrap="none">
            <a:spAutoFit/>
          </a:bodyPr>
          <a:lstStyle/>
          <a:p>
            <a:pPr algn="l" defTabSz="457200" eaLnBrk="1" fontAlgn="auto" hangingPunct="1">
              <a:spcBef>
                <a:spcPts val="0"/>
              </a:spcBef>
              <a:spcAft>
                <a:spcPts val="0"/>
              </a:spcAft>
              <a:defRPr/>
            </a:pPr>
            <a:r>
              <a:rPr lang="en-US" sz="1800" dirty="0">
                <a:solidFill>
                  <a:prstClr val="black"/>
                </a:solidFill>
                <a:latin typeface="Calibri"/>
                <a:ea typeface="+mn-ea"/>
              </a:rPr>
              <a:t>In a file </a:t>
            </a:r>
            <a:r>
              <a:rPr lang="en-US" sz="1800" dirty="0">
                <a:solidFill>
                  <a:prstClr val="black"/>
                </a:solidFill>
                <a:latin typeface="Calibri"/>
                <a:ea typeface="+mn-ea"/>
                <a:cs typeface="Courier"/>
              </a:rPr>
              <a:t>called</a:t>
            </a:r>
            <a:r>
              <a:rPr lang="en-US" sz="1800" dirty="0">
                <a:solidFill>
                  <a:prstClr val="black"/>
                </a:solidFill>
                <a:latin typeface="Courier"/>
                <a:ea typeface="+mn-ea"/>
                <a:cs typeface="Courier"/>
              </a:rPr>
              <a:t> </a:t>
            </a:r>
            <a:r>
              <a:rPr lang="en-US" sz="1800" dirty="0">
                <a:solidFill>
                  <a:prstClr val="black"/>
                </a:solidFill>
                <a:latin typeface="Courier New" pitchFamily="49" charset="0"/>
                <a:ea typeface="+mn-ea"/>
                <a:cs typeface="Courier New" pitchFamily="49" charset="0"/>
              </a:rPr>
              <a:t>Rational.py</a:t>
            </a:r>
            <a:endParaRPr lang="en-US" sz="1800" dirty="0">
              <a:solidFill>
                <a:prstClr val="black"/>
              </a:solidFill>
              <a:latin typeface="Courier"/>
              <a:ea typeface="+mn-ea"/>
              <a:cs typeface="Courier"/>
            </a:endParaRPr>
          </a:p>
        </p:txBody>
      </p:sp>
      <p:pic>
        <p:nvPicPr>
          <p:cNvPr id="9234"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a:cxnSpLocks noChangeShapeType="1"/>
          </p:cNvCxnSpPr>
          <p:nvPr/>
        </p:nvCxnSpPr>
        <p:spPr bwMode="auto">
          <a:xfrm rot="5400000" flipH="1" flipV="1">
            <a:off x="2124076" y="2847975"/>
            <a:ext cx="2760662" cy="8080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rot="5400000" flipH="1" flipV="1">
            <a:off x="2528888" y="2847975"/>
            <a:ext cx="2760662" cy="8080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Rectangle 2"/>
          <p:cNvSpPr/>
          <p:nvPr/>
        </p:nvSpPr>
        <p:spPr bwMode="auto">
          <a:xfrm>
            <a:off x="1371600" y="3719513"/>
            <a:ext cx="2754313" cy="36830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a:spAutoFit/>
          </a:bodyPr>
          <a:lstStyle/>
          <a:p>
            <a:pPr algn="l">
              <a:defRPr/>
            </a:pPr>
            <a:r>
              <a:rPr lang="en-US" sz="1800" dirty="0">
                <a:latin typeface="+mn-lt"/>
                <a:ea typeface="ＭＳ Ｐゴシック" pitchFamily="-105" charset="-128"/>
              </a:rPr>
              <a:t>Nothing is returned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685800" y="44450"/>
            <a:ext cx="7772400" cy="641350"/>
          </a:xfrm>
        </p:spPr>
        <p:txBody>
          <a:bodyPr/>
          <a:lstStyle/>
          <a:p>
            <a:r>
              <a:rPr lang="en-US" altLang="en-US" smtClean="0"/>
              <a:t>Thinking Rationally</a:t>
            </a:r>
          </a:p>
        </p:txBody>
      </p:sp>
      <p:sp>
        <p:nvSpPr>
          <p:cNvPr id="10244" name="Rectangle 3"/>
          <p:cNvSpPr>
            <a:spLocks noGrp="1" noChangeArrowheads="1"/>
          </p:cNvSpPr>
          <p:nvPr>
            <p:ph type="body" idx="1"/>
          </p:nvPr>
        </p:nvSpPr>
        <p:spPr>
          <a:xfrm>
            <a:off x="533400" y="1241425"/>
            <a:ext cx="7772400" cy="4114800"/>
          </a:xfrm>
        </p:spPr>
        <p:txBody>
          <a:bodyPr/>
          <a:lstStyle/>
          <a:p>
            <a:pPr>
              <a:lnSpc>
                <a:spcPct val="90000"/>
              </a:lnSpc>
              <a:buFontTx/>
              <a:buNone/>
            </a:pPr>
            <a:r>
              <a:rPr lang="en-US" altLang="en-US" sz="1800" b="1" dirty="0" smtClean="0">
                <a:latin typeface="Courier New Bold" pitchFamily="1" charset="0"/>
              </a:rPr>
              <a:t>from exceptions import </a:t>
            </a:r>
            <a:r>
              <a:rPr lang="en-US" altLang="en-US" sz="1800" b="1" dirty="0" err="1" smtClean="0">
                <a:latin typeface="Courier New Bold" pitchFamily="1" charset="0"/>
              </a:rPr>
              <a:t>ValueError</a:t>
            </a:r>
            <a:endParaRPr lang="en-US" altLang="en-US" sz="1800" b="1" dirty="0" smtClean="0">
              <a:latin typeface="Courier New Bold" pitchFamily="1" charset="0"/>
            </a:endParaRPr>
          </a:p>
          <a:p>
            <a:pPr>
              <a:lnSpc>
                <a:spcPct val="90000"/>
              </a:lnSpc>
              <a:buFontTx/>
              <a:buNone/>
            </a:pPr>
            <a:r>
              <a:rPr lang="en-US" altLang="en-US" sz="1800" b="1" dirty="0" smtClean="0">
                <a:latin typeface="Courier New Bold" pitchFamily="1" charset="0"/>
              </a:rPr>
              <a:t>class Rational(object):</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_ _</a:t>
            </a:r>
            <a:r>
              <a:rPr lang="en-US" altLang="en-US" sz="1800" b="1" dirty="0" err="1" smtClean="0">
                <a:latin typeface="Courier New Bold" pitchFamily="1" charset="0"/>
              </a:rPr>
              <a:t>init</a:t>
            </a:r>
            <a:r>
              <a:rPr lang="en-US" altLang="en-US" sz="1800" b="1" dirty="0" smtClean="0">
                <a:latin typeface="Courier New Bold" pitchFamily="1" charset="0"/>
              </a:rPr>
              <a:t>_ _(</a:t>
            </a:r>
            <a:r>
              <a:rPr lang="en-US" altLang="en-US" sz="1800" b="1" dirty="0" smtClean="0">
                <a:solidFill>
                  <a:srgbClr val="1002CE"/>
                </a:solidFill>
                <a:latin typeface="Courier New Bold" pitchFamily="1" charset="0"/>
              </a:rPr>
              <a:t>self</a:t>
            </a:r>
            <a:r>
              <a:rPr lang="en-US" altLang="en-US" sz="1800" b="1" dirty="0" smtClean="0">
                <a:latin typeface="Courier New Bold" pitchFamily="1" charset="0"/>
              </a:rPr>
              <a:t>, n, d):</a:t>
            </a:r>
          </a:p>
          <a:p>
            <a:pPr>
              <a:lnSpc>
                <a:spcPct val="90000"/>
              </a:lnSpc>
              <a:buFontTx/>
              <a:buNone/>
            </a:pPr>
            <a:r>
              <a:rPr lang="en-US" altLang="en-US" sz="1800" b="1" dirty="0" smtClean="0">
                <a:latin typeface="Courier New Bold" pitchFamily="1" charset="0"/>
              </a:rPr>
              <a:t>	   if d == 0:</a:t>
            </a:r>
          </a:p>
          <a:p>
            <a:pPr>
              <a:lnSpc>
                <a:spcPct val="90000"/>
              </a:lnSpc>
              <a:buFontTx/>
              <a:buNone/>
            </a:pPr>
            <a:r>
              <a:rPr lang="en-US" altLang="en-US" sz="1800" b="1" dirty="0" smtClean="0">
                <a:latin typeface="Courier New Bold" pitchFamily="1" charset="0"/>
              </a:rPr>
              <a:t>	      raise </a:t>
            </a:r>
            <a:r>
              <a:rPr lang="en-US" altLang="en-US" sz="1800" b="1" dirty="0" err="1" smtClean="0">
                <a:latin typeface="Courier New Bold" pitchFamily="1" charset="0"/>
              </a:rPr>
              <a:t>ValueError</a:t>
            </a:r>
            <a:r>
              <a:rPr lang="en-US" altLang="en-US" sz="1800" b="1" dirty="0" smtClean="0">
                <a:latin typeface="Courier New Bold" pitchFamily="1" charset="0"/>
              </a:rPr>
              <a:t>("</a:t>
            </a:r>
            <a:r>
              <a:rPr lang="en-US" altLang="ja-JP" sz="1800" b="1" dirty="0" smtClean="0">
                <a:latin typeface="Courier New Bold" pitchFamily="1" charset="0"/>
              </a:rPr>
              <a:t>Invalid denominator!") </a:t>
            </a:r>
            <a:r>
              <a:rPr lang="en-US" altLang="en-US" sz="1800" b="1" dirty="0" smtClean="0">
                <a:latin typeface="Courier New Bold" pitchFamily="1" charset="0"/>
              </a:rPr>
              <a:t>	   else:</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self.numerator</a:t>
            </a:r>
            <a:r>
              <a:rPr lang="en-US" altLang="en-US" sz="1800" b="1" dirty="0" smtClean="0">
                <a:latin typeface="Courier New Bold" pitchFamily="1" charset="0"/>
              </a:rPr>
              <a:t> = n</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self.denominator</a:t>
            </a:r>
            <a:r>
              <a:rPr lang="en-US" altLang="en-US" sz="1800" b="1" dirty="0" smtClean="0">
                <a:latin typeface="Courier New Bold" pitchFamily="1" charset="0"/>
              </a:rPr>
              <a:t> = d</a:t>
            </a:r>
          </a:p>
          <a:p>
            <a:pPr>
              <a:lnSpc>
                <a:spcPct val="90000"/>
              </a:lnSpc>
              <a:buFontTx/>
              <a:buNone/>
            </a:pPr>
            <a:r>
              <a:rPr lang="en-US" altLang="en-US" sz="1800" dirty="0" smtClean="0">
                <a:latin typeface="Courier New Bold" pitchFamily="1" charset="0"/>
              </a:rPr>
              <a:t>	</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a:t>
            </a:r>
            <a:r>
              <a:rPr lang="en-US" altLang="en-US" sz="1800" b="1" dirty="0" err="1" smtClean="0">
                <a:latin typeface="Courier New Bold" pitchFamily="1" charset="0"/>
              </a:rPr>
              <a:t>isZero</a:t>
            </a:r>
            <a:r>
              <a:rPr lang="en-US" altLang="en-US" sz="1800" b="1" dirty="0" smtClean="0">
                <a:latin typeface="Courier New Bold" pitchFamily="1" charset="0"/>
              </a:rPr>
              <a:t>(</a:t>
            </a:r>
            <a:r>
              <a:rPr lang="en-US" altLang="en-US" sz="1800" b="1" dirty="0" smtClean="0">
                <a:solidFill>
                  <a:srgbClr val="1002CE"/>
                </a:solidFill>
                <a:latin typeface="Courier New Bold" pitchFamily="1" charset="0"/>
              </a:rPr>
              <a:t>self</a:t>
            </a:r>
            <a:r>
              <a:rPr lang="en-US" altLang="en-US" sz="1800" b="1" dirty="0" smtClean="0">
                <a:latin typeface="Courier New Bold" pitchFamily="1" charset="0"/>
              </a:rPr>
              <a:t>):</a:t>
            </a:r>
          </a:p>
          <a:p>
            <a:pPr>
              <a:lnSpc>
                <a:spcPct val="90000"/>
              </a:lnSpc>
              <a:buFontTx/>
              <a:buNone/>
            </a:pPr>
            <a:r>
              <a:rPr lang="en-US" altLang="en-US" sz="1800" b="1" dirty="0" smtClean="0">
                <a:latin typeface="Courier New Bold" pitchFamily="1" charset="0"/>
              </a:rPr>
              <a:t>	   return </a:t>
            </a:r>
            <a:r>
              <a:rPr lang="en-US" altLang="en-US" sz="1800" b="1" dirty="0" err="1" smtClean="0">
                <a:latin typeface="Courier New Bold" pitchFamily="1" charset="0"/>
              </a:rPr>
              <a:t>self.numerator</a:t>
            </a:r>
            <a:r>
              <a:rPr lang="en-US" altLang="en-US" sz="1800" b="1" dirty="0" smtClean="0">
                <a:latin typeface="Courier New Bold" pitchFamily="1" charset="0"/>
              </a:rPr>
              <a:t> == 0</a:t>
            </a:r>
            <a:endParaRPr lang="en-US" altLang="en-US" sz="2800" b="1" dirty="0" smtClean="0"/>
          </a:p>
          <a:p>
            <a:pPr>
              <a:lnSpc>
                <a:spcPct val="90000"/>
              </a:lnSpc>
            </a:pPr>
            <a:endParaRPr lang="en-US" altLang="en-US" sz="2800" dirty="0" smtClean="0"/>
          </a:p>
          <a:p>
            <a:pPr>
              <a:lnSpc>
                <a:spcPct val="90000"/>
              </a:lnSpc>
              <a:buFontTx/>
              <a:buNone/>
            </a:pPr>
            <a:endParaRPr lang="en-US" altLang="en-US" sz="2800" dirty="0" smtClean="0"/>
          </a:p>
        </p:txBody>
      </p:sp>
      <p:grpSp>
        <p:nvGrpSpPr>
          <p:cNvPr id="10245"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0247" name="Text Box 8"/>
          <p:cNvSpPr txBox="1">
            <a:spLocks noChangeArrowheads="1"/>
          </p:cNvSpPr>
          <p:nvPr/>
        </p:nvSpPr>
        <p:spPr bwMode="auto">
          <a:xfrm>
            <a:off x="288925" y="4943475"/>
            <a:ext cx="39243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Rational(0, 6)</a:t>
            </a:r>
          </a:p>
          <a:p>
            <a:pPr eaLnBrk="1" hangingPunct="1">
              <a:spcBef>
                <a:spcPct val="0"/>
              </a:spcBef>
              <a:buFontTx/>
              <a:buNone/>
            </a:pPr>
            <a:r>
              <a:rPr lang="en-US" altLang="en-US" sz="1800" b="1">
                <a:solidFill>
                  <a:srgbClr val="000000"/>
                </a:solidFill>
                <a:latin typeface="Courier New Bold" pitchFamily="1" charset="0"/>
              </a:rPr>
              <a:t>&gt;&gt;&gt; </a:t>
            </a:r>
            <a:r>
              <a:rPr lang="en-US" altLang="en-US" sz="1800" b="1">
                <a:solidFill>
                  <a:srgbClr val="1002CE"/>
                </a:solidFill>
                <a:latin typeface="Courier New Bold" pitchFamily="1" charset="0"/>
              </a:rPr>
              <a:t>myNum1</a:t>
            </a:r>
            <a:r>
              <a:rPr lang="en-US" altLang="en-US" sz="1800" b="1">
                <a:solidFill>
                  <a:srgbClr val="000000"/>
                </a:solidFill>
                <a:latin typeface="Courier New Bold" pitchFamily="1" charset="0"/>
              </a:rPr>
              <a:t>.isZero()</a:t>
            </a:r>
          </a:p>
          <a:p>
            <a:pPr eaLnBrk="1" hangingPunct="1">
              <a:spcBef>
                <a:spcPct val="0"/>
              </a:spcBef>
              <a:buFontTx/>
              <a:buNone/>
            </a:pPr>
            <a:r>
              <a:rPr lang="en-US" altLang="en-US" sz="1800" b="1">
                <a:solidFill>
                  <a:srgbClr val="000000"/>
                </a:solidFill>
                <a:latin typeface="Courier New Bold" pitchFamily="1" charset="0"/>
              </a:rPr>
              <a:t>?</a:t>
            </a:r>
          </a:p>
          <a:p>
            <a:pPr eaLnBrk="1" hangingPunct="1">
              <a:spcBef>
                <a:spcPct val="0"/>
              </a:spcBef>
              <a:buFontTx/>
              <a:buNone/>
            </a:pPr>
            <a:r>
              <a:rPr lang="en-US" altLang="en-US" sz="1800" b="1">
                <a:solidFill>
                  <a:srgbClr val="000000"/>
                </a:solidFill>
                <a:latin typeface="Courier New Bold" pitchFamily="1" charset="0"/>
              </a:rPr>
              <a:t>&gt;&gt;&gt; </a:t>
            </a:r>
            <a:r>
              <a:rPr lang="en-US" altLang="en-US" sz="1800" b="1">
                <a:solidFill>
                  <a:srgbClr val="1002CE"/>
                </a:solidFill>
                <a:latin typeface="Courier New Bold" pitchFamily="1" charset="0"/>
              </a:rPr>
              <a:t>myNum2</a:t>
            </a:r>
            <a:r>
              <a:rPr lang="en-US" altLang="en-US" sz="1800" b="1">
                <a:solidFill>
                  <a:srgbClr val="000000"/>
                </a:solidFill>
                <a:latin typeface="Courier New Bold" pitchFamily="1" charset="0"/>
              </a:rPr>
              <a:t>.isZero()</a:t>
            </a:r>
          </a:p>
          <a:p>
            <a:pPr eaLnBrk="1" hangingPunct="1">
              <a:spcBef>
                <a:spcPct val="0"/>
              </a:spcBef>
              <a:buFontTx/>
              <a:buNone/>
            </a:pPr>
            <a:r>
              <a:rPr lang="en-US" altLang="en-US" sz="1800" b="1">
                <a:solidFill>
                  <a:srgbClr val="000000"/>
                </a:solidFill>
                <a:latin typeface="Courier New Bold" pitchFamily="1" charset="0"/>
              </a:rPr>
              <a:t>?</a:t>
            </a:r>
            <a:endParaRPr lang="en-US" altLang="en-US" sz="1800" b="1">
              <a:solidFill>
                <a:srgbClr val="000000"/>
              </a:solidFill>
              <a:latin typeface="Calibri" pitchFamily="34" charset="0"/>
            </a:endParaRPr>
          </a:p>
        </p:txBody>
      </p:sp>
      <p:sp>
        <p:nvSpPr>
          <p:cNvPr id="18443"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0249" name="Rectangle 13"/>
          <p:cNvSpPr>
            <a:spLocks noChangeArrowheads="1"/>
          </p:cNvSpPr>
          <p:nvPr/>
        </p:nvSpPr>
        <p:spPr bwMode="auto">
          <a:xfrm>
            <a:off x="7086600" y="59436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0</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10250" name="Rectangle 14"/>
          <p:cNvSpPr>
            <a:spLocks noChangeArrowheads="1"/>
          </p:cNvSpPr>
          <p:nvPr/>
        </p:nvSpPr>
        <p:spPr bwMode="auto">
          <a:xfrm>
            <a:off x="5638800" y="51054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0251" name="Rectangle 15"/>
          <p:cNvSpPr>
            <a:spLocks noChangeArrowheads="1"/>
          </p:cNvSpPr>
          <p:nvPr/>
        </p:nvSpPr>
        <p:spPr bwMode="auto">
          <a:xfrm>
            <a:off x="5638800" y="6003925"/>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29400" y="52578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50" name="Line 18"/>
          <p:cNvSpPr>
            <a:spLocks noChangeShapeType="1"/>
          </p:cNvSpPr>
          <p:nvPr/>
        </p:nvSpPr>
        <p:spPr bwMode="auto">
          <a:xfrm>
            <a:off x="6629400" y="61722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3" name="Rounded Rectangular Callout 32"/>
          <p:cNvSpPr>
            <a:spLocks noChangeArrowheads="1"/>
          </p:cNvSpPr>
          <p:nvPr/>
        </p:nvSpPr>
        <p:spPr bwMode="auto">
          <a:xfrm>
            <a:off x="6743700" y="1031875"/>
            <a:ext cx="2265363" cy="417513"/>
          </a:xfrm>
          <a:prstGeom prst="wedgeRoundRectCallout">
            <a:avLst>
              <a:gd name="adj1" fmla="val -35083"/>
              <a:gd name="adj2" fmla="val 98378"/>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b="1" dirty="0">
                <a:latin typeface="Times New Roman" pitchFamily="-106" charset="0"/>
                <a:ea typeface="+mn-ea"/>
              </a:rPr>
              <a:t>This is so </a:t>
            </a:r>
            <a:r>
              <a:rPr lang="en-US" sz="1800" b="1" dirty="0">
                <a:latin typeface="Courier"/>
                <a:ea typeface="+mn-ea"/>
                <a:cs typeface="Courier"/>
              </a:rPr>
              <a:t>class</a:t>
            </a:r>
            <a:r>
              <a:rPr lang="en-US" sz="1800" b="1" dirty="0">
                <a:latin typeface="Times New Roman" pitchFamily="-106" charset="0"/>
                <a:ea typeface="+mn-ea"/>
              </a:rPr>
              <a:t>-</a:t>
            </a:r>
            <a:r>
              <a:rPr lang="en-US" sz="1800" b="1" dirty="0" err="1">
                <a:latin typeface="Times New Roman" pitchFamily="-106" charset="0"/>
                <a:ea typeface="+mn-ea"/>
              </a:rPr>
              <a:t>y</a:t>
            </a:r>
            <a:r>
              <a:rPr lang="en-US" sz="1800" b="1" dirty="0">
                <a:latin typeface="Times New Roman" pitchFamily="-106" charset="0"/>
                <a:ea typeface="+mn-ea"/>
              </a:rPr>
              <a:t>!</a:t>
            </a:r>
          </a:p>
        </p:txBody>
      </p:sp>
      <p:pic>
        <p:nvPicPr>
          <p:cNvPr id="10255"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91" name="Straight Arrow Connector 18"/>
          <p:cNvCxnSpPr>
            <a:cxnSpLocks noChangeShapeType="1"/>
          </p:cNvCxnSpPr>
          <p:nvPr/>
        </p:nvCxnSpPr>
        <p:spPr bwMode="auto">
          <a:xfrm rot="5400000" flipH="1" flipV="1">
            <a:off x="1485900" y="4457700"/>
            <a:ext cx="1295400" cy="914400"/>
          </a:xfrm>
          <a:prstGeom prst="straightConnector1">
            <a:avLst/>
          </a:prstGeom>
          <a:noFill/>
          <a:ln w="38100">
            <a:solidFill>
              <a:srgbClr val="1002CE"/>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4450"/>
            <a:ext cx="7772400" cy="641350"/>
          </a:xfrm>
        </p:spPr>
        <p:txBody>
          <a:bodyPr/>
          <a:lstStyle/>
          <a:p>
            <a:r>
              <a:rPr lang="en-US" altLang="en-US" smtClean="0"/>
              <a:t>Thinking Rationally</a:t>
            </a:r>
          </a:p>
        </p:txBody>
      </p:sp>
      <p:sp>
        <p:nvSpPr>
          <p:cNvPr id="11267" name="Rectangle 3"/>
          <p:cNvSpPr>
            <a:spLocks noGrp="1" noChangeArrowheads="1"/>
          </p:cNvSpPr>
          <p:nvPr>
            <p:ph type="body" idx="1"/>
          </p:nvPr>
        </p:nvSpPr>
        <p:spPr>
          <a:xfrm>
            <a:off x="533400" y="1241425"/>
            <a:ext cx="8477250" cy="4114800"/>
          </a:xfrm>
        </p:spPr>
        <p:txBody>
          <a:bodyPr/>
          <a:lstStyle/>
          <a:p>
            <a:pPr>
              <a:lnSpc>
                <a:spcPct val="90000"/>
              </a:lnSpc>
              <a:buFontTx/>
              <a:buNone/>
            </a:pPr>
            <a:r>
              <a:rPr lang="en-US" altLang="en-US" sz="2000" b="1" dirty="0" smtClean="0">
                <a:latin typeface="Courier New Bold" pitchFamily="1" charset="0"/>
              </a:rPr>
              <a:t>class </a:t>
            </a:r>
            <a:r>
              <a:rPr lang="en-US" altLang="en-US" sz="2000" b="1" dirty="0" smtClean="0">
                <a:latin typeface="Courier New Bold" pitchFamily="1" charset="0"/>
              </a:rPr>
              <a:t>Rational(object):</a:t>
            </a:r>
          </a:p>
          <a:p>
            <a:pPr>
              <a:lnSpc>
                <a:spcPct val="90000"/>
              </a:lnSpc>
              <a:buFontTx/>
              <a:buNone/>
            </a:pPr>
            <a:r>
              <a:rPr lang="en-US" altLang="en-US" sz="2000" b="1" dirty="0" smtClean="0">
                <a:latin typeface="Courier New Bold" pitchFamily="1" charset="0"/>
              </a:rPr>
              <a:t>   </a:t>
            </a:r>
            <a:r>
              <a:rPr lang="en-US" altLang="en-US" sz="2000" b="1" dirty="0" err="1" smtClean="0">
                <a:latin typeface="Courier New Bold" pitchFamily="1" charset="0"/>
              </a:rPr>
              <a:t>def</a:t>
            </a:r>
            <a:r>
              <a:rPr lang="en-US" altLang="en-US" sz="2000" b="1" dirty="0" smtClean="0">
                <a:latin typeface="Courier New Bold" pitchFamily="1" charset="0"/>
              </a:rPr>
              <a:t> _ _</a:t>
            </a:r>
            <a:r>
              <a:rPr lang="en-US" altLang="en-US" sz="2000" b="1" dirty="0" err="1" smtClean="0">
                <a:latin typeface="Courier New Bold" pitchFamily="1" charset="0"/>
              </a:rPr>
              <a:t>init</a:t>
            </a:r>
            <a:r>
              <a:rPr lang="en-US" altLang="en-US" sz="2000" b="1" dirty="0" smtClean="0">
                <a:latin typeface="Courier New Bold" pitchFamily="1" charset="0"/>
              </a:rPr>
              <a:t>_ _(</a:t>
            </a:r>
            <a:r>
              <a:rPr lang="en-US" altLang="en-US" sz="2000" b="1" dirty="0" smtClean="0">
                <a:solidFill>
                  <a:schemeClr val="accent2"/>
                </a:solidFill>
                <a:latin typeface="Courier New Bold" pitchFamily="1" charset="0"/>
              </a:rPr>
              <a:t>self</a:t>
            </a:r>
            <a:r>
              <a:rPr lang="en-US" altLang="en-US" sz="2000" b="1" dirty="0" smtClean="0">
                <a:latin typeface="Courier New Bold" pitchFamily="1" charset="0"/>
              </a:rPr>
              <a:t>, n, d):</a:t>
            </a:r>
          </a:p>
          <a:p>
            <a:pPr>
              <a:lnSpc>
                <a:spcPct val="90000"/>
              </a:lnSpc>
              <a:buFontTx/>
              <a:buNone/>
            </a:pPr>
            <a:r>
              <a:rPr lang="en-US" altLang="en-US" sz="2000" b="1" dirty="0" smtClean="0">
                <a:latin typeface="Courier New Bold" pitchFamily="1" charset="0"/>
              </a:rPr>
              <a:t>	    if d == 0:</a:t>
            </a:r>
          </a:p>
          <a:p>
            <a:pPr>
              <a:lnSpc>
                <a:spcPct val="90000"/>
              </a:lnSpc>
              <a:buFontTx/>
              <a:buNone/>
            </a:pPr>
            <a:r>
              <a:rPr lang="en-US" altLang="en-US" sz="2000" b="1" dirty="0" smtClean="0">
                <a:latin typeface="Courier New Bold" pitchFamily="1" charset="0"/>
              </a:rPr>
              <a:t>	       raise </a:t>
            </a:r>
            <a:r>
              <a:rPr lang="en-US" altLang="en-US" sz="2000" b="1" dirty="0" err="1" smtClean="0">
                <a:latin typeface="Courier New Bold" pitchFamily="1" charset="0"/>
              </a:rPr>
              <a:t>ValueError</a:t>
            </a:r>
            <a:r>
              <a:rPr lang="en-US" altLang="en-US" sz="2000" b="1" dirty="0" smtClean="0">
                <a:latin typeface="Courier New Bold" pitchFamily="1" charset="0"/>
              </a:rPr>
              <a:t>("</a:t>
            </a:r>
            <a:r>
              <a:rPr lang="en-US" altLang="ja-JP" sz="2000" b="1" dirty="0" smtClean="0">
                <a:latin typeface="Courier New Bold" pitchFamily="1" charset="0"/>
              </a:rPr>
              <a:t>Invalid denominator!") </a:t>
            </a:r>
            <a:r>
              <a:rPr lang="en-US" altLang="en-US" sz="2000" b="1" dirty="0" smtClean="0">
                <a:latin typeface="Courier New Bold" pitchFamily="1" charset="0"/>
              </a:rPr>
              <a:t>	    else:</a:t>
            </a:r>
          </a:p>
          <a:p>
            <a:pPr>
              <a:lnSpc>
                <a:spcPct val="90000"/>
              </a:lnSpc>
              <a:buFontTx/>
              <a:buNone/>
            </a:pPr>
            <a:r>
              <a:rPr lang="en-US" altLang="en-US" sz="2000" b="1" dirty="0" smtClean="0">
                <a:latin typeface="Courier New Bold" pitchFamily="1" charset="0"/>
              </a:rPr>
              <a:t>         </a:t>
            </a:r>
            <a:r>
              <a:rPr lang="en-US" altLang="en-US" sz="2000" b="1" dirty="0" err="1" smtClean="0">
                <a:latin typeface="Courier New Bold" pitchFamily="1" charset="0"/>
              </a:rPr>
              <a:t>self.numerator</a:t>
            </a:r>
            <a:r>
              <a:rPr lang="en-US" altLang="en-US" sz="2000" b="1" dirty="0" smtClean="0">
                <a:latin typeface="Courier New Bold" pitchFamily="1" charset="0"/>
              </a:rPr>
              <a:t> = n</a:t>
            </a:r>
          </a:p>
          <a:p>
            <a:pPr>
              <a:lnSpc>
                <a:spcPct val="90000"/>
              </a:lnSpc>
              <a:buFontTx/>
              <a:buNone/>
            </a:pPr>
            <a:r>
              <a:rPr lang="en-US" altLang="en-US" sz="2000" b="1" dirty="0" smtClean="0">
                <a:latin typeface="Courier New Bold" pitchFamily="1" charset="0"/>
              </a:rPr>
              <a:t>         </a:t>
            </a:r>
            <a:r>
              <a:rPr lang="en-US" altLang="en-US" sz="2000" b="1" dirty="0" err="1" smtClean="0">
                <a:latin typeface="Courier New Bold" pitchFamily="1" charset="0"/>
              </a:rPr>
              <a:t>self.denominator</a:t>
            </a:r>
            <a:r>
              <a:rPr lang="en-US" altLang="en-US" sz="2000" b="1" dirty="0" smtClean="0">
                <a:latin typeface="Courier New Bold" pitchFamily="1" charset="0"/>
              </a:rPr>
              <a:t> = d</a:t>
            </a:r>
          </a:p>
          <a:p>
            <a:pPr>
              <a:lnSpc>
                <a:spcPct val="90000"/>
              </a:lnSpc>
              <a:buFontTx/>
              <a:buNone/>
            </a:pPr>
            <a:r>
              <a:rPr lang="en-US" altLang="en-US" sz="2000" dirty="0" smtClean="0">
                <a:latin typeface="Courier New Bold" pitchFamily="1" charset="0"/>
              </a:rPr>
              <a:t>	</a:t>
            </a:r>
          </a:p>
          <a:p>
            <a:pPr>
              <a:lnSpc>
                <a:spcPct val="90000"/>
              </a:lnSpc>
              <a:buFontTx/>
              <a:buNone/>
            </a:pPr>
            <a:r>
              <a:rPr lang="en-US" altLang="en-US" sz="2000" b="1" dirty="0" smtClean="0">
                <a:latin typeface="Courier New Bold" pitchFamily="1" charset="0"/>
              </a:rPr>
              <a:t>   </a:t>
            </a:r>
            <a:r>
              <a:rPr lang="en-US" altLang="en-US" sz="2000" b="1" dirty="0" err="1" smtClean="0">
                <a:latin typeface="Courier New Bold" pitchFamily="1" charset="0"/>
              </a:rPr>
              <a:t>def</a:t>
            </a:r>
            <a:r>
              <a:rPr lang="en-US" altLang="en-US" sz="2000" b="1" dirty="0" smtClean="0">
                <a:latin typeface="Courier New Bold" pitchFamily="1" charset="0"/>
              </a:rPr>
              <a:t> </a:t>
            </a:r>
            <a:r>
              <a:rPr lang="en-US" altLang="en-US" sz="2000" b="1" dirty="0" err="1" smtClean="0">
                <a:latin typeface="Courier New Bold" pitchFamily="1" charset="0"/>
              </a:rPr>
              <a:t>isZero</a:t>
            </a:r>
            <a:r>
              <a:rPr lang="en-US" altLang="en-US" sz="2000" b="1" dirty="0" smtClean="0">
                <a:latin typeface="Courier New Bold" pitchFamily="1" charset="0"/>
              </a:rPr>
              <a:t>(</a:t>
            </a:r>
            <a:r>
              <a:rPr lang="en-US" altLang="en-US" sz="2000" b="1" dirty="0" smtClean="0">
                <a:solidFill>
                  <a:schemeClr val="accent2"/>
                </a:solidFill>
                <a:latin typeface="Courier New Bold" pitchFamily="1" charset="0"/>
              </a:rPr>
              <a:t>self</a:t>
            </a:r>
            <a:r>
              <a:rPr lang="en-US" altLang="en-US" sz="2000" b="1" dirty="0" smtClean="0">
                <a:latin typeface="Courier New Bold" pitchFamily="1" charset="0"/>
              </a:rPr>
              <a:t>):</a:t>
            </a:r>
          </a:p>
          <a:p>
            <a:pPr>
              <a:lnSpc>
                <a:spcPct val="90000"/>
              </a:lnSpc>
              <a:buFontTx/>
              <a:buNone/>
            </a:pPr>
            <a:r>
              <a:rPr lang="en-US" altLang="en-US" sz="2000" b="1" dirty="0" smtClean="0">
                <a:latin typeface="Courier New Bold" pitchFamily="1" charset="0"/>
              </a:rPr>
              <a:t>	   return </a:t>
            </a:r>
            <a:r>
              <a:rPr lang="en-US" altLang="en-US" sz="2000" b="1" dirty="0" err="1" smtClean="0">
                <a:latin typeface="Courier New Bold" pitchFamily="1" charset="0"/>
              </a:rPr>
              <a:t>self.numerator</a:t>
            </a:r>
            <a:r>
              <a:rPr lang="en-US" altLang="en-US" sz="2000" b="1" dirty="0" smtClean="0">
                <a:latin typeface="Courier New Bold" pitchFamily="1" charset="0"/>
              </a:rPr>
              <a:t> == 0</a:t>
            </a:r>
            <a:endParaRPr lang="en-US" altLang="en-US" sz="2000" b="1" dirty="0" smtClean="0"/>
          </a:p>
          <a:p>
            <a:pPr>
              <a:lnSpc>
                <a:spcPct val="90000"/>
              </a:lnSpc>
              <a:buFontTx/>
              <a:buNone/>
            </a:pPr>
            <a:endParaRPr lang="en-US" altLang="en-US" sz="2000" dirty="0" smtClean="0"/>
          </a:p>
          <a:p>
            <a:pPr>
              <a:lnSpc>
                <a:spcPct val="90000"/>
              </a:lnSpc>
              <a:buFontTx/>
              <a:buNone/>
            </a:pPr>
            <a:endParaRPr lang="en-US" altLang="en-US" sz="2000" dirty="0" smtClean="0"/>
          </a:p>
        </p:txBody>
      </p:sp>
      <p:grpSp>
        <p:nvGrpSpPr>
          <p:cNvPr id="11268"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9530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086600" y="54737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1271" name="Rectangle 14"/>
          <p:cNvSpPr>
            <a:spLocks noChangeArrowheads="1"/>
          </p:cNvSpPr>
          <p:nvPr/>
        </p:nvSpPr>
        <p:spPr bwMode="auto">
          <a:xfrm>
            <a:off x="5600700" y="55499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8039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1273" name="Text Box 8"/>
          <p:cNvSpPr txBox="1">
            <a:spLocks noChangeArrowheads="1"/>
          </p:cNvSpPr>
          <p:nvPr/>
        </p:nvSpPr>
        <p:spPr bwMode="auto">
          <a:xfrm>
            <a:off x="288925" y="5032375"/>
            <a:ext cx="54229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myNum1</a:t>
            </a:r>
          </a:p>
          <a:p>
            <a:pPr eaLnBrk="1" hangingPunct="1">
              <a:spcBef>
                <a:spcPct val="0"/>
              </a:spcBef>
              <a:buFontTx/>
              <a:buNone/>
            </a:pPr>
            <a:r>
              <a:rPr lang="en-US" altLang="en-US" sz="1800" b="1">
                <a:solidFill>
                  <a:srgbClr val="000000"/>
                </a:solidFill>
                <a:latin typeface="Courier New Bold" pitchFamily="1" charset="0"/>
              </a:rPr>
              <a:t>&gt;&gt;&gt; myNum2.numerator = 42  # CHEATING!</a:t>
            </a:r>
          </a:p>
          <a:p>
            <a:pPr eaLnBrk="1" hangingPunct="1">
              <a:spcBef>
                <a:spcPct val="0"/>
              </a:spcBef>
              <a:buFontTx/>
              <a:buNone/>
            </a:pPr>
            <a:r>
              <a:rPr lang="en-US" altLang="en-US" sz="1800" b="1">
                <a:solidFill>
                  <a:srgbClr val="000000"/>
                </a:solidFill>
                <a:latin typeface="Courier New Bold" pitchFamily="1" charset="0"/>
              </a:rPr>
              <a:t>&gt;&gt; myNum1</a:t>
            </a:r>
          </a:p>
          <a:p>
            <a:pPr eaLnBrk="1" hangingPunct="1">
              <a:spcBef>
                <a:spcPct val="0"/>
              </a:spcBef>
              <a:buFontTx/>
              <a:buNone/>
            </a:pPr>
            <a:r>
              <a:rPr lang="en-US" altLang="en-US" sz="1800" b="1">
                <a:solidFill>
                  <a:srgbClr val="000000"/>
                </a:solidFill>
                <a:latin typeface="Courier New Bold" pitchFamily="1" charset="0"/>
              </a:rPr>
              <a:t>&lt;Rational instance at 0xdb3918&gt;</a:t>
            </a:r>
            <a:endParaRPr lang="en-US" altLang="en-US" sz="1800">
              <a:solidFill>
                <a:srgbClr val="000000"/>
              </a:solidFill>
              <a:latin typeface="Calibri" pitchFamily="34" charset="0"/>
            </a:endParaRPr>
          </a:p>
          <a:p>
            <a:pPr eaLnBrk="1" hangingPunct="1">
              <a:spcBef>
                <a:spcPct val="0"/>
              </a:spcBef>
              <a:buFontTx/>
              <a:buNone/>
            </a:pPr>
            <a:endParaRPr lang="en-US" altLang="en-US" sz="1800" b="1">
              <a:solidFill>
                <a:srgbClr val="000000"/>
              </a:solidFill>
              <a:latin typeface="Courier New Bold" pitchFamily="1" charset="0"/>
            </a:endParaRPr>
          </a:p>
        </p:txBody>
      </p:sp>
      <p:pic>
        <p:nvPicPr>
          <p:cNvPr id="1127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044825"/>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ular Callout 13"/>
          <p:cNvSpPr>
            <a:spLocks noChangeArrowheads="1"/>
          </p:cNvSpPr>
          <p:nvPr/>
        </p:nvSpPr>
        <p:spPr bwMode="auto">
          <a:xfrm>
            <a:off x="6924675" y="3429000"/>
            <a:ext cx="2076450" cy="1206500"/>
          </a:xfrm>
          <a:prstGeom prst="wedgeRoundRectCallout">
            <a:avLst>
              <a:gd name="adj1" fmla="val -69387"/>
              <a:gd name="adj2" fmla="val -17420"/>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b="1" dirty="0">
                <a:latin typeface="Courier"/>
                <a:ea typeface="+mn-ea"/>
                <a:cs typeface="Courier"/>
              </a:rPr>
              <a:t>__</a:t>
            </a:r>
            <a:r>
              <a:rPr lang="en-US" sz="1800" b="1" dirty="0" err="1">
                <a:latin typeface="Courier"/>
                <a:ea typeface="+mn-ea"/>
                <a:cs typeface="Courier"/>
              </a:rPr>
              <a:t>init__</a:t>
            </a:r>
            <a:r>
              <a:rPr lang="en-US" sz="1800" b="1" dirty="0" err="1">
                <a:latin typeface="Times New Roman" pitchFamily="-106" charset="0"/>
                <a:ea typeface="+mn-ea"/>
              </a:rPr>
              <a:t>ially</a:t>
            </a:r>
            <a:r>
              <a:rPr lang="en-US" sz="1800" b="1" dirty="0">
                <a:latin typeface="Times New Roman" pitchFamily="-106" charset="0"/>
                <a:ea typeface="+mn-ea"/>
              </a:rPr>
              <a:t> I thought this was weird, but now I like it!</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730250"/>
          </a:xfrm>
        </p:spPr>
        <p:txBody>
          <a:bodyPr/>
          <a:lstStyle/>
          <a:p>
            <a:r>
              <a:rPr lang="en-US" altLang="en-US" smtClean="0"/>
              <a:t>Thinking Rationally</a:t>
            </a:r>
          </a:p>
        </p:txBody>
      </p:sp>
      <p:sp>
        <p:nvSpPr>
          <p:cNvPr id="12291" name="Rectangle 3"/>
          <p:cNvSpPr>
            <a:spLocks noGrp="1" noChangeArrowheads="1"/>
          </p:cNvSpPr>
          <p:nvPr>
            <p:ph type="body" idx="1"/>
          </p:nvPr>
        </p:nvSpPr>
        <p:spPr>
          <a:xfrm>
            <a:off x="533400" y="1241425"/>
            <a:ext cx="8610600" cy="4114800"/>
          </a:xfrm>
        </p:spPr>
        <p:txBody>
          <a:bodyPr/>
          <a:lstStyle/>
          <a:p>
            <a:pPr>
              <a:lnSpc>
                <a:spcPct val="90000"/>
              </a:lnSpc>
              <a:buFontTx/>
              <a:buNone/>
            </a:pPr>
            <a:r>
              <a:rPr lang="en-US" altLang="en-US" sz="1800" b="1" dirty="0" smtClean="0">
                <a:latin typeface="Courier New Bold" pitchFamily="1" charset="0"/>
              </a:rPr>
              <a:t>class Rational(object):</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_ _</a:t>
            </a:r>
            <a:r>
              <a:rPr lang="en-US" altLang="en-US" sz="1800" b="1" dirty="0" err="1" smtClean="0">
                <a:latin typeface="Courier New Bold" pitchFamily="1" charset="0"/>
              </a:rPr>
              <a:t>init</a:t>
            </a:r>
            <a:r>
              <a:rPr lang="en-US" altLang="en-US" sz="1800" b="1" dirty="0" smtClean="0">
                <a:latin typeface="Courier New Bold" pitchFamily="1" charset="0"/>
              </a:rPr>
              <a:t>_ _(</a:t>
            </a:r>
            <a:r>
              <a:rPr lang="en-US" altLang="en-US" sz="1800" b="1" dirty="0" smtClean="0">
                <a:solidFill>
                  <a:schemeClr val="accent2"/>
                </a:solidFill>
                <a:latin typeface="Courier New Bold" pitchFamily="1" charset="0"/>
              </a:rPr>
              <a:t>self</a:t>
            </a:r>
            <a:r>
              <a:rPr lang="en-US" altLang="en-US" sz="1800" b="1" dirty="0" smtClean="0">
                <a:latin typeface="Courier New Bold" pitchFamily="1" charset="0"/>
              </a:rPr>
              <a:t>, n, d):</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self.numerator</a:t>
            </a:r>
            <a:r>
              <a:rPr lang="en-US" altLang="en-US" sz="1800" b="1" dirty="0" smtClean="0">
                <a:latin typeface="Courier New Bold" pitchFamily="1" charset="0"/>
              </a:rPr>
              <a:t> = n</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self.denominator</a:t>
            </a:r>
            <a:r>
              <a:rPr lang="en-US" altLang="en-US" sz="1800" b="1" dirty="0" smtClean="0">
                <a:latin typeface="Courier New Bold" pitchFamily="1" charset="0"/>
              </a:rPr>
              <a:t> = d</a:t>
            </a:r>
          </a:p>
          <a:p>
            <a:pPr>
              <a:lnSpc>
                <a:spcPct val="90000"/>
              </a:lnSpc>
              <a:buFontTx/>
              <a:buNone/>
            </a:pPr>
            <a:r>
              <a:rPr lang="en-US" altLang="en-US" sz="1800" dirty="0" smtClean="0">
                <a:latin typeface="Courier New Bold" pitchFamily="1" charset="0"/>
              </a:rPr>
              <a:t>	</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a:t>
            </a:r>
            <a:r>
              <a:rPr lang="en-US" altLang="en-US" sz="1800" b="1" dirty="0" err="1" smtClean="0">
                <a:latin typeface="Courier New Bold" pitchFamily="1" charset="0"/>
              </a:rPr>
              <a:t>isZero</a:t>
            </a:r>
            <a:r>
              <a:rPr lang="en-US" altLang="en-US" sz="1800" b="1" dirty="0" smtClean="0">
                <a:latin typeface="Courier New Bold" pitchFamily="1" charset="0"/>
              </a:rPr>
              <a:t>(</a:t>
            </a:r>
            <a:r>
              <a:rPr lang="en-US" altLang="en-US" sz="1800" b="1" dirty="0" smtClean="0">
                <a:solidFill>
                  <a:srgbClr val="C56563"/>
                </a:solidFill>
                <a:latin typeface="Courier New Bold" pitchFamily="1" charset="0"/>
              </a:rPr>
              <a:t>self</a:t>
            </a:r>
            <a:r>
              <a:rPr lang="en-US" altLang="en-US" sz="1800" b="1" dirty="0" smtClean="0">
                <a:latin typeface="Courier New Bold" pitchFamily="1" charset="0"/>
              </a:rPr>
              <a:t>):</a:t>
            </a:r>
          </a:p>
          <a:p>
            <a:pPr>
              <a:lnSpc>
                <a:spcPct val="90000"/>
              </a:lnSpc>
              <a:buFontTx/>
              <a:buNone/>
            </a:pPr>
            <a:r>
              <a:rPr lang="en-US" altLang="en-US" sz="1800" b="1" dirty="0" smtClean="0">
                <a:latin typeface="Courier New Bold" pitchFamily="1" charset="0"/>
              </a:rPr>
              <a:t>	   return </a:t>
            </a:r>
            <a:r>
              <a:rPr lang="en-US" altLang="en-US" sz="1800" b="1" dirty="0" err="1" smtClean="0">
                <a:latin typeface="Courier New Bold" pitchFamily="1" charset="0"/>
              </a:rPr>
              <a:t>self.numerator</a:t>
            </a:r>
            <a:r>
              <a:rPr lang="en-US" altLang="en-US" sz="1800" b="1" dirty="0" smtClean="0">
                <a:latin typeface="Courier New Bold" pitchFamily="1" charset="0"/>
              </a:rPr>
              <a:t> == 0</a:t>
            </a:r>
          </a:p>
          <a:p>
            <a:pPr>
              <a:lnSpc>
                <a:spcPct val="90000"/>
              </a:lnSpc>
              <a:buFontTx/>
              <a:buNone/>
            </a:pPr>
            <a:endParaRPr lang="en-US" altLang="en-US" sz="1800" b="1" dirty="0" smtClean="0">
              <a:latin typeface="Courier New Bold" pitchFamily="1" charset="0"/>
            </a:endParaRP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_ _</a:t>
            </a:r>
            <a:r>
              <a:rPr lang="en-US" altLang="en-US" sz="1800" b="1" dirty="0" err="1" smtClean="0">
                <a:latin typeface="Courier New Bold" pitchFamily="1" charset="0"/>
              </a:rPr>
              <a:t>str</a:t>
            </a:r>
            <a:r>
              <a:rPr lang="en-US" altLang="en-US" sz="1800" b="1" dirty="0" smtClean="0">
                <a:latin typeface="Courier New Bold" pitchFamily="1" charset="0"/>
              </a:rPr>
              <a:t>_ </a:t>
            </a:r>
            <a:r>
              <a:rPr lang="en-US" altLang="en-US" sz="1800" b="1" dirty="0" smtClean="0">
                <a:latin typeface="Courier New Bold" pitchFamily="1" charset="0"/>
              </a:rPr>
              <a:t>_(</a:t>
            </a:r>
            <a:r>
              <a:rPr lang="en-US" altLang="en-US" sz="1800" b="1" dirty="0" smtClean="0">
                <a:solidFill>
                  <a:srgbClr val="C56563"/>
                </a:solidFill>
                <a:latin typeface="Courier New Bold" pitchFamily="1" charset="0"/>
              </a:rPr>
              <a:t>self</a:t>
            </a:r>
            <a:r>
              <a:rPr lang="en-US" altLang="en-US" sz="1800" b="1" dirty="0" smtClean="0">
                <a:latin typeface="Courier New Bold" pitchFamily="1" charset="0"/>
              </a:rPr>
              <a:t>):</a:t>
            </a:r>
          </a:p>
          <a:p>
            <a:pPr>
              <a:lnSpc>
                <a:spcPct val="90000"/>
              </a:lnSpc>
              <a:buFontTx/>
              <a:buNone/>
            </a:pPr>
            <a:r>
              <a:rPr lang="en-US" altLang="en-US" sz="1800" b="1" dirty="0" smtClean="0">
                <a:latin typeface="Courier New Bold" pitchFamily="1" charset="0"/>
              </a:rPr>
              <a:t>      </a:t>
            </a:r>
            <a:r>
              <a:rPr lang="en-US" altLang="en-US" sz="1600" b="1" dirty="0" smtClean="0">
                <a:latin typeface="Courier New Bold" pitchFamily="1" charset="0"/>
              </a:rPr>
              <a:t>return </a:t>
            </a:r>
            <a:r>
              <a:rPr lang="en-US" altLang="en-US" sz="1600" b="1" dirty="0" err="1" smtClean="0">
                <a:latin typeface="Courier New Bold" pitchFamily="1" charset="0"/>
              </a:rPr>
              <a:t>str</a:t>
            </a:r>
            <a:r>
              <a:rPr lang="en-US" altLang="en-US" sz="1600" b="1" dirty="0" smtClean="0">
                <a:latin typeface="Courier New Bold" pitchFamily="1" charset="0"/>
              </a:rPr>
              <a:t>(</a:t>
            </a:r>
            <a:r>
              <a:rPr lang="en-US" altLang="en-US" sz="1600" b="1" dirty="0" err="1" smtClean="0">
                <a:latin typeface="Courier New Bold" pitchFamily="1" charset="0"/>
              </a:rPr>
              <a:t>self.numerator</a:t>
            </a:r>
            <a:r>
              <a:rPr lang="en-US" altLang="en-US" sz="1600" b="1" dirty="0" smtClean="0">
                <a:latin typeface="Courier New Bold" pitchFamily="1" charset="0"/>
              </a:rPr>
              <a:t>) + "/"</a:t>
            </a:r>
            <a:r>
              <a:rPr lang="en-US" altLang="ja-JP" sz="1600" b="1" dirty="0" smtClean="0">
                <a:latin typeface="Courier New Bold" pitchFamily="1" charset="0"/>
              </a:rPr>
              <a:t> + </a:t>
            </a:r>
            <a:r>
              <a:rPr lang="en-US" altLang="ja-JP" sz="1600" b="1" dirty="0" err="1" smtClean="0">
                <a:latin typeface="Courier New Bold" pitchFamily="1" charset="0"/>
              </a:rPr>
              <a:t>str</a:t>
            </a:r>
            <a:r>
              <a:rPr lang="en-US" altLang="ja-JP" sz="1600" b="1" dirty="0" smtClean="0">
                <a:latin typeface="Courier New Bold" pitchFamily="1" charset="0"/>
              </a:rPr>
              <a:t>(</a:t>
            </a:r>
            <a:r>
              <a:rPr lang="en-US" altLang="ja-JP" sz="1600" b="1" dirty="0" err="1" smtClean="0">
                <a:latin typeface="Courier New Bold" pitchFamily="1" charset="0"/>
              </a:rPr>
              <a:t>self.denominator</a:t>
            </a:r>
            <a:r>
              <a:rPr lang="en-US" altLang="ja-JP" sz="1600" b="1" dirty="0" smtClean="0">
                <a:latin typeface="Courier New Bold" pitchFamily="1" charset="0"/>
              </a:rPr>
              <a:t>)</a:t>
            </a:r>
          </a:p>
          <a:p>
            <a:pPr>
              <a:lnSpc>
                <a:spcPct val="90000"/>
              </a:lnSpc>
              <a:buFontTx/>
              <a:buNone/>
            </a:pPr>
            <a:endParaRPr lang="en-US" altLang="en-US" sz="2800" b="1" dirty="0" smtClean="0"/>
          </a:p>
          <a:p>
            <a:pPr>
              <a:lnSpc>
                <a:spcPct val="90000"/>
              </a:lnSpc>
            </a:pPr>
            <a:endParaRPr lang="en-US" altLang="en-US" sz="2800" dirty="0" smtClean="0"/>
          </a:p>
          <a:p>
            <a:pPr>
              <a:lnSpc>
                <a:spcPct val="90000"/>
              </a:lnSpc>
              <a:buFontTx/>
              <a:buNone/>
            </a:pPr>
            <a:endParaRPr lang="en-US" altLang="en-US" sz="2800" dirty="0" smtClean="0"/>
          </a:p>
        </p:txBody>
      </p:sp>
      <p:grpSp>
        <p:nvGrpSpPr>
          <p:cNvPr id="12292"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5720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234238" y="508317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2295" name="Rectangle 14"/>
          <p:cNvSpPr>
            <a:spLocks noChangeArrowheads="1"/>
          </p:cNvSpPr>
          <p:nvPr/>
        </p:nvSpPr>
        <p:spPr bwMode="auto">
          <a:xfrm>
            <a:off x="5748338" y="5159375"/>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819900" y="539115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2297" name="Text Box 8"/>
          <p:cNvSpPr txBox="1">
            <a:spLocks noChangeArrowheads="1"/>
          </p:cNvSpPr>
          <p:nvPr/>
        </p:nvSpPr>
        <p:spPr bwMode="auto">
          <a:xfrm>
            <a:off x="288925" y="4632325"/>
            <a:ext cx="625042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 = Rational(1, 3)</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._ _</a:t>
            </a:r>
            <a:r>
              <a:rPr lang="en-US" altLang="en-US" sz="1800" b="1" dirty="0" err="1">
                <a:solidFill>
                  <a:srgbClr val="000000"/>
                </a:solidFill>
                <a:latin typeface="Courier New Bold" pitchFamily="1" charset="0"/>
              </a:rPr>
              <a:t>str</a:t>
            </a:r>
            <a:r>
              <a:rPr lang="en-US" altLang="en-US" sz="1800" b="1" dirty="0">
                <a:solidFill>
                  <a:srgbClr val="000000"/>
                </a:solidFill>
                <a:latin typeface="Courier New Bold" pitchFamily="1" charset="0"/>
              </a:rPr>
              <a:t>_ _()</a:t>
            </a:r>
          </a:p>
          <a:p>
            <a:pPr eaLnBrk="1" hangingPunct="1">
              <a:spcBef>
                <a:spcPct val="0"/>
              </a:spcBef>
              <a:buFontTx/>
              <a:buNone/>
            </a:pPr>
            <a:r>
              <a:rPr lang="en-US" altLang="en-US" sz="1800" b="1" dirty="0" smtClean="0">
                <a:solidFill>
                  <a:srgbClr val="000000"/>
                </a:solidFill>
                <a:latin typeface="Courier New Bold" pitchFamily="1" charset="0"/>
              </a:rPr>
              <a:t>'1/3'</a:t>
            </a:r>
            <a:endParaRPr lang="en-US" altLang="en-US" sz="1800" b="1" dirty="0">
              <a:solidFill>
                <a:srgbClr val="000000"/>
              </a:solidFill>
              <a:latin typeface="Courier New Bold" pitchFamily="1" charset="0"/>
            </a:endParaRP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endParaRPr lang="en-US" altLang="en-US" sz="1800" b="1" dirty="0">
              <a:solidFill>
                <a:srgbClr val="000000"/>
              </a:solidFill>
              <a:latin typeface="Courier New Bold" pitchFamily="1" charset="0"/>
            </a:endParaRPr>
          </a:p>
          <a:p>
            <a:pPr eaLnBrk="1" hangingPunct="1">
              <a:spcBef>
                <a:spcPct val="0"/>
              </a:spcBef>
              <a:buFontTx/>
              <a:buNone/>
            </a:pPr>
            <a:r>
              <a:rPr lang="en-US" altLang="en-US" sz="1800" b="1" dirty="0">
                <a:solidFill>
                  <a:srgbClr val="000000"/>
                </a:solidFill>
                <a:latin typeface="Courier New Bold" pitchFamily="1" charset="0"/>
              </a:rPr>
              <a:t>&lt;__</a:t>
            </a:r>
            <a:r>
              <a:rPr lang="en-US" altLang="en-US" sz="1800" b="1" dirty="0" err="1">
                <a:solidFill>
                  <a:srgbClr val="000000"/>
                </a:solidFill>
                <a:latin typeface="Courier New Bold" pitchFamily="1" charset="0"/>
              </a:rPr>
              <a:t>main</a:t>
            </a:r>
            <a:r>
              <a:rPr lang="en-US" altLang="en-US" sz="1800" b="1" dirty="0" err="1" smtClean="0">
                <a:solidFill>
                  <a:srgbClr val="000000"/>
                </a:solidFill>
                <a:latin typeface="Courier New Bold" pitchFamily="1" charset="0"/>
              </a:rPr>
              <a:t>__.</a:t>
            </a:r>
            <a:r>
              <a:rPr lang="en-US" altLang="en-US" sz="1800" b="1" dirty="0" err="1" smtClean="0">
                <a:solidFill>
                  <a:srgbClr val="000000"/>
                </a:solidFill>
                <a:latin typeface="Courier New Bold" pitchFamily="1" charset="0"/>
              </a:rPr>
              <a:t>Rational</a:t>
            </a:r>
            <a:r>
              <a:rPr lang="en-US" altLang="en-US" sz="1800" b="1" dirty="0" smtClean="0">
                <a:solidFill>
                  <a:srgbClr val="000000"/>
                </a:solidFill>
                <a:latin typeface="Courier New Bold" pitchFamily="1" charset="0"/>
              </a:rPr>
              <a:t> </a:t>
            </a:r>
            <a:r>
              <a:rPr lang="en-US" altLang="en-US" sz="1800" b="1" dirty="0">
                <a:solidFill>
                  <a:srgbClr val="000000"/>
                </a:solidFill>
                <a:latin typeface="Courier New Bold" pitchFamily="1" charset="0"/>
              </a:rPr>
              <a:t>object at 0x2b513566b7d0&gt;</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smtClean="0">
                <a:solidFill>
                  <a:srgbClr val="000000"/>
                </a:solidFill>
                <a:latin typeface="Courier New Bold" pitchFamily="1" charset="0"/>
              </a:rPr>
              <a:t>print(</a:t>
            </a:r>
            <a:r>
              <a:rPr lang="en-US" altLang="en-US" sz="1800" b="1" dirty="0" err="1" smtClean="0">
                <a:solidFill>
                  <a:srgbClr val="000000"/>
                </a:solidFill>
                <a:latin typeface="Courier New Bold" pitchFamily="1" charset="0"/>
              </a:rPr>
              <a:t>myNum</a:t>
            </a:r>
            <a:r>
              <a:rPr lang="en-US" altLang="en-US" sz="1800" b="1" dirty="0" smtClean="0">
                <a:solidFill>
                  <a:srgbClr val="000000"/>
                </a:solidFill>
                <a:latin typeface="Courier New Bold" pitchFamily="1" charset="0"/>
              </a:rPr>
              <a:t>)</a:t>
            </a:r>
            <a:endParaRPr lang="en-US" altLang="en-US" sz="1800" b="1" dirty="0">
              <a:solidFill>
                <a:srgbClr val="000000"/>
              </a:solidFill>
              <a:latin typeface="Courier New Bold" pitchFamily="1" charset="0"/>
            </a:endParaRPr>
          </a:p>
          <a:p>
            <a:pPr eaLnBrk="1" hangingPunct="1">
              <a:spcBef>
                <a:spcPct val="0"/>
              </a:spcBef>
              <a:buFontTx/>
              <a:buNone/>
            </a:pPr>
            <a:r>
              <a:rPr lang="en-US" altLang="en-US" sz="1800" b="1" dirty="0" smtClean="0">
                <a:solidFill>
                  <a:srgbClr val="000000"/>
                </a:solidFill>
                <a:latin typeface="Courier New Bold" pitchFamily="1" charset="0"/>
              </a:rPr>
              <a:t>'1/3'</a:t>
            </a:r>
            <a:endParaRPr lang="en-US" altLang="en-US" sz="1800" b="1" dirty="0">
              <a:solidFill>
                <a:srgbClr val="000000"/>
              </a:solidFill>
              <a:latin typeface="Courier New Bold" pitchFamily="1" charset="0"/>
            </a:endParaRPr>
          </a:p>
        </p:txBody>
      </p:sp>
      <p:pic>
        <p:nvPicPr>
          <p:cNvPr id="12298"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06375"/>
            <a:ext cx="7772400" cy="1143000"/>
          </a:xfrm>
        </p:spPr>
        <p:txBody>
          <a:bodyPr/>
          <a:lstStyle/>
          <a:p>
            <a:r>
              <a:rPr lang="en-US" altLang="en-US" smtClean="0"/>
              <a:t>Thinking Rationally</a:t>
            </a:r>
          </a:p>
        </p:txBody>
      </p:sp>
      <p:sp>
        <p:nvSpPr>
          <p:cNvPr id="13315" name="Rectangle 3"/>
          <p:cNvSpPr>
            <a:spLocks noGrp="1" noChangeArrowheads="1"/>
          </p:cNvSpPr>
          <p:nvPr>
            <p:ph type="body" idx="1"/>
          </p:nvPr>
        </p:nvSpPr>
        <p:spPr>
          <a:xfrm>
            <a:off x="533400" y="1241425"/>
            <a:ext cx="8610600" cy="4114800"/>
          </a:xfrm>
        </p:spPr>
        <p:txBody>
          <a:bodyPr/>
          <a:lstStyle/>
          <a:p>
            <a:pPr>
              <a:lnSpc>
                <a:spcPct val="90000"/>
              </a:lnSpc>
              <a:buFontTx/>
              <a:buNone/>
            </a:pPr>
            <a:r>
              <a:rPr lang="en-US" altLang="en-US" sz="1800" b="1" dirty="0" smtClean="0">
                <a:latin typeface="Courier New Bold" pitchFamily="1" charset="0"/>
              </a:rPr>
              <a:t>class Rational(object):</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_ _</a:t>
            </a:r>
            <a:r>
              <a:rPr lang="en-US" altLang="en-US" sz="1800" b="1" dirty="0" err="1" smtClean="0">
                <a:latin typeface="Courier New Bold" pitchFamily="1" charset="0"/>
              </a:rPr>
              <a:t>init</a:t>
            </a:r>
            <a:r>
              <a:rPr lang="en-US" altLang="en-US" sz="1800" b="1" dirty="0" smtClean="0">
                <a:latin typeface="Courier New Bold" pitchFamily="1" charset="0"/>
              </a:rPr>
              <a:t>_ _(</a:t>
            </a:r>
            <a:r>
              <a:rPr lang="en-US" altLang="en-US" sz="1800" b="1" dirty="0" smtClean="0">
                <a:solidFill>
                  <a:schemeClr val="accent2"/>
                </a:solidFill>
                <a:latin typeface="Courier New Bold" pitchFamily="1" charset="0"/>
              </a:rPr>
              <a:t>self</a:t>
            </a:r>
            <a:r>
              <a:rPr lang="en-US" altLang="en-US" sz="1800" b="1" dirty="0" smtClean="0">
                <a:latin typeface="Courier New Bold" pitchFamily="1" charset="0"/>
              </a:rPr>
              <a:t>, n, d):</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self.numerator</a:t>
            </a:r>
            <a:r>
              <a:rPr lang="en-US" altLang="en-US" sz="1800" b="1" dirty="0" smtClean="0">
                <a:latin typeface="Courier New Bold" pitchFamily="1" charset="0"/>
              </a:rPr>
              <a:t> = n</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self.denominator</a:t>
            </a:r>
            <a:r>
              <a:rPr lang="en-US" altLang="en-US" sz="1800" b="1" dirty="0" smtClean="0">
                <a:latin typeface="Courier New Bold" pitchFamily="1" charset="0"/>
              </a:rPr>
              <a:t> = d</a:t>
            </a:r>
          </a:p>
          <a:p>
            <a:pPr>
              <a:lnSpc>
                <a:spcPct val="90000"/>
              </a:lnSpc>
              <a:buFontTx/>
              <a:buNone/>
            </a:pPr>
            <a:r>
              <a:rPr lang="en-US" altLang="en-US" sz="1800" dirty="0" smtClean="0">
                <a:latin typeface="Courier New Bold" pitchFamily="1" charset="0"/>
              </a:rPr>
              <a:t>	</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a:t>
            </a:r>
            <a:r>
              <a:rPr lang="en-US" altLang="en-US" sz="1800" b="1" dirty="0" err="1" smtClean="0">
                <a:latin typeface="Courier New Bold" pitchFamily="1" charset="0"/>
              </a:rPr>
              <a:t>isZero</a:t>
            </a:r>
            <a:r>
              <a:rPr lang="en-US" altLang="en-US" sz="1800" b="1" dirty="0" smtClean="0">
                <a:latin typeface="Courier New Bold" pitchFamily="1" charset="0"/>
              </a:rPr>
              <a:t>(</a:t>
            </a:r>
            <a:r>
              <a:rPr lang="en-US" altLang="en-US" sz="1800" b="1" dirty="0" smtClean="0">
                <a:solidFill>
                  <a:srgbClr val="C56563"/>
                </a:solidFill>
                <a:latin typeface="Courier New Bold" pitchFamily="1" charset="0"/>
              </a:rPr>
              <a:t>self</a:t>
            </a:r>
            <a:r>
              <a:rPr lang="en-US" altLang="en-US" sz="1800" b="1" dirty="0" smtClean="0">
                <a:latin typeface="Courier New Bold" pitchFamily="1" charset="0"/>
              </a:rPr>
              <a:t>):</a:t>
            </a:r>
          </a:p>
          <a:p>
            <a:pPr>
              <a:lnSpc>
                <a:spcPct val="90000"/>
              </a:lnSpc>
              <a:buFontTx/>
              <a:buNone/>
            </a:pPr>
            <a:r>
              <a:rPr lang="en-US" altLang="en-US" sz="1800" b="1" dirty="0" smtClean="0">
                <a:latin typeface="Courier New Bold" pitchFamily="1" charset="0"/>
              </a:rPr>
              <a:t>	   return </a:t>
            </a:r>
            <a:r>
              <a:rPr lang="en-US" altLang="en-US" sz="1800" b="1" dirty="0" err="1" smtClean="0">
                <a:latin typeface="Courier New Bold" pitchFamily="1" charset="0"/>
              </a:rPr>
              <a:t>self.numerator</a:t>
            </a:r>
            <a:r>
              <a:rPr lang="en-US" altLang="en-US" sz="1800" b="1" dirty="0" smtClean="0">
                <a:latin typeface="Courier New Bold" pitchFamily="1" charset="0"/>
              </a:rPr>
              <a:t> == 0</a:t>
            </a:r>
          </a:p>
          <a:p>
            <a:pPr>
              <a:lnSpc>
                <a:spcPct val="90000"/>
              </a:lnSpc>
              <a:buFontTx/>
              <a:buNone/>
            </a:pPr>
            <a:endParaRPr lang="en-US" altLang="en-US" sz="1800" b="1" dirty="0" smtClean="0">
              <a:latin typeface="Courier New Bold" pitchFamily="1" charset="0"/>
            </a:endParaRP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_ _</a:t>
            </a:r>
            <a:r>
              <a:rPr lang="en-US" altLang="en-US" sz="1800" b="1" dirty="0" err="1" smtClean="0">
                <a:latin typeface="Courier New Bold" pitchFamily="1" charset="0"/>
              </a:rPr>
              <a:t>repr</a:t>
            </a:r>
            <a:r>
              <a:rPr lang="en-US" altLang="en-US" sz="1800" b="1" dirty="0" smtClean="0">
                <a:latin typeface="Courier New Bold" pitchFamily="1" charset="0"/>
              </a:rPr>
              <a:t>_ </a:t>
            </a:r>
            <a:r>
              <a:rPr lang="en-US" altLang="en-US" sz="1800" b="1" dirty="0" smtClean="0">
                <a:latin typeface="Courier New Bold" pitchFamily="1" charset="0"/>
              </a:rPr>
              <a:t>_(</a:t>
            </a:r>
            <a:r>
              <a:rPr lang="en-US" altLang="en-US" sz="1800" b="1" dirty="0" smtClean="0">
                <a:solidFill>
                  <a:srgbClr val="C56563"/>
                </a:solidFill>
                <a:latin typeface="Courier New Bold" pitchFamily="1" charset="0"/>
              </a:rPr>
              <a:t>self</a:t>
            </a:r>
            <a:r>
              <a:rPr lang="en-US" altLang="en-US" sz="1800" b="1" dirty="0" smtClean="0">
                <a:latin typeface="Courier New Bold" pitchFamily="1" charset="0"/>
              </a:rPr>
              <a:t>):</a:t>
            </a:r>
          </a:p>
          <a:p>
            <a:pPr>
              <a:lnSpc>
                <a:spcPct val="90000"/>
              </a:lnSpc>
              <a:buFontTx/>
              <a:buNone/>
            </a:pPr>
            <a:r>
              <a:rPr lang="en-US" altLang="en-US" sz="1800" b="1" dirty="0" smtClean="0">
                <a:latin typeface="Courier New Bold" pitchFamily="1" charset="0"/>
              </a:rPr>
              <a:t>      </a:t>
            </a:r>
            <a:r>
              <a:rPr lang="en-US" altLang="en-US" sz="1600" b="1" dirty="0" smtClean="0">
                <a:latin typeface="Courier New Bold" pitchFamily="1" charset="0"/>
              </a:rPr>
              <a:t>return "Rational("</a:t>
            </a:r>
            <a:r>
              <a:rPr lang="en-US" altLang="ja-JP" sz="1600" b="1" dirty="0" smtClean="0">
                <a:latin typeface="Courier New Bold" pitchFamily="1" charset="0"/>
              </a:rPr>
              <a:t> + </a:t>
            </a:r>
            <a:r>
              <a:rPr lang="en-US" altLang="ja-JP" sz="1600" b="1" dirty="0" err="1" smtClean="0">
                <a:latin typeface="Courier New Bold" pitchFamily="1" charset="0"/>
              </a:rPr>
              <a:t>str</a:t>
            </a:r>
            <a:r>
              <a:rPr lang="en-US" altLang="ja-JP" sz="1600" b="1" dirty="0" smtClean="0">
                <a:latin typeface="Courier New Bold" pitchFamily="1" charset="0"/>
              </a:rPr>
              <a:t>(</a:t>
            </a:r>
            <a:r>
              <a:rPr lang="en-US" altLang="ja-JP" sz="1600" b="1" dirty="0" err="1" smtClean="0">
                <a:latin typeface="Courier New Bold" pitchFamily="1" charset="0"/>
              </a:rPr>
              <a:t>self.numerator</a:t>
            </a:r>
            <a:r>
              <a:rPr lang="en-US" altLang="ja-JP" sz="1600" b="1" dirty="0" smtClean="0">
                <a:latin typeface="Courier New Bold" pitchFamily="1" charset="0"/>
              </a:rPr>
              <a:t>) + \</a:t>
            </a:r>
          </a:p>
          <a:p>
            <a:pPr>
              <a:lnSpc>
                <a:spcPct val="90000"/>
              </a:lnSpc>
              <a:buFontTx/>
              <a:buNone/>
            </a:pPr>
            <a:r>
              <a:rPr lang="en-US" altLang="en-US" sz="1600" b="1" dirty="0" smtClean="0">
                <a:latin typeface="Courier New Bold" pitchFamily="1" charset="0"/>
              </a:rPr>
              <a:t>              ", "</a:t>
            </a:r>
            <a:r>
              <a:rPr lang="en-US" altLang="ja-JP" sz="1600" b="1" dirty="0" smtClean="0">
                <a:latin typeface="Courier New Bold" pitchFamily="1" charset="0"/>
              </a:rPr>
              <a:t> + </a:t>
            </a:r>
            <a:r>
              <a:rPr lang="en-US" altLang="ja-JP" sz="1600" b="1" dirty="0" err="1" smtClean="0">
                <a:latin typeface="Courier New Bold" pitchFamily="1" charset="0"/>
              </a:rPr>
              <a:t>str</a:t>
            </a:r>
            <a:r>
              <a:rPr lang="en-US" altLang="ja-JP" sz="1600" b="1" dirty="0" smtClean="0">
                <a:latin typeface="Courier New Bold" pitchFamily="1" charset="0"/>
              </a:rPr>
              <a:t>(</a:t>
            </a:r>
            <a:r>
              <a:rPr lang="en-US" altLang="ja-JP" sz="1600" b="1" dirty="0" err="1" smtClean="0">
                <a:latin typeface="Courier New Bold" pitchFamily="1" charset="0"/>
              </a:rPr>
              <a:t>self.denominator</a:t>
            </a:r>
            <a:r>
              <a:rPr lang="en-US" altLang="ja-JP" sz="1600" b="1" dirty="0" smtClean="0">
                <a:latin typeface="Courier New Bold" pitchFamily="1" charset="0"/>
              </a:rPr>
              <a:t>) + ")"</a:t>
            </a:r>
          </a:p>
          <a:p>
            <a:pPr>
              <a:lnSpc>
                <a:spcPct val="90000"/>
              </a:lnSpc>
              <a:buFontTx/>
              <a:buNone/>
            </a:pPr>
            <a:endParaRPr lang="en-US" altLang="en-US" sz="2800" b="1" dirty="0" smtClean="0"/>
          </a:p>
          <a:p>
            <a:pPr>
              <a:lnSpc>
                <a:spcPct val="90000"/>
              </a:lnSpc>
            </a:pPr>
            <a:endParaRPr lang="en-US" altLang="en-US" sz="2800" dirty="0" smtClean="0"/>
          </a:p>
          <a:p>
            <a:pPr>
              <a:lnSpc>
                <a:spcPct val="90000"/>
              </a:lnSpc>
              <a:buFontTx/>
              <a:buNone/>
            </a:pPr>
            <a:endParaRPr lang="en-US" altLang="en-US" sz="2800" dirty="0" smtClean="0"/>
          </a:p>
        </p:txBody>
      </p:sp>
      <p:grpSp>
        <p:nvGrpSpPr>
          <p:cNvPr id="13316"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51054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234238" y="561657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3319" name="Rectangle 14"/>
          <p:cNvSpPr>
            <a:spLocks noChangeArrowheads="1"/>
          </p:cNvSpPr>
          <p:nvPr/>
        </p:nvSpPr>
        <p:spPr bwMode="auto">
          <a:xfrm>
            <a:off x="5748338" y="5692775"/>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819900" y="592455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3321" name="Text Box 8"/>
          <p:cNvSpPr txBox="1">
            <a:spLocks noChangeArrowheads="1"/>
          </p:cNvSpPr>
          <p:nvPr/>
        </p:nvSpPr>
        <p:spPr bwMode="auto">
          <a:xfrm>
            <a:off x="288925" y="5165725"/>
            <a:ext cx="3768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 = Rational(1, 3)</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r>
              <a:rPr lang="en-US" altLang="en-US" sz="1800" b="1" dirty="0" smtClean="0">
                <a:solidFill>
                  <a:srgbClr val="000000"/>
                </a:solidFill>
                <a:latin typeface="Courier New Bold" pitchFamily="1" charset="0"/>
              </a:rPr>
              <a:t>._ _</a:t>
            </a:r>
            <a:r>
              <a:rPr lang="en-US" altLang="en-US" sz="1800" b="1" dirty="0" err="1">
                <a:solidFill>
                  <a:srgbClr val="000000"/>
                </a:solidFill>
                <a:latin typeface="Courier New Bold" pitchFamily="1" charset="0"/>
              </a:rPr>
              <a:t>repr</a:t>
            </a:r>
            <a:r>
              <a:rPr lang="en-US" altLang="en-US" sz="1800" b="1" dirty="0" smtClean="0">
                <a:solidFill>
                  <a:srgbClr val="000000"/>
                </a:solidFill>
                <a:latin typeface="Courier New Bold" pitchFamily="1" charset="0"/>
              </a:rPr>
              <a:t>_ _()</a:t>
            </a:r>
            <a:endParaRPr lang="en-US" altLang="en-US" sz="1800" b="1" dirty="0">
              <a:solidFill>
                <a:srgbClr val="000000"/>
              </a:solidFill>
              <a:latin typeface="Courier New Bold" pitchFamily="1" charset="0"/>
            </a:endParaRPr>
          </a:p>
          <a:p>
            <a:pPr eaLnBrk="1" hangingPunct="1">
              <a:spcBef>
                <a:spcPct val="0"/>
              </a:spcBef>
              <a:buFontTx/>
              <a:buNone/>
            </a:pPr>
            <a:r>
              <a:rPr lang="en-US" altLang="en-US" sz="1800" b="1" dirty="0">
                <a:solidFill>
                  <a:srgbClr val="000000"/>
                </a:solidFill>
                <a:latin typeface="Courier New Bold" pitchFamily="1" charset="0"/>
              </a:rPr>
              <a:t>Rational(1</a:t>
            </a:r>
            <a:r>
              <a:rPr lang="en-US" altLang="en-US" sz="1800" b="1" dirty="0" smtClean="0">
                <a:solidFill>
                  <a:srgbClr val="000000"/>
                </a:solidFill>
                <a:latin typeface="Courier New Bold" pitchFamily="1" charset="0"/>
              </a:rPr>
              <a:t>, </a:t>
            </a:r>
            <a:r>
              <a:rPr lang="en-US" altLang="en-US" sz="1800" b="1" dirty="0">
                <a:solidFill>
                  <a:srgbClr val="000000"/>
                </a:solidFill>
                <a:latin typeface="Courier New Bold" pitchFamily="1" charset="0"/>
              </a:rPr>
              <a:t>3)</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endParaRPr lang="en-US" altLang="en-US" sz="1800" b="1" dirty="0">
              <a:solidFill>
                <a:srgbClr val="000000"/>
              </a:solidFill>
              <a:latin typeface="Courier New Bold" pitchFamily="1" charset="0"/>
            </a:endParaRPr>
          </a:p>
          <a:p>
            <a:pPr eaLnBrk="1" hangingPunct="1">
              <a:spcBef>
                <a:spcPct val="0"/>
              </a:spcBef>
              <a:buFontTx/>
              <a:buNone/>
            </a:pPr>
            <a:r>
              <a:rPr lang="en-US" altLang="en-US" sz="1800" b="1" dirty="0">
                <a:solidFill>
                  <a:srgbClr val="000000"/>
                </a:solidFill>
                <a:latin typeface="Courier New Bold" pitchFamily="1" charset="0"/>
              </a:rPr>
              <a:t>Rational(1, 3)</a:t>
            </a:r>
          </a:p>
        </p:txBody>
      </p:sp>
      <p:pic>
        <p:nvPicPr>
          <p:cNvPr id="1332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577850"/>
          </a:xfrm>
        </p:spPr>
        <p:txBody>
          <a:bodyPr/>
          <a:lstStyle/>
          <a:p>
            <a:r>
              <a:rPr lang="en-US" altLang="en-US" smtClean="0"/>
              <a:t>Thinking Rationally</a:t>
            </a:r>
          </a:p>
        </p:txBody>
      </p:sp>
      <p:sp>
        <p:nvSpPr>
          <p:cNvPr id="14339" name="Rectangle 3"/>
          <p:cNvSpPr>
            <a:spLocks noGrp="1" noChangeArrowheads="1"/>
          </p:cNvSpPr>
          <p:nvPr>
            <p:ph type="body" idx="1"/>
          </p:nvPr>
        </p:nvSpPr>
        <p:spPr>
          <a:xfrm>
            <a:off x="533400" y="1241425"/>
            <a:ext cx="7772400" cy="3178175"/>
          </a:xfrm>
        </p:spPr>
        <p:txBody>
          <a:bodyPr/>
          <a:lstStyle/>
          <a:p>
            <a:pPr>
              <a:lnSpc>
                <a:spcPct val="90000"/>
              </a:lnSpc>
              <a:buFontTx/>
              <a:buNone/>
            </a:pPr>
            <a:r>
              <a:rPr lang="en-US" altLang="en-US" sz="1600" b="1" dirty="0" smtClean="0">
                <a:latin typeface="Courier New Bold" pitchFamily="1" charset="0"/>
              </a:rPr>
              <a:t>class Rational(object):</a:t>
            </a:r>
          </a:p>
          <a:p>
            <a:pPr>
              <a:lnSpc>
                <a:spcPct val="90000"/>
              </a:lnSpc>
              <a:buFontTx/>
              <a:buNone/>
            </a:pPr>
            <a:r>
              <a:rPr lang="en-US" altLang="en-US" sz="1600" b="1" dirty="0" smtClean="0">
                <a:latin typeface="Courier New Bold" pitchFamily="1" charset="0"/>
              </a:rPr>
              <a:t>	</a:t>
            </a:r>
            <a:r>
              <a:rPr lang="en-US" altLang="en-US" sz="1600" b="1" dirty="0" err="1" smtClean="0">
                <a:latin typeface="Courier New Bold" pitchFamily="1" charset="0"/>
              </a:rPr>
              <a:t>def</a:t>
            </a:r>
            <a:r>
              <a:rPr lang="en-US" altLang="en-US" sz="1600" b="1" dirty="0" smtClean="0">
                <a:latin typeface="Courier New Bold" pitchFamily="1" charset="0"/>
              </a:rPr>
              <a:t> _ _</a:t>
            </a:r>
            <a:r>
              <a:rPr lang="en-US" altLang="en-US" sz="1600" b="1" dirty="0" err="1" smtClean="0">
                <a:latin typeface="Courier New Bold" pitchFamily="1" charset="0"/>
              </a:rPr>
              <a:t>init</a:t>
            </a:r>
            <a:r>
              <a:rPr lang="en-US" altLang="en-US" sz="1600" b="1" dirty="0" smtClean="0">
                <a:latin typeface="Courier New Bold" pitchFamily="1" charset="0"/>
              </a:rPr>
              <a:t>_ _(</a:t>
            </a:r>
            <a:r>
              <a:rPr lang="en-US" altLang="en-US" sz="1600" b="1" dirty="0" smtClean="0">
                <a:solidFill>
                  <a:schemeClr val="accent2"/>
                </a:solidFill>
                <a:latin typeface="Courier New Bold" pitchFamily="1" charset="0"/>
              </a:rPr>
              <a:t>self</a:t>
            </a:r>
            <a:r>
              <a:rPr lang="en-US" altLang="en-US" sz="1600" b="1" dirty="0" smtClean="0">
                <a:latin typeface="Courier New Bold" pitchFamily="1" charset="0"/>
              </a:rPr>
              <a:t>, n, d):</a:t>
            </a:r>
          </a:p>
          <a:p>
            <a:pPr>
              <a:lnSpc>
                <a:spcPct val="90000"/>
              </a:lnSpc>
              <a:buFontTx/>
              <a:buNone/>
            </a:pPr>
            <a:r>
              <a:rPr lang="en-US" altLang="en-US" sz="1600" b="1" dirty="0" smtClean="0">
                <a:latin typeface="Courier New Bold" pitchFamily="1" charset="0"/>
              </a:rPr>
              <a:t>     </a:t>
            </a:r>
            <a:r>
              <a:rPr lang="en-US" altLang="en-US" sz="1600" b="1" dirty="0" err="1" smtClean="0">
                <a:latin typeface="Courier New Bold" pitchFamily="1" charset="0"/>
              </a:rPr>
              <a:t>self.numerator</a:t>
            </a:r>
            <a:r>
              <a:rPr lang="en-US" altLang="en-US" sz="1600" b="1" dirty="0" smtClean="0">
                <a:latin typeface="Courier New Bold" pitchFamily="1" charset="0"/>
              </a:rPr>
              <a:t> = n</a:t>
            </a:r>
          </a:p>
          <a:p>
            <a:pPr>
              <a:lnSpc>
                <a:spcPct val="90000"/>
              </a:lnSpc>
              <a:buFontTx/>
              <a:buNone/>
            </a:pPr>
            <a:r>
              <a:rPr lang="en-US" altLang="en-US" sz="1600" b="1" dirty="0" smtClean="0">
                <a:latin typeface="Courier New Bold" pitchFamily="1" charset="0"/>
              </a:rPr>
              <a:t>     </a:t>
            </a:r>
            <a:r>
              <a:rPr lang="en-US" altLang="en-US" sz="1600" b="1" dirty="0" err="1" smtClean="0">
                <a:latin typeface="Courier New Bold" pitchFamily="1" charset="0"/>
              </a:rPr>
              <a:t>self.denominator</a:t>
            </a:r>
            <a:r>
              <a:rPr lang="en-US" altLang="en-US" sz="1600" b="1" dirty="0" smtClean="0">
                <a:latin typeface="Courier New Bold" pitchFamily="1" charset="0"/>
              </a:rPr>
              <a:t> = d</a:t>
            </a:r>
          </a:p>
          <a:p>
            <a:pPr>
              <a:lnSpc>
                <a:spcPct val="90000"/>
              </a:lnSpc>
              <a:buFontTx/>
              <a:buNone/>
            </a:pPr>
            <a:r>
              <a:rPr lang="en-US" altLang="en-US" sz="1600" dirty="0" smtClean="0">
                <a:latin typeface="Courier New Bold" pitchFamily="1" charset="0"/>
              </a:rPr>
              <a:t>	</a:t>
            </a:r>
          </a:p>
          <a:p>
            <a:pPr>
              <a:lnSpc>
                <a:spcPct val="90000"/>
              </a:lnSpc>
              <a:buFontTx/>
              <a:buNone/>
            </a:pPr>
            <a:r>
              <a:rPr lang="en-US" altLang="en-US" sz="1600" b="1" dirty="0" smtClean="0">
                <a:latin typeface="Courier New Bold" pitchFamily="1" charset="0"/>
              </a:rPr>
              <a:t>   </a:t>
            </a:r>
            <a:r>
              <a:rPr lang="en-US" altLang="en-US" sz="1600" b="1" dirty="0" err="1" smtClean="0">
                <a:latin typeface="Courier New Bold" pitchFamily="1" charset="0"/>
              </a:rPr>
              <a:t>def</a:t>
            </a:r>
            <a:r>
              <a:rPr lang="en-US" altLang="en-US" sz="1600" b="1" dirty="0" smtClean="0">
                <a:latin typeface="Courier New Bold" pitchFamily="1" charset="0"/>
              </a:rPr>
              <a:t> </a:t>
            </a:r>
            <a:r>
              <a:rPr lang="en-US" altLang="en-US" sz="1600" b="1" dirty="0" err="1" smtClean="0">
                <a:latin typeface="Courier New Bold" pitchFamily="1" charset="0"/>
              </a:rPr>
              <a:t>isZero</a:t>
            </a:r>
            <a:r>
              <a:rPr lang="en-US" altLang="en-US" sz="1600" b="1" dirty="0" smtClean="0">
                <a:latin typeface="Courier New Bold" pitchFamily="1" charset="0"/>
              </a:rPr>
              <a:t>(</a:t>
            </a:r>
            <a:r>
              <a:rPr lang="en-US" altLang="en-US" sz="1600" b="1" dirty="0" smtClean="0">
                <a:solidFill>
                  <a:schemeClr val="accent2"/>
                </a:solidFill>
                <a:latin typeface="Courier New Bold" pitchFamily="1" charset="0"/>
              </a:rPr>
              <a:t>self</a:t>
            </a:r>
            <a:r>
              <a:rPr lang="en-US" altLang="en-US" sz="1600" b="1" dirty="0" smtClean="0">
                <a:latin typeface="Courier New Bold" pitchFamily="1" charset="0"/>
              </a:rPr>
              <a:t>):</a:t>
            </a:r>
          </a:p>
          <a:p>
            <a:pPr>
              <a:lnSpc>
                <a:spcPct val="90000"/>
              </a:lnSpc>
              <a:buFontTx/>
              <a:buNone/>
            </a:pPr>
            <a:r>
              <a:rPr lang="en-US" altLang="en-US" sz="1600" b="1" dirty="0" smtClean="0">
                <a:latin typeface="Courier New Bold" pitchFamily="1" charset="0"/>
              </a:rPr>
              <a:t>	   return </a:t>
            </a:r>
            <a:r>
              <a:rPr lang="en-US" altLang="en-US" sz="1600" b="1" dirty="0" err="1" smtClean="0">
                <a:latin typeface="Courier New Bold" pitchFamily="1" charset="0"/>
              </a:rPr>
              <a:t>self.numerator</a:t>
            </a:r>
            <a:r>
              <a:rPr lang="en-US" altLang="en-US" sz="1600" b="1" dirty="0" smtClean="0">
                <a:latin typeface="Courier New Bold" pitchFamily="1" charset="0"/>
              </a:rPr>
              <a:t> == 0</a:t>
            </a:r>
          </a:p>
          <a:p>
            <a:pPr>
              <a:lnSpc>
                <a:spcPct val="90000"/>
              </a:lnSpc>
              <a:buFontTx/>
              <a:buNone/>
            </a:pPr>
            <a:endParaRPr lang="en-US" altLang="en-US" sz="1600" b="1" dirty="0" smtClean="0">
              <a:latin typeface="Courier New Bold" pitchFamily="1" charset="0"/>
            </a:endParaRPr>
          </a:p>
          <a:p>
            <a:pPr>
              <a:lnSpc>
                <a:spcPct val="90000"/>
              </a:lnSpc>
              <a:buFontTx/>
              <a:buNone/>
            </a:pPr>
            <a:r>
              <a:rPr lang="en-US" altLang="en-US" sz="1600" b="1" dirty="0" smtClean="0">
                <a:latin typeface="Courier New Bold" pitchFamily="1" charset="0"/>
              </a:rPr>
              <a:t>   # The lazy way to do both </a:t>
            </a:r>
            <a:r>
              <a:rPr lang="en-US" altLang="en-US" sz="1600" b="1" dirty="0" err="1" smtClean="0">
                <a:latin typeface="Courier New Bold" pitchFamily="1" charset="0"/>
              </a:rPr>
              <a:t>str</a:t>
            </a:r>
            <a:r>
              <a:rPr lang="en-US" altLang="en-US" sz="1600" b="1" dirty="0" smtClean="0">
                <a:latin typeface="Courier New Bold" pitchFamily="1" charset="0"/>
              </a:rPr>
              <a:t> and </a:t>
            </a:r>
            <a:r>
              <a:rPr lang="en-US" altLang="en-US" sz="1600" b="1" dirty="0" err="1" smtClean="0">
                <a:latin typeface="Courier New Bold" pitchFamily="1" charset="0"/>
              </a:rPr>
              <a:t>repr</a:t>
            </a:r>
            <a:endParaRPr lang="en-US" altLang="en-US" sz="1600" b="1" dirty="0" smtClean="0">
              <a:latin typeface="Courier New Bold" pitchFamily="1" charset="0"/>
            </a:endParaRPr>
          </a:p>
          <a:p>
            <a:pPr>
              <a:lnSpc>
                <a:spcPct val="90000"/>
              </a:lnSpc>
              <a:buFontTx/>
              <a:buNone/>
            </a:pPr>
            <a:r>
              <a:rPr lang="en-US" altLang="en-US" sz="1600" b="1" dirty="0" smtClean="0">
                <a:latin typeface="Courier New Bold" pitchFamily="1" charset="0"/>
              </a:rPr>
              <a:t>   </a:t>
            </a:r>
            <a:r>
              <a:rPr lang="en-US" altLang="en-US" sz="1600" b="1" dirty="0" err="1" smtClean="0">
                <a:latin typeface="Courier New Bold" pitchFamily="1" charset="0"/>
              </a:rPr>
              <a:t>def</a:t>
            </a:r>
            <a:r>
              <a:rPr lang="en-US" altLang="en-US" sz="1600" b="1" dirty="0" smtClean="0">
                <a:latin typeface="Courier New Bold" pitchFamily="1" charset="0"/>
              </a:rPr>
              <a:t> _ _</a:t>
            </a:r>
            <a:r>
              <a:rPr lang="en-US" altLang="en-US" sz="1600" b="1" dirty="0" err="1" smtClean="0">
                <a:latin typeface="Courier New Bold" pitchFamily="1" charset="0"/>
              </a:rPr>
              <a:t>repr</a:t>
            </a:r>
            <a:r>
              <a:rPr lang="en-US" altLang="en-US" sz="1600" b="1" dirty="0" smtClean="0">
                <a:latin typeface="Courier New Bold" pitchFamily="1" charset="0"/>
              </a:rPr>
              <a:t>_ _ (</a:t>
            </a:r>
            <a:r>
              <a:rPr lang="en-US" altLang="en-US" sz="1600" b="1" dirty="0" smtClean="0">
                <a:solidFill>
                  <a:srgbClr val="C56563"/>
                </a:solidFill>
                <a:latin typeface="Courier New Bold" pitchFamily="1" charset="0"/>
              </a:rPr>
              <a:t>self</a:t>
            </a:r>
            <a:r>
              <a:rPr lang="en-US" altLang="en-US" sz="1600" b="1" dirty="0" smtClean="0">
                <a:latin typeface="Courier New Bold" pitchFamily="1" charset="0"/>
              </a:rPr>
              <a:t>):</a:t>
            </a:r>
          </a:p>
          <a:p>
            <a:pPr>
              <a:lnSpc>
                <a:spcPct val="90000"/>
              </a:lnSpc>
              <a:buFontTx/>
              <a:buNone/>
            </a:pPr>
            <a:r>
              <a:rPr lang="en-US" altLang="en-US" sz="1600" b="1" dirty="0" smtClean="0">
                <a:latin typeface="Courier New Bold" pitchFamily="1" charset="0"/>
              </a:rPr>
              <a:t>      return </a:t>
            </a:r>
            <a:r>
              <a:rPr lang="en-US" altLang="en-US" sz="1600" b="1" dirty="0" err="1" smtClean="0">
                <a:latin typeface="Courier New Bold" pitchFamily="1" charset="0"/>
              </a:rPr>
              <a:t>str</a:t>
            </a:r>
            <a:r>
              <a:rPr lang="en-US" altLang="en-US" sz="1600" b="1" dirty="0" smtClean="0">
                <a:latin typeface="Courier New Bold" pitchFamily="1" charset="0"/>
              </a:rPr>
              <a:t>(</a:t>
            </a:r>
            <a:r>
              <a:rPr lang="en-US" altLang="en-US" sz="1600" b="1" dirty="0" err="1" smtClean="0">
                <a:latin typeface="Courier New Bold" pitchFamily="1" charset="0"/>
              </a:rPr>
              <a:t>self.numerator</a:t>
            </a:r>
            <a:r>
              <a:rPr lang="en-US" altLang="en-US" sz="1600" b="1" dirty="0" smtClean="0">
                <a:latin typeface="Courier New Bold" pitchFamily="1" charset="0"/>
              </a:rPr>
              <a:t>) + </a:t>
            </a:r>
            <a:r>
              <a:rPr lang="ja-JP" altLang="en-US" sz="1600" b="1" dirty="0" smtClean="0">
                <a:latin typeface="Courier New Bold" pitchFamily="1" charset="0"/>
              </a:rPr>
              <a:t>“</a:t>
            </a:r>
            <a:r>
              <a:rPr lang="en-US" altLang="ja-JP" sz="1600" b="1" dirty="0" smtClean="0">
                <a:latin typeface="Courier New Bold" pitchFamily="1" charset="0"/>
              </a:rPr>
              <a:t>/</a:t>
            </a:r>
            <a:r>
              <a:rPr lang="ja-JP" altLang="en-US" sz="1600" b="1" dirty="0" smtClean="0">
                <a:latin typeface="Courier New Bold" pitchFamily="1" charset="0"/>
              </a:rPr>
              <a:t>”</a:t>
            </a:r>
            <a:r>
              <a:rPr lang="en-US" altLang="ja-JP" sz="1600" b="1" dirty="0" smtClean="0">
                <a:latin typeface="Courier New Bold" pitchFamily="1" charset="0"/>
              </a:rPr>
              <a:t> + </a:t>
            </a:r>
            <a:r>
              <a:rPr lang="en-US" altLang="ja-JP" sz="1600" b="1" dirty="0" err="1" smtClean="0">
                <a:latin typeface="Courier New Bold" pitchFamily="1" charset="0"/>
              </a:rPr>
              <a:t>str</a:t>
            </a:r>
            <a:r>
              <a:rPr lang="en-US" altLang="ja-JP" sz="1600" b="1" dirty="0" smtClean="0">
                <a:latin typeface="Courier New Bold" pitchFamily="1" charset="0"/>
              </a:rPr>
              <a:t>(</a:t>
            </a:r>
            <a:r>
              <a:rPr lang="en-US" altLang="ja-JP" sz="1600" b="1" dirty="0" err="1" smtClean="0">
                <a:latin typeface="Courier New Bold" pitchFamily="1" charset="0"/>
              </a:rPr>
              <a:t>self.denominator</a:t>
            </a:r>
            <a:r>
              <a:rPr lang="en-US" altLang="ja-JP" sz="1600" b="1" dirty="0" smtClean="0">
                <a:latin typeface="Courier New Bold" pitchFamily="1" charset="0"/>
              </a:rPr>
              <a:t>)</a:t>
            </a:r>
            <a:endParaRPr lang="en-US" altLang="ja-JP" sz="1600" b="1" dirty="0" smtClean="0"/>
          </a:p>
        </p:txBody>
      </p:sp>
      <p:grpSp>
        <p:nvGrpSpPr>
          <p:cNvPr id="14340"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4343" name="Rectangle 14"/>
          <p:cNvSpPr>
            <a:spLocks noChangeArrowheads="1"/>
          </p:cNvSpPr>
          <p:nvPr/>
        </p:nvSpPr>
        <p:spPr bwMode="auto">
          <a:xfrm>
            <a:off x="5600700" y="51546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3562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4345" name="Text Box 8"/>
          <p:cNvSpPr txBox="1">
            <a:spLocks noChangeArrowheads="1"/>
          </p:cNvSpPr>
          <p:nvPr/>
        </p:nvSpPr>
        <p:spPr bwMode="auto">
          <a:xfrm>
            <a:off x="288925" y="4943475"/>
            <a:ext cx="39068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dirty="0">
                <a:solidFill>
                  <a:srgbClr val="000000"/>
                </a:solidFill>
                <a:latin typeface="Courier New Bold" pitchFamily="1" charset="0"/>
              </a:rPr>
              <a:t>&gt;&gt;&gt; myNum1 = Rational(1, 3)</a:t>
            </a:r>
          </a:p>
          <a:p>
            <a:pPr eaLnBrk="1" hangingPunct="1">
              <a:spcBef>
                <a:spcPct val="0"/>
              </a:spcBef>
              <a:buFontTx/>
              <a:buNone/>
            </a:pPr>
            <a:r>
              <a:rPr lang="en-US" altLang="en-US" sz="1800" b="1" dirty="0">
                <a:solidFill>
                  <a:srgbClr val="000000"/>
                </a:solidFill>
                <a:latin typeface="Courier New Bold" pitchFamily="1" charset="0"/>
              </a:rPr>
              <a:t>&gt;&gt;&gt; myNum2 = Rational(2, 6)</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smtClean="0">
                <a:solidFill>
                  <a:srgbClr val="000000"/>
                </a:solidFill>
                <a:latin typeface="Courier New Bold" pitchFamily="1" charset="0"/>
              </a:rPr>
              <a:t>print(myNum2)</a:t>
            </a:r>
            <a:endParaRPr lang="en-US" altLang="en-US" sz="1800" b="1" dirty="0">
              <a:solidFill>
                <a:srgbClr val="000000"/>
              </a:solidFill>
              <a:latin typeface="Courier New Bold" pitchFamily="1" charset="0"/>
            </a:endParaRPr>
          </a:p>
          <a:p>
            <a:pPr eaLnBrk="1" hangingPunct="1">
              <a:spcBef>
                <a:spcPct val="0"/>
              </a:spcBef>
              <a:buFontTx/>
              <a:buNone/>
            </a:pPr>
            <a:r>
              <a:rPr lang="en-US" altLang="en-US" sz="1800" b="1" dirty="0">
                <a:solidFill>
                  <a:srgbClr val="000000"/>
                </a:solidFill>
                <a:latin typeface="Courier New Bold" pitchFamily="1" charset="0"/>
              </a:rPr>
              <a:t>2/6</a:t>
            </a:r>
          </a:p>
          <a:p>
            <a:pPr eaLnBrk="1" hangingPunct="1">
              <a:spcBef>
                <a:spcPct val="0"/>
              </a:spcBef>
              <a:buFontTx/>
              <a:buNone/>
            </a:pPr>
            <a:r>
              <a:rPr lang="en-US" altLang="en-US" sz="1800" b="1" dirty="0">
                <a:solidFill>
                  <a:srgbClr val="000000"/>
                </a:solidFill>
                <a:latin typeface="Courier New Bold" pitchFamily="1" charset="0"/>
              </a:rPr>
              <a:t>&gt;&gt;&gt; myNum1 == myNum2</a:t>
            </a:r>
          </a:p>
          <a:p>
            <a:pPr eaLnBrk="1" hangingPunct="1">
              <a:spcBef>
                <a:spcPct val="0"/>
              </a:spcBef>
              <a:buFontTx/>
              <a:buNone/>
            </a:pPr>
            <a:r>
              <a:rPr lang="en-US" altLang="en-US" sz="1800" b="1" dirty="0">
                <a:solidFill>
                  <a:srgbClr val="000000"/>
                </a:solidFill>
                <a:latin typeface="Courier New Bold" pitchFamily="1" charset="0"/>
              </a:rPr>
              <a:t>False</a:t>
            </a:r>
          </a:p>
        </p:txBody>
      </p:sp>
      <p:sp>
        <p:nvSpPr>
          <p:cNvPr id="14346" name="Rectangle 11"/>
          <p:cNvSpPr>
            <a:spLocks noChangeArrowheads="1"/>
          </p:cNvSpPr>
          <p:nvPr/>
        </p:nvSpPr>
        <p:spPr bwMode="auto">
          <a:xfrm>
            <a:off x="7086600" y="58674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2</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14347" name="Rectangle 14"/>
          <p:cNvSpPr>
            <a:spLocks noChangeArrowheads="1"/>
          </p:cNvSpPr>
          <p:nvPr/>
        </p:nvSpPr>
        <p:spPr bwMode="auto">
          <a:xfrm>
            <a:off x="5635625" y="5992813"/>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1944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pic>
        <p:nvPicPr>
          <p:cNvPr id="1434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5203166</TotalTime>
  <Words>1676</Words>
  <Application>Microsoft Office PowerPoint</Application>
  <PresentationFormat>On-screen Show (4:3)</PresentationFormat>
  <Paragraphs>473</Paragraphs>
  <Slides>25</Slides>
  <Notes>24</Notes>
  <HiddenSlides>1</HiddenSlides>
  <MMClips>0</MMClips>
  <ScaleCrop>false</ScaleCrop>
  <HeadingPairs>
    <vt:vector size="6" baseType="variant">
      <vt:variant>
        <vt:lpstr>Theme</vt:lpstr>
      </vt:variant>
      <vt:variant>
        <vt:i4>1</vt:i4>
      </vt:variant>
      <vt:variant>
        <vt:lpstr>Slide Titles</vt:lpstr>
      </vt:variant>
      <vt:variant>
        <vt:i4>25</vt:i4>
      </vt:variant>
      <vt:variant>
        <vt:lpstr>Custom Shows</vt:lpstr>
      </vt:variant>
      <vt:variant>
        <vt:i4>2</vt:i4>
      </vt:variant>
    </vt:vector>
  </HeadingPairs>
  <TitlesOfParts>
    <vt:vector size="28" baseType="lpstr">
      <vt:lpstr>Blank Presentation</vt:lpstr>
      <vt:lpstr>The CS 5 Times-Picayune</vt:lpstr>
      <vt:lpstr>Rocket Science!</vt:lpstr>
      <vt:lpstr>Wishful Thinking…</vt:lpstr>
      <vt:lpstr>Thinking Rationally</vt:lpstr>
      <vt:lpstr>Thinking Rationally</vt:lpstr>
      <vt:lpstr>Thinking Rationally</vt:lpstr>
      <vt:lpstr>Thinking Rationally</vt:lpstr>
      <vt:lpstr>Thinking Rationally</vt:lpstr>
      <vt:lpstr>Thinking Rationally</vt:lpstr>
      <vt:lpstr>Thinking Rationally</vt:lpstr>
      <vt:lpstr>Thinking Rationally</vt:lpstr>
      <vt:lpstr>The Alien’s Life Advice</vt:lpstr>
      <vt:lpstr>Thinking Rationally</vt:lpstr>
      <vt:lpstr>Thinking Rationally</vt:lpstr>
      <vt:lpstr>Overloaded Operator Naming</vt:lpstr>
      <vt:lpstr>Putting It All Together</vt:lpstr>
      <vt:lpstr>Putting It All Together</vt:lpstr>
      <vt:lpstr>Rationals Are Now “First Class” Citizens!</vt:lpstr>
      <vt:lpstr>More OOPS…</vt:lpstr>
      <vt:lpstr>True Story</vt:lpstr>
      <vt:lpstr>PowerPoint Presentation</vt:lpstr>
      <vt:lpstr>kth Order Markov Processes</vt:lpstr>
      <vt:lpstr>kth Order Markov Processes</vt:lpstr>
      <vt:lpstr>kth Order Markov Processes</vt:lpstr>
      <vt:lpstr>kth Order Markov Processes</vt:lpstr>
      <vt:lpstr>For screen</vt:lpstr>
      <vt:lpstr>For printing</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Geoff Kuenning</cp:lastModifiedBy>
  <cp:revision>553</cp:revision>
  <cp:lastPrinted>2016-11-07T01:02:50Z</cp:lastPrinted>
  <dcterms:created xsi:type="dcterms:W3CDTF">2011-11-08T06:00:36Z</dcterms:created>
  <dcterms:modified xsi:type="dcterms:W3CDTF">2016-11-07T01:04:09Z</dcterms:modified>
</cp:coreProperties>
</file>