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22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23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24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notesSlides/notesSlide28.xml" ContentType="application/vnd.openxmlformats-officedocument.presentationml.notesSlide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notesSlides/notesSlide29.xml" ContentType="application/vnd.openxmlformats-officedocument.presentationml.notesSlide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notesSlides/notesSlide30.xml" ContentType="application/vnd.openxmlformats-officedocument.presentationml.notesSlide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42"/>
  </p:notesMasterIdLst>
  <p:handoutMasterIdLst>
    <p:handoutMasterId r:id="rId43"/>
  </p:handoutMasterIdLst>
  <p:sldIdLst>
    <p:sldId id="545" r:id="rId3"/>
    <p:sldId id="608" r:id="rId4"/>
    <p:sldId id="609" r:id="rId5"/>
    <p:sldId id="610" r:id="rId6"/>
    <p:sldId id="611" r:id="rId7"/>
    <p:sldId id="517" r:id="rId8"/>
    <p:sldId id="401" r:id="rId9"/>
    <p:sldId id="556" r:id="rId10"/>
    <p:sldId id="537" r:id="rId11"/>
    <p:sldId id="572" r:id="rId12"/>
    <p:sldId id="430" r:id="rId13"/>
    <p:sldId id="425" r:id="rId14"/>
    <p:sldId id="283" r:id="rId15"/>
    <p:sldId id="485" r:id="rId16"/>
    <p:sldId id="326" r:id="rId17"/>
    <p:sldId id="426" r:id="rId18"/>
    <p:sldId id="330" r:id="rId19"/>
    <p:sldId id="427" r:id="rId20"/>
    <p:sldId id="284" r:id="rId21"/>
    <p:sldId id="477" r:id="rId22"/>
    <p:sldId id="478" r:id="rId23"/>
    <p:sldId id="479" r:id="rId24"/>
    <p:sldId id="487" r:id="rId25"/>
    <p:sldId id="559" r:id="rId26"/>
    <p:sldId id="520" r:id="rId27"/>
    <p:sldId id="541" r:id="rId28"/>
    <p:sldId id="527" r:id="rId29"/>
    <p:sldId id="489" r:id="rId30"/>
    <p:sldId id="539" r:id="rId31"/>
    <p:sldId id="540" r:id="rId32"/>
    <p:sldId id="570" r:id="rId33"/>
    <p:sldId id="327" r:id="rId34"/>
    <p:sldId id="543" r:id="rId35"/>
    <p:sldId id="482" r:id="rId36"/>
    <p:sldId id="505" r:id="rId37"/>
    <p:sldId id="506" r:id="rId38"/>
    <p:sldId id="544" r:id="rId39"/>
    <p:sldId id="333" r:id="rId40"/>
    <p:sldId id="408" r:id="rId41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815F3"/>
    <a:srgbClr val="F69509"/>
    <a:srgbClr val="CC3300"/>
    <a:srgbClr val="FFE8D1"/>
    <a:srgbClr val="E1E1FF"/>
    <a:srgbClr val="CCCCFF"/>
    <a:srgbClr val="CCECFF"/>
    <a:srgbClr val="CCFFCC"/>
    <a:srgbClr val="FFCC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4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550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41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550" y="8805841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B26CADE-E5B2-420E-897A-3F8D53EE6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8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167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167" y="880745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CEB738C-35A9-4A7B-9366-0B57437DFD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25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Demos are in lec19fun.py.  Have code ready to edit.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B738C-35A9-4A7B-9366-0B57437DFDB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773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B738C-35A9-4A7B-9366-0B57437DFDB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98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B738C-35A9-4A7B-9366-0B57437DFDB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09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B738C-35A9-4A7B-9366-0B57437DFDB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04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B738C-35A9-4A7B-9366-0B57437DFDB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80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r>
              <a:rPr lang="en-US" dirty="0" smtClean="0"/>
              <a:t>crash1</a:t>
            </a:r>
            <a:r>
              <a:rPr lang="en-US" dirty="0" smtClean="0"/>
              <a:t>, crash2,</a:t>
            </a:r>
            <a:r>
              <a:rPr lang="en-US" baseline="0" dirty="0" smtClean="0"/>
              <a:t> crash3 are stock market crash dates</a:t>
            </a:r>
          </a:p>
          <a:p>
            <a:r>
              <a:rPr lang="en-US" baseline="0" dirty="0" smtClean="0"/>
              <a:t>Create some </a:t>
            </a:r>
            <a:r>
              <a:rPr lang="en-US" baseline="0" dirty="0" smtClean="0"/>
              <a:t>birthdays (</a:t>
            </a:r>
            <a:r>
              <a:rPr lang="en-US" baseline="0" dirty="0" err="1" smtClean="0"/>
              <a:t>geoff</a:t>
            </a:r>
            <a:r>
              <a:rPr lang="en-US" baseline="0" dirty="0" smtClean="0"/>
              <a:t> already exists)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B738C-35A9-4A7B-9366-0B57437DFDB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05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r>
              <a:rPr lang="en-US" dirty="0" smtClean="0"/>
              <a:t>Demo </a:t>
            </a:r>
            <a:r>
              <a:rPr lang="en-US" dirty="0" err="1" smtClean="0"/>
              <a:t>isLeapYear</a:t>
            </a:r>
            <a:r>
              <a:rPr lang="en-US" dirty="0" smtClean="0"/>
              <a:t> for several dates.</a:t>
            </a:r>
            <a:r>
              <a:rPr lang="en-US" baseline="0" dirty="0" smtClean="0"/>
              <a:t>  </a:t>
            </a:r>
            <a:r>
              <a:rPr lang="en-US" baseline="0" dirty="0" smtClean="0"/>
              <a:t>Show that </a:t>
            </a:r>
            <a:r>
              <a:rPr lang="en-US" baseline="0" dirty="0" smtClean="0"/>
              <a:t>you can get at month/day/year.</a:t>
            </a:r>
          </a:p>
          <a:p>
            <a:r>
              <a:rPr lang="en-US" baseline="0" dirty="0" smtClean="0"/>
              <a:t>“dot” means “contains”.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B738C-35A9-4A7B-9366-0B57437DFDB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66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r>
              <a:rPr lang="en-US" dirty="0" smtClean="0"/>
              <a:t>Show </a:t>
            </a:r>
            <a:r>
              <a:rPr lang="en-US" dirty="0" smtClean="0"/>
              <a:t>changing </a:t>
            </a:r>
            <a:r>
              <a:rPr lang="en-US" dirty="0" err="1" smtClean="0"/>
              <a:t>repr</a:t>
            </a:r>
            <a:r>
              <a:rPr lang="en-US" dirty="0" smtClean="0"/>
              <a:t> to do day/month/year and other stuff.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B738C-35A9-4A7B-9366-0B57437DFDB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33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B738C-35A9-4A7B-9366-0B57437DFDB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65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B738C-35A9-4A7B-9366-0B57437DFDB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03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B738C-35A9-4A7B-9366-0B57437DFDB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12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B738C-35A9-4A7B-9366-0B57437DFDB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3608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r>
              <a:rPr lang="en-US" dirty="0" smtClean="0"/>
              <a:t>Demo </a:t>
            </a:r>
            <a:r>
              <a:rPr lang="en-US" dirty="0" smtClean="0"/>
              <a:t>this,</a:t>
            </a:r>
            <a:r>
              <a:rPr lang="en-US" baseline="0" dirty="0" smtClean="0"/>
              <a:t> show id(</a:t>
            </a:r>
            <a:r>
              <a:rPr lang="en-US" baseline="0" dirty="0" err="1" smtClean="0"/>
              <a:t>wd</a:t>
            </a:r>
            <a:r>
              <a:rPr lang="en-US" baseline="0" dirty="0" smtClean="0"/>
              <a:t>) and id(wd2).</a:t>
            </a:r>
          </a:p>
          <a:p>
            <a:r>
              <a:rPr lang="en-US" baseline="0" dirty="0" smtClean="0"/>
              <a:t>Note that at this point, __</a:t>
            </a:r>
            <a:r>
              <a:rPr lang="en-US" baseline="0" dirty="0" err="1" smtClean="0"/>
              <a:t>eq</a:t>
            </a:r>
            <a:r>
              <a:rPr lang="en-US" baseline="0" dirty="0" smtClean="0"/>
              <a:t>__ must be undefined in the code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lec19fun.py has it as disabled__</a:t>
            </a:r>
            <a:r>
              <a:rPr lang="en-US" baseline="0" dirty="0" err="1" smtClean="0"/>
              <a:t>eq</a:t>
            </a:r>
            <a:r>
              <a:rPr lang="en-US" baseline="0" dirty="0" smtClean="0"/>
              <a:t>__.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B738C-35A9-4A7B-9366-0B57437DFDB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114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B738C-35A9-4A7B-9366-0B57437DFDB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752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r>
              <a:rPr lang="en-US" dirty="0" smtClean="0"/>
              <a:t>Demo</a:t>
            </a:r>
            <a:r>
              <a:rPr lang="en-US" dirty="0" smtClean="0"/>
              <a:t>, then show</a:t>
            </a:r>
            <a:r>
              <a:rPr lang="en-US" baseline="0" dirty="0" smtClean="0"/>
              <a:t> next slide.  Highlight that you have to recreate objects to pick up latest function </a:t>
            </a:r>
            <a:r>
              <a:rPr lang="en-US" baseline="0" dirty="0" err="1" smtClean="0"/>
              <a:t>defs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B738C-35A9-4A7B-9366-0B57437DFDB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511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how d,</a:t>
            </a:r>
            <a:r>
              <a:rPr lang="en-US" baseline="0" dirty="0" smtClean="0"/>
              <a:t> d2 become the arguments.</a:t>
            </a:r>
          </a:p>
          <a:p>
            <a:r>
              <a:rPr lang="en-US" baseline="0" dirty="0" smtClean="0"/>
              <a:t>Equals is </a:t>
            </a:r>
            <a:r>
              <a:rPr lang="en-US" baseline="0" dirty="0" smtClean="0"/>
              <a:t>inconvenient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B738C-35A9-4A7B-9366-0B57437DFDB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610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Enable code by</a:t>
            </a:r>
            <a:r>
              <a:rPr lang="en-US" baseline="0" dirty="0" smtClean="0"/>
              <a:t> removing </a:t>
            </a:r>
            <a:r>
              <a:rPr lang="en-US" baseline="0" dirty="0" err="1" smtClean="0"/>
              <a:t>diasbled</a:t>
            </a:r>
            <a:r>
              <a:rPr lang="en-US" dirty="0" smtClean="0"/>
              <a:t>, </a:t>
            </a:r>
            <a:r>
              <a:rPr lang="en-US" dirty="0" smtClean="0"/>
              <a:t>highlight</a:t>
            </a:r>
            <a:r>
              <a:rPr lang="en-US" baseline="0" dirty="0" smtClean="0"/>
              <a:t> that objects need recreation.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B738C-35A9-4A7B-9366-0B57437DFDB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642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B738C-35A9-4A7B-9366-0B57437DFDB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669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smtClean="0"/>
              <a:t>actually isn’t a complete list</a:t>
            </a:r>
            <a:r>
              <a:rPr lang="en-US" baseline="0" dirty="0" smtClean="0"/>
              <a:t> (e.g. abs isn’t there).</a:t>
            </a:r>
          </a:p>
          <a:p>
            <a:r>
              <a:rPr lang="en-US" baseline="0" dirty="0" smtClean="0"/>
              <a:t>Demo date differences, also show when somebody will be 30K days old </a:t>
            </a:r>
            <a:r>
              <a:rPr lang="en-US" baseline="0" dirty="0" smtClean="0"/>
              <a:t>(+ or +=).  30K days = 82  years.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B738C-35A9-4A7B-9366-0B57437DFDB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9940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a hack, abs(d) gives </a:t>
            </a:r>
            <a:r>
              <a:rPr lang="en-US" dirty="0" err="1" smtClean="0"/>
              <a:t>dow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B738C-35A9-4A7B-9366-0B57437DFDB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51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QUIZSLIDE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B738C-35A9-4A7B-9366-0B57437DFDB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160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B738C-35A9-4A7B-9366-0B57437DFDB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49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B738C-35A9-4A7B-9366-0B57437DFDB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00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B738C-35A9-4A7B-9366-0B57437DFDB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027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B738C-35A9-4A7B-9366-0B57437DFDB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5962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B738C-35A9-4A7B-9366-0B57437DFDB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8823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B738C-35A9-4A7B-9366-0B57437DFDB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901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B738C-35A9-4A7B-9366-0B57437DFDB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690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B738C-35A9-4A7B-9366-0B57437DFDB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348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B738C-35A9-4A7B-9366-0B57437DFDB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194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B738C-35A9-4A7B-9366-0B57437DFDB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066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B738C-35A9-4A7B-9366-0B57437DFDB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427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B738C-35A9-4A7B-9366-0B57437DFDB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58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B738C-35A9-4A7B-9366-0B57437DFDB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22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B738C-35A9-4A7B-9366-0B57437DFD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40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B738C-35A9-4A7B-9366-0B57437DFDB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360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B738C-35A9-4A7B-9366-0B57437DFDB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82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EB738C-35A9-4A7B-9366-0B57437DFD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37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4689" indent="-290265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61059" indent="-23221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5483" indent="-23221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9907" indent="-232212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54331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8754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83178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47602" indent="-23221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A2C3465-704C-443B-97D7-BA8E57B89CEF}" type="slidenum">
              <a:rPr lang="en-US" sz="1200"/>
              <a:pPr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84275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60566-1E38-45EF-9E82-5DA588BD6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8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B09AB-EEE8-4025-8B86-3C5EAD8027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2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F9EFE-6D0E-4B60-B081-B06CCB56F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26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E3AB4-01D0-42B8-9771-A0E2F8A22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12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D8E10-4CF4-45A9-8CC5-62CF79E47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71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C3155-41C5-4F8A-809E-D53993AC1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089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6F58D-0758-4B9C-A896-BDFBC2EC2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0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74D3A-DB10-4491-8ECC-32B34A3E9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5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843C6-51AC-425C-8723-62A54FA5F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0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3B73F-5689-47AD-AEB4-93C005C57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9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8119B-9D64-49CD-BA19-367B853DE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55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EBC35-07DB-461D-BAC8-C77BF1E3C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3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944DA-01AA-40DD-A5D3-B839DE2B3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1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6" charset="0"/>
                <a:ea typeface="ＭＳ Ｐゴシック" pitchFamily="-10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50D7E0B-A1B4-4C5C-826F-159E0A3D7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DC4AEFB-D6CE-4D8C-9A29-B9C0496FB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2.jp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1.png"/><Relationship Id="rId2" Type="http://schemas.openxmlformats.org/officeDocument/2006/relationships/tags" Target="../tags/tag2.xml"/><Relationship Id="rId16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2" Type="http://schemas.openxmlformats.org/officeDocument/2006/relationships/tags" Target="../tags/tag30.xml"/><Relationship Id="rId16" Type="http://schemas.openxmlformats.org/officeDocument/2006/relationships/notesSlide" Target="../notesSlides/notesSlide12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2" Type="http://schemas.openxmlformats.org/officeDocument/2006/relationships/tags" Target="../tags/tag44.xml"/><Relationship Id="rId16" Type="http://schemas.openxmlformats.org/officeDocument/2006/relationships/notesSlide" Target="../notesSlides/notesSlide16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5" Type="http://schemas.openxmlformats.org/officeDocument/2006/relationships/tags" Target="../tags/tag47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52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64.xml"/><Relationship Id="rId13" Type="http://schemas.openxmlformats.org/officeDocument/2006/relationships/tags" Target="../tags/tag69.xml"/><Relationship Id="rId3" Type="http://schemas.openxmlformats.org/officeDocument/2006/relationships/tags" Target="../tags/tag59.xml"/><Relationship Id="rId7" Type="http://schemas.openxmlformats.org/officeDocument/2006/relationships/tags" Target="../tags/tag63.xml"/><Relationship Id="rId12" Type="http://schemas.openxmlformats.org/officeDocument/2006/relationships/tags" Target="../tags/tag68.xml"/><Relationship Id="rId2" Type="http://schemas.openxmlformats.org/officeDocument/2006/relationships/tags" Target="../tags/tag58.xml"/><Relationship Id="rId16" Type="http://schemas.openxmlformats.org/officeDocument/2006/relationships/notesSlide" Target="../notesSlides/notesSlide1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tags" Target="../tags/tag67.xml"/><Relationship Id="rId5" Type="http://schemas.openxmlformats.org/officeDocument/2006/relationships/tags" Target="../tags/tag61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66.xml"/><Relationship Id="rId4" Type="http://schemas.openxmlformats.org/officeDocument/2006/relationships/tags" Target="../tags/tag60.xml"/><Relationship Id="rId9" Type="http://schemas.openxmlformats.org/officeDocument/2006/relationships/tags" Target="../tags/tag65.xml"/><Relationship Id="rId14" Type="http://schemas.openxmlformats.org/officeDocument/2006/relationships/tags" Target="../tags/tag7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2" Type="http://schemas.openxmlformats.org/officeDocument/2006/relationships/tags" Target="../tags/tag72.xml"/><Relationship Id="rId16" Type="http://schemas.openxmlformats.org/officeDocument/2006/relationships/notesSlide" Target="../notesSlides/notesSlide20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5" Type="http://schemas.openxmlformats.org/officeDocument/2006/relationships/tags" Target="../tags/tag75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80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tags" Target="../tags/tag97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tags" Target="../tags/tag96.xml"/><Relationship Id="rId2" Type="http://schemas.openxmlformats.org/officeDocument/2006/relationships/tags" Target="../tags/tag86.xml"/><Relationship Id="rId16" Type="http://schemas.openxmlformats.org/officeDocument/2006/relationships/notesSlide" Target="../notesSlides/notesSlide22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tags" Target="../tags/tag95.xml"/><Relationship Id="rId5" Type="http://schemas.openxmlformats.org/officeDocument/2006/relationships/tags" Target="../tags/tag89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94.xml"/><Relationship Id="rId4" Type="http://schemas.openxmlformats.org/officeDocument/2006/relationships/tags" Target="../tags/tag88.xml"/><Relationship Id="rId9" Type="http://schemas.openxmlformats.org/officeDocument/2006/relationships/tags" Target="../tags/tag93.xml"/><Relationship Id="rId14" Type="http://schemas.openxmlformats.org/officeDocument/2006/relationships/tags" Target="../tags/tag9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2" Type="http://schemas.openxmlformats.org/officeDocument/2006/relationships/tags" Target="../tags/tag100.xml"/><Relationship Id="rId16" Type="http://schemas.openxmlformats.org/officeDocument/2006/relationships/notesSlide" Target="../notesSlides/notesSlide23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ags" Target="../tags/tag103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08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tags" Target="../tags/tag125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tags" Target="../tags/tag124.xml"/><Relationship Id="rId2" Type="http://schemas.openxmlformats.org/officeDocument/2006/relationships/tags" Target="../tags/tag114.xml"/><Relationship Id="rId16" Type="http://schemas.openxmlformats.org/officeDocument/2006/relationships/notesSlide" Target="../notesSlides/notesSlide2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5" Type="http://schemas.openxmlformats.org/officeDocument/2006/relationships/tags" Target="../tags/tag117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22.xml"/><Relationship Id="rId4" Type="http://schemas.openxmlformats.org/officeDocument/2006/relationships/tags" Target="../tags/tag116.xml"/><Relationship Id="rId9" Type="http://schemas.openxmlformats.org/officeDocument/2006/relationships/tags" Target="../tags/tag121.xml"/><Relationship Id="rId14" Type="http://schemas.openxmlformats.org/officeDocument/2006/relationships/tags" Target="../tags/tag12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2" Type="http://schemas.openxmlformats.org/officeDocument/2006/relationships/tags" Target="../tags/tag128.xml"/><Relationship Id="rId16" Type="http://schemas.openxmlformats.org/officeDocument/2006/relationships/notesSlide" Target="../notesSlides/notesSlide25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5" Type="http://schemas.openxmlformats.org/officeDocument/2006/relationships/tags" Target="../tags/tag131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36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tags" Target="../tags/tag153.xml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tags" Target="../tags/tag152.xml"/><Relationship Id="rId2" Type="http://schemas.openxmlformats.org/officeDocument/2006/relationships/tags" Target="../tags/tag142.xml"/><Relationship Id="rId16" Type="http://schemas.openxmlformats.org/officeDocument/2006/relationships/notesSlide" Target="../notesSlides/notesSlide28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5" Type="http://schemas.openxmlformats.org/officeDocument/2006/relationships/tags" Target="../tags/tag145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50.xml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tags" Target="../tags/tag15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162.xml"/><Relationship Id="rId13" Type="http://schemas.openxmlformats.org/officeDocument/2006/relationships/tags" Target="../tags/tag167.xml"/><Relationship Id="rId3" Type="http://schemas.openxmlformats.org/officeDocument/2006/relationships/tags" Target="../tags/tag157.xml"/><Relationship Id="rId7" Type="http://schemas.openxmlformats.org/officeDocument/2006/relationships/tags" Target="../tags/tag161.xml"/><Relationship Id="rId12" Type="http://schemas.openxmlformats.org/officeDocument/2006/relationships/tags" Target="../tags/tag166.xml"/><Relationship Id="rId2" Type="http://schemas.openxmlformats.org/officeDocument/2006/relationships/tags" Target="../tags/tag156.xml"/><Relationship Id="rId16" Type="http://schemas.openxmlformats.org/officeDocument/2006/relationships/notesSlide" Target="../notesSlides/notesSlide29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tags" Target="../tags/tag165.xml"/><Relationship Id="rId5" Type="http://schemas.openxmlformats.org/officeDocument/2006/relationships/tags" Target="../tags/tag159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64.xml"/><Relationship Id="rId4" Type="http://schemas.openxmlformats.org/officeDocument/2006/relationships/tags" Target="../tags/tag158.xml"/><Relationship Id="rId9" Type="http://schemas.openxmlformats.org/officeDocument/2006/relationships/tags" Target="../tags/tag163.xml"/><Relationship Id="rId14" Type="http://schemas.openxmlformats.org/officeDocument/2006/relationships/tags" Target="../tags/tag1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tags" Target="../tags/tag181.xml"/><Relationship Id="rId3" Type="http://schemas.openxmlformats.org/officeDocument/2006/relationships/tags" Target="../tags/tag171.xml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2" Type="http://schemas.openxmlformats.org/officeDocument/2006/relationships/tags" Target="../tags/tag170.xml"/><Relationship Id="rId16" Type="http://schemas.openxmlformats.org/officeDocument/2006/relationships/notesSlide" Target="../notesSlides/notesSlide30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5" Type="http://schemas.openxmlformats.org/officeDocument/2006/relationships/tags" Target="../tags/tag173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78.xml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13" Type="http://schemas.openxmlformats.org/officeDocument/2006/relationships/tags" Target="../tags/tag195.xml"/><Relationship Id="rId3" Type="http://schemas.openxmlformats.org/officeDocument/2006/relationships/tags" Target="../tags/tag185.xml"/><Relationship Id="rId7" Type="http://schemas.openxmlformats.org/officeDocument/2006/relationships/tags" Target="../tags/tag189.xml"/><Relationship Id="rId12" Type="http://schemas.openxmlformats.org/officeDocument/2006/relationships/tags" Target="../tags/tag194.xml"/><Relationship Id="rId2" Type="http://schemas.openxmlformats.org/officeDocument/2006/relationships/tags" Target="../tags/tag184.xml"/><Relationship Id="rId16" Type="http://schemas.openxmlformats.org/officeDocument/2006/relationships/notesSlide" Target="../notesSlides/notesSlide31.xml"/><Relationship Id="rId1" Type="http://schemas.openxmlformats.org/officeDocument/2006/relationships/tags" Target="../tags/tag183.x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5" Type="http://schemas.openxmlformats.org/officeDocument/2006/relationships/tags" Target="../tags/tag187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192.xml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tags" Target="../tags/tag19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13" Type="http://schemas.openxmlformats.org/officeDocument/2006/relationships/tags" Target="../tags/tag209.xml"/><Relationship Id="rId3" Type="http://schemas.openxmlformats.org/officeDocument/2006/relationships/tags" Target="../tags/tag199.xml"/><Relationship Id="rId7" Type="http://schemas.openxmlformats.org/officeDocument/2006/relationships/tags" Target="../tags/tag203.xml"/><Relationship Id="rId12" Type="http://schemas.openxmlformats.org/officeDocument/2006/relationships/tags" Target="../tags/tag208.xml"/><Relationship Id="rId2" Type="http://schemas.openxmlformats.org/officeDocument/2006/relationships/tags" Target="../tags/tag198.xml"/><Relationship Id="rId16" Type="http://schemas.openxmlformats.org/officeDocument/2006/relationships/notesSlide" Target="../notesSlides/notesSlide33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tags" Target="../tags/tag207.xml"/><Relationship Id="rId5" Type="http://schemas.openxmlformats.org/officeDocument/2006/relationships/tags" Target="../tags/tag201.xml"/><Relationship Id="rId15" Type="http://schemas.openxmlformats.org/officeDocument/2006/relationships/slideLayout" Target="../slideLayouts/slideLayout7.xml"/><Relationship Id="rId10" Type="http://schemas.openxmlformats.org/officeDocument/2006/relationships/tags" Target="../tags/tag206.xml"/><Relationship Id="rId4" Type="http://schemas.openxmlformats.org/officeDocument/2006/relationships/tags" Target="../tags/tag200.xml"/><Relationship Id="rId9" Type="http://schemas.openxmlformats.org/officeDocument/2006/relationships/tags" Target="../tags/tag205.xml"/><Relationship Id="rId14" Type="http://schemas.openxmlformats.org/officeDocument/2006/relationships/tags" Target="../tags/tag2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image" Target="../media/image2.jpg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image" Target="../media/image1.png"/><Relationship Id="rId2" Type="http://schemas.openxmlformats.org/officeDocument/2006/relationships/tags" Target="../tags/tag16.xml"/><Relationship Id="rId16" Type="http://schemas.openxmlformats.org/officeDocument/2006/relationships/notesSlide" Target="../notesSlides/notesSlide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slideLayout" Target="../slideLayouts/slideLayout1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500063" y="361193"/>
            <a:ext cx="3614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mbria"/>
                <a:cs typeface="Cambria"/>
              </a:rPr>
              <a:t>A whole new </a:t>
            </a:r>
            <a:r>
              <a:rPr lang="en-US" b="1" dirty="0" smtClean="0">
                <a:solidFill>
                  <a:srgbClr val="000000"/>
                </a:solidFill>
                <a:latin typeface="Courier New"/>
                <a:cs typeface="Courier New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mbria"/>
                <a:cs typeface="Cambria"/>
              </a:rPr>
              <a:t>of </a:t>
            </a:r>
            <a:r>
              <a:rPr lang="en-US" dirty="0">
                <a:solidFill>
                  <a:srgbClr val="000000"/>
                </a:solidFill>
                <a:latin typeface="Cambria"/>
                <a:cs typeface="Cambria"/>
              </a:rPr>
              <a:t>programming</a:t>
            </a: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6324600" y="253898"/>
            <a:ext cx="25908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mbria" pitchFamily="18" charset="0"/>
              </a:rPr>
              <a:t>CS 5 overview</a:t>
            </a:r>
          </a:p>
        </p:txBody>
      </p:sp>
      <p:sp>
        <p:nvSpPr>
          <p:cNvPr id="22532" name="Text Box 43"/>
          <p:cNvSpPr txBox="1">
            <a:spLocks noChangeArrowheads="1"/>
          </p:cNvSpPr>
          <p:nvPr/>
        </p:nvSpPr>
        <p:spPr bwMode="auto">
          <a:xfrm>
            <a:off x="6324600" y="6167735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 smtClean="0">
                <a:latin typeface="Calibri" pitchFamily="34" charset="0"/>
              </a:rPr>
              <a:t>CS: theory + practice </a:t>
            </a:r>
            <a:endParaRPr lang="en-US" i="1" dirty="0">
              <a:latin typeface="Calibri" pitchFamily="34" charset="0"/>
            </a:endParaRPr>
          </a:p>
        </p:txBody>
      </p:sp>
      <p:sp>
        <p:nvSpPr>
          <p:cNvPr id="22534" name="Text Box 47"/>
          <p:cNvSpPr txBox="1">
            <a:spLocks noChangeArrowheads="1"/>
          </p:cNvSpPr>
          <p:nvPr/>
        </p:nvSpPr>
        <p:spPr bwMode="auto">
          <a:xfrm>
            <a:off x="6324600" y="1066800"/>
            <a:ext cx="2438400" cy="1200329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libri" pitchFamily="34" charset="0"/>
              </a:rPr>
              <a:t>CS's building blocks: functions and composition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5" t="11584" r="24854" b="9996"/>
          <a:stretch>
            <a:fillRect/>
          </a:stretch>
        </p:blipFill>
        <p:spPr bwMode="auto">
          <a:xfrm>
            <a:off x="555625" y="1524000"/>
            <a:ext cx="35575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6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662113" y="6121400"/>
            <a:ext cx="471487" cy="488950"/>
            <a:chOff x="2928" y="1051"/>
            <a:chExt cx="840" cy="957"/>
          </a:xfrm>
        </p:grpSpPr>
        <p:sp>
          <p:nvSpPr>
            <p:cNvPr id="22544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7" name="Text Box 28"/>
          <p:cNvSpPr txBox="1">
            <a:spLocks noChangeArrowheads="1"/>
          </p:cNvSpPr>
          <p:nvPr/>
        </p:nvSpPr>
        <p:spPr bwMode="auto">
          <a:xfrm>
            <a:off x="228600" y="5867400"/>
            <a:ext cx="1390650" cy="523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i="1" dirty="0">
                <a:solidFill>
                  <a:srgbClr val="046923"/>
                </a:solidFill>
                <a:latin typeface="Comic Sans MS" pitchFamily="66" charset="0"/>
              </a:rPr>
              <a:t>W</a:t>
            </a:r>
            <a:r>
              <a:rPr lang="en-US" sz="1400" i="1" dirty="0" smtClean="0">
                <a:solidFill>
                  <a:srgbClr val="046923"/>
                </a:solidFill>
                <a:latin typeface="Comic Sans MS" pitchFamily="66" charset="0"/>
              </a:rPr>
              <a:t>hose </a:t>
            </a:r>
            <a:r>
              <a:rPr lang="en-US" sz="1400" dirty="0">
                <a:solidFill>
                  <a:srgbClr val="046923"/>
                </a:solidFill>
                <a:latin typeface="Comic Sans MS" pitchFamily="66" charset="0"/>
              </a:rPr>
              <a:t>convenience?</a:t>
            </a:r>
            <a:endParaRPr lang="en-US" sz="1400" i="1" dirty="0">
              <a:solidFill>
                <a:srgbClr val="046923"/>
              </a:solidFill>
              <a:latin typeface="Comic Sans MS" pitchFamily="66" charset="0"/>
            </a:endParaRPr>
          </a:p>
        </p:txBody>
      </p:sp>
      <p:sp>
        <p:nvSpPr>
          <p:cNvPr id="22538" name="Text Box 47"/>
          <p:cNvSpPr txBox="1">
            <a:spLocks noChangeArrowheads="1"/>
          </p:cNvSpPr>
          <p:nvPr/>
        </p:nvSpPr>
        <p:spPr bwMode="auto">
          <a:xfrm>
            <a:off x="6324600" y="2819400"/>
            <a:ext cx="2590800" cy="12003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behind CS's curtain</a:t>
            </a:r>
            <a:r>
              <a:rPr lang="en-US" i="1" dirty="0" smtClean="0">
                <a:solidFill>
                  <a:schemeClr val="bg1"/>
                </a:solidFill>
                <a:latin typeface="Calibri" pitchFamily="34" charset="0"/>
              </a:rPr>
              <a:t>: circuits, assembly, loops</a:t>
            </a:r>
            <a:endParaRPr lang="en-US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539" name="Text Box 47"/>
          <p:cNvSpPr txBox="1">
            <a:spLocks noChangeArrowheads="1"/>
          </p:cNvSpPr>
          <p:nvPr/>
        </p:nvSpPr>
        <p:spPr bwMode="auto">
          <a:xfrm>
            <a:off x="6603569" y="4347864"/>
            <a:ext cx="1891937" cy="830997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1815F3"/>
                </a:solidFill>
                <a:latin typeface="Calibri" pitchFamily="34" charset="0"/>
              </a:rPr>
              <a:t>Designing Data!</a:t>
            </a:r>
          </a:p>
        </p:txBody>
      </p:sp>
      <p:sp>
        <p:nvSpPr>
          <p:cNvPr id="22533" name="Text Box 44"/>
          <p:cNvSpPr txBox="1">
            <a:spLocks noChangeArrowheads="1"/>
          </p:cNvSpPr>
          <p:nvPr/>
        </p:nvSpPr>
        <p:spPr bwMode="auto">
          <a:xfrm>
            <a:off x="8151812" y="4820880"/>
            <a:ext cx="687388" cy="715962"/>
          </a:xfrm>
          <a:prstGeom prst="rect">
            <a:avLst/>
          </a:prstGeom>
          <a:solidFill>
            <a:srgbClr val="FFCC99"/>
          </a:solidFill>
          <a:ln w="9525">
            <a:solidFill>
              <a:srgbClr val="1815F3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500" dirty="0">
                <a:latin typeface="Calibri" pitchFamily="34" charset="0"/>
              </a:rPr>
              <a:t>The </a:t>
            </a:r>
            <a:r>
              <a:rPr lang="en-US" sz="1500" b="1" dirty="0">
                <a:solidFill>
                  <a:srgbClr val="1815F3"/>
                </a:solidFill>
                <a:latin typeface="Calibri" pitchFamily="34" charset="0"/>
              </a:rPr>
              <a:t>Date</a:t>
            </a:r>
            <a:r>
              <a:rPr lang="en-US" sz="1500" dirty="0">
                <a:solidFill>
                  <a:srgbClr val="1815F3"/>
                </a:solidFill>
                <a:latin typeface="Calibri" pitchFamily="34" charset="0"/>
              </a:rPr>
              <a:t> </a:t>
            </a:r>
            <a:r>
              <a:rPr lang="en-US" sz="1500" dirty="0">
                <a:latin typeface="Calibri" pitchFamily="34" charset="0"/>
              </a:rPr>
              <a:t>class</a:t>
            </a:r>
          </a:p>
        </p:txBody>
      </p:sp>
      <p:sp>
        <p:nvSpPr>
          <p:cNvPr id="3" name="Rectangle 2"/>
          <p:cNvSpPr/>
          <p:nvPr/>
        </p:nvSpPr>
        <p:spPr>
          <a:xfrm>
            <a:off x="1461052" y="6719501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300" dirty="0">
                <a:solidFill>
                  <a:schemeClr val="bg1">
                    <a:lumMod val="65000"/>
                  </a:schemeClr>
                </a:solidFill>
              </a:rPr>
              <a:t>https://www.vecteezy.com/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7" t="69592" r="27143"/>
          <a:stretch/>
        </p:blipFill>
        <p:spPr>
          <a:xfrm>
            <a:off x="4301324" y="3409548"/>
            <a:ext cx="1804252" cy="16002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" t="69592" r="74575"/>
          <a:stretch/>
        </p:blipFill>
        <p:spPr>
          <a:xfrm>
            <a:off x="4288445" y="111401"/>
            <a:ext cx="1804252" cy="16002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5" t="69592" r="50575"/>
          <a:stretch/>
        </p:blipFill>
        <p:spPr>
          <a:xfrm>
            <a:off x="4314203" y="1770200"/>
            <a:ext cx="1804252" cy="16002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8" t="69592" r="4001"/>
          <a:stretch/>
        </p:blipFill>
        <p:spPr>
          <a:xfrm>
            <a:off x="4304554" y="5048896"/>
            <a:ext cx="1772034" cy="1600200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 bwMode="auto">
          <a:xfrm>
            <a:off x="6129213" y="4209648"/>
            <a:ext cx="267954" cy="1124352"/>
          </a:xfrm>
          <a:prstGeom prst="rightBrace">
            <a:avLst>
              <a:gd name="adj1" fmla="val 47709"/>
              <a:gd name="adj2" fmla="val 50000"/>
            </a:avLst>
          </a:prstGeom>
          <a:noFill/>
          <a:ln w="9525" cap="flat" cmpd="sng" algn="ctr">
            <a:solidFill>
              <a:srgbClr val="1815F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8" name="Text Box 43"/>
          <p:cNvSpPr txBox="1">
            <a:spLocks noChangeArrowheads="1"/>
          </p:cNvSpPr>
          <p:nvPr/>
        </p:nvSpPr>
        <p:spPr bwMode="auto">
          <a:xfrm rot="-1117423">
            <a:off x="1241425" y="2738438"/>
            <a:ext cx="6934200" cy="1754187"/>
          </a:xfrm>
          <a:prstGeom prst="rect">
            <a:avLst/>
          </a:prstGeom>
          <a:solidFill>
            <a:srgbClr val="FFCC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800" dirty="0">
                <a:latin typeface="Calibri" pitchFamily="34" charset="0"/>
              </a:rPr>
              <a:t>Exams...</a:t>
            </a:r>
          </a:p>
        </p:txBody>
      </p:sp>
    </p:spTree>
    <p:extLst>
      <p:ext uri="{BB962C8B-B14F-4D97-AF65-F5344CB8AC3E}">
        <p14:creationId xmlns:p14="http://schemas.microsoft.com/office/powerpoint/2010/main" val="345751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04800" y="5029200"/>
            <a:ext cx="813235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RS = Student("Robin S.", 2021)   # Constructs the object RS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print("RS is", RS)               # __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repr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__ generates the printable object</a:t>
            </a:r>
          </a:p>
          <a:p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RS.defer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(1)                     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Calling a method on/by RS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 = Student("Cameron A.",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2020)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Constructs another object, CA</a:t>
            </a:r>
          </a:p>
          <a:p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CA.defer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(2)                      # CA invokes the defer method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print("CA is ", CA)              # Prints the object CA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38874"/>
            <a:ext cx="7273145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 defining our own Student class </a:t>
            </a: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 Student”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"""A class representing complex numbers""“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# The CONSTRUCTOR method (function)   [sets initial data]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__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init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__(self, name,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"""Remember anything that's important"""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self.name = name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self.year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yr</a:t>
            </a:r>
            <a:endParaRPr lang="en-US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# The “REPRESENTATION” method (for printing)   [2020 vs. ‘20?]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__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repr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__(self):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"""Let's make it look good!"""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S = self.name + " (" +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self.year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+ ")“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return S</a:t>
            </a:r>
          </a:p>
          <a:p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# here’s a method of our own (not one of Python's)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defer(self,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numyrs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""“Defer enrollment for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NUMYRS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years""“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self.year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numyrs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555" name="Text Box 31"/>
          <p:cNvSpPr txBox="1">
            <a:spLocks noChangeArrowheads="1"/>
          </p:cNvSpPr>
          <p:nvPr/>
        </p:nvSpPr>
        <p:spPr bwMode="auto">
          <a:xfrm>
            <a:off x="5486400" y="152400"/>
            <a:ext cx="3429000" cy="523220"/>
          </a:xfrm>
          <a:prstGeom prst="rect">
            <a:avLst/>
          </a:prstGeom>
          <a:solidFill>
            <a:srgbClr val="FFC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dirty="0" smtClean="0">
                <a:latin typeface="Cambria" pitchFamily="18" charset="0"/>
              </a:rPr>
              <a:t>One-page example</a:t>
            </a:r>
            <a:endParaRPr lang="en-US" sz="2800" dirty="0">
              <a:latin typeface="Cambri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52400" y="4800600"/>
            <a:ext cx="8763000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5486400" y="1676400"/>
            <a:ext cx="34290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Student</a:t>
            </a:r>
            <a:r>
              <a:rPr lang="en-US" sz="2800" dirty="0" smtClean="0">
                <a:latin typeface="Cambria" pitchFamily="18" charset="0"/>
              </a:rPr>
              <a:t>  is a </a:t>
            </a:r>
            <a:r>
              <a:rPr lang="en-US" sz="2800" u="sng" dirty="0" smtClean="0">
                <a:latin typeface="Cambria" pitchFamily="18" charset="0"/>
              </a:rPr>
              <a:t>class</a:t>
            </a:r>
            <a:endParaRPr lang="en-US" sz="2800" u="sng" dirty="0">
              <a:latin typeface="Cambria" pitchFamily="18" charset="0"/>
            </a:endParaRP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6461575" y="5638800"/>
            <a:ext cx="2057400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RS</a:t>
            </a:r>
            <a:r>
              <a:rPr lang="en-US" sz="2800" dirty="0" smtClean="0">
                <a:latin typeface="Cambria" pitchFamily="18" charset="0"/>
              </a:rPr>
              <a:t> and </a:t>
            </a:r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</a:t>
            </a:r>
            <a:r>
              <a:rPr lang="en-US" sz="2800" dirty="0">
                <a:latin typeface="Cambria" pitchFamily="18" charset="0"/>
              </a:rPr>
              <a:t> </a:t>
            </a:r>
            <a:r>
              <a:rPr lang="en-US" sz="2800" dirty="0" smtClean="0">
                <a:latin typeface="Cambria" pitchFamily="18" charset="0"/>
              </a:rPr>
              <a:t>are </a:t>
            </a:r>
            <a:r>
              <a:rPr lang="en-US" sz="2800" u="sng" dirty="0" smtClean="0">
                <a:latin typeface="Cambria" pitchFamily="18" charset="0"/>
              </a:rPr>
              <a:t>objects</a:t>
            </a:r>
            <a:endParaRPr lang="en-US" sz="2800" u="sng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0447" y="4314756"/>
            <a:ext cx="78053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92863" y="4898266"/>
            <a:ext cx="511679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endParaRPr lang="en-US" sz="1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362200" y="2909299"/>
            <a:ext cx="4288130" cy="222327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H="1" flipV="1">
            <a:off x="3733801" y="1447800"/>
            <a:ext cx="2819399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6624701" y="2813099"/>
            <a:ext cx="2219197" cy="369332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construct an object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2362200" y="3733801"/>
            <a:ext cx="3810001" cy="16763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 flipV="1">
            <a:off x="4953000" y="3352800"/>
            <a:ext cx="1219202" cy="3048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6280862" y="3505200"/>
            <a:ext cx="2768707" cy="369332"/>
          </a:xfrm>
          <a:prstGeom prst="rect">
            <a:avLst/>
          </a:prstGeom>
          <a:solidFill>
            <a:srgbClr val="FFCCFF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 its string </a:t>
            </a:r>
            <a:r>
              <a:rPr lang="en-US" sz="1800" b="1" u="sng" dirty="0" smtClean="0">
                <a:latin typeface="Consolas" panose="020B0609020204030204" pitchFamily="49" charset="0"/>
                <a:cs typeface="Calibri" panose="020F0502020204030204" pitchFamily="34" charset="0"/>
              </a:rPr>
              <a:t>repr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esentation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1981200" y="4572000"/>
            <a:ext cx="3858231" cy="10831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 flipV="1">
            <a:off x="3272262" y="4474267"/>
            <a:ext cx="2567169" cy="27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5982508" y="4289601"/>
            <a:ext cx="1786939" cy="36933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3. change things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62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2627811" y="5397137"/>
            <a:ext cx="489285" cy="200525"/>
          </a:xfrm>
          <a:prstGeom prst="roundRect">
            <a:avLst/>
          </a:prstGeom>
          <a:solidFill>
            <a:srgbClr val="CCECFF"/>
          </a:solidFill>
          <a:ln w="28575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535405" y="5993730"/>
            <a:ext cx="489285" cy="200525"/>
          </a:xfrm>
          <a:prstGeom prst="roundRect">
            <a:avLst/>
          </a:prstGeom>
          <a:solidFill>
            <a:srgbClr val="CCECFF"/>
          </a:solidFill>
          <a:ln w="28575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081336" y="5967663"/>
            <a:ext cx="489285" cy="200525"/>
          </a:xfrm>
          <a:prstGeom prst="roundRect">
            <a:avLst/>
          </a:prstGeom>
          <a:solidFill>
            <a:srgbClr val="CCECFF"/>
          </a:solidFill>
          <a:ln w="28575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199147" y="6015788"/>
            <a:ext cx="581527" cy="156411"/>
          </a:xfrm>
          <a:prstGeom prst="roundRect">
            <a:avLst/>
          </a:prstGeom>
          <a:solidFill>
            <a:srgbClr val="CCECFF"/>
          </a:solidFill>
          <a:ln w="28575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53720" y="4772528"/>
            <a:ext cx="762000" cy="228600"/>
          </a:xfrm>
          <a:prstGeom prst="round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7620000" y="4191000"/>
            <a:ext cx="762000" cy="228600"/>
          </a:xfrm>
          <a:prstGeom prst="round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5602" name="Text Box 31"/>
          <p:cNvSpPr txBox="1">
            <a:spLocks noChangeArrowheads="1"/>
          </p:cNvSpPr>
          <p:nvPr/>
        </p:nvSpPr>
        <p:spPr bwMode="auto">
          <a:xfrm>
            <a:off x="762000" y="228600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i="1" dirty="0">
                <a:latin typeface="Cambria" pitchFamily="18" charset="0"/>
              </a:rPr>
              <a:t>Everything</a:t>
            </a:r>
            <a:r>
              <a:rPr lang="en-US" sz="3200" dirty="0">
                <a:latin typeface="Cambria" pitchFamily="18" charset="0"/>
              </a:rPr>
              <a:t> is an </a:t>
            </a:r>
            <a:r>
              <a:rPr lang="en-US" sz="3200" dirty="0" smtClean="0">
                <a:latin typeface="Cambria" pitchFamily="18" charset="0"/>
              </a:rPr>
              <a:t>object!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25603" name="Text Box 32"/>
          <p:cNvSpPr txBox="1">
            <a:spLocks noChangeArrowheads="1"/>
          </p:cNvSpPr>
          <p:nvPr/>
        </p:nvSpPr>
        <p:spPr bwMode="auto">
          <a:xfrm>
            <a:off x="228600" y="955675"/>
            <a:ext cx="3352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>
                <a:latin typeface="Cambria" pitchFamily="18" charset="0"/>
              </a:rPr>
              <a:t>Take strings, for example:</a:t>
            </a: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533400" y="1600200"/>
            <a:ext cx="8305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latin typeface="Courier New" pitchFamily="49" charset="0"/>
              </a:rPr>
              <a:t>&gt;&gt;&gt; s = </a:t>
            </a:r>
            <a:r>
              <a:rPr lang="en-US" b="1" dirty="0" err="1" smtClean="0">
                <a:solidFill>
                  <a:srgbClr val="B307E8"/>
                </a:solidFill>
                <a:latin typeface="Courier New" pitchFamily="49" charset="0"/>
              </a:rPr>
              <a:t>str</a:t>
            </a:r>
            <a:r>
              <a:rPr lang="en-US" b="1" dirty="0" smtClean="0">
                <a:latin typeface="Courier New" pitchFamily="49" charset="0"/>
              </a:rPr>
              <a:t>(42)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B307E8"/>
                </a:solidFill>
                <a:latin typeface="Courier New" pitchFamily="49" charset="0"/>
              </a:rPr>
              <a:t>type</a:t>
            </a:r>
            <a:r>
              <a:rPr lang="en-US" b="1" dirty="0">
                <a:latin typeface="Courier New" pitchFamily="49" charset="0"/>
              </a:rPr>
              <a:t>(s)</a:t>
            </a:r>
          </a:p>
          <a:p>
            <a:pPr>
              <a:lnSpc>
                <a:spcPct val="130000"/>
              </a:lnSpc>
            </a:pPr>
            <a:r>
              <a:rPr lang="en-US" b="1" dirty="0">
                <a:latin typeface="Courier New" pitchFamily="49" charset="0"/>
              </a:rPr>
              <a:t>&lt;type '</a:t>
            </a:r>
            <a:r>
              <a:rPr lang="en-US" b="1" dirty="0" err="1">
                <a:latin typeface="Courier New" pitchFamily="49" charset="0"/>
              </a:rPr>
              <a:t>str</a:t>
            </a:r>
            <a:r>
              <a:rPr lang="en-US" b="1" dirty="0">
                <a:latin typeface="Courier New" pitchFamily="49" charset="0"/>
              </a:rPr>
              <a:t>'&gt;</a:t>
            </a:r>
          </a:p>
          <a:p>
            <a:pPr>
              <a:lnSpc>
                <a:spcPct val="130000"/>
              </a:lnSpc>
            </a:pPr>
            <a:r>
              <a:rPr lang="en-US" b="1" dirty="0">
                <a:latin typeface="Courier New" pitchFamily="49" charset="0"/>
              </a:rPr>
              <a:t>&gt;&gt;&gt; </a:t>
            </a:r>
            <a:r>
              <a:rPr lang="en-US" b="1" dirty="0" err="1">
                <a:solidFill>
                  <a:srgbClr val="B307E8"/>
                </a:solidFill>
                <a:latin typeface="Courier New" pitchFamily="49" charset="0"/>
              </a:rPr>
              <a:t>dir</a:t>
            </a:r>
            <a:r>
              <a:rPr lang="en-US" b="1" dirty="0">
                <a:latin typeface="Courier New" pitchFamily="49" charset="0"/>
              </a:rPr>
              <a:t>(s)</a:t>
            </a:r>
          </a:p>
          <a:p>
            <a:pPr>
              <a:lnSpc>
                <a:spcPct val="130000"/>
              </a:lnSpc>
            </a:pPr>
            <a:endParaRPr lang="en-US" sz="1500" b="1" dirty="0">
              <a:latin typeface="Calibri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500" b="1" dirty="0">
                <a:latin typeface="Calibri" pitchFamily="34" charset="0"/>
              </a:rPr>
              <a:t>['__add__', '__class__', '__contains__', '__</a:t>
            </a:r>
            <a:r>
              <a:rPr lang="en-US" sz="1500" b="1" dirty="0" err="1">
                <a:latin typeface="Calibri" pitchFamily="34" charset="0"/>
              </a:rPr>
              <a:t>delattr</a:t>
            </a:r>
            <a:r>
              <a:rPr lang="en-US" sz="1500" b="1" dirty="0">
                <a:latin typeface="Calibri" pitchFamily="34" charset="0"/>
              </a:rPr>
              <a:t>__', '__doc__', '__</a:t>
            </a:r>
            <a:r>
              <a:rPr lang="en-US" sz="1500" b="1" dirty="0" err="1">
                <a:latin typeface="Calibri" pitchFamily="34" charset="0"/>
              </a:rPr>
              <a:t>eq</a:t>
            </a:r>
            <a:r>
              <a:rPr lang="en-US" sz="1500" b="1" dirty="0">
                <a:latin typeface="Calibri" pitchFamily="34" charset="0"/>
              </a:rPr>
              <a:t>__', '__format__', '__</a:t>
            </a:r>
            <a:r>
              <a:rPr lang="en-US" sz="1500" b="1" dirty="0" err="1">
                <a:latin typeface="Calibri" pitchFamily="34" charset="0"/>
              </a:rPr>
              <a:t>ge</a:t>
            </a:r>
            <a:r>
              <a:rPr lang="en-US" sz="1500" b="1" dirty="0">
                <a:latin typeface="Calibri" pitchFamily="34" charset="0"/>
              </a:rPr>
              <a:t>__', '__</a:t>
            </a:r>
            <a:r>
              <a:rPr lang="en-US" sz="1500" b="1" dirty="0" err="1">
                <a:latin typeface="Calibri" pitchFamily="34" charset="0"/>
              </a:rPr>
              <a:t>getattribute</a:t>
            </a:r>
            <a:r>
              <a:rPr lang="en-US" sz="1500" b="1" dirty="0">
                <a:latin typeface="Calibri" pitchFamily="34" charset="0"/>
              </a:rPr>
              <a:t>__', '__</a:t>
            </a:r>
            <a:r>
              <a:rPr lang="en-US" sz="1500" b="1" dirty="0" err="1">
                <a:latin typeface="Calibri" pitchFamily="34" charset="0"/>
              </a:rPr>
              <a:t>getitem</a:t>
            </a:r>
            <a:r>
              <a:rPr lang="en-US" sz="1500" b="1" dirty="0">
                <a:latin typeface="Calibri" pitchFamily="34" charset="0"/>
              </a:rPr>
              <a:t>__', '__</a:t>
            </a:r>
            <a:r>
              <a:rPr lang="en-US" sz="1500" b="1" dirty="0" err="1">
                <a:latin typeface="Calibri" pitchFamily="34" charset="0"/>
              </a:rPr>
              <a:t>getnewargs</a:t>
            </a:r>
            <a:r>
              <a:rPr lang="en-US" sz="1500" b="1" dirty="0">
                <a:latin typeface="Calibri" pitchFamily="34" charset="0"/>
              </a:rPr>
              <a:t>__', '__</a:t>
            </a:r>
            <a:r>
              <a:rPr lang="en-US" sz="1500" b="1" dirty="0" err="1">
                <a:latin typeface="Calibri" pitchFamily="34" charset="0"/>
              </a:rPr>
              <a:t>getslice</a:t>
            </a:r>
            <a:r>
              <a:rPr lang="en-US" sz="1500" b="1" dirty="0">
                <a:latin typeface="Calibri" pitchFamily="34" charset="0"/>
              </a:rPr>
              <a:t>__', '__</a:t>
            </a:r>
            <a:r>
              <a:rPr lang="en-US" sz="1500" b="1" dirty="0" err="1">
                <a:latin typeface="Calibri" pitchFamily="34" charset="0"/>
              </a:rPr>
              <a:t>gt</a:t>
            </a:r>
            <a:r>
              <a:rPr lang="en-US" sz="1500" b="1" dirty="0">
                <a:latin typeface="Calibri" pitchFamily="34" charset="0"/>
              </a:rPr>
              <a:t>__', '__hash__', '__</a:t>
            </a:r>
            <a:r>
              <a:rPr lang="en-US" sz="1500" b="1" dirty="0" err="1">
                <a:latin typeface="Calibri" pitchFamily="34" charset="0"/>
              </a:rPr>
              <a:t>init</a:t>
            </a:r>
            <a:r>
              <a:rPr lang="en-US" sz="1500" b="1" dirty="0">
                <a:latin typeface="Calibri" pitchFamily="34" charset="0"/>
              </a:rPr>
              <a:t>__', '__le__', '__</a:t>
            </a:r>
            <a:r>
              <a:rPr lang="en-US" sz="1500" b="1" dirty="0" err="1">
                <a:latin typeface="Calibri" pitchFamily="34" charset="0"/>
              </a:rPr>
              <a:t>len</a:t>
            </a:r>
            <a:r>
              <a:rPr lang="en-US" sz="1500" b="1" dirty="0">
                <a:latin typeface="Calibri" pitchFamily="34" charset="0"/>
              </a:rPr>
              <a:t>__', '__</a:t>
            </a:r>
            <a:r>
              <a:rPr lang="en-US" sz="1500" b="1" dirty="0" err="1">
                <a:latin typeface="Calibri" pitchFamily="34" charset="0"/>
              </a:rPr>
              <a:t>lt</a:t>
            </a:r>
            <a:r>
              <a:rPr lang="en-US" sz="1500" b="1" dirty="0">
                <a:latin typeface="Calibri" pitchFamily="34" charset="0"/>
              </a:rPr>
              <a:t>__', '__mod__', '__</a:t>
            </a:r>
            <a:r>
              <a:rPr lang="en-US" sz="1500" b="1" dirty="0" err="1">
                <a:latin typeface="Calibri" pitchFamily="34" charset="0"/>
              </a:rPr>
              <a:t>mul</a:t>
            </a:r>
            <a:r>
              <a:rPr lang="en-US" sz="1500" b="1" dirty="0">
                <a:latin typeface="Calibri" pitchFamily="34" charset="0"/>
              </a:rPr>
              <a:t>__', '__ne__', '__new__', '__reduce__', '__</a:t>
            </a:r>
            <a:r>
              <a:rPr lang="en-US" sz="1500" b="1" dirty="0" err="1">
                <a:latin typeface="Calibri" pitchFamily="34" charset="0"/>
              </a:rPr>
              <a:t>reduce_ex</a:t>
            </a:r>
            <a:r>
              <a:rPr lang="en-US" sz="1500" b="1" dirty="0">
                <a:latin typeface="Calibri" pitchFamily="34" charset="0"/>
              </a:rPr>
              <a:t>__', '__</a:t>
            </a:r>
            <a:r>
              <a:rPr lang="en-US" sz="1500" b="1" dirty="0" err="1">
                <a:latin typeface="Calibri" pitchFamily="34" charset="0"/>
              </a:rPr>
              <a:t>repr</a:t>
            </a:r>
            <a:r>
              <a:rPr lang="en-US" sz="1500" b="1" dirty="0">
                <a:latin typeface="Calibri" pitchFamily="34" charset="0"/>
              </a:rPr>
              <a:t>__', '__</a:t>
            </a:r>
            <a:r>
              <a:rPr lang="en-US" sz="1500" b="1" dirty="0" err="1">
                <a:latin typeface="Calibri" pitchFamily="34" charset="0"/>
              </a:rPr>
              <a:t>rmod</a:t>
            </a:r>
            <a:r>
              <a:rPr lang="en-US" sz="1500" b="1" dirty="0">
                <a:latin typeface="Calibri" pitchFamily="34" charset="0"/>
              </a:rPr>
              <a:t>__', '__</a:t>
            </a:r>
            <a:r>
              <a:rPr lang="en-US" sz="1500" b="1" dirty="0" err="1">
                <a:latin typeface="Calibri" pitchFamily="34" charset="0"/>
              </a:rPr>
              <a:t>rmul</a:t>
            </a:r>
            <a:r>
              <a:rPr lang="en-US" sz="1500" b="1" dirty="0">
                <a:latin typeface="Calibri" pitchFamily="34" charset="0"/>
              </a:rPr>
              <a:t>__', '__</a:t>
            </a:r>
            <a:r>
              <a:rPr lang="en-US" sz="1500" b="1" dirty="0" err="1">
                <a:latin typeface="Calibri" pitchFamily="34" charset="0"/>
              </a:rPr>
              <a:t>setattr</a:t>
            </a:r>
            <a:r>
              <a:rPr lang="en-US" sz="1500" b="1" dirty="0">
                <a:latin typeface="Calibri" pitchFamily="34" charset="0"/>
              </a:rPr>
              <a:t>__', '__</a:t>
            </a:r>
            <a:r>
              <a:rPr lang="en-US" sz="1500" b="1" dirty="0" err="1">
                <a:latin typeface="Calibri" pitchFamily="34" charset="0"/>
              </a:rPr>
              <a:t>sizeof</a:t>
            </a:r>
            <a:r>
              <a:rPr lang="en-US" sz="1500" b="1" dirty="0">
                <a:latin typeface="Calibri" pitchFamily="34" charset="0"/>
              </a:rPr>
              <a:t>__', '__</a:t>
            </a:r>
            <a:r>
              <a:rPr lang="en-US" sz="1500" b="1" dirty="0" err="1">
                <a:latin typeface="Calibri" pitchFamily="34" charset="0"/>
              </a:rPr>
              <a:t>str</a:t>
            </a:r>
            <a:r>
              <a:rPr lang="en-US" sz="1500" b="1" dirty="0">
                <a:latin typeface="Calibri" pitchFamily="34" charset="0"/>
              </a:rPr>
              <a:t>__', '__</a:t>
            </a:r>
            <a:r>
              <a:rPr lang="en-US" sz="1500" b="1" dirty="0" err="1">
                <a:latin typeface="Calibri" pitchFamily="34" charset="0"/>
              </a:rPr>
              <a:t>subclasshook</a:t>
            </a:r>
            <a:r>
              <a:rPr lang="en-US" sz="1500" b="1" dirty="0">
                <a:latin typeface="Calibri" pitchFamily="34" charset="0"/>
              </a:rPr>
              <a:t>__', '_</a:t>
            </a:r>
            <a:r>
              <a:rPr lang="en-US" sz="1500" b="1" dirty="0" err="1">
                <a:latin typeface="Calibri" pitchFamily="34" charset="0"/>
              </a:rPr>
              <a:t>formatter_field_name_split</a:t>
            </a:r>
            <a:r>
              <a:rPr lang="en-US" sz="1500" b="1" dirty="0">
                <a:latin typeface="Calibri" pitchFamily="34" charset="0"/>
              </a:rPr>
              <a:t>', '_</a:t>
            </a:r>
            <a:r>
              <a:rPr lang="en-US" sz="1500" b="1" dirty="0" err="1">
                <a:latin typeface="Calibri" pitchFamily="34" charset="0"/>
              </a:rPr>
              <a:t>formatter_parser</a:t>
            </a:r>
            <a:r>
              <a:rPr lang="en-US" sz="1500" b="1" dirty="0">
                <a:latin typeface="Calibri" pitchFamily="34" charset="0"/>
              </a:rPr>
              <a:t>', 'capitalize', 'center', 'count', 'decode', 'encode', '</a:t>
            </a:r>
            <a:r>
              <a:rPr lang="en-US" sz="1500" b="1" dirty="0" err="1">
                <a:latin typeface="Calibri" pitchFamily="34" charset="0"/>
              </a:rPr>
              <a:t>endswith</a:t>
            </a:r>
            <a:r>
              <a:rPr lang="en-US" sz="1500" b="1" dirty="0">
                <a:latin typeface="Calibri" pitchFamily="34" charset="0"/>
              </a:rPr>
              <a:t>', '</a:t>
            </a:r>
            <a:r>
              <a:rPr lang="en-US" sz="1500" b="1" dirty="0" err="1">
                <a:latin typeface="Calibri" pitchFamily="34" charset="0"/>
              </a:rPr>
              <a:t>expandtabs</a:t>
            </a:r>
            <a:r>
              <a:rPr lang="en-US" sz="1500" b="1" dirty="0">
                <a:latin typeface="Calibri" pitchFamily="34" charset="0"/>
              </a:rPr>
              <a:t>', 'find', 'format', 'index', '</a:t>
            </a:r>
            <a:r>
              <a:rPr lang="en-US" sz="1500" b="1" dirty="0" err="1">
                <a:latin typeface="Calibri" pitchFamily="34" charset="0"/>
              </a:rPr>
              <a:t>isalnum</a:t>
            </a:r>
            <a:r>
              <a:rPr lang="en-US" sz="1500" b="1" dirty="0">
                <a:latin typeface="Calibri" pitchFamily="34" charset="0"/>
              </a:rPr>
              <a:t>', '</a:t>
            </a:r>
            <a:r>
              <a:rPr lang="en-US" sz="1500" b="1" dirty="0" err="1">
                <a:latin typeface="Calibri" pitchFamily="34" charset="0"/>
              </a:rPr>
              <a:t>isalpha</a:t>
            </a:r>
            <a:r>
              <a:rPr lang="en-US" sz="1500" b="1" dirty="0">
                <a:latin typeface="Calibri" pitchFamily="34" charset="0"/>
              </a:rPr>
              <a:t>', '</a:t>
            </a:r>
            <a:r>
              <a:rPr lang="en-US" sz="1500" b="1" dirty="0" err="1">
                <a:latin typeface="Calibri" pitchFamily="34" charset="0"/>
              </a:rPr>
              <a:t>isdigit</a:t>
            </a:r>
            <a:r>
              <a:rPr lang="en-US" sz="1500" b="1" dirty="0">
                <a:latin typeface="Calibri" pitchFamily="34" charset="0"/>
              </a:rPr>
              <a:t>', '</a:t>
            </a:r>
            <a:r>
              <a:rPr lang="en-US" sz="1500" b="1" dirty="0" err="1">
                <a:latin typeface="Calibri" pitchFamily="34" charset="0"/>
              </a:rPr>
              <a:t>islower</a:t>
            </a:r>
            <a:r>
              <a:rPr lang="en-US" sz="1500" b="1" dirty="0">
                <a:latin typeface="Calibri" pitchFamily="34" charset="0"/>
              </a:rPr>
              <a:t>', '</a:t>
            </a:r>
            <a:r>
              <a:rPr lang="en-US" sz="1500" b="1" dirty="0" err="1">
                <a:latin typeface="Calibri" pitchFamily="34" charset="0"/>
              </a:rPr>
              <a:t>isspace</a:t>
            </a:r>
            <a:r>
              <a:rPr lang="en-US" sz="1500" b="1" dirty="0">
                <a:latin typeface="Calibri" pitchFamily="34" charset="0"/>
              </a:rPr>
              <a:t>', '</a:t>
            </a:r>
            <a:r>
              <a:rPr lang="en-US" sz="1500" b="1" dirty="0" err="1">
                <a:latin typeface="Calibri" pitchFamily="34" charset="0"/>
              </a:rPr>
              <a:t>istitle</a:t>
            </a:r>
            <a:r>
              <a:rPr lang="en-US" sz="1500" b="1" dirty="0">
                <a:latin typeface="Calibri" pitchFamily="34" charset="0"/>
              </a:rPr>
              <a:t>', '</a:t>
            </a:r>
            <a:r>
              <a:rPr lang="en-US" sz="1500" b="1" dirty="0" err="1">
                <a:latin typeface="Calibri" pitchFamily="34" charset="0"/>
              </a:rPr>
              <a:t>isupper</a:t>
            </a:r>
            <a:r>
              <a:rPr lang="en-US" sz="1500" b="1" dirty="0">
                <a:latin typeface="Calibri" pitchFamily="34" charset="0"/>
              </a:rPr>
              <a:t>', 'join', '</a:t>
            </a:r>
            <a:r>
              <a:rPr lang="en-US" sz="1500" b="1" dirty="0" err="1">
                <a:latin typeface="Calibri" pitchFamily="34" charset="0"/>
              </a:rPr>
              <a:t>ljust</a:t>
            </a:r>
            <a:r>
              <a:rPr lang="en-US" sz="1500" b="1" dirty="0">
                <a:latin typeface="Calibri" pitchFamily="34" charset="0"/>
              </a:rPr>
              <a:t>', 'lower', '</a:t>
            </a:r>
            <a:r>
              <a:rPr lang="en-US" sz="1500" b="1" dirty="0" err="1">
                <a:latin typeface="Calibri" pitchFamily="34" charset="0"/>
              </a:rPr>
              <a:t>lstrip</a:t>
            </a:r>
            <a:r>
              <a:rPr lang="en-US" sz="1500" b="1" dirty="0">
                <a:latin typeface="Calibri" pitchFamily="34" charset="0"/>
              </a:rPr>
              <a:t>', 'partition', 'replace', '</a:t>
            </a:r>
            <a:r>
              <a:rPr lang="en-US" sz="1500" b="1" dirty="0" err="1">
                <a:latin typeface="Calibri" pitchFamily="34" charset="0"/>
              </a:rPr>
              <a:t>rfind</a:t>
            </a:r>
            <a:r>
              <a:rPr lang="en-US" sz="1500" b="1" dirty="0">
                <a:latin typeface="Calibri" pitchFamily="34" charset="0"/>
              </a:rPr>
              <a:t>', '</a:t>
            </a:r>
            <a:r>
              <a:rPr lang="en-US" sz="1500" b="1" dirty="0" err="1">
                <a:latin typeface="Calibri" pitchFamily="34" charset="0"/>
              </a:rPr>
              <a:t>rindex</a:t>
            </a:r>
            <a:r>
              <a:rPr lang="en-US" sz="1500" b="1" dirty="0">
                <a:latin typeface="Calibri" pitchFamily="34" charset="0"/>
              </a:rPr>
              <a:t>', '</a:t>
            </a:r>
            <a:r>
              <a:rPr lang="en-US" sz="1500" b="1" dirty="0" err="1">
                <a:latin typeface="Calibri" pitchFamily="34" charset="0"/>
              </a:rPr>
              <a:t>rjust</a:t>
            </a:r>
            <a:r>
              <a:rPr lang="en-US" sz="1500" b="1" dirty="0">
                <a:latin typeface="Calibri" pitchFamily="34" charset="0"/>
              </a:rPr>
              <a:t>', '</a:t>
            </a:r>
            <a:r>
              <a:rPr lang="en-US" sz="1500" b="1" dirty="0" err="1">
                <a:latin typeface="Calibri" pitchFamily="34" charset="0"/>
              </a:rPr>
              <a:t>rpartition</a:t>
            </a:r>
            <a:r>
              <a:rPr lang="en-US" sz="1500" b="1" dirty="0">
                <a:latin typeface="Calibri" pitchFamily="34" charset="0"/>
              </a:rPr>
              <a:t>', '</a:t>
            </a:r>
            <a:r>
              <a:rPr lang="en-US" sz="1500" b="1" dirty="0" err="1">
                <a:latin typeface="Calibri" pitchFamily="34" charset="0"/>
              </a:rPr>
              <a:t>rsplit</a:t>
            </a:r>
            <a:r>
              <a:rPr lang="en-US" sz="1500" b="1" dirty="0">
                <a:latin typeface="Calibri" pitchFamily="34" charset="0"/>
              </a:rPr>
              <a:t>', '</a:t>
            </a:r>
            <a:r>
              <a:rPr lang="en-US" sz="1500" b="1" dirty="0" err="1">
                <a:latin typeface="Calibri" pitchFamily="34" charset="0"/>
              </a:rPr>
              <a:t>rstrip</a:t>
            </a:r>
            <a:r>
              <a:rPr lang="en-US" sz="1500" b="1" dirty="0">
                <a:latin typeface="Calibri" pitchFamily="34" charset="0"/>
              </a:rPr>
              <a:t>', 'split', '</a:t>
            </a:r>
            <a:r>
              <a:rPr lang="en-US" sz="1500" b="1" dirty="0" err="1">
                <a:latin typeface="Calibri" pitchFamily="34" charset="0"/>
              </a:rPr>
              <a:t>splitlines</a:t>
            </a:r>
            <a:r>
              <a:rPr lang="en-US" sz="1500" b="1" dirty="0">
                <a:latin typeface="Calibri" pitchFamily="34" charset="0"/>
              </a:rPr>
              <a:t>', '</a:t>
            </a:r>
            <a:r>
              <a:rPr lang="en-US" sz="1500" b="1" dirty="0" err="1">
                <a:latin typeface="Calibri" pitchFamily="34" charset="0"/>
              </a:rPr>
              <a:t>startswith</a:t>
            </a:r>
            <a:r>
              <a:rPr lang="en-US" sz="1500" b="1" dirty="0">
                <a:latin typeface="Calibri" pitchFamily="34" charset="0"/>
              </a:rPr>
              <a:t>', 'strip', '</a:t>
            </a:r>
            <a:r>
              <a:rPr lang="en-US" sz="1500" b="1" dirty="0" err="1">
                <a:latin typeface="Calibri" pitchFamily="34" charset="0"/>
              </a:rPr>
              <a:t>swapcase</a:t>
            </a:r>
            <a:r>
              <a:rPr lang="en-US" sz="1500" b="1" dirty="0">
                <a:latin typeface="Calibri" pitchFamily="34" charset="0"/>
              </a:rPr>
              <a:t>', 'title', 'translate', 'upper', '</a:t>
            </a:r>
            <a:r>
              <a:rPr lang="en-US" sz="1500" b="1" dirty="0" err="1">
                <a:latin typeface="Calibri" pitchFamily="34" charset="0"/>
              </a:rPr>
              <a:t>zfill</a:t>
            </a:r>
            <a:r>
              <a:rPr lang="en-US" sz="1500" b="1" dirty="0">
                <a:latin typeface="Calibri" pitchFamily="34" charset="0"/>
              </a:rPr>
              <a:t>']</a:t>
            </a:r>
          </a:p>
        </p:txBody>
      </p:sp>
      <p:sp>
        <p:nvSpPr>
          <p:cNvPr id="25605" name="Text Box 32"/>
          <p:cNvSpPr txBox="1">
            <a:spLocks noChangeArrowheads="1"/>
          </p:cNvSpPr>
          <p:nvPr/>
        </p:nvSpPr>
        <p:spPr bwMode="auto">
          <a:xfrm>
            <a:off x="4267200" y="1706563"/>
            <a:ext cx="39751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>
                <a:solidFill>
                  <a:srgbClr val="1815F3"/>
                </a:solidFill>
                <a:latin typeface="Cambria" pitchFamily="18" charset="0"/>
              </a:rPr>
              <a:t>This calls the </a:t>
            </a:r>
            <a:r>
              <a:rPr lang="en-US" sz="2100" b="1">
                <a:solidFill>
                  <a:srgbClr val="1815F3"/>
                </a:solidFill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sz="2100">
                <a:solidFill>
                  <a:srgbClr val="1815F3"/>
                </a:solidFill>
                <a:latin typeface="Cambria" pitchFamily="18" charset="0"/>
              </a:rPr>
              <a:t> </a:t>
            </a:r>
            <a:r>
              <a:rPr lang="en-US" sz="2100" b="1" i="1">
                <a:solidFill>
                  <a:srgbClr val="1815F3"/>
                </a:solidFill>
                <a:latin typeface="Cambria" pitchFamily="18" charset="0"/>
              </a:rPr>
              <a:t>constructor</a:t>
            </a:r>
            <a:r>
              <a:rPr lang="en-US" sz="2100">
                <a:solidFill>
                  <a:srgbClr val="1815F3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25606" name="Text Box 32"/>
          <p:cNvSpPr txBox="1">
            <a:spLocks noChangeArrowheads="1"/>
          </p:cNvSpPr>
          <p:nvPr/>
        </p:nvSpPr>
        <p:spPr bwMode="auto">
          <a:xfrm>
            <a:off x="3276600" y="2438400"/>
            <a:ext cx="4191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>
                <a:solidFill>
                  <a:srgbClr val="1815F3"/>
                </a:solidFill>
                <a:latin typeface="Cambria" pitchFamily="18" charset="0"/>
              </a:rPr>
              <a:t>Shows the type of </a:t>
            </a:r>
            <a:r>
              <a:rPr lang="en-US" sz="2100" b="1">
                <a:solidFill>
                  <a:srgbClr val="1815F3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100">
                <a:solidFill>
                  <a:srgbClr val="1815F3"/>
                </a:solidFill>
                <a:latin typeface="Cambria" pitchFamily="18" charset="0"/>
              </a:rPr>
              <a:t> is </a:t>
            </a:r>
            <a:r>
              <a:rPr lang="en-US" sz="2100" b="1">
                <a:solidFill>
                  <a:srgbClr val="1815F3"/>
                </a:solidFill>
                <a:latin typeface="Courier New" pitchFamily="49" charset="0"/>
                <a:cs typeface="Courier New" pitchFamily="49" charset="0"/>
              </a:rPr>
              <a:t>str</a:t>
            </a:r>
            <a:endParaRPr lang="en-US" sz="2100">
              <a:solidFill>
                <a:srgbClr val="1815F3"/>
              </a:solidFill>
              <a:latin typeface="Cambria" pitchFamily="18" charset="0"/>
            </a:endParaRPr>
          </a:p>
        </p:txBody>
      </p:sp>
      <p:sp>
        <p:nvSpPr>
          <p:cNvPr id="25607" name="Text Box 32"/>
          <p:cNvSpPr txBox="1">
            <a:spLocks noChangeArrowheads="1"/>
          </p:cNvSpPr>
          <p:nvPr/>
        </p:nvSpPr>
        <p:spPr bwMode="auto">
          <a:xfrm>
            <a:off x="3276600" y="3121025"/>
            <a:ext cx="5334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>
                <a:solidFill>
                  <a:srgbClr val="1815F3"/>
                </a:solidFill>
                <a:latin typeface="Cambria" pitchFamily="18" charset="0"/>
              </a:rPr>
              <a:t>Shows all of the methods (functions) of </a:t>
            </a:r>
            <a:r>
              <a:rPr lang="en-US" sz="2100" b="1">
                <a:solidFill>
                  <a:srgbClr val="1815F3"/>
                </a:solidFill>
                <a:latin typeface="Courier New" pitchFamily="49" charset="0"/>
                <a:cs typeface="Courier New" pitchFamily="49" charset="0"/>
              </a:rPr>
              <a:t>s</a:t>
            </a:r>
            <a:endParaRPr lang="en-US" sz="2100">
              <a:solidFill>
                <a:srgbClr val="1815F3"/>
              </a:solidFill>
              <a:latin typeface="Cambria" pitchFamily="18" charset="0"/>
            </a:endParaRPr>
          </a:p>
        </p:txBody>
      </p:sp>
      <p:sp>
        <p:nvSpPr>
          <p:cNvPr id="25608" name="Text Box 32"/>
          <p:cNvSpPr txBox="1">
            <a:spLocks noChangeArrowheads="1"/>
          </p:cNvSpPr>
          <p:nvPr/>
        </p:nvSpPr>
        <p:spPr bwMode="auto">
          <a:xfrm>
            <a:off x="4624388" y="6313488"/>
            <a:ext cx="4191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100">
                <a:solidFill>
                  <a:srgbClr val="1815F3"/>
                </a:solidFill>
                <a:latin typeface="Cambria" pitchFamily="18" charset="0"/>
              </a:rPr>
              <a:t>Let's try some!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29673" y="2962141"/>
            <a:ext cx="8708265" cy="3725997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6626" name="Text Box 31"/>
          <p:cNvSpPr txBox="1">
            <a:spLocks noChangeArrowheads="1"/>
          </p:cNvSpPr>
          <p:nvPr/>
        </p:nvSpPr>
        <p:spPr bwMode="auto">
          <a:xfrm>
            <a:off x="762000" y="762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Cambria" pitchFamily="18" charset="0"/>
              </a:rPr>
              <a:t>Objects</a:t>
            </a:r>
          </a:p>
        </p:txBody>
      </p:sp>
      <p:sp>
        <p:nvSpPr>
          <p:cNvPr id="26627" name="Text Box 32"/>
          <p:cNvSpPr txBox="1">
            <a:spLocks noChangeArrowheads="1"/>
          </p:cNvSpPr>
          <p:nvPr/>
        </p:nvSpPr>
        <p:spPr bwMode="auto">
          <a:xfrm>
            <a:off x="381000" y="990600"/>
            <a:ext cx="8001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>
                <a:latin typeface="Cambria" pitchFamily="18" charset="0"/>
              </a:rPr>
              <a:t>Like a list, an object is a container, but much more customizable:</a:t>
            </a:r>
          </a:p>
        </p:txBody>
      </p:sp>
      <p:sp>
        <p:nvSpPr>
          <p:cNvPr id="26628" name="Text Box 33"/>
          <p:cNvSpPr txBox="1">
            <a:spLocks noChangeArrowheads="1"/>
          </p:cNvSpPr>
          <p:nvPr/>
        </p:nvSpPr>
        <p:spPr bwMode="auto">
          <a:xfrm>
            <a:off x="838200" y="1524000"/>
            <a:ext cx="78867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100" b="1">
                <a:solidFill>
                  <a:srgbClr val="1815F3"/>
                </a:solidFill>
                <a:latin typeface="Cambria" pitchFamily="18" charset="0"/>
              </a:rPr>
              <a:t>(1) </a:t>
            </a:r>
            <a:r>
              <a:rPr lang="en-US" sz="2100">
                <a:latin typeface="Cambria" pitchFamily="18" charset="0"/>
              </a:rPr>
              <a:t>Its data elements have </a:t>
            </a:r>
            <a:r>
              <a:rPr lang="en-US" sz="2100" i="1">
                <a:latin typeface="Cambria" pitchFamily="18" charset="0"/>
              </a:rPr>
              <a:t>names chosen by the programmer</a:t>
            </a:r>
            <a:r>
              <a:rPr lang="en-US" sz="2100">
                <a:latin typeface="Cambria" pitchFamily="18" charset="0"/>
              </a:rPr>
              <a:t>.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100" b="1">
                <a:solidFill>
                  <a:srgbClr val="1815F3"/>
                </a:solidFill>
                <a:latin typeface="Cambria" pitchFamily="18" charset="0"/>
              </a:rPr>
              <a:t>(2) </a:t>
            </a:r>
            <a:r>
              <a:rPr lang="en-US" sz="2100">
                <a:latin typeface="Cambria" pitchFamily="18" charset="0"/>
              </a:rPr>
              <a:t>An object contains its own functions, called </a:t>
            </a:r>
            <a:r>
              <a:rPr lang="en-US" sz="2100" b="1" i="1">
                <a:latin typeface="Cambria" pitchFamily="18" charset="0"/>
              </a:rPr>
              <a:t>methods</a:t>
            </a:r>
          </a:p>
        </p:txBody>
      </p:sp>
      <p:sp>
        <p:nvSpPr>
          <p:cNvPr id="26629" name="Rectangle 11"/>
          <p:cNvSpPr>
            <a:spLocks noChangeArrowheads="1"/>
          </p:cNvSpPr>
          <p:nvPr/>
        </p:nvSpPr>
        <p:spPr bwMode="auto">
          <a:xfrm>
            <a:off x="838200" y="3692525"/>
            <a:ext cx="7324725" cy="64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100" b="1" dirty="0">
                <a:solidFill>
                  <a:srgbClr val="1815F3"/>
                </a:solidFill>
                <a:latin typeface="Cambria" pitchFamily="18" charset="0"/>
              </a:rPr>
              <a:t>(4) </a:t>
            </a:r>
            <a:r>
              <a:rPr lang="en-US" sz="2100" dirty="0">
                <a:latin typeface="Cambria" pitchFamily="18" charset="0"/>
              </a:rPr>
              <a:t>Python signals special methods with </a:t>
            </a:r>
            <a:r>
              <a:rPr lang="en-US" sz="2100" dirty="0" smtClean="0">
                <a:latin typeface="Cambria" pitchFamily="18" charset="0"/>
              </a:rPr>
              <a:t>double underscores</a:t>
            </a:r>
            <a:r>
              <a:rPr lang="en-US" sz="2100" dirty="0">
                <a:latin typeface="Cambria" pitchFamily="18" charset="0"/>
              </a:rPr>
              <a:t>:</a:t>
            </a:r>
          </a:p>
        </p:txBody>
      </p:sp>
      <p:sp>
        <p:nvSpPr>
          <p:cNvPr id="26630" name="Text Box 28"/>
          <p:cNvSpPr txBox="1">
            <a:spLocks noChangeArrowheads="1"/>
          </p:cNvSpPr>
          <p:nvPr/>
        </p:nvSpPr>
        <p:spPr bwMode="auto">
          <a:xfrm>
            <a:off x="1067874" y="5815875"/>
            <a:ext cx="241617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i="1" dirty="0">
                <a:solidFill>
                  <a:srgbClr val="046923"/>
                </a:solidFill>
                <a:latin typeface="Calibri" pitchFamily="34" charset="0"/>
              </a:rPr>
              <a:t>I guess we should doubly  </a:t>
            </a:r>
            <a:r>
              <a:rPr lang="en-US" sz="1200" b="1" i="1" dirty="0">
                <a:solidFill>
                  <a:srgbClr val="046923"/>
                </a:solidFill>
                <a:latin typeface="Calibri" pitchFamily="34" charset="0"/>
              </a:rPr>
              <a:t>underscore</a:t>
            </a:r>
            <a:r>
              <a:rPr lang="en-US" sz="1200" i="1" dirty="0">
                <a:solidFill>
                  <a:srgbClr val="046923"/>
                </a:solidFill>
                <a:latin typeface="Calibri" pitchFamily="34" charset="0"/>
              </a:rPr>
              <a:t> these two methods!</a:t>
            </a:r>
          </a:p>
        </p:txBody>
      </p:sp>
      <p:grpSp>
        <p:nvGrpSpPr>
          <p:cNvPr id="26631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9022" y="6049382"/>
            <a:ext cx="368300" cy="403225"/>
            <a:chOff x="2928" y="1051"/>
            <a:chExt cx="840" cy="957"/>
          </a:xfrm>
        </p:grpSpPr>
        <p:sp>
          <p:nvSpPr>
            <p:cNvPr id="26636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5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2" name="Rectangle 11"/>
          <p:cNvSpPr>
            <a:spLocks noChangeArrowheads="1"/>
          </p:cNvSpPr>
          <p:nvPr/>
        </p:nvSpPr>
        <p:spPr bwMode="auto">
          <a:xfrm>
            <a:off x="1463675" y="4378325"/>
            <a:ext cx="7324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100" b="1">
                <a:solidFill>
                  <a:srgbClr val="1815F3"/>
                </a:solidFill>
                <a:latin typeface="Courier New" pitchFamily="49" charset="0"/>
                <a:cs typeface="Courier New" pitchFamily="49" charset="0"/>
              </a:rPr>
              <a:t>__init__ </a:t>
            </a:r>
            <a:r>
              <a:rPr lang="en-US" sz="2100">
                <a:latin typeface="Cambria" pitchFamily="18" charset="0"/>
              </a:rPr>
              <a:t>is called the </a:t>
            </a:r>
            <a:r>
              <a:rPr lang="en-US" sz="2100" b="1" i="1">
                <a:latin typeface="Cambria" pitchFamily="18" charset="0"/>
              </a:rPr>
              <a:t>constructor</a:t>
            </a:r>
            <a:r>
              <a:rPr lang="en-US" sz="2100">
                <a:latin typeface="Cambria" pitchFamily="18" charset="0"/>
              </a:rPr>
              <a:t>; it creates new objects</a:t>
            </a:r>
          </a:p>
        </p:txBody>
      </p:sp>
      <p:sp>
        <p:nvSpPr>
          <p:cNvPr id="26633" name="Rectangle 11"/>
          <p:cNvSpPr>
            <a:spLocks noChangeArrowheads="1"/>
          </p:cNvSpPr>
          <p:nvPr/>
        </p:nvSpPr>
        <p:spPr bwMode="auto">
          <a:xfrm>
            <a:off x="1460500" y="4987925"/>
            <a:ext cx="7324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100" b="1">
                <a:solidFill>
                  <a:srgbClr val="1815F3"/>
                </a:solidFill>
                <a:latin typeface="Courier New" pitchFamily="49" charset="0"/>
                <a:cs typeface="Courier New" pitchFamily="49" charset="0"/>
              </a:rPr>
              <a:t>__repr__ </a:t>
            </a:r>
            <a:r>
              <a:rPr lang="en-US" sz="2100">
                <a:latin typeface="Cambria" pitchFamily="18" charset="0"/>
              </a:rPr>
              <a:t>tells Python how to print its objects</a:t>
            </a: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838200" y="2930525"/>
            <a:ext cx="7324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100" b="1">
                <a:solidFill>
                  <a:srgbClr val="1815F3"/>
                </a:solidFill>
                <a:latin typeface="Cambria" pitchFamily="18" charset="0"/>
              </a:rPr>
              <a:t>(3) </a:t>
            </a:r>
            <a:r>
              <a:rPr lang="en-US" sz="2100">
                <a:latin typeface="Cambria" pitchFamily="18" charset="0"/>
              </a:rPr>
              <a:t>In its methods, objects refer to themselves as  </a:t>
            </a:r>
            <a:r>
              <a:rPr lang="en-US" sz="2100" b="1">
                <a:latin typeface="Courier New" pitchFamily="49" charset="0"/>
                <a:cs typeface="Courier New" pitchFamily="49" charset="0"/>
              </a:rPr>
              <a:t>self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676400" y="2209901"/>
            <a:ext cx="5715000" cy="2895600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rgbClr val="F695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4658228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200" dirty="0" smtClean="0">
                <a:latin typeface="Cambria" panose="02040503050406030204" pitchFamily="18" charset="0"/>
              </a:rPr>
              <a:t>A</a:t>
            </a:r>
            <a:r>
              <a:rPr lang="en-US" sz="4200" dirty="0" smtClean="0">
                <a:latin typeface="Times New Roman" pitchFamily="18" charset="0"/>
              </a:rPr>
              <a:t> </a:t>
            </a:r>
            <a:r>
              <a:rPr lang="en-US" sz="4200" b="1" dirty="0" smtClean="0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4200" dirty="0" smtClean="0">
                <a:solidFill>
                  <a:srgbClr val="1815F3"/>
                </a:solidFill>
                <a:latin typeface="Times New Roman" pitchFamily="18" charset="0"/>
              </a:rPr>
              <a:t> </a:t>
            </a:r>
            <a:r>
              <a:rPr lang="en-US" sz="4200" dirty="0" smtClean="0">
                <a:latin typeface="Cambria" panose="02040503050406030204" pitchFamily="18" charset="0"/>
              </a:rPr>
              <a:t>object, </a:t>
            </a:r>
            <a:r>
              <a:rPr lang="en-US" sz="4200" b="1" dirty="0" smtClean="0">
                <a:solidFill>
                  <a:srgbClr val="1815F3"/>
                </a:solidFill>
                <a:latin typeface="Courier New" pitchFamily="49" charset="0"/>
              </a:rPr>
              <a:t>d</a:t>
            </a:r>
            <a:endParaRPr lang="en-US" sz="4200" dirty="0">
              <a:latin typeface="Cambria" panose="02040503050406030204" pitchFamily="18" charset="0"/>
            </a:endParaRPr>
          </a:p>
        </p:txBody>
      </p:sp>
      <p:sp>
        <p:nvSpPr>
          <p:cNvPr id="27654" name="TextBox 28"/>
          <p:cNvSpPr txBox="1">
            <a:spLocks noChangeArrowheads="1"/>
          </p:cNvSpPr>
          <p:nvPr/>
        </p:nvSpPr>
        <p:spPr bwMode="auto">
          <a:xfrm>
            <a:off x="1696456" y="5410301"/>
            <a:ext cx="5542544" cy="46166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dirty="0" smtClean="0">
                <a:latin typeface="Cambria" panose="02040503050406030204" pitchFamily="18" charset="0"/>
              </a:rPr>
              <a:t>memory location == </a:t>
            </a:r>
            <a:r>
              <a:rPr lang="en-US" dirty="0">
                <a:latin typeface="Cambria" panose="02040503050406030204" pitchFamily="18" charset="0"/>
              </a:rPr>
              <a:t>47245108030176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105528" y="2590901"/>
            <a:ext cx="1447800" cy="1371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781928" y="2590901"/>
            <a:ext cx="1447800" cy="1371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458328" y="2590901"/>
            <a:ext cx="1447800" cy="1371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2504" y="3962501"/>
            <a:ext cx="109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month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396250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0804" y="3962501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0391" y="1547336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dirty="0" smtClean="0">
                <a:solidFill>
                  <a:srgbClr val="1815F3"/>
                </a:solidFill>
                <a:latin typeface="Courier New" pitchFamily="49" charset="0"/>
              </a:rPr>
              <a:t>d</a:t>
            </a:r>
            <a:endParaRPr lang="en-US" sz="4200" dirty="0"/>
          </a:p>
        </p:txBody>
      </p:sp>
      <p:sp>
        <p:nvSpPr>
          <p:cNvPr id="10" name="TextBox 9"/>
          <p:cNvSpPr txBox="1"/>
          <p:nvPr/>
        </p:nvSpPr>
        <p:spPr>
          <a:xfrm>
            <a:off x="4020556" y="2882282"/>
            <a:ext cx="942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US" sz="4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34528" y="3005393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2017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73708" y="2882282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US" sz="4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6"/>
          <p:cNvSpPr>
            <a:spLocks noChangeArrowheads="1"/>
          </p:cNvSpPr>
          <p:nvPr/>
        </p:nvSpPr>
        <p:spPr bwMode="auto">
          <a:xfrm>
            <a:off x="198438" y="217488"/>
            <a:ext cx="6526146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1800" b="1" dirty="0" smtClean="0">
                <a:latin typeface="Courier New" pitchFamily="49" charset="0"/>
              </a:rPr>
              <a:t>(</a:t>
            </a:r>
            <a:r>
              <a:rPr lang="en-US" sz="1800" b="1" dirty="0" smtClean="0">
                <a:solidFill>
                  <a:srgbClr val="F69509"/>
                </a:solidFill>
                <a:latin typeface="Courier New" pitchFamily="49" charset="0"/>
              </a:rPr>
              <a:t>object</a:t>
            </a:r>
            <a:r>
              <a:rPr lang="en-US" sz="1800" b="1" dirty="0" smtClean="0">
                <a:latin typeface="Courier New" pitchFamily="49" charset="0"/>
              </a:rPr>
              <a:t>):   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solidFill>
                  <a:srgbClr val="046923"/>
                </a:solidFill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046923"/>
                </a:solidFill>
                <a:latin typeface="Courier New" pitchFamily="49" charset="0"/>
              </a:rPr>
              <a:t>"""A user-defined data structure that</a:t>
            </a:r>
          </a:p>
          <a:p>
            <a:r>
              <a:rPr lang="en-US" sz="1800" b="1" dirty="0">
                <a:solidFill>
                  <a:srgbClr val="046923"/>
                </a:solidFill>
                <a:latin typeface="Courier New" pitchFamily="49" charset="0"/>
              </a:rPr>
              <a:t>       stores and manipulates dates."""</a:t>
            </a:r>
            <a:endParaRPr lang="en-US" sz="1800" b="1" dirty="0">
              <a:solidFill>
                <a:srgbClr val="046923"/>
              </a:solidFill>
              <a:latin typeface="Courier New" pitchFamily="49" charset="0"/>
            </a:endParaRPr>
          </a:p>
          <a:p>
            <a:endParaRPr lang="en-US" sz="1800" b="1" dirty="0">
              <a:solidFill>
                <a:srgbClr val="046923"/>
              </a:solidFill>
              <a:latin typeface="Courier New" pitchFamily="49" charset="0"/>
            </a:endParaRPr>
          </a:p>
          <a:p>
            <a:endParaRPr lang="en-US" sz="1800" b="1" dirty="0">
              <a:solidFill>
                <a:srgbClr val="046923"/>
              </a:solidFill>
              <a:latin typeface="Courier New" pitchFamily="49" charset="0"/>
            </a:endParaRPr>
          </a:p>
          <a:p>
            <a:endParaRPr lang="en-US" sz="1800" b="1" dirty="0">
              <a:solidFill>
                <a:srgbClr val="046923"/>
              </a:solidFill>
              <a:latin typeface="Courier New" pitchFamily="49" charset="0"/>
            </a:endParaRPr>
          </a:p>
          <a:p>
            <a:endParaRPr lang="en-US" sz="1800" b="1" dirty="0">
              <a:solidFill>
                <a:srgbClr val="046923"/>
              </a:solidFill>
              <a:latin typeface="Courier New" pitchFamily="49" charset="0"/>
            </a:endParaRPr>
          </a:p>
          <a:p>
            <a:endParaRPr lang="en-US" sz="1800" b="1" dirty="0">
              <a:solidFill>
                <a:srgbClr val="046923"/>
              </a:solidFill>
              <a:latin typeface="Courier New" pitchFamily="49" charset="0"/>
            </a:endParaRPr>
          </a:p>
          <a:p>
            <a:endParaRPr lang="en-US" sz="1800" b="1" dirty="0">
              <a:latin typeface="Courier New" pitchFamily="49" charset="0"/>
            </a:endParaRPr>
          </a:p>
          <a:p>
            <a:endParaRPr lang="en-US" sz="1800" b="1" dirty="0">
              <a:latin typeface="Courier New" pitchFamily="49" charset="0"/>
            </a:endParaRPr>
          </a:p>
          <a:p>
            <a:endParaRPr lang="en-US" sz="1800" b="1" dirty="0">
              <a:latin typeface="Courier New" pitchFamily="49" charset="0"/>
            </a:endParaRPr>
          </a:p>
          <a:p>
            <a:endParaRPr lang="en-US" sz="1800" b="1" dirty="0">
              <a:latin typeface="Courier New" pitchFamily="49" charset="0"/>
            </a:endParaRPr>
          </a:p>
          <a:p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1815F3"/>
                </a:solidFill>
                <a:latin typeface="Courier New" pitchFamily="49" charset="0"/>
              </a:rPr>
              <a:t>__</a:t>
            </a:r>
            <a:r>
              <a:rPr lang="en-US" sz="1800" b="1" dirty="0" err="1">
                <a:solidFill>
                  <a:srgbClr val="1815F3"/>
                </a:solidFill>
                <a:latin typeface="Courier New" pitchFamily="49" charset="0"/>
              </a:rPr>
              <a:t>init</a:t>
            </a:r>
            <a:r>
              <a:rPr lang="en-US" sz="1800" b="1" dirty="0" smtClean="0">
                <a:solidFill>
                  <a:srgbClr val="1815F3"/>
                </a:solidFill>
                <a:latin typeface="Courier New" pitchFamily="49" charset="0"/>
              </a:rPr>
              <a:t>__</a:t>
            </a:r>
            <a:r>
              <a:rPr lang="en-US" sz="1800" b="1" dirty="0" smtClean="0">
                <a:latin typeface="Courier New" pitchFamily="49" charset="0"/>
              </a:rPr>
              <a:t>(self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mo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dy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 smtClean="0">
                <a:latin typeface="Courier New" pitchFamily="49" charset="0"/>
              </a:rPr>
              <a:t>yr</a:t>
            </a:r>
            <a:r>
              <a:rPr lang="en-US" sz="1800" b="1" dirty="0" smtClean="0">
                <a:latin typeface="Courier New" pitchFamily="49" charset="0"/>
              </a:rPr>
              <a:t>):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 smtClean="0">
                <a:solidFill>
                  <a:srgbClr val="046923"/>
                </a:solidFill>
                <a:latin typeface="Courier New" pitchFamily="49" charset="0"/>
              </a:rPr>
              <a:t>"""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"Construct a Date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with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the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given month, day, and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year.</a:t>
            </a:r>
            <a:r>
              <a:rPr lang="en-US" sz="1800" b="1" dirty="0" smtClean="0">
                <a:solidFill>
                  <a:srgbClr val="046923"/>
                </a:solidFill>
                <a:latin typeface="Courier New" pitchFamily="49" charset="0"/>
              </a:rPr>
              <a:t>"""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 err="1">
                <a:latin typeface="Courier New" pitchFamily="49" charset="0"/>
              </a:rPr>
              <a:t>self.month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mo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 err="1">
                <a:latin typeface="Courier New" pitchFamily="49" charset="0"/>
              </a:rPr>
              <a:t>self.day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dy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 err="1">
                <a:latin typeface="Courier New" pitchFamily="49" charset="0"/>
              </a:rPr>
              <a:t>self.year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yr</a:t>
            </a:r>
            <a:endParaRPr lang="en-US" sz="1800" b="1" dirty="0">
              <a:latin typeface="Courier New" pitchFamily="49" charset="0"/>
            </a:endParaRPr>
          </a:p>
          <a:p>
            <a:endParaRPr lang="en-US" sz="1800" b="1" dirty="0">
              <a:latin typeface="Courier New" pitchFamily="49" charset="0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6313488" y="365125"/>
            <a:ext cx="2573337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000" dirty="0">
                <a:latin typeface="Cambria" panose="02040503050406030204" pitchFamily="18" charset="0"/>
              </a:rPr>
              <a:t>The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b="1" dirty="0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4000" dirty="0">
                <a:solidFill>
                  <a:srgbClr val="1815F3"/>
                </a:solidFill>
                <a:latin typeface="Times New Roman" pitchFamily="18" charset="0"/>
              </a:rPr>
              <a:t> </a:t>
            </a:r>
            <a:r>
              <a:rPr lang="en-US" sz="4000" dirty="0">
                <a:latin typeface="Cambria" panose="02040503050406030204" pitchFamily="18" charset="0"/>
              </a:rPr>
              <a:t>class</a:t>
            </a:r>
          </a:p>
        </p:txBody>
      </p:sp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762000" y="2819400"/>
            <a:ext cx="7620000" cy="83099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dirty="0">
                <a:latin typeface="Calibri" pitchFamily="34" charset="0"/>
              </a:rPr>
              <a:t>This is the </a:t>
            </a:r>
            <a:r>
              <a:rPr lang="en-US" b="1" u="sng" dirty="0">
                <a:latin typeface="Calibri" pitchFamily="34" charset="0"/>
              </a:rPr>
              <a:t>constructor</a:t>
            </a:r>
            <a:r>
              <a:rPr lang="en-US" dirty="0">
                <a:latin typeface="Calibri" pitchFamily="34" charset="0"/>
              </a:rPr>
              <a:t> for Date objects</a:t>
            </a:r>
          </a:p>
          <a:p>
            <a:pPr algn="ctr"/>
            <a:r>
              <a:rPr lang="en-US" dirty="0">
                <a:latin typeface="Calibri" pitchFamily="34" charset="0"/>
              </a:rPr>
              <a:t>As is typical, it assigns </a:t>
            </a:r>
            <a:r>
              <a:rPr lang="en-US" dirty="0" smtClean="0">
                <a:latin typeface="Calibri" pitchFamily="34" charset="0"/>
              </a:rPr>
              <a:t>its arguments </a:t>
            </a:r>
            <a:r>
              <a:rPr lang="en-US" dirty="0">
                <a:latin typeface="Calibri" pitchFamily="34" charset="0"/>
              </a:rPr>
              <a:t>to the data members.</a:t>
            </a:r>
          </a:p>
        </p:txBody>
      </p:sp>
      <p:sp>
        <p:nvSpPr>
          <p:cNvPr id="27653" name="TextBox 27"/>
          <p:cNvSpPr txBox="1">
            <a:spLocks noChangeArrowheads="1"/>
          </p:cNvSpPr>
          <p:nvPr/>
        </p:nvSpPr>
        <p:spPr bwMode="auto">
          <a:xfrm>
            <a:off x="198438" y="1649413"/>
            <a:ext cx="6115050" cy="83026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latin typeface="Calibri" pitchFamily="34" charset="0"/>
              </a:rPr>
              <a:t>This is the start of a new type called Date</a:t>
            </a:r>
          </a:p>
          <a:p>
            <a:pPr algn="ctr"/>
            <a:r>
              <a:rPr lang="en-US">
                <a:latin typeface="Calibri" pitchFamily="34" charset="0"/>
              </a:rPr>
              <a:t>It begins with the keyword </a:t>
            </a:r>
            <a:r>
              <a:rPr lang="en-US" b="1">
                <a:latin typeface="Calibri" pitchFamily="34" charset="0"/>
              </a:rPr>
              <a:t>class</a:t>
            </a:r>
          </a:p>
        </p:txBody>
      </p:sp>
      <p:sp>
        <p:nvSpPr>
          <p:cNvPr id="27654" name="TextBox 28"/>
          <p:cNvSpPr txBox="1">
            <a:spLocks noChangeArrowheads="1"/>
          </p:cNvSpPr>
          <p:nvPr/>
        </p:nvSpPr>
        <p:spPr bwMode="auto">
          <a:xfrm>
            <a:off x="4191000" y="5181600"/>
            <a:ext cx="3744913" cy="12001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dirty="0">
                <a:latin typeface="Calibri" pitchFamily="34" charset="0"/>
              </a:rPr>
              <a:t>These are data </a:t>
            </a:r>
            <a:r>
              <a:rPr lang="en-US" dirty="0" smtClean="0">
                <a:latin typeface="Calibri" pitchFamily="34" charset="0"/>
              </a:rPr>
              <a:t>members–they </a:t>
            </a:r>
            <a:r>
              <a:rPr lang="en-US" dirty="0">
                <a:latin typeface="Calibri" pitchFamily="34" charset="0"/>
              </a:rPr>
              <a:t>are the information inside every Date object.</a:t>
            </a:r>
          </a:p>
        </p:txBody>
      </p:sp>
    </p:spTree>
    <p:extLst>
      <p:ext uri="{BB962C8B-B14F-4D97-AF65-F5344CB8AC3E}">
        <p14:creationId xmlns:p14="http://schemas.microsoft.com/office/powerpoint/2010/main" val="38602190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4" name="Rectangle 2"/>
          <p:cNvSpPr>
            <a:spLocks noChangeArrowheads="1"/>
          </p:cNvSpPr>
          <p:nvPr/>
        </p:nvSpPr>
        <p:spPr bwMode="auto">
          <a:xfrm>
            <a:off x="504825" y="1390650"/>
            <a:ext cx="4240263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d</a:t>
            </a: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 =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Date(4,4,2017)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&gt;&gt;&gt; </a:t>
            </a:r>
            <a:r>
              <a:rPr lang="en-US" b="1" dirty="0" err="1">
                <a:solidFill>
                  <a:srgbClr val="008000"/>
                </a:solidFill>
                <a:latin typeface="Courier New" pitchFamily="49" charset="0"/>
              </a:rPr>
              <a:t>d</a:t>
            </a:r>
            <a:r>
              <a:rPr lang="en-US" b="1" dirty="0" err="1">
                <a:latin typeface="Courier New" pitchFamily="49" charset="0"/>
              </a:rPr>
              <a:t>.month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4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&gt;&gt;&gt; </a:t>
            </a:r>
            <a:r>
              <a:rPr lang="en-US" b="1" dirty="0" err="1">
                <a:solidFill>
                  <a:srgbClr val="008000"/>
                </a:solidFill>
                <a:latin typeface="Courier New" pitchFamily="49" charset="0"/>
              </a:rPr>
              <a:t>d</a:t>
            </a:r>
            <a:r>
              <a:rPr lang="en-US" b="1" dirty="0" err="1">
                <a:latin typeface="Courier New" pitchFamily="49" charset="0"/>
              </a:rPr>
              <a:t>.day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4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464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latin typeface="Courier New" pitchFamily="49" charset="0"/>
              </a:rPr>
              <a:t>Date</a:t>
            </a:r>
            <a:endParaRPr lang="en-US" sz="4000">
              <a:latin typeface="Times" charset="0"/>
            </a:endParaRP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4204141" y="2267813"/>
            <a:ext cx="1819275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d</a:t>
            </a:r>
            <a:r>
              <a:rPr lang="en-US" sz="1400" dirty="0">
                <a:latin typeface="Calibri" pitchFamily="34" charset="0"/>
              </a:rPr>
              <a:t>  contains </a:t>
            </a:r>
            <a:r>
              <a:rPr lang="en-US" sz="1400" dirty="0" smtClean="0">
                <a:latin typeface="Calibri" pitchFamily="34" charset="0"/>
              </a:rPr>
              <a:t>data members named </a:t>
            </a:r>
            <a:r>
              <a:rPr lang="en-US" sz="1400" b="1" dirty="0">
                <a:latin typeface="Calibri" pitchFamily="34" charset="0"/>
              </a:rPr>
              <a:t>day</a:t>
            </a:r>
            <a:r>
              <a:rPr lang="en-US" sz="1400" dirty="0">
                <a:latin typeface="Calibri" pitchFamily="34" charset="0"/>
              </a:rPr>
              <a:t>, </a:t>
            </a:r>
            <a:r>
              <a:rPr lang="en-US" sz="1400" b="1" dirty="0">
                <a:latin typeface="Calibri" pitchFamily="34" charset="0"/>
              </a:rPr>
              <a:t>month</a:t>
            </a:r>
            <a:r>
              <a:rPr lang="en-US" sz="1400" dirty="0">
                <a:latin typeface="Calibri" pitchFamily="34" charset="0"/>
              </a:rPr>
              <a:t>, and </a:t>
            </a:r>
            <a:r>
              <a:rPr lang="en-US" sz="1400" b="1" dirty="0">
                <a:latin typeface="Calibri" pitchFamily="34" charset="0"/>
              </a:rPr>
              <a:t>year</a:t>
            </a:r>
          </a:p>
        </p:txBody>
      </p:sp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504825" y="4419600"/>
            <a:ext cx="80772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d</a:t>
            </a: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04/04/2017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4310063" y="303213"/>
            <a:ext cx="3657600" cy="52228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This is a </a:t>
            </a:r>
            <a:r>
              <a:rPr lang="en-US" sz="1400" b="1" dirty="0">
                <a:solidFill>
                  <a:srgbClr val="1815F3"/>
                </a:solidFill>
                <a:latin typeface="Calibri" pitchFamily="34" charset="0"/>
              </a:rPr>
              <a:t>class</a:t>
            </a:r>
            <a:r>
              <a:rPr lang="en-US" sz="1400" dirty="0">
                <a:latin typeface="Calibri" pitchFamily="34" charset="0"/>
              </a:rPr>
              <a:t>. It is a user-defined </a:t>
            </a:r>
            <a:r>
              <a:rPr lang="en-US" sz="1400" dirty="0" smtClean="0">
                <a:latin typeface="Calibri" pitchFamily="34" charset="0"/>
              </a:rPr>
              <a:t>data type  that </a:t>
            </a:r>
            <a:r>
              <a:rPr lang="en-US" sz="1400" dirty="0">
                <a:latin typeface="Calibri" pitchFamily="34" charset="0"/>
              </a:rPr>
              <a:t>you'll build in Lab </a:t>
            </a:r>
            <a:r>
              <a:rPr lang="en-US" sz="1400" dirty="0" smtClean="0">
                <a:latin typeface="Calibri" pitchFamily="34" charset="0"/>
              </a:rPr>
              <a:t>10 this </a:t>
            </a:r>
            <a:r>
              <a:rPr lang="en-US" sz="1400" dirty="0">
                <a:latin typeface="Calibri" pitchFamily="34" charset="0"/>
              </a:rPr>
              <a:t>week…</a:t>
            </a:r>
          </a:p>
        </p:txBody>
      </p:sp>
      <p:sp>
        <p:nvSpPr>
          <p:cNvPr id="28678" name="Text Box 11"/>
          <p:cNvSpPr txBox="1">
            <a:spLocks noChangeArrowheads="1"/>
          </p:cNvSpPr>
          <p:nvPr/>
        </p:nvSpPr>
        <p:spPr bwMode="auto">
          <a:xfrm>
            <a:off x="5751096" y="1494922"/>
            <a:ext cx="2582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rgbClr val="1815F3"/>
                </a:solidFill>
                <a:latin typeface="Calibri" pitchFamily="34" charset="0"/>
              </a:rPr>
              <a:t>Constructor!</a:t>
            </a:r>
            <a:endParaRPr lang="en-US" sz="18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8679" name="Text Box 29"/>
          <p:cNvSpPr txBox="1">
            <a:spLocks noChangeArrowheads="1"/>
          </p:cNvSpPr>
          <p:nvPr/>
        </p:nvSpPr>
        <p:spPr bwMode="auto">
          <a:xfrm>
            <a:off x="5233988" y="5003800"/>
            <a:ext cx="3529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the </a:t>
            </a:r>
            <a:r>
              <a:rPr lang="en-US" sz="1800" b="1" dirty="0">
                <a:latin typeface="Calibri" pitchFamily="34" charset="0"/>
              </a:rPr>
              <a:t>repr</a:t>
            </a:r>
            <a:r>
              <a:rPr lang="en-US" sz="1400" dirty="0">
                <a:latin typeface="Calibri" pitchFamily="34" charset="0"/>
              </a:rPr>
              <a:t>esentation of </a:t>
            </a:r>
            <a:r>
              <a:rPr lang="en-US" sz="1400" dirty="0" smtClean="0">
                <a:latin typeface="Calibri" pitchFamily="34" charset="0"/>
              </a:rPr>
              <a:t>an object </a:t>
            </a:r>
            <a:r>
              <a:rPr lang="en-US" sz="1400" dirty="0">
                <a:latin typeface="Calibri" pitchFamily="34" charset="0"/>
              </a:rPr>
              <a:t>of type Date</a:t>
            </a:r>
          </a:p>
        </p:txBody>
      </p:sp>
      <p:sp>
        <p:nvSpPr>
          <p:cNvPr id="28681" name="Rectangle 31"/>
          <p:cNvSpPr>
            <a:spLocks noChangeArrowheads="1"/>
          </p:cNvSpPr>
          <p:nvPr/>
        </p:nvSpPr>
        <p:spPr bwMode="auto">
          <a:xfrm>
            <a:off x="533400" y="5722938"/>
            <a:ext cx="69421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 err="1">
                <a:solidFill>
                  <a:srgbClr val="008000"/>
                </a:solidFill>
                <a:latin typeface="Courier New" pitchFamily="49" charset="0"/>
              </a:rPr>
              <a:t>d</a:t>
            </a:r>
            <a:r>
              <a:rPr lang="en-US" b="1" dirty="0" err="1">
                <a:latin typeface="Courier New" pitchFamily="49" charset="0"/>
              </a:rPr>
              <a:t>.isLeapYear</a:t>
            </a:r>
            <a:r>
              <a:rPr lang="en-US" b="1" dirty="0">
                <a:latin typeface="Courier New" pitchFamily="49" charset="0"/>
              </a:rPr>
              <a:t>()</a:t>
            </a:r>
          </a:p>
          <a:p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False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28682" name="Text Box 33"/>
          <p:cNvSpPr txBox="1">
            <a:spLocks noChangeArrowheads="1"/>
          </p:cNvSpPr>
          <p:nvPr/>
        </p:nvSpPr>
        <p:spPr bwMode="auto">
          <a:xfrm>
            <a:off x="4922923" y="5626768"/>
            <a:ext cx="369570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T</a:t>
            </a:r>
            <a:r>
              <a:rPr lang="en-US" sz="1400" dirty="0" smtClean="0">
                <a:latin typeface="Calibri" pitchFamily="34" charset="0"/>
              </a:rPr>
              <a:t>he </a:t>
            </a:r>
            <a:r>
              <a:rPr lang="en-US" sz="1800" b="1" dirty="0" err="1">
                <a:latin typeface="Calibri" pitchFamily="34" charset="0"/>
              </a:rPr>
              <a:t>isLeapYear</a:t>
            </a:r>
            <a:r>
              <a:rPr lang="en-US" sz="1400" dirty="0">
                <a:latin typeface="Calibri" pitchFamily="34" charset="0"/>
              </a:rPr>
              <a:t> method returns </a:t>
            </a:r>
            <a:r>
              <a:rPr lang="en-US" sz="1400" b="1" dirty="0">
                <a:latin typeface="Calibri" pitchFamily="34" charset="0"/>
              </a:rPr>
              <a:t>True</a:t>
            </a:r>
            <a:r>
              <a:rPr lang="en-US" sz="1400" dirty="0">
                <a:latin typeface="Calibri" pitchFamily="34" charset="0"/>
              </a:rPr>
              <a:t> or </a:t>
            </a:r>
            <a:r>
              <a:rPr lang="en-US" sz="1400" b="1" dirty="0">
                <a:latin typeface="Calibri" pitchFamily="34" charset="0"/>
              </a:rPr>
              <a:t>False</a:t>
            </a:r>
            <a:r>
              <a:rPr lang="en-US" sz="1400" dirty="0">
                <a:latin typeface="Calibri" pitchFamily="34" charset="0"/>
              </a:rPr>
              <a:t>. How does it know </a:t>
            </a:r>
            <a:r>
              <a:rPr lang="en-US" sz="1400" b="1" i="1" dirty="0">
                <a:latin typeface="Calibri" pitchFamily="34" charset="0"/>
              </a:rPr>
              <a:t>what year to check</a:t>
            </a:r>
            <a:r>
              <a:rPr lang="en-US" sz="1400" dirty="0">
                <a:latin typeface="Calibri" pitchFamily="34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 rot="968489">
            <a:off x="7386230" y="1349164"/>
            <a:ext cx="1526279" cy="553998"/>
          </a:xfrm>
          <a:prstGeom prst="rect">
            <a:avLst/>
          </a:prstGeom>
          <a:solidFill>
            <a:srgbClr val="FFE8D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A</a:t>
            </a:r>
            <a:r>
              <a:rPr lang="en-US" sz="1000" dirty="0" smtClean="0"/>
              <a:t>dd a print statement to see that this is OUR OWN code…</a:t>
            </a:r>
            <a:endParaRPr lang="en-US" sz="1000" dirty="0"/>
          </a:p>
        </p:txBody>
      </p:sp>
      <p:sp>
        <p:nvSpPr>
          <p:cNvPr id="3" name="Right Arrow 2"/>
          <p:cNvSpPr/>
          <p:nvPr/>
        </p:nvSpPr>
        <p:spPr bwMode="auto">
          <a:xfrm rot="10800000">
            <a:off x="5050632" y="1477168"/>
            <a:ext cx="605631" cy="436563"/>
          </a:xfrm>
          <a:prstGeom prst="right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0800000">
            <a:off x="3398838" y="361155"/>
            <a:ext cx="605631" cy="436563"/>
          </a:xfrm>
          <a:prstGeom prst="right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677715" y="5003800"/>
            <a:ext cx="11752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rgbClr val="1815F3"/>
                </a:solidFill>
                <a:latin typeface="Calibri" pitchFamily="34" charset="0"/>
              </a:rPr>
              <a:t>The </a:t>
            </a:r>
            <a:r>
              <a:rPr lang="en-US" sz="1800" b="1" dirty="0" err="1" smtClean="0">
                <a:solidFill>
                  <a:srgbClr val="1815F3"/>
                </a:solidFill>
                <a:latin typeface="Calibri" pitchFamily="34" charset="0"/>
              </a:rPr>
              <a:t>repr</a:t>
            </a:r>
            <a:r>
              <a:rPr lang="en-US" sz="1800" b="1" dirty="0" smtClean="0">
                <a:solidFill>
                  <a:srgbClr val="1815F3"/>
                </a:solidFill>
                <a:latin typeface="Calibri" pitchFamily="34" charset="0"/>
              </a:rPr>
              <a:t>!</a:t>
            </a:r>
            <a:endParaRPr lang="en-US" sz="18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10800000">
            <a:off x="3398837" y="2419560"/>
            <a:ext cx="605631" cy="436563"/>
          </a:xfrm>
          <a:prstGeom prst="right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10800000">
            <a:off x="2793205" y="4968874"/>
            <a:ext cx="605631" cy="436563"/>
          </a:xfrm>
          <a:prstGeom prst="right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10800000">
            <a:off x="4091471" y="5734970"/>
            <a:ext cx="605631" cy="436563"/>
          </a:xfrm>
          <a:prstGeom prst="right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6"/>
          <p:cNvSpPr>
            <a:spLocks noChangeArrowheads="1"/>
          </p:cNvSpPr>
          <p:nvPr/>
        </p:nvSpPr>
        <p:spPr bwMode="auto">
          <a:xfrm>
            <a:off x="0" y="217488"/>
            <a:ext cx="924964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1800" b="1" dirty="0" smtClean="0">
                <a:latin typeface="Courier New" pitchFamily="49" charset="0"/>
              </a:rPr>
              <a:t>(</a:t>
            </a:r>
            <a:r>
              <a:rPr lang="en-US" sz="1800" b="1" dirty="0" smtClean="0">
                <a:solidFill>
                  <a:srgbClr val="FFC000"/>
                </a:solidFill>
                <a:latin typeface="Courier New" pitchFamily="49" charset="0"/>
              </a:rPr>
              <a:t>object</a:t>
            </a:r>
            <a:r>
              <a:rPr lang="en-US" sz="1800" b="1" dirty="0" smtClean="0">
                <a:latin typeface="Courier New" pitchFamily="49" charset="0"/>
              </a:rPr>
              <a:t>):   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solidFill>
                  <a:srgbClr val="046923"/>
                </a:solidFill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046923"/>
                </a:solidFill>
                <a:latin typeface="Courier New" pitchFamily="49" charset="0"/>
              </a:rPr>
              <a:t>"""A user-defined data structure that</a:t>
            </a:r>
          </a:p>
          <a:p>
            <a:r>
              <a:rPr lang="en-US" sz="1800" b="1" dirty="0">
                <a:solidFill>
                  <a:srgbClr val="046923"/>
                </a:solidFill>
                <a:latin typeface="Courier New" pitchFamily="49" charset="0"/>
              </a:rPr>
              <a:t>       stores and manipulates dates."""</a:t>
            </a:r>
            <a:endParaRPr lang="en-US" sz="1800" b="1" dirty="0">
              <a:latin typeface="Courier New" pitchFamily="49" charset="0"/>
            </a:endParaRPr>
          </a:p>
          <a:p>
            <a:endParaRPr lang="en-US" sz="1800" b="1" dirty="0" smtClean="0">
              <a:latin typeface="Courier New" pitchFamily="49" charset="0"/>
            </a:endParaRPr>
          </a:p>
          <a:p>
            <a:r>
              <a:rPr lang="en-US" sz="1800" b="1" dirty="0" smtClean="0"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1815F3"/>
                </a:solidFill>
                <a:latin typeface="Courier New" pitchFamily="49" charset="0"/>
              </a:rPr>
              <a:t>__</a:t>
            </a:r>
            <a:r>
              <a:rPr lang="en-US" sz="1800" b="1" dirty="0" err="1">
                <a:solidFill>
                  <a:srgbClr val="1815F3"/>
                </a:solidFill>
                <a:latin typeface="Courier New" pitchFamily="49" charset="0"/>
              </a:rPr>
              <a:t>init</a:t>
            </a:r>
            <a:r>
              <a:rPr lang="en-US" sz="1800" b="1" dirty="0" smtClean="0">
                <a:solidFill>
                  <a:srgbClr val="1815F3"/>
                </a:solidFill>
                <a:latin typeface="Courier New" pitchFamily="49" charset="0"/>
              </a:rPr>
              <a:t>__</a:t>
            </a:r>
            <a:r>
              <a:rPr lang="en-US" sz="1800" b="1" dirty="0" smtClean="0">
                <a:latin typeface="Courier New" pitchFamily="49" charset="0"/>
              </a:rPr>
              <a:t>(self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mo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dy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 smtClean="0">
                <a:latin typeface="Courier New" pitchFamily="49" charset="0"/>
              </a:rPr>
              <a:t>yr</a:t>
            </a:r>
            <a:r>
              <a:rPr lang="en-US" sz="1800" b="1" dirty="0" smtClean="0">
                <a:latin typeface="Courier New" pitchFamily="49" charset="0"/>
              </a:rPr>
              <a:t>):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 smtClean="0">
                <a:solidFill>
                  <a:srgbClr val="046923"/>
                </a:solidFill>
                <a:latin typeface="Courier New" pitchFamily="49" charset="0"/>
              </a:rPr>
              <a:t>"""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Construct a Date with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the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given month, day, and year.</a:t>
            </a:r>
            <a:r>
              <a:rPr lang="en-US" sz="1800" b="1" dirty="0" smtClean="0">
                <a:solidFill>
                  <a:srgbClr val="046923"/>
                </a:solidFill>
                <a:latin typeface="Courier New" pitchFamily="49" charset="0"/>
              </a:rPr>
              <a:t>"""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 err="1">
                <a:latin typeface="Courier New" pitchFamily="49" charset="0"/>
              </a:rPr>
              <a:t>self.month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mo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 err="1">
                <a:latin typeface="Courier New" pitchFamily="49" charset="0"/>
              </a:rPr>
              <a:t>self.day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dy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 err="1">
                <a:latin typeface="Courier New" pitchFamily="49" charset="0"/>
              </a:rPr>
              <a:t>self.year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yr</a:t>
            </a:r>
            <a:endParaRPr lang="en-US" sz="1800" b="1" dirty="0">
              <a:latin typeface="Courier New" pitchFamily="49" charset="0"/>
            </a:endParaRPr>
          </a:p>
          <a:p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1815F3"/>
                </a:solidFill>
                <a:latin typeface="Courier New" pitchFamily="49" charset="0"/>
              </a:rPr>
              <a:t>__</a:t>
            </a:r>
            <a:r>
              <a:rPr lang="en-US" sz="1800" b="1" dirty="0" err="1">
                <a:solidFill>
                  <a:srgbClr val="1815F3"/>
                </a:solidFill>
                <a:latin typeface="Courier New" pitchFamily="49" charset="0"/>
              </a:rPr>
              <a:t>repr</a:t>
            </a:r>
            <a:r>
              <a:rPr lang="en-US" sz="1800" b="1" dirty="0" smtClean="0">
                <a:solidFill>
                  <a:srgbClr val="1815F3"/>
                </a:solidFill>
                <a:latin typeface="Courier New" pitchFamily="49" charset="0"/>
              </a:rPr>
              <a:t>__</a:t>
            </a:r>
            <a:r>
              <a:rPr lang="en-US" sz="1800" b="1" dirty="0" smtClean="0">
                <a:latin typeface="Courier New" pitchFamily="49" charset="0"/>
              </a:rPr>
              <a:t>(self):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 smtClean="0">
                <a:solidFill>
                  <a:srgbClr val="046923"/>
                </a:solidFill>
                <a:latin typeface="Courier New" pitchFamily="49" charset="0"/>
              </a:rPr>
              <a:t>"""Display a date in a nice format."""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  s = </a:t>
            </a:r>
            <a:r>
              <a:rPr lang="en-US" sz="1800" b="1" dirty="0" smtClean="0">
                <a:solidFill>
                  <a:srgbClr val="07A738"/>
                </a:solidFill>
                <a:latin typeface="Courier New" pitchFamily="49" charset="0"/>
              </a:rPr>
              <a:t>"{:02}/{:02}/{:04}"</a:t>
            </a:r>
            <a:r>
              <a:rPr lang="en-US" sz="1800" b="1" dirty="0" smtClean="0">
                <a:latin typeface="Courier New" pitchFamily="49" charset="0"/>
              </a:rPr>
              <a:t>.format(</a:t>
            </a:r>
            <a:r>
              <a:rPr lang="en-US" sz="1800" b="1" dirty="0" err="1" smtClean="0">
                <a:latin typeface="Courier New" pitchFamily="49" charset="0"/>
              </a:rPr>
              <a:t>self.month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400" b="1" dirty="0" err="1">
                <a:latin typeface="Courier New" pitchFamily="49" charset="0"/>
              </a:rPr>
              <a:t>self.day</a:t>
            </a:r>
            <a:r>
              <a:rPr lang="en-US" sz="1400" b="1" dirty="0">
                <a:latin typeface="Courier New" pitchFamily="49" charset="0"/>
              </a:rPr>
              <a:t>,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200" b="1" dirty="0" err="1">
                <a:latin typeface="Courier New" pitchFamily="49" charset="0"/>
              </a:rPr>
              <a:t>self.year</a:t>
            </a:r>
            <a:r>
              <a:rPr lang="en-US" sz="1200" b="1" dirty="0">
                <a:latin typeface="Courier New" pitchFamily="49" charset="0"/>
              </a:rPr>
              <a:t>)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  return s</a:t>
            </a:r>
          </a:p>
          <a:p>
            <a:endParaRPr lang="en-US" sz="1800" b="1" dirty="0">
              <a:latin typeface="Courier New" pitchFamily="49" charset="0"/>
            </a:endParaRP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6313488" y="365125"/>
            <a:ext cx="2573337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The </a:t>
            </a:r>
            <a:r>
              <a:rPr lang="en-US" sz="4000" b="1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4000">
                <a:solidFill>
                  <a:srgbClr val="1815F3"/>
                </a:solidFill>
                <a:latin typeface="Times New Roman" pitchFamily="18" charset="0"/>
              </a:rPr>
              <a:t> </a:t>
            </a:r>
            <a:r>
              <a:rPr lang="en-US" sz="4000">
                <a:latin typeface="Times New Roman" pitchFamily="18" charset="0"/>
              </a:rPr>
              <a:t>class</a:t>
            </a:r>
          </a:p>
        </p:txBody>
      </p:sp>
      <p:grpSp>
        <p:nvGrpSpPr>
          <p:cNvPr id="29700" name="Group 3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762875" y="4532312"/>
            <a:ext cx="177800" cy="192088"/>
            <a:chOff x="2928" y="1051"/>
            <a:chExt cx="840" cy="957"/>
          </a:xfrm>
        </p:grpSpPr>
        <p:sp>
          <p:nvSpPr>
            <p:cNvPr id="29706" name="Freeform 3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" name="Oval 3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Oval 4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" name="Oval 4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0" name="Oval 4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" name="Oval 4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" name="Oval 4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3" name="Oval 4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4" name="AutoShape 4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5" name="Freeform 4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Freeform 4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Freeform 4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Freeform 5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1" name="Text Box 51"/>
          <p:cNvSpPr txBox="1">
            <a:spLocks noChangeArrowheads="1"/>
          </p:cNvSpPr>
          <p:nvPr/>
        </p:nvSpPr>
        <p:spPr bwMode="auto">
          <a:xfrm>
            <a:off x="7686675" y="4303712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46923"/>
                </a:solidFill>
                <a:latin typeface="Comic Sans MS" pitchFamily="66" charset="0"/>
              </a:rPr>
              <a:t>Why is everyone so far away?!</a:t>
            </a:r>
          </a:p>
        </p:txBody>
      </p:sp>
      <p:sp>
        <p:nvSpPr>
          <p:cNvPr id="29702" name="TextBox 18"/>
          <p:cNvSpPr txBox="1">
            <a:spLocks noChangeArrowheads="1"/>
          </p:cNvSpPr>
          <p:nvPr/>
        </p:nvSpPr>
        <p:spPr bwMode="auto">
          <a:xfrm>
            <a:off x="381000" y="4489450"/>
            <a:ext cx="5791200" cy="8318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dirty="0">
                <a:latin typeface="Calibri" pitchFamily="34" charset="0"/>
              </a:rPr>
              <a:t>This is the </a:t>
            </a:r>
            <a:r>
              <a:rPr lang="en-US" b="1" dirty="0" err="1" smtClean="0">
                <a:latin typeface="Calibri" pitchFamily="34" charset="0"/>
              </a:rPr>
              <a:t>repr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for Date objects</a:t>
            </a:r>
          </a:p>
          <a:p>
            <a:pPr algn="ctr"/>
            <a:r>
              <a:rPr lang="en-US" dirty="0">
                <a:latin typeface="Calibri" pitchFamily="34" charset="0"/>
              </a:rPr>
              <a:t>It tells Python how to print these objects.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5875" y="5670550"/>
            <a:ext cx="3775075" cy="4619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Why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instead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?</a:t>
            </a:r>
          </a:p>
        </p:txBody>
      </p:sp>
      <p:cxnSp>
        <p:nvCxnSpPr>
          <p:cNvPr id="29704" name="Straight Arrow Connector 2"/>
          <p:cNvCxnSpPr>
            <a:cxnSpLocks noChangeShapeType="1"/>
          </p:cNvCxnSpPr>
          <p:nvPr/>
        </p:nvCxnSpPr>
        <p:spPr bwMode="auto">
          <a:xfrm flipV="1">
            <a:off x="6545263" y="4158458"/>
            <a:ext cx="0" cy="151209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ChangeArrowheads="1"/>
          </p:cNvSpPr>
          <p:nvPr/>
        </p:nvSpPr>
        <p:spPr bwMode="auto">
          <a:xfrm>
            <a:off x="533400" y="1590675"/>
            <a:ext cx="8077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&gt;&gt;&gt; 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d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</a:rPr>
              <a:t>Date(4, 4, 2017)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&gt;&gt;&gt;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 print 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d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04/04/2017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34051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latin typeface="Courier New" pitchFamily="49" charset="0"/>
              </a:rPr>
              <a:t>self</a:t>
            </a:r>
            <a:endParaRPr lang="en-US" sz="4000">
              <a:latin typeface="Times" charset="0"/>
            </a:endParaRPr>
          </a:p>
        </p:txBody>
      </p:sp>
      <p:sp>
        <p:nvSpPr>
          <p:cNvPr id="30724" name="Line 12"/>
          <p:cNvSpPr>
            <a:spLocks noChangeShapeType="1"/>
          </p:cNvSpPr>
          <p:nvPr/>
        </p:nvSpPr>
        <p:spPr bwMode="auto">
          <a:xfrm>
            <a:off x="2057400" y="2057400"/>
            <a:ext cx="685800" cy="0"/>
          </a:xfrm>
          <a:prstGeom prst="line">
            <a:avLst/>
          </a:prstGeom>
          <a:noFill/>
          <a:ln w="9525">
            <a:solidFill>
              <a:srgbClr val="FF05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31"/>
          <p:cNvSpPr>
            <a:spLocks noChangeArrowheads="1"/>
          </p:cNvSpPr>
          <p:nvPr/>
        </p:nvSpPr>
        <p:spPr bwMode="auto">
          <a:xfrm>
            <a:off x="533400" y="3267075"/>
            <a:ext cx="6942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&gt;&gt;&gt;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Courier New" pitchFamily="49" charset="0"/>
              </a:rPr>
              <a:t>d</a:t>
            </a:r>
            <a:r>
              <a:rPr lang="en-US" b="1" dirty="0" err="1" smtClean="0">
                <a:latin typeface="Courier New" pitchFamily="49" charset="0"/>
              </a:rPr>
              <a:t>.isLeapYear</a:t>
            </a:r>
            <a:r>
              <a:rPr lang="en-US" b="1" dirty="0">
                <a:latin typeface="Courier New" pitchFamily="49" charset="0"/>
              </a:rPr>
              <a:t>()</a:t>
            </a:r>
          </a:p>
          <a:p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False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30727" name="Rectangle 32"/>
          <p:cNvSpPr>
            <a:spLocks noChangeArrowheads="1"/>
          </p:cNvSpPr>
          <p:nvPr/>
        </p:nvSpPr>
        <p:spPr bwMode="auto">
          <a:xfrm>
            <a:off x="525463" y="4349750"/>
            <a:ext cx="6942137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&gt;&gt;&gt; </a:t>
            </a:r>
            <a:r>
              <a:rPr lang="en-US" b="1" dirty="0" err="1" smtClean="0">
                <a:solidFill>
                  <a:srgbClr val="FF052A"/>
                </a:solidFill>
                <a:latin typeface="Courier New" pitchFamily="49" charset="0"/>
              </a:rPr>
              <a:t>ny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</a:rPr>
              <a:t>Date(1, 1, 2017)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&gt;&gt;&gt;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print </a:t>
            </a:r>
            <a:r>
              <a:rPr lang="en-US" b="1" dirty="0" err="1" smtClean="0">
                <a:solidFill>
                  <a:srgbClr val="FF052A"/>
                </a:solidFill>
                <a:latin typeface="Courier New" pitchFamily="49" charset="0"/>
              </a:rPr>
              <a:t>ny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01/01/2017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&gt;&gt;&gt;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 dirty="0" err="1" smtClean="0">
                <a:solidFill>
                  <a:srgbClr val="FF052A"/>
                </a:solidFill>
                <a:latin typeface="Courier New" pitchFamily="49" charset="0"/>
              </a:rPr>
              <a:t>ny</a:t>
            </a:r>
            <a:r>
              <a:rPr lang="en-US" b="1" dirty="0" err="1" smtClean="0">
                <a:latin typeface="Courier New" pitchFamily="49" charset="0"/>
              </a:rPr>
              <a:t>.isLeapYear</a:t>
            </a:r>
            <a:r>
              <a:rPr lang="en-US" b="1" dirty="0">
                <a:latin typeface="Courier New" pitchFamily="49" charset="0"/>
              </a:rPr>
              <a:t>()</a:t>
            </a: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False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30728" name="Text Box 38"/>
          <p:cNvSpPr txBox="1">
            <a:spLocks noChangeArrowheads="1"/>
          </p:cNvSpPr>
          <p:nvPr/>
        </p:nvSpPr>
        <p:spPr bwMode="auto">
          <a:xfrm>
            <a:off x="4205288" y="349250"/>
            <a:ext cx="4605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is the variable calling a method</a:t>
            </a:r>
          </a:p>
        </p:txBody>
      </p:sp>
      <p:sp>
        <p:nvSpPr>
          <p:cNvPr id="30729" name="Line 40"/>
          <p:cNvSpPr>
            <a:spLocks noChangeShapeType="1"/>
          </p:cNvSpPr>
          <p:nvPr/>
        </p:nvSpPr>
        <p:spPr bwMode="auto">
          <a:xfrm flipH="1" flipV="1">
            <a:off x="3971004" y="2320548"/>
            <a:ext cx="1439195" cy="19618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Line 42"/>
          <p:cNvSpPr>
            <a:spLocks noChangeShapeType="1"/>
          </p:cNvSpPr>
          <p:nvPr/>
        </p:nvSpPr>
        <p:spPr bwMode="auto">
          <a:xfrm flipH="1" flipV="1">
            <a:off x="3983036" y="3449637"/>
            <a:ext cx="1427162" cy="8327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Text Box 43"/>
          <p:cNvSpPr txBox="1">
            <a:spLocks noChangeArrowheads="1"/>
          </p:cNvSpPr>
          <p:nvPr/>
        </p:nvSpPr>
        <p:spPr bwMode="auto">
          <a:xfrm>
            <a:off x="5217862" y="3664439"/>
            <a:ext cx="36893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These methods need access to the object that calls </a:t>
            </a:r>
            <a:r>
              <a:rPr lang="en-US" dirty="0" smtClean="0">
                <a:latin typeface="Cambria" pitchFamily="18" charset="0"/>
              </a:rPr>
              <a:t>them: it's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self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733" name="Line 44"/>
          <p:cNvSpPr>
            <a:spLocks noChangeShapeType="1"/>
          </p:cNvSpPr>
          <p:nvPr/>
        </p:nvSpPr>
        <p:spPr bwMode="auto">
          <a:xfrm flipH="1">
            <a:off x="5159623" y="4282370"/>
            <a:ext cx="250575" cy="2134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Line 46"/>
          <p:cNvSpPr>
            <a:spLocks noChangeShapeType="1"/>
          </p:cNvSpPr>
          <p:nvPr/>
        </p:nvSpPr>
        <p:spPr bwMode="auto">
          <a:xfrm flipH="1">
            <a:off x="4152900" y="4282370"/>
            <a:ext cx="1257300" cy="17279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81000" y="4181060"/>
            <a:ext cx="430960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6"/>
          <p:cNvSpPr>
            <a:spLocks noChangeArrowheads="1"/>
          </p:cNvSpPr>
          <p:nvPr/>
        </p:nvSpPr>
        <p:spPr bwMode="auto">
          <a:xfrm>
            <a:off x="0" y="217488"/>
            <a:ext cx="9249648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1800" b="1" dirty="0" smtClean="0">
                <a:latin typeface="Courier New" pitchFamily="49" charset="0"/>
              </a:rPr>
              <a:t>(</a:t>
            </a:r>
            <a:r>
              <a:rPr lang="en-US" sz="1800" b="1" dirty="0" smtClean="0">
                <a:solidFill>
                  <a:srgbClr val="FFC000"/>
                </a:solidFill>
                <a:latin typeface="Courier New" pitchFamily="49" charset="0"/>
              </a:rPr>
              <a:t>object</a:t>
            </a:r>
            <a:r>
              <a:rPr lang="en-US" sz="1800" b="1" dirty="0" smtClean="0">
                <a:latin typeface="Courier New" pitchFamily="49" charset="0"/>
              </a:rPr>
              <a:t>):   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solidFill>
                  <a:srgbClr val="046923"/>
                </a:solidFill>
                <a:latin typeface="Courier New" pitchFamily="49" charset="0"/>
              </a:rPr>
              <a:t>    </a:t>
            </a:r>
            <a:r>
              <a:rPr lang="en-US" sz="1800" b="1" dirty="0">
                <a:solidFill>
                  <a:srgbClr val="046923"/>
                </a:solidFill>
                <a:latin typeface="Courier New" pitchFamily="49" charset="0"/>
              </a:rPr>
              <a:t>"""A user-defined data structure that</a:t>
            </a:r>
          </a:p>
          <a:p>
            <a:r>
              <a:rPr lang="en-US" sz="1800" b="1" dirty="0">
                <a:solidFill>
                  <a:srgbClr val="046923"/>
                </a:solidFill>
                <a:latin typeface="Courier New" pitchFamily="49" charset="0"/>
              </a:rPr>
              <a:t>       stores and manipulates dates."""</a:t>
            </a:r>
            <a:endParaRPr lang="en-US" sz="1800" b="1" dirty="0">
              <a:latin typeface="Courier New" pitchFamily="49" charset="0"/>
            </a:endParaRPr>
          </a:p>
          <a:p>
            <a:endParaRPr lang="en-US" sz="1800" b="1" dirty="0" smtClean="0">
              <a:latin typeface="Courier New" pitchFamily="49" charset="0"/>
            </a:endParaRPr>
          </a:p>
          <a:p>
            <a:r>
              <a:rPr lang="en-US" sz="1800" b="1" dirty="0" smtClean="0"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1815F3"/>
                </a:solidFill>
                <a:latin typeface="Courier New" pitchFamily="49" charset="0"/>
              </a:rPr>
              <a:t>__</a:t>
            </a:r>
            <a:r>
              <a:rPr lang="en-US" sz="1800" b="1" dirty="0" err="1">
                <a:solidFill>
                  <a:srgbClr val="1815F3"/>
                </a:solidFill>
                <a:latin typeface="Courier New" pitchFamily="49" charset="0"/>
              </a:rPr>
              <a:t>init</a:t>
            </a:r>
            <a:r>
              <a:rPr lang="en-US" sz="1800" b="1" dirty="0" smtClean="0">
                <a:solidFill>
                  <a:srgbClr val="1815F3"/>
                </a:solidFill>
                <a:latin typeface="Courier New" pitchFamily="49" charset="0"/>
              </a:rPr>
              <a:t>__</a:t>
            </a:r>
            <a:r>
              <a:rPr lang="en-US" sz="1800" b="1" dirty="0" smtClean="0">
                <a:latin typeface="Courier New" pitchFamily="49" charset="0"/>
              </a:rPr>
              <a:t>(self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mo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dy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 smtClean="0">
                <a:latin typeface="Courier New" pitchFamily="49" charset="0"/>
              </a:rPr>
              <a:t>yr</a:t>
            </a:r>
            <a:r>
              <a:rPr lang="en-US" sz="1800" b="1" dirty="0" smtClean="0">
                <a:latin typeface="Courier New" pitchFamily="49" charset="0"/>
              </a:rPr>
              <a:t>):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 smtClean="0">
                <a:solidFill>
                  <a:srgbClr val="046923"/>
                </a:solidFill>
                <a:latin typeface="Courier New" pitchFamily="49" charset="0"/>
              </a:rPr>
              <a:t>"""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Construct a Date with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the given month, day, and year.</a:t>
            </a:r>
            <a:r>
              <a:rPr lang="en-US" sz="1800" b="1" dirty="0" smtClean="0">
                <a:solidFill>
                  <a:srgbClr val="046923"/>
                </a:solidFill>
                <a:latin typeface="Courier New" pitchFamily="49" charset="0"/>
              </a:rPr>
              <a:t>"""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 err="1">
                <a:latin typeface="Courier New" pitchFamily="49" charset="0"/>
              </a:rPr>
              <a:t>self.month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mo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 err="1">
                <a:latin typeface="Courier New" pitchFamily="49" charset="0"/>
              </a:rPr>
              <a:t>self.day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dy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 err="1">
                <a:latin typeface="Courier New" pitchFamily="49" charset="0"/>
              </a:rPr>
              <a:t>self.year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yr</a:t>
            </a:r>
            <a:endParaRPr lang="en-US" sz="1800" b="1" dirty="0">
              <a:latin typeface="Courier New" pitchFamily="49" charset="0"/>
            </a:endParaRPr>
          </a:p>
          <a:p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1815F3"/>
                </a:solidFill>
                <a:latin typeface="Courier New" pitchFamily="49" charset="0"/>
              </a:rPr>
              <a:t>__</a:t>
            </a:r>
            <a:r>
              <a:rPr lang="en-US" sz="1800" b="1" dirty="0" err="1">
                <a:solidFill>
                  <a:srgbClr val="1815F3"/>
                </a:solidFill>
                <a:latin typeface="Courier New" pitchFamily="49" charset="0"/>
              </a:rPr>
              <a:t>repr</a:t>
            </a:r>
            <a:r>
              <a:rPr lang="en-US" sz="1800" b="1" dirty="0" smtClean="0">
                <a:solidFill>
                  <a:srgbClr val="1815F3"/>
                </a:solidFill>
                <a:latin typeface="Courier New" pitchFamily="49" charset="0"/>
              </a:rPr>
              <a:t>__</a:t>
            </a:r>
            <a:r>
              <a:rPr lang="en-US" sz="1800" b="1" dirty="0" smtClean="0">
                <a:latin typeface="Courier New" pitchFamily="49" charset="0"/>
              </a:rPr>
              <a:t>(self):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>
                <a:solidFill>
                  <a:srgbClr val="046923"/>
                </a:solidFill>
                <a:latin typeface="Courier New" pitchFamily="49" charset="0"/>
              </a:rPr>
              <a:t>"""Display a date in a nice format."""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  s = </a:t>
            </a:r>
            <a:r>
              <a:rPr lang="en-US" sz="1800" b="1" dirty="0">
                <a:solidFill>
                  <a:srgbClr val="07A738"/>
                </a:solidFill>
                <a:latin typeface="Courier New" pitchFamily="49" charset="0"/>
              </a:rPr>
              <a:t>"{:02}/{:02}/{:04}"</a:t>
            </a:r>
            <a:r>
              <a:rPr lang="en-US" sz="1800" b="1" dirty="0">
                <a:latin typeface="Courier New" pitchFamily="49" charset="0"/>
              </a:rPr>
              <a:t>.format(</a:t>
            </a:r>
            <a:r>
              <a:rPr lang="en-US" sz="1800" b="1" dirty="0" err="1">
                <a:latin typeface="Courier New" pitchFamily="49" charset="0"/>
              </a:rPr>
              <a:t>self.month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400" b="1" dirty="0" err="1">
                <a:latin typeface="Courier New" pitchFamily="49" charset="0"/>
              </a:rPr>
              <a:t>self.day</a:t>
            </a:r>
            <a:r>
              <a:rPr lang="en-US" sz="1400" b="1" dirty="0">
                <a:latin typeface="Courier New" pitchFamily="49" charset="0"/>
              </a:rPr>
              <a:t>,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200" b="1" dirty="0" err="1" smtClean="0">
                <a:latin typeface="Courier New" pitchFamily="49" charset="0"/>
              </a:rPr>
              <a:t>self.year</a:t>
            </a:r>
            <a:r>
              <a:rPr lang="en-US" sz="1200" b="1" dirty="0" smtClean="0">
                <a:latin typeface="Courier New" pitchFamily="49" charset="0"/>
              </a:rPr>
              <a:t>)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  return s</a:t>
            </a:r>
          </a:p>
          <a:p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rgbClr val="1815F3"/>
                </a:solidFill>
                <a:latin typeface="Courier New" pitchFamily="49" charset="0"/>
              </a:rPr>
              <a:t>isLeapYear</a:t>
            </a:r>
            <a:r>
              <a:rPr lang="en-US" sz="1800" b="1" dirty="0">
                <a:latin typeface="Courier New" pitchFamily="49" charset="0"/>
              </a:rPr>
              <a:t>( self ):</a:t>
            </a: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 smtClean="0">
                <a:solidFill>
                  <a:srgbClr val="046923"/>
                </a:solidFill>
                <a:latin typeface="Courier New" pitchFamily="49" charset="0"/>
              </a:rPr>
              <a:t>"""Anyone </a:t>
            </a:r>
            <a:r>
              <a:rPr lang="en-US" sz="1800" b="1" dirty="0">
                <a:solidFill>
                  <a:srgbClr val="046923"/>
                </a:solidFill>
                <a:latin typeface="Courier New" pitchFamily="49" charset="0"/>
              </a:rPr>
              <a:t>know the rule</a:t>
            </a:r>
            <a:r>
              <a:rPr lang="en-US" sz="1800" b="1" dirty="0" smtClean="0">
                <a:solidFill>
                  <a:srgbClr val="046923"/>
                </a:solidFill>
                <a:latin typeface="Courier New" pitchFamily="49" charset="0"/>
              </a:rPr>
              <a:t>?"""</a:t>
            </a:r>
            <a:endParaRPr lang="en-US" sz="1800" b="1" dirty="0">
              <a:solidFill>
                <a:srgbClr val="046923"/>
              </a:solidFill>
              <a:latin typeface="Courier New" pitchFamily="49" charset="0"/>
            </a:endParaRP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6313488" y="365125"/>
            <a:ext cx="2573337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The </a:t>
            </a:r>
            <a:r>
              <a:rPr lang="en-US" sz="4000" b="1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4000">
                <a:solidFill>
                  <a:srgbClr val="1815F3"/>
                </a:solidFill>
                <a:latin typeface="Times New Roman" pitchFamily="18" charset="0"/>
              </a:rPr>
              <a:t> </a:t>
            </a:r>
            <a:r>
              <a:rPr lang="en-US" sz="4000">
                <a:latin typeface="Times New Roman" pitchFamily="18" charset="0"/>
              </a:rPr>
              <a:t>class</a:t>
            </a:r>
          </a:p>
        </p:txBody>
      </p:sp>
      <p:grpSp>
        <p:nvGrpSpPr>
          <p:cNvPr id="31748" name="Group 3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762875" y="4456112"/>
            <a:ext cx="177800" cy="192088"/>
            <a:chOff x="2928" y="1051"/>
            <a:chExt cx="840" cy="957"/>
          </a:xfrm>
        </p:grpSpPr>
        <p:sp>
          <p:nvSpPr>
            <p:cNvPr id="31752" name="Freeform 3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3" name="Oval 3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4" name="Oval 4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5" name="Oval 4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6" name="Oval 4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7" name="Oval 4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8" name="Oval 4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9" name="Oval 4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0" name="AutoShape 4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1" name="Freeform 4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Freeform 4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Freeform 4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4" name="Freeform 5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49" name="Text Box 51"/>
          <p:cNvSpPr txBox="1">
            <a:spLocks noChangeArrowheads="1"/>
          </p:cNvSpPr>
          <p:nvPr/>
        </p:nvSpPr>
        <p:spPr bwMode="auto">
          <a:xfrm>
            <a:off x="7686675" y="4217987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46923"/>
                </a:solidFill>
                <a:latin typeface="Comic Sans MS" pitchFamily="66" charset="0"/>
              </a:rPr>
              <a:t>Why is everyone so far away?!</a:t>
            </a:r>
          </a:p>
        </p:txBody>
      </p:sp>
      <p:sp>
        <p:nvSpPr>
          <p:cNvPr id="31750" name="TextBox 18"/>
          <p:cNvSpPr txBox="1">
            <a:spLocks noChangeArrowheads="1"/>
          </p:cNvSpPr>
          <p:nvPr/>
        </p:nvSpPr>
        <p:spPr bwMode="auto">
          <a:xfrm rot="20997177">
            <a:off x="4284710" y="5591776"/>
            <a:ext cx="2971800" cy="461963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dirty="0">
                <a:latin typeface="Calibri" pitchFamily="34" charset="0"/>
              </a:rPr>
              <a:t>which are leap years?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1489166" y="4271555"/>
            <a:ext cx="5876108" cy="1906498"/>
          </a:xfrm>
          <a:prstGeom prst="roundRect">
            <a:avLst/>
          </a:prstGeom>
          <a:noFill/>
          <a:ln w="381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1244600" y="3276600"/>
            <a:ext cx="664156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1800" b="1" dirty="0" smtClean="0">
                <a:latin typeface="Courier New" pitchFamily="49" charset="0"/>
              </a:rPr>
              <a:t>(</a:t>
            </a:r>
            <a:r>
              <a:rPr lang="en-US" sz="1800" b="1" dirty="0" smtClean="0">
                <a:solidFill>
                  <a:srgbClr val="FFC000"/>
                </a:solidFill>
                <a:latin typeface="Courier New" pitchFamily="49" charset="0"/>
              </a:rPr>
              <a:t>object</a:t>
            </a:r>
            <a:r>
              <a:rPr lang="en-US" sz="1800" b="1" dirty="0" smtClean="0">
                <a:latin typeface="Courier New" pitchFamily="49" charset="0"/>
              </a:rPr>
              <a:t>):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dirty="0">
                <a:latin typeface="Times New Roman" pitchFamily="18" charset="0"/>
              </a:rPr>
              <a:t>          </a:t>
            </a:r>
            <a:r>
              <a:rPr lang="en-US" sz="1800" b="1" dirty="0" err="1"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chemeClr val="bg2"/>
                </a:solidFill>
                <a:latin typeface="Courier New" pitchFamily="49" charset="0"/>
              </a:rPr>
              <a:t>__</a:t>
            </a:r>
            <a:r>
              <a:rPr lang="en-US" sz="1800" b="1" dirty="0" err="1">
                <a:solidFill>
                  <a:schemeClr val="bg2"/>
                </a:solidFill>
                <a:latin typeface="Courier New" pitchFamily="49" charset="0"/>
              </a:rPr>
              <a:t>init</a:t>
            </a:r>
            <a:r>
              <a:rPr lang="en-US" sz="1800" b="1" dirty="0" smtClean="0">
                <a:solidFill>
                  <a:schemeClr val="bg2"/>
                </a:solidFill>
                <a:latin typeface="Courier New" pitchFamily="49" charset="0"/>
              </a:rPr>
              <a:t>__</a:t>
            </a:r>
            <a:r>
              <a:rPr lang="en-US" sz="1800" b="1" dirty="0" smtClean="0">
                <a:latin typeface="Courier New" pitchFamily="49" charset="0"/>
              </a:rPr>
              <a:t>(self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mo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dy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 smtClean="0">
                <a:latin typeface="Courier New" pitchFamily="49" charset="0"/>
              </a:rPr>
              <a:t>yr</a:t>
            </a:r>
            <a:r>
              <a:rPr lang="en-US" sz="1800" b="1" dirty="0" smtClean="0">
                <a:latin typeface="Courier New" pitchFamily="49" charset="0"/>
              </a:rPr>
              <a:t>): # </a:t>
            </a:r>
            <a:r>
              <a:rPr lang="en-US" sz="1800" dirty="0" smtClean="0">
                <a:latin typeface="Times New Roman" pitchFamily="18" charset="0"/>
              </a:rPr>
              <a:t>(</a:t>
            </a:r>
            <a:r>
              <a:rPr lang="en-US" sz="1800" dirty="0">
                <a:latin typeface="Times New Roman" pitchFamily="18" charset="0"/>
              </a:rPr>
              <a:t>constructor)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 err="1"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chemeClr val="bg2"/>
                </a:solidFill>
                <a:latin typeface="Courier New" pitchFamily="49" charset="0"/>
              </a:rPr>
              <a:t>__</a:t>
            </a:r>
            <a:r>
              <a:rPr lang="en-US" sz="1800" b="1" dirty="0" err="1">
                <a:solidFill>
                  <a:schemeClr val="bg2"/>
                </a:solidFill>
                <a:latin typeface="Courier New" pitchFamily="49" charset="0"/>
              </a:rPr>
              <a:t>repr</a:t>
            </a:r>
            <a:r>
              <a:rPr lang="en-US" sz="1800" b="1" dirty="0">
                <a:solidFill>
                  <a:schemeClr val="bg2"/>
                </a:solidFill>
                <a:latin typeface="Courier New" pitchFamily="49" charset="0"/>
              </a:rPr>
              <a:t>__</a:t>
            </a:r>
            <a:r>
              <a:rPr lang="en-US" sz="1800" b="1" dirty="0">
                <a:latin typeface="Courier New" pitchFamily="49" charset="0"/>
              </a:rPr>
              <a:t>(self): </a:t>
            </a:r>
            <a:r>
              <a:rPr lang="en-US" sz="1800" b="1" dirty="0" smtClean="0">
                <a:latin typeface="Courier New" pitchFamily="49" charset="0"/>
              </a:rPr>
              <a:t># </a:t>
            </a:r>
            <a:r>
              <a:rPr lang="en-US" sz="1800" dirty="0" smtClean="0">
                <a:latin typeface="Times New Roman" pitchFamily="18" charset="0"/>
              </a:rPr>
              <a:t>(</a:t>
            </a:r>
            <a:r>
              <a:rPr lang="en-US" sz="1800" dirty="0">
                <a:latin typeface="Times New Roman" pitchFamily="18" charset="0"/>
              </a:rPr>
              <a:t>for printing)</a:t>
            </a:r>
            <a:endParaRPr lang="en-US" sz="1800" b="1" dirty="0">
              <a:latin typeface="Courier New" pitchFamily="49" charset="0"/>
            </a:endParaRPr>
          </a:p>
          <a:p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 smtClean="0">
                <a:solidFill>
                  <a:srgbClr val="1815F3"/>
                </a:solidFill>
                <a:latin typeface="Courier New" pitchFamily="49" charset="0"/>
              </a:rPr>
              <a:t>isLeapYear</a:t>
            </a:r>
            <a:r>
              <a:rPr lang="en-US" sz="1800" b="1" dirty="0" smtClean="0">
                <a:latin typeface="Courier New" pitchFamily="49" charset="0"/>
              </a:rPr>
              <a:t>(self):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 smtClean="0">
                <a:solidFill>
                  <a:srgbClr val="046923"/>
                </a:solidFill>
                <a:latin typeface="Courier New" pitchFamily="49" charset="0"/>
              </a:rPr>
              <a:t>"""Here </a:t>
            </a:r>
            <a:r>
              <a:rPr lang="en-US" sz="1800" b="1" dirty="0">
                <a:solidFill>
                  <a:srgbClr val="046923"/>
                </a:solidFill>
                <a:latin typeface="Courier New" pitchFamily="49" charset="0"/>
              </a:rPr>
              <a:t>it is </a:t>
            </a:r>
            <a:r>
              <a:rPr lang="en-US" sz="1800" b="1" dirty="0" smtClean="0">
                <a:solidFill>
                  <a:srgbClr val="046923"/>
                </a:solidFill>
                <a:latin typeface="Courier New" pitchFamily="49" charset="0"/>
              </a:rPr>
              <a:t>in all its glory"""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</a:rPr>
              <a:t>self.year</a:t>
            </a:r>
            <a:r>
              <a:rPr lang="en-US" sz="1800" b="1" dirty="0" smtClean="0">
                <a:latin typeface="Courier New" pitchFamily="49" charset="0"/>
              </a:rPr>
              <a:t> % 400 </a:t>
            </a:r>
            <a:r>
              <a:rPr lang="en-US" sz="1800" b="1" dirty="0">
                <a:latin typeface="Courier New" pitchFamily="49" charset="0"/>
              </a:rPr>
              <a:t>== 0: </a:t>
            </a:r>
            <a:r>
              <a:rPr lang="en-US" sz="1800" b="1" dirty="0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True</a:t>
            </a: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 err="1" smtClean="0">
                <a:solidFill>
                  <a:srgbClr val="F69509"/>
                </a:solidFill>
                <a:latin typeface="Courier New" pitchFamily="49" charset="0"/>
              </a:rPr>
              <a:t>elif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</a:rPr>
              <a:t>self.year</a:t>
            </a:r>
            <a:r>
              <a:rPr lang="en-US" sz="1800" b="1" dirty="0" smtClean="0">
                <a:latin typeface="Courier New" pitchFamily="49" charset="0"/>
              </a:rPr>
              <a:t> % 100 </a:t>
            </a:r>
            <a:r>
              <a:rPr lang="en-US" sz="1800" b="1" dirty="0">
                <a:latin typeface="Courier New" pitchFamily="49" charset="0"/>
              </a:rPr>
              <a:t>== 0: </a:t>
            </a:r>
            <a:r>
              <a:rPr lang="en-US" sz="1800" b="1" dirty="0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False</a:t>
            </a: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 err="1" smtClean="0">
                <a:solidFill>
                  <a:srgbClr val="F69509"/>
                </a:solidFill>
                <a:latin typeface="Courier New" pitchFamily="49" charset="0"/>
              </a:rPr>
              <a:t>elif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 err="1" smtClean="0">
                <a:latin typeface="Courier New" pitchFamily="49" charset="0"/>
              </a:rPr>
              <a:t>self.year</a:t>
            </a:r>
            <a:r>
              <a:rPr lang="en-US" sz="1800" b="1" dirty="0" smtClean="0">
                <a:latin typeface="Courier New" pitchFamily="49" charset="0"/>
              </a:rPr>
              <a:t> % 4 </a:t>
            </a:r>
            <a:r>
              <a:rPr lang="en-US" sz="1800" b="1" dirty="0">
                <a:latin typeface="Courier New" pitchFamily="49" charset="0"/>
              </a:rPr>
              <a:t>== 0: </a:t>
            </a:r>
            <a:r>
              <a:rPr lang="en-US" sz="1800" b="1" dirty="0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latin typeface="Courier New" pitchFamily="49" charset="0"/>
              </a:rPr>
              <a:t> True</a:t>
            </a: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 smtClean="0">
                <a:solidFill>
                  <a:srgbClr val="F69509"/>
                </a:solidFill>
                <a:latin typeface="Courier New" pitchFamily="49" charset="0"/>
              </a:rPr>
              <a:t>else: return</a:t>
            </a:r>
            <a:r>
              <a:rPr lang="en-US" sz="1800" b="1" dirty="0" smtClean="0">
                <a:latin typeface="Courier New" pitchFamily="49" charset="0"/>
              </a:rPr>
              <a:t> </a:t>
            </a:r>
            <a:r>
              <a:rPr lang="en-US" sz="1800" b="1" dirty="0">
                <a:latin typeface="Courier New" pitchFamily="49" charset="0"/>
              </a:rPr>
              <a:t>False</a:t>
            </a:r>
          </a:p>
        </p:txBody>
      </p:sp>
      <p:pic>
        <p:nvPicPr>
          <p:cNvPr id="32772" name="Picture 22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93" y="559468"/>
            <a:ext cx="8777707" cy="2259932"/>
          </a:xfrm>
          <a:prstGeom prst="rect">
            <a:avLst/>
          </a:prstGeom>
          <a:noFill/>
          <a:ln w="57150">
            <a:solidFill>
              <a:srgbClr val="CCE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Midterm Art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88" y="1295400"/>
            <a:ext cx="817612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609600" y="281923"/>
            <a:ext cx="1143000" cy="572152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5842" name="Rectangle 27"/>
          <p:cNvSpPr>
            <a:spLocks noChangeArrowheads="1"/>
          </p:cNvSpPr>
          <p:nvPr/>
        </p:nvSpPr>
        <p:spPr bwMode="auto">
          <a:xfrm>
            <a:off x="6732588" y="133350"/>
            <a:ext cx="1497012" cy="657225"/>
          </a:xfrm>
          <a:prstGeom prst="rect">
            <a:avLst/>
          </a:prstGeom>
          <a:solidFill>
            <a:srgbClr val="FFFFFF"/>
          </a:solidFill>
          <a:ln w="9525">
            <a:solidFill>
              <a:srgbClr val="04692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457200" y="212725"/>
            <a:ext cx="464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smtClean="0">
                <a:latin typeface="Cambria" pitchFamily="18" charset="0"/>
              </a:rPr>
              <a:t>==</a:t>
            </a:r>
            <a:r>
              <a:rPr lang="en-US" sz="4000" dirty="0" smtClean="0">
                <a:latin typeface="Cambria" pitchFamily="18" charset="0"/>
              </a:rPr>
              <a:t>    vs.   </a:t>
            </a:r>
            <a:r>
              <a:rPr lang="en-US" sz="4000" b="1" dirty="0" smtClean="0">
                <a:latin typeface="Courier New" pitchFamily="49" charset="0"/>
                <a:cs typeface="Courier New" pitchFamily="49" charset="0"/>
              </a:rPr>
              <a:t>equals</a:t>
            </a:r>
            <a:endParaRPr lang="en-US" sz="4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533400" y="1295400"/>
            <a:ext cx="80772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 err="1" smtClean="0">
                <a:solidFill>
                  <a:srgbClr val="008000"/>
                </a:solidFill>
                <a:latin typeface="Courier New" pitchFamily="49" charset="0"/>
              </a:rPr>
              <a:t>wd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</a:rPr>
              <a:t>Date(11, 12, 2013)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 err="1" smtClean="0">
                <a:solidFill>
                  <a:srgbClr val="008000"/>
                </a:solidFill>
                <a:latin typeface="Courier New" pitchFamily="49" charset="0"/>
              </a:rPr>
              <a:t>wd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rgbClr val="046923"/>
                </a:solidFill>
                <a:latin typeface="Courier New" pitchFamily="49" charset="0"/>
              </a:rPr>
              <a:t>11/12/2013</a:t>
            </a:r>
            <a:endParaRPr lang="en-US" b="1" dirty="0">
              <a:solidFill>
                <a:srgbClr val="046923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 smtClean="0">
                <a:solidFill>
                  <a:srgbClr val="FF052A"/>
                </a:solidFill>
                <a:latin typeface="Courier New" pitchFamily="49" charset="0"/>
              </a:rPr>
              <a:t>wd2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</a:rPr>
              <a:t>Date(11, 12, 2013)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 smtClean="0">
                <a:solidFill>
                  <a:srgbClr val="FF052A"/>
                </a:solidFill>
                <a:latin typeface="Courier New" pitchFamily="49" charset="0"/>
              </a:rPr>
              <a:t>wd2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rgbClr val="FF052A"/>
                </a:solidFill>
                <a:latin typeface="Courier New" pitchFamily="49" charset="0"/>
              </a:rPr>
              <a:t>11/12/2013</a:t>
            </a:r>
            <a:endParaRPr lang="en-US" b="1" dirty="0">
              <a:solidFill>
                <a:srgbClr val="FF052A"/>
              </a:solidFill>
              <a:latin typeface="Courier New" pitchFamily="49" charset="0"/>
            </a:endParaRPr>
          </a:p>
        </p:txBody>
      </p:sp>
      <p:sp>
        <p:nvSpPr>
          <p:cNvPr id="35845" name="Text Box 11"/>
          <p:cNvSpPr txBox="1">
            <a:spLocks noChangeArrowheads="1"/>
          </p:cNvSpPr>
          <p:nvPr/>
        </p:nvSpPr>
        <p:spPr bwMode="auto">
          <a:xfrm>
            <a:off x="5754704" y="2822913"/>
            <a:ext cx="3027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this constructs a </a:t>
            </a:r>
            <a:r>
              <a:rPr lang="en-US" sz="1400" u="sng" dirty="0">
                <a:latin typeface="Calibri" pitchFamily="34" charset="0"/>
              </a:rPr>
              <a:t>different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Date</a:t>
            </a:r>
            <a:endParaRPr lang="en-US" sz="1400" dirty="0">
              <a:latin typeface="Calibri" pitchFamily="34" charset="0"/>
            </a:endParaRPr>
          </a:p>
        </p:txBody>
      </p:sp>
      <p:grpSp>
        <p:nvGrpSpPr>
          <p:cNvPr id="35846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816725" y="236538"/>
            <a:ext cx="382588" cy="452437"/>
            <a:chOff x="2928" y="1051"/>
            <a:chExt cx="840" cy="957"/>
          </a:xfrm>
        </p:grpSpPr>
        <p:sp>
          <p:nvSpPr>
            <p:cNvPr id="35853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4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8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9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0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1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04692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2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7" name="Text Box 28"/>
          <p:cNvSpPr txBox="1">
            <a:spLocks noChangeArrowheads="1"/>
          </p:cNvSpPr>
          <p:nvPr/>
        </p:nvSpPr>
        <p:spPr bwMode="auto">
          <a:xfrm>
            <a:off x="6037263" y="854075"/>
            <a:ext cx="28860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000" dirty="0">
                <a:solidFill>
                  <a:srgbClr val="046923"/>
                </a:solidFill>
                <a:latin typeface="Calibri" pitchFamily="34" charset="0"/>
              </a:rPr>
              <a:t>What </a:t>
            </a:r>
            <a:r>
              <a:rPr lang="en-US" sz="1000" b="1" dirty="0">
                <a:latin typeface="Calibri" pitchFamily="34" charset="0"/>
              </a:rPr>
              <a:t>id</a:t>
            </a:r>
            <a:r>
              <a:rPr lang="en-US" sz="1000" dirty="0">
                <a:solidFill>
                  <a:srgbClr val="046923"/>
                </a:solidFill>
                <a:latin typeface="Calibri" pitchFamily="34" charset="0"/>
              </a:rPr>
              <a:t> is on your Date?</a:t>
            </a:r>
          </a:p>
        </p:txBody>
      </p:sp>
      <p:sp>
        <p:nvSpPr>
          <p:cNvPr id="35848" name="Rectangle 31"/>
          <p:cNvSpPr>
            <a:spLocks noChangeArrowheads="1"/>
          </p:cNvSpPr>
          <p:nvPr/>
        </p:nvSpPr>
        <p:spPr bwMode="auto">
          <a:xfrm>
            <a:off x="585788" y="5089525"/>
            <a:ext cx="2667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 err="1" smtClean="0">
                <a:solidFill>
                  <a:srgbClr val="008000"/>
                </a:solidFill>
                <a:latin typeface="Courier New" pitchFamily="49" charset="0"/>
              </a:rPr>
              <a:t>wd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==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FF052A"/>
                </a:solidFill>
                <a:latin typeface="Courier New" pitchFamily="49" charset="0"/>
              </a:rPr>
              <a:t>wd2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False</a:t>
            </a:r>
          </a:p>
        </p:txBody>
      </p:sp>
      <p:sp>
        <p:nvSpPr>
          <p:cNvPr id="35850" name="Rectangle 28"/>
          <p:cNvSpPr>
            <a:spLocks noChangeArrowheads="1"/>
          </p:cNvSpPr>
          <p:nvPr/>
        </p:nvSpPr>
        <p:spPr bwMode="auto">
          <a:xfrm>
            <a:off x="7239000" y="222250"/>
            <a:ext cx="91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46923"/>
                </a:solidFill>
                <a:latin typeface="Calibri" pitchFamily="34" charset="0"/>
              </a:rPr>
              <a:t>UFO license</a:t>
            </a:r>
          </a:p>
          <a:p>
            <a:r>
              <a:rPr lang="en-US" sz="1200">
                <a:solidFill>
                  <a:srgbClr val="046923"/>
                </a:solidFill>
                <a:latin typeface="Calibri" pitchFamily="34" charset="0"/>
              </a:rPr>
              <a:t>Area 51, CA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533400" y="6123312"/>
            <a:ext cx="236458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How can this </a:t>
            </a:r>
            <a:r>
              <a:rPr lang="en-US" sz="1400" dirty="0" smtClean="0">
                <a:latin typeface="Calibri" pitchFamily="34" charset="0"/>
              </a:rPr>
              <a:t>be False ? 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35852" name="TextBox 43"/>
          <p:cNvSpPr txBox="1">
            <a:spLocks noChangeArrowheads="1"/>
          </p:cNvSpPr>
          <p:nvPr/>
        </p:nvSpPr>
        <p:spPr bwMode="auto">
          <a:xfrm rot="-598700">
            <a:off x="4114759" y="4521177"/>
            <a:ext cx="4594225" cy="156966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200" dirty="0">
                <a:solidFill>
                  <a:srgbClr val="1815F3"/>
                </a:solidFill>
                <a:latin typeface="Cambria" pitchFamily="18" charset="0"/>
              </a:rPr>
              <a:t>Python objects are handled by </a:t>
            </a:r>
            <a:r>
              <a:rPr lang="en-US" sz="3200" dirty="0" smtClean="0">
                <a:solidFill>
                  <a:srgbClr val="1815F3"/>
                </a:solidFill>
                <a:latin typeface="Cambria" pitchFamily="18" charset="0"/>
              </a:rPr>
              <a:t>reference…</a:t>
            </a:r>
          </a:p>
          <a:p>
            <a:pPr algn="ctr"/>
            <a:r>
              <a:rPr lang="en-US" sz="3200" b="1" dirty="0" smtClean="0">
                <a:latin typeface="Cambria" pitchFamily="18" charset="0"/>
              </a:rPr>
              <a:t>==</a:t>
            </a:r>
            <a:r>
              <a:rPr lang="en-US" sz="3200" dirty="0" smtClean="0">
                <a:latin typeface="Cambria" pitchFamily="18" charset="0"/>
              </a:rPr>
              <a:t> compares references!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26" name="Line 39"/>
          <p:cNvSpPr>
            <a:spLocks noChangeShapeType="1"/>
          </p:cNvSpPr>
          <p:nvPr/>
        </p:nvSpPr>
        <p:spPr bwMode="auto">
          <a:xfrm flipH="1">
            <a:off x="5754701" y="3022600"/>
            <a:ext cx="0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07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676400" y="2209901"/>
            <a:ext cx="5715000" cy="2895600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rgbClr val="1815F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4658228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200" dirty="0" smtClean="0">
                <a:latin typeface="Cambria" panose="02040503050406030204" pitchFamily="18" charset="0"/>
              </a:rPr>
              <a:t>Two</a:t>
            </a:r>
            <a:r>
              <a:rPr lang="en-US" sz="4200" dirty="0" smtClean="0">
                <a:latin typeface="Times New Roman" pitchFamily="18" charset="0"/>
              </a:rPr>
              <a:t> </a:t>
            </a:r>
            <a:r>
              <a:rPr lang="en-US" sz="4200" b="1" dirty="0" smtClean="0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4200" dirty="0" smtClean="0">
                <a:solidFill>
                  <a:srgbClr val="1815F3"/>
                </a:solidFill>
                <a:latin typeface="Times New Roman" pitchFamily="18" charset="0"/>
              </a:rPr>
              <a:t> </a:t>
            </a:r>
            <a:r>
              <a:rPr lang="en-US" sz="4200" dirty="0" smtClean="0">
                <a:latin typeface="Cambria" panose="02040503050406030204" pitchFamily="18" charset="0"/>
              </a:rPr>
              <a:t>objects:</a:t>
            </a:r>
            <a:endParaRPr lang="en-US" sz="4200" dirty="0">
              <a:latin typeface="Cambria" panose="02040503050406030204" pitchFamily="18" charset="0"/>
            </a:endParaRPr>
          </a:p>
        </p:txBody>
      </p:sp>
      <p:sp>
        <p:nvSpPr>
          <p:cNvPr id="27654" name="TextBox 28"/>
          <p:cNvSpPr txBox="1">
            <a:spLocks noChangeArrowheads="1"/>
          </p:cNvSpPr>
          <p:nvPr/>
        </p:nvSpPr>
        <p:spPr bwMode="auto">
          <a:xfrm>
            <a:off x="2372228" y="5410301"/>
            <a:ext cx="4191000" cy="46166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dirty="0" smtClean="0">
                <a:latin typeface="Cambria" panose="02040503050406030204" pitchFamily="18" charset="0"/>
              </a:rPr>
              <a:t>memory location ~ 42042</a:t>
            </a:r>
            <a:r>
              <a:rPr lang="en-US" b="1" dirty="0" smtClean="0">
                <a:solidFill>
                  <a:srgbClr val="1815F3"/>
                </a:solidFill>
                <a:latin typeface="Cambria" panose="02040503050406030204" pitchFamily="18" charset="0"/>
              </a:rPr>
              <a:t>778</a:t>
            </a:r>
            <a:endParaRPr lang="en-US" b="1" dirty="0">
              <a:solidFill>
                <a:srgbClr val="1815F3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105528" y="2590901"/>
            <a:ext cx="1447800" cy="1371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781928" y="2590901"/>
            <a:ext cx="1447800" cy="1371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458328" y="2590901"/>
            <a:ext cx="1447800" cy="1371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2228" y="39625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396250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month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0804" y="3962501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0391" y="838200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dirty="0" smtClean="0">
                <a:solidFill>
                  <a:srgbClr val="1815F3"/>
                </a:solidFill>
                <a:latin typeface="Courier New" pitchFamily="49" charset="0"/>
              </a:rPr>
              <a:t>d</a:t>
            </a:r>
            <a:endParaRPr lang="en-US" sz="4200" dirty="0"/>
          </a:p>
        </p:txBody>
      </p:sp>
      <p:sp>
        <p:nvSpPr>
          <p:cNvPr id="10" name="TextBox 9"/>
          <p:cNvSpPr txBox="1"/>
          <p:nvPr/>
        </p:nvSpPr>
        <p:spPr>
          <a:xfrm>
            <a:off x="4020556" y="2882282"/>
            <a:ext cx="942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endParaRPr lang="en-US" sz="4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34528" y="3005393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2013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73708" y="2882282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endParaRPr lang="en-US" sz="4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 rot="496798">
            <a:off x="5432903" y="1685497"/>
            <a:ext cx="2296598" cy="762000"/>
          </a:xfrm>
          <a:prstGeom prst="roundRect">
            <a:avLst/>
          </a:prstGeom>
          <a:solidFill>
            <a:srgbClr val="F20E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69" y="6629400"/>
            <a:ext cx="11801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Cambria" panose="02040503050406030204" pitchFamily="18" charset="0"/>
              </a:rPr>
              <a:t>originals underneath…</a:t>
            </a:r>
            <a:endParaRPr lang="en-US" sz="8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219200" y="993620"/>
            <a:ext cx="7391400" cy="5334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7" t="13246" r="19077" b="9900"/>
          <a:stretch/>
        </p:blipFill>
        <p:spPr bwMode="auto">
          <a:xfrm>
            <a:off x="4778544" y="1540891"/>
            <a:ext cx="4365456" cy="351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7" t="13912" r="17245" b="7753"/>
          <a:stretch/>
        </p:blipFill>
        <p:spPr bwMode="auto">
          <a:xfrm>
            <a:off x="83163" y="1606964"/>
            <a:ext cx="4641237" cy="357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95400" y="5740569"/>
            <a:ext cx="7024436" cy="50783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sz="2700" dirty="0" smtClean="0">
                <a:latin typeface="Cambria" panose="02040503050406030204" pitchFamily="18" charset="0"/>
              </a:rPr>
              <a:t> compares </a:t>
            </a:r>
            <a:r>
              <a:rPr lang="en-US" sz="2700" b="1" dirty="0" smtClean="0">
                <a:latin typeface="Cambria" panose="02040503050406030204" pitchFamily="18" charset="0"/>
              </a:rPr>
              <a:t>memory locations</a:t>
            </a:r>
            <a:r>
              <a:rPr lang="en-US" sz="2700" dirty="0" smtClean="0">
                <a:latin typeface="Cambria" panose="02040503050406030204" pitchFamily="18" charset="0"/>
              </a:rPr>
              <a:t>, not contents</a:t>
            </a:r>
            <a:endParaRPr lang="en-US" sz="2700" dirty="0">
              <a:latin typeface="Cambria" panose="02040503050406030204" pitchFamily="18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16200000">
            <a:off x="3077191" y="5094814"/>
            <a:ext cx="635439" cy="457200"/>
          </a:xfrm>
          <a:prstGeom prst="rightArrow">
            <a:avLst/>
          </a:prstGeom>
          <a:solidFill>
            <a:srgbClr val="FFCC99"/>
          </a:solidFill>
          <a:ln w="9525" cap="flat" cmpd="sng" algn="ctr">
            <a:solidFill>
              <a:srgbClr val="F695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16200000">
            <a:off x="7633147" y="5094814"/>
            <a:ext cx="635439" cy="457200"/>
          </a:xfrm>
          <a:prstGeom prst="rightArrow">
            <a:avLst/>
          </a:prstGeom>
          <a:solidFill>
            <a:srgbClr val="FFCC99"/>
          </a:solidFill>
          <a:ln w="9525" cap="flat" cmpd="sng" algn="ctr">
            <a:solidFill>
              <a:srgbClr val="F695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17806" y="1533871"/>
            <a:ext cx="55335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1815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wd</a:t>
            </a:r>
            <a:endParaRPr lang="en-US" b="1" dirty="0">
              <a:solidFill>
                <a:srgbClr val="1815F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53400" y="1480898"/>
            <a:ext cx="73770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815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wd2</a:t>
            </a:r>
            <a:endParaRPr lang="en-US" b="1" dirty="0">
              <a:solidFill>
                <a:srgbClr val="1815F3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7" t="35472" r="57948" b="34471"/>
          <a:stretch/>
        </p:blipFill>
        <p:spPr bwMode="auto">
          <a:xfrm>
            <a:off x="1738989" y="2599234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0" t="35472" r="42293" b="34471"/>
          <a:stretch/>
        </p:blipFill>
        <p:spPr bwMode="auto">
          <a:xfrm>
            <a:off x="618168" y="2599234"/>
            <a:ext cx="1181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7" t="35472" r="57948" b="34471"/>
          <a:stretch/>
        </p:blipFill>
        <p:spPr bwMode="auto">
          <a:xfrm>
            <a:off x="6289542" y="2577921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0" t="35472" r="42293" b="34471"/>
          <a:stretch/>
        </p:blipFill>
        <p:spPr bwMode="auto">
          <a:xfrm>
            <a:off x="5168721" y="2577921"/>
            <a:ext cx="1181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109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 bwMode="auto">
          <a:xfrm>
            <a:off x="2681288" y="286834"/>
            <a:ext cx="2006600" cy="627565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6867" name="Rectangle 27"/>
          <p:cNvSpPr>
            <a:spLocks noChangeArrowheads="1"/>
          </p:cNvSpPr>
          <p:nvPr/>
        </p:nvSpPr>
        <p:spPr bwMode="auto">
          <a:xfrm>
            <a:off x="6732588" y="133350"/>
            <a:ext cx="1497012" cy="657225"/>
          </a:xfrm>
          <a:prstGeom prst="rect">
            <a:avLst/>
          </a:prstGeom>
          <a:solidFill>
            <a:srgbClr val="FFFFFF"/>
          </a:solidFill>
          <a:ln w="9525">
            <a:solidFill>
              <a:srgbClr val="04692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533400" y="1295400"/>
            <a:ext cx="80772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 err="1">
                <a:solidFill>
                  <a:srgbClr val="008000"/>
                </a:solidFill>
                <a:latin typeface="Courier New" pitchFamily="49" charset="0"/>
              </a:rPr>
              <a:t>wd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= </a:t>
            </a:r>
            <a:r>
              <a:rPr lang="en-US" b="1" dirty="0">
                <a:latin typeface="Courier New" pitchFamily="49" charset="0"/>
              </a:rPr>
              <a:t>Date(11</a:t>
            </a:r>
            <a:r>
              <a:rPr lang="en-US" b="1" dirty="0" smtClean="0">
                <a:latin typeface="Courier New" pitchFamily="49" charset="0"/>
              </a:rPr>
              <a:t>, 12, 2013</a:t>
            </a:r>
            <a:r>
              <a:rPr lang="en-US" b="1" dirty="0">
                <a:latin typeface="Courier New" pitchFamily="49" charset="0"/>
              </a:rPr>
              <a:t>)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 err="1">
                <a:solidFill>
                  <a:srgbClr val="008000"/>
                </a:solidFill>
                <a:latin typeface="Courier New" pitchFamily="49" charset="0"/>
              </a:rPr>
              <a:t>wd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11/12/2013</a:t>
            </a:r>
          </a:p>
          <a:p>
            <a:pPr>
              <a:lnSpc>
                <a:spcPct val="130000"/>
              </a:lnSpc>
            </a:pP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FF052A"/>
                </a:solidFill>
                <a:latin typeface="Courier New" pitchFamily="49" charset="0"/>
              </a:rPr>
              <a:t>wd2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= </a:t>
            </a:r>
            <a:r>
              <a:rPr lang="en-US" b="1" dirty="0">
                <a:latin typeface="Courier New" pitchFamily="49" charset="0"/>
              </a:rPr>
              <a:t>Date(11</a:t>
            </a:r>
            <a:r>
              <a:rPr lang="en-US" b="1" dirty="0" smtClean="0">
                <a:latin typeface="Courier New" pitchFamily="49" charset="0"/>
              </a:rPr>
              <a:t>, 12, 2013</a:t>
            </a:r>
            <a:r>
              <a:rPr lang="en-US" b="1" dirty="0">
                <a:latin typeface="Courier New" pitchFamily="49" charset="0"/>
              </a:rPr>
              <a:t>)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FF052A"/>
                </a:solidFill>
                <a:latin typeface="Courier New" pitchFamily="49" charset="0"/>
              </a:rPr>
              <a:t>wd2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rgbClr val="FF052A"/>
                </a:solidFill>
                <a:latin typeface="Courier New" pitchFamily="49" charset="0"/>
              </a:rPr>
              <a:t>11/12/2013</a:t>
            </a:r>
          </a:p>
        </p:txBody>
      </p:sp>
      <p:grpSp>
        <p:nvGrpSpPr>
          <p:cNvPr id="36870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816725" y="236538"/>
            <a:ext cx="382588" cy="452437"/>
            <a:chOff x="2928" y="1051"/>
            <a:chExt cx="840" cy="957"/>
          </a:xfrm>
        </p:grpSpPr>
        <p:sp>
          <p:nvSpPr>
            <p:cNvPr id="36877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8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9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0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1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2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3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4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5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04692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6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8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9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71" name="Text Box 28"/>
          <p:cNvSpPr txBox="1">
            <a:spLocks noChangeArrowheads="1"/>
          </p:cNvSpPr>
          <p:nvPr/>
        </p:nvSpPr>
        <p:spPr bwMode="auto">
          <a:xfrm>
            <a:off x="6037263" y="854075"/>
            <a:ext cx="2886075" cy="39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000" dirty="0">
                <a:solidFill>
                  <a:srgbClr val="046923"/>
                </a:solidFill>
                <a:latin typeface="Calibri" pitchFamily="34" charset="0"/>
              </a:rPr>
              <a:t>What date is on your </a:t>
            </a:r>
            <a:r>
              <a:rPr lang="en-US" sz="1000" b="1" dirty="0">
                <a:latin typeface="Calibri" pitchFamily="34" charset="0"/>
              </a:rPr>
              <a:t>id</a:t>
            </a:r>
            <a:r>
              <a:rPr lang="en-US" sz="1000" dirty="0">
                <a:solidFill>
                  <a:srgbClr val="046923"/>
                </a:solidFill>
                <a:latin typeface="Calibri" pitchFamily="34" charset="0"/>
              </a:rPr>
              <a:t>?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000" dirty="0">
                <a:solidFill>
                  <a:srgbClr val="046923"/>
                </a:solidFill>
                <a:latin typeface="Calibri" pitchFamily="34" charset="0"/>
              </a:rPr>
              <a:t>What </a:t>
            </a:r>
            <a:r>
              <a:rPr lang="en-US" sz="1000" b="1" dirty="0">
                <a:latin typeface="Calibri" pitchFamily="34" charset="0"/>
              </a:rPr>
              <a:t>id</a:t>
            </a:r>
            <a:r>
              <a:rPr lang="en-US" sz="1000" dirty="0">
                <a:solidFill>
                  <a:srgbClr val="046923"/>
                </a:solidFill>
                <a:latin typeface="Calibri" pitchFamily="34" charset="0"/>
              </a:rPr>
              <a:t> is on your Date?</a:t>
            </a:r>
          </a:p>
        </p:txBody>
      </p:sp>
      <p:sp>
        <p:nvSpPr>
          <p:cNvPr id="36872" name="Rectangle 31"/>
          <p:cNvSpPr>
            <a:spLocks noChangeArrowheads="1"/>
          </p:cNvSpPr>
          <p:nvPr/>
        </p:nvSpPr>
        <p:spPr bwMode="auto">
          <a:xfrm>
            <a:off x="585788" y="5089525"/>
            <a:ext cx="35290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 err="1" smtClean="0">
                <a:solidFill>
                  <a:srgbClr val="008000"/>
                </a:solidFill>
                <a:latin typeface="Courier New" pitchFamily="49" charset="0"/>
              </a:rPr>
              <a:t>d</a:t>
            </a:r>
            <a:r>
              <a:rPr lang="en-US" b="1" dirty="0" err="1" smtClean="0">
                <a:latin typeface="Courier New" pitchFamily="49" charset="0"/>
              </a:rPr>
              <a:t>.equals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smtClean="0">
                <a:solidFill>
                  <a:srgbClr val="FF052A"/>
                </a:solidFill>
                <a:latin typeface="Courier New" pitchFamily="49" charset="0"/>
              </a:rPr>
              <a:t>d2</a:t>
            </a:r>
            <a:r>
              <a:rPr lang="en-US" b="1" dirty="0" smtClean="0">
                <a:latin typeface="Courier New" pitchFamily="49" charset="0"/>
              </a:rPr>
              <a:t>)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True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36874" name="Rectangle 28"/>
          <p:cNvSpPr>
            <a:spLocks noChangeArrowheads="1"/>
          </p:cNvSpPr>
          <p:nvPr/>
        </p:nvSpPr>
        <p:spPr bwMode="auto">
          <a:xfrm>
            <a:off x="7239000" y="222250"/>
            <a:ext cx="91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46923"/>
                </a:solidFill>
                <a:latin typeface="Calibri" pitchFamily="34" charset="0"/>
              </a:rPr>
              <a:t>UFO license</a:t>
            </a:r>
          </a:p>
          <a:p>
            <a:r>
              <a:rPr lang="en-US" sz="1200">
                <a:solidFill>
                  <a:srgbClr val="046923"/>
                </a:solidFill>
                <a:latin typeface="Calibri" pitchFamily="34" charset="0"/>
              </a:rPr>
              <a:t>Area 51, CA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754704" y="2778463"/>
            <a:ext cx="3027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this constructs a different </a:t>
            </a:r>
            <a:r>
              <a:rPr lang="en-US" sz="1400" dirty="0" smtClean="0">
                <a:latin typeface="Calibri" pitchFamily="34" charset="0"/>
              </a:rPr>
              <a:t>Date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7" name="Line 39"/>
          <p:cNvSpPr>
            <a:spLocks noChangeShapeType="1"/>
          </p:cNvSpPr>
          <p:nvPr/>
        </p:nvSpPr>
        <p:spPr bwMode="auto">
          <a:xfrm flipH="1">
            <a:off x="5464974" y="2978150"/>
            <a:ext cx="289727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457200" y="212725"/>
            <a:ext cx="464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==   vs.   </a:t>
            </a:r>
            <a:r>
              <a:rPr lang="en-US" sz="4000" b="1" dirty="0" smtClean="0">
                <a:latin typeface="Courier New" pitchFamily="49" charset="0"/>
                <a:cs typeface="Courier New" pitchFamily="49" charset="0"/>
              </a:rPr>
              <a:t>equals</a:t>
            </a:r>
            <a:endParaRPr lang="en-US" sz="4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TextBox 43"/>
          <p:cNvSpPr txBox="1">
            <a:spLocks noChangeArrowheads="1"/>
          </p:cNvSpPr>
          <p:nvPr/>
        </p:nvSpPr>
        <p:spPr bwMode="auto">
          <a:xfrm rot="-598700">
            <a:off x="4114759" y="4582732"/>
            <a:ext cx="4594225" cy="144655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200" dirty="0">
                <a:solidFill>
                  <a:srgbClr val="1815F3"/>
                </a:solidFill>
                <a:latin typeface="Cambria" pitchFamily="18" charset="0"/>
              </a:rPr>
              <a:t>Python objects are handled by </a:t>
            </a:r>
            <a:r>
              <a:rPr lang="en-US" sz="3200" dirty="0" smtClean="0">
                <a:solidFill>
                  <a:srgbClr val="1815F3"/>
                </a:solidFill>
                <a:latin typeface="Cambria" pitchFamily="18" charset="0"/>
              </a:rPr>
              <a:t>reference…</a:t>
            </a:r>
          </a:p>
          <a:p>
            <a:pPr algn="ctr"/>
            <a:r>
              <a:rPr lang="en-US" b="1" dirty="0" smtClean="0">
                <a:latin typeface="Cambria" pitchFamily="18" charset="0"/>
              </a:rPr>
              <a:t>.equals</a:t>
            </a:r>
            <a:r>
              <a:rPr lang="en-US" dirty="0" smtClean="0">
                <a:latin typeface="Cambria" pitchFamily="18" charset="0"/>
              </a:rPr>
              <a:t> compares contents</a:t>
            </a:r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337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228600" y="304800"/>
            <a:ext cx="6186309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2000" b="1" dirty="0" smtClean="0">
                <a:latin typeface="Courier New" pitchFamily="49" charset="0"/>
              </a:rPr>
              <a:t>(</a:t>
            </a:r>
            <a:r>
              <a:rPr lang="en-US" sz="2000" b="1" dirty="0" smtClean="0">
                <a:solidFill>
                  <a:srgbClr val="FFC000"/>
                </a:solidFill>
                <a:latin typeface="Courier New" pitchFamily="49" charset="0"/>
              </a:rPr>
              <a:t>object</a:t>
            </a:r>
            <a:r>
              <a:rPr lang="en-US" sz="2000" b="1" dirty="0" smtClean="0">
                <a:latin typeface="Courier New" pitchFamily="49" charset="0"/>
              </a:rPr>
              <a:t>):</a:t>
            </a:r>
            <a:endParaRPr lang="en-US" sz="2000" b="1" dirty="0">
              <a:solidFill>
                <a:srgbClr val="FF052A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 b="1" dirty="0">
                <a:latin typeface="Courier New" pitchFamily="49" charset="0"/>
              </a:rPr>
              <a:t>    </a:t>
            </a:r>
          </a:p>
          <a:p>
            <a:pPr>
              <a:defRPr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__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init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__(self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,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mo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,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dy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, </a:t>
            </a:r>
            <a:r>
              <a:rPr lang="en-US" sz="2000" b="1" dirty="0" err="1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yr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): …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__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repr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__(self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): …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isLeapYear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(self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): …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Courier New" pitchFamily="49" charset="0"/>
            </a:endParaRPr>
          </a:p>
          <a:p>
            <a:pPr>
              <a:defRPr/>
            </a:pPr>
            <a:endParaRPr lang="en-US" sz="2000" b="1" dirty="0">
              <a:latin typeface="Courier New" pitchFamily="49" charset="0"/>
            </a:endParaRPr>
          </a:p>
          <a:p>
            <a:pPr>
              <a:defRPr/>
            </a:pPr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2000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rgbClr val="1815F3"/>
                </a:solidFill>
                <a:latin typeface="Courier New" pitchFamily="49" charset="0"/>
              </a:rPr>
              <a:t>equals</a:t>
            </a:r>
            <a:r>
              <a:rPr lang="en-US" sz="2000" b="1" dirty="0">
                <a:latin typeface="Courier New" pitchFamily="49" charset="0"/>
              </a:rPr>
              <a:t>(self, d2):</a:t>
            </a:r>
          </a:p>
          <a:p>
            <a:pPr>
              <a:defRPr/>
            </a:pPr>
            <a:r>
              <a:rPr lang="en-US" sz="2000" b="1" dirty="0">
                <a:latin typeface="Courier New" pitchFamily="49" charset="0"/>
              </a:rPr>
              <a:t>        </a:t>
            </a:r>
            <a:r>
              <a:rPr lang="en-US" sz="2000" b="1" dirty="0" smtClean="0">
                <a:solidFill>
                  <a:srgbClr val="046923"/>
                </a:solidFill>
                <a:latin typeface="Courier New" pitchFamily="49" charset="0"/>
              </a:rPr>
              <a:t>"""Returns </a:t>
            </a:r>
            <a:r>
              <a:rPr lang="en-US" sz="2000" b="1" dirty="0">
                <a:solidFill>
                  <a:srgbClr val="046923"/>
                </a:solidFill>
                <a:latin typeface="Courier New" pitchFamily="49" charset="0"/>
              </a:rPr>
              <a:t>True if </a:t>
            </a:r>
            <a:r>
              <a:rPr lang="en-US" sz="2000" b="1" dirty="0" smtClean="0">
                <a:solidFill>
                  <a:srgbClr val="046923"/>
                </a:solidFill>
                <a:latin typeface="Courier New" pitchFamily="49" charset="0"/>
              </a:rPr>
              <a:t>self and d2</a:t>
            </a:r>
          </a:p>
          <a:p>
            <a:pPr>
              <a:defRPr/>
            </a:pPr>
            <a:r>
              <a:rPr lang="en-US" sz="2000" b="1" dirty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46923"/>
                </a:solidFill>
                <a:latin typeface="Courier New" pitchFamily="49" charset="0"/>
              </a:rPr>
              <a:t>          represent the </a:t>
            </a:r>
            <a:r>
              <a:rPr lang="en-US" sz="2000" b="1" dirty="0">
                <a:solidFill>
                  <a:srgbClr val="046923"/>
                </a:solidFill>
                <a:latin typeface="Courier New" pitchFamily="49" charset="0"/>
              </a:rPr>
              <a:t>same date; </a:t>
            </a:r>
            <a:endParaRPr lang="en-US" sz="2000" b="1" dirty="0" smtClean="0">
              <a:solidFill>
                <a:srgbClr val="046923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46923"/>
                </a:solidFill>
                <a:latin typeface="Courier New" pitchFamily="49" charset="0"/>
              </a:rPr>
              <a:t>          False otherwise."""</a:t>
            </a:r>
          </a:p>
          <a:p>
            <a:pPr>
              <a:defRPr/>
            </a:pPr>
            <a:r>
              <a:rPr lang="en-US" sz="2000" b="1" dirty="0">
                <a:solidFill>
                  <a:srgbClr val="046923"/>
                </a:solidFill>
                <a:latin typeface="Courier New" pitchFamily="49" charset="0"/>
              </a:rPr>
              <a:t> </a:t>
            </a:r>
            <a:endParaRPr lang="en-US" sz="2000" b="1" dirty="0" smtClean="0">
              <a:solidFill>
                <a:srgbClr val="046923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 b="1" dirty="0" smtClean="0">
                <a:solidFill>
                  <a:srgbClr val="046923"/>
                </a:solidFill>
                <a:latin typeface="Courier New" pitchFamily="49" charset="0"/>
              </a:rPr>
              <a:t>       </a:t>
            </a:r>
            <a:r>
              <a:rPr lang="en-US" sz="2000" b="1" dirty="0" smtClean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self.year</a:t>
            </a:r>
            <a:r>
              <a:rPr lang="en-US" sz="2000" b="1" dirty="0" smtClean="0">
                <a:latin typeface="Courier New" pitchFamily="49" charset="0"/>
              </a:rPr>
              <a:t> == d2.year </a:t>
            </a:r>
            <a:r>
              <a:rPr lang="en-US" sz="2000" b="1" dirty="0" smtClean="0">
                <a:solidFill>
                  <a:srgbClr val="F69509"/>
                </a:solidFill>
                <a:latin typeface="Courier New" pitchFamily="49" charset="0"/>
              </a:rPr>
              <a:t>and</a:t>
            </a:r>
            <a:r>
              <a:rPr lang="en-US" sz="2000" b="1" dirty="0" smtClean="0">
                <a:latin typeface="Courier New" pitchFamily="49" charset="0"/>
              </a:rPr>
              <a:t> \</a:t>
            </a:r>
            <a:endParaRPr lang="en-US" sz="2000" b="1" dirty="0">
              <a:latin typeface="Courier New" pitchFamily="49" charset="0"/>
            </a:endParaRPr>
          </a:p>
          <a:p>
            <a:pPr>
              <a:defRPr/>
            </a:pPr>
            <a:r>
              <a:rPr lang="en-US" sz="2000" b="1" dirty="0" smtClean="0">
                <a:latin typeface="Courier New" pitchFamily="49" charset="0"/>
              </a:rPr>
              <a:t>           </a:t>
            </a:r>
            <a:r>
              <a:rPr lang="en-US" sz="2000" b="1" dirty="0" err="1" smtClean="0">
                <a:latin typeface="Courier New" pitchFamily="49" charset="0"/>
              </a:rPr>
              <a:t>self.month</a:t>
            </a:r>
            <a:r>
              <a:rPr lang="en-US" sz="2000" b="1" dirty="0" smtClean="0">
                <a:latin typeface="Courier New" pitchFamily="49" charset="0"/>
              </a:rPr>
              <a:t> == d2.month </a:t>
            </a:r>
            <a:r>
              <a:rPr lang="en-US" sz="2000" b="1" dirty="0" smtClean="0">
                <a:solidFill>
                  <a:srgbClr val="F69509"/>
                </a:solidFill>
                <a:latin typeface="Courier New" pitchFamily="49" charset="0"/>
              </a:rPr>
              <a:t>and</a:t>
            </a:r>
            <a:r>
              <a:rPr lang="en-US" sz="2000" b="1" dirty="0" smtClean="0">
                <a:latin typeface="Courier New" pitchFamily="49" charset="0"/>
              </a:rPr>
              <a:t> \</a:t>
            </a:r>
          </a:p>
          <a:p>
            <a:pPr>
              <a:defRPr/>
            </a:pPr>
            <a:r>
              <a:rPr lang="en-US" sz="2000" b="1" dirty="0" smtClean="0">
                <a:latin typeface="Courier New" pitchFamily="49" charset="0"/>
              </a:rPr>
              <a:t>           </a:t>
            </a:r>
            <a:r>
              <a:rPr lang="en-US" sz="2000" b="1" dirty="0" err="1" smtClean="0">
                <a:latin typeface="Courier New" pitchFamily="49" charset="0"/>
              </a:rPr>
              <a:t>self.day</a:t>
            </a:r>
            <a:r>
              <a:rPr lang="en-US" sz="2000" b="1" dirty="0" smtClean="0">
                <a:latin typeface="Courier New" pitchFamily="49" charset="0"/>
              </a:rPr>
              <a:t> == d2.day:</a:t>
            </a:r>
            <a:endParaRPr lang="en-US" sz="2000" b="1" dirty="0" smtClean="0">
              <a:solidFill>
                <a:srgbClr val="F69509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 b="1" dirty="0" smtClean="0">
                <a:solidFill>
                  <a:srgbClr val="F69509"/>
                </a:solidFill>
                <a:latin typeface="Courier New" pitchFamily="49" charset="0"/>
              </a:rPr>
              <a:t>		 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 True</a:t>
            </a:r>
          </a:p>
          <a:p>
            <a:pPr>
              <a:defRPr/>
            </a:pPr>
            <a:r>
              <a:rPr lang="en-US" sz="2000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F69509"/>
                </a:solidFill>
                <a:latin typeface="Courier New" pitchFamily="49" charset="0"/>
              </a:rPr>
              <a:t>       else: </a:t>
            </a:r>
          </a:p>
          <a:p>
            <a:pPr>
              <a:defRPr/>
            </a:pPr>
            <a:r>
              <a:rPr lang="en-US" sz="2000" b="1" dirty="0">
                <a:solidFill>
                  <a:srgbClr val="F69509"/>
                </a:solidFill>
                <a:latin typeface="Courier New" pitchFamily="49" charset="0"/>
              </a:rPr>
              <a:t>	</a:t>
            </a:r>
            <a:r>
              <a:rPr lang="en-US" sz="2000" b="1" dirty="0" smtClean="0">
                <a:solidFill>
                  <a:srgbClr val="F69509"/>
                </a:solidFill>
                <a:latin typeface="Courier New" pitchFamily="49" charset="0"/>
              </a:rPr>
              <a:t>	 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 False</a:t>
            </a:r>
            <a:endParaRPr lang="en-US" sz="2000" b="1" dirty="0">
              <a:solidFill>
                <a:srgbClr val="7030A0"/>
              </a:solidFill>
              <a:latin typeface="Courier New" pitchFamily="49" charset="0"/>
            </a:endParaRP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4662488" y="314325"/>
            <a:ext cx="4095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000" b="1" dirty="0">
                <a:latin typeface="Courier New" pitchFamily="49" charset="0"/>
              </a:rPr>
              <a:t>equals</a:t>
            </a:r>
            <a:endParaRPr lang="en-US" sz="4000" dirty="0">
              <a:latin typeface="Times" charset="0"/>
            </a:endParaRPr>
          </a:p>
        </p:txBody>
      </p:sp>
      <p:grpSp>
        <p:nvGrpSpPr>
          <p:cNvPr id="37892" name="Group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772400" y="2119313"/>
            <a:ext cx="609600" cy="685800"/>
            <a:chOff x="2928" y="1051"/>
            <a:chExt cx="840" cy="957"/>
          </a:xfrm>
        </p:grpSpPr>
        <p:sp>
          <p:nvSpPr>
            <p:cNvPr id="37896" name="Freeform 2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7" name="Oval 2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Oval 2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0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1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3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4" name="AutoShape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Freeform 3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Freeform 3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3" name="Text Box 36"/>
          <p:cNvSpPr txBox="1">
            <a:spLocks noChangeArrowheads="1"/>
          </p:cNvSpPr>
          <p:nvPr/>
        </p:nvSpPr>
        <p:spPr bwMode="auto">
          <a:xfrm>
            <a:off x="7210425" y="1585913"/>
            <a:ext cx="1676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How many Dates are here?</a:t>
            </a:r>
          </a:p>
        </p:txBody>
      </p:sp>
      <p:sp>
        <p:nvSpPr>
          <p:cNvPr id="37894" name="Text Box 37"/>
          <p:cNvSpPr txBox="1">
            <a:spLocks noChangeArrowheads="1"/>
          </p:cNvSpPr>
          <p:nvPr/>
        </p:nvSpPr>
        <p:spPr bwMode="auto">
          <a:xfrm>
            <a:off x="7239000" y="2805113"/>
            <a:ext cx="1676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Which one is </a:t>
            </a:r>
            <a:r>
              <a:rPr lang="en-US" sz="1800" b="1">
                <a:latin typeface="Courier New" pitchFamily="49" charset="0"/>
              </a:rPr>
              <a:t>self</a:t>
            </a: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ish?</a:t>
            </a:r>
          </a:p>
        </p:txBody>
      </p:sp>
      <p:sp>
        <p:nvSpPr>
          <p:cNvPr id="21" name="Ink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56400" y="5643563"/>
            <a:ext cx="4763" cy="4762"/>
          </a:xfrm>
          <a:custGeom>
            <a:avLst/>
            <a:gdLst>
              <a:gd name="T0" fmla="*/ 0 w 13"/>
              <a:gd name="T1" fmla="*/ 2147483647 h 10"/>
              <a:gd name="T2" fmla="*/ 2147483647 w 13"/>
              <a:gd name="T3" fmla="*/ 2147483647 h 10"/>
              <a:gd name="T4" fmla="*/ 0 60000 65536"/>
              <a:gd name="T5" fmla="*/ 0 60000 65536"/>
              <a:gd name="T6" fmla="*/ 0 w 13"/>
              <a:gd name="T7" fmla="*/ 0 h 10"/>
              <a:gd name="T8" fmla="*/ 13 w 13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" h="10" extrusionOk="0">
                <a:moveTo>
                  <a:pt x="0" y="9"/>
                </a:moveTo>
                <a:cubicBezTo>
                  <a:pt x="4" y="6"/>
                  <a:pt x="8" y="3"/>
                  <a:pt x="12" y="0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ounded Rectangle 21"/>
          <p:cNvSpPr/>
          <p:nvPr/>
        </p:nvSpPr>
        <p:spPr bwMode="auto">
          <a:xfrm>
            <a:off x="609600" y="5724525"/>
            <a:ext cx="7909808" cy="904875"/>
          </a:xfrm>
          <a:prstGeom prst="roundRect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08320" y="5946129"/>
            <a:ext cx="487828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To use this, write </a:t>
            </a:r>
            <a:r>
              <a:rPr lang="en-US" dirty="0" err="1" smtClean="0">
                <a:latin typeface="Courier New" pitchFamily="49" charset="0"/>
              </a:rPr>
              <a:t>d.</a:t>
            </a:r>
            <a:r>
              <a:rPr lang="en-US" dirty="0" err="1" smtClean="0">
                <a:solidFill>
                  <a:srgbClr val="1815F3"/>
                </a:solidFill>
                <a:latin typeface="Courier New" pitchFamily="49" charset="0"/>
              </a:rPr>
              <a:t>equals</a:t>
            </a:r>
            <a:r>
              <a:rPr lang="en-US" dirty="0" smtClean="0">
                <a:latin typeface="Courier New" pitchFamily="49" charset="0"/>
              </a:rPr>
              <a:t>(d2)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726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228600" y="304800"/>
            <a:ext cx="6186309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2000" b="1" dirty="0" smtClean="0">
                <a:latin typeface="Courier New" pitchFamily="49" charset="0"/>
              </a:rPr>
              <a:t>(</a:t>
            </a:r>
            <a:r>
              <a:rPr lang="en-US" sz="2000" b="1" dirty="0" smtClean="0">
                <a:solidFill>
                  <a:srgbClr val="FFC000"/>
                </a:solidFill>
                <a:latin typeface="Courier New" pitchFamily="49" charset="0"/>
              </a:rPr>
              <a:t>objec</a:t>
            </a:r>
            <a:r>
              <a:rPr lang="en-US" sz="2000" b="1" dirty="0" smtClean="0">
                <a:latin typeface="Courier New" pitchFamily="49" charset="0"/>
              </a:rPr>
              <a:t>t):</a:t>
            </a:r>
            <a:endParaRPr lang="en-US" sz="2000" b="1" dirty="0">
              <a:solidFill>
                <a:srgbClr val="FF052A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 b="1" dirty="0">
                <a:latin typeface="Courier New" pitchFamily="49" charset="0"/>
              </a:rPr>
              <a:t>    </a:t>
            </a:r>
          </a:p>
          <a:p>
            <a:pPr>
              <a:defRPr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__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init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__( self,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mo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,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dy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,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yr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): …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__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repr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__(self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): …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isLeapYear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(self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): …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Courier New" pitchFamily="49" charset="0"/>
            </a:endParaRPr>
          </a:p>
          <a:p>
            <a:pPr>
              <a:defRPr/>
            </a:pPr>
            <a:endParaRPr lang="en-US" sz="2000" b="1" dirty="0">
              <a:latin typeface="Courier New" pitchFamily="49" charset="0"/>
            </a:endParaRPr>
          </a:p>
          <a:p>
            <a:pPr>
              <a:defRPr/>
            </a:pPr>
            <a:r>
              <a:rPr lang="en-US" sz="2000" b="1" dirty="0">
                <a:latin typeface="Courier New" pitchFamily="49" charset="0"/>
              </a:rPr>
              <a:t>    </a:t>
            </a:r>
            <a:r>
              <a:rPr lang="en-US" sz="2000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1815F3"/>
                </a:solidFill>
                <a:latin typeface="Courier New" pitchFamily="49" charset="0"/>
              </a:rPr>
              <a:t>__</a:t>
            </a:r>
            <a:r>
              <a:rPr lang="en-US" sz="2000" b="1" dirty="0" err="1" smtClean="0">
                <a:solidFill>
                  <a:srgbClr val="1815F3"/>
                </a:solidFill>
                <a:latin typeface="Courier New" pitchFamily="49" charset="0"/>
              </a:rPr>
              <a:t>eq</a:t>
            </a:r>
            <a:r>
              <a:rPr lang="en-US" sz="2000" b="1" dirty="0" smtClean="0">
                <a:solidFill>
                  <a:srgbClr val="1815F3"/>
                </a:solidFill>
                <a:latin typeface="Courier New" pitchFamily="49" charset="0"/>
              </a:rPr>
              <a:t>__</a:t>
            </a:r>
            <a:r>
              <a:rPr lang="en-US" sz="2000" b="1" dirty="0" smtClean="0">
                <a:latin typeface="Courier New" pitchFamily="49" charset="0"/>
              </a:rPr>
              <a:t>(self</a:t>
            </a:r>
            <a:r>
              <a:rPr lang="en-US" sz="2000" b="1" dirty="0">
                <a:latin typeface="Courier New" pitchFamily="49" charset="0"/>
              </a:rPr>
              <a:t>, d2):</a:t>
            </a:r>
          </a:p>
          <a:p>
            <a:pPr>
              <a:defRPr/>
            </a:pPr>
            <a:r>
              <a:rPr lang="en-US" sz="2000" b="1" dirty="0">
                <a:latin typeface="Courier New" pitchFamily="49" charset="0"/>
              </a:rPr>
              <a:t>        </a:t>
            </a:r>
            <a:r>
              <a:rPr lang="en-US" sz="2000" b="1" dirty="0" smtClean="0">
                <a:solidFill>
                  <a:srgbClr val="046923"/>
                </a:solidFill>
                <a:latin typeface="Courier New" pitchFamily="49" charset="0"/>
              </a:rPr>
              <a:t>"""Returns </a:t>
            </a:r>
            <a:r>
              <a:rPr lang="en-US" sz="2000" b="1" dirty="0">
                <a:solidFill>
                  <a:srgbClr val="046923"/>
                </a:solidFill>
                <a:latin typeface="Courier New" pitchFamily="49" charset="0"/>
              </a:rPr>
              <a:t>True if </a:t>
            </a:r>
            <a:r>
              <a:rPr lang="en-US" sz="2000" b="1" dirty="0" smtClean="0">
                <a:solidFill>
                  <a:srgbClr val="046923"/>
                </a:solidFill>
                <a:latin typeface="Courier New" pitchFamily="49" charset="0"/>
              </a:rPr>
              <a:t>self and d2</a:t>
            </a:r>
          </a:p>
          <a:p>
            <a:pPr>
              <a:defRPr/>
            </a:pPr>
            <a:r>
              <a:rPr lang="en-US" sz="2000" b="1" dirty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46923"/>
                </a:solidFill>
                <a:latin typeface="Courier New" pitchFamily="49" charset="0"/>
              </a:rPr>
              <a:t>          represent the </a:t>
            </a:r>
            <a:r>
              <a:rPr lang="en-US" sz="2000" b="1" dirty="0">
                <a:solidFill>
                  <a:srgbClr val="046923"/>
                </a:solidFill>
                <a:latin typeface="Courier New" pitchFamily="49" charset="0"/>
              </a:rPr>
              <a:t>same date; </a:t>
            </a:r>
            <a:endParaRPr lang="en-US" sz="2000" b="1" dirty="0" smtClean="0">
              <a:solidFill>
                <a:srgbClr val="046923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 b="1" dirty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046923"/>
                </a:solidFill>
                <a:latin typeface="Courier New" pitchFamily="49" charset="0"/>
              </a:rPr>
              <a:t>          False </a:t>
            </a:r>
            <a:r>
              <a:rPr lang="en-US" sz="2000" b="1" dirty="0" smtClean="0">
                <a:solidFill>
                  <a:srgbClr val="046923"/>
                </a:solidFill>
                <a:latin typeface="Courier New" pitchFamily="49" charset="0"/>
              </a:rPr>
              <a:t>otherwise."""</a:t>
            </a:r>
            <a:endParaRPr lang="en-US" sz="2000" b="1" dirty="0" smtClean="0">
              <a:solidFill>
                <a:srgbClr val="046923"/>
              </a:solidFill>
              <a:latin typeface="Courier New" pitchFamily="49" charset="0"/>
            </a:endParaRPr>
          </a:p>
          <a:p>
            <a:pPr>
              <a:defRPr/>
            </a:pPr>
            <a:endParaRPr lang="en-US" sz="2000" b="1" dirty="0" smtClean="0">
              <a:solidFill>
                <a:srgbClr val="046923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 b="1" dirty="0" smtClean="0">
                <a:solidFill>
                  <a:srgbClr val="046923"/>
                </a:solidFill>
                <a:latin typeface="Courier New" pitchFamily="49" charset="0"/>
              </a:rPr>
              <a:t>        </a:t>
            </a:r>
            <a:r>
              <a:rPr lang="en-US" sz="2000" b="1" dirty="0" smtClean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</a:rPr>
              <a:t>self.year</a:t>
            </a:r>
            <a:r>
              <a:rPr lang="en-US" sz="2000" b="1" dirty="0" smtClean="0">
                <a:latin typeface="Courier New" pitchFamily="49" charset="0"/>
              </a:rPr>
              <a:t> == d2.year </a:t>
            </a:r>
            <a:r>
              <a:rPr lang="en-US" sz="2000" b="1" dirty="0" smtClean="0">
                <a:solidFill>
                  <a:srgbClr val="F69509"/>
                </a:solidFill>
                <a:latin typeface="Courier New" pitchFamily="49" charset="0"/>
              </a:rPr>
              <a:t>and</a:t>
            </a:r>
            <a:r>
              <a:rPr lang="en-US" sz="2000" b="1" dirty="0" smtClean="0">
                <a:latin typeface="Courier New" pitchFamily="49" charset="0"/>
              </a:rPr>
              <a:t> \</a:t>
            </a:r>
            <a:endParaRPr lang="en-US" sz="2000" b="1" dirty="0">
              <a:latin typeface="Courier New" pitchFamily="49" charset="0"/>
            </a:endParaRPr>
          </a:p>
          <a:p>
            <a:pPr>
              <a:defRPr/>
            </a:pPr>
            <a:r>
              <a:rPr lang="en-US" sz="2000" b="1" dirty="0" smtClean="0">
                <a:latin typeface="Courier New" pitchFamily="49" charset="0"/>
              </a:rPr>
              <a:t>           </a:t>
            </a:r>
            <a:r>
              <a:rPr lang="en-US" sz="2000" b="1" dirty="0" err="1" smtClean="0">
                <a:latin typeface="Courier New" pitchFamily="49" charset="0"/>
              </a:rPr>
              <a:t>self.month</a:t>
            </a:r>
            <a:r>
              <a:rPr lang="en-US" sz="2000" b="1" dirty="0" smtClean="0">
                <a:latin typeface="Courier New" pitchFamily="49" charset="0"/>
              </a:rPr>
              <a:t> == d2.month </a:t>
            </a:r>
            <a:r>
              <a:rPr lang="en-US" sz="2000" b="1" dirty="0" smtClean="0">
                <a:solidFill>
                  <a:srgbClr val="F69509"/>
                </a:solidFill>
                <a:latin typeface="Courier New" pitchFamily="49" charset="0"/>
              </a:rPr>
              <a:t>and</a:t>
            </a:r>
            <a:r>
              <a:rPr lang="en-US" sz="2000" b="1" dirty="0" smtClean="0">
                <a:latin typeface="Courier New" pitchFamily="49" charset="0"/>
              </a:rPr>
              <a:t> \</a:t>
            </a:r>
          </a:p>
          <a:p>
            <a:pPr>
              <a:defRPr/>
            </a:pPr>
            <a:r>
              <a:rPr lang="en-US" sz="2000" b="1" dirty="0" smtClean="0">
                <a:latin typeface="Courier New" pitchFamily="49" charset="0"/>
              </a:rPr>
              <a:t>           </a:t>
            </a:r>
            <a:r>
              <a:rPr lang="en-US" sz="2000" b="1" dirty="0" err="1" smtClean="0">
                <a:latin typeface="Courier New" pitchFamily="49" charset="0"/>
              </a:rPr>
              <a:t>self.day</a:t>
            </a:r>
            <a:r>
              <a:rPr lang="en-US" sz="2000" b="1" dirty="0" smtClean="0">
                <a:latin typeface="Courier New" pitchFamily="49" charset="0"/>
              </a:rPr>
              <a:t> == d2.day:</a:t>
            </a:r>
            <a:endParaRPr lang="en-US" sz="2000" b="1" dirty="0" smtClean="0">
              <a:solidFill>
                <a:srgbClr val="F69509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2000" b="1" dirty="0" smtClean="0">
                <a:solidFill>
                  <a:srgbClr val="F69509"/>
                </a:solidFill>
                <a:latin typeface="Courier New" pitchFamily="49" charset="0"/>
              </a:rPr>
              <a:t>		 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 True</a:t>
            </a:r>
          </a:p>
          <a:p>
            <a:pPr>
              <a:defRPr/>
            </a:pPr>
            <a:r>
              <a:rPr lang="en-US" sz="2000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F69509"/>
                </a:solidFill>
                <a:latin typeface="Courier New" pitchFamily="49" charset="0"/>
              </a:rPr>
              <a:t>       else: </a:t>
            </a:r>
          </a:p>
          <a:p>
            <a:pPr>
              <a:defRPr/>
            </a:pPr>
            <a:r>
              <a:rPr lang="en-US" sz="2000" b="1" dirty="0">
                <a:solidFill>
                  <a:srgbClr val="F69509"/>
                </a:solidFill>
                <a:latin typeface="Courier New" pitchFamily="49" charset="0"/>
              </a:rPr>
              <a:t>	</a:t>
            </a:r>
            <a:r>
              <a:rPr lang="en-US" sz="2000" b="1" dirty="0" smtClean="0">
                <a:solidFill>
                  <a:srgbClr val="F69509"/>
                </a:solidFill>
                <a:latin typeface="Courier New" pitchFamily="49" charset="0"/>
              </a:rPr>
              <a:t>	    </a:t>
            </a:r>
            <a:r>
              <a:rPr lang="en-US" sz="2000" b="1" dirty="0" smtClean="0">
                <a:solidFill>
                  <a:srgbClr val="7030A0"/>
                </a:solidFill>
                <a:latin typeface="Courier New" pitchFamily="49" charset="0"/>
              </a:rPr>
              <a:t>return False</a:t>
            </a:r>
            <a:endParaRPr lang="en-US" sz="2000" b="1" dirty="0">
              <a:solidFill>
                <a:srgbClr val="7030A0"/>
              </a:solidFill>
              <a:latin typeface="Courier New" pitchFamily="49" charset="0"/>
            </a:endParaRP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4662488" y="314325"/>
            <a:ext cx="4095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000" b="1" dirty="0">
                <a:latin typeface="Courier New" pitchFamily="49" charset="0"/>
              </a:rPr>
              <a:t>equals</a:t>
            </a:r>
            <a:endParaRPr lang="en-US" sz="4000" dirty="0">
              <a:latin typeface="Times" charset="0"/>
            </a:endParaRPr>
          </a:p>
        </p:txBody>
      </p:sp>
      <p:grpSp>
        <p:nvGrpSpPr>
          <p:cNvPr id="37892" name="Group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214608" y="1927423"/>
            <a:ext cx="609600" cy="685800"/>
            <a:chOff x="2928" y="1051"/>
            <a:chExt cx="840" cy="957"/>
          </a:xfrm>
        </p:grpSpPr>
        <p:sp>
          <p:nvSpPr>
            <p:cNvPr id="37896" name="Freeform 2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7" name="Oval 2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Oval 2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0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1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3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4" name="AutoShape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Freeform 3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Freeform 3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3" name="Text Box 36"/>
          <p:cNvSpPr txBox="1">
            <a:spLocks noChangeArrowheads="1"/>
          </p:cNvSpPr>
          <p:nvPr/>
        </p:nvSpPr>
        <p:spPr bwMode="auto">
          <a:xfrm>
            <a:off x="6414909" y="1585913"/>
            <a:ext cx="24719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 smtClean="0">
                <a:solidFill>
                  <a:srgbClr val="0469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L==k!  This is T==  C==L!</a:t>
            </a:r>
            <a:endParaRPr lang="en-US" sz="1400" dirty="0">
              <a:solidFill>
                <a:srgbClr val="0469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Ink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56400" y="5643563"/>
            <a:ext cx="4763" cy="4762"/>
          </a:xfrm>
          <a:custGeom>
            <a:avLst/>
            <a:gdLst>
              <a:gd name="T0" fmla="*/ 0 w 13"/>
              <a:gd name="T1" fmla="*/ 2147483647 h 10"/>
              <a:gd name="T2" fmla="*/ 2147483647 w 13"/>
              <a:gd name="T3" fmla="*/ 2147483647 h 10"/>
              <a:gd name="T4" fmla="*/ 0 60000 65536"/>
              <a:gd name="T5" fmla="*/ 0 60000 65536"/>
              <a:gd name="T6" fmla="*/ 0 w 13"/>
              <a:gd name="T7" fmla="*/ 0 h 10"/>
              <a:gd name="T8" fmla="*/ 13 w 13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" h="10" extrusionOk="0">
                <a:moveTo>
                  <a:pt x="0" y="9"/>
                </a:moveTo>
                <a:cubicBezTo>
                  <a:pt x="4" y="6"/>
                  <a:pt x="8" y="3"/>
                  <a:pt x="12" y="0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ounded Rectangle 21"/>
          <p:cNvSpPr/>
          <p:nvPr/>
        </p:nvSpPr>
        <p:spPr bwMode="auto">
          <a:xfrm>
            <a:off x="609600" y="5724525"/>
            <a:ext cx="7909808" cy="904875"/>
          </a:xfrm>
          <a:prstGeom prst="roundRect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208320" y="5946129"/>
            <a:ext cx="487828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To use this, write </a:t>
            </a:r>
            <a:r>
              <a:rPr lang="en-US" dirty="0" smtClean="0">
                <a:latin typeface="Courier New" pitchFamily="49" charset="0"/>
              </a:rPr>
              <a:t>d </a:t>
            </a:r>
            <a:r>
              <a:rPr lang="en-US" dirty="0">
                <a:solidFill>
                  <a:srgbClr val="1815F3"/>
                </a:solidFill>
                <a:latin typeface="Courier New" pitchFamily="49" charset="0"/>
              </a:rPr>
              <a:t>==</a:t>
            </a:r>
            <a:r>
              <a:rPr lang="en-US" dirty="0">
                <a:latin typeface="Courier New" pitchFamily="49" charset="0"/>
              </a:rPr>
              <a:t> d2</a:t>
            </a:r>
            <a:endParaRPr lang="en-US" dirty="0"/>
          </a:p>
        </p:txBody>
      </p:sp>
      <p:sp>
        <p:nvSpPr>
          <p:cNvPr id="2" name="Down Arrow 1"/>
          <p:cNvSpPr/>
          <p:nvPr/>
        </p:nvSpPr>
        <p:spPr bwMode="auto">
          <a:xfrm>
            <a:off x="5398719" y="5032697"/>
            <a:ext cx="762000" cy="990600"/>
          </a:xfrm>
          <a:prstGeom prst="downArrow">
            <a:avLst/>
          </a:prstGeom>
          <a:solidFill>
            <a:srgbClr val="CCCC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6993" y="4534548"/>
            <a:ext cx="2662237" cy="830997"/>
          </a:xfrm>
          <a:prstGeom prst="rect">
            <a:avLst/>
          </a:prstGeom>
          <a:solidFill>
            <a:srgbClr val="CCCC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Redefined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i="1" u="sng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convenience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32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ChangeArrowheads="1"/>
          </p:cNvSpPr>
          <p:nvPr/>
        </p:nvSpPr>
        <p:spPr bwMode="auto">
          <a:xfrm>
            <a:off x="630940" y="1384280"/>
            <a:ext cx="805586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815F3"/>
                </a:solidFill>
                <a:latin typeface="Candara" panose="020E0502030303020204" pitchFamily="34" charset="0"/>
              </a:rPr>
              <a:t>__</a:t>
            </a:r>
            <a:r>
              <a:rPr lang="en-US" b="1" dirty="0" err="1">
                <a:solidFill>
                  <a:srgbClr val="1815F3"/>
                </a:solidFill>
                <a:latin typeface="Candara" panose="020E0502030303020204" pitchFamily="34" charset="0"/>
              </a:rPr>
              <a:t>eq</a:t>
            </a:r>
            <a:r>
              <a:rPr lang="en-US" b="1" dirty="0">
                <a:solidFill>
                  <a:srgbClr val="1815F3"/>
                </a:solidFill>
                <a:latin typeface="Candara" panose="020E0502030303020204" pitchFamily="34" charset="0"/>
              </a:rPr>
              <a:t>__</a:t>
            </a:r>
            <a:r>
              <a:rPr lang="en-US" b="1" dirty="0">
                <a:latin typeface="Candara" panose="020E0502030303020204" pitchFamily="34" charset="0"/>
              </a:rPr>
              <a:t>(self, other)  defines the equality operator, ==</a:t>
            </a:r>
          </a:p>
          <a:p>
            <a:r>
              <a:rPr lang="en-US" b="1" dirty="0">
                <a:solidFill>
                  <a:srgbClr val="1815F3"/>
                </a:solidFill>
                <a:latin typeface="Candara" panose="020E0502030303020204" pitchFamily="34" charset="0"/>
              </a:rPr>
              <a:t>__ne__</a:t>
            </a:r>
            <a:r>
              <a:rPr lang="en-US" b="1" dirty="0">
                <a:latin typeface="Candara" panose="020E0502030303020204" pitchFamily="34" charset="0"/>
              </a:rPr>
              <a:t>(self, other)  defines the inequality operator, !=</a:t>
            </a:r>
          </a:p>
          <a:p>
            <a:r>
              <a:rPr lang="en-US" b="1" dirty="0">
                <a:solidFill>
                  <a:srgbClr val="1815F3"/>
                </a:solidFill>
                <a:latin typeface="Candara" panose="020E0502030303020204" pitchFamily="34" charset="0"/>
              </a:rPr>
              <a:t>__</a:t>
            </a:r>
            <a:r>
              <a:rPr lang="en-US" b="1" dirty="0" err="1">
                <a:solidFill>
                  <a:srgbClr val="1815F3"/>
                </a:solidFill>
                <a:latin typeface="Candara" panose="020E0502030303020204" pitchFamily="34" charset="0"/>
              </a:rPr>
              <a:t>lt</a:t>
            </a:r>
            <a:r>
              <a:rPr lang="en-US" b="1" dirty="0">
                <a:solidFill>
                  <a:srgbClr val="1815F3"/>
                </a:solidFill>
                <a:latin typeface="Candara" panose="020E0502030303020204" pitchFamily="34" charset="0"/>
              </a:rPr>
              <a:t>__</a:t>
            </a:r>
            <a:r>
              <a:rPr lang="en-US" b="1" dirty="0">
                <a:latin typeface="Candara" panose="020E0502030303020204" pitchFamily="34" charset="0"/>
              </a:rPr>
              <a:t>(self, other)  defines the less-than operator, &lt;</a:t>
            </a:r>
            <a:endParaRPr lang="en-US" b="1" dirty="0">
              <a:solidFill>
                <a:srgbClr val="1815F3"/>
              </a:solidFill>
              <a:latin typeface="Candara" panose="020E0502030303020204" pitchFamily="34" charset="0"/>
            </a:endParaRPr>
          </a:p>
          <a:p>
            <a:r>
              <a:rPr lang="en-US" b="1" dirty="0">
                <a:solidFill>
                  <a:srgbClr val="1815F3"/>
                </a:solidFill>
                <a:latin typeface="Candara" panose="020E0502030303020204" pitchFamily="34" charset="0"/>
              </a:rPr>
              <a:t>__</a:t>
            </a:r>
            <a:r>
              <a:rPr lang="en-US" b="1" dirty="0" err="1">
                <a:solidFill>
                  <a:srgbClr val="1815F3"/>
                </a:solidFill>
                <a:latin typeface="Candara" panose="020E0502030303020204" pitchFamily="34" charset="0"/>
              </a:rPr>
              <a:t>gt</a:t>
            </a:r>
            <a:r>
              <a:rPr lang="en-US" b="1" dirty="0">
                <a:solidFill>
                  <a:srgbClr val="1815F3"/>
                </a:solidFill>
                <a:latin typeface="Candara" panose="020E0502030303020204" pitchFamily="34" charset="0"/>
              </a:rPr>
              <a:t>__</a:t>
            </a:r>
            <a:r>
              <a:rPr lang="en-US" b="1" dirty="0">
                <a:latin typeface="Candara" panose="020E0502030303020204" pitchFamily="34" charset="0"/>
              </a:rPr>
              <a:t>(self, other)  defines the greater-than operator, &gt;</a:t>
            </a:r>
          </a:p>
          <a:p>
            <a:r>
              <a:rPr lang="en-US" b="1" dirty="0">
                <a:solidFill>
                  <a:srgbClr val="1815F3"/>
                </a:solidFill>
                <a:latin typeface="Candara" panose="020E0502030303020204" pitchFamily="34" charset="0"/>
              </a:rPr>
              <a:t>__le</a:t>
            </a:r>
            <a:r>
              <a:rPr lang="en-US" b="1" dirty="0" smtClean="0">
                <a:solidFill>
                  <a:srgbClr val="1815F3"/>
                </a:solidFill>
                <a:latin typeface="Candara" panose="020E0502030303020204" pitchFamily="34" charset="0"/>
              </a:rPr>
              <a:t>__</a:t>
            </a:r>
            <a:r>
              <a:rPr lang="en-US" b="1" dirty="0" smtClean="0">
                <a:latin typeface="Candara" panose="020E0502030303020204" pitchFamily="34" charset="0"/>
              </a:rPr>
              <a:t>(</a:t>
            </a:r>
            <a:r>
              <a:rPr lang="en-US" b="1" dirty="0">
                <a:latin typeface="Candara" panose="020E0502030303020204" pitchFamily="34" charset="0"/>
              </a:rPr>
              <a:t>self, other)  defines the </a:t>
            </a:r>
            <a:r>
              <a:rPr lang="en-US" b="1" dirty="0" smtClean="0">
                <a:latin typeface="Candara" panose="020E0502030303020204" pitchFamily="34" charset="0"/>
              </a:rPr>
              <a:t>less-or-equal-to </a:t>
            </a:r>
            <a:r>
              <a:rPr lang="en-US" b="1" dirty="0">
                <a:latin typeface="Candara" panose="020E0502030303020204" pitchFamily="34" charset="0"/>
              </a:rPr>
              <a:t>operator, &lt;=</a:t>
            </a:r>
          </a:p>
          <a:p>
            <a:r>
              <a:rPr lang="en-US" b="1" dirty="0">
                <a:solidFill>
                  <a:srgbClr val="1815F3"/>
                </a:solidFill>
                <a:latin typeface="Candara" panose="020E0502030303020204" pitchFamily="34" charset="0"/>
              </a:rPr>
              <a:t>__</a:t>
            </a:r>
            <a:r>
              <a:rPr lang="en-US" b="1" dirty="0" err="1">
                <a:solidFill>
                  <a:srgbClr val="1815F3"/>
                </a:solidFill>
                <a:latin typeface="Candara" panose="020E0502030303020204" pitchFamily="34" charset="0"/>
              </a:rPr>
              <a:t>ge</a:t>
            </a:r>
            <a:r>
              <a:rPr lang="en-US" b="1" dirty="0">
                <a:solidFill>
                  <a:srgbClr val="1815F3"/>
                </a:solidFill>
                <a:latin typeface="Candara" panose="020E0502030303020204" pitchFamily="34" charset="0"/>
              </a:rPr>
              <a:t>__</a:t>
            </a:r>
            <a:r>
              <a:rPr lang="en-US" b="1" dirty="0">
                <a:latin typeface="Candara" panose="020E0502030303020204" pitchFamily="34" charset="0"/>
              </a:rPr>
              <a:t>(self, other)  defines the </a:t>
            </a:r>
            <a:r>
              <a:rPr lang="en-US" b="1" dirty="0" smtClean="0">
                <a:latin typeface="Candara" panose="020E0502030303020204" pitchFamily="34" charset="0"/>
              </a:rPr>
              <a:t>gr.-or-equal-to </a:t>
            </a:r>
            <a:r>
              <a:rPr lang="en-US" b="1" dirty="0">
                <a:latin typeface="Candara" panose="020E0502030303020204" pitchFamily="34" charset="0"/>
              </a:rPr>
              <a:t>operator, &gt;=</a:t>
            </a:r>
          </a:p>
          <a:p>
            <a:endParaRPr lang="en-US" b="1" dirty="0">
              <a:latin typeface="Candara" panose="020E0502030303020204" pitchFamily="34" charset="0"/>
            </a:endParaRPr>
          </a:p>
          <a:p>
            <a:r>
              <a:rPr lang="en-US" b="1" dirty="0">
                <a:solidFill>
                  <a:srgbClr val="1815F3"/>
                </a:solidFill>
                <a:latin typeface="Candara" panose="020E0502030303020204" pitchFamily="34" charset="0"/>
              </a:rPr>
              <a:t>__add__</a:t>
            </a:r>
            <a:r>
              <a:rPr lang="en-US" b="1" dirty="0">
                <a:latin typeface="Candara" panose="020E0502030303020204" pitchFamily="34" charset="0"/>
              </a:rPr>
              <a:t>(self, other)  defines the addition operator, +</a:t>
            </a:r>
          </a:p>
          <a:p>
            <a:r>
              <a:rPr lang="en-US" b="1" dirty="0">
                <a:solidFill>
                  <a:srgbClr val="1815F3"/>
                </a:solidFill>
                <a:latin typeface="Candara" panose="020E0502030303020204" pitchFamily="34" charset="0"/>
              </a:rPr>
              <a:t>__sub__</a:t>
            </a:r>
            <a:r>
              <a:rPr lang="en-US" b="1" dirty="0">
                <a:latin typeface="Candara" panose="020E0502030303020204" pitchFamily="34" charset="0"/>
              </a:rPr>
              <a:t>(self, other)  defines the subtraction operator, -</a:t>
            </a:r>
          </a:p>
        </p:txBody>
      </p:sp>
      <p:sp>
        <p:nvSpPr>
          <p:cNvPr id="41988" name="Ink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56400" y="5643563"/>
            <a:ext cx="4763" cy="4762"/>
          </a:xfrm>
          <a:custGeom>
            <a:avLst/>
            <a:gdLst>
              <a:gd name="T0" fmla="*/ 0 w 13"/>
              <a:gd name="T1" fmla="*/ 2147483647 h 10"/>
              <a:gd name="T2" fmla="*/ 2147483647 w 13"/>
              <a:gd name="T3" fmla="*/ 2147483647 h 10"/>
              <a:gd name="T4" fmla="*/ 0 60000 65536"/>
              <a:gd name="T5" fmla="*/ 0 60000 65536"/>
              <a:gd name="T6" fmla="*/ 0 w 13"/>
              <a:gd name="T7" fmla="*/ 0 h 10"/>
              <a:gd name="T8" fmla="*/ 13 w 13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" h="10" extrusionOk="0">
                <a:moveTo>
                  <a:pt x="0" y="9"/>
                </a:moveTo>
                <a:cubicBezTo>
                  <a:pt x="4" y="6"/>
                  <a:pt x="8" y="3"/>
                  <a:pt x="12" y="0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80999" y="314325"/>
            <a:ext cx="79099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 smtClean="0">
                <a:latin typeface="Cambria" panose="02040503050406030204" pitchFamily="18" charset="0"/>
              </a:rPr>
              <a:t>DIY operators …</a:t>
            </a:r>
            <a:endParaRPr lang="en-US" sz="4000" dirty="0">
              <a:latin typeface="Cambria" panose="02040503050406030204" pitchFamily="18" charset="0"/>
            </a:endParaRPr>
          </a:p>
        </p:txBody>
      </p:sp>
      <p:grpSp>
        <p:nvGrpSpPr>
          <p:cNvPr id="7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414669" y="6073204"/>
            <a:ext cx="544262" cy="616953"/>
            <a:chOff x="2928" y="1051"/>
            <a:chExt cx="840" cy="957"/>
          </a:xfrm>
        </p:grpSpPr>
        <p:sp>
          <p:nvSpPr>
            <p:cNvPr id="8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Up Arrow 2"/>
          <p:cNvSpPr/>
          <p:nvPr/>
        </p:nvSpPr>
        <p:spPr bwMode="auto">
          <a:xfrm rot="1406131">
            <a:off x="1354017" y="4819216"/>
            <a:ext cx="450361" cy="771367"/>
          </a:xfrm>
          <a:prstGeom prst="upArrow">
            <a:avLst/>
          </a:prstGeom>
          <a:solidFill>
            <a:srgbClr val="E1E1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32974" y="5643563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9900"/>
                </a:solidFill>
                <a:latin typeface="Calibri" panose="020F0502020204030204" pitchFamily="34" charset="0"/>
              </a:rPr>
              <a:t>I</a:t>
            </a:r>
            <a:r>
              <a:rPr lang="en-US" sz="14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 should </a:t>
            </a:r>
            <a:r>
              <a:rPr lang="en-US" sz="1400" b="1" u="sng" dirty="0" smtClean="0">
                <a:solidFill>
                  <a:srgbClr val="009900"/>
                </a:solidFill>
                <a:latin typeface="Calibri" panose="020F0502020204030204" pitchFamily="34" charset="0"/>
              </a:rPr>
              <a:t>underscore</a:t>
            </a:r>
            <a:r>
              <a:rPr lang="en-US" sz="14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 this unusual syntax!</a:t>
            </a:r>
            <a:endParaRPr lang="en-US" sz="1400" dirty="0">
              <a:solidFill>
                <a:srgbClr val="009900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00" y="5495903"/>
            <a:ext cx="373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there are two underscores on each side here</a:t>
            </a:r>
            <a:endParaRPr lang="en-US" dirty="0"/>
          </a:p>
        </p:txBody>
      </p:sp>
      <p:sp>
        <p:nvSpPr>
          <p:cNvPr id="29" name="Up Arrow 28"/>
          <p:cNvSpPr/>
          <p:nvPr/>
        </p:nvSpPr>
        <p:spPr bwMode="auto">
          <a:xfrm rot="20872386">
            <a:off x="773199" y="4763099"/>
            <a:ext cx="450361" cy="771367"/>
          </a:xfrm>
          <a:prstGeom prst="upArrow">
            <a:avLst/>
          </a:prstGeom>
          <a:solidFill>
            <a:srgbClr val="E1E1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38400" y="4800600"/>
            <a:ext cx="4779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… and many more!  Use </a:t>
            </a:r>
            <a:r>
              <a:rPr lang="en-US" b="1" dirty="0" err="1" smtClean="0">
                <a:solidFill>
                  <a:srgbClr val="1815F3"/>
                </a:solidFill>
                <a:latin typeface="Candara" panose="020E0502030303020204" pitchFamily="34" charset="0"/>
              </a:rPr>
              <a:t>dir</a:t>
            </a:r>
            <a:r>
              <a:rPr lang="en-US" b="1" dirty="0" smtClean="0">
                <a:solidFill>
                  <a:srgbClr val="1815F3"/>
                </a:solidFill>
                <a:latin typeface="Candara" panose="020E0502030303020204" pitchFamily="34" charset="0"/>
              </a:rPr>
              <a:t>('')</a:t>
            </a:r>
            <a:endParaRPr lang="en-US" dirty="0">
              <a:solidFill>
                <a:srgbClr val="1815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07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ight Arrow 24"/>
          <p:cNvSpPr/>
          <p:nvPr/>
        </p:nvSpPr>
        <p:spPr bwMode="auto">
          <a:xfrm>
            <a:off x="3962400" y="786641"/>
            <a:ext cx="1981200" cy="1111389"/>
          </a:xfrm>
          <a:prstGeom prst="rightArrow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1988" name="Ink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56400" y="6243638"/>
            <a:ext cx="4763" cy="4762"/>
          </a:xfrm>
          <a:custGeom>
            <a:avLst/>
            <a:gdLst>
              <a:gd name="T0" fmla="*/ 0 w 13"/>
              <a:gd name="T1" fmla="*/ 2147483647 h 10"/>
              <a:gd name="T2" fmla="*/ 2147483647 w 13"/>
              <a:gd name="T3" fmla="*/ 2147483647 h 10"/>
              <a:gd name="T4" fmla="*/ 0 60000 65536"/>
              <a:gd name="T5" fmla="*/ 0 60000 65536"/>
              <a:gd name="T6" fmla="*/ 0 w 13"/>
              <a:gd name="T7" fmla="*/ 0 h 10"/>
              <a:gd name="T8" fmla="*/ 13 w 13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" h="10" extrusionOk="0">
                <a:moveTo>
                  <a:pt x="0" y="9"/>
                </a:moveTo>
                <a:cubicBezTo>
                  <a:pt x="4" y="6"/>
                  <a:pt x="8" y="3"/>
                  <a:pt x="12" y="0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58049" y="195188"/>
            <a:ext cx="541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More operators!</a:t>
            </a:r>
            <a:endParaRPr lang="en-US" sz="4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2400"/>
            <a:ext cx="2592367" cy="2352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80888"/>
            <a:ext cx="2982781" cy="39247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49" y="2773850"/>
            <a:ext cx="3312984" cy="39317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76163" y="1110612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Booleans</a:t>
            </a:r>
            <a:endParaRPr lang="en-US" b="1" dirty="0">
              <a:solidFill>
                <a:srgbClr val="CC3300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 rot="5400000">
            <a:off x="651176" y="1354279"/>
            <a:ext cx="1517028" cy="1108413"/>
          </a:xfrm>
          <a:prstGeom prst="right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4341" y="1444676"/>
            <a:ext cx="1675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1815F3"/>
                </a:solidFill>
                <a:latin typeface="Cambria" panose="02040503050406030204" pitchFamily="18" charset="0"/>
              </a:rPr>
              <a:t>arithmetic</a:t>
            </a:r>
            <a:endParaRPr lang="en-US" b="1" dirty="0">
              <a:solidFill>
                <a:srgbClr val="1815F3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 rot="10800000">
            <a:off x="6956819" y="4242908"/>
            <a:ext cx="1517028" cy="1108413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39985" y="4333305"/>
            <a:ext cx="2075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</a:rPr>
              <a:t>in-place arithmetic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69358" y="2649828"/>
            <a:ext cx="671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+=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60893" y="2993731"/>
            <a:ext cx="675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=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15619" y="3314304"/>
            <a:ext cx="675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=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37161" y="3596122"/>
            <a:ext cx="6751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=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96189" y="2611190"/>
            <a:ext cx="428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mbria" panose="02040503050406030204" pitchFamily="18" charset="0"/>
              </a:rPr>
              <a:t>+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87826" y="2935167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65067" y="3195965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endParaRPr lang="en-US" sz="3200" b="1" dirty="0">
              <a:solidFill>
                <a:schemeClr val="accent6">
                  <a:lumMod val="60000"/>
                  <a:lumOff val="4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772942" y="3479482"/>
            <a:ext cx="431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495800" y="6629400"/>
            <a:ext cx="4572000" cy="2000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700" dirty="0"/>
              <a:t>https://docs.python.org/3/reference/datamodel.html#special-method-names</a:t>
            </a:r>
          </a:p>
        </p:txBody>
      </p:sp>
    </p:spTree>
    <p:extLst>
      <p:ext uri="{BB962C8B-B14F-4D97-AF65-F5344CB8AC3E}">
        <p14:creationId xmlns:p14="http://schemas.microsoft.com/office/powerpoint/2010/main" val="1575129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8"/>
          <p:cNvSpPr txBox="1">
            <a:spLocks noChangeArrowheads="1"/>
          </p:cNvSpPr>
          <p:nvPr/>
        </p:nvSpPr>
        <p:spPr bwMode="auto">
          <a:xfrm>
            <a:off x="304800" y="1447800"/>
            <a:ext cx="370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latin typeface="Cambria" pitchFamily="18" charset="0"/>
              </a:rPr>
              <a:t>Add these to your </a:t>
            </a:r>
            <a:r>
              <a:rPr lang="en-US" sz="2000" b="1" dirty="0" smtClean="0">
                <a:latin typeface="Courier New" pitchFamily="49" charset="0"/>
              </a:rPr>
              <a:t>Date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class!</a:t>
            </a:r>
          </a:p>
        </p:txBody>
      </p:sp>
      <p:pic>
        <p:nvPicPr>
          <p:cNvPr id="33795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19" b="15216"/>
          <a:stretch>
            <a:fillRect/>
          </a:stretch>
        </p:blipFill>
        <p:spPr bwMode="auto">
          <a:xfrm>
            <a:off x="5110163" y="1447800"/>
            <a:ext cx="2955925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19"/>
          <p:cNvSpPr txBox="1">
            <a:spLocks noChangeArrowheads="1"/>
          </p:cNvSpPr>
          <p:nvPr/>
        </p:nvSpPr>
        <p:spPr bwMode="auto">
          <a:xfrm>
            <a:off x="5419474" y="5326731"/>
            <a:ext cx="2362200" cy="306387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i="1" dirty="0">
                <a:latin typeface="Cambria" pitchFamily="18" charset="0"/>
              </a:rPr>
              <a:t>N</a:t>
            </a:r>
            <a:r>
              <a:rPr lang="en-US" sz="1400" b="1" i="1" dirty="0" smtClean="0">
                <a:latin typeface="Cambria" pitchFamily="18" charset="0"/>
              </a:rPr>
              <a:t>o </a:t>
            </a:r>
            <a:r>
              <a:rPr lang="en-US" sz="1400" b="1" i="1" dirty="0">
                <a:latin typeface="Cambria" pitchFamily="18" charset="0"/>
              </a:rPr>
              <a:t>computer required…</a:t>
            </a:r>
          </a:p>
        </p:txBody>
      </p:sp>
      <p:sp>
        <p:nvSpPr>
          <p:cNvPr id="33797" name="Text Box 20"/>
          <p:cNvSpPr txBox="1">
            <a:spLocks noChangeArrowheads="1"/>
          </p:cNvSpPr>
          <p:nvPr/>
        </p:nvSpPr>
        <p:spPr bwMode="auto">
          <a:xfrm>
            <a:off x="5291138" y="4997450"/>
            <a:ext cx="2590800" cy="33655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>
                <a:latin typeface="Cambria" pitchFamily="18" charset="0"/>
              </a:rPr>
              <a:t>Prof. </a:t>
            </a:r>
            <a:r>
              <a:rPr lang="en-US" sz="1600" b="1" dirty="0" smtClean="0">
                <a:latin typeface="Cambria" pitchFamily="18" charset="0"/>
              </a:rPr>
              <a:t>Benjamin !</a:t>
            </a:r>
            <a:endParaRPr lang="en-US" sz="1600" b="1" dirty="0">
              <a:latin typeface="Cambria" pitchFamily="18" charset="0"/>
            </a:endParaRPr>
          </a:p>
        </p:txBody>
      </p:sp>
      <p:sp>
        <p:nvSpPr>
          <p:cNvPr id="33798" name="Text Box 21"/>
          <p:cNvSpPr txBox="1">
            <a:spLocks noChangeArrowheads="1"/>
          </p:cNvSpPr>
          <p:nvPr/>
        </p:nvSpPr>
        <p:spPr bwMode="auto">
          <a:xfrm>
            <a:off x="762000" y="228600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Lab </a:t>
            </a:r>
            <a:r>
              <a:rPr lang="en-US" sz="4000" dirty="0" smtClean="0">
                <a:latin typeface="Cambria" pitchFamily="18" charset="0"/>
              </a:rPr>
              <a:t>today</a:t>
            </a:r>
            <a:endParaRPr lang="en-US" sz="4000" b="1" dirty="0">
              <a:latin typeface="Courier New" pitchFamily="49" charset="0"/>
            </a:endParaRPr>
          </a:p>
        </p:txBody>
      </p:sp>
      <p:sp>
        <p:nvSpPr>
          <p:cNvPr id="33799" name="Text Box 25"/>
          <p:cNvSpPr txBox="1">
            <a:spLocks noChangeArrowheads="1"/>
          </p:cNvSpPr>
          <p:nvPr/>
        </p:nvSpPr>
        <p:spPr bwMode="auto">
          <a:xfrm>
            <a:off x="677863" y="2103438"/>
            <a:ext cx="37084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yesterday(self)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tomorrow(self)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addNDays(self, N)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subNDays(self, N)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isBefore(self, d2)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isAfter(self, d2)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rgbClr val="FF052A"/>
                </a:solidFill>
                <a:latin typeface="Courier New" pitchFamily="49" charset="0"/>
              </a:rPr>
              <a:t>diff</a:t>
            </a: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(self, d2)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Courier New" pitchFamily="49" charset="0"/>
              </a:rPr>
              <a:t>dow</a:t>
            </a: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(self)</a:t>
            </a:r>
          </a:p>
        </p:txBody>
      </p:sp>
      <p:sp>
        <p:nvSpPr>
          <p:cNvPr id="33800" name="Line 27"/>
          <p:cNvSpPr>
            <a:spLocks noChangeShapeType="1"/>
          </p:cNvSpPr>
          <p:nvPr/>
        </p:nvSpPr>
        <p:spPr bwMode="auto">
          <a:xfrm>
            <a:off x="2286000" y="4818063"/>
            <a:ext cx="24415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Text Box 28"/>
          <p:cNvSpPr txBox="1">
            <a:spLocks noChangeArrowheads="1"/>
          </p:cNvSpPr>
          <p:nvPr/>
        </p:nvSpPr>
        <p:spPr bwMode="auto">
          <a:xfrm>
            <a:off x="304800" y="5624513"/>
            <a:ext cx="3352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latin typeface="Cambria" pitchFamily="18" charset="0"/>
              </a:rPr>
              <a:t>and use your </a:t>
            </a:r>
            <a:r>
              <a:rPr lang="en-US" sz="2000" b="1" dirty="0">
                <a:latin typeface="Courier New" pitchFamily="49" charset="0"/>
              </a:rPr>
              <a:t>Date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class to </a:t>
            </a:r>
            <a:r>
              <a:rPr lang="en-US" sz="2000" dirty="0">
                <a:latin typeface="Cambria" pitchFamily="18" charset="0"/>
              </a:rPr>
              <a:t>analyze our calendar a bit… </a:t>
            </a:r>
          </a:p>
        </p:txBody>
      </p:sp>
    </p:spTree>
    <p:extLst>
      <p:ext uri="{BB962C8B-B14F-4D97-AF65-F5344CB8AC3E}">
        <p14:creationId xmlns:p14="http://schemas.microsoft.com/office/powerpoint/2010/main" val="2966461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 bwMode="auto">
          <a:xfrm>
            <a:off x="193353" y="5486400"/>
            <a:ext cx="8873373" cy="6776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485623" y="5816284"/>
            <a:ext cx="1854557" cy="296215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88009" y="4343400"/>
            <a:ext cx="8872998" cy="990600"/>
          </a:xfrm>
          <a:prstGeom prst="rect">
            <a:avLst/>
          </a:prstGeom>
          <a:solidFill>
            <a:srgbClr val="FFE8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633318" y="4479725"/>
            <a:ext cx="2379784" cy="67710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1988" name="Ink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844427" y="6303066"/>
            <a:ext cx="4763" cy="4762"/>
          </a:xfrm>
          <a:custGeom>
            <a:avLst/>
            <a:gdLst>
              <a:gd name="T0" fmla="*/ 0 w 13"/>
              <a:gd name="T1" fmla="*/ 2147483647 h 10"/>
              <a:gd name="T2" fmla="*/ 2147483647 w 13"/>
              <a:gd name="T3" fmla="*/ 2147483647 h 10"/>
              <a:gd name="T4" fmla="*/ 0 60000 65536"/>
              <a:gd name="T5" fmla="*/ 0 60000 65536"/>
              <a:gd name="T6" fmla="*/ 0 w 13"/>
              <a:gd name="T7" fmla="*/ 0 h 10"/>
              <a:gd name="T8" fmla="*/ 13 w 13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" h="10" extrusionOk="0">
                <a:moveTo>
                  <a:pt x="0" y="9"/>
                </a:moveTo>
                <a:cubicBezTo>
                  <a:pt x="4" y="6"/>
                  <a:pt x="8" y="3"/>
                  <a:pt x="12" y="0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19669" y="6244367"/>
            <a:ext cx="1390650" cy="2616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00" i="1" dirty="0" smtClean="0">
                <a:solidFill>
                  <a:srgbClr val="0469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Date is </a:t>
            </a:r>
            <a:r>
              <a:rPr lang="en-US" sz="1100" i="1" u="sng" dirty="0" smtClean="0">
                <a:solidFill>
                  <a:srgbClr val="0469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</a:t>
            </a:r>
            <a:r>
              <a:rPr lang="en-US" sz="1100" i="1" dirty="0" smtClean="0">
                <a:solidFill>
                  <a:srgbClr val="04692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sz="1100" i="1" dirty="0">
              <a:solidFill>
                <a:srgbClr val="04692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249282" y="6244367"/>
            <a:ext cx="446938" cy="499574"/>
            <a:chOff x="2928" y="1051"/>
            <a:chExt cx="840" cy="957"/>
          </a:xfrm>
        </p:grpSpPr>
        <p:sp>
          <p:nvSpPr>
            <p:cNvPr id="8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188009" y="4605251"/>
            <a:ext cx="2039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 smtClean="0">
                <a:solidFill>
                  <a:srgbClr val="CC3300"/>
                </a:solidFill>
                <a:latin typeface="Cambria" panose="02040503050406030204" pitchFamily="18" charset="0"/>
              </a:rPr>
              <a:t>Challenge #1</a:t>
            </a:r>
            <a:endParaRPr lang="en-US" dirty="0">
              <a:solidFill>
                <a:srgbClr val="CC33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304800" y="228600"/>
            <a:ext cx="8605837" cy="392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smtClean="0">
                <a:solidFill>
                  <a:srgbClr val="FFC000"/>
                </a:solidFill>
                <a:latin typeface="Courier New" pitchFamily="49" charset="0"/>
              </a:rPr>
              <a:t>object</a:t>
            </a:r>
            <a:r>
              <a:rPr lang="en-US" b="1" dirty="0" smtClean="0">
                <a:latin typeface="Courier New" pitchFamily="49" charset="0"/>
              </a:rPr>
              <a:t>):</a:t>
            </a:r>
          </a:p>
          <a:p>
            <a:endParaRPr lang="en-US" sz="1200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1815F3"/>
                </a:solidFill>
                <a:latin typeface="Courier New" pitchFamily="49" charset="0"/>
              </a:rPr>
              <a:t>isBefore</a:t>
            </a:r>
            <a:r>
              <a:rPr lang="en-US" b="1" dirty="0">
                <a:latin typeface="Courier New" pitchFamily="49" charset="0"/>
              </a:rPr>
              <a:t>(self, d2):</a:t>
            </a:r>
          </a:p>
          <a:p>
            <a:r>
              <a:rPr lang="en-US" sz="2100" b="1" dirty="0">
                <a:latin typeface="Courier New" pitchFamily="49" charset="0"/>
              </a:rPr>
              <a:t>      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"""True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if self is before d2, else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False."""</a:t>
            </a:r>
            <a:endParaRPr lang="en-US" sz="2100" b="1" dirty="0">
              <a:solidFill>
                <a:srgbClr val="046923"/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      </a:t>
            </a:r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self.year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&lt; </a:t>
            </a:r>
            <a:r>
              <a:rPr lang="en-US" b="1" dirty="0">
                <a:latin typeface="Courier New" pitchFamily="49" charset="0"/>
              </a:rPr>
              <a:t>d2.year: </a:t>
            </a:r>
          </a:p>
          <a:p>
            <a:r>
              <a:rPr lang="en-US" b="1" dirty="0" smtClean="0">
                <a:solidFill>
                  <a:srgbClr val="F69509"/>
                </a:solidFill>
                <a:latin typeface="Courier New" pitchFamily="49" charset="0"/>
              </a:rPr>
              <a:t>         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 smtClean="0">
                <a:latin typeface="Courier New" pitchFamily="49" charset="0"/>
              </a:rPr>
              <a:t> True</a:t>
            </a:r>
          </a:p>
          <a:p>
            <a:r>
              <a:rPr lang="en-US" b="1" dirty="0" smtClean="0">
                <a:solidFill>
                  <a:srgbClr val="F69509"/>
                </a:solidFill>
                <a:latin typeface="Courier New" pitchFamily="49" charset="0"/>
              </a:rPr>
              <a:t>      </a:t>
            </a:r>
            <a:r>
              <a:rPr lang="en-US" b="1" dirty="0" err="1" smtClean="0">
                <a:solidFill>
                  <a:srgbClr val="F69509"/>
                </a:solidFill>
                <a:latin typeface="Courier New" pitchFamily="49" charset="0"/>
              </a:rPr>
              <a:t>elif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self.month</a:t>
            </a:r>
            <a:r>
              <a:rPr lang="en-US" b="1" dirty="0">
                <a:latin typeface="Courier New" pitchFamily="49" charset="0"/>
              </a:rPr>
              <a:t> &lt; d2.month: </a:t>
            </a:r>
            <a:endParaRPr lang="en-US" b="1" dirty="0" smtClean="0">
              <a:latin typeface="Courier New" pitchFamily="49" charset="0"/>
            </a:endParaRPr>
          </a:p>
          <a:p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F69509"/>
                </a:solidFill>
                <a:latin typeface="Courier New" pitchFamily="49" charset="0"/>
              </a:rPr>
              <a:t>        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True</a:t>
            </a:r>
          </a:p>
          <a:p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</a:t>
            </a:r>
            <a:r>
              <a:rPr lang="en-US" b="1" dirty="0" err="1" smtClean="0">
                <a:solidFill>
                  <a:srgbClr val="F69509"/>
                </a:solidFill>
                <a:latin typeface="Courier New" pitchFamily="49" charset="0"/>
              </a:rPr>
              <a:t>elif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self.day</a:t>
            </a:r>
            <a:r>
              <a:rPr lang="en-US" b="1" dirty="0">
                <a:latin typeface="Courier New" pitchFamily="49" charset="0"/>
              </a:rPr>
              <a:t>   &lt; d2.day: </a:t>
            </a:r>
            <a:endParaRPr lang="en-US" b="1" dirty="0" smtClean="0">
              <a:latin typeface="Courier New" pitchFamily="49" charset="0"/>
            </a:endParaRPr>
          </a:p>
          <a:p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F69509"/>
                </a:solidFill>
                <a:latin typeface="Courier New" pitchFamily="49" charset="0"/>
              </a:rPr>
              <a:t>        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True</a:t>
            </a:r>
          </a:p>
          <a:p>
            <a:r>
              <a:rPr lang="en-US" b="1" dirty="0">
                <a:latin typeface="Courier New" pitchFamily="49" charset="0"/>
              </a:rPr>
              <a:t>      </a:t>
            </a:r>
            <a:r>
              <a:rPr lang="en-US" b="1" dirty="0" smtClean="0">
                <a:solidFill>
                  <a:srgbClr val="F69509"/>
                </a:solidFill>
                <a:latin typeface="Courier New" pitchFamily="49" charset="0"/>
              </a:rPr>
              <a:t>else</a:t>
            </a:r>
            <a:r>
              <a:rPr lang="en-US" b="1" dirty="0" smtClean="0">
                <a:latin typeface="Courier New" pitchFamily="49" charset="0"/>
              </a:rPr>
              <a:t>: 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 smtClean="0">
                <a:latin typeface="Courier New" pitchFamily="49" charset="0"/>
              </a:rPr>
              <a:t> False</a:t>
            </a:r>
            <a:endParaRPr lang="en-US" sz="1800" b="1" dirty="0">
              <a:solidFill>
                <a:srgbClr val="046923"/>
              </a:solidFill>
              <a:latin typeface="Courier New" pitchFamily="49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271002" y="5622028"/>
            <a:ext cx="1956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mbria" panose="02040503050406030204" pitchFamily="18" charset="0"/>
              </a:rPr>
              <a:t>Challenge #2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239037" y="6340472"/>
            <a:ext cx="13096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800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Extra!</a:t>
            </a:r>
            <a:endParaRPr lang="en-US" sz="1800" i="1" dirty="0">
              <a:solidFill>
                <a:srgbClr val="CC3300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209800" y="4661692"/>
            <a:ext cx="5015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latin typeface="Cambria" panose="02040503050406030204" pitchFamily="18" charset="0"/>
              </a:rPr>
              <a:t>If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693419" y="4531241"/>
            <a:ext cx="22434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sz="1600" dirty="0" smtClean="0">
                <a:latin typeface="Cambria" panose="02040503050406030204" pitchFamily="18" charset="0"/>
              </a:rPr>
              <a:t>  prints as  </a:t>
            </a:r>
            <a:r>
              <a:rPr lang="en-US" sz="1600" dirty="0" smtClean="0">
                <a:latin typeface="Cambria" panose="02040503050406030204" pitchFamily="18" charset="0"/>
              </a:rPr>
              <a:t>4/1/2018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2617219" y="4818279"/>
            <a:ext cx="23958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d2</a:t>
            </a:r>
            <a:r>
              <a:rPr lang="en-US" sz="1600" dirty="0" smtClean="0">
                <a:latin typeface="Cambria" panose="02040503050406030204" pitchFamily="18" charset="0"/>
              </a:rPr>
              <a:t>  prints as  </a:t>
            </a:r>
            <a:r>
              <a:rPr lang="en-US" sz="1600" dirty="0" smtClean="0">
                <a:latin typeface="Cambria" panose="02040503050406030204" pitchFamily="18" charset="0"/>
              </a:rPr>
              <a:t>4/4/2018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5141889" y="4419600"/>
            <a:ext cx="3581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latin typeface="Cambria" panose="02040503050406030204" pitchFamily="18" charset="0"/>
              </a:rPr>
              <a:t>What does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d.isBefore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(d2)</a:t>
            </a:r>
            <a:r>
              <a:rPr lang="en-US" sz="1600" dirty="0" smtClean="0">
                <a:latin typeface="Cambria" panose="02040503050406030204" pitchFamily="18" charset="0"/>
              </a:rPr>
              <a:t> return?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2511029" y="5545828"/>
            <a:ext cx="48067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latin typeface="Cambria" panose="02040503050406030204" pitchFamily="18" charset="0"/>
              </a:rPr>
              <a:t>Find </a:t>
            </a:r>
            <a:r>
              <a:rPr lang="en-US" sz="1600" i="1" dirty="0" smtClean="0">
                <a:latin typeface="Cambria" panose="02040503050406030204" pitchFamily="18" charset="0"/>
              </a:rPr>
              <a:t>different</a:t>
            </a:r>
            <a:r>
              <a:rPr lang="en-US" sz="1600" dirty="0" smtClean="0">
                <a:latin typeface="Cambria" panose="02040503050406030204" pitchFamily="18" charset="0"/>
              </a:rPr>
              <a:t> dates, d and d2, for which   </a:t>
            </a:r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d.isBefore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(d2)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latin typeface="Cambria" panose="02040503050406030204" pitchFamily="18" charset="0"/>
              </a:rPr>
              <a:t>returns an INCORRECT value...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156440" y="4686837"/>
            <a:ext cx="377291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latin typeface="Cambria" panose="02040503050406030204" pitchFamily="18" charset="0"/>
              </a:rPr>
              <a:t>Which of the </a:t>
            </a:r>
            <a:r>
              <a:rPr lang="en-US" sz="1600" i="1" u="sng" dirty="0" smtClean="0">
                <a:latin typeface="Cambria" panose="02040503050406030204" pitchFamily="18" charset="0"/>
              </a:rPr>
              <a:t>4</a:t>
            </a:r>
            <a:r>
              <a:rPr lang="en-US" sz="1600" dirty="0" smtClean="0">
                <a:latin typeface="Cambria" panose="02040503050406030204" pitchFamily="18" charset="0"/>
              </a:rPr>
              <a:t> return statements is used?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4482920" y="6349579"/>
            <a:ext cx="456520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dirty="0" smtClean="0">
                <a:latin typeface="Cambria" panose="02040503050406030204" pitchFamily="18" charset="0"/>
              </a:rPr>
              <a:t>Above,  show how to  </a:t>
            </a:r>
            <a:r>
              <a:rPr lang="en-US" sz="1600" i="1" u="sng" dirty="0" smtClean="0">
                <a:latin typeface="Cambria" panose="02040503050406030204" pitchFamily="18" charset="0"/>
              </a:rPr>
              <a:t>fix</a:t>
            </a:r>
            <a:r>
              <a:rPr lang="en-US" sz="1600" i="1" dirty="0" smtClean="0"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latin typeface="Cambria" panose="02040503050406030204" pitchFamily="18" charset="0"/>
              </a:rPr>
              <a:t> the </a:t>
            </a:r>
            <a:r>
              <a:rPr lang="en-US" sz="1600" b="1" dirty="0" err="1" smtClean="0">
                <a:latin typeface="Consolas" panose="020B0609020204030204" pitchFamily="49" charset="0"/>
              </a:rPr>
              <a:t>isBefore</a:t>
            </a:r>
            <a:r>
              <a:rPr lang="en-US" sz="1600" dirty="0" smtClean="0">
                <a:latin typeface="Cambria" panose="02040503050406030204" pitchFamily="18" charset="0"/>
              </a:rPr>
              <a:t> method ...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35" name="Rectangle 60"/>
          <p:cNvSpPr>
            <a:spLocks noChangeArrowheads="1"/>
          </p:cNvSpPr>
          <p:nvPr/>
        </p:nvSpPr>
        <p:spPr bwMode="auto">
          <a:xfrm>
            <a:off x="3902545" y="227675"/>
            <a:ext cx="4022255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r"/>
            <a:r>
              <a:rPr lang="en-US" sz="2000" dirty="0" smtClean="0">
                <a:latin typeface="Cambria" pitchFamily="18" charset="0"/>
              </a:rPr>
              <a:t>Name(s) ______________________________</a:t>
            </a:r>
          </a:p>
        </p:txBody>
      </p:sp>
      <p:sp>
        <p:nvSpPr>
          <p:cNvPr id="36" name="Rectangle 60"/>
          <p:cNvSpPr>
            <a:spLocks noChangeArrowheads="1"/>
          </p:cNvSpPr>
          <p:nvPr/>
        </p:nvSpPr>
        <p:spPr bwMode="auto">
          <a:xfrm>
            <a:off x="7671516" y="58398"/>
            <a:ext cx="1196161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r"/>
            <a:r>
              <a:rPr lang="en-US" sz="4200" i="1" dirty="0" smtClean="0">
                <a:latin typeface="Cambria" pitchFamily="18" charset="0"/>
              </a:rPr>
              <a:t>Quiz</a:t>
            </a:r>
          </a:p>
        </p:txBody>
      </p:sp>
      <p:sp>
        <p:nvSpPr>
          <p:cNvPr id="37" name="Text Box 5"/>
          <p:cNvSpPr txBox="1">
            <a:spLocks noChangeArrowheads="1"/>
          </p:cNvSpPr>
          <p:nvPr/>
        </p:nvSpPr>
        <p:spPr bwMode="auto">
          <a:xfrm>
            <a:off x="5156440" y="4932125"/>
            <a:ext cx="24624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latin typeface="Cambria" panose="02040503050406030204" pitchFamily="18" charset="0"/>
              </a:rPr>
              <a:t>Is this the </a:t>
            </a:r>
            <a:r>
              <a:rPr lang="en-US" sz="1600" i="1" u="sng" dirty="0" smtClean="0">
                <a:latin typeface="Cambria" panose="02040503050406030204" pitchFamily="18" charset="0"/>
              </a:rPr>
              <a:t>correct</a:t>
            </a:r>
            <a:r>
              <a:rPr lang="en-US" sz="1600" i="1" dirty="0" smtClean="0"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latin typeface="Cambria" panose="02040503050406030204" pitchFamily="18" charset="0"/>
              </a:rPr>
              <a:t>value?</a:t>
            </a:r>
            <a:endParaRPr lang="en-US" sz="16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688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364822" y="3810000"/>
            <a:ext cx="3167897" cy="888380"/>
          </a:xfrm>
          <a:prstGeom prst="roundRect">
            <a:avLst/>
          </a:prstGeom>
          <a:solidFill>
            <a:srgbClr val="FFE8D1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5659348" y="3200400"/>
            <a:ext cx="2983434" cy="457200"/>
          </a:xfrm>
          <a:prstGeom prst="roundRect">
            <a:avLst/>
          </a:prstGeom>
          <a:solidFill>
            <a:srgbClr val="FFE8D1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89079" y="1220339"/>
            <a:ext cx="8918184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2200" b="1" dirty="0">
                <a:latin typeface="Courier New" pitchFamily="49" charset="0"/>
              </a:rPr>
              <a:t> </a:t>
            </a:r>
            <a:r>
              <a:rPr lang="en-US" sz="2200" b="1" dirty="0" smtClean="0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2200" b="1" dirty="0" smtClean="0">
                <a:latin typeface="Courier New" pitchFamily="49" charset="0"/>
              </a:rPr>
              <a:t>(</a:t>
            </a:r>
            <a:r>
              <a:rPr lang="en-US" sz="2200" b="1" dirty="0" smtClean="0">
                <a:solidFill>
                  <a:srgbClr val="FFC000"/>
                </a:solidFill>
                <a:latin typeface="Courier New" pitchFamily="49" charset="0"/>
              </a:rPr>
              <a:t>object</a:t>
            </a:r>
            <a:r>
              <a:rPr lang="en-US" sz="2200" b="1" dirty="0" smtClean="0">
                <a:latin typeface="Courier New" pitchFamily="49" charset="0"/>
              </a:rPr>
              <a:t>):</a:t>
            </a:r>
          </a:p>
          <a:p>
            <a:endParaRPr lang="en-US" sz="2200" b="1" dirty="0">
              <a:latin typeface="Courier New" pitchFamily="49" charset="0"/>
            </a:endParaRPr>
          </a:p>
          <a:p>
            <a:r>
              <a:rPr lang="en-US" sz="2200" b="1" dirty="0">
                <a:latin typeface="Courier New" pitchFamily="49" charset="0"/>
              </a:rPr>
              <a:t>   </a:t>
            </a:r>
            <a:r>
              <a:rPr lang="en-US" sz="2200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2200" b="1" dirty="0">
                <a:latin typeface="Courier New" pitchFamily="49" charset="0"/>
              </a:rPr>
              <a:t> </a:t>
            </a:r>
            <a:r>
              <a:rPr lang="en-US" sz="2200" b="1" dirty="0" err="1">
                <a:solidFill>
                  <a:srgbClr val="1815F3"/>
                </a:solidFill>
                <a:latin typeface="Courier New" pitchFamily="49" charset="0"/>
              </a:rPr>
              <a:t>isBefore</a:t>
            </a:r>
            <a:r>
              <a:rPr lang="en-US" sz="2200" b="1" dirty="0">
                <a:latin typeface="Courier New" pitchFamily="49" charset="0"/>
              </a:rPr>
              <a:t>(self, d2):</a:t>
            </a:r>
          </a:p>
          <a:p>
            <a:r>
              <a:rPr lang="en-US" sz="2200" b="1" dirty="0">
                <a:latin typeface="Courier New" pitchFamily="49" charset="0"/>
              </a:rPr>
              <a:t>      </a:t>
            </a:r>
            <a:r>
              <a:rPr lang="en-US" sz="2200" b="1" dirty="0" smtClean="0">
                <a:latin typeface="Courier New" pitchFamily="49" charset="0"/>
              </a:rPr>
              <a:t> </a:t>
            </a:r>
            <a:r>
              <a:rPr lang="en-US" sz="2200" b="1" dirty="0" smtClean="0">
                <a:solidFill>
                  <a:srgbClr val="046923"/>
                </a:solidFill>
                <a:latin typeface="Courier New" pitchFamily="49" charset="0"/>
              </a:rPr>
              <a:t>"""True </a:t>
            </a:r>
            <a:r>
              <a:rPr lang="en-US" sz="2200" b="1" dirty="0">
                <a:solidFill>
                  <a:srgbClr val="046923"/>
                </a:solidFill>
                <a:latin typeface="Courier New" pitchFamily="49" charset="0"/>
              </a:rPr>
              <a:t>if self is before d2, else </a:t>
            </a:r>
            <a:r>
              <a:rPr lang="en-US" sz="2200" b="1" dirty="0" smtClean="0">
                <a:solidFill>
                  <a:srgbClr val="046923"/>
                </a:solidFill>
                <a:latin typeface="Courier New" pitchFamily="49" charset="0"/>
              </a:rPr>
              <a:t>False"""</a:t>
            </a:r>
            <a:endParaRPr lang="en-US" sz="2200" b="1" dirty="0">
              <a:solidFill>
                <a:srgbClr val="046923"/>
              </a:solidFill>
              <a:latin typeface="Courier New" pitchFamily="49" charset="0"/>
            </a:endParaRPr>
          </a:p>
          <a:p>
            <a:r>
              <a:rPr lang="en-US" sz="2200" b="1" dirty="0">
                <a:solidFill>
                  <a:srgbClr val="046923"/>
                </a:solidFill>
                <a:latin typeface="Courier New" pitchFamily="49" charset="0"/>
              </a:rPr>
              <a:t>      </a:t>
            </a:r>
            <a:r>
              <a:rPr lang="en-US" sz="2200" b="1" dirty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200" b="1" dirty="0">
                <a:latin typeface="Courier New" pitchFamily="49" charset="0"/>
              </a:rPr>
              <a:t> </a:t>
            </a:r>
            <a:r>
              <a:rPr lang="en-US" sz="2200" b="1" dirty="0" err="1">
                <a:latin typeface="Courier New" pitchFamily="49" charset="0"/>
              </a:rPr>
              <a:t>self.year</a:t>
            </a:r>
            <a:r>
              <a:rPr lang="en-US" sz="2200" b="1" dirty="0">
                <a:latin typeface="Courier New" pitchFamily="49" charset="0"/>
              </a:rPr>
              <a:t>  </a:t>
            </a:r>
            <a:r>
              <a:rPr lang="en-US" sz="2200" b="1" dirty="0" smtClean="0">
                <a:latin typeface="Courier New" pitchFamily="49" charset="0"/>
              </a:rPr>
              <a:t>  &lt; </a:t>
            </a:r>
            <a:r>
              <a:rPr lang="en-US" sz="2200" b="1" dirty="0">
                <a:latin typeface="Courier New" pitchFamily="49" charset="0"/>
              </a:rPr>
              <a:t>d2.year: </a:t>
            </a:r>
            <a:endParaRPr lang="en-US" sz="2200" b="1" dirty="0" smtClean="0">
              <a:latin typeface="Courier New" pitchFamily="49" charset="0"/>
            </a:endParaRPr>
          </a:p>
          <a:p>
            <a:r>
              <a:rPr lang="en-US" sz="2200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200" b="1" dirty="0" smtClean="0">
                <a:solidFill>
                  <a:srgbClr val="F69509"/>
                </a:solidFill>
                <a:latin typeface="Courier New" pitchFamily="49" charset="0"/>
              </a:rPr>
              <a:t>        return</a:t>
            </a:r>
            <a:r>
              <a:rPr lang="en-US" sz="2200" b="1" dirty="0" smtClean="0">
                <a:latin typeface="Courier New" pitchFamily="49" charset="0"/>
              </a:rPr>
              <a:t> True</a:t>
            </a:r>
          </a:p>
          <a:p>
            <a:r>
              <a:rPr lang="en-US" sz="2200" b="1" dirty="0" smtClean="0">
                <a:solidFill>
                  <a:srgbClr val="F69509"/>
                </a:solidFill>
                <a:latin typeface="Courier New" pitchFamily="49" charset="0"/>
              </a:rPr>
              <a:t>      </a:t>
            </a:r>
            <a:r>
              <a:rPr lang="en-US" sz="2200" b="1" dirty="0" err="1" smtClean="0">
                <a:solidFill>
                  <a:srgbClr val="F69509"/>
                </a:solidFill>
                <a:latin typeface="Courier New" pitchFamily="49" charset="0"/>
              </a:rPr>
              <a:t>elif</a:t>
            </a:r>
            <a:r>
              <a:rPr lang="en-US" sz="2200" b="1" dirty="0" smtClean="0">
                <a:latin typeface="Courier New" pitchFamily="49" charset="0"/>
              </a:rPr>
              <a:t> </a:t>
            </a:r>
            <a:r>
              <a:rPr lang="en-US" sz="2200" b="1" dirty="0" err="1">
                <a:latin typeface="Courier New" pitchFamily="49" charset="0"/>
              </a:rPr>
              <a:t>self.month</a:t>
            </a:r>
            <a:r>
              <a:rPr lang="en-US" sz="2200" b="1" dirty="0">
                <a:latin typeface="Courier New" pitchFamily="49" charset="0"/>
              </a:rPr>
              <a:t> &lt; </a:t>
            </a:r>
            <a:r>
              <a:rPr lang="en-US" sz="2200" b="1" dirty="0" smtClean="0">
                <a:latin typeface="Courier New" pitchFamily="49" charset="0"/>
              </a:rPr>
              <a:t>d2.month </a:t>
            </a:r>
            <a:r>
              <a:rPr lang="en-US" sz="1500" b="1" dirty="0" smtClean="0">
                <a:latin typeface="Courier New" pitchFamily="49" charset="0"/>
              </a:rPr>
              <a:t>and </a:t>
            </a:r>
            <a:r>
              <a:rPr lang="en-US" sz="1500" b="1" dirty="0" err="1" smtClean="0">
                <a:latin typeface="Courier New" pitchFamily="49" charset="0"/>
              </a:rPr>
              <a:t>self.year</a:t>
            </a:r>
            <a:r>
              <a:rPr lang="en-US" sz="1500" b="1" dirty="0" smtClean="0">
                <a:latin typeface="Courier New" pitchFamily="49" charset="0"/>
              </a:rPr>
              <a:t> == d2.year:</a:t>
            </a:r>
            <a:r>
              <a:rPr lang="en-US" sz="2200" b="1" dirty="0" smtClean="0">
                <a:latin typeface="Courier New" pitchFamily="49" charset="0"/>
              </a:rPr>
              <a:t> </a:t>
            </a:r>
          </a:p>
          <a:p>
            <a:r>
              <a:rPr lang="en-US" sz="2200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200" b="1" dirty="0" smtClean="0">
                <a:solidFill>
                  <a:srgbClr val="F69509"/>
                </a:solidFill>
                <a:latin typeface="Courier New" pitchFamily="49" charset="0"/>
              </a:rPr>
              <a:t>        return</a:t>
            </a:r>
            <a:r>
              <a:rPr lang="en-US" sz="2200" b="1" dirty="0" smtClean="0">
                <a:latin typeface="Courier New" pitchFamily="49" charset="0"/>
              </a:rPr>
              <a:t> True</a:t>
            </a:r>
          </a:p>
          <a:p>
            <a:r>
              <a:rPr lang="en-US" sz="2200" b="1" dirty="0" smtClean="0">
                <a:latin typeface="Courier New" pitchFamily="49" charset="0"/>
              </a:rPr>
              <a:t>      </a:t>
            </a:r>
            <a:r>
              <a:rPr lang="en-US" sz="2200" b="1" dirty="0" err="1" smtClean="0">
                <a:solidFill>
                  <a:srgbClr val="F69509"/>
                </a:solidFill>
                <a:latin typeface="Courier New" pitchFamily="49" charset="0"/>
              </a:rPr>
              <a:t>elif</a:t>
            </a:r>
            <a:r>
              <a:rPr lang="en-US" sz="2200" b="1" dirty="0" smtClean="0">
                <a:latin typeface="Courier New" pitchFamily="49" charset="0"/>
              </a:rPr>
              <a:t> </a:t>
            </a:r>
            <a:r>
              <a:rPr lang="en-US" sz="2200" b="1" dirty="0" err="1">
                <a:latin typeface="Courier New" pitchFamily="49" charset="0"/>
              </a:rPr>
              <a:t>self.day</a:t>
            </a:r>
            <a:r>
              <a:rPr lang="en-US" sz="2200" b="1" dirty="0">
                <a:latin typeface="Courier New" pitchFamily="49" charset="0"/>
              </a:rPr>
              <a:t>   &lt; </a:t>
            </a:r>
            <a:r>
              <a:rPr lang="en-US" sz="2200" b="1" dirty="0" smtClean="0">
                <a:latin typeface="Courier New" pitchFamily="49" charset="0"/>
              </a:rPr>
              <a:t>d2.day </a:t>
            </a:r>
            <a:r>
              <a:rPr lang="en-US" sz="1500" b="1" dirty="0">
                <a:solidFill>
                  <a:srgbClr val="000000"/>
                </a:solidFill>
                <a:latin typeface="Courier New" pitchFamily="49" charset="0"/>
              </a:rPr>
              <a:t>and </a:t>
            </a:r>
            <a:r>
              <a:rPr lang="en-US" sz="1500" b="1" dirty="0" err="1">
                <a:solidFill>
                  <a:srgbClr val="000000"/>
                </a:solidFill>
                <a:latin typeface="Courier New" pitchFamily="49" charset="0"/>
              </a:rPr>
              <a:t>self.year</a:t>
            </a:r>
            <a:r>
              <a:rPr lang="en-US" sz="1500" b="1" dirty="0">
                <a:solidFill>
                  <a:srgbClr val="000000"/>
                </a:solidFill>
                <a:latin typeface="Courier New" pitchFamily="49" charset="0"/>
              </a:rPr>
              <a:t> == d2.year 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49" charset="0"/>
              </a:rPr>
              <a:t>\</a:t>
            </a:r>
          </a:p>
          <a:p>
            <a:r>
              <a:rPr lang="en-US" sz="22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en-US" sz="2200" b="1" dirty="0" smtClean="0">
                <a:solidFill>
                  <a:srgbClr val="000000"/>
                </a:solidFill>
                <a:latin typeface="Courier New" pitchFamily="49" charset="0"/>
              </a:rPr>
              <a:t>				    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49" charset="0"/>
              </a:rPr>
              <a:t>and </a:t>
            </a:r>
            <a:r>
              <a:rPr lang="en-US" sz="1500" b="1" dirty="0" err="1" smtClean="0">
                <a:solidFill>
                  <a:srgbClr val="000000"/>
                </a:solidFill>
                <a:latin typeface="Courier New" pitchFamily="49" charset="0"/>
              </a:rPr>
              <a:t>self.month</a:t>
            </a:r>
            <a:r>
              <a:rPr lang="en-US" sz="1500" b="1" dirty="0" smtClean="0">
                <a:solidFill>
                  <a:srgbClr val="000000"/>
                </a:solidFill>
                <a:latin typeface="Courier New" pitchFamily="49" charset="0"/>
              </a:rPr>
              <a:t> == d2.month</a:t>
            </a:r>
            <a:r>
              <a:rPr lang="en-US" sz="1500" b="1" dirty="0" smtClean="0">
                <a:latin typeface="Courier New" pitchFamily="49" charset="0"/>
              </a:rPr>
              <a:t>:</a:t>
            </a:r>
            <a:r>
              <a:rPr lang="en-US" sz="2200" b="1" dirty="0" smtClean="0">
                <a:latin typeface="Courier New" pitchFamily="49" charset="0"/>
              </a:rPr>
              <a:t> </a:t>
            </a:r>
          </a:p>
          <a:p>
            <a:r>
              <a:rPr lang="en-US" sz="2200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200" b="1" dirty="0" smtClean="0">
                <a:solidFill>
                  <a:srgbClr val="F69509"/>
                </a:solidFill>
                <a:latin typeface="Courier New" pitchFamily="49" charset="0"/>
              </a:rPr>
              <a:t>        return</a:t>
            </a:r>
            <a:r>
              <a:rPr lang="en-US" sz="2200" b="1" dirty="0" smtClean="0">
                <a:latin typeface="Courier New" pitchFamily="49" charset="0"/>
              </a:rPr>
              <a:t> </a:t>
            </a:r>
            <a:r>
              <a:rPr lang="en-US" sz="2200" b="1" dirty="0">
                <a:latin typeface="Courier New" pitchFamily="49" charset="0"/>
              </a:rPr>
              <a:t>True</a:t>
            </a:r>
          </a:p>
          <a:p>
            <a:r>
              <a:rPr lang="en-US" sz="2200" b="1" dirty="0">
                <a:latin typeface="Courier New" pitchFamily="49" charset="0"/>
              </a:rPr>
              <a:t>      </a:t>
            </a:r>
            <a:r>
              <a:rPr lang="en-US" sz="2200" b="1" dirty="0" smtClean="0">
                <a:solidFill>
                  <a:srgbClr val="F69509"/>
                </a:solidFill>
                <a:latin typeface="Courier New" pitchFamily="49" charset="0"/>
              </a:rPr>
              <a:t>      return</a:t>
            </a:r>
            <a:r>
              <a:rPr lang="en-US" sz="2200" b="1" dirty="0" smtClean="0">
                <a:latin typeface="Courier New" pitchFamily="49" charset="0"/>
              </a:rPr>
              <a:t> </a:t>
            </a:r>
            <a:r>
              <a:rPr lang="en-US" sz="2200" b="1" dirty="0">
                <a:latin typeface="Courier New" pitchFamily="49" charset="0"/>
              </a:rPr>
              <a:t>False</a:t>
            </a:r>
            <a:endParaRPr lang="en-US" sz="2200" b="1" dirty="0">
              <a:solidFill>
                <a:srgbClr val="046923"/>
              </a:solidFill>
              <a:latin typeface="Courier New" pitchFamily="49" charset="0"/>
            </a:endParaRPr>
          </a:p>
          <a:p>
            <a:endParaRPr lang="en-US" sz="1800" b="1" dirty="0">
              <a:solidFill>
                <a:srgbClr val="046923"/>
              </a:solidFill>
              <a:latin typeface="Courier New" pitchFamily="49" charset="0"/>
            </a:endParaRPr>
          </a:p>
          <a:p>
            <a:endParaRPr lang="en-US" sz="1800" b="1" dirty="0">
              <a:solidFill>
                <a:srgbClr val="046923"/>
              </a:solidFill>
              <a:latin typeface="Courier New" pitchFamily="49" charset="0"/>
            </a:endParaRPr>
          </a:p>
        </p:txBody>
      </p:sp>
      <p:sp>
        <p:nvSpPr>
          <p:cNvPr id="41988" name="Ink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56400" y="6243638"/>
            <a:ext cx="4763" cy="4762"/>
          </a:xfrm>
          <a:custGeom>
            <a:avLst/>
            <a:gdLst>
              <a:gd name="T0" fmla="*/ 0 w 13"/>
              <a:gd name="T1" fmla="*/ 2147483647 h 10"/>
              <a:gd name="T2" fmla="*/ 2147483647 w 13"/>
              <a:gd name="T3" fmla="*/ 2147483647 h 10"/>
              <a:gd name="T4" fmla="*/ 0 60000 65536"/>
              <a:gd name="T5" fmla="*/ 0 60000 65536"/>
              <a:gd name="T6" fmla="*/ 0 w 13"/>
              <a:gd name="T7" fmla="*/ 0 h 10"/>
              <a:gd name="T8" fmla="*/ 13 w 13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" h="10" extrusionOk="0">
                <a:moveTo>
                  <a:pt x="0" y="9"/>
                </a:moveTo>
                <a:cubicBezTo>
                  <a:pt x="4" y="6"/>
                  <a:pt x="8" y="3"/>
                  <a:pt x="12" y="0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7123246" y="140390"/>
            <a:ext cx="1531608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i="1" dirty="0" smtClean="0">
                <a:solidFill>
                  <a:srgbClr val="046923"/>
                </a:solidFill>
                <a:latin typeface="Cambria" panose="02040503050406030204" pitchFamily="18" charset="0"/>
              </a:rPr>
              <a:t>I &lt;3 Elf! But what about </a:t>
            </a:r>
            <a:r>
              <a:rPr lang="en-US" sz="1200" i="1" dirty="0" err="1" smtClean="0">
                <a:solidFill>
                  <a:srgbClr val="046923"/>
                </a:solidFill>
                <a:latin typeface="Cambria" panose="02040503050406030204" pitchFamily="18" charset="0"/>
              </a:rPr>
              <a:t>Elif</a:t>
            </a:r>
            <a:r>
              <a:rPr lang="en-US" sz="1200" i="1" dirty="0" smtClean="0">
                <a:solidFill>
                  <a:srgbClr val="046923"/>
                </a:solidFill>
                <a:latin typeface="Cambria" panose="02040503050406030204" pitchFamily="18" charset="0"/>
              </a:rPr>
              <a:t>?</a:t>
            </a:r>
            <a:endParaRPr lang="en-US" sz="1200" i="1" dirty="0">
              <a:solidFill>
                <a:srgbClr val="046923"/>
              </a:solidFill>
              <a:latin typeface="Cambria" panose="02040503050406030204" pitchFamily="18" charset="0"/>
            </a:endParaRPr>
          </a:p>
        </p:txBody>
      </p:sp>
      <p:grpSp>
        <p:nvGrpSpPr>
          <p:cNvPr id="7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82723" y="293578"/>
            <a:ext cx="544262" cy="616953"/>
            <a:chOff x="2928" y="1051"/>
            <a:chExt cx="840" cy="957"/>
          </a:xfrm>
        </p:grpSpPr>
        <p:sp>
          <p:nvSpPr>
            <p:cNvPr id="8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2314797" y="189537"/>
            <a:ext cx="4095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err="1" smtClean="0">
                <a:latin typeface="Courier New" pitchFamily="49" charset="0"/>
              </a:rPr>
              <a:t>isBefore</a:t>
            </a:r>
            <a:endParaRPr lang="en-US" sz="40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679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Midterm Poetry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55" y="1447800"/>
            <a:ext cx="7870072" cy="472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4343400" y="1295400"/>
            <a:ext cx="4419600" cy="990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0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ChangeArrowheads="1"/>
          </p:cNvSpPr>
          <p:nvPr/>
        </p:nvSpPr>
        <p:spPr bwMode="auto">
          <a:xfrm>
            <a:off x="457200" y="1819275"/>
            <a:ext cx="792717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smtClean="0">
                <a:solidFill>
                  <a:srgbClr val="FFC000"/>
                </a:solidFill>
                <a:latin typeface="Courier New" pitchFamily="49" charset="0"/>
              </a:rPr>
              <a:t>object</a:t>
            </a:r>
            <a:r>
              <a:rPr lang="en-US" b="1" dirty="0" smtClean="0">
                <a:latin typeface="Courier New" pitchFamily="49" charset="0"/>
              </a:rPr>
              <a:t>):</a:t>
            </a:r>
            <a:endParaRPr lang="en-US" b="1" dirty="0">
              <a:latin typeface="Courier New" pitchFamily="49" charset="0"/>
            </a:endParaRP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1815F3"/>
                </a:solidFill>
                <a:latin typeface="Courier New" pitchFamily="49" charset="0"/>
              </a:rPr>
              <a:t>__</a:t>
            </a:r>
            <a:r>
              <a:rPr lang="en-US" b="1" dirty="0" err="1" smtClean="0">
                <a:solidFill>
                  <a:srgbClr val="1815F3"/>
                </a:solidFill>
                <a:latin typeface="Courier New" pitchFamily="49" charset="0"/>
              </a:rPr>
              <a:t>lt</a:t>
            </a:r>
            <a:r>
              <a:rPr lang="en-US" b="1" dirty="0" smtClean="0">
                <a:solidFill>
                  <a:srgbClr val="1815F3"/>
                </a:solidFill>
                <a:latin typeface="Courier New" pitchFamily="49" charset="0"/>
              </a:rPr>
              <a:t>__</a:t>
            </a:r>
            <a:r>
              <a:rPr lang="en-US" b="1" dirty="0" smtClean="0">
                <a:latin typeface="Courier New" pitchFamily="49" charset="0"/>
              </a:rPr>
              <a:t>(self</a:t>
            </a:r>
            <a:r>
              <a:rPr lang="en-US" b="1" dirty="0">
                <a:latin typeface="Courier New" pitchFamily="49" charset="0"/>
              </a:rPr>
              <a:t>, d2):</a:t>
            </a:r>
          </a:p>
          <a:p>
            <a:r>
              <a:rPr lang="en-US" b="1" dirty="0">
                <a:latin typeface="Courier New" pitchFamily="49" charset="0"/>
              </a:rPr>
              <a:t>      </a:t>
            </a:r>
            <a:r>
              <a:rPr lang="en-US" b="1" dirty="0" smtClean="0">
                <a:solidFill>
                  <a:srgbClr val="046923"/>
                </a:solidFill>
                <a:latin typeface="Courier New" pitchFamily="49" charset="0"/>
              </a:rPr>
              <a:t>"""If </a:t>
            </a:r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self is before d2, this should</a:t>
            </a:r>
          </a:p>
          <a:p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         </a:t>
            </a:r>
            <a:r>
              <a:rPr lang="en-US" b="1" dirty="0" smtClean="0">
                <a:solidFill>
                  <a:srgbClr val="046923"/>
                </a:solidFill>
                <a:latin typeface="Courier New" pitchFamily="49" charset="0"/>
              </a:rPr>
              <a:t>return </a:t>
            </a:r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True; else </a:t>
            </a:r>
            <a:r>
              <a:rPr lang="en-US" b="1" dirty="0" smtClean="0">
                <a:solidFill>
                  <a:srgbClr val="046923"/>
                </a:solidFill>
                <a:latin typeface="Courier New" pitchFamily="49" charset="0"/>
              </a:rPr>
              <a:t>False."""</a:t>
            </a:r>
            <a:endParaRPr lang="en-US" b="1" dirty="0" smtClean="0">
              <a:solidFill>
                <a:srgbClr val="046923"/>
              </a:solidFill>
              <a:latin typeface="Courier New" pitchFamily="49" charset="0"/>
            </a:endParaRPr>
          </a:p>
          <a:p>
            <a:endParaRPr lang="en-US" b="1" dirty="0">
              <a:solidFill>
                <a:srgbClr val="046923"/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      </a:t>
            </a:r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self.</a:t>
            </a:r>
            <a:r>
              <a:rPr lang="en-US" b="1" dirty="0" err="1" smtClean="0">
                <a:solidFill>
                  <a:srgbClr val="1815F3"/>
                </a:solidFill>
                <a:latin typeface="Courier New" pitchFamily="49" charset="0"/>
              </a:rPr>
              <a:t>isBefore</a:t>
            </a:r>
            <a:r>
              <a:rPr lang="en-US" b="1" dirty="0" smtClean="0">
                <a:latin typeface="Courier New" pitchFamily="49" charset="0"/>
              </a:rPr>
              <a:t>(d2):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  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True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</a:t>
            </a:r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else</a:t>
            </a:r>
            <a:r>
              <a:rPr lang="en-US" b="1" dirty="0" smtClean="0">
                <a:latin typeface="Courier New" pitchFamily="49" charset="0"/>
              </a:rPr>
              <a:t>: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  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False</a:t>
            </a:r>
          </a:p>
        </p:txBody>
      </p:sp>
      <p:sp>
        <p:nvSpPr>
          <p:cNvPr id="41988" name="Ink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56400" y="6243638"/>
            <a:ext cx="4763" cy="4762"/>
          </a:xfrm>
          <a:custGeom>
            <a:avLst/>
            <a:gdLst>
              <a:gd name="T0" fmla="*/ 0 w 13"/>
              <a:gd name="T1" fmla="*/ 2147483647 h 10"/>
              <a:gd name="T2" fmla="*/ 2147483647 w 13"/>
              <a:gd name="T3" fmla="*/ 2147483647 h 10"/>
              <a:gd name="T4" fmla="*/ 0 60000 65536"/>
              <a:gd name="T5" fmla="*/ 0 60000 65536"/>
              <a:gd name="T6" fmla="*/ 0 w 13"/>
              <a:gd name="T7" fmla="*/ 0 h 10"/>
              <a:gd name="T8" fmla="*/ 13 w 13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" h="10" extrusionOk="0">
                <a:moveTo>
                  <a:pt x="0" y="9"/>
                </a:moveTo>
                <a:cubicBezTo>
                  <a:pt x="4" y="6"/>
                  <a:pt x="8" y="3"/>
                  <a:pt x="12" y="0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7448550" y="152400"/>
            <a:ext cx="139065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i="1" dirty="0" smtClean="0">
                <a:solidFill>
                  <a:srgbClr val="046923"/>
                </a:solidFill>
                <a:latin typeface="Cambria" panose="02040503050406030204" pitchFamily="18" charset="0"/>
              </a:rPr>
              <a:t>I want </a:t>
            </a:r>
            <a:r>
              <a:rPr lang="en-US" sz="1400" b="1" i="1" dirty="0" smtClean="0">
                <a:solidFill>
                  <a:srgbClr val="046923"/>
                </a:solidFill>
                <a:latin typeface="Cambria" panose="02040503050406030204" pitchFamily="18" charset="0"/>
              </a:rPr>
              <a:t>LESS</a:t>
            </a:r>
            <a:r>
              <a:rPr lang="en-US" sz="1400" i="1" dirty="0" smtClean="0">
                <a:solidFill>
                  <a:srgbClr val="046923"/>
                </a:solidFill>
                <a:latin typeface="Cambria" panose="02040503050406030204" pitchFamily="18" charset="0"/>
              </a:rPr>
              <a:t> !</a:t>
            </a:r>
            <a:endParaRPr lang="en-US" sz="1400" i="1" dirty="0">
              <a:solidFill>
                <a:srgbClr val="046923"/>
              </a:solidFill>
              <a:latin typeface="Cambria" panose="02040503050406030204" pitchFamily="18" charset="0"/>
            </a:endParaRPr>
          </a:p>
        </p:txBody>
      </p:sp>
      <p:grpSp>
        <p:nvGrpSpPr>
          <p:cNvPr id="7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95203" y="445168"/>
            <a:ext cx="544262" cy="616953"/>
            <a:chOff x="2928" y="1051"/>
            <a:chExt cx="840" cy="957"/>
          </a:xfrm>
        </p:grpSpPr>
        <p:sp>
          <p:nvSpPr>
            <p:cNvPr id="8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81000" y="314325"/>
            <a:ext cx="541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smtClean="0">
                <a:latin typeface="Courier New" pitchFamily="49" charset="0"/>
              </a:rPr>
              <a:t>__</a:t>
            </a:r>
            <a:r>
              <a:rPr lang="en-US" sz="4000" b="1" dirty="0" err="1" smtClean="0">
                <a:latin typeface="Courier New" pitchFamily="49" charset="0"/>
              </a:rPr>
              <a:t>lt</a:t>
            </a:r>
            <a:r>
              <a:rPr lang="en-US" sz="4000" b="1" dirty="0" smtClean="0">
                <a:latin typeface="Courier New" pitchFamily="49" charset="0"/>
              </a:rPr>
              <a:t>__   </a:t>
            </a:r>
            <a:endParaRPr lang="en-US" sz="4000" dirty="0">
              <a:latin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9600" y="93286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1815F3"/>
                </a:solidFill>
              </a:rPr>
              <a:t>&lt;</a:t>
            </a:r>
            <a:endParaRPr lang="en-US" sz="7200" b="1" dirty="0">
              <a:solidFill>
                <a:srgbClr val="1815F3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971800" y="1062121"/>
            <a:ext cx="1676400" cy="14524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815F3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286892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ChangeArrowheads="1"/>
          </p:cNvSpPr>
          <p:nvPr/>
        </p:nvSpPr>
        <p:spPr bwMode="auto">
          <a:xfrm>
            <a:off x="457200" y="1819275"/>
            <a:ext cx="77428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smtClean="0">
                <a:solidFill>
                  <a:srgbClr val="FFC000"/>
                </a:solidFill>
                <a:latin typeface="Courier New" pitchFamily="49" charset="0"/>
              </a:rPr>
              <a:t>object</a:t>
            </a:r>
            <a:r>
              <a:rPr lang="en-US" b="1" dirty="0" smtClean="0">
                <a:latin typeface="Courier New" pitchFamily="49" charset="0"/>
              </a:rPr>
              <a:t>):</a:t>
            </a:r>
            <a:endParaRPr lang="en-US" b="1" dirty="0">
              <a:latin typeface="Courier New" pitchFamily="49" charset="0"/>
            </a:endParaRP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1815F3"/>
                </a:solidFill>
                <a:latin typeface="Courier New" pitchFamily="49" charset="0"/>
              </a:rPr>
              <a:t>__</a:t>
            </a:r>
            <a:r>
              <a:rPr lang="en-US" b="1" dirty="0" err="1" smtClean="0">
                <a:solidFill>
                  <a:srgbClr val="1815F3"/>
                </a:solidFill>
                <a:latin typeface="Courier New" pitchFamily="49" charset="0"/>
              </a:rPr>
              <a:t>lt</a:t>
            </a:r>
            <a:r>
              <a:rPr lang="en-US" b="1" dirty="0" smtClean="0">
                <a:solidFill>
                  <a:srgbClr val="1815F3"/>
                </a:solidFill>
                <a:latin typeface="Courier New" pitchFamily="49" charset="0"/>
              </a:rPr>
              <a:t>__</a:t>
            </a:r>
            <a:r>
              <a:rPr lang="en-US" b="1" dirty="0" smtClean="0">
                <a:latin typeface="Courier New" pitchFamily="49" charset="0"/>
              </a:rPr>
              <a:t>(self</a:t>
            </a:r>
            <a:r>
              <a:rPr lang="en-US" b="1" dirty="0">
                <a:latin typeface="Courier New" pitchFamily="49" charset="0"/>
              </a:rPr>
              <a:t>, d2):</a:t>
            </a:r>
          </a:p>
          <a:p>
            <a:r>
              <a:rPr lang="en-US" b="1" dirty="0">
                <a:latin typeface="Courier New" pitchFamily="49" charset="0"/>
              </a:rPr>
              <a:t>      </a:t>
            </a:r>
            <a:r>
              <a:rPr lang="en-US" b="1" dirty="0" smtClean="0">
                <a:solidFill>
                  <a:srgbClr val="046923"/>
                </a:solidFill>
                <a:latin typeface="Courier New" pitchFamily="49" charset="0"/>
              </a:rPr>
              <a:t>"""This is </a:t>
            </a:r>
            <a:r>
              <a:rPr lang="en-US" b="1" i="1" dirty="0" smtClean="0">
                <a:solidFill>
                  <a:srgbClr val="046923"/>
                </a:solidFill>
                <a:latin typeface="Courier New" pitchFamily="49" charset="0"/>
              </a:rPr>
              <a:t>less than </a:t>
            </a:r>
            <a:r>
              <a:rPr lang="en-US" b="1" dirty="0" smtClean="0">
                <a:solidFill>
                  <a:srgbClr val="046923"/>
                </a:solidFill>
                <a:latin typeface="Courier New" pitchFamily="49" charset="0"/>
              </a:rPr>
              <a:t>most code!"""</a:t>
            </a:r>
          </a:p>
          <a:p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046923"/>
                </a:solidFill>
                <a:latin typeface="Courier New" pitchFamily="49" charset="0"/>
              </a:rPr>
              <a:t>     </a:t>
            </a:r>
            <a:r>
              <a:rPr lang="en-US" b="1" dirty="0" smtClean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</a:rPr>
              <a:t>self.</a:t>
            </a:r>
            <a:r>
              <a:rPr lang="en-US" b="1" dirty="0" err="1" smtClean="0">
                <a:solidFill>
                  <a:srgbClr val="1815F3"/>
                </a:solidFill>
                <a:latin typeface="Courier New" pitchFamily="49" charset="0"/>
              </a:rPr>
              <a:t>isBefore</a:t>
            </a:r>
            <a:r>
              <a:rPr lang="en-US" b="1" dirty="0" smtClean="0">
                <a:latin typeface="Courier New" pitchFamily="49" charset="0"/>
              </a:rPr>
              <a:t>(d2)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41988" name="Ink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56400" y="6243638"/>
            <a:ext cx="4763" cy="4762"/>
          </a:xfrm>
          <a:custGeom>
            <a:avLst/>
            <a:gdLst>
              <a:gd name="T0" fmla="*/ 0 w 13"/>
              <a:gd name="T1" fmla="*/ 2147483647 h 10"/>
              <a:gd name="T2" fmla="*/ 2147483647 w 13"/>
              <a:gd name="T3" fmla="*/ 2147483647 h 10"/>
              <a:gd name="T4" fmla="*/ 0 60000 65536"/>
              <a:gd name="T5" fmla="*/ 0 60000 65536"/>
              <a:gd name="T6" fmla="*/ 0 w 13"/>
              <a:gd name="T7" fmla="*/ 0 h 10"/>
              <a:gd name="T8" fmla="*/ 13 w 13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" h="10" extrusionOk="0">
                <a:moveTo>
                  <a:pt x="0" y="9"/>
                </a:moveTo>
                <a:cubicBezTo>
                  <a:pt x="4" y="6"/>
                  <a:pt x="8" y="3"/>
                  <a:pt x="12" y="0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7485966" y="241970"/>
            <a:ext cx="1390650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i="1" dirty="0" smtClean="0">
                <a:solidFill>
                  <a:srgbClr val="046923"/>
                </a:solidFill>
                <a:latin typeface="Cambria" panose="02040503050406030204" pitchFamily="18" charset="0"/>
              </a:rPr>
              <a:t>LESS</a:t>
            </a:r>
            <a:r>
              <a:rPr lang="en-US" sz="1400" i="1" dirty="0" smtClean="0">
                <a:solidFill>
                  <a:srgbClr val="046923"/>
                </a:solidFill>
                <a:latin typeface="Cambria" panose="02040503050406030204" pitchFamily="18" charset="0"/>
              </a:rPr>
              <a:t> !</a:t>
            </a:r>
            <a:endParaRPr lang="en-US" sz="1400" i="1" dirty="0">
              <a:solidFill>
                <a:srgbClr val="046923"/>
              </a:solidFill>
              <a:latin typeface="Cambria" panose="02040503050406030204" pitchFamily="18" charset="0"/>
            </a:endParaRPr>
          </a:p>
        </p:txBody>
      </p:sp>
      <p:grpSp>
        <p:nvGrpSpPr>
          <p:cNvPr id="7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95203" y="445168"/>
            <a:ext cx="544262" cy="616953"/>
            <a:chOff x="2928" y="1051"/>
            <a:chExt cx="840" cy="957"/>
          </a:xfrm>
        </p:grpSpPr>
        <p:sp>
          <p:nvSpPr>
            <p:cNvPr id="8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81000" y="314325"/>
            <a:ext cx="5410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smtClean="0">
                <a:latin typeface="Courier New" pitchFamily="49" charset="0"/>
              </a:rPr>
              <a:t>__</a:t>
            </a:r>
            <a:r>
              <a:rPr lang="en-US" sz="4000" b="1" dirty="0" err="1" smtClean="0">
                <a:latin typeface="Courier New" pitchFamily="49" charset="0"/>
              </a:rPr>
              <a:t>lt</a:t>
            </a:r>
            <a:r>
              <a:rPr lang="en-US" sz="4000" b="1" dirty="0" smtClean="0">
                <a:latin typeface="Courier New" pitchFamily="49" charset="0"/>
              </a:rPr>
              <a:t>__   </a:t>
            </a:r>
            <a:endParaRPr lang="en-US" sz="4000" dirty="0">
              <a:latin typeface="Time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9600" y="93286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1815F3"/>
                </a:solidFill>
              </a:rPr>
              <a:t>&lt;</a:t>
            </a:r>
            <a:endParaRPr lang="en-US" sz="7200" b="1" dirty="0">
              <a:solidFill>
                <a:srgbClr val="1815F3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>
            <a:off x="2971800" y="1062121"/>
            <a:ext cx="1676400" cy="14524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1815F3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03500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5676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smtClean="0">
                <a:latin typeface="Courier New" pitchFamily="49" charset="0"/>
              </a:rPr>
              <a:t>Date</a:t>
            </a:r>
            <a:r>
              <a:rPr lang="en-US" sz="4000" b="1" i="1" dirty="0" smtClean="0">
                <a:latin typeface="Calibri" panose="020F0502020204030204" pitchFamily="34" charset="0"/>
              </a:rPr>
              <a:t>'s</a:t>
            </a:r>
            <a:r>
              <a:rPr lang="en-US" sz="4000" b="1" dirty="0" smtClean="0">
                <a:latin typeface="Courier New" pitchFamily="49" charset="0"/>
              </a:rPr>
              <a:t> </a:t>
            </a:r>
            <a:r>
              <a:rPr lang="en-US" sz="4000" b="1" i="1" u="sng" dirty="0" smtClean="0">
                <a:latin typeface="Calibri" panose="020F0502020204030204" pitchFamily="34" charset="0"/>
              </a:rPr>
              <a:t>purpose</a:t>
            </a:r>
            <a:r>
              <a:rPr lang="en-US" sz="4000" b="1" i="1" dirty="0" smtClean="0">
                <a:latin typeface="Calibri" panose="020F0502020204030204" pitchFamily="34" charset="0"/>
              </a:rPr>
              <a:t>…?!</a:t>
            </a:r>
            <a:endParaRPr lang="en-US" sz="4000" b="1" i="1" dirty="0">
              <a:latin typeface="Calibri" panose="020F0502020204030204" pitchFamily="34" charset="0"/>
            </a:endParaRPr>
          </a:p>
        </p:txBody>
      </p: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533400" y="1295400"/>
            <a:ext cx="8077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&gt;&gt;&gt;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d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= </a:t>
            </a:r>
            <a:r>
              <a:rPr lang="en-US" b="1" dirty="0" smtClean="0">
                <a:latin typeface="Courier New" pitchFamily="49" charset="0"/>
              </a:rPr>
              <a:t>Date(4, 4, 2018)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&gt;&gt;&gt;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print 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d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4/4/2018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34820" name="Text Box 11"/>
          <p:cNvSpPr txBox="1">
            <a:spLocks noChangeArrowheads="1"/>
          </p:cNvSpPr>
          <p:nvPr/>
        </p:nvSpPr>
        <p:spPr bwMode="auto">
          <a:xfrm>
            <a:off x="5257800" y="1335088"/>
            <a:ext cx="1904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accent2"/>
                </a:solidFill>
                <a:latin typeface="Calibri" pitchFamily="34" charset="0"/>
              </a:rPr>
              <a:t>always </a:t>
            </a:r>
            <a:r>
              <a:rPr lang="en-US" sz="1400" dirty="0" smtClean="0">
                <a:solidFill>
                  <a:schemeClr val="accent2"/>
                </a:solidFill>
                <a:latin typeface="Calibri" pitchFamily="34" charset="0"/>
              </a:rPr>
              <a:t>create with </a:t>
            </a:r>
            <a:r>
              <a:rPr lang="en-US" sz="1400" dirty="0">
                <a:solidFill>
                  <a:schemeClr val="accent2"/>
                </a:solidFill>
                <a:latin typeface="Calibri" pitchFamily="34" charset="0"/>
              </a:rPr>
              <a:t>the </a:t>
            </a:r>
            <a:r>
              <a:rPr lang="en-US" sz="1400" b="1" dirty="0">
                <a:solidFill>
                  <a:schemeClr val="accent2"/>
                </a:solidFill>
                <a:latin typeface="Calibri" pitchFamily="34" charset="0"/>
              </a:rPr>
              <a:t>CONSTRUCTOR</a:t>
            </a:r>
            <a:r>
              <a:rPr lang="en-US" sz="1400" dirty="0">
                <a:solidFill>
                  <a:schemeClr val="accent2"/>
                </a:solidFill>
                <a:latin typeface="Calibri" pitchFamily="34" charset="0"/>
              </a:rPr>
              <a:t> … </a:t>
            </a:r>
          </a:p>
        </p:txBody>
      </p:sp>
      <p:sp>
        <p:nvSpPr>
          <p:cNvPr id="34821" name="Line 12"/>
          <p:cNvSpPr>
            <a:spLocks noChangeShapeType="1"/>
          </p:cNvSpPr>
          <p:nvPr/>
        </p:nvSpPr>
        <p:spPr bwMode="auto">
          <a:xfrm>
            <a:off x="2133600" y="1752600"/>
            <a:ext cx="685800" cy="0"/>
          </a:xfrm>
          <a:prstGeom prst="line">
            <a:avLst/>
          </a:prstGeom>
          <a:noFill/>
          <a:ln w="9525">
            <a:solidFill>
              <a:srgbClr val="FF05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32"/>
          <p:cNvSpPr>
            <a:spLocks noChangeArrowheads="1"/>
          </p:cNvSpPr>
          <p:nvPr/>
        </p:nvSpPr>
        <p:spPr bwMode="auto">
          <a:xfrm>
            <a:off x="525463" y="3124200"/>
            <a:ext cx="6942137" cy="274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&gt;&gt;&gt;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Courier New" pitchFamily="49" charset="0"/>
              </a:rPr>
              <a:t>d.tomorrow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()</a:t>
            </a: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&gt;&gt;&gt;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print 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d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4/5/2018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&gt;&gt;&gt;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Courier New" pitchFamily="49" charset="0"/>
              </a:rPr>
              <a:t>d.addNDays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(38)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lots of printing, but no return value!</a:t>
            </a:r>
            <a:endParaRPr lang="en-US" sz="3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4823" name="Text Box 34"/>
          <p:cNvSpPr txBox="1">
            <a:spLocks noChangeArrowheads="1"/>
          </p:cNvSpPr>
          <p:nvPr/>
        </p:nvSpPr>
        <p:spPr bwMode="auto">
          <a:xfrm>
            <a:off x="4433888" y="2997200"/>
            <a:ext cx="320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accent2"/>
                </a:solidFill>
                <a:latin typeface="Calibri" pitchFamily="34" charset="0"/>
              </a:rPr>
              <a:t>the </a:t>
            </a:r>
            <a:r>
              <a:rPr lang="en-US" sz="1800" b="1" dirty="0">
                <a:solidFill>
                  <a:schemeClr val="accent2"/>
                </a:solidFill>
                <a:latin typeface="Calibri" pitchFamily="34" charset="0"/>
              </a:rPr>
              <a:t>tomorrow</a:t>
            </a:r>
            <a:r>
              <a:rPr lang="en-US" sz="1400" dirty="0">
                <a:solidFill>
                  <a:schemeClr val="accent2"/>
                </a:solidFill>
                <a:latin typeface="Calibri" pitchFamily="34" charset="0"/>
              </a:rPr>
              <a:t> method returns nothing at all. Is it doing anything?</a:t>
            </a:r>
          </a:p>
        </p:txBody>
      </p:sp>
      <p:sp>
        <p:nvSpPr>
          <p:cNvPr id="34824" name="Text Box 35"/>
          <p:cNvSpPr txBox="1">
            <a:spLocks noChangeArrowheads="1"/>
          </p:cNvSpPr>
          <p:nvPr/>
        </p:nvSpPr>
        <p:spPr bwMode="auto">
          <a:xfrm>
            <a:off x="4343400" y="5105400"/>
            <a:ext cx="3200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  <a:latin typeface="Calibri" pitchFamily="34" charset="0"/>
              </a:rPr>
              <a:t>Why is this important?</a:t>
            </a:r>
          </a:p>
        </p:txBody>
      </p:sp>
      <p:sp>
        <p:nvSpPr>
          <p:cNvPr id="34825" name="Text Box 36"/>
          <p:cNvSpPr txBox="1">
            <a:spLocks noChangeArrowheads="1"/>
          </p:cNvSpPr>
          <p:nvPr/>
        </p:nvSpPr>
        <p:spPr bwMode="auto">
          <a:xfrm>
            <a:off x="4319588" y="5961063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  <a:latin typeface="Calibri" pitchFamily="34" charset="0"/>
              </a:rPr>
              <a:t>Some methods return a value; others </a:t>
            </a:r>
            <a:r>
              <a:rPr lang="en-US" sz="1400" b="1">
                <a:solidFill>
                  <a:srgbClr val="1815F3"/>
                </a:solidFill>
                <a:latin typeface="Calibri" pitchFamily="34" charset="0"/>
              </a:rPr>
              <a:t>change the object</a:t>
            </a:r>
            <a:r>
              <a:rPr lang="en-US" sz="1400">
                <a:solidFill>
                  <a:schemeClr val="accent2"/>
                </a:solidFill>
                <a:latin typeface="Calibri" pitchFamily="34" charset="0"/>
              </a:rPr>
              <a:t> that call it!</a:t>
            </a:r>
          </a:p>
        </p:txBody>
      </p:sp>
      <p:sp>
        <p:nvSpPr>
          <p:cNvPr id="34826" name="Line 37"/>
          <p:cNvSpPr>
            <a:spLocks noChangeShapeType="1"/>
          </p:cNvSpPr>
          <p:nvPr/>
        </p:nvSpPr>
        <p:spPr bwMode="auto">
          <a:xfrm flipH="1" flipV="1">
            <a:off x="3657600" y="5791200"/>
            <a:ext cx="512763" cy="26511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Rectangle 38"/>
          <p:cNvSpPr>
            <a:spLocks noChangeArrowheads="1"/>
          </p:cNvSpPr>
          <p:nvPr/>
        </p:nvSpPr>
        <p:spPr bwMode="auto">
          <a:xfrm>
            <a:off x="3897313" y="3794125"/>
            <a:ext cx="13000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1815F3"/>
                </a:solidFill>
                <a:latin typeface="Calibri" pitchFamily="34" charset="0"/>
              </a:rPr>
              <a:t>d has changed!</a:t>
            </a:r>
          </a:p>
        </p:txBody>
      </p:sp>
      <p:sp>
        <p:nvSpPr>
          <p:cNvPr id="34828" name="Line 39"/>
          <p:cNvSpPr>
            <a:spLocks noChangeShapeType="1"/>
          </p:cNvSpPr>
          <p:nvPr/>
        </p:nvSpPr>
        <p:spPr bwMode="auto">
          <a:xfrm flipH="1" flipV="1">
            <a:off x="2819399" y="3865561"/>
            <a:ext cx="1035050" cy="74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823705" y="3104634"/>
            <a:ext cx="1011815" cy="369332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d += 1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720884" y="4920734"/>
            <a:ext cx="1149674" cy="369332"/>
          </a:xfrm>
          <a:prstGeom prst="rect">
            <a:avLst/>
          </a:prstGeom>
          <a:solidFill>
            <a:srgbClr val="CCFFCC"/>
          </a:solidFill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Courier New" pitchFamily="49" charset="0"/>
              </a:rPr>
              <a:t>d += 38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6"/>
          <p:cNvSpPr>
            <a:spLocks noChangeArrowheads="1"/>
          </p:cNvSpPr>
          <p:nvPr/>
        </p:nvSpPr>
        <p:spPr bwMode="auto">
          <a:xfrm>
            <a:off x="157163" y="163513"/>
            <a:ext cx="8751887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2100" b="1" dirty="0">
                <a:latin typeface="Courier New" pitchFamily="49" charset="0"/>
              </a:rPr>
              <a:t> Date:</a:t>
            </a:r>
          </a:p>
          <a:p>
            <a:endParaRPr lang="en-US" sz="2100" b="1" dirty="0">
              <a:latin typeface="Courier New" pitchFamily="49" charset="0"/>
            </a:endParaRPr>
          </a:p>
          <a:p>
            <a:endParaRPr lang="en-US" sz="2100" b="1" dirty="0">
              <a:solidFill>
                <a:srgbClr val="046923"/>
              </a:solidFill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   </a:t>
            </a:r>
            <a:r>
              <a:rPr lang="en-US" sz="2100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tomorrow</a:t>
            </a:r>
            <a:r>
              <a:rPr lang="en-US" sz="2100" b="1" dirty="0">
                <a:latin typeface="Courier New" pitchFamily="49" charset="0"/>
              </a:rPr>
              <a:t>(self):</a:t>
            </a:r>
          </a:p>
          <a:p>
            <a:r>
              <a:rPr lang="en-US" sz="2100" b="1" dirty="0">
                <a:latin typeface="Courier New" pitchFamily="49" charset="0"/>
              </a:rPr>
              <a:t>      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"""Moves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the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self date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ahead 1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day."""</a:t>
            </a:r>
            <a:endParaRPr lang="en-US" sz="2100" b="1" dirty="0" smtClean="0">
              <a:solidFill>
                <a:srgbClr val="FF052A"/>
              </a:solidFill>
              <a:latin typeface="Courier New" pitchFamily="49" charset="0"/>
            </a:endParaRPr>
          </a:p>
          <a:p>
            <a:endParaRPr lang="en-US" sz="2100" b="1" dirty="0">
              <a:solidFill>
                <a:srgbClr val="FF052A"/>
              </a:solidFill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F052A"/>
                </a:solidFill>
                <a:latin typeface="Courier New" pitchFamily="49" charset="0"/>
              </a:rPr>
              <a:t>      </a:t>
            </a:r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DIM </a:t>
            </a:r>
            <a:r>
              <a:rPr lang="en-US" sz="2100" b="1" dirty="0">
                <a:latin typeface="Courier New" pitchFamily="49" charset="0"/>
              </a:rPr>
              <a:t>= [0,31,28,31,30,31,30,31,31,30,31,30,31]</a:t>
            </a:r>
            <a:endParaRPr lang="en-US" sz="2100" b="1" dirty="0">
              <a:solidFill>
                <a:srgbClr val="FF052A"/>
              </a:solidFill>
              <a:latin typeface="Courier New" pitchFamily="49" charset="0"/>
            </a:endParaRPr>
          </a:p>
          <a:p>
            <a:endParaRPr lang="en-US" sz="2100" b="1" dirty="0">
              <a:solidFill>
                <a:srgbClr val="FF052A"/>
              </a:solidFill>
              <a:latin typeface="Courier New" pitchFamily="49" charset="0"/>
            </a:endParaRPr>
          </a:p>
        </p:txBody>
      </p:sp>
      <p:sp>
        <p:nvSpPr>
          <p:cNvPr id="39942" name="Text Box 23"/>
          <p:cNvSpPr txBox="1">
            <a:spLocks noChangeArrowheads="1"/>
          </p:cNvSpPr>
          <p:nvPr/>
        </p:nvSpPr>
        <p:spPr bwMode="auto">
          <a:xfrm>
            <a:off x="7358206" y="6093023"/>
            <a:ext cx="1633394" cy="646331"/>
          </a:xfrm>
          <a:prstGeom prst="rect">
            <a:avLst/>
          </a:prstGeom>
          <a:solidFill>
            <a:srgbClr val="FFE8D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Calibri" panose="020F0502020204030204" pitchFamily="34" charset="0"/>
              </a:rPr>
              <a:t>Don't return </a:t>
            </a:r>
            <a:r>
              <a:rPr lang="en-US" sz="1200" dirty="0">
                <a:latin typeface="Calibri" panose="020F0502020204030204" pitchFamily="34" charset="0"/>
              </a:rPr>
              <a:t>anything. </a:t>
            </a:r>
            <a:r>
              <a:rPr lang="en-US" sz="1200" dirty="0" smtClean="0">
                <a:latin typeface="Calibri" panose="020F0502020204030204" pitchFamily="34" charset="0"/>
              </a:rPr>
              <a:t>This </a:t>
            </a:r>
            <a:r>
              <a:rPr lang="en-US" sz="1200" b="1" dirty="0" smtClean="0">
                <a:latin typeface="Calibri" panose="020F0502020204030204" pitchFamily="34" charset="0"/>
              </a:rPr>
              <a:t>CHANGES</a:t>
            </a:r>
            <a:r>
              <a:rPr lang="en-US" sz="1200" dirty="0" smtClean="0">
                <a:latin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</a:rPr>
              <a:t>the date object that calls it.</a:t>
            </a:r>
          </a:p>
        </p:txBody>
      </p:sp>
      <p:grpSp>
        <p:nvGrpSpPr>
          <p:cNvPr id="39944" name="Group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464060" y="2720975"/>
            <a:ext cx="365125" cy="403225"/>
            <a:chOff x="2928" y="1051"/>
            <a:chExt cx="840" cy="957"/>
          </a:xfrm>
        </p:grpSpPr>
        <p:sp>
          <p:nvSpPr>
            <p:cNvPr id="39954" name="Freeform 2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Oval 2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6" name="Oval 2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7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8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9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0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1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2" name="AutoShape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3" name="Freeform 3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Freeform 3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5" name="Rectangle 59"/>
          <p:cNvSpPr>
            <a:spLocks noChangeArrowheads="1"/>
          </p:cNvSpPr>
          <p:nvPr/>
        </p:nvSpPr>
        <p:spPr bwMode="auto">
          <a:xfrm>
            <a:off x="7442200" y="2452075"/>
            <a:ext cx="170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9900"/>
                </a:solidFill>
                <a:latin typeface="Cambria" panose="02040503050406030204" pitchFamily="18" charset="0"/>
              </a:rPr>
              <a:t>DIM looks pretty bright to me!</a:t>
            </a:r>
          </a:p>
        </p:txBody>
      </p:sp>
      <p:sp>
        <p:nvSpPr>
          <p:cNvPr id="39947" name="Ink 5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6213" y="3446463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w 1"/>
              <a:gd name="T5" fmla="*/ 2147483647 h 1"/>
              <a:gd name="T6" fmla="*/ 0 w 1"/>
              <a:gd name="T7" fmla="*/ 2147483647 h 1"/>
              <a:gd name="T8" fmla="*/ 0 w 1"/>
              <a:gd name="T9" fmla="*/ 2147483647 h 1"/>
              <a:gd name="T10" fmla="*/ 0 w 1"/>
              <a:gd name="T11" fmla="*/ 2147483647 h 1"/>
              <a:gd name="T12" fmla="*/ 0 w 1"/>
              <a:gd name="T13" fmla="*/ 2147483647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1"/>
              <a:gd name="T23" fmla="*/ 1 w 1"/>
              <a:gd name="T24" fmla="*/ 1 h 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8" name="Rectangle 59"/>
          <p:cNvSpPr>
            <a:spLocks noChangeArrowheads="1"/>
          </p:cNvSpPr>
          <p:nvPr/>
        </p:nvSpPr>
        <p:spPr bwMode="auto">
          <a:xfrm>
            <a:off x="5374232" y="2737470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first, add 1 to 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self.day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949" name="Rectangle 59"/>
          <p:cNvSpPr>
            <a:spLocks noChangeArrowheads="1"/>
          </p:cNvSpPr>
          <p:nvPr/>
        </p:nvSpPr>
        <p:spPr bwMode="auto">
          <a:xfrm>
            <a:off x="7034213" y="4757619"/>
            <a:ext cx="12715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then, adjust the month and year, </a:t>
            </a:r>
            <a:r>
              <a:rPr lang="en-US" sz="1200" dirty="0" smtClean="0">
                <a:latin typeface="Calibri" pitchFamily="34" charset="0"/>
              </a:rPr>
              <a:t>only </a:t>
            </a:r>
            <a:r>
              <a:rPr lang="en-US" sz="1200" dirty="0">
                <a:latin typeface="Calibri" pitchFamily="34" charset="0"/>
              </a:rPr>
              <a:t>if needed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952" name="Text Box 21"/>
          <p:cNvSpPr txBox="1">
            <a:spLocks noChangeArrowheads="1"/>
          </p:cNvSpPr>
          <p:nvPr/>
        </p:nvSpPr>
        <p:spPr bwMode="auto">
          <a:xfrm>
            <a:off x="154748" y="6400800"/>
            <a:ext cx="510540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F69509"/>
                </a:solidFill>
                <a:latin typeface="Cambria" panose="02040503050406030204" pitchFamily="18" charset="0"/>
              </a:rPr>
              <a:t>Extra</a:t>
            </a:r>
            <a:r>
              <a:rPr lang="en-US" sz="1600" dirty="0" smtClean="0">
                <a:latin typeface="Cambria" panose="02040503050406030204" pitchFamily="18" charset="0"/>
              </a:rPr>
              <a:t>   how </a:t>
            </a:r>
            <a:r>
              <a:rPr lang="en-US" sz="1600" dirty="0">
                <a:latin typeface="Cambria" panose="02040503050406030204" pitchFamily="18" charset="0"/>
              </a:rPr>
              <a:t>could </a:t>
            </a:r>
            <a:r>
              <a:rPr lang="en-US" sz="1600" dirty="0" smtClean="0">
                <a:latin typeface="Cambria" panose="02040503050406030204" pitchFamily="18" charset="0"/>
              </a:rPr>
              <a:t>we </a:t>
            </a:r>
            <a:r>
              <a:rPr lang="en-US" sz="1600" dirty="0">
                <a:latin typeface="Cambria" panose="02040503050406030204" pitchFamily="18" charset="0"/>
              </a:rPr>
              <a:t>make this work </a:t>
            </a:r>
            <a:r>
              <a:rPr lang="en-US" sz="1600" dirty="0" smtClean="0">
                <a:latin typeface="Cambria" panose="02040503050406030204" pitchFamily="18" charset="0"/>
              </a:rPr>
              <a:t>for </a:t>
            </a:r>
            <a:r>
              <a:rPr lang="en-US" sz="1600" dirty="0">
                <a:latin typeface="Cambria" panose="02040503050406030204" pitchFamily="18" charset="0"/>
              </a:rPr>
              <a:t>leap </a:t>
            </a:r>
            <a:r>
              <a:rPr lang="en-US" sz="1600" dirty="0" smtClean="0">
                <a:latin typeface="Cambria" panose="02040503050406030204" pitchFamily="18" charset="0"/>
              </a:rPr>
              <a:t>years, too?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 rot="5400000">
            <a:off x="4627563" y="2552700"/>
            <a:ext cx="609600" cy="8382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2" name="Down Arrow 31"/>
          <p:cNvSpPr/>
          <p:nvPr/>
        </p:nvSpPr>
        <p:spPr bwMode="auto">
          <a:xfrm rot="5400000">
            <a:off x="6310313" y="4661684"/>
            <a:ext cx="609600" cy="8382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9" name="Rectangle 60"/>
          <p:cNvSpPr>
            <a:spLocks noChangeArrowheads="1"/>
          </p:cNvSpPr>
          <p:nvPr/>
        </p:nvSpPr>
        <p:spPr bwMode="auto">
          <a:xfrm>
            <a:off x="3952615" y="213431"/>
            <a:ext cx="4820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800" dirty="0" smtClean="0">
                <a:latin typeface="Cambria" pitchFamily="18" charset="0"/>
              </a:rPr>
              <a:t>Don't hand this in...   </a:t>
            </a:r>
            <a:r>
              <a:rPr lang="en-US" sz="1800" i="1" dirty="0" smtClean="0">
                <a:latin typeface="Cambria" pitchFamily="18" charset="0"/>
              </a:rPr>
              <a:t>Use for </a:t>
            </a:r>
            <a:r>
              <a:rPr lang="en-US" sz="1800" i="1" dirty="0" smtClean="0">
                <a:latin typeface="Cambria" pitchFamily="18" charset="0"/>
              </a:rPr>
              <a:t>hw11pr1 </a:t>
            </a:r>
            <a:r>
              <a:rPr lang="en-US" sz="1800" i="1" dirty="0" smtClean="0">
                <a:latin typeface="Cambria" pitchFamily="18" charset="0"/>
              </a:rPr>
              <a:t>this week!</a:t>
            </a:r>
            <a:endParaRPr lang="en-US" sz="1800" dirty="0" smtClean="0"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5704" y="272548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 smtClean="0">
                <a:latin typeface="Courier New" pitchFamily="49" charset="0"/>
              </a:rPr>
              <a:t>self.day</a:t>
            </a:r>
            <a:r>
              <a:rPr lang="en-US" b="1" dirty="0" smtClean="0">
                <a:latin typeface="Courier New" pitchFamily="49" charset="0"/>
              </a:rPr>
              <a:t> += 1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242392" y="3581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Courier New" pitchFamily="49" charset="0"/>
              </a:rPr>
              <a:t>if </a:t>
            </a:r>
            <a:endParaRPr lang="en-US" dirty="0"/>
          </a:p>
        </p:txBody>
      </p:sp>
      <p:sp>
        <p:nvSpPr>
          <p:cNvPr id="34" name="Rectangle 59"/>
          <p:cNvSpPr>
            <a:spLocks noChangeArrowheads="1"/>
          </p:cNvSpPr>
          <p:nvPr/>
        </p:nvSpPr>
        <p:spPr bwMode="auto">
          <a:xfrm>
            <a:off x="6652168" y="3588922"/>
            <a:ext cx="16409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</a:rPr>
              <a:t>test if we have gone "out of bounds!"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 rot="5400000">
            <a:off x="5905500" y="3404152"/>
            <a:ext cx="609600" cy="8382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891748" y="3563642"/>
            <a:ext cx="3727174" cy="53127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2938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895601" y="2667000"/>
            <a:ext cx="787758" cy="282262"/>
          </a:xfrm>
          <a:prstGeom prst="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8600" y="369888"/>
            <a:ext cx="8603637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2100" b="1" dirty="0" smtClean="0">
                <a:latin typeface="Courier New" pitchFamily="49" charset="0"/>
              </a:rPr>
              <a:t>(</a:t>
            </a:r>
            <a:r>
              <a:rPr lang="en-US" sz="2100" b="1" dirty="0" smtClean="0">
                <a:solidFill>
                  <a:srgbClr val="FFC000"/>
                </a:solidFill>
                <a:latin typeface="Courier New" pitchFamily="49" charset="0"/>
              </a:rPr>
              <a:t>object</a:t>
            </a:r>
            <a:r>
              <a:rPr lang="en-US" sz="2100" b="1" dirty="0" smtClean="0">
                <a:latin typeface="Courier New" pitchFamily="49" charset="0"/>
              </a:rPr>
              <a:t>):</a:t>
            </a:r>
            <a:endParaRPr lang="en-US" sz="2100" b="1" dirty="0">
              <a:latin typeface="Courier New" pitchFamily="49" charset="0"/>
            </a:endParaRP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tomorrow</a:t>
            </a:r>
            <a:r>
              <a:rPr lang="en-US" sz="2100" b="1" dirty="0">
                <a:latin typeface="Courier New" pitchFamily="49" charset="0"/>
              </a:rPr>
              <a:t>(self):</a:t>
            </a: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"""Moves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the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self date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ahead 1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day."""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 </a:t>
            </a:r>
          </a:p>
          <a:p>
            <a:r>
              <a:rPr lang="en-US" sz="2100" b="1" dirty="0">
                <a:solidFill>
                  <a:srgbClr val="FF052A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  </a:t>
            </a:r>
            <a:r>
              <a:rPr lang="en-US" sz="2100" b="1" dirty="0" smtClean="0">
                <a:solidFill>
                  <a:srgbClr val="C00000"/>
                </a:solidFill>
                <a:latin typeface="Courier New" pitchFamily="49" charset="0"/>
              </a:rPr>
              <a:t> </a:t>
            </a:r>
            <a:endParaRPr lang="en-US" sz="2100" b="1" dirty="0" smtClean="0">
              <a:latin typeface="Courier New" pitchFamily="49" charset="0"/>
            </a:endParaRP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F0000"/>
                </a:solidFill>
                <a:latin typeface="Courier New" pitchFamily="49" charset="0"/>
              </a:rPr>
              <a:t>    </a:t>
            </a:r>
            <a:r>
              <a:rPr lang="en-US" sz="2100" b="1" dirty="0">
                <a:latin typeface="Courier New" pitchFamily="49" charset="0"/>
              </a:rPr>
              <a:t>DIM = [0,31,</a:t>
            </a:r>
            <a:r>
              <a:rPr lang="en-US" sz="2100" b="1" dirty="0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 dirty="0">
                <a:latin typeface="Courier New" pitchFamily="49" charset="0"/>
              </a:rPr>
              <a:t>,31,30,31,30,31,31,30,31,30,31]</a:t>
            </a:r>
          </a:p>
          <a:p>
            <a:r>
              <a:rPr lang="en-US" sz="2100" b="1" dirty="0">
                <a:latin typeface="Courier New" pitchFamily="49" charset="0"/>
              </a:rPr>
              <a:t>   </a:t>
            </a:r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+= 1    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# add 1 to the day!</a:t>
            </a:r>
          </a:p>
          <a:p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   </a:t>
            </a:r>
          </a:p>
          <a:p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   </a:t>
            </a:r>
            <a:r>
              <a:rPr lang="en-US" sz="2100" b="1" dirty="0" smtClean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&gt; DIM[</a:t>
            </a:r>
            <a:r>
              <a:rPr lang="en-US" sz="2100" b="1" dirty="0" err="1" smtClean="0">
                <a:latin typeface="Courier New" pitchFamily="49" charset="0"/>
              </a:rPr>
              <a:t>self.month</a:t>
            </a:r>
            <a:r>
              <a:rPr lang="en-US" sz="2100" b="1" dirty="0" smtClean="0">
                <a:latin typeface="Courier New" pitchFamily="49" charset="0"/>
              </a:rPr>
              <a:t>]:  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# check day</a:t>
            </a:r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err="1" smtClean="0">
                <a:latin typeface="Courier New" pitchFamily="49" charset="0"/>
              </a:rPr>
              <a:t>self.month</a:t>
            </a:r>
            <a:r>
              <a:rPr lang="en-US" sz="2100" b="1" dirty="0" smtClean="0">
                <a:latin typeface="Courier New" pitchFamily="49" charset="0"/>
              </a:rPr>
              <a:t> += 1</a:t>
            </a: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= 1</a:t>
            </a:r>
          </a:p>
          <a:p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smtClean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 err="1" smtClean="0">
                <a:latin typeface="Courier New" pitchFamily="49" charset="0"/>
              </a:rPr>
              <a:t>self.month</a:t>
            </a:r>
            <a:r>
              <a:rPr lang="en-US" sz="2100" b="1" dirty="0" smtClean="0">
                <a:latin typeface="Courier New" pitchFamily="49" charset="0"/>
              </a:rPr>
              <a:t> &gt; 12:         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# check month</a:t>
            </a:r>
          </a:p>
          <a:p>
            <a:r>
              <a:rPr lang="en-US" sz="2100" b="1" dirty="0" smtClean="0">
                <a:latin typeface="Courier New" pitchFamily="49" charset="0"/>
              </a:rPr>
              <a:t>            </a:t>
            </a:r>
            <a:r>
              <a:rPr lang="en-US" sz="2100" b="1" dirty="0" err="1" smtClean="0">
                <a:latin typeface="Courier New" pitchFamily="49" charset="0"/>
              </a:rPr>
              <a:t>self.year</a:t>
            </a:r>
            <a:r>
              <a:rPr lang="en-US" sz="2100" b="1" dirty="0" smtClean="0">
                <a:latin typeface="Courier New" pitchFamily="49" charset="0"/>
              </a:rPr>
              <a:t> += 1</a:t>
            </a: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    </a:t>
            </a:r>
            <a:r>
              <a:rPr lang="en-US" sz="2100" b="1" dirty="0" err="1" smtClean="0">
                <a:latin typeface="Courier New" pitchFamily="49" charset="0"/>
              </a:rPr>
              <a:t>self.month</a:t>
            </a:r>
            <a:r>
              <a:rPr lang="en-US" sz="2100" b="1" dirty="0" smtClean="0">
                <a:latin typeface="Courier New" pitchFamily="49" charset="0"/>
              </a:rPr>
              <a:t> = 1</a:t>
            </a:r>
            <a:endParaRPr lang="en-US" sz="2100" b="1" dirty="0">
              <a:latin typeface="Courier New" pitchFamily="49" charset="0"/>
            </a:endParaRPr>
          </a:p>
        </p:txBody>
      </p:sp>
      <p:pic>
        <p:nvPicPr>
          <p:cNvPr id="43011" name="Picture 4" descr="calend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220663"/>
            <a:ext cx="10795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 bwMode="auto">
          <a:xfrm>
            <a:off x="3060880" y="1981200"/>
            <a:ext cx="457200" cy="609600"/>
          </a:xfrm>
          <a:prstGeom prst="downArrow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4316" y="1867437"/>
            <a:ext cx="2158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better as a </a:t>
            </a:r>
            <a:r>
              <a:rPr lang="en-US" sz="1800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variable</a:t>
            </a:r>
            <a:r>
              <a:rPr lang="en-US" sz="1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!</a:t>
            </a:r>
            <a:endParaRPr lang="en-US" sz="18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929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810130" y="1660360"/>
            <a:ext cx="7808494" cy="709863"/>
          </a:xfrm>
          <a:prstGeom prst="rect">
            <a:avLst/>
          </a:prstGeom>
          <a:solidFill>
            <a:srgbClr val="FFCCCC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485526" y="1660360"/>
            <a:ext cx="1700213" cy="3549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64896" y="2028171"/>
            <a:ext cx="1700213" cy="3549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95601" y="2667000"/>
            <a:ext cx="787758" cy="282262"/>
          </a:xfrm>
          <a:prstGeom prst="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35563" y="369888"/>
            <a:ext cx="8603637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2100" b="1" dirty="0" smtClean="0">
                <a:latin typeface="Courier New" pitchFamily="49" charset="0"/>
              </a:rPr>
              <a:t>(</a:t>
            </a:r>
            <a:r>
              <a:rPr lang="en-US" sz="2100" b="1" dirty="0" smtClean="0">
                <a:solidFill>
                  <a:srgbClr val="FFC000"/>
                </a:solidFill>
                <a:latin typeface="Courier New" pitchFamily="49" charset="0"/>
              </a:rPr>
              <a:t>object</a:t>
            </a:r>
            <a:r>
              <a:rPr lang="en-US" sz="2100" b="1" dirty="0" smtClean="0">
                <a:latin typeface="Courier New" pitchFamily="49" charset="0"/>
              </a:rPr>
              <a:t>):</a:t>
            </a:r>
            <a:endParaRPr lang="en-US" sz="2100" b="1" dirty="0">
              <a:latin typeface="Courier New" pitchFamily="49" charset="0"/>
            </a:endParaRP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tomorrow</a:t>
            </a:r>
            <a:r>
              <a:rPr lang="en-US" sz="2100" b="1" dirty="0">
                <a:latin typeface="Courier New" pitchFamily="49" charset="0"/>
              </a:rPr>
              <a:t>(self):</a:t>
            </a: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"""Moves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the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self date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ahead 1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day"""</a:t>
            </a:r>
            <a:endParaRPr lang="en-US" sz="2100" b="1" dirty="0" smtClean="0">
              <a:solidFill>
                <a:srgbClr val="FF052A"/>
              </a:solidFill>
              <a:latin typeface="Courier New" pitchFamily="49" charset="0"/>
            </a:endParaRPr>
          </a:p>
          <a:p>
            <a:r>
              <a:rPr lang="en-US" sz="2100" b="1" dirty="0" smtClean="0">
                <a:latin typeface="Courier New" pitchFamily="49" charset="0"/>
              </a:rPr>
              <a:t>    if </a:t>
            </a:r>
            <a:r>
              <a:rPr lang="en-US" sz="2100" b="1" dirty="0" err="1" smtClean="0">
                <a:latin typeface="Courier New" pitchFamily="49" charset="0"/>
              </a:rPr>
              <a:t>self.isLeapYear</a:t>
            </a:r>
            <a:r>
              <a:rPr lang="en-US" sz="2100" b="1" dirty="0" smtClean="0">
                <a:latin typeface="Courier New" pitchFamily="49" charset="0"/>
              </a:rPr>
              <a:t>(): </a:t>
            </a:r>
            <a:r>
              <a:rPr lang="en-US" sz="2100" b="1" dirty="0" err="1" smtClean="0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 dirty="0" smtClean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latin typeface="Courier New" pitchFamily="49" charset="0"/>
              </a:rPr>
              <a:t>= </a:t>
            </a:r>
            <a:r>
              <a:rPr lang="en-US" sz="2100" b="1" dirty="0" smtClean="0">
                <a:latin typeface="Courier New" pitchFamily="49" charset="0"/>
              </a:rPr>
              <a:t>29  </a:t>
            </a:r>
            <a:endParaRPr lang="en-US" sz="21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en-US" sz="2100" b="1" dirty="0" smtClean="0">
                <a:latin typeface="Courier New" pitchFamily="49" charset="0"/>
              </a:rPr>
              <a:t>    else</a:t>
            </a:r>
            <a:r>
              <a:rPr lang="en-US" sz="2100" b="1" dirty="0">
                <a:latin typeface="Courier New" pitchFamily="49" charset="0"/>
              </a:rPr>
              <a:t>: </a:t>
            </a:r>
            <a:r>
              <a:rPr lang="en-US" sz="2100" b="1" dirty="0" err="1" smtClean="0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 dirty="0" smtClean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= 28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F0000"/>
                </a:solidFill>
                <a:latin typeface="Courier New" pitchFamily="49" charset="0"/>
              </a:rPr>
              <a:t>    </a:t>
            </a:r>
            <a:r>
              <a:rPr lang="en-US" sz="2100" b="1" dirty="0">
                <a:latin typeface="Courier New" pitchFamily="49" charset="0"/>
              </a:rPr>
              <a:t>DIM = [0,31,</a:t>
            </a:r>
            <a:r>
              <a:rPr lang="en-US" sz="2100" b="1" dirty="0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 dirty="0">
                <a:latin typeface="Courier New" pitchFamily="49" charset="0"/>
              </a:rPr>
              <a:t>,31,30,31,30,31,31,30,31,30,31]</a:t>
            </a:r>
          </a:p>
          <a:p>
            <a:r>
              <a:rPr lang="en-US" sz="2100" b="1" dirty="0">
                <a:latin typeface="Courier New" pitchFamily="49" charset="0"/>
              </a:rPr>
              <a:t>   </a:t>
            </a:r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>
                <a:latin typeface="Courier New" pitchFamily="49" charset="0"/>
              </a:rPr>
              <a:t>+= 1    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# add 1 to the day!</a:t>
            </a:r>
          </a:p>
          <a:p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    </a:t>
            </a:r>
          </a:p>
          <a:p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    </a:t>
            </a:r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>
                <a:latin typeface="Courier New" pitchFamily="49" charset="0"/>
              </a:rPr>
              <a:t>self.day</a:t>
            </a:r>
            <a:r>
              <a:rPr lang="en-US" sz="2100" b="1" dirty="0">
                <a:latin typeface="Courier New" pitchFamily="49" charset="0"/>
              </a:rPr>
              <a:t> &gt; DIM[</a:t>
            </a:r>
            <a:r>
              <a:rPr lang="en-US" sz="2100" b="1" dirty="0" err="1">
                <a:latin typeface="Courier New" pitchFamily="49" charset="0"/>
              </a:rPr>
              <a:t>self.month</a:t>
            </a:r>
            <a:r>
              <a:rPr lang="en-US" sz="2100" b="1" dirty="0">
                <a:latin typeface="Courier New" pitchFamily="49" charset="0"/>
              </a:rPr>
              <a:t>]:  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# check day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    </a:t>
            </a:r>
            <a:r>
              <a:rPr lang="en-US" sz="2100" b="1" dirty="0" err="1">
                <a:latin typeface="Courier New" pitchFamily="49" charset="0"/>
              </a:rPr>
              <a:t>self.month</a:t>
            </a:r>
            <a:r>
              <a:rPr lang="en-US" sz="2100" b="1" dirty="0">
                <a:latin typeface="Courier New" pitchFamily="49" charset="0"/>
              </a:rPr>
              <a:t> += 1</a:t>
            </a:r>
          </a:p>
          <a:p>
            <a:r>
              <a:rPr lang="en-US" sz="2100" b="1" dirty="0">
                <a:latin typeface="Courier New" pitchFamily="49" charset="0"/>
              </a:rPr>
              <a:t>        </a:t>
            </a:r>
            <a:r>
              <a:rPr lang="en-US" sz="2100" b="1" dirty="0" err="1">
                <a:latin typeface="Courier New" pitchFamily="49" charset="0"/>
              </a:rPr>
              <a:t>self.day</a:t>
            </a:r>
            <a:r>
              <a:rPr lang="en-US" sz="2100" b="1" dirty="0">
                <a:latin typeface="Courier New" pitchFamily="49" charset="0"/>
              </a:rPr>
              <a:t> = 1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    </a:t>
            </a:r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>
                <a:latin typeface="Courier New" pitchFamily="49" charset="0"/>
              </a:rPr>
              <a:t>self.month</a:t>
            </a:r>
            <a:r>
              <a:rPr lang="en-US" sz="2100" b="1" dirty="0">
                <a:latin typeface="Courier New" pitchFamily="49" charset="0"/>
              </a:rPr>
              <a:t> &gt; 12:         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# check month</a:t>
            </a:r>
          </a:p>
          <a:p>
            <a:r>
              <a:rPr lang="en-US" sz="2100" b="1" dirty="0">
                <a:latin typeface="Courier New" pitchFamily="49" charset="0"/>
              </a:rPr>
              <a:t>            </a:t>
            </a:r>
            <a:r>
              <a:rPr lang="en-US" sz="2100" b="1" dirty="0" err="1">
                <a:latin typeface="Courier New" pitchFamily="49" charset="0"/>
              </a:rPr>
              <a:t>self.year</a:t>
            </a:r>
            <a:r>
              <a:rPr lang="en-US" sz="2100" b="1" dirty="0">
                <a:latin typeface="Courier New" pitchFamily="49" charset="0"/>
              </a:rPr>
              <a:t> += 1</a:t>
            </a:r>
          </a:p>
          <a:p>
            <a:r>
              <a:rPr lang="en-US" sz="2100" b="1" dirty="0">
                <a:latin typeface="Courier New" pitchFamily="49" charset="0"/>
              </a:rPr>
              <a:t>            </a:t>
            </a:r>
            <a:r>
              <a:rPr lang="en-US" sz="2100" b="1" dirty="0" err="1">
                <a:latin typeface="Courier New" pitchFamily="49" charset="0"/>
              </a:rPr>
              <a:t>self.month</a:t>
            </a:r>
            <a:r>
              <a:rPr lang="en-US" sz="2100" b="1" dirty="0">
                <a:latin typeface="Courier New" pitchFamily="49" charset="0"/>
              </a:rPr>
              <a:t> = 1</a:t>
            </a:r>
          </a:p>
        </p:txBody>
      </p:sp>
      <p:pic>
        <p:nvPicPr>
          <p:cNvPr id="43011" name="Picture 4" descr="calend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220663"/>
            <a:ext cx="10795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68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951962" y="2021983"/>
            <a:ext cx="876837" cy="312145"/>
          </a:xfrm>
          <a:prstGeom prst="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95601" y="2667000"/>
            <a:ext cx="787758" cy="282262"/>
          </a:xfrm>
          <a:prstGeom prst="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8600" y="369888"/>
            <a:ext cx="8603637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2100" b="1" dirty="0" smtClean="0">
                <a:latin typeface="Courier New" pitchFamily="49" charset="0"/>
              </a:rPr>
              <a:t>(</a:t>
            </a:r>
            <a:r>
              <a:rPr lang="en-US" sz="2100" b="1" dirty="0" smtClean="0">
                <a:solidFill>
                  <a:srgbClr val="FFC000"/>
                </a:solidFill>
                <a:latin typeface="Courier New" pitchFamily="49" charset="0"/>
              </a:rPr>
              <a:t>object</a:t>
            </a:r>
            <a:r>
              <a:rPr lang="en-US" sz="2100" b="1" dirty="0" smtClean="0">
                <a:latin typeface="Courier New" pitchFamily="49" charset="0"/>
              </a:rPr>
              <a:t>):</a:t>
            </a:r>
            <a:endParaRPr lang="en-US" sz="2100" b="1" dirty="0">
              <a:latin typeface="Courier New" pitchFamily="49" charset="0"/>
            </a:endParaRP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tomorrow</a:t>
            </a:r>
            <a:r>
              <a:rPr lang="en-US" sz="2100" b="1" dirty="0">
                <a:latin typeface="Courier New" pitchFamily="49" charset="0"/>
              </a:rPr>
              <a:t>(self):</a:t>
            </a: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"""Moves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the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self date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ahead 1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day"""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 </a:t>
            </a:r>
          </a:p>
          <a:p>
            <a:r>
              <a:rPr lang="en-US" sz="2100" b="1" dirty="0">
                <a:solidFill>
                  <a:srgbClr val="FF052A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  </a:t>
            </a:r>
            <a:r>
              <a:rPr lang="en-US" sz="2100" b="1" dirty="0" err="1" smtClean="0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>
                <a:latin typeface="Courier New" pitchFamily="49" charset="0"/>
              </a:rPr>
              <a:t>= 28 + </a:t>
            </a:r>
            <a:r>
              <a:rPr lang="en-US" sz="2100" b="1" dirty="0" err="1">
                <a:latin typeface="Courier New" pitchFamily="49" charset="0"/>
              </a:rPr>
              <a:t>self.isLeapYear</a:t>
            </a:r>
            <a:r>
              <a:rPr lang="en-US" sz="2100" b="1" dirty="0">
                <a:latin typeface="Courier New" pitchFamily="49" charset="0"/>
              </a:rPr>
              <a:t>()    </a:t>
            </a:r>
            <a:r>
              <a:rPr lang="en-US" sz="2100" b="1" dirty="0">
                <a:solidFill>
                  <a:srgbClr val="C00000"/>
                </a:solidFill>
                <a:latin typeface="Calibri" panose="020F0502020204030204" pitchFamily="34" charset="0"/>
              </a:rPr>
              <a:t># What </a:t>
            </a:r>
            <a:r>
              <a:rPr lang="en-US" sz="21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?!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F0000"/>
                </a:solidFill>
                <a:latin typeface="Courier New" pitchFamily="49" charset="0"/>
              </a:rPr>
              <a:t>    </a:t>
            </a:r>
            <a:r>
              <a:rPr lang="en-US" sz="2100" b="1" dirty="0">
                <a:latin typeface="Courier New" pitchFamily="49" charset="0"/>
              </a:rPr>
              <a:t>DIM = [0,31,</a:t>
            </a:r>
            <a:r>
              <a:rPr lang="en-US" sz="2100" b="1" dirty="0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 dirty="0">
                <a:latin typeface="Courier New" pitchFamily="49" charset="0"/>
              </a:rPr>
              <a:t>,31,30,31,30,31,31,30,31,30,31]</a:t>
            </a:r>
          </a:p>
          <a:p>
            <a:r>
              <a:rPr lang="en-US" sz="2100" b="1" dirty="0">
                <a:latin typeface="Courier New" pitchFamily="49" charset="0"/>
              </a:rPr>
              <a:t>   </a:t>
            </a:r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>
                <a:latin typeface="Courier New" pitchFamily="49" charset="0"/>
              </a:rPr>
              <a:t>+= 1    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# add 1 to the day!</a:t>
            </a:r>
          </a:p>
          <a:p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    </a:t>
            </a:r>
          </a:p>
          <a:p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    </a:t>
            </a:r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>
                <a:latin typeface="Courier New" pitchFamily="49" charset="0"/>
              </a:rPr>
              <a:t>self.day</a:t>
            </a:r>
            <a:r>
              <a:rPr lang="en-US" sz="2100" b="1" dirty="0">
                <a:latin typeface="Courier New" pitchFamily="49" charset="0"/>
              </a:rPr>
              <a:t> &gt; DIM[</a:t>
            </a:r>
            <a:r>
              <a:rPr lang="en-US" sz="2100" b="1" dirty="0" err="1">
                <a:latin typeface="Courier New" pitchFamily="49" charset="0"/>
              </a:rPr>
              <a:t>self.month</a:t>
            </a:r>
            <a:r>
              <a:rPr lang="en-US" sz="2100" b="1" dirty="0">
                <a:latin typeface="Courier New" pitchFamily="49" charset="0"/>
              </a:rPr>
              <a:t>]:  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# check day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    </a:t>
            </a:r>
            <a:r>
              <a:rPr lang="en-US" sz="2100" b="1" dirty="0" err="1">
                <a:latin typeface="Courier New" pitchFamily="49" charset="0"/>
              </a:rPr>
              <a:t>self.month</a:t>
            </a:r>
            <a:r>
              <a:rPr lang="en-US" sz="2100" b="1" dirty="0">
                <a:latin typeface="Courier New" pitchFamily="49" charset="0"/>
              </a:rPr>
              <a:t> += 1</a:t>
            </a:r>
          </a:p>
          <a:p>
            <a:r>
              <a:rPr lang="en-US" sz="2100" b="1" dirty="0">
                <a:latin typeface="Courier New" pitchFamily="49" charset="0"/>
              </a:rPr>
              <a:t>        </a:t>
            </a:r>
            <a:r>
              <a:rPr lang="en-US" sz="2100" b="1" dirty="0" err="1">
                <a:latin typeface="Courier New" pitchFamily="49" charset="0"/>
              </a:rPr>
              <a:t>self.day</a:t>
            </a:r>
            <a:r>
              <a:rPr lang="en-US" sz="2100" b="1" dirty="0">
                <a:latin typeface="Courier New" pitchFamily="49" charset="0"/>
              </a:rPr>
              <a:t> = 1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    </a:t>
            </a:r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>
                <a:latin typeface="Courier New" pitchFamily="49" charset="0"/>
              </a:rPr>
              <a:t>self.month</a:t>
            </a:r>
            <a:r>
              <a:rPr lang="en-US" sz="2100" b="1" dirty="0">
                <a:latin typeface="Courier New" pitchFamily="49" charset="0"/>
              </a:rPr>
              <a:t> &gt; 12:         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# check month</a:t>
            </a:r>
          </a:p>
          <a:p>
            <a:r>
              <a:rPr lang="en-US" sz="2100" b="1" dirty="0">
                <a:latin typeface="Courier New" pitchFamily="49" charset="0"/>
              </a:rPr>
              <a:t>            </a:t>
            </a:r>
            <a:r>
              <a:rPr lang="en-US" sz="2100" b="1" dirty="0" err="1">
                <a:latin typeface="Courier New" pitchFamily="49" charset="0"/>
              </a:rPr>
              <a:t>self.year</a:t>
            </a:r>
            <a:r>
              <a:rPr lang="en-US" sz="2100" b="1" dirty="0">
                <a:latin typeface="Courier New" pitchFamily="49" charset="0"/>
              </a:rPr>
              <a:t> += 1</a:t>
            </a:r>
          </a:p>
          <a:p>
            <a:r>
              <a:rPr lang="en-US" sz="2100" b="1" dirty="0">
                <a:latin typeface="Courier New" pitchFamily="49" charset="0"/>
              </a:rPr>
              <a:t>            </a:t>
            </a:r>
            <a:r>
              <a:rPr lang="en-US" sz="2100" b="1" dirty="0" err="1">
                <a:latin typeface="Courier New" pitchFamily="49" charset="0"/>
              </a:rPr>
              <a:t>self.month</a:t>
            </a:r>
            <a:r>
              <a:rPr lang="en-US" sz="2100" b="1" dirty="0">
                <a:latin typeface="Courier New" pitchFamily="49" charset="0"/>
              </a:rPr>
              <a:t> = 1</a:t>
            </a:r>
          </a:p>
        </p:txBody>
      </p:sp>
      <p:pic>
        <p:nvPicPr>
          <p:cNvPr id="43011" name="Picture 4" descr="calend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220663"/>
            <a:ext cx="10795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462704">
            <a:off x="7716698" y="2039556"/>
            <a:ext cx="1295400" cy="27699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the "Luke trick"!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268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951962" y="2021983"/>
            <a:ext cx="876837" cy="312145"/>
          </a:xfrm>
          <a:prstGeom prst="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95601" y="2667000"/>
            <a:ext cx="787758" cy="282262"/>
          </a:xfrm>
          <a:prstGeom prst="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8600" y="369888"/>
            <a:ext cx="8603637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2100" b="1" dirty="0" smtClean="0">
                <a:latin typeface="Courier New" pitchFamily="49" charset="0"/>
              </a:rPr>
              <a:t>(</a:t>
            </a:r>
            <a:r>
              <a:rPr lang="en-US" sz="2100" b="1" dirty="0" smtClean="0">
                <a:solidFill>
                  <a:srgbClr val="FFC000"/>
                </a:solidFill>
                <a:latin typeface="Courier New" pitchFamily="49" charset="0"/>
              </a:rPr>
              <a:t>object</a:t>
            </a:r>
            <a:r>
              <a:rPr lang="en-US" sz="2100" b="1" dirty="0" smtClean="0">
                <a:latin typeface="Courier New" pitchFamily="49" charset="0"/>
              </a:rPr>
              <a:t>):</a:t>
            </a:r>
            <a:endParaRPr lang="en-US" sz="2100" b="1" dirty="0">
              <a:latin typeface="Courier New" pitchFamily="49" charset="0"/>
            </a:endParaRP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yesterday</a:t>
            </a:r>
            <a:r>
              <a:rPr lang="en-US" sz="2100" b="1" dirty="0" smtClean="0">
                <a:latin typeface="Courier New" pitchFamily="49" charset="0"/>
              </a:rPr>
              <a:t>(self</a:t>
            </a:r>
            <a:r>
              <a:rPr lang="en-US" sz="2100" b="1" dirty="0">
                <a:latin typeface="Courier New" pitchFamily="49" charset="0"/>
              </a:rPr>
              <a:t>):</a:t>
            </a: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"""Moves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the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self date </a:t>
            </a:r>
            <a:r>
              <a:rPr lang="en-US" sz="2100" b="1" i="1" dirty="0" smtClean="0">
                <a:solidFill>
                  <a:srgbClr val="046923"/>
                </a:solidFill>
                <a:latin typeface="Courier New" pitchFamily="49" charset="0"/>
              </a:rPr>
              <a:t>backwards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1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day."""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 </a:t>
            </a:r>
          </a:p>
          <a:p>
            <a:r>
              <a:rPr lang="en-US" sz="2100" b="1" dirty="0">
                <a:solidFill>
                  <a:srgbClr val="FF052A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  </a:t>
            </a:r>
            <a:r>
              <a:rPr lang="en-US" sz="2100" b="1" dirty="0" err="1" smtClean="0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>
                <a:latin typeface="Courier New" pitchFamily="49" charset="0"/>
              </a:rPr>
              <a:t>= 28 + </a:t>
            </a:r>
            <a:r>
              <a:rPr lang="en-US" sz="2100" b="1" dirty="0" err="1">
                <a:latin typeface="Courier New" pitchFamily="49" charset="0"/>
              </a:rPr>
              <a:t>self.isLeapYear</a:t>
            </a:r>
            <a:r>
              <a:rPr lang="en-US" sz="2100" b="1" dirty="0">
                <a:latin typeface="Courier New" pitchFamily="49" charset="0"/>
              </a:rPr>
              <a:t>()    </a:t>
            </a:r>
            <a:r>
              <a:rPr lang="en-US" sz="2100" b="1" dirty="0">
                <a:solidFill>
                  <a:srgbClr val="C00000"/>
                </a:solidFill>
                <a:latin typeface="Calibri" panose="020F0502020204030204" pitchFamily="34" charset="0"/>
              </a:rPr>
              <a:t># </a:t>
            </a:r>
            <a:r>
              <a:rPr lang="en-US" sz="21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Yay!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F0000"/>
                </a:solidFill>
                <a:latin typeface="Courier New" pitchFamily="49" charset="0"/>
              </a:rPr>
              <a:t>    </a:t>
            </a:r>
            <a:r>
              <a:rPr lang="en-US" sz="2100" b="1" dirty="0">
                <a:latin typeface="Courier New" pitchFamily="49" charset="0"/>
              </a:rPr>
              <a:t>DIM = [0,31,</a:t>
            </a:r>
            <a:r>
              <a:rPr lang="en-US" sz="2100" b="1" dirty="0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 dirty="0">
                <a:latin typeface="Courier New" pitchFamily="49" charset="0"/>
              </a:rPr>
              <a:t>,31,30,31,30,31,31,30,31,30,31]</a:t>
            </a:r>
          </a:p>
          <a:p>
            <a:r>
              <a:rPr lang="en-US" sz="2100" b="1" dirty="0">
                <a:latin typeface="Courier New" pitchFamily="49" charset="0"/>
              </a:rPr>
              <a:t>   </a:t>
            </a:r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endParaRPr lang="en-US" sz="2100" b="1" dirty="0">
              <a:latin typeface="Courier New" pitchFamily="49" charset="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381000" y="6400800"/>
            <a:ext cx="8455853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1815F3"/>
                </a:solidFill>
                <a:latin typeface="Cambria" panose="02040503050406030204" pitchFamily="18" charset="0"/>
              </a:rPr>
              <a:t>For lab:    </a:t>
            </a:r>
            <a:r>
              <a:rPr lang="en-US" sz="1600" dirty="0" smtClean="0">
                <a:latin typeface="Cambria" panose="02040503050406030204" pitchFamily="18" charset="0"/>
              </a:rPr>
              <a:t>how will "wrap-around" work in this case?   </a:t>
            </a:r>
            <a:r>
              <a:rPr lang="en-US" sz="1600" i="1" dirty="0" smtClean="0">
                <a:latin typeface="Cambria" panose="02040503050406030204" pitchFamily="18" charset="0"/>
              </a:rPr>
              <a:t>What cases do we need to worry about?!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9" name="Rectangle 60"/>
          <p:cNvSpPr>
            <a:spLocks noChangeArrowheads="1"/>
          </p:cNvSpPr>
          <p:nvPr/>
        </p:nvSpPr>
        <p:spPr bwMode="auto">
          <a:xfrm>
            <a:off x="4095363" y="185222"/>
            <a:ext cx="4820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800" dirty="0" smtClean="0">
                <a:latin typeface="Cambria" pitchFamily="18" charset="0"/>
              </a:rPr>
              <a:t>Don't hand this in...   </a:t>
            </a:r>
            <a:r>
              <a:rPr lang="en-US" sz="1800" i="1" dirty="0" smtClean="0">
                <a:latin typeface="Cambria" pitchFamily="18" charset="0"/>
              </a:rPr>
              <a:t>Use for hw10pr1 this week!</a:t>
            </a:r>
            <a:endParaRPr lang="en-US" sz="1800" dirty="0" smtClean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204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44672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4" descr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266825"/>
            <a:ext cx="43275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1304925" y="212859"/>
            <a:ext cx="6629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Not all years are the same!</a:t>
            </a:r>
            <a:endParaRPr lang="en-US" sz="4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Donut 1"/>
          <p:cNvSpPr/>
          <p:nvPr/>
        </p:nvSpPr>
        <p:spPr bwMode="auto">
          <a:xfrm>
            <a:off x="3048000" y="3865331"/>
            <a:ext cx="1219200" cy="1219200"/>
          </a:xfrm>
          <a:prstGeom prst="donu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6" name="Donut 5"/>
          <p:cNvSpPr/>
          <p:nvPr/>
        </p:nvSpPr>
        <p:spPr bwMode="auto">
          <a:xfrm>
            <a:off x="6324600" y="1981200"/>
            <a:ext cx="1219200" cy="1219200"/>
          </a:xfrm>
          <a:prstGeom prst="donu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1219200" y="685800"/>
            <a:ext cx="66468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400" dirty="0">
                <a:latin typeface="Calibri" pitchFamily="34" charset="0"/>
              </a:rPr>
              <a:t>See you @ this week's </a:t>
            </a:r>
            <a:r>
              <a:rPr lang="en-US" sz="6400" dirty="0" smtClean="0">
                <a:latin typeface="Calibri" pitchFamily="34" charset="0"/>
              </a:rPr>
              <a:t>lab …</a:t>
            </a:r>
            <a:endParaRPr lang="en-US" sz="6400" dirty="0">
              <a:latin typeface="Calibri" pitchFamily="34" charset="0"/>
            </a:endParaRPr>
          </a:p>
          <a:p>
            <a:pPr algn="ctr"/>
            <a:r>
              <a:rPr lang="en-US" sz="6400" dirty="0">
                <a:latin typeface="Calibri" pitchFamily="34" charset="0"/>
              </a:rPr>
              <a:t> </a:t>
            </a:r>
          </a:p>
          <a:p>
            <a:pPr algn="ctr"/>
            <a:r>
              <a:rPr lang="en-US" sz="6400" dirty="0" smtClean="0">
                <a:latin typeface="Calibri" pitchFamily="34" charset="0"/>
              </a:rPr>
              <a:t>… it's </a:t>
            </a:r>
            <a:r>
              <a:rPr lang="en-US" sz="6400" dirty="0">
                <a:latin typeface="Calibri" pitchFamily="34" charset="0"/>
              </a:rPr>
              <a:t>a </a:t>
            </a:r>
            <a:r>
              <a:rPr lang="en-US" sz="6400" b="1" dirty="0">
                <a:solidFill>
                  <a:srgbClr val="1815F3"/>
                </a:solidFill>
                <a:latin typeface="Courier New" pitchFamily="49" charset="0"/>
                <a:cs typeface="Courier New" pitchFamily="49" charset="0"/>
              </a:rPr>
              <a:t>Date</a:t>
            </a:r>
            <a:r>
              <a:rPr lang="en-US" sz="6400" dirty="0">
                <a:latin typeface="Calibri" pitchFamily="34" charset="0"/>
              </a:rPr>
              <a:t>!</a:t>
            </a:r>
          </a:p>
        </p:txBody>
      </p:sp>
      <p:sp>
        <p:nvSpPr>
          <p:cNvPr id="3" name="TextBox 2"/>
          <p:cNvSpPr txBox="1"/>
          <p:nvPr/>
        </p:nvSpPr>
        <p:spPr>
          <a:xfrm rot="10800000">
            <a:off x="4316897" y="346875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^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339014">
            <a:off x="3886200" y="3247863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dirty="0" smtClean="0">
                <a:solidFill>
                  <a:srgbClr val="FF0000"/>
                </a:solidFill>
              </a:rPr>
              <a:t>-y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Cambria" panose="02040503050406030204" pitchFamily="18" charset="0"/>
              </a:rPr>
              <a:t>Midterm Art &amp; Poetry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191000"/>
            <a:ext cx="7282248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84" y="1676400"/>
            <a:ext cx="784713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4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626" y="219449"/>
            <a:ext cx="5888748" cy="641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5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500063" y="361193"/>
            <a:ext cx="3614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mbria"/>
                <a:cs typeface="Cambria"/>
              </a:rPr>
              <a:t>A whole new </a:t>
            </a:r>
            <a:r>
              <a:rPr lang="en-US" b="1" dirty="0" smtClean="0">
                <a:solidFill>
                  <a:srgbClr val="000000"/>
                </a:solidFill>
                <a:latin typeface="Courier New"/>
                <a:cs typeface="Courier New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mbria"/>
                <a:cs typeface="Cambria"/>
              </a:rPr>
              <a:t>of </a:t>
            </a:r>
            <a:r>
              <a:rPr lang="en-US" dirty="0">
                <a:solidFill>
                  <a:srgbClr val="000000"/>
                </a:solidFill>
                <a:latin typeface="Cambria"/>
                <a:cs typeface="Cambria"/>
              </a:rPr>
              <a:t>programming</a:t>
            </a: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6324600" y="253898"/>
            <a:ext cx="25908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mbria" pitchFamily="18" charset="0"/>
              </a:rPr>
              <a:t>CS 5 overview</a:t>
            </a:r>
          </a:p>
        </p:txBody>
      </p:sp>
      <p:sp>
        <p:nvSpPr>
          <p:cNvPr id="22532" name="Text Box 43"/>
          <p:cNvSpPr txBox="1">
            <a:spLocks noChangeArrowheads="1"/>
          </p:cNvSpPr>
          <p:nvPr/>
        </p:nvSpPr>
        <p:spPr bwMode="auto">
          <a:xfrm>
            <a:off x="6324600" y="6167735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 smtClean="0">
                <a:latin typeface="Calibri" pitchFamily="34" charset="0"/>
              </a:rPr>
              <a:t>CS: theory + practice </a:t>
            </a:r>
            <a:endParaRPr lang="en-US" i="1" dirty="0">
              <a:latin typeface="Calibri" pitchFamily="34" charset="0"/>
            </a:endParaRPr>
          </a:p>
        </p:txBody>
      </p:sp>
      <p:sp>
        <p:nvSpPr>
          <p:cNvPr id="22534" name="Text Box 47"/>
          <p:cNvSpPr txBox="1">
            <a:spLocks noChangeArrowheads="1"/>
          </p:cNvSpPr>
          <p:nvPr/>
        </p:nvSpPr>
        <p:spPr bwMode="auto">
          <a:xfrm>
            <a:off x="6324600" y="1066800"/>
            <a:ext cx="2438400" cy="1200329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libri" pitchFamily="34" charset="0"/>
              </a:rPr>
              <a:t>CS's building blocks: functions and composition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5" t="11584" r="24854" b="9996"/>
          <a:stretch>
            <a:fillRect/>
          </a:stretch>
        </p:blipFill>
        <p:spPr bwMode="auto">
          <a:xfrm>
            <a:off x="555625" y="1524000"/>
            <a:ext cx="35575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6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662113" y="6121400"/>
            <a:ext cx="471487" cy="488950"/>
            <a:chOff x="2928" y="1051"/>
            <a:chExt cx="840" cy="957"/>
          </a:xfrm>
        </p:grpSpPr>
        <p:sp>
          <p:nvSpPr>
            <p:cNvPr id="22544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7" name="Text Box 28"/>
          <p:cNvSpPr txBox="1">
            <a:spLocks noChangeArrowheads="1"/>
          </p:cNvSpPr>
          <p:nvPr/>
        </p:nvSpPr>
        <p:spPr bwMode="auto">
          <a:xfrm>
            <a:off x="228600" y="5867400"/>
            <a:ext cx="1390650" cy="523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i="1" dirty="0" smtClean="0">
                <a:solidFill>
                  <a:srgbClr val="046923"/>
                </a:solidFill>
                <a:latin typeface="Comic Sans MS" pitchFamily="66" charset="0"/>
              </a:rPr>
              <a:t>Whose </a:t>
            </a:r>
            <a:r>
              <a:rPr lang="en-US" sz="1400" dirty="0">
                <a:solidFill>
                  <a:srgbClr val="046923"/>
                </a:solidFill>
                <a:latin typeface="Comic Sans MS" pitchFamily="66" charset="0"/>
              </a:rPr>
              <a:t>convenience?</a:t>
            </a:r>
            <a:endParaRPr lang="en-US" sz="1400" i="1" dirty="0">
              <a:solidFill>
                <a:srgbClr val="046923"/>
              </a:solidFill>
              <a:latin typeface="Comic Sans MS" pitchFamily="66" charset="0"/>
            </a:endParaRPr>
          </a:p>
        </p:txBody>
      </p:sp>
      <p:sp>
        <p:nvSpPr>
          <p:cNvPr id="22538" name="Text Box 47"/>
          <p:cNvSpPr txBox="1">
            <a:spLocks noChangeArrowheads="1"/>
          </p:cNvSpPr>
          <p:nvPr/>
        </p:nvSpPr>
        <p:spPr bwMode="auto">
          <a:xfrm>
            <a:off x="6324600" y="2819400"/>
            <a:ext cx="2590800" cy="120032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behind CS's curtain</a:t>
            </a:r>
            <a:r>
              <a:rPr lang="en-US" i="1" dirty="0" smtClean="0">
                <a:solidFill>
                  <a:schemeClr val="bg1"/>
                </a:solidFill>
                <a:latin typeface="Calibri" pitchFamily="34" charset="0"/>
              </a:rPr>
              <a:t>: circuits, assembly, loops</a:t>
            </a:r>
            <a:endParaRPr lang="en-US" i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2539" name="Text Box 47"/>
          <p:cNvSpPr txBox="1">
            <a:spLocks noChangeArrowheads="1"/>
          </p:cNvSpPr>
          <p:nvPr/>
        </p:nvSpPr>
        <p:spPr bwMode="auto">
          <a:xfrm>
            <a:off x="6603569" y="4347864"/>
            <a:ext cx="1891937" cy="830997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1815F3"/>
                </a:solidFill>
                <a:latin typeface="Calibri" pitchFamily="34" charset="0"/>
              </a:rPr>
              <a:t>Designing Data!</a:t>
            </a:r>
          </a:p>
        </p:txBody>
      </p:sp>
      <p:sp>
        <p:nvSpPr>
          <p:cNvPr id="22533" name="Text Box 44"/>
          <p:cNvSpPr txBox="1">
            <a:spLocks noChangeArrowheads="1"/>
          </p:cNvSpPr>
          <p:nvPr/>
        </p:nvSpPr>
        <p:spPr bwMode="auto">
          <a:xfrm>
            <a:off x="8151812" y="4820880"/>
            <a:ext cx="687388" cy="715962"/>
          </a:xfrm>
          <a:prstGeom prst="rect">
            <a:avLst/>
          </a:prstGeom>
          <a:solidFill>
            <a:srgbClr val="FFCC99"/>
          </a:solidFill>
          <a:ln w="9525">
            <a:solidFill>
              <a:srgbClr val="1815F3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500" dirty="0">
                <a:latin typeface="Calibri" pitchFamily="34" charset="0"/>
              </a:rPr>
              <a:t>The </a:t>
            </a:r>
            <a:r>
              <a:rPr lang="en-US" sz="1500" b="1" dirty="0">
                <a:solidFill>
                  <a:srgbClr val="1815F3"/>
                </a:solidFill>
                <a:latin typeface="Calibri" pitchFamily="34" charset="0"/>
              </a:rPr>
              <a:t>Date</a:t>
            </a:r>
            <a:r>
              <a:rPr lang="en-US" sz="1500" dirty="0">
                <a:solidFill>
                  <a:srgbClr val="1815F3"/>
                </a:solidFill>
                <a:latin typeface="Calibri" pitchFamily="34" charset="0"/>
              </a:rPr>
              <a:t> </a:t>
            </a:r>
            <a:r>
              <a:rPr lang="en-US" sz="1500" dirty="0">
                <a:latin typeface="Calibri" pitchFamily="34" charset="0"/>
              </a:rPr>
              <a:t>class</a:t>
            </a:r>
          </a:p>
        </p:txBody>
      </p:sp>
      <p:sp>
        <p:nvSpPr>
          <p:cNvPr id="3" name="Rectangle 2"/>
          <p:cNvSpPr/>
          <p:nvPr/>
        </p:nvSpPr>
        <p:spPr>
          <a:xfrm>
            <a:off x="1461052" y="6719501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300" dirty="0">
                <a:solidFill>
                  <a:schemeClr val="bg1">
                    <a:lumMod val="65000"/>
                  </a:schemeClr>
                </a:solidFill>
              </a:rPr>
              <a:t>https://www.vecteezy.com/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57" t="69592" r="27143"/>
          <a:stretch/>
        </p:blipFill>
        <p:spPr>
          <a:xfrm>
            <a:off x="4301324" y="3409548"/>
            <a:ext cx="1804252" cy="16002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" t="69592" r="74575"/>
          <a:stretch/>
        </p:blipFill>
        <p:spPr>
          <a:xfrm>
            <a:off x="4288445" y="111401"/>
            <a:ext cx="1804252" cy="16002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25" t="69592" r="50575"/>
          <a:stretch/>
        </p:blipFill>
        <p:spPr>
          <a:xfrm>
            <a:off x="4314203" y="1770200"/>
            <a:ext cx="1804252" cy="16002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8" t="69592" r="4001"/>
          <a:stretch/>
        </p:blipFill>
        <p:spPr>
          <a:xfrm>
            <a:off x="4304554" y="5048896"/>
            <a:ext cx="1772034" cy="1600200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 bwMode="auto">
          <a:xfrm>
            <a:off x="6129213" y="4209648"/>
            <a:ext cx="267954" cy="1124352"/>
          </a:xfrm>
          <a:prstGeom prst="rightBrace">
            <a:avLst>
              <a:gd name="adj1" fmla="val 47709"/>
              <a:gd name="adj2" fmla="val 50000"/>
            </a:avLst>
          </a:prstGeom>
          <a:noFill/>
          <a:ln w="9525" cap="flat" cmpd="sng" algn="ctr">
            <a:solidFill>
              <a:srgbClr val="1815F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892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/>
          <a:stretch>
            <a:fillRect/>
          </a:stretch>
        </p:blipFill>
        <p:spPr bwMode="auto">
          <a:xfrm>
            <a:off x="0" y="106680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1"/>
          <p:cNvSpPr txBox="1">
            <a:spLocks noChangeArrowheads="1"/>
          </p:cNvSpPr>
          <p:nvPr/>
        </p:nvSpPr>
        <p:spPr bwMode="auto">
          <a:xfrm>
            <a:off x="762000" y="762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Classes and Objects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/>
          <a:stretch>
            <a:fillRect/>
          </a:stretch>
        </p:blipFill>
        <p:spPr bwMode="auto">
          <a:xfrm>
            <a:off x="0" y="106680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1"/>
          <p:cNvSpPr txBox="1">
            <a:spLocks noChangeArrowheads="1"/>
          </p:cNvSpPr>
          <p:nvPr/>
        </p:nvSpPr>
        <p:spPr bwMode="auto">
          <a:xfrm>
            <a:off x="762000" y="762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Classes and Objects</a:t>
            </a:r>
          </a:p>
        </p:txBody>
      </p:sp>
      <p:sp>
        <p:nvSpPr>
          <p:cNvPr id="4" name="Text Box 31"/>
          <p:cNvSpPr txBox="1">
            <a:spLocks noChangeArrowheads="1"/>
          </p:cNvSpPr>
          <p:nvPr/>
        </p:nvSpPr>
        <p:spPr bwMode="auto">
          <a:xfrm rot="21280052">
            <a:off x="795659" y="1048338"/>
            <a:ext cx="7620000" cy="1015663"/>
          </a:xfrm>
          <a:prstGeom prst="rect">
            <a:avLst/>
          </a:prstGeom>
          <a:solidFill>
            <a:srgbClr val="FFCCFF"/>
          </a:solidFill>
          <a:ln>
            <a:solidFill>
              <a:srgbClr val="7030A0"/>
            </a:solidFill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6000" i="1" dirty="0" smtClean="0">
                <a:latin typeface="Cambria" pitchFamily="18" charset="0"/>
              </a:rPr>
              <a:t>Customizing</a:t>
            </a:r>
            <a:r>
              <a:rPr lang="en-US" sz="6000" dirty="0" smtClean="0">
                <a:latin typeface="Cambria" pitchFamily="18" charset="0"/>
              </a:rPr>
              <a:t> Python</a:t>
            </a:r>
            <a:endParaRPr lang="en-US" sz="6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81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4"/>
          <p:cNvSpPr>
            <a:spLocks noChangeArrowheads="1"/>
          </p:cNvSpPr>
          <p:nvPr/>
        </p:nvSpPr>
        <p:spPr bwMode="auto">
          <a:xfrm>
            <a:off x="844550" y="985838"/>
            <a:ext cx="74787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i="1" u="sng">
                <a:latin typeface="Calibri" pitchFamily="34" charset="0"/>
              </a:rPr>
              <a:t>Everything</a:t>
            </a:r>
            <a:r>
              <a:rPr lang="en-US" sz="4200" i="1">
                <a:latin typeface="Calibri" pitchFamily="34" charset="0"/>
              </a:rPr>
              <a:t> </a:t>
            </a:r>
            <a:r>
              <a:rPr lang="en-US" sz="4200">
                <a:latin typeface="Calibri" pitchFamily="34" charset="0"/>
              </a:rPr>
              <a:t>in Python is an </a:t>
            </a:r>
            <a:r>
              <a:rPr lang="en-US" sz="4200" b="1">
                <a:solidFill>
                  <a:srgbClr val="C00000"/>
                </a:solidFill>
                <a:latin typeface="Calibri" pitchFamily="34" charset="0"/>
              </a:rPr>
              <a:t>object</a:t>
            </a:r>
            <a:r>
              <a:rPr lang="en-US" sz="4200">
                <a:latin typeface="Calibri" pitchFamily="34" charset="0"/>
              </a:rPr>
              <a:t>!</a:t>
            </a:r>
          </a:p>
        </p:txBody>
      </p:sp>
      <p:sp>
        <p:nvSpPr>
          <p:cNvPr id="24579" name="Rectangle 24"/>
          <p:cNvSpPr>
            <a:spLocks noChangeArrowheads="1"/>
          </p:cNvSpPr>
          <p:nvPr/>
        </p:nvSpPr>
        <p:spPr bwMode="auto">
          <a:xfrm>
            <a:off x="838200" y="3067050"/>
            <a:ext cx="76644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>
                <a:latin typeface="Calibri" pitchFamily="34" charset="0"/>
              </a:rPr>
              <a:t>Its capabilities depend on its </a:t>
            </a:r>
            <a:r>
              <a:rPr lang="en-US" sz="4200" b="1">
                <a:solidFill>
                  <a:srgbClr val="C00000"/>
                </a:solidFill>
                <a:latin typeface="Calibri" pitchFamily="34" charset="0"/>
              </a:rPr>
              <a:t>class</a:t>
            </a:r>
            <a:r>
              <a:rPr lang="en-US" sz="4200">
                <a:latin typeface="Calibri" pitchFamily="34" charset="0"/>
              </a:rPr>
              <a:t>.</a:t>
            </a:r>
          </a:p>
        </p:txBody>
      </p:sp>
      <p:cxnSp>
        <p:nvCxnSpPr>
          <p:cNvPr id="24580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7442994" y="4148931"/>
            <a:ext cx="685800" cy="1588"/>
          </a:xfrm>
          <a:prstGeom prst="straightConnector1">
            <a:avLst/>
          </a:prstGeom>
          <a:noFill/>
          <a:ln w="28575">
            <a:solidFill>
              <a:srgbClr val="1815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7404100" y="4567238"/>
            <a:ext cx="749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1815F3"/>
                </a:solidFill>
                <a:latin typeface="Calibri" pitchFamily="34" charset="0"/>
              </a:rPr>
              <a:t>type</a:t>
            </a:r>
            <a:endParaRPr lang="en-US" b="1">
              <a:solidFill>
                <a:srgbClr val="1815F3"/>
              </a:solidFill>
            </a:endParaRPr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1752600" y="4567238"/>
            <a:ext cx="1360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1815F3"/>
                </a:solidFill>
                <a:latin typeface="Calibri" pitchFamily="34" charset="0"/>
              </a:rPr>
              <a:t>functions</a:t>
            </a:r>
            <a:endParaRPr lang="en-US" b="1">
              <a:solidFill>
                <a:srgbClr val="1815F3"/>
              </a:solidFill>
            </a:endParaRPr>
          </a:p>
        </p:txBody>
      </p:sp>
      <p:cxnSp>
        <p:nvCxnSpPr>
          <p:cNvPr id="24583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2126457" y="4147344"/>
            <a:ext cx="685800" cy="1587"/>
          </a:xfrm>
          <a:prstGeom prst="straightConnector1">
            <a:avLst/>
          </a:prstGeom>
          <a:noFill/>
          <a:ln w="28575">
            <a:solidFill>
              <a:srgbClr val="1815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4" name="Rectangle 9"/>
          <p:cNvSpPr>
            <a:spLocks noChangeArrowheads="1"/>
          </p:cNvSpPr>
          <p:nvPr/>
        </p:nvSpPr>
        <p:spPr bwMode="auto">
          <a:xfrm>
            <a:off x="3859401" y="6243638"/>
            <a:ext cx="5055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i="1" dirty="0" smtClean="0">
                <a:latin typeface="Calibri" pitchFamily="34" charset="0"/>
              </a:rPr>
              <a:t>What's </a:t>
            </a:r>
            <a:r>
              <a:rPr lang="en-US" i="1" dirty="0">
                <a:latin typeface="Calibri" pitchFamily="34" charset="0"/>
              </a:rPr>
              <a:t>more, you can build your own...</a:t>
            </a:r>
            <a:endParaRPr lang="en-US" dirty="0"/>
          </a:p>
        </p:txBody>
      </p:sp>
      <p:sp>
        <p:nvSpPr>
          <p:cNvPr id="24585" name="Rectangle 10"/>
          <p:cNvSpPr>
            <a:spLocks noChangeArrowheads="1"/>
          </p:cNvSpPr>
          <p:nvPr/>
        </p:nvSpPr>
        <p:spPr bwMode="auto">
          <a:xfrm>
            <a:off x="1636713" y="5029200"/>
            <a:ext cx="1563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C00000"/>
                </a:solidFill>
                <a:latin typeface="Calibri" pitchFamily="34" charset="0"/>
              </a:rPr>
              <a:t>"methods"</a:t>
            </a:r>
            <a:endParaRPr lang="en-US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32240</TotalTime>
  <Words>2882</Words>
  <Application>Microsoft Office PowerPoint</Application>
  <PresentationFormat>On-screen Show (4:3)</PresentationFormat>
  <Paragraphs>569</Paragraphs>
  <Slides>39</Slides>
  <Notes>39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Blank Presentation</vt:lpstr>
      <vt:lpstr>1_Blank Presentation</vt:lpstr>
      <vt:lpstr>PowerPoint Presentation</vt:lpstr>
      <vt:lpstr>Midterm Art</vt:lpstr>
      <vt:lpstr>Midterm Poetry</vt:lpstr>
      <vt:lpstr>Midterm Art &amp; Poetry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Zachary Dodds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Zachary Dodds</dc:creator>
  <cp:lastModifiedBy>Geoff Kuenning</cp:lastModifiedBy>
  <cp:revision>233</cp:revision>
  <cp:lastPrinted>2018-04-02T05:45:06Z</cp:lastPrinted>
  <dcterms:created xsi:type="dcterms:W3CDTF">2010-11-09T12:37:16Z</dcterms:created>
  <dcterms:modified xsi:type="dcterms:W3CDTF">2018-04-02T05:45:13Z</dcterms:modified>
</cp:coreProperties>
</file>