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handoutMasterIdLst>
    <p:handoutMasterId r:id="rId34"/>
  </p:handoutMasterIdLst>
  <p:sldIdLst>
    <p:sldId id="1025" r:id="rId2"/>
    <p:sldId id="992" r:id="rId3"/>
    <p:sldId id="993" r:id="rId4"/>
    <p:sldId id="994" r:id="rId5"/>
    <p:sldId id="995" r:id="rId6"/>
    <p:sldId id="996" r:id="rId7"/>
    <p:sldId id="997" r:id="rId8"/>
    <p:sldId id="998" r:id="rId9"/>
    <p:sldId id="999" r:id="rId10"/>
    <p:sldId id="1026" r:id="rId11"/>
    <p:sldId id="1000" r:id="rId12"/>
    <p:sldId id="1002" r:id="rId13"/>
    <p:sldId id="1004" r:id="rId14"/>
    <p:sldId id="1005" r:id="rId15"/>
    <p:sldId id="1006" r:id="rId16"/>
    <p:sldId id="1007" r:id="rId17"/>
    <p:sldId id="1008" r:id="rId18"/>
    <p:sldId id="1027" r:id="rId19"/>
    <p:sldId id="1009" r:id="rId20"/>
    <p:sldId id="1010" r:id="rId21"/>
    <p:sldId id="1011" r:id="rId22"/>
    <p:sldId id="1012" r:id="rId23"/>
    <p:sldId id="1013" r:id="rId24"/>
    <p:sldId id="1014" r:id="rId25"/>
    <p:sldId id="1015" r:id="rId26"/>
    <p:sldId id="1016" r:id="rId27"/>
    <p:sldId id="1017" r:id="rId28"/>
    <p:sldId id="1018" r:id="rId29"/>
    <p:sldId id="1024" r:id="rId30"/>
    <p:sldId id="1020" r:id="rId31"/>
    <p:sldId id="1021" r:id="rId32"/>
  </p:sldIdLst>
  <p:sldSz cx="9144000" cy="6858000" type="screen4x3"/>
  <p:notesSz cx="6985000" cy="9271000"/>
  <p:custShowLst>
    <p:custShow name="For screen" id="0">
      <p:sldLst>
        <p:sld r:id="rId2"/>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Lst>
    </p:custShow>
    <p:custShow name="For printing" id="1">
      <p:sldLst>
        <p:sld r:id="rId2"/>
        <p:sld r:id="rId3"/>
        <p:sld r:id="rId4"/>
        <p:sld r:id="rId5"/>
        <p:sld r:id="rId6"/>
        <p:sld r:id="rId7"/>
        <p:sld r:id="rId8"/>
        <p:sld r:id="rId9"/>
        <p:sld r:id="rId10"/>
        <p:sld r:id="rId11"/>
        <p:sld r:id="rId12"/>
        <p:sld r:id="rId13"/>
        <p:sld r:id="rId14"/>
        <p:sld r:id="rId15"/>
        <p:sld r:id="rId16"/>
        <p:sld r:id="rId17"/>
        <p:sld r:id="rId18"/>
        <p:sld r:id="rId20"/>
        <p:sld r:id="rId21"/>
        <p:sld r:id="rId22"/>
        <p:sld r:id="rId23"/>
        <p:sld r:id="rId24"/>
        <p:sld r:id="rId25"/>
        <p:sld r:id="rId27"/>
        <p:sld r:id="rId28"/>
        <p:sld r:id="rId31"/>
        <p:sld r:id="rId32"/>
      </p:sldLst>
    </p:custShow>
  </p:custShowLst>
  <p:custDataLst>
    <p:tags r:id="rId35"/>
  </p:custDataLst>
  <p:defaultTextStyle>
    <a:defPPr>
      <a:defRPr lang="en-US"/>
    </a:defPPr>
    <a:lvl1pPr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1"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1"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1"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CAF5FB"/>
    <a:srgbClr val="C3EAEF"/>
    <a:srgbClr val="33CCFF"/>
    <a:srgbClr val="067B0E"/>
    <a:srgbClr val="EB102C"/>
    <a:srgbClr val="B410CE"/>
    <a:srgbClr val="100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10" autoAdjust="0"/>
  </p:normalViewPr>
  <p:slideViewPr>
    <p:cSldViewPr>
      <p:cViewPr varScale="1">
        <p:scale>
          <a:sx n="91" d="100"/>
          <a:sy n="91" d="100"/>
        </p:scale>
        <p:origin x="-4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0" d="100"/>
          <a:sy n="120" d="100"/>
        </p:scale>
        <p:origin x="-2632" y="-10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1" y="0"/>
            <a:ext cx="3027466" cy="277054"/>
          </a:xfrm>
          <a:prstGeom prst="rect">
            <a:avLst/>
          </a:prstGeom>
          <a:noFill/>
          <a:ln w="9525">
            <a:noFill/>
            <a:miter lim="800000"/>
            <a:headEnd/>
            <a:tailEnd/>
          </a:ln>
        </p:spPr>
        <p:txBody>
          <a:bodyPr vert="horz" wrap="square" lIns="92875" tIns="46437" rIns="92875" bIns="46437" numCol="1" anchor="t" anchorCtr="0" compatLnSpc="1">
            <a:prstTxWarp prst="textNoShape">
              <a:avLst/>
            </a:prstTxWarp>
            <a:spAutoFit/>
          </a:bodyPr>
          <a:lstStyle>
            <a:lvl1pPr algn="l">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7" name="Rectangle 3"/>
          <p:cNvSpPr>
            <a:spLocks noGrp="1" noChangeArrowheads="1"/>
          </p:cNvSpPr>
          <p:nvPr>
            <p:ph type="dt" sz="quarter" idx="1"/>
          </p:nvPr>
        </p:nvSpPr>
        <p:spPr bwMode="auto">
          <a:xfrm>
            <a:off x="3957534" y="0"/>
            <a:ext cx="3027466" cy="277054"/>
          </a:xfrm>
          <a:prstGeom prst="rect">
            <a:avLst/>
          </a:prstGeom>
          <a:noFill/>
          <a:ln w="9525">
            <a:noFill/>
            <a:miter lim="800000"/>
            <a:headEnd/>
            <a:tailEnd/>
          </a:ln>
        </p:spPr>
        <p:txBody>
          <a:bodyPr vert="horz" wrap="square" lIns="92875" tIns="46437" rIns="92875" bIns="46437" numCol="1" anchor="t" anchorCtr="0" compatLnSpc="1">
            <a:prstTxWarp prst="textNoShape">
              <a:avLst/>
            </a:prstTxWarp>
            <a:spAutoFit/>
          </a:bodyPr>
          <a:lstStyle>
            <a:lvl1pPr algn="r">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8" name="Rectangle 4"/>
          <p:cNvSpPr>
            <a:spLocks noGrp="1" noChangeArrowheads="1"/>
          </p:cNvSpPr>
          <p:nvPr>
            <p:ph type="ftr" sz="quarter" idx="2"/>
          </p:nvPr>
        </p:nvSpPr>
        <p:spPr bwMode="auto">
          <a:xfrm>
            <a:off x="1" y="8993947"/>
            <a:ext cx="3027466" cy="277053"/>
          </a:xfrm>
          <a:prstGeom prst="rect">
            <a:avLst/>
          </a:prstGeom>
          <a:noFill/>
          <a:ln w="9525">
            <a:noFill/>
            <a:miter lim="800000"/>
            <a:headEnd/>
            <a:tailEnd/>
          </a:ln>
        </p:spPr>
        <p:txBody>
          <a:bodyPr vert="horz" wrap="square" lIns="92875" tIns="46437" rIns="92875" bIns="46437" numCol="1" anchor="b" anchorCtr="0" compatLnSpc="1">
            <a:prstTxWarp prst="textNoShape">
              <a:avLst/>
            </a:prstTxWarp>
            <a:spAutoFit/>
          </a:bodyPr>
          <a:lstStyle>
            <a:lvl1pPr algn="l">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9" name="Rectangle 5"/>
          <p:cNvSpPr>
            <a:spLocks noGrp="1" noChangeArrowheads="1"/>
          </p:cNvSpPr>
          <p:nvPr>
            <p:ph type="sldNum" sz="quarter" idx="3"/>
          </p:nvPr>
        </p:nvSpPr>
        <p:spPr bwMode="auto">
          <a:xfrm>
            <a:off x="3957534" y="8993947"/>
            <a:ext cx="3027466" cy="277053"/>
          </a:xfrm>
          <a:prstGeom prst="rect">
            <a:avLst/>
          </a:prstGeom>
          <a:noFill/>
          <a:ln w="9525">
            <a:noFill/>
            <a:miter lim="800000"/>
            <a:headEnd/>
            <a:tailEnd/>
          </a:ln>
        </p:spPr>
        <p:txBody>
          <a:bodyPr vert="horz" wrap="square" lIns="92875" tIns="46437" rIns="92875" bIns="46437" numCol="1" anchor="b" anchorCtr="0" compatLnSpc="1">
            <a:prstTxWarp prst="textNoShape">
              <a:avLst/>
            </a:prstTxWarp>
            <a:spAutoFit/>
          </a:bodyPr>
          <a:lstStyle>
            <a:lvl1pPr algn="r">
              <a:defRPr sz="1200">
                <a:latin typeface="Times" pitchFamily="-65" charset="0"/>
                <a:ea typeface="ＭＳ Ｐゴシック" pitchFamily="-65" charset="-128"/>
              </a:defRPr>
            </a:lvl1pPr>
          </a:lstStyle>
          <a:p>
            <a:pPr>
              <a:defRPr/>
            </a:pPr>
            <a:fld id="{10CAD6DE-68A5-4631-B52C-ADC943B1CC06}" type="slidenum">
              <a:rPr lang="en-US"/>
              <a:pPr>
                <a:defRPr/>
              </a:pPr>
              <a:t>‹#›</a:t>
            </a:fld>
            <a:endParaRPr lang="en-US"/>
          </a:p>
        </p:txBody>
      </p:sp>
    </p:spTree>
    <p:extLst>
      <p:ext uri="{BB962C8B-B14F-4D97-AF65-F5344CB8AC3E}">
        <p14:creationId xmlns:p14="http://schemas.microsoft.com/office/powerpoint/2010/main" val="1519529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23555" name="Rectangle 3"/>
          <p:cNvSpPr>
            <a:spLocks noGrp="1" noChangeArrowheads="1"/>
          </p:cNvSpPr>
          <p:nvPr>
            <p:ph type="dt" idx="1"/>
          </p:nvPr>
        </p:nvSpPr>
        <p:spPr bwMode="auto">
          <a:xfrm>
            <a:off x="3957534"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31650" y="4404359"/>
            <a:ext cx="5121701" cy="4171634"/>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1"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23559" name="Rectangle 7"/>
          <p:cNvSpPr>
            <a:spLocks noGrp="1" noChangeArrowheads="1"/>
          </p:cNvSpPr>
          <p:nvPr>
            <p:ph type="sldNum" sz="quarter" idx="5"/>
          </p:nvPr>
        </p:nvSpPr>
        <p:spPr bwMode="auto">
          <a:xfrm>
            <a:off x="3957534"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lgn="r">
              <a:defRPr sz="1200">
                <a:latin typeface="Arial" pitchFamily="34" charset="0"/>
                <a:ea typeface="ＭＳ Ｐゴシック" pitchFamily="-65" charset="-128"/>
              </a:defRPr>
            </a:lvl1pPr>
          </a:lstStyle>
          <a:p>
            <a:pPr>
              <a:defRPr/>
            </a:pPr>
            <a:fld id="{8BD44417-8486-4C2C-B463-FFBDAC9D7D3A}" type="slidenum">
              <a:rPr lang="en-US"/>
              <a:pPr>
                <a:defRPr/>
              </a:pPr>
              <a:t>‹#›</a:t>
            </a:fld>
            <a:endParaRPr lang="en-US"/>
          </a:p>
        </p:txBody>
      </p:sp>
    </p:spTree>
    <p:extLst>
      <p:ext uri="{BB962C8B-B14F-4D97-AF65-F5344CB8AC3E}">
        <p14:creationId xmlns:p14="http://schemas.microsoft.com/office/powerpoint/2010/main" val="4168893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1" charset="-128"/>
              </a:rPr>
              <a:t>Worksheet: fill in matrix </a:t>
            </a:r>
            <a:r>
              <a:rPr lang="en-US" altLang="en-US" smtClean="0">
                <a:latin typeface="Arial" pitchFamily="34" charset="0"/>
                <a:ea typeface="ＭＳ Ｐゴシック" pitchFamily="1" charset="-128"/>
              </a:rPr>
              <a:t>multiply function</a:t>
            </a:r>
            <a:endParaRPr lang="en-US" altLang="en-US" dirty="0" smtClean="0">
              <a:latin typeface="Arial" pitchFamily="34" charset="0"/>
              <a:ea typeface="ＭＳ Ｐゴシック" pitchFamily="1"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58247DF3-F273-4690-8EA9-7FEF77EE2629}" type="slidenum">
              <a:rPr lang="en-US" altLang="en-US" sz="1200">
                <a:latin typeface="Arial" pitchFamily="34" charset="0"/>
              </a:rPr>
              <a:pPr/>
              <a:t>1</a:t>
            </a:fld>
            <a:endParaRPr lang="en-US" altLang="en-US" sz="120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028FE964-0182-46F6-9CAA-62F80ACE39AD}" type="slidenum">
              <a:rPr lang="en-US" altLang="en-US" sz="1200">
                <a:solidFill>
                  <a:srgbClr val="000000"/>
                </a:solidFill>
                <a:latin typeface="Arial" pitchFamily="34" charset="0"/>
              </a:rPr>
              <a:pPr/>
              <a:t>10</a:t>
            </a:fld>
            <a:endParaRPr lang="en-US" altLang="en-US" sz="1200">
              <a:solidFill>
                <a:srgbClr val="000000"/>
              </a:solidFill>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5842BC7-8705-4968-8AF1-830260A26643}" type="slidenum">
              <a:rPr lang="en-US" altLang="en-US" sz="1200">
                <a:solidFill>
                  <a:srgbClr val="000000"/>
                </a:solidFill>
                <a:latin typeface="Arial" pitchFamily="34" charset="0"/>
              </a:rPr>
              <a:pPr/>
              <a:t>11</a:t>
            </a:fld>
            <a:endParaRPr lang="en-US" altLang="en-US" sz="1200">
              <a:solidFill>
                <a:srgbClr val="000000"/>
              </a:solidFill>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This slide has two animations,  showing the implementations of repr and eq.  The repr implementation is really str.  How would we write a "real" repr?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This slide has an animation, showing the return statement and asking how else to write the "return None" line.  The intention is that they will see that you can write other.parallel(self), and could also just compare slopes directly.</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310CF1D1-2240-4A12-BA7A-CC2A45A0072F}" type="slidenum">
              <a:rPr lang="en-US" altLang="en-US" sz="1200">
                <a:latin typeface="Arial" pitchFamily="34" charset="0"/>
              </a:rPr>
              <a:pPr/>
              <a:t>12</a:t>
            </a:fld>
            <a:endParaRPr lang="en-US" altLang="en-US" sz="120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EFFCC41-A348-4359-8F26-D8D3FA78646E}" type="slidenum">
              <a:rPr lang="en-US" altLang="en-US" sz="1200">
                <a:latin typeface="Arial" pitchFamily="34" charset="0"/>
              </a:rPr>
              <a:pPr/>
              <a:t>13</a:t>
            </a:fld>
            <a:endParaRPr lang="en-US" altLang="en-US" sz="120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17C5F790-F71C-4E6E-A2DC-0FB65C874E62}" type="slidenum">
              <a:rPr lang="en-US" altLang="en-US" sz="1200">
                <a:latin typeface="Arial" pitchFamily="34" charset="0"/>
              </a:rPr>
              <a:pPr/>
              <a:t>14</a:t>
            </a:fld>
            <a:endParaRPr lang="en-US" altLang="en-US" sz="120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1" charset="-128"/>
              </a:rPr>
              <a:t>This is overriding (not “overwriting”) a function in the “base class”.</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FCDFA484-7661-461A-83D0-127E0BD87D54}" type="slidenum">
              <a:rPr lang="en-US" altLang="en-US" sz="1200">
                <a:latin typeface="Arial" pitchFamily="34" charset="0"/>
              </a:rPr>
              <a:pPr/>
              <a:t>15</a:t>
            </a:fld>
            <a:endParaRPr lang="en-US" altLang="en-US" sz="120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1B73CAFA-7BA9-4D9F-BE2C-C938604FFBC8}" type="slidenum">
              <a:rPr lang="en-US" altLang="en-US" sz="1200">
                <a:latin typeface="Arial" pitchFamily="34" charset="0"/>
              </a:rPr>
              <a:pPr/>
              <a:t>16</a:t>
            </a:fld>
            <a:endParaRPr lang="en-US" altLang="en-US" sz="120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1" charset="-128"/>
              </a:rPr>
              <a:t>The story goes that the Australian Army had a great helicopter battlefield simulator, which they wanted to demo for some visiting American brass.  Shortly before the visit, they decided to "Aussie" it up by putting kangaroos on the landscape.  Being good programmers, they inherited from the existing Soldier class and overriding (not "overwriting") the display method to show kangaroos.  Demo day came; they flew the simulated helicopter over the Outback, and came across a herd of kangaroos.  Sure enough, the '</a:t>
            </a:r>
            <a:r>
              <a:rPr lang="en-US" altLang="en-US" dirty="0" err="1" smtClean="0">
                <a:latin typeface="Arial" pitchFamily="34" charset="0"/>
                <a:ea typeface="ＭＳ Ｐゴシック" pitchFamily="1" charset="-128"/>
              </a:rPr>
              <a:t>roos</a:t>
            </a:r>
            <a:r>
              <a:rPr lang="en-US" altLang="en-US" dirty="0" smtClean="0">
                <a:latin typeface="Arial" pitchFamily="34" charset="0"/>
                <a:ea typeface="ＭＳ Ｐゴシック" pitchFamily="1" charset="-128"/>
              </a:rPr>
              <a:t> scattered and disappeared behind the hills.  Just as the brass were chuckling at the cute demo, the kangaroos reappeared—with surface-to-air missiles!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1C1AA683-C869-41C5-B2B5-A67B8F5732AB}" type="slidenum">
              <a:rPr lang="en-US" altLang="en-US" sz="1200">
                <a:latin typeface="Arial" pitchFamily="34" charset="0"/>
              </a:rPr>
              <a:pPr/>
              <a:t>17</a:t>
            </a:fld>
            <a:endParaRPr lang="en-US" altLang="en-US" sz="120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74ACFF60-10E6-4A03-A1CB-5967502C8CC2}" type="slidenum">
              <a:rPr lang="en-US" altLang="en-US" sz="1200">
                <a:latin typeface="Arial" pitchFamily="34" charset="0"/>
              </a:rPr>
              <a:pPr/>
              <a:t>18</a:t>
            </a:fld>
            <a:endParaRPr lang="en-US" altLang="en-US" sz="120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30068" y="4404359"/>
            <a:ext cx="5124864" cy="417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This slide has an animation.</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567AC45D-C5E2-4320-898C-EE997F99A932}" type="slidenum">
              <a:rPr lang="en-US" altLang="en-US" sz="1200">
                <a:latin typeface="Arial" pitchFamily="34" charset="0"/>
              </a:rPr>
              <a:pPr/>
              <a:t>19</a:t>
            </a:fld>
            <a:endParaRPr lang="en-US" altLang="en-US" sz="120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One of the points of using objects is that you can hide implementations details.</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045C279-E4E0-43A7-A19C-6C37CC0AEC35}" type="slidenum">
              <a:rPr lang="en-US" altLang="en-US" sz="1200">
                <a:latin typeface="Arial" pitchFamily="34" charset="0"/>
              </a:rPr>
              <a:pPr/>
              <a:t>2</a:t>
            </a:fld>
            <a:endParaRPr lang="en-US" altLang="en-US" sz="120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1" charset="-128"/>
              </a:rPr>
              <a:t>Demo0 draws</a:t>
            </a:r>
            <a:r>
              <a:rPr lang="en-US" altLang="en-US" baseline="0" dirty="0" smtClean="0">
                <a:latin typeface="Arial" pitchFamily="34" charset="0"/>
                <a:ea typeface="ＭＳ Ｐゴシック" pitchFamily="1" charset="-128"/>
              </a:rPr>
              <a:t> a 3-eyed face; demo1 rotates a rectangle repeatedly.</a:t>
            </a:r>
            <a:endParaRPr lang="en-US" altLang="en-US" dirty="0" smtClean="0">
              <a:latin typeface="Arial" pitchFamily="34" charset="0"/>
              <a:ea typeface="ＭＳ Ｐゴシック" pitchFamily="1"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1A07B327-237A-4EB9-8261-A8CABD34D40A}" type="slidenum">
              <a:rPr lang="en-US" altLang="en-US" sz="1200">
                <a:latin typeface="Arial" pitchFamily="34" charset="0"/>
              </a:rPr>
              <a:pPr/>
              <a:t>20</a:t>
            </a:fld>
            <a:endParaRPr lang="en-US" altLang="en-US" sz="120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1" charset="-128"/>
              </a:rPr>
              <a:t>Develop this on the board.  For everything except translation, assume that  the object is centered at (0,0).  Start with scaling.  If a rectangle is of size 2x1, how do you scale it up by 3?  Just multiply all points by 3 in both X and Y.  Can you write a matrix that, when </a:t>
            </a:r>
            <a:r>
              <a:rPr lang="en-US" altLang="en-US" dirty="0" err="1" smtClean="0">
                <a:latin typeface="Arial" pitchFamily="34" charset="0"/>
                <a:ea typeface="ＭＳ Ｐゴシック" pitchFamily="1" charset="-128"/>
              </a:rPr>
              <a:t>multipled</a:t>
            </a:r>
            <a:r>
              <a:rPr lang="en-US" altLang="en-US" dirty="0" smtClean="0">
                <a:latin typeface="Arial" pitchFamily="34" charset="0"/>
                <a:ea typeface="ＭＳ Ｐゴシック" pitchFamily="1" charset="-128"/>
              </a:rPr>
              <a:t> by the (transpose of) the vector (x, y), produces the new vector (3x, 3y)?</a:t>
            </a:r>
          </a:p>
          <a:p>
            <a:endParaRPr lang="en-US" altLang="en-US" dirty="0" smtClean="0">
              <a:latin typeface="Arial" pitchFamily="34" charset="0"/>
              <a:ea typeface="ＭＳ Ｐゴシック" pitchFamily="1" charset="-128"/>
            </a:endParaRPr>
          </a:p>
          <a:p>
            <a:r>
              <a:rPr lang="en-US" altLang="en-US" dirty="0" smtClean="0">
                <a:latin typeface="Arial" pitchFamily="34" charset="0"/>
                <a:ea typeface="ＭＳ Ｐゴシック" pitchFamily="1" charset="-128"/>
              </a:rPr>
              <a:t>Now do rotation.  In general, it turns out that </a:t>
            </a:r>
            <a:r>
              <a:rPr lang="en-US" altLang="en-US" dirty="0" err="1" smtClean="0">
                <a:latin typeface="Arial" pitchFamily="34" charset="0"/>
                <a:ea typeface="ＭＳ Ｐゴシック" pitchFamily="1" charset="-128"/>
              </a:rPr>
              <a:t>newx</a:t>
            </a:r>
            <a:r>
              <a:rPr lang="en-US" altLang="en-US" dirty="0" smtClean="0">
                <a:latin typeface="Arial" pitchFamily="34" charset="0"/>
                <a:ea typeface="ＭＳ Ｐゴシック" pitchFamily="1" charset="-128"/>
              </a:rPr>
              <a:t> = </a:t>
            </a:r>
            <a:r>
              <a:rPr lang="en-US" altLang="en-US" dirty="0" err="1" smtClean="0">
                <a:latin typeface="Arial" pitchFamily="34" charset="0"/>
                <a:ea typeface="ＭＳ Ｐゴシック" pitchFamily="1" charset="-128"/>
              </a:rPr>
              <a:t>oldx</a:t>
            </a:r>
            <a:r>
              <a:rPr lang="en-US" altLang="en-US" dirty="0" smtClean="0">
                <a:latin typeface="Arial" pitchFamily="34" charset="0"/>
                <a:ea typeface="ＭＳ Ｐゴシック" pitchFamily="1" charset="-128"/>
              </a:rPr>
              <a:t>*cos(theta)-</a:t>
            </a:r>
            <a:r>
              <a:rPr lang="en-US" altLang="en-US" dirty="0" err="1" smtClean="0">
                <a:latin typeface="Arial" pitchFamily="34" charset="0"/>
                <a:ea typeface="ＭＳ Ｐゴシック" pitchFamily="1" charset="-128"/>
              </a:rPr>
              <a:t>oldy</a:t>
            </a:r>
            <a:r>
              <a:rPr lang="en-US" altLang="en-US" dirty="0" smtClean="0">
                <a:latin typeface="Arial" pitchFamily="34" charset="0"/>
                <a:ea typeface="ＭＳ Ｐゴシック" pitchFamily="1" charset="-128"/>
              </a:rPr>
              <a:t>*sin(theta) and </a:t>
            </a:r>
            <a:r>
              <a:rPr lang="en-US" altLang="en-US" dirty="0" err="1" smtClean="0">
                <a:latin typeface="Arial" pitchFamily="34" charset="0"/>
                <a:ea typeface="ＭＳ Ｐゴシック" pitchFamily="1" charset="-128"/>
              </a:rPr>
              <a:t>newy</a:t>
            </a:r>
            <a:r>
              <a:rPr lang="en-US" altLang="en-US" dirty="0" smtClean="0">
                <a:latin typeface="Arial" pitchFamily="34" charset="0"/>
                <a:ea typeface="ＭＳ Ｐゴシック" pitchFamily="1" charset="-128"/>
              </a:rPr>
              <a:t> =  </a:t>
            </a:r>
            <a:r>
              <a:rPr lang="en-US" altLang="en-US" dirty="0" err="1" smtClean="0">
                <a:latin typeface="Arial" pitchFamily="34" charset="0"/>
                <a:ea typeface="ＭＳ Ｐゴシック" pitchFamily="1" charset="-128"/>
              </a:rPr>
              <a:t>oldx</a:t>
            </a:r>
            <a:r>
              <a:rPr lang="en-US" altLang="en-US" dirty="0" smtClean="0">
                <a:latin typeface="Arial" pitchFamily="34" charset="0"/>
                <a:ea typeface="ＭＳ Ｐゴシック" pitchFamily="1" charset="-128"/>
              </a:rPr>
              <a:t>*sin(theta)+</a:t>
            </a:r>
            <a:r>
              <a:rPr lang="en-US" altLang="en-US" dirty="0" err="1" smtClean="0">
                <a:latin typeface="Arial" pitchFamily="34" charset="0"/>
                <a:ea typeface="ＭＳ Ｐゴシック" pitchFamily="1" charset="-128"/>
              </a:rPr>
              <a:t>oldy</a:t>
            </a:r>
            <a:r>
              <a:rPr lang="en-US" altLang="en-US" dirty="0" smtClean="0">
                <a:latin typeface="Arial" pitchFamily="34" charset="0"/>
                <a:ea typeface="ＭＳ Ｐゴシック" pitchFamily="1" charset="-128"/>
              </a:rPr>
              <a:t>*cos(theta).  Can we write this as a matrix?</a:t>
            </a:r>
          </a:p>
          <a:p>
            <a:endParaRPr lang="en-US" altLang="en-US" dirty="0" smtClean="0">
              <a:latin typeface="Arial" pitchFamily="34" charset="0"/>
              <a:ea typeface="ＭＳ Ｐゴシック" pitchFamily="1" charset="-128"/>
            </a:endParaRPr>
          </a:p>
          <a:p>
            <a:r>
              <a:rPr lang="en-US" altLang="en-US" dirty="0" smtClean="0">
                <a:latin typeface="Arial" pitchFamily="34" charset="0"/>
                <a:ea typeface="ＭＳ Ｐゴシック" pitchFamily="1" charset="-128"/>
              </a:rPr>
              <a:t>Finally, what about translation?  Clearly,  </a:t>
            </a:r>
            <a:r>
              <a:rPr lang="en-US" altLang="en-US" dirty="0" err="1" smtClean="0">
                <a:latin typeface="Arial" pitchFamily="34" charset="0"/>
                <a:ea typeface="ＭＳ Ｐゴシック" pitchFamily="1" charset="-128"/>
              </a:rPr>
              <a:t>newx</a:t>
            </a:r>
            <a:r>
              <a:rPr lang="en-US" altLang="en-US" dirty="0" smtClean="0">
                <a:latin typeface="Arial" pitchFamily="34" charset="0"/>
                <a:ea typeface="ＭＳ Ｐゴシック" pitchFamily="1" charset="-128"/>
              </a:rPr>
              <a:t> = </a:t>
            </a:r>
            <a:r>
              <a:rPr lang="en-US" altLang="en-US" dirty="0" err="1" smtClean="0">
                <a:latin typeface="Arial" pitchFamily="34" charset="0"/>
                <a:ea typeface="ＭＳ Ｐゴシック" pitchFamily="1" charset="-128"/>
              </a:rPr>
              <a:t>oldx+deltax</a:t>
            </a:r>
            <a:r>
              <a:rPr lang="en-US" altLang="en-US" dirty="0" smtClean="0">
                <a:latin typeface="Arial" pitchFamily="34" charset="0"/>
                <a:ea typeface="ＭＳ Ｐゴシック" pitchFamily="1" charset="-128"/>
              </a:rPr>
              <a:t> and </a:t>
            </a:r>
            <a:r>
              <a:rPr lang="en-US" altLang="en-US" dirty="0" err="1" smtClean="0">
                <a:latin typeface="Arial" pitchFamily="34" charset="0"/>
                <a:ea typeface="ＭＳ Ｐゴシック" pitchFamily="1" charset="-128"/>
              </a:rPr>
              <a:t>newy</a:t>
            </a:r>
            <a:r>
              <a:rPr lang="en-US" altLang="en-US" dirty="0" smtClean="0">
                <a:latin typeface="Arial" pitchFamily="34" charset="0"/>
                <a:ea typeface="ＭＳ Ｐゴシック" pitchFamily="1" charset="-128"/>
              </a:rPr>
              <a:t> = </a:t>
            </a:r>
            <a:r>
              <a:rPr lang="en-US" altLang="en-US" dirty="0" err="1" smtClean="0">
                <a:latin typeface="Arial" pitchFamily="34" charset="0"/>
                <a:ea typeface="ＭＳ Ｐゴシック" pitchFamily="1" charset="-128"/>
              </a:rPr>
              <a:t>oldy+deltay</a:t>
            </a:r>
            <a:r>
              <a:rPr lang="en-US" altLang="en-US" dirty="0" smtClean="0">
                <a:latin typeface="Arial" pitchFamily="34" charset="0"/>
                <a:ea typeface="ＭＳ Ｐゴシック" pitchFamily="1" charset="-128"/>
              </a:rPr>
              <a:t>.  Can this be done as a matrix?</a:t>
            </a:r>
          </a:p>
          <a:p>
            <a:endParaRPr lang="en-US" altLang="en-US" dirty="0" smtClean="0">
              <a:latin typeface="Arial" pitchFamily="34" charset="0"/>
              <a:ea typeface="ＭＳ Ｐゴシック" pitchFamily="1" charset="-128"/>
            </a:endParaRPr>
          </a:p>
          <a:p>
            <a:r>
              <a:rPr lang="en-US" altLang="en-US" dirty="0" smtClean="0">
                <a:latin typeface="Arial" pitchFamily="34" charset="0"/>
                <a:ea typeface="ＭＳ Ｐゴシック" pitchFamily="1" charset="-128"/>
              </a:rPr>
              <a:t>We'll (maybe) get to a way to do translation later.</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76A70F96-5E3B-4FB8-A847-491519EF9500}" type="slidenum">
              <a:rPr lang="en-US" altLang="en-US" sz="1200">
                <a:latin typeface="Arial" pitchFamily="34" charset="0"/>
              </a:rPr>
              <a:pPr/>
              <a:t>21</a:t>
            </a:fld>
            <a:endParaRPr lang="en-US" altLang="en-US" sz="120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4331FC9-1709-4F14-85A4-B439A1BF80F8}" type="slidenum">
              <a:rPr lang="en-US" altLang="en-US" sz="1200">
                <a:latin typeface="Arial" pitchFamily="34" charset="0"/>
              </a:rPr>
              <a:pPr/>
              <a:t>22</a:t>
            </a:fld>
            <a:endParaRPr lang="en-US" altLang="en-US" sz="120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You'll implement this in the homework.</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3DE88A8E-A62B-4E30-A98F-357EDC409751}" type="slidenum">
              <a:rPr lang="en-US" altLang="en-US" sz="1200">
                <a:latin typeface="Arial" pitchFamily="34" charset="0"/>
              </a:rPr>
              <a:pPr/>
              <a:t>23</a:t>
            </a:fld>
            <a:endParaRPr lang="en-US" altLang="en-US" sz="120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D6477E6-F5A2-447E-ADCE-BDD6ACFD484D}" type="slidenum">
              <a:rPr lang="en-US" altLang="en-US" sz="1200">
                <a:latin typeface="Arial" pitchFamily="34" charset="0"/>
              </a:rPr>
              <a:pPr/>
              <a:t>24</a:t>
            </a:fld>
            <a:endParaRPr lang="en-US" altLang="en-US" sz="120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699DC2EF-B82D-4DF3-BAA6-3AF90B755133}" type="slidenum">
              <a:rPr lang="en-US" altLang="en-US" sz="1200">
                <a:latin typeface="Arial" pitchFamily="34" charset="0"/>
              </a:rPr>
              <a:pPr/>
              <a:t>25</a:t>
            </a:fld>
            <a:endParaRPr lang="en-US" altLang="en-US" sz="120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The point here is that Rectangle inherits from Shape, so it doesn't need to do much, and Square inherits from Rectangle, so it needs to  do even less.</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7B34805-1B39-4304-BBB7-6B37493C8E58}" type="slidenum">
              <a:rPr lang="en-US" altLang="en-US" sz="1200">
                <a:latin typeface="Arial" pitchFamily="34" charset="0"/>
              </a:rPr>
              <a:pPr/>
              <a:t>26</a:t>
            </a:fld>
            <a:endParaRPr lang="en-US" altLang="en-US" sz="120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A9629E7-4934-4B4C-973A-EDA476691E07}" type="slidenum">
              <a:rPr lang="en-US" altLang="en-US" sz="1200">
                <a:latin typeface="Arial" pitchFamily="34" charset="0"/>
              </a:rPr>
              <a:pPr/>
              <a:t>27</a:t>
            </a:fld>
            <a:endParaRPr lang="en-US" altLang="en-US" sz="120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AC042DA-5191-4E32-B786-213CB9F45EDE}" type="slidenum">
              <a:rPr lang="en-US" altLang="en-US" sz="1200">
                <a:latin typeface="Arial" pitchFamily="34" charset="0"/>
              </a:rPr>
              <a:pPr/>
              <a:t>28</a:t>
            </a:fld>
            <a:endParaRPr lang="en-US" altLang="en-US" sz="120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5BB975CC-FE16-4929-A875-305D8D309D2A}" type="slidenum">
              <a:rPr lang="en-US" altLang="en-US" sz="1200">
                <a:latin typeface="Arial" pitchFamily="34" charset="0"/>
              </a:rPr>
              <a:pPr/>
              <a:t>29</a:t>
            </a:fld>
            <a:endParaRPr lang="en-US" altLang="en-US" sz="120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2D1E4854-5923-4315-995A-3CD356E39624}" type="slidenum">
              <a:rPr lang="en-US" altLang="en-US" sz="1200">
                <a:latin typeface="Arial" pitchFamily="34" charset="0"/>
              </a:rPr>
              <a:pPr/>
              <a:t>3</a:t>
            </a:fld>
            <a:endParaRPr lang="en-US" altLang="en-US" sz="120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75E5D04B-4EEA-439E-BB6E-DFDCE8641CA3}" type="slidenum">
              <a:rPr lang="en-US" altLang="en-US" sz="1200">
                <a:latin typeface="Arial" pitchFamily="34" charset="0"/>
              </a:rPr>
              <a:pPr/>
              <a:t>30</a:t>
            </a:fld>
            <a:endParaRPr lang="en-US" altLang="en-US" sz="120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22051C6-70BA-4BAD-A107-3821389621D0}" type="slidenum">
              <a:rPr lang="en-US" altLang="en-US" sz="1200">
                <a:latin typeface="Arial" pitchFamily="34" charset="0"/>
              </a:rPr>
              <a:pPr/>
              <a:t>31</a:t>
            </a:fld>
            <a:endParaRPr lang="en-US" altLang="en-US" sz="120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FACFD23B-F7DB-4C38-BFBB-EC1CE4EE84D6}" type="slidenum">
              <a:rPr lang="en-US" altLang="en-US" sz="1200">
                <a:latin typeface="Arial" pitchFamily="34" charset="0"/>
              </a:rPr>
              <a:pPr/>
              <a:t>4</a:t>
            </a:fld>
            <a:endParaRPr lang="en-US" altLang="en-US" sz="120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F734C101-25C1-49E9-BA77-BD09AE0CFE79}" type="slidenum">
              <a:rPr lang="en-US" altLang="en-US" sz="1200">
                <a:latin typeface="Arial" pitchFamily="34" charset="0"/>
              </a:rPr>
              <a:pPr/>
              <a:t>5</a:t>
            </a:fld>
            <a:endParaRPr lang="en-US" altLang="en-US" sz="120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BFB4DF77-4108-45C5-9D1A-28E3C1C8EEA0}" type="slidenum">
              <a:rPr lang="en-US" altLang="en-US" sz="1200">
                <a:latin typeface="Arial" pitchFamily="34" charset="0"/>
              </a:rPr>
              <a:pPr/>
              <a:t>6</a:t>
            </a:fld>
            <a:endParaRPr lang="en-US" altLang="en-US" sz="120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999CC2A-E348-49F6-A212-DC2869EE9EC8}" type="slidenum">
              <a:rPr lang="en-US" altLang="en-US" sz="1200">
                <a:latin typeface="Arial" pitchFamily="34" charset="0"/>
              </a:rPr>
              <a:pPr/>
              <a:t>7</a:t>
            </a:fld>
            <a:endParaRPr lang="en-US" altLang="en-US" sz="120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E2F7F3D7-B0B8-4E0C-9CB6-890ADAF25A10}" type="slidenum">
              <a:rPr lang="en-US" altLang="en-US" sz="1200">
                <a:latin typeface="Arial" pitchFamily="34" charset="0"/>
              </a:rPr>
              <a:pPr/>
              <a:t>8</a:t>
            </a:fld>
            <a:endParaRPr lang="en-US" altLang="en-US" sz="120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32817127-8D14-43B5-8632-B2DAF2DCFFB8}" type="slidenum">
              <a:rPr lang="en-US" altLang="en-US" sz="1200">
                <a:solidFill>
                  <a:srgbClr val="000000"/>
                </a:solidFill>
                <a:latin typeface="Arial" pitchFamily="34" charset="0"/>
              </a:rPr>
              <a:pPr/>
              <a:t>9</a:t>
            </a:fld>
            <a:endParaRPr lang="en-US" altLang="en-US" sz="1200">
              <a:solidFill>
                <a:srgbClr val="000000"/>
              </a:solidFill>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844C4E-8E44-447F-A7A9-248EFF27F4E3}" type="slidenum">
              <a:rPr lang="en-US"/>
              <a:pPr>
                <a:defRPr/>
              </a:pPr>
              <a:t>‹#›</a:t>
            </a:fld>
            <a:endParaRPr lang="en-US"/>
          </a:p>
        </p:txBody>
      </p:sp>
    </p:spTree>
    <p:extLst>
      <p:ext uri="{BB962C8B-B14F-4D97-AF65-F5344CB8AC3E}">
        <p14:creationId xmlns:p14="http://schemas.microsoft.com/office/powerpoint/2010/main" val="126579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8AE6D4-024B-48BD-A940-57DABF1770F8}" type="slidenum">
              <a:rPr lang="en-US"/>
              <a:pPr>
                <a:defRPr/>
              </a:pPr>
              <a:t>‹#›</a:t>
            </a:fld>
            <a:endParaRPr lang="en-US"/>
          </a:p>
        </p:txBody>
      </p:sp>
    </p:spTree>
    <p:extLst>
      <p:ext uri="{BB962C8B-B14F-4D97-AF65-F5344CB8AC3E}">
        <p14:creationId xmlns:p14="http://schemas.microsoft.com/office/powerpoint/2010/main" val="360944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D3B78E-D7E6-42C3-A6F7-66958E9CCCCC}" type="slidenum">
              <a:rPr lang="en-US"/>
              <a:pPr>
                <a:defRPr/>
              </a:pPr>
              <a:t>‹#›</a:t>
            </a:fld>
            <a:endParaRPr lang="en-US"/>
          </a:p>
        </p:txBody>
      </p:sp>
    </p:spTree>
    <p:extLst>
      <p:ext uri="{BB962C8B-B14F-4D97-AF65-F5344CB8AC3E}">
        <p14:creationId xmlns:p14="http://schemas.microsoft.com/office/powerpoint/2010/main" val="788911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898989"/>
                </a:solidFill>
              </a:defRPr>
            </a:lvl1pPr>
          </a:lstStyle>
          <a:p>
            <a:pPr>
              <a:defRPr/>
            </a:pPr>
            <a:fld id="{AD112578-9226-4111-9BEB-E29E5B0AFD32}" type="slidenum">
              <a:rPr lang="en-US"/>
              <a:pPr>
                <a:defRPr/>
              </a:pPr>
              <a:t>‹#›</a:t>
            </a:fld>
            <a:endParaRPr lang="en-US"/>
          </a:p>
        </p:txBody>
      </p:sp>
    </p:spTree>
    <p:extLst>
      <p:ext uri="{BB962C8B-B14F-4D97-AF65-F5344CB8AC3E}">
        <p14:creationId xmlns:p14="http://schemas.microsoft.com/office/powerpoint/2010/main" val="39694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29BDAE-1303-4458-986F-9067F7D4C63B}" type="slidenum">
              <a:rPr lang="en-US"/>
              <a:pPr>
                <a:defRPr/>
              </a:pPr>
              <a:t>‹#›</a:t>
            </a:fld>
            <a:endParaRPr lang="en-US"/>
          </a:p>
        </p:txBody>
      </p:sp>
    </p:spTree>
    <p:extLst>
      <p:ext uri="{BB962C8B-B14F-4D97-AF65-F5344CB8AC3E}">
        <p14:creationId xmlns:p14="http://schemas.microsoft.com/office/powerpoint/2010/main" val="223926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D9257D-6CD4-4669-A816-8EC9B4818A1A}" type="slidenum">
              <a:rPr lang="en-US"/>
              <a:pPr>
                <a:defRPr/>
              </a:pPr>
              <a:t>‹#›</a:t>
            </a:fld>
            <a:endParaRPr lang="en-US"/>
          </a:p>
        </p:txBody>
      </p:sp>
    </p:spTree>
    <p:extLst>
      <p:ext uri="{BB962C8B-B14F-4D97-AF65-F5344CB8AC3E}">
        <p14:creationId xmlns:p14="http://schemas.microsoft.com/office/powerpoint/2010/main" val="245988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A7D27A-CD60-4FB1-B022-90EAFAEBC93C}" type="slidenum">
              <a:rPr lang="en-US"/>
              <a:pPr>
                <a:defRPr/>
              </a:pPr>
              <a:t>‹#›</a:t>
            </a:fld>
            <a:endParaRPr lang="en-US"/>
          </a:p>
        </p:txBody>
      </p:sp>
    </p:spTree>
    <p:extLst>
      <p:ext uri="{BB962C8B-B14F-4D97-AF65-F5344CB8AC3E}">
        <p14:creationId xmlns:p14="http://schemas.microsoft.com/office/powerpoint/2010/main" val="2211345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A64E75-34D0-4058-AC76-D335A8497CFF}" type="slidenum">
              <a:rPr lang="en-US"/>
              <a:pPr>
                <a:defRPr/>
              </a:pPr>
              <a:t>‹#›</a:t>
            </a:fld>
            <a:endParaRPr lang="en-US"/>
          </a:p>
        </p:txBody>
      </p:sp>
    </p:spTree>
    <p:extLst>
      <p:ext uri="{BB962C8B-B14F-4D97-AF65-F5344CB8AC3E}">
        <p14:creationId xmlns:p14="http://schemas.microsoft.com/office/powerpoint/2010/main" val="34237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4789F8-32E1-4049-9FAE-BEBE68677F1E}" type="slidenum">
              <a:rPr lang="en-US"/>
              <a:pPr>
                <a:defRPr/>
              </a:pPr>
              <a:t>‹#›</a:t>
            </a:fld>
            <a:endParaRPr lang="en-US"/>
          </a:p>
        </p:txBody>
      </p:sp>
    </p:spTree>
    <p:extLst>
      <p:ext uri="{BB962C8B-B14F-4D97-AF65-F5344CB8AC3E}">
        <p14:creationId xmlns:p14="http://schemas.microsoft.com/office/powerpoint/2010/main" val="66131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38E0EF-BDBE-4626-940E-16A0B2483228}" type="slidenum">
              <a:rPr lang="en-US"/>
              <a:pPr>
                <a:defRPr/>
              </a:pPr>
              <a:t>‹#›</a:t>
            </a:fld>
            <a:endParaRPr lang="en-US"/>
          </a:p>
        </p:txBody>
      </p:sp>
    </p:spTree>
    <p:extLst>
      <p:ext uri="{BB962C8B-B14F-4D97-AF65-F5344CB8AC3E}">
        <p14:creationId xmlns:p14="http://schemas.microsoft.com/office/powerpoint/2010/main" val="131109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D409E8-FD61-439C-8539-FF8F785E1973}" type="slidenum">
              <a:rPr lang="en-US"/>
              <a:pPr>
                <a:defRPr/>
              </a:pPr>
              <a:t>‹#›</a:t>
            </a:fld>
            <a:endParaRPr lang="en-US"/>
          </a:p>
        </p:txBody>
      </p:sp>
    </p:spTree>
    <p:extLst>
      <p:ext uri="{BB962C8B-B14F-4D97-AF65-F5344CB8AC3E}">
        <p14:creationId xmlns:p14="http://schemas.microsoft.com/office/powerpoint/2010/main" val="5354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B7E176-7BF5-4806-A83B-2153CC8771B4}" type="slidenum">
              <a:rPr lang="en-US"/>
              <a:pPr>
                <a:defRPr/>
              </a:pPr>
              <a:t>‹#›</a:t>
            </a:fld>
            <a:endParaRPr lang="en-US"/>
          </a:p>
        </p:txBody>
      </p:sp>
    </p:spTree>
    <p:extLst>
      <p:ext uri="{BB962C8B-B14F-4D97-AF65-F5344CB8AC3E}">
        <p14:creationId xmlns:p14="http://schemas.microsoft.com/office/powerpoint/2010/main" val="310996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65" charset="-128"/>
              </a:defRPr>
            </a:lvl1pPr>
          </a:lstStyle>
          <a:p>
            <a:pPr>
              <a:defRPr/>
            </a:pPr>
            <a:fld id="{D550E6B0-A4BC-4AA7-BF6D-880CC848A7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1447800"/>
          </a:xfrm>
        </p:spPr>
        <p:txBody>
          <a:bodyPr rIns="132080"/>
          <a:lstStyle/>
          <a:p>
            <a:pPr marL="39688"/>
            <a:r>
              <a:rPr lang="en-US" altLang="en-US" sz="4800" smtClean="0">
                <a:latin typeface="Impact" pitchFamily="34" charset="0"/>
                <a:sym typeface="Lucida Blackletter"/>
              </a:rPr>
              <a:t>The CS 5 Herald</a:t>
            </a:r>
          </a:p>
        </p:txBody>
      </p:sp>
      <p:sp>
        <p:nvSpPr>
          <p:cNvPr id="3075" name="Rectangle 3"/>
          <p:cNvSpPr>
            <a:spLocks/>
          </p:cNvSpPr>
          <p:nvPr/>
        </p:nvSpPr>
        <p:spPr bwMode="auto">
          <a:xfrm>
            <a:off x="533400" y="1524000"/>
            <a:ext cx="533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3600">
                <a:latin typeface="Impact" pitchFamily="34" charset="0"/>
                <a:sym typeface="Big Caslon"/>
              </a:rPr>
              <a:t>Goodwill Gesture Goes Awry</a:t>
            </a:r>
          </a:p>
        </p:txBody>
      </p:sp>
      <p:sp>
        <p:nvSpPr>
          <p:cNvPr id="138244" name="Rectangle 4"/>
          <p:cNvSpPr>
            <a:spLocks/>
          </p:cNvSpPr>
          <p:nvPr/>
        </p:nvSpPr>
        <p:spPr bwMode="auto">
          <a:xfrm>
            <a:off x="533400" y="2057400"/>
            <a:ext cx="5181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p>
            <a:pPr marL="39688" algn="l" eaLnBrk="1" hangingPunct="1">
              <a:defRPr/>
            </a:pPr>
            <a:r>
              <a:rPr lang="en-US" sz="2000" dirty="0">
                <a:latin typeface="+mn-lt"/>
                <a:ea typeface="ＭＳ Ｐゴシック" pitchFamily="-65" charset="-128"/>
                <a:cs typeface="Arial" pitchFamily="34" charset="0"/>
                <a:sym typeface="Arial" pitchFamily="34" charset="0"/>
              </a:rPr>
              <a:t>Claremont (AP)</a:t>
            </a:r>
            <a:r>
              <a:rPr lang="en-US" sz="1800" dirty="0">
                <a:latin typeface="+mn-lt"/>
                <a:ea typeface="ＭＳ Ｐゴシック" pitchFamily="-65" charset="-128"/>
                <a:cs typeface="Arial" pitchFamily="34" charset="0"/>
                <a:sym typeface="Arial" pitchFamily="34" charset="0"/>
              </a:rPr>
              <a:t>: Seven rooms were damaged in a Harvey Mudd College dormitory Tuesday evening after a misguided attempt to cheer up sleep-deprived students.  “We were approached by a group of three penguins who wanted to sing Christmas carols,” explained a witness.  “They promised that it would help us study.”  Instead, the raucous squawking of the untrained and untalented birds quickly led to a violent dispute between supporters and detractors.  One student attempted to encase the singers in foam rubber, but a second set fire to the material in hopes of freeing the animals.  The resulting explosion unleashed a conflagration that spread to North Dorm, where there was extensive damage.  However, losses in North were estimated at only $35.47, due  to the advanced age of the furniture there. </a:t>
            </a:r>
          </a:p>
        </p:txBody>
      </p:sp>
      <p:pic>
        <p:nvPicPr>
          <p:cNvPr id="3077" name="Picture 8" descr="jopeng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18150" y="1600200"/>
            <a:ext cx="33972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36538"/>
            <a:ext cx="7772400" cy="1143001"/>
          </a:xfrm>
        </p:spPr>
        <p:txBody>
          <a:bodyPr/>
          <a:lstStyle/>
          <a:p>
            <a:r>
              <a:rPr lang="en-US" altLang="en-US" smtClean="0">
                <a:latin typeface="Courier New" pitchFamily="49" charset="0"/>
                <a:cs typeface="Courier New" pitchFamily="49" charset="0"/>
              </a:rPr>
              <a:t>repr</a:t>
            </a:r>
            <a:r>
              <a:rPr lang="en-US" altLang="en-US" smtClean="0"/>
              <a:t> vs. </a:t>
            </a:r>
            <a:r>
              <a:rPr lang="en-US" altLang="en-US" smtClean="0">
                <a:latin typeface="Courier New" pitchFamily="49" charset="0"/>
                <a:cs typeface="Courier New" pitchFamily="49" charset="0"/>
              </a:rPr>
              <a:t>str</a:t>
            </a:r>
          </a:p>
        </p:txBody>
      </p:sp>
      <p:grpSp>
        <p:nvGrpSpPr>
          <p:cNvPr id="12291" name="Group 4"/>
          <p:cNvGrpSpPr>
            <a:grpSpLocks/>
          </p:cNvGrpSpPr>
          <p:nvPr/>
        </p:nvGrpSpPr>
        <p:grpSpPr bwMode="auto">
          <a:xfrm>
            <a:off x="609600" y="877888"/>
            <a:ext cx="8218488" cy="180975"/>
            <a:chOff x="295" y="1311"/>
            <a:chExt cx="5177" cy="114"/>
          </a:xfrm>
        </p:grpSpPr>
        <p:sp>
          <p:nvSpPr>
            <p:cNvPr id="1229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229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
        <p:nvSpPr>
          <p:cNvPr id="12292" name="TextBox 2"/>
          <p:cNvSpPr txBox="1">
            <a:spLocks noChangeArrowheads="1"/>
          </p:cNvSpPr>
          <p:nvPr/>
        </p:nvSpPr>
        <p:spPr bwMode="auto">
          <a:xfrm>
            <a:off x="635000" y="1295400"/>
            <a:ext cx="41830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800" dirty="0">
                <a:latin typeface="Courier New" pitchFamily="49" charset="0"/>
                <a:cs typeface="Courier New" pitchFamily="49" charset="0"/>
              </a:rPr>
              <a:t>class </a:t>
            </a:r>
            <a:r>
              <a:rPr lang="en-US" altLang="en-US" sz="1800" dirty="0" smtClean="0">
                <a:latin typeface="Courier New" pitchFamily="49" charset="0"/>
                <a:cs typeface="Courier New" pitchFamily="49" charset="0"/>
              </a:rPr>
              <a:t>Silly(object):</a:t>
            </a: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    # No __</a:t>
            </a:r>
            <a:r>
              <a:rPr lang="en-US" altLang="en-US" sz="1800" dirty="0" err="1">
                <a:latin typeface="Courier New" pitchFamily="49" charset="0"/>
                <a:cs typeface="Courier New" pitchFamily="49" charset="0"/>
              </a:rPr>
              <a:t>init</a:t>
            </a:r>
            <a:r>
              <a:rPr lang="en-US" altLang="en-US" sz="1800" dirty="0">
                <a:latin typeface="Courier New" pitchFamily="49" charset="0"/>
                <a:cs typeface="Courier New" pitchFamily="49" charset="0"/>
              </a:rPr>
              <a:t>__ needed!</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__(self):</a:t>
            </a:r>
          </a:p>
          <a:p>
            <a:pPr>
              <a:spcBef>
                <a:spcPct val="0"/>
              </a:spcBef>
              <a:buFontTx/>
              <a:buNone/>
            </a:pPr>
            <a:r>
              <a:rPr lang="en-US" altLang="en-US" sz="1800" dirty="0">
                <a:latin typeface="Courier New" pitchFamily="49" charset="0"/>
                <a:cs typeface="Courier New" pitchFamily="49" charset="0"/>
              </a:rPr>
              <a:t>        return "silly indeed"</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repr</a:t>
            </a:r>
            <a:r>
              <a:rPr lang="en-US" altLang="en-US" sz="1800" dirty="0">
                <a:latin typeface="Courier New" pitchFamily="49" charset="0"/>
                <a:cs typeface="Courier New" pitchFamily="49" charset="0"/>
              </a:rPr>
              <a:t>__(self):</a:t>
            </a:r>
          </a:p>
          <a:p>
            <a:pPr>
              <a:spcBef>
                <a:spcPct val="0"/>
              </a:spcBef>
              <a:buFontTx/>
              <a:buNone/>
            </a:pPr>
            <a:r>
              <a:rPr lang="en-US" altLang="en-US" sz="1800" dirty="0">
                <a:latin typeface="Courier New" pitchFamily="49" charset="0"/>
                <a:cs typeface="Courier New" pitchFamily="49" charset="0"/>
              </a:rPr>
              <a:t>        return "Silly()"</a:t>
            </a:r>
          </a:p>
          <a:p>
            <a:pPr>
              <a:spcBef>
                <a:spcPct val="0"/>
              </a:spcBef>
              <a:buFontTx/>
              <a:buNone/>
            </a:pP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&gt;&gt;&gt; s = Silly()</a:t>
            </a:r>
          </a:p>
          <a:p>
            <a:pPr>
              <a:spcBef>
                <a:spcPct val="0"/>
              </a:spcBef>
              <a:buFontTx/>
              <a:buNone/>
            </a:pPr>
            <a:r>
              <a:rPr lang="en-US" altLang="en-US" sz="1800" dirty="0">
                <a:latin typeface="Courier New" pitchFamily="49" charset="0"/>
                <a:cs typeface="Courier New" pitchFamily="49" charset="0"/>
              </a:rPr>
              <a:t>&gt;&gt;&gt; s</a:t>
            </a:r>
          </a:p>
          <a:p>
            <a:pPr>
              <a:spcBef>
                <a:spcPct val="0"/>
              </a:spcBef>
              <a:buFontTx/>
              <a:buNone/>
            </a:pPr>
            <a:r>
              <a:rPr lang="en-US" altLang="en-US" sz="1800" dirty="0">
                <a:latin typeface="Courier New" pitchFamily="49" charset="0"/>
                <a:cs typeface="Courier New" pitchFamily="49" charset="0"/>
              </a:rPr>
              <a:t>Silly()</a:t>
            </a:r>
          </a:p>
          <a:p>
            <a:pPr>
              <a:spcBef>
                <a:spcPct val="0"/>
              </a:spcBef>
              <a:buFontTx/>
              <a:buNone/>
            </a:pPr>
            <a:r>
              <a:rPr lang="en-US" altLang="en-US" sz="1800" dirty="0">
                <a:latin typeface="Courier New" pitchFamily="49" charset="0"/>
                <a:cs typeface="Courier New" pitchFamily="49" charset="0"/>
              </a:rPr>
              <a:t>&gt;&gt;&gt; </a:t>
            </a:r>
            <a:r>
              <a:rPr lang="en-US" altLang="en-US" sz="1800" dirty="0" smtClean="0">
                <a:latin typeface="Courier New" pitchFamily="49" charset="0"/>
                <a:cs typeface="Courier New" pitchFamily="49" charset="0"/>
              </a:rPr>
              <a:t>print(s)</a:t>
            </a: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silly indeed</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76200"/>
            <a:ext cx="7772400" cy="515938"/>
          </a:xfrm>
        </p:spPr>
        <p:txBody>
          <a:bodyPr/>
          <a:lstStyle/>
          <a:p>
            <a:r>
              <a:rPr lang="en-US" altLang="en-US" smtClean="0"/>
              <a:t>Thinking Linearly</a:t>
            </a:r>
          </a:p>
        </p:txBody>
      </p:sp>
      <p:grpSp>
        <p:nvGrpSpPr>
          <p:cNvPr id="13315" name="Group 4"/>
          <p:cNvGrpSpPr>
            <a:grpSpLocks/>
          </p:cNvGrpSpPr>
          <p:nvPr/>
        </p:nvGrpSpPr>
        <p:grpSpPr bwMode="auto">
          <a:xfrm>
            <a:off x="609600" y="877888"/>
            <a:ext cx="8218488" cy="180975"/>
            <a:chOff x="295" y="1311"/>
            <a:chExt cx="5177" cy="114"/>
          </a:xfrm>
        </p:grpSpPr>
        <p:sp>
          <p:nvSpPr>
            <p:cNvPr id="1331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332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
        <p:nvSpPr>
          <p:cNvPr id="28683" name="Rectangle 11"/>
          <p:cNvSpPr>
            <a:spLocks noChangeArrowheads="1"/>
          </p:cNvSpPr>
          <p:nvPr/>
        </p:nvSpPr>
        <p:spPr bwMode="auto">
          <a:xfrm>
            <a:off x="6118225" y="1935163"/>
            <a:ext cx="3008313" cy="2320925"/>
          </a:xfrm>
          <a:prstGeom prst="rect">
            <a:avLst/>
          </a:prstGeom>
          <a:solidFill>
            <a:schemeClr val="bg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a:lstStyle/>
          <a:p>
            <a:pPr algn="l">
              <a:defRPr/>
            </a:pPr>
            <a:r>
              <a:rPr lang="en-US" sz="1400" b="1" dirty="0">
                <a:solidFill>
                  <a:prstClr val="black"/>
                </a:solidFill>
                <a:latin typeface="Courier New Bold" pitchFamily="1" charset="0"/>
              </a:rPr>
              <a:t>&gt;&gt;&gt; P1 = Point(1.0, 2.0)</a:t>
            </a:r>
          </a:p>
          <a:p>
            <a:pPr algn="l">
              <a:defRPr/>
            </a:pPr>
            <a:r>
              <a:rPr lang="en-US" sz="1400" b="1" dirty="0">
                <a:solidFill>
                  <a:prstClr val="black"/>
                </a:solidFill>
                <a:latin typeface="Courier New Bold" pitchFamily="1" charset="0"/>
              </a:rPr>
              <a:t>&gt;&gt;&gt; P2 = Point(2.0, 3.0)</a:t>
            </a:r>
          </a:p>
          <a:p>
            <a:pPr algn="l">
              <a:defRPr/>
            </a:pPr>
            <a:r>
              <a:rPr lang="en-US" sz="1400" b="1" dirty="0">
                <a:solidFill>
                  <a:srgbClr val="C0504D"/>
                </a:solidFill>
                <a:latin typeface="Courier New Bold" pitchFamily="1" charset="0"/>
              </a:rPr>
              <a:t>&gt;&gt;&gt; L1 = Line(P1,P2)</a:t>
            </a:r>
          </a:p>
          <a:p>
            <a:pPr algn="l">
              <a:defRPr/>
            </a:pPr>
            <a:r>
              <a:rPr lang="en-US" sz="1400" b="1" dirty="0">
                <a:solidFill>
                  <a:srgbClr val="C0504D"/>
                </a:solidFill>
                <a:latin typeface="Courier New Bold" pitchFamily="1" charset="0"/>
              </a:rPr>
              <a:t>&gt;&gt;&gt; L1</a:t>
            </a:r>
          </a:p>
          <a:p>
            <a:pPr algn="l">
              <a:defRPr/>
            </a:pPr>
            <a:r>
              <a:rPr lang="en-US" sz="1400" b="1" dirty="0">
                <a:solidFill>
                  <a:srgbClr val="C0504D"/>
                </a:solidFill>
                <a:latin typeface="Courier New Bold" pitchFamily="1" charset="0"/>
              </a:rPr>
              <a:t>y = 1.0 </a:t>
            </a:r>
            <a:r>
              <a:rPr lang="en-US" sz="1400" b="1" dirty="0" err="1">
                <a:solidFill>
                  <a:srgbClr val="C0504D"/>
                </a:solidFill>
                <a:latin typeface="Courier New Bold" pitchFamily="1" charset="0"/>
              </a:rPr>
              <a:t>x</a:t>
            </a:r>
            <a:r>
              <a:rPr lang="en-US" sz="1400" b="1" dirty="0">
                <a:solidFill>
                  <a:srgbClr val="C0504D"/>
                </a:solidFill>
                <a:latin typeface="Courier New Bold" pitchFamily="1" charset="0"/>
              </a:rPr>
              <a:t> + 1.0</a:t>
            </a:r>
            <a:endParaRPr lang="en-US" sz="1400" b="1" dirty="0">
              <a:solidFill>
                <a:prstClr val="black"/>
              </a:solidFill>
              <a:latin typeface="Courier New Bold" pitchFamily="1" charset="0"/>
            </a:endParaRPr>
          </a:p>
          <a:p>
            <a:pPr algn="l">
              <a:defRPr/>
            </a:pPr>
            <a:r>
              <a:rPr lang="en-US" sz="1400" b="1" dirty="0">
                <a:solidFill>
                  <a:prstClr val="black"/>
                </a:solidFill>
                <a:latin typeface="Courier New Bold" pitchFamily="1" charset="0"/>
              </a:rPr>
              <a:t>&gt;&gt;&gt; P3 = Point(3.0, 4.0)</a:t>
            </a:r>
          </a:p>
          <a:p>
            <a:pPr algn="l">
              <a:defRPr/>
            </a:pPr>
            <a:r>
              <a:rPr lang="en-US" sz="1400" b="1" dirty="0">
                <a:solidFill>
                  <a:prstClr val="black"/>
                </a:solidFill>
                <a:latin typeface="Courier New Bold" pitchFamily="1" charset="0"/>
              </a:rPr>
              <a:t>&gt;&gt;&gt; P4 = Point(42.0, 43.0)</a:t>
            </a:r>
          </a:p>
          <a:p>
            <a:pPr algn="l">
              <a:defRPr/>
            </a:pPr>
            <a:r>
              <a:rPr lang="en-US" sz="1400" b="1" dirty="0">
                <a:solidFill>
                  <a:srgbClr val="C0504D"/>
                </a:solidFill>
                <a:latin typeface="Courier New Bold" pitchFamily="1" charset="0"/>
              </a:rPr>
              <a:t>&gt;&gt;&gt; L2 = Line(P3, P4)</a:t>
            </a:r>
          </a:p>
          <a:p>
            <a:pPr algn="l">
              <a:defRPr/>
            </a:pPr>
            <a:r>
              <a:rPr lang="en-US" sz="1400" b="1" dirty="0">
                <a:solidFill>
                  <a:srgbClr val="C0504D"/>
                </a:solidFill>
                <a:latin typeface="Courier New Bold" pitchFamily="1" charset="0"/>
              </a:rPr>
              <a:t>&gt;&gt;&gt; L1 == L2</a:t>
            </a:r>
          </a:p>
          <a:p>
            <a:pPr algn="l">
              <a:defRPr/>
            </a:pPr>
            <a:r>
              <a:rPr lang="en-US" sz="1400" b="1" dirty="0">
                <a:solidFill>
                  <a:srgbClr val="C0504D"/>
                </a:solidFill>
                <a:latin typeface="Courier New Bold" pitchFamily="1" charset="0"/>
              </a:rPr>
              <a:t>True</a:t>
            </a:r>
          </a:p>
          <a:p>
            <a:pPr algn="l">
              <a:defRPr/>
            </a:pPr>
            <a:r>
              <a:rPr lang="en-US" sz="1400" b="1" dirty="0">
                <a:solidFill>
                  <a:srgbClr val="C0504D"/>
                </a:solidFill>
                <a:latin typeface="Courier New Bold" pitchFamily="1" charset="0"/>
              </a:rPr>
              <a:t> </a:t>
            </a:r>
            <a:endParaRPr lang="en-US" sz="1400" b="1" dirty="0">
              <a:solidFill>
                <a:prstClr val="black"/>
              </a:solidFill>
            </a:endParaRPr>
          </a:p>
        </p:txBody>
      </p:sp>
      <p:sp>
        <p:nvSpPr>
          <p:cNvPr id="13317" name="TextBox 10"/>
          <p:cNvSpPr txBox="1">
            <a:spLocks noChangeArrowheads="1"/>
          </p:cNvSpPr>
          <p:nvPr/>
        </p:nvSpPr>
        <p:spPr bwMode="auto">
          <a:xfrm>
            <a:off x="600075" y="1295400"/>
            <a:ext cx="55768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a:t>
            </a:r>
            <a:r>
              <a:rPr lang="en-US" altLang="en-US" sz="1200" b="1" dirty="0" smtClean="0">
                <a:latin typeface="Courier New" pitchFamily="49" charset="0"/>
                <a:cs typeface="Courier New" pitchFamily="49" charset="0"/>
              </a:rPr>
              <a:t>Point(object):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(self, </a:t>
            </a:r>
            <a:r>
              <a:rPr lang="en-US" altLang="en-US" sz="1200" b="1" dirty="0" err="1">
                <a:latin typeface="Courier New" pitchFamily="49" charset="0"/>
                <a:cs typeface="Courier New" pitchFamily="49" charset="0"/>
              </a:rPr>
              <a:t>inputX</a:t>
            </a: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inputY</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inputX</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inputY</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repr</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return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eq</a:t>
            </a:r>
            <a:r>
              <a:rPr lang="en-US" altLang="en-US" sz="1200" b="1" dirty="0">
                <a:latin typeface="Courier New" pitchFamily="49" charset="0"/>
                <a:cs typeface="Courier New" pitchFamily="49" charset="0"/>
              </a:rPr>
              <a:t>__(self, other):</a:t>
            </a:r>
          </a:p>
          <a:p>
            <a:pPr>
              <a:spcBef>
                <a:spcPct val="0"/>
              </a:spcBef>
              <a:buFontTx/>
              <a:buNone/>
            </a:pPr>
            <a:r>
              <a:rPr lang="en-US" altLang="en-US" sz="1200" b="1" dirty="0">
                <a:latin typeface="Courier New" pitchFamily="49" charset="0"/>
                <a:cs typeface="Courier New" pitchFamily="49" charset="0"/>
              </a:rPr>
              <a:t>        return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other.x</a:t>
            </a:r>
            <a:r>
              <a:rPr lang="en-US" altLang="en-US" sz="1200" b="1" dirty="0">
                <a:latin typeface="Courier New" pitchFamily="49" charset="0"/>
                <a:cs typeface="Courier New" pitchFamily="49" charset="0"/>
              </a:rPr>
              <a:t> and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a:t>
            </a:r>
            <a:endParaRPr lang="en-US" altLang="en-US" sz="1200" b="1" dirty="0">
              <a:latin typeface="Courier New" pitchFamily="49" charset="0"/>
              <a:cs typeface="Courier New" pitchFamily="49" charset="0"/>
            </a:endParaRPr>
          </a:p>
        </p:txBody>
      </p:sp>
      <p:sp>
        <p:nvSpPr>
          <p:cNvPr id="3" name="TextBox 2"/>
          <p:cNvSpPr txBox="1">
            <a:spLocks noChangeArrowheads="1"/>
          </p:cNvSpPr>
          <p:nvPr/>
        </p:nvSpPr>
        <p:spPr bwMode="auto">
          <a:xfrm>
            <a:off x="600075" y="4114800"/>
            <a:ext cx="84597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a:t>
            </a:r>
            <a:r>
              <a:rPr lang="en-US" altLang="en-US" sz="1200" b="1" dirty="0" smtClean="0">
                <a:latin typeface="Courier New" pitchFamily="49" charset="0"/>
                <a:cs typeface="Courier New" pitchFamily="49" charset="0"/>
              </a:rPr>
              <a:t>Line(object):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Point1, Point2):</a:t>
            </a:r>
          </a:p>
          <a:p>
            <a:pPr>
              <a:spcBef>
                <a:spcPct val="0"/>
              </a:spcBef>
              <a:buFontTx/>
              <a:buNone/>
            </a:pPr>
            <a:r>
              <a:rPr lang="en-US" altLang="en-US" sz="1200" b="1" dirty="0">
                <a:latin typeface="Courier New" pitchFamily="49" charset="0"/>
                <a:cs typeface="Courier New" pitchFamily="49" charset="0"/>
              </a:rPr>
              <a:t>        self.Point1 = Point1</a:t>
            </a:r>
          </a:p>
          <a:p>
            <a:pPr>
              <a:spcBef>
                <a:spcPct val="0"/>
              </a:spcBef>
              <a:buFontTx/>
              <a:buNone/>
            </a:pPr>
            <a:r>
              <a:rPr lang="en-US" altLang="en-US" sz="1200" b="1" dirty="0">
                <a:latin typeface="Courier New" pitchFamily="49" charset="0"/>
                <a:cs typeface="Courier New" pitchFamily="49" charset="0"/>
              </a:rPr>
              <a:t>        self.Point2 = Point2</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(Point1.y – Point2.y) / (Point1.x – Point2.x</a:t>
            </a:r>
            <a:r>
              <a:rPr lang="en-US" altLang="en-US" sz="1200" b="1" dirty="0" smtClean="0">
                <a:latin typeface="Courier New" pitchFamily="49" charset="0"/>
                <a:cs typeface="Courier New" pitchFamily="49" charset="0"/>
              </a:rPr>
              <a:t>)   # BUG!</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Point1.y – Point1.x*(Point2.y – Point1.y)/(Point2.x – Point1.x)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repr</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return "y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 x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eq</a:t>
            </a:r>
            <a:r>
              <a:rPr lang="en-US" altLang="en-US" sz="1200" b="1" dirty="0">
                <a:latin typeface="Courier New" pitchFamily="49" charset="0"/>
                <a:cs typeface="Courier New" pitchFamily="49" charset="0"/>
              </a:rPr>
              <a:t>__(self, other):</a:t>
            </a:r>
          </a:p>
          <a:p>
            <a:pPr>
              <a:spcBef>
                <a:spcPct val="0"/>
              </a:spcBef>
              <a:buFontTx/>
              <a:buNone/>
            </a:pPr>
            <a:r>
              <a:rPr lang="en-US" altLang="en-US" sz="1200" b="1" dirty="0">
                <a:latin typeface="Courier New" pitchFamily="49" charset="0"/>
                <a:cs typeface="Courier New" pitchFamily="49" charset="0"/>
              </a:rPr>
              <a:t>        return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other.slope</a:t>
            </a:r>
            <a:r>
              <a:rPr lang="en-US" altLang="en-US" sz="1200" b="1" dirty="0">
                <a:latin typeface="Courier New" pitchFamily="49" charset="0"/>
                <a:cs typeface="Courier New" pitchFamily="49" charset="0"/>
              </a:rPr>
              <a:t> and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other.yIntercept</a:t>
            </a:r>
            <a:endParaRPr lang="en-US" altLang="en-US" sz="1200" b="1"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ine Callout 1 60"/>
          <p:cNvSpPr/>
          <p:nvPr/>
        </p:nvSpPr>
        <p:spPr>
          <a:xfrm>
            <a:off x="6024563" y="6089650"/>
            <a:ext cx="2132012" cy="495300"/>
          </a:xfrm>
          <a:prstGeom prst="borderCallout1">
            <a:avLst>
              <a:gd name="adj1" fmla="val 18750"/>
              <a:gd name="adj2" fmla="val -8333"/>
              <a:gd name="adj3" fmla="val -89642"/>
              <a:gd name="adj4" fmla="val -129437"/>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1200" dirty="0">
                <a:solidFill>
                  <a:schemeClr val="tx1"/>
                </a:solidFill>
              </a:rPr>
              <a:t>Can you think of another way of writing this line?</a:t>
            </a:r>
          </a:p>
        </p:txBody>
      </p:sp>
      <p:sp>
        <p:nvSpPr>
          <p:cNvPr id="34" name="TextBox 33"/>
          <p:cNvSpPr txBox="1">
            <a:spLocks noChangeArrowheads="1"/>
          </p:cNvSpPr>
          <p:nvPr/>
        </p:nvSpPr>
        <p:spPr bwMode="auto">
          <a:xfrm>
            <a:off x="600075" y="3395663"/>
            <a:ext cx="8459788"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smtClean="0">
                <a:latin typeface="Courier New" pitchFamily="49" charset="0"/>
                <a:cs typeface="Courier New" pitchFamily="49" charset="0"/>
              </a:rPr>
              <a:t>class Line(object):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Point1, Point2):</a:t>
            </a:r>
          </a:p>
          <a:p>
            <a:pPr>
              <a:spcBef>
                <a:spcPct val="0"/>
              </a:spcBef>
              <a:buFontTx/>
              <a:buNone/>
            </a:pPr>
            <a:r>
              <a:rPr lang="en-US" altLang="en-US" sz="1200" b="1" dirty="0">
                <a:latin typeface="Courier New" pitchFamily="49" charset="0"/>
                <a:cs typeface="Courier New" pitchFamily="49" charset="0"/>
              </a:rPr>
              <a:t>        self.Point1 = Point1</a:t>
            </a:r>
          </a:p>
          <a:p>
            <a:pPr>
              <a:spcBef>
                <a:spcPct val="0"/>
              </a:spcBef>
              <a:buFontTx/>
              <a:buNone/>
            </a:pPr>
            <a:r>
              <a:rPr lang="en-US" altLang="en-US" sz="1200" b="1" dirty="0">
                <a:latin typeface="Courier New" pitchFamily="49" charset="0"/>
                <a:cs typeface="Courier New" pitchFamily="49" charset="0"/>
              </a:rPr>
              <a:t>        self.Point2 = Point2</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(Point1.y – Point2.y) / (Point1.x – Point2.x)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Point1.y – Point1.x*(Point2.y – Point1.y)/(Point2.x – Point1.x)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repr</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return "y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a:t>
            </a:r>
            <a:r>
              <a:rPr lang="en-US" altLang="en-US" sz="1200" b="1" dirty="0" smtClean="0">
                <a:latin typeface="Courier New" pitchFamily="49" charset="0"/>
                <a:cs typeface="Courier New" pitchFamily="49" charset="0"/>
              </a:rPr>
              <a:t>"x </a:t>
            </a:r>
            <a:r>
              <a:rPr lang="en-US" altLang="en-US" sz="1200" b="1" dirty="0">
                <a:latin typeface="Courier New" pitchFamily="49" charset="0"/>
                <a:cs typeface="Courier New" pitchFamily="49" charset="0"/>
              </a:rPr>
              <a:t>+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eq</a:t>
            </a:r>
            <a:r>
              <a:rPr lang="en-US" altLang="en-US" sz="1200" b="1" dirty="0">
                <a:latin typeface="Courier New" pitchFamily="49" charset="0"/>
                <a:cs typeface="Courier New" pitchFamily="49" charset="0"/>
              </a:rPr>
              <a:t>__(self, other):</a:t>
            </a:r>
          </a:p>
          <a:p>
            <a:pPr>
              <a:spcBef>
                <a:spcPct val="0"/>
              </a:spcBef>
              <a:buFontTx/>
              <a:buNone/>
            </a:pPr>
            <a:r>
              <a:rPr lang="en-US" altLang="en-US" sz="1200" b="1" dirty="0">
                <a:latin typeface="Courier New" pitchFamily="49" charset="0"/>
                <a:cs typeface="Courier New" pitchFamily="49" charset="0"/>
              </a:rPr>
              <a:t>        return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other.slope</a:t>
            </a:r>
            <a:r>
              <a:rPr lang="en-US" altLang="en-US" sz="1200" b="1" dirty="0">
                <a:latin typeface="Courier New" pitchFamily="49" charset="0"/>
                <a:cs typeface="Courier New" pitchFamily="49" charset="0"/>
              </a:rPr>
              <a:t> and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other.yIntercept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intersection(self, other):</a:t>
            </a:r>
          </a:p>
          <a:p>
            <a:pPr>
              <a:spcBef>
                <a:spcPct val="0"/>
              </a:spcBef>
              <a:buFontTx/>
              <a:buNone/>
            </a:pPr>
            <a:r>
              <a:rPr lang="en-US" altLang="en-US" sz="1200" b="1" dirty="0">
                <a:latin typeface="Courier New" pitchFamily="49" charset="0"/>
                <a:cs typeface="Courier New" pitchFamily="49" charset="0"/>
              </a:rPr>
              <a:t>        if </a:t>
            </a:r>
            <a:r>
              <a:rPr lang="en-US" altLang="en-US" sz="1200" b="1" dirty="0" err="1" smtClean="0">
                <a:latin typeface="Courier New" pitchFamily="49" charset="0"/>
                <a:cs typeface="Courier New" pitchFamily="49" charset="0"/>
              </a:rPr>
              <a:t>self.isParallel</a:t>
            </a:r>
            <a:r>
              <a:rPr lang="en-US" altLang="en-US" sz="1200" b="1" dirty="0" smtClean="0">
                <a:latin typeface="Courier New" pitchFamily="49" charset="0"/>
                <a:cs typeface="Courier New" pitchFamily="49" charset="0"/>
              </a:rPr>
              <a:t>(other</a:t>
            </a:r>
            <a:r>
              <a:rPr lang="en-US" altLang="en-US" sz="1200" b="1" dirty="0">
                <a:latin typeface="Courier New" pitchFamily="49" charset="0"/>
                <a:cs typeface="Courier New" pitchFamily="49" charset="0"/>
              </a:rPr>
              <a:t>): return None</a:t>
            </a:r>
          </a:p>
          <a:p>
            <a:pPr>
              <a:spcBef>
                <a:spcPct val="0"/>
              </a:spcBef>
              <a:buFontTx/>
              <a:buNone/>
            </a:pPr>
            <a:r>
              <a:rPr lang="en-US" altLang="en-US" sz="1200" b="1" dirty="0">
                <a:latin typeface="Courier New" pitchFamily="49" charset="0"/>
                <a:cs typeface="Courier New" pitchFamily="49" charset="0"/>
              </a:rPr>
              <a:t>        else:</a:t>
            </a:r>
          </a:p>
          <a:p>
            <a:pPr>
              <a:spcBef>
                <a:spcPct val="0"/>
              </a:spcBef>
              <a:buFontTx/>
              <a:buNone/>
            </a:pPr>
            <a:r>
              <a:rPr lang="en-US" altLang="en-US" sz="1200" b="1" dirty="0">
                <a:latin typeface="Courier New" pitchFamily="49" charset="0"/>
                <a:cs typeface="Courier New" pitchFamily="49" charset="0"/>
              </a:rPr>
              <a:t>            x =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other.yintercept</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other.slope</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y =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x + </a:t>
            </a:r>
            <a:r>
              <a:rPr lang="en-US" altLang="en-US" sz="1200" b="1" dirty="0" err="1">
                <a:latin typeface="Courier New" pitchFamily="49" charset="0"/>
                <a:cs typeface="Courier New" pitchFamily="49" charset="0"/>
              </a:rPr>
              <a:t>self.yintercept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return Point(x, y)</a:t>
            </a:r>
          </a:p>
        </p:txBody>
      </p:sp>
      <p:sp>
        <p:nvSpPr>
          <p:cNvPr id="14340" name="Rectangle 4"/>
          <p:cNvSpPr>
            <a:spLocks noChangeArrowheads="1"/>
          </p:cNvSpPr>
          <p:nvPr/>
        </p:nvSpPr>
        <p:spPr bwMode="auto">
          <a:xfrm>
            <a:off x="255588" y="230188"/>
            <a:ext cx="490378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600" dirty="0">
                <a:solidFill>
                  <a:srgbClr val="000000"/>
                </a:solidFill>
                <a:latin typeface="Courier New" pitchFamily="49" charset="0"/>
                <a:cs typeface="Courier New" pitchFamily="49" charset="0"/>
              </a:rPr>
              <a:t>&gt;&gt;&gt; from Point import *</a:t>
            </a:r>
          </a:p>
          <a:p>
            <a:pPr>
              <a:spcBef>
                <a:spcPct val="0"/>
              </a:spcBef>
              <a:buFontTx/>
              <a:buNone/>
            </a:pPr>
            <a:r>
              <a:rPr lang="en-US" altLang="en-US" sz="1600" dirty="0">
                <a:solidFill>
                  <a:srgbClr val="000000"/>
                </a:solidFill>
                <a:latin typeface="Courier New" pitchFamily="49" charset="0"/>
                <a:cs typeface="Courier New" pitchFamily="49" charset="0"/>
              </a:rPr>
              <a:t>&gt;&gt;&gt; p1 = Point(0, 1)</a:t>
            </a:r>
          </a:p>
          <a:p>
            <a:pPr>
              <a:spcBef>
                <a:spcPct val="0"/>
              </a:spcBef>
              <a:buFontTx/>
              <a:buNone/>
            </a:pPr>
            <a:r>
              <a:rPr lang="en-US" altLang="en-US" sz="1600" dirty="0">
                <a:solidFill>
                  <a:srgbClr val="000000"/>
                </a:solidFill>
                <a:latin typeface="Courier New" pitchFamily="49" charset="0"/>
                <a:cs typeface="Courier New" pitchFamily="49" charset="0"/>
              </a:rPr>
              <a:t>&gt;&gt;&gt; p2 = Point(1, 2)</a:t>
            </a:r>
          </a:p>
          <a:p>
            <a:pPr>
              <a:spcBef>
                <a:spcPct val="0"/>
              </a:spcBef>
              <a:buFontTx/>
              <a:buNone/>
            </a:pPr>
            <a:r>
              <a:rPr lang="en-US" altLang="en-US" sz="1600" dirty="0">
                <a:solidFill>
                  <a:srgbClr val="000000"/>
                </a:solidFill>
                <a:latin typeface="Courier New" pitchFamily="49" charset="0"/>
                <a:cs typeface="Courier New" pitchFamily="49" charset="0"/>
              </a:rPr>
              <a:t>&gt;&gt;&gt; L1 = Line(p1, p2)</a:t>
            </a:r>
          </a:p>
          <a:p>
            <a:pPr>
              <a:spcBef>
                <a:spcPct val="0"/>
              </a:spcBef>
              <a:buFontTx/>
              <a:buNone/>
            </a:pPr>
            <a:r>
              <a:rPr lang="en-US" altLang="en-US" sz="1600" dirty="0">
                <a:solidFill>
                  <a:srgbClr val="000000"/>
                </a:solidFill>
                <a:latin typeface="Courier New" pitchFamily="49" charset="0"/>
                <a:cs typeface="Courier New" pitchFamily="49" charset="0"/>
              </a:rPr>
              <a:t>&gt;&gt;&gt; p3 = Point(2, 0)</a:t>
            </a:r>
          </a:p>
          <a:p>
            <a:pPr>
              <a:spcBef>
                <a:spcPct val="0"/>
              </a:spcBef>
              <a:buFontTx/>
              <a:buNone/>
            </a:pPr>
            <a:r>
              <a:rPr lang="en-US" altLang="en-US" sz="1600" dirty="0">
                <a:solidFill>
                  <a:srgbClr val="000000"/>
                </a:solidFill>
                <a:latin typeface="Courier New" pitchFamily="49" charset="0"/>
                <a:cs typeface="Courier New" pitchFamily="49" charset="0"/>
              </a:rPr>
              <a:t>&gt;&gt;&gt; p4 = Point(0, 2)</a:t>
            </a:r>
          </a:p>
          <a:p>
            <a:pPr>
              <a:spcBef>
                <a:spcPct val="0"/>
              </a:spcBef>
              <a:buFontTx/>
              <a:buNone/>
            </a:pPr>
            <a:r>
              <a:rPr lang="en-US" altLang="en-US" sz="1600" dirty="0">
                <a:solidFill>
                  <a:srgbClr val="000000"/>
                </a:solidFill>
                <a:latin typeface="Courier New" pitchFamily="49" charset="0"/>
                <a:cs typeface="Courier New" pitchFamily="49" charset="0"/>
              </a:rPr>
              <a:t>&gt;&gt;&gt; L2 = Line(p3, p4)</a:t>
            </a:r>
          </a:p>
          <a:p>
            <a:pPr>
              <a:spcBef>
                <a:spcPct val="0"/>
              </a:spcBef>
              <a:buFontTx/>
              <a:buNone/>
            </a:pPr>
            <a:r>
              <a:rPr lang="en-US" altLang="en-US" sz="1600" dirty="0">
                <a:solidFill>
                  <a:srgbClr val="000000"/>
                </a:solidFill>
                <a:latin typeface="Courier New" pitchFamily="49" charset="0"/>
                <a:cs typeface="Courier New" pitchFamily="49" charset="0"/>
              </a:rPr>
              <a:t>&gt;&gt;&gt; </a:t>
            </a:r>
            <a:r>
              <a:rPr lang="en-US" altLang="en-US" sz="1600" dirty="0" smtClean="0">
                <a:solidFill>
                  <a:srgbClr val="000000"/>
                </a:solidFill>
                <a:latin typeface="Courier New" pitchFamily="49" charset="0"/>
                <a:cs typeface="Courier New" pitchFamily="49" charset="0"/>
              </a:rPr>
              <a:t>L1.isParallel(L2</a:t>
            </a:r>
            <a:r>
              <a:rPr lang="en-US" altLang="en-US" sz="1600" dirty="0">
                <a:solidFill>
                  <a:srgbClr val="000000"/>
                </a:solidFill>
                <a:latin typeface="Courier New" pitchFamily="49" charset="0"/>
                <a:cs typeface="Courier New" pitchFamily="49" charset="0"/>
              </a:rPr>
              <a:t>)</a:t>
            </a:r>
          </a:p>
          <a:p>
            <a:pPr>
              <a:spcBef>
                <a:spcPct val="0"/>
              </a:spcBef>
              <a:buFontTx/>
              <a:buNone/>
            </a:pPr>
            <a:r>
              <a:rPr lang="en-US" altLang="en-US" sz="1600" dirty="0">
                <a:solidFill>
                  <a:srgbClr val="008000"/>
                </a:solidFill>
                <a:latin typeface="Courier New" pitchFamily="49" charset="0"/>
                <a:cs typeface="Courier New" pitchFamily="49" charset="0"/>
              </a:rPr>
              <a:t>False</a:t>
            </a:r>
          </a:p>
          <a:p>
            <a:pPr>
              <a:spcBef>
                <a:spcPct val="0"/>
              </a:spcBef>
              <a:buFontTx/>
              <a:buNone/>
            </a:pPr>
            <a:r>
              <a:rPr lang="en-US" altLang="en-US" sz="1600" dirty="0">
                <a:solidFill>
                  <a:srgbClr val="000000"/>
                </a:solidFill>
                <a:latin typeface="Courier New" pitchFamily="49" charset="0"/>
                <a:cs typeface="Courier New" pitchFamily="49" charset="0"/>
              </a:rPr>
              <a:t>&gt;&gt;&gt; L1.intersection(L2)</a:t>
            </a:r>
          </a:p>
          <a:p>
            <a:pPr>
              <a:spcBef>
                <a:spcPct val="0"/>
              </a:spcBef>
              <a:buFontTx/>
              <a:buNone/>
            </a:pPr>
            <a:r>
              <a:rPr lang="en-US" altLang="en-US" sz="1600" dirty="0">
                <a:solidFill>
                  <a:srgbClr val="008000"/>
                </a:solidFill>
                <a:latin typeface="Courier New" pitchFamily="49" charset="0"/>
                <a:cs typeface="Courier New" pitchFamily="49" charset="0"/>
              </a:rPr>
              <a:t>(0.5,1.5)</a:t>
            </a:r>
          </a:p>
        </p:txBody>
      </p:sp>
      <p:sp>
        <p:nvSpPr>
          <p:cNvPr id="14341" name="TextBox 41"/>
          <p:cNvSpPr txBox="1">
            <a:spLocks noChangeArrowheads="1"/>
          </p:cNvSpPr>
          <p:nvPr/>
        </p:nvSpPr>
        <p:spPr bwMode="auto">
          <a:xfrm>
            <a:off x="4205288" y="185738"/>
            <a:ext cx="288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00FF"/>
                </a:solidFill>
                <a:latin typeface="Times" pitchFamily="18" charset="0"/>
              </a:rPr>
              <a:t>y</a:t>
            </a:r>
          </a:p>
        </p:txBody>
      </p:sp>
      <p:grpSp>
        <p:nvGrpSpPr>
          <p:cNvPr id="14342" name="Group 58"/>
          <p:cNvGrpSpPr>
            <a:grpSpLocks/>
          </p:cNvGrpSpPr>
          <p:nvPr/>
        </p:nvGrpSpPr>
        <p:grpSpPr bwMode="auto">
          <a:xfrm>
            <a:off x="3735388" y="185738"/>
            <a:ext cx="2165350" cy="1719262"/>
            <a:chOff x="3443404" y="1904763"/>
            <a:chExt cx="2165154" cy="1718970"/>
          </a:xfrm>
        </p:grpSpPr>
        <p:cxnSp>
          <p:nvCxnSpPr>
            <p:cNvPr id="11" name="Straight Arrow Connector 10"/>
            <p:cNvCxnSpPr/>
            <p:nvPr/>
          </p:nvCxnSpPr>
          <p:spPr>
            <a:xfrm>
              <a:off x="4056124" y="3209466"/>
              <a:ext cx="1265122" cy="1587"/>
            </a:xfrm>
            <a:prstGeom prst="straightConnector1">
              <a:avLst/>
            </a:prstGeom>
            <a:ln>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3587096" y="2742027"/>
              <a:ext cx="936466" cy="1588"/>
            </a:xfrm>
            <a:prstGeom prst="straightConnector1">
              <a:avLst/>
            </a:prstGeom>
            <a:ln>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4418838" y="3172166"/>
              <a:ext cx="761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4839487" y="3172166"/>
              <a:ext cx="761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4056124" y="3034871"/>
              <a:ext cx="15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flipV="1">
              <a:off x="4057710" y="2841229"/>
              <a:ext cx="8730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0800000" flipV="1">
              <a:off x="4057710" y="2509497"/>
              <a:ext cx="87305" cy="0"/>
            </a:xfrm>
            <a:prstGeom prst="line">
              <a:avLst/>
            </a:prstGeom>
          </p:spPr>
          <p:style>
            <a:lnRef idx="2">
              <a:schemeClr val="accent1"/>
            </a:lnRef>
            <a:fillRef idx="0">
              <a:schemeClr val="accent1"/>
            </a:fillRef>
            <a:effectRef idx="1">
              <a:schemeClr val="accent1"/>
            </a:effectRef>
            <a:fontRef idx="minor">
              <a:schemeClr val="tx1"/>
            </a:fontRef>
          </p:style>
        </p:cxnSp>
        <p:sp>
          <p:nvSpPr>
            <p:cNvPr id="14351" name="TextBox 40"/>
            <p:cNvSpPr txBox="1">
              <a:spLocks noChangeArrowheads="1"/>
            </p:cNvSpPr>
            <p:nvPr/>
          </p:nvSpPr>
          <p:spPr bwMode="auto">
            <a:xfrm>
              <a:off x="5321300" y="3024222"/>
              <a:ext cx="2872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00FF"/>
                  </a:solidFill>
                  <a:latin typeface="Times" pitchFamily="18" charset="0"/>
                </a:rPr>
                <a:t>x</a:t>
              </a:r>
            </a:p>
          </p:txBody>
        </p:sp>
        <p:sp>
          <p:nvSpPr>
            <p:cNvPr id="43" name="Oval 42"/>
            <p:cNvSpPr/>
            <p:nvPr/>
          </p:nvSpPr>
          <p:spPr>
            <a:xfrm>
              <a:off x="3995804" y="2779326"/>
              <a:ext cx="123814" cy="123804"/>
            </a:xfrm>
            <a:prstGeom prst="ellipse">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sp>
        <p:sp>
          <p:nvSpPr>
            <p:cNvPr id="44" name="Oval 43"/>
            <p:cNvSpPr/>
            <p:nvPr/>
          </p:nvSpPr>
          <p:spPr>
            <a:xfrm>
              <a:off x="4397405" y="2447596"/>
              <a:ext cx="122227" cy="123804"/>
            </a:xfrm>
            <a:prstGeom prst="ellipse">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sp>
        <p:sp>
          <p:nvSpPr>
            <p:cNvPr id="14354" name="TextBox 44"/>
            <p:cNvSpPr txBox="1">
              <a:spLocks noChangeArrowheads="1"/>
            </p:cNvSpPr>
            <p:nvPr/>
          </p:nvSpPr>
          <p:spPr bwMode="auto">
            <a:xfrm>
              <a:off x="3682732" y="2687697"/>
              <a:ext cx="369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200">
                  <a:latin typeface="Courier" pitchFamily="-65" charset="0"/>
                </a:rPr>
                <a:t>p1</a:t>
              </a:r>
            </a:p>
          </p:txBody>
        </p:sp>
        <p:sp>
          <p:nvSpPr>
            <p:cNvPr id="14355" name="TextBox 45"/>
            <p:cNvSpPr txBox="1">
              <a:spLocks noChangeArrowheads="1"/>
            </p:cNvSpPr>
            <p:nvPr/>
          </p:nvSpPr>
          <p:spPr bwMode="auto">
            <a:xfrm>
              <a:off x="4273813" y="2135595"/>
              <a:ext cx="369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200">
                  <a:latin typeface="Courier" pitchFamily="-65" charset="0"/>
                </a:rPr>
                <a:t>p2</a:t>
              </a:r>
            </a:p>
          </p:txBody>
        </p:sp>
        <p:sp>
          <p:nvSpPr>
            <p:cNvPr id="47" name="Oval 46"/>
            <p:cNvSpPr/>
            <p:nvPr/>
          </p:nvSpPr>
          <p:spPr>
            <a:xfrm>
              <a:off x="3987867" y="2449183"/>
              <a:ext cx="123814" cy="122217"/>
            </a:xfrm>
            <a:prstGeom prst="ellipse">
              <a:avLst/>
            </a:prstGeom>
            <a:solidFill>
              <a:schemeClr val="accent3">
                <a:lumMod val="50000"/>
              </a:schemeClr>
            </a:solidFill>
            <a:ln/>
          </p:spPr>
          <p:style>
            <a:lnRef idx="1">
              <a:schemeClr val="accent1"/>
            </a:lnRef>
            <a:fillRef idx="3">
              <a:schemeClr val="accent1"/>
            </a:fillRef>
            <a:effectRef idx="2">
              <a:schemeClr val="accent1"/>
            </a:effectRef>
            <a:fontRef idx="minor">
              <a:schemeClr val="lt1"/>
            </a:fontRef>
          </p:style>
        </p:sp>
        <p:sp>
          <p:nvSpPr>
            <p:cNvPr id="14357" name="TextBox 47"/>
            <p:cNvSpPr txBox="1">
              <a:spLocks noChangeArrowheads="1"/>
            </p:cNvSpPr>
            <p:nvPr/>
          </p:nvSpPr>
          <p:spPr bwMode="auto">
            <a:xfrm>
              <a:off x="3674259" y="2357478"/>
              <a:ext cx="369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200">
                  <a:latin typeface="Courier" pitchFamily="-65" charset="0"/>
                </a:rPr>
                <a:t>p4</a:t>
              </a:r>
            </a:p>
          </p:txBody>
        </p:sp>
        <p:sp>
          <p:nvSpPr>
            <p:cNvPr id="49" name="Oval 48"/>
            <p:cNvSpPr/>
            <p:nvPr/>
          </p:nvSpPr>
          <p:spPr>
            <a:xfrm>
              <a:off x="4814880" y="3160262"/>
              <a:ext cx="122226" cy="123804"/>
            </a:xfrm>
            <a:prstGeom prst="ellipse">
              <a:avLst/>
            </a:prstGeom>
            <a:solidFill>
              <a:schemeClr val="accent3">
                <a:lumMod val="50000"/>
              </a:schemeClr>
            </a:solidFill>
            <a:ln/>
          </p:spPr>
          <p:style>
            <a:lnRef idx="1">
              <a:schemeClr val="accent1"/>
            </a:lnRef>
            <a:fillRef idx="3">
              <a:schemeClr val="accent1"/>
            </a:fillRef>
            <a:effectRef idx="2">
              <a:schemeClr val="accent1"/>
            </a:effectRef>
            <a:fontRef idx="minor">
              <a:schemeClr val="lt1"/>
            </a:fontRef>
          </p:style>
        </p:sp>
        <p:sp>
          <p:nvSpPr>
            <p:cNvPr id="14359" name="TextBox 49"/>
            <p:cNvSpPr txBox="1">
              <a:spLocks noChangeArrowheads="1"/>
            </p:cNvSpPr>
            <p:nvPr/>
          </p:nvSpPr>
          <p:spPr bwMode="auto">
            <a:xfrm>
              <a:off x="4708259" y="3224527"/>
              <a:ext cx="369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200">
                  <a:latin typeface="Courier" pitchFamily="-65" charset="0"/>
                </a:rPr>
                <a:t>p3</a:t>
              </a:r>
            </a:p>
          </p:txBody>
        </p:sp>
        <p:cxnSp>
          <p:nvCxnSpPr>
            <p:cNvPr id="52" name="Straight Arrow Connector 51"/>
            <p:cNvCxnSpPr/>
            <p:nvPr/>
          </p:nvCxnSpPr>
          <p:spPr>
            <a:xfrm>
              <a:off x="3687857" y="2214272"/>
              <a:ext cx="1633389" cy="1409461"/>
            </a:xfrm>
            <a:prstGeom prst="straightConnector1">
              <a:avLst/>
            </a:prstGeom>
            <a:ln>
              <a:solidFill>
                <a:schemeClr val="accent3">
                  <a:lumMod val="5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10800000" flipV="1">
              <a:off x="3687857" y="2134911"/>
              <a:ext cx="1188929" cy="999955"/>
            </a:xfrm>
            <a:prstGeom prst="straightConnector1">
              <a:avLst/>
            </a:prstGeom>
            <a:ln>
              <a:solidFill>
                <a:schemeClr val="accent6">
                  <a:lumMod val="7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878374" y="1950792"/>
              <a:ext cx="460333" cy="369825"/>
            </a:xfrm>
            <a:prstGeom prst="rect">
              <a:avLst/>
            </a:prstGeom>
            <a:noFill/>
          </p:spPr>
          <p:txBody>
            <a:bodyPr wrap="none">
              <a:spAutoFit/>
            </a:bodyPr>
            <a:lstStyle/>
            <a:p>
              <a:pPr>
                <a:defRPr/>
              </a:pPr>
              <a:r>
                <a:rPr lang="en-US" dirty="0">
                  <a:solidFill>
                    <a:schemeClr val="accent6">
                      <a:lumMod val="75000"/>
                    </a:schemeClr>
                  </a:solidFill>
                  <a:latin typeface="Courier"/>
                  <a:ea typeface="ＭＳ Ｐゴシック" pitchFamily="-65" charset="-128"/>
                  <a:cs typeface="Courier"/>
                </a:rPr>
                <a:t>L1</a:t>
              </a:r>
            </a:p>
          </p:txBody>
        </p:sp>
        <p:sp>
          <p:nvSpPr>
            <p:cNvPr id="58" name="TextBox 57"/>
            <p:cNvSpPr txBox="1"/>
            <p:nvPr/>
          </p:nvSpPr>
          <p:spPr>
            <a:xfrm>
              <a:off x="3443404" y="1904763"/>
              <a:ext cx="461710" cy="369332"/>
            </a:xfrm>
            <a:prstGeom prst="rect">
              <a:avLst/>
            </a:prstGeom>
            <a:noFill/>
          </p:spPr>
          <p:txBody>
            <a:bodyPr wrap="none">
              <a:spAutoFit/>
            </a:bodyPr>
            <a:lstStyle/>
            <a:p>
              <a:pPr>
                <a:defRPr/>
              </a:pPr>
              <a:r>
                <a:rPr lang="en-US" dirty="0">
                  <a:ln>
                    <a:solidFill>
                      <a:srgbClr val="4F6228"/>
                    </a:solidFill>
                  </a:ln>
                  <a:solidFill>
                    <a:schemeClr val="accent3">
                      <a:lumMod val="50000"/>
                    </a:schemeClr>
                  </a:solidFill>
                  <a:latin typeface="Courier"/>
                  <a:ea typeface="ＭＳ Ｐゴシック" pitchFamily="-65" charset="-128"/>
                  <a:cs typeface="Courier"/>
                </a:rPr>
                <a:t>L2</a:t>
              </a:r>
            </a:p>
          </p:txBody>
        </p:sp>
      </p:grpSp>
      <p:sp>
        <p:nvSpPr>
          <p:cNvPr id="14343" name="TextBox 32"/>
          <p:cNvSpPr txBox="1">
            <a:spLocks noChangeArrowheads="1"/>
          </p:cNvSpPr>
          <p:nvPr/>
        </p:nvSpPr>
        <p:spPr bwMode="auto">
          <a:xfrm>
            <a:off x="3505200" y="1706563"/>
            <a:ext cx="55768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a:t>
            </a:r>
            <a:r>
              <a:rPr lang="en-US" altLang="en-US" sz="1200" b="1" dirty="0" smtClean="0">
                <a:latin typeface="Courier New" pitchFamily="49" charset="0"/>
                <a:cs typeface="Courier New" pitchFamily="49" charset="0"/>
              </a:rPr>
              <a:t>Point(object):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(self, </a:t>
            </a:r>
            <a:r>
              <a:rPr lang="en-US" altLang="en-US" sz="1200" b="1" dirty="0" err="1">
                <a:latin typeface="Courier New" pitchFamily="49" charset="0"/>
                <a:cs typeface="Courier New" pitchFamily="49" charset="0"/>
              </a:rPr>
              <a:t>inputX</a:t>
            </a: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inputY</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a:solidFill>
                  <a:srgbClr val="C00000"/>
                </a:solidFill>
                <a:latin typeface="Courier New" pitchFamily="49" charset="0"/>
                <a:cs typeface="Courier New" pitchFamily="49" charset="0"/>
              </a:rPr>
              <a:t>1.0 * </a:t>
            </a:r>
            <a:r>
              <a:rPr lang="en-US" altLang="en-US" sz="1200" b="1" dirty="0" err="1">
                <a:latin typeface="Courier New" pitchFamily="49" charset="0"/>
                <a:cs typeface="Courier New" pitchFamily="49" charset="0"/>
              </a:rPr>
              <a:t>inputX</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a:solidFill>
                  <a:srgbClr val="C00000"/>
                </a:solidFill>
                <a:latin typeface="Courier New" pitchFamily="49" charset="0"/>
                <a:cs typeface="Courier New" pitchFamily="49" charset="0"/>
              </a:rPr>
              <a:t>1.0 * </a:t>
            </a:r>
            <a:r>
              <a:rPr lang="en-US" altLang="en-US" sz="1200" b="1" dirty="0" err="1">
                <a:latin typeface="Courier New" pitchFamily="49" charset="0"/>
                <a:cs typeface="Courier New" pitchFamily="49" charset="0"/>
              </a:rPr>
              <a:t>inputY</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repr</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return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eq</a:t>
            </a:r>
            <a:r>
              <a:rPr lang="en-US" altLang="en-US" sz="1200" b="1" dirty="0">
                <a:latin typeface="Courier New" pitchFamily="49" charset="0"/>
                <a:cs typeface="Courier New" pitchFamily="49" charset="0"/>
              </a:rPr>
              <a:t>__(self, other):</a:t>
            </a:r>
          </a:p>
          <a:p>
            <a:pPr>
              <a:spcBef>
                <a:spcPct val="0"/>
              </a:spcBef>
              <a:buFontTx/>
              <a:buNone/>
            </a:pPr>
            <a:r>
              <a:rPr lang="en-US" altLang="en-US" sz="1200" b="1" dirty="0">
                <a:latin typeface="Courier New" pitchFamily="49" charset="0"/>
                <a:cs typeface="Courier New" pitchFamily="49" charset="0"/>
              </a:rPr>
              <a:t>        return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other.x</a:t>
            </a:r>
            <a:r>
              <a:rPr lang="en-US" altLang="en-US" sz="1200" b="1" dirty="0">
                <a:latin typeface="Courier New" pitchFamily="49" charset="0"/>
                <a:cs typeface="Courier New" pitchFamily="49" charset="0"/>
              </a:rPr>
              <a:t> and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a:t>
            </a:r>
            <a:endParaRPr lang="en-US" altLang="en-US" sz="1200" b="1"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15" end="1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76200"/>
            <a:ext cx="8218488" cy="685800"/>
          </a:xfrm>
        </p:spPr>
        <p:txBody>
          <a:bodyPr/>
          <a:lstStyle/>
          <a:p>
            <a:r>
              <a:rPr lang="en-US" altLang="en-US" smtClean="0"/>
              <a:t>Default Arguments</a:t>
            </a:r>
          </a:p>
        </p:txBody>
      </p:sp>
      <p:sp>
        <p:nvSpPr>
          <p:cNvPr id="15363" name="TextBox 3"/>
          <p:cNvSpPr txBox="1">
            <a:spLocks noChangeArrowheads="1"/>
          </p:cNvSpPr>
          <p:nvPr/>
        </p:nvSpPr>
        <p:spPr bwMode="auto">
          <a:xfrm>
            <a:off x="152400" y="1835150"/>
            <a:ext cx="88392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800" b="1" dirty="0">
                <a:latin typeface="Courier New" pitchFamily="49" charset="0"/>
                <a:cs typeface="Courier New" pitchFamily="49" charset="0"/>
              </a:rPr>
              <a:t>class </a:t>
            </a:r>
            <a:r>
              <a:rPr lang="en-US" altLang="en-US" sz="1800" b="1" dirty="0" smtClean="0">
                <a:latin typeface="Courier New" pitchFamily="49" charset="0"/>
                <a:cs typeface="Courier New" pitchFamily="49" charset="0"/>
              </a:rPr>
              <a:t>Student(object):</a:t>
            </a:r>
            <a:endParaRPr lang="en-US" altLang="en-US" sz="1800" b="1" dirty="0">
              <a:latin typeface="Courier New" pitchFamily="49" charset="0"/>
              <a:cs typeface="Courier New" pitchFamily="49" charset="0"/>
            </a:endParaRPr>
          </a:p>
          <a:p>
            <a:pPr>
              <a:spcBef>
                <a:spcPct val="0"/>
              </a:spcBef>
              <a:buFontTx/>
              <a:buNone/>
            </a:pPr>
            <a:r>
              <a:rPr lang="en-US" altLang="en-US" sz="1800" b="1" dirty="0">
                <a:latin typeface="Courier New" pitchFamily="49" charset="0"/>
                <a:cs typeface="Courier New" pitchFamily="49" charset="0"/>
              </a:rPr>
              <a:t>  </a:t>
            </a:r>
          </a:p>
          <a:p>
            <a:pPr>
              <a:spcBef>
                <a:spcPct val="0"/>
              </a:spcBef>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def</a:t>
            </a:r>
            <a:r>
              <a:rPr lang="en-US" altLang="en-US" sz="1800" b="1" dirty="0">
                <a:latin typeface="Courier New" pitchFamily="49" charset="0"/>
                <a:cs typeface="Courier New" pitchFamily="49" charset="0"/>
              </a:rPr>
              <a:t> __</a:t>
            </a:r>
            <a:r>
              <a:rPr lang="en-US" altLang="en-US" sz="1800" b="1" dirty="0" err="1">
                <a:latin typeface="Courier New" pitchFamily="49" charset="0"/>
                <a:cs typeface="Courier New" pitchFamily="49" charset="0"/>
              </a:rPr>
              <a:t>init</a:t>
            </a:r>
            <a:r>
              <a:rPr lang="en-US" altLang="en-US" sz="1800" b="1" dirty="0">
                <a:latin typeface="Courier New" pitchFamily="49" charset="0"/>
                <a:cs typeface="Courier New" pitchFamily="49" charset="0"/>
              </a:rPr>
              <a:t>__(self, </a:t>
            </a:r>
            <a:r>
              <a:rPr lang="en-US" altLang="en-US" sz="1800" b="1" dirty="0" err="1" smtClean="0">
                <a:latin typeface="Courier New" pitchFamily="49" charset="0"/>
                <a:cs typeface="Courier New" pitchFamily="49" charset="0"/>
              </a:rPr>
              <a:t>firstName</a:t>
            </a:r>
            <a:r>
              <a:rPr lang="en-US" altLang="en-US" sz="1800" b="1" dirty="0" smtClean="0">
                <a:latin typeface="Courier New" pitchFamily="49" charset="0"/>
                <a:cs typeface="Courier New" pitchFamily="49" charset="0"/>
              </a:rPr>
              <a:t>, </a:t>
            </a:r>
            <a:r>
              <a:rPr lang="en-US" altLang="en-US" sz="1800" b="1" dirty="0" err="1" smtClean="0">
                <a:latin typeface="Courier New" pitchFamily="49" charset="0"/>
                <a:cs typeface="Courier New" pitchFamily="49" charset="0"/>
              </a:rPr>
              <a:t>lastName</a:t>
            </a:r>
            <a:r>
              <a:rPr lang="en-US" altLang="en-US" sz="1800" b="1" dirty="0" smtClean="0">
                <a:latin typeface="Courier New" pitchFamily="49" charset="0"/>
                <a:cs typeface="Courier New" pitchFamily="49" charset="0"/>
              </a:rPr>
              <a:t>,</a:t>
            </a:r>
            <a:endParaRPr lang="en-US" altLang="en-US" sz="1800" b="1" dirty="0">
              <a:latin typeface="Courier New" pitchFamily="49" charset="0"/>
              <a:cs typeface="Courier New" pitchFamily="49" charset="0"/>
            </a:endParaRPr>
          </a:p>
          <a:p>
            <a:pPr>
              <a:spcBef>
                <a:spcPct val="0"/>
              </a:spcBef>
              <a:buFontTx/>
              <a:buNone/>
            </a:pPr>
            <a:r>
              <a:rPr lang="en-US" altLang="en-US" sz="1800" b="1" dirty="0">
                <a:latin typeface="Courier New" pitchFamily="49" charset="0"/>
                <a:cs typeface="Courier New" pitchFamily="49" charset="0"/>
              </a:rPr>
              <a:t>      </a:t>
            </a:r>
            <a:r>
              <a:rPr lang="en-US" altLang="en-US" sz="1800" b="1" dirty="0" smtClean="0">
                <a:latin typeface="Courier New" pitchFamily="49" charset="0"/>
                <a:cs typeface="Courier New" pitchFamily="49" charset="0"/>
              </a:rPr>
              <a:t>school = "</a:t>
            </a:r>
            <a:r>
              <a:rPr lang="en-US" altLang="en-US" sz="1800" b="1" dirty="0" err="1">
                <a:latin typeface="Courier New" pitchFamily="49" charset="0"/>
                <a:cs typeface="Courier New" pitchFamily="49" charset="0"/>
              </a:rPr>
              <a:t>HMC</a:t>
            </a:r>
            <a:r>
              <a:rPr lang="en-US" altLang="en-US" sz="1800" b="1" dirty="0">
                <a:latin typeface="Courier New" pitchFamily="49" charset="0"/>
                <a:cs typeface="Courier New" pitchFamily="49" charset="0"/>
              </a:rPr>
              <a:t>", major = "undeclared")</a:t>
            </a:r>
          </a:p>
          <a:p>
            <a:pPr>
              <a:spcBef>
                <a:spcPct val="0"/>
              </a:spcBef>
              <a:buFontTx/>
              <a:buNone/>
            </a:pPr>
            <a:endParaRPr lang="en-US" altLang="en-US" sz="1800" b="1" dirty="0">
              <a:latin typeface="Courier New" pitchFamily="49" charset="0"/>
              <a:cs typeface="Courier New" pitchFamily="49" charset="0"/>
            </a:endParaRPr>
          </a:p>
          <a:p>
            <a:pPr>
              <a:spcBef>
                <a:spcPct val="0"/>
              </a:spcBef>
              <a:buFontTx/>
              <a:buNone/>
            </a:pPr>
            <a:endParaRPr lang="en-US" altLang="en-US" sz="1800" b="1" dirty="0">
              <a:latin typeface="Courier New" pitchFamily="49" charset="0"/>
              <a:cs typeface="Courier New" pitchFamily="49" charset="0"/>
            </a:endParaRPr>
          </a:p>
          <a:p>
            <a:pPr>
              <a:spcBef>
                <a:spcPct val="0"/>
              </a:spcBef>
              <a:buFontTx/>
              <a:buNone/>
            </a:pPr>
            <a:endParaRPr lang="en-US" altLang="en-US" sz="1800" b="1" dirty="0">
              <a:solidFill>
                <a:srgbClr val="008000"/>
              </a:solidFill>
              <a:latin typeface="Courier New" pitchFamily="49" charset="0"/>
              <a:cs typeface="Courier New" pitchFamily="49" charset="0"/>
            </a:endParaRPr>
          </a:p>
          <a:p>
            <a:pPr>
              <a:spcBef>
                <a:spcPct val="0"/>
              </a:spcBef>
              <a:buFontTx/>
              <a:buNone/>
            </a:pPr>
            <a:r>
              <a:rPr lang="en-US" altLang="en-US" sz="1800" b="1" dirty="0">
                <a:solidFill>
                  <a:srgbClr val="008000"/>
                </a:solidFill>
                <a:latin typeface="Courier New" pitchFamily="49" charset="0"/>
                <a:cs typeface="Courier New" pitchFamily="49" charset="0"/>
              </a:rPr>
              <a:t>&gt;&gt;&gt; </a:t>
            </a:r>
            <a:r>
              <a:rPr lang="en-US" altLang="en-US" sz="1800" b="1" dirty="0" smtClean="0">
                <a:solidFill>
                  <a:srgbClr val="008000"/>
                </a:solidFill>
                <a:latin typeface="Courier New" pitchFamily="49" charset="0"/>
                <a:cs typeface="Courier New" pitchFamily="49" charset="0"/>
              </a:rPr>
              <a:t>where </a:t>
            </a:r>
            <a:r>
              <a:rPr lang="en-US" altLang="en-US" sz="1800" b="1" dirty="0">
                <a:solidFill>
                  <a:srgbClr val="008000"/>
                </a:solidFill>
                <a:latin typeface="Courier New" pitchFamily="49" charset="0"/>
                <a:cs typeface="Courier New" pitchFamily="49" charset="0"/>
              </a:rPr>
              <a:t>= </a:t>
            </a:r>
            <a:r>
              <a:rPr lang="en-US" altLang="en-US" sz="1800" b="1" dirty="0" smtClean="0">
                <a:solidFill>
                  <a:srgbClr val="008000"/>
                </a:solidFill>
                <a:latin typeface="Courier New" pitchFamily="49" charset="0"/>
                <a:cs typeface="Courier New" pitchFamily="49" charset="0"/>
              </a:rPr>
              <a:t>Student("Carmen", "</a:t>
            </a:r>
            <a:r>
              <a:rPr lang="en-US" altLang="en-US" sz="1800" b="1" dirty="0" err="1" smtClean="0">
                <a:solidFill>
                  <a:srgbClr val="008000"/>
                </a:solidFill>
                <a:latin typeface="Courier New" pitchFamily="49" charset="0"/>
                <a:cs typeface="Courier New" pitchFamily="49" charset="0"/>
              </a:rPr>
              <a:t>Sandiego</a:t>
            </a:r>
            <a:r>
              <a:rPr lang="en-US" altLang="en-US" sz="1800" b="1" dirty="0" smtClean="0">
                <a:solidFill>
                  <a:srgbClr val="008000"/>
                </a:solidFill>
                <a:latin typeface="Courier New" pitchFamily="49" charset="0"/>
                <a:cs typeface="Courier New" pitchFamily="49" charset="0"/>
              </a:rPr>
              <a:t>")</a:t>
            </a:r>
            <a:endParaRPr lang="en-US" altLang="en-US" sz="1800" b="1" dirty="0">
              <a:solidFill>
                <a:srgbClr val="008000"/>
              </a:solidFill>
              <a:latin typeface="Courier New" pitchFamily="49" charset="0"/>
              <a:cs typeface="Courier New" pitchFamily="49" charset="0"/>
            </a:endParaRPr>
          </a:p>
          <a:p>
            <a:pPr>
              <a:spcBef>
                <a:spcPct val="0"/>
              </a:spcBef>
              <a:buFontTx/>
              <a:buNone/>
            </a:pPr>
            <a:r>
              <a:rPr lang="en-US" altLang="en-US" sz="1800" b="1" dirty="0">
                <a:solidFill>
                  <a:srgbClr val="008000"/>
                </a:solidFill>
                <a:latin typeface="Courier New" pitchFamily="49" charset="0"/>
                <a:cs typeface="Courier New" pitchFamily="49" charset="0"/>
              </a:rPr>
              <a:t>&gt;&gt;&gt; </a:t>
            </a:r>
            <a:r>
              <a:rPr lang="en-US" altLang="en-US" sz="1800" b="1" dirty="0" err="1" smtClean="0">
                <a:solidFill>
                  <a:srgbClr val="008000"/>
                </a:solidFill>
                <a:latin typeface="Courier New" pitchFamily="49" charset="0"/>
                <a:cs typeface="Courier New" pitchFamily="49" charset="0"/>
              </a:rPr>
              <a:t>stu</a:t>
            </a:r>
            <a:r>
              <a:rPr lang="en-US" altLang="en-US" sz="1800" b="1" dirty="0" smtClean="0">
                <a:solidFill>
                  <a:srgbClr val="008000"/>
                </a:solidFill>
                <a:latin typeface="Courier New" pitchFamily="49" charset="0"/>
                <a:cs typeface="Courier New" pitchFamily="49" charset="0"/>
              </a:rPr>
              <a:t> </a:t>
            </a:r>
            <a:r>
              <a:rPr lang="en-US" altLang="en-US" sz="1800" b="1" dirty="0">
                <a:solidFill>
                  <a:srgbClr val="008000"/>
                </a:solidFill>
                <a:latin typeface="Courier New" pitchFamily="49" charset="0"/>
                <a:cs typeface="Courier New" pitchFamily="49" charset="0"/>
              </a:rPr>
              <a:t>= Student</a:t>
            </a:r>
            <a:r>
              <a:rPr lang="en-US" altLang="en-US" sz="1800" b="1" dirty="0" smtClean="0">
                <a:solidFill>
                  <a:srgbClr val="008000"/>
                </a:solidFill>
                <a:latin typeface="Courier New" pitchFamily="49" charset="0"/>
                <a:cs typeface="Courier New" pitchFamily="49" charset="0"/>
              </a:rPr>
              <a:t>(“Stu", “</a:t>
            </a:r>
            <a:r>
              <a:rPr lang="en-US" altLang="en-US" sz="1800" b="1" dirty="0" err="1" smtClean="0">
                <a:solidFill>
                  <a:srgbClr val="008000"/>
                </a:solidFill>
                <a:latin typeface="Courier New" pitchFamily="49" charset="0"/>
                <a:cs typeface="Courier New" pitchFamily="49" charset="0"/>
              </a:rPr>
              <a:t>Dious</a:t>
            </a:r>
            <a:r>
              <a:rPr lang="en-US" altLang="en-US" sz="1800" b="1" dirty="0" smtClean="0">
                <a:solidFill>
                  <a:srgbClr val="008000"/>
                </a:solidFill>
                <a:latin typeface="Courier New" pitchFamily="49" charset="0"/>
                <a:cs typeface="Courier New" pitchFamily="49" charset="0"/>
              </a:rPr>
              <a:t>", </a:t>
            </a:r>
            <a:r>
              <a:rPr lang="en-US" altLang="en-US" sz="1800" b="1" dirty="0">
                <a:solidFill>
                  <a:srgbClr val="008000"/>
                </a:solidFill>
                <a:latin typeface="Courier New" pitchFamily="49" charset="0"/>
                <a:cs typeface="Courier New" pitchFamily="49" charset="0"/>
              </a:rPr>
              <a:t>"PIT")</a:t>
            </a:r>
          </a:p>
          <a:p>
            <a:pPr>
              <a:spcBef>
                <a:spcPct val="0"/>
              </a:spcBef>
              <a:buFontTx/>
              <a:buNone/>
            </a:pPr>
            <a:r>
              <a:rPr lang="en-US" altLang="en-US" sz="1800" b="1" dirty="0">
                <a:solidFill>
                  <a:srgbClr val="008000"/>
                </a:solidFill>
                <a:latin typeface="Courier New" pitchFamily="49" charset="0"/>
                <a:cs typeface="Courier New" pitchFamily="49" charset="0"/>
              </a:rPr>
              <a:t>&gt;&gt;&gt; </a:t>
            </a:r>
            <a:r>
              <a:rPr lang="en-US" altLang="en-US" sz="1800" b="1" dirty="0" err="1">
                <a:solidFill>
                  <a:srgbClr val="008000"/>
                </a:solidFill>
                <a:latin typeface="Courier New" pitchFamily="49" charset="0"/>
                <a:cs typeface="Courier New" pitchFamily="49" charset="0"/>
              </a:rPr>
              <a:t>anna</a:t>
            </a:r>
            <a:r>
              <a:rPr lang="en-US" altLang="en-US" sz="1800" b="1" dirty="0">
                <a:solidFill>
                  <a:srgbClr val="008000"/>
                </a:solidFill>
                <a:latin typeface="Courier New" pitchFamily="49" charset="0"/>
                <a:cs typeface="Courier New" pitchFamily="49" charset="0"/>
              </a:rPr>
              <a:t> = Student("Anna", "</a:t>
            </a:r>
            <a:r>
              <a:rPr lang="en-US" altLang="en-US" sz="1800" b="1" dirty="0" err="1">
                <a:solidFill>
                  <a:srgbClr val="008000"/>
                </a:solidFill>
                <a:latin typeface="Courier New" pitchFamily="49" charset="0"/>
                <a:cs typeface="Courier New" pitchFamily="49" charset="0"/>
              </a:rPr>
              <a:t>Litik</a:t>
            </a:r>
            <a:r>
              <a:rPr lang="en-US" altLang="en-US" sz="1800" b="1" dirty="0">
                <a:solidFill>
                  <a:srgbClr val="008000"/>
                </a:solidFill>
                <a:latin typeface="Courier New" pitchFamily="49" charset="0"/>
                <a:cs typeface="Courier New" pitchFamily="49" charset="0"/>
              </a:rPr>
              <a:t>", </a:t>
            </a:r>
            <a:r>
              <a:rPr lang="en-US" altLang="en-US" sz="1800" b="1" dirty="0" smtClean="0">
                <a:solidFill>
                  <a:srgbClr val="008000"/>
                </a:solidFill>
                <a:latin typeface="Courier New" pitchFamily="49" charset="0"/>
                <a:cs typeface="Courier New" pitchFamily="49" charset="0"/>
              </a:rPr>
              <a:t>major = "</a:t>
            </a:r>
            <a:r>
              <a:rPr lang="en-US" altLang="en-US" sz="1800" b="1" dirty="0">
                <a:solidFill>
                  <a:srgbClr val="008000"/>
                </a:solidFill>
                <a:latin typeface="Courier New" pitchFamily="49" charset="0"/>
                <a:cs typeface="Courier New" pitchFamily="49" charset="0"/>
              </a:rPr>
              <a:t>Physics")</a:t>
            </a:r>
          </a:p>
          <a:p>
            <a:pPr>
              <a:spcBef>
                <a:spcPct val="0"/>
              </a:spcBef>
              <a:buFontTx/>
              <a:buNone/>
            </a:pPr>
            <a:r>
              <a:rPr lang="en-US" altLang="en-US" sz="1800" b="1" dirty="0">
                <a:solidFill>
                  <a:srgbClr val="FF0000"/>
                </a:solidFill>
                <a:latin typeface="Courier New" pitchFamily="49" charset="0"/>
                <a:cs typeface="Courier New" pitchFamily="49" charset="0"/>
              </a:rPr>
              <a:t>&gt;&gt;&gt; </a:t>
            </a:r>
            <a:r>
              <a:rPr lang="en-US" altLang="en-US" sz="1800" b="1" dirty="0" err="1">
                <a:solidFill>
                  <a:srgbClr val="FF0000"/>
                </a:solidFill>
                <a:latin typeface="Courier New" pitchFamily="49" charset="0"/>
                <a:cs typeface="Courier New" pitchFamily="49" charset="0"/>
              </a:rPr>
              <a:t>elmo</a:t>
            </a:r>
            <a:r>
              <a:rPr lang="en-US" altLang="en-US" sz="1800" b="1" dirty="0">
                <a:solidFill>
                  <a:srgbClr val="FF0000"/>
                </a:solidFill>
                <a:latin typeface="Courier New" pitchFamily="49" charset="0"/>
                <a:cs typeface="Courier New" pitchFamily="49" charset="0"/>
              </a:rPr>
              <a:t> = Student("Elmo")</a:t>
            </a:r>
          </a:p>
          <a:p>
            <a:pPr>
              <a:spcBef>
                <a:spcPct val="0"/>
              </a:spcBef>
              <a:buFontTx/>
              <a:buNone/>
            </a:pPr>
            <a:r>
              <a:rPr lang="en-US" altLang="en-US" sz="1800" b="1" dirty="0">
                <a:solidFill>
                  <a:srgbClr val="FF0000"/>
                </a:solidFill>
                <a:latin typeface="Courier New" pitchFamily="49" charset="0"/>
                <a:cs typeface="Courier New" pitchFamily="49" charset="0"/>
              </a:rPr>
              <a:t>&gt;&gt;&gt; </a:t>
            </a:r>
            <a:r>
              <a:rPr lang="en-US" altLang="en-US" sz="1800" b="1" dirty="0" err="1">
                <a:solidFill>
                  <a:srgbClr val="FF0000"/>
                </a:solidFill>
                <a:latin typeface="Courier New" pitchFamily="49" charset="0"/>
                <a:cs typeface="Courier New" pitchFamily="49" charset="0"/>
              </a:rPr>
              <a:t>bigBird</a:t>
            </a:r>
            <a:r>
              <a:rPr lang="en-US" altLang="en-US" sz="1800" b="1" dirty="0">
                <a:solidFill>
                  <a:srgbClr val="FF0000"/>
                </a:solidFill>
                <a:latin typeface="Courier New" pitchFamily="49" charset="0"/>
                <a:cs typeface="Courier New" pitchFamily="49" charset="0"/>
              </a:rPr>
              <a:t> = Student("Big", "Bird", </a:t>
            </a:r>
            <a:r>
              <a:rPr lang="en-US" altLang="en-US" sz="1800" b="1" dirty="0" err="1">
                <a:solidFill>
                  <a:srgbClr val="FF0000"/>
                </a:solidFill>
                <a:latin typeface="Courier New" pitchFamily="49" charset="0"/>
                <a:cs typeface="Courier New" pitchFamily="49" charset="0"/>
              </a:rPr>
              <a:t>firstName</a:t>
            </a:r>
            <a:r>
              <a:rPr lang="en-US" altLang="en-US" sz="1800" b="1" dirty="0">
                <a:solidFill>
                  <a:srgbClr val="FF0000"/>
                </a:solidFill>
                <a:latin typeface="Courier New" pitchFamily="49" charset="0"/>
                <a:cs typeface="Courier New" pitchFamily="49" charset="0"/>
              </a:rPr>
              <a:t> = "</a:t>
            </a:r>
            <a:r>
              <a:rPr lang="en-US" altLang="en-US" sz="1800" b="1" dirty="0" err="1">
                <a:solidFill>
                  <a:srgbClr val="FF0000"/>
                </a:solidFill>
                <a:latin typeface="Courier New" pitchFamily="49" charset="0"/>
                <a:cs typeface="Courier New" pitchFamily="49" charset="0"/>
              </a:rPr>
              <a:t>Tweety</a:t>
            </a:r>
            <a:r>
              <a:rPr lang="en-US" altLang="en-US" sz="1800" b="1" dirty="0">
                <a:solidFill>
                  <a:srgbClr val="FF0000"/>
                </a:solidFill>
                <a:latin typeface="Courier New" pitchFamily="49" charset="0"/>
                <a:cs typeface="Courier New" pitchFamily="49" charset="0"/>
              </a:rPr>
              <a:t>")</a:t>
            </a:r>
          </a:p>
          <a:p>
            <a:pPr>
              <a:spcBef>
                <a:spcPct val="0"/>
              </a:spcBef>
              <a:buFontTx/>
              <a:buNone/>
            </a:pPr>
            <a:r>
              <a:rPr lang="en-US" altLang="en-US" sz="1800" b="1" dirty="0">
                <a:solidFill>
                  <a:srgbClr val="FF0000"/>
                </a:solidFill>
                <a:latin typeface="Courier New" pitchFamily="49" charset="0"/>
                <a:cs typeface="Courier New" pitchFamily="49" charset="0"/>
              </a:rPr>
              <a:t>&gt;&gt;&gt; </a:t>
            </a:r>
            <a:r>
              <a:rPr lang="en-US" altLang="en-US" sz="1800" b="1" dirty="0" err="1">
                <a:solidFill>
                  <a:srgbClr val="FF0000"/>
                </a:solidFill>
                <a:latin typeface="Courier New" pitchFamily="49" charset="0"/>
                <a:cs typeface="Courier New" pitchFamily="49" charset="0"/>
              </a:rPr>
              <a:t>bart</a:t>
            </a:r>
            <a:r>
              <a:rPr lang="en-US" altLang="en-US" sz="1800" b="1" dirty="0">
                <a:solidFill>
                  <a:srgbClr val="FF0000"/>
                </a:solidFill>
                <a:latin typeface="Courier New" pitchFamily="49" charset="0"/>
                <a:cs typeface="Courier New" pitchFamily="49" charset="0"/>
              </a:rPr>
              <a:t> = Student(school="PIT", "Bart", "Simpson")</a:t>
            </a:r>
          </a:p>
        </p:txBody>
      </p:sp>
      <p:sp>
        <p:nvSpPr>
          <p:cNvPr id="20" name="Rounded Rectangular Callout 19"/>
          <p:cNvSpPr/>
          <p:nvPr/>
        </p:nvSpPr>
        <p:spPr>
          <a:xfrm>
            <a:off x="5492750" y="1146175"/>
            <a:ext cx="3387725" cy="971550"/>
          </a:xfrm>
          <a:prstGeom prst="wedgeRoundRectCallout">
            <a:avLst>
              <a:gd name="adj1" fmla="val -63713"/>
              <a:gd name="adj2" fmla="val -2356"/>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1800" dirty="0">
                <a:solidFill>
                  <a:schemeClr val="tx1"/>
                </a:solidFill>
              </a:rPr>
              <a:t>In my experience, arguments are usually default of </a:t>
            </a:r>
            <a:r>
              <a:rPr lang="en-US" sz="1800" dirty="0" err="1">
                <a:solidFill>
                  <a:schemeClr val="tx1"/>
                </a:solidFill>
              </a:rPr>
              <a:t>deperson</a:t>
            </a:r>
            <a:r>
              <a:rPr lang="en-US" sz="1800" dirty="0">
                <a:solidFill>
                  <a:schemeClr val="tx1"/>
                </a:solidFill>
              </a:rPr>
              <a:t> who started them!</a:t>
            </a:r>
          </a:p>
        </p:txBody>
      </p:sp>
      <p:grpSp>
        <p:nvGrpSpPr>
          <p:cNvPr id="15365" name="Group 4"/>
          <p:cNvGrpSpPr>
            <a:grpSpLocks/>
          </p:cNvGrpSpPr>
          <p:nvPr/>
        </p:nvGrpSpPr>
        <p:grpSpPr bwMode="auto">
          <a:xfrm>
            <a:off x="609600" y="877888"/>
            <a:ext cx="8218488" cy="180975"/>
            <a:chOff x="295" y="1311"/>
            <a:chExt cx="5177" cy="114"/>
          </a:xfrm>
        </p:grpSpPr>
        <p:sp>
          <p:nvSpPr>
            <p:cNvPr id="1536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536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pic>
        <p:nvPicPr>
          <p:cNvPr id="15366"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988" y="1149350"/>
            <a:ext cx="10017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152400"/>
            <a:ext cx="8218488" cy="533400"/>
          </a:xfrm>
        </p:spPr>
        <p:txBody>
          <a:bodyPr/>
          <a:lstStyle/>
          <a:p>
            <a:r>
              <a:rPr lang="en-US" altLang="en-US" smtClean="0"/>
              <a:t>Inheritance</a:t>
            </a:r>
            <a:endParaRPr lang="en-US" altLang="en-US" sz="2800" smtClean="0"/>
          </a:p>
        </p:txBody>
      </p:sp>
      <p:sp>
        <p:nvSpPr>
          <p:cNvPr id="16387" name="Content Placeholder 2"/>
          <p:cNvSpPr>
            <a:spLocks noGrp="1"/>
          </p:cNvSpPr>
          <p:nvPr>
            <p:ph idx="1"/>
          </p:nvPr>
        </p:nvSpPr>
        <p:spPr>
          <a:xfrm>
            <a:off x="609600" y="1219200"/>
            <a:ext cx="8229600" cy="3097213"/>
          </a:xfrm>
        </p:spPr>
        <p:txBody>
          <a:bodyPr/>
          <a:lstStyle/>
          <a:p>
            <a:pPr>
              <a:buFontTx/>
              <a:buNone/>
            </a:pPr>
            <a:r>
              <a:rPr lang="en-US" altLang="en-US" sz="1600" b="1" dirty="0" smtClean="0">
                <a:latin typeface="Courier New" pitchFamily="49" charset="0"/>
                <a:cs typeface="Courier New" pitchFamily="49" charset="0"/>
              </a:rPr>
              <a:t>class Person(object):</a:t>
            </a:r>
          </a:p>
          <a:p>
            <a:pPr>
              <a:buFontTx/>
              <a:buNone/>
            </a:pPr>
            <a:r>
              <a:rPr lang="en-US" altLang="en-US" sz="1600" b="1" dirty="0" smtClean="0">
                <a:latin typeface="Courier New" pitchFamily="49" charset="0"/>
                <a:cs typeface="Courier New" pitchFamily="49" charset="0"/>
              </a:rPr>
              <a:t>   </a:t>
            </a:r>
            <a:r>
              <a:rPr lang="en-US" altLang="en-US" sz="1600" b="1" dirty="0" err="1" smtClean="0">
                <a:latin typeface="Courier New" pitchFamily="49" charset="0"/>
                <a:cs typeface="Courier New" pitchFamily="49" charset="0"/>
              </a:rPr>
              <a:t>def</a:t>
            </a:r>
            <a:r>
              <a:rPr lang="en-US" altLang="en-US" sz="1600" b="1" dirty="0" smtClean="0">
                <a:latin typeface="Courier New" pitchFamily="49" charset="0"/>
                <a:cs typeface="Courier New" pitchFamily="49" charset="0"/>
              </a:rPr>
              <a:t> __</a:t>
            </a:r>
            <a:r>
              <a:rPr lang="en-US" altLang="en-US" sz="1600" b="1" dirty="0" err="1" smtClean="0">
                <a:latin typeface="Courier New" pitchFamily="49" charset="0"/>
                <a:cs typeface="Courier New" pitchFamily="49" charset="0"/>
              </a:rPr>
              <a:t>init</a:t>
            </a:r>
            <a:r>
              <a:rPr lang="en-US" altLang="en-US" sz="1600" b="1" dirty="0" smtClean="0">
                <a:latin typeface="Courier New" pitchFamily="49" charset="0"/>
                <a:cs typeface="Courier New" pitchFamily="49" charset="0"/>
              </a:rPr>
              <a:t>__(self, first, last):</a:t>
            </a:r>
          </a:p>
          <a:p>
            <a:pPr>
              <a:buFontTx/>
              <a:buNone/>
            </a:pPr>
            <a:r>
              <a:rPr lang="en-US" altLang="en-US" sz="1600" b="1" dirty="0" smtClean="0">
                <a:latin typeface="Courier New" pitchFamily="49" charset="0"/>
                <a:cs typeface="Courier New" pitchFamily="49" charset="0"/>
              </a:rPr>
              <a:t>      </a:t>
            </a:r>
            <a:r>
              <a:rPr lang="en-US" altLang="en-US" sz="1600" b="1" dirty="0" err="1" smtClean="0">
                <a:latin typeface="Courier New" pitchFamily="49" charset="0"/>
                <a:cs typeface="Courier New" pitchFamily="49" charset="0"/>
              </a:rPr>
              <a:t>self.firstName</a:t>
            </a:r>
            <a:r>
              <a:rPr lang="en-US" altLang="en-US" sz="1600" b="1" dirty="0" smtClean="0">
                <a:latin typeface="Courier New" pitchFamily="49" charset="0"/>
                <a:cs typeface="Courier New" pitchFamily="49" charset="0"/>
              </a:rPr>
              <a:t> = first</a:t>
            </a:r>
          </a:p>
          <a:p>
            <a:pPr>
              <a:buFontTx/>
              <a:buNone/>
            </a:pPr>
            <a:r>
              <a:rPr lang="en-US" altLang="en-US" sz="1600" b="1" dirty="0" smtClean="0">
                <a:latin typeface="Courier New" pitchFamily="49" charset="0"/>
                <a:cs typeface="Courier New" pitchFamily="49" charset="0"/>
              </a:rPr>
              <a:t>      </a:t>
            </a:r>
            <a:r>
              <a:rPr lang="en-US" altLang="en-US" sz="1600" b="1" dirty="0" err="1" smtClean="0">
                <a:latin typeface="Courier New" pitchFamily="49" charset="0"/>
                <a:cs typeface="Courier New" pitchFamily="49" charset="0"/>
              </a:rPr>
              <a:t>self.lastName</a:t>
            </a:r>
            <a:r>
              <a:rPr lang="en-US" altLang="en-US" sz="1600" b="1" dirty="0" smtClean="0">
                <a:latin typeface="Courier New" pitchFamily="49" charset="0"/>
                <a:cs typeface="Courier New" pitchFamily="49" charset="0"/>
              </a:rPr>
              <a:t> = last</a:t>
            </a:r>
          </a:p>
          <a:p>
            <a:pPr>
              <a:buFontTx/>
              <a:buNone/>
            </a:pPr>
            <a:endParaRPr lang="en-US" altLang="en-US" sz="1600" b="1" dirty="0" smtClean="0">
              <a:latin typeface="Courier New" pitchFamily="49" charset="0"/>
              <a:cs typeface="Courier New" pitchFamily="49" charset="0"/>
            </a:endParaRPr>
          </a:p>
          <a:p>
            <a:pPr>
              <a:buFontTx/>
              <a:buNone/>
            </a:pPr>
            <a:r>
              <a:rPr lang="en-US" altLang="en-US" sz="1600" b="1" dirty="0" smtClean="0">
                <a:latin typeface="Courier New" pitchFamily="49" charset="0"/>
                <a:cs typeface="Courier New" pitchFamily="49" charset="0"/>
              </a:rPr>
              <a:t>   </a:t>
            </a:r>
            <a:r>
              <a:rPr lang="en-US" altLang="en-US" sz="1600" b="1" dirty="0" err="1" smtClean="0">
                <a:latin typeface="Courier New" pitchFamily="49" charset="0"/>
                <a:cs typeface="Courier New" pitchFamily="49" charset="0"/>
              </a:rPr>
              <a:t>def</a:t>
            </a:r>
            <a:r>
              <a:rPr lang="en-US" altLang="en-US" sz="1600" b="1" dirty="0" smtClean="0">
                <a:latin typeface="Courier New" pitchFamily="49" charset="0"/>
                <a:cs typeface="Courier New" pitchFamily="49" charset="0"/>
              </a:rPr>
              <a:t> asleep(self, time):</a:t>
            </a:r>
          </a:p>
          <a:p>
            <a:pPr>
              <a:buFontTx/>
              <a:buNone/>
            </a:pPr>
            <a:r>
              <a:rPr lang="en-US" altLang="en-US" sz="1600" b="1" dirty="0" smtClean="0">
                <a:latin typeface="Courier New" pitchFamily="49" charset="0"/>
                <a:cs typeface="Courier New" pitchFamily="49" charset="0"/>
              </a:rPr>
              <a:t>      return 0 &lt;= time &lt;= 7  # MILITARY </a:t>
            </a:r>
            <a:r>
              <a:rPr lang="en-US" altLang="en-US" sz="1600" b="1" dirty="0" smtClean="0">
                <a:latin typeface="Courier New" pitchFamily="49" charset="0"/>
                <a:cs typeface="Courier New" pitchFamily="49" charset="0"/>
              </a:rPr>
              <a:t>TIME IN HOURS</a:t>
            </a:r>
            <a:endParaRPr lang="en-US" altLang="en-US" sz="1600" b="1" dirty="0" smtClean="0">
              <a:latin typeface="Courier New" pitchFamily="49" charset="0"/>
              <a:cs typeface="Courier New" pitchFamily="49" charset="0"/>
            </a:endParaRPr>
          </a:p>
          <a:p>
            <a:pPr>
              <a:buFontTx/>
              <a:buNone/>
            </a:pPr>
            <a:r>
              <a:rPr lang="en-US" altLang="en-US" sz="1600" b="1" dirty="0" smtClean="0">
                <a:latin typeface="Courier New" pitchFamily="49" charset="0"/>
                <a:cs typeface="Courier New" pitchFamily="49" charset="0"/>
              </a:rPr>
              <a:t>    </a:t>
            </a:r>
          </a:p>
          <a:p>
            <a:pPr>
              <a:buFontTx/>
              <a:buNone/>
            </a:pPr>
            <a:r>
              <a:rPr lang="en-US" altLang="en-US" sz="1600" b="1" dirty="0" smtClean="0">
                <a:latin typeface="Courier New" pitchFamily="49" charset="0"/>
                <a:cs typeface="Courier New" pitchFamily="49" charset="0"/>
              </a:rPr>
              <a:t>   </a:t>
            </a:r>
            <a:r>
              <a:rPr lang="en-US" altLang="en-US" sz="1600" b="1" dirty="0" err="1" smtClean="0">
                <a:latin typeface="Courier New" pitchFamily="49" charset="0"/>
                <a:cs typeface="Courier New" pitchFamily="49" charset="0"/>
              </a:rPr>
              <a:t>def</a:t>
            </a:r>
            <a:r>
              <a:rPr lang="en-US" altLang="en-US" sz="1600" b="1" dirty="0" smtClean="0">
                <a:latin typeface="Courier New" pitchFamily="49" charset="0"/>
                <a:cs typeface="Courier New" pitchFamily="49" charset="0"/>
              </a:rPr>
              <a:t> __</a:t>
            </a:r>
            <a:r>
              <a:rPr lang="en-US" altLang="en-US" sz="1600" b="1" dirty="0" err="1" smtClean="0">
                <a:latin typeface="Courier New" pitchFamily="49" charset="0"/>
                <a:cs typeface="Courier New" pitchFamily="49" charset="0"/>
              </a:rPr>
              <a:t>repr</a:t>
            </a:r>
            <a:r>
              <a:rPr lang="en-US" altLang="en-US" sz="1600" b="1" dirty="0" smtClean="0">
                <a:latin typeface="Courier New" pitchFamily="49" charset="0"/>
                <a:cs typeface="Courier New" pitchFamily="49" charset="0"/>
              </a:rPr>
              <a:t>__(self):</a:t>
            </a:r>
          </a:p>
          <a:p>
            <a:pPr>
              <a:buFontTx/>
              <a:buNone/>
            </a:pPr>
            <a:r>
              <a:rPr lang="en-US" altLang="en-US" sz="1600" b="1" dirty="0" smtClean="0">
                <a:latin typeface="Courier New" pitchFamily="49" charset="0"/>
                <a:cs typeface="Courier New" pitchFamily="49" charset="0"/>
              </a:rPr>
              <a:t>      return </a:t>
            </a:r>
            <a:r>
              <a:rPr lang="en-US" altLang="en-US" sz="1600" b="1" dirty="0" err="1" smtClean="0">
                <a:latin typeface="Courier New" pitchFamily="49" charset="0"/>
                <a:cs typeface="Courier New" pitchFamily="49" charset="0"/>
              </a:rPr>
              <a:t>self.firstName</a:t>
            </a:r>
            <a:r>
              <a:rPr lang="en-US" altLang="en-US" sz="1600" b="1" dirty="0" smtClean="0">
                <a:latin typeface="Courier New" pitchFamily="49" charset="0"/>
                <a:cs typeface="Courier New" pitchFamily="49" charset="0"/>
              </a:rPr>
              <a:t> + " " + </a:t>
            </a:r>
            <a:r>
              <a:rPr lang="en-US" altLang="en-US" sz="1600" b="1" dirty="0" err="1" smtClean="0">
                <a:latin typeface="Courier New" pitchFamily="49" charset="0"/>
                <a:cs typeface="Courier New" pitchFamily="49" charset="0"/>
              </a:rPr>
              <a:t>self.lastName</a:t>
            </a:r>
            <a:endParaRPr lang="en-US" altLang="en-US" sz="1600" b="1" dirty="0" smtClean="0">
              <a:latin typeface="Courier New" pitchFamily="49" charset="0"/>
              <a:cs typeface="Courier New" pitchFamily="49" charset="0"/>
            </a:endParaRPr>
          </a:p>
        </p:txBody>
      </p:sp>
      <p:sp>
        <p:nvSpPr>
          <p:cNvPr id="4" name="Rounded Rectangle 3"/>
          <p:cNvSpPr/>
          <p:nvPr/>
        </p:nvSpPr>
        <p:spPr>
          <a:xfrm>
            <a:off x="609600" y="4514850"/>
            <a:ext cx="7613650" cy="203835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l">
              <a:defRPr/>
            </a:pPr>
            <a:r>
              <a:rPr lang="en-US" dirty="0">
                <a:solidFill>
                  <a:schemeClr val="tx1"/>
                </a:solidFill>
                <a:latin typeface="Courier New" pitchFamily="49" charset="0"/>
                <a:cs typeface="Courier New" pitchFamily="49" charset="0"/>
              </a:rPr>
              <a:t>&gt;&gt;&gt; </a:t>
            </a:r>
            <a:r>
              <a:rPr lang="en-US" dirty="0" err="1">
                <a:solidFill>
                  <a:schemeClr val="tx1"/>
                </a:solidFill>
                <a:latin typeface="Courier New" pitchFamily="49" charset="0"/>
                <a:cs typeface="Courier New" pitchFamily="49" charset="0"/>
              </a:rPr>
              <a:t>geoff</a:t>
            </a:r>
            <a:r>
              <a:rPr lang="en-US" dirty="0">
                <a:solidFill>
                  <a:schemeClr val="tx1"/>
                </a:solidFill>
                <a:latin typeface="Courier New" pitchFamily="49" charset="0"/>
                <a:cs typeface="Courier New" pitchFamily="49" charset="0"/>
              </a:rPr>
              <a:t> = Person("Geoff", "Kuenning")</a:t>
            </a:r>
          </a:p>
          <a:p>
            <a:pPr algn="l">
              <a:defRPr/>
            </a:pPr>
            <a:r>
              <a:rPr lang="en-US" dirty="0">
                <a:solidFill>
                  <a:schemeClr val="tx1"/>
                </a:solidFill>
                <a:latin typeface="Courier New" pitchFamily="49" charset="0"/>
                <a:cs typeface="Courier New" pitchFamily="49" charset="0"/>
              </a:rPr>
              <a:t>&gt;&gt;&gt; </a:t>
            </a:r>
            <a:r>
              <a:rPr lang="en-US" dirty="0" err="1">
                <a:solidFill>
                  <a:schemeClr val="tx1"/>
                </a:solidFill>
                <a:latin typeface="Courier New" pitchFamily="49" charset="0"/>
                <a:cs typeface="Courier New" pitchFamily="49" charset="0"/>
              </a:rPr>
              <a:t>geoff</a:t>
            </a:r>
            <a:endParaRPr lang="en-US" dirty="0">
              <a:solidFill>
                <a:schemeClr val="tx1"/>
              </a:solidFill>
              <a:latin typeface="Courier New" pitchFamily="49" charset="0"/>
              <a:cs typeface="Courier New" pitchFamily="49" charset="0"/>
            </a:endParaRPr>
          </a:p>
          <a:p>
            <a:pPr algn="l">
              <a:defRPr/>
            </a:pPr>
            <a:r>
              <a:rPr lang="en-US" dirty="0">
                <a:solidFill>
                  <a:schemeClr val="tx1"/>
                </a:solidFill>
                <a:latin typeface="Courier New" pitchFamily="49" charset="0"/>
                <a:cs typeface="Courier New" pitchFamily="49" charset="0"/>
              </a:rPr>
              <a:t>Geoff Kuenning</a:t>
            </a:r>
          </a:p>
          <a:p>
            <a:pPr algn="l">
              <a:defRPr/>
            </a:pPr>
            <a:r>
              <a:rPr lang="en-US" dirty="0">
                <a:solidFill>
                  <a:schemeClr val="tx1"/>
                </a:solidFill>
                <a:latin typeface="Courier New" pitchFamily="49" charset="0"/>
                <a:cs typeface="Courier New" pitchFamily="49" charset="0"/>
              </a:rPr>
              <a:t>&gt;&gt;&gt; </a:t>
            </a:r>
            <a:r>
              <a:rPr lang="en-US" dirty="0" err="1" smtClean="0">
                <a:solidFill>
                  <a:schemeClr val="tx1"/>
                </a:solidFill>
                <a:latin typeface="Courier New" pitchFamily="49" charset="0"/>
                <a:cs typeface="Courier New" pitchFamily="49" charset="0"/>
              </a:rPr>
              <a:t>geoff.asleep</a:t>
            </a:r>
            <a:r>
              <a:rPr lang="en-US" dirty="0" smtClean="0">
                <a:solidFill>
                  <a:schemeClr val="tx1"/>
                </a:solidFill>
                <a:latin typeface="Courier New" pitchFamily="49" charset="0"/>
                <a:cs typeface="Courier New" pitchFamily="49" charset="0"/>
              </a:rPr>
              <a:t>(2)</a:t>
            </a:r>
            <a:endParaRPr lang="en-US" dirty="0">
              <a:solidFill>
                <a:schemeClr val="tx1"/>
              </a:solidFill>
              <a:latin typeface="Courier New" pitchFamily="49" charset="0"/>
              <a:cs typeface="Courier New" pitchFamily="49" charset="0"/>
            </a:endParaRPr>
          </a:p>
          <a:p>
            <a:pPr algn="l">
              <a:defRPr/>
            </a:pPr>
            <a:r>
              <a:rPr lang="en-US" dirty="0">
                <a:solidFill>
                  <a:schemeClr val="tx1"/>
                </a:solidFill>
                <a:latin typeface="Courier New" pitchFamily="49" charset="0"/>
                <a:cs typeface="Courier New" pitchFamily="49" charset="0"/>
              </a:rPr>
              <a:t>True </a:t>
            </a:r>
          </a:p>
        </p:txBody>
      </p:sp>
      <p:grpSp>
        <p:nvGrpSpPr>
          <p:cNvPr id="16389" name="Group 4"/>
          <p:cNvGrpSpPr>
            <a:grpSpLocks/>
          </p:cNvGrpSpPr>
          <p:nvPr/>
        </p:nvGrpSpPr>
        <p:grpSpPr bwMode="auto">
          <a:xfrm>
            <a:off x="609600" y="877888"/>
            <a:ext cx="8218488" cy="180975"/>
            <a:chOff x="295" y="1311"/>
            <a:chExt cx="5177" cy="114"/>
          </a:xfrm>
        </p:grpSpPr>
        <p:sp>
          <p:nvSpPr>
            <p:cNvPr id="1639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639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141288" y="212725"/>
            <a:ext cx="8229600" cy="4525963"/>
          </a:xfrm>
        </p:spPr>
        <p:txBody>
          <a:bodyPr/>
          <a:lstStyle/>
          <a:p>
            <a:pPr>
              <a:buFontTx/>
              <a:buNone/>
            </a:pPr>
            <a:r>
              <a:rPr lang="en-US" altLang="en-US" sz="1400" b="1" dirty="0" smtClean="0">
                <a:latin typeface="Courier New" pitchFamily="49" charset="0"/>
                <a:cs typeface="Courier New" pitchFamily="49" charset="0"/>
              </a:rPr>
              <a:t>class Person(object):</a:t>
            </a: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__</a:t>
            </a:r>
            <a:r>
              <a:rPr lang="en-US" altLang="en-US" sz="1400" b="1" dirty="0" err="1" smtClean="0">
                <a:latin typeface="Courier New" pitchFamily="49" charset="0"/>
                <a:cs typeface="Courier New" pitchFamily="49" charset="0"/>
              </a:rPr>
              <a:t>init</a:t>
            </a:r>
            <a:r>
              <a:rPr lang="en-US" altLang="en-US" sz="1400" b="1" dirty="0" smtClean="0">
                <a:latin typeface="Courier New" pitchFamily="49" charset="0"/>
                <a:cs typeface="Courier New" pitchFamily="49" charset="0"/>
              </a:rPr>
              <a:t>__(self, first, last):</a:t>
            </a: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self.firstName</a:t>
            </a:r>
            <a:r>
              <a:rPr lang="en-US" altLang="en-US" sz="1400" b="1" dirty="0" smtClean="0">
                <a:latin typeface="Courier New" pitchFamily="49" charset="0"/>
                <a:cs typeface="Courier New" pitchFamily="49" charset="0"/>
              </a:rPr>
              <a:t> = first</a:t>
            </a: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self.lastName</a:t>
            </a:r>
            <a:r>
              <a:rPr lang="en-US" altLang="en-US" sz="1400" b="1" dirty="0" smtClean="0">
                <a:latin typeface="Courier New" pitchFamily="49" charset="0"/>
                <a:cs typeface="Courier New" pitchFamily="49" charset="0"/>
              </a:rPr>
              <a:t> = last</a:t>
            </a:r>
          </a:p>
          <a:p>
            <a:pPr>
              <a:buFontTx/>
              <a:buNone/>
            </a:pPr>
            <a:endParaRPr lang="en-US" altLang="en-US" sz="1400" b="1" dirty="0" smtClean="0">
              <a:latin typeface="Courier New" pitchFamily="49" charset="0"/>
              <a:cs typeface="Courier New" pitchFamily="49" charset="0"/>
            </a:endParaRP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asleep(self, time):</a:t>
            </a:r>
          </a:p>
          <a:p>
            <a:pPr>
              <a:buFontTx/>
              <a:buNone/>
            </a:pPr>
            <a:r>
              <a:rPr lang="en-US" altLang="en-US" sz="1400" b="1" dirty="0" smtClean="0">
                <a:latin typeface="Courier New" pitchFamily="49" charset="0"/>
                <a:cs typeface="Courier New" pitchFamily="49" charset="0"/>
              </a:rPr>
              <a:t>        return 0 &lt;= time &lt;= 7</a:t>
            </a:r>
          </a:p>
          <a:p>
            <a:pPr>
              <a:buFontTx/>
              <a:buNone/>
            </a:pPr>
            <a:r>
              <a:rPr lang="en-US" altLang="en-US" sz="1400" b="1" dirty="0" smtClean="0">
                <a:latin typeface="Courier New" pitchFamily="49" charset="0"/>
                <a:cs typeface="Courier New" pitchFamily="49" charset="0"/>
              </a:rPr>
              <a:t>    </a:t>
            </a: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__</a:t>
            </a:r>
            <a:r>
              <a:rPr lang="en-US" altLang="en-US" sz="1400" b="1" dirty="0" err="1" smtClean="0">
                <a:latin typeface="Courier New" pitchFamily="49" charset="0"/>
                <a:cs typeface="Courier New" pitchFamily="49" charset="0"/>
              </a:rPr>
              <a:t>repr</a:t>
            </a:r>
            <a:r>
              <a:rPr lang="en-US" altLang="en-US" sz="1400" b="1" dirty="0" smtClean="0">
                <a:latin typeface="Courier New" pitchFamily="49" charset="0"/>
                <a:cs typeface="Courier New" pitchFamily="49" charset="0"/>
              </a:rPr>
              <a:t>__(self):</a:t>
            </a:r>
          </a:p>
          <a:p>
            <a:pPr>
              <a:buFontTx/>
              <a:buNone/>
            </a:pPr>
            <a:r>
              <a:rPr lang="en-US" altLang="en-US" sz="1400" b="1" dirty="0" smtClean="0">
                <a:latin typeface="Courier New" pitchFamily="49" charset="0"/>
                <a:cs typeface="Courier New" pitchFamily="49" charset="0"/>
              </a:rPr>
              <a:t>        return </a:t>
            </a:r>
            <a:r>
              <a:rPr lang="en-US" altLang="en-US" sz="1400" b="1" dirty="0" err="1" smtClean="0">
                <a:latin typeface="Courier New" pitchFamily="49" charset="0"/>
                <a:cs typeface="Courier New" pitchFamily="49" charset="0"/>
              </a:rPr>
              <a:t>self.firstName</a:t>
            </a:r>
            <a:r>
              <a:rPr lang="en-US" altLang="en-US" sz="1400" b="1" dirty="0" smtClean="0">
                <a:latin typeface="Courier New" pitchFamily="49" charset="0"/>
                <a:cs typeface="Courier New" pitchFamily="49" charset="0"/>
              </a:rPr>
              <a:t> + " " + </a:t>
            </a:r>
            <a:r>
              <a:rPr lang="en-US" altLang="en-US" sz="1400" b="1" dirty="0" err="1" smtClean="0">
                <a:latin typeface="Courier New" pitchFamily="49" charset="0"/>
                <a:cs typeface="Courier New" pitchFamily="49" charset="0"/>
              </a:rPr>
              <a:t>self.lastName</a:t>
            </a:r>
            <a:endParaRPr lang="en-US" altLang="en-US" sz="1400" b="1" dirty="0" smtClean="0">
              <a:latin typeface="Courier New" pitchFamily="49" charset="0"/>
              <a:cs typeface="Courier New" pitchFamily="49" charset="0"/>
            </a:endParaRPr>
          </a:p>
          <a:p>
            <a:pPr>
              <a:buFontTx/>
              <a:buNone/>
            </a:pPr>
            <a:endParaRPr lang="en-US" altLang="en-US" sz="1400" b="1" dirty="0" smtClean="0">
              <a:latin typeface="Courier New" pitchFamily="49" charset="0"/>
              <a:cs typeface="Courier New" pitchFamily="49" charset="0"/>
            </a:endParaRPr>
          </a:p>
          <a:p>
            <a:pPr>
              <a:buFontTx/>
              <a:buNone/>
            </a:pPr>
            <a:r>
              <a:rPr lang="en-US" altLang="en-US" sz="1400" b="1" dirty="0" smtClean="0">
                <a:latin typeface="Courier New" pitchFamily="49" charset="0"/>
                <a:cs typeface="Courier New" pitchFamily="49" charset="0"/>
              </a:rPr>
              <a:t>class Student(Person):</a:t>
            </a: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__</a:t>
            </a:r>
            <a:r>
              <a:rPr lang="en-US" altLang="en-US" sz="1400" b="1" dirty="0" err="1" smtClean="0">
                <a:latin typeface="Courier New" pitchFamily="49" charset="0"/>
                <a:cs typeface="Courier New" pitchFamily="49" charset="0"/>
              </a:rPr>
              <a:t>init</a:t>
            </a:r>
            <a:r>
              <a:rPr lang="en-US" altLang="en-US" sz="1400" b="1" dirty="0" smtClean="0">
                <a:latin typeface="Courier New" pitchFamily="49" charset="0"/>
                <a:cs typeface="Courier New" pitchFamily="49" charset="0"/>
              </a:rPr>
              <a:t>__(self, first, last, age):</a:t>
            </a:r>
          </a:p>
          <a:p>
            <a:pPr>
              <a:buFontTx/>
              <a:buNone/>
            </a:pPr>
            <a:r>
              <a:rPr lang="en-US" altLang="en-US" sz="1400" b="1" dirty="0" smtClean="0">
                <a:latin typeface="Courier New" pitchFamily="49" charset="0"/>
                <a:cs typeface="Courier New" pitchFamily="49" charset="0"/>
              </a:rPr>
              <a:t>        super(Student, self).__</a:t>
            </a:r>
            <a:r>
              <a:rPr lang="en-US" altLang="en-US" sz="1400" b="1" dirty="0" err="1" smtClean="0">
                <a:latin typeface="Courier New" pitchFamily="49" charset="0"/>
                <a:cs typeface="Courier New" pitchFamily="49" charset="0"/>
              </a:rPr>
              <a:t>init</a:t>
            </a:r>
            <a:r>
              <a:rPr lang="en-US" altLang="en-US" sz="1400" b="1" dirty="0" smtClean="0">
                <a:latin typeface="Courier New" pitchFamily="49" charset="0"/>
                <a:cs typeface="Courier New" pitchFamily="49" charset="0"/>
              </a:rPr>
              <a:t>__(self, first, last)</a:t>
            </a: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self.age</a:t>
            </a:r>
            <a:r>
              <a:rPr lang="en-US" altLang="en-US" sz="1400" b="1" dirty="0" smtClean="0">
                <a:latin typeface="Courier New" pitchFamily="49" charset="0"/>
                <a:cs typeface="Courier New" pitchFamily="49" charset="0"/>
              </a:rPr>
              <a:t> = age</a:t>
            </a:r>
          </a:p>
          <a:p>
            <a:pPr>
              <a:buFontTx/>
              <a:buNone/>
            </a:pPr>
            <a:r>
              <a:rPr lang="en-US" altLang="en-US" sz="1400" b="1" dirty="0" smtClean="0">
                <a:latin typeface="Courier New" pitchFamily="49" charset="0"/>
                <a:cs typeface="Courier New" pitchFamily="49" charset="0"/>
              </a:rPr>
              <a:t>        </a:t>
            </a: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asleep(self, time):</a:t>
            </a:r>
          </a:p>
          <a:p>
            <a:pPr>
              <a:buFontTx/>
              <a:buNone/>
            </a:pPr>
            <a:r>
              <a:rPr lang="en-US" altLang="en-US" sz="1400" b="1" dirty="0" smtClean="0">
                <a:latin typeface="Courier New" pitchFamily="49" charset="0"/>
                <a:cs typeface="Courier New" pitchFamily="49" charset="0"/>
              </a:rPr>
              <a:t>        return 3 &lt;= time &lt;= 11</a:t>
            </a: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__</a:t>
            </a:r>
            <a:r>
              <a:rPr lang="en-US" altLang="en-US" sz="1400" b="1" dirty="0" err="1" smtClean="0">
                <a:latin typeface="Courier New" pitchFamily="49" charset="0"/>
                <a:cs typeface="Courier New" pitchFamily="49" charset="0"/>
              </a:rPr>
              <a:t>repr</a:t>
            </a:r>
            <a:r>
              <a:rPr lang="en-US" altLang="en-US" sz="1400" b="1" dirty="0" smtClean="0">
                <a:latin typeface="Courier New" pitchFamily="49" charset="0"/>
                <a:cs typeface="Courier New" pitchFamily="49" charset="0"/>
              </a:rPr>
              <a:t>__(self):</a:t>
            </a:r>
          </a:p>
          <a:p>
            <a:pPr>
              <a:buFontTx/>
              <a:buNone/>
            </a:pPr>
            <a:r>
              <a:rPr lang="en-US" altLang="en-US" sz="1400" b="1" dirty="0" smtClean="0">
                <a:latin typeface="Courier New" pitchFamily="49" charset="0"/>
                <a:cs typeface="Courier New" pitchFamily="49" charset="0"/>
              </a:rPr>
              <a:t>        return Person.__</a:t>
            </a:r>
            <a:r>
              <a:rPr lang="en-US" altLang="en-US" sz="1400" b="1" dirty="0" err="1" smtClean="0">
                <a:latin typeface="Courier New" pitchFamily="49" charset="0"/>
                <a:cs typeface="Courier New" pitchFamily="49" charset="0"/>
              </a:rPr>
              <a:t>repr</a:t>
            </a:r>
            <a:r>
              <a:rPr lang="en-US" altLang="en-US" sz="1400" b="1" dirty="0" smtClean="0">
                <a:latin typeface="Courier New" pitchFamily="49" charset="0"/>
                <a:cs typeface="Courier New" pitchFamily="49" charset="0"/>
              </a:rPr>
              <a:t>__(self) + ", " + </a:t>
            </a:r>
            <a:r>
              <a:rPr lang="en-US" altLang="en-US" sz="1400" b="1" dirty="0" err="1" smtClean="0">
                <a:latin typeface="Courier New" pitchFamily="49" charset="0"/>
                <a:cs typeface="Courier New" pitchFamily="49" charset="0"/>
              </a:rPr>
              <a:t>str</a:t>
            </a:r>
            <a:r>
              <a:rPr lang="en-US" altLang="en-US" sz="1400" b="1" dirty="0" smtClean="0">
                <a:latin typeface="Courier New" pitchFamily="49" charset="0"/>
                <a:cs typeface="Courier New" pitchFamily="49" charset="0"/>
              </a:rPr>
              <a:t>(</a:t>
            </a:r>
            <a:r>
              <a:rPr lang="en-US" altLang="en-US" sz="1400" b="1" dirty="0" err="1" smtClean="0">
                <a:latin typeface="Courier New" pitchFamily="49" charset="0"/>
                <a:cs typeface="Courier New" pitchFamily="49" charset="0"/>
              </a:rPr>
              <a:t>self.age</a:t>
            </a:r>
            <a:r>
              <a:rPr lang="en-US" altLang="en-US" sz="1400" b="1" dirty="0" smtClean="0">
                <a:latin typeface="Courier New" pitchFamily="49" charset="0"/>
                <a:cs typeface="Courier New" pitchFamily="49" charset="0"/>
              </a:rPr>
              <a:t>) + " years old"</a:t>
            </a:r>
          </a:p>
        </p:txBody>
      </p:sp>
      <p:sp>
        <p:nvSpPr>
          <p:cNvPr id="4" name="Rounded Rectangle 3"/>
          <p:cNvSpPr/>
          <p:nvPr/>
        </p:nvSpPr>
        <p:spPr>
          <a:xfrm>
            <a:off x="542925" y="5422900"/>
            <a:ext cx="6965950" cy="1398588"/>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l">
              <a:defRPr/>
            </a:pPr>
            <a:r>
              <a:rPr lang="en-US" sz="1600" dirty="0">
                <a:solidFill>
                  <a:schemeClr val="tx1"/>
                </a:solidFill>
                <a:latin typeface="Courier New" pitchFamily="49" charset="0"/>
                <a:cs typeface="Courier New" pitchFamily="49" charset="0"/>
              </a:rPr>
              <a:t>&gt;&gt;&gt; s = Student("Sue", "</a:t>
            </a:r>
            <a:r>
              <a:rPr lang="en-US" sz="1600" dirty="0" err="1">
                <a:solidFill>
                  <a:schemeClr val="tx1"/>
                </a:solidFill>
                <a:latin typeface="Courier New" pitchFamily="49" charset="0"/>
                <a:cs typeface="Courier New" pitchFamily="49" charset="0"/>
              </a:rPr>
              <a:t>Persmart</a:t>
            </a:r>
            <a:r>
              <a:rPr lang="en-US" sz="1600" dirty="0">
                <a:solidFill>
                  <a:schemeClr val="tx1"/>
                </a:solidFill>
                <a:latin typeface="Courier New" pitchFamily="49" charset="0"/>
                <a:cs typeface="Courier New" pitchFamily="49" charset="0"/>
              </a:rPr>
              <a:t>", 18)</a:t>
            </a:r>
          </a:p>
          <a:p>
            <a:pPr algn="l">
              <a:defRPr/>
            </a:pPr>
            <a:r>
              <a:rPr lang="en-US" sz="1600" dirty="0">
                <a:solidFill>
                  <a:schemeClr val="tx1"/>
                </a:solidFill>
                <a:latin typeface="Courier New" pitchFamily="49" charset="0"/>
                <a:cs typeface="Courier New" pitchFamily="49" charset="0"/>
              </a:rPr>
              <a:t>&gt;&gt;&gt; </a:t>
            </a:r>
            <a:r>
              <a:rPr lang="en-US" sz="1600" dirty="0" err="1">
                <a:solidFill>
                  <a:schemeClr val="tx1"/>
                </a:solidFill>
                <a:latin typeface="Courier New" pitchFamily="49" charset="0"/>
                <a:cs typeface="Courier New" pitchFamily="49" charset="0"/>
              </a:rPr>
              <a:t>s</a:t>
            </a:r>
            <a:endParaRPr lang="en-US" sz="1600" dirty="0">
              <a:solidFill>
                <a:schemeClr val="tx1"/>
              </a:solidFill>
              <a:latin typeface="Courier New" pitchFamily="49" charset="0"/>
              <a:cs typeface="Courier New" pitchFamily="49" charset="0"/>
            </a:endParaRPr>
          </a:p>
          <a:p>
            <a:pPr algn="l">
              <a:defRPr/>
            </a:pPr>
            <a:r>
              <a:rPr lang="en-US" sz="1600" dirty="0">
                <a:solidFill>
                  <a:schemeClr val="tx1"/>
                </a:solidFill>
                <a:latin typeface="Courier New" pitchFamily="49" charset="0"/>
                <a:cs typeface="Courier New" pitchFamily="49" charset="0"/>
              </a:rPr>
              <a:t>Sue </a:t>
            </a:r>
            <a:r>
              <a:rPr lang="en-US" sz="1600" dirty="0" err="1">
                <a:solidFill>
                  <a:schemeClr val="tx1"/>
                </a:solidFill>
                <a:latin typeface="Courier New" pitchFamily="49" charset="0"/>
                <a:cs typeface="Courier New" pitchFamily="49" charset="0"/>
              </a:rPr>
              <a:t>Persmart</a:t>
            </a:r>
            <a:r>
              <a:rPr lang="en-US" sz="1600" dirty="0">
                <a:solidFill>
                  <a:schemeClr val="tx1"/>
                </a:solidFill>
                <a:latin typeface="Courier New" pitchFamily="49" charset="0"/>
                <a:cs typeface="Courier New" pitchFamily="49" charset="0"/>
              </a:rPr>
              <a:t>, 18 years old </a:t>
            </a:r>
          </a:p>
          <a:p>
            <a:pPr algn="l">
              <a:defRPr/>
            </a:pPr>
            <a:r>
              <a:rPr lang="en-US" sz="1600" dirty="0">
                <a:solidFill>
                  <a:schemeClr val="tx1"/>
                </a:solidFill>
                <a:latin typeface="Courier New" pitchFamily="49" charset="0"/>
                <a:cs typeface="Courier New" pitchFamily="49" charset="0"/>
              </a:rPr>
              <a:t>&gt;&gt;&gt; s.asleep(2)</a:t>
            </a:r>
          </a:p>
          <a:p>
            <a:pPr algn="l">
              <a:defRPr/>
            </a:pPr>
            <a:r>
              <a:rPr lang="en-US" sz="1600" dirty="0">
                <a:solidFill>
                  <a:schemeClr val="tx1"/>
                </a:solidFill>
                <a:latin typeface="Courier New" pitchFamily="49" charset="0"/>
                <a:cs typeface="Courier New" pitchFamily="49" charset="0"/>
              </a:rPr>
              <a:t>False </a:t>
            </a:r>
          </a:p>
        </p:txBody>
      </p:sp>
      <p:sp>
        <p:nvSpPr>
          <p:cNvPr id="19" name="Rounded Rectangular Callout 18"/>
          <p:cNvSpPr/>
          <p:nvPr/>
        </p:nvSpPr>
        <p:spPr>
          <a:xfrm>
            <a:off x="5746750" y="3048000"/>
            <a:ext cx="3397250" cy="522287"/>
          </a:xfrm>
          <a:prstGeom prst="wedgeRoundRectCallout">
            <a:avLst>
              <a:gd name="adj1" fmla="val -58634"/>
              <a:gd name="adj2" fmla="val 228034"/>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Sleeping until 11 AM!?</a:t>
            </a:r>
          </a:p>
        </p:txBody>
      </p:sp>
      <p:pic>
        <p:nvPicPr>
          <p:cNvPr id="17413"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288" y="3733800"/>
            <a:ext cx="10017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355600" y="206375"/>
            <a:ext cx="8158163"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a:t>
            </a:r>
            <a:r>
              <a:rPr lang="en-US" altLang="en-US" sz="1400" b="1" dirty="0" smtClean="0">
                <a:latin typeface="Courier New" pitchFamily="49" charset="0"/>
                <a:cs typeface="Courier New" pitchFamily="49" charset="0"/>
              </a:rPr>
              <a:t>Person(object):</a:t>
            </a: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self.firstName</a:t>
            </a:r>
            <a:r>
              <a:rPr lang="en-US" altLang="en-US" sz="1400" b="1" dirty="0">
                <a:latin typeface="Courier New" pitchFamily="49" charset="0"/>
                <a:cs typeface="Courier New" pitchFamily="49" charset="0"/>
              </a:rPr>
              <a:t> = first</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self.lastName</a:t>
            </a:r>
            <a:r>
              <a:rPr lang="en-US" altLang="en-US" sz="1400" b="1" dirty="0">
                <a:latin typeface="Courier New" pitchFamily="49" charset="0"/>
                <a:cs typeface="Courier New" pitchFamily="49" charset="0"/>
              </a:rPr>
              <a:t> = last</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asleep(self, time):</a:t>
            </a:r>
          </a:p>
          <a:p>
            <a:pPr>
              <a:spcBef>
                <a:spcPct val="0"/>
              </a:spcBef>
              <a:buFontTx/>
              <a:buNone/>
            </a:pPr>
            <a:r>
              <a:rPr lang="en-US" altLang="en-US" sz="1400" b="1" dirty="0">
                <a:latin typeface="Courier New" pitchFamily="49" charset="0"/>
                <a:cs typeface="Courier New" pitchFamily="49" charset="0"/>
              </a:rPr>
              <a:t>        return 0 &lt;= time &lt;= 7</a:t>
            </a:r>
          </a:p>
          <a:p>
            <a:pPr>
              <a:spcBef>
                <a:spcPct val="0"/>
              </a:spcBef>
              <a:buFontTx/>
              <a:buNone/>
            </a:pPr>
            <a:r>
              <a:rPr lang="en-US" altLang="en-US" sz="1400" b="1" dirty="0">
                <a:latin typeface="Courier New" pitchFamily="49" charset="0"/>
                <a:cs typeface="Courier New" pitchFamily="49" charset="0"/>
              </a:rPr>
              <a:t>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a:t>
            </a:r>
          </a:p>
          <a:p>
            <a:pPr>
              <a:spcBef>
                <a:spcPct val="0"/>
              </a:spcBef>
              <a:buFontTx/>
              <a:buNone/>
            </a:pPr>
            <a:r>
              <a:rPr lang="en-US" altLang="en-US" sz="1400" b="1" dirty="0">
                <a:latin typeface="Courier New" pitchFamily="49" charset="0"/>
                <a:cs typeface="Courier New" pitchFamily="49" charset="0"/>
              </a:rPr>
              <a:t>        return </a:t>
            </a:r>
            <a:r>
              <a:rPr lang="en-US" altLang="en-US" sz="1400" b="1" dirty="0" err="1">
                <a:latin typeface="Courier New" pitchFamily="49" charset="0"/>
                <a:cs typeface="Courier New" pitchFamily="49" charset="0"/>
              </a:rPr>
              <a:t>self.firstName</a:t>
            </a:r>
            <a:r>
              <a:rPr lang="en-US" altLang="en-US" sz="1400" b="1" dirty="0">
                <a:latin typeface="Courier New" pitchFamily="49" charset="0"/>
                <a:cs typeface="Courier New" pitchFamily="49" charset="0"/>
              </a:rPr>
              <a:t> + " " + </a:t>
            </a:r>
            <a:r>
              <a:rPr lang="en-US" altLang="en-US" sz="1400" b="1" dirty="0" err="1">
                <a:latin typeface="Courier New" pitchFamily="49" charset="0"/>
                <a:cs typeface="Courier New" pitchFamily="49" charset="0"/>
              </a:rPr>
              <a:t>self.lastName</a:t>
            </a:r>
            <a:endParaRPr lang="en-US" altLang="en-US" sz="1400" b="1" dirty="0">
              <a:latin typeface="Courier New" pitchFamily="49" charset="0"/>
              <a:cs typeface="Courier New" pitchFamily="49" charset="0"/>
            </a:endParaRP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class Student(Person):</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 age):</a:t>
            </a:r>
          </a:p>
          <a:p>
            <a:pPr>
              <a:spcBef>
                <a:spcPct val="0"/>
              </a:spcBef>
              <a:buFontTx/>
              <a:buNone/>
            </a:pPr>
            <a:r>
              <a:rPr lang="en-US" altLang="en-US" sz="1400" b="1" dirty="0">
                <a:latin typeface="Courier New" pitchFamily="49" charset="0"/>
                <a:cs typeface="Courier New" pitchFamily="49" charset="0"/>
              </a:rPr>
              <a:t>        </a:t>
            </a:r>
            <a:r>
              <a:rPr lang="en-US" altLang="en-US" sz="1400" b="1" dirty="0" smtClean="0">
                <a:latin typeface="Courier New" pitchFamily="49" charset="0"/>
                <a:cs typeface="Courier New" pitchFamily="49" charset="0"/>
              </a:rPr>
              <a:t>super(Student, self).__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self.age</a:t>
            </a:r>
            <a:r>
              <a:rPr lang="en-US" altLang="en-US" sz="1400" b="1" dirty="0">
                <a:latin typeface="Courier New" pitchFamily="49" charset="0"/>
                <a:cs typeface="Courier New" pitchFamily="49" charset="0"/>
              </a:rPr>
              <a:t> = age</a:t>
            </a:r>
          </a:p>
          <a:p>
            <a:pPr>
              <a:spcBef>
                <a:spcPct val="0"/>
              </a:spcBef>
              <a:buFontTx/>
              <a:buNone/>
            </a:pPr>
            <a:r>
              <a:rPr lang="en-US" altLang="en-US" sz="1400" b="1" dirty="0">
                <a:latin typeface="Courier New" pitchFamily="49" charset="0"/>
                <a:cs typeface="Courier New" pitchFamily="49" charset="0"/>
              </a:rPr>
              <a:t>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asleep(self, time):</a:t>
            </a:r>
          </a:p>
          <a:p>
            <a:pPr>
              <a:spcBef>
                <a:spcPct val="0"/>
              </a:spcBef>
              <a:buFontTx/>
              <a:buNone/>
            </a:pPr>
            <a:r>
              <a:rPr lang="en-US" altLang="en-US" sz="1400" b="1" dirty="0">
                <a:latin typeface="Courier New" pitchFamily="49" charset="0"/>
                <a:cs typeface="Courier New" pitchFamily="49" charset="0"/>
              </a:rPr>
              <a:t>        return 3 &lt;= time &lt;= 11</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a:t>
            </a:r>
          </a:p>
          <a:p>
            <a:pPr>
              <a:spcBef>
                <a:spcPct val="0"/>
              </a:spcBef>
              <a:buFontTx/>
              <a:buNone/>
            </a:pPr>
            <a:r>
              <a:rPr lang="en-US" altLang="en-US" sz="1400" b="1" dirty="0">
                <a:latin typeface="Courier New" pitchFamily="49" charset="0"/>
                <a:cs typeface="Courier New" pitchFamily="49" charset="0"/>
              </a:rPr>
              <a:t>        return Person.__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 + ", " + </a:t>
            </a:r>
            <a:r>
              <a:rPr lang="en-US" altLang="en-US" sz="1400" b="1" dirty="0" err="1">
                <a:latin typeface="Courier New" pitchFamily="49" charset="0"/>
                <a:cs typeface="Courier New" pitchFamily="49" charset="0"/>
              </a:rPr>
              <a:t>str</a:t>
            </a:r>
            <a:r>
              <a:rPr lang="en-US" altLang="en-US" sz="1400" b="1" dirty="0">
                <a:latin typeface="Courier New" pitchFamily="49" charset="0"/>
                <a:cs typeface="Courier New" pitchFamily="49" charset="0"/>
              </a:rPr>
              <a:t>(</a:t>
            </a:r>
            <a:r>
              <a:rPr lang="en-US" altLang="en-US" sz="1400" b="1" dirty="0" err="1">
                <a:latin typeface="Courier New" pitchFamily="49" charset="0"/>
                <a:cs typeface="Courier New" pitchFamily="49" charset="0"/>
              </a:rPr>
              <a:t>self.age</a:t>
            </a:r>
            <a:r>
              <a:rPr lang="en-US" altLang="en-US" sz="1400" b="1" dirty="0">
                <a:latin typeface="Courier New" pitchFamily="49" charset="0"/>
                <a:cs typeface="Courier New" pitchFamily="49" charset="0"/>
              </a:rPr>
              <a:t>) + " years old"</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solidFill>
                  <a:srgbClr val="0000FF"/>
                </a:solidFill>
                <a:latin typeface="Courier New" pitchFamily="49" charset="0"/>
                <a:cs typeface="Courier New" pitchFamily="49" charset="0"/>
              </a:rPr>
              <a:t>class </a:t>
            </a:r>
            <a:r>
              <a:rPr lang="en-US" altLang="en-US" sz="1400" b="1" dirty="0" err="1">
                <a:solidFill>
                  <a:srgbClr val="0000FF"/>
                </a:solidFill>
                <a:latin typeface="Courier New" pitchFamily="49" charset="0"/>
                <a:cs typeface="Courier New" pitchFamily="49" charset="0"/>
              </a:rPr>
              <a:t>Mudder</a:t>
            </a:r>
            <a:r>
              <a:rPr lang="en-US" altLang="en-US" sz="1400" b="1" dirty="0">
                <a:solidFill>
                  <a:srgbClr val="0000FF"/>
                </a:solidFill>
                <a:latin typeface="Courier New" pitchFamily="49" charset="0"/>
                <a:cs typeface="Courier New" pitchFamily="49" charset="0"/>
              </a:rPr>
              <a:t>(Student):</a:t>
            </a:r>
          </a:p>
          <a:p>
            <a:pPr>
              <a:spcBef>
                <a:spcPct val="0"/>
              </a:spcBef>
              <a:buFontTx/>
              <a:buNone/>
            </a:pPr>
            <a:r>
              <a:rPr lang="en-US" altLang="en-US" sz="1400" b="1" dirty="0">
                <a:solidFill>
                  <a:srgbClr val="0000FF"/>
                </a:solidFill>
                <a:latin typeface="Courier New" pitchFamily="49" charset="0"/>
                <a:cs typeface="Courier New" pitchFamily="49" charset="0"/>
              </a:rPr>
              <a:t>    </a:t>
            </a:r>
            <a:r>
              <a:rPr lang="en-US" altLang="en-US" sz="1400" b="1" dirty="0" err="1">
                <a:solidFill>
                  <a:srgbClr val="0000FF"/>
                </a:solidFill>
                <a:latin typeface="Courier New" pitchFamily="49" charset="0"/>
                <a:cs typeface="Courier New" pitchFamily="49" charset="0"/>
              </a:rPr>
              <a:t>def</a:t>
            </a:r>
            <a:r>
              <a:rPr lang="en-US" altLang="en-US" sz="1400" b="1" dirty="0">
                <a:solidFill>
                  <a:srgbClr val="0000FF"/>
                </a:solidFill>
                <a:latin typeface="Courier New" pitchFamily="49" charset="0"/>
                <a:cs typeface="Courier New" pitchFamily="49" charset="0"/>
              </a:rPr>
              <a:t> __</a:t>
            </a:r>
            <a:r>
              <a:rPr lang="en-US" altLang="en-US" sz="1400" b="1" dirty="0" err="1">
                <a:solidFill>
                  <a:srgbClr val="0000FF"/>
                </a:solidFill>
                <a:latin typeface="Courier New" pitchFamily="49" charset="0"/>
                <a:cs typeface="Courier New" pitchFamily="49" charset="0"/>
              </a:rPr>
              <a:t>init</a:t>
            </a:r>
            <a:r>
              <a:rPr lang="en-US" altLang="en-US" sz="1400" b="1" dirty="0">
                <a:solidFill>
                  <a:srgbClr val="0000FF"/>
                </a:solidFill>
                <a:latin typeface="Courier New" pitchFamily="49" charset="0"/>
                <a:cs typeface="Courier New" pitchFamily="49" charset="0"/>
              </a:rPr>
              <a:t>__(self, first, last, age, dorm):</a:t>
            </a:r>
          </a:p>
          <a:p>
            <a:pPr>
              <a:spcBef>
                <a:spcPct val="0"/>
              </a:spcBef>
              <a:buFontTx/>
              <a:buNone/>
            </a:pPr>
            <a:r>
              <a:rPr lang="en-US" altLang="en-US" sz="1400" b="1" dirty="0">
                <a:solidFill>
                  <a:srgbClr val="0000FF"/>
                </a:solidFill>
                <a:latin typeface="Courier New" pitchFamily="49" charset="0"/>
                <a:cs typeface="Courier New" pitchFamily="49" charset="0"/>
              </a:rPr>
              <a:t>        </a:t>
            </a:r>
            <a:r>
              <a:rPr lang="en-US" altLang="en-US" sz="1400" b="1" dirty="0" smtClean="0">
                <a:solidFill>
                  <a:srgbClr val="0000FF"/>
                </a:solidFill>
                <a:latin typeface="Courier New" pitchFamily="49" charset="0"/>
                <a:cs typeface="Courier New" pitchFamily="49" charset="0"/>
              </a:rPr>
              <a:t>super(</a:t>
            </a:r>
            <a:r>
              <a:rPr lang="en-US" altLang="en-US" sz="1400" b="1" dirty="0" err="1" smtClean="0">
                <a:solidFill>
                  <a:srgbClr val="0000FF"/>
                </a:solidFill>
                <a:latin typeface="Courier New" pitchFamily="49" charset="0"/>
                <a:cs typeface="Courier New" pitchFamily="49" charset="0"/>
              </a:rPr>
              <a:t>Mudder</a:t>
            </a:r>
            <a:r>
              <a:rPr lang="en-US" altLang="en-US" sz="1400" b="1" dirty="0" smtClean="0">
                <a:solidFill>
                  <a:srgbClr val="0000FF"/>
                </a:solidFill>
                <a:latin typeface="Courier New" pitchFamily="49" charset="0"/>
                <a:cs typeface="Courier New" pitchFamily="49" charset="0"/>
              </a:rPr>
              <a:t>, self).__</a:t>
            </a:r>
            <a:r>
              <a:rPr lang="en-US" altLang="en-US" sz="1400" b="1" dirty="0" err="1">
                <a:solidFill>
                  <a:srgbClr val="0000FF"/>
                </a:solidFill>
                <a:latin typeface="Courier New" pitchFamily="49" charset="0"/>
                <a:cs typeface="Courier New" pitchFamily="49" charset="0"/>
              </a:rPr>
              <a:t>init</a:t>
            </a:r>
            <a:r>
              <a:rPr lang="en-US" altLang="en-US" sz="1400" b="1" dirty="0">
                <a:solidFill>
                  <a:srgbClr val="0000FF"/>
                </a:solidFill>
                <a:latin typeface="Courier New" pitchFamily="49" charset="0"/>
                <a:cs typeface="Courier New" pitchFamily="49" charset="0"/>
              </a:rPr>
              <a:t>__(self, first, last, age)</a:t>
            </a:r>
          </a:p>
          <a:p>
            <a:pPr>
              <a:spcBef>
                <a:spcPct val="0"/>
              </a:spcBef>
              <a:buFontTx/>
              <a:buNone/>
            </a:pPr>
            <a:r>
              <a:rPr lang="en-US" altLang="en-US" sz="1400" b="1" dirty="0">
                <a:solidFill>
                  <a:srgbClr val="0000FF"/>
                </a:solidFill>
                <a:latin typeface="Courier New" pitchFamily="49" charset="0"/>
                <a:cs typeface="Courier New" pitchFamily="49" charset="0"/>
              </a:rPr>
              <a:t>        </a:t>
            </a:r>
            <a:r>
              <a:rPr lang="en-US" altLang="en-US" sz="1400" b="1" dirty="0" err="1">
                <a:solidFill>
                  <a:srgbClr val="0000FF"/>
                </a:solidFill>
                <a:latin typeface="Courier New" pitchFamily="49" charset="0"/>
                <a:cs typeface="Courier New" pitchFamily="49" charset="0"/>
              </a:rPr>
              <a:t>self.dorm</a:t>
            </a:r>
            <a:r>
              <a:rPr lang="en-US" altLang="en-US" sz="1400" b="1" dirty="0">
                <a:solidFill>
                  <a:srgbClr val="0000FF"/>
                </a:solidFill>
                <a:latin typeface="Courier New" pitchFamily="49" charset="0"/>
                <a:cs typeface="Courier New" pitchFamily="49" charset="0"/>
              </a:rPr>
              <a:t> = dorm</a:t>
            </a:r>
          </a:p>
          <a:p>
            <a:pPr>
              <a:spcBef>
                <a:spcPct val="0"/>
              </a:spcBef>
              <a:buFontTx/>
              <a:buNone/>
            </a:pPr>
            <a:endParaRPr lang="en-US" altLang="en-US" sz="1400" b="1" dirty="0">
              <a:solidFill>
                <a:srgbClr val="0000FF"/>
              </a:solidFill>
              <a:latin typeface="Courier New" pitchFamily="49" charset="0"/>
              <a:cs typeface="Courier New" pitchFamily="49" charset="0"/>
            </a:endParaRPr>
          </a:p>
          <a:p>
            <a:pPr>
              <a:spcBef>
                <a:spcPct val="0"/>
              </a:spcBef>
              <a:buFontTx/>
              <a:buNone/>
            </a:pPr>
            <a:r>
              <a:rPr lang="en-US" altLang="en-US" sz="1400" b="1" dirty="0">
                <a:solidFill>
                  <a:srgbClr val="0000FF"/>
                </a:solidFill>
                <a:latin typeface="Courier New" pitchFamily="49" charset="0"/>
                <a:cs typeface="Courier New" pitchFamily="49" charset="0"/>
              </a:rPr>
              <a:t>    </a:t>
            </a:r>
            <a:r>
              <a:rPr lang="en-US" altLang="en-US" sz="1400" b="1" dirty="0" err="1">
                <a:solidFill>
                  <a:srgbClr val="0000FF"/>
                </a:solidFill>
                <a:latin typeface="Courier New" pitchFamily="49" charset="0"/>
                <a:cs typeface="Courier New" pitchFamily="49" charset="0"/>
              </a:rPr>
              <a:t>def</a:t>
            </a:r>
            <a:r>
              <a:rPr lang="en-US" altLang="en-US" sz="1400" b="1" dirty="0">
                <a:solidFill>
                  <a:srgbClr val="0000FF"/>
                </a:solidFill>
                <a:latin typeface="Courier New" pitchFamily="49" charset="0"/>
                <a:cs typeface="Courier New" pitchFamily="49" charset="0"/>
              </a:rPr>
              <a:t> asleep(self, time):</a:t>
            </a:r>
          </a:p>
          <a:p>
            <a:pPr>
              <a:spcBef>
                <a:spcPct val="0"/>
              </a:spcBef>
              <a:buFontTx/>
              <a:buNone/>
            </a:pPr>
            <a:r>
              <a:rPr lang="en-US" altLang="en-US" sz="1400" b="1" dirty="0">
                <a:solidFill>
                  <a:srgbClr val="0000FF"/>
                </a:solidFill>
                <a:latin typeface="Courier New" pitchFamily="49" charset="0"/>
                <a:cs typeface="Courier New" pitchFamily="49" charset="0"/>
              </a:rPr>
              <a:t>        return False</a:t>
            </a:r>
          </a:p>
        </p:txBody>
      </p:sp>
      <p:sp>
        <p:nvSpPr>
          <p:cNvPr id="18" name="Rounded Rectangular Callout 17"/>
          <p:cNvSpPr/>
          <p:nvPr/>
        </p:nvSpPr>
        <p:spPr>
          <a:xfrm>
            <a:off x="6934200" y="4876800"/>
            <a:ext cx="1773238" cy="838200"/>
          </a:xfrm>
          <a:prstGeom prst="wedgeRoundRectCallout">
            <a:avLst>
              <a:gd name="adj1" fmla="val -67525"/>
              <a:gd name="adj2" fmla="val 63410"/>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Get some sleep!!!</a:t>
            </a:r>
          </a:p>
        </p:txBody>
      </p:sp>
      <p:sp>
        <p:nvSpPr>
          <p:cNvPr id="19" name="Rounded Rectangle 18"/>
          <p:cNvSpPr/>
          <p:nvPr/>
        </p:nvSpPr>
        <p:spPr>
          <a:xfrm>
            <a:off x="4722813" y="206375"/>
            <a:ext cx="4133850" cy="1731963"/>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l">
              <a:defRPr/>
            </a:pPr>
            <a:r>
              <a:rPr lang="en-US" sz="1400" dirty="0">
                <a:solidFill>
                  <a:schemeClr val="tx1"/>
                </a:solidFill>
                <a:latin typeface="Courier New" pitchFamily="49" charset="0"/>
                <a:cs typeface="Courier New" pitchFamily="49" charset="0"/>
              </a:rPr>
              <a:t>&gt;&gt;&gt; wally = </a:t>
            </a:r>
            <a:r>
              <a:rPr lang="en-US" sz="1400" dirty="0" err="1">
                <a:solidFill>
                  <a:schemeClr val="tx1"/>
                </a:solidFill>
                <a:latin typeface="Courier New" pitchFamily="49" charset="0"/>
                <a:cs typeface="Courier New" pitchFamily="49" charset="0"/>
              </a:rPr>
              <a:t>Mudder</a:t>
            </a:r>
            <a:r>
              <a:rPr lang="en-US" sz="1400" dirty="0">
                <a:solidFill>
                  <a:schemeClr val="tx1"/>
                </a:solidFill>
                <a:latin typeface="Courier New" pitchFamily="49" charset="0"/>
                <a:cs typeface="Courier New" pitchFamily="49" charset="0"/>
              </a:rPr>
              <a:t>("wally", "wart",</a:t>
            </a:r>
          </a:p>
          <a:p>
            <a:pPr algn="l">
              <a:defRPr/>
            </a:pPr>
            <a:r>
              <a:rPr lang="en-US" sz="1400" dirty="0">
                <a:solidFill>
                  <a:schemeClr val="tx1"/>
                </a:solidFill>
                <a:latin typeface="Courier New" pitchFamily="49" charset="0"/>
                <a:cs typeface="Courier New" pitchFamily="49" charset="0"/>
              </a:rPr>
              <a:t>              42, "west")</a:t>
            </a:r>
          </a:p>
          <a:p>
            <a:pPr algn="l">
              <a:defRPr/>
            </a:pPr>
            <a:r>
              <a:rPr lang="en-US" sz="1400" dirty="0">
                <a:solidFill>
                  <a:schemeClr val="tx1"/>
                </a:solidFill>
                <a:latin typeface="Courier New" pitchFamily="49" charset="0"/>
                <a:cs typeface="Courier New" pitchFamily="49" charset="0"/>
              </a:rPr>
              <a:t>&gt;&gt;&gt; </a:t>
            </a:r>
            <a:r>
              <a:rPr lang="en-US" sz="1400" dirty="0" err="1">
                <a:solidFill>
                  <a:schemeClr val="tx1"/>
                </a:solidFill>
                <a:latin typeface="Courier New" pitchFamily="49" charset="0"/>
                <a:cs typeface="Courier New" pitchFamily="49" charset="0"/>
              </a:rPr>
              <a:t>wally</a:t>
            </a:r>
            <a:endParaRPr lang="en-US" sz="1400" dirty="0">
              <a:solidFill>
                <a:schemeClr val="tx1"/>
              </a:solidFill>
              <a:latin typeface="Courier New" pitchFamily="49" charset="0"/>
              <a:cs typeface="Courier New" pitchFamily="49" charset="0"/>
            </a:endParaRPr>
          </a:p>
          <a:p>
            <a:pPr algn="l">
              <a:defRPr/>
            </a:pPr>
            <a:r>
              <a:rPr lang="en-US" sz="1400" dirty="0">
                <a:solidFill>
                  <a:schemeClr val="tx1"/>
                </a:solidFill>
                <a:latin typeface="Courier New" pitchFamily="49" charset="0"/>
                <a:cs typeface="Courier New" pitchFamily="49" charset="0"/>
              </a:rPr>
              <a:t>?</a:t>
            </a:r>
          </a:p>
          <a:p>
            <a:pPr algn="l">
              <a:defRPr/>
            </a:pPr>
            <a:r>
              <a:rPr lang="en-US" sz="1400" dirty="0">
                <a:solidFill>
                  <a:schemeClr val="tx1"/>
                </a:solidFill>
                <a:latin typeface="Courier New" pitchFamily="49" charset="0"/>
                <a:cs typeface="Courier New" pitchFamily="49" charset="0"/>
              </a:rPr>
              <a:t>&gt;&gt;&gt; </a:t>
            </a:r>
            <a:r>
              <a:rPr lang="en-US" sz="1400" dirty="0" err="1">
                <a:solidFill>
                  <a:schemeClr val="tx1"/>
                </a:solidFill>
                <a:latin typeface="Courier New" pitchFamily="49" charset="0"/>
                <a:cs typeface="Courier New" pitchFamily="49" charset="0"/>
              </a:rPr>
              <a:t>wally.asleep</a:t>
            </a:r>
            <a:r>
              <a:rPr lang="en-US" sz="1400" dirty="0">
                <a:solidFill>
                  <a:schemeClr val="tx1"/>
                </a:solidFill>
                <a:latin typeface="Courier New" pitchFamily="49" charset="0"/>
                <a:cs typeface="Courier New" pitchFamily="49" charset="0"/>
              </a:rPr>
              <a:t>()</a:t>
            </a:r>
          </a:p>
          <a:p>
            <a:pPr algn="l">
              <a:defRPr/>
            </a:pPr>
            <a:r>
              <a:rPr lang="en-US" sz="1400" dirty="0">
                <a:solidFill>
                  <a:schemeClr val="tx1"/>
                </a:solidFill>
                <a:latin typeface="Courier New" pitchFamily="49" charset="0"/>
                <a:cs typeface="Courier New" pitchFamily="49" charset="0"/>
              </a:rPr>
              <a:t>? </a:t>
            </a:r>
          </a:p>
        </p:txBody>
      </p:sp>
      <p:pic>
        <p:nvPicPr>
          <p:cNvPr id="18437"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183" y="5180505"/>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152400"/>
            <a:ext cx="8218488" cy="685800"/>
          </a:xfrm>
        </p:spPr>
        <p:txBody>
          <a:bodyPr/>
          <a:lstStyle/>
          <a:p>
            <a:r>
              <a:rPr lang="en-US" altLang="en-US" smtClean="0"/>
              <a:t>The Dangers of Inheritance</a:t>
            </a:r>
          </a:p>
        </p:txBody>
      </p:sp>
      <p:pic>
        <p:nvPicPr>
          <p:cNvPr id="194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600200"/>
            <a:ext cx="3279775"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4"/>
          <p:cNvGrpSpPr>
            <a:grpSpLocks/>
          </p:cNvGrpSpPr>
          <p:nvPr/>
        </p:nvGrpSpPr>
        <p:grpSpPr bwMode="auto">
          <a:xfrm>
            <a:off x="609600" y="877888"/>
            <a:ext cx="8218488" cy="180975"/>
            <a:chOff x="295" y="1311"/>
            <a:chExt cx="5177" cy="114"/>
          </a:xfrm>
        </p:grpSpPr>
        <p:sp>
          <p:nvSpPr>
            <p:cNvPr id="1946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946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143000"/>
          </a:xfrm>
        </p:spPr>
        <p:txBody>
          <a:bodyPr/>
          <a:lstStyle/>
          <a:p>
            <a:r>
              <a:rPr lang="en-US" altLang="en-US" sz="3600" smtClean="0"/>
              <a:t>The Alien’s Life Advice</a:t>
            </a:r>
            <a:endParaRPr lang="en-US" altLang="en-US" smtClean="0"/>
          </a:p>
        </p:txBody>
      </p:sp>
      <p:grpSp>
        <p:nvGrpSpPr>
          <p:cNvPr id="20483" name="Group 3"/>
          <p:cNvGrpSpPr>
            <a:grpSpLocks/>
          </p:cNvGrpSpPr>
          <p:nvPr/>
        </p:nvGrpSpPr>
        <p:grpSpPr bwMode="auto">
          <a:xfrm>
            <a:off x="381000" y="1219200"/>
            <a:ext cx="8218488" cy="180975"/>
            <a:chOff x="295" y="1311"/>
            <a:chExt cx="5177" cy="114"/>
          </a:xfrm>
        </p:grpSpPr>
        <p:sp>
          <p:nvSpPr>
            <p:cNvPr id="2048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latin typeface="Times" pitchFamily="18" charset="0"/>
              </a:endParaRPr>
            </a:p>
          </p:txBody>
        </p:sp>
        <p:sp>
          <p:nvSpPr>
            <p:cNvPr id="2048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latin typeface="Times" pitchFamily="18" charset="0"/>
              </a:endParaRPr>
            </a:p>
          </p:txBody>
        </p:sp>
      </p:grpSp>
      <p:sp>
        <p:nvSpPr>
          <p:cNvPr id="20484" name="AutoShape 6"/>
          <p:cNvSpPr>
            <a:spLocks noChangeArrowheads="1"/>
          </p:cNvSpPr>
          <p:nvPr/>
        </p:nvSpPr>
        <p:spPr bwMode="auto">
          <a:xfrm>
            <a:off x="1600200" y="2514600"/>
            <a:ext cx="2514600" cy="711200"/>
          </a:xfrm>
          <a:prstGeom prst="wedgeRectCallout">
            <a:avLst>
              <a:gd name="adj1" fmla="val 50000"/>
              <a:gd name="adj2" fmla="val 121407"/>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000">
                <a:latin typeface="Times" pitchFamily="18" charset="0"/>
              </a:rPr>
              <a:t>Ask questions when you don’t get it!</a:t>
            </a:r>
            <a:endParaRPr lang="en-US" altLang="en-US" sz="2400">
              <a:latin typeface="Times New Roman" pitchFamily="18" charset="0"/>
            </a:endParaRPr>
          </a:p>
        </p:txBody>
      </p:sp>
      <p:pic>
        <p:nvPicPr>
          <p:cNvPr id="20485"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8" name="AutoShape 8"/>
          <p:cNvSpPr>
            <a:spLocks noChangeArrowheads="1"/>
          </p:cNvSpPr>
          <p:nvPr/>
        </p:nvSpPr>
        <p:spPr bwMode="auto">
          <a:xfrm>
            <a:off x="5334000" y="4495800"/>
            <a:ext cx="1752600" cy="762000"/>
          </a:xfrm>
          <a:prstGeom prst="wedgeRectCallout">
            <a:avLst>
              <a:gd name="adj1" fmla="val -65671"/>
              <a:gd name="adj2" fmla="val -962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000">
                <a:latin typeface="Times" pitchFamily="18" charset="0"/>
              </a:rPr>
              <a:t>It makes you seem human!</a:t>
            </a:r>
          </a:p>
        </p:txBody>
      </p:sp>
      <p:sp>
        <p:nvSpPr>
          <p:cNvPr id="107529" name="AutoShape 9"/>
          <p:cNvSpPr>
            <a:spLocks noChangeArrowheads="1"/>
          </p:cNvSpPr>
          <p:nvPr/>
        </p:nvSpPr>
        <p:spPr bwMode="auto">
          <a:xfrm>
            <a:off x="2362200" y="5181600"/>
            <a:ext cx="2590800" cy="1447800"/>
          </a:xfrm>
          <a:prstGeom prst="wedgeRectCallout">
            <a:avLst>
              <a:gd name="adj1" fmla="val 30060"/>
              <a:gd name="adj2" fmla="val -906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000">
                <a:latin typeface="Times" pitchFamily="18" charset="0"/>
              </a:rPr>
              <a:t>OK, so maybe humans can't get dates with xohptzl stars, but you’ll learn more!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107528"/>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500"/>
                                  </p:stCondLst>
                                  <p:childTnLst>
                                    <p:set>
                                      <p:cBhvr>
                                        <p:cTn id="9" dur="1" fill="hold">
                                          <p:stCondLst>
                                            <p:cond delay="0"/>
                                          </p:stCondLst>
                                        </p:cTn>
                                        <p:tgtEl>
                                          <p:spTgt spid="107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P spid="1075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222250" y="1600200"/>
            <a:ext cx="4606925" cy="4525963"/>
          </a:xfrm>
        </p:spPr>
        <p:txBody>
          <a:bodyPr>
            <a:normAutofit fontScale="92500" lnSpcReduction="10000"/>
          </a:bodyPr>
          <a:lstStyle/>
          <a:p>
            <a:pPr>
              <a:buFontTx/>
              <a:buNone/>
              <a:defRPr/>
            </a:pPr>
            <a:r>
              <a:rPr lang="en-US" sz="1730" b="1" dirty="0" smtClean="0">
                <a:latin typeface="Courier New" pitchFamily="49" charset="0"/>
                <a:cs typeface="Courier New" pitchFamily="49" charset="0"/>
              </a:rPr>
              <a:t>class Vector(object):</a:t>
            </a:r>
          </a:p>
          <a:p>
            <a:pPr>
              <a:buFontTx/>
              <a:buNone/>
              <a:defRPr/>
            </a:pPr>
            <a:r>
              <a:rPr lang="en-US" sz="1730" b="1" dirty="0" smtClean="0">
                <a:latin typeface="Courier New" pitchFamily="49" charset="0"/>
                <a:cs typeface="Courier New" pitchFamily="49" charset="0"/>
              </a:rPr>
              <a:t>   def __</a:t>
            </a:r>
            <a:r>
              <a:rPr lang="en-US" sz="1730" b="1" dirty="0" err="1" smtClean="0">
                <a:latin typeface="Courier New" pitchFamily="49" charset="0"/>
                <a:cs typeface="Courier New" pitchFamily="49" charset="0"/>
              </a:rPr>
              <a:t>init__(self</a:t>
            </a:r>
            <a:r>
              <a:rPr lang="en-US" sz="1730" b="1" dirty="0" smtClean="0">
                <a:latin typeface="Courier New" pitchFamily="49" charset="0"/>
                <a:cs typeface="Courier New" pitchFamily="49" charset="0"/>
              </a:rPr>
              <a:t>, </a:t>
            </a:r>
            <a:r>
              <a:rPr lang="en-US" sz="1730" b="1" dirty="0" err="1" smtClean="0">
                <a:latin typeface="Courier New" pitchFamily="49" charset="0"/>
                <a:cs typeface="Courier New" pitchFamily="49" charset="0"/>
              </a:rPr>
              <a:t>x</a:t>
            </a:r>
            <a:r>
              <a:rPr lang="en-US" sz="1730" b="1" dirty="0" smtClean="0">
                <a:latin typeface="Courier New" pitchFamily="49" charset="0"/>
                <a:cs typeface="Courier New" pitchFamily="49" charset="0"/>
              </a:rPr>
              <a:t>, </a:t>
            </a:r>
            <a:r>
              <a:rPr lang="en-US" sz="1730" b="1" dirty="0" err="1" smtClean="0">
                <a:latin typeface="Courier New" pitchFamily="49" charset="0"/>
                <a:cs typeface="Courier New" pitchFamily="49" charset="0"/>
              </a:rPr>
              <a:t>y</a:t>
            </a:r>
            <a:r>
              <a:rPr lang="en-US" sz="1730" b="1" dirty="0" smtClean="0">
                <a:latin typeface="Courier New" pitchFamily="49" charset="0"/>
                <a:cs typeface="Courier New" pitchFamily="49" charset="0"/>
              </a:rPr>
              <a:t>):</a:t>
            </a:r>
          </a:p>
          <a:p>
            <a:pPr>
              <a:buFontTx/>
              <a:buNone/>
              <a:defRPr/>
            </a:pPr>
            <a:r>
              <a:rPr lang="en-US" sz="1730" b="1" dirty="0" smtClean="0">
                <a:latin typeface="Courier New" pitchFamily="49" charset="0"/>
                <a:cs typeface="Courier New" pitchFamily="49" charset="0"/>
              </a:rPr>
              <a:t>      </a:t>
            </a:r>
            <a:r>
              <a:rPr lang="en-US" sz="1730" b="1" dirty="0" err="1" smtClean="0">
                <a:latin typeface="Courier New" pitchFamily="49" charset="0"/>
                <a:cs typeface="Courier New" pitchFamily="49" charset="0"/>
              </a:rPr>
              <a:t>self.x</a:t>
            </a:r>
            <a:r>
              <a:rPr lang="en-US" sz="1730" b="1" dirty="0" smtClean="0">
                <a:latin typeface="Courier New" pitchFamily="49" charset="0"/>
                <a:cs typeface="Courier New" pitchFamily="49" charset="0"/>
              </a:rPr>
              <a:t> = </a:t>
            </a:r>
            <a:r>
              <a:rPr lang="en-US" sz="1730" b="1" dirty="0" err="1" smtClean="0">
                <a:latin typeface="Courier New" pitchFamily="49" charset="0"/>
                <a:cs typeface="Courier New" pitchFamily="49" charset="0"/>
              </a:rPr>
              <a:t>x</a:t>
            </a:r>
            <a:endParaRPr lang="en-US" sz="1730" b="1" dirty="0" smtClean="0">
              <a:latin typeface="Courier New" pitchFamily="49" charset="0"/>
              <a:cs typeface="Courier New" pitchFamily="49" charset="0"/>
            </a:endParaRPr>
          </a:p>
          <a:p>
            <a:pPr>
              <a:buFontTx/>
              <a:buNone/>
              <a:defRPr/>
            </a:pPr>
            <a:r>
              <a:rPr lang="en-US" sz="1730" b="1" dirty="0" smtClean="0">
                <a:latin typeface="Courier New" pitchFamily="49" charset="0"/>
                <a:cs typeface="Courier New" pitchFamily="49" charset="0"/>
              </a:rPr>
              <a:t>      </a:t>
            </a:r>
            <a:r>
              <a:rPr lang="en-US" sz="1730" b="1" dirty="0" err="1" smtClean="0">
                <a:latin typeface="Courier New" pitchFamily="49" charset="0"/>
                <a:cs typeface="Courier New" pitchFamily="49" charset="0"/>
              </a:rPr>
              <a:t>self.y</a:t>
            </a:r>
            <a:r>
              <a:rPr lang="en-US" sz="1730" b="1" dirty="0" smtClean="0">
                <a:latin typeface="Courier New" pitchFamily="49" charset="0"/>
                <a:cs typeface="Courier New" pitchFamily="49" charset="0"/>
              </a:rPr>
              <a:t> = </a:t>
            </a:r>
            <a:r>
              <a:rPr lang="en-US" sz="1730" b="1" dirty="0" err="1" smtClean="0">
                <a:latin typeface="Courier New" pitchFamily="49" charset="0"/>
                <a:cs typeface="Courier New" pitchFamily="49" charset="0"/>
              </a:rPr>
              <a:t>y</a:t>
            </a:r>
            <a:endParaRPr lang="en-US" sz="1730" b="1" dirty="0" smtClean="0">
              <a:latin typeface="Courier New" pitchFamily="49" charset="0"/>
              <a:cs typeface="Courier New" pitchFamily="49" charset="0"/>
            </a:endParaRPr>
          </a:p>
          <a:p>
            <a:pPr>
              <a:buFontTx/>
              <a:buNone/>
              <a:defRPr/>
            </a:pPr>
            <a:endParaRPr lang="en-US" sz="1730" b="1" dirty="0" smtClean="0">
              <a:latin typeface="Courier New" pitchFamily="49" charset="0"/>
              <a:cs typeface="Courier New" pitchFamily="49" charset="0"/>
            </a:endParaRPr>
          </a:p>
          <a:p>
            <a:pPr>
              <a:buFontTx/>
              <a:buNone/>
              <a:defRPr/>
            </a:pPr>
            <a:r>
              <a:rPr lang="en-US" sz="1730" b="1" dirty="0" smtClean="0">
                <a:latin typeface="Courier New" pitchFamily="49" charset="0"/>
                <a:cs typeface="Courier New" pitchFamily="49" charset="0"/>
              </a:rPr>
              <a:t>   def </a:t>
            </a:r>
            <a:r>
              <a:rPr lang="en-US" sz="1730" b="1" dirty="0" err="1" smtClean="0">
                <a:latin typeface="Courier New" pitchFamily="49" charset="0"/>
                <a:cs typeface="Courier New" pitchFamily="49" charset="0"/>
              </a:rPr>
              <a:t>magnitude(self</a:t>
            </a:r>
            <a:r>
              <a:rPr lang="en-US" sz="1730" b="1" dirty="0" smtClean="0">
                <a:latin typeface="Courier New" pitchFamily="49" charset="0"/>
                <a:cs typeface="Courier New" pitchFamily="49" charset="0"/>
              </a:rPr>
              <a:t>):</a:t>
            </a:r>
          </a:p>
          <a:p>
            <a:pPr>
              <a:buFontTx/>
              <a:buNone/>
              <a:defRPr/>
            </a:pPr>
            <a:r>
              <a:rPr lang="en-US" sz="1730" b="1" dirty="0" smtClean="0">
                <a:latin typeface="Courier New" pitchFamily="49" charset="0"/>
                <a:cs typeface="Courier New" pitchFamily="49" charset="0"/>
              </a:rPr>
              <a:t>      blah, blah, blah</a:t>
            </a:r>
          </a:p>
          <a:p>
            <a:pPr>
              <a:buFontTx/>
              <a:buNone/>
              <a:defRPr/>
            </a:pPr>
            <a:r>
              <a:rPr lang="en-US" sz="1730" b="1" dirty="0" smtClean="0">
                <a:latin typeface="Courier New" pitchFamily="49" charset="0"/>
                <a:cs typeface="Courier New" pitchFamily="49" charset="0"/>
              </a:rPr>
              <a:t>      return …</a:t>
            </a:r>
          </a:p>
          <a:p>
            <a:pPr>
              <a:buFontTx/>
              <a:buNone/>
              <a:defRPr/>
            </a:pPr>
            <a:endParaRPr lang="en-US" sz="1730" b="1" dirty="0" smtClean="0">
              <a:latin typeface="Courier New" pitchFamily="49" charset="0"/>
              <a:cs typeface="Courier New" pitchFamily="49" charset="0"/>
            </a:endParaRPr>
          </a:p>
          <a:p>
            <a:pPr>
              <a:buFontTx/>
              <a:buNone/>
              <a:defRPr/>
            </a:pPr>
            <a:r>
              <a:rPr lang="en-US" sz="1730" b="1" dirty="0" smtClean="0">
                <a:latin typeface="Courier New" pitchFamily="49" charset="0"/>
                <a:cs typeface="Courier New" pitchFamily="49" charset="0"/>
              </a:rPr>
              <a:t>   def </a:t>
            </a:r>
            <a:r>
              <a:rPr lang="en-US" sz="1730" b="1" dirty="0" err="1" smtClean="0">
                <a:latin typeface="Courier New" pitchFamily="49" charset="0"/>
                <a:cs typeface="Courier New" pitchFamily="49" charset="0"/>
              </a:rPr>
              <a:t>normalize(self</a:t>
            </a:r>
            <a:r>
              <a:rPr lang="en-US" sz="1730" b="1" dirty="0" smtClean="0">
                <a:latin typeface="Courier New" pitchFamily="49" charset="0"/>
                <a:cs typeface="Courier New" pitchFamily="49" charset="0"/>
              </a:rPr>
              <a:t>):</a:t>
            </a:r>
          </a:p>
          <a:p>
            <a:pPr>
              <a:buFontTx/>
              <a:buNone/>
              <a:defRPr/>
            </a:pPr>
            <a:r>
              <a:rPr lang="en-US" sz="1730" b="1" dirty="0" smtClean="0">
                <a:latin typeface="Courier New" pitchFamily="49" charset="0"/>
                <a:cs typeface="Courier New" pitchFamily="49" charset="0"/>
              </a:rPr>
              <a:t>     </a:t>
            </a:r>
            <a:r>
              <a:rPr lang="en-US" sz="1730" b="1" dirty="0" err="1" smtClean="0">
                <a:latin typeface="Courier New" pitchFamily="49" charset="0"/>
                <a:cs typeface="Courier New" pitchFamily="49" charset="0"/>
              </a:rPr>
              <a:t>mag</a:t>
            </a:r>
            <a:r>
              <a:rPr lang="en-US" sz="1730" b="1" dirty="0" smtClean="0">
                <a:latin typeface="Courier New" pitchFamily="49" charset="0"/>
                <a:cs typeface="Courier New" pitchFamily="49" charset="0"/>
              </a:rPr>
              <a:t> = </a:t>
            </a:r>
            <a:r>
              <a:rPr lang="en-US" sz="1730" b="1" dirty="0" err="1" smtClean="0">
                <a:latin typeface="Courier New" pitchFamily="49" charset="0"/>
                <a:cs typeface="Courier New" pitchFamily="49" charset="0"/>
              </a:rPr>
              <a:t>self.magnitude</a:t>
            </a:r>
            <a:r>
              <a:rPr lang="en-US" sz="1730" b="1" dirty="0" smtClean="0">
                <a:latin typeface="Courier New" pitchFamily="49" charset="0"/>
                <a:cs typeface="Courier New" pitchFamily="49" charset="0"/>
              </a:rPr>
              <a:t>()</a:t>
            </a:r>
          </a:p>
          <a:p>
            <a:pPr>
              <a:buFontTx/>
              <a:buNone/>
              <a:defRPr/>
            </a:pPr>
            <a:r>
              <a:rPr lang="en-US" sz="1730" b="1" dirty="0" smtClean="0">
                <a:latin typeface="Courier New" pitchFamily="49" charset="0"/>
                <a:cs typeface="Courier New" pitchFamily="49" charset="0"/>
              </a:rPr>
              <a:t>     </a:t>
            </a:r>
            <a:r>
              <a:rPr lang="en-US" sz="1730" b="1" dirty="0" err="1" smtClean="0">
                <a:latin typeface="Courier New" pitchFamily="49" charset="0"/>
                <a:cs typeface="Courier New" pitchFamily="49" charset="0"/>
              </a:rPr>
              <a:t>newVector</a:t>
            </a:r>
            <a:r>
              <a:rPr lang="en-US" sz="1730" b="1" dirty="0" smtClean="0">
                <a:latin typeface="Courier New" pitchFamily="49" charset="0"/>
                <a:cs typeface="Courier New" pitchFamily="49" charset="0"/>
              </a:rPr>
              <a:t> = Vector(</a:t>
            </a:r>
          </a:p>
          <a:p>
            <a:pPr>
              <a:buFontTx/>
              <a:buNone/>
              <a:defRPr/>
            </a:pPr>
            <a:r>
              <a:rPr lang="en-US" sz="1730" b="1" dirty="0" smtClean="0">
                <a:latin typeface="Courier New" pitchFamily="49" charset="0"/>
                <a:cs typeface="Courier New" pitchFamily="49" charset="0"/>
              </a:rPr>
              <a:t>       </a:t>
            </a:r>
            <a:r>
              <a:rPr lang="en-US" sz="1730" b="1" dirty="0" err="1" smtClean="0">
                <a:latin typeface="Courier New" pitchFamily="49" charset="0"/>
                <a:cs typeface="Courier New" pitchFamily="49" charset="0"/>
              </a:rPr>
              <a:t>self.x/mag</a:t>
            </a:r>
            <a:r>
              <a:rPr lang="en-US" sz="1730" b="1" dirty="0" smtClean="0">
                <a:latin typeface="Courier New" pitchFamily="49" charset="0"/>
                <a:cs typeface="Courier New" pitchFamily="49" charset="0"/>
              </a:rPr>
              <a:t>, </a:t>
            </a:r>
            <a:r>
              <a:rPr lang="en-US" sz="1730" b="1" dirty="0" err="1" smtClean="0">
                <a:latin typeface="Courier New" pitchFamily="49" charset="0"/>
                <a:cs typeface="Courier New" pitchFamily="49" charset="0"/>
              </a:rPr>
              <a:t>self.y/mag</a:t>
            </a:r>
            <a:r>
              <a:rPr lang="en-US" sz="1730" b="1" dirty="0" smtClean="0">
                <a:latin typeface="Courier New" pitchFamily="49" charset="0"/>
                <a:cs typeface="Courier New" pitchFamily="49" charset="0"/>
              </a:rPr>
              <a:t>)</a:t>
            </a:r>
          </a:p>
          <a:p>
            <a:pPr>
              <a:buFontTx/>
              <a:buNone/>
              <a:defRPr/>
            </a:pPr>
            <a:r>
              <a:rPr lang="en-US" sz="1730" b="1" dirty="0" smtClean="0">
                <a:latin typeface="Courier New" pitchFamily="49" charset="0"/>
                <a:cs typeface="Courier New" pitchFamily="49" charset="0"/>
              </a:rPr>
              <a:t>     </a:t>
            </a:r>
            <a:r>
              <a:rPr lang="en-US" sz="1730" b="1" dirty="0" smtClean="0">
                <a:solidFill>
                  <a:srgbClr val="FF0000"/>
                </a:solidFill>
                <a:latin typeface="Courier New" pitchFamily="49" charset="0"/>
                <a:cs typeface="Courier New" pitchFamily="49" charset="0"/>
              </a:rPr>
              <a:t>self = </a:t>
            </a:r>
            <a:r>
              <a:rPr lang="en-US" sz="1730" b="1" dirty="0" err="1" smtClean="0">
                <a:solidFill>
                  <a:srgbClr val="FF0000"/>
                </a:solidFill>
                <a:latin typeface="Courier New" pitchFamily="49" charset="0"/>
                <a:cs typeface="Courier New" pitchFamily="49" charset="0"/>
              </a:rPr>
              <a:t>newVector</a:t>
            </a:r>
            <a:endParaRPr lang="en-US" sz="1730" b="1" dirty="0" smtClean="0">
              <a:solidFill>
                <a:srgbClr val="FF0000"/>
              </a:solidFill>
              <a:latin typeface="Courier New" pitchFamily="49" charset="0"/>
              <a:cs typeface="Courier New" pitchFamily="49" charset="0"/>
            </a:endParaRPr>
          </a:p>
          <a:p>
            <a:pPr>
              <a:buFontTx/>
              <a:buNone/>
              <a:defRPr/>
            </a:pPr>
            <a:endParaRPr lang="en-US" sz="1600" b="1" dirty="0" smtClean="0">
              <a:latin typeface="Courier New" pitchFamily="49" charset="0"/>
              <a:cs typeface="Courier New" pitchFamily="49" charset="0"/>
            </a:endParaRPr>
          </a:p>
          <a:p>
            <a:pPr>
              <a:buFontTx/>
              <a:buNone/>
              <a:defRPr/>
            </a:pP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p:txBody>
      </p:sp>
      <p:sp>
        <p:nvSpPr>
          <p:cNvPr id="21507" name="Content Placeholder 7"/>
          <p:cNvSpPr>
            <a:spLocks noGrp="1"/>
          </p:cNvSpPr>
          <p:nvPr>
            <p:ph sz="half" idx="2"/>
          </p:nvPr>
        </p:nvSpPr>
        <p:spPr>
          <a:xfrm>
            <a:off x="5110163" y="1601788"/>
            <a:ext cx="4314825" cy="4525962"/>
          </a:xfrm>
        </p:spPr>
        <p:txBody>
          <a:bodyPr/>
          <a:lstStyle/>
          <a:p>
            <a:pPr>
              <a:buFontTx/>
              <a:buNone/>
            </a:pPr>
            <a:r>
              <a:rPr lang="en-US" altLang="en-US" sz="1800" b="1" dirty="0" smtClean="0">
                <a:latin typeface="Courier New" pitchFamily="49" charset="0"/>
                <a:cs typeface="Courier New" pitchFamily="49" charset="0"/>
              </a:rPr>
              <a:t>class Vector(object):</a:t>
            </a:r>
          </a:p>
          <a:p>
            <a:pPr>
              <a:buFontTx/>
              <a:buNone/>
            </a:pPr>
            <a:r>
              <a:rPr lang="en-US" altLang="en-US" sz="1800" b="1" dirty="0" smtClean="0">
                <a:latin typeface="Courier New" pitchFamily="49" charset="0"/>
                <a:cs typeface="Courier New" pitchFamily="49" charset="0"/>
              </a:rPr>
              <a:t>   </a:t>
            </a:r>
            <a:r>
              <a:rPr lang="en-US" altLang="en-US" sz="1800" b="1" dirty="0" err="1" smtClean="0">
                <a:latin typeface="Courier New" pitchFamily="49" charset="0"/>
                <a:cs typeface="Courier New" pitchFamily="49" charset="0"/>
              </a:rPr>
              <a:t>def</a:t>
            </a:r>
            <a:r>
              <a:rPr lang="en-US" altLang="en-US" sz="1800" b="1" dirty="0" smtClean="0">
                <a:latin typeface="Courier New" pitchFamily="49" charset="0"/>
                <a:cs typeface="Courier New" pitchFamily="49" charset="0"/>
              </a:rPr>
              <a:t> __</a:t>
            </a:r>
            <a:r>
              <a:rPr lang="en-US" altLang="en-US" sz="1800" b="1" dirty="0" err="1" smtClean="0">
                <a:latin typeface="Courier New" pitchFamily="49" charset="0"/>
                <a:cs typeface="Courier New" pitchFamily="49" charset="0"/>
              </a:rPr>
              <a:t>init</a:t>
            </a:r>
            <a:r>
              <a:rPr lang="en-US" altLang="en-US" sz="1800" b="1" dirty="0" smtClean="0">
                <a:latin typeface="Courier New" pitchFamily="49" charset="0"/>
                <a:cs typeface="Courier New" pitchFamily="49" charset="0"/>
              </a:rPr>
              <a:t>__(self, x, y):</a:t>
            </a:r>
          </a:p>
          <a:p>
            <a:pPr>
              <a:buFontTx/>
              <a:buNone/>
            </a:pPr>
            <a:r>
              <a:rPr lang="en-US" altLang="en-US" sz="1800" b="1" dirty="0" smtClean="0">
                <a:latin typeface="Courier New" pitchFamily="49" charset="0"/>
                <a:cs typeface="Courier New" pitchFamily="49" charset="0"/>
              </a:rPr>
              <a:t>      </a:t>
            </a:r>
            <a:r>
              <a:rPr lang="en-US" altLang="en-US" sz="1800" b="1" dirty="0" err="1" smtClean="0">
                <a:latin typeface="Courier New" pitchFamily="49" charset="0"/>
                <a:cs typeface="Courier New" pitchFamily="49" charset="0"/>
              </a:rPr>
              <a:t>self.x</a:t>
            </a:r>
            <a:r>
              <a:rPr lang="en-US" altLang="en-US" sz="1800" b="1" dirty="0" smtClean="0">
                <a:latin typeface="Courier New" pitchFamily="49" charset="0"/>
                <a:cs typeface="Courier New" pitchFamily="49" charset="0"/>
              </a:rPr>
              <a:t> = x</a:t>
            </a:r>
          </a:p>
          <a:p>
            <a:pPr>
              <a:buFontTx/>
              <a:buNone/>
            </a:pPr>
            <a:r>
              <a:rPr lang="en-US" altLang="en-US" sz="1800" b="1" dirty="0" smtClean="0">
                <a:latin typeface="Courier New" pitchFamily="49" charset="0"/>
                <a:cs typeface="Courier New" pitchFamily="49" charset="0"/>
              </a:rPr>
              <a:t>      </a:t>
            </a:r>
            <a:r>
              <a:rPr lang="en-US" altLang="en-US" sz="1800" b="1" dirty="0" err="1" smtClean="0">
                <a:latin typeface="Courier New" pitchFamily="49" charset="0"/>
                <a:cs typeface="Courier New" pitchFamily="49" charset="0"/>
              </a:rPr>
              <a:t>self.y</a:t>
            </a:r>
            <a:r>
              <a:rPr lang="en-US" altLang="en-US" sz="1800" b="1" dirty="0" smtClean="0">
                <a:latin typeface="Courier New" pitchFamily="49" charset="0"/>
                <a:cs typeface="Courier New" pitchFamily="49" charset="0"/>
              </a:rPr>
              <a:t> = y</a:t>
            </a:r>
          </a:p>
          <a:p>
            <a:pPr>
              <a:buFontTx/>
              <a:buNone/>
            </a:pPr>
            <a:endParaRPr lang="en-US" altLang="en-US" sz="1800" b="1" dirty="0" smtClean="0">
              <a:latin typeface="Courier New" pitchFamily="49" charset="0"/>
              <a:cs typeface="Courier New" pitchFamily="49" charset="0"/>
            </a:endParaRPr>
          </a:p>
          <a:p>
            <a:pPr>
              <a:buFontTx/>
              <a:buNone/>
            </a:pPr>
            <a:r>
              <a:rPr lang="en-US" altLang="en-US" sz="1800" b="1" dirty="0" smtClean="0">
                <a:latin typeface="Courier New" pitchFamily="49" charset="0"/>
                <a:cs typeface="Courier New" pitchFamily="49" charset="0"/>
              </a:rPr>
              <a:t>   </a:t>
            </a:r>
            <a:r>
              <a:rPr lang="en-US" altLang="en-US" sz="1800" b="1" dirty="0" err="1" smtClean="0">
                <a:latin typeface="Courier New" pitchFamily="49" charset="0"/>
                <a:cs typeface="Courier New" pitchFamily="49" charset="0"/>
              </a:rPr>
              <a:t>def</a:t>
            </a:r>
            <a:r>
              <a:rPr lang="en-US" altLang="en-US" sz="1800" b="1" dirty="0" smtClean="0">
                <a:latin typeface="Courier New" pitchFamily="49" charset="0"/>
                <a:cs typeface="Courier New" pitchFamily="49" charset="0"/>
              </a:rPr>
              <a:t> magnitude(self):</a:t>
            </a:r>
          </a:p>
          <a:p>
            <a:pPr>
              <a:buFontTx/>
              <a:buNone/>
            </a:pPr>
            <a:r>
              <a:rPr lang="en-US" altLang="en-US" sz="1800" b="1" dirty="0" smtClean="0">
                <a:latin typeface="Courier New" pitchFamily="49" charset="0"/>
                <a:cs typeface="Courier New" pitchFamily="49" charset="0"/>
              </a:rPr>
              <a:t>      blah, blah, blah</a:t>
            </a:r>
          </a:p>
          <a:p>
            <a:pPr>
              <a:buFontTx/>
              <a:buNone/>
            </a:pPr>
            <a:r>
              <a:rPr lang="en-US" altLang="en-US" sz="1800" b="1" dirty="0" smtClean="0">
                <a:latin typeface="Courier New" pitchFamily="49" charset="0"/>
                <a:cs typeface="Courier New" pitchFamily="49" charset="0"/>
              </a:rPr>
              <a:t>      return …</a:t>
            </a:r>
          </a:p>
          <a:p>
            <a:pPr>
              <a:buFontTx/>
              <a:buNone/>
            </a:pPr>
            <a:endParaRPr lang="en-US" altLang="en-US" sz="1800" b="1" dirty="0" smtClean="0">
              <a:latin typeface="Courier New" pitchFamily="49" charset="0"/>
              <a:cs typeface="Courier New" pitchFamily="49" charset="0"/>
            </a:endParaRPr>
          </a:p>
          <a:p>
            <a:pPr>
              <a:buFontTx/>
              <a:buNone/>
            </a:pPr>
            <a:r>
              <a:rPr lang="en-US" altLang="en-US" sz="1800" b="1" dirty="0" smtClean="0">
                <a:latin typeface="Courier New" pitchFamily="49" charset="0"/>
                <a:cs typeface="Courier New" pitchFamily="49" charset="0"/>
              </a:rPr>
              <a:t>   </a:t>
            </a:r>
            <a:r>
              <a:rPr lang="en-US" altLang="en-US" sz="1800" b="1" dirty="0" err="1" smtClean="0">
                <a:latin typeface="Courier New" pitchFamily="49" charset="0"/>
                <a:cs typeface="Courier New" pitchFamily="49" charset="0"/>
              </a:rPr>
              <a:t>def</a:t>
            </a:r>
            <a:r>
              <a:rPr lang="en-US" altLang="en-US" sz="1800" b="1" dirty="0" smtClean="0">
                <a:latin typeface="Courier New" pitchFamily="49" charset="0"/>
                <a:cs typeface="Courier New" pitchFamily="49" charset="0"/>
              </a:rPr>
              <a:t> normalize(self):</a:t>
            </a:r>
          </a:p>
          <a:p>
            <a:pPr>
              <a:buFontTx/>
              <a:buNone/>
            </a:pPr>
            <a:r>
              <a:rPr lang="en-US" altLang="en-US" sz="1800" b="1" dirty="0" smtClean="0">
                <a:latin typeface="Courier New" pitchFamily="49" charset="0"/>
                <a:cs typeface="Courier New" pitchFamily="49" charset="0"/>
              </a:rPr>
              <a:t>     mag = </a:t>
            </a:r>
            <a:r>
              <a:rPr lang="en-US" altLang="en-US" sz="1800" b="1" dirty="0" err="1" smtClean="0">
                <a:latin typeface="Courier New" pitchFamily="49" charset="0"/>
                <a:cs typeface="Courier New" pitchFamily="49" charset="0"/>
              </a:rPr>
              <a:t>self.magnitude</a:t>
            </a:r>
            <a:r>
              <a:rPr lang="en-US" altLang="en-US" sz="1800" b="1" dirty="0" smtClean="0">
                <a:latin typeface="Courier New" pitchFamily="49" charset="0"/>
                <a:cs typeface="Courier New" pitchFamily="49" charset="0"/>
              </a:rPr>
              <a:t>()</a:t>
            </a:r>
          </a:p>
          <a:p>
            <a:pPr>
              <a:buFontTx/>
              <a:buNone/>
            </a:pPr>
            <a:r>
              <a:rPr lang="en-US" altLang="en-US" sz="1800" b="1" dirty="0" smtClean="0">
                <a:latin typeface="Courier New" pitchFamily="49" charset="0"/>
                <a:cs typeface="Courier New" pitchFamily="49" charset="0"/>
              </a:rPr>
              <a:t>     </a:t>
            </a:r>
            <a:r>
              <a:rPr lang="en-US" altLang="en-US" sz="1800" b="1" dirty="0" err="1" smtClean="0">
                <a:latin typeface="Courier New" pitchFamily="49" charset="0"/>
                <a:cs typeface="Courier New" pitchFamily="49" charset="0"/>
              </a:rPr>
              <a:t>self.x</a:t>
            </a:r>
            <a:r>
              <a:rPr lang="en-US" altLang="en-US" sz="1800" b="1" dirty="0" smtClean="0">
                <a:latin typeface="Courier New" pitchFamily="49" charset="0"/>
                <a:cs typeface="Courier New" pitchFamily="49" charset="0"/>
              </a:rPr>
              <a:t> = </a:t>
            </a:r>
            <a:r>
              <a:rPr lang="en-US" altLang="en-US" sz="1800" b="1" dirty="0" err="1" smtClean="0">
                <a:latin typeface="Courier New" pitchFamily="49" charset="0"/>
                <a:cs typeface="Courier New" pitchFamily="49" charset="0"/>
              </a:rPr>
              <a:t>self.x</a:t>
            </a:r>
            <a:r>
              <a:rPr lang="en-US" altLang="en-US" sz="1800" b="1" dirty="0" smtClean="0">
                <a:latin typeface="Courier New" pitchFamily="49" charset="0"/>
                <a:cs typeface="Courier New" pitchFamily="49" charset="0"/>
              </a:rPr>
              <a:t>/mag</a:t>
            </a:r>
          </a:p>
          <a:p>
            <a:pPr>
              <a:buFontTx/>
              <a:buNone/>
            </a:pPr>
            <a:r>
              <a:rPr lang="en-US" altLang="en-US" sz="1800" b="1" dirty="0" smtClean="0">
                <a:latin typeface="Courier New" pitchFamily="49" charset="0"/>
                <a:cs typeface="Courier New" pitchFamily="49" charset="0"/>
              </a:rPr>
              <a:t>     </a:t>
            </a:r>
            <a:r>
              <a:rPr lang="en-US" altLang="en-US" sz="1800" b="1" dirty="0" err="1" smtClean="0">
                <a:latin typeface="Courier New" pitchFamily="49" charset="0"/>
                <a:cs typeface="Courier New" pitchFamily="49" charset="0"/>
              </a:rPr>
              <a:t>self.y</a:t>
            </a:r>
            <a:r>
              <a:rPr lang="en-US" altLang="en-US" sz="1800" b="1" dirty="0" smtClean="0">
                <a:latin typeface="Courier New" pitchFamily="49" charset="0"/>
                <a:cs typeface="Courier New" pitchFamily="49" charset="0"/>
              </a:rPr>
              <a:t> = </a:t>
            </a:r>
            <a:r>
              <a:rPr lang="en-US" altLang="en-US" sz="1800" b="1" dirty="0" err="1" smtClean="0">
                <a:latin typeface="Courier New" pitchFamily="49" charset="0"/>
                <a:cs typeface="Courier New" pitchFamily="49" charset="0"/>
              </a:rPr>
              <a:t>self.y</a:t>
            </a:r>
            <a:r>
              <a:rPr lang="en-US" altLang="en-US" sz="1800" b="1" dirty="0" smtClean="0">
                <a:latin typeface="Courier New" pitchFamily="49" charset="0"/>
                <a:cs typeface="Courier New" pitchFamily="49" charset="0"/>
              </a:rPr>
              <a:t>/mag</a:t>
            </a:r>
            <a:endParaRPr lang="en-US" altLang="en-US" sz="1800" dirty="0" smtClean="0">
              <a:latin typeface="Courier New" pitchFamily="49" charset="0"/>
              <a:cs typeface="Courier New" pitchFamily="49" charset="0"/>
            </a:endParaRPr>
          </a:p>
        </p:txBody>
      </p:sp>
      <p:cxnSp>
        <p:nvCxnSpPr>
          <p:cNvPr id="11" name="Straight Connector 10"/>
          <p:cNvCxnSpPr/>
          <p:nvPr/>
        </p:nvCxnSpPr>
        <p:spPr>
          <a:xfrm rot="5400000">
            <a:off x="2401888" y="4029075"/>
            <a:ext cx="4856162"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21509" name="Group 4"/>
          <p:cNvGrpSpPr>
            <a:grpSpLocks/>
          </p:cNvGrpSpPr>
          <p:nvPr/>
        </p:nvGrpSpPr>
        <p:grpSpPr bwMode="auto">
          <a:xfrm>
            <a:off x="609600" y="877888"/>
            <a:ext cx="8218488" cy="180975"/>
            <a:chOff x="295" y="1311"/>
            <a:chExt cx="5177" cy="114"/>
          </a:xfrm>
        </p:grpSpPr>
        <p:sp>
          <p:nvSpPr>
            <p:cNvPr id="2151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151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
        <p:nvSpPr>
          <p:cNvPr id="21510" name="Title 1"/>
          <p:cNvSpPr>
            <a:spLocks noGrp="1"/>
          </p:cNvSpPr>
          <p:nvPr>
            <p:ph type="title"/>
          </p:nvPr>
        </p:nvSpPr>
        <p:spPr>
          <a:xfrm>
            <a:off x="609600" y="152400"/>
            <a:ext cx="8218488" cy="685800"/>
          </a:xfrm>
        </p:spPr>
        <p:txBody>
          <a:bodyPr/>
          <a:lstStyle/>
          <a:p>
            <a:r>
              <a:rPr lang="en-US" altLang="en-US" sz="3400" smtClean="0"/>
              <a:t>Python Forbids Personality Transplants!</a:t>
            </a:r>
          </a:p>
        </p:txBody>
      </p:sp>
      <p:sp>
        <p:nvSpPr>
          <p:cNvPr id="2" name="&quot;No&quot; Symbol 1"/>
          <p:cNvSpPr/>
          <p:nvPr/>
        </p:nvSpPr>
        <p:spPr bwMode="auto">
          <a:xfrm>
            <a:off x="1143000" y="4910138"/>
            <a:ext cx="762000" cy="762000"/>
          </a:xfrm>
          <a:prstGeom prst="noSmoking">
            <a:avLst/>
          </a:prstGeom>
          <a:solidFill>
            <a:srgbClr val="FF0000"/>
          </a:solidFill>
          <a:ln w="19050" cap="flat" cmpd="sng" algn="ctr">
            <a:solidFill>
              <a:schemeClr val="tx1"/>
            </a:solidFill>
            <a:prstDash val="solid"/>
            <a:round/>
            <a:headEnd type="none" w="med" len="med"/>
            <a:tailEnd type="none" w="med" len="med"/>
          </a:ln>
          <a:effectLst/>
        </p:spPr>
        <p:txBody>
          <a:bodyPr>
            <a:spAutoFit/>
          </a:bodyPr>
          <a:lstStyle/>
          <a:p>
            <a:pPr>
              <a:defRPr/>
            </a:pPr>
            <a:endParaRPr lang="en-US">
              <a:latin typeface="Times" pitchFamily="-105" charset="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0"/>
            <a:ext cx="8229600" cy="1143000"/>
          </a:xfrm>
          <a:prstGeom prst="rect">
            <a:avLst/>
          </a:prstGeom>
        </p:spPr>
        <p:txBody>
          <a:bodyPr anchor="ctr">
            <a:normAutofit fontScale="92500" lnSpcReduction="20000"/>
          </a:bodyPr>
          <a:lstStyle/>
          <a:p>
            <a:pPr defTabSz="457200" eaLnBrk="1" fontAlgn="auto" hangingPunct="1">
              <a:spcAft>
                <a:spcPts val="0"/>
              </a:spcAft>
              <a:defRPr/>
            </a:pPr>
            <a:r>
              <a:rPr lang="en-US" sz="4400" dirty="0" err="1">
                <a:latin typeface="+mj-lt"/>
                <a:ea typeface="+mj-ea"/>
                <a:cs typeface="+mj-cs"/>
              </a:rPr>
              <a:t>OOPs</a:t>
            </a:r>
            <a:r>
              <a:rPr lang="en-US" sz="4400" dirty="0">
                <a:latin typeface="+mj-lt"/>
                <a:ea typeface="+mj-ea"/>
                <a:cs typeface="+mj-cs"/>
              </a:rPr>
              <a:t>!  (Object-Oriented Programs)</a:t>
            </a:r>
          </a:p>
        </p:txBody>
      </p:sp>
      <p:sp>
        <p:nvSpPr>
          <p:cNvPr id="4099" name="Content Placeholder 2"/>
          <p:cNvSpPr>
            <a:spLocks noGrp="1"/>
          </p:cNvSpPr>
          <p:nvPr>
            <p:ph idx="1"/>
          </p:nvPr>
        </p:nvSpPr>
        <p:spPr>
          <a:xfrm>
            <a:off x="457200" y="2085975"/>
            <a:ext cx="8229600" cy="4525963"/>
          </a:xfrm>
        </p:spPr>
        <p:txBody>
          <a:bodyPr/>
          <a:lstStyle/>
          <a:p>
            <a:pPr>
              <a:buFontTx/>
              <a:buNone/>
            </a:pPr>
            <a:r>
              <a:rPr lang="en-US" altLang="en-US" dirty="0" smtClean="0">
                <a:latin typeface="Courier New" pitchFamily="49" charset="0"/>
                <a:cs typeface="Courier New" pitchFamily="49" charset="0"/>
              </a:rPr>
              <a:t>&gt;&gt;&gt; assigned = Date(1, 24, 2013)</a:t>
            </a:r>
          </a:p>
          <a:p>
            <a:pPr>
              <a:buFontTx/>
              <a:buNone/>
            </a:pPr>
            <a:r>
              <a:rPr lang="en-US" altLang="en-US" dirty="0" smtClean="0">
                <a:latin typeface="Courier New" pitchFamily="49" charset="0"/>
                <a:cs typeface="Courier New" pitchFamily="49" charset="0"/>
              </a:rPr>
              <a:t>&gt;&gt;&gt; due = Date(2, 1, 2013)</a:t>
            </a:r>
          </a:p>
          <a:p>
            <a:pPr>
              <a:buFontTx/>
              <a:buNone/>
            </a:pPr>
            <a:r>
              <a:rPr lang="en-US" altLang="en-US" dirty="0" smtClean="0">
                <a:latin typeface="Courier New" pitchFamily="49" charset="0"/>
                <a:cs typeface="Courier New" pitchFamily="49" charset="0"/>
              </a:rPr>
              <a:t>&gt;&gt;&gt; due – assigned</a:t>
            </a:r>
          </a:p>
          <a:p>
            <a:pPr>
              <a:buFontTx/>
              <a:buNone/>
            </a:pPr>
            <a:r>
              <a:rPr lang="en-US" altLang="en-US" dirty="0" smtClean="0">
                <a:latin typeface="Courier New" pitchFamily="49" charset="0"/>
                <a:cs typeface="Courier New" pitchFamily="49" charset="0"/>
              </a:rPr>
              <a:t>8</a:t>
            </a:r>
          </a:p>
          <a:p>
            <a:pPr>
              <a:buFontTx/>
              <a:buNone/>
            </a:pPr>
            <a:r>
              <a:rPr lang="en-US" altLang="en-US" dirty="0" smtClean="0">
                <a:latin typeface="Courier New" pitchFamily="49" charset="0"/>
                <a:cs typeface="Courier New" pitchFamily="49" charset="0"/>
              </a:rPr>
              <a:t>&gt;&gt; if due &gt; assigned: </a:t>
            </a:r>
          </a:p>
          <a:p>
            <a:pPr>
              <a:buFontTx/>
              <a:buNone/>
            </a:pPr>
            <a:r>
              <a:rPr lang="en-US" altLang="en-US" dirty="0" smtClean="0">
                <a:latin typeface="Courier New" pitchFamily="49" charset="0"/>
                <a:cs typeface="Courier New" pitchFamily="49" charset="0"/>
              </a:rPr>
              <a:t>      print("Go watch a movie!”)</a:t>
            </a:r>
          </a:p>
        </p:txBody>
      </p:sp>
      <p:grpSp>
        <p:nvGrpSpPr>
          <p:cNvPr id="4100" name="Group 3"/>
          <p:cNvGrpSpPr>
            <a:grpSpLocks/>
          </p:cNvGrpSpPr>
          <p:nvPr/>
        </p:nvGrpSpPr>
        <p:grpSpPr bwMode="auto">
          <a:xfrm>
            <a:off x="609600" y="1066800"/>
            <a:ext cx="8218488" cy="180975"/>
            <a:chOff x="295" y="1311"/>
            <a:chExt cx="5177" cy="114"/>
          </a:xfrm>
        </p:grpSpPr>
        <p:sp>
          <p:nvSpPr>
            <p:cNvPr id="410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410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152400"/>
            <a:ext cx="8218488" cy="608013"/>
          </a:xfrm>
        </p:spPr>
        <p:txBody>
          <a:bodyPr/>
          <a:lstStyle/>
          <a:p>
            <a:r>
              <a:rPr lang="en-US" altLang="en-US" smtClean="0"/>
              <a:t>Millisoft “Shapes”</a:t>
            </a:r>
          </a:p>
        </p:txBody>
      </p:sp>
      <p:sp>
        <p:nvSpPr>
          <p:cNvPr id="22531" name="Content Placeholder 2"/>
          <p:cNvSpPr>
            <a:spLocks noGrp="1"/>
          </p:cNvSpPr>
          <p:nvPr>
            <p:ph idx="1"/>
          </p:nvPr>
        </p:nvSpPr>
        <p:spPr>
          <a:xfrm>
            <a:off x="0" y="1600200"/>
            <a:ext cx="9144000" cy="4525963"/>
          </a:xfrm>
        </p:spPr>
        <p:txBody>
          <a:bodyPr/>
          <a:lstStyle/>
          <a:p>
            <a:pPr>
              <a:buFontTx/>
              <a:buNone/>
            </a:pPr>
            <a:r>
              <a:rPr lang="en-US" altLang="en-US" sz="1800" smtClean="0">
                <a:latin typeface="Courier New" pitchFamily="49" charset="0"/>
                <a:cs typeface="Courier New" pitchFamily="49" charset="0"/>
              </a:rPr>
              <a:t>&gt;&gt;&gt; r = Rectangle(100, 50, center=Vector(80, 60), color=“blue”)</a:t>
            </a:r>
          </a:p>
          <a:p>
            <a:pPr>
              <a:buFontTx/>
              <a:buNone/>
            </a:pPr>
            <a:r>
              <a:rPr lang="en-US" altLang="en-US" sz="1800" smtClean="0">
                <a:latin typeface="Courier New" pitchFamily="49" charset="0"/>
                <a:cs typeface="Courier New" pitchFamily="49" charset="0"/>
              </a:rPr>
              <a:t>&gt;&gt;&gt; c = Circle(radius=30, color = “red”) # default center (0,0)</a:t>
            </a:r>
          </a:p>
          <a:p>
            <a:pPr>
              <a:buFontTx/>
              <a:buNone/>
            </a:pPr>
            <a:r>
              <a:rPr lang="en-US" altLang="en-US" sz="1800" smtClean="0">
                <a:latin typeface="Courier New" pitchFamily="49" charset="0"/>
                <a:cs typeface="Courier New" pitchFamily="49" charset="0"/>
              </a:rPr>
              <a:t>&gt;&gt;&gt; r.rotate(15) # 15 degree ccw rotation</a:t>
            </a:r>
          </a:p>
          <a:p>
            <a:pPr>
              <a:buFontTx/>
              <a:buNone/>
            </a:pPr>
            <a:r>
              <a:rPr lang="en-US" altLang="en-US" sz="1800" smtClean="0">
                <a:latin typeface="Courier New" pitchFamily="49" charset="0"/>
                <a:cs typeface="Courier New" pitchFamily="49" charset="0"/>
              </a:rPr>
              <a:t>&gt;&gt;&gt; r.render()</a:t>
            </a:r>
          </a:p>
          <a:p>
            <a:pPr>
              <a:buFontTx/>
              <a:buNone/>
            </a:pPr>
            <a:r>
              <a:rPr lang="en-US" altLang="en-US" sz="1800" smtClean="0">
                <a:latin typeface="Courier New" pitchFamily="49" charset="0"/>
                <a:cs typeface="Courier New" pitchFamily="49" charset="0"/>
              </a:rPr>
              <a:t>&gt;&gt;&gt; c.render()</a:t>
            </a:r>
          </a:p>
        </p:txBody>
      </p:sp>
      <p:cxnSp>
        <p:nvCxnSpPr>
          <p:cNvPr id="9" name="Straight Arrow Connector 8"/>
          <p:cNvCxnSpPr/>
          <p:nvPr/>
        </p:nvCxnSpPr>
        <p:spPr>
          <a:xfrm>
            <a:off x="1971675" y="5886450"/>
            <a:ext cx="3775075"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677069" y="4591844"/>
            <a:ext cx="2587625" cy="15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rot="21037185">
            <a:off x="2190750" y="4313238"/>
            <a:ext cx="1903413" cy="741362"/>
          </a:xfrm>
          <a:prstGeom prst="rect">
            <a:avLst/>
          </a:prstGeom>
          <a:solidFill>
            <a:srgbClr val="333399"/>
          </a:solidFill>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5" name="Oval 14"/>
          <p:cNvSpPr/>
          <p:nvPr/>
        </p:nvSpPr>
        <p:spPr>
          <a:xfrm>
            <a:off x="1576388" y="5491163"/>
            <a:ext cx="790575" cy="790575"/>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2536" name="TextBox 15"/>
          <p:cNvSpPr txBox="1">
            <a:spLocks noChangeArrowheads="1"/>
          </p:cNvSpPr>
          <p:nvPr/>
        </p:nvSpPr>
        <p:spPr bwMode="auto">
          <a:xfrm>
            <a:off x="2874963" y="3943350"/>
            <a:ext cx="534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100</a:t>
            </a:r>
          </a:p>
        </p:txBody>
      </p:sp>
      <p:sp>
        <p:nvSpPr>
          <p:cNvPr id="22537" name="TextBox 16"/>
          <p:cNvSpPr txBox="1">
            <a:spLocks noChangeArrowheads="1"/>
          </p:cNvSpPr>
          <p:nvPr/>
        </p:nvSpPr>
        <p:spPr bwMode="auto">
          <a:xfrm>
            <a:off x="4173538" y="4491038"/>
            <a:ext cx="41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50</a:t>
            </a:r>
          </a:p>
        </p:txBody>
      </p:sp>
      <p:cxnSp>
        <p:nvCxnSpPr>
          <p:cNvPr id="21" name="Straight Arrow Connector 20"/>
          <p:cNvCxnSpPr/>
          <p:nvPr/>
        </p:nvCxnSpPr>
        <p:spPr>
          <a:xfrm rot="5400000" flipH="1" flipV="1">
            <a:off x="1966120" y="4710906"/>
            <a:ext cx="1179512" cy="117157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2539" name="TextBox 21"/>
          <p:cNvSpPr txBox="1">
            <a:spLocks noChangeArrowheads="1"/>
          </p:cNvSpPr>
          <p:nvPr/>
        </p:nvSpPr>
        <p:spPr bwMode="auto">
          <a:xfrm>
            <a:off x="2676525" y="5218113"/>
            <a:ext cx="901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(80, 60)</a:t>
            </a:r>
          </a:p>
        </p:txBody>
      </p:sp>
      <p:sp>
        <p:nvSpPr>
          <p:cNvPr id="22540" name="TextBox 22"/>
          <p:cNvSpPr txBox="1">
            <a:spLocks noChangeArrowheads="1"/>
          </p:cNvSpPr>
          <p:nvPr/>
        </p:nvSpPr>
        <p:spPr bwMode="auto">
          <a:xfrm>
            <a:off x="5675313" y="6167438"/>
            <a:ext cx="340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Demo </a:t>
            </a:r>
            <a:r>
              <a:rPr lang="en-US" altLang="en-US" sz="2400">
                <a:latin typeface="Courier New" pitchFamily="49" charset="0"/>
                <a:cs typeface="Courier New" pitchFamily="49" charset="0"/>
              </a:rPr>
              <a:t>ShapesDemo.py</a:t>
            </a:r>
          </a:p>
        </p:txBody>
      </p:sp>
      <p:sp>
        <p:nvSpPr>
          <p:cNvPr id="24" name="Rounded Rectangular Callout 23"/>
          <p:cNvSpPr/>
          <p:nvPr/>
        </p:nvSpPr>
        <p:spPr>
          <a:xfrm>
            <a:off x="6254750" y="2743200"/>
            <a:ext cx="2508250" cy="698500"/>
          </a:xfrm>
          <a:prstGeom prst="wedgeRoundRectCallout">
            <a:avLst>
              <a:gd name="adj1" fmla="val -42120"/>
              <a:gd name="adj2" fmla="val 111501"/>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1800" dirty="0">
                <a:solidFill>
                  <a:schemeClr val="tx1"/>
                </a:solidFill>
              </a:rPr>
              <a:t>That rectangle </a:t>
            </a:r>
            <a:r>
              <a:rPr lang="en-US" sz="1800" dirty="0" err="1">
                <a:solidFill>
                  <a:schemeClr val="tx1"/>
                </a:solidFill>
              </a:rPr>
              <a:t>ain’t</a:t>
            </a:r>
            <a:r>
              <a:rPr lang="en-US" sz="1800" dirty="0">
                <a:solidFill>
                  <a:schemeClr val="tx1"/>
                </a:solidFill>
              </a:rPr>
              <a:t> parallel to the x-axis!</a:t>
            </a:r>
          </a:p>
        </p:txBody>
      </p:sp>
      <p:grpSp>
        <p:nvGrpSpPr>
          <p:cNvPr id="22542" name="Group 4"/>
          <p:cNvGrpSpPr>
            <a:grpSpLocks/>
          </p:cNvGrpSpPr>
          <p:nvPr/>
        </p:nvGrpSpPr>
        <p:grpSpPr bwMode="auto">
          <a:xfrm>
            <a:off x="609600" y="877888"/>
            <a:ext cx="8218488" cy="180975"/>
            <a:chOff x="295" y="1311"/>
            <a:chExt cx="5177" cy="114"/>
          </a:xfrm>
        </p:grpSpPr>
        <p:sp>
          <p:nvSpPr>
            <p:cNvPr id="22546"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2547"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pic>
        <p:nvPicPr>
          <p:cNvPr id="22543"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2650" y="166688"/>
            <a:ext cx="16081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TextBox 19"/>
          <p:cNvSpPr txBox="1">
            <a:spLocks noChangeArrowheads="1"/>
          </p:cNvSpPr>
          <p:nvPr/>
        </p:nvSpPr>
        <p:spPr bwMode="auto">
          <a:xfrm>
            <a:off x="7597775" y="1223963"/>
            <a:ext cx="1055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Gill Bates</a:t>
            </a:r>
          </a:p>
        </p:txBody>
      </p:sp>
      <p:pic>
        <p:nvPicPr>
          <p:cNvPr id="22545" name="Picture 7"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4417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152400"/>
            <a:ext cx="7772400" cy="533400"/>
          </a:xfrm>
        </p:spPr>
        <p:txBody>
          <a:bodyPr/>
          <a:lstStyle/>
          <a:p>
            <a:r>
              <a:rPr lang="en-US" altLang="en-US" smtClean="0"/>
              <a:t>Transformation Matrices</a:t>
            </a:r>
          </a:p>
        </p:txBody>
      </p:sp>
      <p:sp>
        <p:nvSpPr>
          <p:cNvPr id="17" name="Rounded Rectangular Callout 16"/>
          <p:cNvSpPr/>
          <p:nvPr/>
        </p:nvSpPr>
        <p:spPr>
          <a:xfrm>
            <a:off x="4719638" y="2411413"/>
            <a:ext cx="3000375" cy="865187"/>
          </a:xfrm>
          <a:prstGeom prst="wedgeRoundRectCallout">
            <a:avLst>
              <a:gd name="adj1" fmla="val -40607"/>
              <a:gd name="adj2" fmla="val 84396"/>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Rotation matrices make my head spin.</a:t>
            </a:r>
          </a:p>
        </p:txBody>
      </p:sp>
      <p:sp>
        <p:nvSpPr>
          <p:cNvPr id="23556" name="TextBox 4"/>
          <p:cNvSpPr txBox="1">
            <a:spLocks noChangeArrowheads="1"/>
          </p:cNvSpPr>
          <p:nvPr/>
        </p:nvSpPr>
        <p:spPr bwMode="auto">
          <a:xfrm>
            <a:off x="690563" y="1811338"/>
            <a:ext cx="2058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a:latin typeface="Times" pitchFamily="18" charset="0"/>
              </a:rPr>
              <a:t>Rotation</a:t>
            </a:r>
          </a:p>
          <a:p>
            <a:pPr>
              <a:spcBef>
                <a:spcPct val="0"/>
              </a:spcBef>
              <a:buFontTx/>
              <a:buNone/>
            </a:pPr>
            <a:r>
              <a:rPr lang="en-US" altLang="en-US" sz="2400">
                <a:latin typeface="Times" pitchFamily="18" charset="0"/>
              </a:rPr>
              <a:t>Scaling</a:t>
            </a:r>
          </a:p>
          <a:p>
            <a:pPr>
              <a:spcBef>
                <a:spcPct val="0"/>
              </a:spcBef>
              <a:buFontTx/>
              <a:buNone/>
            </a:pPr>
            <a:r>
              <a:rPr lang="en-US" altLang="en-US" sz="2400">
                <a:latin typeface="Times" pitchFamily="18" charset="0"/>
              </a:rPr>
              <a:t>Translation ???</a:t>
            </a:r>
          </a:p>
        </p:txBody>
      </p:sp>
      <p:grpSp>
        <p:nvGrpSpPr>
          <p:cNvPr id="23557" name="Group 4"/>
          <p:cNvGrpSpPr>
            <a:grpSpLocks/>
          </p:cNvGrpSpPr>
          <p:nvPr/>
        </p:nvGrpSpPr>
        <p:grpSpPr bwMode="auto">
          <a:xfrm>
            <a:off x="609600" y="877888"/>
            <a:ext cx="8218488" cy="180975"/>
            <a:chOff x="295" y="1311"/>
            <a:chExt cx="5177" cy="114"/>
          </a:xfrm>
        </p:grpSpPr>
        <p:sp>
          <p:nvSpPr>
            <p:cNvPr id="2355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356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pic>
        <p:nvPicPr>
          <p:cNvPr id="23558"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4417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228600"/>
            <a:ext cx="7772400" cy="473075"/>
          </a:xfrm>
        </p:spPr>
        <p:txBody>
          <a:bodyPr/>
          <a:lstStyle/>
          <a:p>
            <a:r>
              <a:rPr lang="en-US" altLang="en-US" smtClean="0"/>
              <a:t>A 2x2 Matrix Class</a:t>
            </a:r>
          </a:p>
        </p:txBody>
      </p:sp>
      <p:sp>
        <p:nvSpPr>
          <p:cNvPr id="24579" name="TextBox 3"/>
          <p:cNvSpPr txBox="1">
            <a:spLocks noChangeArrowheads="1"/>
          </p:cNvSpPr>
          <p:nvPr/>
        </p:nvSpPr>
        <p:spPr bwMode="auto">
          <a:xfrm>
            <a:off x="458788" y="1417638"/>
            <a:ext cx="4647426"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000" dirty="0">
                <a:latin typeface="Courier New" pitchFamily="49" charset="0"/>
                <a:cs typeface="Courier New" pitchFamily="49" charset="0"/>
              </a:rPr>
              <a:t>&gt;&gt;&gt; m1 = </a:t>
            </a:r>
            <a:r>
              <a:rPr lang="en-US" altLang="en-US" sz="2000" dirty="0" smtClean="0">
                <a:latin typeface="Courier New" pitchFamily="49" charset="0"/>
                <a:cs typeface="Courier New" pitchFamily="49" charset="0"/>
              </a:rPr>
              <a:t>Matrix2(0</a:t>
            </a:r>
            <a:r>
              <a:rPr lang="en-US" altLang="en-US" sz="2000" dirty="0">
                <a:latin typeface="Courier New" pitchFamily="49" charset="0"/>
                <a:cs typeface="Courier New" pitchFamily="49" charset="0"/>
              </a:rPr>
              <a:t>, -1, 1, 0)</a:t>
            </a:r>
          </a:p>
          <a:p>
            <a:pPr>
              <a:spcBef>
                <a:spcPct val="0"/>
              </a:spcBef>
              <a:buFontTx/>
              <a:buNone/>
            </a:pPr>
            <a:r>
              <a:rPr lang="en-US" altLang="en-US" sz="2000" dirty="0">
                <a:latin typeface="Courier New" pitchFamily="49" charset="0"/>
                <a:cs typeface="Courier New" pitchFamily="49" charset="0"/>
              </a:rPr>
              <a:t>&gt;&gt;&gt; m2 = </a:t>
            </a:r>
            <a:r>
              <a:rPr lang="en-US" altLang="en-US" sz="2000" dirty="0" smtClean="0">
                <a:latin typeface="Courier New" pitchFamily="49" charset="0"/>
                <a:cs typeface="Courier New" pitchFamily="49" charset="0"/>
              </a:rPr>
              <a:t>Matrix2(1</a:t>
            </a:r>
            <a:r>
              <a:rPr lang="en-US" altLang="en-US" sz="2000" dirty="0">
                <a:latin typeface="Courier New" pitchFamily="49" charset="0"/>
                <a:cs typeface="Courier New" pitchFamily="49" charset="0"/>
              </a:rPr>
              <a:t>, 2, 3, 4)</a:t>
            </a:r>
          </a:p>
          <a:p>
            <a:pPr>
              <a:spcBef>
                <a:spcPct val="0"/>
              </a:spcBef>
              <a:buFontTx/>
              <a:buNone/>
            </a:pPr>
            <a:r>
              <a:rPr lang="en-US" altLang="en-US" sz="2000" dirty="0">
                <a:latin typeface="Courier New" pitchFamily="49" charset="0"/>
                <a:cs typeface="Courier New" pitchFamily="49" charset="0"/>
              </a:rPr>
              <a:t>&gt;&gt;&gt; m1</a:t>
            </a:r>
          </a:p>
          <a:p>
            <a:pPr>
              <a:spcBef>
                <a:spcPct val="0"/>
              </a:spcBef>
              <a:buFontTx/>
              <a:buNone/>
            </a:pPr>
            <a:r>
              <a:rPr lang="en-US" altLang="en-US" sz="2000" dirty="0">
                <a:latin typeface="Courier New" pitchFamily="49" charset="0"/>
                <a:cs typeface="Courier New" pitchFamily="49" charset="0"/>
              </a:rPr>
              <a:t>0 -1</a:t>
            </a:r>
          </a:p>
          <a:p>
            <a:pPr>
              <a:spcBef>
                <a:spcPct val="0"/>
              </a:spcBef>
              <a:buFontTx/>
              <a:buNone/>
            </a:pPr>
            <a:r>
              <a:rPr lang="en-US" altLang="en-US" sz="2000" dirty="0">
                <a:latin typeface="Courier New" pitchFamily="49" charset="0"/>
                <a:cs typeface="Courier New" pitchFamily="49" charset="0"/>
              </a:rPr>
              <a:t>1 0</a:t>
            </a:r>
          </a:p>
          <a:p>
            <a:pPr>
              <a:spcBef>
                <a:spcPct val="0"/>
              </a:spcBef>
              <a:buFontTx/>
              <a:buNone/>
            </a:pPr>
            <a:r>
              <a:rPr lang="en-US" altLang="en-US" sz="2000" dirty="0">
                <a:latin typeface="Courier New" pitchFamily="49" charset="0"/>
                <a:cs typeface="Courier New" pitchFamily="49" charset="0"/>
              </a:rPr>
              <a:t>&gt;&gt;&gt; m2</a:t>
            </a:r>
          </a:p>
          <a:p>
            <a:pPr>
              <a:spcBef>
                <a:spcPct val="0"/>
              </a:spcBef>
              <a:buFontTx/>
              <a:buNone/>
            </a:pPr>
            <a:r>
              <a:rPr lang="en-US" altLang="en-US" sz="2000" dirty="0">
                <a:latin typeface="Courier New" pitchFamily="49" charset="0"/>
                <a:cs typeface="Courier New" pitchFamily="49" charset="0"/>
              </a:rPr>
              <a:t>1 2</a:t>
            </a:r>
          </a:p>
          <a:p>
            <a:pPr>
              <a:spcBef>
                <a:spcPct val="0"/>
              </a:spcBef>
              <a:buFontTx/>
              <a:buNone/>
            </a:pPr>
            <a:r>
              <a:rPr lang="en-US" altLang="en-US" sz="2000" dirty="0">
                <a:latin typeface="Courier New" pitchFamily="49" charset="0"/>
                <a:cs typeface="Courier New" pitchFamily="49" charset="0"/>
              </a:rPr>
              <a:t>3 4</a:t>
            </a:r>
          </a:p>
          <a:p>
            <a:pPr>
              <a:spcBef>
                <a:spcPct val="0"/>
              </a:spcBef>
              <a:buFontTx/>
              <a:buNone/>
            </a:pPr>
            <a:r>
              <a:rPr lang="en-US" altLang="en-US" sz="2000" dirty="0">
                <a:latin typeface="Courier New" pitchFamily="49" charset="0"/>
                <a:cs typeface="Courier New" pitchFamily="49" charset="0"/>
              </a:rPr>
              <a:t>&gt;&gt;&gt; m1+m2</a:t>
            </a:r>
          </a:p>
          <a:p>
            <a:pPr>
              <a:spcBef>
                <a:spcPct val="0"/>
              </a:spcBef>
              <a:buFontTx/>
              <a:buNone/>
            </a:pPr>
            <a:r>
              <a:rPr lang="en-US" altLang="en-US" sz="2000" dirty="0">
                <a:latin typeface="Courier New" pitchFamily="49" charset="0"/>
                <a:cs typeface="Courier New" pitchFamily="49" charset="0"/>
              </a:rPr>
              <a:t>1 1</a:t>
            </a:r>
          </a:p>
          <a:p>
            <a:pPr>
              <a:spcBef>
                <a:spcPct val="0"/>
              </a:spcBef>
              <a:buFontTx/>
              <a:buNone/>
            </a:pPr>
            <a:r>
              <a:rPr lang="en-US" altLang="en-US" sz="2000" dirty="0">
                <a:latin typeface="Courier New" pitchFamily="49" charset="0"/>
                <a:cs typeface="Courier New" pitchFamily="49" charset="0"/>
              </a:rPr>
              <a:t>4 4</a:t>
            </a:r>
          </a:p>
          <a:p>
            <a:pPr>
              <a:spcBef>
                <a:spcPct val="0"/>
              </a:spcBef>
              <a:buFontTx/>
              <a:buNone/>
            </a:pPr>
            <a:r>
              <a:rPr lang="en-US" altLang="en-US" sz="2000" dirty="0">
                <a:latin typeface="Courier New" pitchFamily="49" charset="0"/>
                <a:cs typeface="Courier New" pitchFamily="49" charset="0"/>
              </a:rPr>
              <a:t>&gt;&gt;&gt; m1*m2</a:t>
            </a:r>
          </a:p>
          <a:p>
            <a:pPr>
              <a:spcBef>
                <a:spcPct val="0"/>
              </a:spcBef>
              <a:buFontTx/>
              <a:buNone/>
            </a:pPr>
            <a:r>
              <a:rPr lang="en-US" altLang="en-US" sz="2000" dirty="0">
                <a:latin typeface="Courier New" pitchFamily="49" charset="0"/>
                <a:cs typeface="Courier New" pitchFamily="49" charset="0"/>
              </a:rPr>
              <a:t>-3 -4</a:t>
            </a:r>
          </a:p>
          <a:p>
            <a:pPr>
              <a:spcBef>
                <a:spcPct val="0"/>
              </a:spcBef>
              <a:buFontTx/>
              <a:buNone/>
            </a:pPr>
            <a:r>
              <a:rPr lang="en-US" altLang="en-US" sz="2000" dirty="0">
                <a:latin typeface="Courier New" pitchFamily="49" charset="0"/>
                <a:cs typeface="Courier New" pitchFamily="49" charset="0"/>
              </a:rPr>
              <a:t>1 2</a:t>
            </a:r>
          </a:p>
          <a:p>
            <a:pPr>
              <a:spcBef>
                <a:spcPct val="0"/>
              </a:spcBef>
              <a:buFontTx/>
              <a:buNone/>
            </a:pPr>
            <a:r>
              <a:rPr lang="en-US" altLang="en-US" sz="2000" dirty="0">
                <a:latin typeface="Courier New" pitchFamily="49" charset="0"/>
                <a:cs typeface="Courier New" pitchFamily="49" charset="0"/>
              </a:rPr>
              <a:t>&gt;&gt;&gt; m1.get(0, 1)</a:t>
            </a:r>
          </a:p>
          <a:p>
            <a:pPr>
              <a:spcBef>
                <a:spcPct val="0"/>
              </a:spcBef>
              <a:buFontTx/>
              <a:buNone/>
            </a:pPr>
            <a:r>
              <a:rPr lang="en-US" altLang="en-US" sz="2000" dirty="0">
                <a:latin typeface="Courier New" pitchFamily="49" charset="0"/>
                <a:cs typeface="Courier New" pitchFamily="49" charset="0"/>
              </a:rPr>
              <a:t>-1</a:t>
            </a:r>
          </a:p>
          <a:p>
            <a:pPr>
              <a:spcBef>
                <a:spcPct val="0"/>
              </a:spcBef>
              <a:buFontTx/>
              <a:buNone/>
            </a:pPr>
            <a:r>
              <a:rPr lang="en-US" altLang="en-US" sz="2000" dirty="0">
                <a:latin typeface="Courier New" pitchFamily="49" charset="0"/>
                <a:cs typeface="Courier New" pitchFamily="49" charset="0"/>
              </a:rPr>
              <a:t>&gt;&gt;&gt; m1.set(1, 0, 42)</a:t>
            </a:r>
          </a:p>
        </p:txBody>
      </p:sp>
      <p:sp>
        <p:nvSpPr>
          <p:cNvPr id="20" name="Rounded Rectangular Callout 19"/>
          <p:cNvSpPr/>
          <p:nvPr/>
        </p:nvSpPr>
        <p:spPr>
          <a:xfrm>
            <a:off x="5365750" y="1296988"/>
            <a:ext cx="3462338" cy="715962"/>
          </a:xfrm>
          <a:prstGeom prst="wedgeRoundRectCallout">
            <a:avLst>
              <a:gd name="adj1" fmla="val -38951"/>
              <a:gd name="adj2" fmla="val 66017"/>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2000" dirty="0">
                <a:solidFill>
                  <a:schemeClr val="tx1"/>
                </a:solidFill>
              </a:rPr>
              <a:t>I thought that </a:t>
            </a:r>
            <a:r>
              <a:rPr lang="en-US" sz="2000" i="1" dirty="0">
                <a:solidFill>
                  <a:schemeClr val="tx1"/>
                </a:solidFill>
              </a:rPr>
              <a:t>Linear Algebra</a:t>
            </a:r>
            <a:r>
              <a:rPr lang="en-US" sz="2000" dirty="0">
                <a:solidFill>
                  <a:schemeClr val="tx1"/>
                </a:solidFill>
              </a:rPr>
              <a:t> was the Matrix Class!</a:t>
            </a:r>
          </a:p>
        </p:txBody>
      </p:sp>
      <p:grpSp>
        <p:nvGrpSpPr>
          <p:cNvPr id="24581" name="Group 4"/>
          <p:cNvGrpSpPr>
            <a:grpSpLocks/>
          </p:cNvGrpSpPr>
          <p:nvPr/>
        </p:nvGrpSpPr>
        <p:grpSpPr bwMode="auto">
          <a:xfrm>
            <a:off x="609600" y="877888"/>
            <a:ext cx="8218488" cy="180975"/>
            <a:chOff x="295" y="1311"/>
            <a:chExt cx="5177" cy="114"/>
          </a:xfrm>
        </p:grpSpPr>
        <p:sp>
          <p:nvSpPr>
            <p:cNvPr id="2458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458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pic>
        <p:nvPicPr>
          <p:cNvPr id="24582"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650" y="23622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52400"/>
            <a:ext cx="8229600" cy="611188"/>
          </a:xfrm>
        </p:spPr>
        <p:txBody>
          <a:bodyPr/>
          <a:lstStyle/>
          <a:p>
            <a:r>
              <a:rPr lang="en-US" altLang="en-US" smtClean="0"/>
              <a:t>A 2x2 Matrix Class</a:t>
            </a:r>
          </a:p>
        </p:txBody>
      </p:sp>
      <p:sp>
        <p:nvSpPr>
          <p:cNvPr id="25603" name="Content Placeholder 2"/>
          <p:cNvSpPr>
            <a:spLocks noGrp="1"/>
          </p:cNvSpPr>
          <p:nvPr>
            <p:ph idx="1"/>
          </p:nvPr>
        </p:nvSpPr>
        <p:spPr>
          <a:xfrm>
            <a:off x="242888" y="1084263"/>
            <a:ext cx="8229600" cy="4525962"/>
          </a:xfrm>
        </p:spPr>
        <p:txBody>
          <a:bodyPr/>
          <a:lstStyle/>
          <a:p>
            <a:pPr>
              <a:buFontTx/>
              <a:buNone/>
            </a:pP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a:t>
            </a:r>
            <a:r>
              <a:rPr lang="en-US" altLang="en-US" sz="1400" b="1" dirty="0" smtClean="0">
                <a:latin typeface="Courier New" pitchFamily="49" charset="0"/>
                <a:cs typeface="Courier New" pitchFamily="49" charset="0"/>
              </a:rPr>
              <a:t>Matrix2(object</a:t>
            </a:r>
            <a:r>
              <a:rPr lang="en-US" altLang="en-US" sz="1400" b="1" dirty="0" smtClean="0">
                <a:latin typeface="Courier New" pitchFamily="49" charset="0"/>
                <a:cs typeface="Courier New" pitchFamily="49" charset="0"/>
              </a:rPr>
              <a:t>):</a:t>
            </a:r>
          </a:p>
          <a:p>
            <a:pPr>
              <a:buFontTx/>
              <a:buNone/>
            </a:pPr>
            <a:r>
              <a:rPr lang="en-US" altLang="en-US" sz="1400" b="1" dirty="0" smtClean="0">
                <a:latin typeface="Courier New" pitchFamily="49" charset="0"/>
                <a:cs typeface="Courier New" pitchFamily="49" charset="0"/>
              </a:rPr>
              <a:t>   """2x2 matrix class"""</a:t>
            </a:r>
          </a:p>
          <a:p>
            <a:pPr>
              <a:buFontTx/>
              <a:buNone/>
            </a:pPr>
            <a:endParaRPr lang="en-US" altLang="en-US" sz="1400" b="1" dirty="0" smtClean="0">
              <a:latin typeface="Courier New" pitchFamily="49" charset="0"/>
              <a:cs typeface="Courier New" pitchFamily="49" charset="0"/>
            </a:endParaRP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__</a:t>
            </a:r>
            <a:r>
              <a:rPr lang="en-US" altLang="en-US" sz="1400" b="1" dirty="0" err="1" smtClean="0">
                <a:latin typeface="Courier New" pitchFamily="49" charset="0"/>
                <a:cs typeface="Courier New" pitchFamily="49" charset="0"/>
              </a:rPr>
              <a:t>init</a:t>
            </a:r>
            <a:r>
              <a:rPr lang="en-US" altLang="en-US" sz="1400" b="1" dirty="0" smtClean="0">
                <a:latin typeface="Courier New" pitchFamily="49" charset="0"/>
                <a:cs typeface="Courier New" pitchFamily="49" charset="0"/>
              </a:rPr>
              <a:t>__(self, a11=0, a12=0, a21=0, a22=0):</a:t>
            </a: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self.array</a:t>
            </a:r>
            <a:r>
              <a:rPr lang="en-US" altLang="en-US" sz="1400" b="1" dirty="0" smtClean="0">
                <a:latin typeface="Courier New" pitchFamily="49" charset="0"/>
                <a:cs typeface="Courier New" pitchFamily="49" charset="0"/>
              </a:rPr>
              <a:t> = [[a11, a12], [a21, a22]]</a:t>
            </a:r>
          </a:p>
          <a:p>
            <a:pPr>
              <a:buFontTx/>
              <a:buNone/>
            </a:pPr>
            <a:endParaRPr lang="en-US" altLang="en-US" sz="1400" b="1" dirty="0" smtClean="0">
              <a:latin typeface="Courier New" pitchFamily="49" charset="0"/>
              <a:cs typeface="Courier New" pitchFamily="49" charset="0"/>
            </a:endParaRP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__</a:t>
            </a:r>
            <a:r>
              <a:rPr lang="en-US" altLang="en-US" sz="1400" b="1" dirty="0" err="1" smtClean="0">
                <a:latin typeface="Courier New" pitchFamily="49" charset="0"/>
                <a:cs typeface="Courier New" pitchFamily="49" charset="0"/>
              </a:rPr>
              <a:t>repr</a:t>
            </a:r>
            <a:r>
              <a:rPr lang="en-US" altLang="en-US" sz="1400" b="1" dirty="0" smtClean="0">
                <a:latin typeface="Courier New" pitchFamily="49" charset="0"/>
                <a:cs typeface="Courier New" pitchFamily="49" charset="0"/>
              </a:rPr>
              <a:t>__(self):</a:t>
            </a:r>
          </a:p>
          <a:p>
            <a:pPr>
              <a:buFontTx/>
              <a:buNone/>
            </a:pPr>
            <a:r>
              <a:rPr lang="en-US" altLang="en-US" sz="1400" b="1" dirty="0" smtClean="0">
                <a:latin typeface="Courier New" pitchFamily="49" charset="0"/>
                <a:cs typeface="Courier New" pitchFamily="49" charset="0"/>
              </a:rPr>
              <a:t>   </a:t>
            </a: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set(self, row, column, value):</a:t>
            </a:r>
          </a:p>
          <a:p>
            <a:pPr>
              <a:buFontTx/>
              <a:buNone/>
            </a:pPr>
            <a:endParaRPr lang="en-US" altLang="en-US" sz="1400" b="1" dirty="0" smtClean="0">
              <a:latin typeface="Courier New" pitchFamily="49" charset="0"/>
              <a:cs typeface="Courier New" pitchFamily="49" charset="0"/>
            </a:endParaRP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get(self, row, column):</a:t>
            </a:r>
          </a:p>
          <a:p>
            <a:pPr>
              <a:buFontTx/>
              <a:buNone/>
            </a:pPr>
            <a:endParaRPr lang="en-US" altLang="en-US" sz="1400" b="1" dirty="0" smtClean="0">
              <a:solidFill>
                <a:srgbClr val="0000FF"/>
              </a:solidFill>
              <a:latin typeface="Courier New" pitchFamily="49" charset="0"/>
              <a:cs typeface="Courier New" pitchFamily="49" charset="0"/>
            </a:endParaRPr>
          </a:p>
          <a:p>
            <a:pPr>
              <a:buFontTx/>
              <a:buNone/>
            </a:pPr>
            <a:r>
              <a:rPr lang="en-US" altLang="en-US" sz="1400" b="1" dirty="0" smtClean="0">
                <a:solidFill>
                  <a:srgbClr val="0000FF"/>
                </a:solidFill>
                <a:latin typeface="Courier New" pitchFamily="49" charset="0"/>
                <a:cs typeface="Courier New" pitchFamily="49" charset="0"/>
              </a:rPr>
              <a:t>   </a:t>
            </a:r>
            <a:r>
              <a:rPr lang="en-US" altLang="en-US" sz="1400" b="1" dirty="0" err="1" smtClean="0">
                <a:solidFill>
                  <a:srgbClr val="0000FF"/>
                </a:solidFill>
                <a:latin typeface="Courier New" pitchFamily="49" charset="0"/>
                <a:cs typeface="Courier New" pitchFamily="49" charset="0"/>
              </a:rPr>
              <a:t>def</a:t>
            </a:r>
            <a:r>
              <a:rPr lang="en-US" altLang="en-US" sz="1400" b="1" dirty="0" smtClean="0">
                <a:solidFill>
                  <a:srgbClr val="0000FF"/>
                </a:solidFill>
                <a:latin typeface="Courier New" pitchFamily="49" charset="0"/>
                <a:cs typeface="Courier New" pitchFamily="49" charset="0"/>
              </a:rPr>
              <a:t> __</a:t>
            </a:r>
            <a:r>
              <a:rPr lang="en-US" altLang="en-US" sz="1400" b="1" dirty="0" err="1" smtClean="0">
                <a:solidFill>
                  <a:srgbClr val="0000FF"/>
                </a:solidFill>
                <a:latin typeface="Courier New" pitchFamily="49" charset="0"/>
                <a:cs typeface="Courier New" pitchFamily="49" charset="0"/>
              </a:rPr>
              <a:t>mul</a:t>
            </a:r>
            <a:r>
              <a:rPr lang="en-US" altLang="en-US" sz="1400" b="1" dirty="0" smtClean="0">
                <a:solidFill>
                  <a:srgbClr val="0000FF"/>
                </a:solidFill>
                <a:latin typeface="Courier New" pitchFamily="49" charset="0"/>
                <a:cs typeface="Courier New" pitchFamily="49" charset="0"/>
              </a:rPr>
              <a:t>__(self, other):</a:t>
            </a:r>
          </a:p>
          <a:p>
            <a:pPr>
              <a:buFontTx/>
              <a:buNone/>
            </a:pPr>
            <a:r>
              <a:rPr lang="en-US" altLang="en-US" sz="1400" b="1" dirty="0" smtClean="0">
                <a:solidFill>
                  <a:srgbClr val="0000FF"/>
                </a:solidFill>
                <a:latin typeface="Courier New" pitchFamily="49" charset="0"/>
                <a:cs typeface="Courier New" pitchFamily="49" charset="0"/>
              </a:rPr>
              <a:t>      """other may be a matrix OR a vector and returns</a:t>
            </a:r>
          </a:p>
          <a:p>
            <a:pPr>
              <a:buFontTx/>
              <a:buNone/>
            </a:pPr>
            <a:r>
              <a:rPr lang="en-US" altLang="en-US" sz="1400" b="1" dirty="0" smtClean="0">
                <a:solidFill>
                  <a:srgbClr val="0000FF"/>
                </a:solidFill>
                <a:latin typeface="Courier New" pitchFamily="49" charset="0"/>
                <a:cs typeface="Courier New" pitchFamily="49" charset="0"/>
              </a:rPr>
              <a:t>      the product of self and other."""</a:t>
            </a:r>
          </a:p>
          <a:p>
            <a:pPr>
              <a:buFontTx/>
              <a:buNone/>
            </a:pPr>
            <a:endParaRPr lang="en-US" altLang="en-US" sz="1800" b="1" dirty="0" smtClean="0">
              <a:latin typeface="Courier New" pitchFamily="49" charset="0"/>
              <a:cs typeface="Courier New" pitchFamily="49" charset="0"/>
            </a:endParaRPr>
          </a:p>
          <a:p>
            <a:pPr>
              <a:buFontTx/>
              <a:buNone/>
            </a:pPr>
            <a:endParaRPr lang="en-US" altLang="en-US" sz="1800" b="1" dirty="0" smtClean="0">
              <a:latin typeface="Courier New" pitchFamily="49" charset="0"/>
              <a:cs typeface="Courier New" pitchFamily="49" charset="0"/>
            </a:endParaRPr>
          </a:p>
          <a:p>
            <a:pPr>
              <a:buFontTx/>
              <a:buNone/>
            </a:pPr>
            <a:endParaRPr lang="en-US" altLang="en-US" sz="1800" b="1" dirty="0" smtClean="0">
              <a:latin typeface="Courier New" pitchFamily="49" charset="0"/>
              <a:cs typeface="Courier New" pitchFamily="49" charset="0"/>
            </a:endParaRPr>
          </a:p>
        </p:txBody>
      </p:sp>
      <p:sp>
        <p:nvSpPr>
          <p:cNvPr id="25604" name="TextBox 4"/>
          <p:cNvSpPr txBox="1">
            <a:spLocks noChangeArrowheads="1"/>
          </p:cNvSpPr>
          <p:nvPr/>
        </p:nvSpPr>
        <p:spPr bwMode="auto">
          <a:xfrm>
            <a:off x="898525" y="4953000"/>
            <a:ext cx="45881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solidFill>
                  <a:srgbClr val="FF0000"/>
                </a:solidFill>
                <a:latin typeface="Courier New" pitchFamily="49" charset="0"/>
                <a:cs typeface="Courier New" pitchFamily="49" charset="0"/>
              </a:rPr>
              <a:t>Blah, blah, blah</a:t>
            </a:r>
          </a:p>
          <a:p>
            <a:pPr>
              <a:spcBef>
                <a:spcPct val="0"/>
              </a:spcBef>
              <a:buFontTx/>
              <a:buNone/>
            </a:pPr>
            <a:r>
              <a:rPr lang="en-US" altLang="en-US" sz="1400" b="1" dirty="0">
                <a:solidFill>
                  <a:srgbClr val="FF0000"/>
                </a:solidFill>
                <a:latin typeface="Courier New" pitchFamily="49" charset="0"/>
                <a:cs typeface="Courier New" pitchFamily="49" charset="0"/>
              </a:rPr>
              <a:t>if </a:t>
            </a:r>
            <a:r>
              <a:rPr lang="en-US" altLang="en-US" sz="1400" b="1" dirty="0" err="1">
                <a:solidFill>
                  <a:srgbClr val="FF0000"/>
                </a:solidFill>
                <a:latin typeface="Courier New" pitchFamily="49" charset="0"/>
                <a:cs typeface="Courier New" pitchFamily="49" charset="0"/>
              </a:rPr>
              <a:t>other.__class__.__name</a:t>
            </a:r>
            <a:r>
              <a:rPr lang="en-US" altLang="en-US" sz="1400" b="1" dirty="0">
                <a:solidFill>
                  <a:srgbClr val="FF0000"/>
                </a:solidFill>
                <a:latin typeface="Courier New" pitchFamily="49" charset="0"/>
                <a:cs typeface="Courier New" pitchFamily="49" charset="0"/>
              </a:rPr>
              <a:t>__ == "</a:t>
            </a:r>
            <a:r>
              <a:rPr lang="en-US" altLang="en-US" sz="1400" b="1" dirty="0" smtClean="0">
                <a:solidFill>
                  <a:srgbClr val="FF0000"/>
                </a:solidFill>
                <a:latin typeface="Courier New" pitchFamily="49" charset="0"/>
                <a:cs typeface="Courier New" pitchFamily="49" charset="0"/>
              </a:rPr>
              <a:t>Matrix2":</a:t>
            </a:r>
            <a:endParaRPr lang="en-US" altLang="en-US" sz="1400" b="1" dirty="0">
              <a:solidFill>
                <a:srgbClr val="FF0000"/>
              </a:solidFill>
              <a:latin typeface="Courier New" pitchFamily="49" charset="0"/>
              <a:cs typeface="Courier New" pitchFamily="49" charset="0"/>
            </a:endParaRPr>
          </a:p>
          <a:p>
            <a:pPr>
              <a:spcBef>
                <a:spcPct val="0"/>
              </a:spcBef>
              <a:buFontTx/>
              <a:buNone/>
            </a:pPr>
            <a:r>
              <a:rPr lang="en-US" altLang="en-US" sz="1400" b="1" dirty="0">
                <a:solidFill>
                  <a:srgbClr val="FF0000"/>
                </a:solidFill>
                <a:latin typeface="Courier New" pitchFamily="49" charset="0"/>
                <a:cs typeface="Courier New" pitchFamily="49" charset="0"/>
              </a:rPr>
              <a:t>  blah, blah, blah</a:t>
            </a:r>
          </a:p>
          <a:p>
            <a:pPr>
              <a:spcBef>
                <a:spcPct val="0"/>
              </a:spcBef>
              <a:buFontTx/>
              <a:buNone/>
            </a:pPr>
            <a:r>
              <a:rPr lang="en-US" altLang="en-US" sz="1400" b="1" dirty="0">
                <a:solidFill>
                  <a:srgbClr val="FF0000"/>
                </a:solidFill>
                <a:latin typeface="Courier New" pitchFamily="49" charset="0"/>
                <a:cs typeface="Courier New" pitchFamily="49" charset="0"/>
              </a:rPr>
              <a:t>else:  # it’s HOPEFULLY a </a:t>
            </a:r>
            <a:r>
              <a:rPr lang="en-US" altLang="en-US" sz="1400" b="1" dirty="0" smtClean="0">
                <a:solidFill>
                  <a:srgbClr val="FF0000"/>
                </a:solidFill>
                <a:latin typeface="Courier New" pitchFamily="49" charset="0"/>
                <a:cs typeface="Courier New" pitchFamily="49" charset="0"/>
              </a:rPr>
              <a:t>Vector2!</a:t>
            </a:r>
            <a:endParaRPr lang="en-US" altLang="en-US" sz="1400" b="1" dirty="0">
              <a:solidFill>
                <a:srgbClr val="FF0000"/>
              </a:solidFill>
              <a:latin typeface="Courier New" pitchFamily="49" charset="0"/>
              <a:cs typeface="Courier New" pitchFamily="49" charset="0"/>
            </a:endParaRPr>
          </a:p>
        </p:txBody>
      </p:sp>
      <p:sp>
        <p:nvSpPr>
          <p:cNvPr id="25605" name="TextBox 5"/>
          <p:cNvSpPr txBox="1">
            <a:spLocks noChangeArrowheads="1"/>
          </p:cNvSpPr>
          <p:nvPr/>
        </p:nvSpPr>
        <p:spPr bwMode="auto">
          <a:xfrm>
            <a:off x="6070600" y="1193800"/>
            <a:ext cx="27701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a:t>
            </a:r>
            <a:r>
              <a:rPr lang="en-US" altLang="en-US" sz="1200" b="1" dirty="0" smtClean="0">
                <a:latin typeface="Courier New" pitchFamily="49" charset="0"/>
                <a:cs typeface="Courier New" pitchFamily="49" charset="0"/>
              </a:rPr>
              <a:t>Vector2(object</a:t>
            </a:r>
            <a:r>
              <a:rPr lang="en-US" altLang="en-US" sz="1200" b="1" dirty="0" smtClean="0">
                <a:latin typeface="Courier New" pitchFamily="49" charset="0"/>
                <a:cs typeface="Courier New" pitchFamily="49" charset="0"/>
              </a:rPr>
              <a: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x, y):</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y</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magnitude(self):</a:t>
            </a:r>
          </a:p>
          <a:p>
            <a:pPr>
              <a:spcBef>
                <a:spcPct val="0"/>
              </a:spcBef>
              <a:buFontTx/>
              <a:buNone/>
            </a:pPr>
            <a:r>
              <a:rPr lang="en-US" altLang="en-US" sz="1200" b="1" dirty="0">
                <a:latin typeface="Courier New" pitchFamily="49" charset="0"/>
                <a:cs typeface="Courier New" pitchFamily="49" charset="0"/>
              </a:rPr>
              <a:t>      blah, blah, blah</a:t>
            </a:r>
          </a:p>
          <a:p>
            <a:pPr>
              <a:spcBef>
                <a:spcPct val="0"/>
              </a:spcBef>
              <a:buFontTx/>
              <a:buNone/>
            </a:pPr>
            <a:r>
              <a:rPr lang="en-US" altLang="en-US" sz="1200" b="1" dirty="0">
                <a:latin typeface="Courier New" pitchFamily="49" charset="0"/>
                <a:cs typeface="Courier New" pitchFamily="49" charset="0"/>
              </a:rPr>
              <a:t>      return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normalize(self):</a:t>
            </a:r>
          </a:p>
          <a:p>
            <a:pPr>
              <a:spcBef>
                <a:spcPct val="0"/>
              </a:spcBef>
              <a:buFontTx/>
              <a:buNone/>
            </a:pPr>
            <a:r>
              <a:rPr lang="en-US" altLang="en-US" sz="1200" b="1" dirty="0">
                <a:latin typeface="Courier New" pitchFamily="49" charset="0"/>
                <a:cs typeface="Courier New" pitchFamily="49" charset="0"/>
              </a:rPr>
              <a:t>     mag = </a:t>
            </a:r>
            <a:r>
              <a:rPr lang="en-US" altLang="en-US" sz="1200" b="1" dirty="0" err="1">
                <a:latin typeface="Courier New" pitchFamily="49" charset="0"/>
                <a:cs typeface="Courier New" pitchFamily="49" charset="0"/>
              </a:rPr>
              <a:t>self.magnitude</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/mag</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/mag</a:t>
            </a:r>
            <a:endParaRPr lang="en-US" altLang="en-US" sz="1200" dirty="0">
              <a:latin typeface="Courier New" pitchFamily="49" charset="0"/>
              <a:cs typeface="Courier New" pitchFamily="49" charset="0"/>
            </a:endParaRPr>
          </a:p>
          <a:p>
            <a:pPr>
              <a:spcBef>
                <a:spcPct val="0"/>
              </a:spcBef>
              <a:buFontTx/>
              <a:buNone/>
            </a:pPr>
            <a:endParaRPr lang="en-US" altLang="en-US" sz="1200" dirty="0">
              <a:latin typeface="Courier New" pitchFamily="49" charset="0"/>
              <a:cs typeface="Courier New" pitchFamily="49" charset="0"/>
            </a:endParaRPr>
          </a:p>
        </p:txBody>
      </p:sp>
      <p:sp>
        <p:nvSpPr>
          <p:cNvPr id="7" name="Rounded Rectangle 6"/>
          <p:cNvSpPr/>
          <p:nvPr/>
        </p:nvSpPr>
        <p:spPr>
          <a:xfrm>
            <a:off x="6019800" y="1109663"/>
            <a:ext cx="2770188" cy="2676525"/>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grpSp>
        <p:nvGrpSpPr>
          <p:cNvPr id="25607" name="Group 4"/>
          <p:cNvGrpSpPr>
            <a:grpSpLocks/>
          </p:cNvGrpSpPr>
          <p:nvPr/>
        </p:nvGrpSpPr>
        <p:grpSpPr bwMode="auto">
          <a:xfrm>
            <a:off x="609600" y="877888"/>
            <a:ext cx="8218488" cy="180975"/>
            <a:chOff x="295" y="1311"/>
            <a:chExt cx="5177" cy="114"/>
          </a:xfrm>
        </p:grpSpPr>
        <p:sp>
          <p:nvSpPr>
            <p:cNvPr id="25608"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5609"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322263" y="511175"/>
            <a:ext cx="72199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__</a:t>
            </a:r>
            <a:r>
              <a:rPr lang="en-US" altLang="en-US" sz="1600" b="1" dirty="0" err="1">
                <a:latin typeface="Courier New" pitchFamily="49" charset="0"/>
                <a:cs typeface="Courier New" pitchFamily="49" charset="0"/>
              </a:rPr>
              <a:t>mul</a:t>
            </a:r>
            <a:r>
              <a:rPr lang="en-US" altLang="en-US" sz="1600" b="1" dirty="0">
                <a:latin typeface="Courier New" pitchFamily="49" charset="0"/>
                <a:cs typeface="Courier New" pitchFamily="49" charset="0"/>
              </a:rPr>
              <a:t>__(self, other):</a:t>
            </a:r>
          </a:p>
          <a:p>
            <a:pPr>
              <a:spcBef>
                <a:spcPct val="0"/>
              </a:spcBef>
              <a:buFontTx/>
              <a:buNone/>
            </a:pPr>
            <a:r>
              <a:rPr lang="en-US" altLang="en-US" sz="1600" b="1" dirty="0">
                <a:latin typeface="Courier New" pitchFamily="49" charset="0"/>
                <a:cs typeface="Courier New" pitchFamily="49" charset="0"/>
              </a:rPr>
              <a:t>    """If other is a </a:t>
            </a:r>
            <a:r>
              <a:rPr lang="en-US" altLang="en-US" sz="1600" b="1" dirty="0" smtClean="0">
                <a:latin typeface="Courier New" pitchFamily="49" charset="0"/>
                <a:cs typeface="Courier New" pitchFamily="49" charset="0"/>
              </a:rPr>
              <a:t>Matrix2, </a:t>
            </a:r>
            <a:r>
              <a:rPr lang="en-US" altLang="en-US" sz="1600" b="1" dirty="0">
                <a:latin typeface="Courier New" pitchFamily="49" charset="0"/>
                <a:cs typeface="Courier New" pitchFamily="49" charset="0"/>
              </a:rPr>
              <a:t>returns a </a:t>
            </a:r>
            <a:r>
              <a:rPr lang="en-US" altLang="en-US" sz="1600" b="1" dirty="0" smtClean="0">
                <a:latin typeface="Courier New" pitchFamily="49" charset="0"/>
                <a:cs typeface="Courier New" pitchFamily="49" charset="0"/>
              </a:rPr>
              <a:t>Matrix2.  </a:t>
            </a: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If other is a </a:t>
            </a:r>
            <a:r>
              <a:rPr lang="en-US" altLang="en-US" sz="1600" b="1" dirty="0" smtClean="0">
                <a:latin typeface="Courier New" pitchFamily="49" charset="0"/>
                <a:cs typeface="Courier New" pitchFamily="49" charset="0"/>
              </a:rPr>
              <a:t>Vector2, </a:t>
            </a:r>
            <a:r>
              <a:rPr lang="en-US" altLang="en-US" sz="1600" b="1" dirty="0">
                <a:latin typeface="Courier New" pitchFamily="49" charset="0"/>
                <a:cs typeface="Courier New" pitchFamily="49" charset="0"/>
              </a:rPr>
              <a:t>returns a </a:t>
            </a:r>
            <a:r>
              <a:rPr lang="en-US" altLang="en-US" sz="1600" b="1" dirty="0" smtClean="0">
                <a:latin typeface="Courier New" pitchFamily="49" charset="0"/>
                <a:cs typeface="Courier New" pitchFamily="49" charset="0"/>
              </a:rPr>
              <a:t>Vector2."""</a:t>
            </a: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if </a:t>
            </a:r>
            <a:r>
              <a:rPr lang="en-US" altLang="en-US" sz="1600" b="1" dirty="0" err="1">
                <a:latin typeface="Courier New" pitchFamily="49" charset="0"/>
                <a:cs typeface="Courier New" pitchFamily="49" charset="0"/>
              </a:rPr>
              <a:t>other.__class__.__name</a:t>
            </a:r>
            <a:r>
              <a:rPr lang="en-US" altLang="en-US" sz="1600" b="1" dirty="0">
                <a:latin typeface="Courier New" pitchFamily="49" charset="0"/>
                <a:cs typeface="Courier New" pitchFamily="49" charset="0"/>
              </a:rPr>
              <a:t>__ == "</a:t>
            </a:r>
            <a:r>
              <a:rPr lang="en-US" altLang="en-US" sz="1600" b="1" dirty="0" smtClean="0">
                <a:latin typeface="Courier New" pitchFamily="49" charset="0"/>
                <a:cs typeface="Courier New" pitchFamily="49" charset="0"/>
              </a:rPr>
              <a:t>Matrix2":</a:t>
            </a: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result = </a:t>
            </a:r>
            <a:r>
              <a:rPr lang="en-US" altLang="en-US" sz="1600" b="1" dirty="0" smtClean="0">
                <a:latin typeface="Courier New" pitchFamily="49" charset="0"/>
                <a:cs typeface="Courier New" pitchFamily="49" charset="0"/>
              </a:rPr>
              <a:t>Matrix2()</a:t>
            </a: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for row in range(0, 2):</a:t>
            </a:r>
          </a:p>
          <a:p>
            <a:pPr>
              <a:spcBef>
                <a:spcPct val="0"/>
              </a:spcBef>
              <a:buFontTx/>
              <a:buNone/>
            </a:pPr>
            <a:r>
              <a:rPr lang="en-US" altLang="en-US" sz="1600" b="1" dirty="0">
                <a:latin typeface="Courier New" pitchFamily="49" charset="0"/>
                <a:cs typeface="Courier New" pitchFamily="49" charset="0"/>
              </a:rPr>
              <a:t>          for col in range(0, 2):</a:t>
            </a:r>
          </a:p>
          <a:p>
            <a:pPr>
              <a:spcBef>
                <a:spcPct val="0"/>
              </a:spcBef>
              <a:buFontTx/>
              <a:buNone/>
            </a:pPr>
            <a:r>
              <a:rPr lang="en-US" altLang="en-US" sz="1600" b="1" dirty="0">
                <a:latin typeface="Courier New" pitchFamily="49" charset="0"/>
                <a:cs typeface="Courier New" pitchFamily="49" charset="0"/>
              </a:rPr>
              <a:t>          # Compute result matrix</a:t>
            </a:r>
          </a:p>
          <a:p>
            <a:pPr>
              <a:spcBef>
                <a:spcPct val="0"/>
              </a:spcBef>
              <a:buFontTx/>
              <a:buNone/>
            </a:pPr>
            <a:r>
              <a:rPr lang="en-US" altLang="en-US" sz="1600" b="1" dirty="0">
                <a:latin typeface="Courier New" pitchFamily="49" charset="0"/>
                <a:cs typeface="Courier New" pitchFamily="49" charset="0"/>
              </a:rPr>
              <a:t>             entry = 0</a:t>
            </a:r>
          </a:p>
          <a:p>
            <a:pPr>
              <a:spcBef>
                <a:spcPct val="0"/>
              </a:spcBef>
              <a:buFontTx/>
              <a:buNone/>
            </a:pPr>
            <a:r>
              <a:rPr lang="en-US" altLang="en-US" sz="1600" b="1" dirty="0">
                <a:latin typeface="Courier New" pitchFamily="49" charset="0"/>
                <a:cs typeface="Courier New" pitchFamily="49" charset="0"/>
              </a:rPr>
              <a:t>             for </a:t>
            </a:r>
            <a:r>
              <a:rPr lang="en-US" altLang="en-US" sz="1600" b="1" dirty="0" err="1">
                <a:latin typeface="Courier New" pitchFamily="49" charset="0"/>
                <a:cs typeface="Courier New" pitchFamily="49" charset="0"/>
              </a:rPr>
              <a:t>i</a:t>
            </a:r>
            <a:r>
              <a:rPr lang="en-US" altLang="en-US" sz="1600" b="1" dirty="0">
                <a:latin typeface="Courier New" pitchFamily="49" charset="0"/>
                <a:cs typeface="Courier New" pitchFamily="49" charset="0"/>
              </a:rPr>
              <a:t> in range(0, 2):</a:t>
            </a:r>
          </a:p>
          <a:p>
            <a:pPr>
              <a:spcBef>
                <a:spcPct val="0"/>
              </a:spcBef>
              <a:buFontTx/>
              <a:buNone/>
            </a:pPr>
            <a:r>
              <a:rPr lang="en-US" altLang="en-US" sz="1600" b="1" dirty="0">
                <a:solidFill>
                  <a:srgbClr val="000000"/>
                </a:solidFill>
                <a:latin typeface="Courier New" pitchFamily="49" charset="0"/>
                <a:cs typeface="Courier New" pitchFamily="49" charset="0"/>
              </a:rPr>
              <a:t>                entry += </a:t>
            </a:r>
            <a:r>
              <a:rPr lang="en-US" altLang="en-US" sz="1600" b="1" dirty="0">
                <a:solidFill>
                  <a:srgbClr val="FF0000"/>
                </a:solidFill>
                <a:latin typeface="Courier New" pitchFamily="49" charset="0"/>
                <a:cs typeface="Courier New" pitchFamily="49" charset="0"/>
              </a:rPr>
              <a:t>_______________________________</a:t>
            </a:r>
          </a:p>
          <a:p>
            <a:pPr>
              <a:spcBef>
                <a:spcPct val="0"/>
              </a:spcBef>
              <a:buFontTx/>
              <a:buNone/>
            </a:pPr>
            <a:r>
              <a:rPr lang="en-US" altLang="en-US" sz="1600" b="1" dirty="0">
                <a:solidFill>
                  <a:srgbClr val="000000"/>
                </a:solidFill>
                <a:latin typeface="Courier New" pitchFamily="49" charset="0"/>
                <a:cs typeface="Courier New" pitchFamily="49" charset="0"/>
              </a:rPr>
              <a:t>             </a:t>
            </a:r>
            <a:r>
              <a:rPr lang="en-US" altLang="en-US" sz="1600" b="1" dirty="0" err="1">
                <a:solidFill>
                  <a:srgbClr val="000000"/>
                </a:solidFill>
                <a:latin typeface="Courier New" pitchFamily="49" charset="0"/>
                <a:cs typeface="Courier New" pitchFamily="49" charset="0"/>
              </a:rPr>
              <a:t>result.set</a:t>
            </a:r>
            <a:r>
              <a:rPr lang="en-US" altLang="en-US" sz="1600" b="1" dirty="0">
                <a:solidFill>
                  <a:srgbClr val="000000"/>
                </a:solidFill>
                <a:latin typeface="Courier New" pitchFamily="49" charset="0"/>
                <a:cs typeface="Courier New" pitchFamily="49" charset="0"/>
              </a:rPr>
              <a:t>(row, col, entry)</a:t>
            </a:r>
          </a:p>
          <a:p>
            <a:pPr>
              <a:spcBef>
                <a:spcPct val="0"/>
              </a:spcBef>
              <a:buFontTx/>
              <a:buNone/>
            </a:pPr>
            <a:r>
              <a:rPr lang="en-US" altLang="en-US" sz="1600" b="1" dirty="0">
                <a:solidFill>
                  <a:srgbClr val="000000"/>
                </a:solidFill>
                <a:latin typeface="Courier New" pitchFamily="49" charset="0"/>
                <a:cs typeface="Courier New" pitchFamily="49" charset="0"/>
              </a:rPr>
              <a:t>       return result</a:t>
            </a: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elif</a:t>
            </a: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other.__class__.__name</a:t>
            </a:r>
            <a:r>
              <a:rPr lang="en-US" altLang="en-US" sz="1600" b="1" dirty="0">
                <a:latin typeface="Courier New" pitchFamily="49" charset="0"/>
                <a:cs typeface="Courier New" pitchFamily="49" charset="0"/>
              </a:rPr>
              <a:t>__ == </a:t>
            </a:r>
            <a:r>
              <a:rPr lang="en-US" altLang="en-US" sz="1600" b="1" dirty="0">
                <a:solidFill>
                  <a:srgbClr val="008000"/>
                </a:solidFill>
                <a:latin typeface="Courier New" pitchFamily="49" charset="0"/>
                <a:cs typeface="Courier New" pitchFamily="49" charset="0"/>
              </a:rPr>
              <a:t>"Vector"</a:t>
            </a:r>
            <a:r>
              <a:rPr lang="en-US" altLang="en-US" sz="1600" b="1" dirty="0">
                <a:latin typeface="Courier New" pitchFamily="49" charset="0"/>
                <a:cs typeface="Courier New" pitchFamily="49" charset="0"/>
              </a:rPr>
              <a:t>:</a:t>
            </a:r>
          </a:p>
          <a:p>
            <a:pPr>
              <a:spcBef>
                <a:spcPct val="0"/>
              </a:spcBef>
              <a:buFontTx/>
              <a:buNone/>
            </a:pPr>
            <a:r>
              <a:rPr lang="en-US" altLang="en-US" sz="1600" b="1" dirty="0">
                <a:solidFill>
                  <a:srgbClr val="000000"/>
                </a:solidFill>
                <a:latin typeface="Courier New" pitchFamily="49" charset="0"/>
                <a:cs typeface="Courier New" pitchFamily="49" charset="0"/>
              </a:rPr>
              <a:t>       </a:t>
            </a:r>
          </a:p>
          <a:p>
            <a:pPr>
              <a:spcBef>
                <a:spcPct val="0"/>
              </a:spcBef>
              <a:buFontTx/>
              <a:buNone/>
            </a:pPr>
            <a:r>
              <a:rPr lang="en-US" altLang="en-US" sz="1600" b="1" dirty="0">
                <a:solidFill>
                  <a:srgbClr val="000000"/>
                </a:solidFill>
                <a:latin typeface="Courier New" pitchFamily="49" charset="0"/>
                <a:cs typeface="Courier New" pitchFamily="49" charset="0"/>
              </a:rPr>
              <a:t>       </a:t>
            </a:r>
            <a:r>
              <a:rPr lang="en-US" altLang="en-US" sz="1600" b="1" dirty="0">
                <a:solidFill>
                  <a:srgbClr val="FF0000"/>
                </a:solidFill>
                <a:latin typeface="Courier New" pitchFamily="49" charset="0"/>
                <a:cs typeface="Courier New" pitchFamily="49" charset="0"/>
              </a:rPr>
              <a:t>x = ______________________________________</a:t>
            </a:r>
          </a:p>
          <a:p>
            <a:pPr>
              <a:spcBef>
                <a:spcPct val="0"/>
              </a:spcBef>
              <a:buFontTx/>
              <a:buNone/>
            </a:pPr>
            <a:r>
              <a:rPr lang="en-US" altLang="en-US" sz="1600" b="1" dirty="0">
                <a:solidFill>
                  <a:srgbClr val="FF0000"/>
                </a:solidFill>
                <a:latin typeface="Courier New" pitchFamily="49" charset="0"/>
                <a:cs typeface="Courier New" pitchFamily="49" charset="0"/>
              </a:rPr>
              <a:t>       y = ______________________________________</a:t>
            </a:r>
          </a:p>
          <a:p>
            <a:pPr>
              <a:spcBef>
                <a:spcPct val="0"/>
              </a:spcBef>
              <a:buFontTx/>
              <a:buNone/>
            </a:pPr>
            <a:r>
              <a:rPr lang="en-US" altLang="en-US" sz="1600" b="1" dirty="0">
                <a:solidFill>
                  <a:srgbClr val="FF0000"/>
                </a:solidFill>
                <a:latin typeface="Courier New" pitchFamily="49" charset="0"/>
                <a:cs typeface="Courier New" pitchFamily="49" charset="0"/>
              </a:rPr>
              <a:t>       return ___________________________________</a:t>
            </a:r>
          </a:p>
          <a:p>
            <a:pPr>
              <a:spcBef>
                <a:spcPct val="0"/>
              </a:spcBef>
              <a:buFontTx/>
              <a:buNone/>
            </a:pPr>
            <a:r>
              <a:rPr lang="en-US" altLang="en-US" sz="1600" b="1" dirty="0">
                <a:solidFill>
                  <a:srgbClr val="000000"/>
                </a:solidFill>
                <a:latin typeface="Courier New" pitchFamily="49" charset="0"/>
                <a:cs typeface="Courier New" pitchFamily="49" charset="0"/>
              </a:rPr>
              <a:t>    else:</a:t>
            </a:r>
          </a:p>
          <a:p>
            <a:pPr>
              <a:spcBef>
                <a:spcPct val="0"/>
              </a:spcBef>
              <a:buFontTx/>
              <a:buNone/>
            </a:pPr>
            <a:r>
              <a:rPr lang="en-US" altLang="en-US" sz="1600" b="1" dirty="0">
                <a:latin typeface="Courier New" pitchFamily="49" charset="0"/>
                <a:cs typeface="Courier New" pitchFamily="49" charset="0"/>
              </a:rPr>
              <a:t>       raise </a:t>
            </a:r>
            <a:r>
              <a:rPr lang="en-US" altLang="en-US" sz="1600" b="1" dirty="0" err="1">
                <a:latin typeface="Courier New" pitchFamily="49" charset="0"/>
                <a:cs typeface="Courier New" pitchFamily="49" charset="0"/>
              </a:rPr>
              <a:t>ValueError</a:t>
            </a:r>
            <a:r>
              <a:rPr lang="en-US" altLang="en-US" sz="1600" b="1" dirty="0">
                <a:latin typeface="Courier New" pitchFamily="49" charset="0"/>
                <a:cs typeface="Courier New" pitchFamily="49" charset="0"/>
              </a:rPr>
              <a:t>("Can't multiply a matrix by a " \</a:t>
            </a:r>
          </a:p>
          <a:p>
            <a:pPr>
              <a:spcBef>
                <a:spcPct val="0"/>
              </a:spcBef>
              <a:buFontTx/>
              <a:buNone/>
            </a:pPr>
            <a:r>
              <a:rPr lang="en-US" altLang="en-US" sz="1600" b="1" dirty="0">
                <a:latin typeface="Courier New" pitchFamily="49" charset="0"/>
                <a:cs typeface="Courier New" pitchFamily="49" charset="0"/>
              </a:rPr>
              <a:t>	  + other.__class__.name__</a:t>
            </a:r>
          </a:p>
        </p:txBody>
      </p:sp>
      <p:sp>
        <p:nvSpPr>
          <p:cNvPr id="26627" name="TextBox 2"/>
          <p:cNvSpPr txBox="1">
            <a:spLocks noChangeArrowheads="1"/>
          </p:cNvSpPr>
          <p:nvPr/>
        </p:nvSpPr>
        <p:spPr bwMode="auto">
          <a:xfrm>
            <a:off x="322263" y="6383338"/>
            <a:ext cx="434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dirty="0">
                <a:latin typeface="Times" pitchFamily="18" charset="0"/>
              </a:rPr>
              <a:t>Fill this </a:t>
            </a:r>
            <a:r>
              <a:rPr lang="en-US" altLang="en-US" sz="2400" b="1" dirty="0" smtClean="0">
                <a:latin typeface="Times" pitchFamily="18" charset="0"/>
              </a:rPr>
              <a:t>in on your worksheet…</a:t>
            </a:r>
            <a:endParaRPr lang="en-US" altLang="en-US" sz="2400" b="1" dirty="0">
              <a:latin typeface="Times" pitchFamily="18" charset="0"/>
            </a:endParaRPr>
          </a:p>
        </p:txBody>
      </p:sp>
      <p:sp>
        <p:nvSpPr>
          <p:cNvPr id="26628" name="TextBox 4"/>
          <p:cNvSpPr txBox="1">
            <a:spLocks noChangeArrowheads="1"/>
          </p:cNvSpPr>
          <p:nvPr/>
        </p:nvSpPr>
        <p:spPr bwMode="auto">
          <a:xfrm>
            <a:off x="6246813" y="185738"/>
            <a:ext cx="27701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a:t>
            </a:r>
            <a:r>
              <a:rPr lang="en-US" altLang="en-US" sz="1200" b="1" dirty="0" smtClean="0">
                <a:latin typeface="Courier New" pitchFamily="49" charset="0"/>
                <a:cs typeface="Courier New" pitchFamily="49" charset="0"/>
              </a:rPr>
              <a:t>Vector2(object</a:t>
            </a:r>
            <a:r>
              <a:rPr lang="en-US" altLang="en-US" sz="1200" b="1" dirty="0" smtClean="0">
                <a:latin typeface="Courier New" pitchFamily="49" charset="0"/>
                <a:cs typeface="Courier New" pitchFamily="49" charset="0"/>
              </a:rPr>
              <a: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x, y):</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y</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magnitude(self):</a:t>
            </a:r>
          </a:p>
          <a:p>
            <a:pPr>
              <a:spcBef>
                <a:spcPct val="0"/>
              </a:spcBef>
              <a:buFontTx/>
              <a:buNone/>
            </a:pPr>
            <a:r>
              <a:rPr lang="en-US" altLang="en-US" sz="1200" b="1" dirty="0">
                <a:latin typeface="Courier New" pitchFamily="49" charset="0"/>
                <a:cs typeface="Courier New" pitchFamily="49" charset="0"/>
              </a:rPr>
              <a:t>      blah, blah, blah</a:t>
            </a:r>
          </a:p>
          <a:p>
            <a:pPr>
              <a:spcBef>
                <a:spcPct val="0"/>
              </a:spcBef>
              <a:buFontTx/>
              <a:buNone/>
            </a:pPr>
            <a:r>
              <a:rPr lang="en-US" altLang="en-US" sz="1200" b="1" dirty="0">
                <a:latin typeface="Courier New" pitchFamily="49" charset="0"/>
                <a:cs typeface="Courier New" pitchFamily="49" charset="0"/>
              </a:rPr>
              <a:t>      return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normalize(self):</a:t>
            </a:r>
          </a:p>
          <a:p>
            <a:pPr>
              <a:spcBef>
                <a:spcPct val="0"/>
              </a:spcBef>
              <a:buFontTx/>
              <a:buNone/>
            </a:pPr>
            <a:r>
              <a:rPr lang="en-US" altLang="en-US" sz="1200" b="1" dirty="0">
                <a:latin typeface="Courier New" pitchFamily="49" charset="0"/>
                <a:cs typeface="Courier New" pitchFamily="49" charset="0"/>
              </a:rPr>
              <a:t>     mag = </a:t>
            </a:r>
            <a:r>
              <a:rPr lang="en-US" altLang="en-US" sz="1200" b="1" dirty="0" err="1">
                <a:latin typeface="Courier New" pitchFamily="49" charset="0"/>
                <a:cs typeface="Courier New" pitchFamily="49" charset="0"/>
              </a:rPr>
              <a:t>self.magnitude</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/mag</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/mag</a:t>
            </a:r>
            <a:endParaRPr lang="en-US" altLang="en-US" sz="1200" dirty="0">
              <a:latin typeface="Courier New" pitchFamily="49" charset="0"/>
              <a:cs typeface="Courier New" pitchFamily="49" charset="0"/>
            </a:endParaRPr>
          </a:p>
          <a:p>
            <a:pPr>
              <a:spcBef>
                <a:spcPct val="0"/>
              </a:spcBef>
              <a:buFontTx/>
              <a:buNone/>
            </a:pPr>
            <a:endParaRPr lang="en-US" altLang="en-US" sz="1200" dirty="0">
              <a:latin typeface="Courier New" pitchFamily="49" charset="0"/>
              <a:cs typeface="Courier New" pitchFamily="49" charset="0"/>
            </a:endParaRPr>
          </a:p>
        </p:txBody>
      </p:sp>
      <p:sp>
        <p:nvSpPr>
          <p:cNvPr id="6" name="Rounded Rectangle 5"/>
          <p:cNvSpPr/>
          <p:nvPr/>
        </p:nvSpPr>
        <p:spPr>
          <a:xfrm>
            <a:off x="6246813" y="101600"/>
            <a:ext cx="2770187" cy="2678113"/>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322263" y="511175"/>
            <a:ext cx="7837487"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__</a:t>
            </a:r>
            <a:r>
              <a:rPr lang="en-US" altLang="en-US" sz="1600" b="1" dirty="0" err="1">
                <a:latin typeface="Courier New" pitchFamily="49" charset="0"/>
                <a:cs typeface="Courier New" pitchFamily="49" charset="0"/>
              </a:rPr>
              <a:t>mul</a:t>
            </a:r>
            <a:r>
              <a:rPr lang="en-US" altLang="en-US" sz="1600" b="1" dirty="0">
                <a:latin typeface="Courier New" pitchFamily="49" charset="0"/>
                <a:cs typeface="Courier New" pitchFamily="49" charset="0"/>
              </a:rPr>
              <a:t>__(self, other):</a:t>
            </a:r>
          </a:p>
          <a:p>
            <a:pPr>
              <a:spcBef>
                <a:spcPct val="0"/>
              </a:spcBef>
              <a:buFontTx/>
              <a:buNone/>
            </a:pPr>
            <a:r>
              <a:rPr lang="en-US" altLang="en-US" sz="1600" b="1" dirty="0">
                <a:latin typeface="Courier New" pitchFamily="49" charset="0"/>
                <a:cs typeface="Courier New" pitchFamily="49" charset="0"/>
              </a:rPr>
              <a:t>    """If other is a </a:t>
            </a:r>
            <a:r>
              <a:rPr lang="en-US" altLang="en-US" sz="1600" b="1" dirty="0" smtClean="0">
                <a:latin typeface="Courier New" pitchFamily="49" charset="0"/>
                <a:cs typeface="Courier New" pitchFamily="49" charset="0"/>
              </a:rPr>
              <a:t>Matrix2, </a:t>
            </a:r>
            <a:r>
              <a:rPr lang="en-US" altLang="en-US" sz="1600" b="1" dirty="0">
                <a:latin typeface="Courier New" pitchFamily="49" charset="0"/>
                <a:cs typeface="Courier New" pitchFamily="49" charset="0"/>
              </a:rPr>
              <a:t>returns a </a:t>
            </a:r>
            <a:r>
              <a:rPr lang="en-US" altLang="en-US" sz="1600" b="1" dirty="0" smtClean="0">
                <a:latin typeface="Courier New" pitchFamily="49" charset="0"/>
                <a:cs typeface="Courier New" pitchFamily="49" charset="0"/>
              </a:rPr>
              <a:t>Matrix2.  </a:t>
            </a: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If other is a </a:t>
            </a:r>
            <a:r>
              <a:rPr lang="en-US" altLang="en-US" sz="1600" b="1" dirty="0" smtClean="0">
                <a:latin typeface="Courier New" pitchFamily="49" charset="0"/>
                <a:cs typeface="Courier New" pitchFamily="49" charset="0"/>
              </a:rPr>
              <a:t>Vector2, </a:t>
            </a:r>
            <a:r>
              <a:rPr lang="en-US" altLang="en-US" sz="1600" b="1" dirty="0">
                <a:latin typeface="Courier New" pitchFamily="49" charset="0"/>
                <a:cs typeface="Courier New" pitchFamily="49" charset="0"/>
              </a:rPr>
              <a:t>returns a </a:t>
            </a:r>
            <a:r>
              <a:rPr lang="en-US" altLang="en-US" sz="1600" b="1" dirty="0" smtClean="0">
                <a:latin typeface="Courier New" pitchFamily="49" charset="0"/>
                <a:cs typeface="Courier New" pitchFamily="49" charset="0"/>
              </a:rPr>
              <a:t>Vector2."""</a:t>
            </a: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if </a:t>
            </a:r>
            <a:r>
              <a:rPr lang="en-US" altLang="en-US" sz="1600" b="1" dirty="0" err="1">
                <a:latin typeface="Courier New" pitchFamily="49" charset="0"/>
                <a:cs typeface="Courier New" pitchFamily="49" charset="0"/>
              </a:rPr>
              <a:t>other.__class__.__name</a:t>
            </a:r>
            <a:r>
              <a:rPr lang="en-US" altLang="en-US" sz="1600" b="1" dirty="0">
                <a:latin typeface="Courier New" pitchFamily="49" charset="0"/>
                <a:cs typeface="Courier New" pitchFamily="49" charset="0"/>
              </a:rPr>
              <a:t>__ == "</a:t>
            </a:r>
            <a:r>
              <a:rPr lang="en-US" altLang="en-US" sz="1600" b="1" dirty="0" smtClean="0">
                <a:latin typeface="Courier New" pitchFamily="49" charset="0"/>
                <a:cs typeface="Courier New" pitchFamily="49" charset="0"/>
              </a:rPr>
              <a:t>Matrix2":</a:t>
            </a: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result = Matrix()</a:t>
            </a:r>
          </a:p>
          <a:p>
            <a:pPr>
              <a:spcBef>
                <a:spcPct val="0"/>
              </a:spcBef>
              <a:buFontTx/>
              <a:buNone/>
            </a:pPr>
            <a:r>
              <a:rPr lang="en-US" altLang="en-US" sz="1600" b="1" dirty="0">
                <a:latin typeface="Courier New" pitchFamily="49" charset="0"/>
                <a:cs typeface="Courier New" pitchFamily="49" charset="0"/>
              </a:rPr>
              <a:t>       for row in range(0, 2):</a:t>
            </a:r>
          </a:p>
          <a:p>
            <a:pPr>
              <a:spcBef>
                <a:spcPct val="0"/>
              </a:spcBef>
              <a:buFontTx/>
              <a:buNone/>
            </a:pPr>
            <a:r>
              <a:rPr lang="en-US" altLang="en-US" sz="1600" b="1" dirty="0">
                <a:latin typeface="Courier New" pitchFamily="49" charset="0"/>
                <a:cs typeface="Courier New" pitchFamily="49" charset="0"/>
              </a:rPr>
              <a:t>          for col in range(0, 2):</a:t>
            </a:r>
          </a:p>
          <a:p>
            <a:pPr>
              <a:spcBef>
                <a:spcPct val="0"/>
              </a:spcBef>
              <a:buFontTx/>
              <a:buNone/>
            </a:pPr>
            <a:r>
              <a:rPr lang="en-US" altLang="en-US" sz="1600" b="1" dirty="0">
                <a:latin typeface="Courier New" pitchFamily="49" charset="0"/>
                <a:cs typeface="Courier New" pitchFamily="49" charset="0"/>
              </a:rPr>
              <a:t>          # Compute result matrix in the given row and col</a:t>
            </a:r>
          </a:p>
          <a:p>
            <a:pPr>
              <a:spcBef>
                <a:spcPct val="0"/>
              </a:spcBef>
              <a:buFontTx/>
              <a:buNone/>
            </a:pPr>
            <a:r>
              <a:rPr lang="en-US" altLang="en-US" sz="1600" b="1" dirty="0">
                <a:latin typeface="Courier New" pitchFamily="49" charset="0"/>
                <a:cs typeface="Courier New" pitchFamily="49" charset="0"/>
              </a:rPr>
              <a:t>             entry = 0</a:t>
            </a:r>
          </a:p>
          <a:p>
            <a:pPr>
              <a:spcBef>
                <a:spcPct val="0"/>
              </a:spcBef>
              <a:buFontTx/>
              <a:buNone/>
            </a:pPr>
            <a:r>
              <a:rPr lang="en-US" altLang="en-US" sz="1600" b="1" dirty="0">
                <a:latin typeface="Courier New" pitchFamily="49" charset="0"/>
                <a:cs typeface="Courier New" pitchFamily="49" charset="0"/>
              </a:rPr>
              <a:t>             for </a:t>
            </a:r>
            <a:r>
              <a:rPr lang="en-US" altLang="en-US" sz="1600" b="1" dirty="0" err="1">
                <a:latin typeface="Courier New" pitchFamily="49" charset="0"/>
                <a:cs typeface="Courier New" pitchFamily="49" charset="0"/>
              </a:rPr>
              <a:t>i</a:t>
            </a:r>
            <a:r>
              <a:rPr lang="en-US" altLang="en-US" sz="1600" b="1" dirty="0">
                <a:latin typeface="Courier New" pitchFamily="49" charset="0"/>
                <a:cs typeface="Courier New" pitchFamily="49" charset="0"/>
              </a:rPr>
              <a:t> in range(0, 2):</a:t>
            </a:r>
          </a:p>
          <a:p>
            <a:pPr>
              <a:spcBef>
                <a:spcPct val="0"/>
              </a:spcBef>
              <a:buFontTx/>
              <a:buNone/>
            </a:pPr>
            <a:r>
              <a:rPr lang="en-US" altLang="en-US" sz="1600" b="1" dirty="0">
                <a:latin typeface="Courier New" pitchFamily="49" charset="0"/>
                <a:cs typeface="Courier New" pitchFamily="49" charset="0"/>
              </a:rPr>
              <a:t>                entry += </a:t>
            </a:r>
            <a:r>
              <a:rPr lang="en-US" altLang="en-US" sz="1600" b="1" dirty="0" err="1">
                <a:latin typeface="Courier New" pitchFamily="49" charset="0"/>
                <a:cs typeface="Courier New" pitchFamily="49" charset="0"/>
              </a:rPr>
              <a:t>self.get</a:t>
            </a:r>
            <a:r>
              <a:rPr lang="en-US" altLang="en-US" sz="1600" b="1" dirty="0">
                <a:latin typeface="Courier New" pitchFamily="49" charset="0"/>
                <a:cs typeface="Courier New" pitchFamily="49" charset="0"/>
              </a:rPr>
              <a:t>(row, </a:t>
            </a:r>
            <a:r>
              <a:rPr lang="en-US" altLang="en-US" sz="1600" b="1" dirty="0" err="1">
                <a:latin typeface="Courier New" pitchFamily="49" charset="0"/>
                <a:cs typeface="Courier New" pitchFamily="49" charset="0"/>
              </a:rPr>
              <a:t>i</a:t>
            </a:r>
            <a:r>
              <a:rPr lang="en-US" altLang="en-US" sz="1600" b="1" dirty="0">
                <a:latin typeface="Courier New" pitchFamily="49" charset="0"/>
                <a:cs typeface="Courier New" pitchFamily="49" charset="0"/>
              </a:rPr>
              <a:t>) * </a:t>
            </a:r>
            <a:r>
              <a:rPr lang="en-US" altLang="en-US" sz="1600" b="1" dirty="0" err="1">
                <a:latin typeface="Courier New" pitchFamily="49" charset="0"/>
                <a:cs typeface="Courier New" pitchFamily="49" charset="0"/>
              </a:rPr>
              <a:t>other.get</a:t>
            </a:r>
            <a:r>
              <a:rPr lang="en-US" altLang="en-US" sz="1600" b="1" dirty="0">
                <a:latin typeface="Courier New" pitchFamily="49" charset="0"/>
                <a:cs typeface="Courier New" pitchFamily="49" charset="0"/>
              </a:rPr>
              <a:t>(</a:t>
            </a:r>
            <a:r>
              <a:rPr lang="en-US" altLang="en-US" sz="1600" b="1" dirty="0" err="1">
                <a:latin typeface="Courier New" pitchFamily="49" charset="0"/>
                <a:cs typeface="Courier New" pitchFamily="49" charset="0"/>
              </a:rPr>
              <a:t>i</a:t>
            </a:r>
            <a:r>
              <a:rPr lang="en-US" altLang="en-US" sz="1600" b="1" dirty="0">
                <a:latin typeface="Courier New" pitchFamily="49" charset="0"/>
                <a:cs typeface="Courier New" pitchFamily="49" charset="0"/>
              </a:rPr>
              <a:t>, col)</a:t>
            </a: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result.set</a:t>
            </a:r>
            <a:r>
              <a:rPr lang="en-US" altLang="en-US" sz="1600" b="1" dirty="0">
                <a:latin typeface="Courier New" pitchFamily="49" charset="0"/>
                <a:cs typeface="Courier New" pitchFamily="49" charset="0"/>
              </a:rPr>
              <a:t>(row, col, entry)</a:t>
            </a:r>
          </a:p>
          <a:p>
            <a:pPr>
              <a:spcBef>
                <a:spcPct val="0"/>
              </a:spcBef>
              <a:buFontTx/>
              <a:buNone/>
            </a:pPr>
            <a:r>
              <a:rPr lang="en-US" altLang="en-US" sz="1600" b="1" dirty="0">
                <a:latin typeface="Courier New" pitchFamily="49" charset="0"/>
                <a:cs typeface="Courier New" pitchFamily="49" charset="0"/>
              </a:rPr>
              <a:t>       return result</a:t>
            </a: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elif</a:t>
            </a: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other.__class__.__name</a:t>
            </a:r>
            <a:r>
              <a:rPr lang="en-US" altLang="en-US" sz="1600" b="1" dirty="0">
                <a:latin typeface="Courier New" pitchFamily="49" charset="0"/>
                <a:cs typeface="Courier New" pitchFamily="49" charset="0"/>
              </a:rPr>
              <a:t>__ == "</a:t>
            </a:r>
            <a:r>
              <a:rPr lang="en-US" altLang="en-US" sz="1600" b="1" dirty="0" smtClean="0">
                <a:latin typeface="Courier New" pitchFamily="49" charset="0"/>
                <a:cs typeface="Courier New" pitchFamily="49" charset="0"/>
              </a:rPr>
              <a:t>Vector2":</a:t>
            </a: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a:t>
            </a:r>
          </a:p>
          <a:p>
            <a:pPr>
              <a:spcBef>
                <a:spcPct val="0"/>
              </a:spcBef>
              <a:buFontTx/>
              <a:buNone/>
            </a:pPr>
            <a:r>
              <a:rPr lang="en-US" altLang="en-US" sz="1600" b="1" dirty="0">
                <a:latin typeface="Courier New" pitchFamily="49" charset="0"/>
                <a:cs typeface="Courier New" pitchFamily="49" charset="0"/>
              </a:rPr>
              <a:t>       x = </a:t>
            </a:r>
            <a:r>
              <a:rPr lang="en-US" altLang="en-US" sz="1600" b="1" dirty="0" err="1">
                <a:latin typeface="Courier New" pitchFamily="49" charset="0"/>
                <a:cs typeface="Courier New" pitchFamily="49" charset="0"/>
              </a:rPr>
              <a:t>self.get</a:t>
            </a:r>
            <a:r>
              <a:rPr lang="en-US" altLang="en-US" sz="1600" b="1" dirty="0">
                <a:latin typeface="Courier New" pitchFamily="49" charset="0"/>
                <a:cs typeface="Courier New" pitchFamily="49" charset="0"/>
              </a:rPr>
              <a:t>(0, 0) * </a:t>
            </a:r>
            <a:r>
              <a:rPr lang="en-US" altLang="en-US" sz="1600" b="1" dirty="0" err="1">
                <a:latin typeface="Courier New" pitchFamily="49" charset="0"/>
                <a:cs typeface="Courier New" pitchFamily="49" charset="0"/>
              </a:rPr>
              <a:t>other.x</a:t>
            </a:r>
            <a:r>
              <a:rPr lang="en-US" altLang="en-US" sz="1600" b="1" dirty="0">
                <a:latin typeface="Courier New" pitchFamily="49" charset="0"/>
                <a:cs typeface="Courier New" pitchFamily="49" charset="0"/>
              </a:rPr>
              <a:t> + </a:t>
            </a:r>
            <a:r>
              <a:rPr lang="en-US" altLang="en-US" sz="1600" b="1" dirty="0" err="1">
                <a:latin typeface="Courier New" pitchFamily="49" charset="0"/>
                <a:cs typeface="Courier New" pitchFamily="49" charset="0"/>
              </a:rPr>
              <a:t>self.get</a:t>
            </a:r>
            <a:r>
              <a:rPr lang="en-US" altLang="en-US" sz="1600" b="1" dirty="0">
                <a:latin typeface="Courier New" pitchFamily="49" charset="0"/>
                <a:cs typeface="Courier New" pitchFamily="49" charset="0"/>
              </a:rPr>
              <a:t>(0, 1) * </a:t>
            </a:r>
            <a:r>
              <a:rPr lang="en-US" altLang="en-US" sz="1600" b="1" dirty="0" err="1">
                <a:latin typeface="Courier New" pitchFamily="49" charset="0"/>
                <a:cs typeface="Courier New" pitchFamily="49" charset="0"/>
              </a:rPr>
              <a:t>other.y</a:t>
            </a: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y = </a:t>
            </a:r>
            <a:r>
              <a:rPr lang="en-US" altLang="en-US" sz="1600" b="1" dirty="0" err="1">
                <a:latin typeface="Courier New" pitchFamily="49" charset="0"/>
                <a:cs typeface="Courier New" pitchFamily="49" charset="0"/>
              </a:rPr>
              <a:t>self.get</a:t>
            </a:r>
            <a:r>
              <a:rPr lang="en-US" altLang="en-US" sz="1600" b="1" dirty="0">
                <a:latin typeface="Courier New" pitchFamily="49" charset="0"/>
                <a:cs typeface="Courier New" pitchFamily="49" charset="0"/>
              </a:rPr>
              <a:t>(1, 0) * </a:t>
            </a:r>
            <a:r>
              <a:rPr lang="en-US" altLang="en-US" sz="1600" b="1" dirty="0" err="1">
                <a:latin typeface="Courier New" pitchFamily="49" charset="0"/>
                <a:cs typeface="Courier New" pitchFamily="49" charset="0"/>
              </a:rPr>
              <a:t>other.x</a:t>
            </a:r>
            <a:r>
              <a:rPr lang="en-US" altLang="en-US" sz="1600" b="1" dirty="0">
                <a:latin typeface="Courier New" pitchFamily="49" charset="0"/>
                <a:cs typeface="Courier New" pitchFamily="49" charset="0"/>
              </a:rPr>
              <a:t> + </a:t>
            </a:r>
            <a:r>
              <a:rPr lang="en-US" altLang="en-US" sz="1600" b="1" dirty="0" err="1">
                <a:latin typeface="Courier New" pitchFamily="49" charset="0"/>
                <a:cs typeface="Courier New" pitchFamily="49" charset="0"/>
              </a:rPr>
              <a:t>self.get</a:t>
            </a:r>
            <a:r>
              <a:rPr lang="en-US" altLang="en-US" sz="1600" b="1" dirty="0">
                <a:latin typeface="Courier New" pitchFamily="49" charset="0"/>
                <a:cs typeface="Courier New" pitchFamily="49" charset="0"/>
              </a:rPr>
              <a:t>(1, 1) * </a:t>
            </a:r>
            <a:r>
              <a:rPr lang="en-US" altLang="en-US" sz="1600" b="1" dirty="0" err="1">
                <a:latin typeface="Courier New" pitchFamily="49" charset="0"/>
                <a:cs typeface="Courier New" pitchFamily="49" charset="0"/>
              </a:rPr>
              <a:t>other.y</a:t>
            </a: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return </a:t>
            </a:r>
            <a:r>
              <a:rPr lang="en-US" altLang="en-US" sz="1600" b="1" dirty="0" smtClean="0">
                <a:latin typeface="Courier New" pitchFamily="49" charset="0"/>
                <a:cs typeface="Courier New" pitchFamily="49" charset="0"/>
              </a:rPr>
              <a:t>Vector2(x</a:t>
            </a:r>
            <a:r>
              <a:rPr lang="en-US" altLang="en-US" sz="1600" b="1" dirty="0">
                <a:latin typeface="Courier New" pitchFamily="49" charset="0"/>
                <a:cs typeface="Courier New" pitchFamily="49" charset="0"/>
              </a:rPr>
              <a:t>, y)</a:t>
            </a:r>
          </a:p>
          <a:p>
            <a:pPr>
              <a:spcBef>
                <a:spcPct val="0"/>
              </a:spcBef>
              <a:buFontTx/>
              <a:buNone/>
            </a:pPr>
            <a:r>
              <a:rPr lang="en-US" altLang="en-US" sz="1600" b="1" dirty="0">
                <a:latin typeface="Courier New" pitchFamily="49" charset="0"/>
                <a:cs typeface="Courier New" pitchFamily="49" charset="0"/>
              </a:rPr>
              <a:t>    else:</a:t>
            </a:r>
          </a:p>
          <a:p>
            <a:pPr>
              <a:spcBef>
                <a:spcPct val="0"/>
              </a:spcBef>
              <a:buFontTx/>
              <a:buNone/>
            </a:pPr>
            <a:r>
              <a:rPr lang="en-US" altLang="en-US" sz="1600" b="1" dirty="0">
                <a:latin typeface="Courier New" pitchFamily="49" charset="0"/>
                <a:cs typeface="Courier New" pitchFamily="49" charset="0"/>
              </a:rPr>
              <a:t>       raise </a:t>
            </a:r>
            <a:r>
              <a:rPr lang="en-US" altLang="en-US" sz="1600" b="1" dirty="0" err="1">
                <a:latin typeface="Courier New" pitchFamily="49" charset="0"/>
                <a:cs typeface="Courier New" pitchFamily="49" charset="0"/>
              </a:rPr>
              <a:t>ValueError</a:t>
            </a:r>
            <a:r>
              <a:rPr lang="en-US" altLang="en-US" sz="1600" b="1" dirty="0">
                <a:latin typeface="Courier New" pitchFamily="49" charset="0"/>
                <a:cs typeface="Courier New" pitchFamily="49" charset="0"/>
              </a:rPr>
              <a:t>("Can't multiply a matrix by a " \</a:t>
            </a:r>
          </a:p>
          <a:p>
            <a:pPr>
              <a:spcBef>
                <a:spcPct val="0"/>
              </a:spcBef>
              <a:buFontTx/>
              <a:buNone/>
            </a:pPr>
            <a:r>
              <a:rPr lang="en-US" altLang="en-US" sz="1600" b="1" dirty="0">
                <a:latin typeface="Courier New" pitchFamily="49" charset="0"/>
                <a:cs typeface="Courier New" pitchFamily="49" charset="0"/>
              </a:rPr>
              <a:t>	  + other.__class__.name__</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130175" y="0"/>
            <a:ext cx="8110538"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000" b="1" dirty="0">
                <a:solidFill>
                  <a:srgbClr val="FF0000"/>
                </a:solidFill>
                <a:latin typeface="Courier New" pitchFamily="49" charset="0"/>
                <a:cs typeface="Courier New" pitchFamily="49" charset="0"/>
              </a:rPr>
              <a:t>import math  </a:t>
            </a:r>
            <a:r>
              <a:rPr lang="en-US" altLang="en-US" sz="1200" b="1" dirty="0">
                <a:solidFill>
                  <a:srgbClr val="660066"/>
                </a:solidFill>
                <a:latin typeface="Courier New" pitchFamily="49" charset="0"/>
                <a:cs typeface="Courier New" pitchFamily="49" charset="0"/>
              </a:rPr>
              <a:t># Now we have </a:t>
            </a:r>
            <a:r>
              <a:rPr lang="en-US" altLang="en-US" sz="1200" b="1" dirty="0" err="1">
                <a:solidFill>
                  <a:srgbClr val="660066"/>
                </a:solidFill>
                <a:latin typeface="Courier New" pitchFamily="49" charset="0"/>
                <a:cs typeface="Courier New" pitchFamily="49" charset="0"/>
              </a:rPr>
              <a:t>math.cos</a:t>
            </a:r>
            <a:r>
              <a:rPr lang="en-US" altLang="en-US" sz="1200" b="1" dirty="0">
                <a:solidFill>
                  <a:srgbClr val="660066"/>
                </a:solidFill>
                <a:latin typeface="Courier New" pitchFamily="49" charset="0"/>
                <a:cs typeface="Courier New" pitchFamily="49" charset="0"/>
              </a:rPr>
              <a:t>(angle), </a:t>
            </a:r>
            <a:r>
              <a:rPr lang="en-US" altLang="en-US" sz="1200" b="1" dirty="0" err="1">
                <a:solidFill>
                  <a:srgbClr val="660066"/>
                </a:solidFill>
                <a:latin typeface="Courier New" pitchFamily="49" charset="0"/>
                <a:cs typeface="Courier New" pitchFamily="49" charset="0"/>
              </a:rPr>
              <a:t>math.sin</a:t>
            </a:r>
            <a:r>
              <a:rPr lang="en-US" altLang="en-US" sz="1200" b="1" dirty="0">
                <a:solidFill>
                  <a:srgbClr val="660066"/>
                </a:solidFill>
                <a:latin typeface="Courier New" pitchFamily="49" charset="0"/>
                <a:cs typeface="Courier New" pitchFamily="49" charset="0"/>
              </a:rPr>
              <a:t>(angle), etc.  Angles are in radians</a:t>
            </a:r>
          </a:p>
          <a:p>
            <a:pPr>
              <a:spcBef>
                <a:spcPct val="0"/>
              </a:spcBef>
              <a:buFontTx/>
              <a:buNone/>
            </a:pPr>
            <a:r>
              <a:rPr lang="en-US" altLang="en-US" sz="1000" b="1" dirty="0">
                <a:solidFill>
                  <a:srgbClr val="FF0000"/>
                </a:solidFill>
                <a:latin typeface="Courier New" pitchFamily="49" charset="0"/>
                <a:cs typeface="Courier New" pitchFamily="49" charset="0"/>
              </a:rPr>
              <a:t>import turtle</a:t>
            </a:r>
          </a:p>
          <a:p>
            <a:pPr>
              <a:spcBef>
                <a:spcPct val="0"/>
              </a:spcBef>
              <a:buFontTx/>
              <a:buNone/>
            </a:pPr>
            <a:r>
              <a:rPr lang="en-US" altLang="en-US" sz="1000" b="1" dirty="0">
                <a:solidFill>
                  <a:srgbClr val="FF0000"/>
                </a:solidFill>
                <a:latin typeface="Courier New" pitchFamily="49" charset="0"/>
                <a:cs typeface="Courier New" pitchFamily="49" charset="0"/>
              </a:rPr>
              <a:t>from Matrix import *</a:t>
            </a:r>
          </a:p>
          <a:p>
            <a:pPr>
              <a:spcBef>
                <a:spcPct val="0"/>
              </a:spcBef>
              <a:buFontTx/>
              <a:buNone/>
            </a:pPr>
            <a:r>
              <a:rPr lang="en-US" altLang="en-US" sz="1000" b="1" dirty="0">
                <a:solidFill>
                  <a:srgbClr val="FF0000"/>
                </a:solidFill>
                <a:latin typeface="Courier New" pitchFamily="49" charset="0"/>
                <a:cs typeface="Courier New" pitchFamily="49" charset="0"/>
              </a:rPr>
              <a:t>from Vector import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class </a:t>
            </a:r>
            <a:r>
              <a:rPr lang="en-US" altLang="en-US" sz="1200" b="1" dirty="0" smtClean="0">
                <a:latin typeface="Courier New" pitchFamily="49" charset="0"/>
                <a:cs typeface="Courier New" pitchFamily="49" charset="0"/>
              </a:rPr>
              <a:t>Shape(object):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 = []  # List of Vectors!</a:t>
            </a:r>
          </a:p>
          <a:p>
            <a:pPr>
              <a:spcBef>
                <a:spcPct val="0"/>
              </a:spcBef>
              <a:buFontTx/>
              <a:buNone/>
            </a:pPr>
            <a:r>
              <a:rPr lang="en-US" altLang="en-US" sz="1200" b="1" dirty="0">
                <a:latin typeface="Courier New" pitchFamily="49" charset="0"/>
                <a:cs typeface="Courier New" pitchFamily="49" charset="0"/>
              </a:rPr>
              <a:t>        </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render(self):</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turtle.penup</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turtle.setposition</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[0].x,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[0].y)</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turtle.pendown</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turtle.fillcolor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self.color</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turtle.pencolor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self.color</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turtle.begin_fill</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for vector in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[1:]:</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turtle.setposition</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vector.x</a:t>
            </a: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vector.y</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turtle.setposition</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[0].x,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[0].y)</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turtle.end_fill</a:t>
            </a:r>
            <a:r>
              <a:rPr lang="en-US" altLang="en-US" sz="1200" b="1" dirty="0">
                <a:latin typeface="Courier New" pitchFamily="49" charset="0"/>
                <a:cs typeface="Courier New" pitchFamily="49" charset="0"/>
              </a:rPr>
              <a:t>()</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erase(self):</a:t>
            </a:r>
          </a:p>
          <a:p>
            <a:pPr>
              <a:spcBef>
                <a:spcPct val="0"/>
              </a:spcBef>
              <a:buFontTx/>
              <a:buNone/>
            </a:pPr>
            <a:r>
              <a:rPr lang="en-US" altLang="en-US" sz="1200" b="1" dirty="0">
                <a:latin typeface="Courier New" pitchFamily="49" charset="0"/>
                <a:cs typeface="Courier New" pitchFamily="49" charset="0"/>
              </a:rPr>
              <a:t>        temp = </a:t>
            </a:r>
            <a:r>
              <a:rPr lang="en-US" altLang="en-US" sz="1200" b="1" dirty="0" err="1">
                <a:latin typeface="Courier New" pitchFamily="49" charset="0"/>
                <a:cs typeface="Courier New" pitchFamily="49" charset="0"/>
              </a:rPr>
              <a:t>self.color</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self.color</a:t>
            </a:r>
            <a:r>
              <a:rPr lang="en-US" altLang="en-US" sz="1200" b="1" dirty="0">
                <a:latin typeface="Courier New" pitchFamily="49" charset="0"/>
                <a:cs typeface="Courier New" pitchFamily="49" charset="0"/>
              </a:rPr>
              <a:t> = "white"</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self.render</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self.color</a:t>
            </a:r>
            <a:r>
              <a:rPr lang="en-US" altLang="en-US" sz="1200" b="1" dirty="0">
                <a:latin typeface="Courier New" pitchFamily="49" charset="0"/>
                <a:cs typeface="Courier New" pitchFamily="49" charset="0"/>
              </a:rPr>
              <a:t> = temp</a:t>
            </a:r>
          </a:p>
          <a:p>
            <a:pPr>
              <a:spcBef>
                <a:spcPct val="0"/>
              </a:spcBef>
              <a:buFontTx/>
              <a:buNone/>
            </a:pPr>
            <a:r>
              <a:rPr lang="en-US" altLang="en-US" sz="1200" b="1" dirty="0">
                <a:latin typeface="Courier New" pitchFamily="49" charset="0"/>
                <a:cs typeface="Courier New" pitchFamily="49" charset="0"/>
              </a:rPr>
              <a:t>    </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rotate(self, theta):</a:t>
            </a:r>
          </a:p>
          <a:p>
            <a:pPr>
              <a:spcBef>
                <a:spcPct val="0"/>
              </a:spcBef>
              <a:buFontTx/>
              <a:buNone/>
            </a:pPr>
            <a:r>
              <a:rPr lang="en-US" altLang="en-US" sz="1200" b="1" dirty="0">
                <a:latin typeface="Courier New" pitchFamily="49" charset="0"/>
                <a:cs typeface="Courier New" pitchFamily="49" charset="0"/>
              </a:rPr>
              <a:t>        """Rotate shape by theta degrees"""</a:t>
            </a:r>
          </a:p>
          <a:p>
            <a:pPr>
              <a:spcBef>
                <a:spcPct val="0"/>
              </a:spcBef>
              <a:buFontTx/>
              <a:buNone/>
            </a:pPr>
            <a:r>
              <a:rPr lang="en-US" altLang="en-US" sz="1200" b="1" dirty="0">
                <a:latin typeface="Courier New" pitchFamily="49" charset="0"/>
                <a:cs typeface="Courier New" pitchFamily="49" charset="0"/>
              </a:rPr>
              <a:t>        theta = </a:t>
            </a:r>
            <a:r>
              <a:rPr lang="en-US" altLang="en-US" sz="1200" b="1" dirty="0" err="1">
                <a:latin typeface="Courier New" pitchFamily="49" charset="0"/>
                <a:cs typeface="Courier New" pitchFamily="49" charset="0"/>
              </a:rPr>
              <a:t>math.radians</a:t>
            </a:r>
            <a:r>
              <a:rPr lang="en-US" altLang="en-US" sz="1200" b="1" dirty="0">
                <a:latin typeface="Courier New" pitchFamily="49" charset="0"/>
                <a:cs typeface="Courier New" pitchFamily="49" charset="0"/>
              </a:rPr>
              <a:t>(theta) # Python thinks in radians</a:t>
            </a:r>
            <a:endParaRPr lang="en-US" altLang="en-US" sz="1200" b="1" dirty="0">
              <a:solidFill>
                <a:srgbClr val="008000"/>
              </a:solidFill>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p>
          <a:p>
            <a:pPr>
              <a:spcBef>
                <a:spcPct val="0"/>
              </a:spcBef>
              <a:buFontTx/>
              <a:buNone/>
            </a:pPr>
            <a:r>
              <a:rPr lang="en-US" altLang="en-US" sz="1200" b="1" dirty="0">
                <a:latin typeface="Courier New" pitchFamily="49" charset="0"/>
                <a:cs typeface="Courier New" pitchFamily="49" charset="0"/>
              </a:rPr>
              <a:t>class Rectangle(Shape):</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width, height, center = </a:t>
            </a:r>
            <a:r>
              <a:rPr lang="en-US" altLang="en-US" sz="1200" b="1" dirty="0" smtClean="0">
                <a:latin typeface="Courier New" pitchFamily="49" charset="0"/>
                <a:cs typeface="Courier New" pitchFamily="49" charset="0"/>
              </a:rPr>
              <a:t>Vector2(0</a:t>
            </a:r>
            <a:r>
              <a:rPr lang="en-US" altLang="en-US" sz="1200" b="1" dirty="0">
                <a:latin typeface="Courier New" pitchFamily="49" charset="0"/>
                <a:cs typeface="Courier New" pitchFamily="49" charset="0"/>
              </a:rPr>
              <a:t>, 0), color = "black"):</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class Square…  # (constructor takes width, optional center, optional color)</a:t>
            </a:r>
          </a:p>
          <a:p>
            <a:pPr>
              <a:spcBef>
                <a:spcPct val="0"/>
              </a:spcBef>
              <a:buFontTx/>
              <a:buNone/>
            </a:pPr>
            <a:endParaRPr lang="en-US" altLang="en-US" sz="1200" b="1" dirty="0">
              <a:latin typeface="Courier New" pitchFamily="49" charset="0"/>
              <a:cs typeface="Courier New" pitchFamily="49" charset="0"/>
            </a:endParaRPr>
          </a:p>
        </p:txBody>
      </p:sp>
      <p:sp>
        <p:nvSpPr>
          <p:cNvPr id="18" name="Rounded Rectangular Callout 17"/>
          <p:cNvSpPr/>
          <p:nvPr/>
        </p:nvSpPr>
        <p:spPr>
          <a:xfrm>
            <a:off x="5502275" y="2286000"/>
            <a:ext cx="3522663" cy="771525"/>
          </a:xfrm>
          <a:prstGeom prst="wedgeRoundRectCallout">
            <a:avLst>
              <a:gd name="adj1" fmla="val -287"/>
              <a:gd name="adj2" fmla="val 144534"/>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2000" dirty="0">
                <a:solidFill>
                  <a:schemeClr val="tx1"/>
                </a:solidFill>
              </a:rPr>
              <a:t>Time to get our Object-Oriented muscles in Shape!</a:t>
            </a:r>
          </a:p>
        </p:txBody>
      </p:sp>
      <p:pic>
        <p:nvPicPr>
          <p:cNvPr id="28676"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200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296863" y="119063"/>
            <a:ext cx="6464300"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a:t>
            </a:r>
            <a:r>
              <a:rPr lang="en-US" altLang="en-US" sz="1200" b="1" dirty="0" smtClean="0">
                <a:latin typeface="Courier New" pitchFamily="49" charset="0"/>
                <a:cs typeface="Courier New" pitchFamily="49" charset="0"/>
              </a:rPr>
              <a:t>Shape(object):</a:t>
            </a: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 =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render(self):</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solidFill>
                  <a:srgbClr val="0000FF"/>
                </a:solidFill>
                <a:latin typeface="Courier New" pitchFamily="49" charset="0"/>
                <a:cs typeface="Courier New" pitchFamily="49" charset="0"/>
              </a:rPr>
              <a:t>    </a:t>
            </a:r>
            <a:r>
              <a:rPr lang="en-US" altLang="en-US" sz="1200" b="1" dirty="0" err="1">
                <a:solidFill>
                  <a:srgbClr val="0000FF"/>
                </a:solidFill>
                <a:latin typeface="Courier New" pitchFamily="49" charset="0"/>
                <a:cs typeface="Courier New" pitchFamily="49" charset="0"/>
              </a:rPr>
              <a:t>def</a:t>
            </a:r>
            <a:r>
              <a:rPr lang="en-US" altLang="en-US" sz="1200" b="1" dirty="0">
                <a:solidFill>
                  <a:srgbClr val="0000FF"/>
                </a:solidFill>
                <a:latin typeface="Courier New" pitchFamily="49" charset="0"/>
                <a:cs typeface="Courier New" pitchFamily="49" charset="0"/>
              </a:rPr>
              <a:t> rotate(self, theta):</a:t>
            </a:r>
          </a:p>
          <a:p>
            <a:pPr>
              <a:spcBef>
                <a:spcPct val="0"/>
              </a:spcBef>
              <a:buFontTx/>
              <a:buNone/>
            </a:pPr>
            <a:r>
              <a:rPr lang="en-US" altLang="en-US" sz="1200" b="1" dirty="0">
                <a:solidFill>
                  <a:srgbClr val="0000FF"/>
                </a:solidFill>
                <a:latin typeface="Courier New" pitchFamily="49" charset="0"/>
                <a:cs typeface="Courier New" pitchFamily="49" charset="0"/>
              </a:rPr>
              <a:t>        """Rotate shape by theta degrees"""</a:t>
            </a:r>
          </a:p>
          <a:p>
            <a:pPr>
              <a:spcBef>
                <a:spcPct val="0"/>
              </a:spcBef>
              <a:buFontTx/>
              <a:buNone/>
            </a:pPr>
            <a:r>
              <a:rPr lang="en-US" altLang="en-US" sz="1200" b="1" dirty="0">
                <a:solidFill>
                  <a:srgbClr val="0000FF"/>
                </a:solidFill>
                <a:latin typeface="Courier New" pitchFamily="49" charset="0"/>
                <a:cs typeface="Courier New" pitchFamily="49" charset="0"/>
              </a:rPr>
              <a:t>        theta = </a:t>
            </a:r>
            <a:r>
              <a:rPr lang="en-US" altLang="en-US" sz="1200" b="1" dirty="0" err="1">
                <a:solidFill>
                  <a:srgbClr val="0000FF"/>
                </a:solidFill>
                <a:latin typeface="Courier New" pitchFamily="49" charset="0"/>
                <a:cs typeface="Courier New" pitchFamily="49" charset="0"/>
              </a:rPr>
              <a:t>math.radians</a:t>
            </a:r>
            <a:r>
              <a:rPr lang="en-US" altLang="en-US" sz="1200" b="1" dirty="0">
                <a:solidFill>
                  <a:srgbClr val="0000FF"/>
                </a:solidFill>
                <a:latin typeface="Courier New" pitchFamily="49" charset="0"/>
                <a:cs typeface="Courier New" pitchFamily="49" charset="0"/>
              </a:rPr>
              <a:t>(theta) # Python thinks in radians</a:t>
            </a:r>
          </a:p>
          <a:p>
            <a:pPr>
              <a:spcBef>
                <a:spcPct val="0"/>
              </a:spcBef>
              <a:buFontTx/>
              <a:buNone/>
            </a:pPr>
            <a:r>
              <a:rPr lang="en-US" altLang="en-US" sz="1200" b="1" dirty="0">
                <a:solidFill>
                  <a:srgbClr val="0000FF"/>
                </a:solidFill>
                <a:latin typeface="Courier New" pitchFamily="49" charset="0"/>
                <a:cs typeface="Courier New" pitchFamily="49" charset="0"/>
              </a:rPr>
              <a:t>        </a:t>
            </a:r>
          </a:p>
          <a:p>
            <a:pPr>
              <a:spcBef>
                <a:spcPct val="0"/>
              </a:spcBef>
              <a:buFontTx/>
              <a:buNone/>
            </a:pPr>
            <a:r>
              <a:rPr lang="en-US" altLang="en-US" sz="1200" b="1" dirty="0">
                <a:latin typeface="Courier New" pitchFamily="49" charset="0"/>
                <a:cs typeface="Courier New" pitchFamily="49" charset="0"/>
              </a:rPr>
              <a:t>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r>
              <a:rPr lang="en-US" altLang="en-US" sz="1200" b="1" dirty="0">
                <a:solidFill>
                  <a:srgbClr val="0000FF"/>
                </a:solidFill>
                <a:latin typeface="Courier New" pitchFamily="49" charset="0"/>
                <a:cs typeface="Courier New" pitchFamily="49" charset="0"/>
              </a:rPr>
              <a:t>class Square</a:t>
            </a:r>
          </a:p>
          <a:p>
            <a:pPr>
              <a:spcBef>
                <a:spcPct val="0"/>
              </a:spcBef>
              <a:buFontTx/>
              <a:buNone/>
            </a:pPr>
            <a:r>
              <a:rPr lang="en-US" altLang="en-US" sz="1200" b="1" dirty="0">
                <a:solidFill>
                  <a:srgbClr val="0000FF"/>
                </a:solidFill>
                <a:latin typeface="Courier New" pitchFamily="49" charset="0"/>
                <a:cs typeface="Courier New" pitchFamily="49" charset="0"/>
              </a:rPr>
              <a:t>    </a:t>
            </a:r>
            <a:r>
              <a:rPr lang="en-US" altLang="en-US" sz="1200" b="1" dirty="0" err="1">
                <a:solidFill>
                  <a:srgbClr val="0000FF"/>
                </a:solidFill>
                <a:latin typeface="Courier New" pitchFamily="49" charset="0"/>
                <a:cs typeface="Courier New" pitchFamily="49" charset="0"/>
              </a:rPr>
              <a:t>def</a:t>
            </a:r>
            <a:r>
              <a:rPr lang="en-US" altLang="en-US" sz="1200" b="1" dirty="0">
                <a:solidFill>
                  <a:srgbClr val="0000FF"/>
                </a:solidFill>
                <a:latin typeface="Courier New" pitchFamily="49" charset="0"/>
                <a:cs typeface="Courier New" pitchFamily="49" charset="0"/>
              </a:rPr>
              <a:t> __</a:t>
            </a:r>
            <a:r>
              <a:rPr lang="en-US" altLang="en-US" sz="1200" b="1" dirty="0" err="1">
                <a:solidFill>
                  <a:srgbClr val="0000FF"/>
                </a:solidFill>
                <a:latin typeface="Courier New" pitchFamily="49" charset="0"/>
                <a:cs typeface="Courier New" pitchFamily="49" charset="0"/>
              </a:rPr>
              <a:t>init</a:t>
            </a:r>
            <a:r>
              <a:rPr lang="en-US" altLang="en-US" sz="1200" b="1" dirty="0">
                <a:solidFill>
                  <a:srgbClr val="0000FF"/>
                </a:solidFill>
                <a:latin typeface="Courier New" pitchFamily="49" charset="0"/>
                <a:cs typeface="Courier New" pitchFamily="49" charset="0"/>
              </a:rPr>
              <a:t>__(self, width, center=Vector(0, 0), color = "black"):</a:t>
            </a:r>
          </a:p>
          <a:p>
            <a:pPr>
              <a:spcBef>
                <a:spcPct val="0"/>
              </a:spcBef>
              <a:buFontTx/>
              <a:buNone/>
            </a:pPr>
            <a:r>
              <a:rPr lang="en-US" altLang="en-US" sz="1200" b="1" dirty="0">
                <a:latin typeface="Courier New" pitchFamily="49" charset="0"/>
                <a:cs typeface="Courier New" pitchFamily="49" charset="0"/>
              </a:rPr>
              <a:t>        </a:t>
            </a:r>
            <a:endParaRPr lang="en-US" altLang="en-US" sz="1200" dirty="0">
              <a:latin typeface="Courier New" pitchFamily="49" charset="0"/>
              <a:cs typeface="Courier New" pitchFamily="49" charset="0"/>
            </a:endParaRPr>
          </a:p>
        </p:txBody>
      </p:sp>
      <p:sp>
        <p:nvSpPr>
          <p:cNvPr id="29699" name="TextBox 4"/>
          <p:cNvSpPr txBox="1">
            <a:spLocks noChangeArrowheads="1"/>
          </p:cNvSpPr>
          <p:nvPr/>
        </p:nvSpPr>
        <p:spPr bwMode="auto">
          <a:xfrm>
            <a:off x="6996113" y="6119813"/>
            <a:ext cx="167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8000"/>
                </a:solidFill>
                <a:latin typeface="Times" pitchFamily="18" charset="0"/>
              </a:rPr>
              <a:t>Do this one first</a:t>
            </a:r>
          </a:p>
        </p:txBody>
      </p:sp>
      <p:sp>
        <p:nvSpPr>
          <p:cNvPr id="29700" name="TextBox 5"/>
          <p:cNvSpPr txBox="1">
            <a:spLocks noChangeArrowheads="1"/>
          </p:cNvSpPr>
          <p:nvPr/>
        </p:nvSpPr>
        <p:spPr bwMode="auto">
          <a:xfrm>
            <a:off x="7242175" y="1674813"/>
            <a:ext cx="1633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8000"/>
                </a:solidFill>
                <a:latin typeface="Times" pitchFamily="18" charset="0"/>
              </a:rPr>
              <a:t>Do this one last</a:t>
            </a:r>
          </a:p>
        </p:txBody>
      </p:sp>
      <p:cxnSp>
        <p:nvCxnSpPr>
          <p:cNvPr id="8" name="Straight Connector 7"/>
          <p:cNvCxnSpPr/>
          <p:nvPr/>
        </p:nvCxnSpPr>
        <p:spPr>
          <a:xfrm>
            <a:off x="296863" y="3563938"/>
            <a:ext cx="866933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6863" y="5924550"/>
            <a:ext cx="8669337" cy="1588"/>
          </a:xfrm>
          <a:prstGeom prst="line">
            <a:avLst/>
          </a:prstGeom>
        </p:spPr>
        <p:style>
          <a:lnRef idx="2">
            <a:schemeClr val="accent1"/>
          </a:lnRef>
          <a:fillRef idx="0">
            <a:schemeClr val="accent1"/>
          </a:fillRef>
          <a:effectRef idx="1">
            <a:schemeClr val="accent1"/>
          </a:effectRef>
          <a:fontRef idx="minor">
            <a:schemeClr val="tx1"/>
          </a:fontRef>
        </p:style>
      </p:cxnSp>
      <p:sp>
        <p:nvSpPr>
          <p:cNvPr id="29703" name="TextBox 1"/>
          <p:cNvSpPr txBox="1">
            <a:spLocks noChangeArrowheads="1"/>
          </p:cNvSpPr>
          <p:nvPr/>
        </p:nvSpPr>
        <p:spPr bwMode="auto">
          <a:xfrm>
            <a:off x="304800" y="3810000"/>
            <a:ext cx="87767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Rectangle(Shape):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height,  center = </a:t>
            </a:r>
            <a:r>
              <a:rPr lang="en-US" altLang="en-US" sz="1400" b="1" dirty="0" smtClean="0">
                <a:latin typeface="Courier New" pitchFamily="49" charset="0"/>
                <a:cs typeface="Courier New" pitchFamily="49" charset="0"/>
              </a:rPr>
              <a:t>Vector2(0</a:t>
            </a:r>
            <a:r>
              <a:rPr lang="en-US" altLang="en-US" sz="1400" b="1" dirty="0">
                <a:latin typeface="Courier New" pitchFamily="49" charset="0"/>
                <a:cs typeface="Courier New" pitchFamily="49" charset="0"/>
              </a:rPr>
              <a:t>, 0), color = "black"):</a:t>
            </a:r>
          </a:p>
          <a:p>
            <a:pPr>
              <a:spcBef>
                <a:spcPct val="0"/>
              </a:spcBef>
              <a:buFontTx/>
              <a:buNone/>
            </a:pPr>
            <a:r>
              <a:rPr lang="en-US" altLang="en-US" sz="1400" b="1" dirty="0">
                <a:latin typeface="Courier New" pitchFamily="49" charset="0"/>
                <a:cs typeface="Courier New" pitchFamily="49" charset="0"/>
              </a:rPr>
              <a:t>        SW = </a:t>
            </a:r>
            <a:r>
              <a:rPr lang="en-US" altLang="en-US" sz="1400" b="1" dirty="0" smtClean="0">
                <a:latin typeface="Courier New" pitchFamily="49" charset="0"/>
                <a:cs typeface="Courier New" pitchFamily="49" charset="0"/>
              </a:rPr>
              <a:t>Vector2(</a:t>
            </a:r>
            <a:r>
              <a:rPr lang="en-US" altLang="en-US" sz="1400" b="1" dirty="0" err="1" smtClean="0">
                <a:latin typeface="Courier New" pitchFamily="49" charset="0"/>
                <a:cs typeface="Courier New" pitchFamily="49" charset="0"/>
              </a:rPr>
              <a:t>center.x</a:t>
            </a:r>
            <a:r>
              <a:rPr lang="en-US" altLang="en-US" sz="1400" b="1" dirty="0" smtClean="0">
                <a:latin typeface="Courier New" pitchFamily="49" charset="0"/>
                <a:cs typeface="Courier New" pitchFamily="49" charset="0"/>
              </a:rPr>
              <a:t> </a:t>
            </a:r>
            <a:r>
              <a:rPr lang="en-US" altLang="en-US" sz="1400" b="1" dirty="0">
                <a:latin typeface="Courier New" pitchFamily="49" charset="0"/>
                <a:cs typeface="Courier New" pitchFamily="49" charset="0"/>
              </a:rPr>
              <a:t>–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NW = </a:t>
            </a:r>
            <a:r>
              <a:rPr lang="en-US" altLang="en-US" sz="1400" b="1" dirty="0" smtClean="0">
                <a:latin typeface="Courier New" pitchFamily="49" charset="0"/>
                <a:cs typeface="Courier New" pitchFamily="49" charset="0"/>
              </a:rPr>
              <a:t>Vector2(</a:t>
            </a:r>
            <a:r>
              <a:rPr lang="en-US" altLang="en-US" sz="1400" b="1" dirty="0" err="1" smtClean="0">
                <a:latin typeface="Courier New" pitchFamily="49" charset="0"/>
                <a:cs typeface="Courier New" pitchFamily="49" charset="0"/>
              </a:rPr>
              <a:t>center.x</a:t>
            </a:r>
            <a:r>
              <a:rPr lang="en-US" altLang="en-US" sz="1400" b="1" dirty="0" smtClean="0">
                <a:latin typeface="Courier New" pitchFamily="49" charset="0"/>
                <a:cs typeface="Courier New" pitchFamily="49" charset="0"/>
              </a:rPr>
              <a:t> </a:t>
            </a:r>
            <a:r>
              <a:rPr lang="en-US" altLang="en-US" sz="1400" b="1" dirty="0">
                <a:latin typeface="Courier New" pitchFamily="49" charset="0"/>
                <a:cs typeface="Courier New" pitchFamily="49" charset="0"/>
              </a:rPr>
              <a:t>–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NE = </a:t>
            </a:r>
            <a:r>
              <a:rPr lang="en-US" altLang="en-US" sz="1400" b="1" dirty="0" smtClean="0">
                <a:latin typeface="Courier New" pitchFamily="49" charset="0"/>
                <a:cs typeface="Courier New" pitchFamily="49" charset="0"/>
              </a:rPr>
              <a:t>Vector2(</a:t>
            </a:r>
            <a:r>
              <a:rPr lang="en-US" altLang="en-US" sz="1400" b="1" dirty="0" err="1" smtClean="0">
                <a:latin typeface="Courier New" pitchFamily="49" charset="0"/>
                <a:cs typeface="Courier New" pitchFamily="49" charset="0"/>
              </a:rPr>
              <a:t>center.x</a:t>
            </a:r>
            <a:r>
              <a:rPr lang="en-US" altLang="en-US" sz="1400" b="1" dirty="0" smtClean="0">
                <a:latin typeface="Courier New" pitchFamily="49" charset="0"/>
                <a:cs typeface="Courier New" pitchFamily="49" charset="0"/>
              </a:rPr>
              <a:t> </a:t>
            </a:r>
            <a:r>
              <a:rPr lang="en-US" altLang="en-US" sz="1400" b="1" dirty="0">
                <a:latin typeface="Courier New" pitchFamily="49" charset="0"/>
                <a:cs typeface="Courier New" pitchFamily="49" charset="0"/>
              </a:rPr>
              <a:t>+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SE = </a:t>
            </a:r>
            <a:r>
              <a:rPr lang="en-US" altLang="en-US" sz="1400" b="1" dirty="0" smtClean="0">
                <a:latin typeface="Courier New" pitchFamily="49" charset="0"/>
                <a:cs typeface="Courier New" pitchFamily="49" charset="0"/>
              </a:rPr>
              <a:t>Vector2(</a:t>
            </a:r>
            <a:r>
              <a:rPr lang="en-US" altLang="en-US" sz="1400" b="1" dirty="0" err="1" smtClean="0">
                <a:latin typeface="Courier New" pitchFamily="49" charset="0"/>
                <a:cs typeface="Courier New" pitchFamily="49" charset="0"/>
              </a:rPr>
              <a:t>center.x</a:t>
            </a:r>
            <a:r>
              <a:rPr lang="en-US" altLang="en-US" sz="1400" b="1" dirty="0" smtClean="0">
                <a:latin typeface="Courier New" pitchFamily="49" charset="0"/>
                <a:cs typeface="Courier New" pitchFamily="49" charset="0"/>
              </a:rPr>
              <a:t> </a:t>
            </a:r>
            <a:r>
              <a:rPr lang="en-US" altLang="en-US" sz="1400" b="1" dirty="0">
                <a:latin typeface="Courier New" pitchFamily="49" charset="0"/>
                <a:cs typeface="Courier New" pitchFamily="49" charset="0"/>
              </a:rPr>
              <a:t>+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self.points</a:t>
            </a:r>
            <a:r>
              <a:rPr lang="en-US" altLang="en-US" sz="1400" b="1" dirty="0">
                <a:latin typeface="Courier New" pitchFamily="49" charset="0"/>
                <a:cs typeface="Courier New" pitchFamily="49" charset="0"/>
              </a:rPr>
              <a:t> = [SW, NW, NE, SE]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self.color</a:t>
            </a:r>
            <a:r>
              <a:rPr lang="en-US" altLang="en-US" sz="1400" b="1" dirty="0">
                <a:latin typeface="Courier New" pitchFamily="49" charset="0"/>
                <a:cs typeface="Courier New" pitchFamily="49" charset="0"/>
              </a:rPr>
              <a:t> = color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284163" y="119063"/>
            <a:ext cx="60420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a:latin typeface="Courier New" pitchFamily="49" charset="0"/>
                <a:cs typeface="Courier New" pitchFamily="49" charset="0"/>
              </a:rPr>
              <a:t>class Shape:</a:t>
            </a:r>
          </a:p>
          <a:p>
            <a:pPr>
              <a:spcBef>
                <a:spcPct val="0"/>
              </a:spcBef>
              <a:buFontTx/>
              <a:buNone/>
            </a:pPr>
            <a:endParaRPr lang="en-US" altLang="en-US" sz="1200" b="1">
              <a:latin typeface="Courier New" pitchFamily="49" charset="0"/>
              <a:cs typeface="Courier New" pitchFamily="49" charset="0"/>
            </a:endParaRPr>
          </a:p>
          <a:p>
            <a:pPr>
              <a:spcBef>
                <a:spcPct val="0"/>
              </a:spcBef>
              <a:buFontTx/>
              <a:buNone/>
            </a:pPr>
            <a:r>
              <a:rPr lang="en-US" altLang="en-US" sz="1200" b="1">
                <a:latin typeface="Courier New" pitchFamily="49" charset="0"/>
                <a:cs typeface="Courier New" pitchFamily="49" charset="0"/>
              </a:rPr>
              <a:t>    def __init__(self):</a:t>
            </a:r>
          </a:p>
          <a:p>
            <a:pPr>
              <a:spcBef>
                <a:spcPct val="0"/>
              </a:spcBef>
              <a:buFontTx/>
              <a:buNone/>
            </a:pPr>
            <a:r>
              <a:rPr lang="en-US" altLang="en-US" sz="1200" b="1">
                <a:latin typeface="Courier New" pitchFamily="49" charset="0"/>
                <a:cs typeface="Courier New" pitchFamily="49" charset="0"/>
              </a:rPr>
              <a:t>        self.points = []</a:t>
            </a:r>
          </a:p>
          <a:p>
            <a:pPr>
              <a:spcBef>
                <a:spcPct val="0"/>
              </a:spcBef>
              <a:buFontTx/>
              <a:buNone/>
            </a:pPr>
            <a:endParaRPr lang="en-US" altLang="en-US" sz="1200" b="1">
              <a:latin typeface="Courier New" pitchFamily="49" charset="0"/>
              <a:cs typeface="Courier New" pitchFamily="49" charset="0"/>
            </a:endParaRPr>
          </a:p>
          <a:p>
            <a:pPr>
              <a:spcBef>
                <a:spcPct val="0"/>
              </a:spcBef>
              <a:buFontTx/>
              <a:buNone/>
            </a:pPr>
            <a:r>
              <a:rPr lang="en-US" altLang="en-US" sz="1200" b="1">
                <a:latin typeface="Courier New" pitchFamily="49" charset="0"/>
                <a:cs typeface="Courier New" pitchFamily="49" charset="0"/>
              </a:rPr>
              <a:t>    def render(self):</a:t>
            </a:r>
          </a:p>
          <a:p>
            <a:pPr>
              <a:spcBef>
                <a:spcPct val="0"/>
              </a:spcBef>
              <a:buFontTx/>
              <a:buNone/>
            </a:pPr>
            <a:endParaRPr lang="en-US" altLang="en-US" sz="1200" b="1">
              <a:latin typeface="Courier New" pitchFamily="49" charset="0"/>
              <a:cs typeface="Courier New" pitchFamily="49" charset="0"/>
            </a:endParaRPr>
          </a:p>
          <a:p>
            <a:pPr>
              <a:spcBef>
                <a:spcPct val="0"/>
              </a:spcBef>
              <a:buFontTx/>
              <a:buNone/>
            </a:pPr>
            <a:r>
              <a:rPr lang="en-US" altLang="en-US" sz="1200" b="1">
                <a:solidFill>
                  <a:srgbClr val="0000FF"/>
                </a:solidFill>
                <a:latin typeface="Courier New" pitchFamily="49" charset="0"/>
                <a:cs typeface="Courier New" pitchFamily="49" charset="0"/>
              </a:rPr>
              <a:t>    def rotate(self, theta):</a:t>
            </a:r>
          </a:p>
          <a:p>
            <a:pPr>
              <a:spcBef>
                <a:spcPct val="0"/>
              </a:spcBef>
              <a:buFontTx/>
              <a:buNone/>
            </a:pPr>
            <a:r>
              <a:rPr lang="en-US" altLang="en-US" sz="1200" b="1">
                <a:solidFill>
                  <a:srgbClr val="0000FF"/>
                </a:solidFill>
                <a:latin typeface="Courier New" pitchFamily="49" charset="0"/>
                <a:cs typeface="Courier New" pitchFamily="49" charset="0"/>
              </a:rPr>
              <a:t>        """Rotate shape by theta degrees"""</a:t>
            </a:r>
          </a:p>
          <a:p>
            <a:pPr>
              <a:spcBef>
                <a:spcPct val="0"/>
              </a:spcBef>
              <a:buFontTx/>
              <a:buNone/>
            </a:pPr>
            <a:r>
              <a:rPr lang="en-US" altLang="en-US" sz="1200" b="1">
                <a:solidFill>
                  <a:srgbClr val="0000FF"/>
                </a:solidFill>
                <a:latin typeface="Courier New" pitchFamily="49" charset="0"/>
                <a:cs typeface="Courier New" pitchFamily="49" charset="0"/>
              </a:rPr>
              <a:t>        theta = math.radians(theta) # Python thinks in radians!</a:t>
            </a:r>
          </a:p>
        </p:txBody>
      </p:sp>
      <p:sp>
        <p:nvSpPr>
          <p:cNvPr id="30723" name="TextBox 5"/>
          <p:cNvSpPr txBox="1">
            <a:spLocks noChangeArrowheads="1"/>
          </p:cNvSpPr>
          <p:nvPr/>
        </p:nvSpPr>
        <p:spPr bwMode="auto">
          <a:xfrm>
            <a:off x="7242175" y="1674813"/>
            <a:ext cx="1633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8000"/>
                </a:solidFill>
                <a:latin typeface="Times" pitchFamily="18" charset="0"/>
              </a:rPr>
              <a:t>Do this one last</a:t>
            </a:r>
          </a:p>
        </p:txBody>
      </p:sp>
      <p:cxnSp>
        <p:nvCxnSpPr>
          <p:cNvPr id="8" name="Straight Connector 7"/>
          <p:cNvCxnSpPr/>
          <p:nvPr/>
        </p:nvCxnSpPr>
        <p:spPr>
          <a:xfrm>
            <a:off x="296863" y="3563938"/>
            <a:ext cx="866933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6863" y="5924550"/>
            <a:ext cx="8669337" cy="1588"/>
          </a:xfrm>
          <a:prstGeom prst="line">
            <a:avLst/>
          </a:prstGeom>
        </p:spPr>
        <p:style>
          <a:lnRef idx="2">
            <a:schemeClr val="accent1"/>
          </a:lnRef>
          <a:fillRef idx="0">
            <a:schemeClr val="accent1"/>
          </a:fillRef>
          <a:effectRef idx="1">
            <a:schemeClr val="accent1"/>
          </a:effectRef>
          <a:fontRef idx="minor">
            <a:schemeClr val="tx1"/>
          </a:fontRef>
        </p:style>
      </p:cxnSp>
      <p:sp>
        <p:nvSpPr>
          <p:cNvPr id="30726" name="TextBox 9"/>
          <p:cNvSpPr txBox="1">
            <a:spLocks noChangeArrowheads="1"/>
          </p:cNvSpPr>
          <p:nvPr/>
        </p:nvSpPr>
        <p:spPr bwMode="auto">
          <a:xfrm>
            <a:off x="284163" y="3810000"/>
            <a:ext cx="86693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Rectangle(Shape):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height,  center = Vector(0, 0), color = "black"):</a:t>
            </a:r>
          </a:p>
          <a:p>
            <a:pPr>
              <a:spcBef>
                <a:spcPct val="0"/>
              </a:spcBef>
              <a:buFontTx/>
              <a:buNone/>
            </a:pPr>
            <a:r>
              <a:rPr lang="en-US" altLang="en-US" sz="1400" b="1" dirty="0">
                <a:latin typeface="Courier New" pitchFamily="49" charset="0"/>
                <a:cs typeface="Courier New" pitchFamily="49" charset="0"/>
              </a:rPr>
              <a:t>        SW = </a:t>
            </a:r>
            <a:r>
              <a:rPr lang="en-US" altLang="en-US" sz="1400" b="1" dirty="0" smtClean="0">
                <a:latin typeface="Courier New" pitchFamily="49" charset="0"/>
                <a:cs typeface="Courier New" pitchFamily="49" charset="0"/>
              </a:rPr>
              <a:t>Vector2(</a:t>
            </a:r>
            <a:r>
              <a:rPr lang="en-US" altLang="en-US" sz="1400" b="1" dirty="0" err="1" smtClean="0">
                <a:latin typeface="Courier New" pitchFamily="49" charset="0"/>
                <a:cs typeface="Courier New" pitchFamily="49" charset="0"/>
              </a:rPr>
              <a:t>center.x</a:t>
            </a:r>
            <a:r>
              <a:rPr lang="en-US" altLang="en-US" sz="1400" b="1" dirty="0" smtClean="0">
                <a:latin typeface="Courier New" pitchFamily="49" charset="0"/>
                <a:cs typeface="Courier New" pitchFamily="49" charset="0"/>
              </a:rPr>
              <a:t> </a:t>
            </a:r>
            <a:r>
              <a:rPr lang="en-US" altLang="en-US" sz="1400" b="1" dirty="0">
                <a:latin typeface="Courier New" pitchFamily="49" charset="0"/>
                <a:cs typeface="Courier New" pitchFamily="49" charset="0"/>
              </a:rPr>
              <a:t>–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NW = </a:t>
            </a:r>
            <a:r>
              <a:rPr lang="en-US" altLang="en-US" sz="1400" b="1" dirty="0" smtClean="0">
                <a:latin typeface="Courier New" pitchFamily="49" charset="0"/>
                <a:cs typeface="Courier New" pitchFamily="49" charset="0"/>
              </a:rPr>
              <a:t>Vector2(</a:t>
            </a:r>
            <a:r>
              <a:rPr lang="en-US" altLang="en-US" sz="1400" b="1" dirty="0" err="1" smtClean="0">
                <a:latin typeface="Courier New" pitchFamily="49" charset="0"/>
                <a:cs typeface="Courier New" pitchFamily="49" charset="0"/>
              </a:rPr>
              <a:t>center.x</a:t>
            </a:r>
            <a:r>
              <a:rPr lang="en-US" altLang="en-US" sz="1400" b="1" dirty="0" smtClean="0">
                <a:latin typeface="Courier New" pitchFamily="49" charset="0"/>
                <a:cs typeface="Courier New" pitchFamily="49" charset="0"/>
              </a:rPr>
              <a:t> </a:t>
            </a:r>
            <a:r>
              <a:rPr lang="en-US" altLang="en-US" sz="1400" b="1" dirty="0">
                <a:latin typeface="Courier New" pitchFamily="49" charset="0"/>
                <a:cs typeface="Courier New" pitchFamily="49" charset="0"/>
              </a:rPr>
              <a:t>–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NE = </a:t>
            </a:r>
            <a:r>
              <a:rPr lang="en-US" altLang="en-US" sz="1400" b="1" dirty="0" smtClean="0">
                <a:latin typeface="Courier New" pitchFamily="49" charset="0"/>
                <a:cs typeface="Courier New" pitchFamily="49" charset="0"/>
              </a:rPr>
              <a:t>Vector2(</a:t>
            </a:r>
            <a:r>
              <a:rPr lang="en-US" altLang="en-US" sz="1400" b="1" dirty="0" err="1" smtClean="0">
                <a:latin typeface="Courier New" pitchFamily="49" charset="0"/>
                <a:cs typeface="Courier New" pitchFamily="49" charset="0"/>
              </a:rPr>
              <a:t>center.x</a:t>
            </a:r>
            <a:r>
              <a:rPr lang="en-US" altLang="en-US" sz="1400" b="1" dirty="0" smtClean="0">
                <a:latin typeface="Courier New" pitchFamily="49" charset="0"/>
                <a:cs typeface="Courier New" pitchFamily="49" charset="0"/>
              </a:rPr>
              <a:t> </a:t>
            </a:r>
            <a:r>
              <a:rPr lang="en-US" altLang="en-US" sz="1400" b="1" dirty="0">
                <a:latin typeface="Courier New" pitchFamily="49" charset="0"/>
                <a:cs typeface="Courier New" pitchFamily="49" charset="0"/>
              </a:rPr>
              <a:t>+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SE = </a:t>
            </a:r>
            <a:r>
              <a:rPr lang="en-US" altLang="en-US" sz="1400" b="1" dirty="0" smtClean="0">
                <a:latin typeface="Courier New" pitchFamily="49" charset="0"/>
                <a:cs typeface="Courier New" pitchFamily="49" charset="0"/>
              </a:rPr>
              <a:t>Vector2(</a:t>
            </a:r>
            <a:r>
              <a:rPr lang="en-US" altLang="en-US" sz="1400" b="1" dirty="0" err="1" smtClean="0">
                <a:latin typeface="Courier New" pitchFamily="49" charset="0"/>
                <a:cs typeface="Courier New" pitchFamily="49" charset="0"/>
              </a:rPr>
              <a:t>center.x</a:t>
            </a:r>
            <a:r>
              <a:rPr lang="en-US" altLang="en-US" sz="1400" b="1" dirty="0" smtClean="0">
                <a:latin typeface="Courier New" pitchFamily="49" charset="0"/>
                <a:cs typeface="Courier New" pitchFamily="49" charset="0"/>
              </a:rPr>
              <a:t> </a:t>
            </a:r>
            <a:r>
              <a:rPr lang="en-US" altLang="en-US" sz="1400" b="1" dirty="0">
                <a:latin typeface="Courier New" pitchFamily="49" charset="0"/>
                <a:cs typeface="Courier New" pitchFamily="49" charset="0"/>
              </a:rPr>
              <a:t>+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self.points</a:t>
            </a:r>
            <a:r>
              <a:rPr lang="en-US" altLang="en-US" sz="1400" b="1" dirty="0">
                <a:latin typeface="Courier New" pitchFamily="49" charset="0"/>
                <a:cs typeface="Courier New" pitchFamily="49" charset="0"/>
              </a:rPr>
              <a:t> = [SW, NW, NE, SE]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self.color</a:t>
            </a:r>
            <a:r>
              <a:rPr lang="en-US" altLang="en-US" sz="1400" b="1" dirty="0">
                <a:latin typeface="Courier New" pitchFamily="49" charset="0"/>
                <a:cs typeface="Courier New" pitchFamily="49" charset="0"/>
              </a:rPr>
              <a:t> = color</a:t>
            </a:r>
          </a:p>
        </p:txBody>
      </p:sp>
      <p:sp>
        <p:nvSpPr>
          <p:cNvPr id="30727" name="TextBox 1"/>
          <p:cNvSpPr txBox="1">
            <a:spLocks noChangeArrowheads="1"/>
          </p:cNvSpPr>
          <p:nvPr/>
        </p:nvSpPr>
        <p:spPr bwMode="auto">
          <a:xfrm>
            <a:off x="284163" y="6043613"/>
            <a:ext cx="78101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Square(Rectangle):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center=Vector(0, 0), color = "black"):</a:t>
            </a:r>
          </a:p>
          <a:p>
            <a:pPr>
              <a:spcBef>
                <a:spcPct val="0"/>
              </a:spcBef>
              <a:buFontTx/>
              <a:buNone/>
            </a:pPr>
            <a:r>
              <a:rPr lang="en-US" altLang="en-US" sz="1400" b="1" dirty="0">
                <a:latin typeface="Courier New" pitchFamily="49" charset="0"/>
                <a:cs typeface="Courier New" pitchFamily="49" charset="0"/>
              </a:rPr>
              <a:t>        </a:t>
            </a:r>
            <a:r>
              <a:rPr lang="en-US" altLang="en-US" sz="1400" b="1" dirty="0" smtClean="0">
                <a:latin typeface="Courier New" pitchFamily="49" charset="0"/>
                <a:cs typeface="Courier New" pitchFamily="49" charset="0"/>
              </a:rPr>
              <a:t>super(Square, self).__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width, center, color)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284163" y="119063"/>
            <a:ext cx="6599884"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a:t>
            </a:r>
            <a:r>
              <a:rPr lang="en-US" altLang="en-US" sz="1200" b="1" dirty="0" smtClean="0">
                <a:latin typeface="Courier New" pitchFamily="49" charset="0"/>
                <a:cs typeface="Courier New" pitchFamily="49" charset="0"/>
              </a:rPr>
              <a:t>Shape(object):</a:t>
            </a: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 =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render(self):</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solidFill>
                  <a:srgbClr val="0000FF"/>
                </a:solidFill>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rotate(self, theta):</a:t>
            </a:r>
          </a:p>
          <a:p>
            <a:pPr>
              <a:spcBef>
                <a:spcPct val="0"/>
              </a:spcBef>
              <a:buFontTx/>
              <a:buNone/>
            </a:pPr>
            <a:r>
              <a:rPr lang="en-US" altLang="en-US" sz="1200" b="1" dirty="0">
                <a:latin typeface="Courier New" pitchFamily="49" charset="0"/>
                <a:cs typeface="Courier New" pitchFamily="49" charset="0"/>
              </a:rPr>
              <a:t>        """Rotate shape by theta degrees"""</a:t>
            </a:r>
          </a:p>
          <a:p>
            <a:pPr>
              <a:spcBef>
                <a:spcPct val="0"/>
              </a:spcBef>
              <a:buFontTx/>
              <a:buNone/>
            </a:pPr>
            <a:r>
              <a:rPr lang="en-US" altLang="en-US" sz="1200" b="1" dirty="0">
                <a:latin typeface="Courier New" pitchFamily="49" charset="0"/>
                <a:cs typeface="Courier New" pitchFamily="49" charset="0"/>
              </a:rPr>
              <a:t>        theta = </a:t>
            </a:r>
            <a:r>
              <a:rPr lang="en-US" altLang="en-US" sz="1200" b="1" dirty="0" err="1">
                <a:latin typeface="Courier New" pitchFamily="49" charset="0"/>
                <a:cs typeface="Courier New" pitchFamily="49" charset="0"/>
              </a:rPr>
              <a:t>math.radians</a:t>
            </a:r>
            <a:r>
              <a:rPr lang="en-US" altLang="en-US" sz="1200" b="1" dirty="0">
                <a:latin typeface="Courier New" pitchFamily="49" charset="0"/>
                <a:cs typeface="Courier New" pitchFamily="49" charset="0"/>
              </a:rPr>
              <a:t>(theta) # Python thinks in radians!</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RotationMatrix</a:t>
            </a:r>
            <a:r>
              <a:rPr lang="en-US" altLang="en-US" sz="1200" b="1" dirty="0">
                <a:latin typeface="Courier New" pitchFamily="49" charset="0"/>
                <a:cs typeface="Courier New" pitchFamily="49" charset="0"/>
              </a:rPr>
              <a:t> = </a:t>
            </a:r>
            <a:r>
              <a:rPr lang="en-US" altLang="en-US" sz="1200" b="1" dirty="0" smtClean="0">
                <a:latin typeface="Courier New" pitchFamily="49" charset="0"/>
                <a:cs typeface="Courier New" pitchFamily="49" charset="0"/>
              </a:rPr>
              <a:t>Matrix2(</a:t>
            </a:r>
            <a:r>
              <a:rPr lang="en-US" altLang="en-US" sz="1200" b="1" dirty="0" err="1" smtClean="0">
                <a:latin typeface="Courier New" pitchFamily="49" charset="0"/>
                <a:cs typeface="Courier New" pitchFamily="49" charset="0"/>
              </a:rPr>
              <a:t>math.cos</a:t>
            </a:r>
            <a:r>
              <a:rPr lang="en-US" altLang="en-US" sz="1200" b="1" dirty="0" smtClean="0">
                <a:latin typeface="Courier New" pitchFamily="49" charset="0"/>
                <a:cs typeface="Courier New" pitchFamily="49" charset="0"/>
              </a:rPr>
              <a:t>(theta</a:t>
            </a:r>
            <a:r>
              <a:rPr lang="en-US" altLang="en-US" sz="1200" b="1" dirty="0">
                <a:latin typeface="Courier New" pitchFamily="49" charset="0"/>
                <a:cs typeface="Courier New" pitchFamily="49" charset="0"/>
              </a:rPr>
              <a:t>), -1*</a:t>
            </a:r>
            <a:r>
              <a:rPr lang="en-US" altLang="en-US" sz="1200" b="1" dirty="0" err="1">
                <a:latin typeface="Courier New" pitchFamily="49" charset="0"/>
                <a:cs typeface="Courier New" pitchFamily="49" charset="0"/>
              </a:rPr>
              <a:t>math.sin</a:t>
            </a:r>
            <a:r>
              <a:rPr lang="en-US" altLang="en-US" sz="1200" b="1" dirty="0">
                <a:latin typeface="Courier New" pitchFamily="49" charset="0"/>
                <a:cs typeface="Courier New" pitchFamily="49" charset="0"/>
              </a:rPr>
              <a:t>(theta),</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math.sin</a:t>
            </a:r>
            <a:r>
              <a:rPr lang="en-US" altLang="en-US" sz="1200" b="1" dirty="0">
                <a:latin typeface="Courier New" pitchFamily="49" charset="0"/>
                <a:cs typeface="Courier New" pitchFamily="49" charset="0"/>
              </a:rPr>
              <a:t>(theta), </a:t>
            </a:r>
            <a:r>
              <a:rPr lang="en-US" altLang="en-US" sz="1200" b="1" dirty="0" err="1">
                <a:latin typeface="Courier New" pitchFamily="49" charset="0"/>
                <a:cs typeface="Courier New" pitchFamily="49" charset="0"/>
              </a:rPr>
              <a:t>math.cos</a:t>
            </a:r>
            <a:r>
              <a:rPr lang="en-US" altLang="en-US" sz="1200" b="1" dirty="0">
                <a:latin typeface="Courier New" pitchFamily="49" charset="0"/>
                <a:cs typeface="Courier New" pitchFamily="49" charset="0"/>
              </a:rPr>
              <a:t>(theta))</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newPoints</a:t>
            </a:r>
            <a:r>
              <a:rPr lang="en-US" altLang="en-US" sz="1200" b="1" dirty="0">
                <a:latin typeface="Courier New" pitchFamily="49" charset="0"/>
                <a:cs typeface="Courier New" pitchFamily="49" charset="0"/>
              </a:rPr>
              <a:t> = []</a:t>
            </a:r>
          </a:p>
          <a:p>
            <a:pPr>
              <a:spcBef>
                <a:spcPct val="0"/>
              </a:spcBef>
              <a:buFontTx/>
              <a:buNone/>
            </a:pPr>
            <a:r>
              <a:rPr lang="en-US" altLang="en-US" sz="1200" b="1" dirty="0">
                <a:latin typeface="Courier New" pitchFamily="49" charset="0"/>
                <a:cs typeface="Courier New" pitchFamily="49" charset="0"/>
              </a:rPr>
              <a:t>        for vector in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newvector</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RotationMatrix</a:t>
            </a:r>
            <a:r>
              <a:rPr lang="en-US" altLang="en-US" sz="1200" b="1" dirty="0">
                <a:latin typeface="Courier New" pitchFamily="49" charset="0"/>
                <a:cs typeface="Courier New" pitchFamily="49" charset="0"/>
              </a:rPr>
              <a:t> * vector</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newPoints.append</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newvector</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newPoints</a:t>
            </a:r>
            <a:endParaRPr lang="en-US" altLang="en-US" sz="1200" b="1" dirty="0">
              <a:latin typeface="Courier New" pitchFamily="49" charset="0"/>
              <a:cs typeface="Courier New" pitchFamily="49" charset="0"/>
            </a:endParaRPr>
          </a:p>
        </p:txBody>
      </p:sp>
      <p:cxnSp>
        <p:nvCxnSpPr>
          <p:cNvPr id="8" name="Straight Connector 7"/>
          <p:cNvCxnSpPr/>
          <p:nvPr/>
        </p:nvCxnSpPr>
        <p:spPr>
          <a:xfrm>
            <a:off x="296863" y="3563938"/>
            <a:ext cx="866933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6863" y="5924550"/>
            <a:ext cx="8669337" cy="1588"/>
          </a:xfrm>
          <a:prstGeom prst="line">
            <a:avLst/>
          </a:prstGeom>
        </p:spPr>
        <p:style>
          <a:lnRef idx="2">
            <a:schemeClr val="accent1"/>
          </a:lnRef>
          <a:fillRef idx="0">
            <a:schemeClr val="accent1"/>
          </a:fillRef>
          <a:effectRef idx="1">
            <a:schemeClr val="accent1"/>
          </a:effectRef>
          <a:fontRef idx="minor">
            <a:schemeClr val="tx1"/>
          </a:fontRef>
        </p:style>
      </p:cxnSp>
      <p:sp>
        <p:nvSpPr>
          <p:cNvPr id="31749" name="TextBox 9"/>
          <p:cNvSpPr txBox="1">
            <a:spLocks noChangeArrowheads="1"/>
          </p:cNvSpPr>
          <p:nvPr/>
        </p:nvSpPr>
        <p:spPr bwMode="auto">
          <a:xfrm>
            <a:off x="284163" y="3810000"/>
            <a:ext cx="86693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Rectangle(Shape):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height,  center = Vector(0, 0), color = "black"):</a:t>
            </a:r>
          </a:p>
          <a:p>
            <a:pPr>
              <a:spcBef>
                <a:spcPct val="0"/>
              </a:spcBef>
              <a:buFontTx/>
              <a:buNone/>
            </a:pPr>
            <a:r>
              <a:rPr lang="en-US" altLang="en-US" sz="1400" b="1" dirty="0">
                <a:latin typeface="Courier New" pitchFamily="49" charset="0"/>
                <a:cs typeface="Courier New" pitchFamily="49" charset="0"/>
              </a:rPr>
              <a:t>        SW = </a:t>
            </a:r>
            <a:r>
              <a:rPr lang="en-US" altLang="en-US" sz="1400" b="1" dirty="0" smtClean="0">
                <a:latin typeface="Courier New" pitchFamily="49" charset="0"/>
                <a:cs typeface="Courier New" pitchFamily="49" charset="0"/>
              </a:rPr>
              <a:t>Vector2(</a:t>
            </a:r>
            <a:r>
              <a:rPr lang="en-US" altLang="en-US" sz="1400" b="1" dirty="0" err="1" smtClean="0">
                <a:latin typeface="Courier New" pitchFamily="49" charset="0"/>
                <a:cs typeface="Courier New" pitchFamily="49" charset="0"/>
              </a:rPr>
              <a:t>center.x</a:t>
            </a:r>
            <a:r>
              <a:rPr lang="en-US" altLang="en-US" sz="1400" b="1" dirty="0" smtClean="0">
                <a:latin typeface="Courier New" pitchFamily="49" charset="0"/>
                <a:cs typeface="Courier New" pitchFamily="49" charset="0"/>
              </a:rPr>
              <a:t> </a:t>
            </a:r>
            <a:r>
              <a:rPr lang="en-US" altLang="en-US" sz="1400" b="1" dirty="0">
                <a:latin typeface="Courier New" pitchFamily="49" charset="0"/>
                <a:cs typeface="Courier New" pitchFamily="49" charset="0"/>
              </a:rPr>
              <a:t>–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NW = </a:t>
            </a:r>
            <a:r>
              <a:rPr lang="en-US" altLang="en-US" sz="1400" b="1" dirty="0" smtClean="0">
                <a:latin typeface="Courier New" pitchFamily="49" charset="0"/>
                <a:cs typeface="Courier New" pitchFamily="49" charset="0"/>
              </a:rPr>
              <a:t>Vector2(</a:t>
            </a:r>
            <a:r>
              <a:rPr lang="en-US" altLang="en-US" sz="1400" b="1" dirty="0" err="1" smtClean="0">
                <a:latin typeface="Courier New" pitchFamily="49" charset="0"/>
                <a:cs typeface="Courier New" pitchFamily="49" charset="0"/>
              </a:rPr>
              <a:t>center.x</a:t>
            </a:r>
            <a:r>
              <a:rPr lang="en-US" altLang="en-US" sz="1400" b="1" dirty="0" smtClean="0">
                <a:latin typeface="Courier New" pitchFamily="49" charset="0"/>
                <a:cs typeface="Courier New" pitchFamily="49" charset="0"/>
              </a:rPr>
              <a:t> </a:t>
            </a:r>
            <a:r>
              <a:rPr lang="en-US" altLang="en-US" sz="1400" b="1" dirty="0">
                <a:latin typeface="Courier New" pitchFamily="49" charset="0"/>
                <a:cs typeface="Courier New" pitchFamily="49" charset="0"/>
              </a:rPr>
              <a:t>–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NE = </a:t>
            </a:r>
            <a:r>
              <a:rPr lang="en-US" altLang="en-US" sz="1400" b="1" dirty="0" smtClean="0">
                <a:latin typeface="Courier New" pitchFamily="49" charset="0"/>
                <a:cs typeface="Courier New" pitchFamily="49" charset="0"/>
              </a:rPr>
              <a:t>Vector2(</a:t>
            </a:r>
            <a:r>
              <a:rPr lang="en-US" altLang="en-US" sz="1400" b="1" dirty="0" err="1" smtClean="0">
                <a:latin typeface="Courier New" pitchFamily="49" charset="0"/>
                <a:cs typeface="Courier New" pitchFamily="49" charset="0"/>
              </a:rPr>
              <a:t>center.x</a:t>
            </a:r>
            <a:r>
              <a:rPr lang="en-US" altLang="en-US" sz="1400" b="1" dirty="0" smtClean="0">
                <a:latin typeface="Courier New" pitchFamily="49" charset="0"/>
                <a:cs typeface="Courier New" pitchFamily="49" charset="0"/>
              </a:rPr>
              <a:t> </a:t>
            </a:r>
            <a:r>
              <a:rPr lang="en-US" altLang="en-US" sz="1400" b="1" dirty="0">
                <a:latin typeface="Courier New" pitchFamily="49" charset="0"/>
                <a:cs typeface="Courier New" pitchFamily="49" charset="0"/>
              </a:rPr>
              <a:t>+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SE = </a:t>
            </a:r>
            <a:r>
              <a:rPr lang="en-US" altLang="en-US" sz="1400" b="1" dirty="0" smtClean="0">
                <a:latin typeface="Courier New" pitchFamily="49" charset="0"/>
                <a:cs typeface="Courier New" pitchFamily="49" charset="0"/>
              </a:rPr>
              <a:t>Vector2(</a:t>
            </a:r>
            <a:r>
              <a:rPr lang="en-US" altLang="en-US" sz="1400" b="1" dirty="0" err="1" smtClean="0">
                <a:latin typeface="Courier New" pitchFamily="49" charset="0"/>
                <a:cs typeface="Courier New" pitchFamily="49" charset="0"/>
              </a:rPr>
              <a:t>center.x</a:t>
            </a:r>
            <a:r>
              <a:rPr lang="en-US" altLang="en-US" sz="1400" b="1" dirty="0" smtClean="0">
                <a:latin typeface="Courier New" pitchFamily="49" charset="0"/>
                <a:cs typeface="Courier New" pitchFamily="49" charset="0"/>
              </a:rPr>
              <a:t> </a:t>
            </a:r>
            <a:r>
              <a:rPr lang="en-US" altLang="en-US" sz="1400" b="1" dirty="0">
                <a:latin typeface="Courier New" pitchFamily="49" charset="0"/>
                <a:cs typeface="Courier New" pitchFamily="49" charset="0"/>
              </a:rPr>
              <a:t>+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self.points</a:t>
            </a:r>
            <a:r>
              <a:rPr lang="en-US" altLang="en-US" sz="1400" b="1" dirty="0">
                <a:latin typeface="Courier New" pitchFamily="49" charset="0"/>
                <a:cs typeface="Courier New" pitchFamily="49" charset="0"/>
              </a:rPr>
              <a:t> = [SW, NW, NE, SE]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self.color</a:t>
            </a:r>
            <a:r>
              <a:rPr lang="en-US" altLang="en-US" sz="1400" b="1" dirty="0">
                <a:latin typeface="Courier New" pitchFamily="49" charset="0"/>
                <a:cs typeface="Courier New" pitchFamily="49" charset="0"/>
              </a:rPr>
              <a:t> = color</a:t>
            </a:r>
          </a:p>
        </p:txBody>
      </p:sp>
      <p:sp>
        <p:nvSpPr>
          <p:cNvPr id="31750" name="TextBox 1"/>
          <p:cNvSpPr txBox="1">
            <a:spLocks noChangeArrowheads="1"/>
          </p:cNvSpPr>
          <p:nvPr/>
        </p:nvSpPr>
        <p:spPr bwMode="auto">
          <a:xfrm>
            <a:off x="284163" y="6043613"/>
            <a:ext cx="78101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Square(Rectangle):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center=Vector(0, 0), color = "black"):</a:t>
            </a:r>
          </a:p>
          <a:p>
            <a:pPr>
              <a:spcBef>
                <a:spcPct val="0"/>
              </a:spcBef>
              <a:buFontTx/>
              <a:buNone/>
            </a:pPr>
            <a:r>
              <a:rPr lang="en-US" altLang="en-US" sz="1400" b="1" dirty="0">
                <a:latin typeface="Courier New" pitchFamily="49" charset="0"/>
                <a:cs typeface="Courier New" pitchFamily="49" charset="0"/>
              </a:rPr>
              <a:t>        </a:t>
            </a:r>
            <a:r>
              <a:rPr lang="en-US" altLang="en-US" sz="1400" b="1" dirty="0" smtClean="0">
                <a:latin typeface="Courier New" pitchFamily="49" charset="0"/>
                <a:cs typeface="Courier New" pitchFamily="49" charset="0"/>
              </a:rPr>
              <a:t>super(Square, self).__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width, center, color)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228600"/>
            <a:ext cx="7772400" cy="685800"/>
          </a:xfrm>
        </p:spPr>
        <p:txBody>
          <a:bodyPr/>
          <a:lstStyle/>
          <a:p>
            <a:r>
              <a:rPr lang="en-US" altLang="en-US" smtClean="0"/>
              <a:t>One Implementation</a:t>
            </a:r>
          </a:p>
        </p:txBody>
      </p:sp>
      <p:sp>
        <p:nvSpPr>
          <p:cNvPr id="5123" name="Content Placeholder 2"/>
          <p:cNvSpPr>
            <a:spLocks noGrp="1"/>
          </p:cNvSpPr>
          <p:nvPr>
            <p:ph idx="1"/>
          </p:nvPr>
        </p:nvSpPr>
        <p:spPr/>
        <p:txBody>
          <a:bodyPr/>
          <a:lstStyle/>
          <a:p>
            <a:pPr>
              <a:buFontTx/>
              <a:buNone/>
            </a:pPr>
            <a:r>
              <a:rPr lang="en-US" altLang="en-US" sz="2000" b="1" dirty="0" smtClean="0">
                <a:latin typeface="Courier New" pitchFamily="49" charset="0"/>
                <a:cs typeface="Courier New" pitchFamily="49" charset="0"/>
              </a:rPr>
              <a:t>class Date(object):</a:t>
            </a:r>
          </a:p>
          <a:p>
            <a:pPr>
              <a:buFontTx/>
              <a:buNone/>
            </a:pPr>
            <a:r>
              <a:rPr lang="en-US" altLang="en-US" sz="2000" b="1" dirty="0" smtClean="0">
                <a:latin typeface="Courier New" pitchFamily="49" charset="0"/>
                <a:cs typeface="Courier New" pitchFamily="49" charset="0"/>
              </a:rPr>
              <a:t>  </a:t>
            </a:r>
            <a:r>
              <a:rPr lang="en-US" altLang="en-US" sz="2000" b="1" dirty="0" err="1" smtClean="0">
                <a:latin typeface="Courier New" pitchFamily="49" charset="0"/>
                <a:cs typeface="Courier New" pitchFamily="49" charset="0"/>
              </a:rPr>
              <a:t>def</a:t>
            </a:r>
            <a:r>
              <a:rPr lang="en-US" altLang="en-US" sz="2000" b="1" dirty="0" smtClean="0">
                <a:latin typeface="Courier New" pitchFamily="49" charset="0"/>
                <a:cs typeface="Courier New" pitchFamily="49" charset="0"/>
              </a:rPr>
              <a:t> __</a:t>
            </a:r>
            <a:r>
              <a:rPr lang="en-US" altLang="en-US" sz="2000" b="1" dirty="0" err="1" smtClean="0">
                <a:latin typeface="Courier New" pitchFamily="49" charset="0"/>
                <a:cs typeface="Courier New" pitchFamily="49" charset="0"/>
              </a:rPr>
              <a:t>init</a:t>
            </a:r>
            <a:r>
              <a:rPr lang="en-US" altLang="en-US" sz="2000" b="1" dirty="0" smtClean="0">
                <a:latin typeface="Courier New" pitchFamily="49" charset="0"/>
                <a:cs typeface="Courier New" pitchFamily="49" charset="0"/>
              </a:rPr>
              <a:t>__(self, m, d, y):</a:t>
            </a:r>
          </a:p>
          <a:p>
            <a:pPr>
              <a:buFontTx/>
              <a:buNone/>
            </a:pPr>
            <a:r>
              <a:rPr lang="en-US" altLang="en-US" sz="2000" b="1" dirty="0" smtClean="0">
                <a:latin typeface="Courier New" pitchFamily="49" charset="0"/>
                <a:cs typeface="Courier New" pitchFamily="49" charset="0"/>
              </a:rPr>
              <a:t>    </a:t>
            </a:r>
            <a:r>
              <a:rPr lang="en-US" altLang="en-US" sz="2000" b="1" dirty="0" err="1" smtClean="0">
                <a:latin typeface="Courier New" pitchFamily="49" charset="0"/>
                <a:cs typeface="Courier New" pitchFamily="49" charset="0"/>
              </a:rPr>
              <a:t>self.month</a:t>
            </a:r>
            <a:r>
              <a:rPr lang="en-US" altLang="en-US" sz="2000" b="1" dirty="0" smtClean="0">
                <a:latin typeface="Courier New" pitchFamily="49" charset="0"/>
                <a:cs typeface="Courier New" pitchFamily="49" charset="0"/>
              </a:rPr>
              <a:t> = m</a:t>
            </a:r>
          </a:p>
          <a:p>
            <a:pPr>
              <a:buFontTx/>
              <a:buNone/>
            </a:pPr>
            <a:r>
              <a:rPr lang="en-US" altLang="en-US" sz="2000" b="1" dirty="0" smtClean="0">
                <a:latin typeface="Courier New" pitchFamily="49" charset="0"/>
                <a:cs typeface="Courier New" pitchFamily="49" charset="0"/>
              </a:rPr>
              <a:t>    </a:t>
            </a:r>
            <a:r>
              <a:rPr lang="en-US" altLang="en-US" sz="2000" b="1" dirty="0" err="1" smtClean="0">
                <a:latin typeface="Courier New" pitchFamily="49" charset="0"/>
                <a:cs typeface="Courier New" pitchFamily="49" charset="0"/>
              </a:rPr>
              <a:t>self.day</a:t>
            </a:r>
            <a:r>
              <a:rPr lang="en-US" altLang="en-US" sz="2000" b="1" dirty="0" smtClean="0">
                <a:latin typeface="Courier New" pitchFamily="49" charset="0"/>
                <a:cs typeface="Courier New" pitchFamily="49" charset="0"/>
              </a:rPr>
              <a:t> = d</a:t>
            </a:r>
          </a:p>
          <a:p>
            <a:pPr>
              <a:buFontTx/>
              <a:buNone/>
            </a:pPr>
            <a:r>
              <a:rPr lang="en-US" altLang="en-US" sz="2000" b="1" dirty="0" smtClean="0">
                <a:latin typeface="Courier New" pitchFamily="49" charset="0"/>
                <a:cs typeface="Courier New" pitchFamily="49" charset="0"/>
              </a:rPr>
              <a:t>    </a:t>
            </a:r>
            <a:r>
              <a:rPr lang="en-US" altLang="en-US" sz="2000" b="1" dirty="0" err="1" smtClean="0">
                <a:latin typeface="Courier New" pitchFamily="49" charset="0"/>
                <a:cs typeface="Courier New" pitchFamily="49" charset="0"/>
              </a:rPr>
              <a:t>self.year</a:t>
            </a:r>
            <a:r>
              <a:rPr lang="en-US" altLang="en-US" sz="2000" b="1" dirty="0" smtClean="0">
                <a:latin typeface="Courier New" pitchFamily="49" charset="0"/>
                <a:cs typeface="Courier New" pitchFamily="49" charset="0"/>
              </a:rPr>
              <a:t> = y</a:t>
            </a:r>
          </a:p>
          <a:p>
            <a:pPr>
              <a:buFontTx/>
              <a:buNone/>
            </a:pPr>
            <a:r>
              <a:rPr lang="en-US" altLang="en-US" sz="2800" b="1" dirty="0" smtClean="0">
                <a:latin typeface="Courier New" pitchFamily="49" charset="0"/>
                <a:cs typeface="Courier New" pitchFamily="49" charset="0"/>
              </a:rPr>
              <a:t>  </a:t>
            </a:r>
          </a:p>
          <a:p>
            <a:pPr>
              <a:buFontTx/>
              <a:buNone/>
            </a:pPr>
            <a:r>
              <a:rPr lang="en-US" altLang="en-US" sz="2800" b="1" dirty="0" smtClean="0">
                <a:latin typeface="Courier New" pitchFamily="49" charset="0"/>
                <a:cs typeface="Courier New" pitchFamily="49" charset="0"/>
              </a:rPr>
              <a:t>&gt;&gt;&gt; d = Date(1, 21, 1969)</a:t>
            </a:r>
          </a:p>
        </p:txBody>
      </p:sp>
      <p:grpSp>
        <p:nvGrpSpPr>
          <p:cNvPr id="5124" name="Group 3"/>
          <p:cNvGrpSpPr>
            <a:grpSpLocks/>
          </p:cNvGrpSpPr>
          <p:nvPr/>
        </p:nvGrpSpPr>
        <p:grpSpPr bwMode="auto">
          <a:xfrm>
            <a:off x="609600" y="1066800"/>
            <a:ext cx="8218488" cy="180975"/>
            <a:chOff x="295" y="1311"/>
            <a:chExt cx="5177" cy="114"/>
          </a:xfrm>
        </p:grpSpPr>
        <p:sp>
          <p:nvSpPr>
            <p:cNvPr id="512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512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498475" y="301625"/>
            <a:ext cx="78517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600" b="1" dirty="0">
                <a:latin typeface="Courier New" pitchFamily="49" charset="0"/>
                <a:cs typeface="Courier New" pitchFamily="49" charset="0"/>
              </a:rPr>
              <a:t>class </a:t>
            </a:r>
            <a:r>
              <a:rPr lang="en-US" altLang="en-US" sz="1600" b="1" dirty="0" smtClean="0">
                <a:latin typeface="Courier New" pitchFamily="49" charset="0"/>
                <a:cs typeface="Courier New" pitchFamily="49" charset="0"/>
              </a:rPr>
              <a:t>Shape(object):</a:t>
            </a:r>
            <a:endParaRPr lang="en-US" altLang="en-US" sz="1600" b="1" dirty="0">
              <a:latin typeface="Courier New" pitchFamily="49" charset="0"/>
              <a:cs typeface="Courier New" pitchFamily="49" charset="0"/>
            </a:endParaRPr>
          </a:p>
          <a:p>
            <a:pPr>
              <a:spcBef>
                <a:spcPct val="0"/>
              </a:spcBef>
              <a:buFontTx/>
              <a:buNone/>
            </a:pP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__</a:t>
            </a:r>
            <a:r>
              <a:rPr lang="en-US" altLang="en-US" sz="1600" b="1" dirty="0" err="1">
                <a:latin typeface="Courier New" pitchFamily="49" charset="0"/>
                <a:cs typeface="Courier New" pitchFamily="49" charset="0"/>
              </a:rPr>
              <a:t>init</a:t>
            </a:r>
            <a:r>
              <a:rPr lang="en-US" altLang="en-US" sz="1600" b="1" dirty="0">
                <a:latin typeface="Courier New" pitchFamily="49" charset="0"/>
                <a:cs typeface="Courier New" pitchFamily="49" charset="0"/>
              </a:rPr>
              <a:t>__(self):</a:t>
            </a: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self.points</a:t>
            </a:r>
            <a:r>
              <a:rPr lang="en-US" altLang="en-US" sz="1600" b="1" dirty="0">
                <a:latin typeface="Courier New" pitchFamily="49" charset="0"/>
                <a:cs typeface="Courier New" pitchFamily="49" charset="0"/>
              </a:rPr>
              <a:t> = []</a:t>
            </a:r>
          </a:p>
          <a:p>
            <a:pPr>
              <a:spcBef>
                <a:spcPct val="0"/>
              </a:spcBef>
              <a:buFontTx/>
              <a:buNone/>
            </a:pP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render(self):</a:t>
            </a:r>
          </a:p>
          <a:p>
            <a:pPr>
              <a:spcBef>
                <a:spcPct val="0"/>
              </a:spcBef>
              <a:buFontTx/>
              <a:buNone/>
            </a:pP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rotate(self, theta):</a:t>
            </a:r>
          </a:p>
          <a:p>
            <a:pPr>
              <a:spcBef>
                <a:spcPct val="0"/>
              </a:spcBef>
              <a:buFontTx/>
              <a:buNone/>
            </a:pPr>
            <a:r>
              <a:rPr lang="en-US" altLang="en-US" sz="1600" b="1" dirty="0">
                <a:latin typeface="Courier New" pitchFamily="49" charset="0"/>
                <a:cs typeface="Courier New" pitchFamily="49" charset="0"/>
              </a:rPr>
              <a:t>        </a:t>
            </a:r>
          </a:p>
          <a:p>
            <a:pPr>
              <a:spcBef>
                <a:spcPct val="0"/>
              </a:spcBef>
              <a:buFontTx/>
              <a:buNone/>
            </a:pPr>
            <a:r>
              <a:rPr lang="en-US" altLang="en-US" sz="1600" b="1" dirty="0">
                <a:latin typeface="Courier New" pitchFamily="49" charset="0"/>
                <a:cs typeface="Courier New" pitchFamily="49" charset="0"/>
              </a:rPr>
              <a:t>   </a:t>
            </a:r>
          </a:p>
          <a:p>
            <a:pPr>
              <a:spcBef>
                <a:spcPct val="0"/>
              </a:spcBef>
              <a:buFontTx/>
              <a:buNone/>
            </a:pPr>
            <a:r>
              <a:rPr lang="en-US" altLang="en-US" sz="1600" b="1" dirty="0">
                <a:solidFill>
                  <a:srgbClr val="0000FF"/>
                </a:solidFill>
                <a:latin typeface="Courier New" pitchFamily="49" charset="0"/>
                <a:cs typeface="Courier New" pitchFamily="49" charset="0"/>
              </a:rPr>
              <a:t>class </a:t>
            </a:r>
            <a:r>
              <a:rPr lang="en-US" altLang="en-US" sz="1600" b="1" dirty="0" smtClean="0">
                <a:solidFill>
                  <a:srgbClr val="0000FF"/>
                </a:solidFill>
                <a:latin typeface="Courier New" pitchFamily="49" charset="0"/>
                <a:cs typeface="Courier New" pitchFamily="49" charset="0"/>
              </a:rPr>
              <a:t>Circle(Shape</a:t>
            </a:r>
            <a:r>
              <a:rPr lang="en-US" altLang="en-US" sz="1600" b="1" dirty="0">
                <a:solidFill>
                  <a:srgbClr val="0000FF"/>
                </a:solidFill>
                <a:latin typeface="Courier New" pitchFamily="49" charset="0"/>
                <a:cs typeface="Courier New" pitchFamily="49" charset="0"/>
              </a:rPr>
              <a:t>):</a:t>
            </a:r>
          </a:p>
          <a:p>
            <a:pPr>
              <a:spcBef>
                <a:spcPct val="0"/>
              </a:spcBef>
              <a:buFontTx/>
              <a:buNone/>
            </a:pPr>
            <a:r>
              <a:rPr lang="en-US" altLang="en-US" sz="1600" b="1" dirty="0">
                <a:solidFill>
                  <a:srgbClr val="0000FF"/>
                </a:solidFill>
                <a:latin typeface="Courier New" pitchFamily="49" charset="0"/>
                <a:cs typeface="Courier New" pitchFamily="49" charset="0"/>
              </a:rPr>
              <a:t>    </a:t>
            </a:r>
            <a:r>
              <a:rPr lang="en-US" altLang="en-US" sz="1600" b="1" dirty="0" err="1">
                <a:solidFill>
                  <a:srgbClr val="0000FF"/>
                </a:solidFill>
                <a:latin typeface="Courier New" pitchFamily="49" charset="0"/>
                <a:cs typeface="Courier New" pitchFamily="49" charset="0"/>
              </a:rPr>
              <a:t>def</a:t>
            </a:r>
            <a:r>
              <a:rPr lang="en-US" altLang="en-US" sz="1600" b="1" dirty="0">
                <a:solidFill>
                  <a:srgbClr val="0000FF"/>
                </a:solidFill>
                <a:latin typeface="Courier New" pitchFamily="49" charset="0"/>
                <a:cs typeface="Courier New" pitchFamily="49" charset="0"/>
              </a:rPr>
              <a:t> __</a:t>
            </a:r>
            <a:r>
              <a:rPr lang="en-US" altLang="en-US" sz="1600" b="1" dirty="0" err="1">
                <a:solidFill>
                  <a:srgbClr val="0000FF"/>
                </a:solidFill>
                <a:latin typeface="Courier New" pitchFamily="49" charset="0"/>
                <a:cs typeface="Courier New" pitchFamily="49" charset="0"/>
              </a:rPr>
              <a:t>init</a:t>
            </a:r>
            <a:r>
              <a:rPr lang="en-US" altLang="en-US" sz="1600" b="1" dirty="0">
                <a:solidFill>
                  <a:srgbClr val="0000FF"/>
                </a:solidFill>
                <a:latin typeface="Courier New" pitchFamily="49" charset="0"/>
                <a:cs typeface="Courier New" pitchFamily="49" charset="0"/>
              </a:rPr>
              <a:t>__</a:t>
            </a:r>
            <a:r>
              <a:rPr lang="en-US" altLang="en-US" sz="1400" b="1" dirty="0">
                <a:solidFill>
                  <a:srgbClr val="0000FF"/>
                </a:solidFill>
                <a:latin typeface="Courier New" pitchFamily="49" charset="0"/>
                <a:cs typeface="Courier New" pitchFamily="49" charset="0"/>
              </a:rPr>
              <a:t>(self, center=Vector(0,0), radius=10, color="black"):</a:t>
            </a:r>
            <a:endParaRPr lang="en-US" altLang="en-US" sz="1200" dirty="0">
              <a:solidFill>
                <a:srgbClr val="0000FF"/>
              </a:solidFill>
              <a:latin typeface="Courier New" pitchFamily="49" charset="0"/>
              <a:cs typeface="Courier New" pitchFamily="49" charset="0"/>
            </a:endParaRPr>
          </a:p>
        </p:txBody>
      </p:sp>
      <p:sp>
        <p:nvSpPr>
          <p:cNvPr id="3" name="Rounded Rectangle 2"/>
          <p:cNvSpPr/>
          <p:nvPr/>
        </p:nvSpPr>
        <p:spPr>
          <a:xfrm>
            <a:off x="4648200" y="1219200"/>
            <a:ext cx="3481388" cy="45720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latin typeface="Courier New" pitchFamily="49" charset="0"/>
                <a:cs typeface="Courier New" pitchFamily="49" charset="0"/>
              </a:rPr>
              <a:t>turtle.circle(50)</a:t>
            </a:r>
          </a:p>
        </p:txBody>
      </p:sp>
      <p:sp>
        <p:nvSpPr>
          <p:cNvPr id="32772" name="Rounded Rectangular Callout 1"/>
          <p:cNvSpPr>
            <a:spLocks noChangeArrowheads="1"/>
          </p:cNvSpPr>
          <p:nvPr/>
        </p:nvSpPr>
        <p:spPr bwMode="auto">
          <a:xfrm>
            <a:off x="4953000" y="4191000"/>
            <a:ext cx="2819400" cy="714375"/>
          </a:xfrm>
          <a:prstGeom prst="wedgeRoundRectCallout">
            <a:avLst>
              <a:gd name="adj1" fmla="val -51148"/>
              <a:gd name="adj2" fmla="val 152843"/>
              <a:gd name="adj3"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800">
                <a:latin typeface="Times" pitchFamily="18" charset="0"/>
              </a:rPr>
              <a:t>Can I inherit render and rotate from Shape?</a:t>
            </a:r>
          </a:p>
        </p:txBody>
      </p:sp>
      <p:pic>
        <p:nvPicPr>
          <p:cNvPr id="32773"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1816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1143000"/>
          </a:xfrm>
        </p:spPr>
        <p:txBody>
          <a:bodyPr/>
          <a:lstStyle/>
          <a:p>
            <a:r>
              <a:rPr lang="en-US" altLang="en-US" smtClean="0"/>
              <a:t>More “Draw” Tricks</a:t>
            </a:r>
          </a:p>
        </p:txBody>
      </p:sp>
      <p:sp>
        <p:nvSpPr>
          <p:cNvPr id="33795" name="Content Placeholder 2"/>
          <p:cNvSpPr>
            <a:spLocks noGrp="1"/>
          </p:cNvSpPr>
          <p:nvPr>
            <p:ph idx="1"/>
          </p:nvPr>
        </p:nvSpPr>
        <p:spPr>
          <a:xfrm>
            <a:off x="457200" y="1143000"/>
            <a:ext cx="8229600" cy="4525963"/>
          </a:xfrm>
        </p:spPr>
        <p:txBody>
          <a:bodyPr/>
          <a:lstStyle/>
          <a:p>
            <a:pPr>
              <a:buFontTx/>
              <a:buNone/>
            </a:pPr>
            <a:r>
              <a:rPr lang="en-US" altLang="en-US" smtClean="0"/>
              <a:t>Rotation about an arbitrary point</a:t>
            </a:r>
          </a:p>
          <a:p>
            <a:pPr>
              <a:buFontTx/>
              <a:buNone/>
            </a:pPr>
            <a:r>
              <a:rPr lang="en-US" altLang="en-US" smtClean="0"/>
              <a:t>Homogenous coordinates and translation!</a:t>
            </a:r>
          </a:p>
        </p:txBody>
      </p:sp>
      <p:pic>
        <p:nvPicPr>
          <p:cNvPr id="337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74900"/>
            <a:ext cx="1236663"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4"/>
          <p:cNvSpPr txBox="1">
            <a:spLocks noChangeArrowheads="1"/>
          </p:cNvSpPr>
          <p:nvPr/>
        </p:nvSpPr>
        <p:spPr bwMode="auto">
          <a:xfrm>
            <a:off x="7721600" y="3074988"/>
            <a:ext cx="1279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400">
                <a:latin typeface="Times" pitchFamily="18" charset="0"/>
              </a:rPr>
              <a:t>August Mobius</a:t>
            </a:r>
          </a:p>
        </p:txBody>
      </p:sp>
      <p:pic>
        <p:nvPicPr>
          <p:cNvPr id="3379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2338" y="3717925"/>
            <a:ext cx="172878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9" name="Group 4"/>
          <p:cNvGrpSpPr>
            <a:grpSpLocks/>
          </p:cNvGrpSpPr>
          <p:nvPr/>
        </p:nvGrpSpPr>
        <p:grpSpPr bwMode="auto">
          <a:xfrm>
            <a:off x="609600" y="877888"/>
            <a:ext cx="8218488" cy="180975"/>
            <a:chOff x="295" y="1311"/>
            <a:chExt cx="5177" cy="114"/>
          </a:xfrm>
        </p:grpSpPr>
        <p:sp>
          <p:nvSpPr>
            <p:cNvPr id="3380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3380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76200"/>
            <a:ext cx="7772400" cy="1143000"/>
          </a:xfrm>
        </p:spPr>
        <p:txBody>
          <a:bodyPr/>
          <a:lstStyle/>
          <a:p>
            <a:r>
              <a:rPr lang="en-US" altLang="en-US" smtClean="0"/>
              <a:t>Another Implementation…</a:t>
            </a:r>
          </a:p>
        </p:txBody>
      </p:sp>
      <p:sp>
        <p:nvSpPr>
          <p:cNvPr id="6147" name="Content Placeholder 2"/>
          <p:cNvSpPr>
            <a:spLocks noGrp="1"/>
          </p:cNvSpPr>
          <p:nvPr>
            <p:ph idx="1"/>
          </p:nvPr>
        </p:nvSpPr>
        <p:spPr>
          <a:xfrm>
            <a:off x="457200" y="1600200"/>
            <a:ext cx="8229600" cy="4525963"/>
          </a:xfrm>
        </p:spPr>
        <p:txBody>
          <a:bodyPr/>
          <a:lstStyle/>
          <a:p>
            <a:pPr>
              <a:buFontTx/>
              <a:buNone/>
            </a:pPr>
            <a:r>
              <a:rPr lang="en-US" altLang="en-US" sz="2000" dirty="0" smtClean="0">
                <a:latin typeface="Courier New" pitchFamily="49" charset="0"/>
                <a:cs typeface="Courier New" pitchFamily="49" charset="0"/>
              </a:rPr>
              <a:t>class Date(object):</a:t>
            </a:r>
          </a:p>
          <a:p>
            <a:pPr>
              <a:buFontTx/>
              <a:buNone/>
            </a:pPr>
            <a:r>
              <a:rPr lang="en-US" altLang="en-US" sz="2000" dirty="0" smtClean="0">
                <a:latin typeface="Courier New" pitchFamily="49" charset="0"/>
                <a:cs typeface="Courier New" pitchFamily="49" charset="0"/>
              </a:rPr>
              <a:t>  </a:t>
            </a:r>
            <a:r>
              <a:rPr lang="en-US" altLang="en-US" sz="2000" dirty="0" err="1" smtClean="0">
                <a:latin typeface="Courier New" pitchFamily="49" charset="0"/>
                <a:cs typeface="Courier New" pitchFamily="49" charset="0"/>
              </a:rPr>
              <a:t>def</a:t>
            </a:r>
            <a:r>
              <a:rPr lang="en-US" altLang="en-US" sz="2000" dirty="0" smtClean="0">
                <a:latin typeface="Courier New" pitchFamily="49" charset="0"/>
                <a:cs typeface="Courier New" pitchFamily="49" charset="0"/>
              </a:rPr>
              <a:t> __</a:t>
            </a:r>
            <a:r>
              <a:rPr lang="en-US" altLang="en-US" sz="2000" dirty="0" err="1" smtClean="0">
                <a:latin typeface="Courier New" pitchFamily="49" charset="0"/>
                <a:cs typeface="Courier New" pitchFamily="49" charset="0"/>
              </a:rPr>
              <a:t>init</a:t>
            </a:r>
            <a:r>
              <a:rPr lang="en-US" altLang="en-US" sz="2000" dirty="0" smtClean="0">
                <a:latin typeface="Courier New" pitchFamily="49" charset="0"/>
                <a:cs typeface="Courier New" pitchFamily="49" charset="0"/>
              </a:rPr>
              <a:t>__(self, m, d, y):</a:t>
            </a:r>
          </a:p>
          <a:p>
            <a:pPr>
              <a:buFontTx/>
              <a:buNone/>
            </a:pPr>
            <a:r>
              <a:rPr lang="en-US" altLang="en-US" sz="2000" dirty="0" smtClean="0">
                <a:latin typeface="Courier New" pitchFamily="49" charset="0"/>
                <a:cs typeface="Courier New" pitchFamily="49" charset="0"/>
              </a:rPr>
              <a:t>    self.daysSince1900 = …</a:t>
            </a:r>
          </a:p>
          <a:p>
            <a:pPr>
              <a:buFontTx/>
              <a:buNone/>
            </a:pPr>
            <a:endParaRPr lang="en-US" altLang="en-US" sz="2800" dirty="0" smtClean="0">
              <a:latin typeface="Courier New" pitchFamily="49" charset="0"/>
              <a:cs typeface="Courier New" pitchFamily="49" charset="0"/>
            </a:endParaRPr>
          </a:p>
          <a:p>
            <a:pPr>
              <a:buFontTx/>
              <a:buNone/>
            </a:pPr>
            <a:r>
              <a:rPr lang="en-US" altLang="en-US" sz="2800" dirty="0" smtClean="0">
                <a:latin typeface="Courier New" pitchFamily="49" charset="0"/>
                <a:cs typeface="Courier New" pitchFamily="49" charset="0"/>
              </a:rPr>
              <a:t>&gt;&gt;&gt; d = Date(1, 21, 1969)</a:t>
            </a:r>
          </a:p>
        </p:txBody>
      </p:sp>
      <p:sp>
        <p:nvSpPr>
          <p:cNvPr id="19" name="Rounded Rectangular Callout 18"/>
          <p:cNvSpPr/>
          <p:nvPr/>
        </p:nvSpPr>
        <p:spPr>
          <a:xfrm>
            <a:off x="4495800" y="3886200"/>
            <a:ext cx="4046538" cy="1600200"/>
          </a:xfrm>
          <a:prstGeom prst="wedgeRoundRectCallout">
            <a:avLst>
              <a:gd name="adj1" fmla="val -38951"/>
              <a:gd name="adj2" fmla="val 66017"/>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Why would any sane person </a:t>
            </a:r>
            <a:r>
              <a:rPr lang="en-US" b="1" i="1" dirty="0">
                <a:solidFill>
                  <a:schemeClr val="tx1"/>
                </a:solidFill>
              </a:rPr>
              <a:t>want</a:t>
            </a:r>
            <a:r>
              <a:rPr lang="en-US" dirty="0">
                <a:solidFill>
                  <a:schemeClr val="tx1"/>
                </a:solidFill>
              </a:rPr>
              <a:t> to store the date as the number of days since January 1, 1900?</a:t>
            </a:r>
          </a:p>
        </p:txBody>
      </p:sp>
      <p:grpSp>
        <p:nvGrpSpPr>
          <p:cNvPr id="6149" name="Group 3"/>
          <p:cNvGrpSpPr>
            <a:grpSpLocks/>
          </p:cNvGrpSpPr>
          <p:nvPr/>
        </p:nvGrpSpPr>
        <p:grpSpPr bwMode="auto">
          <a:xfrm>
            <a:off x="609600" y="1066800"/>
            <a:ext cx="8218488" cy="180975"/>
            <a:chOff x="295" y="1311"/>
            <a:chExt cx="5177" cy="114"/>
          </a:xfrm>
        </p:grpSpPr>
        <p:sp>
          <p:nvSpPr>
            <p:cNvPr id="615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615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6150"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3340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152400"/>
            <a:ext cx="7772400" cy="838200"/>
          </a:xfrm>
        </p:spPr>
        <p:txBody>
          <a:bodyPr/>
          <a:lstStyle/>
          <a:p>
            <a:r>
              <a:rPr lang="en-US" altLang="en-US" smtClean="0"/>
              <a:t>Getters and Setters</a:t>
            </a:r>
          </a:p>
        </p:txBody>
      </p:sp>
      <p:sp>
        <p:nvSpPr>
          <p:cNvPr id="4" name="Content Placeholder 2"/>
          <p:cNvSpPr>
            <a:spLocks noGrp="1"/>
          </p:cNvSpPr>
          <p:nvPr>
            <p:ph idx="1"/>
          </p:nvPr>
        </p:nvSpPr>
        <p:spPr>
          <a:xfrm>
            <a:off x="457200" y="1600200"/>
            <a:ext cx="8229600" cy="4525963"/>
          </a:xfrm>
        </p:spPr>
        <p:txBody>
          <a:bodyPr>
            <a:normAutofit fontScale="92500" lnSpcReduction="20000"/>
          </a:bodyPr>
          <a:lstStyle/>
          <a:p>
            <a:pPr>
              <a:buFontTx/>
              <a:buNone/>
              <a:defRPr/>
            </a:pPr>
            <a:r>
              <a:rPr lang="en-US" sz="2000" dirty="0">
                <a:latin typeface="Courier New" pitchFamily="49" charset="0"/>
                <a:cs typeface="Courier New" pitchFamily="49" charset="0"/>
              </a:rPr>
              <a:t>c</a:t>
            </a:r>
            <a:r>
              <a:rPr lang="en-US" sz="2000" dirty="0" smtClean="0">
                <a:latin typeface="Courier New" pitchFamily="49" charset="0"/>
                <a:cs typeface="Courier New" pitchFamily="49" charset="0"/>
              </a:rPr>
              <a:t>lass Date(object):</a:t>
            </a:r>
          </a:p>
          <a:p>
            <a:pPr>
              <a:buFontTx/>
              <a:buNone/>
              <a:defRPr/>
            </a:pPr>
            <a:r>
              <a:rPr lang="en-US" sz="2000" dirty="0" smtClean="0">
                <a:latin typeface="Courier New" pitchFamily="49" charset="0"/>
                <a:cs typeface="Courier New" pitchFamily="49" charset="0"/>
              </a:rPr>
              <a:t>  def __</a:t>
            </a:r>
            <a:r>
              <a:rPr lang="en-US" sz="2000" dirty="0" err="1" smtClean="0">
                <a:latin typeface="Courier New" pitchFamily="49" charset="0"/>
                <a:cs typeface="Courier New" pitchFamily="49" charset="0"/>
              </a:rPr>
              <a:t>init__(self</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m</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y</a:t>
            </a:r>
            <a:r>
              <a:rPr lang="en-US" sz="2000" dirty="0" smtClean="0">
                <a:latin typeface="Courier New" pitchFamily="49" charset="0"/>
                <a:cs typeface="Courier New" pitchFamily="49" charset="0"/>
              </a:rPr>
              <a:t>):</a:t>
            </a:r>
          </a:p>
          <a:p>
            <a:pPr>
              <a:buFontTx/>
              <a:buNone/>
              <a:defRPr/>
            </a:pPr>
            <a:r>
              <a:rPr lang="en-US" sz="2000" dirty="0" smtClean="0">
                <a:latin typeface="Courier New" pitchFamily="49" charset="0"/>
                <a:cs typeface="Courier New" pitchFamily="49" charset="0"/>
              </a:rPr>
              <a:t>    self.</a:t>
            </a:r>
            <a:r>
              <a:rPr lang="en-US" sz="2000" b="1" dirty="0" smtClean="0">
                <a:solidFill>
                  <a:srgbClr val="FF0000"/>
                </a:solidFill>
                <a:latin typeface="Courier New" pitchFamily="49" charset="0"/>
                <a:cs typeface="Courier New" pitchFamily="49" charset="0"/>
              </a:rPr>
              <a:t>_</a:t>
            </a:r>
            <a:r>
              <a:rPr lang="en-US" sz="2000" dirty="0" smtClean="0">
                <a:latin typeface="Courier New" pitchFamily="49" charset="0"/>
                <a:cs typeface="Courier New" pitchFamily="49" charset="0"/>
              </a:rPr>
              <a:t>daysSince1900 = …</a:t>
            </a:r>
          </a:p>
          <a:p>
            <a:pPr>
              <a:buFontTx/>
              <a:buNone/>
              <a:defRPr/>
            </a:pPr>
            <a:endParaRPr lang="en-US" sz="2000" dirty="0" smtClean="0">
              <a:latin typeface="Courier New" pitchFamily="49" charset="0"/>
              <a:cs typeface="Courier New" pitchFamily="49" charset="0"/>
            </a:endParaRPr>
          </a:p>
          <a:p>
            <a:pPr>
              <a:buFontTx/>
              <a:buNone/>
              <a:defRPr/>
            </a:pPr>
            <a:r>
              <a:rPr lang="en-US" sz="2000" dirty="0" smtClean="0">
                <a:latin typeface="Courier New" pitchFamily="49" charset="0"/>
                <a:cs typeface="Courier New" pitchFamily="49" charset="0"/>
              </a:rPr>
              <a:t>  def </a:t>
            </a:r>
            <a:r>
              <a:rPr lang="en-US" sz="2000" dirty="0" err="1" smtClean="0">
                <a:latin typeface="Courier New" pitchFamily="49" charset="0"/>
                <a:cs typeface="Courier New" pitchFamily="49" charset="0"/>
              </a:rPr>
              <a:t>setDay(self</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a:t>
            </a:r>
            <a:r>
              <a:rPr lang="en-US" sz="2000" dirty="0" smtClean="0">
                <a:latin typeface="Courier New" pitchFamily="49" charset="0"/>
                <a:cs typeface="Courier New" pitchFamily="49" charset="0"/>
              </a:rPr>
              <a:t>):</a:t>
            </a:r>
          </a:p>
          <a:p>
            <a:pPr>
              <a:buFontTx/>
              <a:buNone/>
              <a:defRPr/>
            </a:pPr>
            <a:r>
              <a:rPr lang="en-US" sz="2000" dirty="0" smtClean="0">
                <a:latin typeface="Courier New" pitchFamily="49" charset="0"/>
                <a:cs typeface="Courier New" pitchFamily="49" charset="0"/>
              </a:rPr>
              <a:t>    if </a:t>
            </a:r>
            <a:r>
              <a:rPr lang="en-US" sz="2000" dirty="0" err="1" smtClean="0">
                <a:latin typeface="Courier New" pitchFamily="49" charset="0"/>
                <a:cs typeface="Courier New" pitchFamily="49" charset="0"/>
              </a:rPr>
              <a:t>d</a:t>
            </a:r>
            <a:r>
              <a:rPr lang="en-US" sz="2000" dirty="0" smtClean="0">
                <a:latin typeface="Courier New" pitchFamily="49" charset="0"/>
                <a:cs typeface="Courier New" pitchFamily="49" charset="0"/>
              </a:rPr>
              <a:t> &lt;= 0 or </a:t>
            </a:r>
            <a:r>
              <a:rPr lang="en-US" sz="2000" dirty="0" err="1" smtClean="0">
                <a:latin typeface="Courier New" pitchFamily="49" charset="0"/>
                <a:cs typeface="Courier New" pitchFamily="49" charset="0"/>
              </a:rPr>
              <a:t>d</a:t>
            </a:r>
            <a:r>
              <a:rPr lang="en-US" sz="2000" dirty="0" smtClean="0">
                <a:latin typeface="Courier New" pitchFamily="49" charset="0"/>
                <a:cs typeface="Courier New" pitchFamily="49" charset="0"/>
              </a:rPr>
              <a:t> &gt; 31: </a:t>
            </a:r>
          </a:p>
          <a:p>
            <a:pPr>
              <a:buFontTx/>
              <a:buNone/>
              <a:defRPr/>
            </a:pPr>
            <a:r>
              <a:rPr lang="en-US" sz="2000" dirty="0" smtClean="0">
                <a:latin typeface="Courier New" pitchFamily="49" charset="0"/>
                <a:cs typeface="Courier New" pitchFamily="49" charset="0"/>
              </a:rPr>
              <a:t>       …</a:t>
            </a:r>
          </a:p>
          <a:p>
            <a:pPr>
              <a:buFontTx/>
              <a:buNone/>
              <a:defRPr/>
            </a:pPr>
            <a:r>
              <a:rPr lang="en-US" sz="2000" dirty="0" smtClean="0">
                <a:latin typeface="Courier New" pitchFamily="49" charset="0"/>
                <a:cs typeface="Courier New" pitchFamily="49" charset="0"/>
              </a:rPr>
              <a:t>    else:</a:t>
            </a:r>
          </a:p>
          <a:p>
            <a:pPr>
              <a:buFontTx/>
              <a:buNone/>
              <a:defRPr/>
            </a:pPr>
            <a:r>
              <a:rPr lang="en-US" sz="2000" dirty="0" smtClean="0">
                <a:latin typeface="Courier New" pitchFamily="49" charset="0"/>
                <a:cs typeface="Courier New" pitchFamily="49" charset="0"/>
              </a:rPr>
              <a:t>       self._daysSince1900 = …</a:t>
            </a:r>
            <a:r>
              <a:rPr lang="en-US" sz="2800" dirty="0" smtClean="0">
                <a:latin typeface="Courier New" pitchFamily="49" charset="0"/>
                <a:cs typeface="Courier New" pitchFamily="49" charset="0"/>
              </a:rPr>
              <a:t> </a:t>
            </a:r>
          </a:p>
          <a:p>
            <a:pPr>
              <a:buFontTx/>
              <a:buNone/>
              <a:defRPr/>
            </a:pPr>
            <a:endParaRPr lang="en-US" sz="2800" dirty="0" smtClean="0">
              <a:latin typeface="Courier New" pitchFamily="49" charset="0"/>
              <a:cs typeface="Courier New" pitchFamily="49" charset="0"/>
            </a:endParaRPr>
          </a:p>
          <a:p>
            <a:pPr>
              <a:buFontTx/>
              <a:buNone/>
              <a:defRPr/>
            </a:pPr>
            <a:r>
              <a:rPr lang="en-US" sz="2800" dirty="0" smtClean="0">
                <a:latin typeface="Courier New" pitchFamily="49" charset="0"/>
                <a:cs typeface="Courier New" pitchFamily="49" charset="0"/>
              </a:rPr>
              <a:t>&gt;&gt;&gt; </a:t>
            </a:r>
            <a:r>
              <a:rPr lang="en-US" sz="2800" dirty="0" err="1">
                <a:latin typeface="Courier New" pitchFamily="49" charset="0"/>
                <a:cs typeface="Courier New" pitchFamily="49" charset="0"/>
              </a:rPr>
              <a:t>d</a:t>
            </a:r>
            <a:r>
              <a:rPr lang="en-US" sz="2800" dirty="0" smtClean="0">
                <a:latin typeface="Courier New" pitchFamily="49" charset="0"/>
                <a:cs typeface="Courier New" pitchFamily="49" charset="0"/>
              </a:rPr>
              <a:t> = Date(1, 21, 1969)</a:t>
            </a:r>
          </a:p>
          <a:p>
            <a:pPr>
              <a:buFontTx/>
              <a:buNone/>
              <a:defRPr/>
            </a:pPr>
            <a:r>
              <a:rPr lang="en-US" sz="2800" dirty="0" smtClean="0">
                <a:latin typeface="Courier New" pitchFamily="49" charset="0"/>
                <a:cs typeface="Courier New" pitchFamily="49" charset="0"/>
              </a:rPr>
              <a:t>&gt;&gt;&gt; d.setDay(28)    # SETTER</a:t>
            </a:r>
          </a:p>
          <a:p>
            <a:pPr>
              <a:buFontTx/>
              <a:buNone/>
              <a:defRPr/>
            </a:pPr>
            <a:r>
              <a:rPr lang="en-US" sz="2800" dirty="0" smtClean="0">
                <a:latin typeface="Courier New" pitchFamily="49" charset="0"/>
                <a:cs typeface="Courier New" pitchFamily="49" charset="0"/>
              </a:rPr>
              <a:t>&gt;&gt;&gt; </a:t>
            </a:r>
            <a:r>
              <a:rPr lang="en-US" sz="2800" dirty="0" err="1" smtClean="0">
                <a:latin typeface="Courier New" pitchFamily="49" charset="0"/>
                <a:cs typeface="Courier New" pitchFamily="49" charset="0"/>
              </a:rPr>
              <a:t>x</a:t>
            </a:r>
            <a:r>
              <a:rPr lang="en-US" sz="2800" dirty="0" smtClean="0">
                <a:latin typeface="Courier New" pitchFamily="49" charset="0"/>
                <a:cs typeface="Courier New" pitchFamily="49" charset="0"/>
              </a:rPr>
              <a:t> = </a:t>
            </a:r>
            <a:r>
              <a:rPr lang="en-US" sz="2800" dirty="0" err="1" smtClean="0">
                <a:latin typeface="Courier New" pitchFamily="49" charset="0"/>
                <a:cs typeface="Courier New" pitchFamily="49" charset="0"/>
              </a:rPr>
              <a:t>d.getDay</a:t>
            </a:r>
            <a:r>
              <a:rPr lang="en-US" sz="2800" dirty="0" smtClean="0">
                <a:latin typeface="Courier New" pitchFamily="49" charset="0"/>
                <a:cs typeface="Courier New" pitchFamily="49" charset="0"/>
              </a:rPr>
              <a:t>()  # GETTER</a:t>
            </a:r>
            <a:endParaRPr lang="en-US" sz="2800" dirty="0">
              <a:latin typeface="Courier New" pitchFamily="49" charset="0"/>
              <a:cs typeface="Courier New" pitchFamily="49" charset="0"/>
            </a:endParaRPr>
          </a:p>
        </p:txBody>
      </p:sp>
      <p:grpSp>
        <p:nvGrpSpPr>
          <p:cNvPr id="7172" name="Group 3"/>
          <p:cNvGrpSpPr>
            <a:grpSpLocks/>
          </p:cNvGrpSpPr>
          <p:nvPr/>
        </p:nvGrpSpPr>
        <p:grpSpPr bwMode="auto">
          <a:xfrm>
            <a:off x="609600" y="1066800"/>
            <a:ext cx="8218488" cy="180975"/>
            <a:chOff x="295" y="1311"/>
            <a:chExt cx="5177" cy="114"/>
          </a:xfrm>
        </p:grpSpPr>
        <p:sp>
          <p:nvSpPr>
            <p:cNvPr id="7174"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7175"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71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274638"/>
            <a:ext cx="172402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228600"/>
            <a:ext cx="7772400" cy="685800"/>
          </a:xfrm>
        </p:spPr>
        <p:txBody>
          <a:bodyPr/>
          <a:lstStyle/>
          <a:p>
            <a:r>
              <a:rPr lang="en-US" altLang="en-US" smtClean="0"/>
              <a:t>Date “Abstraction”</a:t>
            </a:r>
          </a:p>
        </p:txBody>
      </p:sp>
      <p:sp>
        <p:nvSpPr>
          <p:cNvPr id="3" name="Content Placeholder 2"/>
          <p:cNvSpPr>
            <a:spLocks noGrp="1"/>
          </p:cNvSpPr>
          <p:nvPr>
            <p:ph idx="1"/>
          </p:nvPr>
        </p:nvSpPr>
        <p:spPr/>
        <p:txBody>
          <a:bodyPr>
            <a:normAutofit fontScale="92500" lnSpcReduction="10000"/>
          </a:bodyPr>
          <a:lstStyle/>
          <a:p>
            <a:pPr>
              <a:buFontTx/>
              <a:buNone/>
              <a:defRPr/>
            </a:pPr>
            <a:r>
              <a:rPr lang="en-US" sz="2800" dirty="0" smtClean="0">
                <a:latin typeface="Courier New" pitchFamily="49" charset="0"/>
                <a:cs typeface="Courier New" pitchFamily="49" charset="0"/>
              </a:rPr>
              <a:t>Date</a:t>
            </a:r>
          </a:p>
          <a:p>
            <a:pPr>
              <a:buFontTx/>
              <a:buNone/>
              <a:defRPr/>
            </a:pPr>
            <a:r>
              <a:rPr lang="en-US" sz="2800" dirty="0" smtClean="0">
                <a:latin typeface="Courier New" pitchFamily="49" charset="0"/>
                <a:cs typeface="Courier New" pitchFamily="49" charset="0"/>
              </a:rPr>
              <a:t>	__</a:t>
            </a:r>
            <a:r>
              <a:rPr lang="en-US" sz="2800" dirty="0" err="1" smtClean="0">
                <a:latin typeface="Courier New" pitchFamily="49" charset="0"/>
                <a:cs typeface="Courier New" pitchFamily="49" charset="0"/>
              </a:rPr>
              <a:t>init__(self</a:t>
            </a:r>
            <a:r>
              <a:rPr lang="en-US" sz="2800" dirty="0" smtClean="0">
                <a:latin typeface="Courier New" pitchFamily="49" charset="0"/>
                <a:cs typeface="Courier New" pitchFamily="49" charset="0"/>
              </a:rPr>
              <a:t>, month, day, year)</a:t>
            </a:r>
          </a:p>
          <a:p>
            <a:pPr>
              <a:buFontTx/>
              <a:buNone/>
              <a:defRPr/>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setDay(self</a:t>
            </a:r>
            <a:r>
              <a:rPr lang="en-US" sz="2800" dirty="0" smtClean="0">
                <a:latin typeface="Courier New" pitchFamily="49" charset="0"/>
                <a:cs typeface="Courier New" pitchFamily="49" charset="0"/>
              </a:rPr>
              <a:t>, day)</a:t>
            </a:r>
          </a:p>
          <a:p>
            <a:pPr>
              <a:buFontTx/>
              <a:buNone/>
              <a:defRPr/>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setMonth(self</a:t>
            </a:r>
            <a:r>
              <a:rPr lang="en-US" sz="2800" dirty="0" smtClean="0">
                <a:latin typeface="Courier New" pitchFamily="49" charset="0"/>
                <a:cs typeface="Courier New" pitchFamily="49" charset="0"/>
              </a:rPr>
              <a:t>, month)</a:t>
            </a:r>
          </a:p>
          <a:p>
            <a:pPr>
              <a:buFontTx/>
              <a:buNone/>
              <a:defRPr/>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setYear(self</a:t>
            </a:r>
            <a:r>
              <a:rPr lang="en-US" sz="2800" dirty="0" smtClean="0">
                <a:latin typeface="Courier New" pitchFamily="49" charset="0"/>
                <a:cs typeface="Courier New" pitchFamily="49" charset="0"/>
              </a:rPr>
              <a:t>, year)</a:t>
            </a:r>
          </a:p>
          <a:p>
            <a:pPr>
              <a:buFontTx/>
              <a:buNone/>
              <a:defRPr/>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getDay(self</a:t>
            </a:r>
            <a:r>
              <a:rPr lang="en-US" sz="2800" dirty="0" smtClean="0">
                <a:latin typeface="Courier New" pitchFamily="49" charset="0"/>
                <a:cs typeface="Courier New" pitchFamily="49" charset="0"/>
              </a:rPr>
              <a:t>)</a:t>
            </a:r>
          </a:p>
          <a:p>
            <a:pPr>
              <a:buFontTx/>
              <a:buNone/>
              <a:defRPr/>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getMonth(self</a:t>
            </a:r>
            <a:r>
              <a:rPr lang="en-US" sz="2800" dirty="0" smtClean="0">
                <a:latin typeface="Courier New" pitchFamily="49" charset="0"/>
                <a:cs typeface="Courier New" pitchFamily="49" charset="0"/>
              </a:rPr>
              <a:t>)</a:t>
            </a:r>
          </a:p>
          <a:p>
            <a:pPr>
              <a:buFontTx/>
              <a:buNone/>
              <a:defRPr/>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getYear(self</a:t>
            </a:r>
            <a:r>
              <a:rPr lang="en-US" sz="2800" dirty="0" smtClean="0">
                <a:latin typeface="Courier New" pitchFamily="49" charset="0"/>
                <a:cs typeface="Courier New" pitchFamily="49" charset="0"/>
              </a:rPr>
              <a:t>)</a:t>
            </a:r>
          </a:p>
          <a:p>
            <a:pPr>
              <a:buFontTx/>
              <a:buNone/>
              <a:defRPr/>
            </a:pPr>
            <a:r>
              <a:rPr lang="en-US" sz="2800" dirty="0" smtClean="0">
                <a:latin typeface="Courier New" pitchFamily="49" charset="0"/>
                <a:cs typeface="Courier New" pitchFamily="49" charset="0"/>
              </a:rPr>
              <a:t> ==, &gt;, &lt;, &gt;=, &lt;=, +, -</a:t>
            </a:r>
            <a:endParaRPr lang="en-US" sz="2800" dirty="0">
              <a:latin typeface="Courier New" pitchFamily="49" charset="0"/>
              <a:cs typeface="Courier New" pitchFamily="49" charset="0"/>
            </a:endParaRPr>
          </a:p>
        </p:txBody>
      </p:sp>
      <p:grpSp>
        <p:nvGrpSpPr>
          <p:cNvPr id="8196" name="Group 3"/>
          <p:cNvGrpSpPr>
            <a:grpSpLocks/>
          </p:cNvGrpSpPr>
          <p:nvPr/>
        </p:nvGrpSpPr>
        <p:grpSpPr bwMode="auto">
          <a:xfrm>
            <a:off x="609600" y="1066800"/>
            <a:ext cx="8218488" cy="180975"/>
            <a:chOff x="295" y="1311"/>
            <a:chExt cx="5177" cy="114"/>
          </a:xfrm>
        </p:grpSpPr>
        <p:sp>
          <p:nvSpPr>
            <p:cNvPr id="819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819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228600"/>
            <a:ext cx="7772400" cy="685800"/>
          </a:xfrm>
        </p:spPr>
        <p:txBody>
          <a:bodyPr/>
          <a:lstStyle/>
          <a:p>
            <a:r>
              <a:rPr lang="en-US" altLang="en-US" smtClean="0"/>
              <a:t>The Advantage of Abstraction</a:t>
            </a:r>
          </a:p>
        </p:txBody>
      </p:sp>
      <p:pic>
        <p:nvPicPr>
          <p:cNvPr id="92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9838" y="1946275"/>
            <a:ext cx="324008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ular Callout 18"/>
          <p:cNvSpPr/>
          <p:nvPr/>
        </p:nvSpPr>
        <p:spPr>
          <a:xfrm>
            <a:off x="4964113" y="3733800"/>
            <a:ext cx="3798887" cy="1600200"/>
          </a:xfrm>
          <a:prstGeom prst="wedgeRoundRectCallout">
            <a:avLst>
              <a:gd name="adj1" fmla="val -48765"/>
              <a:gd name="adj2" fmla="val 75092"/>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Rack-and-pinion?  </a:t>
            </a:r>
            <a:r>
              <a:rPr lang="en-US" dirty="0" err="1">
                <a:solidFill>
                  <a:schemeClr val="tx1"/>
                </a:solidFill>
              </a:rPr>
              <a:t>Recirculating</a:t>
            </a:r>
            <a:r>
              <a:rPr lang="en-US" dirty="0">
                <a:solidFill>
                  <a:schemeClr val="tx1"/>
                </a:solidFill>
              </a:rPr>
              <a:t> ball?  Worm-and-sector?  Steer-by-wire?</a:t>
            </a:r>
          </a:p>
        </p:txBody>
      </p:sp>
      <p:grpSp>
        <p:nvGrpSpPr>
          <p:cNvPr id="9221" name="Group 3"/>
          <p:cNvGrpSpPr>
            <a:grpSpLocks/>
          </p:cNvGrpSpPr>
          <p:nvPr/>
        </p:nvGrpSpPr>
        <p:grpSpPr bwMode="auto">
          <a:xfrm>
            <a:off x="609600" y="1066800"/>
            <a:ext cx="8218488" cy="180975"/>
            <a:chOff x="295" y="1311"/>
            <a:chExt cx="5177" cy="114"/>
          </a:xfrm>
        </p:grpSpPr>
        <p:sp>
          <p:nvSpPr>
            <p:cNvPr id="922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922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9222" name="Picture 7"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088" y="5334000"/>
            <a:ext cx="10017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228600"/>
            <a:ext cx="7772400" cy="685800"/>
          </a:xfrm>
        </p:spPr>
        <p:txBody>
          <a:bodyPr/>
          <a:lstStyle/>
          <a:p>
            <a:r>
              <a:rPr lang="en-US" altLang="en-US" smtClean="0"/>
              <a:t>An </a:t>
            </a:r>
            <a:r>
              <a:rPr lang="en-US" altLang="en-US" i="1" smtClean="0"/>
              <a:t>Import</a:t>
            </a:r>
            <a:r>
              <a:rPr lang="en-US" altLang="en-US" smtClean="0"/>
              <a:t>ant Point</a:t>
            </a:r>
          </a:p>
        </p:txBody>
      </p:sp>
      <p:sp>
        <p:nvSpPr>
          <p:cNvPr id="10243" name="Content Placeholder 2"/>
          <p:cNvSpPr>
            <a:spLocks noGrp="1"/>
          </p:cNvSpPr>
          <p:nvPr>
            <p:ph sz="half" idx="1"/>
          </p:nvPr>
        </p:nvSpPr>
        <p:spPr>
          <a:xfrm>
            <a:off x="609600" y="1981200"/>
            <a:ext cx="3886200" cy="2514600"/>
          </a:xfrm>
        </p:spPr>
        <p:txBody>
          <a:bodyPr/>
          <a:lstStyle/>
          <a:p>
            <a:pPr>
              <a:buFontTx/>
              <a:buNone/>
            </a:pPr>
            <a:r>
              <a:rPr lang="en-US" altLang="en-US" sz="1600" dirty="0" smtClean="0">
                <a:latin typeface="Courier New" pitchFamily="49" charset="0"/>
                <a:cs typeface="Courier New" pitchFamily="49" charset="0"/>
              </a:rPr>
              <a:t>import turtle</a:t>
            </a:r>
          </a:p>
          <a:p>
            <a:pPr>
              <a:buFontTx/>
              <a:buNone/>
            </a:pPr>
            <a:r>
              <a:rPr lang="en-US" altLang="en-US" sz="1600" dirty="0" smtClean="0">
                <a:latin typeface="Courier New" pitchFamily="49" charset="0"/>
                <a:cs typeface="Courier New" pitchFamily="49" charset="0"/>
              </a:rPr>
              <a:t>import math</a:t>
            </a:r>
          </a:p>
          <a:p>
            <a:pPr>
              <a:buFontTx/>
              <a:buNone/>
            </a:pPr>
            <a:r>
              <a:rPr lang="en-US" altLang="en-US" sz="1600" dirty="0">
                <a:latin typeface="Courier New" pitchFamily="49" charset="0"/>
                <a:cs typeface="Courier New" pitchFamily="49" charset="0"/>
              </a:rPr>
              <a:t>i</a:t>
            </a:r>
            <a:r>
              <a:rPr lang="en-US" altLang="en-US" sz="1600" dirty="0" smtClean="0">
                <a:latin typeface="Courier New" pitchFamily="49" charset="0"/>
                <a:cs typeface="Courier New" pitchFamily="49" charset="0"/>
              </a:rPr>
              <a:t>mport Date</a:t>
            </a:r>
          </a:p>
          <a:p>
            <a:pPr>
              <a:buFontTx/>
              <a:buNone/>
            </a:pPr>
            <a:endParaRPr lang="en-US" altLang="en-US" sz="1600" dirty="0" smtClean="0">
              <a:latin typeface="Courier New" pitchFamily="49" charset="0"/>
              <a:cs typeface="Courier New" pitchFamily="49" charset="0"/>
            </a:endParaRPr>
          </a:p>
          <a:p>
            <a:pPr>
              <a:buFontTx/>
              <a:buNone/>
            </a:pPr>
            <a:r>
              <a:rPr lang="en-US" altLang="en-US" sz="1600" dirty="0" err="1" smtClean="0">
                <a:latin typeface="Courier New" pitchFamily="49" charset="0"/>
                <a:cs typeface="Courier New" pitchFamily="49" charset="0"/>
              </a:rPr>
              <a:t>turtle.forward</a:t>
            </a:r>
            <a:r>
              <a:rPr lang="en-US" altLang="en-US" sz="1600" dirty="0" smtClean="0">
                <a:latin typeface="Courier New" pitchFamily="49" charset="0"/>
                <a:cs typeface="Courier New" pitchFamily="49" charset="0"/>
              </a:rPr>
              <a:t>(100)</a:t>
            </a:r>
          </a:p>
          <a:p>
            <a:pPr>
              <a:buFontTx/>
              <a:buNone/>
            </a:pPr>
            <a:r>
              <a:rPr lang="en-US" altLang="en-US" sz="1600" dirty="0" smtClean="0">
                <a:latin typeface="Courier New" pitchFamily="49" charset="0"/>
                <a:cs typeface="Courier New" pitchFamily="49" charset="0"/>
              </a:rPr>
              <a:t>print(</a:t>
            </a:r>
            <a:r>
              <a:rPr lang="en-US" altLang="en-US" sz="1600" dirty="0" err="1" smtClean="0">
                <a:latin typeface="Courier New" pitchFamily="49" charset="0"/>
                <a:cs typeface="Courier New" pitchFamily="49" charset="0"/>
              </a:rPr>
              <a:t>math.cos</a:t>
            </a:r>
            <a:r>
              <a:rPr lang="en-US" altLang="en-US" sz="1600" dirty="0" smtClean="0">
                <a:latin typeface="Courier New" pitchFamily="49" charset="0"/>
                <a:cs typeface="Courier New" pitchFamily="49" charset="0"/>
              </a:rPr>
              <a:t>(</a:t>
            </a:r>
            <a:r>
              <a:rPr lang="en-US" altLang="en-US" sz="1600" dirty="0" err="1" smtClean="0">
                <a:latin typeface="Courier New" pitchFamily="49" charset="0"/>
                <a:cs typeface="Courier New" pitchFamily="49" charset="0"/>
              </a:rPr>
              <a:t>math.pi</a:t>
            </a:r>
            <a:r>
              <a:rPr lang="en-US" altLang="en-US" sz="1600" dirty="0" smtClean="0">
                <a:latin typeface="Courier New" pitchFamily="49" charset="0"/>
                <a:cs typeface="Courier New" pitchFamily="49" charset="0"/>
              </a:rPr>
              <a:t>))</a:t>
            </a:r>
          </a:p>
          <a:p>
            <a:pPr>
              <a:buFontTx/>
              <a:buNone/>
            </a:pPr>
            <a:r>
              <a:rPr lang="en-US" altLang="en-US" sz="1600" dirty="0" smtClean="0">
                <a:latin typeface="Courier New" pitchFamily="49" charset="0"/>
                <a:cs typeface="Courier New" pitchFamily="49" charset="0"/>
              </a:rPr>
              <a:t>today = </a:t>
            </a:r>
            <a:r>
              <a:rPr lang="en-US" altLang="en-US" sz="1600" dirty="0" err="1" smtClean="0">
                <a:latin typeface="Courier New" pitchFamily="49" charset="0"/>
                <a:cs typeface="Courier New" pitchFamily="49" charset="0"/>
              </a:rPr>
              <a:t>Date.Date</a:t>
            </a:r>
            <a:r>
              <a:rPr lang="en-US" altLang="en-US" sz="1600" dirty="0" smtClean="0">
                <a:latin typeface="Courier New" pitchFamily="49" charset="0"/>
                <a:cs typeface="Courier New" pitchFamily="49" charset="0"/>
              </a:rPr>
              <a:t>(11, 9, 2011)</a:t>
            </a:r>
          </a:p>
        </p:txBody>
      </p:sp>
      <p:sp>
        <p:nvSpPr>
          <p:cNvPr id="10244" name="Content Placeholder 3"/>
          <p:cNvSpPr>
            <a:spLocks noGrp="1"/>
          </p:cNvSpPr>
          <p:nvPr>
            <p:ph sz="half" idx="2"/>
          </p:nvPr>
        </p:nvSpPr>
        <p:spPr>
          <a:xfrm>
            <a:off x="4876800" y="1981200"/>
            <a:ext cx="4038600" cy="2362200"/>
          </a:xfrm>
        </p:spPr>
        <p:txBody>
          <a:bodyPr/>
          <a:lstStyle/>
          <a:p>
            <a:pPr>
              <a:buFontTx/>
              <a:buNone/>
            </a:pPr>
            <a:r>
              <a:rPr lang="en-US" altLang="en-US" sz="1600" dirty="0" smtClean="0">
                <a:latin typeface="Courier New" pitchFamily="49" charset="0"/>
                <a:cs typeface="Courier New" pitchFamily="49" charset="0"/>
              </a:rPr>
              <a:t>from turtle import *</a:t>
            </a:r>
          </a:p>
          <a:p>
            <a:pPr>
              <a:buFontTx/>
              <a:buNone/>
            </a:pPr>
            <a:r>
              <a:rPr lang="en-US" altLang="en-US" sz="1600" dirty="0" smtClean="0">
                <a:latin typeface="Courier New" pitchFamily="49" charset="0"/>
                <a:cs typeface="Courier New" pitchFamily="49" charset="0"/>
              </a:rPr>
              <a:t>from math import *</a:t>
            </a:r>
          </a:p>
          <a:p>
            <a:pPr>
              <a:buFontTx/>
              <a:buNone/>
            </a:pPr>
            <a:r>
              <a:rPr lang="en-US" altLang="en-US" sz="1600" dirty="0">
                <a:latin typeface="Courier New" pitchFamily="49" charset="0"/>
                <a:cs typeface="Courier New" pitchFamily="49" charset="0"/>
              </a:rPr>
              <a:t>f</a:t>
            </a:r>
            <a:r>
              <a:rPr lang="en-US" altLang="en-US" sz="1600" dirty="0" smtClean="0">
                <a:latin typeface="Courier New" pitchFamily="49" charset="0"/>
                <a:cs typeface="Courier New" pitchFamily="49" charset="0"/>
              </a:rPr>
              <a:t>rom Date import *</a:t>
            </a:r>
          </a:p>
          <a:p>
            <a:pPr>
              <a:buFontTx/>
              <a:buNone/>
            </a:pPr>
            <a:endParaRPr lang="en-US" altLang="en-US" sz="1600" dirty="0" smtClean="0">
              <a:latin typeface="Courier New" pitchFamily="49" charset="0"/>
              <a:cs typeface="Courier New" pitchFamily="49" charset="0"/>
            </a:endParaRPr>
          </a:p>
          <a:p>
            <a:pPr>
              <a:buFontTx/>
              <a:buNone/>
            </a:pPr>
            <a:r>
              <a:rPr lang="en-US" altLang="en-US" sz="1600" dirty="0" smtClean="0">
                <a:latin typeface="Courier New" pitchFamily="49" charset="0"/>
                <a:cs typeface="Courier New" pitchFamily="49" charset="0"/>
              </a:rPr>
              <a:t>forward(100)</a:t>
            </a:r>
          </a:p>
          <a:p>
            <a:pPr>
              <a:buFontTx/>
              <a:buNone/>
            </a:pPr>
            <a:r>
              <a:rPr lang="en-US" altLang="en-US" sz="1600" dirty="0">
                <a:latin typeface="Courier New" pitchFamily="49" charset="0"/>
                <a:cs typeface="Courier New" pitchFamily="49" charset="0"/>
              </a:rPr>
              <a:t>p</a:t>
            </a:r>
            <a:r>
              <a:rPr lang="en-US" altLang="en-US" sz="1600" dirty="0" smtClean="0">
                <a:latin typeface="Courier New" pitchFamily="49" charset="0"/>
                <a:cs typeface="Courier New" pitchFamily="49" charset="0"/>
              </a:rPr>
              <a:t>rint(</a:t>
            </a:r>
            <a:r>
              <a:rPr lang="en-US" altLang="en-US" sz="1600" dirty="0" err="1" smtClean="0">
                <a:latin typeface="Courier New" pitchFamily="49" charset="0"/>
                <a:cs typeface="Courier New" pitchFamily="49" charset="0"/>
              </a:rPr>
              <a:t>cos</a:t>
            </a:r>
            <a:r>
              <a:rPr lang="en-US" altLang="en-US" sz="1600" dirty="0" smtClean="0">
                <a:latin typeface="Courier New" pitchFamily="49" charset="0"/>
                <a:cs typeface="Courier New" pitchFamily="49" charset="0"/>
              </a:rPr>
              <a:t>(pi))</a:t>
            </a:r>
          </a:p>
          <a:p>
            <a:pPr>
              <a:buFontTx/>
              <a:buNone/>
            </a:pPr>
            <a:r>
              <a:rPr lang="en-US" altLang="en-US" sz="1600" dirty="0" smtClean="0">
                <a:latin typeface="Courier New" pitchFamily="49" charset="0"/>
                <a:cs typeface="Courier New" pitchFamily="49" charset="0"/>
              </a:rPr>
              <a:t>today = Date(11, 9, 2011)</a:t>
            </a:r>
          </a:p>
          <a:p>
            <a:pPr>
              <a:buFontTx/>
              <a:buNone/>
            </a:pPr>
            <a:endParaRPr lang="en-US" altLang="en-US" sz="1600" dirty="0" smtClean="0">
              <a:latin typeface="Courier New" pitchFamily="49" charset="0"/>
              <a:cs typeface="Courier New" pitchFamily="49" charset="0"/>
            </a:endParaRPr>
          </a:p>
        </p:txBody>
      </p:sp>
      <p:grpSp>
        <p:nvGrpSpPr>
          <p:cNvPr id="10245" name="Group 3"/>
          <p:cNvGrpSpPr>
            <a:grpSpLocks/>
          </p:cNvGrpSpPr>
          <p:nvPr/>
        </p:nvGrpSpPr>
        <p:grpSpPr bwMode="auto">
          <a:xfrm>
            <a:off x="609600" y="1066800"/>
            <a:ext cx="8218488" cy="180975"/>
            <a:chOff x="295" y="1311"/>
            <a:chExt cx="5177" cy="114"/>
          </a:xfrm>
        </p:grpSpPr>
        <p:sp>
          <p:nvSpPr>
            <p:cNvPr id="102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102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36538"/>
            <a:ext cx="7772400" cy="1143001"/>
          </a:xfrm>
        </p:spPr>
        <p:txBody>
          <a:bodyPr/>
          <a:lstStyle/>
          <a:p>
            <a:r>
              <a:rPr lang="en-US" altLang="en-US" smtClean="0"/>
              <a:t>Another Point…</a:t>
            </a:r>
          </a:p>
        </p:txBody>
      </p:sp>
      <p:grpSp>
        <p:nvGrpSpPr>
          <p:cNvPr id="11267" name="Group 4"/>
          <p:cNvGrpSpPr>
            <a:grpSpLocks/>
          </p:cNvGrpSpPr>
          <p:nvPr/>
        </p:nvGrpSpPr>
        <p:grpSpPr bwMode="auto">
          <a:xfrm>
            <a:off x="609600" y="877888"/>
            <a:ext cx="8218488" cy="180975"/>
            <a:chOff x="295" y="1311"/>
            <a:chExt cx="5177" cy="114"/>
          </a:xfrm>
        </p:grpSpPr>
        <p:sp>
          <p:nvSpPr>
            <p:cNvPr id="1127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127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
        <p:nvSpPr>
          <p:cNvPr id="11" name="Rounded Rectangular Callout 10"/>
          <p:cNvSpPr/>
          <p:nvPr/>
        </p:nvSpPr>
        <p:spPr>
          <a:xfrm>
            <a:off x="914400" y="4267200"/>
            <a:ext cx="2641600" cy="615950"/>
          </a:xfrm>
          <a:prstGeom prst="wedgeRoundRectCallout">
            <a:avLst>
              <a:gd name="adj1" fmla="val 1232"/>
              <a:gd name="adj2" fmla="val 195698"/>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What’s the Point?</a:t>
            </a:r>
          </a:p>
        </p:txBody>
      </p:sp>
      <p:sp>
        <p:nvSpPr>
          <p:cNvPr id="28683" name="Rectangle 11"/>
          <p:cNvSpPr>
            <a:spLocks noChangeArrowheads="1"/>
          </p:cNvSpPr>
          <p:nvPr/>
        </p:nvSpPr>
        <p:spPr bwMode="auto">
          <a:xfrm>
            <a:off x="4648200" y="4381500"/>
            <a:ext cx="2797175" cy="1485900"/>
          </a:xfrm>
          <a:prstGeom prst="rect">
            <a:avLst/>
          </a:prstGeom>
          <a:solidFill>
            <a:schemeClr val="bg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a:lstStyle/>
          <a:p>
            <a:pPr algn="l">
              <a:defRPr/>
            </a:pPr>
            <a:r>
              <a:rPr lang="en-US" sz="1400" b="1" dirty="0">
                <a:solidFill>
                  <a:prstClr val="black"/>
                </a:solidFill>
                <a:latin typeface="Courier New Bold" pitchFamily="1" charset="0"/>
              </a:rPr>
              <a:t>&gt;&gt;&gt; P1 = Point(1.0, 2.0)</a:t>
            </a:r>
          </a:p>
          <a:p>
            <a:pPr algn="l">
              <a:defRPr/>
            </a:pPr>
            <a:r>
              <a:rPr lang="en-US" sz="1400" b="1" dirty="0">
                <a:solidFill>
                  <a:prstClr val="black"/>
                </a:solidFill>
                <a:latin typeface="Courier New Bold" pitchFamily="1" charset="0"/>
              </a:rPr>
              <a:t>&gt;&gt;&gt; P2 = Point(1.0, 2.0)</a:t>
            </a:r>
          </a:p>
          <a:p>
            <a:pPr algn="l">
              <a:defRPr/>
            </a:pPr>
            <a:r>
              <a:rPr lang="en-US" sz="1400" b="1" dirty="0">
                <a:solidFill>
                  <a:prstClr val="black"/>
                </a:solidFill>
                <a:latin typeface="Courier New Bold" pitchFamily="1" charset="0"/>
              </a:rPr>
              <a:t>&gt;&gt;&gt; P1</a:t>
            </a:r>
          </a:p>
          <a:p>
            <a:pPr algn="l">
              <a:defRPr/>
            </a:pPr>
            <a:r>
              <a:rPr lang="en-US" sz="1400" b="1" dirty="0">
                <a:solidFill>
                  <a:srgbClr val="008000"/>
                </a:solidFill>
                <a:latin typeface="Courier New Bold" pitchFamily="1" charset="0"/>
              </a:rPr>
              <a:t>???</a:t>
            </a:r>
          </a:p>
          <a:p>
            <a:pPr algn="l">
              <a:defRPr/>
            </a:pPr>
            <a:r>
              <a:rPr lang="en-US" sz="1400" b="1" dirty="0">
                <a:solidFill>
                  <a:prstClr val="black"/>
                </a:solidFill>
                <a:latin typeface="Courier New Bold" pitchFamily="1" charset="0"/>
              </a:rPr>
              <a:t>&gt;&gt;&gt; P1 == P2</a:t>
            </a:r>
          </a:p>
          <a:p>
            <a:pPr algn="l">
              <a:defRPr/>
            </a:pPr>
            <a:r>
              <a:rPr lang="en-US" sz="1400" b="1" dirty="0">
                <a:solidFill>
                  <a:srgbClr val="008000"/>
                </a:solidFill>
                <a:latin typeface="Courier New Bold" pitchFamily="1" charset="0"/>
              </a:rPr>
              <a:t>???</a:t>
            </a:r>
          </a:p>
        </p:txBody>
      </p:sp>
      <p:pic>
        <p:nvPicPr>
          <p:cNvPr id="11270"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537845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2"/>
          <p:cNvSpPr txBox="1">
            <a:spLocks noChangeArrowheads="1"/>
          </p:cNvSpPr>
          <p:nvPr/>
        </p:nvSpPr>
        <p:spPr bwMode="auto">
          <a:xfrm>
            <a:off x="152400" y="1295400"/>
            <a:ext cx="88693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800" dirty="0">
                <a:latin typeface="Courier New" pitchFamily="49" charset="0"/>
                <a:cs typeface="Courier New" pitchFamily="49" charset="0"/>
              </a:rPr>
              <a:t>class </a:t>
            </a:r>
            <a:r>
              <a:rPr lang="en-US" altLang="en-US" sz="1800" dirty="0" smtClean="0">
                <a:latin typeface="Courier New" pitchFamily="49" charset="0"/>
                <a:cs typeface="Courier New" pitchFamily="49" charset="0"/>
              </a:rPr>
              <a:t>Point(object):</a:t>
            </a: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init</a:t>
            </a:r>
            <a:r>
              <a:rPr lang="en-US" altLang="en-US" sz="1800" dirty="0">
                <a:latin typeface="Courier New" pitchFamily="49" charset="0"/>
                <a:cs typeface="Courier New" pitchFamily="49" charset="0"/>
              </a:rPr>
              <a:t>(self, </a:t>
            </a:r>
            <a:r>
              <a:rPr lang="en-US" altLang="en-US" sz="1800" dirty="0" err="1">
                <a:latin typeface="Courier New" pitchFamily="49" charset="0"/>
                <a:cs typeface="Courier New" pitchFamily="49" charset="0"/>
              </a:rPr>
              <a:t>inputX</a:t>
            </a: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inputY</a:t>
            </a:r>
            <a:r>
              <a:rPr lang="en-US" altLang="en-US" sz="1800" dirty="0">
                <a:latin typeface="Courier New" pitchFamily="49" charset="0"/>
                <a:cs typeface="Courier New" pitchFamily="49" charset="0"/>
              </a:rPr>
              <a:t>)</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self.x</a:t>
            </a:r>
            <a:r>
              <a:rPr lang="en-US" altLang="en-US" sz="1800" dirty="0">
                <a:latin typeface="Courier New" pitchFamily="49" charset="0"/>
                <a:cs typeface="Courier New" pitchFamily="49" charset="0"/>
              </a:rPr>
              <a:t> = </a:t>
            </a:r>
            <a:r>
              <a:rPr lang="en-US" altLang="en-US" sz="1800" dirty="0" err="1">
                <a:latin typeface="Courier New" pitchFamily="49" charset="0"/>
                <a:cs typeface="Courier New" pitchFamily="49" charset="0"/>
              </a:rPr>
              <a:t>inputX</a:t>
            </a: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self.y</a:t>
            </a:r>
            <a:r>
              <a:rPr lang="en-US" altLang="en-US" sz="1800" dirty="0">
                <a:latin typeface="Courier New" pitchFamily="49" charset="0"/>
                <a:cs typeface="Courier New" pitchFamily="49" charset="0"/>
              </a:rPr>
              <a:t> = </a:t>
            </a:r>
            <a:r>
              <a:rPr lang="en-US" altLang="en-US" sz="1800" dirty="0" err="1">
                <a:latin typeface="Courier New" pitchFamily="49" charset="0"/>
                <a:cs typeface="Courier New" pitchFamily="49" charset="0"/>
              </a:rPr>
              <a:t>inputY</a:t>
            </a: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__(self):</a:t>
            </a:r>
          </a:p>
          <a:p>
            <a:pPr>
              <a:spcBef>
                <a:spcPct val="0"/>
              </a:spcBef>
              <a:buFontTx/>
              <a:buNone/>
            </a:pPr>
            <a:r>
              <a:rPr lang="en-US" altLang="en-US" sz="1800" dirty="0">
                <a:latin typeface="Courier New" pitchFamily="49" charset="0"/>
                <a:cs typeface="Courier New" pitchFamily="49" charset="0"/>
              </a:rPr>
              <a:t>        return "(" + </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a:t>
            </a:r>
            <a:r>
              <a:rPr lang="en-US" altLang="en-US" sz="1800" dirty="0" err="1">
                <a:latin typeface="Courier New" pitchFamily="49" charset="0"/>
                <a:cs typeface="Courier New" pitchFamily="49" charset="0"/>
              </a:rPr>
              <a:t>self.x</a:t>
            </a:r>
            <a:r>
              <a:rPr lang="en-US" altLang="en-US" sz="1800" dirty="0">
                <a:latin typeface="Courier New" pitchFamily="49" charset="0"/>
                <a:cs typeface="Courier New" pitchFamily="49" charset="0"/>
              </a:rPr>
              <a:t>) + "," + </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a:t>
            </a:r>
            <a:r>
              <a:rPr lang="en-US" altLang="en-US" sz="1800" dirty="0" err="1">
                <a:latin typeface="Courier New" pitchFamily="49" charset="0"/>
                <a:cs typeface="Courier New" pitchFamily="49" charset="0"/>
              </a:rPr>
              <a:t>self.y</a:t>
            </a:r>
            <a:r>
              <a:rPr lang="en-US" altLang="en-US" sz="1800" dirty="0">
                <a:latin typeface="Courier New" pitchFamily="49" charset="0"/>
                <a:cs typeface="Courier New" pitchFamily="49" charset="0"/>
              </a:rPr>
              <a:t>) + ")"</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repr</a:t>
            </a:r>
            <a:r>
              <a:rPr lang="en-US" altLang="en-US" sz="1800" dirty="0">
                <a:latin typeface="Courier New" pitchFamily="49" charset="0"/>
                <a:cs typeface="Courier New" pitchFamily="49" charset="0"/>
              </a:rPr>
              <a:t>__(self):</a:t>
            </a:r>
          </a:p>
          <a:p>
            <a:pPr>
              <a:spcBef>
                <a:spcPct val="0"/>
              </a:spcBef>
              <a:buFontTx/>
              <a:buNone/>
            </a:pPr>
            <a:r>
              <a:rPr lang="en-US" altLang="en-US" sz="1800" dirty="0">
                <a:latin typeface="Courier New" pitchFamily="49" charset="0"/>
                <a:cs typeface="Courier New" pitchFamily="49" charset="0"/>
              </a:rPr>
              <a:t>        return "Point(" + </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a:t>
            </a:r>
            <a:r>
              <a:rPr lang="en-US" altLang="en-US" sz="1800" dirty="0" err="1">
                <a:latin typeface="Courier New" pitchFamily="49" charset="0"/>
                <a:cs typeface="Courier New" pitchFamily="49" charset="0"/>
              </a:rPr>
              <a:t>self.x</a:t>
            </a:r>
            <a:r>
              <a:rPr lang="en-US" altLang="en-US" sz="1800" dirty="0">
                <a:latin typeface="Courier New" pitchFamily="49" charset="0"/>
                <a:cs typeface="Courier New" pitchFamily="49" charset="0"/>
              </a:rPr>
              <a:t>) + "," + </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a:t>
            </a:r>
            <a:r>
              <a:rPr lang="en-US" altLang="en-US" sz="1800" dirty="0" err="1">
                <a:latin typeface="Courier New" pitchFamily="49" charset="0"/>
                <a:cs typeface="Courier New" pitchFamily="49" charset="0"/>
              </a:rPr>
              <a:t>self.y</a:t>
            </a:r>
            <a:r>
              <a:rPr lang="en-US" altLang="en-US" sz="1800" dirty="0">
                <a:latin typeface="Courier New" pitchFamily="49" charset="0"/>
                <a:cs typeface="Courier New" pitchFamily="49" charset="0"/>
              </a:rPr>
              <a:t>) + ")"</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eq</a:t>
            </a:r>
            <a:r>
              <a:rPr lang="en-US" altLang="en-US" sz="1800" dirty="0">
                <a:latin typeface="Courier New" pitchFamily="49" charset="0"/>
                <a:cs typeface="Courier New" pitchFamily="49" charset="0"/>
              </a:rPr>
              <a:t>__(self, other):</a:t>
            </a:r>
          </a:p>
          <a:p>
            <a:pPr>
              <a:spcBef>
                <a:spcPct val="0"/>
              </a:spcBef>
              <a:buFontTx/>
              <a:buNone/>
            </a:pPr>
            <a:r>
              <a:rPr lang="en-US" altLang="en-US" sz="1800" dirty="0">
                <a:latin typeface="Courier New" pitchFamily="49" charset="0"/>
                <a:cs typeface="Courier New" pitchFamily="49" charset="0"/>
              </a:rPr>
              <a:t>        return </a:t>
            </a:r>
            <a:r>
              <a:rPr lang="en-US" altLang="en-US" sz="1800" dirty="0" err="1">
                <a:latin typeface="Courier New" pitchFamily="49" charset="0"/>
                <a:cs typeface="Courier New" pitchFamily="49" charset="0"/>
              </a:rPr>
              <a:t>self.x</a:t>
            </a:r>
            <a:r>
              <a:rPr lang="en-US" altLang="en-US" sz="1800" dirty="0">
                <a:latin typeface="Courier New" pitchFamily="49" charset="0"/>
                <a:cs typeface="Courier New" pitchFamily="49" charset="0"/>
              </a:rPr>
              <a:t> == </a:t>
            </a:r>
            <a:r>
              <a:rPr lang="en-US" altLang="en-US" sz="1800" dirty="0" err="1">
                <a:latin typeface="Courier New" pitchFamily="49" charset="0"/>
                <a:cs typeface="Courier New" pitchFamily="49" charset="0"/>
              </a:rPr>
              <a:t>other.x</a:t>
            </a:r>
            <a:r>
              <a:rPr lang="en-US" altLang="en-US" sz="1800" dirty="0">
                <a:latin typeface="Courier New" pitchFamily="49" charset="0"/>
                <a:cs typeface="Courier New" pitchFamily="49" charset="0"/>
              </a:rPr>
              <a:t> and </a:t>
            </a:r>
            <a:r>
              <a:rPr lang="en-US" altLang="en-US" sz="1800" dirty="0" err="1">
                <a:latin typeface="Courier New" pitchFamily="49" charset="0"/>
                <a:cs typeface="Courier New" pitchFamily="49" charset="0"/>
              </a:rPr>
              <a:t>self.y</a:t>
            </a:r>
            <a:r>
              <a:rPr lang="en-US" altLang="en-US" sz="1800" dirty="0">
                <a:latin typeface="Courier New" pitchFamily="49" charset="0"/>
                <a:cs typeface="Courier New" pitchFamily="49" charset="0"/>
              </a:rPr>
              <a:t> == </a:t>
            </a:r>
            <a:r>
              <a:rPr lang="en-US" altLang="en-US" sz="1800" dirty="0" err="1">
                <a:latin typeface="Courier New" pitchFamily="49" charset="0"/>
                <a:cs typeface="Courier New" pitchFamily="49" charset="0"/>
              </a:rPr>
              <a:t>other.y</a:t>
            </a:r>
            <a:endParaRPr lang="en-US" altLang="en-US" sz="1800" dirty="0">
              <a:latin typeface="Courier New" pitchFamily="49" charset="0"/>
              <a:cs typeface="Courier New" pitchFamily="49" charset="0"/>
            </a:endParaRPr>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5194126</TotalTime>
  <Words>3674</Words>
  <Application>Microsoft Office PowerPoint</Application>
  <PresentationFormat>On-screen Show (4:3)</PresentationFormat>
  <Paragraphs>622</Paragraphs>
  <Slides>31</Slides>
  <Notes>31</Notes>
  <HiddenSlides>2</HiddenSlides>
  <MMClips>0</MMClips>
  <ScaleCrop>false</ScaleCrop>
  <HeadingPairs>
    <vt:vector size="6" baseType="variant">
      <vt:variant>
        <vt:lpstr>Theme</vt:lpstr>
      </vt:variant>
      <vt:variant>
        <vt:i4>1</vt:i4>
      </vt:variant>
      <vt:variant>
        <vt:lpstr>Slide Titles</vt:lpstr>
      </vt:variant>
      <vt:variant>
        <vt:i4>31</vt:i4>
      </vt:variant>
      <vt:variant>
        <vt:lpstr>Custom Shows</vt:lpstr>
      </vt:variant>
      <vt:variant>
        <vt:i4>2</vt:i4>
      </vt:variant>
    </vt:vector>
  </HeadingPairs>
  <TitlesOfParts>
    <vt:vector size="34" baseType="lpstr">
      <vt:lpstr>Blank Presentation</vt:lpstr>
      <vt:lpstr>The CS 5 Herald</vt:lpstr>
      <vt:lpstr>PowerPoint Presentation</vt:lpstr>
      <vt:lpstr>One Implementation</vt:lpstr>
      <vt:lpstr>Another Implementation…</vt:lpstr>
      <vt:lpstr>Getters and Setters</vt:lpstr>
      <vt:lpstr>Date “Abstraction”</vt:lpstr>
      <vt:lpstr>The Advantage of Abstraction</vt:lpstr>
      <vt:lpstr>An Important Point</vt:lpstr>
      <vt:lpstr>Another Point…</vt:lpstr>
      <vt:lpstr>repr vs. str</vt:lpstr>
      <vt:lpstr>Thinking Linearly</vt:lpstr>
      <vt:lpstr>PowerPoint Presentation</vt:lpstr>
      <vt:lpstr>Default Arguments</vt:lpstr>
      <vt:lpstr>Inheritance</vt:lpstr>
      <vt:lpstr>PowerPoint Presentation</vt:lpstr>
      <vt:lpstr>PowerPoint Presentation</vt:lpstr>
      <vt:lpstr>The Dangers of Inheritance</vt:lpstr>
      <vt:lpstr>The Alien’s Life Advice</vt:lpstr>
      <vt:lpstr>Python Forbids Personality Transplants!</vt:lpstr>
      <vt:lpstr>Millisoft “Shapes”</vt:lpstr>
      <vt:lpstr>Transformation Matrices</vt:lpstr>
      <vt:lpstr>A 2x2 Matrix Class</vt:lpstr>
      <vt:lpstr>A 2x2 Matrix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“Draw” Tricks</vt:lpstr>
      <vt:lpstr>For screen</vt:lpstr>
      <vt:lpstr>For printing</vt:lpstr>
    </vt:vector>
  </TitlesOfParts>
  <Company>Zachary Dodds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Geoff Kuenning</cp:lastModifiedBy>
  <cp:revision>529</cp:revision>
  <cp:lastPrinted>2016-11-07T04:01:35Z</cp:lastPrinted>
  <dcterms:created xsi:type="dcterms:W3CDTF">2011-11-08T06:00:36Z</dcterms:created>
  <dcterms:modified xsi:type="dcterms:W3CDTF">2016-11-07T04:01:40Z</dcterms:modified>
</cp:coreProperties>
</file>