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handoutMasterIdLst>
    <p:handoutMasterId r:id="rId59"/>
  </p:handoutMasterIdLst>
  <p:sldIdLst>
    <p:sldId id="1025" r:id="rId2"/>
    <p:sldId id="408" r:id="rId3"/>
    <p:sldId id="410" r:id="rId4"/>
    <p:sldId id="364" r:id="rId5"/>
    <p:sldId id="365" r:id="rId6"/>
    <p:sldId id="367" r:id="rId7"/>
    <p:sldId id="368" r:id="rId8"/>
    <p:sldId id="484" r:id="rId9"/>
    <p:sldId id="370" r:id="rId10"/>
    <p:sldId id="1031" r:id="rId11"/>
    <p:sldId id="372" r:id="rId12"/>
    <p:sldId id="294" r:id="rId13"/>
    <p:sldId id="277" r:id="rId14"/>
    <p:sldId id="1028" r:id="rId15"/>
    <p:sldId id="379" r:id="rId16"/>
    <p:sldId id="380" r:id="rId17"/>
    <p:sldId id="381" r:id="rId18"/>
    <p:sldId id="383" r:id="rId19"/>
    <p:sldId id="384" r:id="rId20"/>
    <p:sldId id="385" r:id="rId21"/>
    <p:sldId id="386" r:id="rId22"/>
    <p:sldId id="1027" r:id="rId23"/>
    <p:sldId id="388" r:id="rId24"/>
    <p:sldId id="389" r:id="rId25"/>
    <p:sldId id="1030" r:id="rId26"/>
    <p:sldId id="411" r:id="rId27"/>
    <p:sldId id="412" r:id="rId28"/>
    <p:sldId id="992" r:id="rId29"/>
    <p:sldId id="993" r:id="rId30"/>
    <p:sldId id="994" r:id="rId31"/>
    <p:sldId id="995" r:id="rId32"/>
    <p:sldId id="996" r:id="rId33"/>
    <p:sldId id="997" r:id="rId34"/>
    <p:sldId id="998" r:id="rId35"/>
    <p:sldId id="999" r:id="rId36"/>
    <p:sldId id="1026" r:id="rId37"/>
    <p:sldId id="1000" r:id="rId38"/>
    <p:sldId id="1002" r:id="rId39"/>
    <p:sldId id="1004" r:id="rId40"/>
    <p:sldId id="1005" r:id="rId41"/>
    <p:sldId id="1006" r:id="rId42"/>
    <p:sldId id="1007" r:id="rId43"/>
    <p:sldId id="1008" r:id="rId44"/>
    <p:sldId id="1009" r:id="rId45"/>
    <p:sldId id="1010" r:id="rId46"/>
    <p:sldId id="1011" r:id="rId47"/>
    <p:sldId id="1012" r:id="rId48"/>
    <p:sldId id="1013" r:id="rId49"/>
    <p:sldId id="1014" r:id="rId50"/>
    <p:sldId id="1015" r:id="rId51"/>
    <p:sldId id="1016" r:id="rId52"/>
    <p:sldId id="1017" r:id="rId53"/>
    <p:sldId id="1018" r:id="rId54"/>
    <p:sldId id="1024" r:id="rId55"/>
    <p:sldId id="1020" r:id="rId56"/>
    <p:sldId id="1021" r:id="rId57"/>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6"/>
        <p:sld r:id="rId17"/>
        <p:sld r:id="rId18"/>
        <p:sld r:id="rId19"/>
        <p:sld r:id="rId20"/>
        <p:sld r:id="rId21"/>
        <p:sld r:id="rId22"/>
        <p:sld r:id="rId23"/>
        <p:sld r:id="rId24"/>
        <p:sld r:id="rId25"/>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 r:id="rId52"/>
        <p:sld r:id="rId53"/>
        <p:sld r:id="rId54"/>
        <p:sld r:id="rId55"/>
        <p:sld r:id="rId56"/>
        <p:sld r:id="rId57"/>
      </p:sldLst>
    </p:custShow>
    <p:custShow name="For printing" id="1">
      <p:sldLst>
        <p:sld r:id="rId2"/>
        <p:sld r:id="rId3"/>
        <p:sld r:id="rId5"/>
        <p:sld r:id="rId6"/>
        <p:sld r:id="rId7"/>
        <p:sld r:id="rId8"/>
        <p:sld r:id="rId9"/>
        <p:sld r:id="rId11"/>
        <p:sld r:id="rId12"/>
        <p:sld r:id="rId13"/>
        <p:sld r:id="rId15"/>
        <p:sld r:id="rId16"/>
        <p:sld r:id="rId18"/>
        <p:sld r:id="rId19"/>
        <p:sld r:id="rId20"/>
        <p:sld r:id="rId22"/>
        <p:sld r:id="rId23"/>
        <p:sld r:id="rId24"/>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 r:id="rId46"/>
        <p:sld r:id="rId47"/>
        <p:sld r:id="rId48"/>
        <p:sld r:id="rId49"/>
        <p:sld r:id="rId50"/>
        <p:sld r:id="rId51"/>
        <p:sld r:id="rId52"/>
        <p:sld r:id="rId53"/>
        <p:sld r:id="rId56"/>
        <p:sld r:id="rId57"/>
      </p:sldLst>
    </p:custShow>
  </p:custShowLst>
  <p:custDataLst>
    <p:tags r:id="rId60"/>
  </p:custDataLst>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CAF5FB"/>
    <a:srgbClr val="C3EAEF"/>
    <a:srgbClr val="33CCFF"/>
    <a:srgbClr val="067B0E"/>
    <a:srgbClr val="EB102C"/>
    <a:srgbClr val="B410CE"/>
    <a:srgbClr val="100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2810" autoAdjust="0"/>
  </p:normalViewPr>
  <p:slideViewPr>
    <p:cSldViewPr>
      <p:cViewPr varScale="1">
        <p:scale>
          <a:sx n="67" d="100"/>
          <a:sy n="67" d="100"/>
        </p:scale>
        <p:origin x="11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68"/>
    </p:cViewPr>
  </p:sorterViewPr>
  <p:notesViewPr>
    <p:cSldViewPr>
      <p:cViewPr varScale="1">
        <p:scale>
          <a:sx n="120" d="100"/>
          <a:sy n="120" d="100"/>
        </p:scale>
        <p:origin x="-2632" y="-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1" y="0"/>
            <a:ext cx="3027466" cy="277054"/>
          </a:xfrm>
          <a:prstGeom prst="rect">
            <a:avLst/>
          </a:prstGeom>
          <a:noFill/>
          <a:ln w="9525">
            <a:noFill/>
            <a:miter lim="800000"/>
            <a:headEnd/>
            <a:tailEnd/>
          </a:ln>
        </p:spPr>
        <p:txBody>
          <a:bodyPr vert="horz" wrap="square" lIns="92875" tIns="46437" rIns="92875" bIns="46437" numCol="1" anchor="t"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3957534" y="0"/>
            <a:ext cx="3027466" cy="277054"/>
          </a:xfrm>
          <a:prstGeom prst="rect">
            <a:avLst/>
          </a:prstGeom>
          <a:noFill/>
          <a:ln w="9525">
            <a:noFill/>
            <a:miter lim="800000"/>
            <a:headEnd/>
            <a:tailEnd/>
          </a:ln>
        </p:spPr>
        <p:txBody>
          <a:bodyPr vert="horz" wrap="square" lIns="92875" tIns="46437" rIns="92875" bIns="46437" numCol="1" anchor="t" anchorCtr="0" compatLnSpc="1">
            <a:prstTxWarp prst="textNoShape">
              <a:avLst/>
            </a:prstTxWarp>
            <a:spAutoFit/>
          </a:bodyPr>
          <a:lstStyle>
            <a:lvl1pPr algn="r">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1" y="8993947"/>
            <a:ext cx="3027466" cy="277053"/>
          </a:xfrm>
          <a:prstGeom prst="rect">
            <a:avLst/>
          </a:prstGeom>
          <a:noFill/>
          <a:ln w="9525">
            <a:noFill/>
            <a:miter lim="800000"/>
            <a:headEnd/>
            <a:tailEnd/>
          </a:ln>
        </p:spPr>
        <p:txBody>
          <a:bodyPr vert="horz" wrap="square" lIns="92875" tIns="46437" rIns="92875" bIns="46437" numCol="1" anchor="b"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3957534" y="8993947"/>
            <a:ext cx="3027466" cy="277053"/>
          </a:xfrm>
          <a:prstGeom prst="rect">
            <a:avLst/>
          </a:prstGeom>
          <a:noFill/>
          <a:ln w="9525">
            <a:noFill/>
            <a:miter lim="800000"/>
            <a:headEnd/>
            <a:tailEnd/>
          </a:ln>
        </p:spPr>
        <p:txBody>
          <a:bodyPr vert="horz" wrap="square" lIns="92875" tIns="46437" rIns="92875" bIns="46437" numCol="1" anchor="b" anchorCtr="0" compatLnSpc="1">
            <a:prstTxWarp prst="textNoShape">
              <a:avLst/>
            </a:prstTxWarp>
            <a:spAutoFit/>
          </a:bodyPr>
          <a:lstStyle>
            <a:lvl1pPr algn="r">
              <a:defRPr sz="1200">
                <a:latin typeface="Times" pitchFamily="-65" charset="0"/>
                <a:ea typeface="ＭＳ Ｐゴシック" pitchFamily="-65" charset="-128"/>
              </a:defRPr>
            </a:lvl1pPr>
          </a:lstStyle>
          <a:p>
            <a:pPr>
              <a:defRPr/>
            </a:pPr>
            <a:fld id="{10CAD6DE-68A5-4631-B52C-ADC943B1CC06}" type="slidenum">
              <a:rPr lang="en-US"/>
              <a:pPr>
                <a:defRPr/>
              </a:pPr>
              <a:t>‹#›</a:t>
            </a:fld>
            <a:endParaRPr lang="en-US"/>
          </a:p>
        </p:txBody>
      </p:sp>
    </p:spTree>
    <p:extLst>
      <p:ext uri="{BB962C8B-B14F-4D97-AF65-F5344CB8AC3E}">
        <p14:creationId xmlns:p14="http://schemas.microsoft.com/office/powerpoint/2010/main" val="1519529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atin typeface="Arial" pitchFamily="34" charset="0"/>
                <a:ea typeface="ＭＳ Ｐゴシック" pitchFamily="-65" charset="-128"/>
              </a:defRPr>
            </a:lvl1pPr>
          </a:lstStyle>
          <a:p>
            <a:pPr>
              <a:defRPr/>
            </a:pPr>
            <a:fld id="{8BD44417-8486-4C2C-B463-FFBDAC9D7D3A}" type="slidenum">
              <a:rPr lang="en-US"/>
              <a:pPr>
                <a:defRPr/>
              </a:pPr>
              <a:t>‹#›</a:t>
            </a:fld>
            <a:endParaRPr lang="en-US"/>
          </a:p>
        </p:txBody>
      </p:sp>
    </p:spTree>
    <p:extLst>
      <p:ext uri="{BB962C8B-B14F-4D97-AF65-F5344CB8AC3E}">
        <p14:creationId xmlns:p14="http://schemas.microsoft.com/office/powerpoint/2010/main" val="4168893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Worksheet: figure out a </a:t>
            </a:r>
            <a:r>
              <a:rPr lang="en-US" altLang="en-US">
                <a:latin typeface="Arial" pitchFamily="34" charset="0"/>
                <a:ea typeface="ＭＳ Ｐゴシック" pitchFamily="1" charset="-128"/>
              </a:rPr>
              <a:t>Huffman tree.</a:t>
            </a:r>
            <a:endParaRPr lang="en-US" altLang="en-US" dirty="0">
              <a:latin typeface="Arial" pitchFamily="34" charset="0"/>
              <a:ea typeface="ＭＳ Ｐゴシック" pitchFamily="1"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8247DF3-F273-4690-8EA9-7FEF77EE2629}" type="slidenum">
              <a:rPr lang="en-US" altLang="en-US" sz="1200">
                <a:latin typeface="Arial" pitchFamily="34" charset="0"/>
              </a:rPr>
              <a:pPr/>
              <a:t>1</a:t>
            </a:fld>
            <a:endParaRPr lang="en-US" altLang="en-US" sz="12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2D736184-321A-4110-A0E0-542ADE3E0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FC512EF-A695-4F87-928B-12027F87099E}" type="slidenum">
              <a:rPr lang="en-US" altLang="en-US">
                <a:latin typeface="Courier New" panose="02070309020205020404" pitchFamily="49" charset="0"/>
              </a:rPr>
              <a:pPr/>
              <a:t>10</a:t>
            </a:fld>
            <a:endParaRPr lang="en-US" altLang="en-US">
              <a:latin typeface="Courier New" panose="02070309020205020404" pitchFamily="49" charset="0"/>
            </a:endParaRPr>
          </a:p>
        </p:txBody>
      </p:sp>
      <p:sp>
        <p:nvSpPr>
          <p:cNvPr id="76802" name="Rectangle 2">
            <a:extLst>
              <a:ext uri="{FF2B5EF4-FFF2-40B4-BE49-F238E27FC236}">
                <a16:creationId xmlns:a16="http://schemas.microsoft.com/office/drawing/2014/main" id="{6DC64B16-4676-48D4-B61C-ADF96EBABE3E}"/>
              </a:ext>
            </a:extLst>
          </p:cNvPr>
          <p:cNvSpPr>
            <a:spLocks noChangeArrowheads="1"/>
          </p:cNvSpPr>
          <p:nvPr>
            <p:ph type="sldImg"/>
          </p:nvPr>
        </p:nvSpPr>
        <p:spPr>
          <a:solidFill>
            <a:srgbClr val="FFFFFF"/>
          </a:solidFill>
          <a:ln/>
        </p:spPr>
      </p:sp>
      <p:sp>
        <p:nvSpPr>
          <p:cNvPr id="76803" name="Rectangle 3">
            <a:extLst>
              <a:ext uri="{FF2B5EF4-FFF2-40B4-BE49-F238E27FC236}">
                <a16:creationId xmlns:a16="http://schemas.microsoft.com/office/drawing/2014/main" id="{3B6ABD9A-2F9B-497C-8BCE-A2A39AAE0B3D}"/>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It’s guaranteed to be a prefix code because every code is a path through the tree to a leaf.</a:t>
            </a:r>
          </a:p>
        </p:txBody>
      </p:sp>
    </p:spTree>
    <p:extLst>
      <p:ext uri="{BB962C8B-B14F-4D97-AF65-F5344CB8AC3E}">
        <p14:creationId xmlns:p14="http://schemas.microsoft.com/office/powerpoint/2010/main" val="198691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1CF51E07-A216-405F-A29B-D0981BE14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D78A56EE-A139-40BF-87D1-92B6BEC05018}" type="slidenum">
              <a:rPr lang="en-US" altLang="en-US">
                <a:latin typeface="Courier New" panose="02070309020205020404" pitchFamily="49" charset="0"/>
              </a:rPr>
              <a:pPr/>
              <a:t>11</a:t>
            </a:fld>
            <a:endParaRPr lang="en-US" altLang="en-US">
              <a:latin typeface="Courier New" panose="02070309020205020404" pitchFamily="49" charset="0"/>
            </a:endParaRPr>
          </a:p>
        </p:txBody>
      </p:sp>
      <p:sp>
        <p:nvSpPr>
          <p:cNvPr id="80898" name="Rectangle 2">
            <a:extLst>
              <a:ext uri="{FF2B5EF4-FFF2-40B4-BE49-F238E27FC236}">
                <a16:creationId xmlns:a16="http://schemas.microsoft.com/office/drawing/2014/main" id="{26B0BEC9-7729-4852-8769-EAB5FCDADC02}"/>
              </a:ext>
            </a:extLst>
          </p:cNvPr>
          <p:cNvSpPr>
            <a:spLocks noChangeArrowheads="1"/>
          </p:cNvSpPr>
          <p:nvPr>
            <p:ph type="sldImg"/>
          </p:nvPr>
        </p:nvSpPr>
        <p:spPr>
          <a:solidFill>
            <a:srgbClr val="FFFFFF"/>
          </a:solidFill>
          <a:ln/>
        </p:spPr>
      </p:sp>
      <p:sp>
        <p:nvSpPr>
          <p:cNvPr id="80899" name="Rectangle 3">
            <a:extLst>
              <a:ext uri="{FF2B5EF4-FFF2-40B4-BE49-F238E27FC236}">
                <a16:creationId xmlns:a16="http://schemas.microsoft.com/office/drawing/2014/main" id="{01532DA6-02A0-40FE-9376-D53CD8BEB4AC}"/>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Worksheet!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rgbClr val="000000"/>
                </a:solidFill>
                <a:latin typeface="Arial" pitchFamily="34" charset="0"/>
                <a:sym typeface="Arial" pitchFamily="34" charset="0"/>
              </a:defRPr>
            </a:lvl1pPr>
            <a:lvl2pPr marL="754689" indent="-290265" eaLnBrk="0" hangingPunct="0">
              <a:defRPr sz="2400">
                <a:solidFill>
                  <a:srgbClr val="000000"/>
                </a:solidFill>
                <a:latin typeface="Arial" pitchFamily="34" charset="0"/>
                <a:sym typeface="Arial" pitchFamily="34" charset="0"/>
              </a:defRPr>
            </a:lvl2pPr>
            <a:lvl3pPr marL="1161059" indent="-232212" eaLnBrk="0" hangingPunct="0">
              <a:defRPr sz="2400">
                <a:solidFill>
                  <a:srgbClr val="000000"/>
                </a:solidFill>
                <a:latin typeface="Arial" pitchFamily="34" charset="0"/>
                <a:sym typeface="Arial" pitchFamily="34" charset="0"/>
              </a:defRPr>
            </a:lvl3pPr>
            <a:lvl4pPr marL="1625483" indent="-232212" eaLnBrk="0" hangingPunct="0">
              <a:defRPr sz="2400">
                <a:solidFill>
                  <a:srgbClr val="000000"/>
                </a:solidFill>
                <a:latin typeface="Arial" pitchFamily="34" charset="0"/>
                <a:sym typeface="Arial" pitchFamily="34" charset="0"/>
              </a:defRPr>
            </a:lvl4pPr>
            <a:lvl5pPr marL="2089907" indent="-232212" eaLnBrk="0" hangingPunct="0">
              <a:defRPr sz="2400">
                <a:solidFill>
                  <a:srgbClr val="000000"/>
                </a:solidFill>
                <a:latin typeface="Arial" pitchFamily="34" charset="0"/>
                <a:sym typeface="Arial" pitchFamily="34" charset="0"/>
              </a:defRPr>
            </a:lvl5pPr>
            <a:lvl6pPr marL="2554331" indent="-232212" eaLnBrk="0" fontAlgn="base" hangingPunct="0">
              <a:spcBef>
                <a:spcPct val="0"/>
              </a:spcBef>
              <a:spcAft>
                <a:spcPct val="0"/>
              </a:spcAft>
              <a:defRPr sz="2400">
                <a:solidFill>
                  <a:srgbClr val="000000"/>
                </a:solidFill>
                <a:latin typeface="Arial" pitchFamily="34" charset="0"/>
                <a:sym typeface="Arial" pitchFamily="34" charset="0"/>
              </a:defRPr>
            </a:lvl6pPr>
            <a:lvl7pPr marL="3018754" indent="-232212" eaLnBrk="0" fontAlgn="base" hangingPunct="0">
              <a:spcBef>
                <a:spcPct val="0"/>
              </a:spcBef>
              <a:spcAft>
                <a:spcPct val="0"/>
              </a:spcAft>
              <a:defRPr sz="2400">
                <a:solidFill>
                  <a:srgbClr val="000000"/>
                </a:solidFill>
                <a:latin typeface="Arial" pitchFamily="34" charset="0"/>
                <a:sym typeface="Arial" pitchFamily="34" charset="0"/>
              </a:defRPr>
            </a:lvl7pPr>
            <a:lvl8pPr marL="3483178" indent="-232212" eaLnBrk="0" fontAlgn="base" hangingPunct="0">
              <a:spcBef>
                <a:spcPct val="0"/>
              </a:spcBef>
              <a:spcAft>
                <a:spcPct val="0"/>
              </a:spcAft>
              <a:defRPr sz="2400">
                <a:solidFill>
                  <a:srgbClr val="000000"/>
                </a:solidFill>
                <a:latin typeface="Arial" pitchFamily="34" charset="0"/>
                <a:sym typeface="Arial" pitchFamily="34" charset="0"/>
              </a:defRPr>
            </a:lvl8pPr>
            <a:lvl9pPr marL="3947602" indent="-232212"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669E0B53-137B-4F3D-B89F-3782F776D57B}" type="slidenum">
              <a:rPr lang="en-US" altLang="en-US" sz="1200">
                <a:solidFill>
                  <a:schemeClr val="tx1"/>
                </a:solidFill>
              </a:rPr>
              <a:pPr eaLnBrk="1" hangingPunct="1"/>
              <a:t>12</a:t>
            </a:fld>
            <a:endParaRPr lang="en-US" altLang="en-US" sz="1200">
              <a:solidFill>
                <a:schemeClr val="tx1"/>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dirty="0">
                <a:latin typeface="Arial" pitchFamily="34" charset="0"/>
              </a:rPr>
              <a:t>Python treats text and binary files very differently.  For binary files, use “</a:t>
            </a:r>
            <a:r>
              <a:rPr lang="en-US" altLang="en-US" dirty="0" err="1">
                <a:latin typeface="Arial" pitchFamily="34" charset="0"/>
              </a:rPr>
              <a:t>rb</a:t>
            </a:r>
            <a:r>
              <a:rPr lang="en-US" altLang="en-US" dirty="0">
                <a:latin typeface="Arial" pitchFamily="34" charset="0"/>
              </a:rPr>
              <a:t>” and “</a:t>
            </a:r>
            <a:r>
              <a:rPr lang="en-US" altLang="en-US" dirty="0" err="1">
                <a:latin typeface="Arial" pitchFamily="34" charset="0"/>
              </a:rPr>
              <a:t>wb</a:t>
            </a:r>
            <a:r>
              <a:rPr lang="en-US" altLang="en-US" dirty="0">
                <a:latin typeface="Arial" pitchFamily="34" charset="0"/>
              </a:rPr>
              <a:t>”.  The encode/decode part is only for Huffman.</a:t>
            </a:r>
          </a:p>
          <a:p>
            <a:pPr eaLnBrk="1" hangingPunct="1"/>
            <a:endParaRPr lang="en-US" altLang="en-US"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a:latin typeface="Arial" pitchFamily="34" charset="0"/>
              </a:rPr>
              <a:t>How do you make the tree?  On next slide they’ll do it by trial and error.</a:t>
            </a:r>
          </a:p>
        </p:txBody>
      </p:sp>
      <p:sp>
        <p:nvSpPr>
          <p:cNvPr id="31748" name="Slide Number Placeholder 3"/>
          <p:cNvSpPr>
            <a:spLocks noGrp="1"/>
          </p:cNvSpPr>
          <p:nvPr>
            <p:ph type="sldNum" sz="quarter" idx="5"/>
          </p:nvPr>
        </p:nvSpPr>
        <p:spPr>
          <a:noFill/>
        </p:spPr>
        <p:txBody>
          <a:bodyPr/>
          <a:lstStyle>
            <a:lvl1pPr eaLnBrk="0" hangingPunct="0">
              <a:defRPr sz="2400">
                <a:solidFill>
                  <a:srgbClr val="000000"/>
                </a:solidFill>
                <a:latin typeface="Arial" pitchFamily="34" charset="0"/>
                <a:sym typeface="Arial" pitchFamily="34" charset="0"/>
              </a:defRPr>
            </a:lvl1pPr>
            <a:lvl2pPr marL="754689" indent="-290265" eaLnBrk="0" hangingPunct="0">
              <a:defRPr sz="2400">
                <a:solidFill>
                  <a:srgbClr val="000000"/>
                </a:solidFill>
                <a:latin typeface="Arial" pitchFamily="34" charset="0"/>
                <a:sym typeface="Arial" pitchFamily="34" charset="0"/>
              </a:defRPr>
            </a:lvl2pPr>
            <a:lvl3pPr marL="1161059" indent="-232212" eaLnBrk="0" hangingPunct="0">
              <a:defRPr sz="2400">
                <a:solidFill>
                  <a:srgbClr val="000000"/>
                </a:solidFill>
                <a:latin typeface="Arial" pitchFamily="34" charset="0"/>
                <a:sym typeface="Arial" pitchFamily="34" charset="0"/>
              </a:defRPr>
            </a:lvl3pPr>
            <a:lvl4pPr marL="1625483" indent="-232212" eaLnBrk="0" hangingPunct="0">
              <a:defRPr sz="2400">
                <a:solidFill>
                  <a:srgbClr val="000000"/>
                </a:solidFill>
                <a:latin typeface="Arial" pitchFamily="34" charset="0"/>
                <a:sym typeface="Arial" pitchFamily="34" charset="0"/>
              </a:defRPr>
            </a:lvl4pPr>
            <a:lvl5pPr marL="2089907" indent="-232212" eaLnBrk="0" hangingPunct="0">
              <a:defRPr sz="2400">
                <a:solidFill>
                  <a:srgbClr val="000000"/>
                </a:solidFill>
                <a:latin typeface="Arial" pitchFamily="34" charset="0"/>
                <a:sym typeface="Arial" pitchFamily="34" charset="0"/>
              </a:defRPr>
            </a:lvl5pPr>
            <a:lvl6pPr marL="2554331" indent="-232212" eaLnBrk="0" fontAlgn="base" hangingPunct="0">
              <a:spcBef>
                <a:spcPct val="0"/>
              </a:spcBef>
              <a:spcAft>
                <a:spcPct val="0"/>
              </a:spcAft>
              <a:defRPr sz="2400">
                <a:solidFill>
                  <a:srgbClr val="000000"/>
                </a:solidFill>
                <a:latin typeface="Arial" pitchFamily="34" charset="0"/>
                <a:sym typeface="Arial" pitchFamily="34" charset="0"/>
              </a:defRPr>
            </a:lvl6pPr>
            <a:lvl7pPr marL="3018754" indent="-232212" eaLnBrk="0" fontAlgn="base" hangingPunct="0">
              <a:spcBef>
                <a:spcPct val="0"/>
              </a:spcBef>
              <a:spcAft>
                <a:spcPct val="0"/>
              </a:spcAft>
              <a:defRPr sz="2400">
                <a:solidFill>
                  <a:srgbClr val="000000"/>
                </a:solidFill>
                <a:latin typeface="Arial" pitchFamily="34" charset="0"/>
                <a:sym typeface="Arial" pitchFamily="34" charset="0"/>
              </a:defRPr>
            </a:lvl7pPr>
            <a:lvl8pPr marL="3483178" indent="-232212" eaLnBrk="0" fontAlgn="base" hangingPunct="0">
              <a:spcBef>
                <a:spcPct val="0"/>
              </a:spcBef>
              <a:spcAft>
                <a:spcPct val="0"/>
              </a:spcAft>
              <a:defRPr sz="2400">
                <a:solidFill>
                  <a:srgbClr val="000000"/>
                </a:solidFill>
                <a:latin typeface="Arial" pitchFamily="34" charset="0"/>
                <a:sym typeface="Arial" pitchFamily="34" charset="0"/>
              </a:defRPr>
            </a:lvl8pPr>
            <a:lvl9pPr marL="3947602" indent="-232212"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B6332B20-0076-4CB5-83B1-1FEA93458006}" type="slidenum">
              <a:rPr lang="en-US" altLang="en-US" sz="1200">
                <a:solidFill>
                  <a:schemeClr val="tx1"/>
                </a:solidFill>
              </a:rPr>
              <a:pPr eaLnBrk="1" hangingPunct="1"/>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dirty="0">
                <a:latin typeface="Arial" pitchFamily="34" charset="0"/>
              </a:rPr>
              <a:t>Students will work it out on this slide.</a:t>
            </a:r>
          </a:p>
        </p:txBody>
      </p:sp>
      <p:sp>
        <p:nvSpPr>
          <p:cNvPr id="31748" name="Slide Number Placeholder 3"/>
          <p:cNvSpPr>
            <a:spLocks noGrp="1"/>
          </p:cNvSpPr>
          <p:nvPr>
            <p:ph type="sldNum" sz="quarter" idx="5"/>
          </p:nvPr>
        </p:nvSpPr>
        <p:spPr>
          <a:noFill/>
        </p:spPr>
        <p:txBody>
          <a:bodyPr/>
          <a:lstStyle>
            <a:lvl1pPr eaLnBrk="0" hangingPunct="0">
              <a:defRPr sz="2400">
                <a:solidFill>
                  <a:srgbClr val="000000"/>
                </a:solidFill>
                <a:latin typeface="Arial" pitchFamily="34" charset="0"/>
                <a:sym typeface="Arial" pitchFamily="34" charset="0"/>
              </a:defRPr>
            </a:lvl1pPr>
            <a:lvl2pPr marL="754689" indent="-290265" eaLnBrk="0" hangingPunct="0">
              <a:defRPr sz="2400">
                <a:solidFill>
                  <a:srgbClr val="000000"/>
                </a:solidFill>
                <a:latin typeface="Arial" pitchFamily="34" charset="0"/>
                <a:sym typeface="Arial" pitchFamily="34" charset="0"/>
              </a:defRPr>
            </a:lvl2pPr>
            <a:lvl3pPr marL="1161059" indent="-232212" eaLnBrk="0" hangingPunct="0">
              <a:defRPr sz="2400">
                <a:solidFill>
                  <a:srgbClr val="000000"/>
                </a:solidFill>
                <a:latin typeface="Arial" pitchFamily="34" charset="0"/>
                <a:sym typeface="Arial" pitchFamily="34" charset="0"/>
              </a:defRPr>
            </a:lvl3pPr>
            <a:lvl4pPr marL="1625483" indent="-232212" eaLnBrk="0" hangingPunct="0">
              <a:defRPr sz="2400">
                <a:solidFill>
                  <a:srgbClr val="000000"/>
                </a:solidFill>
                <a:latin typeface="Arial" pitchFamily="34" charset="0"/>
                <a:sym typeface="Arial" pitchFamily="34" charset="0"/>
              </a:defRPr>
            </a:lvl4pPr>
            <a:lvl5pPr marL="2089907" indent="-232212" eaLnBrk="0" hangingPunct="0">
              <a:defRPr sz="2400">
                <a:solidFill>
                  <a:srgbClr val="000000"/>
                </a:solidFill>
                <a:latin typeface="Arial" pitchFamily="34" charset="0"/>
                <a:sym typeface="Arial" pitchFamily="34" charset="0"/>
              </a:defRPr>
            </a:lvl5pPr>
            <a:lvl6pPr marL="2554331" indent="-232212" eaLnBrk="0" fontAlgn="base" hangingPunct="0">
              <a:spcBef>
                <a:spcPct val="0"/>
              </a:spcBef>
              <a:spcAft>
                <a:spcPct val="0"/>
              </a:spcAft>
              <a:defRPr sz="2400">
                <a:solidFill>
                  <a:srgbClr val="000000"/>
                </a:solidFill>
                <a:latin typeface="Arial" pitchFamily="34" charset="0"/>
                <a:sym typeface="Arial" pitchFamily="34" charset="0"/>
              </a:defRPr>
            </a:lvl6pPr>
            <a:lvl7pPr marL="3018754" indent="-232212" eaLnBrk="0" fontAlgn="base" hangingPunct="0">
              <a:spcBef>
                <a:spcPct val="0"/>
              </a:spcBef>
              <a:spcAft>
                <a:spcPct val="0"/>
              </a:spcAft>
              <a:defRPr sz="2400">
                <a:solidFill>
                  <a:srgbClr val="000000"/>
                </a:solidFill>
                <a:latin typeface="Arial" pitchFamily="34" charset="0"/>
                <a:sym typeface="Arial" pitchFamily="34" charset="0"/>
              </a:defRPr>
            </a:lvl7pPr>
            <a:lvl8pPr marL="3483178" indent="-232212" eaLnBrk="0" fontAlgn="base" hangingPunct="0">
              <a:spcBef>
                <a:spcPct val="0"/>
              </a:spcBef>
              <a:spcAft>
                <a:spcPct val="0"/>
              </a:spcAft>
              <a:defRPr sz="2400">
                <a:solidFill>
                  <a:srgbClr val="000000"/>
                </a:solidFill>
                <a:latin typeface="Arial" pitchFamily="34" charset="0"/>
                <a:sym typeface="Arial" pitchFamily="34" charset="0"/>
              </a:defRPr>
            </a:lvl8pPr>
            <a:lvl9pPr marL="3947602" indent="-232212"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fld id="{B6332B20-0076-4CB5-83B1-1FEA93458006}" type="slidenum">
              <a:rPr lang="en-US" altLang="en-US" sz="1200">
                <a:solidFill>
                  <a:schemeClr val="tx1"/>
                </a:solidFill>
              </a:rPr>
              <a:pPr eaLnBrk="1" hangingPunct="1"/>
              <a:t>14</a:t>
            </a:fld>
            <a:endParaRPr lang="en-US" altLang="en-US" sz="1200">
              <a:solidFill>
                <a:schemeClr val="tx1"/>
              </a:solidFill>
            </a:endParaRPr>
          </a:p>
        </p:txBody>
      </p:sp>
    </p:spTree>
    <p:extLst>
      <p:ext uri="{BB962C8B-B14F-4D97-AF65-F5344CB8AC3E}">
        <p14:creationId xmlns:p14="http://schemas.microsoft.com/office/powerpoint/2010/main" val="4241588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C8457998-3F13-4061-95CE-D8D30D907F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63B859B6-6668-42DD-A454-556A3F89E89B}" type="slidenum">
              <a:rPr lang="en-US" altLang="en-US">
                <a:latin typeface="Courier New" panose="02070309020205020404" pitchFamily="49" charset="0"/>
              </a:rPr>
              <a:pPr/>
              <a:t>15</a:t>
            </a:fld>
            <a:endParaRPr lang="en-US" altLang="en-US">
              <a:latin typeface="Courier New" panose="02070309020205020404" pitchFamily="49" charset="0"/>
            </a:endParaRPr>
          </a:p>
        </p:txBody>
      </p:sp>
      <p:sp>
        <p:nvSpPr>
          <p:cNvPr id="95234" name="Rectangle 2">
            <a:extLst>
              <a:ext uri="{FF2B5EF4-FFF2-40B4-BE49-F238E27FC236}">
                <a16:creationId xmlns:a16="http://schemas.microsoft.com/office/drawing/2014/main" id="{4D1DA5D7-2FFE-4C74-8FE0-23F63A8BA7C3}"/>
              </a:ext>
            </a:extLst>
          </p:cNvPr>
          <p:cNvSpPr>
            <a:spLocks noChangeArrowheads="1"/>
          </p:cNvSpPr>
          <p:nvPr>
            <p:ph type="sldImg"/>
          </p:nvPr>
        </p:nvSpPr>
        <p:spPr>
          <a:solidFill>
            <a:srgbClr val="FFFFFF"/>
          </a:solidFill>
          <a:ln/>
        </p:spPr>
      </p:sp>
      <p:sp>
        <p:nvSpPr>
          <p:cNvPr id="95235" name="Rectangle 3">
            <a:extLst>
              <a:ext uri="{FF2B5EF4-FFF2-40B4-BE49-F238E27FC236}">
                <a16:creationId xmlns:a16="http://schemas.microsoft.com/office/drawing/2014/main" id="{AD1104EB-DAC6-4877-8A5D-1CE6D06BD48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166C0BCE-CDAE-4A30-99F3-84967995B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4765567-AF3B-48A3-9AFA-7A1C3EAA0237}" type="slidenum">
              <a:rPr lang="en-US" altLang="en-US">
                <a:latin typeface="Courier New" panose="02070309020205020404" pitchFamily="49" charset="0"/>
              </a:rPr>
              <a:pPr/>
              <a:t>16</a:t>
            </a:fld>
            <a:endParaRPr lang="en-US" altLang="en-US">
              <a:latin typeface="Courier New" panose="02070309020205020404" pitchFamily="49" charset="0"/>
            </a:endParaRPr>
          </a:p>
        </p:txBody>
      </p:sp>
      <p:sp>
        <p:nvSpPr>
          <p:cNvPr id="97282" name="Rectangle 2">
            <a:extLst>
              <a:ext uri="{FF2B5EF4-FFF2-40B4-BE49-F238E27FC236}">
                <a16:creationId xmlns:a16="http://schemas.microsoft.com/office/drawing/2014/main" id="{5CBA8888-26FA-4D57-B684-BF2ABF58A485}"/>
              </a:ext>
            </a:extLst>
          </p:cNvPr>
          <p:cNvSpPr>
            <a:spLocks noChangeArrowheads="1"/>
          </p:cNvSpPr>
          <p:nvPr>
            <p:ph type="sldImg"/>
          </p:nvPr>
        </p:nvSpPr>
        <p:spPr>
          <a:solidFill>
            <a:srgbClr val="FFFFFF"/>
          </a:solidFill>
          <a:ln/>
        </p:spPr>
      </p:sp>
      <p:sp>
        <p:nvSpPr>
          <p:cNvPr id="97283" name="Rectangle 3">
            <a:extLst>
              <a:ext uri="{FF2B5EF4-FFF2-40B4-BE49-F238E27FC236}">
                <a16:creationId xmlns:a16="http://schemas.microsoft.com/office/drawing/2014/main" id="{9D6F03FE-0318-481F-94BD-EC25531858C0}"/>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04F037C8-32A1-4CCF-AB39-8A0B6A0F1C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24C094DD-8540-46D0-BCDE-83140A3CA574}" type="slidenum">
              <a:rPr lang="en-US" altLang="en-US">
                <a:latin typeface="Courier New" panose="02070309020205020404" pitchFamily="49" charset="0"/>
              </a:rPr>
              <a:pPr/>
              <a:t>17</a:t>
            </a:fld>
            <a:endParaRPr lang="en-US" altLang="en-US">
              <a:latin typeface="Courier New" panose="02070309020205020404" pitchFamily="49" charset="0"/>
            </a:endParaRPr>
          </a:p>
        </p:txBody>
      </p:sp>
      <p:sp>
        <p:nvSpPr>
          <p:cNvPr id="99330" name="Rectangle 2">
            <a:extLst>
              <a:ext uri="{FF2B5EF4-FFF2-40B4-BE49-F238E27FC236}">
                <a16:creationId xmlns:a16="http://schemas.microsoft.com/office/drawing/2014/main" id="{0E735F8C-C3DB-474D-9D9F-A6B09D3BF3C7}"/>
              </a:ext>
            </a:extLst>
          </p:cNvPr>
          <p:cNvSpPr>
            <a:spLocks noChangeArrowheads="1"/>
          </p:cNvSpPr>
          <p:nvPr>
            <p:ph type="sldImg"/>
          </p:nvPr>
        </p:nvSpPr>
        <p:spPr>
          <a:solidFill>
            <a:srgbClr val="FFFFFF"/>
          </a:solidFill>
          <a:ln/>
        </p:spPr>
      </p:sp>
      <p:sp>
        <p:nvSpPr>
          <p:cNvPr id="99331" name="Rectangle 3">
            <a:extLst>
              <a:ext uri="{FF2B5EF4-FFF2-40B4-BE49-F238E27FC236}">
                <a16:creationId xmlns:a16="http://schemas.microsoft.com/office/drawing/2014/main" id="{60B47C03-E110-470C-84C2-3CE8279C8FC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02680EFC-A8CA-4CF6-A288-49CBD910C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C044B7C5-AD1F-4CA7-9B64-36508D91405E}" type="slidenum">
              <a:rPr lang="en-US" altLang="en-US">
                <a:latin typeface="Courier New" panose="02070309020205020404" pitchFamily="49" charset="0"/>
              </a:rPr>
              <a:pPr/>
              <a:t>18</a:t>
            </a:fld>
            <a:endParaRPr lang="en-US" altLang="en-US">
              <a:latin typeface="Courier New" panose="02070309020205020404" pitchFamily="49" charset="0"/>
            </a:endParaRPr>
          </a:p>
        </p:txBody>
      </p:sp>
      <p:sp>
        <p:nvSpPr>
          <p:cNvPr id="101378" name="Rectangle 2">
            <a:extLst>
              <a:ext uri="{FF2B5EF4-FFF2-40B4-BE49-F238E27FC236}">
                <a16:creationId xmlns:a16="http://schemas.microsoft.com/office/drawing/2014/main" id="{8F17BFB6-2495-41A5-B1BF-540AE3B17463}"/>
              </a:ext>
            </a:extLst>
          </p:cNvPr>
          <p:cNvSpPr>
            <a:spLocks noChangeArrowheads="1"/>
          </p:cNvSpPr>
          <p:nvPr>
            <p:ph type="sldImg"/>
          </p:nvPr>
        </p:nvSpPr>
        <p:spPr>
          <a:solidFill>
            <a:srgbClr val="FFFFFF"/>
          </a:solidFill>
          <a:ln/>
        </p:spPr>
      </p:sp>
      <p:sp>
        <p:nvSpPr>
          <p:cNvPr id="101379" name="Rectangle 3">
            <a:extLst>
              <a:ext uri="{FF2B5EF4-FFF2-40B4-BE49-F238E27FC236}">
                <a16:creationId xmlns:a16="http://schemas.microsoft.com/office/drawing/2014/main" id="{72614BCA-AC9F-447B-9623-92662CAF37F1}"/>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514D1B0B-30A7-4CD8-AF37-18EAEC5AAB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4C281E3E-45B5-402E-B755-EC5FE039024B}" type="slidenum">
              <a:rPr lang="en-US" altLang="en-US">
                <a:latin typeface="Courier New" panose="02070309020205020404" pitchFamily="49" charset="0"/>
              </a:rPr>
              <a:pPr/>
              <a:t>19</a:t>
            </a:fld>
            <a:endParaRPr lang="en-US" altLang="en-US">
              <a:latin typeface="Courier New" panose="02070309020205020404" pitchFamily="49" charset="0"/>
            </a:endParaRPr>
          </a:p>
        </p:txBody>
      </p:sp>
      <p:sp>
        <p:nvSpPr>
          <p:cNvPr id="103426" name="Rectangle 2">
            <a:extLst>
              <a:ext uri="{FF2B5EF4-FFF2-40B4-BE49-F238E27FC236}">
                <a16:creationId xmlns:a16="http://schemas.microsoft.com/office/drawing/2014/main" id="{3BAB9240-5590-46CD-A870-28D99EABDA91}"/>
              </a:ext>
            </a:extLst>
          </p:cNvPr>
          <p:cNvSpPr>
            <a:spLocks noChangeArrowheads="1"/>
          </p:cNvSpPr>
          <p:nvPr>
            <p:ph type="sldImg"/>
          </p:nvPr>
        </p:nvSpPr>
        <p:spPr>
          <a:solidFill>
            <a:srgbClr val="FFFFFF"/>
          </a:solidFill>
          <a:ln/>
        </p:spPr>
      </p:sp>
      <p:sp>
        <p:nvSpPr>
          <p:cNvPr id="103427" name="Rectangle 3">
            <a:extLst>
              <a:ext uri="{FF2B5EF4-FFF2-40B4-BE49-F238E27FC236}">
                <a16:creationId xmlns:a16="http://schemas.microsoft.com/office/drawing/2014/main" id="{BA2EC141-6A3A-43B9-852B-D04CCE40970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D44417-8486-4C2C-B463-FFBDAC9D7D3A}" type="slidenum">
              <a:rPr lang="en-US" smtClean="0"/>
              <a:pPr>
                <a:defRPr/>
              </a:pPr>
              <a:t>2</a:t>
            </a:fld>
            <a:endParaRPr lang="en-US"/>
          </a:p>
        </p:txBody>
      </p:sp>
    </p:spTree>
    <p:extLst>
      <p:ext uri="{BB962C8B-B14F-4D97-AF65-F5344CB8AC3E}">
        <p14:creationId xmlns:p14="http://schemas.microsoft.com/office/powerpoint/2010/main" val="23875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152D7C1-800B-4A3E-A3BF-2A01E5DC1D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E0BA6EB-CEE3-419B-ADAC-9F3DC71FB525}" type="slidenum">
              <a:rPr lang="en-US" altLang="en-US">
                <a:latin typeface="Courier New" panose="02070309020205020404" pitchFamily="49" charset="0"/>
              </a:rPr>
              <a:pPr/>
              <a:t>20</a:t>
            </a:fld>
            <a:endParaRPr lang="en-US" altLang="en-US">
              <a:latin typeface="Courier New" panose="02070309020205020404" pitchFamily="49" charset="0"/>
            </a:endParaRPr>
          </a:p>
        </p:txBody>
      </p:sp>
      <p:sp>
        <p:nvSpPr>
          <p:cNvPr id="105474" name="Rectangle 2">
            <a:extLst>
              <a:ext uri="{FF2B5EF4-FFF2-40B4-BE49-F238E27FC236}">
                <a16:creationId xmlns:a16="http://schemas.microsoft.com/office/drawing/2014/main" id="{4EEE8D8C-391D-4BF7-96FB-90C5D03D1498}"/>
              </a:ext>
            </a:extLst>
          </p:cNvPr>
          <p:cNvSpPr>
            <a:spLocks noChangeArrowheads="1"/>
          </p:cNvSpPr>
          <p:nvPr>
            <p:ph type="sldImg"/>
          </p:nvPr>
        </p:nvSpPr>
        <p:spPr>
          <a:solidFill>
            <a:srgbClr val="FFFFFF"/>
          </a:solidFill>
          <a:ln/>
        </p:spPr>
      </p:sp>
      <p:sp>
        <p:nvSpPr>
          <p:cNvPr id="105475" name="Rectangle 3">
            <a:extLst>
              <a:ext uri="{FF2B5EF4-FFF2-40B4-BE49-F238E27FC236}">
                <a16:creationId xmlns:a16="http://schemas.microsoft.com/office/drawing/2014/main" id="{442804DD-48A8-4E06-AC4C-9B0272AC9126}"/>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F2655B54-9EB0-4EFC-B466-ACB063FD17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805B39EC-EE38-446D-AE77-4D3A181DE195}" type="slidenum">
              <a:rPr lang="en-US" altLang="en-US">
                <a:latin typeface="Courier New" panose="02070309020205020404" pitchFamily="49" charset="0"/>
              </a:rPr>
              <a:pPr/>
              <a:t>21</a:t>
            </a:fld>
            <a:endParaRPr lang="en-US" altLang="en-US">
              <a:latin typeface="Courier New" panose="02070309020205020404" pitchFamily="49" charset="0"/>
            </a:endParaRPr>
          </a:p>
        </p:txBody>
      </p:sp>
      <p:sp>
        <p:nvSpPr>
          <p:cNvPr id="107522" name="Rectangle 2">
            <a:extLst>
              <a:ext uri="{FF2B5EF4-FFF2-40B4-BE49-F238E27FC236}">
                <a16:creationId xmlns:a16="http://schemas.microsoft.com/office/drawing/2014/main" id="{DA3430A3-9602-4AED-9659-8BB56ABC0579}"/>
              </a:ext>
            </a:extLst>
          </p:cNvPr>
          <p:cNvSpPr>
            <a:spLocks noChangeArrowheads="1"/>
          </p:cNvSpPr>
          <p:nvPr>
            <p:ph type="sldImg"/>
          </p:nvPr>
        </p:nvSpPr>
        <p:spPr>
          <a:solidFill>
            <a:srgbClr val="FFFFFF"/>
          </a:solidFill>
          <a:ln/>
        </p:spPr>
      </p:sp>
      <p:sp>
        <p:nvSpPr>
          <p:cNvPr id="107523" name="Rectangle 3">
            <a:extLst>
              <a:ext uri="{FF2B5EF4-FFF2-40B4-BE49-F238E27FC236}">
                <a16:creationId xmlns:a16="http://schemas.microsoft.com/office/drawing/2014/main" id="{823C8253-A2BE-4AC3-B514-888F65A8BB28}"/>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4ACFF60-10E6-4A03-A1CB-5967502C8CC2}" type="slidenum">
              <a:rPr lang="en-US" altLang="en-US" sz="1200">
                <a:latin typeface="Arial" pitchFamily="34" charset="0"/>
              </a:rPr>
              <a:pPr/>
              <a:t>22</a:t>
            </a:fld>
            <a:endParaRPr lang="en-US" altLang="en-US" sz="120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0068" y="4404359"/>
            <a:ext cx="5124864" cy="417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2182D78F-B2A3-410D-B819-FCE3D85344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88210FA0-9069-4F31-998E-BBAE1D86B781}" type="slidenum">
              <a:rPr lang="en-US" altLang="en-US">
                <a:latin typeface="Courier New" panose="02070309020205020404" pitchFamily="49" charset="0"/>
              </a:rPr>
              <a:pPr/>
              <a:t>23</a:t>
            </a:fld>
            <a:endParaRPr lang="en-US" altLang="en-US">
              <a:latin typeface="Courier New" panose="02070309020205020404" pitchFamily="49" charset="0"/>
            </a:endParaRPr>
          </a:p>
        </p:txBody>
      </p:sp>
      <p:sp>
        <p:nvSpPr>
          <p:cNvPr id="109570" name="Rectangle 2">
            <a:extLst>
              <a:ext uri="{FF2B5EF4-FFF2-40B4-BE49-F238E27FC236}">
                <a16:creationId xmlns:a16="http://schemas.microsoft.com/office/drawing/2014/main" id="{583EC0DB-2BC8-4BE6-9465-75F4BA2F0508}"/>
              </a:ext>
            </a:extLst>
          </p:cNvPr>
          <p:cNvSpPr>
            <a:spLocks noChangeArrowheads="1"/>
          </p:cNvSpPr>
          <p:nvPr>
            <p:ph type="sldImg"/>
          </p:nvPr>
        </p:nvSpPr>
        <p:spPr>
          <a:solidFill>
            <a:srgbClr val="FFFFFF"/>
          </a:solidFill>
          <a:ln/>
        </p:spPr>
      </p:sp>
      <p:sp>
        <p:nvSpPr>
          <p:cNvPr id="109571" name="Rectangle 3">
            <a:extLst>
              <a:ext uri="{FF2B5EF4-FFF2-40B4-BE49-F238E27FC236}">
                <a16:creationId xmlns:a16="http://schemas.microsoft.com/office/drawing/2014/main" id="{5B5D3BBA-056F-4867-A719-A457948309DE}"/>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57BCB2C9-21C8-4F6E-BC8E-172BF3487D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37D4DB8B-80AE-48D6-89BA-D4F9A36A49C2}" type="slidenum">
              <a:rPr lang="en-US" altLang="en-US">
                <a:latin typeface="Courier New" panose="02070309020205020404" pitchFamily="49" charset="0"/>
              </a:rPr>
              <a:pPr/>
              <a:t>24</a:t>
            </a:fld>
            <a:endParaRPr lang="en-US" altLang="en-US">
              <a:latin typeface="Courier New" panose="02070309020205020404" pitchFamily="49" charset="0"/>
            </a:endParaRPr>
          </a:p>
        </p:txBody>
      </p:sp>
      <p:sp>
        <p:nvSpPr>
          <p:cNvPr id="111618" name="Rectangle 2">
            <a:extLst>
              <a:ext uri="{FF2B5EF4-FFF2-40B4-BE49-F238E27FC236}">
                <a16:creationId xmlns:a16="http://schemas.microsoft.com/office/drawing/2014/main" id="{7B5CB595-2D25-41CE-84F7-EAB58D4FE46C}"/>
              </a:ext>
            </a:extLst>
          </p:cNvPr>
          <p:cNvSpPr>
            <a:spLocks noChangeArrowheads="1"/>
          </p:cNvSpPr>
          <p:nvPr>
            <p:ph type="sldImg"/>
          </p:nvPr>
        </p:nvSpPr>
        <p:spPr>
          <a:solidFill>
            <a:srgbClr val="FFFFFF"/>
          </a:solidFill>
          <a:ln/>
        </p:spPr>
      </p:sp>
      <p:sp>
        <p:nvSpPr>
          <p:cNvPr id="111619" name="Rectangle 3">
            <a:extLst>
              <a:ext uri="{FF2B5EF4-FFF2-40B4-BE49-F238E27FC236}">
                <a16:creationId xmlns:a16="http://schemas.microsoft.com/office/drawing/2014/main" id="{DAD10E33-72FE-4339-B6D6-7DCEC6EC8A7D}"/>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Step one is creating new </a:t>
            </a:r>
            <a:r>
              <a:rPr lang="en-US" altLang="en-US" dirty="0" err="1">
                <a:latin typeface="Arial" panose="020B0604020202020204" pitchFamily="34" charset="0"/>
                <a:ea typeface="ＭＳ Ｐゴシック" panose="020B0600070205080204" pitchFamily="34" charset="-128"/>
              </a:rPr>
              <a:t>HuffmanTrees</a:t>
            </a:r>
            <a:r>
              <a:rPr lang="en-US" altLang="en-US" dirty="0">
                <a:latin typeface="Arial" panose="020B0604020202020204" pitchFamily="34" charset="0"/>
                <a:ea typeface="ＭＳ Ｐゴシック" panose="020B0600070205080204" pitchFamily="34" charset="-128"/>
              </a:rPr>
              <a:t> (constructor).  Step 2 uses the overloaded add operator.  Step 3 uses </a:t>
            </a:r>
            <a:r>
              <a:rPr lang="en-US" altLang="en-US" dirty="0" err="1">
                <a:latin typeface="Arial" panose="020B0604020202020204" pitchFamily="34" charset="0"/>
                <a:ea typeface="ＭＳ Ｐゴシック" panose="020B0600070205080204" pitchFamily="34" charset="-128"/>
              </a:rPr>
              <a:t>get_codes</a:t>
            </a:r>
            <a:r>
              <a:rPr lang="en-US" altLang="en-US" dirty="0">
                <a:latin typeface="Arial" panose="020B0604020202020204" pitchFamily="34" charset="0"/>
                <a:ea typeface="ＭＳ Ｐゴシック" panose="020B0600070205080204" pitchFamily="34" charset="-128"/>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57BCB2C9-21C8-4F6E-BC8E-172BF3487D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37D4DB8B-80AE-48D6-89BA-D4F9A36A49C2}" type="slidenum">
              <a:rPr lang="en-US" altLang="en-US">
                <a:latin typeface="Courier New" panose="02070309020205020404" pitchFamily="49" charset="0"/>
              </a:rPr>
              <a:pPr/>
              <a:t>25</a:t>
            </a:fld>
            <a:endParaRPr lang="en-US" altLang="en-US">
              <a:latin typeface="Courier New" panose="02070309020205020404" pitchFamily="49" charset="0"/>
            </a:endParaRPr>
          </a:p>
        </p:txBody>
      </p:sp>
      <p:sp>
        <p:nvSpPr>
          <p:cNvPr id="111618" name="Rectangle 2">
            <a:extLst>
              <a:ext uri="{FF2B5EF4-FFF2-40B4-BE49-F238E27FC236}">
                <a16:creationId xmlns:a16="http://schemas.microsoft.com/office/drawing/2014/main" id="{7B5CB595-2D25-41CE-84F7-EAB58D4FE46C}"/>
              </a:ext>
            </a:extLst>
          </p:cNvPr>
          <p:cNvSpPr>
            <a:spLocks noChangeArrowheads="1"/>
          </p:cNvSpPr>
          <p:nvPr>
            <p:ph type="sldImg"/>
          </p:nvPr>
        </p:nvSpPr>
        <p:spPr>
          <a:solidFill>
            <a:srgbClr val="FFFFFF"/>
          </a:solidFill>
          <a:ln/>
        </p:spPr>
      </p:sp>
      <p:sp>
        <p:nvSpPr>
          <p:cNvPr id="111619" name="Rectangle 3">
            <a:extLst>
              <a:ext uri="{FF2B5EF4-FFF2-40B4-BE49-F238E27FC236}">
                <a16:creationId xmlns:a16="http://schemas.microsoft.com/office/drawing/2014/main" id="{DAD10E33-72FE-4339-B6D6-7DCEC6EC8A7D}"/>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Step one is creating new </a:t>
            </a:r>
            <a:r>
              <a:rPr lang="en-US" altLang="en-US" dirty="0" err="1">
                <a:latin typeface="Arial" panose="020B0604020202020204" pitchFamily="34" charset="0"/>
                <a:ea typeface="ＭＳ Ｐゴシック" panose="020B0600070205080204" pitchFamily="34" charset="-128"/>
              </a:rPr>
              <a:t>HuffmanTrees</a:t>
            </a:r>
            <a:r>
              <a:rPr lang="en-US" altLang="en-US" dirty="0">
                <a:latin typeface="Arial" panose="020B0604020202020204" pitchFamily="34" charset="0"/>
                <a:ea typeface="ＭＳ Ｐゴシック" panose="020B0600070205080204" pitchFamily="34" charset="-128"/>
              </a:rPr>
              <a:t> (constructor).  Step 2 uses the overloaded add operator.  Step 3 uses </a:t>
            </a:r>
            <a:r>
              <a:rPr lang="en-US" altLang="en-US" dirty="0" err="1">
                <a:latin typeface="Arial" panose="020B0604020202020204" pitchFamily="34" charset="0"/>
                <a:ea typeface="ＭＳ Ｐゴシック" panose="020B0600070205080204" pitchFamily="34" charset="-128"/>
              </a:rPr>
              <a:t>get_codes</a:t>
            </a:r>
            <a:r>
              <a:rPr lang="en-US" altLang="en-US" dirty="0">
                <a:latin typeface="Arial" panose="020B0604020202020204" pitchFamily="34" charset="0"/>
                <a:ea typeface="ＭＳ Ｐゴシック" panose="020B0600070205080204" pitchFamily="34" charset="-128"/>
              </a:rPr>
              <a:t>.</a:t>
            </a:r>
          </a:p>
        </p:txBody>
      </p:sp>
    </p:spTree>
    <p:extLst>
      <p:ext uri="{BB962C8B-B14F-4D97-AF65-F5344CB8AC3E}">
        <p14:creationId xmlns:p14="http://schemas.microsoft.com/office/powerpoint/2010/main" val="1372507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lines are one statement each.  We just saw how to build the tree and get the codes.  The rest is </a:t>
            </a:r>
            <a:r>
              <a:rPr lang="en-US" dirty="0" err="1"/>
              <a:t>write_to_files</a:t>
            </a:r>
            <a:r>
              <a:rPr lang="en-US" dirty="0"/>
              <a:t>.</a:t>
            </a:r>
          </a:p>
        </p:txBody>
      </p:sp>
      <p:sp>
        <p:nvSpPr>
          <p:cNvPr id="4" name="Slide Number Placeholder 3"/>
          <p:cNvSpPr>
            <a:spLocks noGrp="1"/>
          </p:cNvSpPr>
          <p:nvPr>
            <p:ph type="sldNum" sz="quarter" idx="5"/>
          </p:nvPr>
        </p:nvSpPr>
        <p:spPr/>
        <p:txBody>
          <a:bodyPr/>
          <a:lstStyle/>
          <a:p>
            <a:pPr>
              <a:defRPr/>
            </a:pPr>
            <a:fld id="{8BD44417-8486-4C2C-B463-FFBDAC9D7D3A}" type="slidenum">
              <a:rPr lang="en-US" smtClean="0"/>
              <a:pPr>
                <a:defRPr/>
              </a:pPr>
              <a:t>26</a:t>
            </a:fld>
            <a:endParaRPr lang="en-US"/>
          </a:p>
        </p:txBody>
      </p:sp>
    </p:spTree>
    <p:extLst>
      <p:ext uri="{BB962C8B-B14F-4D97-AF65-F5344CB8AC3E}">
        <p14:creationId xmlns:p14="http://schemas.microsoft.com/office/powerpoint/2010/main" val="2993643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trick here is the first step: recovering the Huffman tree.</a:t>
            </a:r>
          </a:p>
        </p:txBody>
      </p:sp>
      <p:sp>
        <p:nvSpPr>
          <p:cNvPr id="4" name="Slide Number Placeholder 3"/>
          <p:cNvSpPr>
            <a:spLocks noGrp="1"/>
          </p:cNvSpPr>
          <p:nvPr>
            <p:ph type="sldNum" sz="quarter" idx="5"/>
          </p:nvPr>
        </p:nvSpPr>
        <p:spPr/>
        <p:txBody>
          <a:bodyPr/>
          <a:lstStyle/>
          <a:p>
            <a:pPr>
              <a:defRPr/>
            </a:pPr>
            <a:fld id="{8BD44417-8486-4C2C-B463-FFBDAC9D7D3A}" type="slidenum">
              <a:rPr lang="en-US" smtClean="0"/>
              <a:pPr>
                <a:defRPr/>
              </a:pPr>
              <a:t>27</a:t>
            </a:fld>
            <a:endParaRPr lang="en-US"/>
          </a:p>
        </p:txBody>
      </p:sp>
    </p:spTree>
    <p:extLst>
      <p:ext uri="{BB962C8B-B14F-4D97-AF65-F5344CB8AC3E}">
        <p14:creationId xmlns:p14="http://schemas.microsoft.com/office/powerpoint/2010/main" val="2260370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One of the points of using objects is that you can hide implementations details.</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045C279-E4E0-43A7-A19C-6C37CC0AEC35}" type="slidenum">
              <a:rPr lang="en-US" altLang="en-US" sz="1200">
                <a:latin typeface="Arial" pitchFamily="34" charset="0"/>
              </a:rPr>
              <a:pPr/>
              <a:t>28</a:t>
            </a:fld>
            <a:endParaRPr lang="en-US" altLang="en-US" sz="120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2D1E4854-5923-4315-995A-3CD356E39624}" type="slidenum">
              <a:rPr lang="en-US" altLang="en-US" sz="1200">
                <a:latin typeface="Arial" pitchFamily="34" charset="0"/>
              </a:rPr>
              <a:pPr/>
              <a:t>29</a:t>
            </a:fld>
            <a:endParaRPr lang="en-US" altLang="en-US" sz="12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D44417-8486-4C2C-B463-FFBDAC9D7D3A}" type="slidenum">
              <a:rPr lang="en-US" smtClean="0"/>
              <a:pPr>
                <a:defRPr/>
              </a:pPr>
              <a:t>3</a:t>
            </a:fld>
            <a:endParaRPr lang="en-US"/>
          </a:p>
        </p:txBody>
      </p:sp>
    </p:spTree>
    <p:extLst>
      <p:ext uri="{BB962C8B-B14F-4D97-AF65-F5344CB8AC3E}">
        <p14:creationId xmlns:p14="http://schemas.microsoft.com/office/powerpoint/2010/main" val="2747564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ACFD23B-F7DB-4C38-BFBB-EC1CE4EE84D6}" type="slidenum">
              <a:rPr lang="en-US" altLang="en-US" sz="1200">
                <a:latin typeface="Arial" pitchFamily="34" charset="0"/>
              </a:rPr>
              <a:pPr/>
              <a:t>30</a:t>
            </a:fld>
            <a:endParaRPr lang="en-US" altLang="en-US" sz="120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734C101-25C1-49E9-BA77-BD09AE0CFE79}" type="slidenum">
              <a:rPr lang="en-US" altLang="en-US" sz="1200">
                <a:latin typeface="Arial" pitchFamily="34" charset="0"/>
              </a:rPr>
              <a:pPr/>
              <a:t>31</a:t>
            </a:fld>
            <a:endParaRPr lang="en-US" altLang="en-US" sz="120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BFB4DF77-4108-45C5-9D1A-28E3C1C8EEA0}" type="slidenum">
              <a:rPr lang="en-US" altLang="en-US" sz="1200">
                <a:latin typeface="Arial" pitchFamily="34" charset="0"/>
              </a:rPr>
              <a:pPr/>
              <a:t>32</a:t>
            </a:fld>
            <a:endParaRPr lang="en-US" altLang="en-US" sz="120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99CC2A-E348-49F6-A212-DC2869EE9EC8}" type="slidenum">
              <a:rPr lang="en-US" altLang="en-US" sz="1200">
                <a:latin typeface="Arial" pitchFamily="34" charset="0"/>
              </a:rPr>
              <a:pPr/>
              <a:t>33</a:t>
            </a:fld>
            <a:endParaRPr lang="en-US" altLang="en-US" sz="120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Note that for Python packages you can either import the whole package, in which case you need to use the dots, or you can import individual functions and avoid the dot.</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E2F7F3D7-B0B8-4E0C-9CB6-890ADAF25A10}" type="slidenum">
              <a:rPr lang="en-US" altLang="en-US" sz="1200">
                <a:latin typeface="Arial" pitchFamily="34" charset="0"/>
              </a:rPr>
              <a:pPr/>
              <a:t>34</a:t>
            </a:fld>
            <a:endParaRPr lang="en-US" altLang="en-US" sz="120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2817127-8D14-43B5-8632-B2DAF2DCFFB8}" type="slidenum">
              <a:rPr lang="en-US" altLang="en-US" sz="1200">
                <a:solidFill>
                  <a:srgbClr val="000000"/>
                </a:solidFill>
                <a:latin typeface="Arial" pitchFamily="34" charset="0"/>
              </a:rPr>
              <a:pPr/>
              <a:t>35</a:t>
            </a:fld>
            <a:endParaRPr lang="en-US" altLang="en-US" sz="120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028FE964-0182-46F6-9CAA-62F80ACE39AD}" type="slidenum">
              <a:rPr lang="en-US" altLang="en-US" sz="1200">
                <a:solidFill>
                  <a:srgbClr val="000000"/>
                </a:solidFill>
                <a:latin typeface="Arial" pitchFamily="34" charset="0"/>
              </a:rPr>
              <a:pPr/>
              <a:t>36</a:t>
            </a:fld>
            <a:endParaRPr lang="en-US" altLang="en-US" sz="120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5842BC7-8705-4968-8AF1-830260A26643}" type="slidenum">
              <a:rPr lang="en-US" altLang="en-US" sz="1200">
                <a:solidFill>
                  <a:srgbClr val="000000"/>
                </a:solidFill>
                <a:latin typeface="Arial" pitchFamily="34" charset="0"/>
              </a:rPr>
              <a:pPr/>
              <a:t>37</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This slide has two animations,  showing the implementations of repr and eq.  The repr implementation is really str.  How would we write a "real" repr?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This slide has an animation, showing the return statement and asking how else to write the "return None" line.  The intention is that they will see that you can write other.parallel(self), and could also just compare slopes directly.</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10CF1D1-2240-4A12-BA7A-CC2A45A0072F}" type="slidenum">
              <a:rPr lang="en-US" altLang="en-US" sz="1200">
                <a:latin typeface="Arial" pitchFamily="34" charset="0"/>
              </a:rPr>
              <a:pPr/>
              <a:t>38</a:t>
            </a:fld>
            <a:endParaRPr lang="en-US" altLang="en-US" sz="120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EFFCC41-A348-4359-8F26-D8D3FA78646E}" type="slidenum">
              <a:rPr lang="en-US" altLang="en-US" sz="1200">
                <a:latin typeface="Arial" pitchFamily="34" charset="0"/>
              </a:rPr>
              <a:pPr/>
              <a:t>39</a:t>
            </a:fld>
            <a:endParaRPr lang="en-US" altLang="en-US" sz="12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2A3C7690-02F7-4D8E-890A-045057125C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93DF1B07-22D4-4E20-B273-DC318F807534}" type="slidenum">
              <a:rPr lang="en-US" altLang="en-US">
                <a:latin typeface="Courier New" panose="02070309020205020404" pitchFamily="49" charset="0"/>
              </a:rPr>
              <a:pPr/>
              <a:t>4</a:t>
            </a:fld>
            <a:endParaRPr lang="en-US" altLang="en-US">
              <a:latin typeface="Courier New" panose="02070309020205020404" pitchFamily="49" charset="0"/>
            </a:endParaRPr>
          </a:p>
        </p:txBody>
      </p:sp>
      <p:sp>
        <p:nvSpPr>
          <p:cNvPr id="64514" name="Rectangle 2">
            <a:extLst>
              <a:ext uri="{FF2B5EF4-FFF2-40B4-BE49-F238E27FC236}">
                <a16:creationId xmlns:a16="http://schemas.microsoft.com/office/drawing/2014/main" id="{8394A4A7-6D01-4062-A99F-C1534B1BD115}"/>
              </a:ext>
            </a:extLst>
          </p:cNvPr>
          <p:cNvSpPr>
            <a:spLocks noChangeArrowheads="1"/>
          </p:cNvSpPr>
          <p:nvPr>
            <p:ph type="sldImg"/>
          </p:nvPr>
        </p:nvSpPr>
        <p:spPr>
          <a:solidFill>
            <a:srgbClr val="FFFFFF"/>
          </a:solidFill>
          <a:ln/>
        </p:spPr>
      </p:sp>
      <p:sp>
        <p:nvSpPr>
          <p:cNvPr id="64515" name="Rectangle 3">
            <a:extLst>
              <a:ext uri="{FF2B5EF4-FFF2-40B4-BE49-F238E27FC236}">
                <a16:creationId xmlns:a16="http://schemas.microsoft.com/office/drawing/2014/main" id="{DE7EC98E-8A6C-4FD6-9EC8-7D8D4E1891D3}"/>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7C5F790-F71C-4E6E-A2DC-0FB65C874E62}" type="slidenum">
              <a:rPr lang="en-US" altLang="en-US" sz="1200">
                <a:latin typeface="Arial" pitchFamily="34" charset="0"/>
              </a:rPr>
              <a:pPr/>
              <a:t>40</a:t>
            </a:fld>
            <a:endParaRPr lang="en-US" altLang="en-US" sz="120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This is overriding (not “overwriting”) a function in the “base class”.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CDFA484-7661-461A-83D0-127E0BD87D54}" type="slidenum">
              <a:rPr lang="en-US" altLang="en-US" sz="1200">
                <a:latin typeface="Arial" pitchFamily="34" charset="0"/>
              </a:rPr>
              <a:pPr/>
              <a:t>41</a:t>
            </a:fld>
            <a:endParaRPr lang="en-US" altLang="en-US" sz="120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B73CAFA-7BA9-4D9F-BE2C-C938604FFBC8}" type="slidenum">
              <a:rPr lang="en-US" altLang="en-US" sz="1200">
                <a:latin typeface="Arial" pitchFamily="34" charset="0"/>
              </a:rPr>
              <a:pPr/>
              <a:t>42</a:t>
            </a:fld>
            <a:endParaRPr lang="en-US" altLang="en-US" sz="120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The story goes that the Australian Army had a great helicopter battlefield simulator, which they wanted to demo for some visiting American brass.  Shortly before the visit, they decided to "Aussie" it up by putting kangaroos on the landscape.  Being good programmers, they inherited from the existing Soldier class and overriding (not "overwriting") the display method to show kangaroos.  Demo day came; they flew the simulated helicopter over the Outback, and came across a herd of kangaroos.  Sure enough, the '</a:t>
            </a:r>
            <a:r>
              <a:rPr lang="en-US" altLang="en-US" dirty="0" err="1">
                <a:latin typeface="Arial" pitchFamily="34" charset="0"/>
                <a:ea typeface="ＭＳ Ｐゴシック" pitchFamily="1" charset="-128"/>
              </a:rPr>
              <a:t>roos</a:t>
            </a:r>
            <a:r>
              <a:rPr lang="en-US" altLang="en-US" dirty="0">
                <a:latin typeface="Arial" pitchFamily="34" charset="0"/>
                <a:ea typeface="ＭＳ Ｐゴシック" pitchFamily="1" charset="-128"/>
              </a:rPr>
              <a:t> scattered and disappeared behind the hills.  Just as the brass were chuckling at the cute demo, the kangaroos reappeared—with surface-to-air missiles!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C1AA683-C869-41C5-B2B5-A67B8F5732AB}" type="slidenum">
              <a:rPr lang="en-US" altLang="en-US" sz="1200">
                <a:latin typeface="Arial" pitchFamily="34" charset="0"/>
              </a:rPr>
              <a:pPr/>
              <a:t>43</a:t>
            </a:fld>
            <a:endParaRPr lang="en-US" altLang="en-US" sz="120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This slide has an animation.</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67AC45D-C5E2-4320-898C-EE997F99A932}" type="slidenum">
              <a:rPr lang="en-US" altLang="en-US" sz="1200">
                <a:latin typeface="Arial" pitchFamily="34" charset="0"/>
              </a:rPr>
              <a:pPr/>
              <a:t>44</a:t>
            </a:fld>
            <a:endParaRPr lang="en-US" altLang="en-US" sz="120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Demo0 draws</a:t>
            </a:r>
            <a:r>
              <a:rPr lang="en-US" altLang="en-US" baseline="0" dirty="0">
                <a:latin typeface="Arial" pitchFamily="34" charset="0"/>
                <a:ea typeface="ＭＳ Ｐゴシック" pitchFamily="1" charset="-128"/>
              </a:rPr>
              <a:t> a 3-eyed face; demo1 rotates a rectangle repeatedly.</a:t>
            </a:r>
            <a:endParaRPr lang="en-US" altLang="en-US" dirty="0">
              <a:latin typeface="Arial" pitchFamily="34" charset="0"/>
              <a:ea typeface="ＭＳ Ｐゴシック" pitchFamily="1"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A07B327-237A-4EB9-8261-A8CABD34D40A}" type="slidenum">
              <a:rPr lang="en-US" altLang="en-US" sz="1200">
                <a:latin typeface="Arial" pitchFamily="34" charset="0"/>
              </a:rPr>
              <a:pPr/>
              <a:t>45</a:t>
            </a:fld>
            <a:endParaRPr lang="en-US" altLang="en-US" sz="120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1" charset="-128"/>
              </a:rPr>
              <a:t>Develop this on the board.  For everything except translation, assume that  the object is centered at (0,0).  Start with scaling.  If a rectangle is of size 2x1, how do you scale it up by 3?  Just multiply all points by 3 in both X and Y.  Can you write a matrix that, when </a:t>
            </a:r>
            <a:r>
              <a:rPr lang="en-US" altLang="en-US" dirty="0" err="1">
                <a:latin typeface="Arial" pitchFamily="34" charset="0"/>
                <a:ea typeface="ＭＳ Ｐゴシック" pitchFamily="1" charset="-128"/>
              </a:rPr>
              <a:t>multipled</a:t>
            </a:r>
            <a:r>
              <a:rPr lang="en-US" altLang="en-US" dirty="0">
                <a:latin typeface="Arial" pitchFamily="34" charset="0"/>
                <a:ea typeface="ＭＳ Ｐゴシック" pitchFamily="1" charset="-128"/>
              </a:rPr>
              <a:t> by the (transpose of) the vector (x, y), produces the new vector (3x, 3y)?</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Now do rotation.  In general, it turns out that </a:t>
            </a:r>
            <a:r>
              <a:rPr lang="en-US" altLang="en-US" dirty="0" err="1">
                <a:latin typeface="Arial" pitchFamily="34" charset="0"/>
                <a:ea typeface="ＭＳ Ｐゴシック" pitchFamily="1" charset="-128"/>
              </a:rPr>
              <a:t>newx</a:t>
            </a:r>
            <a:r>
              <a:rPr lang="en-US" altLang="en-US" dirty="0">
                <a:latin typeface="Arial" pitchFamily="34" charset="0"/>
                <a:ea typeface="ＭＳ Ｐゴシック" pitchFamily="1" charset="-128"/>
              </a:rPr>
              <a:t> = </a:t>
            </a:r>
            <a:r>
              <a:rPr lang="en-US" altLang="en-US" dirty="0" err="1">
                <a:latin typeface="Arial" pitchFamily="34" charset="0"/>
                <a:ea typeface="ＭＳ Ｐゴシック" pitchFamily="1" charset="-128"/>
              </a:rPr>
              <a:t>oldx</a:t>
            </a:r>
            <a:r>
              <a:rPr lang="en-US" altLang="en-US" dirty="0">
                <a:latin typeface="Arial" pitchFamily="34" charset="0"/>
                <a:ea typeface="ＭＳ Ｐゴシック" pitchFamily="1" charset="-128"/>
              </a:rPr>
              <a:t>*cos(theta)-</a:t>
            </a:r>
            <a:r>
              <a:rPr lang="en-US" altLang="en-US" dirty="0" err="1">
                <a:latin typeface="Arial" pitchFamily="34" charset="0"/>
                <a:ea typeface="ＭＳ Ｐゴシック" pitchFamily="1" charset="-128"/>
              </a:rPr>
              <a:t>oldy</a:t>
            </a:r>
            <a:r>
              <a:rPr lang="en-US" altLang="en-US" dirty="0">
                <a:latin typeface="Arial" pitchFamily="34" charset="0"/>
                <a:ea typeface="ＭＳ Ｐゴシック" pitchFamily="1" charset="-128"/>
              </a:rPr>
              <a:t>*sin(theta) and </a:t>
            </a:r>
            <a:r>
              <a:rPr lang="en-US" altLang="en-US" dirty="0" err="1">
                <a:latin typeface="Arial" pitchFamily="34" charset="0"/>
                <a:ea typeface="ＭＳ Ｐゴシック" pitchFamily="1" charset="-128"/>
              </a:rPr>
              <a:t>newy</a:t>
            </a:r>
            <a:r>
              <a:rPr lang="en-US" altLang="en-US" dirty="0">
                <a:latin typeface="Arial" pitchFamily="34" charset="0"/>
                <a:ea typeface="ＭＳ Ｐゴシック" pitchFamily="1" charset="-128"/>
              </a:rPr>
              <a:t> =  </a:t>
            </a:r>
            <a:r>
              <a:rPr lang="en-US" altLang="en-US" dirty="0" err="1">
                <a:latin typeface="Arial" pitchFamily="34" charset="0"/>
                <a:ea typeface="ＭＳ Ｐゴシック" pitchFamily="1" charset="-128"/>
              </a:rPr>
              <a:t>oldx</a:t>
            </a:r>
            <a:r>
              <a:rPr lang="en-US" altLang="en-US" dirty="0">
                <a:latin typeface="Arial" pitchFamily="34" charset="0"/>
                <a:ea typeface="ＭＳ Ｐゴシック" pitchFamily="1" charset="-128"/>
              </a:rPr>
              <a:t>*sin(theta)+</a:t>
            </a:r>
            <a:r>
              <a:rPr lang="en-US" altLang="en-US" dirty="0" err="1">
                <a:latin typeface="Arial" pitchFamily="34" charset="0"/>
                <a:ea typeface="ＭＳ Ｐゴシック" pitchFamily="1" charset="-128"/>
              </a:rPr>
              <a:t>oldy</a:t>
            </a:r>
            <a:r>
              <a:rPr lang="en-US" altLang="en-US" dirty="0">
                <a:latin typeface="Arial" pitchFamily="34" charset="0"/>
                <a:ea typeface="ＭＳ Ｐゴシック" pitchFamily="1" charset="-128"/>
              </a:rPr>
              <a:t>*cos(theta).  Can we write this as a matrix?</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Finally, what about translation?  Clearly,  </a:t>
            </a:r>
            <a:r>
              <a:rPr lang="en-US" altLang="en-US" dirty="0" err="1">
                <a:latin typeface="Arial" pitchFamily="34" charset="0"/>
                <a:ea typeface="ＭＳ Ｐゴシック" pitchFamily="1" charset="-128"/>
              </a:rPr>
              <a:t>newx</a:t>
            </a:r>
            <a:r>
              <a:rPr lang="en-US" altLang="en-US" dirty="0">
                <a:latin typeface="Arial" pitchFamily="34" charset="0"/>
                <a:ea typeface="ＭＳ Ｐゴシック" pitchFamily="1" charset="-128"/>
              </a:rPr>
              <a:t> = </a:t>
            </a:r>
            <a:r>
              <a:rPr lang="en-US" altLang="en-US" dirty="0" err="1">
                <a:latin typeface="Arial" pitchFamily="34" charset="0"/>
                <a:ea typeface="ＭＳ Ｐゴシック" pitchFamily="1" charset="-128"/>
              </a:rPr>
              <a:t>oldx+deltax</a:t>
            </a:r>
            <a:r>
              <a:rPr lang="en-US" altLang="en-US" dirty="0">
                <a:latin typeface="Arial" pitchFamily="34" charset="0"/>
                <a:ea typeface="ＭＳ Ｐゴシック" pitchFamily="1" charset="-128"/>
              </a:rPr>
              <a:t> and </a:t>
            </a:r>
            <a:r>
              <a:rPr lang="en-US" altLang="en-US" dirty="0" err="1">
                <a:latin typeface="Arial" pitchFamily="34" charset="0"/>
                <a:ea typeface="ＭＳ Ｐゴシック" pitchFamily="1" charset="-128"/>
              </a:rPr>
              <a:t>newy</a:t>
            </a:r>
            <a:r>
              <a:rPr lang="en-US" altLang="en-US" dirty="0">
                <a:latin typeface="Arial" pitchFamily="34" charset="0"/>
                <a:ea typeface="ＭＳ Ｐゴシック" pitchFamily="1" charset="-128"/>
              </a:rPr>
              <a:t> = </a:t>
            </a:r>
            <a:r>
              <a:rPr lang="en-US" altLang="en-US" dirty="0" err="1">
                <a:latin typeface="Arial" pitchFamily="34" charset="0"/>
                <a:ea typeface="ＭＳ Ｐゴシック" pitchFamily="1" charset="-128"/>
              </a:rPr>
              <a:t>oldy+deltay</a:t>
            </a:r>
            <a:r>
              <a:rPr lang="en-US" altLang="en-US" dirty="0">
                <a:latin typeface="Arial" pitchFamily="34" charset="0"/>
                <a:ea typeface="ＭＳ Ｐゴシック" pitchFamily="1" charset="-128"/>
              </a:rPr>
              <a:t>.  Can this be done as a matrix?</a:t>
            </a:r>
          </a:p>
          <a:p>
            <a:endParaRPr lang="en-US" altLang="en-US" dirty="0">
              <a:latin typeface="Arial" pitchFamily="34" charset="0"/>
              <a:ea typeface="ＭＳ Ｐゴシック" pitchFamily="1" charset="-128"/>
            </a:endParaRPr>
          </a:p>
          <a:p>
            <a:r>
              <a:rPr lang="en-US" altLang="en-US" dirty="0">
                <a:latin typeface="Arial" pitchFamily="34" charset="0"/>
                <a:ea typeface="ＭＳ Ｐゴシック" pitchFamily="1" charset="-128"/>
              </a:rPr>
              <a:t>We'll (maybe) get to a way to do translation later.</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6A70F96-5E3B-4FB8-A847-491519EF9500}" type="slidenum">
              <a:rPr lang="en-US" altLang="en-US" sz="1200">
                <a:latin typeface="Arial" pitchFamily="34" charset="0"/>
              </a:rPr>
              <a:pPr/>
              <a:t>46</a:t>
            </a:fld>
            <a:endParaRPr lang="en-US" altLang="en-US" sz="120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4331FC9-1709-4F14-85A4-B439A1BF80F8}" type="slidenum">
              <a:rPr lang="en-US" altLang="en-US" sz="1200">
                <a:latin typeface="Arial" pitchFamily="34" charset="0"/>
              </a:rPr>
              <a:pPr/>
              <a:t>47</a:t>
            </a:fld>
            <a:endParaRPr lang="en-US" altLang="en-US" sz="120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You'll implement this in the homework.</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DE88A8E-A62B-4E30-A98F-357EDC409751}" type="slidenum">
              <a:rPr lang="en-US" altLang="en-US" sz="1200">
                <a:latin typeface="Arial" pitchFamily="34" charset="0"/>
              </a:rPr>
              <a:pPr/>
              <a:t>48</a:t>
            </a:fld>
            <a:endParaRPr lang="en-US" altLang="en-US" sz="120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D6477E6-F5A2-447E-ADCE-BDD6ACFD484D}" type="slidenum">
              <a:rPr lang="en-US" altLang="en-US" sz="1200">
                <a:latin typeface="Arial" pitchFamily="34" charset="0"/>
              </a:rPr>
              <a:pPr/>
              <a:t>49</a:t>
            </a:fld>
            <a:endParaRPr lang="en-US" alt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7BFFB34C-BB10-4E33-BD61-C228612510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B5A7836E-58A1-4C2D-8B91-44294D03DF85}" type="slidenum">
              <a:rPr lang="en-US" altLang="en-US">
                <a:latin typeface="Courier New" panose="02070309020205020404" pitchFamily="49" charset="0"/>
              </a:rPr>
              <a:pPr/>
              <a:t>5</a:t>
            </a:fld>
            <a:endParaRPr lang="en-US" altLang="en-US">
              <a:latin typeface="Courier New" panose="02070309020205020404" pitchFamily="49" charset="0"/>
            </a:endParaRPr>
          </a:p>
        </p:txBody>
      </p:sp>
      <p:sp>
        <p:nvSpPr>
          <p:cNvPr id="66562" name="Rectangle 2">
            <a:extLst>
              <a:ext uri="{FF2B5EF4-FFF2-40B4-BE49-F238E27FC236}">
                <a16:creationId xmlns:a16="http://schemas.microsoft.com/office/drawing/2014/main" id="{96A33D1F-4F5D-4149-827F-034F2B4AD7F5}"/>
              </a:ext>
            </a:extLst>
          </p:cNvPr>
          <p:cNvSpPr>
            <a:spLocks noChangeArrowheads="1"/>
          </p:cNvSpPr>
          <p:nvPr>
            <p:ph type="sldImg"/>
          </p:nvPr>
        </p:nvSpPr>
        <p:spPr>
          <a:solidFill>
            <a:srgbClr val="FFFFFF"/>
          </a:solidFill>
          <a:ln/>
        </p:spPr>
      </p:sp>
      <p:sp>
        <p:nvSpPr>
          <p:cNvPr id="66563" name="Rectangle 3">
            <a:extLst>
              <a:ext uri="{FF2B5EF4-FFF2-40B4-BE49-F238E27FC236}">
                <a16:creationId xmlns:a16="http://schemas.microsoft.com/office/drawing/2014/main" id="{0E73F3E6-39FF-4E5F-8EA6-8C3D5FD7D016}"/>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The problem is, how do you assign the codes?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699DC2EF-B82D-4DF3-BAA6-3AF90B755133}" type="slidenum">
              <a:rPr lang="en-US" altLang="en-US" sz="1200">
                <a:latin typeface="Arial" pitchFamily="34" charset="0"/>
              </a:rPr>
              <a:pPr/>
              <a:t>50</a:t>
            </a:fld>
            <a:endParaRPr lang="en-US" altLang="en-US" sz="120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1" charset="-128"/>
              </a:rPr>
              <a:t>The point here is that Rectangle inherits from Shape, so it doesn't need to do much, and Square inherits from Rectangle, so it needs to  do even less.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7B34805-1B39-4304-BBB7-6B37493C8E58}" type="slidenum">
              <a:rPr lang="en-US" altLang="en-US" sz="1200">
                <a:latin typeface="Arial" pitchFamily="34" charset="0"/>
              </a:rPr>
              <a:pPr/>
              <a:t>51</a:t>
            </a:fld>
            <a:endParaRPr lang="en-US" altLang="en-US" sz="120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A9629E7-4934-4B4C-973A-EDA476691E07}" type="slidenum">
              <a:rPr lang="en-US" altLang="en-US" sz="1200">
                <a:latin typeface="Arial" pitchFamily="34" charset="0"/>
              </a:rPr>
              <a:pPr/>
              <a:t>52</a:t>
            </a:fld>
            <a:endParaRPr lang="en-US" altLang="en-US" sz="120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AC042DA-5191-4E32-B786-213CB9F45EDE}" type="slidenum">
              <a:rPr lang="en-US" altLang="en-US" sz="1200">
                <a:latin typeface="Arial" pitchFamily="34" charset="0"/>
              </a:rPr>
              <a:pPr/>
              <a:t>53</a:t>
            </a:fld>
            <a:endParaRPr lang="en-US" altLang="en-US" sz="120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BB975CC-FE16-4929-A875-305D8D309D2A}" type="slidenum">
              <a:rPr lang="en-US" altLang="en-US" sz="1200">
                <a:latin typeface="Arial" pitchFamily="34" charset="0"/>
              </a:rPr>
              <a:pPr/>
              <a:t>54</a:t>
            </a:fld>
            <a:endParaRPr lang="en-US" altLang="en-US" sz="120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5E5D04B-4EEA-439E-BB6E-DFDCE8641CA3}" type="slidenum">
              <a:rPr lang="en-US" altLang="en-US" sz="1200">
                <a:latin typeface="Arial" pitchFamily="34" charset="0"/>
              </a:rPr>
              <a:pPr/>
              <a:t>55</a:t>
            </a:fld>
            <a:endParaRPr lang="en-US" altLang="en-US" sz="120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1"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22051C6-70BA-4BAD-A107-3821389621D0}" type="slidenum">
              <a:rPr lang="en-US" altLang="en-US" sz="1200">
                <a:latin typeface="Arial" pitchFamily="34" charset="0"/>
              </a:rPr>
              <a:pPr/>
              <a:t>56</a:t>
            </a:fld>
            <a:endParaRPr lang="en-US" alt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B1C16FC5-52A3-4666-9A04-FCEDA6BE6D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1149B415-EEE5-4A01-9C25-C17A9261120F}" type="slidenum">
              <a:rPr lang="en-US" altLang="en-US">
                <a:latin typeface="Courier New" panose="02070309020205020404" pitchFamily="49" charset="0"/>
              </a:rPr>
              <a:pPr/>
              <a:t>6</a:t>
            </a:fld>
            <a:endParaRPr lang="en-US" altLang="en-US">
              <a:latin typeface="Courier New" panose="02070309020205020404" pitchFamily="49" charset="0"/>
            </a:endParaRPr>
          </a:p>
        </p:txBody>
      </p:sp>
      <p:sp>
        <p:nvSpPr>
          <p:cNvPr id="68610" name="Rectangle 2">
            <a:extLst>
              <a:ext uri="{FF2B5EF4-FFF2-40B4-BE49-F238E27FC236}">
                <a16:creationId xmlns:a16="http://schemas.microsoft.com/office/drawing/2014/main" id="{8EA90D6E-28BD-4A3D-8D9D-07F13F4A6274}"/>
              </a:ext>
            </a:extLst>
          </p:cNvPr>
          <p:cNvSpPr>
            <a:spLocks noChangeArrowheads="1"/>
          </p:cNvSpPr>
          <p:nvPr>
            <p:ph type="sldImg"/>
          </p:nvPr>
        </p:nvSpPr>
        <p:spPr>
          <a:solidFill>
            <a:srgbClr val="FFFFFF"/>
          </a:solidFill>
          <a:ln/>
        </p:spPr>
      </p:sp>
      <p:sp>
        <p:nvSpPr>
          <p:cNvPr id="68611" name="Rectangle 3">
            <a:extLst>
              <a:ext uri="{FF2B5EF4-FFF2-40B4-BE49-F238E27FC236}">
                <a16:creationId xmlns:a16="http://schemas.microsoft.com/office/drawing/2014/main" id="{96F66225-FFA2-4A7E-A1BB-066107DD5626}"/>
              </a:ext>
            </a:extLst>
          </p:cNvPr>
          <p:cNvSpPr>
            <a:spLocks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itchFamily="34" charset="0"/>
                <a:ea typeface="ＭＳ Ｐゴシック" pitchFamily="1" charset="-128"/>
              </a:rPr>
              <a:t>The prefix</a:t>
            </a:r>
            <a:r>
              <a:rPr lang="en-US" altLang="en-US" baseline="0" dirty="0">
                <a:latin typeface="Arial" pitchFamily="34" charset="0"/>
                <a:ea typeface="ＭＳ Ｐゴシック" pitchFamily="1" charset="-128"/>
              </a:rPr>
              <a:t> property says you can always unambiguously identify a code just by looking at a prefix of the string.  Another name for this is an "instantaneously decodable code".</a:t>
            </a:r>
            <a:endParaRPr lang="en-US" altLang="en-US" dirty="0">
              <a:latin typeface="Arial" pitchFamily="34" charset="0"/>
              <a:ea typeface="ＭＳ Ｐゴシック" pitchFamily="1" charset="-128"/>
            </a:endParaRP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C9678CA1-E8CE-44AC-9F60-E8D63CF1D0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FEE3CE36-C762-4379-BE3E-4AE72586BA1E}" type="slidenum">
              <a:rPr lang="en-US" altLang="en-US">
                <a:latin typeface="Courier New" panose="02070309020205020404" pitchFamily="49" charset="0"/>
              </a:rPr>
              <a:pPr/>
              <a:t>7</a:t>
            </a:fld>
            <a:endParaRPr lang="en-US" altLang="en-US">
              <a:latin typeface="Courier New" panose="02070309020205020404" pitchFamily="49" charset="0"/>
            </a:endParaRPr>
          </a:p>
        </p:txBody>
      </p:sp>
      <p:sp>
        <p:nvSpPr>
          <p:cNvPr id="70658" name="Rectangle 2">
            <a:extLst>
              <a:ext uri="{FF2B5EF4-FFF2-40B4-BE49-F238E27FC236}">
                <a16:creationId xmlns:a16="http://schemas.microsoft.com/office/drawing/2014/main" id="{4DEB782C-6DA1-407B-8383-8853CF67F912}"/>
              </a:ext>
            </a:extLst>
          </p:cNvPr>
          <p:cNvSpPr>
            <a:spLocks noChangeArrowheads="1"/>
          </p:cNvSpPr>
          <p:nvPr>
            <p:ph type="sldImg"/>
          </p:nvPr>
        </p:nvSpPr>
        <p:spPr>
          <a:solidFill>
            <a:srgbClr val="FFFFFF"/>
          </a:solidFill>
          <a:ln/>
        </p:spPr>
      </p:sp>
      <p:sp>
        <p:nvSpPr>
          <p:cNvPr id="70659" name="Rectangle 3">
            <a:extLst>
              <a:ext uri="{FF2B5EF4-FFF2-40B4-BE49-F238E27FC236}">
                <a16:creationId xmlns:a16="http://schemas.microsoft.com/office/drawing/2014/main" id="{29133C49-6F37-4532-A024-7A0FCD6FAB24}"/>
              </a:ext>
            </a:extLst>
          </p:cNvPr>
          <p:cNvSpPr>
            <a:spLocks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slide has one animation, showing the second expected average.</a:t>
            </a: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77715A2B-7966-4859-82AA-B12C5B70F4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12BDB212-C10B-4675-84E5-8AD712C91F5A}" type="slidenum">
              <a:rPr lang="en-US" altLang="en-US">
                <a:latin typeface="Courier New" panose="02070309020205020404" pitchFamily="49" charset="0"/>
              </a:rPr>
              <a:pPr/>
              <a:t>8</a:t>
            </a:fld>
            <a:endParaRPr lang="en-US" altLang="en-US">
              <a:latin typeface="Courier New" panose="02070309020205020404" pitchFamily="49" charset="0"/>
            </a:endParaRPr>
          </a:p>
        </p:txBody>
      </p:sp>
      <p:sp>
        <p:nvSpPr>
          <p:cNvPr id="74754" name="Rectangle 2">
            <a:extLst>
              <a:ext uri="{FF2B5EF4-FFF2-40B4-BE49-F238E27FC236}">
                <a16:creationId xmlns:a16="http://schemas.microsoft.com/office/drawing/2014/main" id="{09142A66-8BEA-47BD-A40B-0CC428F1CBF4}"/>
              </a:ext>
            </a:extLst>
          </p:cNvPr>
          <p:cNvSpPr>
            <a:spLocks noChangeArrowheads="1"/>
          </p:cNvSpPr>
          <p:nvPr>
            <p:ph type="sldImg"/>
          </p:nvPr>
        </p:nvSpPr>
        <p:spPr>
          <a:solidFill>
            <a:srgbClr val="FFFFFF"/>
          </a:solidFill>
          <a:ln/>
        </p:spPr>
      </p:sp>
      <p:sp>
        <p:nvSpPr>
          <p:cNvPr id="74755" name="Rectangle 3">
            <a:extLst>
              <a:ext uri="{FF2B5EF4-FFF2-40B4-BE49-F238E27FC236}">
                <a16:creationId xmlns:a16="http://schemas.microsoft.com/office/drawing/2014/main" id="{39700ACA-17E2-4238-8F08-A2971456E39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2D736184-321A-4110-A0E0-542ADE3E0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FC512EF-A695-4F87-928B-12027F87099E}" type="slidenum">
              <a:rPr lang="en-US" altLang="en-US">
                <a:latin typeface="Courier New" panose="02070309020205020404" pitchFamily="49" charset="0"/>
              </a:rPr>
              <a:pPr/>
              <a:t>9</a:t>
            </a:fld>
            <a:endParaRPr lang="en-US" altLang="en-US">
              <a:latin typeface="Courier New" panose="02070309020205020404" pitchFamily="49" charset="0"/>
            </a:endParaRPr>
          </a:p>
        </p:txBody>
      </p:sp>
      <p:sp>
        <p:nvSpPr>
          <p:cNvPr id="76802" name="Rectangle 2">
            <a:extLst>
              <a:ext uri="{FF2B5EF4-FFF2-40B4-BE49-F238E27FC236}">
                <a16:creationId xmlns:a16="http://schemas.microsoft.com/office/drawing/2014/main" id="{6DC64B16-4676-48D4-B61C-ADF96EBABE3E}"/>
              </a:ext>
            </a:extLst>
          </p:cNvPr>
          <p:cNvSpPr>
            <a:spLocks noChangeArrowheads="1"/>
          </p:cNvSpPr>
          <p:nvPr>
            <p:ph type="sldImg"/>
          </p:nvPr>
        </p:nvSpPr>
        <p:spPr>
          <a:solidFill>
            <a:srgbClr val="FFFFFF"/>
          </a:solidFill>
          <a:ln/>
        </p:spPr>
      </p:sp>
      <p:sp>
        <p:nvSpPr>
          <p:cNvPr id="76803" name="Rectangle 3">
            <a:extLst>
              <a:ext uri="{FF2B5EF4-FFF2-40B4-BE49-F238E27FC236}">
                <a16:creationId xmlns:a16="http://schemas.microsoft.com/office/drawing/2014/main" id="{3B6ABD9A-2F9B-497C-8BCE-A2A39AAE0B3D}"/>
              </a:ext>
            </a:extLst>
          </p:cNvPr>
          <p:cNvSpPr>
            <a:spLocks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rgbClr val="000000"/>
                </a:solidFill>
                <a:latin typeface="Arial" pitchFamily="34" charset="0"/>
                <a:cs typeface="Arial" pitchFamily="34" charset="0"/>
                <a:sym typeface="Arial" pitchFamily="34" charset="0"/>
              </a:rPr>
              <a:t>1951 David Huffman took information theory at MIT from Robert Fano.  He was give a choice of taking a final exam or finding an optimal prefix code.  Fano didn’t tell him that he himself had struggled with the problem.  Huffman worked for a long time, without success.  He had an idea, but couldn’t prove it was optimal.  Finally, he gave up, and as he was on the way to see Fano he suddenly had the necessary insight.  When he showed his result to Fano, Fano exclaimed, “Is it really that easy?”</a:t>
            </a:r>
          </a:p>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44C4E-8E44-447F-A7A9-248EFF27F4E3}" type="slidenum">
              <a:rPr lang="en-US"/>
              <a:pPr>
                <a:defRPr/>
              </a:pPr>
              <a:t>‹#›</a:t>
            </a:fld>
            <a:endParaRPr lang="en-US"/>
          </a:p>
        </p:txBody>
      </p:sp>
    </p:spTree>
    <p:extLst>
      <p:ext uri="{BB962C8B-B14F-4D97-AF65-F5344CB8AC3E}">
        <p14:creationId xmlns:p14="http://schemas.microsoft.com/office/powerpoint/2010/main" val="126579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8AE6D4-024B-48BD-A940-57DABF1770F8}" type="slidenum">
              <a:rPr lang="en-US"/>
              <a:pPr>
                <a:defRPr/>
              </a:pPr>
              <a:t>‹#›</a:t>
            </a:fld>
            <a:endParaRPr lang="en-US"/>
          </a:p>
        </p:txBody>
      </p:sp>
    </p:spTree>
    <p:extLst>
      <p:ext uri="{BB962C8B-B14F-4D97-AF65-F5344CB8AC3E}">
        <p14:creationId xmlns:p14="http://schemas.microsoft.com/office/powerpoint/2010/main" val="360944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D3B78E-D7E6-42C3-A6F7-66958E9CCCCC}" type="slidenum">
              <a:rPr lang="en-US"/>
              <a:pPr>
                <a:defRPr/>
              </a:pPr>
              <a:t>‹#›</a:t>
            </a:fld>
            <a:endParaRPr lang="en-US"/>
          </a:p>
        </p:txBody>
      </p:sp>
    </p:spTree>
    <p:extLst>
      <p:ext uri="{BB962C8B-B14F-4D97-AF65-F5344CB8AC3E}">
        <p14:creationId xmlns:p14="http://schemas.microsoft.com/office/powerpoint/2010/main" val="78891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defRPr>
            </a:lvl1pPr>
          </a:lstStyle>
          <a:p>
            <a:pPr>
              <a:defRPr/>
            </a:pPr>
            <a:fld id="{AD112578-9226-4111-9BEB-E29E5B0AFD32}" type="slidenum">
              <a:rPr lang="en-US"/>
              <a:pPr>
                <a:defRPr/>
              </a:pPr>
              <a:t>‹#›</a:t>
            </a:fld>
            <a:endParaRPr lang="en-US"/>
          </a:p>
        </p:txBody>
      </p:sp>
    </p:spTree>
    <p:extLst>
      <p:ext uri="{BB962C8B-B14F-4D97-AF65-F5344CB8AC3E}">
        <p14:creationId xmlns:p14="http://schemas.microsoft.com/office/powerpoint/2010/main" val="39694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29BDAE-1303-4458-986F-9067F7D4C63B}" type="slidenum">
              <a:rPr lang="en-US"/>
              <a:pPr>
                <a:defRPr/>
              </a:pPr>
              <a:t>‹#›</a:t>
            </a:fld>
            <a:endParaRPr lang="en-US"/>
          </a:p>
        </p:txBody>
      </p:sp>
    </p:spTree>
    <p:extLst>
      <p:ext uri="{BB962C8B-B14F-4D97-AF65-F5344CB8AC3E}">
        <p14:creationId xmlns:p14="http://schemas.microsoft.com/office/powerpoint/2010/main" val="223926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9257D-6CD4-4669-A816-8EC9B4818A1A}" type="slidenum">
              <a:rPr lang="en-US"/>
              <a:pPr>
                <a:defRPr/>
              </a:pPr>
              <a:t>‹#›</a:t>
            </a:fld>
            <a:endParaRPr lang="en-US"/>
          </a:p>
        </p:txBody>
      </p:sp>
    </p:spTree>
    <p:extLst>
      <p:ext uri="{BB962C8B-B14F-4D97-AF65-F5344CB8AC3E}">
        <p14:creationId xmlns:p14="http://schemas.microsoft.com/office/powerpoint/2010/main" val="245988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A7D27A-CD60-4FB1-B022-90EAFAEBC93C}" type="slidenum">
              <a:rPr lang="en-US"/>
              <a:pPr>
                <a:defRPr/>
              </a:pPr>
              <a:t>‹#›</a:t>
            </a:fld>
            <a:endParaRPr lang="en-US"/>
          </a:p>
        </p:txBody>
      </p:sp>
    </p:spTree>
    <p:extLst>
      <p:ext uri="{BB962C8B-B14F-4D97-AF65-F5344CB8AC3E}">
        <p14:creationId xmlns:p14="http://schemas.microsoft.com/office/powerpoint/2010/main" val="221134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A64E75-34D0-4058-AC76-D335A8497CFF}" type="slidenum">
              <a:rPr lang="en-US"/>
              <a:pPr>
                <a:defRPr/>
              </a:pPr>
              <a:t>‹#›</a:t>
            </a:fld>
            <a:endParaRPr lang="en-US"/>
          </a:p>
        </p:txBody>
      </p:sp>
    </p:spTree>
    <p:extLst>
      <p:ext uri="{BB962C8B-B14F-4D97-AF65-F5344CB8AC3E}">
        <p14:creationId xmlns:p14="http://schemas.microsoft.com/office/powerpoint/2010/main" val="34237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4789F8-32E1-4049-9FAE-BEBE68677F1E}" type="slidenum">
              <a:rPr lang="en-US"/>
              <a:pPr>
                <a:defRPr/>
              </a:pPr>
              <a:t>‹#›</a:t>
            </a:fld>
            <a:endParaRPr lang="en-US"/>
          </a:p>
        </p:txBody>
      </p:sp>
    </p:spTree>
    <p:extLst>
      <p:ext uri="{BB962C8B-B14F-4D97-AF65-F5344CB8AC3E}">
        <p14:creationId xmlns:p14="http://schemas.microsoft.com/office/powerpoint/2010/main" val="66131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38E0EF-BDBE-4626-940E-16A0B2483228}" type="slidenum">
              <a:rPr lang="en-US"/>
              <a:pPr>
                <a:defRPr/>
              </a:pPr>
              <a:t>‹#›</a:t>
            </a:fld>
            <a:endParaRPr lang="en-US"/>
          </a:p>
        </p:txBody>
      </p:sp>
    </p:spTree>
    <p:extLst>
      <p:ext uri="{BB962C8B-B14F-4D97-AF65-F5344CB8AC3E}">
        <p14:creationId xmlns:p14="http://schemas.microsoft.com/office/powerpoint/2010/main" val="131109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D409E8-FD61-439C-8539-FF8F785E1973}" type="slidenum">
              <a:rPr lang="en-US"/>
              <a:pPr>
                <a:defRPr/>
              </a:pPr>
              <a:t>‹#›</a:t>
            </a:fld>
            <a:endParaRPr lang="en-US"/>
          </a:p>
        </p:txBody>
      </p:sp>
    </p:spTree>
    <p:extLst>
      <p:ext uri="{BB962C8B-B14F-4D97-AF65-F5344CB8AC3E}">
        <p14:creationId xmlns:p14="http://schemas.microsoft.com/office/powerpoint/2010/main" val="5354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B7E176-7BF5-4806-A83B-2153CC8771B4}" type="slidenum">
              <a:rPr lang="en-US"/>
              <a:pPr>
                <a:defRPr/>
              </a:pPr>
              <a:t>‹#›</a:t>
            </a:fld>
            <a:endParaRPr lang="en-US"/>
          </a:p>
        </p:txBody>
      </p:sp>
    </p:spTree>
    <p:extLst>
      <p:ext uri="{BB962C8B-B14F-4D97-AF65-F5344CB8AC3E}">
        <p14:creationId xmlns:p14="http://schemas.microsoft.com/office/powerpoint/2010/main" val="310996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defRPr>
            </a:lvl1pPr>
          </a:lstStyle>
          <a:p>
            <a:pPr>
              <a:defRPr/>
            </a:pPr>
            <a:fld id="{D550E6B0-A4BC-4AA7-BF6D-880CC848A7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447800"/>
          </a:xfrm>
        </p:spPr>
        <p:txBody>
          <a:bodyPr rIns="132080"/>
          <a:lstStyle/>
          <a:p>
            <a:pPr marL="39688"/>
            <a:r>
              <a:rPr lang="en-US" altLang="en-US" sz="4800">
                <a:latin typeface="Impact" pitchFamily="34" charset="0"/>
                <a:sym typeface="Lucida Blackletter"/>
              </a:rPr>
              <a:t>The CS 5 Herald</a:t>
            </a:r>
          </a:p>
        </p:txBody>
      </p:sp>
      <p:sp>
        <p:nvSpPr>
          <p:cNvPr id="3075" name="Rectangle 3"/>
          <p:cNvSpPr>
            <a:spLocks/>
          </p:cNvSpPr>
          <p:nvPr/>
        </p:nvSpPr>
        <p:spPr bwMode="auto">
          <a:xfrm>
            <a:off x="533400" y="15240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3600">
                <a:latin typeface="Impact" pitchFamily="34" charset="0"/>
                <a:sym typeface="Big Caslon"/>
              </a:rPr>
              <a:t>Goodwill Gesture Goes Awry</a:t>
            </a:r>
          </a:p>
        </p:txBody>
      </p:sp>
      <p:sp>
        <p:nvSpPr>
          <p:cNvPr id="138244" name="Rectangle 4"/>
          <p:cNvSpPr>
            <a:spLocks/>
          </p:cNvSpPr>
          <p:nvPr/>
        </p:nvSpPr>
        <p:spPr bwMode="auto">
          <a:xfrm>
            <a:off x="533400" y="2057400"/>
            <a:ext cx="518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lgn="l" eaLnBrk="1" hangingPunct="1">
              <a:defRPr/>
            </a:pPr>
            <a:r>
              <a:rPr lang="en-US" sz="2000" dirty="0">
                <a:latin typeface="+mn-lt"/>
                <a:ea typeface="ＭＳ Ｐゴシック" pitchFamily="-65" charset="-128"/>
                <a:cs typeface="Arial" pitchFamily="34" charset="0"/>
                <a:sym typeface="Arial" pitchFamily="34" charset="0"/>
              </a:rPr>
              <a:t>Claremont (AP)</a:t>
            </a:r>
            <a:r>
              <a:rPr lang="en-US" sz="1800" dirty="0">
                <a:latin typeface="+mn-lt"/>
                <a:ea typeface="ＭＳ Ｐゴシック" pitchFamily="-65" charset="-128"/>
                <a:cs typeface="Arial" pitchFamily="34" charset="0"/>
                <a:sym typeface="Arial" pitchFamily="34" charset="0"/>
              </a:rPr>
              <a:t>: Seven rooms were damaged in a Harvey Mudd College dormitory Tuesday evening after a misguided attempt to cheer up sleep-deprived students.  “We were approached by a group of three penguins who wanted to sing Christmas carols,” explained a witness.  “They promised that it would help us study.”  Instead, the raucous squawking of the untrained and untalented birds quickly led to a violent dispute between supporters and detractors.  One student attempted to encase the singers in foam rubber, but a second set fire to the material in hopes of freeing the animals.  The resulting explosion unleashed a conflagration that spread to North Dorm, where there was extensive damage.  However, losses in North were estimated at only $35.47, due  to the advanced age of the furniture there. </a:t>
            </a:r>
          </a:p>
        </p:txBody>
      </p:sp>
      <p:pic>
        <p:nvPicPr>
          <p:cNvPr id="3077" name="Picture 8" descr="jopeng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1600200"/>
            <a:ext cx="33972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CCE2E296-98CA-4444-BEA1-9C183D9F2DCA}"/>
              </a:ext>
            </a:extLst>
          </p:cNvPr>
          <p:cNvSpPr>
            <a:spLocks noGrp="1" noChangeArrowheads="1"/>
          </p:cNvSpPr>
          <p:nvPr>
            <p:ph type="title"/>
          </p:nvPr>
        </p:nvSpPr>
        <p:spPr>
          <a:xfrm>
            <a:off x="685800" y="-76200"/>
            <a:ext cx="7772400" cy="1143000"/>
          </a:xfrm>
        </p:spPr>
        <p:txBody>
          <a:bodyPr/>
          <a:lstStyle/>
          <a:p>
            <a:pPr eaLnBrk="1" hangingPunct="1"/>
            <a:r>
              <a:rPr lang="en-US" altLang="en-US"/>
              <a:t>The David Huffman Story!</a:t>
            </a:r>
          </a:p>
        </p:txBody>
      </p:sp>
      <p:grpSp>
        <p:nvGrpSpPr>
          <p:cNvPr id="75778" name="Group 3">
            <a:extLst>
              <a:ext uri="{FF2B5EF4-FFF2-40B4-BE49-F238E27FC236}">
                <a16:creationId xmlns:a16="http://schemas.microsoft.com/office/drawing/2014/main" id="{AF9B7688-32EC-4228-BCB3-ECC1F10B2419}"/>
              </a:ext>
            </a:extLst>
          </p:cNvPr>
          <p:cNvGrpSpPr>
            <a:grpSpLocks/>
          </p:cNvGrpSpPr>
          <p:nvPr/>
        </p:nvGrpSpPr>
        <p:grpSpPr bwMode="auto">
          <a:xfrm>
            <a:off x="381000" y="885825"/>
            <a:ext cx="8218488" cy="180975"/>
            <a:chOff x="295" y="1311"/>
            <a:chExt cx="5177" cy="114"/>
          </a:xfrm>
        </p:grpSpPr>
        <p:sp>
          <p:nvSpPr>
            <p:cNvPr id="75785" name="Rectangle 4">
              <a:extLst>
                <a:ext uri="{FF2B5EF4-FFF2-40B4-BE49-F238E27FC236}">
                  <a16:creationId xmlns:a16="http://schemas.microsoft.com/office/drawing/2014/main" id="{E819191A-4487-42DF-9391-A631A48BAD14}"/>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86" name="Rectangle 5">
              <a:extLst>
                <a:ext uri="{FF2B5EF4-FFF2-40B4-BE49-F238E27FC236}">
                  <a16:creationId xmlns:a16="http://schemas.microsoft.com/office/drawing/2014/main" id="{A52678E9-3C06-48EB-8A63-E84DAD1EDDD2}"/>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75779" name="Picture 6" descr="huffman">
            <a:extLst>
              <a:ext uri="{FF2B5EF4-FFF2-40B4-BE49-F238E27FC236}">
                <a16:creationId xmlns:a16="http://schemas.microsoft.com/office/drawing/2014/main" id="{5A66F6B2-18EF-4988-AAE6-1ED5607E6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15779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8">
            <a:extLst>
              <a:ext uri="{FF2B5EF4-FFF2-40B4-BE49-F238E27FC236}">
                <a16:creationId xmlns:a16="http://schemas.microsoft.com/office/drawing/2014/main" id="{5A88AE0D-A858-4685-83D8-3DF1378BFAC6}"/>
              </a:ext>
            </a:extLst>
          </p:cNvPr>
          <p:cNvSpPr>
            <a:spLocks noChangeArrowheads="1"/>
          </p:cNvSpPr>
          <p:nvPr/>
        </p:nvSpPr>
        <p:spPr bwMode="auto">
          <a:xfrm>
            <a:off x="5683250" y="1295400"/>
            <a:ext cx="295465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000" u="sng" dirty="0"/>
              <a:t>Letter		</a:t>
            </a:r>
            <a:r>
              <a:rPr lang="en-US" altLang="en-US" sz="2000" u="sng" dirty="0" err="1"/>
              <a:t>freq</a:t>
            </a:r>
            <a:r>
              <a:rPr lang="en-US" altLang="en-US" sz="2000" u="sng" dirty="0"/>
              <a:t>	</a:t>
            </a:r>
          </a:p>
          <a:p>
            <a:pPr algn="l">
              <a:spcBef>
                <a:spcPct val="50000"/>
              </a:spcBef>
            </a:pPr>
            <a:r>
              <a:rPr lang="en-US" altLang="en-US" sz="2000" dirty="0"/>
              <a:t>s</a:t>
            </a:r>
            <a:r>
              <a:rPr lang="en-US" altLang="en-US" sz="2000" baseline="-25000" dirty="0"/>
              <a:t>		</a:t>
            </a:r>
            <a:r>
              <a:rPr lang="en-US" altLang="en-US" sz="2000" dirty="0"/>
              <a:t>0.6	</a:t>
            </a:r>
          </a:p>
          <a:p>
            <a:pPr algn="l">
              <a:spcBef>
                <a:spcPct val="50000"/>
              </a:spcBef>
            </a:pPr>
            <a:r>
              <a:rPr lang="en-US" altLang="en-US" sz="2000" dirty="0"/>
              <a:t>p		0.2	</a:t>
            </a:r>
          </a:p>
          <a:p>
            <a:pPr algn="l">
              <a:spcBef>
                <a:spcPct val="50000"/>
              </a:spcBef>
            </a:pPr>
            <a:r>
              <a:rPr lang="en-US" altLang="en-US" sz="2000" dirty="0"/>
              <a:t>a		0.1	</a:t>
            </a:r>
          </a:p>
          <a:p>
            <a:pPr algn="l">
              <a:spcBef>
                <a:spcPct val="50000"/>
              </a:spcBef>
            </a:pPr>
            <a:r>
              <a:rPr lang="en-US" altLang="en-US" sz="2000" dirty="0"/>
              <a:t>m		0.1</a:t>
            </a:r>
            <a:r>
              <a:rPr lang="en-US" altLang="en-US" sz="2800" baseline="-25000" dirty="0"/>
              <a:t>	</a:t>
            </a:r>
            <a:endParaRPr lang="en-US" altLang="en-US" sz="2800" dirty="0">
              <a:solidFill>
                <a:srgbClr val="121C85"/>
              </a:solidFill>
            </a:endParaRPr>
          </a:p>
        </p:txBody>
      </p:sp>
      <p:sp>
        <p:nvSpPr>
          <p:cNvPr id="75782" name="Text Box 9">
            <a:extLst>
              <a:ext uri="{FF2B5EF4-FFF2-40B4-BE49-F238E27FC236}">
                <a16:creationId xmlns:a16="http://schemas.microsoft.com/office/drawing/2014/main" id="{B7CBDC18-0FF0-4F61-AFA3-D5FC5DB84B39}"/>
              </a:ext>
            </a:extLst>
          </p:cNvPr>
          <p:cNvSpPr txBox="1">
            <a:spLocks noChangeArrowheads="1"/>
          </p:cNvSpPr>
          <p:nvPr/>
        </p:nvSpPr>
        <p:spPr bwMode="auto">
          <a:xfrm>
            <a:off x="2743200" y="1600200"/>
            <a:ext cx="2358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dirty="0"/>
              <a:t>map </a:t>
            </a:r>
            <a:r>
              <a:rPr lang="en-US" altLang="en-US" sz="2400" dirty="0" err="1"/>
              <a:t>smppam</a:t>
            </a:r>
            <a:endParaRPr lang="en-US" altLang="en-US" sz="2400" dirty="0"/>
          </a:p>
          <a:p>
            <a:pPr algn="l"/>
            <a:r>
              <a:rPr lang="en-US" altLang="en-US" sz="2400" dirty="0" err="1"/>
              <a:t>ssampamsmam</a:t>
            </a:r>
            <a:endParaRPr lang="en-US" altLang="en-US" sz="2400" dirty="0"/>
          </a:p>
          <a:p>
            <a:pPr algn="l"/>
            <a:r>
              <a:rPr lang="en-US" altLang="en-US" sz="2400" dirty="0"/>
              <a:t>…</a:t>
            </a:r>
            <a:endParaRPr lang="en-US" altLang="en-US" sz="2000" dirty="0"/>
          </a:p>
        </p:txBody>
      </p:sp>
      <p:sp>
        <p:nvSpPr>
          <p:cNvPr id="75783" name="Rectangle 10">
            <a:extLst>
              <a:ext uri="{FF2B5EF4-FFF2-40B4-BE49-F238E27FC236}">
                <a16:creationId xmlns:a16="http://schemas.microsoft.com/office/drawing/2014/main" id="{56BD9161-DFF2-4E8E-BAE7-ECB36355AB76}"/>
              </a:ext>
            </a:extLst>
          </p:cNvPr>
          <p:cNvSpPr>
            <a:spLocks noChangeArrowheads="1"/>
          </p:cNvSpPr>
          <p:nvPr/>
        </p:nvSpPr>
        <p:spPr bwMode="auto">
          <a:xfrm>
            <a:off x="2667000" y="1600200"/>
            <a:ext cx="24384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84" name="Text Box 11">
            <a:extLst>
              <a:ext uri="{FF2B5EF4-FFF2-40B4-BE49-F238E27FC236}">
                <a16:creationId xmlns:a16="http://schemas.microsoft.com/office/drawing/2014/main" id="{7DA3F3F9-2060-4310-B244-5FBD1C2CEF14}"/>
              </a:ext>
            </a:extLst>
          </p:cNvPr>
          <p:cNvSpPr txBox="1">
            <a:spLocks noChangeArrowheads="1"/>
          </p:cNvSpPr>
          <p:nvPr/>
        </p:nvSpPr>
        <p:spPr bwMode="auto">
          <a:xfrm>
            <a:off x="3200400" y="3276600"/>
            <a:ext cx="2035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a:solidFill>
                  <a:srgbClr val="FF0000"/>
                </a:solidFill>
              </a:rPr>
              <a:t>TEXT FILE</a:t>
            </a:r>
          </a:p>
        </p:txBody>
      </p:sp>
      <p:sp>
        <p:nvSpPr>
          <p:cNvPr id="12" name="Text Box 11">
            <a:extLst>
              <a:ext uri="{FF2B5EF4-FFF2-40B4-BE49-F238E27FC236}">
                <a16:creationId xmlns:a16="http://schemas.microsoft.com/office/drawing/2014/main" id="{67402FBB-B813-46C6-B257-8B545F10C649}"/>
              </a:ext>
            </a:extLst>
          </p:cNvPr>
          <p:cNvSpPr txBox="1">
            <a:spLocks noChangeArrowheads="1"/>
          </p:cNvSpPr>
          <p:nvPr/>
        </p:nvSpPr>
        <p:spPr bwMode="auto">
          <a:xfrm>
            <a:off x="200025" y="4572000"/>
            <a:ext cx="82333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buFont typeface="Arial" panose="020B0604020202020204" pitchFamily="34" charset="0"/>
              <a:buNone/>
            </a:pPr>
            <a:r>
              <a:rPr lang="en-US" altLang="en-US" sz="2000" dirty="0"/>
              <a:t>ENCODING:</a:t>
            </a:r>
          </a:p>
          <a:p>
            <a:pPr algn="l">
              <a:buFont typeface="Arial" panose="020B0604020202020204" pitchFamily="34" charset="0"/>
              <a:buAutoNum type="arabicPeriod"/>
            </a:pPr>
            <a:r>
              <a:rPr lang="en-US" altLang="en-US" sz="2000" dirty="0"/>
              <a:t>Scan text file to compute frequencies</a:t>
            </a:r>
          </a:p>
          <a:p>
            <a:pPr algn="l">
              <a:buFont typeface="Arial" panose="020B0604020202020204" pitchFamily="34" charset="0"/>
              <a:buAutoNum type="arabicPeriod"/>
            </a:pPr>
            <a:r>
              <a:rPr lang="en-US" altLang="en-US" sz="2000" dirty="0"/>
              <a:t>Build Huffman Tree</a:t>
            </a:r>
          </a:p>
          <a:p>
            <a:pPr algn="l">
              <a:buFont typeface="Arial" panose="020B0604020202020204" pitchFamily="34" charset="0"/>
              <a:buAutoNum type="arabicPeriod"/>
            </a:pPr>
            <a:r>
              <a:rPr lang="en-US" altLang="en-US" sz="2000" dirty="0"/>
              <a:t>Find code for every symbol (letter)—why is this a prefix code?</a:t>
            </a:r>
          </a:p>
          <a:p>
            <a:pPr algn="l">
              <a:buFont typeface="Arial" panose="020B0604020202020204" pitchFamily="34" charset="0"/>
              <a:buAutoNum type="arabicPeriod"/>
            </a:pPr>
            <a:r>
              <a:rPr lang="en-US" altLang="en-US" sz="2000" dirty="0"/>
              <a:t>Create new compressed file by saving the entire code at the top of </a:t>
            </a:r>
          </a:p>
          <a:p>
            <a:pPr algn="l">
              <a:buFont typeface="Arial" panose="020B0604020202020204" pitchFamily="34" charset="0"/>
              <a:buNone/>
            </a:pPr>
            <a:r>
              <a:rPr lang="en-US" altLang="en-US" sz="2000" dirty="0"/>
              <a:t>	the file followed by the code for each symbol (letter) in the file</a:t>
            </a:r>
          </a:p>
        </p:txBody>
      </p:sp>
    </p:spTree>
    <p:extLst>
      <p:ext uri="{BB962C8B-B14F-4D97-AF65-F5344CB8AC3E}">
        <p14:creationId xmlns:p14="http://schemas.microsoft.com/office/powerpoint/2010/main" val="322036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D5946B8A-1687-4377-A6EA-2FBE18CE41D1}"/>
              </a:ext>
            </a:extLst>
          </p:cNvPr>
          <p:cNvSpPr>
            <a:spLocks noGrp="1" noChangeArrowheads="1"/>
          </p:cNvSpPr>
          <p:nvPr>
            <p:ph type="title"/>
          </p:nvPr>
        </p:nvSpPr>
        <p:spPr>
          <a:xfrm>
            <a:off x="685800" y="0"/>
            <a:ext cx="7772400" cy="1143000"/>
          </a:xfrm>
        </p:spPr>
        <p:txBody>
          <a:bodyPr/>
          <a:lstStyle/>
          <a:p>
            <a:pPr eaLnBrk="1" hangingPunct="1"/>
            <a:r>
              <a:rPr lang="en-US" altLang="en-US"/>
              <a:t>You Try It!</a:t>
            </a:r>
          </a:p>
        </p:txBody>
      </p:sp>
      <p:grpSp>
        <p:nvGrpSpPr>
          <p:cNvPr id="79874" name="Group 3">
            <a:extLst>
              <a:ext uri="{FF2B5EF4-FFF2-40B4-BE49-F238E27FC236}">
                <a16:creationId xmlns:a16="http://schemas.microsoft.com/office/drawing/2014/main" id="{DBE615F6-8C10-4662-B1B2-C906B7F1CFD6}"/>
              </a:ext>
            </a:extLst>
          </p:cNvPr>
          <p:cNvGrpSpPr>
            <a:grpSpLocks/>
          </p:cNvGrpSpPr>
          <p:nvPr/>
        </p:nvGrpSpPr>
        <p:grpSpPr bwMode="auto">
          <a:xfrm>
            <a:off x="381000" y="962025"/>
            <a:ext cx="8218488" cy="180975"/>
            <a:chOff x="295" y="1311"/>
            <a:chExt cx="5177" cy="114"/>
          </a:xfrm>
        </p:grpSpPr>
        <p:sp>
          <p:nvSpPr>
            <p:cNvPr id="79876" name="Rectangle 4">
              <a:extLst>
                <a:ext uri="{FF2B5EF4-FFF2-40B4-BE49-F238E27FC236}">
                  <a16:creationId xmlns:a16="http://schemas.microsoft.com/office/drawing/2014/main" id="{956CB96F-29A8-46F3-BC1C-A63CFEA275AE}"/>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9877" name="Rectangle 5">
              <a:extLst>
                <a:ext uri="{FF2B5EF4-FFF2-40B4-BE49-F238E27FC236}">
                  <a16:creationId xmlns:a16="http://schemas.microsoft.com/office/drawing/2014/main" id="{35E394C2-1C35-42B8-A225-248CAB2C9B7C}"/>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79875" name="Text Box 6">
            <a:extLst>
              <a:ext uri="{FF2B5EF4-FFF2-40B4-BE49-F238E27FC236}">
                <a16:creationId xmlns:a16="http://schemas.microsoft.com/office/drawing/2014/main" id="{DAB44B58-B6DD-4B1F-BCB0-F4D185791618}"/>
              </a:ext>
            </a:extLst>
          </p:cNvPr>
          <p:cNvSpPr txBox="1">
            <a:spLocks noChangeArrowheads="1"/>
          </p:cNvSpPr>
          <p:nvPr/>
        </p:nvSpPr>
        <p:spPr bwMode="auto">
          <a:xfrm>
            <a:off x="457200" y="1295400"/>
            <a:ext cx="828143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u="sng" dirty="0"/>
              <a:t>Letter		Frequency</a:t>
            </a:r>
          </a:p>
          <a:p>
            <a:pPr algn="l"/>
            <a:endParaRPr lang="en-US" altLang="en-US" sz="2400" dirty="0"/>
          </a:p>
          <a:p>
            <a:pPr algn="l"/>
            <a:r>
              <a:rPr lang="en-US" altLang="en-US" sz="2400" dirty="0"/>
              <a:t>h		0.40</a:t>
            </a:r>
          </a:p>
          <a:p>
            <a:pPr algn="l"/>
            <a:r>
              <a:rPr lang="en-US" altLang="en-US" sz="2400" dirty="0"/>
              <a:t>a		0.20</a:t>
            </a:r>
          </a:p>
          <a:p>
            <a:pPr algn="l"/>
            <a:r>
              <a:rPr lang="en-US" altLang="en-US" sz="2400" dirty="0"/>
              <a:t>r		0.15</a:t>
            </a:r>
          </a:p>
          <a:p>
            <a:pPr algn="l"/>
            <a:r>
              <a:rPr lang="en-US" altLang="en-US" sz="2400" dirty="0"/>
              <a:t>v		0.15</a:t>
            </a:r>
          </a:p>
          <a:p>
            <a:pPr algn="l"/>
            <a:r>
              <a:rPr lang="en-US" altLang="en-US" sz="2400" dirty="0"/>
              <a:t>e		0.06</a:t>
            </a:r>
          </a:p>
          <a:p>
            <a:pPr algn="l"/>
            <a:r>
              <a:rPr lang="en-US" altLang="en-US" sz="2400" dirty="0"/>
              <a:t>y		0.04</a:t>
            </a:r>
          </a:p>
          <a:p>
            <a:pPr algn="l"/>
            <a:endParaRPr lang="en-US" altLang="en-US" sz="2400" dirty="0"/>
          </a:p>
          <a:p>
            <a:pPr algn="l"/>
            <a:r>
              <a:rPr lang="en-US" altLang="en-US" sz="2400" b="1" dirty="0">
                <a:solidFill>
                  <a:srgbClr val="117A0E"/>
                </a:solidFill>
              </a:rPr>
              <a:t>Build the tree and write down the codes for each of the </a:t>
            </a:r>
          </a:p>
          <a:p>
            <a:pPr algn="l"/>
            <a:r>
              <a:rPr lang="en-US" altLang="en-US" sz="2400" b="1" dirty="0">
                <a:solidFill>
                  <a:srgbClr val="117A0E"/>
                </a:solidFill>
              </a:rPr>
              <a:t>symbols</a:t>
            </a:r>
          </a:p>
          <a:p>
            <a:pPr algn="l"/>
            <a:endParaRPr lang="en-US" altLang="en-US" sz="2400" b="1" dirty="0">
              <a:solidFill>
                <a:srgbClr val="117A0E"/>
              </a:solidFill>
            </a:endParaRPr>
          </a:p>
          <a:p>
            <a:pPr algn="l"/>
            <a:r>
              <a:rPr lang="en-US" altLang="en-US" sz="2400" b="1" dirty="0">
                <a:solidFill>
                  <a:srgbClr val="117A0E"/>
                </a:solidFill>
              </a:rPr>
              <a:t>Then encode the string </a:t>
            </a:r>
            <a:r>
              <a:rPr lang="ja-JP" altLang="en-US" sz="2400" b="1" dirty="0">
                <a:solidFill>
                  <a:srgbClr val="117A0E"/>
                </a:solidFill>
              </a:rPr>
              <a:t>“</a:t>
            </a:r>
            <a:r>
              <a:rPr lang="en-US" altLang="ja-JP" sz="2400" b="1" dirty="0" err="1">
                <a:solidFill>
                  <a:srgbClr val="117A0E"/>
                </a:solidFill>
              </a:rPr>
              <a:t>haha</a:t>
            </a:r>
            <a:r>
              <a:rPr lang="ja-JP" altLang="en-US" sz="2400" b="1" dirty="0">
                <a:solidFill>
                  <a:srgbClr val="117A0E"/>
                </a:solidFill>
              </a:rPr>
              <a:t>”</a:t>
            </a:r>
            <a:r>
              <a:rPr lang="en-US" altLang="ja-JP" sz="2400" b="1" dirty="0">
                <a:solidFill>
                  <a:srgbClr val="117A0E"/>
                </a:solidFill>
              </a:rPr>
              <a:t> using this code</a:t>
            </a:r>
            <a:endParaRPr lang="en-US"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rIns="132080"/>
          <a:lstStyle/>
          <a:p>
            <a:pPr indent="0" eaLnBrk="1" hangingPunct="1"/>
            <a:r>
              <a:rPr lang="en-US" altLang="en-US"/>
              <a:t>File I/O</a:t>
            </a:r>
          </a:p>
        </p:txBody>
      </p:sp>
      <p:grpSp>
        <p:nvGrpSpPr>
          <p:cNvPr id="17411" name="Group 3"/>
          <p:cNvGrpSpPr>
            <a:grpSpLocks/>
          </p:cNvGrpSpPr>
          <p:nvPr/>
        </p:nvGrpSpPr>
        <p:grpSpPr bwMode="auto">
          <a:xfrm>
            <a:off x="381000" y="762000"/>
            <a:ext cx="8218488" cy="180975"/>
            <a:chOff x="0" y="0"/>
            <a:chExt cx="5177" cy="114"/>
          </a:xfrm>
        </p:grpSpPr>
        <p:sp>
          <p:nvSpPr>
            <p:cNvPr id="17422"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7423"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sp>
        <p:nvSpPr>
          <p:cNvPr id="17412" name="Rectangle 6"/>
          <p:cNvSpPr>
            <a:spLocks/>
          </p:cNvSpPr>
          <p:nvPr/>
        </p:nvSpPr>
        <p:spPr bwMode="auto">
          <a:xfrm>
            <a:off x="152400" y="990600"/>
            <a:ext cx="88392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sz="2000" dirty="0" err="1">
                <a:solidFill>
                  <a:srgbClr val="FFB100"/>
                </a:solidFill>
                <a:latin typeface="Courier New" pitchFamily="49" charset="0"/>
                <a:cs typeface="Courier New" pitchFamily="49" charset="0"/>
                <a:sym typeface="Courier New" pitchFamily="49" charset="0"/>
              </a:rPr>
              <a:t>def</a:t>
            </a:r>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rgbClr val="0000FF"/>
                </a:solidFill>
                <a:latin typeface="Courier New" pitchFamily="49" charset="0"/>
                <a:cs typeface="Courier New" pitchFamily="49" charset="0"/>
                <a:sym typeface="Courier New" pitchFamily="49" charset="0"/>
              </a:rPr>
              <a:t>read_file</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filename = </a:t>
            </a:r>
            <a:r>
              <a:rPr lang="en-US" altLang="en-US" sz="2000" dirty="0">
                <a:solidFill>
                  <a:srgbClr val="8C00E5"/>
                </a:solidFill>
                <a:latin typeface="Courier New" pitchFamily="49" charset="0"/>
                <a:cs typeface="Courier New" pitchFamily="49" charset="0"/>
                <a:sym typeface="Courier New" pitchFamily="49" charset="0"/>
              </a:rPr>
              <a:t>input</a:t>
            </a:r>
            <a:r>
              <a:rPr lang="en-US" altLang="en-US" sz="2000" dirty="0">
                <a:solidFill>
                  <a:schemeClr val="tx1"/>
                </a:solidFill>
                <a:latin typeface="Courier New" pitchFamily="49" charset="0"/>
                <a:cs typeface="Courier New" pitchFamily="49" charset="0"/>
                <a:sym typeface="Courier New" pitchFamily="49" charset="0"/>
              </a:rPr>
              <a:t>(</a:t>
            </a:r>
            <a:r>
              <a:rPr lang="en-US" altLang="en-US" sz="2000" dirty="0">
                <a:solidFill>
                  <a:srgbClr val="008C00"/>
                </a:solidFill>
                <a:latin typeface="Courier New" pitchFamily="49" charset="0"/>
                <a:cs typeface="Courier New" pitchFamily="49" charset="0"/>
                <a:sym typeface="Courier New" pitchFamily="49" charset="0"/>
              </a:rPr>
              <a:t>"Enter the name of a file: "</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a:t>
            </a:r>
            <a:r>
              <a:rPr lang="en-US" altLang="en-US" sz="2000" dirty="0">
                <a:solidFill>
                  <a:schemeClr val="tx1"/>
                </a:solidFill>
                <a:latin typeface="Courier New" pitchFamily="49" charset="0"/>
                <a:cs typeface="Courier New" pitchFamily="49" charset="0"/>
                <a:sym typeface="Courier New" pitchFamily="49" charset="0"/>
              </a:rPr>
              <a:t> = </a:t>
            </a:r>
            <a:r>
              <a:rPr lang="en-US" altLang="en-US" sz="2000" dirty="0">
                <a:solidFill>
                  <a:srgbClr val="8C00E5"/>
                </a:solidFill>
                <a:latin typeface="Courier New" pitchFamily="49" charset="0"/>
                <a:cs typeface="Courier New" pitchFamily="49" charset="0"/>
                <a:sym typeface="Courier New" pitchFamily="49" charset="0"/>
              </a:rPr>
              <a:t>open</a:t>
            </a:r>
            <a:r>
              <a:rPr lang="en-US" altLang="en-US" sz="2000" dirty="0">
                <a:solidFill>
                  <a:schemeClr val="tx1"/>
                </a:solidFill>
                <a:latin typeface="Courier New" pitchFamily="49" charset="0"/>
                <a:cs typeface="Courier New" pitchFamily="49" charset="0"/>
                <a:sym typeface="Courier New" pitchFamily="49" charset="0"/>
              </a:rPr>
              <a:t>(filename, </a:t>
            </a:r>
            <a:r>
              <a:rPr lang="en-US" altLang="en-US" sz="2000" dirty="0">
                <a:solidFill>
                  <a:srgbClr val="008C00"/>
                </a:solidFill>
                <a:latin typeface="Courier New" pitchFamily="49" charset="0"/>
                <a:cs typeface="Courier New" pitchFamily="49" charset="0"/>
                <a:sym typeface="Courier New" pitchFamily="49" charset="0"/>
              </a:rPr>
              <a:t>"</a:t>
            </a:r>
            <a:r>
              <a:rPr lang="en-US" altLang="en-US" sz="2000" dirty="0" err="1">
                <a:solidFill>
                  <a:srgbClr val="008C00"/>
                </a:solidFill>
                <a:latin typeface="Courier New" pitchFamily="49" charset="0"/>
                <a:cs typeface="Courier New" pitchFamily="49" charset="0"/>
                <a:sym typeface="Courier New" pitchFamily="49" charset="0"/>
              </a:rPr>
              <a:t>rb</a:t>
            </a:r>
            <a:r>
              <a:rPr lang="en-US" altLang="en-US" sz="2000" dirty="0">
                <a:solidFill>
                  <a:srgbClr val="008C00"/>
                </a:solidFill>
                <a:latin typeface="Courier New" pitchFamily="49" charset="0"/>
                <a:cs typeface="Courier New" pitchFamily="49" charset="0"/>
                <a:sym typeface="Courier New" pitchFamily="49" charset="0"/>
              </a:rPr>
              <a:t>"</a:t>
            </a:r>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a:solidFill>
                  <a:srgbClr val="FF0000"/>
                </a:solidFill>
                <a:latin typeface="Courier New" pitchFamily="49" charset="0"/>
                <a:cs typeface="Courier New" pitchFamily="49" charset="0"/>
                <a:sym typeface="Courier New" pitchFamily="49" charset="0"/>
              </a:rPr>
              <a:t># "r" means "read"</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contents = </a:t>
            </a:r>
            <a:r>
              <a:rPr lang="en-US" altLang="en-US" sz="2000" dirty="0" err="1">
                <a:solidFill>
                  <a:schemeClr val="tx1"/>
                </a:solidFill>
                <a:latin typeface="Courier New" pitchFamily="49" charset="0"/>
                <a:cs typeface="Courier New" pitchFamily="49" charset="0"/>
                <a:sym typeface="Courier New" pitchFamily="49" charset="0"/>
              </a:rPr>
              <a:t>myfile.read</a:t>
            </a:r>
            <a:r>
              <a:rPr lang="en-US" altLang="en-US" sz="2000" dirty="0">
                <a:solidFill>
                  <a:schemeClr val="tx1"/>
                </a:solidFill>
                <a:latin typeface="Courier New" pitchFamily="49" charset="0"/>
                <a:cs typeface="Courier New" pitchFamily="49" charset="0"/>
                <a:sym typeface="Courier New" pitchFamily="49" charset="0"/>
              </a:rPr>
              <a:t>().decode('latin-1') </a:t>
            </a:r>
            <a:r>
              <a:rPr lang="en-US" altLang="en-US" sz="2000" dirty="0">
                <a:solidFill>
                  <a:srgbClr val="FF0000"/>
                </a:solidFill>
                <a:latin typeface="Courier New" pitchFamily="49" charset="0"/>
                <a:cs typeface="Courier New" pitchFamily="49" charset="0"/>
                <a:sym typeface="Courier New" pitchFamily="49" charset="0"/>
              </a:rPr>
              <a:t># MAYBE</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myfile.close</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a:solidFill>
                  <a:srgbClr val="FFB100"/>
                </a:solidFill>
                <a:latin typeface="Courier New" pitchFamily="49" charset="0"/>
                <a:cs typeface="Courier New" pitchFamily="49" charset="0"/>
                <a:sym typeface="Courier New" pitchFamily="49" charset="0"/>
              </a:rPr>
              <a:t>return</a:t>
            </a:r>
            <a:r>
              <a:rPr lang="en-US" altLang="en-US" sz="2000" dirty="0">
                <a:solidFill>
                  <a:schemeClr val="tx1"/>
                </a:solidFill>
                <a:latin typeface="Courier New" pitchFamily="49" charset="0"/>
                <a:cs typeface="Courier New" pitchFamily="49" charset="0"/>
                <a:sym typeface="Courier New" pitchFamily="49" charset="0"/>
              </a:rPr>
              <a:t> contents</a:t>
            </a:r>
          </a:p>
          <a:p>
            <a:pPr algn="l" eaLnBrk="1" hangingPunct="1"/>
            <a:endParaRPr lang="en-US" altLang="en-US" sz="2000" dirty="0">
              <a:solidFill>
                <a:schemeClr val="tx1"/>
              </a:solidFill>
              <a:latin typeface="Courier New" pitchFamily="49" charset="0"/>
              <a:cs typeface="Courier New" pitchFamily="49" charset="0"/>
              <a:sym typeface="Courier New" pitchFamily="49" charset="0"/>
            </a:endParaRPr>
          </a:p>
          <a:p>
            <a:pPr algn="l" eaLnBrk="1" hangingPunct="1"/>
            <a:r>
              <a:rPr lang="en-US" altLang="en-US" sz="2000" dirty="0" err="1">
                <a:solidFill>
                  <a:srgbClr val="FFB100"/>
                </a:solidFill>
                <a:latin typeface="Courier New" pitchFamily="49" charset="0"/>
                <a:cs typeface="Courier New" pitchFamily="49" charset="0"/>
                <a:sym typeface="Courier New" pitchFamily="49" charset="0"/>
              </a:rPr>
              <a:t>def</a:t>
            </a:r>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rgbClr val="0000FF"/>
                </a:solidFill>
                <a:latin typeface="Courier New" pitchFamily="49" charset="0"/>
                <a:cs typeface="Courier New" pitchFamily="49" charset="0"/>
                <a:sym typeface="Courier New" pitchFamily="49" charset="0"/>
              </a:rPr>
              <a:t>write_file</a:t>
            </a:r>
            <a:r>
              <a:rPr lang="en-US" altLang="en-US" sz="2000" dirty="0">
                <a:solidFill>
                  <a:schemeClr val="tx1"/>
                </a:solidFill>
                <a:latin typeface="Courier New" pitchFamily="49" charset="0"/>
                <a:cs typeface="Courier New" pitchFamily="49" charset="0"/>
                <a:sym typeface="Courier New" pitchFamily="49" charset="0"/>
              </a:rPr>
              <a:t>(string):</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filename = </a:t>
            </a:r>
            <a:r>
              <a:rPr lang="en-US" altLang="en-US" sz="2000" dirty="0">
                <a:solidFill>
                  <a:srgbClr val="8C00E5"/>
                </a:solidFill>
                <a:latin typeface="Courier New" pitchFamily="49" charset="0"/>
                <a:cs typeface="Courier New" pitchFamily="49" charset="0"/>
                <a:sym typeface="Courier New" pitchFamily="49" charset="0"/>
              </a:rPr>
              <a:t>input</a:t>
            </a:r>
            <a:r>
              <a:rPr lang="en-US" altLang="en-US" sz="2000" dirty="0">
                <a:solidFill>
                  <a:schemeClr val="tx1"/>
                </a:solidFill>
                <a:latin typeface="Courier New" pitchFamily="49" charset="0"/>
                <a:cs typeface="Courier New" pitchFamily="49" charset="0"/>
                <a:sym typeface="Courier New" pitchFamily="49" charset="0"/>
              </a:rPr>
              <a:t>(</a:t>
            </a:r>
            <a:r>
              <a:rPr lang="en-US" altLang="en-US" sz="2000" dirty="0">
                <a:solidFill>
                  <a:srgbClr val="008C00"/>
                </a:solidFill>
                <a:latin typeface="Courier New" pitchFamily="49" charset="0"/>
                <a:cs typeface="Courier New" pitchFamily="49" charset="0"/>
                <a:sym typeface="Courier New" pitchFamily="49" charset="0"/>
              </a:rPr>
              <a:t>"Enter the name of a file: "</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a:t>
            </a:r>
            <a:r>
              <a:rPr lang="en-US" altLang="en-US" sz="2000" dirty="0">
                <a:solidFill>
                  <a:schemeClr val="tx1"/>
                </a:solidFill>
                <a:latin typeface="Courier New" pitchFamily="49" charset="0"/>
                <a:cs typeface="Courier New" pitchFamily="49" charset="0"/>
                <a:sym typeface="Courier New" pitchFamily="49" charset="0"/>
              </a:rPr>
              <a:t> = </a:t>
            </a:r>
            <a:r>
              <a:rPr lang="en-US" altLang="en-US" sz="2000" dirty="0">
                <a:solidFill>
                  <a:srgbClr val="8C00E5"/>
                </a:solidFill>
                <a:latin typeface="Courier New" pitchFamily="49" charset="0"/>
                <a:cs typeface="Courier New" pitchFamily="49" charset="0"/>
                <a:sym typeface="Courier New" pitchFamily="49" charset="0"/>
              </a:rPr>
              <a:t>open</a:t>
            </a:r>
            <a:r>
              <a:rPr lang="en-US" altLang="en-US" sz="2000" dirty="0">
                <a:solidFill>
                  <a:schemeClr val="tx1"/>
                </a:solidFill>
                <a:latin typeface="Courier New" pitchFamily="49" charset="0"/>
                <a:cs typeface="Courier New" pitchFamily="49" charset="0"/>
                <a:sym typeface="Courier New" pitchFamily="49" charset="0"/>
              </a:rPr>
              <a:t>(filename, </a:t>
            </a:r>
            <a:r>
              <a:rPr lang="en-US" altLang="en-US" sz="2000" dirty="0">
                <a:solidFill>
                  <a:srgbClr val="008C00"/>
                </a:solidFill>
                <a:latin typeface="Courier New" pitchFamily="49" charset="0"/>
                <a:cs typeface="Courier New" pitchFamily="49" charset="0"/>
                <a:sym typeface="Courier New" pitchFamily="49" charset="0"/>
              </a:rPr>
              <a:t>"</a:t>
            </a:r>
            <a:r>
              <a:rPr lang="en-US" altLang="en-US" sz="2000" dirty="0" err="1">
                <a:solidFill>
                  <a:srgbClr val="008C00"/>
                </a:solidFill>
                <a:latin typeface="Courier New" pitchFamily="49" charset="0"/>
                <a:cs typeface="Courier New" pitchFamily="49" charset="0"/>
                <a:sym typeface="Courier New" pitchFamily="49" charset="0"/>
              </a:rPr>
              <a:t>wb</a:t>
            </a:r>
            <a:r>
              <a:rPr lang="en-US" altLang="en-US" sz="2000" dirty="0">
                <a:solidFill>
                  <a:srgbClr val="008C00"/>
                </a:solidFill>
                <a:latin typeface="Courier New" pitchFamily="49" charset="0"/>
                <a:cs typeface="Courier New" pitchFamily="49" charset="0"/>
                <a:sym typeface="Courier New" pitchFamily="49" charset="0"/>
              </a:rPr>
              <a:t>"</a:t>
            </a:r>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a:solidFill>
                  <a:srgbClr val="FF0000"/>
                </a:solidFill>
                <a:latin typeface="Courier New" pitchFamily="49" charset="0"/>
                <a:cs typeface="Courier New" pitchFamily="49" charset="0"/>
                <a:sym typeface="Courier New" pitchFamily="49" charset="0"/>
              </a:rPr>
              <a:t># "w" means "write"</a:t>
            </a:r>
          </a:p>
          <a:p>
            <a:pPr algn="l" eaLnBrk="1" hangingPunct="1"/>
            <a:r>
              <a:rPr lang="en-US" altLang="en-US" sz="2000" dirty="0">
                <a:solidFill>
                  <a:srgbClr val="FF0000"/>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myfile.write</a:t>
            </a:r>
            <a:r>
              <a:rPr lang="en-US" altLang="en-US" sz="2000" dirty="0">
                <a:solidFill>
                  <a:schemeClr val="tx1"/>
                </a:solidFill>
                <a:latin typeface="Courier New" pitchFamily="49" charset="0"/>
                <a:cs typeface="Courier New" pitchFamily="49" charset="0"/>
                <a:sym typeface="Courier New" pitchFamily="49" charset="0"/>
              </a:rPr>
              <a:t>(</a:t>
            </a:r>
            <a:r>
              <a:rPr lang="en-US" altLang="en-US" sz="2000" dirty="0" err="1">
                <a:solidFill>
                  <a:schemeClr val="tx1"/>
                </a:solidFill>
                <a:latin typeface="Courier New" pitchFamily="49" charset="0"/>
                <a:cs typeface="Courier New" pitchFamily="49" charset="0"/>
                <a:sym typeface="Courier New" pitchFamily="49" charset="0"/>
              </a:rPr>
              <a:t>string.encode</a:t>
            </a:r>
            <a:r>
              <a:rPr lang="en-US" altLang="en-US" sz="2000" dirty="0">
                <a:solidFill>
                  <a:schemeClr val="tx1"/>
                </a:solidFill>
                <a:latin typeface="Courier New" pitchFamily="49" charset="0"/>
                <a:cs typeface="Courier New" pitchFamily="49" charset="0"/>
                <a:sym typeface="Courier New" pitchFamily="49" charset="0"/>
              </a:rPr>
              <a:t>('latin-1')) </a:t>
            </a:r>
            <a:r>
              <a:rPr lang="en-US" altLang="en-US" sz="2000" dirty="0">
                <a:solidFill>
                  <a:srgbClr val="FF0000"/>
                </a:solidFill>
                <a:latin typeface="Courier New" pitchFamily="49" charset="0"/>
                <a:cs typeface="Courier New" pitchFamily="49" charset="0"/>
                <a:sym typeface="Courier New" pitchFamily="49" charset="0"/>
              </a:rPr>
              <a:t># MAYBE</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err="1">
                <a:solidFill>
                  <a:schemeClr val="tx1"/>
                </a:solidFill>
                <a:latin typeface="Courier New" pitchFamily="49" charset="0"/>
                <a:cs typeface="Courier New" pitchFamily="49" charset="0"/>
                <a:sym typeface="Courier New" pitchFamily="49" charset="0"/>
              </a:rPr>
              <a:t>myfile.close</a:t>
            </a:r>
            <a:r>
              <a:rPr lang="en-US" altLang="en-US" sz="2000"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dirty="0">
                <a:solidFill>
                  <a:schemeClr val="tx1"/>
                </a:solidFill>
                <a:latin typeface="Courier New" pitchFamily="49" charset="0"/>
                <a:cs typeface="Courier New" pitchFamily="49" charset="0"/>
                <a:sym typeface="Courier New" pitchFamily="49" charset="0"/>
              </a:rPr>
              <a:t>   </a:t>
            </a:r>
            <a:r>
              <a:rPr lang="en-US" altLang="en-US" sz="2000" dirty="0">
                <a:solidFill>
                  <a:srgbClr val="FFB100"/>
                </a:solidFill>
                <a:latin typeface="Courier New" pitchFamily="49" charset="0"/>
                <a:cs typeface="Courier New" pitchFamily="49" charset="0"/>
                <a:sym typeface="Courier New" pitchFamily="49" charset="0"/>
              </a:rPr>
              <a:t>return</a:t>
            </a:r>
          </a:p>
        </p:txBody>
      </p:sp>
      <p:sp>
        <p:nvSpPr>
          <p:cNvPr id="17413" name="Rectangle 7"/>
          <p:cNvSpPr>
            <a:spLocks/>
          </p:cNvSpPr>
          <p:nvPr/>
        </p:nvSpPr>
        <p:spPr bwMode="auto">
          <a:xfrm>
            <a:off x="119063" y="5105400"/>
            <a:ext cx="75596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sz="2000" b="1" dirty="0">
                <a:solidFill>
                  <a:schemeClr val="tx1"/>
                </a:solidFill>
                <a:latin typeface="Courier New" pitchFamily="49" charset="0"/>
                <a:cs typeface="Courier New" pitchFamily="49" charset="0"/>
                <a:sym typeface="Courier New" pitchFamily="49" charset="0"/>
              </a:rPr>
              <a:t>&gt;&gt;&gt; </a:t>
            </a:r>
            <a:r>
              <a:rPr lang="en-US" altLang="en-US" sz="2000" b="1" dirty="0" err="1">
                <a:solidFill>
                  <a:schemeClr val="tx1"/>
                </a:solidFill>
                <a:latin typeface="Courier New" pitchFamily="49" charset="0"/>
                <a:cs typeface="Courier New" pitchFamily="49" charset="0"/>
                <a:sym typeface="Courier New" pitchFamily="49" charset="0"/>
              </a:rPr>
              <a:t>write_file</a:t>
            </a:r>
            <a:r>
              <a:rPr lang="en-US" altLang="en-US" sz="2000" b="1" dirty="0">
                <a:solidFill>
                  <a:schemeClr val="tx1"/>
                </a:solidFill>
                <a:latin typeface="Courier New" pitchFamily="49" charset="0"/>
                <a:cs typeface="Courier New" pitchFamily="49" charset="0"/>
                <a:sym typeface="Courier New" pitchFamily="49" charset="0"/>
              </a:rPr>
              <a:t>("Spam is the secret to all :^)!")</a:t>
            </a:r>
          </a:p>
          <a:p>
            <a:pPr algn="l" eaLnBrk="1" hangingPunct="1"/>
            <a:r>
              <a:rPr lang="en-US" altLang="en-US" sz="2000" b="1" dirty="0">
                <a:solidFill>
                  <a:schemeClr val="tx1"/>
                </a:solidFill>
                <a:latin typeface="Courier New" pitchFamily="49" charset="0"/>
                <a:cs typeface="Courier New" pitchFamily="49" charset="0"/>
                <a:sym typeface="Courier New" pitchFamily="49" charset="0"/>
              </a:rPr>
              <a:t>Enter the name of a file to write: </a:t>
            </a:r>
            <a:r>
              <a:rPr lang="en-US" altLang="en-US" sz="2000" b="1" dirty="0" err="1">
                <a:solidFill>
                  <a:schemeClr val="tx1"/>
                </a:solidFill>
                <a:latin typeface="Courier New" pitchFamily="49" charset="0"/>
                <a:cs typeface="Courier New" pitchFamily="49" charset="0"/>
                <a:sym typeface="Courier New" pitchFamily="49" charset="0"/>
              </a:rPr>
              <a:t>spam.txt</a:t>
            </a:r>
            <a:endParaRPr lang="en-US" altLang="en-US" sz="2000" b="1" dirty="0">
              <a:solidFill>
                <a:schemeClr val="tx1"/>
              </a:solidFill>
              <a:latin typeface="Courier New" pitchFamily="49" charset="0"/>
              <a:cs typeface="Courier New" pitchFamily="49" charset="0"/>
              <a:sym typeface="Courier New" pitchFamily="49" charset="0"/>
            </a:endParaRPr>
          </a:p>
          <a:p>
            <a:pPr algn="l" eaLnBrk="1" hangingPunct="1"/>
            <a:r>
              <a:rPr lang="en-US" altLang="en-US" sz="2000" b="1" dirty="0">
                <a:solidFill>
                  <a:schemeClr val="tx1"/>
                </a:solidFill>
                <a:latin typeface="Courier New" pitchFamily="49" charset="0"/>
                <a:cs typeface="Courier New" pitchFamily="49" charset="0"/>
                <a:sym typeface="Courier New" pitchFamily="49" charset="0"/>
              </a:rPr>
              <a:t>&gt;&gt;&gt; </a:t>
            </a:r>
            <a:r>
              <a:rPr lang="en-US" altLang="en-US" sz="2000" b="1" dirty="0" err="1">
                <a:solidFill>
                  <a:schemeClr val="tx1"/>
                </a:solidFill>
                <a:latin typeface="Courier New" pitchFamily="49" charset="0"/>
                <a:cs typeface="Courier New" pitchFamily="49" charset="0"/>
                <a:sym typeface="Courier New" pitchFamily="49" charset="0"/>
              </a:rPr>
              <a:t>read_file</a:t>
            </a:r>
            <a:r>
              <a:rPr lang="en-US" altLang="en-US" sz="2000" b="1" dirty="0">
                <a:solidFill>
                  <a:schemeClr val="tx1"/>
                </a:solidFill>
                <a:latin typeface="Courier New" pitchFamily="49" charset="0"/>
                <a:cs typeface="Courier New" pitchFamily="49" charset="0"/>
                <a:sym typeface="Courier New" pitchFamily="49" charset="0"/>
              </a:rPr>
              <a:t>()</a:t>
            </a:r>
          </a:p>
          <a:p>
            <a:pPr algn="l" eaLnBrk="1" hangingPunct="1"/>
            <a:r>
              <a:rPr lang="en-US" altLang="en-US" sz="2000" b="1" dirty="0">
                <a:solidFill>
                  <a:schemeClr val="tx1"/>
                </a:solidFill>
                <a:latin typeface="Courier New" pitchFamily="49" charset="0"/>
                <a:cs typeface="Courier New" pitchFamily="49" charset="0"/>
                <a:sym typeface="Courier New" pitchFamily="49" charset="0"/>
              </a:rPr>
              <a:t>Enter the name of a file: </a:t>
            </a:r>
            <a:r>
              <a:rPr lang="en-US" altLang="en-US" sz="2000" b="1" dirty="0" err="1">
                <a:solidFill>
                  <a:schemeClr val="tx1"/>
                </a:solidFill>
                <a:latin typeface="Courier New" pitchFamily="49" charset="0"/>
                <a:cs typeface="Courier New" pitchFamily="49" charset="0"/>
                <a:sym typeface="Courier New" pitchFamily="49" charset="0"/>
              </a:rPr>
              <a:t>spam.txt</a:t>
            </a:r>
            <a:endParaRPr lang="en-US" altLang="en-US" sz="2000" b="1" dirty="0">
              <a:solidFill>
                <a:schemeClr val="tx1"/>
              </a:solidFill>
              <a:latin typeface="Courier New" pitchFamily="49" charset="0"/>
              <a:cs typeface="Courier New" pitchFamily="49" charset="0"/>
              <a:sym typeface="Courier New" pitchFamily="49" charset="0"/>
            </a:endParaRPr>
          </a:p>
          <a:p>
            <a:pPr algn="l" eaLnBrk="1" hangingPunct="1"/>
            <a:r>
              <a:rPr lang="en-US" altLang="en-US" sz="2000" b="1" dirty="0">
                <a:solidFill>
                  <a:schemeClr val="tx1"/>
                </a:solidFill>
                <a:latin typeface="Courier New" pitchFamily="49" charset="0"/>
                <a:cs typeface="Courier New" pitchFamily="49" charset="0"/>
                <a:sym typeface="Courier New" pitchFamily="49" charset="0"/>
              </a:rPr>
              <a:t>'Spam is the secret to all :^)!'</a:t>
            </a:r>
          </a:p>
        </p:txBody>
      </p:sp>
      <p:sp>
        <p:nvSpPr>
          <p:cNvPr id="17414" name="Line 8"/>
          <p:cNvSpPr>
            <a:spLocks noChangeShapeType="1"/>
          </p:cNvSpPr>
          <p:nvPr/>
        </p:nvSpPr>
        <p:spPr bwMode="auto">
          <a:xfrm>
            <a:off x="76200" y="5029200"/>
            <a:ext cx="8839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418"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13" y="5791200"/>
            <a:ext cx="6492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419" name="Group 13"/>
          <p:cNvGrpSpPr>
            <a:grpSpLocks/>
          </p:cNvGrpSpPr>
          <p:nvPr/>
        </p:nvGrpSpPr>
        <p:grpSpPr bwMode="auto">
          <a:xfrm>
            <a:off x="6781800" y="5486400"/>
            <a:ext cx="2209800" cy="884238"/>
            <a:chOff x="0" y="0"/>
            <a:chExt cx="1392" cy="557"/>
          </a:xfrm>
        </p:grpSpPr>
        <p:sp>
          <p:nvSpPr>
            <p:cNvPr id="17420" name="AutoShape 14"/>
            <p:cNvSpPr>
              <a:spLocks/>
            </p:cNvSpPr>
            <p:nvPr/>
          </p:nvSpPr>
          <p:spPr bwMode="auto">
            <a:xfrm>
              <a:off x="0" y="0"/>
              <a:ext cx="1392" cy="557"/>
            </a:xfrm>
            <a:custGeom>
              <a:avLst/>
              <a:gdLst>
                <a:gd name="T0" fmla="*/ 0 w 21600"/>
                <a:gd name="T1" fmla="*/ 0 h 21600"/>
                <a:gd name="T2" fmla="*/ 0 w 21600"/>
                <a:gd name="T3" fmla="*/ 7 h 21600"/>
                <a:gd name="T4" fmla="*/ 0 w 21600"/>
                <a:gd name="T5" fmla="*/ 10 h 21600"/>
                <a:gd name="T6" fmla="*/ 0 w 21600"/>
                <a:gd name="T7" fmla="*/ 12 h 21600"/>
                <a:gd name="T8" fmla="*/ 15 w 21600"/>
                <a:gd name="T9" fmla="*/ 12 h 21600"/>
                <a:gd name="T10" fmla="*/ 2 w 21600"/>
                <a:gd name="T11" fmla="*/ 14 h 21600"/>
                <a:gd name="T12" fmla="*/ 37 w 21600"/>
                <a:gd name="T13" fmla="*/ 12 h 21600"/>
                <a:gd name="T14" fmla="*/ 90 w 21600"/>
                <a:gd name="T15" fmla="*/ 12 h 21600"/>
                <a:gd name="T16" fmla="*/ 90 w 21600"/>
                <a:gd name="T17" fmla="*/ 10 h 21600"/>
                <a:gd name="T18" fmla="*/ 90 w 21600"/>
                <a:gd name="T19" fmla="*/ 7 h 21600"/>
                <a:gd name="T20" fmla="*/ 90 w 21600"/>
                <a:gd name="T21" fmla="*/ 0 h 21600"/>
                <a:gd name="T22" fmla="*/ 37 w 21600"/>
                <a:gd name="T23" fmla="*/ 0 h 21600"/>
                <a:gd name="T24" fmla="*/ 15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858"/>
                  </a:lnTo>
                  <a:lnTo>
                    <a:pt x="0" y="15512"/>
                  </a:lnTo>
                  <a:lnTo>
                    <a:pt x="0" y="18614"/>
                  </a:lnTo>
                  <a:lnTo>
                    <a:pt x="3600" y="18614"/>
                  </a:lnTo>
                  <a:lnTo>
                    <a:pt x="559" y="21600"/>
                  </a:lnTo>
                  <a:lnTo>
                    <a:pt x="9000" y="18614"/>
                  </a:lnTo>
                  <a:lnTo>
                    <a:pt x="21600" y="18614"/>
                  </a:lnTo>
                  <a:lnTo>
                    <a:pt x="21600" y="15512"/>
                  </a:lnTo>
                  <a:lnTo>
                    <a:pt x="21600" y="10858"/>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7421" name="Rectangle 15"/>
            <p:cNvSpPr>
              <a:spLocks/>
            </p:cNvSpPr>
            <p:nvPr/>
          </p:nvSpPr>
          <p:spPr bwMode="auto">
            <a:xfrm>
              <a:off x="0" y="0"/>
              <a:ext cx="139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sz="2000">
                  <a:solidFill>
                    <a:schemeClr val="tx1"/>
                  </a:solidFill>
                  <a:latin typeface="Times New Roman" pitchFamily="18" charset="0"/>
                  <a:cs typeface="Times New Roman" pitchFamily="18" charset="0"/>
                  <a:sym typeface="Times New Roman" pitchFamily="18" charset="0"/>
                </a:rPr>
                <a:t>What about line breaks in the file?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28600" y="228600"/>
            <a:ext cx="8763000" cy="685800"/>
          </a:xfrm>
        </p:spPr>
        <p:txBody>
          <a:bodyPr rIns="132080"/>
          <a:lstStyle/>
          <a:p>
            <a:pPr indent="0" eaLnBrk="1" hangingPunct="1"/>
            <a:r>
              <a:rPr lang="en-US" altLang="en-US" i="1" dirty="0"/>
              <a:t>I wonder about trees—</a:t>
            </a:r>
            <a:r>
              <a:rPr lang="en-US" altLang="en-US" sz="2800" dirty="0"/>
              <a:t>Robert Frost</a:t>
            </a:r>
          </a:p>
        </p:txBody>
      </p:sp>
      <p:grpSp>
        <p:nvGrpSpPr>
          <p:cNvPr id="18435" name="Group 2"/>
          <p:cNvGrpSpPr>
            <a:grpSpLocks/>
          </p:cNvGrpSpPr>
          <p:nvPr/>
        </p:nvGrpSpPr>
        <p:grpSpPr bwMode="auto">
          <a:xfrm>
            <a:off x="381000" y="1571625"/>
            <a:ext cx="8218488" cy="180975"/>
            <a:chOff x="0" y="0"/>
            <a:chExt cx="5177" cy="114"/>
          </a:xfrm>
        </p:grpSpPr>
        <p:sp>
          <p:nvSpPr>
            <p:cNvPr id="1845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1843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447800"/>
            <a:ext cx="1090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06675"/>
            <a:ext cx="3581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Rectangle 7"/>
          <p:cNvSpPr>
            <a:spLocks/>
          </p:cNvSpPr>
          <p:nvPr/>
        </p:nvSpPr>
        <p:spPr bwMode="auto">
          <a:xfrm>
            <a:off x="3505200" y="2016125"/>
            <a:ext cx="3929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sz="1800" dirty="0">
                <a:solidFill>
                  <a:schemeClr val="tx1"/>
                </a:solidFill>
                <a:cs typeface="Arial" pitchFamily="34" charset="0"/>
              </a:rPr>
              <a:t>Recursive definition of a binary tree…</a:t>
            </a:r>
          </a:p>
          <a:p>
            <a:pPr algn="l" eaLnBrk="1" hangingPunct="1"/>
            <a:r>
              <a:rPr lang="en-US" altLang="en-US" sz="1800" dirty="0">
                <a:solidFill>
                  <a:schemeClr val="tx1"/>
                </a:solidFill>
                <a:cs typeface="Arial" pitchFamily="34" charset="0"/>
              </a:rPr>
              <a:t>A binary tree is:</a:t>
            </a:r>
          </a:p>
          <a:p>
            <a:pPr algn="l" eaLnBrk="1" hangingPunct="1"/>
            <a:r>
              <a:rPr lang="en-US" altLang="en-US" sz="1800" dirty="0">
                <a:solidFill>
                  <a:schemeClr val="tx1"/>
                </a:solidFill>
                <a:cs typeface="Arial" pitchFamily="34" charset="0"/>
              </a:rPr>
              <a:t>  1.  Just a symbol (i.e. a “leaf”) or</a:t>
            </a:r>
          </a:p>
          <a:p>
            <a:pPr algn="l" eaLnBrk="1" hangingPunct="1"/>
            <a:r>
              <a:rPr lang="en-US" altLang="en-US" sz="1800" dirty="0">
                <a:solidFill>
                  <a:schemeClr val="tx1"/>
                </a:solidFill>
                <a:cs typeface="Arial" pitchFamily="34" charset="0"/>
              </a:rPr>
              <a:t>  2.  A left subtree and a right subtree</a:t>
            </a:r>
          </a:p>
        </p:txBody>
      </p:sp>
      <p:sp>
        <p:nvSpPr>
          <p:cNvPr id="24585" name="Rectangle 9"/>
          <p:cNvSpPr>
            <a:spLocks noChangeArrowheads="1"/>
          </p:cNvSpPr>
          <p:nvPr/>
        </p:nvSpPr>
        <p:spPr bwMode="auto">
          <a:xfrm>
            <a:off x="228600" y="555625"/>
            <a:ext cx="876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132080" bIns="50800" anchor="ct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000" i="1" dirty="0">
                <a:solidFill>
                  <a:schemeClr val="tx1"/>
                </a:solidFill>
              </a:rPr>
              <a:t>We wonder about Robert Frost</a:t>
            </a:r>
            <a:r>
              <a:rPr lang="en-US" altLang="en-US" sz="4400" i="1" dirty="0">
                <a:solidFill>
                  <a:schemeClr val="tx1"/>
                </a:solidFill>
              </a:rPr>
              <a:t>—</a:t>
            </a:r>
            <a:r>
              <a:rPr lang="en-US" altLang="en-US" sz="2800" dirty="0">
                <a:solidFill>
                  <a:schemeClr val="tx1"/>
                </a:solidFill>
              </a:rPr>
              <a:t>Trees</a:t>
            </a:r>
          </a:p>
        </p:txBody>
      </p:sp>
      <p:sp>
        <p:nvSpPr>
          <p:cNvPr id="24586" name="Line 10"/>
          <p:cNvSpPr>
            <a:spLocks noChangeShapeType="1"/>
          </p:cNvSpPr>
          <p:nvPr/>
        </p:nvSpPr>
        <p:spPr bwMode="auto">
          <a:xfrm rot="10800000" flipH="1">
            <a:off x="2590800" y="5730875"/>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rot="10800000" flipH="1">
            <a:off x="3911600" y="5730875"/>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Rectangle 12"/>
          <p:cNvSpPr>
            <a:spLocks/>
          </p:cNvSpPr>
          <p:nvPr/>
        </p:nvSpPr>
        <p:spPr bwMode="auto">
          <a:xfrm>
            <a:off x="2375957" y="6035675"/>
            <a:ext cx="470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"a"</a:t>
            </a:r>
          </a:p>
        </p:txBody>
      </p:sp>
      <p:sp>
        <p:nvSpPr>
          <p:cNvPr id="24589" name="Rectangle 13"/>
          <p:cNvSpPr>
            <a:spLocks/>
          </p:cNvSpPr>
          <p:nvPr/>
        </p:nvSpPr>
        <p:spPr bwMode="auto">
          <a:xfrm>
            <a:off x="3639227" y="6035675"/>
            <a:ext cx="5495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“m"</a:t>
            </a:r>
          </a:p>
        </p:txBody>
      </p:sp>
      <p:sp>
        <p:nvSpPr>
          <p:cNvPr id="24590" name="Rectangle 14"/>
          <p:cNvSpPr>
            <a:spLocks/>
          </p:cNvSpPr>
          <p:nvPr/>
        </p:nvSpPr>
        <p:spPr bwMode="auto">
          <a:xfrm>
            <a:off x="1690157" y="4892675"/>
            <a:ext cx="470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a:t>
            </a:r>
          </a:p>
        </p:txBody>
      </p:sp>
      <p:sp>
        <p:nvSpPr>
          <p:cNvPr id="24591" name="Rectangle 15"/>
          <p:cNvSpPr>
            <a:spLocks/>
          </p:cNvSpPr>
          <p:nvPr/>
        </p:nvSpPr>
        <p:spPr bwMode="auto">
          <a:xfrm>
            <a:off x="928242" y="3978275"/>
            <a:ext cx="453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"s"</a:t>
            </a:r>
          </a:p>
        </p:txBody>
      </p:sp>
      <p:sp>
        <p:nvSpPr>
          <p:cNvPr id="24599" name="Line 23"/>
          <p:cNvSpPr>
            <a:spLocks noChangeShapeType="1"/>
          </p:cNvSpPr>
          <p:nvPr/>
        </p:nvSpPr>
        <p:spPr bwMode="auto">
          <a:xfrm flipH="1">
            <a:off x="3505200" y="4511675"/>
            <a:ext cx="8382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0" name="Rectangle 24"/>
          <p:cNvSpPr>
            <a:spLocks/>
          </p:cNvSpPr>
          <p:nvPr/>
        </p:nvSpPr>
        <p:spPr bwMode="auto">
          <a:xfrm>
            <a:off x="4476874" y="4283075"/>
            <a:ext cx="1320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rgbClr val="171C83"/>
                </a:solidFill>
                <a:cs typeface="Arial" pitchFamily="34" charset="0"/>
              </a:rPr>
              <a:t>("a", "m")</a:t>
            </a:r>
          </a:p>
        </p:txBody>
      </p:sp>
      <p:sp>
        <p:nvSpPr>
          <p:cNvPr id="24601" name="Line 25"/>
          <p:cNvSpPr>
            <a:spLocks noChangeShapeType="1"/>
          </p:cNvSpPr>
          <p:nvPr/>
        </p:nvSpPr>
        <p:spPr bwMode="auto">
          <a:xfrm rot="10800000">
            <a:off x="2743200" y="3597275"/>
            <a:ext cx="1143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2" name="Rectangle 26"/>
          <p:cNvSpPr>
            <a:spLocks/>
          </p:cNvSpPr>
          <p:nvPr/>
        </p:nvSpPr>
        <p:spPr bwMode="auto">
          <a:xfrm>
            <a:off x="3962400" y="3373438"/>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a:t>
            </a:r>
          </a:p>
        </p:txBody>
      </p:sp>
      <p:pic>
        <p:nvPicPr>
          <p:cNvPr id="24603"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8006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604" name="Group 28"/>
          <p:cNvGrpSpPr>
            <a:grpSpLocks/>
          </p:cNvGrpSpPr>
          <p:nvPr/>
        </p:nvGrpSpPr>
        <p:grpSpPr bwMode="auto">
          <a:xfrm>
            <a:off x="6370638" y="4038600"/>
            <a:ext cx="2392362" cy="1219200"/>
            <a:chOff x="0" y="0"/>
            <a:chExt cx="1506" cy="768"/>
          </a:xfrm>
        </p:grpSpPr>
        <p:sp>
          <p:nvSpPr>
            <p:cNvPr id="18456" name="AutoShape 29"/>
            <p:cNvSpPr>
              <a:spLocks/>
            </p:cNvSpPr>
            <p:nvPr/>
          </p:nvSpPr>
          <p:spPr bwMode="auto">
            <a:xfrm>
              <a:off x="0" y="0"/>
              <a:ext cx="1506" cy="768"/>
            </a:xfrm>
            <a:custGeom>
              <a:avLst/>
              <a:gdLst>
                <a:gd name="T0" fmla="*/ 8 w 21600"/>
                <a:gd name="T1" fmla="*/ 0 h 21600"/>
                <a:gd name="T2" fmla="*/ 8 w 21600"/>
                <a:gd name="T3" fmla="*/ 16 h 21600"/>
                <a:gd name="T4" fmla="*/ 0 w 21600"/>
                <a:gd name="T5" fmla="*/ 27 h 21600"/>
                <a:gd name="T6" fmla="*/ 8 w 21600"/>
                <a:gd name="T7" fmla="*/ 23 h 21600"/>
                <a:gd name="T8" fmla="*/ 8 w 21600"/>
                <a:gd name="T9" fmla="*/ 27 h 21600"/>
                <a:gd name="T10" fmla="*/ 24 w 21600"/>
                <a:gd name="T11" fmla="*/ 27 h 21600"/>
                <a:gd name="T12" fmla="*/ 48 w 21600"/>
                <a:gd name="T13" fmla="*/ 27 h 21600"/>
                <a:gd name="T14" fmla="*/ 105 w 21600"/>
                <a:gd name="T15" fmla="*/ 27 h 21600"/>
                <a:gd name="T16" fmla="*/ 105 w 21600"/>
                <a:gd name="T17" fmla="*/ 23 h 21600"/>
                <a:gd name="T18" fmla="*/ 105 w 21600"/>
                <a:gd name="T19" fmla="*/ 16 h 21600"/>
                <a:gd name="T20" fmla="*/ 105 w 21600"/>
                <a:gd name="T21" fmla="*/ 0 h 21600"/>
                <a:gd name="T22" fmla="*/ 48 w 21600"/>
                <a:gd name="T23" fmla="*/ 0 h 21600"/>
                <a:gd name="T24" fmla="*/ 24 w 21600"/>
                <a:gd name="T25" fmla="*/ 0 h 21600"/>
                <a:gd name="T26" fmla="*/ 8 w 21600"/>
                <a:gd name="T27" fmla="*/ 0 h 21600"/>
                <a:gd name="T28" fmla="*/ 8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635" y="0"/>
                  </a:moveTo>
                  <a:lnTo>
                    <a:pt x="1635" y="12600"/>
                  </a:lnTo>
                  <a:lnTo>
                    <a:pt x="0" y="21375"/>
                  </a:lnTo>
                  <a:lnTo>
                    <a:pt x="1635" y="18000"/>
                  </a:lnTo>
                  <a:lnTo>
                    <a:pt x="1635" y="21600"/>
                  </a:lnTo>
                  <a:lnTo>
                    <a:pt x="4963" y="21600"/>
                  </a:lnTo>
                  <a:lnTo>
                    <a:pt x="9954" y="21600"/>
                  </a:lnTo>
                  <a:lnTo>
                    <a:pt x="21600" y="21600"/>
                  </a:lnTo>
                  <a:lnTo>
                    <a:pt x="21600" y="18000"/>
                  </a:lnTo>
                  <a:lnTo>
                    <a:pt x="21600" y="12600"/>
                  </a:lnTo>
                  <a:lnTo>
                    <a:pt x="21600" y="0"/>
                  </a:lnTo>
                  <a:lnTo>
                    <a:pt x="9954" y="0"/>
                  </a:lnTo>
                  <a:lnTo>
                    <a:pt x="4963" y="0"/>
                  </a:lnTo>
                  <a:lnTo>
                    <a:pt x="1635" y="0"/>
                  </a:lnTo>
                  <a:close/>
                  <a:moveTo>
                    <a:pt x="1635" y="0"/>
                  </a:moveTo>
                </a:path>
              </a:pathLst>
            </a:custGeom>
            <a:solidFill>
              <a:srgbClr val="FFFFFF"/>
            </a:solidFill>
            <a:ln w="9525">
              <a:solidFill>
                <a:schemeClr val="tx1"/>
              </a:solidFill>
              <a:miter lim="800000"/>
              <a:headEnd/>
              <a:tailEnd/>
            </a:ln>
          </p:spPr>
          <p:txBody>
            <a:bodyPr/>
            <a:lstStyle/>
            <a:p>
              <a:endParaRPr lang="en-US"/>
            </a:p>
          </p:txBody>
        </p:sp>
        <p:sp>
          <p:nvSpPr>
            <p:cNvPr id="18457" name="Rectangle 30"/>
            <p:cNvSpPr>
              <a:spLocks/>
            </p:cNvSpPr>
            <p:nvPr/>
          </p:nvSpPr>
          <p:spPr bwMode="auto">
            <a:xfrm>
              <a:off x="114" y="0"/>
              <a:ext cx="1392"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dirty="0">
                  <a:solidFill>
                    <a:schemeClr val="tx1"/>
                  </a:solidFill>
                  <a:latin typeface="Times New Roman" pitchFamily="18" charset="0"/>
                  <a:cs typeface="Times New Roman" pitchFamily="18" charset="0"/>
                  <a:sym typeface="Times New Roman" pitchFamily="18" charset="0"/>
                </a:rPr>
                <a:t>Shouldn’t that be the </a:t>
              </a:r>
              <a:r>
                <a:rPr lang="en-US" altLang="en-US" b="1" dirty="0">
                  <a:solidFill>
                    <a:schemeClr val="tx1"/>
                  </a:solidFill>
                  <a:latin typeface="Times New Roman" pitchFamily="18" charset="0"/>
                  <a:cs typeface="Times New Roman" pitchFamily="18" charset="0"/>
                  <a:sym typeface="Times New Roman" pitchFamily="18" charset="0"/>
                </a:rPr>
                <a:t>list </a:t>
              </a:r>
            </a:p>
            <a:p>
              <a:pPr algn="l" eaLnBrk="1" hangingPunct="1"/>
              <a:r>
                <a:rPr lang="en-US" altLang="en-US" dirty="0">
                  <a:solidFill>
                    <a:srgbClr val="171C83"/>
                  </a:solidFill>
                  <a:latin typeface="Times New Roman" pitchFamily="18" charset="0"/>
                  <a:cs typeface="Times New Roman" pitchFamily="18" charset="0"/>
                  <a:sym typeface="Times New Roman" pitchFamily="18" charset="0"/>
                </a:rPr>
                <a:t>["a", "m"]</a:t>
              </a:r>
              <a:r>
                <a:rPr lang="en-US" altLang="en-US" dirty="0">
                  <a:solidFill>
                    <a:schemeClr val="tx1"/>
                  </a:solidFill>
                  <a:latin typeface="Times New Roman" pitchFamily="18" charset="0"/>
                  <a:cs typeface="Times New Roman" pitchFamily="18" charset="0"/>
                  <a:sym typeface="Times New Roman" pitchFamily="18" charset="0"/>
                </a:rPr>
                <a:t> ?</a:t>
              </a:r>
            </a:p>
          </p:txBody>
        </p:sp>
      </p:grpSp>
      <p:sp>
        <p:nvSpPr>
          <p:cNvPr id="24608" name="Rectangle 32"/>
          <p:cNvSpPr>
            <a:spLocks/>
          </p:cNvSpPr>
          <p:nvPr/>
        </p:nvSpPr>
        <p:spPr bwMode="auto">
          <a:xfrm>
            <a:off x="3955240" y="3386138"/>
            <a:ext cx="21701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 </a:t>
            </a:r>
            <a:r>
              <a:rPr lang="en-US" altLang="en-US" dirty="0">
                <a:solidFill>
                  <a:srgbClr val="171C83"/>
                </a:solidFill>
                <a:cs typeface="Arial" pitchFamily="34" charset="0"/>
              </a:rPr>
              <a:t>("a", "m")</a:t>
            </a:r>
            <a:r>
              <a:rPr lang="en-US" altLang="en-US" dirty="0">
                <a:solidFill>
                  <a:schemeClr val="tx1"/>
                </a:solidFill>
                <a:cs typeface="Arial" pitchFamily="34" charset="0"/>
              </a:rPr>
              <a:t> )</a:t>
            </a:r>
          </a:p>
        </p:txBody>
      </p:sp>
      <p:sp>
        <p:nvSpPr>
          <p:cNvPr id="24609" name="Line 33"/>
          <p:cNvSpPr>
            <a:spLocks noChangeShapeType="1"/>
          </p:cNvSpPr>
          <p:nvPr/>
        </p:nvSpPr>
        <p:spPr bwMode="auto">
          <a:xfrm rot="10800000">
            <a:off x="2076450" y="2759075"/>
            <a:ext cx="762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0" name="Rectangle 34"/>
          <p:cNvSpPr>
            <a:spLocks/>
          </p:cNvSpPr>
          <p:nvPr/>
        </p:nvSpPr>
        <p:spPr bwMode="auto">
          <a:xfrm>
            <a:off x="3295650" y="2530475"/>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a:solidFill>
                  <a:schemeClr val="tx1"/>
                </a:solidFill>
                <a:cs typeface="Arial" pitchFamily="34" charset="0"/>
              </a:rPr>
              <a:t>???</a:t>
            </a:r>
          </a:p>
        </p:txBody>
      </p:sp>
      <p:sp>
        <p:nvSpPr>
          <p:cNvPr id="24611" name="Rectangle 35"/>
          <p:cNvSpPr>
            <a:spLocks/>
          </p:cNvSpPr>
          <p:nvPr/>
        </p:nvSpPr>
        <p:spPr bwMode="auto">
          <a:xfrm>
            <a:off x="2919815" y="2509838"/>
            <a:ext cx="29043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("s", </a:t>
            </a:r>
            <a:r>
              <a:rPr lang="en-US" altLang="en-US" dirty="0">
                <a:solidFill>
                  <a:srgbClr val="171C83"/>
                </a:solidFill>
                <a:cs typeface="Arial" pitchFamily="34" charset="0"/>
              </a:rPr>
              <a:t>("p", ("a", "m"))</a:t>
            </a:r>
            <a:r>
              <a:rPr lang="en-US" altLang="en-US" dirty="0">
                <a:solidFill>
                  <a:schemeClr val="tx1"/>
                </a:solidFill>
                <a:cs typeface="Arial" pitchFamily="34" charset="0"/>
              </a:rPr>
              <a:t> )</a:t>
            </a:r>
          </a:p>
          <a:p>
            <a:pPr eaLnBrk="1" hangingPunct="1"/>
            <a:r>
              <a:rPr lang="en-US" altLang="en-US" dirty="0">
                <a:solidFill>
                  <a:schemeClr val="tx1"/>
                </a:solidFill>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6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6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6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1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458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460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46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4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1"/>
      <p:bldP spid="24599" grpId="0" animBg="1"/>
      <p:bldP spid="24600" grpId="0"/>
      <p:bldP spid="24601" grpId="0" animBg="1"/>
      <p:bldP spid="24602" grpId="0"/>
      <p:bldP spid="24602" grpId="1"/>
      <p:bldP spid="24608" grpId="0"/>
      <p:bldP spid="24609" grpId="0" animBg="1"/>
      <p:bldP spid="24610" grpId="0"/>
      <p:bldP spid="24610" grpId="1"/>
      <p:bldP spid="246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28600" y="228600"/>
            <a:ext cx="8763000" cy="685800"/>
          </a:xfrm>
        </p:spPr>
        <p:txBody>
          <a:bodyPr rIns="132080"/>
          <a:lstStyle/>
          <a:p>
            <a:pPr indent="0" eaLnBrk="1" hangingPunct="1"/>
            <a:r>
              <a:rPr lang="en-US" altLang="en-US" i="1" dirty="0"/>
              <a:t>I wonder about trees—</a:t>
            </a:r>
            <a:r>
              <a:rPr lang="en-US" altLang="en-US" sz="2800" dirty="0"/>
              <a:t>Robert Frost</a:t>
            </a:r>
          </a:p>
        </p:txBody>
      </p:sp>
      <p:grpSp>
        <p:nvGrpSpPr>
          <p:cNvPr id="18435" name="Group 2"/>
          <p:cNvGrpSpPr>
            <a:grpSpLocks/>
          </p:cNvGrpSpPr>
          <p:nvPr/>
        </p:nvGrpSpPr>
        <p:grpSpPr bwMode="auto">
          <a:xfrm>
            <a:off x="381000" y="1571625"/>
            <a:ext cx="8218488" cy="180975"/>
            <a:chOff x="0" y="0"/>
            <a:chExt cx="5177" cy="114"/>
          </a:xfrm>
        </p:grpSpPr>
        <p:sp>
          <p:nvSpPr>
            <p:cNvPr id="1845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sp>
          <p:nvSpPr>
            <p:cNvPr id="1845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endParaRPr lang="en-US" altLang="en-US"/>
            </a:p>
          </p:txBody>
        </p:sp>
      </p:grpSp>
      <p:pic>
        <p:nvPicPr>
          <p:cNvPr id="1843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447800"/>
            <a:ext cx="1090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06675"/>
            <a:ext cx="3581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Rectangle 7"/>
          <p:cNvSpPr>
            <a:spLocks/>
          </p:cNvSpPr>
          <p:nvPr/>
        </p:nvSpPr>
        <p:spPr bwMode="auto">
          <a:xfrm>
            <a:off x="3505200" y="2016125"/>
            <a:ext cx="3929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l" eaLnBrk="1" hangingPunct="1"/>
            <a:r>
              <a:rPr lang="en-US" altLang="en-US" sz="1800" dirty="0">
                <a:solidFill>
                  <a:schemeClr val="tx1"/>
                </a:solidFill>
                <a:cs typeface="Arial" pitchFamily="34" charset="0"/>
              </a:rPr>
              <a:t>Recursive definition of a binary tree…</a:t>
            </a:r>
          </a:p>
          <a:p>
            <a:pPr algn="l" eaLnBrk="1" hangingPunct="1"/>
            <a:r>
              <a:rPr lang="en-US" altLang="en-US" sz="1800" dirty="0">
                <a:solidFill>
                  <a:schemeClr val="tx1"/>
                </a:solidFill>
                <a:cs typeface="Arial" pitchFamily="34" charset="0"/>
              </a:rPr>
              <a:t>A binary tree is:</a:t>
            </a:r>
          </a:p>
          <a:p>
            <a:pPr algn="l" eaLnBrk="1" hangingPunct="1"/>
            <a:r>
              <a:rPr lang="en-US" altLang="en-US" sz="1800" dirty="0">
                <a:solidFill>
                  <a:schemeClr val="tx1"/>
                </a:solidFill>
                <a:cs typeface="Arial" pitchFamily="34" charset="0"/>
              </a:rPr>
              <a:t>  1.  Just a symbol (i.e. a “leaf”) or</a:t>
            </a:r>
          </a:p>
          <a:p>
            <a:pPr algn="l" eaLnBrk="1" hangingPunct="1"/>
            <a:r>
              <a:rPr lang="en-US" altLang="en-US" sz="1800" dirty="0">
                <a:solidFill>
                  <a:schemeClr val="tx1"/>
                </a:solidFill>
                <a:cs typeface="Arial" pitchFamily="34" charset="0"/>
              </a:rPr>
              <a:t>  2.  A left subtree and a right subtree</a:t>
            </a:r>
          </a:p>
        </p:txBody>
      </p:sp>
      <p:sp>
        <p:nvSpPr>
          <p:cNvPr id="24585" name="Rectangle 9"/>
          <p:cNvSpPr>
            <a:spLocks noChangeArrowheads="1"/>
          </p:cNvSpPr>
          <p:nvPr/>
        </p:nvSpPr>
        <p:spPr bwMode="auto">
          <a:xfrm>
            <a:off x="228600" y="555625"/>
            <a:ext cx="8763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132080" bIns="50800" anchor="ct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algn="ctr" eaLnBrk="1" hangingPunct="1"/>
            <a:r>
              <a:rPr lang="en-US" altLang="en-US" sz="4000" i="1" dirty="0">
                <a:solidFill>
                  <a:schemeClr val="tx1"/>
                </a:solidFill>
              </a:rPr>
              <a:t>We wonder about Robert Frost</a:t>
            </a:r>
            <a:r>
              <a:rPr lang="en-US" altLang="en-US" sz="4400" i="1" dirty="0">
                <a:solidFill>
                  <a:schemeClr val="tx1"/>
                </a:solidFill>
              </a:rPr>
              <a:t>—</a:t>
            </a:r>
            <a:r>
              <a:rPr lang="en-US" altLang="en-US" sz="2800" dirty="0">
                <a:solidFill>
                  <a:schemeClr val="tx1"/>
                </a:solidFill>
              </a:rPr>
              <a:t>Trees</a:t>
            </a:r>
          </a:p>
        </p:txBody>
      </p:sp>
      <p:sp>
        <p:nvSpPr>
          <p:cNvPr id="24586" name="Line 10"/>
          <p:cNvSpPr>
            <a:spLocks noChangeShapeType="1"/>
          </p:cNvSpPr>
          <p:nvPr/>
        </p:nvSpPr>
        <p:spPr bwMode="auto">
          <a:xfrm rot="10800000" flipH="1">
            <a:off x="2590800" y="5730875"/>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rot="10800000" flipH="1">
            <a:off x="3911600" y="5730875"/>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8" name="Rectangle 12"/>
          <p:cNvSpPr>
            <a:spLocks/>
          </p:cNvSpPr>
          <p:nvPr/>
        </p:nvSpPr>
        <p:spPr bwMode="auto">
          <a:xfrm>
            <a:off x="2375957" y="6035675"/>
            <a:ext cx="470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"a"</a:t>
            </a:r>
          </a:p>
        </p:txBody>
      </p:sp>
      <p:sp>
        <p:nvSpPr>
          <p:cNvPr id="24589" name="Rectangle 13"/>
          <p:cNvSpPr>
            <a:spLocks/>
          </p:cNvSpPr>
          <p:nvPr/>
        </p:nvSpPr>
        <p:spPr bwMode="auto">
          <a:xfrm>
            <a:off x="3636021" y="6035675"/>
            <a:ext cx="555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"m"</a:t>
            </a:r>
          </a:p>
        </p:txBody>
      </p:sp>
      <p:sp>
        <p:nvSpPr>
          <p:cNvPr id="24590" name="Rectangle 14"/>
          <p:cNvSpPr>
            <a:spLocks/>
          </p:cNvSpPr>
          <p:nvPr/>
        </p:nvSpPr>
        <p:spPr bwMode="auto">
          <a:xfrm>
            <a:off x="1690157" y="4892675"/>
            <a:ext cx="470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"p"</a:t>
            </a:r>
          </a:p>
        </p:txBody>
      </p:sp>
      <p:sp>
        <p:nvSpPr>
          <p:cNvPr id="24591" name="Rectangle 15"/>
          <p:cNvSpPr>
            <a:spLocks/>
          </p:cNvSpPr>
          <p:nvPr/>
        </p:nvSpPr>
        <p:spPr bwMode="auto">
          <a:xfrm>
            <a:off x="928242" y="3978275"/>
            <a:ext cx="453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Arial" pitchFamily="34" charset="0"/>
                <a:sym typeface="Arial" pitchFamily="34" charset="0"/>
              </a:defRPr>
            </a:lvl1pPr>
            <a:lvl2pPr marL="742950" indent="-285750" eaLnBrk="0" hangingPunct="0">
              <a:defRPr sz="2400">
                <a:solidFill>
                  <a:srgbClr val="000000"/>
                </a:solidFill>
                <a:latin typeface="Arial" pitchFamily="34" charset="0"/>
                <a:sym typeface="Arial" pitchFamily="34" charset="0"/>
              </a:defRPr>
            </a:lvl2pPr>
            <a:lvl3pPr marL="1143000" indent="-228600" eaLnBrk="0" hangingPunct="0">
              <a:defRPr sz="2400">
                <a:solidFill>
                  <a:srgbClr val="000000"/>
                </a:solidFill>
                <a:latin typeface="Arial" pitchFamily="34" charset="0"/>
                <a:sym typeface="Arial" pitchFamily="34" charset="0"/>
              </a:defRPr>
            </a:lvl3pPr>
            <a:lvl4pPr marL="1600200" indent="-228600" eaLnBrk="0" hangingPunct="0">
              <a:defRPr sz="2400">
                <a:solidFill>
                  <a:srgbClr val="000000"/>
                </a:solidFill>
                <a:latin typeface="Arial" pitchFamily="34" charset="0"/>
                <a:sym typeface="Arial" pitchFamily="34" charset="0"/>
              </a:defRPr>
            </a:lvl4pPr>
            <a:lvl5pPr marL="2057400" indent="-228600" eaLnBrk="0" hangingPunct="0">
              <a:defRPr sz="2400">
                <a:solidFill>
                  <a:srgbClr val="000000"/>
                </a:solidFill>
                <a:latin typeface="Arial" pitchFamily="34" charset="0"/>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sym typeface="Arial" pitchFamily="34" charset="0"/>
              </a:defRPr>
            </a:lvl9pPr>
          </a:lstStyle>
          <a:p>
            <a:pPr eaLnBrk="1" hangingPunct="1"/>
            <a:r>
              <a:rPr lang="en-US" altLang="en-US" dirty="0">
                <a:solidFill>
                  <a:schemeClr val="tx1"/>
                </a:solidFill>
                <a:cs typeface="Arial" pitchFamily="34" charset="0"/>
              </a:rPr>
              <a:t>"s"</a:t>
            </a:r>
          </a:p>
        </p:txBody>
      </p:sp>
    </p:spTree>
    <p:extLst>
      <p:ext uri="{BB962C8B-B14F-4D97-AF65-F5344CB8AC3E}">
        <p14:creationId xmlns:p14="http://schemas.microsoft.com/office/powerpoint/2010/main" val="246928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81DDEE60-2D4F-47CE-920B-427FD2563AA8}"/>
              </a:ext>
            </a:extLst>
          </p:cNvPr>
          <p:cNvSpPr>
            <a:spLocks noGrp="1" noChangeArrowheads="1"/>
          </p:cNvSpPr>
          <p:nvPr>
            <p:ph type="title"/>
          </p:nvPr>
        </p:nvSpPr>
        <p:spPr>
          <a:xfrm>
            <a:off x="685800" y="304800"/>
            <a:ext cx="7772400" cy="1143000"/>
          </a:xfrm>
        </p:spPr>
        <p:txBody>
          <a:bodyPr/>
          <a:lstStyle/>
          <a:p>
            <a:pPr eaLnBrk="1" hangingPunct="1"/>
            <a:r>
              <a:rPr lang="en-US" altLang="en-US"/>
              <a:t>You Try It!</a:t>
            </a:r>
          </a:p>
        </p:txBody>
      </p:sp>
      <p:grpSp>
        <p:nvGrpSpPr>
          <p:cNvPr id="94210" name="Group 3">
            <a:extLst>
              <a:ext uri="{FF2B5EF4-FFF2-40B4-BE49-F238E27FC236}">
                <a16:creationId xmlns:a16="http://schemas.microsoft.com/office/drawing/2014/main" id="{2D98A9A6-F8F7-4D0B-B404-06E116600FA4}"/>
              </a:ext>
            </a:extLst>
          </p:cNvPr>
          <p:cNvGrpSpPr>
            <a:grpSpLocks/>
          </p:cNvGrpSpPr>
          <p:nvPr/>
        </p:nvGrpSpPr>
        <p:grpSpPr bwMode="auto">
          <a:xfrm>
            <a:off x="381000" y="1295400"/>
            <a:ext cx="8218488" cy="180975"/>
            <a:chOff x="295" y="1311"/>
            <a:chExt cx="5177" cy="114"/>
          </a:xfrm>
        </p:grpSpPr>
        <p:sp>
          <p:nvSpPr>
            <p:cNvPr id="94214" name="Rectangle 4">
              <a:extLst>
                <a:ext uri="{FF2B5EF4-FFF2-40B4-BE49-F238E27FC236}">
                  <a16:creationId xmlns:a16="http://schemas.microsoft.com/office/drawing/2014/main" id="{5010FCDF-426C-4C03-A10D-187AAEBE0C92}"/>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4215" name="Rectangle 5">
              <a:extLst>
                <a:ext uri="{FF2B5EF4-FFF2-40B4-BE49-F238E27FC236}">
                  <a16:creationId xmlns:a16="http://schemas.microsoft.com/office/drawing/2014/main" id="{F1D6AD70-56B4-4D27-A249-10B6F3566E27}"/>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94211" name="Picture 6">
            <a:extLst>
              <a:ext uri="{FF2B5EF4-FFF2-40B4-BE49-F238E27FC236}">
                <a16:creationId xmlns:a16="http://schemas.microsoft.com/office/drawing/2014/main" id="{9488F7EE-CDB9-418C-AB5C-DACEDDE4C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4521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AutoShape 7">
            <a:extLst>
              <a:ext uri="{FF2B5EF4-FFF2-40B4-BE49-F238E27FC236}">
                <a16:creationId xmlns:a16="http://schemas.microsoft.com/office/drawing/2014/main" id="{6A7210A6-7E96-4CB0-9034-043795516C3D}"/>
              </a:ext>
            </a:extLst>
          </p:cNvPr>
          <p:cNvSpPr>
            <a:spLocks noChangeArrowheads="1"/>
          </p:cNvSpPr>
          <p:nvPr/>
        </p:nvSpPr>
        <p:spPr bwMode="auto">
          <a:xfrm>
            <a:off x="6705600" y="1143000"/>
            <a:ext cx="1600200" cy="457200"/>
          </a:xfrm>
          <a:prstGeom prst="roundRect">
            <a:avLst>
              <a:gd name="adj" fmla="val 16667"/>
            </a:avLst>
          </a:prstGeom>
          <a:solidFill>
            <a:schemeClr val="accent1"/>
          </a:solidFill>
          <a:ln w="9525">
            <a:solidFill>
              <a:schemeClr val="tx1"/>
            </a:solidFill>
            <a:round/>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000"/>
              <a:t>Worksheet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F89F60D2-8DA8-4274-8F30-8B6AB453C705}"/>
              </a:ext>
            </a:extLst>
          </p:cNvPr>
          <p:cNvSpPr>
            <a:spLocks noGrp="1" noChangeArrowheads="1"/>
          </p:cNvSpPr>
          <p:nvPr>
            <p:ph type="title"/>
          </p:nvPr>
        </p:nvSpPr>
        <p:spPr>
          <a:xfrm>
            <a:off x="685800" y="304800"/>
            <a:ext cx="7772400" cy="1143000"/>
          </a:xfrm>
        </p:spPr>
        <p:txBody>
          <a:bodyPr/>
          <a:lstStyle/>
          <a:p>
            <a:pPr eaLnBrk="1" hangingPunct="1"/>
            <a:r>
              <a:rPr lang="en-US" altLang="en-US"/>
              <a:t>You Try It!</a:t>
            </a:r>
          </a:p>
        </p:txBody>
      </p:sp>
      <p:grpSp>
        <p:nvGrpSpPr>
          <p:cNvPr id="96258" name="Group 3">
            <a:extLst>
              <a:ext uri="{FF2B5EF4-FFF2-40B4-BE49-F238E27FC236}">
                <a16:creationId xmlns:a16="http://schemas.microsoft.com/office/drawing/2014/main" id="{48E16652-0EE2-4069-8D1C-C5ACD383E257}"/>
              </a:ext>
            </a:extLst>
          </p:cNvPr>
          <p:cNvGrpSpPr>
            <a:grpSpLocks/>
          </p:cNvGrpSpPr>
          <p:nvPr/>
        </p:nvGrpSpPr>
        <p:grpSpPr bwMode="auto">
          <a:xfrm>
            <a:off x="381000" y="1295400"/>
            <a:ext cx="8218488" cy="180975"/>
            <a:chOff x="295" y="1311"/>
            <a:chExt cx="5177" cy="114"/>
          </a:xfrm>
        </p:grpSpPr>
        <p:sp>
          <p:nvSpPr>
            <p:cNvPr id="96265" name="Rectangle 4">
              <a:extLst>
                <a:ext uri="{FF2B5EF4-FFF2-40B4-BE49-F238E27FC236}">
                  <a16:creationId xmlns:a16="http://schemas.microsoft.com/office/drawing/2014/main" id="{0EB56B10-5F2B-4BF8-97EE-A6CFF3E88967}"/>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6266" name="Rectangle 5">
              <a:extLst>
                <a:ext uri="{FF2B5EF4-FFF2-40B4-BE49-F238E27FC236}">
                  <a16:creationId xmlns:a16="http://schemas.microsoft.com/office/drawing/2014/main" id="{815CA88C-AF9B-4606-8CB3-E243C865F9AF}"/>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96259" name="Picture 6">
            <a:extLst>
              <a:ext uri="{FF2B5EF4-FFF2-40B4-BE49-F238E27FC236}">
                <a16:creationId xmlns:a16="http://schemas.microsoft.com/office/drawing/2014/main" id="{BF26C9D2-10EC-4D19-9E3F-34A7FC87F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4521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7">
            <a:extLst>
              <a:ext uri="{FF2B5EF4-FFF2-40B4-BE49-F238E27FC236}">
                <a16:creationId xmlns:a16="http://schemas.microsoft.com/office/drawing/2014/main" id="{F4601E0A-5306-4383-81B2-88F527DCEB77}"/>
              </a:ext>
            </a:extLst>
          </p:cNvPr>
          <p:cNvSpPr txBox="1">
            <a:spLocks noChangeArrowheads="1"/>
          </p:cNvSpPr>
          <p:nvPr/>
        </p:nvSpPr>
        <p:spPr bwMode="auto">
          <a:xfrm>
            <a:off x="457200" y="30480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7A131D"/>
                </a:solidFill>
              </a:rPr>
              <a:t>(a, r)</a:t>
            </a:r>
            <a:endParaRPr lang="en-US" altLang="en-US" sz="1400"/>
          </a:p>
        </p:txBody>
      </p:sp>
      <p:sp>
        <p:nvSpPr>
          <p:cNvPr id="96261" name="Text Box 8">
            <a:extLst>
              <a:ext uri="{FF2B5EF4-FFF2-40B4-BE49-F238E27FC236}">
                <a16:creationId xmlns:a16="http://schemas.microsoft.com/office/drawing/2014/main" id="{7E0EB2C5-7803-4BC5-9A26-B46A928F4934}"/>
              </a:ext>
            </a:extLst>
          </p:cNvPr>
          <p:cNvSpPr txBox="1">
            <a:spLocks noChangeArrowheads="1"/>
          </p:cNvSpPr>
          <p:nvPr/>
        </p:nvSpPr>
        <p:spPr bwMode="auto">
          <a:xfrm>
            <a:off x="3733800" y="426720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800"/>
              <a:t>(e, y)</a:t>
            </a:r>
            <a:endParaRPr lang="en-US" altLang="en-US" sz="1400"/>
          </a:p>
        </p:txBody>
      </p:sp>
      <p:sp>
        <p:nvSpPr>
          <p:cNvPr id="96262" name="Text Box 9">
            <a:extLst>
              <a:ext uri="{FF2B5EF4-FFF2-40B4-BE49-F238E27FC236}">
                <a16:creationId xmlns:a16="http://schemas.microsoft.com/office/drawing/2014/main" id="{159C7215-1894-44B9-BA10-A69BC95E315C}"/>
              </a:ext>
            </a:extLst>
          </p:cNvPr>
          <p:cNvSpPr txBox="1">
            <a:spLocks noChangeArrowheads="1"/>
          </p:cNvSpPr>
          <p:nvPr/>
        </p:nvSpPr>
        <p:spPr bwMode="auto">
          <a:xfrm>
            <a:off x="3505200" y="3352800"/>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121C85"/>
                </a:solidFill>
              </a:rPr>
              <a:t>(v, (e, y) )</a:t>
            </a:r>
            <a:endParaRPr lang="en-US" altLang="en-US" sz="1400"/>
          </a:p>
        </p:txBody>
      </p:sp>
      <p:sp>
        <p:nvSpPr>
          <p:cNvPr id="96263" name="Text Box 10">
            <a:extLst>
              <a:ext uri="{FF2B5EF4-FFF2-40B4-BE49-F238E27FC236}">
                <a16:creationId xmlns:a16="http://schemas.microsoft.com/office/drawing/2014/main" id="{A084068D-0FF2-4F4C-B14B-8A5CFD40FD9B}"/>
              </a:ext>
            </a:extLst>
          </p:cNvPr>
          <p:cNvSpPr txBox="1">
            <a:spLocks noChangeArrowheads="1"/>
          </p:cNvSpPr>
          <p:nvPr/>
        </p:nvSpPr>
        <p:spPr bwMode="auto">
          <a:xfrm>
            <a:off x="152400" y="22098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117A0E"/>
                </a:solidFill>
              </a:rPr>
              <a:t>(</a:t>
            </a:r>
            <a:r>
              <a:rPr lang="en-US" altLang="en-US" sz="1800"/>
              <a:t> </a:t>
            </a:r>
            <a:r>
              <a:rPr lang="en-US" altLang="en-US" sz="1800">
                <a:solidFill>
                  <a:srgbClr val="7A131D"/>
                </a:solidFill>
              </a:rPr>
              <a:t>(a, r)</a:t>
            </a:r>
            <a:r>
              <a:rPr lang="en-US" altLang="en-US" sz="1800"/>
              <a:t> , </a:t>
            </a:r>
            <a:r>
              <a:rPr lang="en-US" altLang="en-US" sz="1800">
                <a:solidFill>
                  <a:srgbClr val="121C85"/>
                </a:solidFill>
              </a:rPr>
              <a:t>(v, (e, y) )</a:t>
            </a:r>
            <a:r>
              <a:rPr lang="en-US" altLang="en-US" sz="1800"/>
              <a:t> </a:t>
            </a:r>
            <a:r>
              <a:rPr lang="en-US" altLang="en-US" sz="1800" b="1">
                <a:solidFill>
                  <a:srgbClr val="117A0E"/>
                </a:solidFill>
              </a:rPr>
              <a:t>)</a:t>
            </a:r>
            <a:endParaRPr lang="en-US" altLang="en-US" sz="1400"/>
          </a:p>
        </p:txBody>
      </p:sp>
      <p:sp>
        <p:nvSpPr>
          <p:cNvPr id="96264" name="Text Box 11">
            <a:extLst>
              <a:ext uri="{FF2B5EF4-FFF2-40B4-BE49-F238E27FC236}">
                <a16:creationId xmlns:a16="http://schemas.microsoft.com/office/drawing/2014/main" id="{DB89E68E-C04E-4993-A50B-0E7D9F58DEE6}"/>
              </a:ext>
            </a:extLst>
          </p:cNvPr>
          <p:cNvSpPr txBox="1">
            <a:spLocks noChangeArrowheads="1"/>
          </p:cNvSpPr>
          <p:nvPr/>
        </p:nvSpPr>
        <p:spPr bwMode="auto">
          <a:xfrm>
            <a:off x="3581400" y="1604963"/>
            <a:ext cx="285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b="1"/>
              <a:t>( </a:t>
            </a:r>
            <a:r>
              <a:rPr lang="en-US" altLang="en-US" sz="1800" b="1">
                <a:solidFill>
                  <a:srgbClr val="117A0E"/>
                </a:solidFill>
              </a:rPr>
              <a:t>(</a:t>
            </a:r>
            <a:r>
              <a:rPr lang="en-US" altLang="en-US" sz="1800"/>
              <a:t> </a:t>
            </a:r>
            <a:r>
              <a:rPr lang="en-US" altLang="en-US" sz="1800">
                <a:solidFill>
                  <a:srgbClr val="7A131D"/>
                </a:solidFill>
              </a:rPr>
              <a:t>(a, r)</a:t>
            </a:r>
            <a:r>
              <a:rPr lang="en-US" altLang="en-US" sz="1800"/>
              <a:t> , </a:t>
            </a:r>
            <a:r>
              <a:rPr lang="en-US" altLang="en-US" sz="1800">
                <a:solidFill>
                  <a:srgbClr val="121C85"/>
                </a:solidFill>
              </a:rPr>
              <a:t>(v, (e, y) )</a:t>
            </a:r>
            <a:r>
              <a:rPr lang="en-US" altLang="en-US" sz="1800"/>
              <a:t> </a:t>
            </a:r>
            <a:r>
              <a:rPr lang="en-US" altLang="en-US" sz="1800" b="1">
                <a:solidFill>
                  <a:srgbClr val="117A0E"/>
                </a:solidFill>
              </a:rPr>
              <a:t>)  </a:t>
            </a:r>
            <a:r>
              <a:rPr lang="en-US" altLang="en-US" sz="1800" b="1"/>
              <a:t>, h </a:t>
            </a:r>
            <a:r>
              <a:rPr lang="en-US" altLang="en-US" sz="2400" b="1"/>
              <a:t>)</a:t>
            </a:r>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90A10D51-61B2-4CAD-9DD7-A8DF897A03EF}"/>
              </a:ext>
            </a:extLst>
          </p:cNvPr>
          <p:cNvSpPr>
            <a:spLocks noGrp="1" noChangeArrowheads="1"/>
          </p:cNvSpPr>
          <p:nvPr>
            <p:ph type="title"/>
          </p:nvPr>
        </p:nvSpPr>
        <p:spPr>
          <a:xfrm>
            <a:off x="685800" y="152400"/>
            <a:ext cx="7772400" cy="1143000"/>
          </a:xfrm>
        </p:spPr>
        <p:txBody>
          <a:bodyPr/>
          <a:lstStyle/>
          <a:p>
            <a:pPr eaLnBrk="1" hangingPunct="1"/>
            <a:r>
              <a:rPr lang="en-US" altLang="en-US"/>
              <a:t>Tuples (</a:t>
            </a:r>
            <a:r>
              <a:rPr lang="ja-JP" altLang="en-US"/>
              <a:t>“</a:t>
            </a:r>
            <a:r>
              <a:rPr lang="en-US" altLang="ja-JP"/>
              <a:t>immutable lists</a:t>
            </a:r>
            <a:r>
              <a:rPr lang="ja-JP" altLang="en-US"/>
              <a:t>”</a:t>
            </a:r>
            <a:r>
              <a:rPr lang="en-US" altLang="ja-JP"/>
              <a:t>)</a:t>
            </a:r>
            <a:endParaRPr lang="en-US" altLang="en-US"/>
          </a:p>
        </p:txBody>
      </p:sp>
      <p:grpSp>
        <p:nvGrpSpPr>
          <p:cNvPr id="98306" name="Group 3">
            <a:extLst>
              <a:ext uri="{FF2B5EF4-FFF2-40B4-BE49-F238E27FC236}">
                <a16:creationId xmlns:a16="http://schemas.microsoft.com/office/drawing/2014/main" id="{DB9AF772-1196-46C9-A6D7-09192173BDCB}"/>
              </a:ext>
            </a:extLst>
          </p:cNvPr>
          <p:cNvGrpSpPr>
            <a:grpSpLocks/>
          </p:cNvGrpSpPr>
          <p:nvPr/>
        </p:nvGrpSpPr>
        <p:grpSpPr bwMode="auto">
          <a:xfrm>
            <a:off x="381000" y="1295400"/>
            <a:ext cx="8218488" cy="180975"/>
            <a:chOff x="295" y="1311"/>
            <a:chExt cx="5177" cy="114"/>
          </a:xfrm>
        </p:grpSpPr>
        <p:sp>
          <p:nvSpPr>
            <p:cNvPr id="98308" name="Rectangle 4">
              <a:extLst>
                <a:ext uri="{FF2B5EF4-FFF2-40B4-BE49-F238E27FC236}">
                  <a16:creationId xmlns:a16="http://schemas.microsoft.com/office/drawing/2014/main" id="{AFE2FCE9-94FE-4259-9175-43A60A79A090}"/>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8309" name="Rectangle 5">
              <a:extLst>
                <a:ext uri="{FF2B5EF4-FFF2-40B4-BE49-F238E27FC236}">
                  <a16:creationId xmlns:a16="http://schemas.microsoft.com/office/drawing/2014/main" id="{1A4CFEFA-18E5-4DB6-9DBD-324D049D67D2}"/>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8307" name="Text Box 6">
            <a:extLst>
              <a:ext uri="{FF2B5EF4-FFF2-40B4-BE49-F238E27FC236}">
                <a16:creationId xmlns:a16="http://schemas.microsoft.com/office/drawing/2014/main" id="{2C9B8619-CEA1-4355-933C-D85FB4216C88}"/>
              </a:ext>
            </a:extLst>
          </p:cNvPr>
          <p:cNvSpPr txBox="1">
            <a:spLocks noChangeArrowheads="1"/>
          </p:cNvSpPr>
          <p:nvPr/>
        </p:nvSpPr>
        <p:spPr bwMode="auto">
          <a:xfrm>
            <a:off x="228600" y="1895475"/>
            <a:ext cx="884889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dirty="0">
                <a:latin typeface="Courier New" panose="02070309020205020404" pitchFamily="49" charset="0"/>
              </a:rPr>
              <a:t>&gt;&gt;&gt; foo = (42, 'hello', (5, 'spam'), 'penguin')</a:t>
            </a:r>
          </a:p>
          <a:p>
            <a:pPr algn="l"/>
            <a:r>
              <a:rPr lang="en-US" altLang="en-US" sz="2400" b="1" dirty="0">
                <a:latin typeface="Courier New" panose="02070309020205020404" pitchFamily="49" charset="0"/>
              </a:rPr>
              <a:t>&gt;&gt;&gt; foo </a:t>
            </a:r>
          </a:p>
          <a:p>
            <a:pPr algn="l"/>
            <a:r>
              <a:rPr lang="en-US" altLang="en-US" sz="2400" b="1" dirty="0">
                <a:latin typeface="Courier New" panose="02070309020205020404" pitchFamily="49" charset="0"/>
              </a:rPr>
              <a:t>(42, 'hello', (5, 'spam'), 'penguin')</a:t>
            </a:r>
          </a:p>
          <a:p>
            <a:pPr algn="l"/>
            <a:r>
              <a:rPr lang="en-US" altLang="en-US" sz="2400" b="1" dirty="0">
                <a:latin typeface="Courier New" panose="02070309020205020404" pitchFamily="49" charset="0"/>
              </a:rPr>
              <a:t>&gt;&gt;&gt; foo[0]</a:t>
            </a:r>
          </a:p>
          <a:p>
            <a:pPr algn="l"/>
            <a:r>
              <a:rPr lang="en-US" altLang="en-US" sz="2400" b="1" dirty="0">
                <a:latin typeface="Courier New" panose="02070309020205020404" pitchFamily="49" charset="0"/>
              </a:rPr>
              <a:t>42</a:t>
            </a:r>
          </a:p>
          <a:p>
            <a:pPr algn="l"/>
            <a:r>
              <a:rPr lang="en-US" altLang="en-US" sz="2400" b="1" dirty="0">
                <a:latin typeface="Courier New" panose="02070309020205020404" pitchFamily="49" charset="0"/>
              </a:rPr>
              <a:t>&gt;&gt;&gt; foo[-1]</a:t>
            </a:r>
          </a:p>
          <a:p>
            <a:pPr algn="l"/>
            <a:r>
              <a:rPr lang="en-US" altLang="en-US" sz="2400" b="1" dirty="0">
                <a:latin typeface="Courier New" panose="02070309020205020404" pitchFamily="49" charset="0"/>
              </a:rPr>
              <a:t>'penguin'</a:t>
            </a:r>
          </a:p>
          <a:p>
            <a:pPr algn="l"/>
            <a:r>
              <a:rPr lang="en-US" altLang="en-US" sz="2400" b="1" dirty="0">
                <a:latin typeface="Courier New" panose="02070309020205020404" pitchFamily="49" charset="0"/>
              </a:rPr>
              <a:t>&gt;&gt;&gt; foo[0:2]</a:t>
            </a:r>
          </a:p>
          <a:p>
            <a:pPr algn="l"/>
            <a:r>
              <a:rPr lang="en-US" altLang="en-US" sz="2400" b="1" dirty="0">
                <a:latin typeface="Courier New" panose="02070309020205020404" pitchFamily="49" charset="0"/>
              </a:rPr>
              <a:t>(42, 'hello')</a:t>
            </a:r>
          </a:p>
          <a:p>
            <a:pPr algn="l"/>
            <a:r>
              <a:rPr lang="en-US" altLang="en-US" sz="2400" b="1" dirty="0">
                <a:latin typeface="Courier New" panose="02070309020205020404" pitchFamily="49" charset="0"/>
              </a:rPr>
              <a:t>&gt;&gt;&gt; foo[0:1]</a:t>
            </a:r>
          </a:p>
          <a:p>
            <a:pPr algn="l"/>
            <a:r>
              <a:rPr lang="en-US" altLang="en-US" sz="2400" b="1" dirty="0">
                <a:latin typeface="Courier New" panose="02070309020205020404" pitchFamily="49" charset="0"/>
              </a:rPr>
              <a:t>(42,)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AA7AEA9D-2748-4AB2-A7DB-8556CAACF131}"/>
              </a:ext>
            </a:extLst>
          </p:cNvPr>
          <p:cNvSpPr>
            <a:spLocks noGrp="1" noChangeArrowheads="1"/>
          </p:cNvSpPr>
          <p:nvPr>
            <p:ph type="title"/>
          </p:nvPr>
        </p:nvSpPr>
        <p:spPr>
          <a:xfrm>
            <a:off x="685800" y="152400"/>
            <a:ext cx="7772400" cy="1143000"/>
          </a:xfrm>
        </p:spPr>
        <p:txBody>
          <a:bodyPr/>
          <a:lstStyle/>
          <a:p>
            <a:pPr eaLnBrk="1" hangingPunct="1"/>
            <a:r>
              <a:rPr lang="en-US" altLang="en-US"/>
              <a:t>Tuples (</a:t>
            </a:r>
            <a:r>
              <a:rPr lang="ja-JP" altLang="en-US"/>
              <a:t>“</a:t>
            </a:r>
            <a:r>
              <a:rPr lang="en-US" altLang="ja-JP"/>
              <a:t>immutable lists</a:t>
            </a:r>
            <a:r>
              <a:rPr lang="ja-JP" altLang="en-US"/>
              <a:t>”</a:t>
            </a:r>
            <a:r>
              <a:rPr lang="en-US" altLang="ja-JP"/>
              <a:t>)</a:t>
            </a:r>
            <a:endParaRPr lang="en-US" altLang="en-US"/>
          </a:p>
        </p:txBody>
      </p:sp>
      <p:grpSp>
        <p:nvGrpSpPr>
          <p:cNvPr id="100354" name="Group 3">
            <a:extLst>
              <a:ext uri="{FF2B5EF4-FFF2-40B4-BE49-F238E27FC236}">
                <a16:creationId xmlns:a16="http://schemas.microsoft.com/office/drawing/2014/main" id="{3C425E4F-3CAA-4B93-BEDE-932B7D266F5A}"/>
              </a:ext>
            </a:extLst>
          </p:cNvPr>
          <p:cNvGrpSpPr>
            <a:grpSpLocks/>
          </p:cNvGrpSpPr>
          <p:nvPr/>
        </p:nvGrpSpPr>
        <p:grpSpPr bwMode="auto">
          <a:xfrm>
            <a:off x="381000" y="1295400"/>
            <a:ext cx="8218488" cy="180975"/>
            <a:chOff x="295" y="1311"/>
            <a:chExt cx="5177" cy="114"/>
          </a:xfrm>
        </p:grpSpPr>
        <p:sp>
          <p:nvSpPr>
            <p:cNvPr id="100356" name="Rectangle 4">
              <a:extLst>
                <a:ext uri="{FF2B5EF4-FFF2-40B4-BE49-F238E27FC236}">
                  <a16:creationId xmlns:a16="http://schemas.microsoft.com/office/drawing/2014/main" id="{02F8C5A1-5662-4C66-A434-D2CF524BE52F}"/>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0357" name="Rectangle 5">
              <a:extLst>
                <a:ext uri="{FF2B5EF4-FFF2-40B4-BE49-F238E27FC236}">
                  <a16:creationId xmlns:a16="http://schemas.microsoft.com/office/drawing/2014/main" id="{0AB750EA-17E5-48F3-AB62-845FB12F4210}"/>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0355" name="Text Box 6">
            <a:extLst>
              <a:ext uri="{FF2B5EF4-FFF2-40B4-BE49-F238E27FC236}">
                <a16:creationId xmlns:a16="http://schemas.microsoft.com/office/drawing/2014/main" id="{6ECBB319-4367-46B5-B431-ACEB8F436EC7}"/>
              </a:ext>
            </a:extLst>
          </p:cNvPr>
          <p:cNvSpPr txBox="1">
            <a:spLocks noChangeArrowheads="1"/>
          </p:cNvSpPr>
          <p:nvPr/>
        </p:nvSpPr>
        <p:spPr bwMode="auto">
          <a:xfrm>
            <a:off x="228600" y="1600200"/>
            <a:ext cx="6630988"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dirty="0">
                <a:latin typeface="Courier New" panose="02070309020205020404" pitchFamily="49" charset="0"/>
              </a:rPr>
              <a:t>&gt;&gt;&gt; foo = (42, 'hello', (5, 'spam'), 'penguin')</a:t>
            </a:r>
          </a:p>
          <a:p>
            <a:pPr algn="l"/>
            <a:r>
              <a:rPr lang="en-US" altLang="en-US" sz="1800" b="1" dirty="0">
                <a:latin typeface="Courier New" panose="02070309020205020404" pitchFamily="49" charset="0"/>
              </a:rPr>
              <a:t>&gt;&gt;&gt; foo </a:t>
            </a:r>
          </a:p>
          <a:p>
            <a:pPr algn="l"/>
            <a:r>
              <a:rPr lang="en-US" altLang="en-US" sz="1800" b="1" dirty="0">
                <a:latin typeface="Courier New" panose="02070309020205020404" pitchFamily="49" charset="0"/>
              </a:rPr>
              <a:t>(42, 'hello', (5, 'spam'), 'penguin')</a:t>
            </a:r>
          </a:p>
          <a:p>
            <a:pPr algn="l"/>
            <a:r>
              <a:rPr lang="en-US" altLang="en-US" sz="1800" b="1" dirty="0">
                <a:latin typeface="Courier New" panose="02070309020205020404" pitchFamily="49" charset="0"/>
              </a:rPr>
              <a:t>&gt;&gt;&gt; foo[0]</a:t>
            </a:r>
          </a:p>
          <a:p>
            <a:pPr algn="l"/>
            <a:r>
              <a:rPr lang="en-US" altLang="en-US" sz="1800" b="1" dirty="0">
                <a:latin typeface="Courier New" panose="02070309020205020404" pitchFamily="49" charset="0"/>
              </a:rPr>
              <a:t>42</a:t>
            </a:r>
          </a:p>
          <a:p>
            <a:pPr algn="l"/>
            <a:r>
              <a:rPr lang="en-US" altLang="en-US" sz="1800" b="1" dirty="0">
                <a:latin typeface="Courier New" panose="02070309020205020404" pitchFamily="49" charset="0"/>
              </a:rPr>
              <a:t>&gt;&gt;&gt; foo[-1]</a:t>
            </a:r>
          </a:p>
          <a:p>
            <a:pPr algn="l"/>
            <a:r>
              <a:rPr lang="en-US" altLang="en-US" sz="1800" b="1" dirty="0">
                <a:latin typeface="Courier New" panose="02070309020205020404" pitchFamily="49" charset="0"/>
              </a:rPr>
              <a:t>'penguin'</a:t>
            </a:r>
          </a:p>
          <a:p>
            <a:pPr algn="l"/>
            <a:r>
              <a:rPr lang="en-US" altLang="en-US" sz="1800" b="1" dirty="0">
                <a:latin typeface="Courier New" panose="02070309020205020404" pitchFamily="49" charset="0"/>
              </a:rPr>
              <a:t>&gt;&gt;&gt; foo[0:2]</a:t>
            </a:r>
          </a:p>
          <a:p>
            <a:pPr algn="l"/>
            <a:r>
              <a:rPr lang="en-US" altLang="en-US" sz="1800" b="1" dirty="0">
                <a:latin typeface="Courier New" panose="02070309020205020404" pitchFamily="49" charset="0"/>
              </a:rPr>
              <a:t>(42, 'hello')</a:t>
            </a:r>
          </a:p>
          <a:p>
            <a:pPr algn="l"/>
            <a:r>
              <a:rPr lang="en-US" altLang="en-US" sz="1800" b="1" dirty="0">
                <a:latin typeface="Courier New" panose="02070309020205020404" pitchFamily="49" charset="0"/>
              </a:rPr>
              <a:t>&gt;&gt;&gt; foo[0:1]</a:t>
            </a:r>
          </a:p>
          <a:p>
            <a:pPr algn="l"/>
            <a:r>
              <a:rPr lang="en-US" altLang="en-US" sz="1800" b="1" dirty="0">
                <a:latin typeface="Courier New" panose="02070309020205020404" pitchFamily="49" charset="0"/>
              </a:rPr>
              <a:t>(42,)</a:t>
            </a:r>
            <a:endParaRPr lang="en-US" altLang="en-US" sz="2400" b="1" dirty="0">
              <a:latin typeface="Courier New" panose="02070309020205020404" pitchFamily="49" charset="0"/>
            </a:endParaRPr>
          </a:p>
          <a:p>
            <a:pPr algn="l"/>
            <a:r>
              <a:rPr lang="en-US" altLang="en-US" sz="1800" b="1" dirty="0">
                <a:latin typeface="Courier New" panose="02070309020205020404" pitchFamily="49" charset="0"/>
              </a:rPr>
              <a:t>&gt;&gt;&gt; bar = (42)</a:t>
            </a:r>
          </a:p>
          <a:p>
            <a:pPr algn="l"/>
            <a:r>
              <a:rPr lang="en-US" altLang="en-US" sz="1800" b="1" dirty="0">
                <a:latin typeface="Courier New" panose="02070309020205020404" pitchFamily="49" charset="0"/>
              </a:rPr>
              <a:t>&gt;&gt;&gt; bar</a:t>
            </a:r>
          </a:p>
          <a:p>
            <a:pPr algn="l"/>
            <a:r>
              <a:rPr lang="en-US" altLang="en-US" sz="1800" b="1" dirty="0">
                <a:latin typeface="Courier New" panose="02070309020205020404" pitchFamily="49" charset="0"/>
              </a:rPr>
              <a:t>42</a:t>
            </a:r>
          </a:p>
          <a:p>
            <a:pPr algn="l"/>
            <a:r>
              <a:rPr lang="en-US" altLang="en-US" sz="1800" b="1" dirty="0">
                <a:latin typeface="Courier New" panose="02070309020205020404" pitchFamily="49" charset="0"/>
              </a:rPr>
              <a:t>&gt;&gt;&gt; bar = (42,)</a:t>
            </a:r>
          </a:p>
          <a:p>
            <a:pPr algn="l"/>
            <a:r>
              <a:rPr lang="en-US" altLang="en-US" sz="1800" b="1" dirty="0">
                <a:latin typeface="Courier New" panose="02070309020205020404" pitchFamily="49" charset="0"/>
              </a:rPr>
              <a:t>(42,)</a:t>
            </a:r>
            <a:endParaRPr lang="en-US" altLang="en-US" sz="2400" b="1" dirty="0">
              <a:latin typeface="Courier New" panose="02070309020205020404" pitchFamily="49" charset="0"/>
            </a:endParaRPr>
          </a:p>
          <a:p>
            <a:pPr algn="l"/>
            <a:r>
              <a:rPr lang="en-US" altLang="en-US" sz="2400" b="1" dirty="0">
                <a:solidFill>
                  <a:srgbClr val="B84B08"/>
                </a:solidFill>
                <a:latin typeface="Courier New" panose="02070309020205020404" pitchFamily="49" charset="0"/>
              </a:rPr>
              <a:t>&gt;&gt;&gt; foo[0] = 100</a:t>
            </a:r>
          </a:p>
          <a:p>
            <a:pPr algn="l"/>
            <a:r>
              <a:rPr lang="en-US" altLang="en-US" sz="2400" b="1" dirty="0">
                <a:solidFill>
                  <a:srgbClr val="B84B08"/>
                </a:solidFill>
                <a:latin typeface="Courier New" panose="02070309020205020404" pitchFamily="49" charset="0"/>
              </a:rPr>
              <a:t>BARF!!!</a:t>
            </a:r>
            <a:endParaRPr lang="en-US" altLang="en-US" sz="2400" b="1" dirty="0">
              <a:latin typeface="Courier New" panose="02070309020205020404" pitchFamily="49"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6D3CB6CF-F1D9-49EA-92CA-96E06A6DB31A}"/>
              </a:ext>
            </a:extLst>
          </p:cNvPr>
          <p:cNvSpPr>
            <a:spLocks noGrp="1" noChangeArrowheads="1"/>
          </p:cNvSpPr>
          <p:nvPr>
            <p:ph type="title"/>
          </p:nvPr>
        </p:nvSpPr>
        <p:spPr>
          <a:xfrm>
            <a:off x="685800" y="0"/>
            <a:ext cx="7772400" cy="1143000"/>
          </a:xfrm>
        </p:spPr>
        <p:txBody>
          <a:bodyPr/>
          <a:lstStyle/>
          <a:p>
            <a:pPr eaLnBrk="1" hangingPunct="1"/>
            <a:r>
              <a:rPr lang="en-US" altLang="en-US"/>
              <a:t>Dictionaries</a:t>
            </a:r>
          </a:p>
        </p:txBody>
      </p:sp>
      <p:grpSp>
        <p:nvGrpSpPr>
          <p:cNvPr id="102402" name="Group 3">
            <a:extLst>
              <a:ext uri="{FF2B5EF4-FFF2-40B4-BE49-F238E27FC236}">
                <a16:creationId xmlns:a16="http://schemas.microsoft.com/office/drawing/2014/main" id="{8B4E432F-39EC-4B83-81D4-47F6CEC6E9AE}"/>
              </a:ext>
            </a:extLst>
          </p:cNvPr>
          <p:cNvGrpSpPr>
            <a:grpSpLocks/>
          </p:cNvGrpSpPr>
          <p:nvPr/>
        </p:nvGrpSpPr>
        <p:grpSpPr bwMode="auto">
          <a:xfrm>
            <a:off x="381000" y="990600"/>
            <a:ext cx="8218488" cy="180975"/>
            <a:chOff x="295" y="1311"/>
            <a:chExt cx="5177" cy="114"/>
          </a:xfrm>
        </p:grpSpPr>
        <p:sp>
          <p:nvSpPr>
            <p:cNvPr id="102406" name="Rectangle 4">
              <a:extLst>
                <a:ext uri="{FF2B5EF4-FFF2-40B4-BE49-F238E27FC236}">
                  <a16:creationId xmlns:a16="http://schemas.microsoft.com/office/drawing/2014/main" id="{AFCBFF29-9954-466B-8808-F1D43A07FD95}"/>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2407" name="Rectangle 5">
              <a:extLst>
                <a:ext uri="{FF2B5EF4-FFF2-40B4-BE49-F238E27FC236}">
                  <a16:creationId xmlns:a16="http://schemas.microsoft.com/office/drawing/2014/main" id="{9FF81463-3C9C-4EDB-ACF1-82A8B79A5010}"/>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2403" name="Text Box 6">
            <a:extLst>
              <a:ext uri="{FF2B5EF4-FFF2-40B4-BE49-F238E27FC236}">
                <a16:creationId xmlns:a16="http://schemas.microsoft.com/office/drawing/2014/main" id="{75099361-1C4D-4981-B5A3-1FDD16934A5A}"/>
              </a:ext>
            </a:extLst>
          </p:cNvPr>
          <p:cNvSpPr txBox="1">
            <a:spLocks noChangeArrowheads="1"/>
          </p:cNvSpPr>
          <p:nvPr/>
        </p:nvSpPr>
        <p:spPr bwMode="auto">
          <a:xfrm>
            <a:off x="304800" y="1371600"/>
            <a:ext cx="49863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dirty="0">
                <a:latin typeface="Courier New" panose="02070309020205020404" pitchFamily="49" charset="0"/>
              </a:rPr>
              <a:t>&gt;&gt;&gt; D = {}</a:t>
            </a:r>
          </a:p>
          <a:p>
            <a:pPr algn="l"/>
            <a:r>
              <a:rPr lang="en-US" altLang="en-US" sz="2400" b="1" dirty="0">
                <a:latin typeface="Courier New" panose="02070309020205020404" pitchFamily="49" charset="0"/>
              </a:rPr>
              <a:t>&gt;&gt;&gt; D[</a:t>
            </a:r>
            <a:r>
              <a:rPr lang="ja-JP" altLang="en-US" sz="2400" b="1" dirty="0">
                <a:latin typeface="Courier New" panose="02070309020205020404" pitchFamily="49" charset="0"/>
              </a:rPr>
              <a:t>“</a:t>
            </a:r>
            <a:r>
              <a:rPr lang="en-US" altLang="ja-JP" sz="2400" b="1" dirty="0">
                <a:latin typeface="Courier New" panose="02070309020205020404" pitchFamily="49" charset="0"/>
              </a:rPr>
              <a:t>Ran</a:t>
            </a:r>
            <a:r>
              <a:rPr lang="ja-JP" altLang="en-US" sz="2400" b="1" dirty="0">
                <a:latin typeface="Courier New" panose="02070309020205020404" pitchFamily="49" charset="0"/>
              </a:rPr>
              <a:t>”</a:t>
            </a:r>
            <a:r>
              <a:rPr lang="en-US" altLang="ja-JP" sz="2400" b="1" dirty="0">
                <a:latin typeface="Courier New" panose="02070309020205020404" pitchFamily="49" charset="0"/>
              </a:rPr>
              <a:t>]= "spam"</a:t>
            </a:r>
          </a:p>
          <a:p>
            <a:pPr algn="l"/>
            <a:r>
              <a:rPr lang="en-US" altLang="en-US" sz="2400" b="1" dirty="0">
                <a:latin typeface="Courier New" panose="02070309020205020404" pitchFamily="49" charset="0"/>
              </a:rPr>
              <a:t>&gt;&gt;&gt; D[</a:t>
            </a:r>
            <a:r>
              <a:rPr lang="ja-JP" altLang="en-US" sz="2400" b="1" dirty="0">
                <a:latin typeface="Courier New" panose="02070309020205020404" pitchFamily="49" charset="0"/>
              </a:rPr>
              <a:t>“</a:t>
            </a:r>
            <a:r>
              <a:rPr lang="en-US" altLang="ja-JP" sz="2400" b="1" dirty="0">
                <a:latin typeface="Courier New" panose="02070309020205020404" pitchFamily="49" charset="0"/>
              </a:rPr>
              <a:t>Lucy</a:t>
            </a:r>
            <a:r>
              <a:rPr lang="ja-JP" altLang="en-US" sz="2400" b="1" dirty="0">
                <a:latin typeface="Courier New" panose="02070309020205020404" pitchFamily="49" charset="0"/>
              </a:rPr>
              <a:t>”</a:t>
            </a:r>
            <a:r>
              <a:rPr lang="en-US" altLang="ja-JP" sz="2400" b="1" dirty="0">
                <a:latin typeface="Courier New" panose="02070309020205020404" pitchFamily="49" charset="0"/>
              </a:rPr>
              <a:t>]= "chocolate"</a:t>
            </a:r>
          </a:p>
          <a:p>
            <a:pPr algn="l"/>
            <a:r>
              <a:rPr lang="en-US" altLang="en-US" sz="2400" b="1" dirty="0">
                <a:latin typeface="Courier New" panose="02070309020205020404" pitchFamily="49" charset="0"/>
              </a:rPr>
              <a:t>&gt;&gt;&gt; D[</a:t>
            </a:r>
            <a:r>
              <a:rPr lang="ja-JP" altLang="en-US" sz="2400" b="1" dirty="0">
                <a:latin typeface="Courier New" panose="02070309020205020404" pitchFamily="49" charset="0"/>
              </a:rPr>
              <a:t>“</a:t>
            </a:r>
            <a:r>
              <a:rPr lang="en-US" altLang="ja-JP" sz="2400" b="1" dirty="0">
                <a:latin typeface="Courier New" panose="02070309020205020404" pitchFamily="49" charset="0"/>
              </a:rPr>
              <a:t>Justin</a:t>
            </a:r>
            <a:r>
              <a:rPr lang="ja-JP" altLang="en-US" sz="2400" b="1" dirty="0">
                <a:latin typeface="Courier New" panose="02070309020205020404" pitchFamily="49" charset="0"/>
              </a:rPr>
              <a:t>”</a:t>
            </a:r>
            <a:r>
              <a:rPr lang="en-US" altLang="ja-JP" sz="2400" b="1" dirty="0">
                <a:latin typeface="Courier New" panose="02070309020205020404" pitchFamily="49" charset="0"/>
              </a:rPr>
              <a:t>]= 42</a:t>
            </a:r>
          </a:p>
          <a:p>
            <a:pPr algn="l"/>
            <a:r>
              <a:rPr lang="en-US" altLang="en-US" sz="2400" b="1" dirty="0">
                <a:latin typeface="Courier New" panose="02070309020205020404" pitchFamily="49" charset="0"/>
              </a:rPr>
              <a:t>&gt;&gt;&gt; D["Ran"]</a:t>
            </a:r>
          </a:p>
          <a:p>
            <a:pPr algn="l"/>
            <a:r>
              <a:rPr lang="en-US" altLang="en-US" sz="2400" b="1" dirty="0">
                <a:solidFill>
                  <a:srgbClr val="121C85"/>
                </a:solidFill>
                <a:latin typeface="Courier New" panose="02070309020205020404" pitchFamily="49" charset="0"/>
              </a:rPr>
              <a:t>'spam'</a:t>
            </a:r>
            <a:endParaRPr lang="en-US" altLang="en-US" sz="2400" b="1" dirty="0">
              <a:latin typeface="Courier New" panose="02070309020205020404" pitchFamily="49" charset="0"/>
            </a:endParaRPr>
          </a:p>
          <a:p>
            <a:pPr algn="l"/>
            <a:r>
              <a:rPr lang="en-US" altLang="en-US" sz="2400" b="1" dirty="0">
                <a:latin typeface="Courier New" panose="02070309020205020404" pitchFamily="49" charset="0"/>
              </a:rPr>
              <a:t>&gt;&gt;&gt; D["Penguin"]</a:t>
            </a:r>
          </a:p>
          <a:p>
            <a:pPr algn="l"/>
            <a:r>
              <a:rPr lang="en-US" altLang="en-US" sz="2400" b="1" dirty="0">
                <a:solidFill>
                  <a:srgbClr val="121C85"/>
                </a:solidFill>
                <a:latin typeface="Courier New" panose="02070309020205020404" pitchFamily="49" charset="0"/>
              </a:rPr>
              <a:t>BARF!</a:t>
            </a:r>
            <a:endParaRPr lang="en-US" altLang="en-US" sz="2400" b="1" dirty="0">
              <a:latin typeface="Courier New" panose="02070309020205020404" pitchFamily="49" charset="0"/>
            </a:endParaRPr>
          </a:p>
          <a:p>
            <a:pPr algn="l"/>
            <a:r>
              <a:rPr lang="en-US" altLang="en-US" sz="2400" b="1" dirty="0">
                <a:latin typeface="Courier New" panose="02070309020205020404" pitchFamily="49" charset="0"/>
              </a:rPr>
              <a:t>&gt;&gt;&gt; </a:t>
            </a:r>
            <a:r>
              <a:rPr lang="en-US" altLang="en-US" sz="2400" b="1" dirty="0" err="1">
                <a:latin typeface="Courier New" panose="02070309020205020404" pitchFamily="49" charset="0"/>
              </a:rPr>
              <a:t>D.has_key</a:t>
            </a:r>
            <a:r>
              <a:rPr lang="en-US" altLang="en-US" sz="2400" b="1" dirty="0">
                <a:latin typeface="Courier New" panose="02070309020205020404" pitchFamily="49" charset="0"/>
              </a:rPr>
              <a:t>("Ran")</a:t>
            </a:r>
          </a:p>
          <a:p>
            <a:pPr algn="l"/>
            <a:r>
              <a:rPr lang="en-US" altLang="en-US" sz="2400" b="1" dirty="0">
                <a:solidFill>
                  <a:srgbClr val="121C85"/>
                </a:solidFill>
                <a:latin typeface="Courier New" panose="02070309020205020404" pitchFamily="49" charset="0"/>
              </a:rPr>
              <a:t>True</a:t>
            </a:r>
            <a:endParaRPr lang="en-US" altLang="en-US" sz="2400" b="1" dirty="0">
              <a:latin typeface="Courier New" panose="02070309020205020404" pitchFamily="49" charset="0"/>
            </a:endParaRPr>
          </a:p>
          <a:p>
            <a:pPr algn="l"/>
            <a:r>
              <a:rPr lang="en-US" altLang="en-US" sz="2400" b="1" dirty="0">
                <a:latin typeface="Courier New" panose="02070309020205020404" pitchFamily="49" charset="0"/>
              </a:rPr>
              <a:t>&gt;&gt;&gt; </a:t>
            </a:r>
            <a:r>
              <a:rPr lang="en-US" altLang="en-US" sz="2400" b="1" dirty="0" err="1">
                <a:latin typeface="Courier New" panose="02070309020205020404" pitchFamily="49" charset="0"/>
              </a:rPr>
              <a:t>D.has_key</a:t>
            </a:r>
            <a:r>
              <a:rPr lang="en-US" altLang="en-US" sz="2400" b="1" dirty="0">
                <a:latin typeface="Courier New" panose="02070309020205020404" pitchFamily="49" charset="0"/>
              </a:rPr>
              <a:t>("Penguin")</a:t>
            </a:r>
          </a:p>
          <a:p>
            <a:pPr algn="l"/>
            <a:r>
              <a:rPr lang="en-US" altLang="en-US" sz="2400" b="1" dirty="0">
                <a:solidFill>
                  <a:srgbClr val="121C85"/>
                </a:solidFill>
                <a:latin typeface="Courier New" panose="02070309020205020404" pitchFamily="49" charset="0"/>
              </a:rPr>
              <a:t>False</a:t>
            </a:r>
            <a:endParaRPr lang="en-US" altLang="en-US" sz="2400" b="1" dirty="0">
              <a:latin typeface="Courier New" panose="02070309020205020404" pitchFamily="49" charset="0"/>
            </a:endParaRPr>
          </a:p>
        </p:txBody>
      </p:sp>
      <p:sp>
        <p:nvSpPr>
          <p:cNvPr id="102404" name="Line 7">
            <a:extLst>
              <a:ext uri="{FF2B5EF4-FFF2-40B4-BE49-F238E27FC236}">
                <a16:creationId xmlns:a16="http://schemas.microsoft.com/office/drawing/2014/main" id="{96378BA4-5312-4F74-B06B-EB0F5516E320}"/>
              </a:ext>
            </a:extLst>
          </p:cNvPr>
          <p:cNvSpPr>
            <a:spLocks noChangeShapeType="1"/>
          </p:cNvSpPr>
          <p:nvPr/>
        </p:nvSpPr>
        <p:spPr bwMode="auto">
          <a:xfrm flipH="1" flipV="1">
            <a:off x="2514600" y="2895600"/>
            <a:ext cx="1676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05" name="Text Box 8">
            <a:extLst>
              <a:ext uri="{FF2B5EF4-FFF2-40B4-BE49-F238E27FC236}">
                <a16:creationId xmlns:a16="http://schemas.microsoft.com/office/drawing/2014/main" id="{5373CDEF-6EBB-4A28-BADD-6799817B3E09}"/>
              </a:ext>
            </a:extLst>
          </p:cNvPr>
          <p:cNvSpPr txBox="1">
            <a:spLocks noChangeArrowheads="1"/>
          </p:cNvSpPr>
          <p:nvPr/>
        </p:nvSpPr>
        <p:spPr bwMode="auto">
          <a:xfrm>
            <a:off x="4191000" y="2971800"/>
            <a:ext cx="5097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ja-JP" altLang="en-US" sz="2000">
                <a:solidFill>
                  <a:srgbClr val="117A0E"/>
                </a:solidFill>
              </a:rPr>
              <a:t>“</a:t>
            </a:r>
            <a:r>
              <a:rPr lang="en-US" altLang="ja-JP" sz="2000">
                <a:solidFill>
                  <a:srgbClr val="117A0E"/>
                </a:solidFill>
              </a:rPr>
              <a:t>Ran</a:t>
            </a:r>
            <a:r>
              <a:rPr lang="ja-JP" altLang="en-US" sz="2000">
                <a:solidFill>
                  <a:srgbClr val="117A0E"/>
                </a:solidFill>
              </a:rPr>
              <a:t>”</a:t>
            </a:r>
            <a:r>
              <a:rPr lang="en-US" altLang="ja-JP" sz="2000">
                <a:solidFill>
                  <a:srgbClr val="117A0E"/>
                </a:solidFill>
              </a:rPr>
              <a:t>, </a:t>
            </a:r>
            <a:r>
              <a:rPr lang="ja-JP" altLang="en-US" sz="2000">
                <a:solidFill>
                  <a:srgbClr val="117A0E"/>
                </a:solidFill>
              </a:rPr>
              <a:t>“</a:t>
            </a:r>
            <a:r>
              <a:rPr lang="en-US" altLang="ja-JP" sz="2000">
                <a:solidFill>
                  <a:srgbClr val="117A0E"/>
                </a:solidFill>
              </a:rPr>
              <a:t>Lucy</a:t>
            </a:r>
            <a:r>
              <a:rPr lang="ja-JP" altLang="en-US" sz="2000">
                <a:solidFill>
                  <a:srgbClr val="117A0E"/>
                </a:solidFill>
              </a:rPr>
              <a:t>”</a:t>
            </a:r>
            <a:r>
              <a:rPr lang="en-US" altLang="ja-JP" sz="2000">
                <a:solidFill>
                  <a:srgbClr val="117A0E"/>
                </a:solidFill>
              </a:rPr>
              <a:t>, and </a:t>
            </a:r>
            <a:r>
              <a:rPr lang="ja-JP" altLang="en-US" sz="2000">
                <a:solidFill>
                  <a:srgbClr val="117A0E"/>
                </a:solidFill>
              </a:rPr>
              <a:t>“</a:t>
            </a:r>
            <a:r>
              <a:rPr lang="en-US" altLang="ja-JP" sz="2000">
                <a:solidFill>
                  <a:srgbClr val="117A0E"/>
                </a:solidFill>
              </a:rPr>
              <a:t>Justin</a:t>
            </a:r>
            <a:r>
              <a:rPr lang="ja-JP" altLang="en-US" sz="2000">
                <a:solidFill>
                  <a:srgbClr val="117A0E"/>
                </a:solidFill>
              </a:rPr>
              <a:t>”</a:t>
            </a:r>
            <a:r>
              <a:rPr lang="en-US" altLang="ja-JP" sz="2000">
                <a:solidFill>
                  <a:srgbClr val="117A0E"/>
                </a:solidFill>
              </a:rPr>
              <a:t> are called the </a:t>
            </a:r>
          </a:p>
          <a:p>
            <a:pPr algn="l"/>
            <a:r>
              <a:rPr lang="ja-JP" altLang="en-US" sz="2000">
                <a:solidFill>
                  <a:srgbClr val="117A0E"/>
                </a:solidFill>
              </a:rPr>
              <a:t>“</a:t>
            </a:r>
            <a:r>
              <a:rPr lang="en-US" altLang="ja-JP" sz="2000">
                <a:solidFill>
                  <a:srgbClr val="117A0E"/>
                </a:solidFill>
              </a:rPr>
              <a:t>keys</a:t>
            </a:r>
            <a:r>
              <a:rPr lang="ja-JP" altLang="en-US" sz="2000">
                <a:solidFill>
                  <a:srgbClr val="117A0E"/>
                </a:solidFill>
              </a:rPr>
              <a:t>”</a:t>
            </a:r>
            <a:r>
              <a:rPr lang="en-US" altLang="ja-JP" sz="2000">
                <a:solidFill>
                  <a:srgbClr val="117A0E"/>
                </a:solidFill>
              </a:rPr>
              <a:t> in the dictionary.  Any </a:t>
            </a:r>
            <a:r>
              <a:rPr lang="en-US" altLang="ja-JP" sz="2000" b="1" i="1">
                <a:solidFill>
                  <a:srgbClr val="117A0E"/>
                </a:solidFill>
              </a:rPr>
              <a:t>immutable</a:t>
            </a:r>
            <a:endParaRPr lang="en-US" altLang="ja-JP" sz="2000">
              <a:solidFill>
                <a:srgbClr val="117A0E"/>
              </a:solidFill>
            </a:endParaRPr>
          </a:p>
          <a:p>
            <a:pPr algn="l"/>
            <a:r>
              <a:rPr lang="en-US" altLang="en-US" sz="2000">
                <a:solidFill>
                  <a:srgbClr val="117A0E"/>
                </a:solidFill>
              </a:rPr>
              <a:t>object can be a key.</a:t>
            </a:r>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77942BDB-B740-48A5-9977-5F29684022D3}"/>
              </a:ext>
            </a:extLst>
          </p:cNvPr>
          <p:cNvSpPr>
            <a:spLocks noGrp="1" noChangeArrowheads="1"/>
          </p:cNvSpPr>
          <p:nvPr>
            <p:ph type="title"/>
          </p:nvPr>
        </p:nvSpPr>
        <p:spPr>
          <a:xfrm>
            <a:off x="685800" y="76200"/>
            <a:ext cx="7772400" cy="1143000"/>
          </a:xfrm>
        </p:spPr>
        <p:txBody>
          <a:bodyPr/>
          <a:lstStyle/>
          <a:p>
            <a:pPr eaLnBrk="1" hangingPunct="1"/>
            <a:r>
              <a:rPr lang="en-US" altLang="en-US"/>
              <a:t>Data Compression</a:t>
            </a:r>
          </a:p>
        </p:txBody>
      </p:sp>
      <p:grpSp>
        <p:nvGrpSpPr>
          <p:cNvPr id="60418" name="Group 4">
            <a:extLst>
              <a:ext uri="{FF2B5EF4-FFF2-40B4-BE49-F238E27FC236}">
                <a16:creationId xmlns:a16="http://schemas.microsoft.com/office/drawing/2014/main" id="{01D975E9-9190-49C2-B789-9350FBF9A0B7}"/>
              </a:ext>
            </a:extLst>
          </p:cNvPr>
          <p:cNvGrpSpPr>
            <a:grpSpLocks/>
          </p:cNvGrpSpPr>
          <p:nvPr/>
        </p:nvGrpSpPr>
        <p:grpSpPr bwMode="auto">
          <a:xfrm>
            <a:off x="381000" y="1143000"/>
            <a:ext cx="8218488" cy="180975"/>
            <a:chOff x="295" y="1311"/>
            <a:chExt cx="5177" cy="114"/>
          </a:xfrm>
        </p:grpSpPr>
        <p:sp>
          <p:nvSpPr>
            <p:cNvPr id="60429" name="Rectangle 5">
              <a:extLst>
                <a:ext uri="{FF2B5EF4-FFF2-40B4-BE49-F238E27FC236}">
                  <a16:creationId xmlns:a16="http://schemas.microsoft.com/office/drawing/2014/main" id="{5AA12447-BF58-44AD-AB4C-9E3231CE707A}"/>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430" name="Rectangle 6">
              <a:extLst>
                <a:ext uri="{FF2B5EF4-FFF2-40B4-BE49-F238E27FC236}">
                  <a16:creationId xmlns:a16="http://schemas.microsoft.com/office/drawing/2014/main" id="{43FF3456-558D-4CC8-8558-C90D54910F3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0419" name="Text Box 7">
            <a:extLst>
              <a:ext uri="{FF2B5EF4-FFF2-40B4-BE49-F238E27FC236}">
                <a16:creationId xmlns:a16="http://schemas.microsoft.com/office/drawing/2014/main" id="{A8E01BDB-C19D-4CE5-BF08-C976C0C22752}"/>
              </a:ext>
            </a:extLst>
          </p:cNvPr>
          <p:cNvSpPr txBox="1">
            <a:spLocks noChangeArrowheads="1"/>
          </p:cNvSpPr>
          <p:nvPr/>
        </p:nvSpPr>
        <p:spPr bwMode="auto">
          <a:xfrm>
            <a:off x="457200" y="1600200"/>
            <a:ext cx="17303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dirty="0"/>
              <a:t>The </a:t>
            </a:r>
            <a:r>
              <a:rPr lang="en-US" altLang="en-US" sz="1600" b="1" dirty="0" err="1"/>
              <a:t>zzyzva</a:t>
            </a:r>
            <a:r>
              <a:rPr lang="en-US" altLang="en-US" sz="1600" b="1" dirty="0"/>
              <a:t> is known to be a xenophobic creature with a zealous personality…</a:t>
            </a:r>
            <a:endParaRPr lang="en-US" altLang="en-US" dirty="0"/>
          </a:p>
        </p:txBody>
      </p:sp>
      <p:sp>
        <p:nvSpPr>
          <p:cNvPr id="60420" name="Rectangle 8">
            <a:extLst>
              <a:ext uri="{FF2B5EF4-FFF2-40B4-BE49-F238E27FC236}">
                <a16:creationId xmlns:a16="http://schemas.microsoft.com/office/drawing/2014/main" id="{92D26598-3E42-4C17-BD1E-EB611190D5ED}"/>
              </a:ext>
            </a:extLst>
          </p:cNvPr>
          <p:cNvSpPr>
            <a:spLocks noChangeArrowheads="1"/>
          </p:cNvSpPr>
          <p:nvPr/>
        </p:nvSpPr>
        <p:spPr bwMode="auto">
          <a:xfrm>
            <a:off x="457200" y="1524000"/>
            <a:ext cx="17526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421" name="Text Box 9">
            <a:extLst>
              <a:ext uri="{FF2B5EF4-FFF2-40B4-BE49-F238E27FC236}">
                <a16:creationId xmlns:a16="http://schemas.microsoft.com/office/drawing/2014/main" id="{F7FCDD80-61FC-4253-B8A7-69CA378A4FAC}"/>
              </a:ext>
            </a:extLst>
          </p:cNvPr>
          <p:cNvSpPr txBox="1">
            <a:spLocks noChangeArrowheads="1"/>
          </p:cNvSpPr>
          <p:nvPr/>
        </p:nvSpPr>
        <p:spPr bwMode="auto">
          <a:xfrm>
            <a:off x="533400" y="3886200"/>
            <a:ext cx="1947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t>TEXT FILE</a:t>
            </a:r>
          </a:p>
          <a:p>
            <a:pPr algn="l"/>
            <a:r>
              <a:rPr lang="en-US" altLang="en-US" sz="2400"/>
              <a:t>zzyzva.txt</a:t>
            </a:r>
          </a:p>
          <a:p>
            <a:pPr algn="l"/>
            <a:endParaRPr lang="en-US" altLang="en-US" sz="2400"/>
          </a:p>
          <a:p>
            <a:pPr algn="l"/>
            <a:r>
              <a:rPr lang="en-US" altLang="en-US" sz="2400"/>
              <a:t>58,254 bytes</a:t>
            </a:r>
            <a:endParaRPr lang="en-US" altLang="en-US"/>
          </a:p>
        </p:txBody>
      </p:sp>
      <p:pic>
        <p:nvPicPr>
          <p:cNvPr id="60422" name="Picture 10" descr="alien">
            <a:extLst>
              <a:ext uri="{FF2B5EF4-FFF2-40B4-BE49-F238E27FC236}">
                <a16:creationId xmlns:a16="http://schemas.microsoft.com/office/drawing/2014/main" id="{D67BCCF4-53E8-4CA5-A304-2D1477478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76600"/>
            <a:ext cx="9271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Line 12">
            <a:extLst>
              <a:ext uri="{FF2B5EF4-FFF2-40B4-BE49-F238E27FC236}">
                <a16:creationId xmlns:a16="http://schemas.microsoft.com/office/drawing/2014/main" id="{FC6C1380-C0F8-4AE9-BE59-A078B1E5E39D}"/>
              </a:ext>
            </a:extLst>
          </p:cNvPr>
          <p:cNvSpPr>
            <a:spLocks noChangeShapeType="1"/>
          </p:cNvSpPr>
          <p:nvPr/>
        </p:nvSpPr>
        <p:spPr bwMode="auto">
          <a:xfrm>
            <a:off x="2438400" y="25908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4" name="Text Box 13">
            <a:extLst>
              <a:ext uri="{FF2B5EF4-FFF2-40B4-BE49-F238E27FC236}">
                <a16:creationId xmlns:a16="http://schemas.microsoft.com/office/drawing/2014/main" id="{12683418-57AA-4760-BBC7-73E48AFAEA8C}"/>
              </a:ext>
            </a:extLst>
          </p:cNvPr>
          <p:cNvSpPr txBox="1">
            <a:spLocks noChangeArrowheads="1"/>
          </p:cNvSpPr>
          <p:nvPr/>
        </p:nvSpPr>
        <p:spPr bwMode="auto">
          <a:xfrm>
            <a:off x="2422525" y="1874838"/>
            <a:ext cx="146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b="1" dirty="0"/>
              <a:t>compression algorithm</a:t>
            </a:r>
          </a:p>
          <a:p>
            <a:pPr algn="l"/>
            <a:r>
              <a:rPr lang="en-US" altLang="en-US" b="1" dirty="0"/>
              <a:t>(e.g. zip)</a:t>
            </a:r>
            <a:endParaRPr lang="en-US" altLang="en-US" dirty="0"/>
          </a:p>
        </p:txBody>
      </p:sp>
      <p:sp>
        <p:nvSpPr>
          <p:cNvPr id="60425" name="Rectangle 14">
            <a:extLst>
              <a:ext uri="{FF2B5EF4-FFF2-40B4-BE49-F238E27FC236}">
                <a16:creationId xmlns:a16="http://schemas.microsoft.com/office/drawing/2014/main" id="{51C7C3A0-EC4D-4A4F-914D-3BAB2405379D}"/>
              </a:ext>
            </a:extLst>
          </p:cNvPr>
          <p:cNvSpPr>
            <a:spLocks noChangeArrowheads="1"/>
          </p:cNvSpPr>
          <p:nvPr/>
        </p:nvSpPr>
        <p:spPr bwMode="auto">
          <a:xfrm>
            <a:off x="3733800" y="1524000"/>
            <a:ext cx="17526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0426" name="Rectangle 16">
            <a:extLst>
              <a:ext uri="{FF2B5EF4-FFF2-40B4-BE49-F238E27FC236}">
                <a16:creationId xmlns:a16="http://schemas.microsoft.com/office/drawing/2014/main" id="{C731039C-EB35-41C5-8F40-5B216F638212}"/>
              </a:ext>
            </a:extLst>
          </p:cNvPr>
          <p:cNvSpPr>
            <a:spLocks noChangeArrowheads="1"/>
          </p:cNvSpPr>
          <p:nvPr/>
        </p:nvSpPr>
        <p:spPr bwMode="auto">
          <a:xfrm>
            <a:off x="3886200" y="1676400"/>
            <a:ext cx="1447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dirty="0"/>
              <a:t>B6^9)=\n%%spam!=&amp;&amp;penguin/?</a:t>
            </a:r>
            <a:r>
              <a:rPr lang="ja-JP" altLang="en-US" sz="1600" b="1" dirty="0"/>
              <a:t>’</a:t>
            </a:r>
            <a:r>
              <a:rPr lang="en-US" altLang="ja-JP" sz="1600" b="1" dirty="0"/>
              <a:t>,/+</a:t>
            </a:r>
            <a:endParaRPr lang="en-US" altLang="en-US" sz="1600" b="1" dirty="0"/>
          </a:p>
        </p:txBody>
      </p:sp>
      <p:sp>
        <p:nvSpPr>
          <p:cNvPr id="60427" name="Text Box 17">
            <a:extLst>
              <a:ext uri="{FF2B5EF4-FFF2-40B4-BE49-F238E27FC236}">
                <a16:creationId xmlns:a16="http://schemas.microsoft.com/office/drawing/2014/main" id="{DC898D75-A2EE-4FF8-A373-45E9C1B478C8}"/>
              </a:ext>
            </a:extLst>
          </p:cNvPr>
          <p:cNvSpPr txBox="1">
            <a:spLocks noChangeArrowheads="1"/>
          </p:cNvSpPr>
          <p:nvPr/>
        </p:nvSpPr>
        <p:spPr bwMode="auto">
          <a:xfrm>
            <a:off x="3784600" y="3886200"/>
            <a:ext cx="1947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t>TEXT FILE</a:t>
            </a:r>
          </a:p>
          <a:p>
            <a:pPr algn="l"/>
            <a:r>
              <a:rPr lang="en-US" altLang="en-US" sz="2400"/>
              <a:t>zzyzva.txt.Z</a:t>
            </a:r>
          </a:p>
          <a:p>
            <a:pPr algn="l"/>
            <a:endParaRPr lang="en-US" altLang="en-US" sz="2400"/>
          </a:p>
          <a:p>
            <a:pPr algn="l"/>
            <a:r>
              <a:rPr lang="en-US" altLang="en-US" sz="2400"/>
              <a:t>23,124 bytes</a:t>
            </a:r>
            <a:endParaRPr lang="en-US" altLang="en-US"/>
          </a:p>
        </p:txBody>
      </p:sp>
      <p:sp>
        <p:nvSpPr>
          <p:cNvPr id="60428" name="AutoShape 18">
            <a:extLst>
              <a:ext uri="{FF2B5EF4-FFF2-40B4-BE49-F238E27FC236}">
                <a16:creationId xmlns:a16="http://schemas.microsoft.com/office/drawing/2014/main" id="{948012F7-7A84-43D0-856D-51267822828F}"/>
              </a:ext>
            </a:extLst>
          </p:cNvPr>
          <p:cNvSpPr>
            <a:spLocks noChangeArrowheads="1"/>
          </p:cNvSpPr>
          <p:nvPr/>
        </p:nvSpPr>
        <p:spPr bwMode="auto">
          <a:xfrm>
            <a:off x="6781800" y="2362200"/>
            <a:ext cx="1828800" cy="1371600"/>
          </a:xfrm>
          <a:prstGeom prst="wedgeRectCallout">
            <a:avLst>
              <a:gd name="adj1" fmla="val -46875"/>
              <a:gd name="adj2" fmla="val 58912"/>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latin typeface="Times New Roman" panose="02020603050405020304" pitchFamily="18" charset="0"/>
              </a:rPr>
              <a:t>Now we can delete the original 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042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4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042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04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20" grpId="0" animBg="1"/>
      <p:bldP spid="60421" grpId="0"/>
      <p:bldP spid="60423" grpId="0" animBg="1"/>
      <p:bldP spid="60424"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7DC4F03A-F874-4D49-BCE7-16204275539F}"/>
              </a:ext>
            </a:extLst>
          </p:cNvPr>
          <p:cNvSpPr>
            <a:spLocks noGrp="1" noChangeArrowheads="1"/>
          </p:cNvSpPr>
          <p:nvPr>
            <p:ph type="title"/>
          </p:nvPr>
        </p:nvSpPr>
        <p:spPr>
          <a:xfrm>
            <a:off x="685800" y="0"/>
            <a:ext cx="7772400" cy="1143000"/>
          </a:xfrm>
        </p:spPr>
        <p:txBody>
          <a:bodyPr/>
          <a:lstStyle/>
          <a:p>
            <a:pPr eaLnBrk="1" hangingPunct="1"/>
            <a:r>
              <a:rPr lang="en-US" altLang="en-US"/>
              <a:t>Dictionaries</a:t>
            </a:r>
          </a:p>
        </p:txBody>
      </p:sp>
      <p:grpSp>
        <p:nvGrpSpPr>
          <p:cNvPr id="104450" name="Group 3">
            <a:extLst>
              <a:ext uri="{FF2B5EF4-FFF2-40B4-BE49-F238E27FC236}">
                <a16:creationId xmlns:a16="http://schemas.microsoft.com/office/drawing/2014/main" id="{367A798E-F9F3-4B49-838C-EB94FBC1DF50}"/>
              </a:ext>
            </a:extLst>
          </p:cNvPr>
          <p:cNvGrpSpPr>
            <a:grpSpLocks/>
          </p:cNvGrpSpPr>
          <p:nvPr/>
        </p:nvGrpSpPr>
        <p:grpSpPr bwMode="auto">
          <a:xfrm>
            <a:off x="381000" y="990600"/>
            <a:ext cx="8218488" cy="180975"/>
            <a:chOff x="295" y="1311"/>
            <a:chExt cx="5177" cy="114"/>
          </a:xfrm>
        </p:grpSpPr>
        <p:sp>
          <p:nvSpPr>
            <p:cNvPr id="104452" name="Rectangle 4">
              <a:extLst>
                <a:ext uri="{FF2B5EF4-FFF2-40B4-BE49-F238E27FC236}">
                  <a16:creationId xmlns:a16="http://schemas.microsoft.com/office/drawing/2014/main" id="{D5944BE8-9FAA-45C2-8827-3ADF5713AA57}"/>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4453" name="Rectangle 5">
              <a:extLst>
                <a:ext uri="{FF2B5EF4-FFF2-40B4-BE49-F238E27FC236}">
                  <a16:creationId xmlns:a16="http://schemas.microsoft.com/office/drawing/2014/main" id="{C87680DF-6B7E-4680-9556-70EF9F810E19}"/>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4451" name="Rectangle 6">
            <a:extLst>
              <a:ext uri="{FF2B5EF4-FFF2-40B4-BE49-F238E27FC236}">
                <a16:creationId xmlns:a16="http://schemas.microsoft.com/office/drawing/2014/main" id="{8C9A32F2-DE19-4C46-B29D-6D201C35DC48}"/>
              </a:ext>
            </a:extLst>
          </p:cNvPr>
          <p:cNvSpPr>
            <a:spLocks noChangeArrowheads="1"/>
          </p:cNvSpPr>
          <p:nvPr/>
        </p:nvSpPr>
        <p:spPr bwMode="auto">
          <a:xfrm>
            <a:off x="381000" y="1568450"/>
            <a:ext cx="78803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latin typeface="Courier New" panose="02070309020205020404" pitchFamily="49" charset="0"/>
              </a:rPr>
              <a:t>&gt;&gt;&gt; </a:t>
            </a:r>
            <a:r>
              <a:rPr lang="en-US" altLang="en-US" sz="2000" b="1" dirty="0" err="1">
                <a:latin typeface="Courier New" panose="02070309020205020404" pitchFamily="49" charset="0"/>
              </a:rPr>
              <a:t>D.keys</a:t>
            </a:r>
            <a:r>
              <a:rPr lang="en-US" altLang="en-US" sz="2000" b="1" dirty="0">
                <a:latin typeface="Courier New" panose="02070309020205020404" pitchFamily="49" charset="0"/>
              </a:rPr>
              <a:t>()</a:t>
            </a:r>
          </a:p>
          <a:p>
            <a:pPr algn="l"/>
            <a:r>
              <a:rPr lang="en-US" altLang="en-US" sz="2000" b="1" dirty="0">
                <a:solidFill>
                  <a:srgbClr val="121C85"/>
                </a:solidFill>
                <a:latin typeface="Courier New" panose="02070309020205020404" pitchFamily="49" charset="0"/>
              </a:rPr>
              <a:t>['Ran',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a:t>
            </a:r>
            <a:endParaRPr lang="en-US" altLang="ja-JP" sz="2000" b="1" dirty="0">
              <a:latin typeface="Courier New" panose="02070309020205020404" pitchFamily="49" charset="0"/>
            </a:endParaRPr>
          </a:p>
          <a:p>
            <a:pPr algn="l"/>
            <a:r>
              <a:rPr lang="en-US" altLang="en-US" sz="2000" b="1" dirty="0">
                <a:latin typeface="Courier New" panose="02070309020205020404" pitchFamily="49" charset="0"/>
              </a:rPr>
              <a:t>&gt;&gt;&gt; D           </a:t>
            </a:r>
          </a:p>
          <a:p>
            <a:pPr algn="l"/>
            <a:r>
              <a:rPr lang="en-US" altLang="en-US" sz="2000" b="1" dirty="0">
                <a:solidFill>
                  <a:srgbClr val="121C85"/>
                </a:solidFill>
                <a:latin typeface="Courier New" panose="02070309020205020404" pitchFamily="49" charset="0"/>
              </a:rPr>
              <a:t>{'Ran': 'spam',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'chocolate',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 42}</a:t>
            </a:r>
            <a:endParaRPr lang="en-US" altLang="ja-JP" sz="2000" b="1" dirty="0">
              <a:latin typeface="Courier New" panose="02070309020205020404" pitchFamily="49" charset="0"/>
            </a:endParaRPr>
          </a:p>
          <a:p>
            <a:pPr algn="l"/>
            <a:r>
              <a:rPr lang="en-US" altLang="en-US" sz="2000" b="1" dirty="0">
                <a:latin typeface="Courier New" panose="02070309020205020404" pitchFamily="49" charset="0"/>
              </a:rPr>
              <a:t>&gt;&gt;&gt; del D["Ran"]</a:t>
            </a:r>
          </a:p>
          <a:p>
            <a:pPr algn="l"/>
            <a:r>
              <a:rPr lang="en-US" altLang="en-US" sz="2000" b="1" dirty="0">
                <a:latin typeface="Courier New" panose="02070309020205020404" pitchFamily="49" charset="0"/>
              </a:rPr>
              <a:t>&gt;&gt;&gt; D</a:t>
            </a:r>
          </a:p>
          <a:p>
            <a:pPr algn="l"/>
            <a:r>
              <a:rPr lang="en-US" altLang="en-US" sz="2000" b="1" dirty="0">
                <a:solidFill>
                  <a:srgbClr val="121C85"/>
                </a:solidFill>
                <a:latin typeface="Courier New" panose="02070309020205020404" pitchFamily="49" charset="0"/>
              </a:rPr>
              <a:t>{</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'chocolate',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 42}</a:t>
            </a:r>
            <a:endParaRPr lang="en-US" altLang="en-US" sz="2400" dirty="0">
              <a:latin typeface="Courier New" panose="02070309020205020404"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EBF42577-7B99-4146-9FB3-D6FE60A51EF2}"/>
              </a:ext>
            </a:extLst>
          </p:cNvPr>
          <p:cNvSpPr>
            <a:spLocks noGrp="1" noChangeArrowheads="1"/>
          </p:cNvSpPr>
          <p:nvPr>
            <p:ph type="title"/>
          </p:nvPr>
        </p:nvSpPr>
        <p:spPr>
          <a:xfrm>
            <a:off x="685800" y="0"/>
            <a:ext cx="7772400" cy="1143000"/>
          </a:xfrm>
        </p:spPr>
        <p:txBody>
          <a:bodyPr/>
          <a:lstStyle/>
          <a:p>
            <a:pPr eaLnBrk="1" hangingPunct="1"/>
            <a:r>
              <a:rPr lang="en-US" altLang="en-US"/>
              <a:t>Dictionaries</a:t>
            </a:r>
          </a:p>
        </p:txBody>
      </p:sp>
      <p:grpSp>
        <p:nvGrpSpPr>
          <p:cNvPr id="106498" name="Group 3">
            <a:extLst>
              <a:ext uri="{FF2B5EF4-FFF2-40B4-BE49-F238E27FC236}">
                <a16:creationId xmlns:a16="http://schemas.microsoft.com/office/drawing/2014/main" id="{F289E508-1A41-4398-A3E5-A7A44604AA6E}"/>
              </a:ext>
            </a:extLst>
          </p:cNvPr>
          <p:cNvGrpSpPr>
            <a:grpSpLocks/>
          </p:cNvGrpSpPr>
          <p:nvPr/>
        </p:nvGrpSpPr>
        <p:grpSpPr bwMode="auto">
          <a:xfrm>
            <a:off x="381000" y="990600"/>
            <a:ext cx="8218488" cy="180975"/>
            <a:chOff x="295" y="1311"/>
            <a:chExt cx="5177" cy="114"/>
          </a:xfrm>
        </p:grpSpPr>
        <p:sp>
          <p:nvSpPr>
            <p:cNvPr id="106501" name="Rectangle 4">
              <a:extLst>
                <a:ext uri="{FF2B5EF4-FFF2-40B4-BE49-F238E27FC236}">
                  <a16:creationId xmlns:a16="http://schemas.microsoft.com/office/drawing/2014/main" id="{971ED9AE-4A35-412A-9434-37B94C95907C}"/>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6502" name="Rectangle 5">
              <a:extLst>
                <a:ext uri="{FF2B5EF4-FFF2-40B4-BE49-F238E27FC236}">
                  <a16:creationId xmlns:a16="http://schemas.microsoft.com/office/drawing/2014/main" id="{C79C04E7-D5C3-4F04-891F-974407CE97E8}"/>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6499" name="Rectangle 6">
            <a:extLst>
              <a:ext uri="{FF2B5EF4-FFF2-40B4-BE49-F238E27FC236}">
                <a16:creationId xmlns:a16="http://schemas.microsoft.com/office/drawing/2014/main" id="{2897AA09-7878-4F10-B121-4E9A3CDED12F}"/>
              </a:ext>
            </a:extLst>
          </p:cNvPr>
          <p:cNvSpPr>
            <a:spLocks noChangeArrowheads="1"/>
          </p:cNvSpPr>
          <p:nvPr/>
        </p:nvSpPr>
        <p:spPr bwMode="auto">
          <a:xfrm>
            <a:off x="381000" y="1568450"/>
            <a:ext cx="78803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latin typeface="Courier New" panose="02070309020205020404" pitchFamily="49" charset="0"/>
              </a:rPr>
              <a:t>&gt;&gt;&gt; </a:t>
            </a:r>
            <a:r>
              <a:rPr lang="en-US" altLang="en-US" sz="2000" b="1" dirty="0" err="1">
                <a:latin typeface="Courier New" panose="02070309020205020404" pitchFamily="49" charset="0"/>
              </a:rPr>
              <a:t>D.keys</a:t>
            </a:r>
            <a:r>
              <a:rPr lang="en-US" altLang="en-US" sz="2000" b="1" dirty="0">
                <a:latin typeface="Courier New" panose="02070309020205020404" pitchFamily="49" charset="0"/>
              </a:rPr>
              <a:t>()</a:t>
            </a:r>
          </a:p>
          <a:p>
            <a:pPr algn="l"/>
            <a:r>
              <a:rPr lang="en-US" altLang="en-US" sz="2000" b="1" dirty="0">
                <a:solidFill>
                  <a:srgbClr val="121C85"/>
                </a:solidFill>
                <a:latin typeface="Courier New" panose="02070309020205020404" pitchFamily="49" charset="0"/>
              </a:rPr>
              <a:t>['Ran',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a:t>
            </a:r>
            <a:endParaRPr lang="en-US" altLang="ja-JP" sz="2000" b="1" dirty="0">
              <a:latin typeface="Courier New" panose="02070309020205020404" pitchFamily="49" charset="0"/>
            </a:endParaRPr>
          </a:p>
          <a:p>
            <a:pPr algn="l"/>
            <a:r>
              <a:rPr lang="en-US" altLang="en-US" sz="2000" b="1" dirty="0">
                <a:latin typeface="Courier New" panose="02070309020205020404" pitchFamily="49" charset="0"/>
              </a:rPr>
              <a:t>&gt;&gt;&gt; D           </a:t>
            </a:r>
          </a:p>
          <a:p>
            <a:pPr algn="l"/>
            <a:r>
              <a:rPr lang="en-US" altLang="en-US" sz="2000" b="1" dirty="0">
                <a:solidFill>
                  <a:srgbClr val="121C85"/>
                </a:solidFill>
                <a:latin typeface="Courier New" panose="02070309020205020404" pitchFamily="49" charset="0"/>
              </a:rPr>
              <a:t>{'Ran': 'spam',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'chocolate',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 42}</a:t>
            </a:r>
            <a:endParaRPr lang="en-US" altLang="ja-JP" sz="2000" b="1" dirty="0">
              <a:latin typeface="Courier New" panose="02070309020205020404" pitchFamily="49" charset="0"/>
            </a:endParaRPr>
          </a:p>
          <a:p>
            <a:pPr algn="l"/>
            <a:r>
              <a:rPr lang="en-US" altLang="en-US" sz="2000" b="1" dirty="0">
                <a:latin typeface="Courier New" panose="02070309020205020404" pitchFamily="49" charset="0"/>
              </a:rPr>
              <a:t>&gt;&gt;&gt; del D["Ran"]</a:t>
            </a:r>
          </a:p>
          <a:p>
            <a:pPr algn="l"/>
            <a:r>
              <a:rPr lang="en-US" altLang="en-US" sz="2000" b="1" dirty="0">
                <a:latin typeface="Courier New" panose="02070309020205020404" pitchFamily="49" charset="0"/>
              </a:rPr>
              <a:t>&gt;&gt;&gt; D</a:t>
            </a:r>
          </a:p>
          <a:p>
            <a:pPr algn="l"/>
            <a:r>
              <a:rPr lang="en-US" altLang="en-US" sz="2000" b="1" dirty="0">
                <a:solidFill>
                  <a:srgbClr val="121C85"/>
                </a:solidFill>
                <a:latin typeface="Courier New" panose="02070309020205020404" pitchFamily="49" charset="0"/>
              </a:rPr>
              <a:t>{</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Lucy': 'chocolate', </a:t>
            </a:r>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Justin': 42}</a:t>
            </a:r>
          </a:p>
          <a:p>
            <a:pPr algn="l"/>
            <a:r>
              <a:rPr lang="en-US" altLang="en-US" sz="2000" b="1" dirty="0">
                <a:latin typeface="Courier New" panose="02070309020205020404" pitchFamily="49" charset="0"/>
              </a:rPr>
              <a:t>&gt;&gt;&gt; Cal = {	2005 : </a:t>
            </a:r>
            <a:r>
              <a:rPr lang="ja-JP" altLang="en-US" sz="2000" b="1" dirty="0">
                <a:latin typeface="Courier New" panose="02070309020205020404" pitchFamily="49" charset="0"/>
              </a:rPr>
              <a:t>“</a:t>
            </a:r>
            <a:r>
              <a:rPr lang="en-US" altLang="ja-JP" sz="2000" b="1" dirty="0">
                <a:latin typeface="Courier New" panose="02070309020205020404" pitchFamily="49" charset="0"/>
              </a:rPr>
              <a:t>rooster</a:t>
            </a:r>
            <a:r>
              <a:rPr lang="ja-JP" altLang="en-US" sz="2000" b="1" dirty="0">
                <a:latin typeface="Courier New" panose="02070309020205020404" pitchFamily="49" charset="0"/>
              </a:rPr>
              <a:t>”</a:t>
            </a:r>
            <a:r>
              <a:rPr lang="en-US" altLang="ja-JP" sz="2000" b="1" dirty="0">
                <a:latin typeface="Courier New" panose="02070309020205020404" pitchFamily="49" charset="0"/>
              </a:rPr>
              <a:t>, </a:t>
            </a:r>
          </a:p>
          <a:p>
            <a:pPr algn="l"/>
            <a:r>
              <a:rPr lang="en-US" altLang="en-US" sz="2000" b="1" dirty="0">
                <a:latin typeface="Courier New" panose="02070309020205020404" pitchFamily="49" charset="0"/>
              </a:rPr>
              <a:t>		2006 : </a:t>
            </a:r>
            <a:r>
              <a:rPr lang="ja-JP" altLang="en-US" sz="2000" b="1" dirty="0">
                <a:latin typeface="Courier New" panose="02070309020205020404" pitchFamily="49" charset="0"/>
              </a:rPr>
              <a:t>“</a:t>
            </a:r>
            <a:r>
              <a:rPr lang="en-US" altLang="ja-JP" sz="2000" b="1" dirty="0">
                <a:latin typeface="Courier New" panose="02070309020205020404" pitchFamily="49" charset="0"/>
              </a:rPr>
              <a:t>dog</a:t>
            </a:r>
            <a:r>
              <a:rPr lang="ja-JP" altLang="en-US" sz="2000" b="1" dirty="0">
                <a:latin typeface="Courier New" panose="02070309020205020404" pitchFamily="49" charset="0"/>
              </a:rPr>
              <a:t>”</a:t>
            </a:r>
            <a:r>
              <a:rPr lang="en-US" altLang="ja-JP" sz="2000" b="1" dirty="0">
                <a:latin typeface="Courier New" panose="02070309020205020404" pitchFamily="49" charset="0"/>
              </a:rPr>
              <a:t>, </a:t>
            </a:r>
          </a:p>
          <a:p>
            <a:pPr algn="l"/>
            <a:r>
              <a:rPr lang="en-US" altLang="en-US" sz="2000" b="1" dirty="0">
                <a:latin typeface="Courier New" panose="02070309020205020404" pitchFamily="49" charset="0"/>
              </a:rPr>
              <a:t>		2007 : </a:t>
            </a:r>
            <a:r>
              <a:rPr lang="ja-JP" altLang="en-US" sz="2000" b="1" dirty="0">
                <a:latin typeface="Courier New" panose="02070309020205020404" pitchFamily="49" charset="0"/>
              </a:rPr>
              <a:t>“</a:t>
            </a:r>
            <a:r>
              <a:rPr lang="en-US" altLang="ja-JP" sz="2000" b="1" dirty="0">
                <a:latin typeface="Courier New" panose="02070309020205020404" pitchFamily="49" charset="0"/>
              </a:rPr>
              <a:t>pig</a:t>
            </a:r>
            <a:r>
              <a:rPr lang="ja-JP" altLang="en-US" sz="2000" b="1" dirty="0">
                <a:latin typeface="Courier New" panose="02070309020205020404" pitchFamily="49" charset="0"/>
              </a:rPr>
              <a:t>”</a:t>
            </a:r>
            <a:r>
              <a:rPr lang="en-US" altLang="ja-JP" sz="2000" b="1" dirty="0">
                <a:latin typeface="Courier New" panose="02070309020205020404" pitchFamily="49" charset="0"/>
              </a:rPr>
              <a:t>, </a:t>
            </a:r>
          </a:p>
          <a:p>
            <a:pPr algn="l"/>
            <a:r>
              <a:rPr lang="en-US" altLang="en-US" sz="2000" b="1" dirty="0">
                <a:latin typeface="Courier New" panose="02070309020205020404" pitchFamily="49" charset="0"/>
              </a:rPr>
              <a:t>		2008 : </a:t>
            </a:r>
            <a:r>
              <a:rPr lang="ja-JP" altLang="en-US" sz="2000" b="1" dirty="0">
                <a:latin typeface="Courier New" panose="02070309020205020404" pitchFamily="49" charset="0"/>
              </a:rPr>
              <a:t>“</a:t>
            </a:r>
            <a:r>
              <a:rPr lang="en-US" altLang="ja-JP" sz="2000" b="1" dirty="0">
                <a:latin typeface="Courier New" panose="02070309020205020404" pitchFamily="49" charset="0"/>
              </a:rPr>
              <a:t>rat</a:t>
            </a:r>
            <a:r>
              <a:rPr lang="ja-JP" altLang="en-US" sz="2000" b="1" dirty="0">
                <a:latin typeface="Courier New" panose="02070309020205020404" pitchFamily="49" charset="0"/>
              </a:rPr>
              <a:t>”</a:t>
            </a:r>
            <a:r>
              <a:rPr lang="en-US" altLang="ja-JP" sz="2000" b="1" dirty="0">
                <a:latin typeface="Courier New" panose="02070309020205020404" pitchFamily="49" charset="0"/>
              </a:rPr>
              <a:t> }</a:t>
            </a:r>
          </a:p>
          <a:p>
            <a:pPr algn="l"/>
            <a:r>
              <a:rPr lang="en-US" altLang="en-US" sz="2000" b="1" dirty="0">
                <a:latin typeface="Courier New" panose="02070309020205020404" pitchFamily="49" charset="0"/>
              </a:rPr>
              <a:t>&gt;&gt;&gt; Cal[2008]</a:t>
            </a:r>
          </a:p>
          <a:p>
            <a:pPr algn="l"/>
            <a:r>
              <a:rPr lang="ja-JP" altLang="en-US" sz="2000" b="1" dirty="0">
                <a:solidFill>
                  <a:srgbClr val="121C85"/>
                </a:solidFill>
                <a:latin typeface="Courier New" panose="02070309020205020404" pitchFamily="49" charset="0"/>
              </a:rPr>
              <a:t>“</a:t>
            </a:r>
            <a:r>
              <a:rPr lang="en-US" altLang="ja-JP" sz="2000" b="1" dirty="0">
                <a:solidFill>
                  <a:srgbClr val="121C85"/>
                </a:solidFill>
                <a:latin typeface="Courier New" panose="02070309020205020404" pitchFamily="49" charset="0"/>
              </a:rPr>
              <a:t>rat</a:t>
            </a:r>
            <a:r>
              <a:rPr lang="ja-JP" altLang="en-US" sz="2000" b="1" dirty="0">
                <a:solidFill>
                  <a:srgbClr val="121C85"/>
                </a:solidFill>
                <a:latin typeface="Courier New" panose="02070309020205020404" pitchFamily="49" charset="0"/>
              </a:rPr>
              <a:t>”</a:t>
            </a:r>
            <a:endParaRPr lang="en-US" altLang="ja-JP" sz="2000" b="1" dirty="0">
              <a:solidFill>
                <a:srgbClr val="121C85"/>
              </a:solidFill>
              <a:latin typeface="Courier New" panose="02070309020205020404" pitchFamily="49" charset="0"/>
            </a:endParaRPr>
          </a:p>
          <a:p>
            <a:pPr algn="l"/>
            <a:r>
              <a:rPr lang="en-US" altLang="en-US" sz="2000" b="1" dirty="0">
                <a:latin typeface="Courier New" panose="02070309020205020404" pitchFamily="49" charset="0"/>
              </a:rPr>
              <a:t>&gt;&gt;&gt; </a:t>
            </a:r>
            <a:r>
              <a:rPr lang="en-US" altLang="en-US" sz="2000" b="1" dirty="0" err="1">
                <a:latin typeface="Courier New" panose="02070309020205020404" pitchFamily="49" charset="0"/>
              </a:rPr>
              <a:t>len</a:t>
            </a:r>
            <a:r>
              <a:rPr lang="en-US" altLang="en-US" sz="2000" b="1" dirty="0">
                <a:latin typeface="Courier New" panose="02070309020205020404" pitchFamily="49" charset="0"/>
              </a:rPr>
              <a:t>(Cal)</a:t>
            </a:r>
          </a:p>
          <a:p>
            <a:pPr algn="l"/>
            <a:r>
              <a:rPr lang="en-US" altLang="en-US" sz="2000" b="1" dirty="0">
                <a:solidFill>
                  <a:srgbClr val="121C85"/>
                </a:solidFill>
                <a:latin typeface="Courier New" panose="02070309020205020404" pitchFamily="49" charset="0"/>
              </a:rPr>
              <a:t>4</a:t>
            </a:r>
          </a:p>
        </p:txBody>
      </p:sp>
      <p:sp>
        <p:nvSpPr>
          <p:cNvPr id="106500" name="Rectangle 7">
            <a:extLst>
              <a:ext uri="{FF2B5EF4-FFF2-40B4-BE49-F238E27FC236}">
                <a16:creationId xmlns:a16="http://schemas.microsoft.com/office/drawing/2014/main" id="{767540E8-073A-4ABB-8929-EB58BB22E3FE}"/>
              </a:ext>
            </a:extLst>
          </p:cNvPr>
          <p:cNvSpPr>
            <a:spLocks noChangeArrowheads="1"/>
          </p:cNvSpPr>
          <p:nvPr/>
        </p:nvSpPr>
        <p:spPr bwMode="auto">
          <a:xfrm>
            <a:off x="184150" y="57038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sz="2000" b="1">
              <a:solidFill>
                <a:srgbClr val="121C85"/>
              </a:solidFill>
              <a:latin typeface="Courier New" panose="02070309020205020404" pitchFamily="49"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r>
              <a:rPr lang="en-US" altLang="en-US" sz="3600"/>
              <a:t>The Alien’s Life Advice</a:t>
            </a:r>
            <a:endParaRPr lang="en-US" altLang="en-US"/>
          </a:p>
        </p:txBody>
      </p:sp>
      <p:grpSp>
        <p:nvGrpSpPr>
          <p:cNvPr id="20483" name="Group 3"/>
          <p:cNvGrpSpPr>
            <a:grpSpLocks/>
          </p:cNvGrpSpPr>
          <p:nvPr/>
        </p:nvGrpSpPr>
        <p:grpSpPr bwMode="auto">
          <a:xfrm>
            <a:off x="381000" y="1219200"/>
            <a:ext cx="8218488" cy="180975"/>
            <a:chOff x="295" y="1311"/>
            <a:chExt cx="5177" cy="114"/>
          </a:xfrm>
        </p:grpSpPr>
        <p:sp>
          <p:nvSpPr>
            <p:cNvPr id="2048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sp>
          <p:nvSpPr>
            <p:cNvPr id="2048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grpSp>
      <p:sp>
        <p:nvSpPr>
          <p:cNvPr id="20484" name="AutoShape 6"/>
          <p:cNvSpPr>
            <a:spLocks noChangeArrowheads="1"/>
          </p:cNvSpPr>
          <p:nvPr/>
        </p:nvSpPr>
        <p:spPr bwMode="auto">
          <a:xfrm>
            <a:off x="1600200" y="2514600"/>
            <a:ext cx="2514600" cy="711200"/>
          </a:xfrm>
          <a:prstGeom prst="wedgeRectCallout">
            <a:avLst>
              <a:gd name="adj1" fmla="val 500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Ask questions when you don’t get it!</a:t>
            </a:r>
            <a:endParaRPr lang="en-US" altLang="en-US" sz="2400">
              <a:latin typeface="Times New Roman" pitchFamily="18" charset="0"/>
            </a:endParaRPr>
          </a:p>
        </p:txBody>
      </p:sp>
      <p:pic>
        <p:nvPicPr>
          <p:cNvPr id="20485"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1752600" cy="762000"/>
          </a:xfrm>
          <a:prstGeom prst="wedgeRectCallout">
            <a:avLst>
              <a:gd name="adj1" fmla="val -65671"/>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It makes you seem human!</a:t>
            </a:r>
          </a:p>
        </p:txBody>
      </p:sp>
      <p:sp>
        <p:nvSpPr>
          <p:cNvPr id="107529" name="AutoShape 9"/>
          <p:cNvSpPr>
            <a:spLocks noChangeArrowheads="1"/>
          </p:cNvSpPr>
          <p:nvPr/>
        </p:nvSpPr>
        <p:spPr bwMode="auto">
          <a:xfrm>
            <a:off x="2362200" y="5181600"/>
            <a:ext cx="2590800" cy="1447800"/>
          </a:xfrm>
          <a:prstGeom prst="wedgeRectCallout">
            <a:avLst>
              <a:gd name="adj1" fmla="val 30060"/>
              <a:gd name="adj2" fmla="val -906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OK, so maybe humans can't get dates with xohptzl stars, but you’ll learn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07528"/>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DE6DE9BD-5ED7-4050-BD53-F0F7B1361670}"/>
              </a:ext>
            </a:extLst>
          </p:cNvPr>
          <p:cNvSpPr>
            <a:spLocks noGrp="1" noChangeArrowheads="1"/>
          </p:cNvSpPr>
          <p:nvPr>
            <p:ph type="title"/>
          </p:nvPr>
        </p:nvSpPr>
        <p:spPr>
          <a:xfrm>
            <a:off x="685800" y="0"/>
            <a:ext cx="7772400" cy="1143000"/>
          </a:xfrm>
        </p:spPr>
        <p:txBody>
          <a:bodyPr/>
          <a:lstStyle/>
          <a:p>
            <a:pPr eaLnBrk="1" hangingPunct="1"/>
            <a:r>
              <a:rPr lang="en-US" altLang="en-US"/>
              <a:t>Building the Huffman Tree!</a:t>
            </a:r>
          </a:p>
        </p:txBody>
      </p:sp>
      <p:grpSp>
        <p:nvGrpSpPr>
          <p:cNvPr id="108546" name="Group 3">
            <a:extLst>
              <a:ext uri="{FF2B5EF4-FFF2-40B4-BE49-F238E27FC236}">
                <a16:creationId xmlns:a16="http://schemas.microsoft.com/office/drawing/2014/main" id="{B5D3604D-B5EC-45E8-A695-AE2B09B77F22}"/>
              </a:ext>
            </a:extLst>
          </p:cNvPr>
          <p:cNvGrpSpPr>
            <a:grpSpLocks/>
          </p:cNvGrpSpPr>
          <p:nvPr/>
        </p:nvGrpSpPr>
        <p:grpSpPr bwMode="auto">
          <a:xfrm>
            <a:off x="381000" y="990600"/>
            <a:ext cx="8218488" cy="180975"/>
            <a:chOff x="295" y="1311"/>
            <a:chExt cx="5177" cy="114"/>
          </a:xfrm>
        </p:grpSpPr>
        <p:sp>
          <p:nvSpPr>
            <p:cNvPr id="108553" name="Rectangle 4">
              <a:extLst>
                <a:ext uri="{FF2B5EF4-FFF2-40B4-BE49-F238E27FC236}">
                  <a16:creationId xmlns:a16="http://schemas.microsoft.com/office/drawing/2014/main" id="{C527BEE8-7851-4100-B347-AB34CD3C18B0}"/>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554" name="Rectangle 5">
              <a:extLst>
                <a:ext uri="{FF2B5EF4-FFF2-40B4-BE49-F238E27FC236}">
                  <a16:creationId xmlns:a16="http://schemas.microsoft.com/office/drawing/2014/main" id="{E4C04642-3229-4D7C-878C-AA5C7E19A1E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08547" name="Text Box 6">
            <a:extLst>
              <a:ext uri="{FF2B5EF4-FFF2-40B4-BE49-F238E27FC236}">
                <a16:creationId xmlns:a16="http://schemas.microsoft.com/office/drawing/2014/main" id="{467D15BE-DC79-4919-A7DD-DB76A07E9116}"/>
              </a:ext>
            </a:extLst>
          </p:cNvPr>
          <p:cNvSpPr txBox="1">
            <a:spLocks noChangeArrowheads="1"/>
          </p:cNvSpPr>
          <p:nvPr/>
        </p:nvSpPr>
        <p:spPr bwMode="auto">
          <a:xfrm>
            <a:off x="457200" y="1600200"/>
            <a:ext cx="30940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u="sng" dirty="0"/>
              <a:t>Letter		Frequency</a:t>
            </a:r>
          </a:p>
          <a:p>
            <a:pPr algn="l"/>
            <a:endParaRPr lang="en-US" altLang="en-US" sz="1800" dirty="0"/>
          </a:p>
          <a:p>
            <a:pPr algn="l"/>
            <a:r>
              <a:rPr lang="en-US" altLang="en-US" sz="1800" dirty="0"/>
              <a:t>h		0.40</a:t>
            </a:r>
          </a:p>
          <a:p>
            <a:pPr algn="l"/>
            <a:r>
              <a:rPr lang="en-US" altLang="en-US" sz="1800" dirty="0"/>
              <a:t>a		0.20</a:t>
            </a:r>
          </a:p>
          <a:p>
            <a:pPr algn="l"/>
            <a:r>
              <a:rPr lang="en-US" altLang="en-US" sz="1800" dirty="0"/>
              <a:t>r		0.15</a:t>
            </a:r>
          </a:p>
          <a:p>
            <a:pPr algn="l"/>
            <a:r>
              <a:rPr lang="en-US" altLang="en-US" sz="1800" dirty="0"/>
              <a:t>v		0.15</a:t>
            </a:r>
          </a:p>
          <a:p>
            <a:pPr algn="l"/>
            <a:r>
              <a:rPr lang="en-US" altLang="en-US" sz="1800" dirty="0"/>
              <a:t>e		0.06</a:t>
            </a:r>
          </a:p>
          <a:p>
            <a:pPr algn="l"/>
            <a:r>
              <a:rPr lang="en-US" altLang="en-US" sz="1800" dirty="0"/>
              <a:t>y		0.04</a:t>
            </a:r>
            <a:endParaRPr lang="en-US" altLang="en-US" sz="2400" dirty="0"/>
          </a:p>
        </p:txBody>
      </p:sp>
      <p:sp>
        <p:nvSpPr>
          <p:cNvPr id="108548" name="Rectangle 7">
            <a:extLst>
              <a:ext uri="{FF2B5EF4-FFF2-40B4-BE49-F238E27FC236}">
                <a16:creationId xmlns:a16="http://schemas.microsoft.com/office/drawing/2014/main" id="{E8B225ED-5AF7-484C-B6F6-170A9E518233}"/>
              </a:ext>
            </a:extLst>
          </p:cNvPr>
          <p:cNvSpPr>
            <a:spLocks noChangeArrowheads="1"/>
          </p:cNvSpPr>
          <p:nvPr/>
        </p:nvSpPr>
        <p:spPr bwMode="auto">
          <a:xfrm>
            <a:off x="381000" y="1524000"/>
            <a:ext cx="32004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8549" name="Text Box 8">
            <a:extLst>
              <a:ext uri="{FF2B5EF4-FFF2-40B4-BE49-F238E27FC236}">
                <a16:creationId xmlns:a16="http://schemas.microsoft.com/office/drawing/2014/main" id="{22C9AADA-C5EE-44A2-A267-F9DF17B69780}"/>
              </a:ext>
            </a:extLst>
          </p:cNvPr>
          <p:cNvSpPr txBox="1">
            <a:spLocks noChangeArrowheads="1"/>
          </p:cNvSpPr>
          <p:nvPr/>
        </p:nvSpPr>
        <p:spPr bwMode="auto">
          <a:xfrm>
            <a:off x="3886200" y="1447800"/>
            <a:ext cx="49199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a:latin typeface="Courier New" panose="02070309020205020404" pitchFamily="49" charset="0"/>
              </a:rPr>
              <a:t>frequencies = { </a:t>
            </a:r>
            <a:r>
              <a:rPr lang="ja-JP" altLang="en-US" sz="2400" b="1">
                <a:latin typeface="Courier New" panose="02070309020205020404" pitchFamily="49" charset="0"/>
              </a:rPr>
              <a:t>“</a:t>
            </a:r>
            <a:r>
              <a:rPr lang="en-US" altLang="ja-JP" sz="2400" b="1">
                <a:latin typeface="Courier New" panose="02070309020205020404" pitchFamily="49" charset="0"/>
              </a:rPr>
              <a:t>h</a:t>
            </a:r>
            <a:r>
              <a:rPr lang="ja-JP" altLang="en-US" sz="2400" b="1">
                <a:latin typeface="Courier New" panose="02070309020205020404" pitchFamily="49" charset="0"/>
              </a:rPr>
              <a:t>”</a:t>
            </a:r>
            <a:r>
              <a:rPr lang="en-US" altLang="ja-JP" sz="2400" b="1">
                <a:latin typeface="Courier New" panose="02070309020205020404" pitchFamily="49" charset="0"/>
              </a:rPr>
              <a:t>: 0.40,</a:t>
            </a:r>
          </a:p>
          <a:p>
            <a:pPr algn="l"/>
            <a:r>
              <a:rPr lang="ja-JP" altLang="en-US" sz="2400" b="1">
                <a:latin typeface="Courier New" panose="02070309020205020404" pitchFamily="49" charset="0"/>
              </a:rPr>
              <a:t>“</a:t>
            </a:r>
            <a:r>
              <a:rPr lang="en-US" altLang="ja-JP" sz="2400" b="1">
                <a:latin typeface="Courier New" panose="02070309020205020404" pitchFamily="49" charset="0"/>
              </a:rPr>
              <a:t>a</a:t>
            </a:r>
            <a:r>
              <a:rPr lang="ja-JP" altLang="en-US" sz="2400" b="1">
                <a:latin typeface="Courier New" panose="02070309020205020404" pitchFamily="49" charset="0"/>
              </a:rPr>
              <a:t>”</a:t>
            </a:r>
            <a:r>
              <a:rPr lang="en-US" altLang="ja-JP" sz="2400" b="1">
                <a:latin typeface="Courier New" panose="02070309020205020404" pitchFamily="49" charset="0"/>
              </a:rPr>
              <a:t>: 0.20 , </a:t>
            </a:r>
            <a:r>
              <a:rPr lang="ja-JP" altLang="en-US" sz="2400" b="1">
                <a:latin typeface="Courier New" panose="02070309020205020404" pitchFamily="49" charset="0"/>
              </a:rPr>
              <a:t>“</a:t>
            </a:r>
            <a:r>
              <a:rPr lang="en-US" altLang="ja-JP" sz="2400" b="1">
                <a:latin typeface="Courier New" panose="02070309020205020404" pitchFamily="49" charset="0"/>
              </a:rPr>
              <a:t>r</a:t>
            </a:r>
            <a:r>
              <a:rPr lang="ja-JP" altLang="en-US" sz="2400" b="1">
                <a:latin typeface="Courier New" panose="02070309020205020404" pitchFamily="49" charset="0"/>
              </a:rPr>
              <a:t>”</a:t>
            </a:r>
            <a:r>
              <a:rPr lang="en-US" altLang="ja-JP" sz="2400" b="1">
                <a:latin typeface="Courier New" panose="02070309020205020404" pitchFamily="49" charset="0"/>
              </a:rPr>
              <a:t> : 0.15,</a:t>
            </a:r>
          </a:p>
          <a:p>
            <a:pPr algn="l"/>
            <a:r>
              <a:rPr lang="ja-JP" altLang="en-US" sz="2400" b="1">
                <a:latin typeface="Courier New" panose="02070309020205020404" pitchFamily="49" charset="0"/>
              </a:rPr>
              <a:t>“</a:t>
            </a:r>
            <a:r>
              <a:rPr lang="en-US" altLang="ja-JP" sz="2400" b="1">
                <a:latin typeface="Courier New" panose="02070309020205020404" pitchFamily="49" charset="0"/>
              </a:rPr>
              <a:t>v</a:t>
            </a:r>
            <a:r>
              <a:rPr lang="ja-JP" altLang="en-US" sz="2400" b="1">
                <a:latin typeface="Courier New" panose="02070309020205020404" pitchFamily="49" charset="0"/>
              </a:rPr>
              <a:t>”</a:t>
            </a:r>
            <a:r>
              <a:rPr lang="en-US" altLang="ja-JP" sz="2400" b="1">
                <a:latin typeface="Courier New" panose="02070309020205020404" pitchFamily="49" charset="0"/>
              </a:rPr>
              <a:t>: 0.15 , </a:t>
            </a:r>
            <a:r>
              <a:rPr lang="ja-JP" altLang="en-US" sz="2400" b="1">
                <a:latin typeface="Courier New" panose="02070309020205020404" pitchFamily="49" charset="0"/>
              </a:rPr>
              <a:t>“</a:t>
            </a:r>
            <a:r>
              <a:rPr lang="en-US" altLang="ja-JP" sz="2400" b="1">
                <a:latin typeface="Courier New" panose="02070309020205020404" pitchFamily="49" charset="0"/>
              </a:rPr>
              <a:t>e</a:t>
            </a:r>
            <a:r>
              <a:rPr lang="ja-JP" altLang="en-US" sz="2400" b="1">
                <a:latin typeface="Courier New" panose="02070309020205020404" pitchFamily="49" charset="0"/>
              </a:rPr>
              <a:t>”</a:t>
            </a:r>
            <a:r>
              <a:rPr lang="en-US" altLang="ja-JP" sz="2400" b="1">
                <a:latin typeface="Courier New" panose="02070309020205020404" pitchFamily="49" charset="0"/>
              </a:rPr>
              <a:t> : 0.06, </a:t>
            </a:r>
          </a:p>
          <a:p>
            <a:pPr algn="l"/>
            <a:r>
              <a:rPr lang="ja-JP" altLang="en-US" sz="2400" b="1">
                <a:latin typeface="Courier New" panose="02070309020205020404" pitchFamily="49" charset="0"/>
              </a:rPr>
              <a:t>“</a:t>
            </a:r>
            <a:r>
              <a:rPr lang="en-US" altLang="ja-JP" sz="2400" b="1">
                <a:latin typeface="Courier New" panose="02070309020205020404" pitchFamily="49" charset="0"/>
              </a:rPr>
              <a:t>y</a:t>
            </a:r>
            <a:r>
              <a:rPr lang="ja-JP" altLang="en-US" sz="2400" b="1">
                <a:latin typeface="Courier New" panose="02070309020205020404" pitchFamily="49" charset="0"/>
              </a:rPr>
              <a:t>”</a:t>
            </a:r>
            <a:r>
              <a:rPr lang="en-US" altLang="ja-JP" sz="2400" b="1">
                <a:latin typeface="Courier New" panose="02070309020205020404" pitchFamily="49" charset="0"/>
              </a:rPr>
              <a:t>: 0.04 }</a:t>
            </a:r>
            <a:r>
              <a:rPr lang="en-US" altLang="ja-JP" sz="2400" b="1"/>
              <a:t> </a:t>
            </a:r>
            <a:r>
              <a:rPr lang="en-US" altLang="ja-JP" sz="1400" b="1"/>
              <a:t> </a:t>
            </a:r>
            <a:endParaRPr lang="en-US" altLang="en-US" sz="1400" b="1"/>
          </a:p>
        </p:txBody>
      </p:sp>
      <p:sp>
        <p:nvSpPr>
          <p:cNvPr id="108550" name="Text Box 9">
            <a:extLst>
              <a:ext uri="{FF2B5EF4-FFF2-40B4-BE49-F238E27FC236}">
                <a16:creationId xmlns:a16="http://schemas.microsoft.com/office/drawing/2014/main" id="{E644FEDA-261D-42FA-AE49-4F844B9B9484}"/>
              </a:ext>
            </a:extLst>
          </p:cNvPr>
          <p:cNvSpPr txBox="1">
            <a:spLocks noChangeArrowheads="1"/>
          </p:cNvSpPr>
          <p:nvPr/>
        </p:nvSpPr>
        <p:spPr bwMode="auto">
          <a:xfrm>
            <a:off x="1828800" y="4240213"/>
            <a:ext cx="550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solidFill>
                  <a:srgbClr val="117A0E"/>
                </a:solidFill>
              </a:rPr>
              <a:t>OBJECTIVE:  Convert this into a tree…</a:t>
            </a:r>
            <a:endParaRPr lang="en-US" altLang="en-US" sz="1400"/>
          </a:p>
        </p:txBody>
      </p:sp>
      <p:pic>
        <p:nvPicPr>
          <p:cNvPr id="108551" name="Picture 10" descr="alien">
            <a:extLst>
              <a:ext uri="{FF2B5EF4-FFF2-40B4-BE49-F238E27FC236}">
                <a16:creationId xmlns:a16="http://schemas.microsoft.com/office/drawing/2014/main" id="{28E86104-E0FF-4875-8293-C7F94C19E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9718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2" name="AutoShape 11">
            <a:extLst>
              <a:ext uri="{FF2B5EF4-FFF2-40B4-BE49-F238E27FC236}">
                <a16:creationId xmlns:a16="http://schemas.microsoft.com/office/drawing/2014/main" id="{B2CF0CFF-56EA-42A9-BA5C-9CC9B319D914}"/>
              </a:ext>
            </a:extLst>
          </p:cNvPr>
          <p:cNvSpPr>
            <a:spLocks noChangeArrowheads="1"/>
          </p:cNvSpPr>
          <p:nvPr/>
        </p:nvSpPr>
        <p:spPr bwMode="auto">
          <a:xfrm>
            <a:off x="5410200" y="3200400"/>
            <a:ext cx="2743200" cy="533400"/>
          </a:xfrm>
          <a:prstGeom prst="wedgeRectCallout">
            <a:avLst>
              <a:gd name="adj1" fmla="val -47917"/>
              <a:gd name="adj2" fmla="val 72917"/>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latin typeface="Times New Roman" panose="02020603050405020304" pitchFamily="18" charset="0"/>
              </a:rPr>
              <a:t>How do I get these!?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B1055B2D-811A-482F-B14C-1C93C1877319}"/>
              </a:ext>
            </a:extLst>
          </p:cNvPr>
          <p:cNvSpPr>
            <a:spLocks noGrp="1" noChangeArrowheads="1"/>
          </p:cNvSpPr>
          <p:nvPr>
            <p:ph type="title"/>
          </p:nvPr>
        </p:nvSpPr>
        <p:spPr>
          <a:xfrm>
            <a:off x="685800" y="-228600"/>
            <a:ext cx="7772400" cy="1143000"/>
          </a:xfrm>
        </p:spPr>
        <p:txBody>
          <a:bodyPr/>
          <a:lstStyle/>
          <a:p>
            <a:pPr eaLnBrk="1" hangingPunct="1"/>
            <a:r>
              <a:rPr lang="en-US" altLang="en-US"/>
              <a:t>Building the Huffman Tree!</a:t>
            </a:r>
          </a:p>
        </p:txBody>
      </p:sp>
      <p:grpSp>
        <p:nvGrpSpPr>
          <p:cNvPr id="110594" name="Group 3">
            <a:extLst>
              <a:ext uri="{FF2B5EF4-FFF2-40B4-BE49-F238E27FC236}">
                <a16:creationId xmlns:a16="http://schemas.microsoft.com/office/drawing/2014/main" id="{EAEAAEBB-3E95-419F-AD06-387072F1080A}"/>
              </a:ext>
            </a:extLst>
          </p:cNvPr>
          <p:cNvGrpSpPr>
            <a:grpSpLocks/>
          </p:cNvGrpSpPr>
          <p:nvPr/>
        </p:nvGrpSpPr>
        <p:grpSpPr bwMode="auto">
          <a:xfrm>
            <a:off x="381000" y="685800"/>
            <a:ext cx="8218488" cy="180975"/>
            <a:chOff x="295" y="1311"/>
            <a:chExt cx="5177" cy="114"/>
          </a:xfrm>
        </p:grpSpPr>
        <p:sp>
          <p:nvSpPr>
            <p:cNvPr id="110602" name="Rectangle 4">
              <a:extLst>
                <a:ext uri="{FF2B5EF4-FFF2-40B4-BE49-F238E27FC236}">
                  <a16:creationId xmlns:a16="http://schemas.microsoft.com/office/drawing/2014/main" id="{5D253F9F-C1F7-4C62-A9E4-BBAA9CE59FA9}"/>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603" name="Rectangle 5">
              <a:extLst>
                <a:ext uri="{FF2B5EF4-FFF2-40B4-BE49-F238E27FC236}">
                  <a16:creationId xmlns:a16="http://schemas.microsoft.com/office/drawing/2014/main" id="{A49ED715-99B3-4FB8-8BF3-C3608058CE9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10595" name="Text Box 6">
            <a:extLst>
              <a:ext uri="{FF2B5EF4-FFF2-40B4-BE49-F238E27FC236}">
                <a16:creationId xmlns:a16="http://schemas.microsoft.com/office/drawing/2014/main" id="{42B117E5-0013-4318-88A0-26F7899DE968}"/>
              </a:ext>
            </a:extLst>
          </p:cNvPr>
          <p:cNvSpPr txBox="1">
            <a:spLocks noChangeArrowheads="1"/>
          </p:cNvSpPr>
          <p:nvPr/>
        </p:nvSpPr>
        <p:spPr bwMode="auto">
          <a:xfrm>
            <a:off x="152400" y="990600"/>
            <a:ext cx="375126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dirty="0">
                <a:latin typeface="Courier New" panose="02070309020205020404" pitchFamily="49" charset="0"/>
              </a:rPr>
              <a:t>frequencies = { </a:t>
            </a:r>
            <a:r>
              <a:rPr lang="ja-JP" altLang="en-US" sz="1800" b="1" dirty="0">
                <a:latin typeface="Courier New" panose="02070309020205020404" pitchFamily="49" charset="0"/>
              </a:rPr>
              <a:t>“</a:t>
            </a:r>
            <a:r>
              <a:rPr lang="en-US" altLang="ja-JP" sz="1800" b="1" dirty="0">
                <a:latin typeface="Courier New" panose="02070309020205020404" pitchFamily="49" charset="0"/>
              </a:rPr>
              <a:t>h</a:t>
            </a:r>
            <a:r>
              <a:rPr lang="ja-JP" altLang="en-US" sz="1800" b="1" dirty="0">
                <a:latin typeface="Courier New" panose="02070309020205020404" pitchFamily="49" charset="0"/>
              </a:rPr>
              <a:t>”</a:t>
            </a:r>
            <a:r>
              <a:rPr lang="en-US" altLang="ja-JP" sz="1800" b="1" dirty="0">
                <a:latin typeface="Courier New" panose="02070309020205020404" pitchFamily="49" charset="0"/>
              </a:rPr>
              <a:t>: 0.40,</a:t>
            </a:r>
          </a:p>
          <a:p>
            <a:pPr algn="l"/>
            <a:r>
              <a:rPr lang="ja-JP" altLang="en-US" sz="1800" b="1" dirty="0">
                <a:latin typeface="Courier New" panose="02070309020205020404" pitchFamily="49" charset="0"/>
              </a:rPr>
              <a:t>“</a:t>
            </a:r>
            <a:r>
              <a:rPr lang="en-US" altLang="ja-JP" sz="1800" b="1" dirty="0">
                <a:latin typeface="Courier New" panose="02070309020205020404" pitchFamily="49" charset="0"/>
              </a:rPr>
              <a:t>a</a:t>
            </a:r>
            <a:r>
              <a:rPr lang="ja-JP" altLang="en-US" sz="1800" b="1" dirty="0">
                <a:latin typeface="Courier New" panose="02070309020205020404" pitchFamily="49" charset="0"/>
              </a:rPr>
              <a:t>”</a:t>
            </a:r>
            <a:r>
              <a:rPr lang="en-US" altLang="ja-JP" sz="1800" b="1" dirty="0">
                <a:latin typeface="Courier New" panose="02070309020205020404" pitchFamily="49" charset="0"/>
              </a:rPr>
              <a:t>: 0.20 , </a:t>
            </a:r>
            <a:r>
              <a:rPr lang="ja-JP" altLang="en-US" sz="1800" b="1" dirty="0">
                <a:latin typeface="Courier New" panose="02070309020205020404" pitchFamily="49" charset="0"/>
              </a:rPr>
              <a:t>“</a:t>
            </a:r>
            <a:r>
              <a:rPr lang="en-US" altLang="ja-JP" sz="1800" b="1" dirty="0">
                <a:latin typeface="Courier New" panose="02070309020205020404" pitchFamily="49" charset="0"/>
              </a:rPr>
              <a:t>r</a:t>
            </a:r>
            <a:r>
              <a:rPr lang="ja-JP" altLang="en-US" sz="1800" b="1" dirty="0">
                <a:latin typeface="Courier New" panose="02070309020205020404" pitchFamily="49" charset="0"/>
              </a:rPr>
              <a:t>”</a:t>
            </a:r>
            <a:r>
              <a:rPr lang="en-US" altLang="ja-JP" sz="1800" b="1" dirty="0">
                <a:latin typeface="Courier New" panose="02070309020205020404" pitchFamily="49" charset="0"/>
              </a:rPr>
              <a:t> : 0.15,</a:t>
            </a:r>
          </a:p>
          <a:p>
            <a:pPr algn="l"/>
            <a:r>
              <a:rPr lang="ja-JP" altLang="en-US" sz="1800" b="1" dirty="0">
                <a:latin typeface="Courier New" panose="02070309020205020404" pitchFamily="49" charset="0"/>
              </a:rPr>
              <a:t>“</a:t>
            </a:r>
            <a:r>
              <a:rPr lang="en-US" altLang="ja-JP" sz="1800" b="1" dirty="0">
                <a:latin typeface="Courier New" panose="02070309020205020404" pitchFamily="49" charset="0"/>
              </a:rPr>
              <a:t>v</a:t>
            </a:r>
            <a:r>
              <a:rPr lang="ja-JP" altLang="en-US" sz="1800" b="1" dirty="0">
                <a:latin typeface="Courier New" panose="02070309020205020404" pitchFamily="49" charset="0"/>
              </a:rPr>
              <a:t>”</a:t>
            </a:r>
            <a:r>
              <a:rPr lang="en-US" altLang="ja-JP" sz="1800" b="1" dirty="0">
                <a:latin typeface="Courier New" panose="02070309020205020404" pitchFamily="49" charset="0"/>
              </a:rPr>
              <a:t>: 0.15 , </a:t>
            </a:r>
            <a:r>
              <a:rPr lang="ja-JP" altLang="en-US" sz="1800" b="1" dirty="0">
                <a:latin typeface="Courier New" panose="02070309020205020404" pitchFamily="49" charset="0"/>
              </a:rPr>
              <a:t>“</a:t>
            </a:r>
            <a:r>
              <a:rPr lang="en-US" altLang="ja-JP" sz="1800" b="1" dirty="0">
                <a:latin typeface="Courier New" panose="02070309020205020404" pitchFamily="49" charset="0"/>
              </a:rPr>
              <a:t>e</a:t>
            </a:r>
            <a:r>
              <a:rPr lang="ja-JP" altLang="en-US" sz="1800" b="1" dirty="0">
                <a:latin typeface="Courier New" panose="02070309020205020404" pitchFamily="49" charset="0"/>
              </a:rPr>
              <a:t>”</a:t>
            </a:r>
            <a:r>
              <a:rPr lang="en-US" altLang="ja-JP" sz="1800" b="1" dirty="0">
                <a:latin typeface="Courier New" panose="02070309020205020404" pitchFamily="49" charset="0"/>
              </a:rPr>
              <a:t> : 0.06, </a:t>
            </a:r>
          </a:p>
          <a:p>
            <a:pPr algn="l"/>
            <a:r>
              <a:rPr lang="ja-JP" altLang="en-US" sz="1800" b="1" dirty="0">
                <a:latin typeface="Courier New" panose="02070309020205020404" pitchFamily="49" charset="0"/>
              </a:rPr>
              <a:t>“</a:t>
            </a:r>
            <a:r>
              <a:rPr lang="en-US" altLang="ja-JP" sz="1800" b="1" dirty="0">
                <a:latin typeface="Courier New" panose="02070309020205020404" pitchFamily="49" charset="0"/>
              </a:rPr>
              <a:t>y</a:t>
            </a:r>
            <a:r>
              <a:rPr lang="ja-JP" altLang="en-US" sz="1800" b="1" dirty="0">
                <a:latin typeface="Courier New" panose="02070309020205020404" pitchFamily="49" charset="0"/>
              </a:rPr>
              <a:t>”</a:t>
            </a:r>
            <a:r>
              <a:rPr lang="en-US" altLang="ja-JP" sz="1800" b="1" dirty="0">
                <a:latin typeface="Courier New" panose="02070309020205020404" pitchFamily="49" charset="0"/>
              </a:rPr>
              <a:t>: 0.04 }</a:t>
            </a:r>
            <a:r>
              <a:rPr lang="en-US" altLang="ja-JP" sz="2400" b="1" dirty="0"/>
              <a:t> </a:t>
            </a:r>
            <a:r>
              <a:rPr lang="en-US" altLang="ja-JP" sz="1400" b="1" dirty="0"/>
              <a:t> </a:t>
            </a:r>
            <a:endParaRPr lang="en-US" altLang="en-US" sz="1400" b="1" dirty="0"/>
          </a:p>
        </p:txBody>
      </p:sp>
      <p:sp>
        <p:nvSpPr>
          <p:cNvPr id="110597" name="Text Box 8">
            <a:extLst>
              <a:ext uri="{FF2B5EF4-FFF2-40B4-BE49-F238E27FC236}">
                <a16:creationId xmlns:a16="http://schemas.microsoft.com/office/drawing/2014/main" id="{035EC03C-F024-4F16-831D-4B37FE8DBB9C}"/>
              </a:ext>
            </a:extLst>
          </p:cNvPr>
          <p:cNvSpPr txBox="1">
            <a:spLocks noChangeArrowheads="1"/>
          </p:cNvSpPr>
          <p:nvPr/>
        </p:nvSpPr>
        <p:spPr bwMode="auto">
          <a:xfrm>
            <a:off x="2859088" y="2000250"/>
            <a:ext cx="613251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latin typeface="Courier New" panose="02070309020205020404" pitchFamily="49" charset="0"/>
              </a:rPr>
              <a:t>def </a:t>
            </a:r>
            <a:r>
              <a:rPr lang="en-US" altLang="en-US" sz="2000" b="1" dirty="0" err="1">
                <a:latin typeface="Courier New" panose="02070309020205020404" pitchFamily="49" charset="0"/>
              </a:rPr>
              <a:t>make_tree</a:t>
            </a:r>
            <a:r>
              <a:rPr lang="en-US" altLang="en-US" sz="2000" b="1" dirty="0">
                <a:latin typeface="Courier New" panose="02070309020205020404" pitchFamily="49" charset="0"/>
              </a:rPr>
              <a:t>(self, counter):</a:t>
            </a:r>
          </a:p>
          <a:p>
            <a:pPr algn="l"/>
            <a:r>
              <a:rPr lang="en-US" altLang="en-US" sz="2000" b="1" dirty="0">
                <a:latin typeface="Courier New" panose="02070309020205020404" pitchFamily="49" charset="0"/>
              </a:rPr>
              <a:t>    make list of one-item </a:t>
            </a:r>
            <a:r>
              <a:rPr lang="en-US" altLang="en-US" sz="2000" b="1" dirty="0" err="1">
                <a:latin typeface="Courier New" panose="02070309020205020404" pitchFamily="49" charset="0"/>
              </a:rPr>
              <a:t>HuffmanTrees</a:t>
            </a:r>
            <a:endParaRPr lang="en-US" altLang="en-US" sz="2000" b="1" dirty="0">
              <a:latin typeface="Courier New" panose="02070309020205020404" pitchFamily="49" charset="0"/>
            </a:endParaRPr>
          </a:p>
          <a:p>
            <a:pPr algn="l"/>
            <a:r>
              <a:rPr lang="en-US" altLang="en-US" sz="2000" b="1" dirty="0">
                <a:latin typeface="Courier New" panose="02070309020205020404" pitchFamily="49" charset="0"/>
              </a:rPr>
              <a:t>        one for each counter entry</a:t>
            </a:r>
          </a:p>
          <a:p>
            <a:pPr algn="l"/>
            <a:r>
              <a:rPr lang="en-US" altLang="en-US" sz="2000" b="1" dirty="0">
                <a:latin typeface="Courier New" panose="02070309020205020404" pitchFamily="49" charset="0"/>
              </a:rPr>
              <a:t>    while </a:t>
            </a:r>
            <a:r>
              <a:rPr lang="en-US" altLang="en-US" sz="2000" b="1" dirty="0" err="1">
                <a:latin typeface="Courier New" panose="02070309020205020404" pitchFamily="49" charset="0"/>
              </a:rPr>
              <a:t>len</a:t>
            </a:r>
            <a:r>
              <a:rPr lang="en-US" altLang="en-US" sz="2000" b="1" dirty="0">
                <a:latin typeface="Courier New" panose="02070309020205020404" pitchFamily="49" charset="0"/>
              </a:rPr>
              <a:t>(</a:t>
            </a:r>
            <a:r>
              <a:rPr lang="en-US" altLang="en-US" sz="2000" b="1" dirty="0" err="1">
                <a:latin typeface="Courier New" panose="02070309020205020404" pitchFamily="49" charset="0"/>
              </a:rPr>
              <a:t>tree_list</a:t>
            </a:r>
            <a:r>
              <a:rPr lang="en-US" altLang="en-US" sz="2000" b="1" dirty="0">
                <a:latin typeface="Courier New" panose="02070309020205020404" pitchFamily="49" charset="0"/>
              </a:rPr>
              <a:t>) &gt;= 2:</a:t>
            </a:r>
          </a:p>
          <a:p>
            <a:pPr algn="l"/>
            <a:r>
              <a:rPr lang="en-US" altLang="en-US" sz="2000" b="1" dirty="0">
                <a:latin typeface="Courier New" panose="02070309020205020404" pitchFamily="49" charset="0"/>
              </a:rPr>
              <a:t>	combine 2 least-frequent trees</a:t>
            </a:r>
          </a:p>
          <a:p>
            <a:pPr algn="l"/>
            <a:r>
              <a:rPr lang="en-US" altLang="en-US" sz="2000" b="1" dirty="0">
                <a:latin typeface="Courier New" panose="02070309020205020404" pitchFamily="49" charset="0"/>
              </a:rPr>
              <a:t>	what should their freq. be?</a:t>
            </a:r>
          </a:p>
          <a:p>
            <a:pPr algn="l"/>
            <a:r>
              <a:rPr lang="en-US" altLang="en-US" sz="2000" b="1" dirty="0">
                <a:latin typeface="Courier New" panose="02070309020205020404" pitchFamily="49" charset="0"/>
              </a:rPr>
              <a:t>    use tree to figure out codes</a:t>
            </a:r>
          </a:p>
          <a:p>
            <a:pPr algn="l"/>
            <a:r>
              <a:rPr lang="en-US" altLang="en-US" sz="2000" b="1" dirty="0">
                <a:latin typeface="Courier New" panose="02070309020205020404" pitchFamily="49" charset="0"/>
              </a:rPr>
              <a:t>    save codes in </a:t>
            </a:r>
            <a:r>
              <a:rPr lang="en-US" altLang="en-US" sz="2000" b="1" dirty="0" err="1">
                <a:latin typeface="Courier New" panose="02070309020205020404" pitchFamily="49" charset="0"/>
              </a:rPr>
              <a:t>self.encodings</a:t>
            </a:r>
            <a:r>
              <a:rPr lang="en-US" altLang="en-US" sz="2000" b="1" dirty="0">
                <a:latin typeface="Courier New" panose="02070309020205020404" pitchFamily="49" charset="0"/>
              </a:rPr>
              <a:t> </a:t>
            </a:r>
            <a:r>
              <a:rPr lang="en-US" altLang="en-US" sz="2000" b="1" dirty="0" err="1">
                <a:latin typeface="Courier New" panose="02070309020205020404" pitchFamily="49" charset="0"/>
              </a:rPr>
              <a:t>dict</a:t>
            </a:r>
            <a:endParaRPr lang="en-US" altLang="en-US" sz="2000" dirty="0">
              <a:latin typeface="Courier New" panose="02070309020205020404" pitchFamily="49" charset="0"/>
            </a:endParaRPr>
          </a:p>
          <a:p>
            <a:pPr algn="l"/>
            <a:endParaRPr lang="en-US" altLang="en-US" sz="2000" dirty="0">
              <a:latin typeface="Courier New" panose="02070309020205020404" pitchFamily="49" charset="0"/>
            </a:endParaRPr>
          </a:p>
          <a:p>
            <a:pPr algn="l"/>
            <a:endParaRPr lang="en-US" altLang="en-US" sz="2000" dirty="0">
              <a:latin typeface="Courier New" panose="02070309020205020404" pitchFamily="49" charset="0"/>
            </a:endParaRPr>
          </a:p>
        </p:txBody>
      </p:sp>
      <p:sp>
        <p:nvSpPr>
          <p:cNvPr id="110598" name="Rectangle 9">
            <a:extLst>
              <a:ext uri="{FF2B5EF4-FFF2-40B4-BE49-F238E27FC236}">
                <a16:creationId xmlns:a16="http://schemas.microsoft.com/office/drawing/2014/main" id="{51CF5836-68BB-4B19-A0AF-49C8426D79B0}"/>
              </a:ext>
            </a:extLst>
          </p:cNvPr>
          <p:cNvSpPr>
            <a:spLocks noChangeArrowheads="1"/>
          </p:cNvSpPr>
          <p:nvPr/>
        </p:nvSpPr>
        <p:spPr bwMode="auto">
          <a:xfrm>
            <a:off x="2819400" y="1905000"/>
            <a:ext cx="6172200" cy="2588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599" name="Text Box 10">
            <a:extLst>
              <a:ext uri="{FF2B5EF4-FFF2-40B4-BE49-F238E27FC236}">
                <a16:creationId xmlns:a16="http://schemas.microsoft.com/office/drawing/2014/main" id="{CEF6F3BB-F88B-4EA6-A522-E33994F7FA6C}"/>
              </a:ext>
            </a:extLst>
          </p:cNvPr>
          <p:cNvSpPr txBox="1">
            <a:spLocks noChangeArrowheads="1"/>
          </p:cNvSpPr>
          <p:nvPr/>
        </p:nvSpPr>
        <p:spPr bwMode="auto">
          <a:xfrm>
            <a:off x="3810000" y="1066800"/>
            <a:ext cx="5334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solidFill>
                  <a:srgbClr val="117A0E"/>
                </a:solidFill>
              </a:rPr>
              <a:t>Assume a function </a:t>
            </a:r>
            <a:r>
              <a:rPr lang="en-US" altLang="en-US" sz="1600" b="1">
                <a:solidFill>
                  <a:srgbClr val="117A0E"/>
                </a:solidFill>
                <a:latin typeface="Courier New" panose="02070309020205020404" pitchFamily="49" charset="0"/>
              </a:rPr>
              <a:t>minfrequency(frequencies)</a:t>
            </a:r>
          </a:p>
          <a:p>
            <a:pPr algn="l">
              <a:spcBef>
                <a:spcPct val="50000"/>
              </a:spcBef>
            </a:pPr>
            <a:r>
              <a:rPr lang="en-US" altLang="en-US" sz="1600" b="1">
                <a:solidFill>
                  <a:srgbClr val="117A0E"/>
                </a:solidFill>
              </a:rPr>
              <a:t>that returns the character (key) with min frequency!</a:t>
            </a:r>
            <a:endParaRPr lang="en-US" altLang="en-US" sz="1400"/>
          </a:p>
        </p:txBody>
      </p:sp>
      <p:sp>
        <p:nvSpPr>
          <p:cNvPr id="110600" name="Rectangle 11">
            <a:extLst>
              <a:ext uri="{FF2B5EF4-FFF2-40B4-BE49-F238E27FC236}">
                <a16:creationId xmlns:a16="http://schemas.microsoft.com/office/drawing/2014/main" id="{874817E1-2AAE-4956-AB7E-52EFEB5D1798}"/>
              </a:ext>
            </a:extLst>
          </p:cNvPr>
          <p:cNvSpPr>
            <a:spLocks noChangeArrowheads="1"/>
          </p:cNvSpPr>
          <p:nvPr/>
        </p:nvSpPr>
        <p:spPr bwMode="auto">
          <a:xfrm>
            <a:off x="3810000" y="1066800"/>
            <a:ext cx="5181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601" name="Rectangle 13">
            <a:extLst>
              <a:ext uri="{FF2B5EF4-FFF2-40B4-BE49-F238E27FC236}">
                <a16:creationId xmlns:a16="http://schemas.microsoft.com/office/drawing/2014/main" id="{2EFBEBB0-12DE-41AD-BC60-876E81E1A513}"/>
              </a:ext>
            </a:extLst>
          </p:cNvPr>
          <p:cNvSpPr>
            <a:spLocks noChangeArrowheads="1"/>
          </p:cNvSpPr>
          <p:nvPr/>
        </p:nvSpPr>
        <p:spPr bwMode="auto">
          <a:xfrm>
            <a:off x="-76200" y="2667000"/>
            <a:ext cx="285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a:t>( </a:t>
            </a:r>
            <a:r>
              <a:rPr lang="en-US" altLang="en-US" sz="1800" b="1">
                <a:solidFill>
                  <a:srgbClr val="117A0E"/>
                </a:solidFill>
              </a:rPr>
              <a:t>(</a:t>
            </a:r>
            <a:r>
              <a:rPr lang="en-US" altLang="en-US" sz="1800"/>
              <a:t> </a:t>
            </a:r>
            <a:r>
              <a:rPr lang="en-US" altLang="en-US" sz="1800">
                <a:solidFill>
                  <a:srgbClr val="7A131D"/>
                </a:solidFill>
              </a:rPr>
              <a:t>(a, r)</a:t>
            </a:r>
            <a:r>
              <a:rPr lang="en-US" altLang="en-US" sz="1800"/>
              <a:t> , </a:t>
            </a:r>
            <a:r>
              <a:rPr lang="en-US" altLang="en-US" sz="1800">
                <a:solidFill>
                  <a:srgbClr val="121C85"/>
                </a:solidFill>
              </a:rPr>
              <a:t>(v, (e, y) )</a:t>
            </a:r>
            <a:r>
              <a:rPr lang="en-US" altLang="en-US" sz="1800"/>
              <a:t> </a:t>
            </a:r>
            <a:r>
              <a:rPr lang="en-US" altLang="en-US" sz="1800" b="1">
                <a:solidFill>
                  <a:srgbClr val="117A0E"/>
                </a:solidFill>
              </a:rPr>
              <a:t>)  </a:t>
            </a:r>
            <a:r>
              <a:rPr lang="en-US" altLang="en-US" sz="1800" b="1"/>
              <a:t>, h </a:t>
            </a:r>
            <a:r>
              <a:rPr lang="en-US" altLang="en-US" sz="2400" b="1"/>
              <a:t>)</a:t>
            </a:r>
          </a:p>
        </p:txBody>
      </p:sp>
      <p:pic>
        <p:nvPicPr>
          <p:cNvPr id="110596" name="Picture 7">
            <a:extLst>
              <a:ext uri="{FF2B5EF4-FFF2-40B4-BE49-F238E27FC236}">
                <a16:creationId xmlns:a16="http://schemas.microsoft.com/office/drawing/2014/main" id="{BFACE48E-9D88-45EE-9151-8E1CE88C0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8325"/>
            <a:ext cx="2819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59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59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B1055B2D-811A-482F-B14C-1C93C1877319}"/>
              </a:ext>
            </a:extLst>
          </p:cNvPr>
          <p:cNvSpPr>
            <a:spLocks noGrp="1" noChangeArrowheads="1"/>
          </p:cNvSpPr>
          <p:nvPr>
            <p:ph type="title"/>
          </p:nvPr>
        </p:nvSpPr>
        <p:spPr>
          <a:xfrm>
            <a:off x="685800" y="-228600"/>
            <a:ext cx="7772400" cy="1143000"/>
          </a:xfrm>
        </p:spPr>
        <p:txBody>
          <a:bodyPr/>
          <a:lstStyle/>
          <a:p>
            <a:pPr eaLnBrk="1" hangingPunct="1"/>
            <a:r>
              <a:rPr lang="en-US" altLang="en-US"/>
              <a:t>Building the Huffman Tree!</a:t>
            </a:r>
          </a:p>
        </p:txBody>
      </p:sp>
      <p:grpSp>
        <p:nvGrpSpPr>
          <p:cNvPr id="110594" name="Group 3">
            <a:extLst>
              <a:ext uri="{FF2B5EF4-FFF2-40B4-BE49-F238E27FC236}">
                <a16:creationId xmlns:a16="http://schemas.microsoft.com/office/drawing/2014/main" id="{EAEAAEBB-3E95-419F-AD06-387072F1080A}"/>
              </a:ext>
            </a:extLst>
          </p:cNvPr>
          <p:cNvGrpSpPr>
            <a:grpSpLocks/>
          </p:cNvGrpSpPr>
          <p:nvPr/>
        </p:nvGrpSpPr>
        <p:grpSpPr bwMode="auto">
          <a:xfrm>
            <a:off x="381000" y="685800"/>
            <a:ext cx="8218488" cy="180975"/>
            <a:chOff x="295" y="1311"/>
            <a:chExt cx="5177" cy="114"/>
          </a:xfrm>
        </p:grpSpPr>
        <p:sp>
          <p:nvSpPr>
            <p:cNvPr id="110602" name="Rectangle 4">
              <a:extLst>
                <a:ext uri="{FF2B5EF4-FFF2-40B4-BE49-F238E27FC236}">
                  <a16:creationId xmlns:a16="http://schemas.microsoft.com/office/drawing/2014/main" id="{5D253F9F-C1F7-4C62-A9E4-BBAA9CE59FA9}"/>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603" name="Rectangle 5">
              <a:extLst>
                <a:ext uri="{FF2B5EF4-FFF2-40B4-BE49-F238E27FC236}">
                  <a16:creationId xmlns:a16="http://schemas.microsoft.com/office/drawing/2014/main" id="{A49ED715-99B3-4FB8-8BF3-C3608058CE9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10595" name="Text Box 6">
            <a:extLst>
              <a:ext uri="{FF2B5EF4-FFF2-40B4-BE49-F238E27FC236}">
                <a16:creationId xmlns:a16="http://schemas.microsoft.com/office/drawing/2014/main" id="{42B117E5-0013-4318-88A0-26F7899DE968}"/>
              </a:ext>
            </a:extLst>
          </p:cNvPr>
          <p:cNvSpPr txBox="1">
            <a:spLocks noChangeArrowheads="1"/>
          </p:cNvSpPr>
          <p:nvPr/>
        </p:nvSpPr>
        <p:spPr bwMode="auto">
          <a:xfrm>
            <a:off x="152400" y="990600"/>
            <a:ext cx="375126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dirty="0">
                <a:latin typeface="Courier New" panose="02070309020205020404" pitchFamily="49" charset="0"/>
              </a:rPr>
              <a:t>frequencies = { </a:t>
            </a:r>
            <a:r>
              <a:rPr lang="ja-JP" altLang="en-US" sz="1800" b="1" dirty="0">
                <a:latin typeface="Courier New" panose="02070309020205020404" pitchFamily="49" charset="0"/>
              </a:rPr>
              <a:t>“</a:t>
            </a:r>
            <a:r>
              <a:rPr lang="en-US" altLang="ja-JP" sz="1800" b="1" dirty="0">
                <a:latin typeface="Courier New" panose="02070309020205020404" pitchFamily="49" charset="0"/>
              </a:rPr>
              <a:t>h</a:t>
            </a:r>
            <a:r>
              <a:rPr lang="ja-JP" altLang="en-US" sz="1800" b="1" dirty="0">
                <a:latin typeface="Courier New" panose="02070309020205020404" pitchFamily="49" charset="0"/>
              </a:rPr>
              <a:t>”</a:t>
            </a:r>
            <a:r>
              <a:rPr lang="en-US" altLang="ja-JP" sz="1800" b="1" dirty="0">
                <a:latin typeface="Courier New" panose="02070309020205020404" pitchFamily="49" charset="0"/>
              </a:rPr>
              <a:t>: 0.40,</a:t>
            </a:r>
          </a:p>
          <a:p>
            <a:pPr algn="l"/>
            <a:r>
              <a:rPr lang="ja-JP" altLang="en-US" sz="1800" b="1" dirty="0">
                <a:latin typeface="Courier New" panose="02070309020205020404" pitchFamily="49" charset="0"/>
              </a:rPr>
              <a:t>“</a:t>
            </a:r>
            <a:r>
              <a:rPr lang="en-US" altLang="ja-JP" sz="1800" b="1" dirty="0">
                <a:latin typeface="Courier New" panose="02070309020205020404" pitchFamily="49" charset="0"/>
              </a:rPr>
              <a:t>a</a:t>
            </a:r>
            <a:r>
              <a:rPr lang="ja-JP" altLang="en-US" sz="1800" b="1" dirty="0">
                <a:latin typeface="Courier New" panose="02070309020205020404" pitchFamily="49" charset="0"/>
              </a:rPr>
              <a:t>”</a:t>
            </a:r>
            <a:r>
              <a:rPr lang="en-US" altLang="ja-JP" sz="1800" b="1" dirty="0">
                <a:latin typeface="Courier New" panose="02070309020205020404" pitchFamily="49" charset="0"/>
              </a:rPr>
              <a:t>: 0.20 , </a:t>
            </a:r>
            <a:r>
              <a:rPr lang="ja-JP" altLang="en-US" sz="1800" b="1" dirty="0">
                <a:latin typeface="Courier New" panose="02070309020205020404" pitchFamily="49" charset="0"/>
              </a:rPr>
              <a:t>“</a:t>
            </a:r>
            <a:r>
              <a:rPr lang="en-US" altLang="ja-JP" sz="1800" b="1" dirty="0">
                <a:latin typeface="Courier New" panose="02070309020205020404" pitchFamily="49" charset="0"/>
              </a:rPr>
              <a:t>r</a:t>
            </a:r>
            <a:r>
              <a:rPr lang="ja-JP" altLang="en-US" sz="1800" b="1" dirty="0">
                <a:latin typeface="Courier New" panose="02070309020205020404" pitchFamily="49" charset="0"/>
              </a:rPr>
              <a:t>”</a:t>
            </a:r>
            <a:r>
              <a:rPr lang="en-US" altLang="ja-JP" sz="1800" b="1" dirty="0">
                <a:latin typeface="Courier New" panose="02070309020205020404" pitchFamily="49" charset="0"/>
              </a:rPr>
              <a:t> : 0.15,</a:t>
            </a:r>
          </a:p>
          <a:p>
            <a:pPr algn="l"/>
            <a:r>
              <a:rPr lang="ja-JP" altLang="en-US" sz="1800" b="1" dirty="0">
                <a:latin typeface="Courier New" panose="02070309020205020404" pitchFamily="49" charset="0"/>
              </a:rPr>
              <a:t>“</a:t>
            </a:r>
            <a:r>
              <a:rPr lang="en-US" altLang="ja-JP" sz="1800" b="1" dirty="0">
                <a:latin typeface="Courier New" panose="02070309020205020404" pitchFamily="49" charset="0"/>
              </a:rPr>
              <a:t>v</a:t>
            </a:r>
            <a:r>
              <a:rPr lang="ja-JP" altLang="en-US" sz="1800" b="1" dirty="0">
                <a:latin typeface="Courier New" panose="02070309020205020404" pitchFamily="49" charset="0"/>
              </a:rPr>
              <a:t>”</a:t>
            </a:r>
            <a:r>
              <a:rPr lang="en-US" altLang="ja-JP" sz="1800" b="1" dirty="0">
                <a:latin typeface="Courier New" panose="02070309020205020404" pitchFamily="49" charset="0"/>
              </a:rPr>
              <a:t>: 0.15 , </a:t>
            </a:r>
            <a:r>
              <a:rPr lang="ja-JP" altLang="en-US" sz="1800" b="1" dirty="0">
                <a:latin typeface="Courier New" panose="02070309020205020404" pitchFamily="49" charset="0"/>
              </a:rPr>
              <a:t>“</a:t>
            </a:r>
            <a:r>
              <a:rPr lang="en-US" altLang="ja-JP" sz="1800" b="1" dirty="0">
                <a:latin typeface="Courier New" panose="02070309020205020404" pitchFamily="49" charset="0"/>
              </a:rPr>
              <a:t>e</a:t>
            </a:r>
            <a:r>
              <a:rPr lang="ja-JP" altLang="en-US" sz="1800" b="1" dirty="0">
                <a:latin typeface="Courier New" panose="02070309020205020404" pitchFamily="49" charset="0"/>
              </a:rPr>
              <a:t>”</a:t>
            </a:r>
            <a:r>
              <a:rPr lang="en-US" altLang="ja-JP" sz="1800" b="1" dirty="0">
                <a:latin typeface="Courier New" panose="02070309020205020404" pitchFamily="49" charset="0"/>
              </a:rPr>
              <a:t> : 0.06, </a:t>
            </a:r>
          </a:p>
          <a:p>
            <a:pPr algn="l"/>
            <a:r>
              <a:rPr lang="ja-JP" altLang="en-US" sz="1800" b="1" dirty="0">
                <a:latin typeface="Courier New" panose="02070309020205020404" pitchFamily="49" charset="0"/>
              </a:rPr>
              <a:t>“</a:t>
            </a:r>
            <a:r>
              <a:rPr lang="en-US" altLang="ja-JP" sz="1800" b="1" dirty="0">
                <a:latin typeface="Courier New" panose="02070309020205020404" pitchFamily="49" charset="0"/>
              </a:rPr>
              <a:t>y</a:t>
            </a:r>
            <a:r>
              <a:rPr lang="ja-JP" altLang="en-US" sz="1800" b="1" dirty="0">
                <a:latin typeface="Courier New" panose="02070309020205020404" pitchFamily="49" charset="0"/>
              </a:rPr>
              <a:t>”</a:t>
            </a:r>
            <a:r>
              <a:rPr lang="en-US" altLang="ja-JP" sz="1800" b="1" dirty="0">
                <a:latin typeface="Courier New" panose="02070309020205020404" pitchFamily="49" charset="0"/>
              </a:rPr>
              <a:t>: 0.04 }</a:t>
            </a:r>
            <a:r>
              <a:rPr lang="en-US" altLang="ja-JP" sz="2400" b="1" dirty="0"/>
              <a:t> </a:t>
            </a:r>
            <a:r>
              <a:rPr lang="en-US" altLang="ja-JP" sz="1400" b="1" dirty="0"/>
              <a:t> </a:t>
            </a:r>
            <a:endParaRPr lang="en-US" altLang="en-US" sz="1400" b="1" dirty="0"/>
          </a:p>
        </p:txBody>
      </p:sp>
      <p:sp>
        <p:nvSpPr>
          <p:cNvPr id="110597" name="Text Box 8">
            <a:extLst>
              <a:ext uri="{FF2B5EF4-FFF2-40B4-BE49-F238E27FC236}">
                <a16:creationId xmlns:a16="http://schemas.microsoft.com/office/drawing/2014/main" id="{035EC03C-F024-4F16-831D-4B37FE8DBB9C}"/>
              </a:ext>
            </a:extLst>
          </p:cNvPr>
          <p:cNvSpPr txBox="1">
            <a:spLocks noChangeArrowheads="1"/>
          </p:cNvSpPr>
          <p:nvPr/>
        </p:nvSpPr>
        <p:spPr bwMode="auto">
          <a:xfrm>
            <a:off x="2859088" y="2000250"/>
            <a:ext cx="61325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latin typeface="Courier New" panose="02070309020205020404" pitchFamily="49" charset="0"/>
              </a:rPr>
              <a:t>def </a:t>
            </a:r>
            <a:r>
              <a:rPr lang="en-US" altLang="en-US" sz="2000" b="1" dirty="0" err="1">
                <a:latin typeface="Courier New" panose="02070309020205020404" pitchFamily="49" charset="0"/>
              </a:rPr>
              <a:t>make_tree</a:t>
            </a:r>
            <a:r>
              <a:rPr lang="en-US" altLang="en-US" sz="2000" b="1" dirty="0">
                <a:latin typeface="Courier New" panose="02070309020205020404" pitchFamily="49" charset="0"/>
              </a:rPr>
              <a:t>(self, counter):</a:t>
            </a:r>
          </a:p>
          <a:p>
            <a:pPr algn="l"/>
            <a:endParaRPr lang="en-US" altLang="en-US" sz="2000" dirty="0">
              <a:latin typeface="Courier New" panose="02070309020205020404" pitchFamily="49" charset="0"/>
            </a:endParaRPr>
          </a:p>
          <a:p>
            <a:pPr algn="l"/>
            <a:endParaRPr lang="en-US" altLang="en-US" sz="2000" dirty="0">
              <a:latin typeface="Courier New" panose="02070309020205020404" pitchFamily="49" charset="0"/>
            </a:endParaRPr>
          </a:p>
        </p:txBody>
      </p:sp>
      <p:sp>
        <p:nvSpPr>
          <p:cNvPr id="110598" name="Rectangle 9">
            <a:extLst>
              <a:ext uri="{FF2B5EF4-FFF2-40B4-BE49-F238E27FC236}">
                <a16:creationId xmlns:a16="http://schemas.microsoft.com/office/drawing/2014/main" id="{51CF5836-68BB-4B19-A0AF-49C8426D79B0}"/>
              </a:ext>
            </a:extLst>
          </p:cNvPr>
          <p:cNvSpPr>
            <a:spLocks noChangeArrowheads="1"/>
          </p:cNvSpPr>
          <p:nvPr/>
        </p:nvSpPr>
        <p:spPr bwMode="auto">
          <a:xfrm>
            <a:off x="2819400" y="1905000"/>
            <a:ext cx="6172200" cy="2588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599" name="Text Box 10">
            <a:extLst>
              <a:ext uri="{FF2B5EF4-FFF2-40B4-BE49-F238E27FC236}">
                <a16:creationId xmlns:a16="http://schemas.microsoft.com/office/drawing/2014/main" id="{CEF6F3BB-F88B-4EA6-A522-E33994F7FA6C}"/>
              </a:ext>
            </a:extLst>
          </p:cNvPr>
          <p:cNvSpPr txBox="1">
            <a:spLocks noChangeArrowheads="1"/>
          </p:cNvSpPr>
          <p:nvPr/>
        </p:nvSpPr>
        <p:spPr bwMode="auto">
          <a:xfrm>
            <a:off x="3810000" y="1066800"/>
            <a:ext cx="5334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solidFill>
                  <a:srgbClr val="117A0E"/>
                </a:solidFill>
              </a:rPr>
              <a:t>Assume a function </a:t>
            </a:r>
            <a:r>
              <a:rPr lang="en-US" altLang="en-US" sz="1600" b="1">
                <a:solidFill>
                  <a:srgbClr val="117A0E"/>
                </a:solidFill>
                <a:latin typeface="Courier New" panose="02070309020205020404" pitchFamily="49" charset="0"/>
              </a:rPr>
              <a:t>minfrequency(frequencies)</a:t>
            </a:r>
          </a:p>
          <a:p>
            <a:pPr algn="l">
              <a:spcBef>
                <a:spcPct val="50000"/>
              </a:spcBef>
            </a:pPr>
            <a:r>
              <a:rPr lang="en-US" altLang="en-US" sz="1600" b="1">
                <a:solidFill>
                  <a:srgbClr val="117A0E"/>
                </a:solidFill>
              </a:rPr>
              <a:t>that returns the character (key) with min frequency!</a:t>
            </a:r>
            <a:endParaRPr lang="en-US" altLang="en-US" sz="1400"/>
          </a:p>
        </p:txBody>
      </p:sp>
      <p:sp>
        <p:nvSpPr>
          <p:cNvPr id="110600" name="Rectangle 11">
            <a:extLst>
              <a:ext uri="{FF2B5EF4-FFF2-40B4-BE49-F238E27FC236}">
                <a16:creationId xmlns:a16="http://schemas.microsoft.com/office/drawing/2014/main" id="{874817E1-2AAE-4956-AB7E-52EFEB5D1798}"/>
              </a:ext>
            </a:extLst>
          </p:cNvPr>
          <p:cNvSpPr>
            <a:spLocks noChangeArrowheads="1"/>
          </p:cNvSpPr>
          <p:nvPr/>
        </p:nvSpPr>
        <p:spPr bwMode="auto">
          <a:xfrm>
            <a:off x="3810000" y="1066800"/>
            <a:ext cx="5181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0601" name="Rectangle 13">
            <a:extLst>
              <a:ext uri="{FF2B5EF4-FFF2-40B4-BE49-F238E27FC236}">
                <a16:creationId xmlns:a16="http://schemas.microsoft.com/office/drawing/2014/main" id="{2EFBEBB0-12DE-41AD-BC60-876E81E1A513}"/>
              </a:ext>
            </a:extLst>
          </p:cNvPr>
          <p:cNvSpPr>
            <a:spLocks noChangeArrowheads="1"/>
          </p:cNvSpPr>
          <p:nvPr/>
        </p:nvSpPr>
        <p:spPr bwMode="auto">
          <a:xfrm>
            <a:off x="-76200" y="2667000"/>
            <a:ext cx="285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b="1"/>
              <a:t>( </a:t>
            </a:r>
            <a:r>
              <a:rPr lang="en-US" altLang="en-US" sz="1800" b="1">
                <a:solidFill>
                  <a:srgbClr val="117A0E"/>
                </a:solidFill>
              </a:rPr>
              <a:t>(</a:t>
            </a:r>
            <a:r>
              <a:rPr lang="en-US" altLang="en-US" sz="1800"/>
              <a:t> </a:t>
            </a:r>
            <a:r>
              <a:rPr lang="en-US" altLang="en-US" sz="1800">
                <a:solidFill>
                  <a:srgbClr val="7A131D"/>
                </a:solidFill>
              </a:rPr>
              <a:t>(a, r)</a:t>
            </a:r>
            <a:r>
              <a:rPr lang="en-US" altLang="en-US" sz="1800"/>
              <a:t> , </a:t>
            </a:r>
            <a:r>
              <a:rPr lang="en-US" altLang="en-US" sz="1800">
                <a:solidFill>
                  <a:srgbClr val="121C85"/>
                </a:solidFill>
              </a:rPr>
              <a:t>(v, (e, y) )</a:t>
            </a:r>
            <a:r>
              <a:rPr lang="en-US" altLang="en-US" sz="1800"/>
              <a:t> </a:t>
            </a:r>
            <a:r>
              <a:rPr lang="en-US" altLang="en-US" sz="1800" b="1">
                <a:solidFill>
                  <a:srgbClr val="117A0E"/>
                </a:solidFill>
              </a:rPr>
              <a:t>)  </a:t>
            </a:r>
            <a:r>
              <a:rPr lang="en-US" altLang="en-US" sz="1800" b="1"/>
              <a:t>, h </a:t>
            </a:r>
            <a:r>
              <a:rPr lang="en-US" altLang="en-US" sz="2400" b="1"/>
              <a:t>)</a:t>
            </a:r>
          </a:p>
        </p:txBody>
      </p:sp>
      <p:pic>
        <p:nvPicPr>
          <p:cNvPr id="110596" name="Picture 7">
            <a:extLst>
              <a:ext uri="{FF2B5EF4-FFF2-40B4-BE49-F238E27FC236}">
                <a16:creationId xmlns:a16="http://schemas.microsoft.com/office/drawing/2014/main" id="{BFACE48E-9D88-45EE-9151-8E1CE88C0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8325"/>
            <a:ext cx="2819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64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B4671D2E-335E-47F4-956D-2EA48E97704D}"/>
              </a:ext>
            </a:extLst>
          </p:cNvPr>
          <p:cNvSpPr>
            <a:spLocks noGrp="1" noChangeArrowheads="1"/>
          </p:cNvSpPr>
          <p:nvPr>
            <p:ph type="title"/>
          </p:nvPr>
        </p:nvSpPr>
        <p:spPr>
          <a:xfrm>
            <a:off x="685800" y="-152400"/>
            <a:ext cx="7772400" cy="1143000"/>
          </a:xfrm>
        </p:spPr>
        <p:txBody>
          <a:bodyPr/>
          <a:lstStyle/>
          <a:p>
            <a:pPr eaLnBrk="1" hangingPunct="1"/>
            <a:r>
              <a:rPr lang="en-US" altLang="en-US"/>
              <a:t>The Huffman Encoder</a:t>
            </a:r>
          </a:p>
        </p:txBody>
      </p:sp>
      <p:grpSp>
        <p:nvGrpSpPr>
          <p:cNvPr id="120834" name="Group 4">
            <a:extLst>
              <a:ext uri="{FF2B5EF4-FFF2-40B4-BE49-F238E27FC236}">
                <a16:creationId xmlns:a16="http://schemas.microsoft.com/office/drawing/2014/main" id="{57FAE816-CF95-4B6B-9E83-4313E30F4722}"/>
              </a:ext>
            </a:extLst>
          </p:cNvPr>
          <p:cNvGrpSpPr>
            <a:grpSpLocks/>
          </p:cNvGrpSpPr>
          <p:nvPr/>
        </p:nvGrpSpPr>
        <p:grpSpPr bwMode="auto">
          <a:xfrm>
            <a:off x="381000" y="885825"/>
            <a:ext cx="8218488" cy="180975"/>
            <a:chOff x="295" y="1311"/>
            <a:chExt cx="5177" cy="114"/>
          </a:xfrm>
        </p:grpSpPr>
        <p:sp>
          <p:nvSpPr>
            <p:cNvPr id="120840" name="Rectangle 5">
              <a:extLst>
                <a:ext uri="{FF2B5EF4-FFF2-40B4-BE49-F238E27FC236}">
                  <a16:creationId xmlns:a16="http://schemas.microsoft.com/office/drawing/2014/main" id="{BF42F91A-B669-4B1D-9C5E-13D3EDEAE50F}"/>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841" name="Rectangle 6">
              <a:extLst>
                <a:ext uri="{FF2B5EF4-FFF2-40B4-BE49-F238E27FC236}">
                  <a16:creationId xmlns:a16="http://schemas.microsoft.com/office/drawing/2014/main" id="{85C6B2E9-5076-47F6-84BF-96CF6B902CA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20835" name="Text Box 7">
            <a:extLst>
              <a:ext uri="{FF2B5EF4-FFF2-40B4-BE49-F238E27FC236}">
                <a16:creationId xmlns:a16="http://schemas.microsoft.com/office/drawing/2014/main" id="{A1C9F4C1-89B6-4C7B-8ACB-EC182E55DB4F}"/>
              </a:ext>
            </a:extLst>
          </p:cNvPr>
          <p:cNvSpPr txBox="1">
            <a:spLocks noChangeArrowheads="1"/>
          </p:cNvSpPr>
          <p:nvPr/>
        </p:nvSpPr>
        <p:spPr bwMode="auto">
          <a:xfrm>
            <a:off x="152400" y="1295400"/>
            <a:ext cx="52800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endParaRPr lang="en-US" altLang="en-US" sz="2800" b="1" dirty="0"/>
          </a:p>
          <a:p>
            <a:pPr algn="l"/>
            <a:r>
              <a:rPr lang="en-US" altLang="en-US" sz="2000" b="1" dirty="0"/>
              <a:t>Read input file into string S</a:t>
            </a:r>
          </a:p>
          <a:p>
            <a:pPr algn="l"/>
            <a:r>
              <a:rPr lang="en-US" altLang="en-US" sz="2000" b="1" dirty="0">
                <a:solidFill>
                  <a:srgbClr val="117A0E"/>
                </a:solidFill>
              </a:rPr>
              <a:t>Count letter frequencies in S</a:t>
            </a:r>
            <a:endParaRPr lang="en-US" altLang="en-US" sz="2000" b="1" dirty="0"/>
          </a:p>
          <a:p>
            <a:pPr algn="l"/>
            <a:r>
              <a:rPr lang="en-US" altLang="en-US" sz="2000" b="1" dirty="0">
                <a:solidFill>
                  <a:srgbClr val="9C030E"/>
                </a:solidFill>
              </a:rPr>
              <a:t>Build the Huffman tree</a:t>
            </a:r>
            <a:endParaRPr lang="en-US" altLang="en-US" sz="2000" b="1" dirty="0"/>
          </a:p>
          <a:p>
            <a:pPr algn="l"/>
            <a:r>
              <a:rPr lang="en-US" altLang="en-US" sz="2000" b="1" dirty="0">
                <a:solidFill>
                  <a:srgbClr val="121C85"/>
                </a:solidFill>
              </a:rPr>
              <a:t>Find the Huffman code for each character</a:t>
            </a:r>
            <a:r>
              <a:rPr lang="en-US" altLang="en-US" sz="2000" b="1" dirty="0"/>
              <a:t> </a:t>
            </a:r>
          </a:p>
          <a:p>
            <a:pPr algn="l"/>
            <a:r>
              <a:rPr lang="en-US" altLang="en-US" sz="2000" b="1" dirty="0" err="1"/>
              <a:t>binary_sequence</a:t>
            </a:r>
            <a:r>
              <a:rPr lang="en-US" altLang="en-US" sz="2000" b="1" dirty="0"/>
              <a:t> = ''</a:t>
            </a:r>
            <a:endParaRPr lang="en-US" altLang="ja-JP" sz="2000" b="1" dirty="0"/>
          </a:p>
          <a:p>
            <a:pPr algn="l"/>
            <a:r>
              <a:rPr lang="en-US" altLang="en-US" sz="2000" b="1" dirty="0">
                <a:solidFill>
                  <a:srgbClr val="B84B08"/>
                </a:solidFill>
              </a:rPr>
              <a:t>for each character c in S </a:t>
            </a:r>
          </a:p>
          <a:p>
            <a:pPr algn="l"/>
            <a:r>
              <a:rPr lang="en-US" altLang="en-US" sz="2000" b="1" dirty="0">
                <a:solidFill>
                  <a:srgbClr val="B84B08"/>
                </a:solidFill>
              </a:rPr>
              <a:t>  </a:t>
            </a:r>
            <a:r>
              <a:rPr lang="en-US" altLang="en-US" sz="2000" b="1" dirty="0" err="1">
                <a:solidFill>
                  <a:srgbClr val="B84B08"/>
                </a:solidFill>
              </a:rPr>
              <a:t>binary_sequence</a:t>
            </a:r>
            <a:r>
              <a:rPr lang="en-US" altLang="en-US" sz="2000" b="1" dirty="0">
                <a:solidFill>
                  <a:srgbClr val="B84B08"/>
                </a:solidFill>
              </a:rPr>
              <a:t> += Huffman code for c</a:t>
            </a:r>
          </a:p>
          <a:p>
            <a:pPr algn="l"/>
            <a:r>
              <a:rPr lang="en-US" altLang="en-US" sz="2000" b="1" dirty="0"/>
              <a:t>Write output to file</a:t>
            </a:r>
            <a:endParaRPr lang="en-US" altLang="en-US" sz="2800" b="1" dirty="0"/>
          </a:p>
          <a:p>
            <a:pPr algn="l"/>
            <a:r>
              <a:rPr lang="en-US" altLang="en-US" sz="2800" b="1" dirty="0"/>
              <a:t>		</a:t>
            </a:r>
            <a:endParaRPr lang="en-US" altLang="en-US" dirty="0"/>
          </a:p>
        </p:txBody>
      </p:sp>
      <p:sp>
        <p:nvSpPr>
          <p:cNvPr id="120836" name="Text Box 13">
            <a:extLst>
              <a:ext uri="{FF2B5EF4-FFF2-40B4-BE49-F238E27FC236}">
                <a16:creationId xmlns:a16="http://schemas.microsoft.com/office/drawing/2014/main" id="{764A7920-623D-4C09-9E4B-9F4C7A4005B5}"/>
              </a:ext>
            </a:extLst>
          </p:cNvPr>
          <p:cNvSpPr txBox="1">
            <a:spLocks noChangeArrowheads="1"/>
          </p:cNvSpPr>
          <p:nvPr/>
        </p:nvSpPr>
        <p:spPr bwMode="auto">
          <a:xfrm>
            <a:off x="5181600" y="1143000"/>
            <a:ext cx="375126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117A0E"/>
                </a:solidFill>
                <a:latin typeface="Courier New" panose="02070309020205020404" pitchFamily="49" charset="0"/>
              </a:rPr>
              <a:t>frequencies = { </a:t>
            </a:r>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h</a:t>
            </a:r>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 0.40,</a:t>
            </a:r>
          </a:p>
          <a:p>
            <a:pPr algn="l"/>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a</a:t>
            </a:r>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 0.20 , </a:t>
            </a:r>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r</a:t>
            </a:r>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 : 0.15,</a:t>
            </a:r>
          </a:p>
          <a:p>
            <a:pPr algn="l"/>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v</a:t>
            </a:r>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 0.15 , </a:t>
            </a:r>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e</a:t>
            </a:r>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 : 0.06, </a:t>
            </a:r>
          </a:p>
          <a:p>
            <a:pPr algn="l"/>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y</a:t>
            </a:r>
            <a:r>
              <a:rPr lang="ja-JP" altLang="en-US" sz="1800" b="1">
                <a:solidFill>
                  <a:srgbClr val="117A0E"/>
                </a:solidFill>
                <a:latin typeface="Courier New" panose="02070309020205020404" pitchFamily="49" charset="0"/>
              </a:rPr>
              <a:t>”</a:t>
            </a:r>
            <a:r>
              <a:rPr lang="en-US" altLang="ja-JP" sz="1800" b="1">
                <a:solidFill>
                  <a:srgbClr val="117A0E"/>
                </a:solidFill>
                <a:latin typeface="Courier New" panose="02070309020205020404" pitchFamily="49" charset="0"/>
              </a:rPr>
              <a:t>: 0.04 }</a:t>
            </a:r>
            <a:r>
              <a:rPr lang="en-US" altLang="ja-JP" sz="2400" b="1"/>
              <a:t> </a:t>
            </a:r>
            <a:r>
              <a:rPr lang="en-US" altLang="ja-JP" sz="1400" b="1"/>
              <a:t> </a:t>
            </a:r>
            <a:endParaRPr lang="en-US" altLang="en-US" sz="1400" b="1"/>
          </a:p>
        </p:txBody>
      </p:sp>
      <p:pic>
        <p:nvPicPr>
          <p:cNvPr id="120837" name="Picture 14">
            <a:extLst>
              <a:ext uri="{FF2B5EF4-FFF2-40B4-BE49-F238E27FC236}">
                <a16:creationId xmlns:a16="http://schemas.microsoft.com/office/drawing/2014/main" id="{BCD7B0CF-6200-49C6-9093-A2938FA01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79725"/>
            <a:ext cx="2819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15">
            <a:extLst>
              <a:ext uri="{FF2B5EF4-FFF2-40B4-BE49-F238E27FC236}">
                <a16:creationId xmlns:a16="http://schemas.microsoft.com/office/drawing/2014/main" id="{A49D87BE-6376-4238-9602-E3B9274C3F14}"/>
              </a:ext>
            </a:extLst>
          </p:cNvPr>
          <p:cNvSpPr>
            <a:spLocks noChangeArrowheads="1"/>
          </p:cNvSpPr>
          <p:nvPr/>
        </p:nvSpPr>
        <p:spPr bwMode="auto">
          <a:xfrm>
            <a:off x="5410200" y="2590800"/>
            <a:ext cx="3276600" cy="3048000"/>
          </a:xfrm>
          <a:prstGeom prst="rect">
            <a:avLst/>
          </a:prstGeom>
          <a:noFill/>
          <a:ln w="57150">
            <a:solidFill>
              <a:srgbClr val="9C03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839" name="Rectangle 17">
            <a:extLst>
              <a:ext uri="{FF2B5EF4-FFF2-40B4-BE49-F238E27FC236}">
                <a16:creationId xmlns:a16="http://schemas.microsoft.com/office/drawing/2014/main" id="{7725050F-AA82-418D-886C-C8E203E22A05}"/>
              </a:ext>
            </a:extLst>
          </p:cNvPr>
          <p:cNvSpPr>
            <a:spLocks noChangeArrowheads="1"/>
          </p:cNvSpPr>
          <p:nvPr/>
        </p:nvSpPr>
        <p:spPr bwMode="auto">
          <a:xfrm>
            <a:off x="5410200" y="6018213"/>
            <a:ext cx="346868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121C85"/>
                </a:solidFill>
              </a:rPr>
              <a:t>h: 1         a : 000      r:  001</a:t>
            </a:r>
          </a:p>
          <a:p>
            <a:pPr algn="l"/>
            <a:r>
              <a:rPr lang="en-US" altLang="en-US" sz="1800" b="1">
                <a:solidFill>
                  <a:srgbClr val="121C85"/>
                </a:solidFill>
              </a:rPr>
              <a:t>v: 010     e:  0110    y:  0111</a:t>
            </a:r>
          </a:p>
          <a:p>
            <a:pPr algn="l"/>
            <a:endParaRPr lang="en-US" altLang="en-US" sz="1800" b="1">
              <a:solidFill>
                <a:srgbClr val="121C8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4">
            <a:extLst>
              <a:ext uri="{FF2B5EF4-FFF2-40B4-BE49-F238E27FC236}">
                <a16:creationId xmlns:a16="http://schemas.microsoft.com/office/drawing/2014/main" id="{353F1975-91CA-49FE-9C15-90CFA227BAD7}"/>
              </a:ext>
            </a:extLst>
          </p:cNvPr>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a:solidFill>
                  <a:schemeClr val="tx2"/>
                </a:solidFill>
              </a:rPr>
              <a:t>The Huffman Decoder</a:t>
            </a:r>
          </a:p>
        </p:txBody>
      </p:sp>
      <p:grpSp>
        <p:nvGrpSpPr>
          <p:cNvPr id="121858" name="Group 5">
            <a:extLst>
              <a:ext uri="{FF2B5EF4-FFF2-40B4-BE49-F238E27FC236}">
                <a16:creationId xmlns:a16="http://schemas.microsoft.com/office/drawing/2014/main" id="{68F2CF1C-EF61-4BF1-9346-81A4701F2C0A}"/>
              </a:ext>
            </a:extLst>
          </p:cNvPr>
          <p:cNvGrpSpPr>
            <a:grpSpLocks/>
          </p:cNvGrpSpPr>
          <p:nvPr/>
        </p:nvGrpSpPr>
        <p:grpSpPr bwMode="auto">
          <a:xfrm>
            <a:off x="381000" y="1038225"/>
            <a:ext cx="8218488" cy="180975"/>
            <a:chOff x="295" y="1311"/>
            <a:chExt cx="5177" cy="114"/>
          </a:xfrm>
        </p:grpSpPr>
        <p:sp>
          <p:nvSpPr>
            <p:cNvPr id="121861" name="Rectangle 6">
              <a:extLst>
                <a:ext uri="{FF2B5EF4-FFF2-40B4-BE49-F238E27FC236}">
                  <a16:creationId xmlns:a16="http://schemas.microsoft.com/office/drawing/2014/main" id="{F39CEA53-2082-42A7-B7A6-9348AC85AD03}"/>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1862" name="Rectangle 7">
              <a:extLst>
                <a:ext uri="{FF2B5EF4-FFF2-40B4-BE49-F238E27FC236}">
                  <a16:creationId xmlns:a16="http://schemas.microsoft.com/office/drawing/2014/main" id="{7817E184-8D5B-4B0E-A8EB-DD263E2285A4}"/>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21859" name="Rectangle 8">
            <a:extLst>
              <a:ext uri="{FF2B5EF4-FFF2-40B4-BE49-F238E27FC236}">
                <a16:creationId xmlns:a16="http://schemas.microsoft.com/office/drawing/2014/main" id="{85CE529D-4CB3-4BBA-9CDF-5EB0AF32EC23}"/>
              </a:ext>
            </a:extLst>
          </p:cNvPr>
          <p:cNvSpPr>
            <a:spLocks noChangeArrowheads="1"/>
          </p:cNvSpPr>
          <p:nvPr/>
        </p:nvSpPr>
        <p:spPr bwMode="auto">
          <a:xfrm>
            <a:off x="381000" y="1524000"/>
            <a:ext cx="4391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t>Read compressed file into string E</a:t>
            </a:r>
          </a:p>
          <a:p>
            <a:pPr algn="l"/>
            <a:r>
              <a:rPr lang="en-US" altLang="en-US" sz="2000" b="1" dirty="0">
                <a:solidFill>
                  <a:srgbClr val="121C85"/>
                </a:solidFill>
              </a:rPr>
              <a:t>E = Huffman table + </a:t>
            </a:r>
            <a:r>
              <a:rPr lang="en-US" altLang="en-US" sz="2000" b="1" dirty="0">
                <a:solidFill>
                  <a:srgbClr val="9C030E"/>
                </a:solidFill>
              </a:rPr>
              <a:t>weird symbols</a:t>
            </a:r>
          </a:p>
          <a:p>
            <a:pPr algn="l"/>
            <a:r>
              <a:rPr lang="en-US" altLang="en-US" sz="2000" b="1" dirty="0"/>
              <a:t>Expand E to original text string S</a:t>
            </a:r>
          </a:p>
          <a:p>
            <a:pPr algn="l"/>
            <a:r>
              <a:rPr lang="en-US" altLang="en-US" sz="2000" b="1" dirty="0"/>
              <a:t>Save S to file</a:t>
            </a:r>
            <a:endParaRPr lang="en-US" altLang="en-US" sz="2000" b="1" dirty="0">
              <a:solidFill>
                <a:srgbClr val="9C030E"/>
              </a:solidFill>
            </a:endParaRPr>
          </a:p>
          <a:p>
            <a:pPr algn="l"/>
            <a:endParaRPr lang="en-US" altLang="en-US" sz="2000" b="1" dirty="0">
              <a:solidFill>
                <a:srgbClr val="9C030E"/>
              </a:solidFill>
            </a:endParaRPr>
          </a:p>
          <a:p>
            <a:pPr algn="l"/>
            <a:endParaRPr lang="en-US" altLang="en-US" sz="2000" b="1" dirty="0"/>
          </a:p>
          <a:p>
            <a:pPr algn="l"/>
            <a:endParaRPr lang="en-US" altLang="en-US" sz="2000" b="1" dirty="0"/>
          </a:p>
        </p:txBody>
      </p:sp>
      <p:sp>
        <p:nvSpPr>
          <p:cNvPr id="121860" name="Rectangle 9">
            <a:extLst>
              <a:ext uri="{FF2B5EF4-FFF2-40B4-BE49-F238E27FC236}">
                <a16:creationId xmlns:a16="http://schemas.microsoft.com/office/drawing/2014/main" id="{156E3AEC-DA1E-4474-8DEA-259FB396D04C}"/>
              </a:ext>
            </a:extLst>
          </p:cNvPr>
          <p:cNvSpPr>
            <a:spLocks noChangeArrowheads="1"/>
          </p:cNvSpPr>
          <p:nvPr/>
        </p:nvSpPr>
        <p:spPr bwMode="auto">
          <a:xfrm>
            <a:off x="5294313" y="1524000"/>
            <a:ext cx="346868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121C85"/>
                </a:solidFill>
              </a:rPr>
              <a:t>6 </a:t>
            </a:r>
          </a:p>
          <a:p>
            <a:pPr algn="l"/>
            <a:r>
              <a:rPr lang="en-US" altLang="en-US" sz="1800" b="1">
                <a:solidFill>
                  <a:srgbClr val="121C85"/>
                </a:solidFill>
              </a:rPr>
              <a:t>2001</a:t>
            </a:r>
          </a:p>
          <a:p>
            <a:pPr algn="l"/>
            <a:r>
              <a:rPr lang="en-US" altLang="en-US" sz="1800" b="1">
                <a:solidFill>
                  <a:srgbClr val="121C85"/>
                </a:solidFill>
              </a:rPr>
              <a:t>h: 1         a : 000      r:  001</a:t>
            </a:r>
          </a:p>
          <a:p>
            <a:pPr algn="l"/>
            <a:r>
              <a:rPr lang="en-US" altLang="en-US" sz="1800" b="1">
                <a:solidFill>
                  <a:srgbClr val="121C85"/>
                </a:solidFill>
              </a:rPr>
              <a:t>v: 010     e:  0110    y:  0111</a:t>
            </a:r>
          </a:p>
          <a:p>
            <a:pPr algn="l"/>
            <a:r>
              <a:rPr lang="en-US" altLang="en-US" sz="1800" b="1">
                <a:solidFill>
                  <a:srgbClr val="9C030E"/>
                </a:solidFill>
              </a:rPr>
              <a:t>$a!*&amp;spam^&gt;\n):^)</a:t>
            </a:r>
          </a:p>
          <a:p>
            <a:pPr algn="l"/>
            <a:r>
              <a:rPr lang="en-US" altLang="en-US" sz="1800" b="1">
                <a:solidFill>
                  <a:srgbClr val="9C030E"/>
                </a:solidFill>
              </a:rPr>
              <a:t>pen*guin!*blah/~.\cs5!.&lt;-42</a:t>
            </a:r>
          </a:p>
          <a:p>
            <a:pPr algn="l"/>
            <a:r>
              <a:rPr lang="en-US" altLang="en-US" sz="1800" b="1">
                <a:solidFill>
                  <a:srgbClr val="9C030E"/>
                </a:solidFill>
              </a:rPr>
              <a:t>blahblahblah</a:t>
            </a:r>
            <a:endParaRPr lang="en-US" altLang="en-US" sz="1800" b="1">
              <a:solidFill>
                <a:srgbClr val="121C8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0"/>
            <a:ext cx="8229600" cy="1143000"/>
          </a:xfrm>
          <a:prstGeom prst="rect">
            <a:avLst/>
          </a:prstGeom>
        </p:spPr>
        <p:txBody>
          <a:bodyPr anchor="ctr">
            <a:noAutofit/>
          </a:bodyPr>
          <a:lstStyle/>
          <a:p>
            <a:pPr defTabSz="457200" eaLnBrk="1" fontAlgn="auto" hangingPunct="1">
              <a:spcAft>
                <a:spcPts val="0"/>
              </a:spcAft>
              <a:defRPr/>
            </a:pPr>
            <a:r>
              <a:rPr lang="en-US" sz="3900" dirty="0" err="1">
                <a:latin typeface="+mj-lt"/>
                <a:ea typeface="+mj-ea"/>
                <a:cs typeface="+mj-cs"/>
              </a:rPr>
              <a:t>OOPs</a:t>
            </a:r>
            <a:r>
              <a:rPr lang="en-US" sz="3900" dirty="0">
                <a:latin typeface="+mj-lt"/>
                <a:ea typeface="+mj-ea"/>
                <a:cs typeface="+mj-cs"/>
              </a:rPr>
              <a:t>!  (Object-Oriented Programs)</a:t>
            </a:r>
          </a:p>
        </p:txBody>
      </p:sp>
      <p:sp>
        <p:nvSpPr>
          <p:cNvPr id="4099" name="Content Placeholder 2"/>
          <p:cNvSpPr>
            <a:spLocks noGrp="1"/>
          </p:cNvSpPr>
          <p:nvPr>
            <p:ph idx="1"/>
          </p:nvPr>
        </p:nvSpPr>
        <p:spPr>
          <a:xfrm>
            <a:off x="457200" y="2085975"/>
            <a:ext cx="8229600" cy="4525963"/>
          </a:xfrm>
        </p:spPr>
        <p:txBody>
          <a:bodyPr/>
          <a:lstStyle/>
          <a:p>
            <a:pPr>
              <a:buFontTx/>
              <a:buNone/>
            </a:pPr>
            <a:r>
              <a:rPr lang="en-US" altLang="en-US" dirty="0">
                <a:latin typeface="Courier New" pitchFamily="49" charset="0"/>
                <a:cs typeface="Courier New" pitchFamily="49" charset="0"/>
              </a:rPr>
              <a:t>&gt;&gt;&gt; assigned = Date(1, 24, 2013)</a:t>
            </a:r>
          </a:p>
          <a:p>
            <a:pPr>
              <a:buFontTx/>
              <a:buNone/>
            </a:pPr>
            <a:r>
              <a:rPr lang="en-US" altLang="en-US" dirty="0">
                <a:latin typeface="Courier New" pitchFamily="49" charset="0"/>
                <a:cs typeface="Courier New" pitchFamily="49" charset="0"/>
              </a:rPr>
              <a:t>&gt;&gt;&gt; due = Date(2, 1, 2013)</a:t>
            </a:r>
          </a:p>
          <a:p>
            <a:pPr>
              <a:buFontTx/>
              <a:buNone/>
            </a:pPr>
            <a:r>
              <a:rPr lang="en-US" altLang="en-US" dirty="0">
                <a:latin typeface="Courier New" pitchFamily="49" charset="0"/>
                <a:cs typeface="Courier New" pitchFamily="49" charset="0"/>
              </a:rPr>
              <a:t>&gt;&gt;&gt; due – assigned</a:t>
            </a:r>
          </a:p>
          <a:p>
            <a:pPr>
              <a:buFontTx/>
              <a:buNone/>
            </a:pPr>
            <a:r>
              <a:rPr lang="en-US" altLang="en-US" dirty="0">
                <a:latin typeface="Courier New" pitchFamily="49" charset="0"/>
                <a:cs typeface="Courier New" pitchFamily="49" charset="0"/>
              </a:rPr>
              <a:t>8</a:t>
            </a:r>
          </a:p>
          <a:p>
            <a:pPr>
              <a:buFontTx/>
              <a:buNone/>
            </a:pPr>
            <a:r>
              <a:rPr lang="en-US" altLang="en-US" dirty="0">
                <a:latin typeface="Courier New" pitchFamily="49" charset="0"/>
                <a:cs typeface="Courier New" pitchFamily="49" charset="0"/>
              </a:rPr>
              <a:t>&gt;&gt; if due &gt; assigned: </a:t>
            </a:r>
          </a:p>
          <a:p>
            <a:pPr>
              <a:buFontTx/>
              <a:buNone/>
            </a:pPr>
            <a:r>
              <a:rPr lang="en-US" altLang="en-US" dirty="0">
                <a:latin typeface="Courier New" pitchFamily="49" charset="0"/>
                <a:cs typeface="Courier New" pitchFamily="49" charset="0"/>
              </a:rPr>
              <a:t>      print("Go watch a movie!”)</a:t>
            </a:r>
          </a:p>
        </p:txBody>
      </p:sp>
      <p:grpSp>
        <p:nvGrpSpPr>
          <p:cNvPr id="4100" name="Group 3"/>
          <p:cNvGrpSpPr>
            <a:grpSpLocks/>
          </p:cNvGrpSpPr>
          <p:nvPr/>
        </p:nvGrpSpPr>
        <p:grpSpPr bwMode="auto">
          <a:xfrm>
            <a:off x="609600" y="1066800"/>
            <a:ext cx="8218488" cy="180975"/>
            <a:chOff x="295" y="1311"/>
            <a:chExt cx="5177" cy="114"/>
          </a:xfrm>
        </p:grpSpPr>
        <p:sp>
          <p:nvSpPr>
            <p:cNvPr id="410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410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228600"/>
            <a:ext cx="7772400" cy="685800"/>
          </a:xfrm>
        </p:spPr>
        <p:txBody>
          <a:bodyPr/>
          <a:lstStyle/>
          <a:p>
            <a:r>
              <a:rPr lang="en-US" altLang="en-US"/>
              <a:t>One Implementation</a:t>
            </a:r>
          </a:p>
        </p:txBody>
      </p:sp>
      <p:sp>
        <p:nvSpPr>
          <p:cNvPr id="5123" name="Content Placeholder 2"/>
          <p:cNvSpPr>
            <a:spLocks noGrp="1"/>
          </p:cNvSpPr>
          <p:nvPr>
            <p:ph idx="1"/>
          </p:nvPr>
        </p:nvSpPr>
        <p:spPr/>
        <p:txBody>
          <a:bodyPr/>
          <a:lstStyle/>
          <a:p>
            <a:pPr>
              <a:buFontTx/>
              <a:buNone/>
            </a:pPr>
            <a:r>
              <a:rPr lang="en-US" altLang="en-US" sz="2000" b="1" dirty="0">
                <a:latin typeface="Courier New" pitchFamily="49" charset="0"/>
                <a:cs typeface="Courier New" pitchFamily="49" charset="0"/>
              </a:rPr>
              <a:t>class Date(object):</a:t>
            </a:r>
          </a:p>
          <a:p>
            <a:pPr>
              <a:buFontTx/>
              <a:buNone/>
            </a:pPr>
            <a:r>
              <a:rPr lang="en-US" altLang="en-US" sz="2000" b="1" dirty="0">
                <a:latin typeface="Courier New" pitchFamily="49" charset="0"/>
                <a:cs typeface="Courier New" pitchFamily="49" charset="0"/>
              </a:rPr>
              <a:t>  </a:t>
            </a:r>
            <a:r>
              <a:rPr lang="en-US" altLang="en-US" sz="2000" b="1" dirty="0" err="1">
                <a:latin typeface="Courier New" pitchFamily="49" charset="0"/>
                <a:cs typeface="Courier New" pitchFamily="49" charset="0"/>
              </a:rPr>
              <a:t>def</a:t>
            </a:r>
            <a:r>
              <a:rPr lang="en-US" altLang="en-US" sz="2000" b="1" dirty="0">
                <a:latin typeface="Courier New" pitchFamily="49" charset="0"/>
                <a:cs typeface="Courier New" pitchFamily="49" charset="0"/>
              </a:rPr>
              <a:t> __</a:t>
            </a:r>
            <a:r>
              <a:rPr lang="en-US" altLang="en-US" sz="2000" b="1" dirty="0" err="1">
                <a:latin typeface="Courier New" pitchFamily="49" charset="0"/>
                <a:cs typeface="Courier New" pitchFamily="49" charset="0"/>
              </a:rPr>
              <a:t>init</a:t>
            </a:r>
            <a:r>
              <a:rPr lang="en-US" altLang="en-US" sz="2000" b="1" dirty="0">
                <a:latin typeface="Courier New" pitchFamily="49" charset="0"/>
                <a:cs typeface="Courier New" pitchFamily="49" charset="0"/>
              </a:rPr>
              <a:t>__(self, m, d, y):</a:t>
            </a:r>
          </a:p>
          <a:p>
            <a:pPr>
              <a:buFontTx/>
              <a:buNone/>
            </a:pPr>
            <a:r>
              <a:rPr lang="en-US" altLang="en-US" sz="2000" b="1" dirty="0">
                <a:latin typeface="Courier New" pitchFamily="49" charset="0"/>
                <a:cs typeface="Courier New" pitchFamily="49" charset="0"/>
              </a:rPr>
              <a:t>    </a:t>
            </a:r>
            <a:r>
              <a:rPr lang="en-US" altLang="en-US" sz="2000" b="1" dirty="0" err="1">
                <a:latin typeface="Courier New" pitchFamily="49" charset="0"/>
                <a:cs typeface="Courier New" pitchFamily="49" charset="0"/>
              </a:rPr>
              <a:t>self.month</a:t>
            </a:r>
            <a:r>
              <a:rPr lang="en-US" altLang="en-US" sz="2000" b="1" dirty="0">
                <a:latin typeface="Courier New" pitchFamily="49" charset="0"/>
                <a:cs typeface="Courier New" pitchFamily="49" charset="0"/>
              </a:rPr>
              <a:t> = m</a:t>
            </a:r>
          </a:p>
          <a:p>
            <a:pPr>
              <a:buFontTx/>
              <a:buNone/>
            </a:pPr>
            <a:r>
              <a:rPr lang="en-US" altLang="en-US" sz="2000" b="1" dirty="0">
                <a:latin typeface="Courier New" pitchFamily="49" charset="0"/>
                <a:cs typeface="Courier New" pitchFamily="49" charset="0"/>
              </a:rPr>
              <a:t>    </a:t>
            </a:r>
            <a:r>
              <a:rPr lang="en-US" altLang="en-US" sz="2000" b="1" dirty="0" err="1">
                <a:latin typeface="Courier New" pitchFamily="49" charset="0"/>
                <a:cs typeface="Courier New" pitchFamily="49" charset="0"/>
              </a:rPr>
              <a:t>self.day</a:t>
            </a:r>
            <a:r>
              <a:rPr lang="en-US" altLang="en-US" sz="2000" b="1" dirty="0">
                <a:latin typeface="Courier New" pitchFamily="49" charset="0"/>
                <a:cs typeface="Courier New" pitchFamily="49" charset="0"/>
              </a:rPr>
              <a:t> = d</a:t>
            </a:r>
          </a:p>
          <a:p>
            <a:pPr>
              <a:buFontTx/>
              <a:buNone/>
            </a:pPr>
            <a:r>
              <a:rPr lang="en-US" altLang="en-US" sz="2000" b="1" dirty="0">
                <a:latin typeface="Courier New" pitchFamily="49" charset="0"/>
                <a:cs typeface="Courier New" pitchFamily="49" charset="0"/>
              </a:rPr>
              <a:t>    </a:t>
            </a:r>
            <a:r>
              <a:rPr lang="en-US" altLang="en-US" sz="2000" b="1" dirty="0" err="1">
                <a:latin typeface="Courier New" pitchFamily="49" charset="0"/>
                <a:cs typeface="Courier New" pitchFamily="49" charset="0"/>
              </a:rPr>
              <a:t>self.year</a:t>
            </a:r>
            <a:r>
              <a:rPr lang="en-US" altLang="en-US" sz="2000" b="1" dirty="0">
                <a:latin typeface="Courier New" pitchFamily="49" charset="0"/>
                <a:cs typeface="Courier New" pitchFamily="49" charset="0"/>
              </a:rPr>
              <a:t> = y</a:t>
            </a:r>
          </a:p>
          <a:p>
            <a:pPr>
              <a:buFontTx/>
              <a:buNone/>
            </a:pPr>
            <a:r>
              <a:rPr lang="en-US" altLang="en-US" sz="2800" b="1" dirty="0">
                <a:latin typeface="Courier New" pitchFamily="49" charset="0"/>
                <a:cs typeface="Courier New" pitchFamily="49" charset="0"/>
              </a:rPr>
              <a:t>  </a:t>
            </a:r>
          </a:p>
          <a:p>
            <a:pPr>
              <a:buFontTx/>
              <a:buNone/>
            </a:pPr>
            <a:r>
              <a:rPr lang="en-US" altLang="en-US" sz="2800" b="1" dirty="0">
                <a:latin typeface="Courier New" pitchFamily="49" charset="0"/>
                <a:cs typeface="Courier New" pitchFamily="49" charset="0"/>
              </a:rPr>
              <a:t>&gt;&gt;&gt; d = Date(1, 21, 1969)</a:t>
            </a:r>
          </a:p>
        </p:txBody>
      </p:sp>
      <p:grpSp>
        <p:nvGrpSpPr>
          <p:cNvPr id="5124" name="Group 3"/>
          <p:cNvGrpSpPr>
            <a:grpSpLocks/>
          </p:cNvGrpSpPr>
          <p:nvPr/>
        </p:nvGrpSpPr>
        <p:grpSpPr bwMode="auto">
          <a:xfrm>
            <a:off x="609600" y="1066800"/>
            <a:ext cx="8218488" cy="180975"/>
            <a:chOff x="295" y="1311"/>
            <a:chExt cx="5177" cy="114"/>
          </a:xfrm>
        </p:grpSpPr>
        <p:sp>
          <p:nvSpPr>
            <p:cNvPr id="51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51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3138E204-2093-4664-B23B-27BC3E84D39E}"/>
              </a:ext>
            </a:extLst>
          </p:cNvPr>
          <p:cNvSpPr>
            <a:spLocks noGrp="1" noChangeArrowheads="1"/>
          </p:cNvSpPr>
          <p:nvPr>
            <p:ph type="title"/>
          </p:nvPr>
        </p:nvSpPr>
        <p:spPr>
          <a:xfrm>
            <a:off x="685800" y="76200"/>
            <a:ext cx="7772400" cy="1143000"/>
          </a:xfrm>
        </p:spPr>
        <p:txBody>
          <a:bodyPr/>
          <a:lstStyle/>
          <a:p>
            <a:pPr eaLnBrk="1" hangingPunct="1"/>
            <a:r>
              <a:rPr lang="en-US" altLang="en-US"/>
              <a:t>Data Compression</a:t>
            </a:r>
          </a:p>
        </p:txBody>
      </p:sp>
      <p:grpSp>
        <p:nvGrpSpPr>
          <p:cNvPr id="62466" name="Group 3">
            <a:extLst>
              <a:ext uri="{FF2B5EF4-FFF2-40B4-BE49-F238E27FC236}">
                <a16:creationId xmlns:a16="http://schemas.microsoft.com/office/drawing/2014/main" id="{9287B8EF-B5BC-48E8-8AFD-A28A1D47106F}"/>
              </a:ext>
            </a:extLst>
          </p:cNvPr>
          <p:cNvGrpSpPr>
            <a:grpSpLocks/>
          </p:cNvGrpSpPr>
          <p:nvPr/>
        </p:nvGrpSpPr>
        <p:grpSpPr bwMode="auto">
          <a:xfrm>
            <a:off x="381000" y="1143000"/>
            <a:ext cx="8218488" cy="180975"/>
            <a:chOff x="295" y="1311"/>
            <a:chExt cx="5177" cy="114"/>
          </a:xfrm>
        </p:grpSpPr>
        <p:sp>
          <p:nvSpPr>
            <p:cNvPr id="62477" name="Rectangle 4">
              <a:extLst>
                <a:ext uri="{FF2B5EF4-FFF2-40B4-BE49-F238E27FC236}">
                  <a16:creationId xmlns:a16="http://schemas.microsoft.com/office/drawing/2014/main" id="{8EE179F8-D869-4CC3-8AC6-1A87146E5303}"/>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8" name="Rectangle 5">
              <a:extLst>
                <a:ext uri="{FF2B5EF4-FFF2-40B4-BE49-F238E27FC236}">
                  <a16:creationId xmlns:a16="http://schemas.microsoft.com/office/drawing/2014/main" id="{1E6DCD5F-9E11-4AAA-B85B-589079CB6C95}"/>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2467" name="Text Box 6">
            <a:extLst>
              <a:ext uri="{FF2B5EF4-FFF2-40B4-BE49-F238E27FC236}">
                <a16:creationId xmlns:a16="http://schemas.microsoft.com/office/drawing/2014/main" id="{B0E4E5FF-AD55-48DC-90C7-E642FCBB163F}"/>
              </a:ext>
            </a:extLst>
          </p:cNvPr>
          <p:cNvSpPr txBox="1">
            <a:spLocks noChangeArrowheads="1"/>
          </p:cNvSpPr>
          <p:nvPr/>
        </p:nvSpPr>
        <p:spPr bwMode="auto">
          <a:xfrm>
            <a:off x="457200" y="1600200"/>
            <a:ext cx="17303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dirty="0"/>
              <a:t>The </a:t>
            </a:r>
            <a:r>
              <a:rPr lang="en-US" altLang="en-US" sz="1600" b="1" dirty="0" err="1"/>
              <a:t>zzyzva</a:t>
            </a:r>
            <a:r>
              <a:rPr lang="en-US" altLang="en-US" sz="1600" b="1" dirty="0"/>
              <a:t> is known to be a xenophobic creature with a zealous personality…</a:t>
            </a:r>
            <a:endParaRPr lang="en-US" altLang="en-US" dirty="0"/>
          </a:p>
        </p:txBody>
      </p:sp>
      <p:sp>
        <p:nvSpPr>
          <p:cNvPr id="62468" name="Rectangle 7">
            <a:extLst>
              <a:ext uri="{FF2B5EF4-FFF2-40B4-BE49-F238E27FC236}">
                <a16:creationId xmlns:a16="http://schemas.microsoft.com/office/drawing/2014/main" id="{7908BF2B-A48A-4D3D-AF4C-9B39AA7D7E3F}"/>
              </a:ext>
            </a:extLst>
          </p:cNvPr>
          <p:cNvSpPr>
            <a:spLocks noChangeArrowheads="1"/>
          </p:cNvSpPr>
          <p:nvPr/>
        </p:nvSpPr>
        <p:spPr bwMode="auto">
          <a:xfrm>
            <a:off x="457200" y="1524000"/>
            <a:ext cx="17526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69" name="Text Box 8">
            <a:extLst>
              <a:ext uri="{FF2B5EF4-FFF2-40B4-BE49-F238E27FC236}">
                <a16:creationId xmlns:a16="http://schemas.microsoft.com/office/drawing/2014/main" id="{2F33E140-D984-4B52-9DC3-2C00FA4C3B65}"/>
              </a:ext>
            </a:extLst>
          </p:cNvPr>
          <p:cNvSpPr txBox="1">
            <a:spLocks noChangeArrowheads="1"/>
          </p:cNvSpPr>
          <p:nvPr/>
        </p:nvSpPr>
        <p:spPr bwMode="auto">
          <a:xfrm>
            <a:off x="533400" y="3886200"/>
            <a:ext cx="1947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t>TEXT FILE</a:t>
            </a:r>
          </a:p>
          <a:p>
            <a:pPr algn="l"/>
            <a:r>
              <a:rPr lang="en-US" altLang="en-US" sz="2400"/>
              <a:t>zzyzva.txt</a:t>
            </a:r>
          </a:p>
          <a:p>
            <a:pPr algn="l"/>
            <a:endParaRPr lang="en-US" altLang="en-US" sz="2400"/>
          </a:p>
          <a:p>
            <a:pPr algn="l"/>
            <a:r>
              <a:rPr lang="en-US" altLang="en-US" sz="2400"/>
              <a:t>58,254 bytes</a:t>
            </a:r>
            <a:endParaRPr lang="en-US" altLang="en-US"/>
          </a:p>
        </p:txBody>
      </p:sp>
      <p:pic>
        <p:nvPicPr>
          <p:cNvPr id="62470" name="Picture 9" descr="alien">
            <a:extLst>
              <a:ext uri="{FF2B5EF4-FFF2-40B4-BE49-F238E27FC236}">
                <a16:creationId xmlns:a16="http://schemas.microsoft.com/office/drawing/2014/main" id="{DED23C42-53BF-44B3-8138-5F0B19AE1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76600"/>
            <a:ext cx="9271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11">
            <a:extLst>
              <a:ext uri="{FF2B5EF4-FFF2-40B4-BE49-F238E27FC236}">
                <a16:creationId xmlns:a16="http://schemas.microsoft.com/office/drawing/2014/main" id="{FCBAA5A9-3FE3-4C9F-816F-EECB874B9D99}"/>
              </a:ext>
            </a:extLst>
          </p:cNvPr>
          <p:cNvSpPr txBox="1">
            <a:spLocks noChangeArrowheads="1"/>
          </p:cNvSpPr>
          <p:nvPr/>
        </p:nvSpPr>
        <p:spPr bwMode="auto">
          <a:xfrm>
            <a:off x="2286000" y="1874838"/>
            <a:ext cx="146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b="1"/>
              <a:t>DEcompression algorithm</a:t>
            </a:r>
          </a:p>
          <a:p>
            <a:pPr algn="l"/>
            <a:r>
              <a:rPr lang="en-US" altLang="en-US" b="1"/>
              <a:t>(e.g. unzip)</a:t>
            </a:r>
            <a:endParaRPr lang="en-US" altLang="en-US"/>
          </a:p>
        </p:txBody>
      </p:sp>
      <p:sp>
        <p:nvSpPr>
          <p:cNvPr id="62472" name="Rectangle 12">
            <a:extLst>
              <a:ext uri="{FF2B5EF4-FFF2-40B4-BE49-F238E27FC236}">
                <a16:creationId xmlns:a16="http://schemas.microsoft.com/office/drawing/2014/main" id="{DE979FE9-6946-49E1-A587-0C2F1AA3055F}"/>
              </a:ext>
            </a:extLst>
          </p:cNvPr>
          <p:cNvSpPr>
            <a:spLocks noChangeArrowheads="1"/>
          </p:cNvSpPr>
          <p:nvPr/>
        </p:nvSpPr>
        <p:spPr bwMode="auto">
          <a:xfrm>
            <a:off x="3733800" y="1524000"/>
            <a:ext cx="17526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2473" name="Rectangle 13">
            <a:extLst>
              <a:ext uri="{FF2B5EF4-FFF2-40B4-BE49-F238E27FC236}">
                <a16:creationId xmlns:a16="http://schemas.microsoft.com/office/drawing/2014/main" id="{377C66EB-D8E0-49C1-8106-AEC251949554}"/>
              </a:ext>
            </a:extLst>
          </p:cNvPr>
          <p:cNvSpPr>
            <a:spLocks noChangeArrowheads="1"/>
          </p:cNvSpPr>
          <p:nvPr/>
        </p:nvSpPr>
        <p:spPr bwMode="auto">
          <a:xfrm>
            <a:off x="3886200" y="1676400"/>
            <a:ext cx="1447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t>B6^9)=\n%%spam!=&amp;&amp;penguin/?</a:t>
            </a:r>
            <a:r>
              <a:rPr lang="ja-JP" altLang="en-US" sz="1600" b="1"/>
              <a:t>’</a:t>
            </a:r>
            <a:r>
              <a:rPr lang="en-US" altLang="ja-JP" sz="1600" b="1"/>
              <a:t>,/+</a:t>
            </a:r>
            <a:endParaRPr lang="en-US" altLang="en-US" sz="1600" b="1"/>
          </a:p>
        </p:txBody>
      </p:sp>
      <p:sp>
        <p:nvSpPr>
          <p:cNvPr id="62474" name="Text Box 14">
            <a:extLst>
              <a:ext uri="{FF2B5EF4-FFF2-40B4-BE49-F238E27FC236}">
                <a16:creationId xmlns:a16="http://schemas.microsoft.com/office/drawing/2014/main" id="{E11A56EC-1979-4BA8-979A-F0C1C901AFC0}"/>
              </a:ext>
            </a:extLst>
          </p:cNvPr>
          <p:cNvSpPr txBox="1">
            <a:spLocks noChangeArrowheads="1"/>
          </p:cNvSpPr>
          <p:nvPr/>
        </p:nvSpPr>
        <p:spPr bwMode="auto">
          <a:xfrm>
            <a:off x="3784600" y="3886200"/>
            <a:ext cx="19479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t>TEXT FILE</a:t>
            </a:r>
          </a:p>
          <a:p>
            <a:pPr algn="l"/>
            <a:r>
              <a:rPr lang="en-US" altLang="en-US" sz="2400"/>
              <a:t>zzyzva.txt.Z</a:t>
            </a:r>
          </a:p>
          <a:p>
            <a:pPr algn="l"/>
            <a:endParaRPr lang="en-US" altLang="en-US" sz="2400"/>
          </a:p>
          <a:p>
            <a:pPr algn="l"/>
            <a:r>
              <a:rPr lang="en-US" altLang="en-US" sz="2400"/>
              <a:t>23,124 bytes</a:t>
            </a:r>
            <a:endParaRPr lang="en-US" altLang="en-US"/>
          </a:p>
        </p:txBody>
      </p:sp>
      <p:sp>
        <p:nvSpPr>
          <p:cNvPr id="62475" name="AutoShape 15">
            <a:extLst>
              <a:ext uri="{FF2B5EF4-FFF2-40B4-BE49-F238E27FC236}">
                <a16:creationId xmlns:a16="http://schemas.microsoft.com/office/drawing/2014/main" id="{27E976C3-7C07-4549-A1FE-1A4FAF37D1CB}"/>
              </a:ext>
            </a:extLst>
          </p:cNvPr>
          <p:cNvSpPr>
            <a:spLocks noChangeArrowheads="1"/>
          </p:cNvSpPr>
          <p:nvPr/>
        </p:nvSpPr>
        <p:spPr bwMode="auto">
          <a:xfrm>
            <a:off x="6781800" y="2362200"/>
            <a:ext cx="1828800" cy="1371600"/>
          </a:xfrm>
          <a:prstGeom prst="wedgeRectCallout">
            <a:avLst>
              <a:gd name="adj1" fmla="val -46875"/>
              <a:gd name="adj2" fmla="val 58912"/>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latin typeface="Times New Roman" panose="02020603050405020304" pitchFamily="18" charset="0"/>
              </a:rPr>
              <a:t>Now we can delete the original file!</a:t>
            </a:r>
          </a:p>
        </p:txBody>
      </p:sp>
      <p:sp>
        <p:nvSpPr>
          <p:cNvPr id="62476" name="Line 16">
            <a:extLst>
              <a:ext uri="{FF2B5EF4-FFF2-40B4-BE49-F238E27FC236}">
                <a16:creationId xmlns:a16="http://schemas.microsoft.com/office/drawing/2014/main" id="{874BB560-6F4C-4EC0-BC6C-18799CE1DB80}"/>
              </a:ext>
            </a:extLst>
          </p:cNvPr>
          <p:cNvSpPr>
            <a:spLocks noChangeShapeType="1"/>
          </p:cNvSpPr>
          <p:nvPr/>
        </p:nvSpPr>
        <p:spPr bwMode="auto">
          <a:xfrm flipH="1">
            <a:off x="2362200" y="26670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
            <a:ext cx="7772400" cy="1143000"/>
          </a:xfrm>
        </p:spPr>
        <p:txBody>
          <a:bodyPr/>
          <a:lstStyle/>
          <a:p>
            <a:r>
              <a:rPr lang="en-US" altLang="en-US" dirty="0"/>
              <a:t>Another Implementation…</a:t>
            </a:r>
          </a:p>
        </p:txBody>
      </p:sp>
      <p:sp>
        <p:nvSpPr>
          <p:cNvPr id="6147" name="Content Placeholder 2"/>
          <p:cNvSpPr>
            <a:spLocks noGrp="1"/>
          </p:cNvSpPr>
          <p:nvPr>
            <p:ph idx="1"/>
          </p:nvPr>
        </p:nvSpPr>
        <p:spPr>
          <a:xfrm>
            <a:off x="457200" y="1600200"/>
            <a:ext cx="8229600" cy="4525963"/>
          </a:xfrm>
        </p:spPr>
        <p:txBody>
          <a:bodyPr/>
          <a:lstStyle/>
          <a:p>
            <a:pPr>
              <a:buFontTx/>
              <a:buNone/>
            </a:pPr>
            <a:r>
              <a:rPr lang="en-US" altLang="en-US" sz="2000" dirty="0">
                <a:latin typeface="Courier New" pitchFamily="49" charset="0"/>
                <a:cs typeface="Courier New" pitchFamily="49" charset="0"/>
              </a:rPr>
              <a:t>class Date(object):</a:t>
            </a:r>
          </a:p>
          <a:p>
            <a:pPr>
              <a:buFontTx/>
              <a:buNone/>
            </a:pPr>
            <a:r>
              <a:rPr lang="en-US" altLang="en-US" sz="2000" dirty="0">
                <a:latin typeface="Courier New" pitchFamily="49" charset="0"/>
                <a:cs typeface="Courier New" pitchFamily="49" charset="0"/>
              </a:rPr>
              <a:t>  </a:t>
            </a:r>
            <a:r>
              <a:rPr lang="en-US" altLang="en-US" sz="2000" dirty="0" err="1">
                <a:latin typeface="Courier New" pitchFamily="49" charset="0"/>
                <a:cs typeface="Courier New" pitchFamily="49" charset="0"/>
              </a:rPr>
              <a:t>def</a:t>
            </a:r>
            <a:r>
              <a:rPr lang="en-US" altLang="en-US" sz="2000" dirty="0">
                <a:latin typeface="Courier New" pitchFamily="49" charset="0"/>
                <a:cs typeface="Courier New" pitchFamily="49" charset="0"/>
              </a:rPr>
              <a:t> __</a:t>
            </a:r>
            <a:r>
              <a:rPr lang="en-US" altLang="en-US" sz="2000" dirty="0" err="1">
                <a:latin typeface="Courier New" pitchFamily="49" charset="0"/>
                <a:cs typeface="Courier New" pitchFamily="49" charset="0"/>
              </a:rPr>
              <a:t>init</a:t>
            </a:r>
            <a:r>
              <a:rPr lang="en-US" altLang="en-US" sz="2000" dirty="0">
                <a:latin typeface="Courier New" pitchFamily="49" charset="0"/>
                <a:cs typeface="Courier New" pitchFamily="49" charset="0"/>
              </a:rPr>
              <a:t>__(self, m, d, y):</a:t>
            </a:r>
          </a:p>
          <a:p>
            <a:pPr>
              <a:buFontTx/>
              <a:buNone/>
            </a:pPr>
            <a:r>
              <a:rPr lang="en-US" altLang="en-US" sz="2000" dirty="0">
                <a:latin typeface="Courier New" pitchFamily="49" charset="0"/>
                <a:cs typeface="Courier New" pitchFamily="49" charset="0"/>
              </a:rPr>
              <a:t>    self.daysSince1900 = …</a:t>
            </a:r>
          </a:p>
          <a:p>
            <a:pPr>
              <a:buFontTx/>
              <a:buNone/>
            </a:pPr>
            <a:endParaRPr lang="en-US" altLang="en-US" sz="2800" dirty="0">
              <a:latin typeface="Courier New" pitchFamily="49" charset="0"/>
              <a:cs typeface="Courier New" pitchFamily="49" charset="0"/>
            </a:endParaRPr>
          </a:p>
          <a:p>
            <a:pPr>
              <a:buFontTx/>
              <a:buNone/>
            </a:pPr>
            <a:r>
              <a:rPr lang="en-US" altLang="en-US" sz="2800" dirty="0">
                <a:latin typeface="Courier New" pitchFamily="49" charset="0"/>
                <a:cs typeface="Courier New" pitchFamily="49" charset="0"/>
              </a:rPr>
              <a:t>&gt;&gt;&gt; d = Date(1, 21, 1969)</a:t>
            </a:r>
          </a:p>
        </p:txBody>
      </p:sp>
      <p:sp>
        <p:nvSpPr>
          <p:cNvPr id="19" name="Rounded Rectangular Callout 18"/>
          <p:cNvSpPr/>
          <p:nvPr/>
        </p:nvSpPr>
        <p:spPr>
          <a:xfrm>
            <a:off x="4495800" y="3886200"/>
            <a:ext cx="4046538" cy="1600200"/>
          </a:xfrm>
          <a:prstGeom prst="wedgeRoundRectCallout">
            <a:avLst>
              <a:gd name="adj1" fmla="val -38951"/>
              <a:gd name="adj2" fmla="val 66017"/>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Why would any sane person </a:t>
            </a:r>
            <a:r>
              <a:rPr lang="en-US" b="1" i="1" dirty="0">
                <a:solidFill>
                  <a:schemeClr val="tx1"/>
                </a:solidFill>
              </a:rPr>
              <a:t>want</a:t>
            </a:r>
            <a:r>
              <a:rPr lang="en-US" dirty="0">
                <a:solidFill>
                  <a:schemeClr val="tx1"/>
                </a:solidFill>
              </a:rPr>
              <a:t> to store the date as the number of days since January 1, 1900?</a:t>
            </a:r>
          </a:p>
        </p:txBody>
      </p:sp>
      <p:grpSp>
        <p:nvGrpSpPr>
          <p:cNvPr id="6149" name="Group 3"/>
          <p:cNvGrpSpPr>
            <a:grpSpLocks/>
          </p:cNvGrpSpPr>
          <p:nvPr/>
        </p:nvGrpSpPr>
        <p:grpSpPr bwMode="auto">
          <a:xfrm>
            <a:off x="609600" y="1066800"/>
            <a:ext cx="8218488" cy="180975"/>
            <a:chOff x="295" y="1311"/>
            <a:chExt cx="5177" cy="114"/>
          </a:xfrm>
        </p:grpSpPr>
        <p:sp>
          <p:nvSpPr>
            <p:cNvPr id="615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615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6150"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340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52400"/>
            <a:ext cx="7772400" cy="838200"/>
          </a:xfrm>
        </p:spPr>
        <p:txBody>
          <a:bodyPr/>
          <a:lstStyle/>
          <a:p>
            <a:r>
              <a:rPr lang="en-US" altLang="en-US"/>
              <a:t>Getters and Setters</a:t>
            </a:r>
          </a:p>
        </p:txBody>
      </p:sp>
      <p:sp>
        <p:nvSpPr>
          <p:cNvPr id="4" name="Content Placeholder 2"/>
          <p:cNvSpPr>
            <a:spLocks noGrp="1"/>
          </p:cNvSpPr>
          <p:nvPr>
            <p:ph idx="1"/>
          </p:nvPr>
        </p:nvSpPr>
        <p:spPr>
          <a:xfrm>
            <a:off x="457200" y="1600200"/>
            <a:ext cx="8229600" cy="4525963"/>
          </a:xfrm>
        </p:spPr>
        <p:txBody>
          <a:bodyPr>
            <a:normAutofit fontScale="92500" lnSpcReduction="20000"/>
          </a:bodyPr>
          <a:lstStyle/>
          <a:p>
            <a:pPr>
              <a:buFontTx/>
              <a:buNone/>
              <a:defRPr/>
            </a:pPr>
            <a:r>
              <a:rPr lang="en-US" sz="2000" dirty="0">
                <a:latin typeface="Courier New" pitchFamily="49" charset="0"/>
                <a:cs typeface="Courier New" pitchFamily="49" charset="0"/>
              </a:rPr>
              <a:t>class Date(object):</a:t>
            </a:r>
          </a:p>
          <a:p>
            <a:pPr>
              <a:buFontTx/>
              <a:buNone/>
              <a:defRPr/>
            </a:pPr>
            <a:r>
              <a:rPr lang="en-US" sz="2000" dirty="0">
                <a:latin typeface="Courier New" pitchFamily="49" charset="0"/>
                <a:cs typeface="Courier New" pitchFamily="49" charset="0"/>
              </a:rPr>
              <a:t>  def __</a:t>
            </a:r>
            <a:r>
              <a:rPr lang="en-US" sz="2000" dirty="0" err="1">
                <a:latin typeface="Courier New" pitchFamily="49" charset="0"/>
                <a:cs typeface="Courier New" pitchFamily="49" charset="0"/>
              </a:rPr>
              <a:t>init__(self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m</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y</a:t>
            </a:r>
            <a:r>
              <a:rPr lang="en-US" sz="2000" dirty="0">
                <a:latin typeface="Courier New" pitchFamily="49" charset="0"/>
                <a:cs typeface="Courier New" pitchFamily="49" charset="0"/>
              </a:rPr>
              <a:t>):</a:t>
            </a:r>
          </a:p>
          <a:p>
            <a:pPr>
              <a:buFontTx/>
              <a:buNone/>
              <a:defRPr/>
            </a:pPr>
            <a:r>
              <a:rPr lang="en-US" sz="2000" dirty="0">
                <a:latin typeface="Courier New" pitchFamily="49" charset="0"/>
                <a:cs typeface="Courier New" pitchFamily="49" charset="0"/>
              </a:rPr>
              <a:t>    self.</a:t>
            </a:r>
            <a:r>
              <a:rPr lang="en-US" sz="2000" b="1" dirty="0">
                <a:solidFill>
                  <a:srgbClr val="FF0000"/>
                </a:solidFill>
                <a:latin typeface="Courier New" pitchFamily="49" charset="0"/>
                <a:cs typeface="Courier New" pitchFamily="49" charset="0"/>
              </a:rPr>
              <a:t>_</a:t>
            </a:r>
            <a:r>
              <a:rPr lang="en-US" sz="2000" dirty="0">
                <a:latin typeface="Courier New" pitchFamily="49" charset="0"/>
                <a:cs typeface="Courier New" pitchFamily="49" charset="0"/>
              </a:rPr>
              <a:t>daysSince1900 = …</a:t>
            </a:r>
          </a:p>
          <a:p>
            <a:pPr>
              <a:buFontTx/>
              <a:buNone/>
              <a:defRPr/>
            </a:pPr>
            <a:endParaRPr lang="en-US" sz="2000" dirty="0">
              <a:latin typeface="Courier New" pitchFamily="49" charset="0"/>
              <a:cs typeface="Courier New" pitchFamily="49" charset="0"/>
            </a:endParaRPr>
          </a:p>
          <a:p>
            <a:pPr>
              <a:buFontTx/>
              <a:buNone/>
              <a:defRPr/>
            </a:pPr>
            <a:r>
              <a:rPr lang="en-US" sz="2000" dirty="0">
                <a:latin typeface="Courier New" pitchFamily="49" charset="0"/>
                <a:cs typeface="Courier New" pitchFamily="49" charset="0"/>
              </a:rPr>
              <a:t>  def </a:t>
            </a:r>
            <a:r>
              <a:rPr lang="en-US" sz="2000" dirty="0" err="1">
                <a:latin typeface="Courier New" pitchFamily="49" charset="0"/>
                <a:cs typeface="Courier New" pitchFamily="49" charset="0"/>
              </a:rPr>
              <a:t>setDay(self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a:t>
            </a:r>
            <a:r>
              <a:rPr lang="en-US" sz="2000" dirty="0">
                <a:latin typeface="Courier New" pitchFamily="49" charset="0"/>
                <a:cs typeface="Courier New" pitchFamily="49" charset="0"/>
              </a:rPr>
              <a:t>):</a:t>
            </a:r>
          </a:p>
          <a:p>
            <a:pPr>
              <a:buFontTx/>
              <a:buNone/>
              <a:defRPr/>
            </a:pPr>
            <a:r>
              <a:rPr lang="en-US" sz="2000" dirty="0">
                <a:latin typeface="Courier New" pitchFamily="49" charset="0"/>
                <a:cs typeface="Courier New" pitchFamily="49" charset="0"/>
              </a:rPr>
              <a:t>    if </a:t>
            </a:r>
            <a:r>
              <a:rPr lang="en-US" sz="2000" dirty="0" err="1">
                <a:latin typeface="Courier New" pitchFamily="49" charset="0"/>
                <a:cs typeface="Courier New" pitchFamily="49" charset="0"/>
              </a:rPr>
              <a:t>d</a:t>
            </a:r>
            <a:r>
              <a:rPr lang="en-US" sz="2000" dirty="0">
                <a:latin typeface="Courier New" pitchFamily="49" charset="0"/>
                <a:cs typeface="Courier New" pitchFamily="49" charset="0"/>
              </a:rPr>
              <a:t> &lt;= 0 or </a:t>
            </a:r>
            <a:r>
              <a:rPr lang="en-US" sz="2000" dirty="0" err="1">
                <a:latin typeface="Courier New" pitchFamily="49" charset="0"/>
                <a:cs typeface="Courier New" pitchFamily="49" charset="0"/>
              </a:rPr>
              <a:t>d</a:t>
            </a:r>
            <a:r>
              <a:rPr lang="en-US" sz="2000" dirty="0">
                <a:latin typeface="Courier New" pitchFamily="49" charset="0"/>
                <a:cs typeface="Courier New" pitchFamily="49" charset="0"/>
              </a:rPr>
              <a:t> &gt; 31: </a:t>
            </a:r>
          </a:p>
          <a:p>
            <a:pPr>
              <a:buFontTx/>
              <a:buNone/>
              <a:defRPr/>
            </a:pPr>
            <a:r>
              <a:rPr lang="en-US" sz="2000" dirty="0">
                <a:latin typeface="Courier New" pitchFamily="49" charset="0"/>
                <a:cs typeface="Courier New" pitchFamily="49" charset="0"/>
              </a:rPr>
              <a:t>       …</a:t>
            </a:r>
          </a:p>
          <a:p>
            <a:pPr>
              <a:buFontTx/>
              <a:buNone/>
              <a:defRPr/>
            </a:pPr>
            <a:r>
              <a:rPr lang="en-US" sz="2000" dirty="0">
                <a:latin typeface="Courier New" pitchFamily="49" charset="0"/>
                <a:cs typeface="Courier New" pitchFamily="49" charset="0"/>
              </a:rPr>
              <a:t>    else:</a:t>
            </a:r>
          </a:p>
          <a:p>
            <a:pPr>
              <a:buFontTx/>
              <a:buNone/>
              <a:defRPr/>
            </a:pPr>
            <a:r>
              <a:rPr lang="en-US" sz="2000" dirty="0">
                <a:latin typeface="Courier New" pitchFamily="49" charset="0"/>
                <a:cs typeface="Courier New" pitchFamily="49" charset="0"/>
              </a:rPr>
              <a:t>       self._daysSince1900 = …</a:t>
            </a:r>
            <a:r>
              <a:rPr lang="en-US" sz="2800" dirty="0">
                <a:latin typeface="Courier New" pitchFamily="49" charset="0"/>
                <a:cs typeface="Courier New" pitchFamily="49" charset="0"/>
              </a:rPr>
              <a:t> </a:t>
            </a:r>
          </a:p>
          <a:p>
            <a:pPr>
              <a:buFontTx/>
              <a:buNone/>
              <a:defRPr/>
            </a:pPr>
            <a:endParaRPr lang="en-US" sz="2800" dirty="0">
              <a:latin typeface="Courier New" pitchFamily="49" charset="0"/>
              <a:cs typeface="Courier New" pitchFamily="49" charset="0"/>
            </a:endParaRPr>
          </a:p>
          <a:p>
            <a:pPr>
              <a:buFontTx/>
              <a:buNone/>
              <a:defRPr/>
            </a:pPr>
            <a:r>
              <a:rPr lang="en-US" sz="2800" dirty="0">
                <a:latin typeface="Courier New" pitchFamily="49" charset="0"/>
                <a:cs typeface="Courier New" pitchFamily="49" charset="0"/>
              </a:rPr>
              <a:t>&gt;&gt;&gt; </a:t>
            </a:r>
            <a:r>
              <a:rPr lang="en-US" sz="2800" dirty="0" err="1">
                <a:latin typeface="Courier New" pitchFamily="49" charset="0"/>
                <a:cs typeface="Courier New" pitchFamily="49" charset="0"/>
              </a:rPr>
              <a:t>d</a:t>
            </a:r>
            <a:r>
              <a:rPr lang="en-US" sz="2800" dirty="0">
                <a:latin typeface="Courier New" pitchFamily="49" charset="0"/>
                <a:cs typeface="Courier New" pitchFamily="49" charset="0"/>
              </a:rPr>
              <a:t> = Date(1, 21, 1969)</a:t>
            </a:r>
          </a:p>
          <a:p>
            <a:pPr>
              <a:buFontTx/>
              <a:buNone/>
              <a:defRPr/>
            </a:pPr>
            <a:r>
              <a:rPr lang="en-US" sz="2800" dirty="0">
                <a:latin typeface="Courier New" pitchFamily="49" charset="0"/>
                <a:cs typeface="Courier New" pitchFamily="49" charset="0"/>
              </a:rPr>
              <a:t>&gt;&gt;&gt; d.setDay(28)    # SETTER</a:t>
            </a:r>
          </a:p>
          <a:p>
            <a:pPr>
              <a:buFontTx/>
              <a:buNone/>
              <a:defRPr/>
            </a:pPr>
            <a:r>
              <a:rPr lang="en-US" sz="2800" dirty="0">
                <a:latin typeface="Courier New" pitchFamily="49" charset="0"/>
                <a:cs typeface="Courier New" pitchFamily="49" charset="0"/>
              </a:rPr>
              <a:t>&gt;&gt;&gt; </a:t>
            </a:r>
            <a:r>
              <a:rPr lang="en-US" sz="2800" dirty="0" err="1">
                <a:latin typeface="Courier New" pitchFamily="49" charset="0"/>
                <a:cs typeface="Courier New" pitchFamily="49" charset="0"/>
              </a:rPr>
              <a:t>x</a:t>
            </a:r>
            <a:r>
              <a:rPr lang="en-US" sz="2800" dirty="0">
                <a:latin typeface="Courier New" pitchFamily="49" charset="0"/>
                <a:cs typeface="Courier New" pitchFamily="49" charset="0"/>
              </a:rPr>
              <a:t> = </a:t>
            </a:r>
            <a:r>
              <a:rPr lang="en-US" sz="2800" dirty="0" err="1">
                <a:latin typeface="Courier New" pitchFamily="49" charset="0"/>
                <a:cs typeface="Courier New" pitchFamily="49" charset="0"/>
              </a:rPr>
              <a:t>d.getDay</a:t>
            </a:r>
            <a:r>
              <a:rPr lang="en-US" sz="2800" dirty="0">
                <a:latin typeface="Courier New" pitchFamily="49" charset="0"/>
                <a:cs typeface="Courier New" pitchFamily="49" charset="0"/>
              </a:rPr>
              <a:t>()  # GETTER</a:t>
            </a:r>
          </a:p>
        </p:txBody>
      </p:sp>
      <p:grpSp>
        <p:nvGrpSpPr>
          <p:cNvPr id="7172" name="Group 3"/>
          <p:cNvGrpSpPr>
            <a:grpSpLocks/>
          </p:cNvGrpSpPr>
          <p:nvPr/>
        </p:nvGrpSpPr>
        <p:grpSpPr bwMode="auto">
          <a:xfrm>
            <a:off x="609600" y="1066800"/>
            <a:ext cx="8218488" cy="180975"/>
            <a:chOff x="295" y="1311"/>
            <a:chExt cx="5177" cy="114"/>
          </a:xfrm>
        </p:grpSpPr>
        <p:sp>
          <p:nvSpPr>
            <p:cNvPr id="717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717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274638"/>
            <a:ext cx="17240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7772400" cy="685800"/>
          </a:xfrm>
        </p:spPr>
        <p:txBody>
          <a:bodyPr/>
          <a:lstStyle/>
          <a:p>
            <a:r>
              <a:rPr lang="en-US" altLang="en-US"/>
              <a:t>Date “Abstraction”</a:t>
            </a:r>
          </a:p>
        </p:txBody>
      </p:sp>
      <p:sp>
        <p:nvSpPr>
          <p:cNvPr id="3" name="Content Placeholder 2"/>
          <p:cNvSpPr>
            <a:spLocks noGrp="1"/>
          </p:cNvSpPr>
          <p:nvPr>
            <p:ph idx="1"/>
          </p:nvPr>
        </p:nvSpPr>
        <p:spPr/>
        <p:txBody>
          <a:bodyPr>
            <a:normAutofit fontScale="92500" lnSpcReduction="10000"/>
          </a:bodyPr>
          <a:lstStyle/>
          <a:p>
            <a:pPr>
              <a:buFontTx/>
              <a:buNone/>
              <a:defRPr/>
            </a:pPr>
            <a:r>
              <a:rPr lang="en-US" sz="2800" dirty="0">
                <a:latin typeface="Courier New" pitchFamily="49" charset="0"/>
                <a:cs typeface="Courier New" pitchFamily="49" charset="0"/>
              </a:rPr>
              <a:t>Date</a:t>
            </a:r>
          </a:p>
          <a:p>
            <a:pPr>
              <a:buFontTx/>
              <a:buNone/>
              <a:defRPr/>
            </a:pPr>
            <a:r>
              <a:rPr lang="en-US" sz="2800" dirty="0">
                <a:latin typeface="Courier New" pitchFamily="49" charset="0"/>
                <a:cs typeface="Courier New" pitchFamily="49" charset="0"/>
              </a:rPr>
              <a:t>	__</a:t>
            </a:r>
            <a:r>
              <a:rPr lang="en-US" sz="2800" dirty="0" err="1">
                <a:latin typeface="Courier New" pitchFamily="49" charset="0"/>
                <a:cs typeface="Courier New" pitchFamily="49" charset="0"/>
              </a:rPr>
              <a:t>init__(self</a:t>
            </a:r>
            <a:r>
              <a:rPr lang="en-US" sz="2800" dirty="0">
                <a:latin typeface="Courier New" pitchFamily="49" charset="0"/>
                <a:cs typeface="Courier New" pitchFamily="49" charset="0"/>
              </a:rPr>
              <a:t>, month, day, year)</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setDay(self</a:t>
            </a:r>
            <a:r>
              <a:rPr lang="en-US" sz="2800" dirty="0">
                <a:latin typeface="Courier New" pitchFamily="49" charset="0"/>
                <a:cs typeface="Courier New" pitchFamily="49" charset="0"/>
              </a:rPr>
              <a:t>, day)</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setMonth(self</a:t>
            </a:r>
            <a:r>
              <a:rPr lang="en-US" sz="2800" dirty="0">
                <a:latin typeface="Courier New" pitchFamily="49" charset="0"/>
                <a:cs typeface="Courier New" pitchFamily="49" charset="0"/>
              </a:rPr>
              <a:t>, month)</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setYear(self</a:t>
            </a:r>
            <a:r>
              <a:rPr lang="en-US" sz="2800" dirty="0">
                <a:latin typeface="Courier New" pitchFamily="49" charset="0"/>
                <a:cs typeface="Courier New" pitchFamily="49" charset="0"/>
              </a:rPr>
              <a:t>, year)</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getDay(self</a:t>
            </a:r>
            <a:r>
              <a:rPr lang="en-US" sz="2800" dirty="0">
                <a:latin typeface="Courier New" pitchFamily="49" charset="0"/>
                <a:cs typeface="Courier New" pitchFamily="49" charset="0"/>
              </a:rPr>
              <a:t>)</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getMonth(self</a:t>
            </a:r>
            <a:r>
              <a:rPr lang="en-US" sz="2800" dirty="0">
                <a:latin typeface="Courier New" pitchFamily="49" charset="0"/>
                <a:cs typeface="Courier New" pitchFamily="49" charset="0"/>
              </a:rPr>
              <a:t>)</a:t>
            </a:r>
          </a:p>
          <a:p>
            <a:pPr>
              <a:buFontTx/>
              <a:buNone/>
              <a:defRPr/>
            </a:pPr>
            <a:r>
              <a:rPr lang="en-US" sz="2800" dirty="0">
                <a:latin typeface="Courier New" pitchFamily="49" charset="0"/>
                <a:cs typeface="Courier New" pitchFamily="49" charset="0"/>
              </a:rPr>
              <a:t> </a:t>
            </a:r>
            <a:r>
              <a:rPr lang="en-US" sz="2800" dirty="0" err="1">
                <a:latin typeface="Courier New" pitchFamily="49" charset="0"/>
                <a:cs typeface="Courier New" pitchFamily="49" charset="0"/>
              </a:rPr>
              <a:t>getYear(self</a:t>
            </a:r>
            <a:r>
              <a:rPr lang="en-US" sz="2800" dirty="0">
                <a:latin typeface="Courier New" pitchFamily="49" charset="0"/>
                <a:cs typeface="Courier New" pitchFamily="49" charset="0"/>
              </a:rPr>
              <a:t>)</a:t>
            </a:r>
          </a:p>
          <a:p>
            <a:pPr>
              <a:buFontTx/>
              <a:buNone/>
              <a:defRPr/>
            </a:pPr>
            <a:r>
              <a:rPr lang="en-US" sz="2800" dirty="0">
                <a:latin typeface="Courier New" pitchFamily="49" charset="0"/>
                <a:cs typeface="Courier New" pitchFamily="49" charset="0"/>
              </a:rPr>
              <a:t> ==, &gt;, &lt;, &gt;=, &lt;=, +, -</a:t>
            </a:r>
          </a:p>
        </p:txBody>
      </p:sp>
      <p:grpSp>
        <p:nvGrpSpPr>
          <p:cNvPr id="8196" name="Group 3"/>
          <p:cNvGrpSpPr>
            <a:grpSpLocks/>
          </p:cNvGrpSpPr>
          <p:nvPr/>
        </p:nvGrpSpPr>
        <p:grpSpPr bwMode="auto">
          <a:xfrm>
            <a:off x="609600" y="1066800"/>
            <a:ext cx="8218488" cy="180975"/>
            <a:chOff x="295" y="1311"/>
            <a:chExt cx="5177" cy="114"/>
          </a:xfrm>
        </p:grpSpPr>
        <p:sp>
          <p:nvSpPr>
            <p:cNvPr id="819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819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28600"/>
            <a:ext cx="7772400" cy="685800"/>
          </a:xfrm>
        </p:spPr>
        <p:txBody>
          <a:bodyPr/>
          <a:lstStyle/>
          <a:p>
            <a:r>
              <a:rPr lang="en-US" altLang="en-US"/>
              <a:t>The Advantage of Abstraction</a:t>
            </a:r>
          </a:p>
        </p:txBody>
      </p:sp>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1946275"/>
            <a:ext cx="32400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ular Callout 18"/>
          <p:cNvSpPr/>
          <p:nvPr/>
        </p:nvSpPr>
        <p:spPr>
          <a:xfrm>
            <a:off x="4964113" y="3733800"/>
            <a:ext cx="3798887" cy="1600200"/>
          </a:xfrm>
          <a:prstGeom prst="wedgeRoundRectCallout">
            <a:avLst>
              <a:gd name="adj1" fmla="val -48765"/>
              <a:gd name="adj2" fmla="val 75092"/>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Rack-and-pinion?  </a:t>
            </a:r>
            <a:r>
              <a:rPr lang="en-US" dirty="0" err="1">
                <a:solidFill>
                  <a:schemeClr val="tx1"/>
                </a:solidFill>
              </a:rPr>
              <a:t>Recirculating</a:t>
            </a:r>
            <a:r>
              <a:rPr lang="en-US" dirty="0">
                <a:solidFill>
                  <a:schemeClr val="tx1"/>
                </a:solidFill>
              </a:rPr>
              <a:t> ball?  Worm-and-sector?  Steer-by-wire?</a:t>
            </a:r>
          </a:p>
        </p:txBody>
      </p:sp>
      <p:grpSp>
        <p:nvGrpSpPr>
          <p:cNvPr id="9221" name="Group 3"/>
          <p:cNvGrpSpPr>
            <a:grpSpLocks/>
          </p:cNvGrpSpPr>
          <p:nvPr/>
        </p:nvGrpSpPr>
        <p:grpSpPr bwMode="auto">
          <a:xfrm>
            <a:off x="609600" y="1066800"/>
            <a:ext cx="8218488" cy="180975"/>
            <a:chOff x="295" y="1311"/>
            <a:chExt cx="5177" cy="114"/>
          </a:xfrm>
        </p:grpSpPr>
        <p:sp>
          <p:nvSpPr>
            <p:cNvPr id="92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92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9222"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533400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685800"/>
          </a:xfrm>
        </p:spPr>
        <p:txBody>
          <a:bodyPr/>
          <a:lstStyle/>
          <a:p>
            <a:r>
              <a:rPr lang="en-US" altLang="en-US"/>
              <a:t>An </a:t>
            </a:r>
            <a:r>
              <a:rPr lang="en-US" altLang="en-US" i="1"/>
              <a:t>Import</a:t>
            </a:r>
            <a:r>
              <a:rPr lang="en-US" altLang="en-US"/>
              <a:t>ant Point</a:t>
            </a:r>
          </a:p>
        </p:txBody>
      </p:sp>
      <p:sp>
        <p:nvSpPr>
          <p:cNvPr id="10243" name="Content Placeholder 2"/>
          <p:cNvSpPr>
            <a:spLocks noGrp="1"/>
          </p:cNvSpPr>
          <p:nvPr>
            <p:ph sz="half" idx="1"/>
          </p:nvPr>
        </p:nvSpPr>
        <p:spPr>
          <a:xfrm>
            <a:off x="609600" y="1981200"/>
            <a:ext cx="3886200" cy="2514600"/>
          </a:xfrm>
        </p:spPr>
        <p:txBody>
          <a:bodyPr/>
          <a:lstStyle/>
          <a:p>
            <a:pPr>
              <a:buFontTx/>
              <a:buNone/>
            </a:pPr>
            <a:r>
              <a:rPr lang="en-US" altLang="en-US" sz="1600" dirty="0">
                <a:latin typeface="Courier New" pitchFamily="49" charset="0"/>
                <a:cs typeface="Courier New" pitchFamily="49" charset="0"/>
              </a:rPr>
              <a:t>import turtle</a:t>
            </a:r>
          </a:p>
          <a:p>
            <a:pPr>
              <a:buFontTx/>
              <a:buNone/>
            </a:pPr>
            <a:r>
              <a:rPr lang="en-US" altLang="en-US" sz="1600" dirty="0">
                <a:latin typeface="Courier New" pitchFamily="49" charset="0"/>
                <a:cs typeface="Courier New" pitchFamily="49" charset="0"/>
              </a:rPr>
              <a:t>import math</a:t>
            </a:r>
          </a:p>
          <a:p>
            <a:pPr>
              <a:buFontTx/>
              <a:buNone/>
            </a:pPr>
            <a:r>
              <a:rPr lang="en-US" altLang="en-US" sz="1600" dirty="0">
                <a:latin typeface="Courier New" pitchFamily="49" charset="0"/>
                <a:cs typeface="Courier New" pitchFamily="49" charset="0"/>
              </a:rPr>
              <a:t>import Date</a:t>
            </a:r>
          </a:p>
          <a:p>
            <a:pPr>
              <a:buFontTx/>
              <a:buNone/>
            </a:pPr>
            <a:endParaRPr lang="en-US" altLang="en-US" sz="1600" dirty="0">
              <a:latin typeface="Courier New" pitchFamily="49" charset="0"/>
              <a:cs typeface="Courier New" pitchFamily="49" charset="0"/>
            </a:endParaRPr>
          </a:p>
          <a:p>
            <a:pPr>
              <a:buFontTx/>
              <a:buNone/>
            </a:pPr>
            <a:r>
              <a:rPr lang="en-US" altLang="en-US" sz="1600" dirty="0" err="1">
                <a:latin typeface="Courier New" pitchFamily="49" charset="0"/>
                <a:cs typeface="Courier New" pitchFamily="49" charset="0"/>
              </a:rPr>
              <a:t>turtle.forward</a:t>
            </a:r>
            <a:r>
              <a:rPr lang="en-US" altLang="en-US" sz="1600" dirty="0">
                <a:latin typeface="Courier New" pitchFamily="49" charset="0"/>
                <a:cs typeface="Courier New" pitchFamily="49" charset="0"/>
              </a:rPr>
              <a:t>(100)</a:t>
            </a:r>
          </a:p>
          <a:p>
            <a:pPr>
              <a:buFontTx/>
              <a:buNone/>
            </a:pPr>
            <a:r>
              <a:rPr lang="en-US" altLang="en-US" sz="1600" dirty="0">
                <a:latin typeface="Courier New" pitchFamily="49" charset="0"/>
                <a:cs typeface="Courier New" pitchFamily="49" charset="0"/>
              </a:rPr>
              <a:t>print(</a:t>
            </a:r>
            <a:r>
              <a:rPr lang="en-US" altLang="en-US" sz="1600" dirty="0" err="1">
                <a:latin typeface="Courier New" pitchFamily="49" charset="0"/>
                <a:cs typeface="Courier New" pitchFamily="49" charset="0"/>
              </a:rPr>
              <a:t>math.cos</a:t>
            </a:r>
            <a:r>
              <a:rPr lang="en-US" altLang="en-US" sz="1600" dirty="0">
                <a:latin typeface="Courier New" pitchFamily="49" charset="0"/>
                <a:cs typeface="Courier New" pitchFamily="49" charset="0"/>
              </a:rPr>
              <a:t>(</a:t>
            </a:r>
            <a:r>
              <a:rPr lang="en-US" altLang="en-US" sz="1600" dirty="0" err="1">
                <a:latin typeface="Courier New" pitchFamily="49" charset="0"/>
                <a:cs typeface="Courier New" pitchFamily="49" charset="0"/>
              </a:rPr>
              <a:t>math.pi</a:t>
            </a:r>
            <a:r>
              <a:rPr lang="en-US" altLang="en-US" sz="1600" dirty="0">
                <a:latin typeface="Courier New" pitchFamily="49" charset="0"/>
                <a:cs typeface="Courier New" pitchFamily="49" charset="0"/>
              </a:rPr>
              <a:t>))</a:t>
            </a:r>
          </a:p>
          <a:p>
            <a:pPr>
              <a:buFontTx/>
              <a:buNone/>
            </a:pPr>
            <a:r>
              <a:rPr lang="en-US" altLang="en-US" sz="1600" dirty="0">
                <a:latin typeface="Courier New" pitchFamily="49" charset="0"/>
                <a:cs typeface="Courier New" pitchFamily="49" charset="0"/>
              </a:rPr>
              <a:t>today = </a:t>
            </a:r>
            <a:r>
              <a:rPr lang="en-US" altLang="en-US" sz="1600" dirty="0" err="1">
                <a:latin typeface="Courier New" pitchFamily="49" charset="0"/>
                <a:cs typeface="Courier New" pitchFamily="49" charset="0"/>
              </a:rPr>
              <a:t>Date.Date</a:t>
            </a:r>
            <a:r>
              <a:rPr lang="en-US" altLang="en-US" sz="1600" dirty="0">
                <a:latin typeface="Courier New" pitchFamily="49" charset="0"/>
                <a:cs typeface="Courier New" pitchFamily="49" charset="0"/>
              </a:rPr>
              <a:t>(11, 9, 2011)</a:t>
            </a:r>
          </a:p>
        </p:txBody>
      </p:sp>
      <p:sp>
        <p:nvSpPr>
          <p:cNvPr id="10244" name="Content Placeholder 3"/>
          <p:cNvSpPr>
            <a:spLocks noGrp="1"/>
          </p:cNvSpPr>
          <p:nvPr>
            <p:ph sz="half" idx="2"/>
          </p:nvPr>
        </p:nvSpPr>
        <p:spPr>
          <a:xfrm>
            <a:off x="4876800" y="1981200"/>
            <a:ext cx="4038600" cy="2362200"/>
          </a:xfrm>
        </p:spPr>
        <p:txBody>
          <a:bodyPr/>
          <a:lstStyle/>
          <a:p>
            <a:pPr>
              <a:buFontTx/>
              <a:buNone/>
            </a:pPr>
            <a:r>
              <a:rPr lang="en-US" altLang="en-US" sz="1600" dirty="0">
                <a:latin typeface="Courier New" pitchFamily="49" charset="0"/>
                <a:cs typeface="Courier New" pitchFamily="49" charset="0"/>
              </a:rPr>
              <a:t>from turtle import *</a:t>
            </a:r>
          </a:p>
          <a:p>
            <a:pPr>
              <a:buFontTx/>
              <a:buNone/>
            </a:pPr>
            <a:r>
              <a:rPr lang="en-US" altLang="en-US" sz="1600" dirty="0">
                <a:latin typeface="Courier New" pitchFamily="49" charset="0"/>
                <a:cs typeface="Courier New" pitchFamily="49" charset="0"/>
              </a:rPr>
              <a:t>from math import cos, pi</a:t>
            </a:r>
          </a:p>
          <a:p>
            <a:pPr>
              <a:buFontTx/>
              <a:buNone/>
            </a:pPr>
            <a:r>
              <a:rPr lang="en-US" altLang="en-US" sz="1600" dirty="0">
                <a:latin typeface="Courier New" pitchFamily="49" charset="0"/>
                <a:cs typeface="Courier New" pitchFamily="49" charset="0"/>
              </a:rPr>
              <a:t>from Date import *</a:t>
            </a:r>
          </a:p>
          <a:p>
            <a:pPr>
              <a:buFontTx/>
              <a:buNone/>
            </a:pPr>
            <a:endParaRPr lang="en-US" altLang="en-US" sz="1600" dirty="0">
              <a:latin typeface="Courier New" pitchFamily="49" charset="0"/>
              <a:cs typeface="Courier New" pitchFamily="49" charset="0"/>
            </a:endParaRPr>
          </a:p>
          <a:p>
            <a:pPr>
              <a:buFontTx/>
              <a:buNone/>
            </a:pPr>
            <a:r>
              <a:rPr lang="en-US" altLang="en-US" sz="1600" dirty="0">
                <a:latin typeface="Courier New" pitchFamily="49" charset="0"/>
                <a:cs typeface="Courier New" pitchFamily="49" charset="0"/>
              </a:rPr>
              <a:t>forward(100)</a:t>
            </a:r>
          </a:p>
          <a:p>
            <a:pPr>
              <a:buFontTx/>
              <a:buNone/>
            </a:pPr>
            <a:r>
              <a:rPr lang="en-US" altLang="en-US" sz="1600" dirty="0">
                <a:latin typeface="Courier New" pitchFamily="49" charset="0"/>
                <a:cs typeface="Courier New" pitchFamily="49" charset="0"/>
              </a:rPr>
              <a:t>print(</a:t>
            </a:r>
            <a:r>
              <a:rPr lang="en-US" altLang="en-US" sz="1600" dirty="0" err="1">
                <a:latin typeface="Courier New" pitchFamily="49" charset="0"/>
                <a:cs typeface="Courier New" pitchFamily="49" charset="0"/>
              </a:rPr>
              <a:t>cos</a:t>
            </a:r>
            <a:r>
              <a:rPr lang="en-US" altLang="en-US" sz="1600" dirty="0">
                <a:latin typeface="Courier New" pitchFamily="49" charset="0"/>
                <a:cs typeface="Courier New" pitchFamily="49" charset="0"/>
              </a:rPr>
              <a:t>(pi))</a:t>
            </a:r>
          </a:p>
          <a:p>
            <a:pPr>
              <a:buFontTx/>
              <a:buNone/>
            </a:pPr>
            <a:r>
              <a:rPr lang="en-US" altLang="en-US" sz="1600" dirty="0">
                <a:latin typeface="Courier New" pitchFamily="49" charset="0"/>
                <a:cs typeface="Courier New" pitchFamily="49" charset="0"/>
              </a:rPr>
              <a:t>today = Date(11, 9, 2011)</a:t>
            </a:r>
          </a:p>
          <a:p>
            <a:pPr>
              <a:buFontTx/>
              <a:buNone/>
            </a:pPr>
            <a:endParaRPr lang="en-US" altLang="en-US" sz="1600" dirty="0">
              <a:latin typeface="Courier New" pitchFamily="49" charset="0"/>
              <a:cs typeface="Courier New" pitchFamily="49" charset="0"/>
            </a:endParaRPr>
          </a:p>
        </p:txBody>
      </p:sp>
      <p:grpSp>
        <p:nvGrpSpPr>
          <p:cNvPr id="10245" name="Group 3"/>
          <p:cNvGrpSpPr>
            <a:grpSpLocks/>
          </p:cNvGrpSpPr>
          <p:nvPr/>
        </p:nvGrpSpPr>
        <p:grpSpPr bwMode="auto">
          <a:xfrm>
            <a:off x="609600" y="1066800"/>
            <a:ext cx="8218488" cy="180975"/>
            <a:chOff x="295" y="1311"/>
            <a:chExt cx="5177" cy="114"/>
          </a:xfrm>
        </p:grpSpPr>
        <p:sp>
          <p:nvSpPr>
            <p:cNvPr id="102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102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36538"/>
            <a:ext cx="7772400" cy="1143001"/>
          </a:xfrm>
        </p:spPr>
        <p:txBody>
          <a:bodyPr/>
          <a:lstStyle/>
          <a:p>
            <a:r>
              <a:rPr lang="en-US" altLang="en-US"/>
              <a:t>Another Point…</a:t>
            </a:r>
          </a:p>
        </p:txBody>
      </p:sp>
      <p:grpSp>
        <p:nvGrpSpPr>
          <p:cNvPr id="11267" name="Group 4"/>
          <p:cNvGrpSpPr>
            <a:grpSpLocks/>
          </p:cNvGrpSpPr>
          <p:nvPr/>
        </p:nvGrpSpPr>
        <p:grpSpPr bwMode="auto">
          <a:xfrm>
            <a:off x="609600" y="877888"/>
            <a:ext cx="8218488" cy="180975"/>
            <a:chOff x="295" y="1311"/>
            <a:chExt cx="5177" cy="114"/>
          </a:xfrm>
        </p:grpSpPr>
        <p:sp>
          <p:nvSpPr>
            <p:cNvPr id="1127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127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11" name="Rounded Rectangular Callout 10"/>
          <p:cNvSpPr/>
          <p:nvPr/>
        </p:nvSpPr>
        <p:spPr>
          <a:xfrm>
            <a:off x="914400" y="4267200"/>
            <a:ext cx="2641600" cy="615950"/>
          </a:xfrm>
          <a:prstGeom prst="wedgeRoundRectCallout">
            <a:avLst>
              <a:gd name="adj1" fmla="val 1232"/>
              <a:gd name="adj2" fmla="val 195698"/>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What’s the Point?</a:t>
            </a:r>
          </a:p>
        </p:txBody>
      </p:sp>
      <p:sp>
        <p:nvSpPr>
          <p:cNvPr id="28683" name="Rectangle 11"/>
          <p:cNvSpPr>
            <a:spLocks noChangeArrowheads="1"/>
          </p:cNvSpPr>
          <p:nvPr/>
        </p:nvSpPr>
        <p:spPr bwMode="auto">
          <a:xfrm>
            <a:off x="4648200" y="4381500"/>
            <a:ext cx="2797175" cy="1485900"/>
          </a:xfrm>
          <a:prstGeom prst="rect">
            <a:avLst/>
          </a:prstGeom>
          <a:solidFill>
            <a:schemeClr val="bg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a:lstStyle/>
          <a:p>
            <a:pPr algn="l">
              <a:defRPr/>
            </a:pPr>
            <a:r>
              <a:rPr lang="en-US" sz="1400" b="1" dirty="0">
                <a:solidFill>
                  <a:prstClr val="black"/>
                </a:solidFill>
                <a:latin typeface="Courier New Bold" pitchFamily="1" charset="0"/>
              </a:rPr>
              <a:t>&gt;&gt;&gt; P1 = Point(1.0, 2.0)</a:t>
            </a:r>
          </a:p>
          <a:p>
            <a:pPr algn="l">
              <a:defRPr/>
            </a:pPr>
            <a:r>
              <a:rPr lang="en-US" sz="1400" b="1" dirty="0">
                <a:solidFill>
                  <a:prstClr val="black"/>
                </a:solidFill>
                <a:latin typeface="Courier New Bold" pitchFamily="1" charset="0"/>
              </a:rPr>
              <a:t>&gt;&gt;&gt; P2 = Point(1.0, 2.0)</a:t>
            </a:r>
          </a:p>
          <a:p>
            <a:pPr algn="l">
              <a:defRPr/>
            </a:pPr>
            <a:r>
              <a:rPr lang="en-US" sz="1400" b="1" dirty="0">
                <a:solidFill>
                  <a:prstClr val="black"/>
                </a:solidFill>
                <a:latin typeface="Courier New Bold" pitchFamily="1" charset="0"/>
              </a:rPr>
              <a:t>&gt;&gt;&gt; P1</a:t>
            </a:r>
          </a:p>
          <a:p>
            <a:pPr algn="l">
              <a:defRPr/>
            </a:pPr>
            <a:r>
              <a:rPr lang="en-US" sz="1400" b="1" dirty="0">
                <a:solidFill>
                  <a:srgbClr val="008000"/>
                </a:solidFill>
                <a:latin typeface="Courier New Bold" pitchFamily="1" charset="0"/>
              </a:rPr>
              <a:t>???</a:t>
            </a:r>
          </a:p>
          <a:p>
            <a:pPr algn="l">
              <a:defRPr/>
            </a:pPr>
            <a:r>
              <a:rPr lang="en-US" sz="1400" b="1" dirty="0">
                <a:solidFill>
                  <a:prstClr val="black"/>
                </a:solidFill>
                <a:latin typeface="Courier New Bold" pitchFamily="1" charset="0"/>
              </a:rPr>
              <a:t>&gt;&gt;&gt; P1 == P2</a:t>
            </a:r>
          </a:p>
          <a:p>
            <a:pPr algn="l">
              <a:defRPr/>
            </a:pPr>
            <a:r>
              <a:rPr lang="en-US" sz="1400" b="1" dirty="0">
                <a:solidFill>
                  <a:srgbClr val="008000"/>
                </a:solidFill>
                <a:latin typeface="Courier New Bold" pitchFamily="1" charset="0"/>
              </a:rPr>
              <a:t>???</a:t>
            </a:r>
          </a:p>
        </p:txBody>
      </p:sp>
      <p:pic>
        <p:nvPicPr>
          <p:cNvPr id="11270"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537845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2"/>
          <p:cNvSpPr txBox="1">
            <a:spLocks noChangeArrowheads="1"/>
          </p:cNvSpPr>
          <p:nvPr/>
        </p:nvSpPr>
        <p:spPr bwMode="auto">
          <a:xfrm>
            <a:off x="152400" y="1295400"/>
            <a:ext cx="88693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dirty="0">
                <a:latin typeface="Courier New" pitchFamily="49" charset="0"/>
                <a:cs typeface="Courier New" pitchFamily="49" charset="0"/>
              </a:rPr>
              <a:t>class Point(object):</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init</a:t>
            </a:r>
            <a:r>
              <a:rPr lang="en-US" altLang="en-US" sz="1800" dirty="0">
                <a:latin typeface="Courier New" pitchFamily="49" charset="0"/>
                <a:cs typeface="Courier New" pitchFamily="49" charset="0"/>
              </a:rPr>
              <a:t>(self, </a:t>
            </a:r>
            <a:r>
              <a:rPr lang="en-US" altLang="en-US" sz="1800" dirty="0" err="1">
                <a:latin typeface="Courier New" pitchFamily="49" charset="0"/>
                <a:cs typeface="Courier New" pitchFamily="49" charset="0"/>
              </a:rPr>
              <a:t>inputX</a:t>
            </a: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inputY</a:t>
            </a:r>
            <a:r>
              <a:rPr lang="en-US" altLang="en-US" sz="1800" dirty="0">
                <a:latin typeface="Courier New" pitchFamily="49" charset="0"/>
                <a:cs typeface="Courier New" pitchFamily="49" charset="0"/>
              </a:rPr>
              <a:t>)</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inputX</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inputY</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repr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"Point("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eq</a:t>
            </a:r>
            <a:r>
              <a:rPr lang="en-US" altLang="en-US" sz="1800" dirty="0">
                <a:latin typeface="Courier New" pitchFamily="49" charset="0"/>
                <a:cs typeface="Courier New" pitchFamily="49" charset="0"/>
              </a:rPr>
              <a:t>__(self, other):</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other.x</a:t>
            </a:r>
            <a:r>
              <a:rPr lang="en-US" altLang="en-US" sz="1800" dirty="0">
                <a:latin typeface="Courier New" pitchFamily="49" charset="0"/>
                <a:cs typeface="Courier New" pitchFamily="49" charset="0"/>
              </a:rPr>
              <a:t> and </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other.y</a:t>
            </a:r>
            <a:endParaRPr lang="en-US" altLang="en-US" sz="1800" dirty="0">
              <a:latin typeface="Courier New" pitchFamily="49" charset="0"/>
              <a:cs typeface="Courier New" pitchFamily="49"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36538"/>
            <a:ext cx="7772400" cy="1143001"/>
          </a:xfrm>
        </p:spPr>
        <p:txBody>
          <a:bodyPr/>
          <a:lstStyle/>
          <a:p>
            <a:r>
              <a:rPr lang="en-US" altLang="en-US">
                <a:latin typeface="Courier New" pitchFamily="49" charset="0"/>
                <a:cs typeface="Courier New" pitchFamily="49" charset="0"/>
              </a:rPr>
              <a:t>repr</a:t>
            </a:r>
            <a:r>
              <a:rPr lang="en-US" altLang="en-US"/>
              <a:t> vs. </a:t>
            </a:r>
            <a:r>
              <a:rPr lang="en-US" altLang="en-US">
                <a:latin typeface="Courier New" pitchFamily="49" charset="0"/>
                <a:cs typeface="Courier New" pitchFamily="49" charset="0"/>
              </a:rPr>
              <a:t>str</a:t>
            </a:r>
          </a:p>
        </p:txBody>
      </p:sp>
      <p:grpSp>
        <p:nvGrpSpPr>
          <p:cNvPr id="12291" name="Group 4"/>
          <p:cNvGrpSpPr>
            <a:grpSpLocks/>
          </p:cNvGrpSpPr>
          <p:nvPr/>
        </p:nvGrpSpPr>
        <p:grpSpPr bwMode="auto">
          <a:xfrm>
            <a:off x="609600" y="877888"/>
            <a:ext cx="8218488" cy="180975"/>
            <a:chOff x="295" y="1311"/>
            <a:chExt cx="5177" cy="114"/>
          </a:xfrm>
        </p:grpSpPr>
        <p:sp>
          <p:nvSpPr>
            <p:cNvPr id="1229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229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12292" name="TextBox 2"/>
          <p:cNvSpPr txBox="1">
            <a:spLocks noChangeArrowheads="1"/>
          </p:cNvSpPr>
          <p:nvPr/>
        </p:nvSpPr>
        <p:spPr bwMode="auto">
          <a:xfrm>
            <a:off x="635000" y="1295400"/>
            <a:ext cx="41830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dirty="0">
                <a:latin typeface="Courier New" pitchFamily="49" charset="0"/>
                <a:cs typeface="Courier New" pitchFamily="49" charset="0"/>
              </a:rPr>
              <a:t>class Silly(object):</a:t>
            </a:r>
          </a:p>
          <a:p>
            <a:pPr>
              <a:spcBef>
                <a:spcPct val="0"/>
              </a:spcBef>
              <a:buFontTx/>
              <a:buNone/>
            </a:pPr>
            <a:r>
              <a:rPr lang="en-US" altLang="en-US" sz="1800" dirty="0">
                <a:latin typeface="Courier New" pitchFamily="49" charset="0"/>
                <a:cs typeface="Courier New" pitchFamily="49" charset="0"/>
              </a:rPr>
              <a:t>    # No __</a:t>
            </a:r>
            <a:r>
              <a:rPr lang="en-US" altLang="en-US" sz="1800" dirty="0" err="1">
                <a:latin typeface="Courier New" pitchFamily="49" charset="0"/>
                <a:cs typeface="Courier New" pitchFamily="49" charset="0"/>
              </a:rPr>
              <a:t>init</a:t>
            </a:r>
            <a:r>
              <a:rPr lang="en-US" altLang="en-US" sz="1800" dirty="0">
                <a:latin typeface="Courier New" pitchFamily="49" charset="0"/>
                <a:cs typeface="Courier New" pitchFamily="49" charset="0"/>
              </a:rPr>
              <a:t>__ needed!</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"silly indeed"</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repr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"Silly()"</a:t>
            </a:r>
          </a:p>
          <a:p>
            <a:pPr>
              <a:spcBef>
                <a:spcPct val="0"/>
              </a:spcBef>
              <a:buFontTx/>
              <a:buNone/>
            </a:pP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&gt;&gt;&gt; s = Silly()</a:t>
            </a:r>
          </a:p>
          <a:p>
            <a:pPr>
              <a:spcBef>
                <a:spcPct val="0"/>
              </a:spcBef>
              <a:buFontTx/>
              <a:buNone/>
            </a:pPr>
            <a:r>
              <a:rPr lang="en-US" altLang="en-US" sz="1800" dirty="0">
                <a:latin typeface="Courier New" pitchFamily="49" charset="0"/>
                <a:cs typeface="Courier New" pitchFamily="49" charset="0"/>
              </a:rPr>
              <a:t>&gt;&gt;&gt; s</a:t>
            </a:r>
          </a:p>
          <a:p>
            <a:pPr>
              <a:spcBef>
                <a:spcPct val="0"/>
              </a:spcBef>
              <a:buFontTx/>
              <a:buNone/>
            </a:pPr>
            <a:r>
              <a:rPr lang="en-US" altLang="en-US" sz="1800" dirty="0">
                <a:latin typeface="Courier New" pitchFamily="49" charset="0"/>
                <a:cs typeface="Courier New" pitchFamily="49" charset="0"/>
              </a:rPr>
              <a:t>Silly()</a:t>
            </a:r>
          </a:p>
          <a:p>
            <a:pPr>
              <a:spcBef>
                <a:spcPct val="0"/>
              </a:spcBef>
              <a:buFontTx/>
              <a:buNone/>
            </a:pPr>
            <a:r>
              <a:rPr lang="en-US" altLang="en-US" sz="1800" dirty="0">
                <a:latin typeface="Courier New" pitchFamily="49" charset="0"/>
                <a:cs typeface="Courier New" pitchFamily="49" charset="0"/>
              </a:rPr>
              <a:t>&gt;&gt;&gt; print(s)</a:t>
            </a:r>
          </a:p>
          <a:p>
            <a:pPr>
              <a:spcBef>
                <a:spcPct val="0"/>
              </a:spcBef>
              <a:buFontTx/>
              <a:buNone/>
            </a:pPr>
            <a:r>
              <a:rPr lang="en-US" altLang="en-US" sz="1800" dirty="0">
                <a:latin typeface="Courier New" pitchFamily="49" charset="0"/>
                <a:cs typeface="Courier New" pitchFamily="49" charset="0"/>
              </a:rPr>
              <a:t>silly indeed</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515938"/>
          </a:xfrm>
        </p:spPr>
        <p:txBody>
          <a:bodyPr/>
          <a:lstStyle/>
          <a:p>
            <a:r>
              <a:rPr lang="en-US" altLang="en-US"/>
              <a:t>Thinking Linearly</a:t>
            </a:r>
          </a:p>
        </p:txBody>
      </p:sp>
      <p:grpSp>
        <p:nvGrpSpPr>
          <p:cNvPr id="13315" name="Group 4"/>
          <p:cNvGrpSpPr>
            <a:grpSpLocks/>
          </p:cNvGrpSpPr>
          <p:nvPr/>
        </p:nvGrpSpPr>
        <p:grpSpPr bwMode="auto">
          <a:xfrm>
            <a:off x="609600" y="877888"/>
            <a:ext cx="8218488" cy="180975"/>
            <a:chOff x="295" y="1311"/>
            <a:chExt cx="5177" cy="114"/>
          </a:xfrm>
        </p:grpSpPr>
        <p:sp>
          <p:nvSpPr>
            <p:cNvPr id="133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33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28683" name="Rectangle 11"/>
          <p:cNvSpPr>
            <a:spLocks noChangeArrowheads="1"/>
          </p:cNvSpPr>
          <p:nvPr/>
        </p:nvSpPr>
        <p:spPr bwMode="auto">
          <a:xfrm>
            <a:off x="6118225" y="1935163"/>
            <a:ext cx="3008313" cy="2320925"/>
          </a:xfrm>
          <a:prstGeom prst="rect">
            <a:avLst/>
          </a:prstGeom>
          <a:solidFill>
            <a:schemeClr val="bg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a:lstStyle/>
          <a:p>
            <a:pPr algn="l">
              <a:defRPr/>
            </a:pPr>
            <a:r>
              <a:rPr lang="en-US" sz="1400" b="1" dirty="0">
                <a:solidFill>
                  <a:prstClr val="black"/>
                </a:solidFill>
                <a:latin typeface="Courier New Bold" pitchFamily="1" charset="0"/>
              </a:rPr>
              <a:t>&gt;&gt;&gt; P1 = Point(1.0, 2.0)</a:t>
            </a:r>
          </a:p>
          <a:p>
            <a:pPr algn="l">
              <a:defRPr/>
            </a:pPr>
            <a:r>
              <a:rPr lang="en-US" sz="1400" b="1" dirty="0">
                <a:solidFill>
                  <a:prstClr val="black"/>
                </a:solidFill>
                <a:latin typeface="Courier New Bold" pitchFamily="1" charset="0"/>
              </a:rPr>
              <a:t>&gt;&gt;&gt; P2 = Point(2.0, 3.0)</a:t>
            </a:r>
          </a:p>
          <a:p>
            <a:pPr algn="l">
              <a:defRPr/>
            </a:pPr>
            <a:r>
              <a:rPr lang="en-US" sz="1400" b="1" dirty="0">
                <a:solidFill>
                  <a:srgbClr val="C0504D"/>
                </a:solidFill>
                <a:latin typeface="Courier New Bold" pitchFamily="1" charset="0"/>
              </a:rPr>
              <a:t>&gt;&gt;&gt; L1 = Line(P1,P2)</a:t>
            </a:r>
          </a:p>
          <a:p>
            <a:pPr algn="l">
              <a:defRPr/>
            </a:pPr>
            <a:r>
              <a:rPr lang="en-US" sz="1400" b="1" dirty="0">
                <a:solidFill>
                  <a:srgbClr val="C0504D"/>
                </a:solidFill>
                <a:latin typeface="Courier New Bold" pitchFamily="1" charset="0"/>
              </a:rPr>
              <a:t>&gt;&gt;&gt; L1</a:t>
            </a:r>
          </a:p>
          <a:p>
            <a:pPr algn="l">
              <a:defRPr/>
            </a:pPr>
            <a:r>
              <a:rPr lang="en-US" sz="1400" b="1" dirty="0">
                <a:solidFill>
                  <a:srgbClr val="C0504D"/>
                </a:solidFill>
                <a:latin typeface="Courier New Bold" pitchFamily="1" charset="0"/>
              </a:rPr>
              <a:t>y = 1.0 </a:t>
            </a:r>
            <a:r>
              <a:rPr lang="en-US" sz="1400" b="1" dirty="0" err="1">
                <a:solidFill>
                  <a:srgbClr val="C0504D"/>
                </a:solidFill>
                <a:latin typeface="Courier New Bold" pitchFamily="1" charset="0"/>
              </a:rPr>
              <a:t>x</a:t>
            </a:r>
            <a:r>
              <a:rPr lang="en-US" sz="1400" b="1" dirty="0">
                <a:solidFill>
                  <a:srgbClr val="C0504D"/>
                </a:solidFill>
                <a:latin typeface="Courier New Bold" pitchFamily="1" charset="0"/>
              </a:rPr>
              <a:t> + 1.0</a:t>
            </a:r>
            <a:endParaRPr lang="en-US" sz="1400" b="1" dirty="0">
              <a:solidFill>
                <a:prstClr val="black"/>
              </a:solidFill>
              <a:latin typeface="Courier New Bold" pitchFamily="1" charset="0"/>
            </a:endParaRPr>
          </a:p>
          <a:p>
            <a:pPr algn="l">
              <a:defRPr/>
            </a:pPr>
            <a:r>
              <a:rPr lang="en-US" sz="1400" b="1" dirty="0">
                <a:solidFill>
                  <a:prstClr val="black"/>
                </a:solidFill>
                <a:latin typeface="Courier New Bold" pitchFamily="1" charset="0"/>
              </a:rPr>
              <a:t>&gt;&gt;&gt; P3 = Point(3.0, 4.0)</a:t>
            </a:r>
          </a:p>
          <a:p>
            <a:pPr algn="l">
              <a:defRPr/>
            </a:pPr>
            <a:r>
              <a:rPr lang="en-US" sz="1400" b="1" dirty="0">
                <a:solidFill>
                  <a:prstClr val="black"/>
                </a:solidFill>
                <a:latin typeface="Courier New Bold" pitchFamily="1" charset="0"/>
              </a:rPr>
              <a:t>&gt;&gt;&gt; P4 = Point(42.0, 43.0)</a:t>
            </a:r>
          </a:p>
          <a:p>
            <a:pPr algn="l">
              <a:defRPr/>
            </a:pPr>
            <a:r>
              <a:rPr lang="en-US" sz="1400" b="1" dirty="0">
                <a:solidFill>
                  <a:srgbClr val="C0504D"/>
                </a:solidFill>
                <a:latin typeface="Courier New Bold" pitchFamily="1" charset="0"/>
              </a:rPr>
              <a:t>&gt;&gt;&gt; L2 = Line(P3, P4)</a:t>
            </a:r>
          </a:p>
          <a:p>
            <a:pPr algn="l">
              <a:defRPr/>
            </a:pPr>
            <a:r>
              <a:rPr lang="en-US" sz="1400" b="1" dirty="0">
                <a:solidFill>
                  <a:srgbClr val="C0504D"/>
                </a:solidFill>
                <a:latin typeface="Courier New Bold" pitchFamily="1" charset="0"/>
              </a:rPr>
              <a:t>&gt;&gt;&gt; L1 == L2</a:t>
            </a:r>
          </a:p>
          <a:p>
            <a:pPr algn="l">
              <a:defRPr/>
            </a:pPr>
            <a:r>
              <a:rPr lang="en-US" sz="1400" b="1" dirty="0">
                <a:solidFill>
                  <a:srgbClr val="C0504D"/>
                </a:solidFill>
                <a:latin typeface="Courier New Bold" pitchFamily="1" charset="0"/>
              </a:rPr>
              <a:t>True</a:t>
            </a:r>
          </a:p>
          <a:p>
            <a:pPr algn="l">
              <a:defRPr/>
            </a:pPr>
            <a:r>
              <a:rPr lang="en-US" sz="1400" b="1" dirty="0">
                <a:solidFill>
                  <a:srgbClr val="C0504D"/>
                </a:solidFill>
                <a:latin typeface="Courier New Bold" pitchFamily="1" charset="0"/>
              </a:rPr>
              <a:t> </a:t>
            </a:r>
            <a:endParaRPr lang="en-US" sz="1400" b="1" dirty="0">
              <a:solidFill>
                <a:prstClr val="black"/>
              </a:solidFill>
            </a:endParaRPr>
          </a:p>
        </p:txBody>
      </p:sp>
      <p:sp>
        <p:nvSpPr>
          <p:cNvPr id="13317" name="TextBox 10"/>
          <p:cNvSpPr txBox="1">
            <a:spLocks noChangeArrowheads="1"/>
          </p:cNvSpPr>
          <p:nvPr/>
        </p:nvSpPr>
        <p:spPr bwMode="auto">
          <a:xfrm>
            <a:off x="600075" y="1295400"/>
            <a:ext cx="55768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Point(object):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(self, </a:t>
            </a:r>
            <a:r>
              <a:rPr lang="en-US" altLang="en-US" sz="1200" b="1" dirty="0" err="1">
                <a:latin typeface="Courier New" pitchFamily="49" charset="0"/>
                <a:cs typeface="Courier New" pitchFamily="49" charset="0"/>
              </a:rPr>
              <a:t>inputX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inputY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inputX</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inputY</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other.x</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a:t>
            </a:r>
            <a:endParaRPr lang="en-US" altLang="en-US" sz="1200" b="1" dirty="0">
              <a:latin typeface="Courier New" pitchFamily="49" charset="0"/>
              <a:cs typeface="Courier New" pitchFamily="49" charset="0"/>
            </a:endParaRPr>
          </a:p>
        </p:txBody>
      </p:sp>
      <p:sp>
        <p:nvSpPr>
          <p:cNvPr id="3" name="TextBox 2"/>
          <p:cNvSpPr txBox="1">
            <a:spLocks noChangeArrowheads="1"/>
          </p:cNvSpPr>
          <p:nvPr/>
        </p:nvSpPr>
        <p:spPr bwMode="auto">
          <a:xfrm>
            <a:off x="600075" y="4114800"/>
            <a:ext cx="8459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Line(object):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point1, point2):</a:t>
            </a:r>
          </a:p>
          <a:p>
            <a:pPr>
              <a:spcBef>
                <a:spcPct val="0"/>
              </a:spcBef>
              <a:buFontTx/>
              <a:buNone/>
            </a:pPr>
            <a:r>
              <a:rPr lang="en-US" altLang="en-US" sz="1200" b="1" dirty="0">
                <a:latin typeface="Courier New" pitchFamily="49" charset="0"/>
                <a:cs typeface="Courier New" pitchFamily="49" charset="0"/>
              </a:rPr>
              <a:t>        self.point1 = point1</a:t>
            </a:r>
          </a:p>
          <a:p>
            <a:pPr>
              <a:spcBef>
                <a:spcPct val="0"/>
              </a:spcBef>
              <a:buFontTx/>
              <a:buNone/>
            </a:pPr>
            <a:r>
              <a:rPr lang="en-US" altLang="en-US" sz="1200" b="1" dirty="0">
                <a:latin typeface="Courier New" pitchFamily="49" charset="0"/>
                <a:cs typeface="Courier New" pitchFamily="49" charset="0"/>
              </a:rPr>
              <a:t>        self.point2 = point2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(point1.y – point2.y) / (point1.x – point2.x)   # BUG!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point1.y – point1.x*(point2.y – point1.y)/(point2.x – point1.x)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"y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 x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endParaRPr lang="en-US" altLang="en-US" sz="12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Line Callout 1 60"/>
          <p:cNvSpPr/>
          <p:nvPr/>
        </p:nvSpPr>
        <p:spPr>
          <a:xfrm>
            <a:off x="6024563" y="6089650"/>
            <a:ext cx="2132012" cy="495300"/>
          </a:xfrm>
          <a:prstGeom prst="borderCallout1">
            <a:avLst>
              <a:gd name="adj1" fmla="val 18750"/>
              <a:gd name="adj2" fmla="val -8333"/>
              <a:gd name="adj3" fmla="val -89642"/>
              <a:gd name="adj4" fmla="val -129437"/>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200" dirty="0">
                <a:solidFill>
                  <a:schemeClr val="tx1"/>
                </a:solidFill>
              </a:rPr>
              <a:t>Can you think of another way of writing this line?</a:t>
            </a:r>
          </a:p>
        </p:txBody>
      </p:sp>
      <p:sp>
        <p:nvSpPr>
          <p:cNvPr id="34" name="TextBox 33"/>
          <p:cNvSpPr txBox="1">
            <a:spLocks noChangeArrowheads="1"/>
          </p:cNvSpPr>
          <p:nvPr/>
        </p:nvSpPr>
        <p:spPr bwMode="auto">
          <a:xfrm>
            <a:off x="600075" y="3395663"/>
            <a:ext cx="845978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Line(object):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point1, point2):</a:t>
            </a:r>
          </a:p>
          <a:p>
            <a:pPr>
              <a:spcBef>
                <a:spcPct val="0"/>
              </a:spcBef>
              <a:buFontTx/>
              <a:buNone/>
            </a:pPr>
            <a:r>
              <a:rPr lang="en-US" altLang="en-US" sz="1200" b="1" dirty="0">
                <a:latin typeface="Courier New" pitchFamily="49" charset="0"/>
                <a:cs typeface="Courier New" pitchFamily="49" charset="0"/>
              </a:rPr>
              <a:t>        self.point1 = point1</a:t>
            </a:r>
          </a:p>
          <a:p>
            <a:pPr>
              <a:spcBef>
                <a:spcPct val="0"/>
              </a:spcBef>
              <a:buFontTx/>
              <a:buNone/>
            </a:pPr>
            <a:r>
              <a:rPr lang="en-US" altLang="en-US" sz="1200" b="1" dirty="0">
                <a:latin typeface="Courier New" pitchFamily="49" charset="0"/>
                <a:cs typeface="Courier New" pitchFamily="49" charset="0"/>
              </a:rPr>
              <a:t>        self.point2 = point2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(point1.y – point2.y) / (point1.x – point2.x)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point1.y – point1.x*(point2.y – point1.y)/(point2.x – point1.x)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"y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"x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intersection(self, other):</a:t>
            </a:r>
          </a:p>
          <a:p>
            <a:pPr>
              <a:spcBef>
                <a:spcPct val="0"/>
              </a:spcBef>
              <a:buFontTx/>
              <a:buNone/>
            </a:pPr>
            <a:r>
              <a:rPr lang="en-US" altLang="en-US" sz="1200" b="1" dirty="0">
                <a:latin typeface="Courier New" pitchFamily="49" charset="0"/>
                <a:cs typeface="Courier New" pitchFamily="49" charset="0"/>
              </a:rPr>
              <a:t>        if </a:t>
            </a:r>
            <a:r>
              <a:rPr lang="en-US" altLang="en-US" sz="1200" b="1" dirty="0" err="1">
                <a:latin typeface="Courier New" pitchFamily="49" charset="0"/>
                <a:cs typeface="Courier New" pitchFamily="49" charset="0"/>
              </a:rPr>
              <a:t>self.isParallel</a:t>
            </a:r>
            <a:r>
              <a:rPr lang="en-US" altLang="en-US" sz="1200" b="1" dirty="0">
                <a:latin typeface="Courier New" pitchFamily="49" charset="0"/>
                <a:cs typeface="Courier New" pitchFamily="49" charset="0"/>
              </a:rPr>
              <a:t>(other): return None</a:t>
            </a:r>
          </a:p>
          <a:p>
            <a:pPr>
              <a:spcBef>
                <a:spcPct val="0"/>
              </a:spcBef>
              <a:buFontTx/>
              <a:buNone/>
            </a:pPr>
            <a:r>
              <a:rPr lang="en-US" altLang="en-US" sz="1200" b="1" dirty="0">
                <a:latin typeface="Courier New" pitchFamily="49" charset="0"/>
                <a:cs typeface="Courier New" pitchFamily="49" charset="0"/>
              </a:rPr>
              <a:t>        else:</a:t>
            </a:r>
          </a:p>
          <a:p>
            <a:pPr>
              <a:spcBef>
                <a:spcPct val="0"/>
              </a:spcBef>
              <a:buFontTx/>
              <a:buNone/>
            </a:pPr>
            <a:r>
              <a:rPr lang="en-US" altLang="en-US" sz="1200" b="1" dirty="0">
                <a:latin typeface="Courier New" pitchFamily="49" charset="0"/>
                <a:cs typeface="Courier New" pitchFamily="49" charset="0"/>
              </a:rPr>
              <a:t>            x =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y =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x + </a:t>
            </a:r>
            <a:r>
              <a:rPr lang="en-US" altLang="en-US" sz="1200" b="1" dirty="0" err="1">
                <a:latin typeface="Courier New" pitchFamily="49" charset="0"/>
                <a:cs typeface="Courier New" pitchFamily="49" charset="0"/>
              </a:rPr>
              <a:t>self.yintercept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return Point(x, y)</a:t>
            </a:r>
          </a:p>
        </p:txBody>
      </p:sp>
      <p:sp>
        <p:nvSpPr>
          <p:cNvPr id="14340" name="Rectangle 4"/>
          <p:cNvSpPr>
            <a:spLocks noChangeArrowheads="1"/>
          </p:cNvSpPr>
          <p:nvPr/>
        </p:nvSpPr>
        <p:spPr bwMode="auto">
          <a:xfrm>
            <a:off x="255588" y="230188"/>
            <a:ext cx="49037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dirty="0">
                <a:solidFill>
                  <a:srgbClr val="000000"/>
                </a:solidFill>
                <a:latin typeface="Courier New" pitchFamily="49" charset="0"/>
                <a:cs typeface="Courier New" pitchFamily="49" charset="0"/>
              </a:rPr>
              <a:t>&gt;&gt;&gt; from Point import *</a:t>
            </a:r>
          </a:p>
          <a:p>
            <a:pPr>
              <a:spcBef>
                <a:spcPct val="0"/>
              </a:spcBef>
              <a:buFontTx/>
              <a:buNone/>
            </a:pPr>
            <a:r>
              <a:rPr lang="en-US" altLang="en-US" sz="1600" dirty="0">
                <a:solidFill>
                  <a:srgbClr val="000000"/>
                </a:solidFill>
                <a:latin typeface="Courier New" pitchFamily="49" charset="0"/>
                <a:cs typeface="Courier New" pitchFamily="49" charset="0"/>
              </a:rPr>
              <a:t>&gt;&gt;&gt; p1 = Point(0, 1)</a:t>
            </a:r>
          </a:p>
          <a:p>
            <a:pPr>
              <a:spcBef>
                <a:spcPct val="0"/>
              </a:spcBef>
              <a:buFontTx/>
              <a:buNone/>
            </a:pPr>
            <a:r>
              <a:rPr lang="en-US" altLang="en-US" sz="1600" dirty="0">
                <a:solidFill>
                  <a:srgbClr val="000000"/>
                </a:solidFill>
                <a:latin typeface="Courier New" pitchFamily="49" charset="0"/>
                <a:cs typeface="Courier New" pitchFamily="49" charset="0"/>
              </a:rPr>
              <a:t>&gt;&gt;&gt; p2 = Point(1, 2)</a:t>
            </a:r>
          </a:p>
          <a:p>
            <a:pPr>
              <a:spcBef>
                <a:spcPct val="0"/>
              </a:spcBef>
              <a:buFontTx/>
              <a:buNone/>
            </a:pPr>
            <a:r>
              <a:rPr lang="en-US" altLang="en-US" sz="1600" dirty="0">
                <a:solidFill>
                  <a:srgbClr val="000000"/>
                </a:solidFill>
                <a:latin typeface="Courier New" pitchFamily="49" charset="0"/>
                <a:cs typeface="Courier New" pitchFamily="49" charset="0"/>
              </a:rPr>
              <a:t>&gt;&gt;&gt; L1 = Line(p1, p2)</a:t>
            </a:r>
          </a:p>
          <a:p>
            <a:pPr>
              <a:spcBef>
                <a:spcPct val="0"/>
              </a:spcBef>
              <a:buFontTx/>
              <a:buNone/>
            </a:pPr>
            <a:r>
              <a:rPr lang="en-US" altLang="en-US" sz="1600" dirty="0">
                <a:solidFill>
                  <a:srgbClr val="000000"/>
                </a:solidFill>
                <a:latin typeface="Courier New" pitchFamily="49" charset="0"/>
                <a:cs typeface="Courier New" pitchFamily="49" charset="0"/>
              </a:rPr>
              <a:t>&gt;&gt;&gt; p3 = Point(2, 0)</a:t>
            </a:r>
          </a:p>
          <a:p>
            <a:pPr>
              <a:spcBef>
                <a:spcPct val="0"/>
              </a:spcBef>
              <a:buFontTx/>
              <a:buNone/>
            </a:pPr>
            <a:r>
              <a:rPr lang="en-US" altLang="en-US" sz="1600" dirty="0">
                <a:solidFill>
                  <a:srgbClr val="000000"/>
                </a:solidFill>
                <a:latin typeface="Courier New" pitchFamily="49" charset="0"/>
                <a:cs typeface="Courier New" pitchFamily="49" charset="0"/>
              </a:rPr>
              <a:t>&gt;&gt;&gt; p4 = Point(0, 2)</a:t>
            </a:r>
          </a:p>
          <a:p>
            <a:pPr>
              <a:spcBef>
                <a:spcPct val="0"/>
              </a:spcBef>
              <a:buFontTx/>
              <a:buNone/>
            </a:pPr>
            <a:r>
              <a:rPr lang="en-US" altLang="en-US" sz="1600" dirty="0">
                <a:solidFill>
                  <a:srgbClr val="000000"/>
                </a:solidFill>
                <a:latin typeface="Courier New" pitchFamily="49" charset="0"/>
                <a:cs typeface="Courier New" pitchFamily="49" charset="0"/>
              </a:rPr>
              <a:t>&gt;&gt;&gt; L2 = Line(p3, p4)</a:t>
            </a:r>
          </a:p>
          <a:p>
            <a:pPr>
              <a:spcBef>
                <a:spcPct val="0"/>
              </a:spcBef>
              <a:buFontTx/>
              <a:buNone/>
            </a:pPr>
            <a:r>
              <a:rPr lang="en-US" altLang="en-US" sz="1600" dirty="0">
                <a:solidFill>
                  <a:srgbClr val="000000"/>
                </a:solidFill>
                <a:latin typeface="Courier New" pitchFamily="49" charset="0"/>
                <a:cs typeface="Courier New" pitchFamily="49" charset="0"/>
              </a:rPr>
              <a:t>&gt;&gt;&gt; L1.isParallel(L2)</a:t>
            </a:r>
          </a:p>
          <a:p>
            <a:pPr>
              <a:spcBef>
                <a:spcPct val="0"/>
              </a:spcBef>
              <a:buFontTx/>
              <a:buNone/>
            </a:pPr>
            <a:r>
              <a:rPr lang="en-US" altLang="en-US" sz="1600" dirty="0">
                <a:solidFill>
                  <a:srgbClr val="008000"/>
                </a:solidFill>
                <a:latin typeface="Courier New" pitchFamily="49" charset="0"/>
                <a:cs typeface="Courier New" pitchFamily="49" charset="0"/>
              </a:rPr>
              <a:t>False</a:t>
            </a:r>
          </a:p>
          <a:p>
            <a:pPr>
              <a:spcBef>
                <a:spcPct val="0"/>
              </a:spcBef>
              <a:buFontTx/>
              <a:buNone/>
            </a:pPr>
            <a:r>
              <a:rPr lang="en-US" altLang="en-US" sz="1600" dirty="0">
                <a:solidFill>
                  <a:srgbClr val="000000"/>
                </a:solidFill>
                <a:latin typeface="Courier New" pitchFamily="49" charset="0"/>
                <a:cs typeface="Courier New" pitchFamily="49" charset="0"/>
              </a:rPr>
              <a:t>&gt;&gt;&gt; L1.intersection(L2)</a:t>
            </a:r>
          </a:p>
          <a:p>
            <a:pPr>
              <a:spcBef>
                <a:spcPct val="0"/>
              </a:spcBef>
              <a:buFontTx/>
              <a:buNone/>
            </a:pPr>
            <a:r>
              <a:rPr lang="en-US" altLang="en-US" sz="1600" dirty="0">
                <a:solidFill>
                  <a:srgbClr val="008000"/>
                </a:solidFill>
                <a:latin typeface="Courier New" pitchFamily="49" charset="0"/>
                <a:cs typeface="Courier New" pitchFamily="49" charset="0"/>
              </a:rPr>
              <a:t>(0.5,1.5)</a:t>
            </a:r>
          </a:p>
        </p:txBody>
      </p:sp>
      <p:sp>
        <p:nvSpPr>
          <p:cNvPr id="14341" name="TextBox 41"/>
          <p:cNvSpPr txBox="1">
            <a:spLocks noChangeArrowheads="1"/>
          </p:cNvSpPr>
          <p:nvPr/>
        </p:nvSpPr>
        <p:spPr bwMode="auto">
          <a:xfrm>
            <a:off x="4205288" y="185738"/>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00FF"/>
                </a:solidFill>
                <a:latin typeface="Times" pitchFamily="18" charset="0"/>
              </a:rPr>
              <a:t>y</a:t>
            </a:r>
          </a:p>
        </p:txBody>
      </p:sp>
      <p:grpSp>
        <p:nvGrpSpPr>
          <p:cNvPr id="14342" name="Group 58"/>
          <p:cNvGrpSpPr>
            <a:grpSpLocks/>
          </p:cNvGrpSpPr>
          <p:nvPr/>
        </p:nvGrpSpPr>
        <p:grpSpPr bwMode="auto">
          <a:xfrm>
            <a:off x="3735388" y="185738"/>
            <a:ext cx="2165350" cy="1719262"/>
            <a:chOff x="3443404" y="1904763"/>
            <a:chExt cx="2165154" cy="1718970"/>
          </a:xfrm>
        </p:grpSpPr>
        <p:cxnSp>
          <p:nvCxnSpPr>
            <p:cNvPr id="11" name="Straight Arrow Connector 10"/>
            <p:cNvCxnSpPr/>
            <p:nvPr/>
          </p:nvCxnSpPr>
          <p:spPr>
            <a:xfrm>
              <a:off x="4056124" y="3209466"/>
              <a:ext cx="1265122" cy="1587"/>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3587096" y="2742027"/>
              <a:ext cx="936466" cy="1588"/>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418838" y="3172166"/>
              <a:ext cx="761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839487" y="3172166"/>
              <a:ext cx="761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4056124" y="3034871"/>
              <a:ext cx="15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V="1">
              <a:off x="4057710" y="2841229"/>
              <a:ext cx="873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flipV="1">
              <a:off x="4057710" y="2509497"/>
              <a:ext cx="87305" cy="0"/>
            </a:xfrm>
            <a:prstGeom prst="line">
              <a:avLst/>
            </a:prstGeom>
          </p:spPr>
          <p:style>
            <a:lnRef idx="2">
              <a:schemeClr val="accent1"/>
            </a:lnRef>
            <a:fillRef idx="0">
              <a:schemeClr val="accent1"/>
            </a:fillRef>
            <a:effectRef idx="1">
              <a:schemeClr val="accent1"/>
            </a:effectRef>
            <a:fontRef idx="minor">
              <a:schemeClr val="tx1"/>
            </a:fontRef>
          </p:style>
        </p:cxnSp>
        <p:sp>
          <p:nvSpPr>
            <p:cNvPr id="14351" name="TextBox 40"/>
            <p:cNvSpPr txBox="1">
              <a:spLocks noChangeArrowheads="1"/>
            </p:cNvSpPr>
            <p:nvPr/>
          </p:nvSpPr>
          <p:spPr bwMode="auto">
            <a:xfrm>
              <a:off x="5321300" y="3024222"/>
              <a:ext cx="287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00FF"/>
                  </a:solidFill>
                  <a:latin typeface="Times" pitchFamily="18" charset="0"/>
                </a:rPr>
                <a:t>x</a:t>
              </a:r>
            </a:p>
          </p:txBody>
        </p:sp>
        <p:sp>
          <p:nvSpPr>
            <p:cNvPr id="43" name="Oval 42"/>
            <p:cNvSpPr/>
            <p:nvPr/>
          </p:nvSpPr>
          <p:spPr>
            <a:xfrm>
              <a:off x="3995804" y="2779326"/>
              <a:ext cx="123814" cy="123804"/>
            </a:xfrm>
            <a:prstGeom prst="ellipse">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sp>
        <p:sp>
          <p:nvSpPr>
            <p:cNvPr id="44" name="Oval 43"/>
            <p:cNvSpPr/>
            <p:nvPr/>
          </p:nvSpPr>
          <p:spPr>
            <a:xfrm>
              <a:off x="4397405" y="2447596"/>
              <a:ext cx="122227" cy="123804"/>
            </a:xfrm>
            <a:prstGeom prst="ellipse">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sp>
        <p:sp>
          <p:nvSpPr>
            <p:cNvPr id="14354" name="TextBox 44"/>
            <p:cNvSpPr txBox="1">
              <a:spLocks noChangeArrowheads="1"/>
            </p:cNvSpPr>
            <p:nvPr/>
          </p:nvSpPr>
          <p:spPr bwMode="auto">
            <a:xfrm>
              <a:off x="3682732" y="2687697"/>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p1</a:t>
              </a:r>
            </a:p>
          </p:txBody>
        </p:sp>
        <p:sp>
          <p:nvSpPr>
            <p:cNvPr id="14355" name="TextBox 45"/>
            <p:cNvSpPr txBox="1">
              <a:spLocks noChangeArrowheads="1"/>
            </p:cNvSpPr>
            <p:nvPr/>
          </p:nvSpPr>
          <p:spPr bwMode="auto">
            <a:xfrm>
              <a:off x="4273813" y="2135595"/>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p2</a:t>
              </a:r>
            </a:p>
          </p:txBody>
        </p:sp>
        <p:sp>
          <p:nvSpPr>
            <p:cNvPr id="47" name="Oval 46"/>
            <p:cNvSpPr/>
            <p:nvPr/>
          </p:nvSpPr>
          <p:spPr>
            <a:xfrm>
              <a:off x="3987867" y="2449183"/>
              <a:ext cx="123814" cy="122217"/>
            </a:xfrm>
            <a:prstGeom prst="ellipse">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sp>
        <p:sp>
          <p:nvSpPr>
            <p:cNvPr id="14357" name="TextBox 47"/>
            <p:cNvSpPr txBox="1">
              <a:spLocks noChangeArrowheads="1"/>
            </p:cNvSpPr>
            <p:nvPr/>
          </p:nvSpPr>
          <p:spPr bwMode="auto">
            <a:xfrm>
              <a:off x="3674259" y="2357478"/>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p4</a:t>
              </a:r>
            </a:p>
          </p:txBody>
        </p:sp>
        <p:sp>
          <p:nvSpPr>
            <p:cNvPr id="49" name="Oval 48"/>
            <p:cNvSpPr/>
            <p:nvPr/>
          </p:nvSpPr>
          <p:spPr>
            <a:xfrm>
              <a:off x="4814880" y="3160262"/>
              <a:ext cx="122226" cy="123804"/>
            </a:xfrm>
            <a:prstGeom prst="ellipse">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sp>
        <p:sp>
          <p:nvSpPr>
            <p:cNvPr id="14359" name="TextBox 49"/>
            <p:cNvSpPr txBox="1">
              <a:spLocks noChangeArrowheads="1"/>
            </p:cNvSpPr>
            <p:nvPr/>
          </p:nvSpPr>
          <p:spPr bwMode="auto">
            <a:xfrm>
              <a:off x="4708259" y="3224527"/>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p3</a:t>
              </a:r>
            </a:p>
          </p:txBody>
        </p:sp>
        <p:cxnSp>
          <p:nvCxnSpPr>
            <p:cNvPr id="52" name="Straight Arrow Connector 51"/>
            <p:cNvCxnSpPr/>
            <p:nvPr/>
          </p:nvCxnSpPr>
          <p:spPr>
            <a:xfrm>
              <a:off x="3687857" y="2214272"/>
              <a:ext cx="1633389" cy="1409461"/>
            </a:xfrm>
            <a:prstGeom prst="straightConnector1">
              <a:avLst/>
            </a:prstGeom>
            <a:ln>
              <a:solidFill>
                <a:schemeClr val="accent3">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flipV="1">
              <a:off x="3687857" y="2134911"/>
              <a:ext cx="1188929" cy="999955"/>
            </a:xfrm>
            <a:prstGeom prst="straightConnector1">
              <a:avLst/>
            </a:prstGeom>
            <a:ln>
              <a:solidFill>
                <a:schemeClr val="accent6">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878374" y="1950792"/>
              <a:ext cx="460333" cy="369825"/>
            </a:xfrm>
            <a:prstGeom prst="rect">
              <a:avLst/>
            </a:prstGeom>
            <a:noFill/>
          </p:spPr>
          <p:txBody>
            <a:bodyPr wrap="none">
              <a:spAutoFit/>
            </a:bodyPr>
            <a:lstStyle/>
            <a:p>
              <a:pPr>
                <a:defRPr/>
              </a:pPr>
              <a:r>
                <a:rPr lang="en-US" dirty="0">
                  <a:solidFill>
                    <a:schemeClr val="accent6">
                      <a:lumMod val="75000"/>
                    </a:schemeClr>
                  </a:solidFill>
                  <a:latin typeface="Courier"/>
                  <a:ea typeface="ＭＳ Ｐゴシック" pitchFamily="-65" charset="-128"/>
                  <a:cs typeface="Courier"/>
                </a:rPr>
                <a:t>L1</a:t>
              </a:r>
            </a:p>
          </p:txBody>
        </p:sp>
        <p:sp>
          <p:nvSpPr>
            <p:cNvPr id="58" name="TextBox 57"/>
            <p:cNvSpPr txBox="1"/>
            <p:nvPr/>
          </p:nvSpPr>
          <p:spPr>
            <a:xfrm>
              <a:off x="3443404" y="1904763"/>
              <a:ext cx="461710" cy="369332"/>
            </a:xfrm>
            <a:prstGeom prst="rect">
              <a:avLst/>
            </a:prstGeom>
            <a:noFill/>
          </p:spPr>
          <p:txBody>
            <a:bodyPr wrap="none">
              <a:spAutoFit/>
            </a:bodyPr>
            <a:lstStyle/>
            <a:p>
              <a:pPr>
                <a:defRPr/>
              </a:pPr>
              <a:r>
                <a:rPr lang="en-US" dirty="0">
                  <a:ln>
                    <a:solidFill>
                      <a:srgbClr val="4F6228"/>
                    </a:solidFill>
                  </a:ln>
                  <a:solidFill>
                    <a:schemeClr val="accent3">
                      <a:lumMod val="50000"/>
                    </a:schemeClr>
                  </a:solidFill>
                  <a:latin typeface="Courier"/>
                  <a:ea typeface="ＭＳ Ｐゴシック" pitchFamily="-65" charset="-128"/>
                  <a:cs typeface="Courier"/>
                </a:rPr>
                <a:t>L2</a:t>
              </a:r>
            </a:p>
          </p:txBody>
        </p:sp>
      </p:grpSp>
      <p:sp>
        <p:nvSpPr>
          <p:cNvPr id="14343" name="TextBox 32"/>
          <p:cNvSpPr txBox="1">
            <a:spLocks noChangeArrowheads="1"/>
          </p:cNvSpPr>
          <p:nvPr/>
        </p:nvSpPr>
        <p:spPr bwMode="auto">
          <a:xfrm>
            <a:off x="3505200" y="1706563"/>
            <a:ext cx="5576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Point(object):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(self, </a:t>
            </a:r>
            <a:r>
              <a:rPr lang="en-US" altLang="en-US" sz="1200" b="1" dirty="0" err="1">
                <a:latin typeface="Courier New" pitchFamily="49" charset="0"/>
                <a:cs typeface="Courier New" pitchFamily="49" charset="0"/>
              </a:rPr>
              <a:t>inputX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inputY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a:solidFill>
                  <a:srgbClr val="C00000"/>
                </a:solidFill>
                <a:latin typeface="Courier New" pitchFamily="49" charset="0"/>
                <a:cs typeface="Courier New" pitchFamily="49" charset="0"/>
              </a:rPr>
              <a:t>1.0 * </a:t>
            </a:r>
            <a:r>
              <a:rPr lang="en-US" altLang="en-US" sz="1200" b="1" dirty="0" err="1">
                <a:latin typeface="Courier New" pitchFamily="49" charset="0"/>
                <a:cs typeface="Courier New" pitchFamily="49" charset="0"/>
              </a:rPr>
              <a:t>inputX</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a:solidFill>
                  <a:srgbClr val="C00000"/>
                </a:solidFill>
                <a:latin typeface="Courier New" pitchFamily="49" charset="0"/>
                <a:cs typeface="Courier New" pitchFamily="49" charset="0"/>
              </a:rPr>
              <a:t>1.0 * </a:t>
            </a:r>
            <a:r>
              <a:rPr lang="en-US" altLang="en-US" sz="1200" b="1" dirty="0" err="1">
                <a:latin typeface="Courier New" pitchFamily="49" charset="0"/>
                <a:cs typeface="Courier New" pitchFamily="49" charset="0"/>
              </a:rPr>
              <a:t>inputY</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other.x</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a:t>
            </a:r>
            <a:endParaRPr lang="en-US" altLang="en-US" sz="12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15" end="1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76200"/>
            <a:ext cx="8218488" cy="685800"/>
          </a:xfrm>
        </p:spPr>
        <p:txBody>
          <a:bodyPr/>
          <a:lstStyle/>
          <a:p>
            <a:r>
              <a:rPr lang="en-US" altLang="en-US"/>
              <a:t>Default Arguments</a:t>
            </a:r>
          </a:p>
        </p:txBody>
      </p:sp>
      <p:sp>
        <p:nvSpPr>
          <p:cNvPr id="15363" name="TextBox 3"/>
          <p:cNvSpPr txBox="1">
            <a:spLocks noChangeArrowheads="1"/>
          </p:cNvSpPr>
          <p:nvPr/>
        </p:nvSpPr>
        <p:spPr bwMode="auto">
          <a:xfrm>
            <a:off x="152400" y="1835150"/>
            <a:ext cx="8839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b="1" dirty="0">
                <a:latin typeface="Courier New" pitchFamily="49" charset="0"/>
                <a:cs typeface="Courier New" pitchFamily="49" charset="0"/>
              </a:rPr>
              <a:t>class Student(object):</a:t>
            </a:r>
          </a:p>
          <a:p>
            <a:pPr>
              <a:spcBef>
                <a:spcPct val="0"/>
              </a:spcBef>
              <a:buFontTx/>
              <a:buNone/>
            </a:pPr>
            <a:r>
              <a:rPr lang="en-US" altLang="en-US" sz="1800" b="1" dirty="0">
                <a:latin typeface="Courier New" pitchFamily="49" charset="0"/>
                <a:cs typeface="Courier New" pitchFamily="49" charset="0"/>
              </a:rPr>
              <a:t>  </a:t>
            </a:r>
          </a:p>
          <a:p>
            <a:pPr>
              <a:spcBef>
                <a:spcPct val="0"/>
              </a:spcBef>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__</a:t>
            </a:r>
            <a:r>
              <a:rPr lang="en-US" altLang="en-US" sz="1800" b="1" dirty="0" err="1">
                <a:latin typeface="Courier New" pitchFamily="49" charset="0"/>
                <a:cs typeface="Courier New" pitchFamily="49" charset="0"/>
              </a:rPr>
              <a:t>init</a:t>
            </a:r>
            <a:r>
              <a:rPr lang="en-US" altLang="en-US" sz="1800" b="1" dirty="0">
                <a:latin typeface="Courier New" pitchFamily="49" charset="0"/>
                <a:cs typeface="Courier New" pitchFamily="49" charset="0"/>
              </a:rPr>
              <a:t>__(self, </a:t>
            </a:r>
            <a:r>
              <a:rPr lang="en-US" altLang="en-US" sz="1800" b="1" dirty="0" err="1">
                <a:latin typeface="Courier New" pitchFamily="49" charset="0"/>
                <a:cs typeface="Courier New" pitchFamily="49" charset="0"/>
              </a:rPr>
              <a:t>firstName</a:t>
            </a: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lastName</a:t>
            </a:r>
            <a:r>
              <a:rPr lang="en-US" altLang="en-US" sz="1800" b="1" dirty="0">
                <a:latin typeface="Courier New" pitchFamily="49" charset="0"/>
                <a:cs typeface="Courier New" pitchFamily="49" charset="0"/>
              </a:rPr>
              <a:t>,</a:t>
            </a:r>
          </a:p>
          <a:p>
            <a:pPr>
              <a:spcBef>
                <a:spcPct val="0"/>
              </a:spcBef>
              <a:buFontTx/>
              <a:buNone/>
            </a:pPr>
            <a:r>
              <a:rPr lang="en-US" altLang="en-US" sz="1800" b="1" dirty="0">
                <a:latin typeface="Courier New" pitchFamily="49" charset="0"/>
                <a:cs typeface="Courier New" pitchFamily="49" charset="0"/>
              </a:rPr>
              <a:t>      school = "</a:t>
            </a:r>
            <a:r>
              <a:rPr lang="en-US" altLang="en-US" sz="1800" b="1" dirty="0" err="1">
                <a:latin typeface="Courier New" pitchFamily="49" charset="0"/>
                <a:cs typeface="Courier New" pitchFamily="49" charset="0"/>
              </a:rPr>
              <a:t>HMC</a:t>
            </a:r>
            <a:r>
              <a:rPr lang="en-US" altLang="en-US" sz="1800" b="1" dirty="0">
                <a:latin typeface="Courier New" pitchFamily="49" charset="0"/>
                <a:cs typeface="Courier New" pitchFamily="49" charset="0"/>
              </a:rPr>
              <a:t>", major = "undeclared")</a:t>
            </a: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solidFill>
                <a:srgbClr val="008000"/>
              </a:solidFill>
              <a:latin typeface="Courier New" pitchFamily="49" charset="0"/>
              <a:cs typeface="Courier New" pitchFamily="49" charset="0"/>
            </a:endParaRPr>
          </a:p>
          <a:p>
            <a:pPr>
              <a:spcBef>
                <a:spcPct val="0"/>
              </a:spcBef>
              <a:buFontTx/>
              <a:buNone/>
            </a:pPr>
            <a:r>
              <a:rPr lang="en-US" altLang="en-US" sz="1800" b="1" dirty="0">
                <a:solidFill>
                  <a:srgbClr val="008000"/>
                </a:solidFill>
                <a:latin typeface="Courier New" pitchFamily="49" charset="0"/>
                <a:cs typeface="Courier New" pitchFamily="49" charset="0"/>
              </a:rPr>
              <a:t>&gt;&gt;&gt; where = Student("Carmen", "</a:t>
            </a:r>
            <a:r>
              <a:rPr lang="en-US" altLang="en-US" sz="1800" b="1" dirty="0" err="1">
                <a:solidFill>
                  <a:srgbClr val="008000"/>
                </a:solidFill>
                <a:latin typeface="Courier New" pitchFamily="49" charset="0"/>
                <a:cs typeface="Courier New" pitchFamily="49" charset="0"/>
              </a:rPr>
              <a:t>Sandiego</a:t>
            </a:r>
            <a:r>
              <a:rPr lang="en-US" altLang="en-US" sz="1800" b="1" dirty="0">
                <a:solidFill>
                  <a:srgbClr val="008000"/>
                </a:solidFill>
                <a:latin typeface="Courier New" pitchFamily="49" charset="0"/>
                <a:cs typeface="Courier New" pitchFamily="49" charset="0"/>
              </a:rPr>
              <a:t>")</a:t>
            </a: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a:solidFill>
                  <a:srgbClr val="008000"/>
                </a:solidFill>
                <a:latin typeface="Courier New" pitchFamily="49" charset="0"/>
                <a:cs typeface="Courier New" pitchFamily="49" charset="0"/>
              </a:rPr>
              <a:t>stu</a:t>
            </a:r>
            <a:r>
              <a:rPr lang="en-US" altLang="en-US" sz="1800" b="1" dirty="0">
                <a:solidFill>
                  <a:srgbClr val="008000"/>
                </a:solidFill>
                <a:latin typeface="Courier New" pitchFamily="49" charset="0"/>
                <a:cs typeface="Courier New" pitchFamily="49" charset="0"/>
              </a:rPr>
              <a:t> = Student(“Stu", “</a:t>
            </a:r>
            <a:r>
              <a:rPr lang="en-US" altLang="en-US" sz="1800" b="1" dirty="0" err="1">
                <a:solidFill>
                  <a:srgbClr val="008000"/>
                </a:solidFill>
                <a:latin typeface="Courier New" pitchFamily="49" charset="0"/>
                <a:cs typeface="Courier New" pitchFamily="49" charset="0"/>
              </a:rPr>
              <a:t>Dious</a:t>
            </a:r>
            <a:r>
              <a:rPr lang="en-US" altLang="en-US" sz="1800" b="1" dirty="0">
                <a:solidFill>
                  <a:srgbClr val="008000"/>
                </a:solidFill>
                <a:latin typeface="Courier New" pitchFamily="49" charset="0"/>
                <a:cs typeface="Courier New" pitchFamily="49" charset="0"/>
              </a:rPr>
              <a:t>", "PIT")</a:t>
            </a: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a:solidFill>
                  <a:srgbClr val="008000"/>
                </a:solidFill>
                <a:latin typeface="Courier New" pitchFamily="49" charset="0"/>
                <a:cs typeface="Courier New" pitchFamily="49" charset="0"/>
              </a:rPr>
              <a:t>anna</a:t>
            </a:r>
            <a:r>
              <a:rPr lang="en-US" altLang="en-US" sz="1800" b="1" dirty="0">
                <a:solidFill>
                  <a:srgbClr val="008000"/>
                </a:solidFill>
                <a:latin typeface="Courier New" pitchFamily="49" charset="0"/>
                <a:cs typeface="Courier New" pitchFamily="49" charset="0"/>
              </a:rPr>
              <a:t> = Student("Anna", "</a:t>
            </a:r>
            <a:r>
              <a:rPr lang="en-US" altLang="en-US" sz="1800" b="1" dirty="0" err="1">
                <a:solidFill>
                  <a:srgbClr val="008000"/>
                </a:solidFill>
                <a:latin typeface="Courier New" pitchFamily="49" charset="0"/>
                <a:cs typeface="Courier New" pitchFamily="49" charset="0"/>
              </a:rPr>
              <a:t>Litik</a:t>
            </a:r>
            <a:r>
              <a:rPr lang="en-US" altLang="en-US" sz="1800" b="1" dirty="0">
                <a:solidFill>
                  <a:srgbClr val="008000"/>
                </a:solidFill>
                <a:latin typeface="Courier New" pitchFamily="49" charset="0"/>
                <a:cs typeface="Courier New" pitchFamily="49" charset="0"/>
              </a:rPr>
              <a:t>", major = "Physics")</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elmo</a:t>
            </a:r>
            <a:r>
              <a:rPr lang="en-US" altLang="en-US" sz="1800" b="1" dirty="0">
                <a:solidFill>
                  <a:srgbClr val="FF0000"/>
                </a:solidFill>
                <a:latin typeface="Courier New" pitchFamily="49" charset="0"/>
                <a:cs typeface="Courier New" pitchFamily="49" charset="0"/>
              </a:rPr>
              <a:t> = Student("Elmo")</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bigBird</a:t>
            </a:r>
            <a:r>
              <a:rPr lang="en-US" altLang="en-US" sz="1800" b="1" dirty="0">
                <a:solidFill>
                  <a:srgbClr val="FF0000"/>
                </a:solidFill>
                <a:latin typeface="Courier New" pitchFamily="49" charset="0"/>
                <a:cs typeface="Courier New" pitchFamily="49" charset="0"/>
              </a:rPr>
              <a:t> = Student("Big", "Bird", </a:t>
            </a:r>
            <a:r>
              <a:rPr lang="en-US" altLang="en-US" sz="1800" b="1" dirty="0" err="1">
                <a:solidFill>
                  <a:srgbClr val="FF0000"/>
                </a:solidFill>
                <a:latin typeface="Courier New" pitchFamily="49" charset="0"/>
                <a:cs typeface="Courier New" pitchFamily="49" charset="0"/>
              </a:rPr>
              <a:t>firstName</a:t>
            </a:r>
            <a:r>
              <a:rPr lang="en-US" altLang="en-US" sz="1800" b="1" dirty="0">
                <a:solidFill>
                  <a:srgbClr val="FF0000"/>
                </a:solidFill>
                <a:latin typeface="Courier New" pitchFamily="49" charset="0"/>
                <a:cs typeface="Courier New" pitchFamily="49" charset="0"/>
              </a:rPr>
              <a:t> = "</a:t>
            </a:r>
            <a:r>
              <a:rPr lang="en-US" altLang="en-US" sz="1800" b="1" dirty="0" err="1">
                <a:solidFill>
                  <a:srgbClr val="FF0000"/>
                </a:solidFill>
                <a:latin typeface="Courier New" pitchFamily="49" charset="0"/>
                <a:cs typeface="Courier New" pitchFamily="49" charset="0"/>
              </a:rPr>
              <a:t>Tweety</a:t>
            </a:r>
            <a:r>
              <a:rPr lang="en-US" altLang="en-US" sz="1800" b="1" dirty="0">
                <a:solidFill>
                  <a:srgbClr val="FF0000"/>
                </a:solidFill>
                <a:latin typeface="Courier New" pitchFamily="49" charset="0"/>
                <a:cs typeface="Courier New" pitchFamily="49" charset="0"/>
              </a:rPr>
              <a:t>")</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bart</a:t>
            </a:r>
            <a:r>
              <a:rPr lang="en-US" altLang="en-US" sz="1800" b="1" dirty="0">
                <a:solidFill>
                  <a:srgbClr val="FF0000"/>
                </a:solidFill>
                <a:latin typeface="Courier New" pitchFamily="49" charset="0"/>
                <a:cs typeface="Courier New" pitchFamily="49" charset="0"/>
              </a:rPr>
              <a:t> = Student(school="PIT", "Bart", "Simpson")</a:t>
            </a:r>
          </a:p>
        </p:txBody>
      </p:sp>
      <p:sp>
        <p:nvSpPr>
          <p:cNvPr id="20" name="Rounded Rectangular Callout 19"/>
          <p:cNvSpPr/>
          <p:nvPr/>
        </p:nvSpPr>
        <p:spPr>
          <a:xfrm>
            <a:off x="5492750" y="1146175"/>
            <a:ext cx="3387725" cy="971550"/>
          </a:xfrm>
          <a:prstGeom prst="wedgeRoundRectCallout">
            <a:avLst>
              <a:gd name="adj1" fmla="val -63713"/>
              <a:gd name="adj2" fmla="val -2356"/>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800" dirty="0">
                <a:solidFill>
                  <a:schemeClr val="tx1"/>
                </a:solidFill>
              </a:rPr>
              <a:t>In my experience, arguments are usually default of </a:t>
            </a:r>
            <a:r>
              <a:rPr lang="en-US" sz="1800" dirty="0" err="1">
                <a:solidFill>
                  <a:schemeClr val="tx1"/>
                </a:solidFill>
              </a:rPr>
              <a:t>deperson</a:t>
            </a:r>
            <a:r>
              <a:rPr lang="en-US" sz="1800" dirty="0">
                <a:solidFill>
                  <a:schemeClr val="tx1"/>
                </a:solidFill>
              </a:rPr>
              <a:t> who started them!</a:t>
            </a:r>
          </a:p>
        </p:txBody>
      </p:sp>
      <p:grpSp>
        <p:nvGrpSpPr>
          <p:cNvPr id="15365" name="Group 4"/>
          <p:cNvGrpSpPr>
            <a:grpSpLocks/>
          </p:cNvGrpSpPr>
          <p:nvPr/>
        </p:nvGrpSpPr>
        <p:grpSpPr bwMode="auto">
          <a:xfrm>
            <a:off x="609600" y="877888"/>
            <a:ext cx="8218488" cy="180975"/>
            <a:chOff x="295" y="1311"/>
            <a:chExt cx="5177" cy="114"/>
          </a:xfrm>
        </p:grpSpPr>
        <p:sp>
          <p:nvSpPr>
            <p:cNvPr id="1536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536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1536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8" y="114935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E5F141FC-C982-43FC-B842-2CC6B52AFB43}"/>
              </a:ext>
            </a:extLst>
          </p:cNvPr>
          <p:cNvSpPr>
            <a:spLocks noGrp="1" noChangeArrowheads="1"/>
          </p:cNvSpPr>
          <p:nvPr>
            <p:ph type="title"/>
          </p:nvPr>
        </p:nvSpPr>
        <p:spPr>
          <a:xfrm>
            <a:off x="685800" y="76200"/>
            <a:ext cx="7772400" cy="1143000"/>
          </a:xfrm>
        </p:spPr>
        <p:txBody>
          <a:bodyPr/>
          <a:lstStyle/>
          <a:p>
            <a:pPr eaLnBrk="1" hangingPunct="1"/>
            <a:r>
              <a:rPr lang="en-US" altLang="en-US"/>
              <a:t>Data Compression!</a:t>
            </a:r>
          </a:p>
        </p:txBody>
      </p:sp>
      <p:grpSp>
        <p:nvGrpSpPr>
          <p:cNvPr id="63490" name="Group 3">
            <a:extLst>
              <a:ext uri="{FF2B5EF4-FFF2-40B4-BE49-F238E27FC236}">
                <a16:creationId xmlns:a16="http://schemas.microsoft.com/office/drawing/2014/main" id="{22EDEDF6-4DCC-483C-BEBF-FD2DD282A59E}"/>
              </a:ext>
            </a:extLst>
          </p:cNvPr>
          <p:cNvGrpSpPr>
            <a:grpSpLocks/>
          </p:cNvGrpSpPr>
          <p:nvPr/>
        </p:nvGrpSpPr>
        <p:grpSpPr bwMode="auto">
          <a:xfrm>
            <a:off x="381000" y="1143000"/>
            <a:ext cx="8218488" cy="180975"/>
            <a:chOff x="295" y="1311"/>
            <a:chExt cx="5177" cy="114"/>
          </a:xfrm>
        </p:grpSpPr>
        <p:sp>
          <p:nvSpPr>
            <p:cNvPr id="63501" name="Rectangle 4">
              <a:extLst>
                <a:ext uri="{FF2B5EF4-FFF2-40B4-BE49-F238E27FC236}">
                  <a16:creationId xmlns:a16="http://schemas.microsoft.com/office/drawing/2014/main" id="{4E9B2C80-4CE6-48FD-9552-D90341D6CC7D}"/>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502" name="Rectangle 5">
              <a:extLst>
                <a:ext uri="{FF2B5EF4-FFF2-40B4-BE49-F238E27FC236}">
                  <a16:creationId xmlns:a16="http://schemas.microsoft.com/office/drawing/2014/main" id="{E2927574-ACD6-435E-8591-7E71687AAD61}"/>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3491" name="Text Box 6">
            <a:extLst>
              <a:ext uri="{FF2B5EF4-FFF2-40B4-BE49-F238E27FC236}">
                <a16:creationId xmlns:a16="http://schemas.microsoft.com/office/drawing/2014/main" id="{278DBFF6-EA42-4624-981F-BC4EE972CBF3}"/>
              </a:ext>
            </a:extLst>
          </p:cNvPr>
          <p:cNvSpPr txBox="1">
            <a:spLocks noChangeArrowheads="1"/>
          </p:cNvSpPr>
          <p:nvPr/>
        </p:nvSpPr>
        <p:spPr bwMode="auto">
          <a:xfrm>
            <a:off x="860425" y="1973263"/>
            <a:ext cx="2720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t>The zzyzva is known to be a xenophobic creature with a zealous personality…</a:t>
            </a:r>
            <a:endParaRPr lang="en-US" altLang="en-US"/>
          </a:p>
        </p:txBody>
      </p:sp>
      <p:sp>
        <p:nvSpPr>
          <p:cNvPr id="63492" name="Rectangle 7">
            <a:extLst>
              <a:ext uri="{FF2B5EF4-FFF2-40B4-BE49-F238E27FC236}">
                <a16:creationId xmlns:a16="http://schemas.microsoft.com/office/drawing/2014/main" id="{13C6B1C1-9671-471E-AC2D-7D9CBB181E66}"/>
              </a:ext>
            </a:extLst>
          </p:cNvPr>
          <p:cNvSpPr>
            <a:spLocks noChangeArrowheads="1"/>
          </p:cNvSpPr>
          <p:nvPr/>
        </p:nvSpPr>
        <p:spPr bwMode="auto">
          <a:xfrm>
            <a:off x="838200" y="1905000"/>
            <a:ext cx="28194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493" name="Text Box 8">
            <a:extLst>
              <a:ext uri="{FF2B5EF4-FFF2-40B4-BE49-F238E27FC236}">
                <a16:creationId xmlns:a16="http://schemas.microsoft.com/office/drawing/2014/main" id="{B58399E5-44F4-4C97-AB8C-F80DD5B85A3A}"/>
              </a:ext>
            </a:extLst>
          </p:cNvPr>
          <p:cNvSpPr txBox="1">
            <a:spLocks noChangeArrowheads="1"/>
          </p:cNvSpPr>
          <p:nvPr/>
        </p:nvSpPr>
        <p:spPr bwMode="auto">
          <a:xfrm>
            <a:off x="1295400" y="42672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TEXT FILE</a:t>
            </a:r>
            <a:endParaRPr lang="en-US" altLang="en-US"/>
          </a:p>
        </p:txBody>
      </p:sp>
      <p:sp>
        <p:nvSpPr>
          <p:cNvPr id="63494" name="Text Box 9">
            <a:extLst>
              <a:ext uri="{FF2B5EF4-FFF2-40B4-BE49-F238E27FC236}">
                <a16:creationId xmlns:a16="http://schemas.microsoft.com/office/drawing/2014/main" id="{58DD0DDF-92FA-4F2E-8777-61725A46FBD6}"/>
              </a:ext>
            </a:extLst>
          </p:cNvPr>
          <p:cNvSpPr txBox="1">
            <a:spLocks noChangeArrowheads="1"/>
          </p:cNvSpPr>
          <p:nvPr/>
        </p:nvSpPr>
        <p:spPr bwMode="auto">
          <a:xfrm>
            <a:off x="3962400" y="1676400"/>
            <a:ext cx="449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400" u="sng" dirty="0"/>
              <a:t>Letter	</a:t>
            </a:r>
            <a:r>
              <a:rPr lang="en-US" altLang="en-US" sz="2400" u="sng" dirty="0" err="1"/>
              <a:t>ord</a:t>
            </a:r>
            <a:r>
              <a:rPr lang="en-US" altLang="en-US" sz="2400" u="sng" dirty="0"/>
              <a:t>(Letter)	Binary</a:t>
            </a:r>
          </a:p>
          <a:p>
            <a:pPr algn="l">
              <a:spcBef>
                <a:spcPct val="50000"/>
              </a:spcBef>
            </a:pPr>
            <a:r>
              <a:rPr lang="en-US" altLang="en-US" sz="2400" dirty="0"/>
              <a:t>T	84		01010100</a:t>
            </a:r>
          </a:p>
          <a:p>
            <a:pPr algn="l">
              <a:spcBef>
                <a:spcPct val="50000"/>
              </a:spcBef>
            </a:pPr>
            <a:r>
              <a:rPr lang="en-US" altLang="en-US" sz="2400" dirty="0"/>
              <a:t>h 	104		01101000</a:t>
            </a:r>
          </a:p>
          <a:p>
            <a:pPr algn="l">
              <a:spcBef>
                <a:spcPct val="50000"/>
              </a:spcBef>
            </a:pPr>
            <a:r>
              <a:rPr lang="en-US" altLang="en-US" sz="2400" dirty="0"/>
              <a:t>e	101		01100101</a:t>
            </a:r>
          </a:p>
          <a:p>
            <a:pPr algn="l">
              <a:spcBef>
                <a:spcPct val="50000"/>
              </a:spcBef>
            </a:pPr>
            <a:r>
              <a:rPr lang="en-US" altLang="en-US" sz="2400" dirty="0"/>
              <a:t>z	122		01111010</a:t>
            </a:r>
            <a:endParaRPr lang="en-US" altLang="en-US" sz="3200" dirty="0"/>
          </a:p>
        </p:txBody>
      </p:sp>
      <p:sp>
        <p:nvSpPr>
          <p:cNvPr id="63495" name="Rectangle 10">
            <a:extLst>
              <a:ext uri="{FF2B5EF4-FFF2-40B4-BE49-F238E27FC236}">
                <a16:creationId xmlns:a16="http://schemas.microsoft.com/office/drawing/2014/main" id="{FCF825ED-63EF-4E59-AA52-A9CA49100455}"/>
              </a:ext>
            </a:extLst>
          </p:cNvPr>
          <p:cNvSpPr>
            <a:spLocks noGrp="1" noChangeArrowheads="1"/>
          </p:cNvSpPr>
          <p:nvPr>
            <p:ph type="body" idx="1"/>
          </p:nvPr>
        </p:nvSpPr>
        <p:spPr>
          <a:xfrm>
            <a:off x="4267200" y="4359275"/>
            <a:ext cx="3429000" cy="2209796"/>
          </a:xfrm>
          <a:noFill/>
        </p:spPr>
        <p:txBody>
          <a:bodyPr/>
          <a:lstStyle/>
          <a:p>
            <a:pPr eaLnBrk="1" hangingPunct="1"/>
            <a:r>
              <a:rPr lang="ja-JP" altLang="en-US" sz="1600" b="1" dirty="0">
                <a:solidFill>
                  <a:srgbClr val="117A0E"/>
                </a:solidFill>
                <a:latin typeface="Courier" pitchFamily="49" charset="0"/>
              </a:rPr>
              <a:t>“</a:t>
            </a:r>
            <a:r>
              <a:rPr lang="en-US" altLang="ja-JP" sz="1600" b="1" dirty="0">
                <a:solidFill>
                  <a:srgbClr val="117A0E"/>
                </a:solidFill>
                <a:latin typeface="Courier" pitchFamily="49" charset="0"/>
              </a:rPr>
              <a:t> </a:t>
            </a:r>
            <a:r>
              <a:rPr lang="ja-JP" altLang="en-US" sz="1600" b="1" dirty="0">
                <a:solidFill>
                  <a:srgbClr val="117A0E"/>
                </a:solidFill>
                <a:latin typeface="Courier" pitchFamily="49" charset="0"/>
              </a:rPr>
              <a:t>“</a:t>
            </a:r>
            <a:r>
              <a:rPr lang="en-US" altLang="ja-JP" sz="1600" b="1" dirty="0">
                <a:solidFill>
                  <a:srgbClr val="117A0E"/>
                </a:solidFill>
                <a:latin typeface="Courier" pitchFamily="49" charset="0"/>
              </a:rPr>
              <a:t>- 1226754 19.04%</a:t>
            </a:r>
          </a:p>
          <a:p>
            <a:pPr eaLnBrk="1" hangingPunct="1"/>
            <a:r>
              <a:rPr lang="en-US" altLang="en-US" sz="1600" b="1" dirty="0">
                <a:solidFill>
                  <a:srgbClr val="117A0E"/>
                </a:solidFill>
                <a:latin typeface="Courier" pitchFamily="49" charset="0"/>
              </a:rPr>
              <a:t>E -  655257  10.17%</a:t>
            </a:r>
          </a:p>
          <a:p>
            <a:pPr eaLnBrk="1" hangingPunct="1"/>
            <a:r>
              <a:rPr lang="en-US" altLang="en-US" sz="1600" b="1" dirty="0">
                <a:solidFill>
                  <a:srgbClr val="117A0E"/>
                </a:solidFill>
                <a:latin typeface="Courier" pitchFamily="49" charset="0"/>
              </a:rPr>
              <a:t>T -  474521   7.37%</a:t>
            </a:r>
          </a:p>
          <a:p>
            <a:pPr eaLnBrk="1" hangingPunct="1"/>
            <a:r>
              <a:rPr lang="en-US" altLang="en-US" sz="1600" b="1" dirty="0">
                <a:solidFill>
                  <a:srgbClr val="117A0E"/>
                </a:solidFill>
                <a:latin typeface="Courier" pitchFamily="49" charset="0"/>
              </a:rPr>
              <a:t>A -  425718   6.61%</a:t>
            </a:r>
          </a:p>
          <a:p>
            <a:pPr eaLnBrk="1" hangingPunct="1"/>
            <a:r>
              <a:rPr lang="en-US" altLang="en-US" sz="1600" b="1" dirty="0">
                <a:solidFill>
                  <a:srgbClr val="117A0E"/>
                </a:solidFill>
                <a:latin typeface="Courier" pitchFamily="49" charset="0"/>
              </a:rPr>
              <a:t>… skipping a few …</a:t>
            </a:r>
          </a:p>
          <a:p>
            <a:pPr eaLnBrk="1" hangingPunct="1">
              <a:lnSpc>
                <a:spcPct val="90000"/>
              </a:lnSpc>
            </a:pPr>
            <a:r>
              <a:rPr lang="en-US" altLang="en-US" sz="1600" b="1" dirty="0">
                <a:solidFill>
                  <a:srgbClr val="117A0E"/>
                </a:solidFill>
                <a:latin typeface="Courier" pitchFamily="49" charset="0"/>
              </a:rPr>
              <a:t>J -    5329   0.08%</a:t>
            </a:r>
          </a:p>
          <a:p>
            <a:pPr eaLnBrk="1" hangingPunct="1">
              <a:lnSpc>
                <a:spcPct val="90000"/>
              </a:lnSpc>
            </a:pPr>
            <a:r>
              <a:rPr lang="en-US" altLang="en-US" sz="1600" b="1" dirty="0">
                <a:solidFill>
                  <a:srgbClr val="117A0E"/>
                </a:solidFill>
                <a:latin typeface="Courier" pitchFamily="49" charset="0"/>
              </a:rPr>
              <a:t>Q -    4923   0.08%</a:t>
            </a:r>
          </a:p>
          <a:p>
            <a:pPr eaLnBrk="1" hangingPunct="1">
              <a:lnSpc>
                <a:spcPct val="90000"/>
              </a:lnSpc>
            </a:pPr>
            <a:r>
              <a:rPr lang="en-US" altLang="en-US" sz="1600" b="1" dirty="0">
                <a:solidFill>
                  <a:srgbClr val="117A0E"/>
                </a:solidFill>
                <a:latin typeface="Courier" pitchFamily="49" charset="0"/>
              </a:rPr>
              <a:t>Z -    3378   0.05%</a:t>
            </a:r>
            <a:endParaRPr lang="en-US" altLang="en-US" sz="1400" dirty="0">
              <a:solidFill>
                <a:srgbClr val="117A0E"/>
              </a:solidFill>
              <a:latin typeface="Courier" pitchFamily="49" charset="0"/>
            </a:endParaRPr>
          </a:p>
          <a:p>
            <a:pPr eaLnBrk="1" hangingPunct="1">
              <a:buFontTx/>
              <a:buNone/>
            </a:pPr>
            <a:r>
              <a:rPr lang="en-US" altLang="en-US" sz="1400" dirty="0">
                <a:solidFill>
                  <a:srgbClr val="117A0E"/>
                </a:solidFill>
                <a:latin typeface="Courier" pitchFamily="49" charset="0"/>
              </a:rPr>
              <a:t>	</a:t>
            </a:r>
          </a:p>
        </p:txBody>
      </p:sp>
      <p:sp>
        <p:nvSpPr>
          <p:cNvPr id="63497" name="Line 12">
            <a:extLst>
              <a:ext uri="{FF2B5EF4-FFF2-40B4-BE49-F238E27FC236}">
                <a16:creationId xmlns:a16="http://schemas.microsoft.com/office/drawing/2014/main" id="{4D2531AF-83C1-45CC-A78B-13FA3D2282D3}"/>
              </a:ext>
            </a:extLst>
          </p:cNvPr>
          <p:cNvSpPr>
            <a:spLocks noChangeShapeType="1"/>
          </p:cNvSpPr>
          <p:nvPr/>
        </p:nvSpPr>
        <p:spPr bwMode="auto">
          <a:xfrm>
            <a:off x="3733800" y="4343400"/>
            <a:ext cx="449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3498" name="Picture 13" descr="alien">
            <a:extLst>
              <a:ext uri="{FF2B5EF4-FFF2-40B4-BE49-F238E27FC236}">
                <a16:creationId xmlns:a16="http://schemas.microsoft.com/office/drawing/2014/main" id="{8E353B92-B886-4C15-99E1-6FA6A5378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00"/>
            <a:ext cx="6492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AutoShape 14">
            <a:extLst>
              <a:ext uri="{FF2B5EF4-FFF2-40B4-BE49-F238E27FC236}">
                <a16:creationId xmlns:a16="http://schemas.microsoft.com/office/drawing/2014/main" id="{D54495E0-0012-4F2C-BBD9-97CC92C39192}"/>
              </a:ext>
            </a:extLst>
          </p:cNvPr>
          <p:cNvSpPr>
            <a:spLocks noChangeArrowheads="1"/>
          </p:cNvSpPr>
          <p:nvPr/>
        </p:nvSpPr>
        <p:spPr bwMode="auto">
          <a:xfrm>
            <a:off x="1447800" y="5105400"/>
            <a:ext cx="2438400" cy="1295400"/>
          </a:xfrm>
          <a:prstGeom prst="wedgeRectCallout">
            <a:avLst>
              <a:gd name="adj1" fmla="val -60028"/>
              <a:gd name="adj2" fmla="val 34926"/>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a:latin typeface="Times New Roman" panose="02020603050405020304" pitchFamily="18" charset="0"/>
              </a:rPr>
              <a:t>But these statistics are on average, not for my essay on the zzyzva!</a:t>
            </a:r>
            <a:endParaRPr lang="en-US" altLang="en-US" sz="2400">
              <a:latin typeface="Times New Roman" panose="02020603050405020304" pitchFamily="18" charset="0"/>
            </a:endParaRPr>
          </a:p>
        </p:txBody>
      </p:sp>
      <p:sp>
        <p:nvSpPr>
          <p:cNvPr id="63500" name="Text Box 15">
            <a:extLst>
              <a:ext uri="{FF2B5EF4-FFF2-40B4-BE49-F238E27FC236}">
                <a16:creationId xmlns:a16="http://schemas.microsoft.com/office/drawing/2014/main" id="{AE54538F-DBC0-4CF8-B579-63C93571EBA1}"/>
              </a:ext>
            </a:extLst>
          </p:cNvPr>
          <p:cNvSpPr txBox="1">
            <a:spLocks noChangeArrowheads="1"/>
          </p:cNvSpPr>
          <p:nvPr/>
        </p:nvSpPr>
        <p:spPr bwMode="auto">
          <a:xfrm>
            <a:off x="7467600" y="5029200"/>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b="1"/>
              <a:t>English text</a:t>
            </a:r>
          </a:p>
          <a:p>
            <a:r>
              <a:rPr lang="en-US" altLang="en-US" b="1"/>
              <a:t>letter frequencies</a:t>
            </a: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52400"/>
            <a:ext cx="8218488" cy="533400"/>
          </a:xfrm>
        </p:spPr>
        <p:txBody>
          <a:bodyPr/>
          <a:lstStyle/>
          <a:p>
            <a:r>
              <a:rPr lang="en-US" altLang="en-US"/>
              <a:t>Inheritance</a:t>
            </a:r>
            <a:endParaRPr lang="en-US" altLang="en-US" sz="2800"/>
          </a:p>
        </p:txBody>
      </p:sp>
      <p:sp>
        <p:nvSpPr>
          <p:cNvPr id="16387" name="Content Placeholder 2"/>
          <p:cNvSpPr>
            <a:spLocks noGrp="1"/>
          </p:cNvSpPr>
          <p:nvPr>
            <p:ph idx="1"/>
          </p:nvPr>
        </p:nvSpPr>
        <p:spPr>
          <a:xfrm>
            <a:off x="609600" y="1219200"/>
            <a:ext cx="8229600" cy="3097213"/>
          </a:xfrm>
        </p:spPr>
        <p:txBody>
          <a:bodyPr/>
          <a:lstStyle/>
          <a:p>
            <a:pPr>
              <a:buFontTx/>
              <a:buNone/>
            </a:pPr>
            <a:r>
              <a:rPr lang="en-US" altLang="en-US" sz="1600" b="1" dirty="0">
                <a:latin typeface="Courier New" pitchFamily="49" charset="0"/>
                <a:cs typeface="Courier New" pitchFamily="49" charset="0"/>
              </a:rPr>
              <a:t>class Person(object):</a:t>
            </a: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init</a:t>
            </a:r>
            <a:r>
              <a:rPr lang="en-US" altLang="en-US" sz="1600" b="1" dirty="0">
                <a:latin typeface="Courier New" pitchFamily="49" charset="0"/>
                <a:cs typeface="Courier New" pitchFamily="49" charset="0"/>
              </a:rPr>
              <a:t>__(self, first, last):</a:t>
            </a: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self.firstName</a:t>
            </a:r>
            <a:r>
              <a:rPr lang="en-US" altLang="en-US" sz="1600" b="1" dirty="0">
                <a:latin typeface="Courier New" pitchFamily="49" charset="0"/>
                <a:cs typeface="Courier New" pitchFamily="49" charset="0"/>
              </a:rPr>
              <a:t> = first</a:t>
            </a: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self.lastName</a:t>
            </a:r>
            <a:r>
              <a:rPr lang="en-US" altLang="en-US" sz="1600" b="1" dirty="0">
                <a:latin typeface="Courier New" pitchFamily="49" charset="0"/>
                <a:cs typeface="Courier New" pitchFamily="49" charset="0"/>
              </a:rPr>
              <a:t> = last</a:t>
            </a:r>
          </a:p>
          <a:p>
            <a:pPr>
              <a:buFontTx/>
              <a:buNone/>
            </a:pPr>
            <a:endParaRPr lang="en-US" altLang="en-US" sz="1600" b="1" dirty="0">
              <a:latin typeface="Courier New" pitchFamily="49" charset="0"/>
              <a:cs typeface="Courier New" pitchFamily="49" charset="0"/>
            </a:endParaRP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asleep(self, time):</a:t>
            </a:r>
          </a:p>
          <a:p>
            <a:pPr>
              <a:buFontTx/>
              <a:buNone/>
            </a:pPr>
            <a:r>
              <a:rPr lang="en-US" altLang="en-US" sz="1600" b="1" dirty="0">
                <a:latin typeface="Courier New" pitchFamily="49" charset="0"/>
                <a:cs typeface="Courier New" pitchFamily="49" charset="0"/>
              </a:rPr>
              <a:t>      return 0 &lt;= time &lt;= 7  # MILITARY TIME IN HOURS</a:t>
            </a:r>
          </a:p>
          <a:p>
            <a:pPr>
              <a:buFontTx/>
              <a:buNone/>
            </a:pPr>
            <a:r>
              <a:rPr lang="en-US" altLang="en-US" sz="1600" b="1" dirty="0">
                <a:latin typeface="Courier New" pitchFamily="49" charset="0"/>
                <a:cs typeface="Courier New" pitchFamily="49" charset="0"/>
              </a:rPr>
              <a:t>    </a:t>
            </a:r>
          </a:p>
          <a:p>
            <a:pPr>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repr</a:t>
            </a:r>
            <a:r>
              <a:rPr lang="en-US" altLang="en-US" sz="1600" b="1" dirty="0">
                <a:latin typeface="Courier New" pitchFamily="49" charset="0"/>
                <a:cs typeface="Courier New" pitchFamily="49" charset="0"/>
              </a:rPr>
              <a:t>__(self):</a:t>
            </a:r>
          </a:p>
          <a:p>
            <a:pPr>
              <a:buFontTx/>
              <a:buNone/>
            </a:pPr>
            <a:r>
              <a:rPr lang="en-US" altLang="en-US" sz="1600" b="1" dirty="0">
                <a:latin typeface="Courier New" pitchFamily="49" charset="0"/>
                <a:cs typeface="Courier New" pitchFamily="49" charset="0"/>
              </a:rPr>
              <a:t>      return </a:t>
            </a:r>
            <a:r>
              <a:rPr lang="en-US" altLang="en-US" sz="1600" b="1" dirty="0" err="1">
                <a:latin typeface="Courier New" pitchFamily="49" charset="0"/>
                <a:cs typeface="Courier New" pitchFamily="49" charset="0"/>
              </a:rPr>
              <a:t>self.firstName</a:t>
            </a:r>
            <a:r>
              <a:rPr lang="en-US" altLang="en-US" sz="1600" b="1" dirty="0">
                <a:latin typeface="Courier New" pitchFamily="49" charset="0"/>
                <a:cs typeface="Courier New" pitchFamily="49" charset="0"/>
              </a:rPr>
              <a:t> + " " + </a:t>
            </a:r>
            <a:r>
              <a:rPr lang="en-US" altLang="en-US" sz="1600" b="1" dirty="0" err="1">
                <a:latin typeface="Courier New" pitchFamily="49" charset="0"/>
                <a:cs typeface="Courier New" pitchFamily="49" charset="0"/>
              </a:rPr>
              <a:t>self.lastName</a:t>
            </a:r>
            <a:endParaRPr lang="en-US" altLang="en-US" sz="1600" b="1" dirty="0">
              <a:latin typeface="Courier New" pitchFamily="49" charset="0"/>
              <a:cs typeface="Courier New" pitchFamily="49" charset="0"/>
            </a:endParaRPr>
          </a:p>
        </p:txBody>
      </p:sp>
      <p:sp>
        <p:nvSpPr>
          <p:cNvPr id="4" name="Rounded Rectangle 3"/>
          <p:cNvSpPr/>
          <p:nvPr/>
        </p:nvSpPr>
        <p:spPr>
          <a:xfrm>
            <a:off x="609600" y="4514850"/>
            <a:ext cx="7613650" cy="203835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r>
              <a:rPr lang="en-US" dirty="0">
                <a:solidFill>
                  <a:schemeClr val="tx1"/>
                </a:solidFill>
                <a:latin typeface="Courier New" pitchFamily="49" charset="0"/>
                <a:cs typeface="Courier New" pitchFamily="49" charset="0"/>
              </a:rPr>
              <a:t> = Person("Geoff", "Kuenning")</a:t>
            </a:r>
          </a:p>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endParaRPr lang="en-US" dirty="0">
              <a:solidFill>
                <a:schemeClr val="tx1"/>
              </a:solidFill>
              <a:latin typeface="Courier New" pitchFamily="49" charset="0"/>
              <a:cs typeface="Courier New" pitchFamily="49" charset="0"/>
            </a:endParaRPr>
          </a:p>
          <a:p>
            <a:pPr algn="l">
              <a:defRPr/>
            </a:pPr>
            <a:r>
              <a:rPr lang="en-US" dirty="0">
                <a:solidFill>
                  <a:schemeClr val="tx1"/>
                </a:solidFill>
                <a:latin typeface="Courier New" pitchFamily="49" charset="0"/>
                <a:cs typeface="Courier New" pitchFamily="49" charset="0"/>
              </a:rPr>
              <a:t>Geoff Kuenning</a:t>
            </a:r>
          </a:p>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geoff.asleep</a:t>
            </a:r>
            <a:r>
              <a:rPr lang="en-US" dirty="0">
                <a:solidFill>
                  <a:schemeClr val="tx1"/>
                </a:solidFill>
                <a:latin typeface="Courier New" pitchFamily="49" charset="0"/>
                <a:cs typeface="Courier New" pitchFamily="49" charset="0"/>
              </a:rPr>
              <a:t>(2)</a:t>
            </a:r>
          </a:p>
          <a:p>
            <a:pPr algn="l">
              <a:defRPr/>
            </a:pPr>
            <a:r>
              <a:rPr lang="en-US" dirty="0">
                <a:solidFill>
                  <a:schemeClr val="tx1"/>
                </a:solidFill>
                <a:latin typeface="Courier New" pitchFamily="49" charset="0"/>
                <a:cs typeface="Courier New" pitchFamily="49" charset="0"/>
              </a:rPr>
              <a:t>True </a:t>
            </a:r>
          </a:p>
        </p:txBody>
      </p:sp>
      <p:grpSp>
        <p:nvGrpSpPr>
          <p:cNvPr id="16389" name="Group 4"/>
          <p:cNvGrpSpPr>
            <a:grpSpLocks/>
          </p:cNvGrpSpPr>
          <p:nvPr/>
        </p:nvGrpSpPr>
        <p:grpSpPr bwMode="auto">
          <a:xfrm>
            <a:off x="609600" y="877888"/>
            <a:ext cx="8218488" cy="180975"/>
            <a:chOff x="295" y="1311"/>
            <a:chExt cx="5177" cy="114"/>
          </a:xfrm>
        </p:grpSpPr>
        <p:sp>
          <p:nvSpPr>
            <p:cNvPr id="1639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639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41288" y="212725"/>
            <a:ext cx="8229600" cy="4525963"/>
          </a:xfrm>
        </p:spPr>
        <p:txBody>
          <a:bodyPr/>
          <a:lstStyle/>
          <a:p>
            <a:pPr>
              <a:buFontTx/>
              <a:buNone/>
            </a:pPr>
            <a:r>
              <a:rPr lang="en-US" altLang="en-US" sz="1400" b="1" dirty="0">
                <a:latin typeface="Courier New" pitchFamily="49" charset="0"/>
                <a:cs typeface="Courier New" pitchFamily="49" charset="0"/>
              </a:rPr>
              <a:t>class Person(object):</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first</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self.lastName</a:t>
            </a:r>
            <a:r>
              <a:rPr lang="en-US" altLang="en-US" sz="1400" b="1" dirty="0">
                <a:latin typeface="Courier New" pitchFamily="49" charset="0"/>
                <a:cs typeface="Courier New" pitchFamily="49" charset="0"/>
              </a:rPr>
              <a:t> = last</a:t>
            </a: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buFontTx/>
              <a:buNone/>
            </a:pPr>
            <a:r>
              <a:rPr lang="en-US" altLang="en-US" sz="1400" b="1" dirty="0">
                <a:latin typeface="Courier New" pitchFamily="49" charset="0"/>
                <a:cs typeface="Courier New" pitchFamily="49" charset="0"/>
              </a:rPr>
              <a:t>        return 0 &lt;= time &lt;= 7</a:t>
            </a:r>
          </a:p>
          <a:p>
            <a:pPr>
              <a:buFontTx/>
              <a:buNone/>
            </a:pPr>
            <a:r>
              <a:rPr lang="en-US" altLang="en-US" sz="1400" b="1" dirty="0">
                <a:latin typeface="Courier New" pitchFamily="49" charset="0"/>
                <a:cs typeface="Courier New" pitchFamily="49" charset="0"/>
              </a:rPr>
              <a:t>    </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 " + </a:t>
            </a:r>
            <a:r>
              <a:rPr lang="en-US" altLang="en-US" sz="1400" b="1" dirty="0" err="1">
                <a:latin typeface="Courier New" pitchFamily="49" charset="0"/>
                <a:cs typeface="Courier New" pitchFamily="49" charset="0"/>
              </a:rPr>
              <a:t>self.lastName</a:t>
            </a:r>
            <a:endParaRPr lang="en-US" altLang="en-US" sz="1400" b="1" dirty="0">
              <a:latin typeface="Courier New" pitchFamily="49" charset="0"/>
              <a:cs typeface="Courier New" pitchFamily="49" charset="0"/>
            </a:endParaRP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class Student(Person):</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 age):</a:t>
            </a:r>
          </a:p>
          <a:p>
            <a:pPr>
              <a:buFontTx/>
              <a:buNone/>
            </a:pPr>
            <a:r>
              <a:rPr lang="en-US" altLang="en-US" sz="1400" b="1" dirty="0">
                <a:latin typeface="Courier New" pitchFamily="49" charset="0"/>
                <a:cs typeface="Courier New" pitchFamily="49" charset="0"/>
              </a:rPr>
              <a:t>        super(Student,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age</a:t>
            </a:r>
          </a:p>
          <a:p>
            <a:pPr>
              <a:buFontTx/>
              <a:buNone/>
            </a:pPr>
            <a:r>
              <a:rPr lang="en-US" altLang="en-US" sz="1400" b="1" dirty="0">
                <a:latin typeface="Courier New" pitchFamily="49" charset="0"/>
                <a:cs typeface="Courier New" pitchFamily="49" charset="0"/>
              </a:rPr>
              <a:t>        </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buFontTx/>
              <a:buNone/>
            </a:pPr>
            <a:r>
              <a:rPr lang="en-US" altLang="en-US" sz="1400" b="1" dirty="0">
                <a:latin typeface="Courier New" pitchFamily="49" charset="0"/>
                <a:cs typeface="Courier New" pitchFamily="49" charset="0"/>
              </a:rPr>
              <a:t>        return 3 &lt;= time &lt;= 11</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buFontTx/>
              <a:buNone/>
            </a:pPr>
            <a:r>
              <a:rPr lang="en-US" altLang="en-US" sz="1400" b="1" dirty="0">
                <a:latin typeface="Courier New" pitchFamily="49" charset="0"/>
                <a:cs typeface="Courier New" pitchFamily="49" charset="0"/>
              </a:rPr>
              <a:t>        return Person.__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 + ", " + </a:t>
            </a:r>
            <a:r>
              <a:rPr lang="en-US" altLang="en-US" sz="1400" b="1" dirty="0" err="1">
                <a:latin typeface="Courier New" pitchFamily="49" charset="0"/>
                <a:cs typeface="Courier New" pitchFamily="49" charset="0"/>
              </a:rPr>
              <a:t>str</a:t>
            </a:r>
            <a:r>
              <a:rPr lang="en-US" altLang="en-US" sz="1400" b="1" dirty="0">
                <a:latin typeface="Courier New" pitchFamily="49" charset="0"/>
                <a:cs typeface="Courier New" pitchFamily="49" charset="0"/>
              </a:rPr>
              <a:t>(</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 years old"</a:t>
            </a:r>
          </a:p>
        </p:txBody>
      </p:sp>
      <p:sp>
        <p:nvSpPr>
          <p:cNvPr id="4" name="Rounded Rectangle 3"/>
          <p:cNvSpPr/>
          <p:nvPr/>
        </p:nvSpPr>
        <p:spPr>
          <a:xfrm>
            <a:off x="542925" y="5422900"/>
            <a:ext cx="6965950" cy="139858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600" dirty="0">
                <a:solidFill>
                  <a:schemeClr val="tx1"/>
                </a:solidFill>
                <a:latin typeface="Courier New" pitchFamily="49" charset="0"/>
                <a:cs typeface="Courier New" pitchFamily="49" charset="0"/>
              </a:rPr>
              <a:t>&gt;&gt;&gt; s = Student("Sue",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a:t>
            </a:r>
          </a:p>
          <a:p>
            <a:pPr algn="l">
              <a:defRPr/>
            </a:pPr>
            <a:r>
              <a:rPr lang="en-US" sz="1600" dirty="0">
                <a:solidFill>
                  <a:schemeClr val="tx1"/>
                </a:solidFill>
                <a:latin typeface="Courier New" pitchFamily="49" charset="0"/>
                <a:cs typeface="Courier New" pitchFamily="49" charset="0"/>
              </a:rPr>
              <a:t>&gt;&gt;&gt; </a:t>
            </a:r>
            <a:r>
              <a:rPr lang="en-US" sz="1600" dirty="0" err="1">
                <a:solidFill>
                  <a:schemeClr val="tx1"/>
                </a:solidFill>
                <a:latin typeface="Courier New" pitchFamily="49" charset="0"/>
                <a:cs typeface="Courier New" pitchFamily="49" charset="0"/>
              </a:rPr>
              <a:t>s</a:t>
            </a:r>
            <a:endParaRPr lang="en-US" sz="1600" dirty="0">
              <a:solidFill>
                <a:schemeClr val="tx1"/>
              </a:solidFill>
              <a:latin typeface="Courier New" pitchFamily="49" charset="0"/>
              <a:cs typeface="Courier New" pitchFamily="49" charset="0"/>
            </a:endParaRPr>
          </a:p>
          <a:p>
            <a:pPr algn="l">
              <a:defRPr/>
            </a:pPr>
            <a:r>
              <a:rPr lang="en-US" sz="1600" dirty="0">
                <a:solidFill>
                  <a:schemeClr val="tx1"/>
                </a:solidFill>
                <a:latin typeface="Courier New" pitchFamily="49" charset="0"/>
                <a:cs typeface="Courier New" pitchFamily="49" charset="0"/>
              </a:rPr>
              <a: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 years old </a:t>
            </a:r>
          </a:p>
          <a:p>
            <a:pPr algn="l">
              <a:defRPr/>
            </a:pPr>
            <a:r>
              <a:rPr lang="en-US" sz="1600" dirty="0">
                <a:solidFill>
                  <a:schemeClr val="tx1"/>
                </a:solidFill>
                <a:latin typeface="Courier New" pitchFamily="49" charset="0"/>
                <a:cs typeface="Courier New" pitchFamily="49" charset="0"/>
              </a:rPr>
              <a:t>&gt;&gt;&gt; s.asleep(2)</a:t>
            </a:r>
          </a:p>
          <a:p>
            <a:pPr algn="l">
              <a:defRPr/>
            </a:pPr>
            <a:r>
              <a:rPr lang="en-US" sz="1600" dirty="0">
                <a:solidFill>
                  <a:schemeClr val="tx1"/>
                </a:solidFill>
                <a:latin typeface="Courier New" pitchFamily="49" charset="0"/>
                <a:cs typeface="Courier New" pitchFamily="49" charset="0"/>
              </a:rPr>
              <a:t>False </a:t>
            </a:r>
          </a:p>
        </p:txBody>
      </p:sp>
      <p:sp>
        <p:nvSpPr>
          <p:cNvPr id="19" name="Rounded Rectangular Callout 18"/>
          <p:cNvSpPr/>
          <p:nvPr/>
        </p:nvSpPr>
        <p:spPr>
          <a:xfrm>
            <a:off x="5746750" y="3048000"/>
            <a:ext cx="3397250" cy="522287"/>
          </a:xfrm>
          <a:prstGeom prst="wedgeRoundRectCallout">
            <a:avLst>
              <a:gd name="adj1" fmla="val -58634"/>
              <a:gd name="adj2" fmla="val 228034"/>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Sleeping until 11 AM!?</a:t>
            </a:r>
          </a:p>
        </p:txBody>
      </p:sp>
      <p:pic>
        <p:nvPicPr>
          <p:cNvPr id="1741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88" y="373380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55600" y="206375"/>
            <a:ext cx="8158163"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Person(object):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first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self.lastName</a:t>
            </a:r>
            <a:r>
              <a:rPr lang="en-US" altLang="en-US" sz="1400" b="1" dirty="0">
                <a:latin typeface="Courier New" pitchFamily="49" charset="0"/>
                <a:cs typeface="Courier New" pitchFamily="49" charset="0"/>
              </a:rPr>
              <a:t> = last</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0 &lt;= time &lt;= 7</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 " + </a:t>
            </a:r>
            <a:r>
              <a:rPr lang="en-US" altLang="en-US" sz="1400" b="1" dirty="0" err="1">
                <a:latin typeface="Courier New" pitchFamily="49" charset="0"/>
                <a:cs typeface="Courier New" pitchFamily="49" charset="0"/>
              </a:rPr>
              <a:t>self.lastName</a:t>
            </a:r>
            <a:endParaRPr lang="en-US" altLang="en-US" sz="1400" b="1" dirty="0">
              <a:latin typeface="Courier New" pitchFamily="49" charset="0"/>
              <a:cs typeface="Courier New" pitchFamily="49" charset="0"/>
            </a:endParaRP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class Student(Person):</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 age):</a:t>
            </a:r>
          </a:p>
          <a:p>
            <a:pPr>
              <a:spcBef>
                <a:spcPct val="0"/>
              </a:spcBef>
              <a:buFontTx/>
              <a:buNone/>
            </a:pPr>
            <a:r>
              <a:rPr lang="en-US" altLang="en-US" sz="1400" b="1" dirty="0">
                <a:latin typeface="Courier New" pitchFamily="49" charset="0"/>
                <a:cs typeface="Courier New" pitchFamily="49" charset="0"/>
              </a:rPr>
              <a:t>        super(Student,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age</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3 &lt;= time &lt;= 11</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Person.__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 + ", " + </a:t>
            </a:r>
            <a:r>
              <a:rPr lang="en-US" altLang="en-US" sz="1400" b="1" dirty="0" err="1">
                <a:latin typeface="Courier New" pitchFamily="49" charset="0"/>
                <a:cs typeface="Courier New" pitchFamily="49" charset="0"/>
              </a:rPr>
              <a:t>str</a:t>
            </a:r>
            <a:r>
              <a:rPr lang="en-US" altLang="en-US" sz="1400" b="1" dirty="0">
                <a:latin typeface="Courier New" pitchFamily="49" charset="0"/>
                <a:cs typeface="Courier New" pitchFamily="49" charset="0"/>
              </a:rPr>
              <a:t>(</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 years old"</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class </a:t>
            </a:r>
            <a:r>
              <a:rPr lang="en-US" altLang="en-US" sz="1400" b="1" dirty="0" err="1">
                <a:solidFill>
                  <a:srgbClr val="0000FF"/>
                </a:solidFill>
                <a:latin typeface="Courier New" pitchFamily="49" charset="0"/>
                <a:cs typeface="Courier New" pitchFamily="49" charset="0"/>
              </a:rPr>
              <a:t>Mudder</a:t>
            </a:r>
            <a:r>
              <a:rPr lang="en-US" altLang="en-US" sz="1400" b="1" dirty="0">
                <a:solidFill>
                  <a:srgbClr val="0000FF"/>
                </a:solidFill>
                <a:latin typeface="Courier New" pitchFamily="49" charset="0"/>
                <a:cs typeface="Courier New" pitchFamily="49" charset="0"/>
              </a:rPr>
              <a:t>(Student):</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__(self, first, last, age, dorm):</a:t>
            </a:r>
          </a:p>
          <a:p>
            <a:pPr>
              <a:spcBef>
                <a:spcPct val="0"/>
              </a:spcBef>
              <a:buFontTx/>
              <a:buNone/>
            </a:pPr>
            <a:r>
              <a:rPr lang="en-US" altLang="en-US" sz="1400" b="1" dirty="0">
                <a:solidFill>
                  <a:srgbClr val="0000FF"/>
                </a:solidFill>
                <a:latin typeface="Courier New" pitchFamily="49" charset="0"/>
                <a:cs typeface="Courier New" pitchFamily="49" charset="0"/>
              </a:rPr>
              <a:t>        super(</a:t>
            </a:r>
            <a:r>
              <a:rPr lang="en-US" altLang="en-US" sz="1400" b="1" dirty="0" err="1">
                <a:solidFill>
                  <a:srgbClr val="0000FF"/>
                </a:solidFill>
                <a:latin typeface="Courier New" pitchFamily="49" charset="0"/>
                <a:cs typeface="Courier New" pitchFamily="49" charset="0"/>
              </a:rPr>
              <a:t>Mudder</a:t>
            </a:r>
            <a:r>
              <a:rPr lang="en-US" altLang="en-US" sz="1400" b="1" dirty="0">
                <a:solidFill>
                  <a:srgbClr val="0000FF"/>
                </a:solidFill>
                <a:latin typeface="Courier New" pitchFamily="49" charset="0"/>
                <a:cs typeface="Courier New" pitchFamily="49" charset="0"/>
              </a:rPr>
              <a:t>, self).__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__(self, first, last, age)</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self.dorm</a:t>
            </a:r>
            <a:r>
              <a:rPr lang="en-US" altLang="en-US" sz="1400" b="1" dirty="0">
                <a:solidFill>
                  <a:srgbClr val="0000FF"/>
                </a:solidFill>
                <a:latin typeface="Courier New" pitchFamily="49" charset="0"/>
                <a:cs typeface="Courier New" pitchFamily="49" charset="0"/>
              </a:rPr>
              <a:t> = dorm</a:t>
            </a:r>
          </a:p>
          <a:p>
            <a:pPr>
              <a:spcBef>
                <a:spcPct val="0"/>
              </a:spcBef>
              <a:buFontTx/>
              <a:buNone/>
            </a:pPr>
            <a:endParaRPr lang="en-US" altLang="en-US" sz="1400" b="1" dirty="0">
              <a:solidFill>
                <a:srgbClr val="0000FF"/>
              </a:solidFill>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asleep(self, time):</a:t>
            </a:r>
          </a:p>
          <a:p>
            <a:pPr>
              <a:spcBef>
                <a:spcPct val="0"/>
              </a:spcBef>
              <a:buFontTx/>
              <a:buNone/>
            </a:pPr>
            <a:r>
              <a:rPr lang="en-US" altLang="en-US" sz="1400" b="1" dirty="0">
                <a:solidFill>
                  <a:srgbClr val="0000FF"/>
                </a:solidFill>
                <a:latin typeface="Courier New" pitchFamily="49" charset="0"/>
                <a:cs typeface="Courier New" pitchFamily="49" charset="0"/>
              </a:rPr>
              <a:t>        return False</a:t>
            </a:r>
          </a:p>
        </p:txBody>
      </p:sp>
      <p:sp>
        <p:nvSpPr>
          <p:cNvPr id="18" name="Rounded Rectangular Callout 17"/>
          <p:cNvSpPr/>
          <p:nvPr/>
        </p:nvSpPr>
        <p:spPr>
          <a:xfrm>
            <a:off x="6934200" y="4876800"/>
            <a:ext cx="1773238" cy="838200"/>
          </a:xfrm>
          <a:prstGeom prst="wedgeRoundRectCallout">
            <a:avLst>
              <a:gd name="adj1" fmla="val -67525"/>
              <a:gd name="adj2" fmla="val 63410"/>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Get some sleep!!!</a:t>
            </a:r>
          </a:p>
        </p:txBody>
      </p:sp>
      <p:sp>
        <p:nvSpPr>
          <p:cNvPr id="19" name="Rounded Rectangle 18"/>
          <p:cNvSpPr/>
          <p:nvPr/>
        </p:nvSpPr>
        <p:spPr>
          <a:xfrm>
            <a:off x="4722813" y="206375"/>
            <a:ext cx="4133850" cy="173196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400" dirty="0">
                <a:solidFill>
                  <a:schemeClr val="tx1"/>
                </a:solidFill>
                <a:latin typeface="Courier New" pitchFamily="49" charset="0"/>
                <a:cs typeface="Courier New" pitchFamily="49" charset="0"/>
              </a:rPr>
              <a:t>&gt;&gt;&gt; wally = </a:t>
            </a:r>
            <a:r>
              <a:rPr lang="en-US" sz="1400" dirty="0" err="1">
                <a:solidFill>
                  <a:schemeClr val="tx1"/>
                </a:solidFill>
                <a:latin typeface="Courier New" pitchFamily="49" charset="0"/>
                <a:cs typeface="Courier New" pitchFamily="49" charset="0"/>
              </a:rPr>
              <a:t>Mudder</a:t>
            </a:r>
            <a:r>
              <a:rPr lang="en-US" sz="1400" dirty="0">
                <a:solidFill>
                  <a:schemeClr val="tx1"/>
                </a:solidFill>
                <a:latin typeface="Courier New" pitchFamily="49" charset="0"/>
                <a:cs typeface="Courier New" pitchFamily="49" charset="0"/>
              </a:rPr>
              <a:t>("wally", "wart",</a:t>
            </a:r>
          </a:p>
          <a:p>
            <a:pPr algn="l">
              <a:defRPr/>
            </a:pPr>
            <a:r>
              <a:rPr lang="en-US" sz="1400" dirty="0">
                <a:solidFill>
                  <a:schemeClr val="tx1"/>
                </a:solidFill>
                <a:latin typeface="Courier New" pitchFamily="49" charset="0"/>
                <a:cs typeface="Courier New" pitchFamily="49" charset="0"/>
              </a:rPr>
              <a:t>              42, "west")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t>
            </a:r>
            <a:endParaRPr lang="en-US" sz="1400" dirty="0">
              <a:solidFill>
                <a:schemeClr val="tx1"/>
              </a:solidFill>
              <a:latin typeface="Courier New" pitchFamily="49" charset="0"/>
              <a:cs typeface="Courier New" pitchFamily="49" charset="0"/>
            </a:endParaRPr>
          </a:p>
          <a:p>
            <a:pPr algn="l">
              <a:defRPr/>
            </a:pPr>
            <a:r>
              <a:rPr lang="en-US" sz="1400" dirty="0">
                <a:solidFill>
                  <a:schemeClr val="tx1"/>
                </a:solidFill>
                <a:latin typeface="Courier New" pitchFamily="49" charset="0"/>
                <a:cs typeface="Courier New" pitchFamily="49" charset="0"/>
              </a:rPr>
              <a: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wally.asleep</a:t>
            </a:r>
            <a:r>
              <a:rPr lang="en-US" sz="1400" dirty="0">
                <a:solidFill>
                  <a:schemeClr val="tx1"/>
                </a:solidFill>
                <a:latin typeface="Courier New" pitchFamily="49" charset="0"/>
                <a:cs typeface="Courier New" pitchFamily="49" charset="0"/>
              </a:rPr>
              <a:t>(4)</a:t>
            </a:r>
          </a:p>
          <a:p>
            <a:pPr algn="l">
              <a:defRPr/>
            </a:pPr>
            <a:r>
              <a:rPr lang="en-US" sz="1400" dirty="0">
                <a:solidFill>
                  <a:schemeClr val="tx1"/>
                </a:solidFill>
                <a:latin typeface="Courier New" pitchFamily="49" charset="0"/>
                <a:cs typeface="Courier New" pitchFamily="49" charset="0"/>
              </a:rPr>
              <a:t>? </a:t>
            </a:r>
          </a:p>
        </p:txBody>
      </p:sp>
      <p:pic>
        <p:nvPicPr>
          <p:cNvPr id="18437"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183" y="5180505"/>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152400"/>
            <a:ext cx="8218488" cy="685800"/>
          </a:xfrm>
        </p:spPr>
        <p:txBody>
          <a:bodyPr/>
          <a:lstStyle/>
          <a:p>
            <a:r>
              <a:rPr lang="en-US" altLang="en-US"/>
              <a:t>The Dangers of Inheritance</a:t>
            </a:r>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600200"/>
            <a:ext cx="32797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4"/>
          <p:cNvGrpSpPr>
            <a:grpSpLocks/>
          </p:cNvGrpSpPr>
          <p:nvPr/>
        </p:nvGrpSpPr>
        <p:grpSpPr bwMode="auto">
          <a:xfrm>
            <a:off x="609600" y="877888"/>
            <a:ext cx="8218488" cy="180975"/>
            <a:chOff x="295" y="1311"/>
            <a:chExt cx="5177" cy="114"/>
          </a:xfrm>
        </p:grpSpPr>
        <p:sp>
          <p:nvSpPr>
            <p:cNvPr id="194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94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22250" y="1600200"/>
            <a:ext cx="4606925" cy="4525963"/>
          </a:xfrm>
        </p:spPr>
        <p:txBody>
          <a:bodyPr>
            <a:normAutofit fontScale="92500" lnSpcReduction="10000"/>
          </a:bodyPr>
          <a:lstStyle/>
          <a:p>
            <a:pPr>
              <a:buFontTx/>
              <a:buNone/>
              <a:defRPr/>
            </a:pPr>
            <a:r>
              <a:rPr lang="en-US" sz="1730" b="1" dirty="0">
                <a:latin typeface="Courier New" pitchFamily="49" charset="0"/>
                <a:cs typeface="Courier New" pitchFamily="49" charset="0"/>
              </a:rPr>
              <a:t>class Vector(object):</a:t>
            </a:r>
          </a:p>
          <a:p>
            <a:pPr>
              <a:buFontTx/>
              <a:buNone/>
              <a:defRPr/>
            </a:pPr>
            <a:r>
              <a:rPr lang="en-US" sz="1730" b="1" dirty="0">
                <a:latin typeface="Courier New" pitchFamily="49" charset="0"/>
                <a:cs typeface="Courier New" pitchFamily="49" charset="0"/>
              </a:rPr>
              <a:t>   def __</a:t>
            </a:r>
            <a:r>
              <a:rPr lang="en-US" sz="1730" b="1" dirty="0" err="1">
                <a:latin typeface="Courier New" pitchFamily="49" charset="0"/>
                <a:cs typeface="Courier New" pitchFamily="49" charset="0"/>
              </a:rPr>
              <a:t>init__(self</a:t>
            </a: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x</a:t>
            </a: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y</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self.x</a:t>
            </a:r>
            <a:r>
              <a:rPr lang="en-US" sz="1730" b="1" dirty="0">
                <a:latin typeface="Courier New" pitchFamily="49" charset="0"/>
                <a:cs typeface="Courier New" pitchFamily="49" charset="0"/>
              </a:rPr>
              <a:t> = </a:t>
            </a:r>
            <a:r>
              <a:rPr lang="en-US" sz="1730" b="1" dirty="0" err="1">
                <a:latin typeface="Courier New" pitchFamily="49" charset="0"/>
                <a:cs typeface="Courier New" pitchFamily="49" charset="0"/>
              </a:rPr>
              <a:t>x</a:t>
            </a:r>
            <a:endParaRPr lang="en-US" sz="1730" b="1" dirty="0">
              <a:latin typeface="Courier New" pitchFamily="49" charset="0"/>
              <a:cs typeface="Courier New" pitchFamily="49" charset="0"/>
            </a:endParaRP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self.y</a:t>
            </a:r>
            <a:r>
              <a:rPr lang="en-US" sz="1730" b="1" dirty="0">
                <a:latin typeface="Courier New" pitchFamily="49" charset="0"/>
                <a:cs typeface="Courier New" pitchFamily="49" charset="0"/>
              </a:rPr>
              <a:t> = </a:t>
            </a:r>
            <a:r>
              <a:rPr lang="en-US" sz="1730" b="1" dirty="0" err="1">
                <a:latin typeface="Courier New" pitchFamily="49" charset="0"/>
                <a:cs typeface="Courier New" pitchFamily="49" charset="0"/>
              </a:rPr>
              <a:t>y</a:t>
            </a:r>
            <a:endParaRPr lang="en-US" sz="1730" b="1" dirty="0">
              <a:latin typeface="Courier New" pitchFamily="49" charset="0"/>
              <a:cs typeface="Courier New" pitchFamily="49" charset="0"/>
            </a:endParaRPr>
          </a:p>
          <a:p>
            <a:pPr>
              <a:buFontTx/>
              <a:buNone/>
              <a:defRPr/>
            </a:pPr>
            <a:endParaRPr lang="en-US" sz="1730" b="1" dirty="0">
              <a:latin typeface="Courier New" pitchFamily="49" charset="0"/>
              <a:cs typeface="Courier New" pitchFamily="49" charset="0"/>
            </a:endParaRPr>
          </a:p>
          <a:p>
            <a:pPr>
              <a:buFontTx/>
              <a:buNone/>
              <a:defRPr/>
            </a:pPr>
            <a:r>
              <a:rPr lang="en-US" sz="1730" b="1" dirty="0">
                <a:latin typeface="Courier New" pitchFamily="49" charset="0"/>
                <a:cs typeface="Courier New" pitchFamily="49" charset="0"/>
              </a:rPr>
              <a:t>   def </a:t>
            </a:r>
            <a:r>
              <a:rPr lang="en-US" sz="1730" b="1" dirty="0" err="1">
                <a:latin typeface="Courier New" pitchFamily="49" charset="0"/>
                <a:cs typeface="Courier New" pitchFamily="49" charset="0"/>
              </a:rPr>
              <a:t>magnitude(self</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blah, blah, blah</a:t>
            </a:r>
          </a:p>
          <a:p>
            <a:pPr>
              <a:buFontTx/>
              <a:buNone/>
              <a:defRPr/>
            </a:pPr>
            <a:r>
              <a:rPr lang="en-US" sz="1730" b="1" dirty="0">
                <a:latin typeface="Courier New" pitchFamily="49" charset="0"/>
                <a:cs typeface="Courier New" pitchFamily="49" charset="0"/>
              </a:rPr>
              <a:t>      return …</a:t>
            </a:r>
          </a:p>
          <a:p>
            <a:pPr>
              <a:buFontTx/>
              <a:buNone/>
              <a:defRPr/>
            </a:pPr>
            <a:endParaRPr lang="en-US" sz="1730" b="1" dirty="0">
              <a:latin typeface="Courier New" pitchFamily="49" charset="0"/>
              <a:cs typeface="Courier New" pitchFamily="49" charset="0"/>
            </a:endParaRPr>
          </a:p>
          <a:p>
            <a:pPr>
              <a:buFontTx/>
              <a:buNone/>
              <a:defRPr/>
            </a:pPr>
            <a:r>
              <a:rPr lang="en-US" sz="1730" b="1" dirty="0">
                <a:latin typeface="Courier New" pitchFamily="49" charset="0"/>
                <a:cs typeface="Courier New" pitchFamily="49" charset="0"/>
              </a:rPr>
              <a:t>   def </a:t>
            </a:r>
            <a:r>
              <a:rPr lang="en-US" sz="1730" b="1" dirty="0" err="1">
                <a:latin typeface="Courier New" pitchFamily="49" charset="0"/>
                <a:cs typeface="Courier New" pitchFamily="49" charset="0"/>
              </a:rPr>
              <a:t>normalize(self</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mag</a:t>
            </a:r>
            <a:r>
              <a:rPr lang="en-US" sz="1730" b="1" dirty="0">
                <a:latin typeface="Courier New" pitchFamily="49" charset="0"/>
                <a:cs typeface="Courier New" pitchFamily="49" charset="0"/>
              </a:rPr>
              <a:t> = </a:t>
            </a:r>
            <a:r>
              <a:rPr lang="en-US" sz="1730" b="1" dirty="0" err="1">
                <a:latin typeface="Courier New" pitchFamily="49" charset="0"/>
                <a:cs typeface="Courier New" pitchFamily="49" charset="0"/>
              </a:rPr>
              <a:t>self.magnitude</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newVector</a:t>
            </a:r>
            <a:r>
              <a:rPr lang="en-US" sz="1730" b="1" dirty="0">
                <a:latin typeface="Courier New" pitchFamily="49" charset="0"/>
                <a:cs typeface="Courier New" pitchFamily="49" charset="0"/>
              </a:rPr>
              <a:t> = Vector(</a:t>
            </a:r>
          </a:p>
          <a:p>
            <a:pPr>
              <a:buFontTx/>
              <a:buNone/>
              <a:defRPr/>
            </a:pP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self.x/mag</a:t>
            </a:r>
            <a:r>
              <a:rPr lang="en-US" sz="1730" b="1" dirty="0">
                <a:latin typeface="Courier New" pitchFamily="49" charset="0"/>
                <a:cs typeface="Courier New" pitchFamily="49" charset="0"/>
              </a:rPr>
              <a:t>, </a:t>
            </a:r>
            <a:r>
              <a:rPr lang="en-US" sz="1730" b="1" dirty="0" err="1">
                <a:latin typeface="Courier New" pitchFamily="49" charset="0"/>
                <a:cs typeface="Courier New" pitchFamily="49" charset="0"/>
              </a:rPr>
              <a:t>self.y/mag</a:t>
            </a:r>
            <a:r>
              <a:rPr lang="en-US" sz="1730" b="1" dirty="0">
                <a:latin typeface="Courier New" pitchFamily="49" charset="0"/>
                <a:cs typeface="Courier New" pitchFamily="49" charset="0"/>
              </a:rPr>
              <a:t>)</a:t>
            </a:r>
          </a:p>
          <a:p>
            <a:pPr>
              <a:buFontTx/>
              <a:buNone/>
              <a:defRPr/>
            </a:pPr>
            <a:r>
              <a:rPr lang="en-US" sz="1730" b="1" dirty="0">
                <a:latin typeface="Courier New" pitchFamily="49" charset="0"/>
                <a:cs typeface="Courier New" pitchFamily="49" charset="0"/>
              </a:rPr>
              <a:t>     </a:t>
            </a:r>
            <a:r>
              <a:rPr lang="en-US" sz="1730" b="1" dirty="0">
                <a:solidFill>
                  <a:srgbClr val="FF0000"/>
                </a:solidFill>
                <a:latin typeface="Courier New" pitchFamily="49" charset="0"/>
                <a:cs typeface="Courier New" pitchFamily="49" charset="0"/>
              </a:rPr>
              <a:t>self = </a:t>
            </a:r>
            <a:r>
              <a:rPr lang="en-US" sz="1730" b="1" dirty="0" err="1">
                <a:solidFill>
                  <a:srgbClr val="FF0000"/>
                </a:solidFill>
                <a:latin typeface="Courier New" pitchFamily="49" charset="0"/>
                <a:cs typeface="Courier New" pitchFamily="49" charset="0"/>
              </a:rPr>
              <a:t>newVector</a:t>
            </a:r>
            <a:endParaRPr lang="en-US" sz="1730" b="1" dirty="0">
              <a:solidFill>
                <a:srgbClr val="FF0000"/>
              </a:solidFill>
              <a:latin typeface="Courier New" pitchFamily="49" charset="0"/>
              <a:cs typeface="Courier New" pitchFamily="49" charset="0"/>
            </a:endParaRPr>
          </a:p>
          <a:p>
            <a:pPr>
              <a:buFontTx/>
              <a:buNone/>
              <a:defRPr/>
            </a:pPr>
            <a:endParaRPr lang="en-US" sz="1600" b="1" dirty="0">
              <a:latin typeface="Courier New" pitchFamily="49" charset="0"/>
              <a:cs typeface="Courier New" pitchFamily="49" charset="0"/>
            </a:endParaRPr>
          </a:p>
          <a:p>
            <a:pPr>
              <a:buFontTx/>
              <a:buNone/>
              <a:defRPr/>
            </a:pPr>
            <a:r>
              <a:rPr lang="en-US" sz="1600" b="1" dirty="0">
                <a:latin typeface="Courier New" pitchFamily="49" charset="0"/>
                <a:cs typeface="Courier New" pitchFamily="49" charset="0"/>
              </a:rPr>
              <a:t>   </a:t>
            </a:r>
          </a:p>
        </p:txBody>
      </p:sp>
      <p:sp>
        <p:nvSpPr>
          <p:cNvPr id="21507" name="Content Placeholder 7"/>
          <p:cNvSpPr>
            <a:spLocks noGrp="1"/>
          </p:cNvSpPr>
          <p:nvPr>
            <p:ph sz="half" idx="2"/>
          </p:nvPr>
        </p:nvSpPr>
        <p:spPr>
          <a:xfrm>
            <a:off x="5110163" y="1601788"/>
            <a:ext cx="4314825" cy="4525962"/>
          </a:xfrm>
        </p:spPr>
        <p:txBody>
          <a:bodyPr/>
          <a:lstStyle/>
          <a:p>
            <a:pPr>
              <a:buFontTx/>
              <a:buNone/>
            </a:pPr>
            <a:r>
              <a:rPr lang="en-US" altLang="en-US" sz="1800" b="1" dirty="0">
                <a:latin typeface="Courier New" pitchFamily="49" charset="0"/>
                <a:cs typeface="Courier New" pitchFamily="49" charset="0"/>
              </a:rPr>
              <a:t>class Vector(object):</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__</a:t>
            </a:r>
            <a:r>
              <a:rPr lang="en-US" altLang="en-US" sz="1800" b="1" dirty="0" err="1">
                <a:latin typeface="Courier New" pitchFamily="49" charset="0"/>
                <a:cs typeface="Courier New" pitchFamily="49" charset="0"/>
              </a:rPr>
              <a:t>init</a:t>
            </a:r>
            <a:r>
              <a:rPr lang="en-US" altLang="en-US" sz="1800" b="1" dirty="0">
                <a:latin typeface="Courier New" pitchFamily="49" charset="0"/>
                <a:cs typeface="Courier New" pitchFamily="49" charset="0"/>
              </a:rPr>
              <a:t>__(self, x, y):</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self.x</a:t>
            </a:r>
            <a:r>
              <a:rPr lang="en-US" altLang="en-US" sz="1800" b="1" dirty="0">
                <a:latin typeface="Courier New" pitchFamily="49" charset="0"/>
                <a:cs typeface="Courier New" pitchFamily="49" charset="0"/>
              </a:rPr>
              <a:t> = x</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self.y</a:t>
            </a:r>
            <a:r>
              <a:rPr lang="en-US" altLang="en-US" sz="1800" b="1" dirty="0">
                <a:latin typeface="Courier New" pitchFamily="49" charset="0"/>
                <a:cs typeface="Courier New" pitchFamily="49" charset="0"/>
              </a:rPr>
              <a:t> = y</a:t>
            </a:r>
          </a:p>
          <a:p>
            <a:pPr>
              <a:buFontTx/>
              <a:buNone/>
            </a:pPr>
            <a:endParaRPr lang="en-US" altLang="en-US" sz="1800" b="1" dirty="0">
              <a:latin typeface="Courier New" pitchFamily="49" charset="0"/>
              <a:cs typeface="Courier New" pitchFamily="49" charset="0"/>
            </a:endParaRP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magnitude(self):</a:t>
            </a:r>
          </a:p>
          <a:p>
            <a:pPr>
              <a:buFontTx/>
              <a:buNone/>
            </a:pPr>
            <a:r>
              <a:rPr lang="en-US" altLang="en-US" sz="1800" b="1" dirty="0">
                <a:latin typeface="Courier New" pitchFamily="49" charset="0"/>
                <a:cs typeface="Courier New" pitchFamily="49" charset="0"/>
              </a:rPr>
              <a:t>      blah, blah, blah</a:t>
            </a:r>
          </a:p>
          <a:p>
            <a:pPr>
              <a:buFontTx/>
              <a:buNone/>
            </a:pPr>
            <a:r>
              <a:rPr lang="en-US" altLang="en-US" sz="1800" b="1" dirty="0">
                <a:latin typeface="Courier New" pitchFamily="49" charset="0"/>
                <a:cs typeface="Courier New" pitchFamily="49" charset="0"/>
              </a:rPr>
              <a:t>      return …</a:t>
            </a:r>
          </a:p>
          <a:p>
            <a:pPr>
              <a:buFontTx/>
              <a:buNone/>
            </a:pPr>
            <a:endParaRPr lang="en-US" altLang="en-US" sz="1800" b="1" dirty="0">
              <a:latin typeface="Courier New" pitchFamily="49" charset="0"/>
              <a:cs typeface="Courier New" pitchFamily="49" charset="0"/>
            </a:endParaRP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normalize(self):</a:t>
            </a:r>
          </a:p>
          <a:p>
            <a:pPr>
              <a:buFontTx/>
              <a:buNone/>
            </a:pPr>
            <a:r>
              <a:rPr lang="en-US" altLang="en-US" sz="1800" b="1" dirty="0">
                <a:latin typeface="Courier New" pitchFamily="49" charset="0"/>
                <a:cs typeface="Courier New" pitchFamily="49" charset="0"/>
              </a:rPr>
              <a:t>     mag = </a:t>
            </a:r>
            <a:r>
              <a:rPr lang="en-US" altLang="en-US" sz="1800" b="1" dirty="0" err="1">
                <a:latin typeface="Courier New" pitchFamily="49" charset="0"/>
                <a:cs typeface="Courier New" pitchFamily="49" charset="0"/>
              </a:rPr>
              <a:t>self.magnitude</a:t>
            </a:r>
            <a:r>
              <a:rPr lang="en-US" altLang="en-US" sz="1800" b="1" dirty="0">
                <a:latin typeface="Courier New" pitchFamily="49" charset="0"/>
                <a:cs typeface="Courier New" pitchFamily="49" charset="0"/>
              </a:rPr>
              <a:t>()</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self.x</a:t>
            </a:r>
            <a:r>
              <a:rPr lang="en-US" altLang="en-US" sz="1800" b="1" dirty="0">
                <a:latin typeface="Courier New" pitchFamily="49" charset="0"/>
                <a:cs typeface="Courier New" pitchFamily="49" charset="0"/>
              </a:rPr>
              <a:t> = </a:t>
            </a:r>
            <a:r>
              <a:rPr lang="en-US" altLang="en-US" sz="1800" b="1" dirty="0" err="1">
                <a:latin typeface="Courier New" pitchFamily="49" charset="0"/>
                <a:cs typeface="Courier New" pitchFamily="49" charset="0"/>
              </a:rPr>
              <a:t>self.x</a:t>
            </a:r>
            <a:r>
              <a:rPr lang="en-US" altLang="en-US" sz="1800" b="1" dirty="0">
                <a:latin typeface="Courier New" pitchFamily="49" charset="0"/>
                <a:cs typeface="Courier New" pitchFamily="49" charset="0"/>
              </a:rPr>
              <a:t>/mag</a:t>
            </a:r>
          </a:p>
          <a:p>
            <a:pPr>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self.y</a:t>
            </a:r>
            <a:r>
              <a:rPr lang="en-US" altLang="en-US" sz="1800" b="1" dirty="0">
                <a:latin typeface="Courier New" pitchFamily="49" charset="0"/>
                <a:cs typeface="Courier New" pitchFamily="49" charset="0"/>
              </a:rPr>
              <a:t> = </a:t>
            </a:r>
            <a:r>
              <a:rPr lang="en-US" altLang="en-US" sz="1800" b="1" dirty="0" err="1">
                <a:latin typeface="Courier New" pitchFamily="49" charset="0"/>
                <a:cs typeface="Courier New" pitchFamily="49" charset="0"/>
              </a:rPr>
              <a:t>self.y</a:t>
            </a:r>
            <a:r>
              <a:rPr lang="en-US" altLang="en-US" sz="1800" b="1" dirty="0">
                <a:latin typeface="Courier New" pitchFamily="49" charset="0"/>
                <a:cs typeface="Courier New" pitchFamily="49" charset="0"/>
              </a:rPr>
              <a:t>/mag</a:t>
            </a:r>
            <a:endParaRPr lang="en-US" altLang="en-US" sz="1800" dirty="0">
              <a:latin typeface="Courier New" pitchFamily="49" charset="0"/>
              <a:cs typeface="Courier New" pitchFamily="49" charset="0"/>
            </a:endParaRPr>
          </a:p>
        </p:txBody>
      </p:sp>
      <p:cxnSp>
        <p:nvCxnSpPr>
          <p:cNvPr id="11" name="Straight Connector 10"/>
          <p:cNvCxnSpPr/>
          <p:nvPr/>
        </p:nvCxnSpPr>
        <p:spPr>
          <a:xfrm rot="5400000">
            <a:off x="2401888" y="4029075"/>
            <a:ext cx="4856162"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21509" name="Group 4"/>
          <p:cNvGrpSpPr>
            <a:grpSpLocks/>
          </p:cNvGrpSpPr>
          <p:nvPr/>
        </p:nvGrpSpPr>
        <p:grpSpPr bwMode="auto">
          <a:xfrm>
            <a:off x="609600" y="877888"/>
            <a:ext cx="8218488" cy="180975"/>
            <a:chOff x="295" y="1311"/>
            <a:chExt cx="5177" cy="114"/>
          </a:xfrm>
        </p:grpSpPr>
        <p:sp>
          <p:nvSpPr>
            <p:cNvPr id="2151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151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21510" name="Title 1"/>
          <p:cNvSpPr>
            <a:spLocks noGrp="1"/>
          </p:cNvSpPr>
          <p:nvPr>
            <p:ph type="title"/>
          </p:nvPr>
        </p:nvSpPr>
        <p:spPr>
          <a:xfrm>
            <a:off x="609600" y="152400"/>
            <a:ext cx="8218488" cy="685800"/>
          </a:xfrm>
        </p:spPr>
        <p:txBody>
          <a:bodyPr/>
          <a:lstStyle/>
          <a:p>
            <a:r>
              <a:rPr lang="en-US" altLang="en-US" sz="3400"/>
              <a:t>Python Forbids Personality Transplants!</a:t>
            </a:r>
          </a:p>
        </p:txBody>
      </p:sp>
      <p:sp>
        <p:nvSpPr>
          <p:cNvPr id="2" name="&quot;No&quot; Symbol 1"/>
          <p:cNvSpPr/>
          <p:nvPr/>
        </p:nvSpPr>
        <p:spPr bwMode="auto">
          <a:xfrm>
            <a:off x="1143000" y="4910138"/>
            <a:ext cx="762000" cy="762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a:spAutoFit/>
          </a:bodyPr>
          <a:lstStyle/>
          <a:p>
            <a:pPr>
              <a:defRPr/>
            </a:pPr>
            <a:endParaRPr lang="en-US">
              <a:latin typeface="Times" pitchFamily="-105" charset="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152400"/>
            <a:ext cx="8218488" cy="608013"/>
          </a:xfrm>
        </p:spPr>
        <p:txBody>
          <a:bodyPr/>
          <a:lstStyle/>
          <a:p>
            <a:r>
              <a:rPr lang="en-US" altLang="en-US"/>
              <a:t>Millisoft “Shapes”</a:t>
            </a:r>
          </a:p>
        </p:txBody>
      </p:sp>
      <p:sp>
        <p:nvSpPr>
          <p:cNvPr id="22531" name="Content Placeholder 2"/>
          <p:cNvSpPr>
            <a:spLocks noGrp="1"/>
          </p:cNvSpPr>
          <p:nvPr>
            <p:ph idx="1"/>
          </p:nvPr>
        </p:nvSpPr>
        <p:spPr>
          <a:xfrm>
            <a:off x="0" y="1600200"/>
            <a:ext cx="9144000" cy="4525963"/>
          </a:xfrm>
        </p:spPr>
        <p:txBody>
          <a:bodyPr/>
          <a:lstStyle/>
          <a:p>
            <a:pPr>
              <a:buFontTx/>
              <a:buNone/>
            </a:pPr>
            <a:r>
              <a:rPr lang="en-US" altLang="en-US" sz="1800">
                <a:latin typeface="Courier New" pitchFamily="49" charset="0"/>
                <a:cs typeface="Courier New" pitchFamily="49" charset="0"/>
              </a:rPr>
              <a:t>&gt;&gt;&gt; r = Rectangle(100, 50, center=Vector(80, 60), color=“blue”)</a:t>
            </a:r>
          </a:p>
          <a:p>
            <a:pPr>
              <a:buFontTx/>
              <a:buNone/>
            </a:pPr>
            <a:r>
              <a:rPr lang="en-US" altLang="en-US" sz="1800">
                <a:latin typeface="Courier New" pitchFamily="49" charset="0"/>
                <a:cs typeface="Courier New" pitchFamily="49" charset="0"/>
              </a:rPr>
              <a:t>&gt;&gt;&gt; c = Circle(radius=30, color = “red”) # default center (0,0)</a:t>
            </a:r>
          </a:p>
          <a:p>
            <a:pPr>
              <a:buFontTx/>
              <a:buNone/>
            </a:pPr>
            <a:r>
              <a:rPr lang="en-US" altLang="en-US" sz="1800">
                <a:latin typeface="Courier New" pitchFamily="49" charset="0"/>
                <a:cs typeface="Courier New" pitchFamily="49" charset="0"/>
              </a:rPr>
              <a:t>&gt;&gt;&gt; r.rotate(15) # 15 degree ccw rotation</a:t>
            </a:r>
          </a:p>
          <a:p>
            <a:pPr>
              <a:buFontTx/>
              <a:buNone/>
            </a:pPr>
            <a:r>
              <a:rPr lang="en-US" altLang="en-US" sz="1800">
                <a:latin typeface="Courier New" pitchFamily="49" charset="0"/>
                <a:cs typeface="Courier New" pitchFamily="49" charset="0"/>
              </a:rPr>
              <a:t>&gt;&gt;&gt; r.render()</a:t>
            </a:r>
          </a:p>
          <a:p>
            <a:pPr>
              <a:buFontTx/>
              <a:buNone/>
            </a:pPr>
            <a:r>
              <a:rPr lang="en-US" altLang="en-US" sz="1800">
                <a:latin typeface="Courier New" pitchFamily="49" charset="0"/>
                <a:cs typeface="Courier New" pitchFamily="49" charset="0"/>
              </a:rPr>
              <a:t>&gt;&gt;&gt; c.render()</a:t>
            </a:r>
          </a:p>
        </p:txBody>
      </p:sp>
      <p:cxnSp>
        <p:nvCxnSpPr>
          <p:cNvPr id="9" name="Straight Arrow Connector 8"/>
          <p:cNvCxnSpPr/>
          <p:nvPr/>
        </p:nvCxnSpPr>
        <p:spPr>
          <a:xfrm>
            <a:off x="1971675" y="5886450"/>
            <a:ext cx="3775075"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677069" y="4591844"/>
            <a:ext cx="2587625"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rot="21037185">
            <a:off x="2190750" y="4313238"/>
            <a:ext cx="1903413" cy="741362"/>
          </a:xfrm>
          <a:prstGeom prst="rect">
            <a:avLst/>
          </a:prstGeom>
          <a:solidFill>
            <a:srgbClr val="333399"/>
          </a:solidFill>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5" name="Oval 14"/>
          <p:cNvSpPr/>
          <p:nvPr/>
        </p:nvSpPr>
        <p:spPr>
          <a:xfrm>
            <a:off x="1576388" y="5491163"/>
            <a:ext cx="790575" cy="79057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2536" name="TextBox 15"/>
          <p:cNvSpPr txBox="1">
            <a:spLocks noChangeArrowheads="1"/>
          </p:cNvSpPr>
          <p:nvPr/>
        </p:nvSpPr>
        <p:spPr bwMode="auto">
          <a:xfrm>
            <a:off x="2874963" y="3943350"/>
            <a:ext cx="53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100</a:t>
            </a:r>
          </a:p>
        </p:txBody>
      </p:sp>
      <p:sp>
        <p:nvSpPr>
          <p:cNvPr id="22537" name="TextBox 16"/>
          <p:cNvSpPr txBox="1">
            <a:spLocks noChangeArrowheads="1"/>
          </p:cNvSpPr>
          <p:nvPr/>
        </p:nvSpPr>
        <p:spPr bwMode="auto">
          <a:xfrm>
            <a:off x="4173538" y="4491038"/>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50</a:t>
            </a:r>
          </a:p>
        </p:txBody>
      </p:sp>
      <p:cxnSp>
        <p:nvCxnSpPr>
          <p:cNvPr id="21" name="Straight Arrow Connector 20"/>
          <p:cNvCxnSpPr/>
          <p:nvPr/>
        </p:nvCxnSpPr>
        <p:spPr>
          <a:xfrm rot="5400000" flipH="1" flipV="1">
            <a:off x="1966120" y="4710906"/>
            <a:ext cx="1179512" cy="11715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2539" name="TextBox 21"/>
          <p:cNvSpPr txBox="1">
            <a:spLocks noChangeArrowheads="1"/>
          </p:cNvSpPr>
          <p:nvPr/>
        </p:nvSpPr>
        <p:spPr bwMode="auto">
          <a:xfrm>
            <a:off x="2676525" y="5218113"/>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(80, 60)</a:t>
            </a:r>
          </a:p>
        </p:txBody>
      </p:sp>
      <p:sp>
        <p:nvSpPr>
          <p:cNvPr id="22540" name="TextBox 22"/>
          <p:cNvSpPr txBox="1">
            <a:spLocks noChangeArrowheads="1"/>
          </p:cNvSpPr>
          <p:nvPr/>
        </p:nvSpPr>
        <p:spPr bwMode="auto">
          <a:xfrm>
            <a:off x="5675313" y="616743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Demo </a:t>
            </a:r>
            <a:r>
              <a:rPr lang="en-US" altLang="en-US" sz="2400">
                <a:latin typeface="Courier New" pitchFamily="49" charset="0"/>
                <a:cs typeface="Courier New" pitchFamily="49" charset="0"/>
              </a:rPr>
              <a:t>ShapesDemo.py</a:t>
            </a:r>
          </a:p>
        </p:txBody>
      </p:sp>
      <p:sp>
        <p:nvSpPr>
          <p:cNvPr id="24" name="Rounded Rectangular Callout 23"/>
          <p:cNvSpPr/>
          <p:nvPr/>
        </p:nvSpPr>
        <p:spPr>
          <a:xfrm>
            <a:off x="6254750" y="2743200"/>
            <a:ext cx="2508250" cy="698500"/>
          </a:xfrm>
          <a:prstGeom prst="wedgeRoundRectCallout">
            <a:avLst>
              <a:gd name="adj1" fmla="val -42120"/>
              <a:gd name="adj2" fmla="val 111501"/>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800" dirty="0">
                <a:solidFill>
                  <a:schemeClr val="tx1"/>
                </a:solidFill>
              </a:rPr>
              <a:t>That rectangle </a:t>
            </a:r>
            <a:r>
              <a:rPr lang="en-US" sz="1800" dirty="0" err="1">
                <a:solidFill>
                  <a:schemeClr val="tx1"/>
                </a:solidFill>
              </a:rPr>
              <a:t>ain’t</a:t>
            </a:r>
            <a:r>
              <a:rPr lang="en-US" sz="1800" dirty="0">
                <a:solidFill>
                  <a:schemeClr val="tx1"/>
                </a:solidFill>
              </a:rPr>
              <a:t> parallel to the x-axis!</a:t>
            </a:r>
          </a:p>
        </p:txBody>
      </p:sp>
      <p:grpSp>
        <p:nvGrpSpPr>
          <p:cNvPr id="22542" name="Group 4"/>
          <p:cNvGrpSpPr>
            <a:grpSpLocks/>
          </p:cNvGrpSpPr>
          <p:nvPr/>
        </p:nvGrpSpPr>
        <p:grpSpPr bwMode="auto">
          <a:xfrm>
            <a:off x="609600" y="877888"/>
            <a:ext cx="8218488" cy="180975"/>
            <a:chOff x="295" y="1311"/>
            <a:chExt cx="5177" cy="114"/>
          </a:xfrm>
        </p:grpSpPr>
        <p:sp>
          <p:nvSpPr>
            <p:cNvPr id="2254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254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2543"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2650" y="166688"/>
            <a:ext cx="16081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Box 19"/>
          <p:cNvSpPr txBox="1">
            <a:spLocks noChangeArrowheads="1"/>
          </p:cNvSpPr>
          <p:nvPr/>
        </p:nvSpPr>
        <p:spPr bwMode="auto">
          <a:xfrm>
            <a:off x="7597775" y="1223963"/>
            <a:ext cx="105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Gill Bates</a:t>
            </a:r>
          </a:p>
        </p:txBody>
      </p:sp>
      <p:pic>
        <p:nvPicPr>
          <p:cNvPr id="22545"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417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52400"/>
            <a:ext cx="7772400" cy="533400"/>
          </a:xfrm>
        </p:spPr>
        <p:txBody>
          <a:bodyPr/>
          <a:lstStyle/>
          <a:p>
            <a:r>
              <a:rPr lang="en-US" altLang="en-US"/>
              <a:t>Transformation Matrices</a:t>
            </a:r>
          </a:p>
        </p:txBody>
      </p:sp>
      <p:sp>
        <p:nvSpPr>
          <p:cNvPr id="17" name="Rounded Rectangular Callout 16"/>
          <p:cNvSpPr/>
          <p:nvPr/>
        </p:nvSpPr>
        <p:spPr>
          <a:xfrm>
            <a:off x="4719638" y="2411413"/>
            <a:ext cx="3000375" cy="865187"/>
          </a:xfrm>
          <a:prstGeom prst="wedgeRoundRectCallout">
            <a:avLst>
              <a:gd name="adj1" fmla="val -40607"/>
              <a:gd name="adj2" fmla="val 84396"/>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Rotation matrices make my head spin.</a:t>
            </a:r>
          </a:p>
        </p:txBody>
      </p:sp>
      <p:sp>
        <p:nvSpPr>
          <p:cNvPr id="23556" name="TextBox 4"/>
          <p:cNvSpPr txBox="1">
            <a:spLocks noChangeArrowheads="1"/>
          </p:cNvSpPr>
          <p:nvPr/>
        </p:nvSpPr>
        <p:spPr bwMode="auto">
          <a:xfrm>
            <a:off x="690563" y="1811338"/>
            <a:ext cx="2058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a:latin typeface="Times" pitchFamily="18" charset="0"/>
              </a:rPr>
              <a:t>Rotation</a:t>
            </a:r>
          </a:p>
          <a:p>
            <a:pPr>
              <a:spcBef>
                <a:spcPct val="0"/>
              </a:spcBef>
              <a:buFontTx/>
              <a:buNone/>
            </a:pPr>
            <a:r>
              <a:rPr lang="en-US" altLang="en-US" sz="2400">
                <a:latin typeface="Times" pitchFamily="18" charset="0"/>
              </a:rPr>
              <a:t>Scaling</a:t>
            </a:r>
          </a:p>
          <a:p>
            <a:pPr>
              <a:spcBef>
                <a:spcPct val="0"/>
              </a:spcBef>
              <a:buFontTx/>
              <a:buNone/>
            </a:pPr>
            <a:r>
              <a:rPr lang="en-US" altLang="en-US" sz="2400">
                <a:latin typeface="Times" pitchFamily="18" charset="0"/>
              </a:rPr>
              <a:t>Translation ???</a:t>
            </a:r>
          </a:p>
        </p:txBody>
      </p:sp>
      <p:grpSp>
        <p:nvGrpSpPr>
          <p:cNvPr id="23557" name="Group 4"/>
          <p:cNvGrpSpPr>
            <a:grpSpLocks/>
          </p:cNvGrpSpPr>
          <p:nvPr/>
        </p:nvGrpSpPr>
        <p:grpSpPr bwMode="auto">
          <a:xfrm>
            <a:off x="609600" y="877888"/>
            <a:ext cx="8218488" cy="180975"/>
            <a:chOff x="295" y="1311"/>
            <a:chExt cx="5177" cy="114"/>
          </a:xfrm>
        </p:grpSpPr>
        <p:sp>
          <p:nvSpPr>
            <p:cNvPr id="2355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356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3558"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417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228600"/>
            <a:ext cx="7772400" cy="473075"/>
          </a:xfrm>
        </p:spPr>
        <p:txBody>
          <a:bodyPr/>
          <a:lstStyle/>
          <a:p>
            <a:r>
              <a:rPr lang="en-US" altLang="en-US"/>
              <a:t>A 2x2 Matrix Class</a:t>
            </a:r>
          </a:p>
        </p:txBody>
      </p:sp>
      <p:sp>
        <p:nvSpPr>
          <p:cNvPr id="24579" name="TextBox 3"/>
          <p:cNvSpPr txBox="1">
            <a:spLocks noChangeArrowheads="1"/>
          </p:cNvSpPr>
          <p:nvPr/>
        </p:nvSpPr>
        <p:spPr bwMode="auto">
          <a:xfrm>
            <a:off x="458788" y="1417638"/>
            <a:ext cx="464742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dirty="0">
                <a:latin typeface="Courier New" pitchFamily="49" charset="0"/>
                <a:cs typeface="Courier New" pitchFamily="49" charset="0"/>
              </a:rPr>
              <a:t>&gt;&gt;&gt; m1 = Matrix2(0, -1, 1, 0)</a:t>
            </a:r>
          </a:p>
          <a:p>
            <a:pPr>
              <a:spcBef>
                <a:spcPct val="0"/>
              </a:spcBef>
              <a:buFontTx/>
              <a:buNone/>
            </a:pPr>
            <a:r>
              <a:rPr lang="en-US" altLang="en-US" sz="2000" dirty="0">
                <a:latin typeface="Courier New" pitchFamily="49" charset="0"/>
                <a:cs typeface="Courier New" pitchFamily="49" charset="0"/>
              </a:rPr>
              <a:t>&gt;&gt;&gt; m2 = Matrix2(1, 2, 3, 4)</a:t>
            </a:r>
          </a:p>
          <a:p>
            <a:pPr>
              <a:spcBef>
                <a:spcPct val="0"/>
              </a:spcBef>
              <a:buFontTx/>
              <a:buNone/>
            </a:pPr>
            <a:r>
              <a:rPr lang="en-US" altLang="en-US" sz="2000" dirty="0">
                <a:latin typeface="Courier New" pitchFamily="49" charset="0"/>
                <a:cs typeface="Courier New" pitchFamily="49" charset="0"/>
              </a:rPr>
              <a:t>&gt;&gt;&gt; m1</a:t>
            </a:r>
          </a:p>
          <a:p>
            <a:pPr>
              <a:spcBef>
                <a:spcPct val="0"/>
              </a:spcBef>
              <a:buFontTx/>
              <a:buNone/>
            </a:pPr>
            <a:r>
              <a:rPr lang="en-US" altLang="en-US" sz="2000" dirty="0">
                <a:latin typeface="Courier New" pitchFamily="49" charset="0"/>
                <a:cs typeface="Courier New" pitchFamily="49" charset="0"/>
              </a:rPr>
              <a:t>0 -1</a:t>
            </a:r>
          </a:p>
          <a:p>
            <a:pPr>
              <a:spcBef>
                <a:spcPct val="0"/>
              </a:spcBef>
              <a:buFontTx/>
              <a:buNone/>
            </a:pPr>
            <a:r>
              <a:rPr lang="en-US" altLang="en-US" sz="2000" dirty="0">
                <a:latin typeface="Courier New" pitchFamily="49" charset="0"/>
                <a:cs typeface="Courier New" pitchFamily="49" charset="0"/>
              </a:rPr>
              <a:t>1 0</a:t>
            </a:r>
          </a:p>
          <a:p>
            <a:pPr>
              <a:spcBef>
                <a:spcPct val="0"/>
              </a:spcBef>
              <a:buFontTx/>
              <a:buNone/>
            </a:pPr>
            <a:r>
              <a:rPr lang="en-US" altLang="en-US" sz="2000" dirty="0">
                <a:latin typeface="Courier New" pitchFamily="49" charset="0"/>
                <a:cs typeface="Courier New" pitchFamily="49" charset="0"/>
              </a:rPr>
              <a:t>&gt;&gt;&gt; m2</a:t>
            </a:r>
          </a:p>
          <a:p>
            <a:pPr>
              <a:spcBef>
                <a:spcPct val="0"/>
              </a:spcBef>
              <a:buFontTx/>
              <a:buNone/>
            </a:pPr>
            <a:r>
              <a:rPr lang="en-US" altLang="en-US" sz="2000" dirty="0">
                <a:latin typeface="Courier New" pitchFamily="49" charset="0"/>
                <a:cs typeface="Courier New" pitchFamily="49" charset="0"/>
              </a:rPr>
              <a:t>1 2</a:t>
            </a:r>
          </a:p>
          <a:p>
            <a:pPr>
              <a:spcBef>
                <a:spcPct val="0"/>
              </a:spcBef>
              <a:buFontTx/>
              <a:buNone/>
            </a:pPr>
            <a:r>
              <a:rPr lang="en-US" altLang="en-US" sz="2000" dirty="0">
                <a:latin typeface="Courier New" pitchFamily="49" charset="0"/>
                <a:cs typeface="Courier New" pitchFamily="49" charset="0"/>
              </a:rPr>
              <a:t>3 4</a:t>
            </a:r>
          </a:p>
          <a:p>
            <a:pPr>
              <a:spcBef>
                <a:spcPct val="0"/>
              </a:spcBef>
              <a:buFontTx/>
              <a:buNone/>
            </a:pPr>
            <a:r>
              <a:rPr lang="en-US" altLang="en-US" sz="2000" dirty="0">
                <a:latin typeface="Courier New" pitchFamily="49" charset="0"/>
                <a:cs typeface="Courier New" pitchFamily="49" charset="0"/>
              </a:rPr>
              <a:t>&gt;&gt;&gt; m1+m2</a:t>
            </a:r>
          </a:p>
          <a:p>
            <a:pPr>
              <a:spcBef>
                <a:spcPct val="0"/>
              </a:spcBef>
              <a:buFontTx/>
              <a:buNone/>
            </a:pPr>
            <a:r>
              <a:rPr lang="en-US" altLang="en-US" sz="2000" dirty="0">
                <a:latin typeface="Courier New" pitchFamily="49" charset="0"/>
                <a:cs typeface="Courier New" pitchFamily="49" charset="0"/>
              </a:rPr>
              <a:t>1 1</a:t>
            </a:r>
          </a:p>
          <a:p>
            <a:pPr>
              <a:spcBef>
                <a:spcPct val="0"/>
              </a:spcBef>
              <a:buFontTx/>
              <a:buNone/>
            </a:pPr>
            <a:r>
              <a:rPr lang="en-US" altLang="en-US" sz="2000" dirty="0">
                <a:latin typeface="Courier New" pitchFamily="49" charset="0"/>
                <a:cs typeface="Courier New" pitchFamily="49" charset="0"/>
              </a:rPr>
              <a:t>4 4</a:t>
            </a:r>
          </a:p>
          <a:p>
            <a:pPr>
              <a:spcBef>
                <a:spcPct val="0"/>
              </a:spcBef>
              <a:buFontTx/>
              <a:buNone/>
            </a:pPr>
            <a:r>
              <a:rPr lang="en-US" altLang="en-US" sz="2000" dirty="0">
                <a:latin typeface="Courier New" pitchFamily="49" charset="0"/>
                <a:cs typeface="Courier New" pitchFamily="49" charset="0"/>
              </a:rPr>
              <a:t>&gt;&gt;&gt; m1*m2</a:t>
            </a:r>
          </a:p>
          <a:p>
            <a:pPr>
              <a:spcBef>
                <a:spcPct val="0"/>
              </a:spcBef>
              <a:buFontTx/>
              <a:buNone/>
            </a:pPr>
            <a:r>
              <a:rPr lang="en-US" altLang="en-US" sz="2000" dirty="0">
                <a:latin typeface="Courier New" pitchFamily="49" charset="0"/>
                <a:cs typeface="Courier New" pitchFamily="49" charset="0"/>
              </a:rPr>
              <a:t>-3 -4</a:t>
            </a:r>
          </a:p>
          <a:p>
            <a:pPr>
              <a:spcBef>
                <a:spcPct val="0"/>
              </a:spcBef>
              <a:buFontTx/>
              <a:buNone/>
            </a:pPr>
            <a:r>
              <a:rPr lang="en-US" altLang="en-US" sz="2000" dirty="0">
                <a:latin typeface="Courier New" pitchFamily="49" charset="0"/>
                <a:cs typeface="Courier New" pitchFamily="49" charset="0"/>
              </a:rPr>
              <a:t>1 2</a:t>
            </a:r>
          </a:p>
          <a:p>
            <a:pPr>
              <a:spcBef>
                <a:spcPct val="0"/>
              </a:spcBef>
              <a:buFontTx/>
              <a:buNone/>
            </a:pPr>
            <a:r>
              <a:rPr lang="en-US" altLang="en-US" sz="2000" dirty="0">
                <a:latin typeface="Courier New" pitchFamily="49" charset="0"/>
                <a:cs typeface="Courier New" pitchFamily="49" charset="0"/>
              </a:rPr>
              <a:t>&gt;&gt;&gt; m1.get(0, 1)</a:t>
            </a:r>
          </a:p>
          <a:p>
            <a:pPr>
              <a:spcBef>
                <a:spcPct val="0"/>
              </a:spcBef>
              <a:buFontTx/>
              <a:buNone/>
            </a:pPr>
            <a:r>
              <a:rPr lang="en-US" altLang="en-US" sz="2000" dirty="0">
                <a:latin typeface="Courier New" pitchFamily="49" charset="0"/>
                <a:cs typeface="Courier New" pitchFamily="49" charset="0"/>
              </a:rPr>
              <a:t>-1</a:t>
            </a:r>
          </a:p>
          <a:p>
            <a:pPr>
              <a:spcBef>
                <a:spcPct val="0"/>
              </a:spcBef>
              <a:buFontTx/>
              <a:buNone/>
            </a:pPr>
            <a:r>
              <a:rPr lang="en-US" altLang="en-US" sz="2000" dirty="0">
                <a:latin typeface="Courier New" pitchFamily="49" charset="0"/>
                <a:cs typeface="Courier New" pitchFamily="49" charset="0"/>
              </a:rPr>
              <a:t>&gt;&gt;&gt; m1.set(1, 0, 42)</a:t>
            </a:r>
          </a:p>
        </p:txBody>
      </p:sp>
      <p:sp>
        <p:nvSpPr>
          <p:cNvPr id="20" name="Rounded Rectangular Callout 19"/>
          <p:cNvSpPr/>
          <p:nvPr/>
        </p:nvSpPr>
        <p:spPr>
          <a:xfrm>
            <a:off x="5365750" y="1296988"/>
            <a:ext cx="3462338" cy="715962"/>
          </a:xfrm>
          <a:prstGeom prst="wedgeRoundRectCallout">
            <a:avLst>
              <a:gd name="adj1" fmla="val -38951"/>
              <a:gd name="adj2" fmla="val 66017"/>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2000" dirty="0">
                <a:solidFill>
                  <a:schemeClr val="tx1"/>
                </a:solidFill>
              </a:rPr>
              <a:t>I thought that </a:t>
            </a:r>
            <a:r>
              <a:rPr lang="en-US" sz="2000" i="1" dirty="0">
                <a:solidFill>
                  <a:schemeClr val="tx1"/>
                </a:solidFill>
              </a:rPr>
              <a:t>Linear Algebra</a:t>
            </a:r>
            <a:r>
              <a:rPr lang="en-US" sz="2000" dirty="0">
                <a:solidFill>
                  <a:schemeClr val="tx1"/>
                </a:solidFill>
              </a:rPr>
              <a:t> was the Matrix Class!</a:t>
            </a:r>
          </a:p>
        </p:txBody>
      </p:sp>
      <p:grpSp>
        <p:nvGrpSpPr>
          <p:cNvPr id="24581" name="Group 4"/>
          <p:cNvGrpSpPr>
            <a:grpSpLocks/>
          </p:cNvGrpSpPr>
          <p:nvPr/>
        </p:nvGrpSpPr>
        <p:grpSpPr bwMode="auto">
          <a:xfrm>
            <a:off x="609600" y="877888"/>
            <a:ext cx="8218488" cy="180975"/>
            <a:chOff x="295" y="1311"/>
            <a:chExt cx="5177" cy="114"/>
          </a:xfrm>
        </p:grpSpPr>
        <p:sp>
          <p:nvSpPr>
            <p:cNvPr id="2458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458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458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23622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611188"/>
          </a:xfrm>
        </p:spPr>
        <p:txBody>
          <a:bodyPr/>
          <a:lstStyle/>
          <a:p>
            <a:r>
              <a:rPr lang="en-US" altLang="en-US"/>
              <a:t>A 2x2 Matrix Class</a:t>
            </a:r>
          </a:p>
        </p:txBody>
      </p:sp>
      <p:sp>
        <p:nvSpPr>
          <p:cNvPr id="25603" name="Content Placeholder 2"/>
          <p:cNvSpPr>
            <a:spLocks noGrp="1"/>
          </p:cNvSpPr>
          <p:nvPr>
            <p:ph idx="1"/>
          </p:nvPr>
        </p:nvSpPr>
        <p:spPr>
          <a:xfrm>
            <a:off x="242888" y="1084263"/>
            <a:ext cx="8229600" cy="4525962"/>
          </a:xfrm>
        </p:spPr>
        <p:txBody>
          <a:bodyPr/>
          <a:lstStyle/>
          <a:p>
            <a:pPr>
              <a:buFontTx/>
              <a:buNone/>
            </a:pP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Matrix2(object):</a:t>
            </a:r>
          </a:p>
          <a:p>
            <a:pPr>
              <a:buFontTx/>
              <a:buNone/>
            </a:pPr>
            <a:r>
              <a:rPr lang="en-US" altLang="en-US" sz="1400" b="1" dirty="0">
                <a:latin typeface="Courier New" pitchFamily="49" charset="0"/>
                <a:cs typeface="Courier New" pitchFamily="49" charset="0"/>
              </a:rPr>
              <a:t>   """2x2 matrix class"""</a:t>
            </a: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a11=0, a12=0, a21=0, a22=0):</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self.array</a:t>
            </a:r>
            <a:r>
              <a:rPr lang="en-US" altLang="en-US" sz="1400" b="1" dirty="0">
                <a:latin typeface="Courier New" pitchFamily="49" charset="0"/>
                <a:cs typeface="Courier New" pitchFamily="49" charset="0"/>
              </a:rPr>
              <a:t> = [[a11, a12], [a21, a22]]</a:t>
            </a: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buFontTx/>
              <a:buNone/>
            </a:pPr>
            <a:r>
              <a:rPr lang="en-US" altLang="en-US" sz="1400" b="1" dirty="0">
                <a:latin typeface="Courier New" pitchFamily="49" charset="0"/>
                <a:cs typeface="Courier New" pitchFamily="49" charset="0"/>
              </a:rPr>
              <a:t>   </a:t>
            </a: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set(self, row, column, value):</a:t>
            </a:r>
          </a:p>
          <a:p>
            <a:pPr>
              <a:buFontTx/>
              <a:buNone/>
            </a:pPr>
            <a:endParaRPr lang="en-US" altLang="en-US" sz="1400" b="1" dirty="0">
              <a:latin typeface="Courier New" pitchFamily="49" charset="0"/>
              <a:cs typeface="Courier New" pitchFamily="49" charset="0"/>
            </a:endParaRPr>
          </a:p>
          <a:p>
            <a:pPr>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get(self, row, column):</a:t>
            </a:r>
          </a:p>
          <a:p>
            <a:pPr>
              <a:buFontTx/>
              <a:buNone/>
            </a:pPr>
            <a:endParaRPr lang="en-US" altLang="en-US" sz="1400" b="1" dirty="0">
              <a:solidFill>
                <a:srgbClr val="0000FF"/>
              </a:solidFill>
              <a:latin typeface="Courier New" pitchFamily="49" charset="0"/>
              <a:cs typeface="Courier New" pitchFamily="49" charset="0"/>
            </a:endParaRPr>
          </a:p>
          <a:p>
            <a:pPr>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__</a:t>
            </a:r>
            <a:r>
              <a:rPr lang="en-US" altLang="en-US" sz="1400" b="1" dirty="0" err="1">
                <a:solidFill>
                  <a:srgbClr val="0000FF"/>
                </a:solidFill>
                <a:latin typeface="Courier New" pitchFamily="49" charset="0"/>
                <a:cs typeface="Courier New" pitchFamily="49" charset="0"/>
              </a:rPr>
              <a:t>mul</a:t>
            </a:r>
            <a:r>
              <a:rPr lang="en-US" altLang="en-US" sz="1400" b="1" dirty="0">
                <a:solidFill>
                  <a:srgbClr val="0000FF"/>
                </a:solidFill>
                <a:latin typeface="Courier New" pitchFamily="49" charset="0"/>
                <a:cs typeface="Courier New" pitchFamily="49" charset="0"/>
              </a:rPr>
              <a:t>__(self, other):</a:t>
            </a:r>
          </a:p>
          <a:p>
            <a:pPr>
              <a:buFontTx/>
              <a:buNone/>
            </a:pPr>
            <a:r>
              <a:rPr lang="en-US" altLang="en-US" sz="1400" b="1" dirty="0">
                <a:solidFill>
                  <a:srgbClr val="0000FF"/>
                </a:solidFill>
                <a:latin typeface="Courier New" pitchFamily="49" charset="0"/>
                <a:cs typeface="Courier New" pitchFamily="49" charset="0"/>
              </a:rPr>
              <a:t>      """other may be a matrix OR a vector and returns</a:t>
            </a:r>
          </a:p>
          <a:p>
            <a:pPr>
              <a:buFontTx/>
              <a:buNone/>
            </a:pPr>
            <a:r>
              <a:rPr lang="en-US" altLang="en-US" sz="1400" b="1" dirty="0">
                <a:solidFill>
                  <a:srgbClr val="0000FF"/>
                </a:solidFill>
                <a:latin typeface="Courier New" pitchFamily="49" charset="0"/>
                <a:cs typeface="Courier New" pitchFamily="49" charset="0"/>
              </a:rPr>
              <a:t>      the product of self and other."""</a:t>
            </a:r>
          </a:p>
          <a:p>
            <a:pPr>
              <a:buFontTx/>
              <a:buNone/>
            </a:pPr>
            <a:endParaRPr lang="en-US" altLang="en-US" sz="1800" b="1" dirty="0">
              <a:latin typeface="Courier New" pitchFamily="49" charset="0"/>
              <a:cs typeface="Courier New" pitchFamily="49" charset="0"/>
            </a:endParaRPr>
          </a:p>
          <a:p>
            <a:pPr>
              <a:buFontTx/>
              <a:buNone/>
            </a:pPr>
            <a:endParaRPr lang="en-US" altLang="en-US" sz="1800" b="1" dirty="0">
              <a:latin typeface="Courier New" pitchFamily="49" charset="0"/>
              <a:cs typeface="Courier New" pitchFamily="49" charset="0"/>
            </a:endParaRPr>
          </a:p>
          <a:p>
            <a:pPr>
              <a:buFontTx/>
              <a:buNone/>
            </a:pPr>
            <a:endParaRPr lang="en-US" altLang="en-US" sz="1800" b="1" dirty="0">
              <a:latin typeface="Courier New" pitchFamily="49" charset="0"/>
              <a:cs typeface="Courier New" pitchFamily="49" charset="0"/>
            </a:endParaRPr>
          </a:p>
        </p:txBody>
      </p:sp>
      <p:sp>
        <p:nvSpPr>
          <p:cNvPr id="25604" name="TextBox 4"/>
          <p:cNvSpPr txBox="1">
            <a:spLocks noChangeArrowheads="1"/>
          </p:cNvSpPr>
          <p:nvPr/>
        </p:nvSpPr>
        <p:spPr bwMode="auto">
          <a:xfrm>
            <a:off x="898525" y="4953000"/>
            <a:ext cx="45881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solidFill>
                  <a:srgbClr val="FF0000"/>
                </a:solidFill>
                <a:latin typeface="Courier New" pitchFamily="49" charset="0"/>
                <a:cs typeface="Courier New" pitchFamily="49" charset="0"/>
              </a:rPr>
              <a:t>Blah, blah, blah</a:t>
            </a:r>
          </a:p>
          <a:p>
            <a:pPr>
              <a:spcBef>
                <a:spcPct val="0"/>
              </a:spcBef>
              <a:buFontTx/>
              <a:buNone/>
            </a:pPr>
            <a:r>
              <a:rPr lang="en-US" altLang="en-US" sz="1400" b="1" dirty="0">
                <a:solidFill>
                  <a:srgbClr val="FF0000"/>
                </a:solidFill>
                <a:latin typeface="Courier New" pitchFamily="49" charset="0"/>
                <a:cs typeface="Courier New" pitchFamily="49" charset="0"/>
              </a:rPr>
              <a:t>if </a:t>
            </a:r>
            <a:r>
              <a:rPr lang="en-US" altLang="en-US" sz="1400" b="1" dirty="0" err="1">
                <a:solidFill>
                  <a:srgbClr val="FF0000"/>
                </a:solidFill>
                <a:latin typeface="Courier New" pitchFamily="49" charset="0"/>
                <a:cs typeface="Courier New" pitchFamily="49" charset="0"/>
              </a:rPr>
              <a:t>other.__class__.__name</a:t>
            </a:r>
            <a:r>
              <a:rPr lang="en-US" altLang="en-US" sz="1400" b="1" dirty="0">
                <a:solidFill>
                  <a:srgbClr val="FF0000"/>
                </a:solidFill>
                <a:latin typeface="Courier New" pitchFamily="49" charset="0"/>
                <a:cs typeface="Courier New" pitchFamily="49" charset="0"/>
              </a:rPr>
              <a:t>__ == "Matrix2":</a:t>
            </a:r>
          </a:p>
          <a:p>
            <a:pPr>
              <a:spcBef>
                <a:spcPct val="0"/>
              </a:spcBef>
              <a:buFontTx/>
              <a:buNone/>
            </a:pPr>
            <a:r>
              <a:rPr lang="en-US" altLang="en-US" sz="1400" b="1" dirty="0">
                <a:solidFill>
                  <a:srgbClr val="FF0000"/>
                </a:solidFill>
                <a:latin typeface="Courier New" pitchFamily="49" charset="0"/>
                <a:cs typeface="Courier New" pitchFamily="49" charset="0"/>
              </a:rPr>
              <a:t>  blah, blah, blah</a:t>
            </a:r>
          </a:p>
          <a:p>
            <a:pPr>
              <a:spcBef>
                <a:spcPct val="0"/>
              </a:spcBef>
              <a:buFontTx/>
              <a:buNone/>
            </a:pPr>
            <a:r>
              <a:rPr lang="en-US" altLang="en-US" sz="1400" b="1" dirty="0">
                <a:solidFill>
                  <a:srgbClr val="FF0000"/>
                </a:solidFill>
                <a:latin typeface="Courier New" pitchFamily="49" charset="0"/>
                <a:cs typeface="Courier New" pitchFamily="49" charset="0"/>
              </a:rPr>
              <a:t>else:  # it’s HOPEFULLY a Vector2!</a:t>
            </a:r>
          </a:p>
        </p:txBody>
      </p:sp>
      <p:sp>
        <p:nvSpPr>
          <p:cNvPr id="25605" name="TextBox 5"/>
          <p:cNvSpPr txBox="1">
            <a:spLocks noChangeArrowheads="1"/>
          </p:cNvSpPr>
          <p:nvPr/>
        </p:nvSpPr>
        <p:spPr bwMode="auto">
          <a:xfrm>
            <a:off x="6070600" y="1193800"/>
            <a:ext cx="2770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Vector2(object):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x, 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y</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magnitude(self):</a:t>
            </a:r>
          </a:p>
          <a:p>
            <a:pPr>
              <a:spcBef>
                <a:spcPct val="0"/>
              </a:spcBef>
              <a:buFontTx/>
              <a:buNone/>
            </a:pPr>
            <a:r>
              <a:rPr lang="en-US" altLang="en-US" sz="1200" b="1" dirty="0">
                <a:latin typeface="Courier New" pitchFamily="49" charset="0"/>
                <a:cs typeface="Courier New" pitchFamily="49" charset="0"/>
              </a:rPr>
              <a:t>      blah, blah, blah</a:t>
            </a:r>
          </a:p>
          <a:p>
            <a:pPr>
              <a:spcBef>
                <a:spcPct val="0"/>
              </a:spcBef>
              <a:buFontTx/>
              <a:buNone/>
            </a:pPr>
            <a:r>
              <a:rPr lang="en-US" altLang="en-US" sz="1200" b="1" dirty="0">
                <a:latin typeface="Courier New" pitchFamily="49" charset="0"/>
                <a:cs typeface="Courier New" pitchFamily="49" charset="0"/>
              </a:rPr>
              <a:t>      return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normalize(self):</a:t>
            </a:r>
          </a:p>
          <a:p>
            <a:pPr>
              <a:spcBef>
                <a:spcPct val="0"/>
              </a:spcBef>
              <a:buFontTx/>
              <a:buNone/>
            </a:pPr>
            <a:r>
              <a:rPr lang="en-US" altLang="en-US" sz="1200" b="1" dirty="0">
                <a:latin typeface="Courier New" pitchFamily="49" charset="0"/>
                <a:cs typeface="Courier New" pitchFamily="49" charset="0"/>
              </a:rPr>
              <a:t>     mag = </a:t>
            </a:r>
            <a:r>
              <a:rPr lang="en-US" altLang="en-US" sz="1200" b="1" dirty="0" err="1">
                <a:latin typeface="Courier New" pitchFamily="49" charset="0"/>
                <a:cs typeface="Courier New" pitchFamily="49" charset="0"/>
              </a:rPr>
              <a:t>self.magnitude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/mag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/mag</a:t>
            </a:r>
            <a:endParaRPr lang="en-US" altLang="en-US" sz="1200" dirty="0">
              <a:latin typeface="Courier New" pitchFamily="49" charset="0"/>
              <a:cs typeface="Courier New" pitchFamily="49" charset="0"/>
            </a:endParaRPr>
          </a:p>
          <a:p>
            <a:pPr>
              <a:spcBef>
                <a:spcPct val="0"/>
              </a:spcBef>
              <a:buFontTx/>
              <a:buNone/>
            </a:pPr>
            <a:endParaRPr lang="en-US" altLang="en-US" sz="1200" dirty="0">
              <a:latin typeface="Courier New" pitchFamily="49" charset="0"/>
              <a:cs typeface="Courier New" pitchFamily="49" charset="0"/>
            </a:endParaRPr>
          </a:p>
        </p:txBody>
      </p:sp>
      <p:sp>
        <p:nvSpPr>
          <p:cNvPr id="7" name="Rounded Rectangle 6"/>
          <p:cNvSpPr/>
          <p:nvPr/>
        </p:nvSpPr>
        <p:spPr>
          <a:xfrm>
            <a:off x="6019800" y="1109663"/>
            <a:ext cx="2770188" cy="267652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nvGrpSpPr>
          <p:cNvPr id="25607" name="Group 4"/>
          <p:cNvGrpSpPr>
            <a:grpSpLocks/>
          </p:cNvGrpSpPr>
          <p:nvPr/>
        </p:nvGrpSpPr>
        <p:grpSpPr bwMode="auto">
          <a:xfrm>
            <a:off x="609600" y="877888"/>
            <a:ext cx="8218488" cy="180975"/>
            <a:chOff x="295" y="1311"/>
            <a:chExt cx="5177" cy="114"/>
          </a:xfrm>
        </p:grpSpPr>
        <p:sp>
          <p:nvSpPr>
            <p:cNvPr id="2560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560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22263" y="511175"/>
            <a:ext cx="72199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mul</a:t>
            </a:r>
            <a:r>
              <a:rPr lang="en-US" altLang="en-US" sz="1600" b="1" dirty="0">
                <a:latin typeface="Courier New" pitchFamily="49" charset="0"/>
                <a:cs typeface="Courier New" pitchFamily="49" charset="0"/>
              </a:rPr>
              <a:t>__(self, other):</a:t>
            </a:r>
          </a:p>
          <a:p>
            <a:pPr>
              <a:spcBef>
                <a:spcPct val="0"/>
              </a:spcBef>
              <a:buFontTx/>
              <a:buNone/>
            </a:pPr>
            <a:r>
              <a:rPr lang="en-US" altLang="en-US" sz="1600" b="1" dirty="0">
                <a:latin typeface="Courier New" pitchFamily="49" charset="0"/>
                <a:cs typeface="Courier New" pitchFamily="49" charset="0"/>
              </a:rPr>
              <a:t>    """If other is a Matrix2, returns a Matrix2.  </a:t>
            </a:r>
          </a:p>
          <a:p>
            <a:pPr>
              <a:spcBef>
                <a:spcPct val="0"/>
              </a:spcBef>
              <a:buFontTx/>
              <a:buNone/>
            </a:pPr>
            <a:r>
              <a:rPr lang="en-US" altLang="en-US" sz="1600" b="1" dirty="0">
                <a:latin typeface="Courier New" pitchFamily="49" charset="0"/>
                <a:cs typeface="Courier New" pitchFamily="49" charset="0"/>
              </a:rPr>
              <a:t>    If other is a Vector2, returns a Vector2."""</a:t>
            </a:r>
          </a:p>
          <a:p>
            <a:pPr>
              <a:spcBef>
                <a:spcPct val="0"/>
              </a:spcBef>
              <a:buFontTx/>
              <a:buNone/>
            </a:pPr>
            <a:r>
              <a:rPr lang="en-US" altLang="en-US" sz="1600" b="1" dirty="0">
                <a:latin typeface="Courier New" pitchFamily="49" charset="0"/>
                <a:cs typeface="Courier New" pitchFamily="49" charset="0"/>
              </a:rPr>
              <a:t>    if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"Matrix2":</a:t>
            </a:r>
          </a:p>
          <a:p>
            <a:pPr>
              <a:spcBef>
                <a:spcPct val="0"/>
              </a:spcBef>
              <a:buFontTx/>
              <a:buNone/>
            </a:pPr>
            <a:r>
              <a:rPr lang="en-US" altLang="en-US" sz="1600" b="1" dirty="0">
                <a:latin typeface="Courier New" pitchFamily="49" charset="0"/>
                <a:cs typeface="Courier New" pitchFamily="49" charset="0"/>
              </a:rPr>
              <a:t>       result = Matrix2()</a:t>
            </a:r>
          </a:p>
          <a:p>
            <a:pPr>
              <a:spcBef>
                <a:spcPct val="0"/>
              </a:spcBef>
              <a:buFontTx/>
              <a:buNone/>
            </a:pPr>
            <a:r>
              <a:rPr lang="en-US" altLang="en-US" sz="1600" b="1" dirty="0">
                <a:latin typeface="Courier New" pitchFamily="49" charset="0"/>
                <a:cs typeface="Courier New" pitchFamily="49" charset="0"/>
              </a:rPr>
              <a:t>       for row in range(0, 2):</a:t>
            </a:r>
          </a:p>
          <a:p>
            <a:pPr>
              <a:spcBef>
                <a:spcPct val="0"/>
              </a:spcBef>
              <a:buFontTx/>
              <a:buNone/>
            </a:pPr>
            <a:r>
              <a:rPr lang="en-US" altLang="en-US" sz="1600" b="1" dirty="0">
                <a:latin typeface="Courier New" pitchFamily="49" charset="0"/>
                <a:cs typeface="Courier New" pitchFamily="49" charset="0"/>
              </a:rPr>
              <a:t>          for col in range(0, 2):</a:t>
            </a:r>
          </a:p>
          <a:p>
            <a:pPr>
              <a:spcBef>
                <a:spcPct val="0"/>
              </a:spcBef>
              <a:buFontTx/>
              <a:buNone/>
            </a:pPr>
            <a:r>
              <a:rPr lang="en-US" altLang="en-US" sz="1600" b="1" dirty="0">
                <a:latin typeface="Courier New" pitchFamily="49" charset="0"/>
                <a:cs typeface="Courier New" pitchFamily="49" charset="0"/>
              </a:rPr>
              <a:t>          # Compute result matrix</a:t>
            </a:r>
          </a:p>
          <a:p>
            <a:pPr>
              <a:spcBef>
                <a:spcPct val="0"/>
              </a:spcBef>
              <a:buFontTx/>
              <a:buNone/>
            </a:pPr>
            <a:r>
              <a:rPr lang="en-US" altLang="en-US" sz="1600" b="1" dirty="0">
                <a:latin typeface="Courier New" pitchFamily="49" charset="0"/>
                <a:cs typeface="Courier New" pitchFamily="49" charset="0"/>
              </a:rPr>
              <a:t>             entry = 0</a:t>
            </a:r>
          </a:p>
          <a:p>
            <a:pPr>
              <a:spcBef>
                <a:spcPct val="0"/>
              </a:spcBef>
              <a:buFontTx/>
              <a:buNone/>
            </a:pPr>
            <a:r>
              <a:rPr lang="en-US" altLang="en-US" sz="1600" b="1" dirty="0">
                <a:latin typeface="Courier New" pitchFamily="49" charset="0"/>
                <a:cs typeface="Courier New" pitchFamily="49" charset="0"/>
              </a:rPr>
              <a:t>             for </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in range(0, 2):</a:t>
            </a:r>
          </a:p>
          <a:p>
            <a:pPr>
              <a:spcBef>
                <a:spcPct val="0"/>
              </a:spcBef>
              <a:buFontTx/>
              <a:buNone/>
            </a:pPr>
            <a:r>
              <a:rPr lang="en-US" altLang="en-US" sz="1600" b="1" dirty="0">
                <a:solidFill>
                  <a:srgbClr val="000000"/>
                </a:solidFill>
                <a:latin typeface="Courier New" pitchFamily="49" charset="0"/>
                <a:cs typeface="Courier New" pitchFamily="49" charset="0"/>
              </a:rPr>
              <a:t>                entry += </a:t>
            </a:r>
            <a:r>
              <a:rPr lang="en-US" altLang="en-US" sz="1600" b="1" dirty="0">
                <a:solidFill>
                  <a:srgbClr val="FF0000"/>
                </a:solidFill>
                <a:latin typeface="Courier New" pitchFamily="49" charset="0"/>
                <a:cs typeface="Courier New" pitchFamily="49" charset="0"/>
              </a:rPr>
              <a:t>_______________________________</a:t>
            </a:r>
          </a:p>
          <a:p>
            <a:pPr>
              <a:spcBef>
                <a:spcPct val="0"/>
              </a:spcBef>
              <a:buFontTx/>
              <a:buNone/>
            </a:pPr>
            <a:r>
              <a:rPr lang="en-US" altLang="en-US" sz="1600" b="1" dirty="0">
                <a:solidFill>
                  <a:srgbClr val="000000"/>
                </a:solidFill>
                <a:latin typeface="Courier New" pitchFamily="49" charset="0"/>
                <a:cs typeface="Courier New" pitchFamily="49" charset="0"/>
              </a:rPr>
              <a:t>             </a:t>
            </a:r>
            <a:r>
              <a:rPr lang="en-US" altLang="en-US" sz="1600" b="1" dirty="0" err="1">
                <a:solidFill>
                  <a:srgbClr val="000000"/>
                </a:solidFill>
                <a:latin typeface="Courier New" pitchFamily="49" charset="0"/>
                <a:cs typeface="Courier New" pitchFamily="49" charset="0"/>
              </a:rPr>
              <a:t>result.set</a:t>
            </a:r>
            <a:r>
              <a:rPr lang="en-US" altLang="en-US" sz="1600" b="1" dirty="0">
                <a:solidFill>
                  <a:srgbClr val="000000"/>
                </a:solidFill>
                <a:latin typeface="Courier New" pitchFamily="49" charset="0"/>
                <a:cs typeface="Courier New" pitchFamily="49" charset="0"/>
              </a:rPr>
              <a:t>(row, col, entry)</a:t>
            </a:r>
          </a:p>
          <a:p>
            <a:pPr>
              <a:spcBef>
                <a:spcPct val="0"/>
              </a:spcBef>
              <a:buFontTx/>
              <a:buNone/>
            </a:pPr>
            <a:r>
              <a:rPr lang="en-US" altLang="en-US" sz="1600" b="1" dirty="0">
                <a:solidFill>
                  <a:srgbClr val="000000"/>
                </a:solidFill>
                <a:latin typeface="Courier New" pitchFamily="49" charset="0"/>
                <a:cs typeface="Courier New" pitchFamily="49" charset="0"/>
              </a:rPr>
              <a:t>       return result</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elif</a:t>
            </a: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a:t>
            </a:r>
            <a:r>
              <a:rPr lang="en-US" altLang="en-US" sz="1600" b="1" dirty="0">
                <a:solidFill>
                  <a:srgbClr val="008000"/>
                </a:solidFill>
                <a:latin typeface="Courier New" pitchFamily="49" charset="0"/>
                <a:cs typeface="Courier New" pitchFamily="49" charset="0"/>
              </a:rPr>
              <a:t>"Vector"</a:t>
            </a:r>
            <a:r>
              <a:rPr lang="en-US" altLang="en-US" sz="1600" b="1" dirty="0">
                <a:latin typeface="Courier New" pitchFamily="49" charset="0"/>
                <a:cs typeface="Courier New" pitchFamily="49" charset="0"/>
              </a:rPr>
              <a:t>:</a:t>
            </a:r>
          </a:p>
          <a:p>
            <a:pPr>
              <a:spcBef>
                <a:spcPct val="0"/>
              </a:spcBef>
              <a:buFontTx/>
              <a:buNone/>
            </a:pPr>
            <a:r>
              <a:rPr lang="en-US" altLang="en-US" sz="1600" b="1" dirty="0">
                <a:solidFill>
                  <a:srgbClr val="000000"/>
                </a:solidFill>
                <a:latin typeface="Courier New" pitchFamily="49" charset="0"/>
                <a:cs typeface="Courier New" pitchFamily="49" charset="0"/>
              </a:rPr>
              <a:t>       </a:t>
            </a:r>
          </a:p>
          <a:p>
            <a:pPr>
              <a:spcBef>
                <a:spcPct val="0"/>
              </a:spcBef>
              <a:buFontTx/>
              <a:buNone/>
            </a:pPr>
            <a:r>
              <a:rPr lang="en-US" altLang="en-US" sz="1600" b="1" dirty="0">
                <a:solidFill>
                  <a:srgbClr val="000000"/>
                </a:solidFill>
                <a:latin typeface="Courier New" pitchFamily="49" charset="0"/>
                <a:cs typeface="Courier New" pitchFamily="49" charset="0"/>
              </a:rPr>
              <a:t>       </a:t>
            </a:r>
            <a:r>
              <a:rPr lang="en-US" altLang="en-US" sz="1600" b="1" dirty="0">
                <a:solidFill>
                  <a:srgbClr val="FF0000"/>
                </a:solidFill>
                <a:latin typeface="Courier New" pitchFamily="49" charset="0"/>
                <a:cs typeface="Courier New" pitchFamily="49" charset="0"/>
              </a:rPr>
              <a:t>x = ______________________________________</a:t>
            </a:r>
          </a:p>
          <a:p>
            <a:pPr>
              <a:spcBef>
                <a:spcPct val="0"/>
              </a:spcBef>
              <a:buFontTx/>
              <a:buNone/>
            </a:pPr>
            <a:r>
              <a:rPr lang="en-US" altLang="en-US" sz="1600" b="1" dirty="0">
                <a:solidFill>
                  <a:srgbClr val="FF0000"/>
                </a:solidFill>
                <a:latin typeface="Courier New" pitchFamily="49" charset="0"/>
                <a:cs typeface="Courier New" pitchFamily="49" charset="0"/>
              </a:rPr>
              <a:t>       y = ______________________________________</a:t>
            </a:r>
          </a:p>
          <a:p>
            <a:pPr>
              <a:spcBef>
                <a:spcPct val="0"/>
              </a:spcBef>
              <a:buFontTx/>
              <a:buNone/>
            </a:pPr>
            <a:r>
              <a:rPr lang="en-US" altLang="en-US" sz="1600" b="1" dirty="0">
                <a:solidFill>
                  <a:srgbClr val="FF0000"/>
                </a:solidFill>
                <a:latin typeface="Courier New" pitchFamily="49" charset="0"/>
                <a:cs typeface="Courier New" pitchFamily="49" charset="0"/>
              </a:rPr>
              <a:t>       return ___________________________________</a:t>
            </a:r>
          </a:p>
          <a:p>
            <a:pPr>
              <a:spcBef>
                <a:spcPct val="0"/>
              </a:spcBef>
              <a:buFontTx/>
              <a:buNone/>
            </a:pPr>
            <a:r>
              <a:rPr lang="en-US" altLang="en-US" sz="1600" b="1" dirty="0">
                <a:solidFill>
                  <a:srgbClr val="000000"/>
                </a:solidFill>
                <a:latin typeface="Courier New" pitchFamily="49" charset="0"/>
                <a:cs typeface="Courier New" pitchFamily="49" charset="0"/>
              </a:rPr>
              <a:t>    else:</a:t>
            </a:r>
          </a:p>
          <a:p>
            <a:pPr>
              <a:spcBef>
                <a:spcPct val="0"/>
              </a:spcBef>
              <a:buFontTx/>
              <a:buNone/>
            </a:pPr>
            <a:r>
              <a:rPr lang="en-US" altLang="en-US" sz="1600" b="1" dirty="0">
                <a:latin typeface="Courier New" pitchFamily="49" charset="0"/>
                <a:cs typeface="Courier New" pitchFamily="49" charset="0"/>
              </a:rPr>
              <a:t>       raise </a:t>
            </a:r>
            <a:r>
              <a:rPr lang="en-US" altLang="en-US" sz="1600" b="1" dirty="0" err="1">
                <a:latin typeface="Courier New" pitchFamily="49" charset="0"/>
                <a:cs typeface="Courier New" pitchFamily="49" charset="0"/>
              </a:rPr>
              <a:t>ValueError</a:t>
            </a:r>
            <a:r>
              <a:rPr lang="en-US" altLang="en-US" sz="1600" b="1" dirty="0">
                <a:latin typeface="Courier New" pitchFamily="49" charset="0"/>
                <a:cs typeface="Courier New" pitchFamily="49" charset="0"/>
              </a:rPr>
              <a:t>("Can't multiply a matrix by a " \</a:t>
            </a:r>
          </a:p>
          <a:p>
            <a:pPr>
              <a:spcBef>
                <a:spcPct val="0"/>
              </a:spcBef>
              <a:buFontTx/>
              <a:buNone/>
            </a:pPr>
            <a:r>
              <a:rPr lang="en-US" altLang="en-US" sz="1600" b="1" dirty="0">
                <a:latin typeface="Courier New" pitchFamily="49" charset="0"/>
                <a:cs typeface="Courier New" pitchFamily="49" charset="0"/>
              </a:rPr>
              <a:t>	  + other.__class__.name__</a:t>
            </a:r>
          </a:p>
        </p:txBody>
      </p:sp>
      <p:sp>
        <p:nvSpPr>
          <p:cNvPr id="26627" name="TextBox 2"/>
          <p:cNvSpPr txBox="1">
            <a:spLocks noChangeArrowheads="1"/>
          </p:cNvSpPr>
          <p:nvPr/>
        </p:nvSpPr>
        <p:spPr bwMode="auto">
          <a:xfrm>
            <a:off x="322263" y="6383338"/>
            <a:ext cx="43420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b="1" dirty="0">
                <a:latin typeface="Times" pitchFamily="18" charset="0"/>
              </a:rPr>
              <a:t>Fill this in on your worksheet…</a:t>
            </a:r>
          </a:p>
        </p:txBody>
      </p:sp>
      <p:sp>
        <p:nvSpPr>
          <p:cNvPr id="26628" name="TextBox 4"/>
          <p:cNvSpPr txBox="1">
            <a:spLocks noChangeArrowheads="1"/>
          </p:cNvSpPr>
          <p:nvPr/>
        </p:nvSpPr>
        <p:spPr bwMode="auto">
          <a:xfrm>
            <a:off x="6246813" y="185738"/>
            <a:ext cx="27701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Vector2(object):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x, 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y</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magnitude(self):</a:t>
            </a:r>
          </a:p>
          <a:p>
            <a:pPr>
              <a:spcBef>
                <a:spcPct val="0"/>
              </a:spcBef>
              <a:buFontTx/>
              <a:buNone/>
            </a:pPr>
            <a:r>
              <a:rPr lang="en-US" altLang="en-US" sz="1200" b="1" dirty="0">
                <a:latin typeface="Courier New" pitchFamily="49" charset="0"/>
                <a:cs typeface="Courier New" pitchFamily="49" charset="0"/>
              </a:rPr>
              <a:t>      blah, blah, blah</a:t>
            </a:r>
          </a:p>
          <a:p>
            <a:pPr>
              <a:spcBef>
                <a:spcPct val="0"/>
              </a:spcBef>
              <a:buFontTx/>
              <a:buNone/>
            </a:pPr>
            <a:r>
              <a:rPr lang="en-US" altLang="en-US" sz="1200" b="1" dirty="0">
                <a:latin typeface="Courier New" pitchFamily="49" charset="0"/>
                <a:cs typeface="Courier New" pitchFamily="49" charset="0"/>
              </a:rPr>
              <a:t>      return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normalize(self):</a:t>
            </a:r>
          </a:p>
          <a:p>
            <a:pPr>
              <a:spcBef>
                <a:spcPct val="0"/>
              </a:spcBef>
              <a:buFontTx/>
              <a:buNone/>
            </a:pPr>
            <a:r>
              <a:rPr lang="en-US" altLang="en-US" sz="1200" b="1" dirty="0">
                <a:latin typeface="Courier New" pitchFamily="49" charset="0"/>
                <a:cs typeface="Courier New" pitchFamily="49" charset="0"/>
              </a:rPr>
              <a:t>     mag = </a:t>
            </a:r>
            <a:r>
              <a:rPr lang="en-US" altLang="en-US" sz="1200" b="1" dirty="0" err="1">
                <a:latin typeface="Courier New" pitchFamily="49" charset="0"/>
                <a:cs typeface="Courier New" pitchFamily="49" charset="0"/>
              </a:rPr>
              <a:t>self.magnitude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/mag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/mag</a:t>
            </a:r>
            <a:endParaRPr lang="en-US" altLang="en-US" sz="1200" dirty="0">
              <a:latin typeface="Courier New" pitchFamily="49" charset="0"/>
              <a:cs typeface="Courier New" pitchFamily="49" charset="0"/>
            </a:endParaRPr>
          </a:p>
          <a:p>
            <a:pPr>
              <a:spcBef>
                <a:spcPct val="0"/>
              </a:spcBef>
              <a:buFontTx/>
              <a:buNone/>
            </a:pPr>
            <a:endParaRPr lang="en-US" altLang="en-US" sz="1200" dirty="0">
              <a:latin typeface="Courier New" pitchFamily="49" charset="0"/>
              <a:cs typeface="Courier New" pitchFamily="49" charset="0"/>
            </a:endParaRPr>
          </a:p>
        </p:txBody>
      </p:sp>
      <p:sp>
        <p:nvSpPr>
          <p:cNvPr id="6" name="Rounded Rectangle 5"/>
          <p:cNvSpPr/>
          <p:nvPr/>
        </p:nvSpPr>
        <p:spPr>
          <a:xfrm>
            <a:off x="6246813" y="101600"/>
            <a:ext cx="2770187" cy="267811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E7AAFBB-4FEB-46A3-9BDF-33C2D0593240}"/>
              </a:ext>
            </a:extLst>
          </p:cNvPr>
          <p:cNvSpPr>
            <a:spLocks noGrp="1" noChangeArrowheads="1"/>
          </p:cNvSpPr>
          <p:nvPr>
            <p:ph type="title"/>
          </p:nvPr>
        </p:nvSpPr>
        <p:spPr>
          <a:xfrm>
            <a:off x="685800" y="76200"/>
            <a:ext cx="7772400" cy="1143000"/>
          </a:xfrm>
        </p:spPr>
        <p:txBody>
          <a:bodyPr/>
          <a:lstStyle/>
          <a:p>
            <a:pPr eaLnBrk="1" hangingPunct="1"/>
            <a:r>
              <a:rPr lang="en-US" altLang="en-US"/>
              <a:t>Variable Length Encodings</a:t>
            </a:r>
          </a:p>
        </p:txBody>
      </p:sp>
      <p:grpSp>
        <p:nvGrpSpPr>
          <p:cNvPr id="65538" name="Group 3">
            <a:extLst>
              <a:ext uri="{FF2B5EF4-FFF2-40B4-BE49-F238E27FC236}">
                <a16:creationId xmlns:a16="http://schemas.microsoft.com/office/drawing/2014/main" id="{16AAB1D2-CD7D-4B39-B727-966DA1C496FE}"/>
              </a:ext>
            </a:extLst>
          </p:cNvPr>
          <p:cNvGrpSpPr>
            <a:grpSpLocks/>
          </p:cNvGrpSpPr>
          <p:nvPr/>
        </p:nvGrpSpPr>
        <p:grpSpPr bwMode="auto">
          <a:xfrm>
            <a:off x="381000" y="1143000"/>
            <a:ext cx="8218488" cy="180975"/>
            <a:chOff x="295" y="1311"/>
            <a:chExt cx="5177" cy="114"/>
          </a:xfrm>
        </p:grpSpPr>
        <p:sp>
          <p:nvSpPr>
            <p:cNvPr id="65546" name="Rectangle 4">
              <a:extLst>
                <a:ext uri="{FF2B5EF4-FFF2-40B4-BE49-F238E27FC236}">
                  <a16:creationId xmlns:a16="http://schemas.microsoft.com/office/drawing/2014/main" id="{C93DC915-F5D9-4AE5-9DCE-A9F0D6F4CDA8}"/>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5547" name="Rectangle 5">
              <a:extLst>
                <a:ext uri="{FF2B5EF4-FFF2-40B4-BE49-F238E27FC236}">
                  <a16:creationId xmlns:a16="http://schemas.microsoft.com/office/drawing/2014/main" id="{C3358917-5E8C-4D5A-BA0E-FE317125458D}"/>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5539" name="Text Box 8">
            <a:extLst>
              <a:ext uri="{FF2B5EF4-FFF2-40B4-BE49-F238E27FC236}">
                <a16:creationId xmlns:a16="http://schemas.microsoft.com/office/drawing/2014/main" id="{4AE27CD8-DC82-49EA-AC23-2A192493E935}"/>
              </a:ext>
            </a:extLst>
          </p:cNvPr>
          <p:cNvSpPr txBox="1">
            <a:spLocks noChangeArrowheads="1"/>
          </p:cNvSpPr>
          <p:nvPr/>
        </p:nvSpPr>
        <p:spPr bwMode="auto">
          <a:xfrm>
            <a:off x="1295400" y="42672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TEXT FILE</a:t>
            </a:r>
            <a:endParaRPr lang="en-US" altLang="en-US"/>
          </a:p>
        </p:txBody>
      </p:sp>
      <p:sp>
        <p:nvSpPr>
          <p:cNvPr id="65540" name="Text Box 9">
            <a:extLst>
              <a:ext uri="{FF2B5EF4-FFF2-40B4-BE49-F238E27FC236}">
                <a16:creationId xmlns:a16="http://schemas.microsoft.com/office/drawing/2014/main" id="{2A91BC41-6CAE-4D23-9E3C-B26C9C54BB2E}"/>
              </a:ext>
            </a:extLst>
          </p:cNvPr>
          <p:cNvSpPr txBox="1">
            <a:spLocks noChangeArrowheads="1"/>
          </p:cNvSpPr>
          <p:nvPr/>
        </p:nvSpPr>
        <p:spPr bwMode="auto">
          <a:xfrm>
            <a:off x="3962400" y="1676400"/>
            <a:ext cx="4876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400" u="sng" dirty="0"/>
              <a:t>Letter	frequency	Binary code</a:t>
            </a:r>
          </a:p>
          <a:p>
            <a:pPr algn="l">
              <a:spcBef>
                <a:spcPct val="50000"/>
              </a:spcBef>
            </a:pPr>
            <a:r>
              <a:rPr lang="en-US" altLang="en-US" sz="2400" dirty="0"/>
              <a:t>z	0.25		0</a:t>
            </a:r>
          </a:p>
          <a:p>
            <a:pPr algn="l">
              <a:spcBef>
                <a:spcPct val="50000"/>
              </a:spcBef>
            </a:pPr>
            <a:r>
              <a:rPr lang="en-US" altLang="en-US" sz="2400" dirty="0"/>
              <a:t>y 	0.10		1</a:t>
            </a:r>
          </a:p>
          <a:p>
            <a:pPr algn="l">
              <a:spcBef>
                <a:spcPct val="50000"/>
              </a:spcBef>
            </a:pPr>
            <a:r>
              <a:rPr lang="en-US" altLang="en-US" sz="2400" dirty="0"/>
              <a:t>x	0.09		00</a:t>
            </a:r>
          </a:p>
          <a:p>
            <a:pPr algn="l">
              <a:spcBef>
                <a:spcPct val="50000"/>
              </a:spcBef>
            </a:pPr>
            <a:r>
              <a:rPr lang="en-US" altLang="en-US" sz="2400" dirty="0"/>
              <a:t>a	0.08		01</a:t>
            </a:r>
          </a:p>
          <a:p>
            <a:pPr algn="l">
              <a:spcBef>
                <a:spcPct val="50000"/>
              </a:spcBef>
            </a:pPr>
            <a:r>
              <a:rPr lang="en-US" altLang="en-US" sz="2400" dirty="0"/>
              <a:t>…</a:t>
            </a:r>
          </a:p>
          <a:p>
            <a:pPr algn="l">
              <a:spcBef>
                <a:spcPct val="50000"/>
              </a:spcBef>
            </a:pPr>
            <a:r>
              <a:rPr lang="en-US" altLang="en-US" sz="2400" dirty="0"/>
              <a:t>r	0.02		10100111100</a:t>
            </a:r>
          </a:p>
          <a:p>
            <a:pPr algn="l">
              <a:spcBef>
                <a:spcPct val="50000"/>
              </a:spcBef>
            </a:pPr>
            <a:r>
              <a:rPr lang="en-US" altLang="en-US" sz="2400" dirty="0"/>
              <a:t>p	0.01		10100111101</a:t>
            </a:r>
            <a:endParaRPr lang="en-US" altLang="en-US" sz="3200" dirty="0"/>
          </a:p>
        </p:txBody>
      </p:sp>
      <p:sp>
        <p:nvSpPr>
          <p:cNvPr id="65541" name="Text Box 10">
            <a:extLst>
              <a:ext uri="{FF2B5EF4-FFF2-40B4-BE49-F238E27FC236}">
                <a16:creationId xmlns:a16="http://schemas.microsoft.com/office/drawing/2014/main" id="{0E213CC6-DB71-470D-854F-BFCCE0B5B8EF}"/>
              </a:ext>
            </a:extLst>
          </p:cNvPr>
          <p:cNvSpPr txBox="1">
            <a:spLocks noChangeArrowheads="1"/>
          </p:cNvSpPr>
          <p:nvPr/>
        </p:nvSpPr>
        <p:spPr bwMode="auto">
          <a:xfrm>
            <a:off x="860425" y="1973263"/>
            <a:ext cx="2720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dirty="0"/>
              <a:t>The </a:t>
            </a:r>
            <a:r>
              <a:rPr lang="en-US" altLang="en-US" sz="1600" b="1" dirty="0" err="1"/>
              <a:t>zzyzva</a:t>
            </a:r>
            <a:r>
              <a:rPr lang="en-US" altLang="en-US" sz="1600" b="1" dirty="0"/>
              <a:t> is known to be a xenophobic creature with a zealous personality…</a:t>
            </a:r>
            <a:endParaRPr lang="en-US" altLang="en-US" dirty="0"/>
          </a:p>
        </p:txBody>
      </p:sp>
      <p:sp>
        <p:nvSpPr>
          <p:cNvPr id="65542" name="Rectangle 11">
            <a:extLst>
              <a:ext uri="{FF2B5EF4-FFF2-40B4-BE49-F238E27FC236}">
                <a16:creationId xmlns:a16="http://schemas.microsoft.com/office/drawing/2014/main" id="{029F8DC2-884B-44DB-972E-B4E903936A58}"/>
              </a:ext>
            </a:extLst>
          </p:cNvPr>
          <p:cNvSpPr>
            <a:spLocks noChangeArrowheads="1"/>
          </p:cNvSpPr>
          <p:nvPr/>
        </p:nvSpPr>
        <p:spPr bwMode="auto">
          <a:xfrm>
            <a:off x="838200" y="1905000"/>
            <a:ext cx="28194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65543" name="Picture 12" descr="alien">
            <a:extLst>
              <a:ext uri="{FF2B5EF4-FFF2-40B4-BE49-F238E27FC236}">
                <a16:creationId xmlns:a16="http://schemas.microsoft.com/office/drawing/2014/main" id="{AF78F9B0-7CC6-4A33-B188-C8DD4A136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15000"/>
            <a:ext cx="6492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AutoShape 13">
            <a:extLst>
              <a:ext uri="{FF2B5EF4-FFF2-40B4-BE49-F238E27FC236}">
                <a16:creationId xmlns:a16="http://schemas.microsoft.com/office/drawing/2014/main" id="{D97FC065-58EB-4744-8CCB-575996D2DD3B}"/>
              </a:ext>
            </a:extLst>
          </p:cNvPr>
          <p:cNvSpPr>
            <a:spLocks noChangeArrowheads="1"/>
          </p:cNvSpPr>
          <p:nvPr/>
        </p:nvSpPr>
        <p:spPr bwMode="auto">
          <a:xfrm>
            <a:off x="1295400" y="4800600"/>
            <a:ext cx="2209800" cy="1219200"/>
          </a:xfrm>
          <a:prstGeom prst="wedgeRectCallout">
            <a:avLst>
              <a:gd name="adj1" fmla="val -53088"/>
              <a:gd name="adj2" fmla="val 69009"/>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latin typeface="Times New Roman" panose="02020603050405020304" pitchFamily="18" charset="0"/>
              </a:rPr>
              <a:t>Yes!! These frequencies are for </a:t>
            </a:r>
            <a:r>
              <a:rPr lang="en-US" altLang="en-US" sz="2400" i="1">
                <a:latin typeface="Times New Roman" panose="02020603050405020304" pitchFamily="18" charset="0"/>
              </a:rPr>
              <a:t>my</a:t>
            </a:r>
            <a:r>
              <a:rPr lang="en-US" altLang="en-US" sz="2400">
                <a:latin typeface="Times New Roman" panose="02020603050405020304" pitchFamily="18" charset="0"/>
              </a:rPr>
              <a:t> essay!!</a:t>
            </a:r>
          </a:p>
        </p:txBody>
      </p:sp>
      <p:sp>
        <p:nvSpPr>
          <p:cNvPr id="65545" name="Text Box 14">
            <a:extLst>
              <a:ext uri="{FF2B5EF4-FFF2-40B4-BE49-F238E27FC236}">
                <a16:creationId xmlns:a16="http://schemas.microsoft.com/office/drawing/2014/main" id="{29B25246-68D4-4705-B782-111086A73B36}"/>
              </a:ext>
            </a:extLst>
          </p:cNvPr>
          <p:cNvSpPr txBox="1">
            <a:spLocks noChangeArrowheads="1"/>
          </p:cNvSpPr>
          <p:nvPr/>
        </p:nvSpPr>
        <p:spPr bwMode="auto">
          <a:xfrm>
            <a:off x="3886200" y="6035675"/>
            <a:ext cx="571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000" b="1" dirty="0">
                <a:solidFill>
                  <a:srgbClr val="7A131D"/>
                </a:solidFill>
              </a:rPr>
              <a:t>Cute idea, but what</a:t>
            </a:r>
            <a:r>
              <a:rPr lang="ja-JP" altLang="en-US" sz="2000" b="1" dirty="0">
                <a:solidFill>
                  <a:srgbClr val="7A131D"/>
                </a:solidFill>
              </a:rPr>
              <a:t>’</a:t>
            </a:r>
            <a:r>
              <a:rPr lang="en-US" altLang="ja-JP" sz="2000" b="1" dirty="0">
                <a:solidFill>
                  <a:srgbClr val="7A131D"/>
                </a:solidFill>
              </a:rPr>
              <a:t>s the problem here?</a:t>
            </a:r>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22263" y="511175"/>
            <a:ext cx="783748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mul</a:t>
            </a:r>
            <a:r>
              <a:rPr lang="en-US" altLang="en-US" sz="1600" b="1" dirty="0">
                <a:latin typeface="Courier New" pitchFamily="49" charset="0"/>
                <a:cs typeface="Courier New" pitchFamily="49" charset="0"/>
              </a:rPr>
              <a:t>__(self, other):</a:t>
            </a:r>
          </a:p>
          <a:p>
            <a:pPr>
              <a:spcBef>
                <a:spcPct val="0"/>
              </a:spcBef>
              <a:buFontTx/>
              <a:buNone/>
            </a:pPr>
            <a:r>
              <a:rPr lang="en-US" altLang="en-US" sz="1600" b="1" dirty="0">
                <a:latin typeface="Courier New" pitchFamily="49" charset="0"/>
                <a:cs typeface="Courier New" pitchFamily="49" charset="0"/>
              </a:rPr>
              <a:t>    """If other is a Matrix2, returns a Matrix2.  </a:t>
            </a:r>
          </a:p>
          <a:p>
            <a:pPr>
              <a:spcBef>
                <a:spcPct val="0"/>
              </a:spcBef>
              <a:buFontTx/>
              <a:buNone/>
            </a:pPr>
            <a:r>
              <a:rPr lang="en-US" altLang="en-US" sz="1600" b="1" dirty="0">
                <a:latin typeface="Courier New" pitchFamily="49" charset="0"/>
                <a:cs typeface="Courier New" pitchFamily="49" charset="0"/>
              </a:rPr>
              <a:t>    If other is a Vector2, returns a Vector2."""</a:t>
            </a:r>
          </a:p>
          <a:p>
            <a:pPr>
              <a:spcBef>
                <a:spcPct val="0"/>
              </a:spcBef>
              <a:buFontTx/>
              <a:buNone/>
            </a:pPr>
            <a:r>
              <a:rPr lang="en-US" altLang="en-US" sz="1600" b="1" dirty="0">
                <a:latin typeface="Courier New" pitchFamily="49" charset="0"/>
                <a:cs typeface="Courier New" pitchFamily="49" charset="0"/>
              </a:rPr>
              <a:t>    if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"Matrix2":</a:t>
            </a:r>
          </a:p>
          <a:p>
            <a:pPr>
              <a:spcBef>
                <a:spcPct val="0"/>
              </a:spcBef>
              <a:buFontTx/>
              <a:buNone/>
            </a:pPr>
            <a:r>
              <a:rPr lang="en-US" altLang="en-US" sz="1600" b="1" dirty="0">
                <a:latin typeface="Courier New" pitchFamily="49" charset="0"/>
                <a:cs typeface="Courier New" pitchFamily="49" charset="0"/>
              </a:rPr>
              <a:t>       result = Matrix()</a:t>
            </a:r>
          </a:p>
          <a:p>
            <a:pPr>
              <a:spcBef>
                <a:spcPct val="0"/>
              </a:spcBef>
              <a:buFontTx/>
              <a:buNone/>
            </a:pPr>
            <a:r>
              <a:rPr lang="en-US" altLang="en-US" sz="1600" b="1" dirty="0">
                <a:latin typeface="Courier New" pitchFamily="49" charset="0"/>
                <a:cs typeface="Courier New" pitchFamily="49" charset="0"/>
              </a:rPr>
              <a:t>       for row in range(0, 2):</a:t>
            </a:r>
          </a:p>
          <a:p>
            <a:pPr>
              <a:spcBef>
                <a:spcPct val="0"/>
              </a:spcBef>
              <a:buFontTx/>
              <a:buNone/>
            </a:pPr>
            <a:r>
              <a:rPr lang="en-US" altLang="en-US" sz="1600" b="1" dirty="0">
                <a:latin typeface="Courier New" pitchFamily="49" charset="0"/>
                <a:cs typeface="Courier New" pitchFamily="49" charset="0"/>
              </a:rPr>
              <a:t>          for col in range(0, 2):</a:t>
            </a:r>
          </a:p>
          <a:p>
            <a:pPr>
              <a:spcBef>
                <a:spcPct val="0"/>
              </a:spcBef>
              <a:buFontTx/>
              <a:buNone/>
            </a:pPr>
            <a:r>
              <a:rPr lang="en-US" altLang="en-US" sz="1600" b="1" dirty="0">
                <a:latin typeface="Courier New" pitchFamily="49" charset="0"/>
                <a:cs typeface="Courier New" pitchFamily="49" charset="0"/>
              </a:rPr>
              <a:t>          # Compute result matrix in the given row and col</a:t>
            </a:r>
          </a:p>
          <a:p>
            <a:pPr>
              <a:spcBef>
                <a:spcPct val="0"/>
              </a:spcBef>
              <a:buFontTx/>
              <a:buNone/>
            </a:pPr>
            <a:r>
              <a:rPr lang="en-US" altLang="en-US" sz="1600" b="1" dirty="0">
                <a:latin typeface="Courier New" pitchFamily="49" charset="0"/>
                <a:cs typeface="Courier New" pitchFamily="49" charset="0"/>
              </a:rPr>
              <a:t>             entry = 0</a:t>
            </a:r>
          </a:p>
          <a:p>
            <a:pPr>
              <a:spcBef>
                <a:spcPct val="0"/>
              </a:spcBef>
              <a:buFontTx/>
              <a:buNone/>
            </a:pPr>
            <a:r>
              <a:rPr lang="en-US" altLang="en-US" sz="1600" b="1" dirty="0">
                <a:latin typeface="Courier New" pitchFamily="49" charset="0"/>
                <a:cs typeface="Courier New" pitchFamily="49" charset="0"/>
              </a:rPr>
              <a:t>             for </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in range(0, 2):</a:t>
            </a:r>
          </a:p>
          <a:p>
            <a:pPr>
              <a:spcBef>
                <a:spcPct val="0"/>
              </a:spcBef>
              <a:buFontTx/>
              <a:buNone/>
            </a:pPr>
            <a:r>
              <a:rPr lang="en-US" altLang="en-US" sz="1600" b="1" dirty="0">
                <a:latin typeface="Courier New" pitchFamily="49" charset="0"/>
                <a:cs typeface="Courier New" pitchFamily="49" charset="0"/>
              </a:rPr>
              <a:t>                entry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(row, </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 </a:t>
            </a:r>
            <a:r>
              <a:rPr lang="en-US" altLang="en-US" sz="1600" b="1" dirty="0" err="1">
                <a:latin typeface="Courier New" pitchFamily="49" charset="0"/>
                <a:cs typeface="Courier New" pitchFamily="49" charset="0"/>
              </a:rPr>
              <a:t>other.get</a:t>
            </a:r>
            <a:r>
              <a:rPr lang="en-US" altLang="en-US" sz="1600" b="1" dirty="0">
                <a:latin typeface="Courier New" pitchFamily="49" charset="0"/>
                <a:cs typeface="Courier New" pitchFamily="49" charset="0"/>
              </a:rPr>
              <a:t>(</a:t>
            </a:r>
            <a:r>
              <a:rPr lang="en-US" altLang="en-US" sz="1600" b="1" dirty="0" err="1">
                <a:latin typeface="Courier New" pitchFamily="49" charset="0"/>
                <a:cs typeface="Courier New" pitchFamily="49" charset="0"/>
              </a:rPr>
              <a:t>i</a:t>
            </a:r>
            <a:r>
              <a:rPr lang="en-US" altLang="en-US" sz="1600" b="1" dirty="0">
                <a:latin typeface="Courier New" pitchFamily="49" charset="0"/>
                <a:cs typeface="Courier New" pitchFamily="49" charset="0"/>
              </a:rPr>
              <a:t>, col)</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result.set</a:t>
            </a:r>
            <a:r>
              <a:rPr lang="en-US" altLang="en-US" sz="1600" b="1" dirty="0">
                <a:latin typeface="Courier New" pitchFamily="49" charset="0"/>
                <a:cs typeface="Courier New" pitchFamily="49" charset="0"/>
              </a:rPr>
              <a:t>(row, col, entry)</a:t>
            </a:r>
          </a:p>
          <a:p>
            <a:pPr>
              <a:spcBef>
                <a:spcPct val="0"/>
              </a:spcBef>
              <a:buFontTx/>
              <a:buNone/>
            </a:pPr>
            <a:r>
              <a:rPr lang="en-US" altLang="en-US" sz="1600" b="1" dirty="0">
                <a:latin typeface="Courier New" pitchFamily="49" charset="0"/>
                <a:cs typeface="Courier New" pitchFamily="49" charset="0"/>
              </a:rPr>
              <a:t>       return result</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elif</a:t>
            </a: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other.__class__.__name</a:t>
            </a:r>
            <a:r>
              <a:rPr lang="en-US" altLang="en-US" sz="1600" b="1" dirty="0">
                <a:latin typeface="Courier New" pitchFamily="49" charset="0"/>
                <a:cs typeface="Courier New" pitchFamily="49" charset="0"/>
              </a:rPr>
              <a:t>__ == "Vector2":</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latin typeface="Courier New" pitchFamily="49" charset="0"/>
                <a:cs typeface="Courier New" pitchFamily="49" charset="0"/>
              </a:rPr>
              <a:t>       x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(0, 0) * </a:t>
            </a:r>
            <a:r>
              <a:rPr lang="en-US" altLang="en-US" sz="1600" b="1" dirty="0" err="1">
                <a:latin typeface="Courier New" pitchFamily="49" charset="0"/>
                <a:cs typeface="Courier New" pitchFamily="49" charset="0"/>
              </a:rPr>
              <a:t>other.x</a:t>
            </a:r>
            <a:r>
              <a:rPr lang="en-US" altLang="en-US" sz="1600" b="1" dirty="0">
                <a:latin typeface="Courier New" pitchFamily="49" charset="0"/>
                <a:cs typeface="Courier New" pitchFamily="49" charset="0"/>
              </a:rPr>
              <a:t>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(0, 1) * </a:t>
            </a:r>
            <a:r>
              <a:rPr lang="en-US" altLang="en-US" sz="1600" b="1" dirty="0" err="1">
                <a:latin typeface="Courier New" pitchFamily="49" charset="0"/>
                <a:cs typeface="Courier New" pitchFamily="49" charset="0"/>
              </a:rPr>
              <a:t>other.y</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y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(1, 0) * </a:t>
            </a:r>
            <a:r>
              <a:rPr lang="en-US" altLang="en-US" sz="1600" b="1" dirty="0" err="1">
                <a:latin typeface="Courier New" pitchFamily="49" charset="0"/>
                <a:cs typeface="Courier New" pitchFamily="49" charset="0"/>
              </a:rPr>
              <a:t>other.x</a:t>
            </a:r>
            <a:r>
              <a:rPr lang="en-US" altLang="en-US" sz="1600" b="1" dirty="0">
                <a:latin typeface="Courier New" pitchFamily="49" charset="0"/>
                <a:cs typeface="Courier New" pitchFamily="49" charset="0"/>
              </a:rPr>
              <a:t> + </a:t>
            </a:r>
            <a:r>
              <a:rPr lang="en-US" altLang="en-US" sz="1600" b="1" dirty="0" err="1">
                <a:latin typeface="Courier New" pitchFamily="49" charset="0"/>
                <a:cs typeface="Courier New" pitchFamily="49" charset="0"/>
              </a:rPr>
              <a:t>self.get</a:t>
            </a:r>
            <a:r>
              <a:rPr lang="en-US" altLang="en-US" sz="1600" b="1" dirty="0">
                <a:latin typeface="Courier New" pitchFamily="49" charset="0"/>
                <a:cs typeface="Courier New" pitchFamily="49" charset="0"/>
              </a:rPr>
              <a:t>(1, 1) * </a:t>
            </a:r>
            <a:r>
              <a:rPr lang="en-US" altLang="en-US" sz="1600" b="1" dirty="0" err="1">
                <a:latin typeface="Courier New" pitchFamily="49" charset="0"/>
                <a:cs typeface="Courier New" pitchFamily="49" charset="0"/>
              </a:rPr>
              <a:t>other.y</a:t>
            </a: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return Vector2(x, y)</a:t>
            </a:r>
          </a:p>
          <a:p>
            <a:pPr>
              <a:spcBef>
                <a:spcPct val="0"/>
              </a:spcBef>
              <a:buFontTx/>
              <a:buNone/>
            </a:pPr>
            <a:r>
              <a:rPr lang="en-US" altLang="en-US" sz="1600" b="1" dirty="0">
                <a:latin typeface="Courier New" pitchFamily="49" charset="0"/>
                <a:cs typeface="Courier New" pitchFamily="49" charset="0"/>
              </a:rPr>
              <a:t>    else:</a:t>
            </a:r>
          </a:p>
          <a:p>
            <a:pPr>
              <a:spcBef>
                <a:spcPct val="0"/>
              </a:spcBef>
              <a:buFontTx/>
              <a:buNone/>
            </a:pPr>
            <a:r>
              <a:rPr lang="en-US" altLang="en-US" sz="1600" b="1" dirty="0">
                <a:latin typeface="Courier New" pitchFamily="49" charset="0"/>
                <a:cs typeface="Courier New" pitchFamily="49" charset="0"/>
              </a:rPr>
              <a:t>       raise </a:t>
            </a:r>
            <a:r>
              <a:rPr lang="en-US" altLang="en-US" sz="1600" b="1" dirty="0" err="1">
                <a:latin typeface="Courier New" pitchFamily="49" charset="0"/>
                <a:cs typeface="Courier New" pitchFamily="49" charset="0"/>
              </a:rPr>
              <a:t>ValueError</a:t>
            </a:r>
            <a:r>
              <a:rPr lang="en-US" altLang="en-US" sz="1600" b="1" dirty="0">
                <a:latin typeface="Courier New" pitchFamily="49" charset="0"/>
                <a:cs typeface="Courier New" pitchFamily="49" charset="0"/>
              </a:rPr>
              <a:t>("Can't multiply a matrix by a " \</a:t>
            </a:r>
          </a:p>
          <a:p>
            <a:pPr>
              <a:spcBef>
                <a:spcPct val="0"/>
              </a:spcBef>
              <a:buFontTx/>
              <a:buNone/>
            </a:pPr>
            <a:r>
              <a:rPr lang="en-US" altLang="en-US" sz="1600" b="1" dirty="0">
                <a:latin typeface="Courier New" pitchFamily="49" charset="0"/>
                <a:cs typeface="Courier New" pitchFamily="49" charset="0"/>
              </a:rPr>
              <a:t>	  + other.__class__.name__</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30175" y="0"/>
            <a:ext cx="8110538"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000" b="1" dirty="0">
                <a:solidFill>
                  <a:srgbClr val="FF0000"/>
                </a:solidFill>
                <a:latin typeface="Courier New" pitchFamily="49" charset="0"/>
                <a:cs typeface="Courier New" pitchFamily="49" charset="0"/>
              </a:rPr>
              <a:t>import math  </a:t>
            </a:r>
            <a:r>
              <a:rPr lang="en-US" altLang="en-US" sz="1200" b="1" dirty="0">
                <a:solidFill>
                  <a:srgbClr val="660066"/>
                </a:solidFill>
                <a:latin typeface="Courier New" pitchFamily="49" charset="0"/>
                <a:cs typeface="Courier New" pitchFamily="49" charset="0"/>
              </a:rPr>
              <a:t># Now we have </a:t>
            </a:r>
            <a:r>
              <a:rPr lang="en-US" altLang="en-US" sz="1200" b="1" dirty="0" err="1">
                <a:solidFill>
                  <a:srgbClr val="660066"/>
                </a:solidFill>
                <a:latin typeface="Courier New" pitchFamily="49" charset="0"/>
                <a:cs typeface="Courier New" pitchFamily="49" charset="0"/>
              </a:rPr>
              <a:t>math.cos</a:t>
            </a:r>
            <a:r>
              <a:rPr lang="en-US" altLang="en-US" sz="1200" b="1" dirty="0">
                <a:solidFill>
                  <a:srgbClr val="660066"/>
                </a:solidFill>
                <a:latin typeface="Courier New" pitchFamily="49" charset="0"/>
                <a:cs typeface="Courier New" pitchFamily="49" charset="0"/>
              </a:rPr>
              <a:t>(angle), </a:t>
            </a:r>
            <a:r>
              <a:rPr lang="en-US" altLang="en-US" sz="1200" b="1" dirty="0" err="1">
                <a:solidFill>
                  <a:srgbClr val="660066"/>
                </a:solidFill>
                <a:latin typeface="Courier New" pitchFamily="49" charset="0"/>
                <a:cs typeface="Courier New" pitchFamily="49" charset="0"/>
              </a:rPr>
              <a:t>math.sin</a:t>
            </a:r>
            <a:r>
              <a:rPr lang="en-US" altLang="en-US" sz="1200" b="1" dirty="0">
                <a:solidFill>
                  <a:srgbClr val="660066"/>
                </a:solidFill>
                <a:latin typeface="Courier New" pitchFamily="49" charset="0"/>
                <a:cs typeface="Courier New" pitchFamily="49" charset="0"/>
              </a:rPr>
              <a:t>(angle), etc.  Angles are in radians</a:t>
            </a:r>
          </a:p>
          <a:p>
            <a:pPr>
              <a:spcBef>
                <a:spcPct val="0"/>
              </a:spcBef>
              <a:buFontTx/>
              <a:buNone/>
            </a:pPr>
            <a:r>
              <a:rPr lang="en-US" altLang="en-US" sz="1000" b="1" dirty="0">
                <a:solidFill>
                  <a:srgbClr val="FF0000"/>
                </a:solidFill>
                <a:latin typeface="Courier New" pitchFamily="49" charset="0"/>
                <a:cs typeface="Courier New" pitchFamily="49" charset="0"/>
              </a:rPr>
              <a:t>import turtle</a:t>
            </a:r>
          </a:p>
          <a:p>
            <a:pPr>
              <a:spcBef>
                <a:spcPct val="0"/>
              </a:spcBef>
              <a:buFontTx/>
              <a:buNone/>
            </a:pPr>
            <a:r>
              <a:rPr lang="en-US" altLang="en-US" sz="1000" b="1" dirty="0">
                <a:solidFill>
                  <a:srgbClr val="FF0000"/>
                </a:solidFill>
                <a:latin typeface="Courier New" pitchFamily="49" charset="0"/>
                <a:cs typeface="Courier New" pitchFamily="49" charset="0"/>
              </a:rPr>
              <a:t>from Matrix import *</a:t>
            </a:r>
          </a:p>
          <a:p>
            <a:pPr>
              <a:spcBef>
                <a:spcPct val="0"/>
              </a:spcBef>
              <a:buFontTx/>
              <a:buNone/>
            </a:pPr>
            <a:r>
              <a:rPr lang="en-US" altLang="en-US" sz="1000" b="1" dirty="0">
                <a:solidFill>
                  <a:srgbClr val="FF0000"/>
                </a:solidFill>
                <a:latin typeface="Courier New" pitchFamily="49" charset="0"/>
                <a:cs typeface="Courier New" pitchFamily="49" charset="0"/>
              </a:rPr>
              <a:t>from Vector import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class Shape(object):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  # List of Vectors!</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turtle.penup</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[0].x,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turtle.pendown</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turtle.fillcolor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turtle.pencolor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turtle.begin_fill</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for vector in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[1:]:</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vector.x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vector.y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[0].x,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turtle.end_fill</a:t>
            </a:r>
            <a:r>
              <a:rPr lang="en-US" altLang="en-US" sz="1200" b="1" dirty="0">
                <a:latin typeface="Courier New" pitchFamily="49" charset="0"/>
                <a:cs typeface="Courier New" pitchFamily="49" charset="0"/>
              </a:rPr>
              <a:t>()</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erase(self):</a:t>
            </a:r>
          </a:p>
          <a:p>
            <a:pPr>
              <a:spcBef>
                <a:spcPct val="0"/>
              </a:spcBef>
              <a:buFontTx/>
              <a:buNone/>
            </a:pPr>
            <a:r>
              <a:rPr lang="en-US" altLang="en-US" sz="1200" b="1" dirty="0">
                <a:latin typeface="Courier New" pitchFamily="49" charset="0"/>
                <a:cs typeface="Courier New" pitchFamily="49" charset="0"/>
              </a:rPr>
              <a:t>        temp = </a:t>
            </a:r>
            <a:r>
              <a:rPr lang="en-US" altLang="en-US" sz="1200" b="1" dirty="0" err="1">
                <a:latin typeface="Courier New" pitchFamily="49" charset="0"/>
                <a:cs typeface="Courier New" pitchFamily="49" charset="0"/>
              </a:rPr>
              <a:t>self.color</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 = "white"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self.render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 = temp</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rotate(self, theta):</a:t>
            </a:r>
          </a:p>
          <a:p>
            <a:pPr>
              <a:spcBef>
                <a:spcPct val="0"/>
              </a:spcBef>
              <a:buFontTx/>
              <a:buNone/>
            </a:pPr>
            <a:r>
              <a:rPr lang="en-US" altLang="en-US" sz="1200" b="1" dirty="0">
                <a:latin typeface="Courier New" pitchFamily="49" charset="0"/>
                <a:cs typeface="Courier New" pitchFamily="49" charset="0"/>
              </a:rPr>
              <a:t>        """Rotate shape by theta degrees"""</a:t>
            </a:r>
          </a:p>
          <a:p>
            <a:pPr>
              <a:spcBef>
                <a:spcPct val="0"/>
              </a:spcBef>
              <a:buFontTx/>
              <a:buNone/>
            </a:pPr>
            <a:r>
              <a:rPr lang="en-US" altLang="en-US" sz="1200" b="1" dirty="0">
                <a:latin typeface="Courier New" pitchFamily="49" charset="0"/>
                <a:cs typeface="Courier New" pitchFamily="49" charset="0"/>
              </a:rPr>
              <a:t>        theta = </a:t>
            </a:r>
            <a:r>
              <a:rPr lang="en-US" altLang="en-US" sz="1200" b="1" dirty="0" err="1">
                <a:latin typeface="Courier New" pitchFamily="49" charset="0"/>
                <a:cs typeface="Courier New" pitchFamily="49" charset="0"/>
              </a:rPr>
              <a:t>math.radians</a:t>
            </a:r>
            <a:r>
              <a:rPr lang="en-US" altLang="en-US" sz="1200" b="1" dirty="0">
                <a:latin typeface="Courier New" pitchFamily="49" charset="0"/>
                <a:cs typeface="Courier New" pitchFamily="49" charset="0"/>
              </a:rPr>
              <a:t>(theta) # Python thinks in radians</a:t>
            </a:r>
            <a:endParaRPr lang="en-US" altLang="en-US" sz="1200" b="1" dirty="0">
              <a:solidFill>
                <a:srgbClr val="008000"/>
              </a:solidFill>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class Rectangle(Shape):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width, height, center = Vector2(0, 0), color = "black"):</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class Square…  # (constructor takes width, optional center, optional color)</a:t>
            </a:r>
          </a:p>
          <a:p>
            <a:pPr>
              <a:spcBef>
                <a:spcPct val="0"/>
              </a:spcBef>
              <a:buFontTx/>
              <a:buNone/>
            </a:pPr>
            <a:endParaRPr lang="en-US" altLang="en-US" sz="1200" b="1" dirty="0">
              <a:latin typeface="Courier New" pitchFamily="49" charset="0"/>
              <a:cs typeface="Courier New" pitchFamily="49" charset="0"/>
            </a:endParaRPr>
          </a:p>
        </p:txBody>
      </p:sp>
      <p:sp>
        <p:nvSpPr>
          <p:cNvPr id="18" name="Rounded Rectangular Callout 17"/>
          <p:cNvSpPr/>
          <p:nvPr/>
        </p:nvSpPr>
        <p:spPr>
          <a:xfrm>
            <a:off x="5502275" y="2286000"/>
            <a:ext cx="3522663" cy="771525"/>
          </a:xfrm>
          <a:prstGeom prst="wedgeRoundRectCallout">
            <a:avLst>
              <a:gd name="adj1" fmla="val -287"/>
              <a:gd name="adj2" fmla="val 144534"/>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2000" dirty="0">
                <a:solidFill>
                  <a:schemeClr val="tx1"/>
                </a:solidFill>
              </a:rPr>
              <a:t>Time to get our Object-Oriented muscles in Shape!</a:t>
            </a:r>
          </a:p>
        </p:txBody>
      </p:sp>
      <p:pic>
        <p:nvPicPr>
          <p:cNvPr id="2867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296863" y="119063"/>
            <a:ext cx="64643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Shape(object):</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solidFill>
                  <a:srgbClr val="0000FF"/>
                </a:solidFill>
                <a:latin typeface="Courier New" pitchFamily="49" charset="0"/>
                <a:cs typeface="Courier New" pitchFamily="49" charset="0"/>
              </a:rPr>
              <a:t>def</a:t>
            </a:r>
            <a:r>
              <a:rPr lang="en-US" altLang="en-US" sz="1200" b="1" dirty="0">
                <a:solidFill>
                  <a:srgbClr val="0000FF"/>
                </a:solidFill>
                <a:latin typeface="Courier New" pitchFamily="49" charset="0"/>
                <a:cs typeface="Courier New" pitchFamily="49" charset="0"/>
              </a:rPr>
              <a:t> rotate(self, theta):</a:t>
            </a:r>
          </a:p>
          <a:p>
            <a:pPr>
              <a:spcBef>
                <a:spcPct val="0"/>
              </a:spcBef>
              <a:buFontTx/>
              <a:buNone/>
            </a:pPr>
            <a:r>
              <a:rPr lang="en-US" altLang="en-US" sz="1200" b="1" dirty="0">
                <a:solidFill>
                  <a:srgbClr val="0000FF"/>
                </a:solidFill>
                <a:latin typeface="Courier New" pitchFamily="49" charset="0"/>
                <a:cs typeface="Courier New" pitchFamily="49" charset="0"/>
              </a:rPr>
              <a:t>        """Rotate shape by theta degrees"""</a:t>
            </a:r>
          </a:p>
          <a:p>
            <a:pPr>
              <a:spcBef>
                <a:spcPct val="0"/>
              </a:spcBef>
              <a:buFontTx/>
              <a:buNone/>
            </a:pPr>
            <a:r>
              <a:rPr lang="en-US" altLang="en-US" sz="1200" b="1" dirty="0">
                <a:solidFill>
                  <a:srgbClr val="0000FF"/>
                </a:solidFill>
                <a:latin typeface="Courier New" pitchFamily="49" charset="0"/>
                <a:cs typeface="Courier New" pitchFamily="49" charset="0"/>
              </a:rPr>
              <a:t>        theta = </a:t>
            </a:r>
            <a:r>
              <a:rPr lang="en-US" altLang="en-US" sz="1200" b="1" dirty="0" err="1">
                <a:solidFill>
                  <a:srgbClr val="0000FF"/>
                </a:solidFill>
                <a:latin typeface="Courier New" pitchFamily="49" charset="0"/>
                <a:cs typeface="Courier New" pitchFamily="49" charset="0"/>
              </a:rPr>
              <a:t>math.radians</a:t>
            </a:r>
            <a:r>
              <a:rPr lang="en-US" altLang="en-US" sz="1200" b="1" dirty="0">
                <a:solidFill>
                  <a:srgbClr val="0000FF"/>
                </a:solidFill>
                <a:latin typeface="Courier New" pitchFamily="49" charset="0"/>
                <a:cs typeface="Courier New" pitchFamily="49" charset="0"/>
              </a:rPr>
              <a:t>(theta) # Python thinks in radians</a:t>
            </a:r>
          </a:p>
          <a:p>
            <a:pPr>
              <a:spcBef>
                <a:spcPct val="0"/>
              </a:spcBef>
              <a:buFontTx/>
              <a:buNone/>
            </a:pPr>
            <a:r>
              <a:rPr lang="en-US" altLang="en-US" sz="1200" b="1" dirty="0">
                <a:solidFill>
                  <a:srgbClr val="0000FF"/>
                </a:solidFill>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class Square</a:t>
            </a: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solidFill>
                  <a:srgbClr val="0000FF"/>
                </a:solidFill>
                <a:latin typeface="Courier New" pitchFamily="49" charset="0"/>
                <a:cs typeface="Courier New" pitchFamily="49" charset="0"/>
              </a:rPr>
              <a:t>def</a:t>
            </a:r>
            <a:r>
              <a:rPr lang="en-US" altLang="en-US" sz="1200" b="1" dirty="0">
                <a:solidFill>
                  <a:srgbClr val="0000FF"/>
                </a:solidFill>
                <a:latin typeface="Courier New" pitchFamily="49" charset="0"/>
                <a:cs typeface="Courier New" pitchFamily="49" charset="0"/>
              </a:rPr>
              <a:t> __</a:t>
            </a:r>
            <a:r>
              <a:rPr lang="en-US" altLang="en-US" sz="1200" b="1" dirty="0" err="1">
                <a:solidFill>
                  <a:srgbClr val="0000FF"/>
                </a:solidFill>
                <a:latin typeface="Courier New" pitchFamily="49" charset="0"/>
                <a:cs typeface="Courier New" pitchFamily="49" charset="0"/>
              </a:rPr>
              <a:t>init</a:t>
            </a:r>
            <a:r>
              <a:rPr lang="en-US" altLang="en-US" sz="1200" b="1" dirty="0">
                <a:solidFill>
                  <a:srgbClr val="0000FF"/>
                </a:solidFill>
                <a:latin typeface="Courier New" pitchFamily="49" charset="0"/>
                <a:cs typeface="Courier New" pitchFamily="49" charset="0"/>
              </a:rPr>
              <a:t>__(self, width, center=Vector(0, 0), color = "black"):</a:t>
            </a:r>
          </a:p>
          <a:p>
            <a:pPr>
              <a:spcBef>
                <a:spcPct val="0"/>
              </a:spcBef>
              <a:buFontTx/>
              <a:buNone/>
            </a:pPr>
            <a:r>
              <a:rPr lang="en-US" altLang="en-US" sz="1200" b="1" dirty="0">
                <a:latin typeface="Courier New" pitchFamily="49" charset="0"/>
                <a:cs typeface="Courier New" pitchFamily="49" charset="0"/>
              </a:rPr>
              <a:t>        </a:t>
            </a:r>
            <a:endParaRPr lang="en-US" altLang="en-US" sz="1200" dirty="0">
              <a:latin typeface="Courier New" pitchFamily="49" charset="0"/>
              <a:cs typeface="Courier New" pitchFamily="49" charset="0"/>
            </a:endParaRPr>
          </a:p>
        </p:txBody>
      </p:sp>
      <p:sp>
        <p:nvSpPr>
          <p:cNvPr id="29699" name="TextBox 4"/>
          <p:cNvSpPr txBox="1">
            <a:spLocks noChangeArrowheads="1"/>
          </p:cNvSpPr>
          <p:nvPr/>
        </p:nvSpPr>
        <p:spPr bwMode="auto">
          <a:xfrm>
            <a:off x="6996113" y="6119813"/>
            <a:ext cx="167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first</a:t>
            </a:r>
          </a:p>
        </p:txBody>
      </p:sp>
      <p:sp>
        <p:nvSpPr>
          <p:cNvPr id="29700" name="TextBox 5"/>
          <p:cNvSpPr txBox="1">
            <a:spLocks noChangeArrowheads="1"/>
          </p:cNvSpPr>
          <p:nvPr/>
        </p:nvSpPr>
        <p:spPr bwMode="auto">
          <a:xfrm>
            <a:off x="7242175" y="1674813"/>
            <a:ext cx="163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last</a:t>
            </a: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29703" name="TextBox 1"/>
          <p:cNvSpPr txBox="1">
            <a:spLocks noChangeArrowheads="1"/>
          </p:cNvSpPr>
          <p:nvPr/>
        </p:nvSpPr>
        <p:spPr bwMode="auto">
          <a:xfrm>
            <a:off x="304800" y="3810000"/>
            <a:ext cx="87767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Rectangle(Shape):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height,  center = Vector2(0, 0), color = "black"):</a:t>
            </a:r>
          </a:p>
          <a:p>
            <a:pPr>
              <a:spcBef>
                <a:spcPct val="0"/>
              </a:spcBef>
              <a:buFontTx/>
              <a:buNone/>
            </a:pPr>
            <a:r>
              <a:rPr lang="en-US" altLang="en-US" sz="1400" b="1" dirty="0">
                <a:latin typeface="Courier New" pitchFamily="49" charset="0"/>
                <a:cs typeface="Courier New" pitchFamily="49" charset="0"/>
              </a:rPr>
              <a:t>        SW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SE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self.points</a:t>
            </a:r>
            <a:r>
              <a:rPr lang="en-US" altLang="en-US" sz="1400" b="1" dirty="0">
                <a:latin typeface="Courier New" pitchFamily="49" charset="0"/>
                <a:cs typeface="Courier New" pitchFamily="49" charset="0"/>
              </a:rPr>
              <a:t> = [SW, NW, NE, SE]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self.color</a:t>
            </a:r>
            <a:r>
              <a:rPr lang="en-US" altLang="en-US" sz="1400" b="1" dirty="0">
                <a:latin typeface="Courier New" pitchFamily="49" charset="0"/>
                <a:cs typeface="Courier New" pitchFamily="49" charset="0"/>
              </a:rPr>
              <a:t> = color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284163" y="119063"/>
            <a:ext cx="60420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a:latin typeface="Courier New" pitchFamily="49" charset="0"/>
                <a:cs typeface="Courier New" pitchFamily="49" charset="0"/>
              </a:rPr>
              <a:t>class Shape:</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def __init__(self):</a:t>
            </a:r>
          </a:p>
          <a:p>
            <a:pPr>
              <a:spcBef>
                <a:spcPct val="0"/>
              </a:spcBef>
              <a:buFontTx/>
              <a:buNone/>
            </a:pPr>
            <a:r>
              <a:rPr lang="en-US" altLang="en-US" sz="1200" b="1">
                <a:latin typeface="Courier New" pitchFamily="49" charset="0"/>
                <a:cs typeface="Courier New" pitchFamily="49" charset="0"/>
              </a:rPr>
              <a:t>        self.points = []</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def render(self):</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solidFill>
                  <a:srgbClr val="0000FF"/>
                </a:solidFill>
                <a:latin typeface="Courier New" pitchFamily="49" charset="0"/>
                <a:cs typeface="Courier New" pitchFamily="49" charset="0"/>
              </a:rPr>
              <a:t>    def rotate(self, theta):</a:t>
            </a:r>
          </a:p>
          <a:p>
            <a:pPr>
              <a:spcBef>
                <a:spcPct val="0"/>
              </a:spcBef>
              <a:buFontTx/>
              <a:buNone/>
            </a:pPr>
            <a:r>
              <a:rPr lang="en-US" altLang="en-US" sz="1200" b="1">
                <a:solidFill>
                  <a:srgbClr val="0000FF"/>
                </a:solidFill>
                <a:latin typeface="Courier New" pitchFamily="49" charset="0"/>
                <a:cs typeface="Courier New" pitchFamily="49" charset="0"/>
              </a:rPr>
              <a:t>        """Rotate shape by theta degrees"""</a:t>
            </a:r>
          </a:p>
          <a:p>
            <a:pPr>
              <a:spcBef>
                <a:spcPct val="0"/>
              </a:spcBef>
              <a:buFontTx/>
              <a:buNone/>
            </a:pPr>
            <a:r>
              <a:rPr lang="en-US" altLang="en-US" sz="1200" b="1">
                <a:solidFill>
                  <a:srgbClr val="0000FF"/>
                </a:solidFill>
                <a:latin typeface="Courier New" pitchFamily="49" charset="0"/>
                <a:cs typeface="Courier New" pitchFamily="49" charset="0"/>
              </a:rPr>
              <a:t>        theta = math.radians(theta) # Python thinks in radians!</a:t>
            </a:r>
          </a:p>
        </p:txBody>
      </p:sp>
      <p:sp>
        <p:nvSpPr>
          <p:cNvPr id="30723" name="TextBox 5"/>
          <p:cNvSpPr txBox="1">
            <a:spLocks noChangeArrowheads="1"/>
          </p:cNvSpPr>
          <p:nvPr/>
        </p:nvSpPr>
        <p:spPr bwMode="auto">
          <a:xfrm>
            <a:off x="7242175" y="1674813"/>
            <a:ext cx="163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last</a:t>
            </a: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30726" name="TextBox 9"/>
          <p:cNvSpPr txBox="1">
            <a:spLocks noChangeArrowheads="1"/>
          </p:cNvSpPr>
          <p:nvPr/>
        </p:nvSpPr>
        <p:spPr bwMode="auto">
          <a:xfrm>
            <a:off x="284163" y="3810000"/>
            <a:ext cx="866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Rectangle(Shape):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height,  center = Vector(0, 0), color = "black"):</a:t>
            </a:r>
          </a:p>
          <a:p>
            <a:pPr>
              <a:spcBef>
                <a:spcPct val="0"/>
              </a:spcBef>
              <a:buFontTx/>
              <a:buNone/>
            </a:pPr>
            <a:r>
              <a:rPr lang="en-US" altLang="en-US" sz="1400" b="1" dirty="0">
                <a:latin typeface="Courier New" pitchFamily="49" charset="0"/>
                <a:cs typeface="Courier New" pitchFamily="49" charset="0"/>
              </a:rPr>
              <a:t>        SW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SE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self.points</a:t>
            </a:r>
            <a:r>
              <a:rPr lang="en-US" altLang="en-US" sz="1400" b="1" dirty="0">
                <a:latin typeface="Courier New" pitchFamily="49" charset="0"/>
                <a:cs typeface="Courier New" pitchFamily="49" charset="0"/>
              </a:rPr>
              <a:t> = [SW, NW, NE, SE]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self.color</a:t>
            </a:r>
            <a:r>
              <a:rPr lang="en-US" altLang="en-US" sz="1400" b="1" dirty="0">
                <a:latin typeface="Courier New" pitchFamily="49" charset="0"/>
                <a:cs typeface="Courier New" pitchFamily="49" charset="0"/>
              </a:rPr>
              <a:t> = color</a:t>
            </a:r>
          </a:p>
        </p:txBody>
      </p:sp>
      <p:sp>
        <p:nvSpPr>
          <p:cNvPr id="30727" name="TextBox 1"/>
          <p:cNvSpPr txBox="1">
            <a:spLocks noChangeArrowheads="1"/>
          </p:cNvSpPr>
          <p:nvPr/>
        </p:nvSpPr>
        <p:spPr bwMode="auto">
          <a:xfrm>
            <a:off x="284163" y="6043613"/>
            <a:ext cx="7810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Square(Rectangle):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center=Vector(0, 0), color = "black"):</a:t>
            </a:r>
          </a:p>
          <a:p>
            <a:pPr>
              <a:spcBef>
                <a:spcPct val="0"/>
              </a:spcBef>
              <a:buFontTx/>
              <a:buNone/>
            </a:pPr>
            <a:r>
              <a:rPr lang="en-US" altLang="en-US" sz="1400" b="1" dirty="0">
                <a:latin typeface="Courier New" pitchFamily="49" charset="0"/>
                <a:cs typeface="Courier New" pitchFamily="49" charset="0"/>
              </a:rPr>
              <a:t>        super(Square,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width, center, color)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284163" y="119063"/>
            <a:ext cx="659988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Shape(object):</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rotate(self, theta):</a:t>
            </a:r>
          </a:p>
          <a:p>
            <a:pPr>
              <a:spcBef>
                <a:spcPct val="0"/>
              </a:spcBef>
              <a:buFontTx/>
              <a:buNone/>
            </a:pPr>
            <a:r>
              <a:rPr lang="en-US" altLang="en-US" sz="1200" b="1" dirty="0">
                <a:latin typeface="Courier New" pitchFamily="49" charset="0"/>
                <a:cs typeface="Courier New" pitchFamily="49" charset="0"/>
              </a:rPr>
              <a:t>        """Rotate shape by theta degrees"""</a:t>
            </a:r>
          </a:p>
          <a:p>
            <a:pPr>
              <a:spcBef>
                <a:spcPct val="0"/>
              </a:spcBef>
              <a:buFontTx/>
              <a:buNone/>
            </a:pPr>
            <a:r>
              <a:rPr lang="en-US" altLang="en-US" sz="1200" b="1" dirty="0">
                <a:latin typeface="Courier New" pitchFamily="49" charset="0"/>
                <a:cs typeface="Courier New" pitchFamily="49" charset="0"/>
              </a:rPr>
              <a:t>        theta = </a:t>
            </a:r>
            <a:r>
              <a:rPr lang="en-US" altLang="en-US" sz="1200" b="1" dirty="0" err="1">
                <a:latin typeface="Courier New" pitchFamily="49" charset="0"/>
                <a:cs typeface="Courier New" pitchFamily="49" charset="0"/>
              </a:rPr>
              <a:t>math.radians</a:t>
            </a:r>
            <a:r>
              <a:rPr lang="en-US" altLang="en-US" sz="1200" b="1" dirty="0">
                <a:latin typeface="Courier New" pitchFamily="49" charset="0"/>
                <a:cs typeface="Courier New" pitchFamily="49" charset="0"/>
              </a:rPr>
              <a:t>(theta) # Python thinks in radians!</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RotationMatrix</a:t>
            </a:r>
            <a:r>
              <a:rPr lang="en-US" altLang="en-US" sz="1200" b="1" dirty="0">
                <a:latin typeface="Courier New" pitchFamily="49" charset="0"/>
                <a:cs typeface="Courier New" pitchFamily="49" charset="0"/>
              </a:rPr>
              <a:t> = Matrix2(</a:t>
            </a:r>
            <a:r>
              <a:rPr lang="en-US" altLang="en-US" sz="1200" b="1" dirty="0" err="1">
                <a:latin typeface="Courier New" pitchFamily="49" charset="0"/>
                <a:cs typeface="Courier New" pitchFamily="49" charset="0"/>
              </a:rPr>
              <a:t>math.cos</a:t>
            </a:r>
            <a:r>
              <a:rPr lang="en-US" altLang="en-US" sz="1200" b="1" dirty="0">
                <a:latin typeface="Courier New" pitchFamily="49" charset="0"/>
                <a:cs typeface="Courier New" pitchFamily="49" charset="0"/>
              </a:rPr>
              <a:t>(theta), -1*</a:t>
            </a:r>
            <a:r>
              <a:rPr lang="en-US" altLang="en-US" sz="1200" b="1" dirty="0" err="1">
                <a:latin typeface="Courier New" pitchFamily="49" charset="0"/>
                <a:cs typeface="Courier New" pitchFamily="49" charset="0"/>
              </a:rPr>
              <a:t>math.sin</a:t>
            </a:r>
            <a:r>
              <a:rPr lang="en-US" altLang="en-US" sz="1200" b="1" dirty="0">
                <a:latin typeface="Courier New" pitchFamily="49" charset="0"/>
                <a:cs typeface="Courier New" pitchFamily="49" charset="0"/>
              </a:rPr>
              <a:t>(theta),</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math.sin</a:t>
            </a:r>
            <a:r>
              <a:rPr lang="en-US" altLang="en-US" sz="1200" b="1" dirty="0">
                <a:latin typeface="Courier New" pitchFamily="49" charset="0"/>
                <a:cs typeface="Courier New" pitchFamily="49" charset="0"/>
              </a:rPr>
              <a:t>(theta), </a:t>
            </a:r>
            <a:r>
              <a:rPr lang="en-US" altLang="en-US" sz="1200" b="1" dirty="0" err="1">
                <a:latin typeface="Courier New" pitchFamily="49" charset="0"/>
                <a:cs typeface="Courier New" pitchFamily="49" charset="0"/>
              </a:rPr>
              <a:t>math.cos</a:t>
            </a:r>
            <a:r>
              <a:rPr lang="en-US" altLang="en-US" sz="1200" b="1" dirty="0">
                <a:latin typeface="Courier New" pitchFamily="49" charset="0"/>
                <a:cs typeface="Courier New" pitchFamily="49" charset="0"/>
              </a:rPr>
              <a:t>(theta))</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newPoints</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for vector in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newvector</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RotationMatrix</a:t>
            </a:r>
            <a:r>
              <a:rPr lang="en-US" altLang="en-US" sz="1200" b="1" dirty="0">
                <a:latin typeface="Courier New" pitchFamily="49" charset="0"/>
                <a:cs typeface="Courier New" pitchFamily="49" charset="0"/>
              </a:rPr>
              <a:t> * vector</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newPoints.append</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newvector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newPoints</a:t>
            </a:r>
            <a:endParaRPr lang="en-US" altLang="en-US" sz="1200" b="1" dirty="0">
              <a:latin typeface="Courier New" pitchFamily="49" charset="0"/>
              <a:cs typeface="Courier New" pitchFamily="49" charset="0"/>
            </a:endParaRP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31749" name="TextBox 9"/>
          <p:cNvSpPr txBox="1">
            <a:spLocks noChangeArrowheads="1"/>
          </p:cNvSpPr>
          <p:nvPr/>
        </p:nvSpPr>
        <p:spPr bwMode="auto">
          <a:xfrm>
            <a:off x="284163" y="3810000"/>
            <a:ext cx="866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Rectangle(Shape):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height,  center = Vector(0, 0), color = "black"):</a:t>
            </a:r>
          </a:p>
          <a:p>
            <a:pPr>
              <a:spcBef>
                <a:spcPct val="0"/>
              </a:spcBef>
              <a:buFontTx/>
              <a:buNone/>
            </a:pPr>
            <a:r>
              <a:rPr lang="en-US" altLang="en-US" sz="1400" b="1" dirty="0">
                <a:latin typeface="Courier New" pitchFamily="49" charset="0"/>
                <a:cs typeface="Courier New" pitchFamily="49" charset="0"/>
              </a:rPr>
              <a:t>        SW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NW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NE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SE = Vector2(</a:t>
            </a:r>
            <a:r>
              <a:rPr lang="en-US" altLang="en-US" sz="1400" b="1" dirty="0" err="1">
                <a:latin typeface="Courier New" pitchFamily="49" charset="0"/>
                <a:cs typeface="Courier New" pitchFamily="49" charset="0"/>
              </a:rPr>
              <a:t>center.x</a:t>
            </a:r>
            <a:r>
              <a:rPr lang="en-US" altLang="en-US" sz="1400" b="1" dirty="0">
                <a:latin typeface="Courier New" pitchFamily="49" charset="0"/>
                <a:cs typeface="Courier New" pitchFamily="49" charset="0"/>
              </a:rPr>
              <a:t> + width/2.0, </a:t>
            </a:r>
            <a:r>
              <a:rPr lang="en-US" altLang="en-US" sz="1400" b="1" dirty="0" err="1">
                <a:latin typeface="Courier New" pitchFamily="49" charset="0"/>
                <a:cs typeface="Courier New" pitchFamily="49" charset="0"/>
              </a:rPr>
              <a:t>center.y</a:t>
            </a:r>
            <a:r>
              <a:rPr lang="en-US" altLang="en-US" sz="1400" b="1" dirty="0">
                <a:latin typeface="Courier New" pitchFamily="49" charset="0"/>
                <a:cs typeface="Courier New" pitchFamily="49" charset="0"/>
              </a:rPr>
              <a:t> – height/2.0)</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self.points</a:t>
            </a:r>
            <a:r>
              <a:rPr lang="en-US" altLang="en-US" sz="1400" b="1" dirty="0">
                <a:latin typeface="Courier New" pitchFamily="49" charset="0"/>
                <a:cs typeface="Courier New" pitchFamily="49" charset="0"/>
              </a:rPr>
              <a:t> = [SW, NW, NE, SE]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self.color</a:t>
            </a:r>
            <a:r>
              <a:rPr lang="en-US" altLang="en-US" sz="1400" b="1" dirty="0">
                <a:latin typeface="Courier New" pitchFamily="49" charset="0"/>
                <a:cs typeface="Courier New" pitchFamily="49" charset="0"/>
              </a:rPr>
              <a:t> = color</a:t>
            </a:r>
          </a:p>
        </p:txBody>
      </p:sp>
      <p:sp>
        <p:nvSpPr>
          <p:cNvPr id="31750" name="TextBox 1"/>
          <p:cNvSpPr txBox="1">
            <a:spLocks noChangeArrowheads="1"/>
          </p:cNvSpPr>
          <p:nvPr/>
        </p:nvSpPr>
        <p:spPr bwMode="auto">
          <a:xfrm>
            <a:off x="284163" y="6043613"/>
            <a:ext cx="7810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Square(Rectangle):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center=Vector(0, 0), color = "black"):</a:t>
            </a:r>
          </a:p>
          <a:p>
            <a:pPr>
              <a:spcBef>
                <a:spcPct val="0"/>
              </a:spcBef>
              <a:buFontTx/>
              <a:buNone/>
            </a:pPr>
            <a:r>
              <a:rPr lang="en-US" altLang="en-US" sz="1400" b="1" dirty="0">
                <a:latin typeface="Courier New" pitchFamily="49" charset="0"/>
                <a:cs typeface="Courier New" pitchFamily="49" charset="0"/>
              </a:rPr>
              <a:t>        super(Square,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width, center, color)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498475" y="301625"/>
            <a:ext cx="78517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class Shape(object):</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init</a:t>
            </a:r>
            <a:r>
              <a:rPr lang="en-US" altLang="en-US" sz="1600" b="1" dirty="0">
                <a:latin typeface="Courier New" pitchFamily="49" charset="0"/>
                <a:cs typeface="Courier New" pitchFamily="49" charset="0"/>
              </a:rPr>
              <a:t>__(self):</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self.points</a:t>
            </a:r>
            <a:r>
              <a:rPr lang="en-US" altLang="en-US" sz="1600" b="1" dirty="0">
                <a:latin typeface="Courier New" pitchFamily="49" charset="0"/>
                <a:cs typeface="Courier New" pitchFamily="49" charset="0"/>
              </a:rPr>
              <a:t> = []</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render(self):</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rotate(self, theta):</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solidFill>
                  <a:srgbClr val="0000FF"/>
                </a:solidFill>
                <a:latin typeface="Courier New" pitchFamily="49" charset="0"/>
                <a:cs typeface="Courier New" pitchFamily="49" charset="0"/>
              </a:rPr>
              <a:t>class Circle(Shape):</a:t>
            </a:r>
          </a:p>
          <a:p>
            <a:pPr>
              <a:spcBef>
                <a:spcPct val="0"/>
              </a:spcBef>
              <a:buFontTx/>
              <a:buNone/>
            </a:pPr>
            <a:r>
              <a:rPr lang="en-US" altLang="en-US" sz="1600" b="1" dirty="0">
                <a:solidFill>
                  <a:srgbClr val="0000FF"/>
                </a:solidFill>
                <a:latin typeface="Courier New" pitchFamily="49" charset="0"/>
                <a:cs typeface="Courier New" pitchFamily="49" charset="0"/>
              </a:rPr>
              <a:t>    </a:t>
            </a:r>
            <a:r>
              <a:rPr lang="en-US" altLang="en-US" sz="1600" b="1" dirty="0" err="1">
                <a:solidFill>
                  <a:srgbClr val="0000FF"/>
                </a:solidFill>
                <a:latin typeface="Courier New" pitchFamily="49" charset="0"/>
                <a:cs typeface="Courier New" pitchFamily="49" charset="0"/>
              </a:rPr>
              <a:t>def</a:t>
            </a:r>
            <a:r>
              <a:rPr lang="en-US" altLang="en-US" sz="1600" b="1" dirty="0">
                <a:solidFill>
                  <a:srgbClr val="0000FF"/>
                </a:solidFill>
                <a:latin typeface="Courier New" pitchFamily="49" charset="0"/>
                <a:cs typeface="Courier New" pitchFamily="49" charset="0"/>
              </a:rPr>
              <a:t> __</a:t>
            </a:r>
            <a:r>
              <a:rPr lang="en-US" altLang="en-US" sz="1600" b="1" dirty="0" err="1">
                <a:solidFill>
                  <a:srgbClr val="0000FF"/>
                </a:solidFill>
                <a:latin typeface="Courier New" pitchFamily="49" charset="0"/>
                <a:cs typeface="Courier New" pitchFamily="49" charset="0"/>
              </a:rPr>
              <a:t>init</a:t>
            </a:r>
            <a:r>
              <a:rPr lang="en-US" altLang="en-US" sz="1600" b="1" dirty="0">
                <a:solidFill>
                  <a:srgbClr val="0000FF"/>
                </a:solidFill>
                <a:latin typeface="Courier New" pitchFamily="49" charset="0"/>
                <a:cs typeface="Courier New" pitchFamily="49" charset="0"/>
              </a:rPr>
              <a:t>__</a:t>
            </a:r>
            <a:r>
              <a:rPr lang="en-US" altLang="en-US" sz="1400" b="1" dirty="0">
                <a:solidFill>
                  <a:srgbClr val="0000FF"/>
                </a:solidFill>
                <a:latin typeface="Courier New" pitchFamily="49" charset="0"/>
                <a:cs typeface="Courier New" pitchFamily="49" charset="0"/>
              </a:rPr>
              <a:t>(self, center=Vector(0,0), radius=10, color="black"):</a:t>
            </a:r>
            <a:endParaRPr lang="en-US" altLang="en-US" sz="1200" dirty="0">
              <a:solidFill>
                <a:srgbClr val="0000FF"/>
              </a:solidFill>
              <a:latin typeface="Courier New" pitchFamily="49" charset="0"/>
              <a:cs typeface="Courier New" pitchFamily="49" charset="0"/>
            </a:endParaRPr>
          </a:p>
        </p:txBody>
      </p:sp>
      <p:sp>
        <p:nvSpPr>
          <p:cNvPr id="3" name="Rounded Rectangle 2"/>
          <p:cNvSpPr/>
          <p:nvPr/>
        </p:nvSpPr>
        <p:spPr>
          <a:xfrm>
            <a:off x="4648200" y="1219200"/>
            <a:ext cx="3481388" cy="45720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latin typeface="Courier New" pitchFamily="49" charset="0"/>
                <a:cs typeface="Courier New" pitchFamily="49" charset="0"/>
              </a:rPr>
              <a:t>turtle.circle(50)</a:t>
            </a:r>
          </a:p>
        </p:txBody>
      </p:sp>
      <p:sp>
        <p:nvSpPr>
          <p:cNvPr id="32772" name="Rounded Rectangular Callout 1"/>
          <p:cNvSpPr>
            <a:spLocks noChangeArrowheads="1"/>
          </p:cNvSpPr>
          <p:nvPr/>
        </p:nvSpPr>
        <p:spPr bwMode="auto">
          <a:xfrm>
            <a:off x="4953000" y="4191000"/>
            <a:ext cx="2819400" cy="714375"/>
          </a:xfrm>
          <a:prstGeom prst="wedgeRoundRectCallout">
            <a:avLst>
              <a:gd name="adj1" fmla="val -51148"/>
              <a:gd name="adj2" fmla="val 152843"/>
              <a:gd name="adj3"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800">
                <a:latin typeface="Times" pitchFamily="18" charset="0"/>
              </a:rPr>
              <a:t>Can I inherit render and rotate from Shape?</a:t>
            </a:r>
          </a:p>
        </p:txBody>
      </p:sp>
      <p:pic>
        <p:nvPicPr>
          <p:cNvPr id="3277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1816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altLang="en-US"/>
              <a:t>More “Draw” Tricks</a:t>
            </a:r>
          </a:p>
        </p:txBody>
      </p:sp>
      <p:sp>
        <p:nvSpPr>
          <p:cNvPr id="33795" name="Content Placeholder 2"/>
          <p:cNvSpPr>
            <a:spLocks noGrp="1"/>
          </p:cNvSpPr>
          <p:nvPr>
            <p:ph idx="1"/>
          </p:nvPr>
        </p:nvSpPr>
        <p:spPr>
          <a:xfrm>
            <a:off x="457200" y="1143000"/>
            <a:ext cx="8229600" cy="4525963"/>
          </a:xfrm>
        </p:spPr>
        <p:txBody>
          <a:bodyPr/>
          <a:lstStyle/>
          <a:p>
            <a:pPr>
              <a:buFontTx/>
              <a:buNone/>
            </a:pPr>
            <a:r>
              <a:rPr lang="en-US" altLang="en-US"/>
              <a:t>Rotation about an arbitrary point</a:t>
            </a:r>
          </a:p>
          <a:p>
            <a:pPr>
              <a:buFontTx/>
              <a:buNone/>
            </a:pPr>
            <a:r>
              <a:rPr lang="en-US" altLang="en-US"/>
              <a:t>Homogenous coordinates and translation!</a:t>
            </a:r>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74900"/>
            <a:ext cx="123666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4"/>
          <p:cNvSpPr txBox="1">
            <a:spLocks noChangeArrowheads="1"/>
          </p:cNvSpPr>
          <p:nvPr/>
        </p:nvSpPr>
        <p:spPr bwMode="auto">
          <a:xfrm>
            <a:off x="7721600" y="3074988"/>
            <a:ext cx="1279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400">
                <a:latin typeface="Times" pitchFamily="18" charset="0"/>
              </a:rPr>
              <a:t>August Mobius</a:t>
            </a:r>
          </a:p>
        </p:txBody>
      </p:sp>
      <p:pic>
        <p:nvPicPr>
          <p:cNvPr id="337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3717925"/>
            <a:ext cx="17287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9" name="Group 4"/>
          <p:cNvGrpSpPr>
            <a:grpSpLocks/>
          </p:cNvGrpSpPr>
          <p:nvPr/>
        </p:nvGrpSpPr>
        <p:grpSpPr bwMode="auto">
          <a:xfrm>
            <a:off x="609600" y="877888"/>
            <a:ext cx="8218488" cy="180975"/>
            <a:chOff x="295" y="1311"/>
            <a:chExt cx="5177" cy="114"/>
          </a:xfrm>
        </p:grpSpPr>
        <p:sp>
          <p:nvSpPr>
            <p:cNvPr id="3380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3380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BA5D687E-DE92-4347-950B-A5DBFF0D6BE3}"/>
              </a:ext>
            </a:extLst>
          </p:cNvPr>
          <p:cNvSpPr>
            <a:spLocks noGrp="1" noChangeArrowheads="1"/>
          </p:cNvSpPr>
          <p:nvPr>
            <p:ph type="title"/>
          </p:nvPr>
        </p:nvSpPr>
        <p:spPr>
          <a:xfrm>
            <a:off x="685800" y="76200"/>
            <a:ext cx="7772400" cy="1143000"/>
          </a:xfrm>
        </p:spPr>
        <p:txBody>
          <a:bodyPr/>
          <a:lstStyle/>
          <a:p>
            <a:pPr eaLnBrk="1" hangingPunct="1"/>
            <a:r>
              <a:rPr lang="en-US" altLang="en-US"/>
              <a:t>The Prefix Property</a:t>
            </a:r>
          </a:p>
        </p:txBody>
      </p:sp>
      <p:grpSp>
        <p:nvGrpSpPr>
          <p:cNvPr id="67586" name="Group 3">
            <a:extLst>
              <a:ext uri="{FF2B5EF4-FFF2-40B4-BE49-F238E27FC236}">
                <a16:creationId xmlns:a16="http://schemas.microsoft.com/office/drawing/2014/main" id="{E1415CC0-9DD5-4FE4-BBCA-F2EA6627854B}"/>
              </a:ext>
            </a:extLst>
          </p:cNvPr>
          <p:cNvGrpSpPr>
            <a:grpSpLocks/>
          </p:cNvGrpSpPr>
          <p:nvPr/>
        </p:nvGrpSpPr>
        <p:grpSpPr bwMode="auto">
          <a:xfrm>
            <a:off x="381000" y="1038225"/>
            <a:ext cx="8218488" cy="180975"/>
            <a:chOff x="295" y="1311"/>
            <a:chExt cx="5177" cy="114"/>
          </a:xfrm>
        </p:grpSpPr>
        <p:sp>
          <p:nvSpPr>
            <p:cNvPr id="67592" name="Rectangle 4">
              <a:extLst>
                <a:ext uri="{FF2B5EF4-FFF2-40B4-BE49-F238E27FC236}">
                  <a16:creationId xmlns:a16="http://schemas.microsoft.com/office/drawing/2014/main" id="{3CFE8D78-E8F5-4583-9232-396197DF0AF3}"/>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593" name="Rectangle 5">
              <a:extLst>
                <a:ext uri="{FF2B5EF4-FFF2-40B4-BE49-F238E27FC236}">
                  <a16:creationId xmlns:a16="http://schemas.microsoft.com/office/drawing/2014/main" id="{35C6F4F6-B040-4DF4-A472-2F50DDE0425A}"/>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7587" name="Text Box 8">
            <a:extLst>
              <a:ext uri="{FF2B5EF4-FFF2-40B4-BE49-F238E27FC236}">
                <a16:creationId xmlns:a16="http://schemas.microsoft.com/office/drawing/2014/main" id="{2DA6BA78-9F75-45BF-BB79-A47AA83CBB46}"/>
              </a:ext>
            </a:extLst>
          </p:cNvPr>
          <p:cNvSpPr txBox="1">
            <a:spLocks noChangeArrowheads="1"/>
          </p:cNvSpPr>
          <p:nvPr/>
        </p:nvSpPr>
        <p:spPr bwMode="auto">
          <a:xfrm>
            <a:off x="1295400" y="4267200"/>
            <a:ext cx="169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r>
              <a:rPr lang="en-US" altLang="en-US" sz="2400"/>
              <a:t>TEXT FILE</a:t>
            </a:r>
            <a:endParaRPr lang="en-US" altLang="en-US"/>
          </a:p>
        </p:txBody>
      </p:sp>
      <p:sp>
        <p:nvSpPr>
          <p:cNvPr id="67588" name="Text Box 9">
            <a:extLst>
              <a:ext uri="{FF2B5EF4-FFF2-40B4-BE49-F238E27FC236}">
                <a16:creationId xmlns:a16="http://schemas.microsoft.com/office/drawing/2014/main" id="{C61B6901-9499-42C9-9405-43CBD67C9537}"/>
              </a:ext>
            </a:extLst>
          </p:cNvPr>
          <p:cNvSpPr txBox="1">
            <a:spLocks noChangeArrowheads="1"/>
          </p:cNvSpPr>
          <p:nvPr/>
        </p:nvSpPr>
        <p:spPr bwMode="auto">
          <a:xfrm>
            <a:off x="3962400" y="1676400"/>
            <a:ext cx="487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400" u="sng" dirty="0"/>
              <a:t>Letter	frequency	Binary code</a:t>
            </a:r>
          </a:p>
          <a:p>
            <a:pPr algn="l">
              <a:spcBef>
                <a:spcPct val="50000"/>
              </a:spcBef>
            </a:pPr>
            <a:r>
              <a:rPr lang="en-US" altLang="en-US" sz="2400" dirty="0"/>
              <a:t>z	0.25		00</a:t>
            </a:r>
          </a:p>
          <a:p>
            <a:pPr algn="l">
              <a:spcBef>
                <a:spcPct val="50000"/>
              </a:spcBef>
            </a:pPr>
            <a:r>
              <a:rPr lang="en-US" altLang="en-US" sz="2400" dirty="0"/>
              <a:t>y 	0.10		01</a:t>
            </a:r>
          </a:p>
          <a:p>
            <a:pPr algn="l">
              <a:spcBef>
                <a:spcPct val="50000"/>
              </a:spcBef>
            </a:pPr>
            <a:r>
              <a:rPr lang="en-US" altLang="en-US" sz="2400" dirty="0"/>
              <a:t>x	0.09		10</a:t>
            </a:r>
          </a:p>
          <a:p>
            <a:pPr algn="l">
              <a:spcBef>
                <a:spcPct val="50000"/>
              </a:spcBef>
            </a:pPr>
            <a:r>
              <a:rPr lang="en-US" altLang="en-US" sz="2400" dirty="0"/>
              <a:t>a	0.08		111</a:t>
            </a:r>
          </a:p>
          <a:p>
            <a:pPr algn="l">
              <a:spcBef>
                <a:spcPct val="50000"/>
              </a:spcBef>
            </a:pPr>
            <a:r>
              <a:rPr lang="en-US" altLang="en-US" sz="2400" dirty="0"/>
              <a:t>r	0.02		1100</a:t>
            </a:r>
          </a:p>
          <a:p>
            <a:pPr algn="l">
              <a:spcBef>
                <a:spcPct val="50000"/>
              </a:spcBef>
            </a:pPr>
            <a:endParaRPr lang="en-US" altLang="en-US" sz="3200" dirty="0"/>
          </a:p>
        </p:txBody>
      </p:sp>
      <p:sp>
        <p:nvSpPr>
          <p:cNvPr id="67589" name="Text Box 10">
            <a:extLst>
              <a:ext uri="{FF2B5EF4-FFF2-40B4-BE49-F238E27FC236}">
                <a16:creationId xmlns:a16="http://schemas.microsoft.com/office/drawing/2014/main" id="{5268A4B3-BD80-491D-8541-B8453F7F163F}"/>
              </a:ext>
            </a:extLst>
          </p:cNvPr>
          <p:cNvSpPr txBox="1">
            <a:spLocks noChangeArrowheads="1"/>
          </p:cNvSpPr>
          <p:nvPr/>
        </p:nvSpPr>
        <p:spPr bwMode="auto">
          <a:xfrm>
            <a:off x="838200" y="5562600"/>
            <a:ext cx="7510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800"/>
              <a:t>101110100001100 = 10  111  01  00  00  1100</a:t>
            </a:r>
            <a:endParaRPr lang="en-US" altLang="en-US" sz="2400"/>
          </a:p>
        </p:txBody>
      </p:sp>
      <p:sp>
        <p:nvSpPr>
          <p:cNvPr id="67590" name="Text Box 11">
            <a:extLst>
              <a:ext uri="{FF2B5EF4-FFF2-40B4-BE49-F238E27FC236}">
                <a16:creationId xmlns:a16="http://schemas.microsoft.com/office/drawing/2014/main" id="{7D5D3057-A7AE-459F-91F1-0EA43753B44B}"/>
              </a:ext>
            </a:extLst>
          </p:cNvPr>
          <p:cNvSpPr txBox="1">
            <a:spLocks noChangeArrowheads="1"/>
          </p:cNvSpPr>
          <p:nvPr/>
        </p:nvSpPr>
        <p:spPr bwMode="auto">
          <a:xfrm>
            <a:off x="860425" y="1973263"/>
            <a:ext cx="2720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dirty="0"/>
              <a:t>The </a:t>
            </a:r>
            <a:r>
              <a:rPr lang="en-US" altLang="en-US" sz="1600" b="1" dirty="0" err="1"/>
              <a:t>zzyzva</a:t>
            </a:r>
            <a:r>
              <a:rPr lang="en-US" altLang="en-US" sz="1600" b="1" dirty="0"/>
              <a:t> is known to be a xenophobic creature with a zealous personality…</a:t>
            </a:r>
            <a:endParaRPr lang="en-US" altLang="en-US" dirty="0"/>
          </a:p>
        </p:txBody>
      </p:sp>
      <p:sp>
        <p:nvSpPr>
          <p:cNvPr id="67591" name="Rectangle 12">
            <a:extLst>
              <a:ext uri="{FF2B5EF4-FFF2-40B4-BE49-F238E27FC236}">
                <a16:creationId xmlns:a16="http://schemas.microsoft.com/office/drawing/2014/main" id="{DDBA13D6-E78D-4E7C-829A-DC98B4630347}"/>
              </a:ext>
            </a:extLst>
          </p:cNvPr>
          <p:cNvSpPr>
            <a:spLocks noChangeArrowheads="1"/>
          </p:cNvSpPr>
          <p:nvPr/>
        </p:nvSpPr>
        <p:spPr bwMode="auto">
          <a:xfrm>
            <a:off x="838200" y="1905000"/>
            <a:ext cx="28194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EEF91C7B-765A-4F3D-865F-1385325EE01A}"/>
              </a:ext>
            </a:extLst>
          </p:cNvPr>
          <p:cNvSpPr>
            <a:spLocks noGrp="1" noChangeArrowheads="1"/>
          </p:cNvSpPr>
          <p:nvPr>
            <p:ph type="title"/>
          </p:nvPr>
        </p:nvSpPr>
        <p:spPr>
          <a:xfrm>
            <a:off x="228600" y="0"/>
            <a:ext cx="8763000" cy="1143000"/>
          </a:xfrm>
        </p:spPr>
        <p:txBody>
          <a:bodyPr/>
          <a:lstStyle/>
          <a:p>
            <a:pPr eaLnBrk="1" hangingPunct="1"/>
            <a:r>
              <a:rPr lang="en-US" altLang="en-US" sz="3600"/>
              <a:t>Consider the Language </a:t>
            </a:r>
            <a:r>
              <a:rPr lang="ja-JP" altLang="en-US" sz="3600"/>
              <a:t>“</a:t>
            </a:r>
            <a:r>
              <a:rPr lang="en-US" altLang="ja-JP" sz="3600"/>
              <a:t>Spamish</a:t>
            </a:r>
            <a:r>
              <a:rPr lang="ja-JP" altLang="en-US" sz="3600"/>
              <a:t>”</a:t>
            </a:r>
            <a:r>
              <a:rPr lang="en-US" altLang="ja-JP" sz="3600"/>
              <a:t> which has only four letters in its alphabet…</a:t>
            </a:r>
            <a:endParaRPr lang="en-US" altLang="en-US"/>
          </a:p>
        </p:txBody>
      </p:sp>
      <p:grpSp>
        <p:nvGrpSpPr>
          <p:cNvPr id="69634" name="Group 3">
            <a:extLst>
              <a:ext uri="{FF2B5EF4-FFF2-40B4-BE49-F238E27FC236}">
                <a16:creationId xmlns:a16="http://schemas.microsoft.com/office/drawing/2014/main" id="{EE71AB66-71E6-4637-9C6B-C6A65745A2EC}"/>
              </a:ext>
            </a:extLst>
          </p:cNvPr>
          <p:cNvGrpSpPr>
            <a:grpSpLocks/>
          </p:cNvGrpSpPr>
          <p:nvPr/>
        </p:nvGrpSpPr>
        <p:grpSpPr bwMode="auto">
          <a:xfrm>
            <a:off x="381000" y="1190625"/>
            <a:ext cx="8218488" cy="180975"/>
            <a:chOff x="295" y="1311"/>
            <a:chExt cx="5177" cy="114"/>
          </a:xfrm>
        </p:grpSpPr>
        <p:sp>
          <p:nvSpPr>
            <p:cNvPr id="69642" name="Rectangle 4">
              <a:extLst>
                <a:ext uri="{FF2B5EF4-FFF2-40B4-BE49-F238E27FC236}">
                  <a16:creationId xmlns:a16="http://schemas.microsoft.com/office/drawing/2014/main" id="{129C72C4-920F-40C2-BDDE-ADC579C54BAF}"/>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9643" name="Rectangle 5">
              <a:extLst>
                <a:ext uri="{FF2B5EF4-FFF2-40B4-BE49-F238E27FC236}">
                  <a16:creationId xmlns:a16="http://schemas.microsoft.com/office/drawing/2014/main" id="{DB52F5A8-9C5B-4325-A8B8-3AD670E9171E}"/>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69635" name="Text Box 6">
            <a:extLst>
              <a:ext uri="{FF2B5EF4-FFF2-40B4-BE49-F238E27FC236}">
                <a16:creationId xmlns:a16="http://schemas.microsoft.com/office/drawing/2014/main" id="{7238002A-C4D5-44F9-B552-4E3EA3725387}"/>
              </a:ext>
            </a:extLst>
          </p:cNvPr>
          <p:cNvSpPr txBox="1">
            <a:spLocks noChangeArrowheads="1"/>
          </p:cNvSpPr>
          <p:nvPr/>
        </p:nvSpPr>
        <p:spPr bwMode="auto">
          <a:xfrm>
            <a:off x="381000" y="1371600"/>
            <a:ext cx="83820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800" u="sng" dirty="0"/>
              <a:t>Letter		</a:t>
            </a:r>
            <a:r>
              <a:rPr lang="en-US" altLang="en-US" sz="2800" u="sng" dirty="0" err="1"/>
              <a:t>freq</a:t>
            </a:r>
            <a:r>
              <a:rPr lang="en-US" altLang="en-US" sz="2800" u="sng" dirty="0"/>
              <a:t>	Fixed Length	Variable Length</a:t>
            </a:r>
          </a:p>
          <a:p>
            <a:pPr algn="l">
              <a:spcBef>
                <a:spcPct val="50000"/>
              </a:spcBef>
            </a:pPr>
            <a:r>
              <a:rPr lang="en-US" altLang="en-US" sz="2800" dirty="0"/>
              <a:t>s</a:t>
            </a:r>
            <a:r>
              <a:rPr lang="en-US" altLang="en-US" sz="2800" baseline="-25000" dirty="0"/>
              <a:t>		</a:t>
            </a:r>
            <a:r>
              <a:rPr lang="en-US" altLang="en-US" sz="2800" dirty="0"/>
              <a:t>0.6	</a:t>
            </a:r>
            <a:r>
              <a:rPr lang="en-US" altLang="en-US" sz="2800" dirty="0">
                <a:solidFill>
                  <a:srgbClr val="7A131D"/>
                </a:solidFill>
              </a:rPr>
              <a:t>00			</a:t>
            </a:r>
            <a:r>
              <a:rPr lang="en-US" altLang="en-US" sz="2800" dirty="0">
                <a:solidFill>
                  <a:srgbClr val="121C85"/>
                </a:solidFill>
              </a:rPr>
              <a:t>0</a:t>
            </a:r>
            <a:endParaRPr lang="en-US" altLang="en-US" sz="2800" dirty="0"/>
          </a:p>
          <a:p>
            <a:pPr algn="l">
              <a:spcBef>
                <a:spcPct val="50000"/>
              </a:spcBef>
            </a:pPr>
            <a:r>
              <a:rPr lang="en-US" altLang="en-US" sz="2800" dirty="0"/>
              <a:t>p		0.2	</a:t>
            </a:r>
            <a:r>
              <a:rPr lang="en-US" altLang="en-US" sz="2800" dirty="0">
                <a:solidFill>
                  <a:srgbClr val="7A131D"/>
                </a:solidFill>
              </a:rPr>
              <a:t>01			</a:t>
            </a:r>
            <a:r>
              <a:rPr lang="en-US" altLang="en-US" sz="2800" dirty="0">
                <a:solidFill>
                  <a:srgbClr val="121C85"/>
                </a:solidFill>
              </a:rPr>
              <a:t>10</a:t>
            </a:r>
            <a:endParaRPr lang="en-US" altLang="en-US" sz="2800" dirty="0"/>
          </a:p>
          <a:p>
            <a:pPr algn="l">
              <a:spcBef>
                <a:spcPct val="50000"/>
              </a:spcBef>
            </a:pPr>
            <a:r>
              <a:rPr lang="en-US" altLang="en-US" sz="2800" dirty="0"/>
              <a:t>a		0.1	</a:t>
            </a:r>
            <a:r>
              <a:rPr lang="en-US" altLang="en-US" sz="2800" dirty="0">
                <a:solidFill>
                  <a:srgbClr val="7A131D"/>
                </a:solidFill>
              </a:rPr>
              <a:t>10			</a:t>
            </a:r>
            <a:r>
              <a:rPr lang="en-US" altLang="en-US" sz="2800" dirty="0">
                <a:solidFill>
                  <a:srgbClr val="121C85"/>
                </a:solidFill>
              </a:rPr>
              <a:t>110</a:t>
            </a:r>
            <a:endParaRPr lang="en-US" altLang="en-US" sz="2800" dirty="0"/>
          </a:p>
          <a:p>
            <a:pPr algn="l">
              <a:spcBef>
                <a:spcPct val="50000"/>
              </a:spcBef>
            </a:pPr>
            <a:r>
              <a:rPr lang="en-US" altLang="en-US" sz="2800" dirty="0"/>
              <a:t>m		0.1</a:t>
            </a:r>
            <a:r>
              <a:rPr lang="en-US" altLang="en-US" sz="2800" baseline="-25000" dirty="0"/>
              <a:t>	</a:t>
            </a:r>
            <a:r>
              <a:rPr lang="en-US" altLang="en-US" sz="2800" dirty="0">
                <a:solidFill>
                  <a:srgbClr val="7A131D"/>
                </a:solidFill>
              </a:rPr>
              <a:t>11</a:t>
            </a:r>
            <a:r>
              <a:rPr lang="en-US" altLang="en-US" sz="2800" baseline="-25000" dirty="0"/>
              <a:t>	</a:t>
            </a:r>
            <a:r>
              <a:rPr lang="en-US" altLang="en-US" sz="2800" dirty="0"/>
              <a:t>		</a:t>
            </a:r>
            <a:r>
              <a:rPr lang="en-US" altLang="en-US" sz="2800" dirty="0">
                <a:solidFill>
                  <a:srgbClr val="121C85"/>
                </a:solidFill>
              </a:rPr>
              <a:t>111</a:t>
            </a:r>
            <a:endParaRPr lang="en-US" altLang="en-US" sz="2800" dirty="0"/>
          </a:p>
        </p:txBody>
      </p:sp>
      <p:sp>
        <p:nvSpPr>
          <p:cNvPr id="69636" name="Line 7">
            <a:extLst>
              <a:ext uri="{FF2B5EF4-FFF2-40B4-BE49-F238E27FC236}">
                <a16:creationId xmlns:a16="http://schemas.microsoft.com/office/drawing/2014/main" id="{AE157900-A985-4682-8900-62ADBDA10A46}"/>
              </a:ext>
            </a:extLst>
          </p:cNvPr>
          <p:cNvSpPr>
            <a:spLocks noChangeShapeType="1"/>
          </p:cNvSpPr>
          <p:nvPr/>
        </p:nvSpPr>
        <p:spPr bwMode="auto">
          <a:xfrm flipV="1">
            <a:off x="3429000" y="4495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8">
            <a:extLst>
              <a:ext uri="{FF2B5EF4-FFF2-40B4-BE49-F238E27FC236}">
                <a16:creationId xmlns:a16="http://schemas.microsoft.com/office/drawing/2014/main" id="{783A473B-13B5-4426-9EA2-D87FEB5209EF}"/>
              </a:ext>
            </a:extLst>
          </p:cNvPr>
          <p:cNvSpPr txBox="1">
            <a:spLocks noChangeArrowheads="1"/>
          </p:cNvSpPr>
          <p:nvPr/>
        </p:nvSpPr>
        <p:spPr bwMode="auto">
          <a:xfrm>
            <a:off x="1752600" y="4876800"/>
            <a:ext cx="391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dirty="0">
                <a:solidFill>
                  <a:srgbClr val="7A131D"/>
                </a:solidFill>
              </a:rPr>
              <a:t>Expected average number of bits</a:t>
            </a:r>
          </a:p>
          <a:p>
            <a:pPr algn="l"/>
            <a:r>
              <a:rPr lang="en-US" altLang="en-US" sz="2000" dirty="0">
                <a:solidFill>
                  <a:srgbClr val="7A131D"/>
                </a:solidFill>
              </a:rPr>
              <a:t>per symbol = 2</a:t>
            </a:r>
            <a:endParaRPr lang="en-US" altLang="en-US" dirty="0"/>
          </a:p>
        </p:txBody>
      </p:sp>
      <p:sp>
        <p:nvSpPr>
          <p:cNvPr id="69638" name="Line 9">
            <a:extLst>
              <a:ext uri="{FF2B5EF4-FFF2-40B4-BE49-F238E27FC236}">
                <a16:creationId xmlns:a16="http://schemas.microsoft.com/office/drawing/2014/main" id="{061EF948-1B6D-4A78-9934-AA48F563AC5E}"/>
              </a:ext>
            </a:extLst>
          </p:cNvPr>
          <p:cNvSpPr>
            <a:spLocks noChangeShapeType="1"/>
          </p:cNvSpPr>
          <p:nvPr/>
        </p:nvSpPr>
        <p:spPr bwMode="auto">
          <a:xfrm flipV="1">
            <a:off x="6324600" y="44958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9" name="Rectangle 10">
            <a:extLst>
              <a:ext uri="{FF2B5EF4-FFF2-40B4-BE49-F238E27FC236}">
                <a16:creationId xmlns:a16="http://schemas.microsoft.com/office/drawing/2014/main" id="{68E3A4B9-EECA-4357-A3DF-8D439C714070}"/>
              </a:ext>
            </a:extLst>
          </p:cNvPr>
          <p:cNvSpPr>
            <a:spLocks noChangeArrowheads="1"/>
          </p:cNvSpPr>
          <p:nvPr/>
        </p:nvSpPr>
        <p:spPr bwMode="auto">
          <a:xfrm>
            <a:off x="3429000" y="56991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000">
                <a:solidFill>
                  <a:srgbClr val="121C85"/>
                </a:solidFill>
              </a:rPr>
              <a:t>Expected average number of bits per symbol = </a:t>
            </a:r>
          </a:p>
          <a:p>
            <a:pPr algn="l"/>
            <a:r>
              <a:rPr lang="en-US" altLang="en-US" sz="2000">
                <a:solidFill>
                  <a:srgbClr val="121C85"/>
                </a:solidFill>
              </a:rPr>
              <a:t>0.6x1 + 0.2x2 + 0.1x3 + 0.1x3 = 1.6 </a:t>
            </a:r>
            <a:r>
              <a:rPr lang="en-US" altLang="en-US" sz="2000">
                <a:solidFill>
                  <a:srgbClr val="7A131D"/>
                </a:solidFill>
              </a:rPr>
              <a:t> </a:t>
            </a:r>
          </a:p>
        </p:txBody>
      </p:sp>
      <p:pic>
        <p:nvPicPr>
          <p:cNvPr id="69640" name="Picture 12" descr="alien">
            <a:extLst>
              <a:ext uri="{FF2B5EF4-FFF2-40B4-BE49-F238E27FC236}">
                <a16:creationId xmlns:a16="http://schemas.microsoft.com/office/drawing/2014/main" id="{8B953A64-98AD-42EC-A87F-CDD482BFE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91200"/>
            <a:ext cx="6492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AutoShape 13">
            <a:extLst>
              <a:ext uri="{FF2B5EF4-FFF2-40B4-BE49-F238E27FC236}">
                <a16:creationId xmlns:a16="http://schemas.microsoft.com/office/drawing/2014/main" id="{CCE72D25-0D5B-4312-8DFF-CB425EA4B4F3}"/>
              </a:ext>
            </a:extLst>
          </p:cNvPr>
          <p:cNvSpPr>
            <a:spLocks noChangeArrowheads="1"/>
          </p:cNvSpPr>
          <p:nvPr/>
        </p:nvSpPr>
        <p:spPr bwMode="auto">
          <a:xfrm>
            <a:off x="838200" y="5791200"/>
            <a:ext cx="2209800" cy="457200"/>
          </a:xfrm>
          <a:prstGeom prst="wedgeRectCallout">
            <a:avLst>
              <a:gd name="adj1" fmla="val -53088"/>
              <a:gd name="adj2" fmla="val 69009"/>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a:latin typeface="Times New Roman" panose="02020603050405020304" pitchFamily="18" charset="0"/>
              </a:rPr>
              <a:t>1.6 is 80% of 2.0, so we expect 20% space savings!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P spid="696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34F65D79-9DA8-43B5-A276-C721CC91E676}"/>
              </a:ext>
            </a:extLst>
          </p:cNvPr>
          <p:cNvSpPr>
            <a:spLocks noGrp="1" noChangeArrowheads="1"/>
          </p:cNvSpPr>
          <p:nvPr>
            <p:ph type="title"/>
          </p:nvPr>
        </p:nvSpPr>
        <p:spPr>
          <a:xfrm>
            <a:off x="228600" y="-76200"/>
            <a:ext cx="8763000" cy="1143000"/>
          </a:xfrm>
        </p:spPr>
        <p:txBody>
          <a:bodyPr/>
          <a:lstStyle/>
          <a:p>
            <a:pPr eaLnBrk="1" hangingPunct="1"/>
            <a:r>
              <a:rPr lang="en-US" altLang="en-US" sz="3600"/>
              <a:t>The Variable Length Coding Problem…</a:t>
            </a:r>
            <a:endParaRPr lang="en-US" altLang="en-US"/>
          </a:p>
        </p:txBody>
      </p:sp>
      <p:grpSp>
        <p:nvGrpSpPr>
          <p:cNvPr id="73730" name="Group 3">
            <a:extLst>
              <a:ext uri="{FF2B5EF4-FFF2-40B4-BE49-F238E27FC236}">
                <a16:creationId xmlns:a16="http://schemas.microsoft.com/office/drawing/2014/main" id="{D574BC00-3F95-4E01-9858-DB419254009D}"/>
              </a:ext>
            </a:extLst>
          </p:cNvPr>
          <p:cNvGrpSpPr>
            <a:grpSpLocks/>
          </p:cNvGrpSpPr>
          <p:nvPr/>
        </p:nvGrpSpPr>
        <p:grpSpPr bwMode="auto">
          <a:xfrm>
            <a:off x="381000" y="885825"/>
            <a:ext cx="8218488" cy="180975"/>
            <a:chOff x="295" y="1311"/>
            <a:chExt cx="5177" cy="114"/>
          </a:xfrm>
        </p:grpSpPr>
        <p:sp>
          <p:nvSpPr>
            <p:cNvPr id="73735" name="Rectangle 4">
              <a:extLst>
                <a:ext uri="{FF2B5EF4-FFF2-40B4-BE49-F238E27FC236}">
                  <a16:creationId xmlns:a16="http://schemas.microsoft.com/office/drawing/2014/main" id="{27569417-1EF2-42F9-9774-3DC5CED8987C}"/>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3736" name="Rectangle 5">
              <a:extLst>
                <a:ext uri="{FF2B5EF4-FFF2-40B4-BE49-F238E27FC236}">
                  <a16:creationId xmlns:a16="http://schemas.microsoft.com/office/drawing/2014/main" id="{F19AB33A-970C-4487-9037-ED7628E79E93}"/>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73731" name="Text Box 6">
            <a:extLst>
              <a:ext uri="{FF2B5EF4-FFF2-40B4-BE49-F238E27FC236}">
                <a16:creationId xmlns:a16="http://schemas.microsoft.com/office/drawing/2014/main" id="{9C921C85-F767-4104-BAEB-E8314F8C4C81}"/>
              </a:ext>
            </a:extLst>
          </p:cNvPr>
          <p:cNvSpPr txBox="1">
            <a:spLocks noChangeArrowheads="1"/>
          </p:cNvSpPr>
          <p:nvPr/>
        </p:nvSpPr>
        <p:spPr bwMode="auto">
          <a:xfrm>
            <a:off x="381000" y="1371600"/>
            <a:ext cx="3810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800" u="sng" dirty="0"/>
              <a:t>Letter		Frequency</a:t>
            </a:r>
          </a:p>
          <a:p>
            <a:pPr algn="l">
              <a:spcBef>
                <a:spcPct val="50000"/>
              </a:spcBef>
            </a:pPr>
            <a:r>
              <a:rPr lang="en-US" altLang="en-US" sz="2800" dirty="0"/>
              <a:t>a</a:t>
            </a:r>
            <a:r>
              <a:rPr lang="en-US" altLang="en-US" sz="2800" baseline="-25000" dirty="0"/>
              <a:t>1		</a:t>
            </a:r>
            <a:r>
              <a:rPr lang="en-US" altLang="en-US" sz="2800" dirty="0" err="1"/>
              <a:t>freq</a:t>
            </a:r>
            <a:r>
              <a:rPr lang="en-US" altLang="en-US" sz="2800" dirty="0"/>
              <a:t>(a</a:t>
            </a:r>
            <a:r>
              <a:rPr lang="en-US" altLang="en-US" sz="2800" baseline="-25000" dirty="0"/>
              <a:t>1</a:t>
            </a:r>
            <a:r>
              <a:rPr lang="en-US" altLang="en-US" sz="2800" dirty="0"/>
              <a:t>)        </a:t>
            </a:r>
          </a:p>
          <a:p>
            <a:pPr algn="l">
              <a:spcBef>
                <a:spcPct val="50000"/>
              </a:spcBef>
            </a:pPr>
            <a:r>
              <a:rPr lang="en-US" altLang="en-US" sz="2800" dirty="0"/>
              <a:t>a</a:t>
            </a:r>
            <a:r>
              <a:rPr lang="en-US" altLang="en-US" sz="2800" baseline="-25000" dirty="0"/>
              <a:t>2</a:t>
            </a:r>
            <a:r>
              <a:rPr lang="en-US" altLang="en-US" sz="2800" dirty="0"/>
              <a:t>		</a:t>
            </a:r>
            <a:r>
              <a:rPr lang="en-US" altLang="en-US" sz="2800" dirty="0" err="1"/>
              <a:t>freq</a:t>
            </a:r>
            <a:r>
              <a:rPr lang="en-US" altLang="en-US" sz="2800" dirty="0"/>
              <a:t>(a</a:t>
            </a:r>
            <a:r>
              <a:rPr lang="en-US" altLang="en-US" sz="2800" baseline="-25000" dirty="0"/>
              <a:t>2</a:t>
            </a:r>
            <a:r>
              <a:rPr lang="en-US" altLang="en-US" sz="2800" dirty="0"/>
              <a:t>)       </a:t>
            </a:r>
          </a:p>
          <a:p>
            <a:pPr algn="l">
              <a:spcBef>
                <a:spcPct val="50000"/>
              </a:spcBef>
            </a:pPr>
            <a:r>
              <a:rPr lang="en-US" altLang="en-US" sz="2800" dirty="0"/>
              <a:t>a</a:t>
            </a:r>
            <a:r>
              <a:rPr lang="en-US" altLang="en-US" sz="2800" baseline="-25000" dirty="0"/>
              <a:t>3		</a:t>
            </a:r>
            <a:r>
              <a:rPr lang="en-US" altLang="en-US" sz="2800" dirty="0" err="1"/>
              <a:t>freq</a:t>
            </a:r>
            <a:r>
              <a:rPr lang="en-US" altLang="en-US" sz="2800" dirty="0"/>
              <a:t>(a</a:t>
            </a:r>
            <a:r>
              <a:rPr lang="en-US" altLang="en-US" sz="2800" baseline="-25000" dirty="0"/>
              <a:t>3</a:t>
            </a:r>
            <a:r>
              <a:rPr lang="en-US" altLang="en-US" sz="2800" dirty="0"/>
              <a:t>)</a:t>
            </a:r>
          </a:p>
          <a:p>
            <a:pPr algn="l">
              <a:spcBef>
                <a:spcPct val="50000"/>
              </a:spcBef>
            </a:pPr>
            <a:r>
              <a:rPr lang="en-US" altLang="en-US" sz="2800" dirty="0"/>
              <a:t>       …                                    a</a:t>
            </a:r>
            <a:r>
              <a:rPr lang="en-US" altLang="en-US" sz="2800" baseline="-25000" dirty="0"/>
              <a:t>n		</a:t>
            </a:r>
            <a:r>
              <a:rPr lang="en-US" altLang="en-US" sz="2800" dirty="0" err="1"/>
              <a:t>freq</a:t>
            </a:r>
            <a:r>
              <a:rPr lang="en-US" altLang="en-US" sz="2800" dirty="0"/>
              <a:t>(a</a:t>
            </a:r>
            <a:r>
              <a:rPr lang="en-US" altLang="en-US" sz="2800" baseline="-25000" dirty="0"/>
              <a:t>n</a:t>
            </a:r>
            <a:r>
              <a:rPr lang="en-US" altLang="en-US" sz="2800" dirty="0"/>
              <a:t>) 		</a:t>
            </a:r>
          </a:p>
        </p:txBody>
      </p:sp>
      <p:sp>
        <p:nvSpPr>
          <p:cNvPr id="73732" name="Text Box 7">
            <a:extLst>
              <a:ext uri="{FF2B5EF4-FFF2-40B4-BE49-F238E27FC236}">
                <a16:creationId xmlns:a16="http://schemas.microsoft.com/office/drawing/2014/main" id="{79E4E0F1-A68A-4588-8FA2-4ACC1E7CAE2B}"/>
              </a:ext>
            </a:extLst>
          </p:cNvPr>
          <p:cNvSpPr txBox="1">
            <a:spLocks noChangeArrowheads="1"/>
          </p:cNvSpPr>
          <p:nvPr/>
        </p:nvSpPr>
        <p:spPr bwMode="auto">
          <a:xfrm>
            <a:off x="346075" y="5043488"/>
            <a:ext cx="86455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800" dirty="0"/>
              <a:t>Objective:  Find a binary prefix code that minimizes…</a:t>
            </a:r>
          </a:p>
          <a:p>
            <a:pPr algn="l"/>
            <a:r>
              <a:rPr lang="en-US" altLang="en-US" sz="2400" dirty="0" err="1"/>
              <a:t>freq</a:t>
            </a:r>
            <a:r>
              <a:rPr lang="en-US" altLang="en-US" sz="2400" dirty="0"/>
              <a:t>(a</a:t>
            </a:r>
            <a:r>
              <a:rPr lang="en-US" altLang="en-US" sz="2400" baseline="-25000" dirty="0"/>
              <a:t>1</a:t>
            </a:r>
            <a:r>
              <a:rPr lang="en-US" altLang="en-US" sz="2400" dirty="0"/>
              <a:t>) </a:t>
            </a:r>
            <a:r>
              <a:rPr lang="en-US" altLang="en-US" sz="2400" dirty="0">
                <a:sym typeface="Symbol" panose="05050102010706020507" pitchFamily="18" charset="2"/>
              </a:rPr>
              <a:t> </a:t>
            </a:r>
            <a:r>
              <a:rPr lang="en-US" altLang="en-US" sz="2400" dirty="0"/>
              <a:t>codelength(a</a:t>
            </a:r>
            <a:r>
              <a:rPr lang="en-US" altLang="en-US" sz="2400" baseline="-25000" dirty="0"/>
              <a:t>1</a:t>
            </a:r>
            <a:r>
              <a:rPr lang="en-US" altLang="en-US" sz="2400" dirty="0"/>
              <a:t>) + </a:t>
            </a:r>
          </a:p>
          <a:p>
            <a:pPr algn="l"/>
            <a:r>
              <a:rPr lang="en-US" altLang="en-US" sz="2400" dirty="0" err="1"/>
              <a:t>freq</a:t>
            </a:r>
            <a:r>
              <a:rPr lang="en-US" altLang="en-US" sz="2400" dirty="0"/>
              <a:t>(a</a:t>
            </a:r>
            <a:r>
              <a:rPr lang="en-US" altLang="en-US" sz="2400" baseline="-25000" dirty="0"/>
              <a:t>2</a:t>
            </a:r>
            <a:r>
              <a:rPr lang="en-US" altLang="en-US" sz="2400" dirty="0"/>
              <a:t>) </a:t>
            </a:r>
            <a:r>
              <a:rPr lang="en-US" altLang="en-US" sz="2400" dirty="0">
                <a:sym typeface="Symbol" panose="05050102010706020507" pitchFamily="18" charset="2"/>
              </a:rPr>
              <a:t> codelength(a</a:t>
            </a:r>
            <a:r>
              <a:rPr lang="en-US" altLang="en-US" sz="2400" baseline="-25000" dirty="0">
                <a:sym typeface="Symbol" panose="05050102010706020507" pitchFamily="18" charset="2"/>
              </a:rPr>
              <a:t>2</a:t>
            </a:r>
            <a:r>
              <a:rPr lang="en-US" altLang="en-US" sz="2400" dirty="0">
                <a:sym typeface="Symbol" panose="05050102010706020507" pitchFamily="18" charset="2"/>
              </a:rPr>
              <a:t>) + …</a:t>
            </a:r>
          </a:p>
          <a:p>
            <a:pPr algn="l"/>
            <a:r>
              <a:rPr lang="en-US" altLang="en-US" sz="2400" dirty="0" err="1">
                <a:sym typeface="Symbol" panose="05050102010706020507" pitchFamily="18" charset="2"/>
              </a:rPr>
              <a:t>freq</a:t>
            </a:r>
            <a:r>
              <a:rPr lang="en-US" altLang="en-US" sz="2400" dirty="0">
                <a:sym typeface="Symbol" panose="05050102010706020507" pitchFamily="18" charset="2"/>
              </a:rPr>
              <a:t>(a</a:t>
            </a:r>
            <a:r>
              <a:rPr lang="en-US" altLang="en-US" sz="2400" baseline="-25000" dirty="0">
                <a:sym typeface="Symbol" panose="05050102010706020507" pitchFamily="18" charset="2"/>
              </a:rPr>
              <a:t>n</a:t>
            </a:r>
            <a:r>
              <a:rPr lang="en-US" altLang="en-US" sz="2400" dirty="0">
                <a:sym typeface="Symbol" panose="05050102010706020507" pitchFamily="18" charset="2"/>
              </a:rPr>
              <a:t>)  codelength(a</a:t>
            </a:r>
            <a:r>
              <a:rPr lang="en-US" altLang="en-US" sz="2400" baseline="-25000" dirty="0">
                <a:sym typeface="Symbol" panose="05050102010706020507" pitchFamily="18" charset="2"/>
              </a:rPr>
              <a:t>n</a:t>
            </a:r>
            <a:r>
              <a:rPr lang="en-US" altLang="en-US" sz="2400" dirty="0">
                <a:sym typeface="Symbol" panose="05050102010706020507" pitchFamily="18" charset="2"/>
              </a:rPr>
              <a:t>)</a:t>
            </a:r>
            <a:endParaRPr lang="en-US" altLang="en-US" sz="2400" dirty="0"/>
          </a:p>
        </p:txBody>
      </p:sp>
      <p:pic>
        <p:nvPicPr>
          <p:cNvPr id="73733" name="Picture 8" descr="alien">
            <a:extLst>
              <a:ext uri="{FF2B5EF4-FFF2-40B4-BE49-F238E27FC236}">
                <a16:creationId xmlns:a16="http://schemas.microsoft.com/office/drawing/2014/main" id="{DD2F2F19-D344-4922-83F3-7CF23DFBD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19400"/>
            <a:ext cx="8715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AutoShape 9">
            <a:extLst>
              <a:ext uri="{FF2B5EF4-FFF2-40B4-BE49-F238E27FC236}">
                <a16:creationId xmlns:a16="http://schemas.microsoft.com/office/drawing/2014/main" id="{ED42601F-5640-4F53-98AB-E0CA2A287C0F}"/>
              </a:ext>
            </a:extLst>
          </p:cNvPr>
          <p:cNvSpPr>
            <a:spLocks noChangeArrowheads="1"/>
          </p:cNvSpPr>
          <p:nvPr/>
        </p:nvSpPr>
        <p:spPr bwMode="auto">
          <a:xfrm>
            <a:off x="5486400" y="1371600"/>
            <a:ext cx="2590800" cy="1981200"/>
          </a:xfrm>
          <a:prstGeom prst="wedgeRectCallout">
            <a:avLst>
              <a:gd name="adj1" fmla="val -47796"/>
              <a:gd name="adj2" fmla="val 56171"/>
            </a:avLst>
          </a:prstGeom>
          <a:solidFill>
            <a:srgbClr val="FFFFFF"/>
          </a:solidFill>
          <a:ln w="9525">
            <a:solidFill>
              <a:srgbClr val="000000"/>
            </a:solidFill>
            <a:miter lim="800000"/>
            <a:headEnd/>
            <a:tailEnd/>
          </a:ln>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a:latin typeface="Times New Roman" panose="02020603050405020304" pitchFamily="18" charset="0"/>
              </a:rPr>
              <a:t>These frequencies are from the specific file that we</a:t>
            </a:r>
            <a:r>
              <a:rPr lang="ja-JP" altLang="en-US" sz="2400">
                <a:latin typeface="Times New Roman" panose="02020603050405020304" pitchFamily="18" charset="0"/>
              </a:rPr>
              <a:t>’</a:t>
            </a:r>
            <a:r>
              <a:rPr lang="en-US" altLang="ja-JP" sz="2400">
                <a:latin typeface="Times New Roman" panose="02020603050405020304" pitchFamily="18" charset="0"/>
              </a:rPr>
              <a:t>re planning to compress!!</a:t>
            </a:r>
            <a:endParaRPr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CCE2E296-98CA-4444-BEA1-9C183D9F2DCA}"/>
              </a:ext>
            </a:extLst>
          </p:cNvPr>
          <p:cNvSpPr>
            <a:spLocks noGrp="1" noChangeArrowheads="1"/>
          </p:cNvSpPr>
          <p:nvPr>
            <p:ph type="title"/>
          </p:nvPr>
        </p:nvSpPr>
        <p:spPr>
          <a:xfrm>
            <a:off x="685800" y="-76200"/>
            <a:ext cx="7772400" cy="1143000"/>
          </a:xfrm>
        </p:spPr>
        <p:txBody>
          <a:bodyPr/>
          <a:lstStyle/>
          <a:p>
            <a:pPr eaLnBrk="1" hangingPunct="1"/>
            <a:r>
              <a:rPr lang="en-US" altLang="en-US"/>
              <a:t>The David Huffman Story!</a:t>
            </a:r>
          </a:p>
        </p:txBody>
      </p:sp>
      <p:grpSp>
        <p:nvGrpSpPr>
          <p:cNvPr id="75778" name="Group 3">
            <a:extLst>
              <a:ext uri="{FF2B5EF4-FFF2-40B4-BE49-F238E27FC236}">
                <a16:creationId xmlns:a16="http://schemas.microsoft.com/office/drawing/2014/main" id="{AF9B7688-32EC-4228-BCB3-ECC1F10B2419}"/>
              </a:ext>
            </a:extLst>
          </p:cNvPr>
          <p:cNvGrpSpPr>
            <a:grpSpLocks/>
          </p:cNvGrpSpPr>
          <p:nvPr/>
        </p:nvGrpSpPr>
        <p:grpSpPr bwMode="auto">
          <a:xfrm>
            <a:off x="381000" y="885825"/>
            <a:ext cx="8218488" cy="180975"/>
            <a:chOff x="295" y="1311"/>
            <a:chExt cx="5177" cy="114"/>
          </a:xfrm>
        </p:grpSpPr>
        <p:sp>
          <p:nvSpPr>
            <p:cNvPr id="75785" name="Rectangle 4">
              <a:extLst>
                <a:ext uri="{FF2B5EF4-FFF2-40B4-BE49-F238E27FC236}">
                  <a16:creationId xmlns:a16="http://schemas.microsoft.com/office/drawing/2014/main" id="{E819191A-4487-42DF-9391-A631A48BAD14}"/>
                </a:ext>
              </a:extLst>
            </p:cNvPr>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86" name="Rectangle 5">
              <a:extLst>
                <a:ext uri="{FF2B5EF4-FFF2-40B4-BE49-F238E27FC236}">
                  <a16:creationId xmlns:a16="http://schemas.microsoft.com/office/drawing/2014/main" id="{A52678E9-3C06-48EB-8A63-E84DAD1EDDD2}"/>
                </a:ext>
              </a:extLst>
            </p:cNvPr>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75779" name="Picture 6" descr="huffman">
            <a:extLst>
              <a:ext uri="{FF2B5EF4-FFF2-40B4-BE49-F238E27FC236}">
                <a16:creationId xmlns:a16="http://schemas.microsoft.com/office/drawing/2014/main" id="{5A66F6B2-18EF-4988-AAE6-1ED5607E6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157797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7">
            <a:extLst>
              <a:ext uri="{FF2B5EF4-FFF2-40B4-BE49-F238E27FC236}">
                <a16:creationId xmlns:a16="http://schemas.microsoft.com/office/drawing/2014/main" id="{250A3138-ECBC-4140-A045-64B29E375391}"/>
              </a:ext>
            </a:extLst>
          </p:cNvPr>
          <p:cNvSpPr>
            <a:spLocks noChangeArrowheads="1"/>
          </p:cNvSpPr>
          <p:nvPr/>
        </p:nvSpPr>
        <p:spPr bwMode="auto">
          <a:xfrm>
            <a:off x="2667000" y="5791200"/>
            <a:ext cx="633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1800" i="1"/>
              <a:t>Huffman coding is one of the fundamental ideas that people </a:t>
            </a:r>
          </a:p>
          <a:p>
            <a:pPr algn="l"/>
            <a:r>
              <a:rPr lang="en-US" altLang="en-US" sz="1800" i="1"/>
              <a:t>in computer science and data communications are using all </a:t>
            </a:r>
          </a:p>
          <a:p>
            <a:pPr algn="l"/>
            <a:r>
              <a:rPr lang="en-US" altLang="en-US" sz="1800" i="1"/>
              <a:t>the time</a:t>
            </a:r>
            <a:r>
              <a:rPr lang="en-US" altLang="en-US" sz="1800"/>
              <a:t> - Donald Knuth</a:t>
            </a:r>
          </a:p>
        </p:txBody>
      </p:sp>
      <p:sp>
        <p:nvSpPr>
          <p:cNvPr id="75781" name="Rectangle 8">
            <a:extLst>
              <a:ext uri="{FF2B5EF4-FFF2-40B4-BE49-F238E27FC236}">
                <a16:creationId xmlns:a16="http://schemas.microsoft.com/office/drawing/2014/main" id="{5A88AE0D-A858-4685-83D8-3DF1378BFAC6}"/>
              </a:ext>
            </a:extLst>
          </p:cNvPr>
          <p:cNvSpPr>
            <a:spLocks noChangeArrowheads="1"/>
          </p:cNvSpPr>
          <p:nvPr/>
        </p:nvSpPr>
        <p:spPr bwMode="auto">
          <a:xfrm>
            <a:off x="5683250" y="1295400"/>
            <a:ext cx="295465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2000" u="sng" dirty="0"/>
              <a:t>Letter		</a:t>
            </a:r>
            <a:r>
              <a:rPr lang="en-US" altLang="en-US" sz="2000" u="sng" dirty="0" err="1"/>
              <a:t>freq</a:t>
            </a:r>
            <a:r>
              <a:rPr lang="en-US" altLang="en-US" sz="2000" u="sng" dirty="0"/>
              <a:t>	</a:t>
            </a:r>
          </a:p>
          <a:p>
            <a:pPr algn="l">
              <a:spcBef>
                <a:spcPct val="50000"/>
              </a:spcBef>
            </a:pPr>
            <a:r>
              <a:rPr lang="en-US" altLang="en-US" sz="2000" dirty="0"/>
              <a:t>s</a:t>
            </a:r>
            <a:r>
              <a:rPr lang="en-US" altLang="en-US" sz="2000" baseline="-25000" dirty="0"/>
              <a:t>		</a:t>
            </a:r>
            <a:r>
              <a:rPr lang="en-US" altLang="en-US" sz="2000" dirty="0"/>
              <a:t>0.6	</a:t>
            </a:r>
          </a:p>
          <a:p>
            <a:pPr algn="l">
              <a:spcBef>
                <a:spcPct val="50000"/>
              </a:spcBef>
            </a:pPr>
            <a:r>
              <a:rPr lang="en-US" altLang="en-US" sz="2000" dirty="0"/>
              <a:t>p		0.2	</a:t>
            </a:r>
          </a:p>
          <a:p>
            <a:pPr algn="l">
              <a:spcBef>
                <a:spcPct val="50000"/>
              </a:spcBef>
            </a:pPr>
            <a:r>
              <a:rPr lang="en-US" altLang="en-US" sz="2000" dirty="0"/>
              <a:t>a		0.1	</a:t>
            </a:r>
          </a:p>
          <a:p>
            <a:pPr algn="l">
              <a:spcBef>
                <a:spcPct val="50000"/>
              </a:spcBef>
            </a:pPr>
            <a:r>
              <a:rPr lang="en-US" altLang="en-US" sz="2000" dirty="0"/>
              <a:t>m		0.1</a:t>
            </a:r>
            <a:r>
              <a:rPr lang="en-US" altLang="en-US" sz="2800" baseline="-25000" dirty="0"/>
              <a:t>	</a:t>
            </a:r>
            <a:endParaRPr lang="en-US" altLang="en-US" sz="2800" dirty="0">
              <a:solidFill>
                <a:srgbClr val="121C85"/>
              </a:solidFill>
            </a:endParaRPr>
          </a:p>
        </p:txBody>
      </p:sp>
      <p:sp>
        <p:nvSpPr>
          <p:cNvPr id="75782" name="Text Box 9">
            <a:extLst>
              <a:ext uri="{FF2B5EF4-FFF2-40B4-BE49-F238E27FC236}">
                <a16:creationId xmlns:a16="http://schemas.microsoft.com/office/drawing/2014/main" id="{B7CBDC18-0FF0-4F61-AFA3-D5FC5DB84B39}"/>
              </a:ext>
            </a:extLst>
          </p:cNvPr>
          <p:cNvSpPr txBox="1">
            <a:spLocks noChangeArrowheads="1"/>
          </p:cNvSpPr>
          <p:nvPr/>
        </p:nvSpPr>
        <p:spPr bwMode="auto">
          <a:xfrm>
            <a:off x="2743200" y="1600200"/>
            <a:ext cx="2358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l"/>
            <a:r>
              <a:rPr lang="en-US" altLang="en-US" sz="2400" dirty="0"/>
              <a:t>map </a:t>
            </a:r>
            <a:r>
              <a:rPr lang="en-US" altLang="en-US" sz="2400" dirty="0" err="1"/>
              <a:t>smppam</a:t>
            </a:r>
            <a:endParaRPr lang="en-US" altLang="en-US" sz="2400" dirty="0"/>
          </a:p>
          <a:p>
            <a:pPr algn="l"/>
            <a:r>
              <a:rPr lang="en-US" altLang="en-US" sz="2400" dirty="0" err="1"/>
              <a:t>ssampamsmam</a:t>
            </a:r>
            <a:endParaRPr lang="en-US" altLang="en-US" sz="2400" dirty="0"/>
          </a:p>
          <a:p>
            <a:pPr algn="l"/>
            <a:r>
              <a:rPr lang="en-US" altLang="en-US" sz="2400" dirty="0"/>
              <a:t>…</a:t>
            </a:r>
            <a:endParaRPr lang="en-US" altLang="en-US" sz="2000" dirty="0"/>
          </a:p>
        </p:txBody>
      </p:sp>
      <p:sp>
        <p:nvSpPr>
          <p:cNvPr id="75783" name="Rectangle 10">
            <a:extLst>
              <a:ext uri="{FF2B5EF4-FFF2-40B4-BE49-F238E27FC236}">
                <a16:creationId xmlns:a16="http://schemas.microsoft.com/office/drawing/2014/main" id="{56BD9161-DFF2-4E8E-BAE7-ECB36355AB76}"/>
              </a:ext>
            </a:extLst>
          </p:cNvPr>
          <p:cNvSpPr>
            <a:spLocks noChangeArrowheads="1"/>
          </p:cNvSpPr>
          <p:nvPr/>
        </p:nvSpPr>
        <p:spPr bwMode="auto">
          <a:xfrm>
            <a:off x="2667000" y="1600200"/>
            <a:ext cx="24384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84" name="Text Box 11">
            <a:extLst>
              <a:ext uri="{FF2B5EF4-FFF2-40B4-BE49-F238E27FC236}">
                <a16:creationId xmlns:a16="http://schemas.microsoft.com/office/drawing/2014/main" id="{7DA3F3F9-2060-4310-B244-5FBD1C2CEF14}"/>
              </a:ext>
            </a:extLst>
          </p:cNvPr>
          <p:cNvSpPr txBox="1">
            <a:spLocks noChangeArrowheads="1"/>
          </p:cNvSpPr>
          <p:nvPr/>
        </p:nvSpPr>
        <p:spPr bwMode="auto">
          <a:xfrm>
            <a:off x="3200400" y="3276600"/>
            <a:ext cx="2035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a:solidFill>
                  <a:srgbClr val="FF0000"/>
                </a:solidFill>
              </a:rPr>
              <a:t>TEXT FILE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5194517</TotalTime>
  <Words>6672</Words>
  <Application>Microsoft Office PowerPoint</Application>
  <PresentationFormat>On-screen Show (4:3)</PresentationFormat>
  <Paragraphs>994</Paragraphs>
  <Slides>56</Slides>
  <Notes>56</Notes>
  <HiddenSlides>25</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56</vt:i4>
      </vt:variant>
      <vt:variant>
        <vt:lpstr>Custom Shows</vt:lpstr>
      </vt:variant>
      <vt:variant>
        <vt:i4>2</vt:i4>
      </vt:variant>
    </vt:vector>
  </HeadingPairs>
  <TitlesOfParts>
    <vt:vector size="66" baseType="lpstr">
      <vt:lpstr>Arial</vt:lpstr>
      <vt:lpstr>Courier</vt:lpstr>
      <vt:lpstr>Courier New</vt:lpstr>
      <vt:lpstr>Courier New Bold</vt:lpstr>
      <vt:lpstr>Impact</vt:lpstr>
      <vt:lpstr>Times</vt:lpstr>
      <vt:lpstr>Times New Roman</vt:lpstr>
      <vt:lpstr>Blank Presentation</vt:lpstr>
      <vt:lpstr>The CS 5 Herald</vt:lpstr>
      <vt:lpstr>Data Compression</vt:lpstr>
      <vt:lpstr>Data Compression</vt:lpstr>
      <vt:lpstr>Data Compression!</vt:lpstr>
      <vt:lpstr>Variable Length Encodings</vt:lpstr>
      <vt:lpstr>The Prefix Property</vt:lpstr>
      <vt:lpstr>Consider the Language “Spamish” which has only four letters in its alphabet…</vt:lpstr>
      <vt:lpstr>The Variable Length Coding Problem…</vt:lpstr>
      <vt:lpstr>The David Huffman Story!</vt:lpstr>
      <vt:lpstr>The David Huffman Story!</vt:lpstr>
      <vt:lpstr>You Try It!</vt:lpstr>
      <vt:lpstr>File I/O</vt:lpstr>
      <vt:lpstr>I wonder about trees—Robert Frost</vt:lpstr>
      <vt:lpstr>I wonder about trees—Robert Frost</vt:lpstr>
      <vt:lpstr>You Try It!</vt:lpstr>
      <vt:lpstr>You Try It!</vt:lpstr>
      <vt:lpstr>Tuples (“immutable lists”)</vt:lpstr>
      <vt:lpstr>Tuples (“immutable lists”)</vt:lpstr>
      <vt:lpstr>Dictionaries</vt:lpstr>
      <vt:lpstr>Dictionaries</vt:lpstr>
      <vt:lpstr>Dictionaries</vt:lpstr>
      <vt:lpstr>The Alien’s Life Advice</vt:lpstr>
      <vt:lpstr>Building the Huffman Tree!</vt:lpstr>
      <vt:lpstr>Building the Huffman Tree!</vt:lpstr>
      <vt:lpstr>Building the Huffman Tree!</vt:lpstr>
      <vt:lpstr>The Huffman Encoder</vt:lpstr>
      <vt:lpstr>PowerPoint Presentation</vt:lpstr>
      <vt:lpstr>PowerPoint Presentation</vt:lpstr>
      <vt:lpstr>One Implementation</vt:lpstr>
      <vt:lpstr>Another Implementation…</vt:lpstr>
      <vt:lpstr>Getters and Setters</vt:lpstr>
      <vt:lpstr>Date “Abstraction”</vt:lpstr>
      <vt:lpstr>The Advantage of Abstraction</vt:lpstr>
      <vt:lpstr>An Important Point</vt:lpstr>
      <vt:lpstr>Another Point…</vt:lpstr>
      <vt:lpstr>repr vs. str</vt:lpstr>
      <vt:lpstr>Thinking Linearly</vt:lpstr>
      <vt:lpstr>PowerPoint Presentation</vt:lpstr>
      <vt:lpstr>Default Arguments</vt:lpstr>
      <vt:lpstr>Inheritance</vt:lpstr>
      <vt:lpstr>PowerPoint Presentation</vt:lpstr>
      <vt:lpstr>PowerPoint Presentation</vt:lpstr>
      <vt:lpstr>The Dangers of Inheritance</vt:lpstr>
      <vt:lpstr>Python Forbids Personality Transplants!</vt:lpstr>
      <vt:lpstr>Millisoft “Shapes”</vt:lpstr>
      <vt:lpstr>Transformation Matrices</vt:lpstr>
      <vt:lpstr>A 2x2 Matrix Class</vt:lpstr>
      <vt:lpstr>A 2x2 Matrix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“Draw” Tricks</vt:lpstr>
      <vt:lpstr>For screen</vt:lpstr>
      <vt:lpstr>For printing</vt:lpstr>
    </vt:vector>
  </TitlesOfParts>
  <Company>Zachary Dodds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Kuenning</cp:lastModifiedBy>
  <cp:revision>548</cp:revision>
  <cp:lastPrinted>2019-11-14T01:31:07Z</cp:lastPrinted>
  <dcterms:created xsi:type="dcterms:W3CDTF">2011-11-08T06:00:36Z</dcterms:created>
  <dcterms:modified xsi:type="dcterms:W3CDTF">2019-11-14T01:31:09Z</dcterms:modified>
</cp:coreProperties>
</file>