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7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8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9.xml" ContentType="application/vnd.openxmlformats-officedocument.presentationml.notesSlide+xml"/>
  <Override PartName="/ppt/tags/tag182.xml" ContentType="application/vnd.openxmlformats-officedocument.presentationml.tags+xml"/>
  <Override PartName="/ppt/notesSlides/notesSlide10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1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2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13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4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5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6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908" r:id="rId2"/>
    <p:sldId id="947" r:id="rId3"/>
    <p:sldId id="963" r:id="rId4"/>
    <p:sldId id="965" r:id="rId5"/>
    <p:sldId id="833" r:id="rId6"/>
    <p:sldId id="842" r:id="rId7"/>
    <p:sldId id="834" r:id="rId8"/>
    <p:sldId id="835" r:id="rId9"/>
    <p:sldId id="962" r:id="rId10"/>
    <p:sldId id="836" r:id="rId11"/>
    <p:sldId id="838" r:id="rId12"/>
    <p:sldId id="940" r:id="rId13"/>
    <p:sldId id="1000" r:id="rId14"/>
    <p:sldId id="939" r:id="rId15"/>
    <p:sldId id="840" r:id="rId16"/>
    <p:sldId id="925" r:id="rId17"/>
    <p:sldId id="830" r:id="rId18"/>
    <p:sldId id="926" r:id="rId19"/>
    <p:sldId id="992" r:id="rId20"/>
    <p:sldId id="993" r:id="rId21"/>
    <p:sldId id="967" r:id="rId22"/>
    <p:sldId id="968" r:id="rId23"/>
    <p:sldId id="969" r:id="rId24"/>
    <p:sldId id="995" r:id="rId25"/>
    <p:sldId id="803" r:id="rId26"/>
    <p:sldId id="790" r:id="rId27"/>
    <p:sldId id="960" r:id="rId28"/>
    <p:sldId id="990" r:id="rId29"/>
    <p:sldId id="972" r:id="rId30"/>
    <p:sldId id="857" r:id="rId31"/>
    <p:sldId id="994" r:id="rId32"/>
    <p:sldId id="861" r:id="rId33"/>
    <p:sldId id="944" r:id="rId34"/>
    <p:sldId id="793" r:id="rId35"/>
    <p:sldId id="866" r:id="rId36"/>
    <p:sldId id="934" r:id="rId37"/>
    <p:sldId id="1001" r:id="rId38"/>
    <p:sldId id="948" r:id="rId39"/>
    <p:sldId id="931" r:id="rId40"/>
    <p:sldId id="817" r:id="rId41"/>
    <p:sldId id="808" r:id="rId42"/>
    <p:sldId id="980" r:id="rId43"/>
    <p:sldId id="818" r:id="rId44"/>
    <p:sldId id="828" r:id="rId45"/>
    <p:sldId id="820" r:id="rId46"/>
    <p:sldId id="769" r:id="rId47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CD"/>
    <a:srgbClr val="CC3300"/>
    <a:srgbClr val="0FA10C"/>
    <a:srgbClr val="FF9900"/>
    <a:srgbClr val="1608F6"/>
    <a:srgbClr val="FFCCFF"/>
    <a:srgbClr val="CCECFF"/>
    <a:srgbClr val="FFCCCC"/>
    <a:srgbClr val="66FF33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-2272" y="-96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167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167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0D0DA3-2883-47AE-B8B2-3D1A6A5CB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52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44F2D7-0C46-41C2-80E3-3706F3D59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94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BC314584-5548-4DF5-8553-1E4CB6F877A5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 smtClean="0">
                <a:latin typeface="Times" charset="0"/>
              </a:rPr>
              <a:t>INHANDOUT</a:t>
            </a:r>
            <a:endParaRPr lang="en-US" dirty="0" smtClean="0">
              <a:latin typeface="Times" charset="0"/>
            </a:endParaRPr>
          </a:p>
          <a:p>
            <a:r>
              <a:rPr lang="en-US" dirty="0" smtClean="0">
                <a:latin typeface="Times" charset="0"/>
              </a:rPr>
              <a:t>Setup:</a:t>
            </a:r>
            <a:r>
              <a:rPr lang="en-US" baseline="0" dirty="0" smtClean="0">
                <a:latin typeface="Times" charset="0"/>
              </a:rPr>
              <a:t> XXX</a:t>
            </a:r>
          </a:p>
          <a:p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DB0B4E4-2D46-443C-8E12-B5E00A6ABC65}" type="slidenum">
              <a:rPr lang="en-US" sz="1200">
                <a:latin typeface="Arial" pitchFamily="34" charset="0"/>
              </a:rPr>
              <a:pPr/>
              <a:t>10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3" tIns="45712" rIns="91423" bIns="45712"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INHANDOUT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B4892DB-A322-40DE-A57B-2854B38BE3B8}" type="slidenum">
              <a:rPr lang="en-US" sz="1200">
                <a:latin typeface="Arial" pitchFamily="34" charset="0"/>
              </a:rPr>
              <a:pPr/>
              <a:t>11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3" tIns="45712" rIns="91423" bIns="45712"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INHANDOUT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FE88FE0-72CF-4CB0-826C-863F789160E7}" type="slidenum">
              <a:rPr lang="en-US" sz="1200">
                <a:latin typeface="Arial" pitchFamily="34" charset="0"/>
              </a:rPr>
              <a:pPr/>
              <a:t>12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3" tIns="45712" rIns="91423" bIns="45712"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QUIZSLIDE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FE88FE0-72CF-4CB0-826C-863F789160E7}" type="slidenum">
              <a:rPr lang="en-US" sz="1200">
                <a:latin typeface="Arial" pitchFamily="34" charset="0"/>
              </a:rPr>
              <a:pPr/>
              <a:t>13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3" tIns="45712" rIns="91423" bIns="45712"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INHANDOUT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FE88FE0-72CF-4CB0-826C-863F789160E7}" type="slidenum">
              <a:rPr lang="en-US" sz="1200">
                <a:latin typeface="Arial" pitchFamily="34" charset="0"/>
              </a:rPr>
              <a:pPr/>
              <a:t>14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3" tIns="45712" rIns="91423" bIns="45712"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INHANDOUTFULL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B1F26A2-9680-49FB-9C04-4F980BF99487}" type="slidenum">
              <a:rPr lang="en-US" sz="1200">
                <a:latin typeface="Arial" pitchFamily="34" charset="0"/>
              </a:rPr>
              <a:pPr/>
              <a:t>15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3" tIns="45712" rIns="91423" bIns="45712"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The trickiest ones are </a:t>
            </a:r>
            <a:r>
              <a:rPr lang="en-US" dirty="0" err="1" smtClean="0">
                <a:latin typeface="Arial" pitchFamily="34" charset="0"/>
              </a:rPr>
              <a:t>winsFor</a:t>
            </a:r>
            <a:r>
              <a:rPr lang="en-US" dirty="0" smtClean="0">
                <a:latin typeface="Arial" pitchFamily="34" charset="0"/>
              </a:rPr>
              <a:t> and </a:t>
            </a:r>
            <a:r>
              <a:rPr lang="en-US" dirty="0" err="1" smtClean="0">
                <a:latin typeface="Arial" pitchFamily="34" charset="0"/>
              </a:rPr>
              <a:t>hostGame</a:t>
            </a:r>
            <a:r>
              <a:rPr lang="en-US" dirty="0" smtClean="0">
                <a:latin typeface="Arial" pitchFamily="34" charset="0"/>
              </a:rPr>
              <a:t>.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4F2D7-0C46-41C2-80E3-3706F3D59A7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68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Highlight that the comparison to True</a:t>
            </a:r>
            <a:r>
              <a:rPr lang="en-US" baseline="0" dirty="0" smtClean="0"/>
              <a:t> is not only redundant, it actually </a:t>
            </a:r>
            <a:r>
              <a:rPr lang="en-US" b="1" baseline="0" dirty="0" smtClean="0"/>
              <a:t>hides</a:t>
            </a:r>
            <a:r>
              <a:rPr lang="en-US" b="0" baseline="0" dirty="0" smtClean="0"/>
              <a:t> the meaning of the test.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4F2D7-0C46-41C2-80E3-3706F3D59A7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92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BC314584-5548-4DF5-8553-1E4CB6F877A5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5D250884-4FD7-4221-8DB7-B1D11B95A0E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scale</a:t>
            </a:r>
            <a:r>
              <a:rPr lang="en-US" baseline="0" dirty="0" smtClean="0"/>
              <a:t> at the top is student reactions: they range from same as 5 to way harder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4F2D7-0C46-41C2-80E3-3706F3D59A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89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5D250884-4FD7-4221-8DB7-B1D11B95A0E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 smtClean="0">
                <a:latin typeface="Times" charset="0"/>
              </a:rPr>
              <a:t>INHANDOUT</a:t>
            </a:r>
            <a:endParaRPr lang="en-US" dirty="0" smtClean="0">
              <a:latin typeface="Times" charset="0"/>
            </a:endParaRPr>
          </a:p>
          <a:p>
            <a:endParaRPr lang="en-US" dirty="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77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5D250884-4FD7-4221-8DB7-B1D11B95A0E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5D250884-4FD7-4221-8DB7-B1D11B95A0E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 smtClean="0">
                <a:latin typeface="Times" charset="0"/>
              </a:rPr>
              <a:t>INHANDOUT</a:t>
            </a:r>
            <a:endParaRPr lang="en-US" dirty="0" smtClean="0">
              <a:latin typeface="Times" charset="0"/>
            </a:endParaRPr>
          </a:p>
          <a:p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5D250884-4FD7-4221-8DB7-B1D11B95A0E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 smtClean="0">
                <a:latin typeface="Times" charset="0"/>
              </a:rPr>
              <a:t>INHANDOUT</a:t>
            </a:r>
            <a:endParaRPr lang="en-US" dirty="0" smtClean="0">
              <a:latin typeface="Times" charset="0"/>
            </a:endParaRPr>
          </a:p>
          <a:p>
            <a:r>
              <a:rPr lang="en-US" dirty="0" smtClean="0">
                <a:latin typeface="Times" charset="0"/>
              </a:rPr>
              <a:t>This slide has a popup.</a:t>
            </a:r>
          </a:p>
          <a:p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5D250884-4FD7-4221-8DB7-B1D11B95A0E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 smtClean="0">
                <a:latin typeface="Times" charset="0"/>
              </a:rPr>
              <a:t>INHANDOUT</a:t>
            </a:r>
            <a:endParaRPr lang="en-US" dirty="0" smtClean="0">
              <a:latin typeface="Times" charset="0"/>
            </a:endParaRPr>
          </a:p>
          <a:p>
            <a:endParaRPr lang="en-US" dirty="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764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BCCA80C8-F5A7-4BF2-8037-384A6F407040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 smtClean="0">
                <a:latin typeface="Times" charset="0"/>
              </a:rPr>
              <a:t>INHANDOUT</a:t>
            </a:r>
            <a:endParaRPr lang="en-US" dirty="0" smtClean="0">
              <a:latin typeface="Times" charset="0"/>
            </a:endParaRPr>
          </a:p>
          <a:p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E5D1A24-B65B-4D08-BDDE-B381F787EF38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4F2D7-0C46-41C2-80E3-3706F3D59A7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461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4F2D7-0C46-41C2-80E3-3706F3D59A7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797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4F2D7-0C46-41C2-80E3-3706F3D59A7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86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4F2D7-0C46-41C2-80E3-3706F3D59A7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336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539E09F-62F7-4E15-8C26-5F44C967714F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539E09F-62F7-4E15-8C26-5F44C967714F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389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08A5B5B-A898-4060-BC40-7134A2559681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08A5B5B-A898-4060-BC40-7134A2559681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04B7ED0-B802-4F37-B7B6-EDCEE6C0D221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0AD26AE-D396-431E-9A2C-1175678E1C71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 smtClean="0">
                <a:latin typeface="Times" charset="0"/>
              </a:rPr>
              <a:t>INHANDOUT</a:t>
            </a:r>
            <a:endParaRPr lang="en-US" dirty="0" smtClean="0">
              <a:latin typeface="Times" charset="0"/>
            </a:endParaRPr>
          </a:p>
          <a:p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83E72BB-EB27-4B79-8AF1-2A53F646FEA0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 smtClean="0">
                <a:latin typeface="Times" charset="0"/>
              </a:rPr>
              <a:t>INHANDOUT</a:t>
            </a:r>
            <a:endParaRPr lang="en-US" dirty="0" smtClean="0">
              <a:latin typeface="Times" charset="0"/>
            </a:endParaRPr>
          </a:p>
          <a:p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83E72BB-EB27-4B79-8AF1-2A53F646FEA0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4B7DC21-EE22-4618-BFE7-7148677E8987}" type="slidenum">
              <a:rPr lang="en-US" sz="1200">
                <a:latin typeface="Times" charset="0"/>
              </a:rPr>
              <a:pPr/>
              <a:t>38</a:t>
            </a:fld>
            <a:endParaRPr lang="en-US" sz="1200">
              <a:latin typeface="Times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 smtClean="0">
                <a:latin typeface="Times" charset="0"/>
              </a:rPr>
              <a:t>INHANDOUT</a:t>
            </a:r>
            <a:endParaRPr lang="en-US" dirty="0" smtClean="0">
              <a:latin typeface="Times" charset="0"/>
            </a:endParaRPr>
          </a:p>
          <a:p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F7F43E9-53D2-4E38-8CAE-BA44578E6C32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 smtClean="0">
                <a:latin typeface="Times" charset="0"/>
              </a:rPr>
              <a:t>INHANDOUT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BE6D05CA-9ECB-43B4-BB81-2399D2363D6C}" type="slidenum">
              <a:rPr lang="en-US" sz="1200">
                <a:latin typeface="Arial" pitchFamily="34" charset="0"/>
              </a:rPr>
              <a:pPr/>
              <a:t>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3" tIns="45712" rIns="91423" bIns="4571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83E72BB-EB27-4B79-8AF1-2A53F646FEA0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" charset="0"/>
              </a:rPr>
              <a:t>Lec20fun has </a:t>
            </a:r>
            <a:r>
              <a:rPr lang="en-US" dirty="0" err="1" smtClean="0">
                <a:latin typeface="Times" charset="0"/>
              </a:rPr>
              <a:t>markov</a:t>
            </a:r>
            <a:r>
              <a:rPr lang="en-US" dirty="0" smtClean="0">
                <a:latin typeface="Times" charset="0"/>
              </a:rPr>
              <a:t>(name,</a:t>
            </a:r>
            <a:r>
              <a:rPr lang="en-US" baseline="0" dirty="0" smtClean="0">
                <a:latin typeface="Times" charset="0"/>
              </a:rPr>
              <a:t> N = 20).  Name is turned into lec20inputs/name.txt.</a:t>
            </a:r>
          </a:p>
          <a:p>
            <a:r>
              <a:rPr lang="en-US" baseline="0" dirty="0" smtClean="0">
                <a:latin typeface="Times" charset="0"/>
              </a:rPr>
              <a:t>Useful names: a (spam </a:t>
            </a:r>
            <a:r>
              <a:rPr lang="en-US" baseline="0" dirty="0" err="1" smtClean="0">
                <a:latin typeface="Times" charset="0"/>
              </a:rPr>
              <a:t>poptarts</a:t>
            </a:r>
            <a:r>
              <a:rPr lang="en-US" baseline="0" dirty="0" smtClean="0">
                <a:latin typeface="Times" charset="0"/>
              </a:rPr>
              <a:t>), spam, hp1, </a:t>
            </a:r>
            <a:r>
              <a:rPr lang="en-US" baseline="0" dirty="0" err="1" smtClean="0">
                <a:latin typeface="Times" charset="0"/>
              </a:rPr>
              <a:t>beatles</a:t>
            </a:r>
            <a:r>
              <a:rPr lang="en-US" baseline="0" dirty="0" smtClean="0">
                <a:latin typeface="Times" charset="0"/>
              </a:rPr>
              <a:t>, constitution, </a:t>
            </a:r>
            <a:r>
              <a:rPr lang="en-US" baseline="0" dirty="0" err="1" smtClean="0">
                <a:latin typeface="Times" charset="0"/>
              </a:rPr>
              <a:t>randj</a:t>
            </a:r>
            <a:endParaRPr lang="en-US" baseline="0" dirty="0" smtClean="0">
              <a:latin typeface="Times" charset="0"/>
            </a:endParaRPr>
          </a:p>
          <a:p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037C627-0321-4BCF-A71D-8035E37BEFA6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037C627-0321-4BCF-A71D-8035E37BEFA6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D023AB3-E169-400F-90C9-CB735A87B1CD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89A5A48-9FE4-4E51-B874-7C25253709FC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5E22705-D5FF-4BE2-B914-639D982BF52B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6881BCF-97C5-4EB4-B6D6-EB6A52082CFE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BE6D05CA-9ECB-43B4-BB81-2399D2363D6C}" type="slidenum">
              <a:rPr lang="en-US" sz="1200">
                <a:latin typeface="Arial" pitchFamily="34" charset="0"/>
              </a:rPr>
              <a:pPr/>
              <a:t>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3" tIns="45712" rIns="91423" bIns="45712"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INHANDOUT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You</a:t>
            </a:r>
            <a:r>
              <a:rPr lang="en-US" baseline="0" dirty="0" smtClean="0">
                <a:latin typeface="Arial" pitchFamily="34" charset="0"/>
              </a:rPr>
              <a:t> choose the data members (and define the methods)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FFD9C01-B246-40E0-97D7-494E8C917413}" type="slidenum">
              <a:rPr lang="en-US" sz="1200">
                <a:latin typeface="Arial" pitchFamily="34" charset="0"/>
              </a:rPr>
              <a:pPr/>
              <a:t>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3" tIns="45712" rIns="91423" bIns="4571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19271A3-ADFC-4B19-9D1B-A441AAF8D6C3}" type="slidenum">
              <a:rPr lang="en-US" sz="1200">
                <a:latin typeface="Arial" pitchFamily="34" charset="0"/>
              </a:rPr>
              <a:pPr/>
              <a:t>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3" tIns="45712" rIns="91423" bIns="45712"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INHANDOUT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AAFCC59-FB06-4E2A-9B47-7846947EF85A}" type="slidenum">
              <a:rPr lang="en-US" sz="1200">
                <a:latin typeface="Arial" pitchFamily="34" charset="0"/>
              </a:rPr>
              <a:pPr/>
              <a:t>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3" tIns="45712" rIns="91423" bIns="4571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19271A3-ADFC-4B19-9D1B-A441AAF8D6C3}" type="slidenum">
              <a:rPr lang="en-US" sz="1200">
                <a:latin typeface="Arial" pitchFamily="34" charset="0"/>
              </a:rPr>
              <a:pPr/>
              <a:t>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3" tIns="45712" rIns="91423" bIns="4571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B77B9-681C-4398-90B3-725400252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3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121FC-902B-44C6-A5C4-312619649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5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DD82-DFCA-461E-A948-1CD4B404F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6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F5479-AB53-411C-AF62-19F3852BA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6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EEBB6-50A9-4C10-B60D-DCFC3793E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7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B14C4-7209-4A51-9F29-0CA3D607E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1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8913C-D3A3-4AAF-B313-ADFCF1011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5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CE3DD-5789-480F-92CA-E9633056B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7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7644-B12C-4F04-A4E7-56E9075DA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2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5B3E4-7F5E-4909-B7CE-F76A85DE4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9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5C17A-FBD6-4F45-840D-1DB0F3523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1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40CD87-9E7A-4129-A2F3-DD560AECC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06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image" Target="../media/image10.png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89.xml"/><Relationship Id="rId10" Type="http://schemas.openxmlformats.org/officeDocument/2006/relationships/tags" Target="../tags/tag194.xml"/><Relationship Id="rId4" Type="http://schemas.openxmlformats.org/officeDocument/2006/relationships/tags" Target="../tags/tag188.xml"/><Relationship Id="rId9" Type="http://schemas.openxmlformats.org/officeDocument/2006/relationships/tags" Target="../tags/tag19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image" Target="../media/image10.png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99.xml"/><Relationship Id="rId10" Type="http://schemas.openxmlformats.org/officeDocument/2006/relationships/tags" Target="../tags/tag204.xml"/><Relationship Id="rId4" Type="http://schemas.openxmlformats.org/officeDocument/2006/relationships/tags" Target="../tags/tag198.xml"/><Relationship Id="rId9" Type="http://schemas.openxmlformats.org/officeDocument/2006/relationships/tags" Target="../tags/tag20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20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10" Type="http://schemas.openxmlformats.org/officeDocument/2006/relationships/tags" Target="../tags/tag220.xml"/><Relationship Id="rId19" Type="http://schemas.openxmlformats.org/officeDocument/2006/relationships/notesSlide" Target="../notesSlides/notesSlide15.xml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2" Type="http://schemas.openxmlformats.org/officeDocument/2006/relationships/tags" Target="../tags/tag229.xml"/><Relationship Id="rId16" Type="http://schemas.openxmlformats.org/officeDocument/2006/relationships/notesSlide" Target="../notesSlides/notesSlide16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5" Type="http://schemas.openxmlformats.org/officeDocument/2006/relationships/tags" Target="../tags/tag232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37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2" Type="http://schemas.openxmlformats.org/officeDocument/2006/relationships/tags" Target="../tags/tag243.xml"/><Relationship Id="rId16" Type="http://schemas.openxmlformats.org/officeDocument/2006/relationships/notesSlide" Target="../notesSlides/notesSlide17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51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3" Type="http://schemas.openxmlformats.org/officeDocument/2006/relationships/tags" Target="../tags/tag23.xml"/><Relationship Id="rId21" Type="http://schemas.openxmlformats.org/officeDocument/2006/relationships/tags" Target="../tags/tag41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notesSlide" Target="../notesSlides/notesSlide5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notesSlide" Target="../notesSlides/notesSlide6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10" Type="http://schemas.openxmlformats.org/officeDocument/2006/relationships/tags" Target="../tags/tag52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91.xml"/><Relationship Id="rId21" Type="http://schemas.openxmlformats.org/officeDocument/2006/relationships/tags" Target="../tags/tag86.xml"/><Relationship Id="rId42" Type="http://schemas.openxmlformats.org/officeDocument/2006/relationships/tags" Target="../tags/tag107.xml"/><Relationship Id="rId47" Type="http://schemas.openxmlformats.org/officeDocument/2006/relationships/tags" Target="../tags/tag112.xml"/><Relationship Id="rId63" Type="http://schemas.openxmlformats.org/officeDocument/2006/relationships/tags" Target="../tags/tag128.xml"/><Relationship Id="rId68" Type="http://schemas.openxmlformats.org/officeDocument/2006/relationships/tags" Target="../tags/tag133.xml"/><Relationship Id="rId84" Type="http://schemas.openxmlformats.org/officeDocument/2006/relationships/tags" Target="../tags/tag149.xml"/><Relationship Id="rId89" Type="http://schemas.openxmlformats.org/officeDocument/2006/relationships/tags" Target="../tags/tag154.xml"/><Relationship Id="rId112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9" Type="http://schemas.openxmlformats.org/officeDocument/2006/relationships/tags" Target="../tags/tag94.xml"/><Relationship Id="rId107" Type="http://schemas.openxmlformats.org/officeDocument/2006/relationships/tags" Target="../tags/tag172.xml"/><Relationship Id="rId11" Type="http://schemas.openxmlformats.org/officeDocument/2006/relationships/tags" Target="../tags/tag76.xml"/><Relationship Id="rId24" Type="http://schemas.openxmlformats.org/officeDocument/2006/relationships/tags" Target="../tags/tag89.xml"/><Relationship Id="rId32" Type="http://schemas.openxmlformats.org/officeDocument/2006/relationships/tags" Target="../tags/tag97.xml"/><Relationship Id="rId37" Type="http://schemas.openxmlformats.org/officeDocument/2006/relationships/tags" Target="../tags/tag102.xml"/><Relationship Id="rId40" Type="http://schemas.openxmlformats.org/officeDocument/2006/relationships/tags" Target="../tags/tag105.xml"/><Relationship Id="rId45" Type="http://schemas.openxmlformats.org/officeDocument/2006/relationships/tags" Target="../tags/tag110.xml"/><Relationship Id="rId53" Type="http://schemas.openxmlformats.org/officeDocument/2006/relationships/tags" Target="../tags/tag118.xml"/><Relationship Id="rId58" Type="http://schemas.openxmlformats.org/officeDocument/2006/relationships/tags" Target="../tags/tag123.xml"/><Relationship Id="rId66" Type="http://schemas.openxmlformats.org/officeDocument/2006/relationships/tags" Target="../tags/tag131.xml"/><Relationship Id="rId74" Type="http://schemas.openxmlformats.org/officeDocument/2006/relationships/tags" Target="../tags/tag139.xml"/><Relationship Id="rId79" Type="http://schemas.openxmlformats.org/officeDocument/2006/relationships/tags" Target="../tags/tag144.xml"/><Relationship Id="rId87" Type="http://schemas.openxmlformats.org/officeDocument/2006/relationships/tags" Target="../tags/tag152.xml"/><Relationship Id="rId102" Type="http://schemas.openxmlformats.org/officeDocument/2006/relationships/tags" Target="../tags/tag167.xml"/><Relationship Id="rId110" Type="http://schemas.openxmlformats.org/officeDocument/2006/relationships/tags" Target="../tags/tag175.xml"/><Relationship Id="rId5" Type="http://schemas.openxmlformats.org/officeDocument/2006/relationships/tags" Target="../tags/tag70.xml"/><Relationship Id="rId61" Type="http://schemas.openxmlformats.org/officeDocument/2006/relationships/tags" Target="../tags/tag126.xml"/><Relationship Id="rId82" Type="http://schemas.openxmlformats.org/officeDocument/2006/relationships/tags" Target="../tags/tag147.xml"/><Relationship Id="rId90" Type="http://schemas.openxmlformats.org/officeDocument/2006/relationships/tags" Target="../tags/tag155.xml"/><Relationship Id="rId95" Type="http://schemas.openxmlformats.org/officeDocument/2006/relationships/tags" Target="../tags/tag160.xml"/><Relationship Id="rId19" Type="http://schemas.openxmlformats.org/officeDocument/2006/relationships/tags" Target="../tags/tag84.xml"/><Relationship Id="rId14" Type="http://schemas.openxmlformats.org/officeDocument/2006/relationships/tags" Target="../tags/tag79.xml"/><Relationship Id="rId22" Type="http://schemas.openxmlformats.org/officeDocument/2006/relationships/tags" Target="../tags/tag87.xml"/><Relationship Id="rId27" Type="http://schemas.openxmlformats.org/officeDocument/2006/relationships/tags" Target="../tags/tag92.xml"/><Relationship Id="rId30" Type="http://schemas.openxmlformats.org/officeDocument/2006/relationships/tags" Target="../tags/tag95.xml"/><Relationship Id="rId35" Type="http://schemas.openxmlformats.org/officeDocument/2006/relationships/tags" Target="../tags/tag100.xml"/><Relationship Id="rId43" Type="http://schemas.openxmlformats.org/officeDocument/2006/relationships/tags" Target="../tags/tag108.xml"/><Relationship Id="rId48" Type="http://schemas.openxmlformats.org/officeDocument/2006/relationships/tags" Target="../tags/tag113.xml"/><Relationship Id="rId56" Type="http://schemas.openxmlformats.org/officeDocument/2006/relationships/tags" Target="../tags/tag121.xml"/><Relationship Id="rId64" Type="http://schemas.openxmlformats.org/officeDocument/2006/relationships/tags" Target="../tags/tag129.xml"/><Relationship Id="rId69" Type="http://schemas.openxmlformats.org/officeDocument/2006/relationships/tags" Target="../tags/tag134.xml"/><Relationship Id="rId77" Type="http://schemas.openxmlformats.org/officeDocument/2006/relationships/tags" Target="../tags/tag142.xml"/><Relationship Id="rId100" Type="http://schemas.openxmlformats.org/officeDocument/2006/relationships/tags" Target="../tags/tag165.xml"/><Relationship Id="rId105" Type="http://schemas.openxmlformats.org/officeDocument/2006/relationships/tags" Target="../tags/tag170.xml"/><Relationship Id="rId113" Type="http://schemas.openxmlformats.org/officeDocument/2006/relationships/notesSlide" Target="../notesSlides/notesSlide8.xml"/><Relationship Id="rId8" Type="http://schemas.openxmlformats.org/officeDocument/2006/relationships/tags" Target="../tags/tag73.xml"/><Relationship Id="rId51" Type="http://schemas.openxmlformats.org/officeDocument/2006/relationships/tags" Target="../tags/tag116.xml"/><Relationship Id="rId72" Type="http://schemas.openxmlformats.org/officeDocument/2006/relationships/tags" Target="../tags/tag137.xml"/><Relationship Id="rId80" Type="http://schemas.openxmlformats.org/officeDocument/2006/relationships/tags" Target="../tags/tag145.xml"/><Relationship Id="rId85" Type="http://schemas.openxmlformats.org/officeDocument/2006/relationships/tags" Target="../tags/tag150.xml"/><Relationship Id="rId93" Type="http://schemas.openxmlformats.org/officeDocument/2006/relationships/tags" Target="../tags/tag158.xml"/><Relationship Id="rId98" Type="http://schemas.openxmlformats.org/officeDocument/2006/relationships/tags" Target="../tags/tag163.xml"/><Relationship Id="rId3" Type="http://schemas.openxmlformats.org/officeDocument/2006/relationships/tags" Target="../tags/tag68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33" Type="http://schemas.openxmlformats.org/officeDocument/2006/relationships/tags" Target="../tags/tag98.xml"/><Relationship Id="rId38" Type="http://schemas.openxmlformats.org/officeDocument/2006/relationships/tags" Target="../tags/tag103.xml"/><Relationship Id="rId46" Type="http://schemas.openxmlformats.org/officeDocument/2006/relationships/tags" Target="../tags/tag111.xml"/><Relationship Id="rId59" Type="http://schemas.openxmlformats.org/officeDocument/2006/relationships/tags" Target="../tags/tag124.xml"/><Relationship Id="rId67" Type="http://schemas.openxmlformats.org/officeDocument/2006/relationships/tags" Target="../tags/tag132.xml"/><Relationship Id="rId103" Type="http://schemas.openxmlformats.org/officeDocument/2006/relationships/tags" Target="../tags/tag168.xml"/><Relationship Id="rId108" Type="http://schemas.openxmlformats.org/officeDocument/2006/relationships/tags" Target="../tags/tag173.xml"/><Relationship Id="rId20" Type="http://schemas.openxmlformats.org/officeDocument/2006/relationships/tags" Target="../tags/tag85.xml"/><Relationship Id="rId41" Type="http://schemas.openxmlformats.org/officeDocument/2006/relationships/tags" Target="../tags/tag106.xml"/><Relationship Id="rId54" Type="http://schemas.openxmlformats.org/officeDocument/2006/relationships/tags" Target="../tags/tag119.xml"/><Relationship Id="rId62" Type="http://schemas.openxmlformats.org/officeDocument/2006/relationships/tags" Target="../tags/tag127.xml"/><Relationship Id="rId70" Type="http://schemas.openxmlformats.org/officeDocument/2006/relationships/tags" Target="../tags/tag135.xml"/><Relationship Id="rId75" Type="http://schemas.openxmlformats.org/officeDocument/2006/relationships/tags" Target="../tags/tag140.xml"/><Relationship Id="rId83" Type="http://schemas.openxmlformats.org/officeDocument/2006/relationships/tags" Target="../tags/tag148.xml"/><Relationship Id="rId88" Type="http://schemas.openxmlformats.org/officeDocument/2006/relationships/tags" Target="../tags/tag153.xml"/><Relationship Id="rId91" Type="http://schemas.openxmlformats.org/officeDocument/2006/relationships/tags" Target="../tags/tag156.xml"/><Relationship Id="rId96" Type="http://schemas.openxmlformats.org/officeDocument/2006/relationships/tags" Target="../tags/tag161.xml"/><Relationship Id="rId111" Type="http://schemas.openxmlformats.org/officeDocument/2006/relationships/tags" Target="../tags/tag176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28" Type="http://schemas.openxmlformats.org/officeDocument/2006/relationships/tags" Target="../tags/tag93.xml"/><Relationship Id="rId36" Type="http://schemas.openxmlformats.org/officeDocument/2006/relationships/tags" Target="../tags/tag101.xml"/><Relationship Id="rId49" Type="http://schemas.openxmlformats.org/officeDocument/2006/relationships/tags" Target="../tags/tag114.xml"/><Relationship Id="rId57" Type="http://schemas.openxmlformats.org/officeDocument/2006/relationships/tags" Target="../tags/tag122.xml"/><Relationship Id="rId106" Type="http://schemas.openxmlformats.org/officeDocument/2006/relationships/tags" Target="../tags/tag171.xml"/><Relationship Id="rId10" Type="http://schemas.openxmlformats.org/officeDocument/2006/relationships/tags" Target="../tags/tag75.xml"/><Relationship Id="rId31" Type="http://schemas.openxmlformats.org/officeDocument/2006/relationships/tags" Target="../tags/tag96.xml"/><Relationship Id="rId44" Type="http://schemas.openxmlformats.org/officeDocument/2006/relationships/tags" Target="../tags/tag109.xml"/><Relationship Id="rId52" Type="http://schemas.openxmlformats.org/officeDocument/2006/relationships/tags" Target="../tags/tag117.xml"/><Relationship Id="rId60" Type="http://schemas.openxmlformats.org/officeDocument/2006/relationships/tags" Target="../tags/tag125.xml"/><Relationship Id="rId65" Type="http://schemas.openxmlformats.org/officeDocument/2006/relationships/tags" Target="../tags/tag130.xml"/><Relationship Id="rId73" Type="http://schemas.openxmlformats.org/officeDocument/2006/relationships/tags" Target="../tags/tag138.xml"/><Relationship Id="rId78" Type="http://schemas.openxmlformats.org/officeDocument/2006/relationships/tags" Target="../tags/tag143.xml"/><Relationship Id="rId81" Type="http://schemas.openxmlformats.org/officeDocument/2006/relationships/tags" Target="../tags/tag146.xml"/><Relationship Id="rId86" Type="http://schemas.openxmlformats.org/officeDocument/2006/relationships/tags" Target="../tags/tag151.xml"/><Relationship Id="rId94" Type="http://schemas.openxmlformats.org/officeDocument/2006/relationships/tags" Target="../tags/tag159.xml"/><Relationship Id="rId99" Type="http://schemas.openxmlformats.org/officeDocument/2006/relationships/tags" Target="../tags/tag164.xml"/><Relationship Id="rId101" Type="http://schemas.openxmlformats.org/officeDocument/2006/relationships/tags" Target="../tags/tag166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39" Type="http://schemas.openxmlformats.org/officeDocument/2006/relationships/tags" Target="../tags/tag104.xml"/><Relationship Id="rId109" Type="http://schemas.openxmlformats.org/officeDocument/2006/relationships/tags" Target="../tags/tag174.xml"/><Relationship Id="rId34" Type="http://schemas.openxmlformats.org/officeDocument/2006/relationships/tags" Target="../tags/tag99.xml"/><Relationship Id="rId50" Type="http://schemas.openxmlformats.org/officeDocument/2006/relationships/tags" Target="../tags/tag115.xml"/><Relationship Id="rId55" Type="http://schemas.openxmlformats.org/officeDocument/2006/relationships/tags" Target="../tags/tag120.xml"/><Relationship Id="rId76" Type="http://schemas.openxmlformats.org/officeDocument/2006/relationships/tags" Target="../tags/tag141.xml"/><Relationship Id="rId97" Type="http://schemas.openxmlformats.org/officeDocument/2006/relationships/tags" Target="../tags/tag162.xml"/><Relationship Id="rId104" Type="http://schemas.openxmlformats.org/officeDocument/2006/relationships/tags" Target="../tags/tag169.xml"/><Relationship Id="rId7" Type="http://schemas.openxmlformats.org/officeDocument/2006/relationships/tags" Target="../tags/tag72.xml"/><Relationship Id="rId71" Type="http://schemas.openxmlformats.org/officeDocument/2006/relationships/tags" Target="../tags/tag136.xml"/><Relationship Id="rId92" Type="http://schemas.openxmlformats.org/officeDocument/2006/relationships/tags" Target="../tags/tag15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79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1.xml"/><Relationship Id="rId4" Type="http://schemas.openxmlformats.org/officeDocument/2006/relationships/tags" Target="../tags/tag1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ounded Rectangle 79"/>
          <p:cNvSpPr>
            <a:spLocks noChangeArrowheads="1"/>
          </p:cNvSpPr>
          <p:nvPr/>
        </p:nvSpPr>
        <p:spPr bwMode="auto">
          <a:xfrm>
            <a:off x="241300" y="1290638"/>
            <a:ext cx="3721100" cy="47259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850900" y="152400"/>
            <a:ext cx="5168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anose="02040503050406030204" pitchFamily="18" charset="0"/>
              </a:rPr>
              <a:t>CS 5 this week</a:t>
            </a:r>
          </a:p>
        </p:txBody>
      </p:sp>
      <p:pic>
        <p:nvPicPr>
          <p:cNvPr id="2053" name="Picture 46" descr="231055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97225"/>
            <a:ext cx="1849438" cy="2381250"/>
          </a:xfrm>
          <a:prstGeom prst="rect">
            <a:avLst/>
          </a:prstGeom>
          <a:noFill/>
          <a:ln w="28575">
            <a:solidFill>
              <a:srgbClr val="0FA1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49" descr="diction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97225"/>
            <a:ext cx="1905000" cy="2381250"/>
          </a:xfrm>
          <a:prstGeom prst="rect">
            <a:avLst/>
          </a:prstGeom>
          <a:noFill/>
          <a:ln w="28575">
            <a:solidFill>
              <a:srgbClr val="0FA1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50"/>
          <p:cNvSpPr>
            <a:spLocks noChangeArrowheads="1"/>
          </p:cNvSpPr>
          <p:nvPr/>
        </p:nvSpPr>
        <p:spPr bwMode="auto">
          <a:xfrm>
            <a:off x="5261269" y="5649913"/>
            <a:ext cx="5934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>
                <a:solidFill>
                  <a:srgbClr val="0FA10C"/>
                </a:solidFill>
                <a:latin typeface="Cambria" panose="02040503050406030204" pitchFamily="18" charset="0"/>
              </a:rPr>
              <a:t>files</a:t>
            </a:r>
          </a:p>
        </p:txBody>
      </p:sp>
      <p:sp>
        <p:nvSpPr>
          <p:cNvPr id="2056" name="Rectangle 51"/>
          <p:cNvSpPr>
            <a:spLocks noChangeArrowheads="1"/>
          </p:cNvSpPr>
          <p:nvPr/>
        </p:nvSpPr>
        <p:spPr bwMode="auto">
          <a:xfrm>
            <a:off x="7017617" y="5649913"/>
            <a:ext cx="1354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>
                <a:solidFill>
                  <a:srgbClr val="0FA10C"/>
                </a:solidFill>
                <a:latin typeface="Cambria" panose="02040503050406030204" pitchFamily="18" charset="0"/>
              </a:rPr>
              <a:t>dictionaries</a:t>
            </a:r>
          </a:p>
        </p:txBody>
      </p:sp>
      <p:sp>
        <p:nvSpPr>
          <p:cNvPr id="2057" name="Rectangle 55"/>
          <p:cNvSpPr>
            <a:spLocks noChangeArrowheads="1"/>
          </p:cNvSpPr>
          <p:nvPr/>
        </p:nvSpPr>
        <p:spPr bwMode="auto">
          <a:xfrm>
            <a:off x="5937102" y="1916113"/>
            <a:ext cx="1475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hw11pr3</a:t>
            </a:r>
            <a:endParaRPr lang="en-US" dirty="0"/>
          </a:p>
        </p:txBody>
      </p:sp>
      <p:grpSp>
        <p:nvGrpSpPr>
          <p:cNvPr id="2058" name="Group 54"/>
          <p:cNvGrpSpPr>
            <a:grpSpLocks/>
          </p:cNvGrpSpPr>
          <p:nvPr/>
        </p:nvGrpSpPr>
        <p:grpSpPr bwMode="auto">
          <a:xfrm>
            <a:off x="8539163" y="6273800"/>
            <a:ext cx="365125" cy="431800"/>
            <a:chOff x="3456" y="1784"/>
            <a:chExt cx="952" cy="1048"/>
          </a:xfrm>
        </p:grpSpPr>
        <p:sp>
          <p:nvSpPr>
            <p:cNvPr id="2110" name="Freeform 55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56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57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58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4" name="Oval 59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5" name="Oval 60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6" name="Oval 61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7" name="Oval 62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8" name="Oval 63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" name="Oval 64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" name="Oval 65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1" name="AutoShape 66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2" name="Freeform 67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68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69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70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71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9" name="Text Box 72"/>
          <p:cNvSpPr txBox="1">
            <a:spLocks noChangeArrowheads="1"/>
          </p:cNvSpPr>
          <p:nvPr/>
        </p:nvSpPr>
        <p:spPr bwMode="auto">
          <a:xfrm>
            <a:off x="6705600" y="6263554"/>
            <a:ext cx="1760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 dirty="0">
                <a:solidFill>
                  <a:srgbClr val="0A6819"/>
                </a:solidFill>
                <a:latin typeface="Cambria" panose="02040503050406030204" pitchFamily="18" charset="0"/>
              </a:rPr>
              <a:t>If I had a dictionary, I guess I could look up what it was!</a:t>
            </a:r>
          </a:p>
        </p:txBody>
      </p:sp>
      <p:sp>
        <p:nvSpPr>
          <p:cNvPr id="2060" name="Rectangle 55"/>
          <p:cNvSpPr>
            <a:spLocks noChangeArrowheads="1"/>
          </p:cNvSpPr>
          <p:nvPr/>
        </p:nvSpPr>
        <p:spPr bwMode="auto">
          <a:xfrm>
            <a:off x="1363663" y="1916113"/>
            <a:ext cx="1477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hw11pr2</a:t>
            </a:r>
            <a:endParaRPr lang="en-US" dirty="0"/>
          </a:p>
        </p:txBody>
      </p:sp>
      <p:sp>
        <p:nvSpPr>
          <p:cNvPr id="2061" name="Oval 68"/>
          <p:cNvSpPr>
            <a:spLocks noChangeArrowheads="1"/>
          </p:cNvSpPr>
          <p:nvPr/>
        </p:nvSpPr>
        <p:spPr bwMode="auto">
          <a:xfrm>
            <a:off x="792163" y="3368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Oval 69"/>
          <p:cNvSpPr>
            <a:spLocks noChangeArrowheads="1"/>
          </p:cNvSpPr>
          <p:nvPr/>
        </p:nvSpPr>
        <p:spPr bwMode="auto">
          <a:xfrm>
            <a:off x="792163" y="3730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Oval 70"/>
          <p:cNvSpPr>
            <a:spLocks noChangeArrowheads="1"/>
          </p:cNvSpPr>
          <p:nvPr/>
        </p:nvSpPr>
        <p:spPr bwMode="auto">
          <a:xfrm>
            <a:off x="792163" y="4094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Oval 71"/>
          <p:cNvSpPr>
            <a:spLocks noChangeArrowheads="1"/>
          </p:cNvSpPr>
          <p:nvPr/>
        </p:nvSpPr>
        <p:spPr bwMode="auto">
          <a:xfrm>
            <a:off x="792163" y="4457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Oval 72"/>
          <p:cNvSpPr>
            <a:spLocks noChangeArrowheads="1"/>
          </p:cNvSpPr>
          <p:nvPr/>
        </p:nvSpPr>
        <p:spPr bwMode="auto">
          <a:xfrm>
            <a:off x="792163" y="48212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Oval 73"/>
          <p:cNvSpPr>
            <a:spLocks noChangeArrowheads="1"/>
          </p:cNvSpPr>
          <p:nvPr/>
        </p:nvSpPr>
        <p:spPr bwMode="auto">
          <a:xfrm>
            <a:off x="792163" y="51847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Oval 74"/>
          <p:cNvSpPr>
            <a:spLocks noChangeArrowheads="1"/>
          </p:cNvSpPr>
          <p:nvPr/>
        </p:nvSpPr>
        <p:spPr bwMode="auto">
          <a:xfrm>
            <a:off x="1173163" y="3368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Oval 75"/>
          <p:cNvSpPr>
            <a:spLocks noChangeArrowheads="1"/>
          </p:cNvSpPr>
          <p:nvPr/>
        </p:nvSpPr>
        <p:spPr bwMode="auto">
          <a:xfrm>
            <a:off x="1173163" y="3730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Oval 76"/>
          <p:cNvSpPr>
            <a:spLocks noChangeArrowheads="1"/>
          </p:cNvSpPr>
          <p:nvPr/>
        </p:nvSpPr>
        <p:spPr bwMode="auto">
          <a:xfrm>
            <a:off x="1173163" y="4094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Oval 77"/>
          <p:cNvSpPr>
            <a:spLocks noChangeArrowheads="1"/>
          </p:cNvSpPr>
          <p:nvPr/>
        </p:nvSpPr>
        <p:spPr bwMode="auto">
          <a:xfrm>
            <a:off x="1173163" y="4457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Oval 78"/>
          <p:cNvSpPr>
            <a:spLocks noChangeArrowheads="1"/>
          </p:cNvSpPr>
          <p:nvPr/>
        </p:nvSpPr>
        <p:spPr bwMode="auto">
          <a:xfrm>
            <a:off x="1173163" y="48212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Oval 79"/>
          <p:cNvSpPr>
            <a:spLocks noChangeArrowheads="1"/>
          </p:cNvSpPr>
          <p:nvPr/>
        </p:nvSpPr>
        <p:spPr bwMode="auto">
          <a:xfrm>
            <a:off x="1554163" y="3368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Oval 80"/>
          <p:cNvSpPr>
            <a:spLocks noChangeArrowheads="1"/>
          </p:cNvSpPr>
          <p:nvPr/>
        </p:nvSpPr>
        <p:spPr bwMode="auto">
          <a:xfrm>
            <a:off x="1554163" y="3730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Oval 81"/>
          <p:cNvSpPr>
            <a:spLocks noChangeArrowheads="1"/>
          </p:cNvSpPr>
          <p:nvPr/>
        </p:nvSpPr>
        <p:spPr bwMode="auto">
          <a:xfrm>
            <a:off x="1554163" y="4094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Oval 82"/>
          <p:cNvSpPr>
            <a:spLocks noChangeArrowheads="1"/>
          </p:cNvSpPr>
          <p:nvPr/>
        </p:nvSpPr>
        <p:spPr bwMode="auto">
          <a:xfrm>
            <a:off x="1554163" y="4457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Oval 83"/>
          <p:cNvSpPr>
            <a:spLocks noChangeArrowheads="1"/>
          </p:cNvSpPr>
          <p:nvPr/>
        </p:nvSpPr>
        <p:spPr bwMode="auto">
          <a:xfrm>
            <a:off x="1554163" y="48212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7" name="Oval 84"/>
          <p:cNvSpPr>
            <a:spLocks noChangeArrowheads="1"/>
          </p:cNvSpPr>
          <p:nvPr/>
        </p:nvSpPr>
        <p:spPr bwMode="auto">
          <a:xfrm>
            <a:off x="1935163" y="3368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8" name="Oval 85"/>
          <p:cNvSpPr>
            <a:spLocks noChangeArrowheads="1"/>
          </p:cNvSpPr>
          <p:nvPr/>
        </p:nvSpPr>
        <p:spPr bwMode="auto">
          <a:xfrm>
            <a:off x="1935163" y="3730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9" name="Oval 86"/>
          <p:cNvSpPr>
            <a:spLocks noChangeArrowheads="1"/>
          </p:cNvSpPr>
          <p:nvPr/>
        </p:nvSpPr>
        <p:spPr bwMode="auto">
          <a:xfrm>
            <a:off x="1935163" y="4094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Oval 87"/>
          <p:cNvSpPr>
            <a:spLocks noChangeArrowheads="1"/>
          </p:cNvSpPr>
          <p:nvPr/>
        </p:nvSpPr>
        <p:spPr bwMode="auto">
          <a:xfrm>
            <a:off x="1935163" y="44577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Oval 88"/>
          <p:cNvSpPr>
            <a:spLocks noChangeArrowheads="1"/>
          </p:cNvSpPr>
          <p:nvPr/>
        </p:nvSpPr>
        <p:spPr bwMode="auto">
          <a:xfrm>
            <a:off x="1935163" y="48212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2" name="Oval 89"/>
          <p:cNvSpPr>
            <a:spLocks noChangeArrowheads="1"/>
          </p:cNvSpPr>
          <p:nvPr/>
        </p:nvSpPr>
        <p:spPr bwMode="auto">
          <a:xfrm>
            <a:off x="2316163" y="3368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3" name="Oval 90"/>
          <p:cNvSpPr>
            <a:spLocks noChangeArrowheads="1"/>
          </p:cNvSpPr>
          <p:nvPr/>
        </p:nvSpPr>
        <p:spPr bwMode="auto">
          <a:xfrm>
            <a:off x="2316163" y="3730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4" name="Oval 91"/>
          <p:cNvSpPr>
            <a:spLocks noChangeArrowheads="1"/>
          </p:cNvSpPr>
          <p:nvPr/>
        </p:nvSpPr>
        <p:spPr bwMode="auto">
          <a:xfrm>
            <a:off x="2316163" y="4094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5" name="Oval 92"/>
          <p:cNvSpPr>
            <a:spLocks noChangeArrowheads="1"/>
          </p:cNvSpPr>
          <p:nvPr/>
        </p:nvSpPr>
        <p:spPr bwMode="auto">
          <a:xfrm>
            <a:off x="2316163" y="4457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6" name="Oval 93"/>
          <p:cNvSpPr>
            <a:spLocks noChangeArrowheads="1"/>
          </p:cNvSpPr>
          <p:nvPr/>
        </p:nvSpPr>
        <p:spPr bwMode="auto">
          <a:xfrm>
            <a:off x="2316163" y="51847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Oval 94"/>
          <p:cNvSpPr>
            <a:spLocks noChangeArrowheads="1"/>
          </p:cNvSpPr>
          <p:nvPr/>
        </p:nvSpPr>
        <p:spPr bwMode="auto">
          <a:xfrm>
            <a:off x="2697163" y="3368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8" name="Oval 95"/>
          <p:cNvSpPr>
            <a:spLocks noChangeArrowheads="1"/>
          </p:cNvSpPr>
          <p:nvPr/>
        </p:nvSpPr>
        <p:spPr bwMode="auto">
          <a:xfrm>
            <a:off x="2697163" y="3730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9" name="Oval 96"/>
          <p:cNvSpPr>
            <a:spLocks noChangeArrowheads="1"/>
          </p:cNvSpPr>
          <p:nvPr/>
        </p:nvSpPr>
        <p:spPr bwMode="auto">
          <a:xfrm>
            <a:off x="2697163" y="4094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0" name="Oval 97"/>
          <p:cNvSpPr>
            <a:spLocks noChangeArrowheads="1"/>
          </p:cNvSpPr>
          <p:nvPr/>
        </p:nvSpPr>
        <p:spPr bwMode="auto">
          <a:xfrm>
            <a:off x="2697163" y="4457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1" name="Oval 98"/>
          <p:cNvSpPr>
            <a:spLocks noChangeArrowheads="1"/>
          </p:cNvSpPr>
          <p:nvPr/>
        </p:nvSpPr>
        <p:spPr bwMode="auto">
          <a:xfrm>
            <a:off x="2697163" y="48212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2" name="Oval 99"/>
          <p:cNvSpPr>
            <a:spLocks noChangeArrowheads="1"/>
          </p:cNvSpPr>
          <p:nvPr/>
        </p:nvSpPr>
        <p:spPr bwMode="auto">
          <a:xfrm>
            <a:off x="3078163" y="3368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3" name="Oval 100"/>
          <p:cNvSpPr>
            <a:spLocks noChangeArrowheads="1"/>
          </p:cNvSpPr>
          <p:nvPr/>
        </p:nvSpPr>
        <p:spPr bwMode="auto">
          <a:xfrm>
            <a:off x="3078163" y="3730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4" name="Oval 101"/>
          <p:cNvSpPr>
            <a:spLocks noChangeArrowheads="1"/>
          </p:cNvSpPr>
          <p:nvPr/>
        </p:nvSpPr>
        <p:spPr bwMode="auto">
          <a:xfrm>
            <a:off x="3078163" y="4094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5" name="Oval 102"/>
          <p:cNvSpPr>
            <a:spLocks noChangeArrowheads="1"/>
          </p:cNvSpPr>
          <p:nvPr/>
        </p:nvSpPr>
        <p:spPr bwMode="auto">
          <a:xfrm>
            <a:off x="3078163" y="4457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6" name="Oval 103"/>
          <p:cNvSpPr>
            <a:spLocks noChangeArrowheads="1"/>
          </p:cNvSpPr>
          <p:nvPr/>
        </p:nvSpPr>
        <p:spPr bwMode="auto">
          <a:xfrm>
            <a:off x="3078163" y="48212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7" name="Oval 104"/>
          <p:cNvSpPr>
            <a:spLocks noChangeArrowheads="1"/>
          </p:cNvSpPr>
          <p:nvPr/>
        </p:nvSpPr>
        <p:spPr bwMode="auto">
          <a:xfrm>
            <a:off x="3078163" y="51847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8" name="Rectangle 105"/>
          <p:cNvSpPr>
            <a:spLocks noChangeArrowheads="1"/>
          </p:cNvSpPr>
          <p:nvPr/>
        </p:nvSpPr>
        <p:spPr bwMode="auto">
          <a:xfrm>
            <a:off x="731838" y="32845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" name="Oval 120" descr="Dark vertical"/>
          <p:cNvSpPr>
            <a:spLocks noChangeArrowheads="1"/>
          </p:cNvSpPr>
          <p:nvPr/>
        </p:nvSpPr>
        <p:spPr bwMode="auto">
          <a:xfrm>
            <a:off x="1182688" y="51927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0" name="Oval 121" descr="Dark vertical"/>
          <p:cNvSpPr>
            <a:spLocks noChangeArrowheads="1"/>
          </p:cNvSpPr>
          <p:nvPr/>
        </p:nvSpPr>
        <p:spPr bwMode="auto">
          <a:xfrm>
            <a:off x="1563688" y="51927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1" name="Oval 122" descr="Dark vertical"/>
          <p:cNvSpPr>
            <a:spLocks noChangeArrowheads="1"/>
          </p:cNvSpPr>
          <p:nvPr/>
        </p:nvSpPr>
        <p:spPr bwMode="auto">
          <a:xfrm>
            <a:off x="1944688" y="51927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2" name="Oval 123" descr="Dark vertical"/>
          <p:cNvSpPr>
            <a:spLocks noChangeArrowheads="1"/>
          </p:cNvSpPr>
          <p:nvPr/>
        </p:nvSpPr>
        <p:spPr bwMode="auto">
          <a:xfrm>
            <a:off x="2316163" y="48339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3" name="Oval 124" descr="Dark vertical"/>
          <p:cNvSpPr>
            <a:spLocks noChangeArrowheads="1"/>
          </p:cNvSpPr>
          <p:nvPr/>
        </p:nvSpPr>
        <p:spPr bwMode="auto">
          <a:xfrm>
            <a:off x="2697163" y="51784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4" name="Rectangle 50"/>
          <p:cNvSpPr>
            <a:spLocks noChangeArrowheads="1"/>
          </p:cNvSpPr>
          <p:nvPr/>
        </p:nvSpPr>
        <p:spPr bwMode="auto">
          <a:xfrm>
            <a:off x="862002" y="2774950"/>
            <a:ext cx="27193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>
                <a:solidFill>
                  <a:srgbClr val="0FA10C"/>
                </a:solidFill>
                <a:latin typeface="Cambria" panose="02040503050406030204" pitchFamily="18" charset="0"/>
              </a:rPr>
              <a:t>Connect Four </a:t>
            </a:r>
            <a:r>
              <a:rPr lang="en-US" sz="1800" b="1">
                <a:latin typeface="Cambria" panose="02040503050406030204" pitchFamily="18" charset="0"/>
                <a:cs typeface="Courier New" pitchFamily="49" charset="0"/>
              </a:rPr>
              <a:t>Board</a:t>
            </a:r>
            <a:r>
              <a:rPr lang="en-US" sz="1800">
                <a:solidFill>
                  <a:srgbClr val="0FA10C"/>
                </a:solidFill>
                <a:latin typeface="Cambria" panose="02040503050406030204" pitchFamily="18" charset="0"/>
                <a:cs typeface="Courier New" pitchFamily="49" charset="0"/>
              </a:rPr>
              <a:t> class</a:t>
            </a:r>
          </a:p>
        </p:txBody>
      </p:sp>
      <p:sp>
        <p:nvSpPr>
          <p:cNvPr id="2105" name="Rectangle 50"/>
          <p:cNvSpPr>
            <a:spLocks noChangeArrowheads="1"/>
          </p:cNvSpPr>
          <p:nvPr/>
        </p:nvSpPr>
        <p:spPr bwMode="auto">
          <a:xfrm>
            <a:off x="5206955" y="2635250"/>
            <a:ext cx="2767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FA10C"/>
                </a:solidFill>
                <a:latin typeface="Cambria" panose="02040503050406030204" pitchFamily="18" charset="0"/>
              </a:rPr>
              <a:t>File </a:t>
            </a:r>
            <a:r>
              <a:rPr lang="en-US" sz="1800" dirty="0">
                <a:solidFill>
                  <a:srgbClr val="0FA10C"/>
                </a:solidFill>
                <a:latin typeface="Cambria" panose="02040503050406030204" pitchFamily="18" charset="0"/>
              </a:rPr>
              <a:t>and dictionary classes</a:t>
            </a:r>
          </a:p>
        </p:txBody>
      </p:sp>
      <p:sp>
        <p:nvSpPr>
          <p:cNvPr id="2106" name="Rectangle 104"/>
          <p:cNvSpPr>
            <a:spLocks noChangeArrowheads="1"/>
          </p:cNvSpPr>
          <p:nvPr/>
        </p:nvSpPr>
        <p:spPr bwMode="auto">
          <a:xfrm>
            <a:off x="907874" y="1290638"/>
            <a:ext cx="2465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ambria" panose="02040503050406030204" pitchFamily="18" charset="0"/>
              </a:rPr>
              <a:t>Building classes...</a:t>
            </a:r>
          </a:p>
        </p:txBody>
      </p:sp>
      <p:sp>
        <p:nvSpPr>
          <p:cNvPr id="2107" name="Rectangle 105"/>
          <p:cNvSpPr>
            <a:spLocks noChangeArrowheads="1"/>
          </p:cNvSpPr>
          <p:nvPr/>
        </p:nvSpPr>
        <p:spPr bwMode="auto">
          <a:xfrm>
            <a:off x="5189365" y="1290638"/>
            <a:ext cx="3016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Cambria" panose="02040503050406030204" pitchFamily="18" charset="0"/>
              </a:rPr>
              <a:t>... vs. using the library</a:t>
            </a:r>
          </a:p>
        </p:txBody>
      </p:sp>
      <p:sp>
        <p:nvSpPr>
          <p:cNvPr id="2109" name="Rectangle 50"/>
          <p:cNvSpPr>
            <a:spLocks noChangeArrowheads="1"/>
          </p:cNvSpPr>
          <p:nvPr/>
        </p:nvSpPr>
        <p:spPr bwMode="auto">
          <a:xfrm>
            <a:off x="6780346" y="337066"/>
            <a:ext cx="1834156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800" dirty="0" err="1">
                <a:latin typeface="Cambria" panose="02040503050406030204" pitchFamily="18" charset="0"/>
              </a:rPr>
              <a:t>Hw</a:t>
            </a:r>
            <a:r>
              <a:rPr lang="en-US" sz="1800" dirty="0">
                <a:latin typeface="Cambria" panose="02040503050406030204" pitchFamily="18" charset="0"/>
              </a:rPr>
              <a:t> #</a:t>
            </a:r>
            <a:r>
              <a:rPr lang="en-US" sz="1800" dirty="0" smtClean="0">
                <a:latin typeface="Cambria" panose="02040503050406030204" pitchFamily="18" charset="0"/>
              </a:rPr>
              <a:t>11 </a:t>
            </a:r>
            <a:r>
              <a:rPr lang="en-US" sz="1800" dirty="0">
                <a:latin typeface="Cambria" panose="02040503050406030204" pitchFamily="18" charset="0"/>
              </a:rPr>
              <a:t>due </a:t>
            </a:r>
            <a:r>
              <a:rPr lang="en-US" sz="1800" b="1" dirty="0" smtClean="0">
                <a:latin typeface="Cambria" panose="02040503050406030204" pitchFamily="18" charset="0"/>
              </a:rPr>
              <a:t>4/9</a:t>
            </a:r>
            <a:endParaRPr lang="en-US" sz="18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6"/>
          <p:cNvSpPr>
            <a:spLocks noChangeArrowheads="1"/>
          </p:cNvSpPr>
          <p:nvPr/>
        </p:nvSpPr>
        <p:spPr bwMode="auto">
          <a:xfrm>
            <a:off x="301625" y="1295400"/>
            <a:ext cx="818044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1" dirty="0">
                <a:solidFill>
                  <a:srgbClr val="F38D0F"/>
                </a:solidFill>
                <a:latin typeface="Courier New" pitchFamily="49" charset="0"/>
              </a:rPr>
              <a:t>class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Board(</a:t>
            </a:r>
            <a:r>
              <a:rPr lang="en-US" sz="1800" b="1" dirty="0" smtClean="0">
                <a:solidFill>
                  <a:srgbClr val="FFC000"/>
                </a:solidFill>
                <a:latin typeface="Courier New" pitchFamily="49" charset="0"/>
              </a:rPr>
              <a:t>object</a:t>
            </a:r>
            <a:r>
              <a:rPr lang="en-US" sz="1800" b="1" dirty="0" smtClean="0">
                <a:latin typeface="Courier New" pitchFamily="49" charset="0"/>
              </a:rPr>
              <a:t>):</a:t>
            </a:r>
            <a:endParaRPr lang="en-US" sz="1800" b="1" dirty="0">
              <a:latin typeface="Courier New" pitchFamily="49" charset="0"/>
            </a:endParaRPr>
          </a:p>
          <a:p>
            <a:pPr algn="l"/>
            <a:r>
              <a:rPr lang="en-US" sz="1800" b="1" dirty="0">
                <a:solidFill>
                  <a:srgbClr val="06961A"/>
                </a:solidFill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06961A"/>
                </a:solidFill>
                <a:latin typeface="Courier New" pitchFamily="49" charset="0"/>
              </a:rPr>
              <a:t>"""A </a:t>
            </a:r>
            <a:r>
              <a:rPr lang="en-US" sz="1800" b="1" dirty="0" smtClean="0">
                <a:solidFill>
                  <a:srgbClr val="06961A"/>
                </a:solidFill>
                <a:latin typeface="Courier New" pitchFamily="49" charset="0"/>
              </a:rPr>
              <a:t>data type </a:t>
            </a:r>
            <a:r>
              <a:rPr lang="en-US" sz="1800" b="1" dirty="0">
                <a:solidFill>
                  <a:srgbClr val="06961A"/>
                </a:solidFill>
                <a:latin typeface="Courier New" pitchFamily="49" charset="0"/>
              </a:rPr>
              <a:t>representing a </a:t>
            </a:r>
            <a:r>
              <a:rPr lang="en-US" sz="1800" b="1" dirty="0" smtClean="0">
                <a:solidFill>
                  <a:srgbClr val="06961A"/>
                </a:solidFill>
                <a:latin typeface="Courier New" pitchFamily="49" charset="0"/>
              </a:rPr>
              <a:t>Connect-4 </a:t>
            </a:r>
            <a:r>
              <a:rPr lang="en-US" sz="1800" b="1" dirty="0">
                <a:solidFill>
                  <a:srgbClr val="06961A"/>
                </a:solidFill>
                <a:latin typeface="Courier New" pitchFamily="49" charset="0"/>
              </a:rPr>
              <a:t>board</a:t>
            </a:r>
          </a:p>
          <a:p>
            <a:pPr algn="l"/>
            <a:r>
              <a:rPr lang="en-US" sz="1800" b="1" dirty="0">
                <a:solidFill>
                  <a:srgbClr val="06961A"/>
                </a:solidFill>
                <a:latin typeface="Courier New" pitchFamily="49" charset="0"/>
              </a:rPr>
              <a:t>       </a:t>
            </a:r>
            <a:r>
              <a:rPr lang="en-US" sz="1800" b="1" dirty="0" smtClean="0">
                <a:solidFill>
                  <a:srgbClr val="06961A"/>
                </a:solidFill>
                <a:latin typeface="Courier New" pitchFamily="49" charset="0"/>
              </a:rPr>
              <a:t>with </a:t>
            </a:r>
            <a:r>
              <a:rPr lang="en-US" sz="1800" b="1" dirty="0">
                <a:solidFill>
                  <a:srgbClr val="06961A"/>
                </a:solidFill>
                <a:latin typeface="Courier New" pitchFamily="49" charset="0"/>
              </a:rPr>
              <a:t>an arbitrary number of rows and </a:t>
            </a:r>
            <a:r>
              <a:rPr lang="en-US" sz="1800" b="1" dirty="0" smtClean="0">
                <a:solidFill>
                  <a:srgbClr val="06961A"/>
                </a:solidFill>
                <a:latin typeface="Courier New" pitchFamily="49" charset="0"/>
              </a:rPr>
              <a:t>columns."""</a:t>
            </a:r>
            <a:endParaRPr lang="en-US" sz="1800" b="1" dirty="0">
              <a:latin typeface="Courier New" pitchFamily="49" charset="0"/>
            </a:endParaRPr>
          </a:p>
          <a:p>
            <a:pPr algn="l"/>
            <a:r>
              <a:rPr lang="en-US" sz="1800" b="1" dirty="0">
                <a:latin typeface="Courier New" pitchFamily="49" charset="0"/>
              </a:rPr>
              <a:t>    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B04FF"/>
                </a:solidFill>
                <a:latin typeface="Courier New" pitchFamily="49" charset="0"/>
              </a:rPr>
              <a:t>__</a:t>
            </a:r>
            <a:r>
              <a:rPr lang="en-US" sz="1800" b="1" dirty="0" err="1">
                <a:solidFill>
                  <a:srgbClr val="0B04FF"/>
                </a:solidFill>
                <a:latin typeface="Courier New" pitchFamily="49" charset="0"/>
              </a:rPr>
              <a:t>init</a:t>
            </a:r>
            <a:r>
              <a:rPr lang="en-US" sz="1800" b="1" dirty="0" smtClean="0">
                <a:solidFill>
                  <a:srgbClr val="0B04FF"/>
                </a:solidFill>
                <a:latin typeface="Courier New" pitchFamily="49" charset="0"/>
              </a:rPr>
              <a:t>__</a:t>
            </a:r>
            <a:r>
              <a:rPr lang="en-US" sz="1800" b="1" dirty="0" smtClean="0">
                <a:latin typeface="Courier New" pitchFamily="49" charset="0"/>
              </a:rPr>
              <a:t>(self</a:t>
            </a:r>
            <a:r>
              <a:rPr lang="en-US" sz="1800" b="1" dirty="0">
                <a:latin typeface="Courier New" pitchFamily="49" charset="0"/>
              </a:rPr>
              <a:t>, width, </a:t>
            </a:r>
            <a:r>
              <a:rPr lang="en-US" sz="1800" b="1" dirty="0" smtClean="0">
                <a:latin typeface="Courier New" pitchFamily="49" charset="0"/>
              </a:rPr>
              <a:t>height):</a:t>
            </a:r>
            <a:endParaRPr lang="en-US" sz="1800" b="1" dirty="0">
              <a:latin typeface="Courier New" pitchFamily="49" charset="0"/>
            </a:endParaRPr>
          </a:p>
          <a:p>
            <a:pPr algn="l"/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smtClean="0">
                <a:solidFill>
                  <a:srgbClr val="06961A"/>
                </a:solidFill>
                <a:latin typeface="Courier New" pitchFamily="49" charset="0"/>
              </a:rPr>
              <a:t>"""Construct </a:t>
            </a:r>
            <a:r>
              <a:rPr lang="en-US" sz="1800" b="1" dirty="0">
                <a:solidFill>
                  <a:srgbClr val="06961A"/>
                </a:solidFill>
                <a:latin typeface="Courier New" pitchFamily="49" charset="0"/>
              </a:rPr>
              <a:t>objects of type Board, </a:t>
            </a:r>
            <a:r>
              <a:rPr lang="en-US" sz="1800" b="1" dirty="0" smtClean="0">
                <a:solidFill>
                  <a:srgbClr val="06961A"/>
                </a:solidFill>
                <a:latin typeface="Courier New" pitchFamily="49" charset="0"/>
              </a:rPr>
              <a:t>with</a:t>
            </a:r>
          </a:p>
          <a:p>
            <a:pPr algn="l"/>
            <a:r>
              <a:rPr lang="en-US" sz="1800" b="1" dirty="0" smtClean="0">
                <a:solidFill>
                  <a:srgbClr val="06961A"/>
                </a:solidFill>
                <a:latin typeface="Courier New" pitchFamily="49" charset="0"/>
              </a:rPr>
              <a:t>           the </a:t>
            </a:r>
            <a:r>
              <a:rPr lang="en-US" sz="1800" b="1" dirty="0">
                <a:solidFill>
                  <a:srgbClr val="06961A"/>
                </a:solidFill>
                <a:latin typeface="Courier New" pitchFamily="49" charset="0"/>
              </a:rPr>
              <a:t>given width and height</a:t>
            </a:r>
            <a:r>
              <a:rPr lang="en-US" sz="1800" b="1" dirty="0" smtClean="0">
                <a:solidFill>
                  <a:srgbClr val="06961A"/>
                </a:solidFill>
                <a:latin typeface="Courier New" pitchFamily="49" charset="0"/>
              </a:rPr>
              <a:t>."""</a:t>
            </a:r>
            <a:endParaRPr lang="en-US" sz="1800" b="1" dirty="0">
              <a:latin typeface="Courier New" pitchFamily="49" charset="0"/>
            </a:endParaRPr>
          </a:p>
          <a:p>
            <a:pPr algn="l"/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>
                <a:solidFill>
                  <a:srgbClr val="800000"/>
                </a:solidFill>
                <a:latin typeface="Courier New" pitchFamily="49" charset="0"/>
              </a:rPr>
              <a:t>self.width</a:t>
            </a:r>
            <a:r>
              <a:rPr lang="en-US" sz="1800" b="1" dirty="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= width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>
                <a:solidFill>
                  <a:srgbClr val="800000"/>
                </a:solidFill>
                <a:latin typeface="Courier New" pitchFamily="49" charset="0"/>
              </a:rPr>
              <a:t>self.height</a:t>
            </a:r>
            <a:r>
              <a:rPr lang="en-US" sz="1800" b="1" dirty="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= height</a:t>
            </a:r>
          </a:p>
          <a:p>
            <a:pPr algn="l"/>
            <a:r>
              <a:rPr lang="en-US" sz="1800" b="1" dirty="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800000"/>
                </a:solidFill>
                <a:latin typeface="Courier New" pitchFamily="49" charset="0"/>
              </a:rPr>
              <a:t>       </a:t>
            </a:r>
            <a:r>
              <a:rPr lang="en-US" sz="1800" b="1" dirty="0" err="1" smtClean="0">
                <a:solidFill>
                  <a:srgbClr val="800000"/>
                </a:solidFill>
                <a:latin typeface="Courier New" pitchFamily="49" charset="0"/>
              </a:rPr>
              <a:t>self.data</a:t>
            </a:r>
            <a:r>
              <a:rPr lang="en-US" sz="1800" b="1" dirty="0" smtClean="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= </a:t>
            </a:r>
            <a:r>
              <a:rPr lang="en-US" sz="1800" b="1" dirty="0" smtClean="0">
                <a:latin typeface="Courier New" pitchFamily="49" charset="0"/>
              </a:rPr>
              <a:t>[[' </a:t>
            </a:r>
            <a:r>
              <a:rPr lang="en-US" sz="1800" b="1" dirty="0" smtClean="0">
                <a:latin typeface="Courier New" pitchFamily="49" charset="0"/>
              </a:rPr>
              <a:t>']*width </a:t>
            </a:r>
            <a:r>
              <a:rPr lang="en-US" sz="1800" b="1" dirty="0">
                <a:latin typeface="Courier New" pitchFamily="49" charset="0"/>
              </a:rPr>
              <a:t>for row in </a:t>
            </a:r>
            <a:r>
              <a:rPr lang="en-US" sz="1800" b="1" dirty="0" smtClean="0">
                <a:latin typeface="Courier New" pitchFamily="49" charset="0"/>
              </a:rPr>
              <a:t>range(height)]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608375">
            <a:off x="6854825" y="290577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the "constructor"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4200" b="1" dirty="0" err="1" smtClean="0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__</a:t>
            </a:r>
            <a:endParaRPr lang="en-US" sz="4200" b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Up Arrow 4"/>
          <p:cNvSpPr/>
          <p:nvPr/>
        </p:nvSpPr>
        <p:spPr bwMode="auto">
          <a:xfrm>
            <a:off x="4591050" y="4343400"/>
            <a:ext cx="838200" cy="685800"/>
          </a:xfrm>
          <a:prstGeom prst="up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1" charset="0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952750" y="5121024"/>
            <a:ext cx="4114800" cy="92333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22228B"/>
                </a:solidFill>
                <a:latin typeface="Calibri" pitchFamily="34" charset="0"/>
              </a:rPr>
              <a:t>This </a:t>
            </a:r>
            <a:r>
              <a:rPr lang="en-US" sz="1800" dirty="0">
                <a:solidFill>
                  <a:srgbClr val="22228B"/>
                </a:solidFill>
                <a:latin typeface="Calibri" pitchFamily="34" charset="0"/>
              </a:rPr>
              <a:t>list comprehension lets us create  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height </a:t>
            </a:r>
            <a:r>
              <a:rPr lang="en-US" sz="1800" dirty="0" smtClean="0">
                <a:solidFill>
                  <a:srgbClr val="22228B"/>
                </a:solidFill>
                <a:latin typeface="Calibri" pitchFamily="34" charset="0"/>
              </a:rPr>
              <a:t>independent </a:t>
            </a:r>
            <a:r>
              <a:rPr lang="en-US" sz="1800" dirty="0">
                <a:solidFill>
                  <a:srgbClr val="22228B"/>
                </a:solidFill>
                <a:latin typeface="Calibri" pitchFamily="34" charset="0"/>
              </a:rPr>
              <a:t>rows with   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width</a:t>
            </a:r>
            <a:r>
              <a:rPr lang="en-US" sz="1800" dirty="0" smtClean="0">
                <a:solidFill>
                  <a:srgbClr val="22228B"/>
                </a:solidFill>
                <a:latin typeface="Calibri" pitchFamily="34" charset="0"/>
              </a:rPr>
              <a:t>  </a:t>
            </a:r>
            <a:r>
              <a:rPr lang="en-US" sz="1800" dirty="0" smtClean="0">
                <a:solidFill>
                  <a:srgbClr val="22228B"/>
                </a:solidFill>
                <a:latin typeface="Calibri" pitchFamily="34" charset="0"/>
              </a:rPr>
              <a:t>independent </a:t>
            </a:r>
            <a:r>
              <a:rPr lang="en-US" sz="1800" dirty="0">
                <a:solidFill>
                  <a:srgbClr val="22228B"/>
                </a:solidFill>
                <a:latin typeface="Calibri" pitchFamily="34" charset="0"/>
              </a:rPr>
              <a:t>columns each.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381000" y="5353645"/>
            <a:ext cx="7086600" cy="501723"/>
          </a:xfrm>
          <a:prstGeom prst="roundRect">
            <a:avLst/>
          </a:prstGeom>
          <a:solidFill>
            <a:srgbClr val="FFED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6096000" y="2438400"/>
            <a:ext cx="2667000" cy="25908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-381000" y="1322487"/>
            <a:ext cx="76290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B04FF"/>
                </a:solidFill>
                <a:latin typeface="Courier New" pitchFamily="49" charset="0"/>
              </a:rPr>
              <a:t>__</a:t>
            </a:r>
            <a:r>
              <a:rPr lang="en-US" sz="1800" b="1" dirty="0" err="1">
                <a:solidFill>
                  <a:srgbClr val="0B04FF"/>
                </a:solidFill>
                <a:latin typeface="Courier New" pitchFamily="49" charset="0"/>
              </a:rPr>
              <a:t>repr</a:t>
            </a:r>
            <a:r>
              <a:rPr lang="en-US" sz="1800" b="1" dirty="0">
                <a:solidFill>
                  <a:srgbClr val="0B04FF"/>
                </a:solidFill>
                <a:latin typeface="Courier New" pitchFamily="49" charset="0"/>
              </a:rPr>
              <a:t>__</a:t>
            </a:r>
            <a:r>
              <a:rPr lang="en-US" sz="1800" b="1" dirty="0">
                <a:latin typeface="Courier New" pitchFamily="49" charset="0"/>
              </a:rPr>
              <a:t>(self):</a:t>
            </a:r>
          </a:p>
          <a:p>
            <a:pPr algn="l"/>
            <a:r>
              <a:rPr lang="en-US" sz="1800" b="1" dirty="0">
                <a:solidFill>
                  <a:srgbClr val="06961A"/>
                </a:solidFill>
                <a:latin typeface="Courier New" pitchFamily="49" charset="0"/>
              </a:rPr>
              <a:t>        </a:t>
            </a:r>
            <a:r>
              <a:rPr lang="en-US" sz="1800" b="1" dirty="0" smtClean="0">
                <a:solidFill>
                  <a:srgbClr val="06961A"/>
                </a:solidFill>
                <a:latin typeface="Courier New" pitchFamily="49" charset="0"/>
              </a:rPr>
              <a:t>"""This </a:t>
            </a:r>
            <a:r>
              <a:rPr lang="en-US" sz="1800" b="1" dirty="0">
                <a:solidFill>
                  <a:srgbClr val="06961A"/>
                </a:solidFill>
                <a:latin typeface="Courier New" pitchFamily="49" charset="0"/>
              </a:rPr>
              <a:t>method returns a string representation</a:t>
            </a:r>
          </a:p>
          <a:p>
            <a:pPr algn="l"/>
            <a:r>
              <a:rPr lang="en-US" sz="1800" b="1" dirty="0">
                <a:solidFill>
                  <a:srgbClr val="06961A"/>
                </a:solidFill>
                <a:latin typeface="Courier New" pitchFamily="49" charset="0"/>
              </a:rPr>
              <a:t>           </a:t>
            </a:r>
            <a:r>
              <a:rPr lang="en-US" sz="1800" b="1" dirty="0" smtClean="0">
                <a:solidFill>
                  <a:srgbClr val="06961A"/>
                </a:solidFill>
                <a:latin typeface="Courier New" pitchFamily="49" charset="0"/>
              </a:rPr>
              <a:t>for </a:t>
            </a:r>
            <a:r>
              <a:rPr lang="en-US" sz="1800" b="1" dirty="0">
                <a:solidFill>
                  <a:srgbClr val="06961A"/>
                </a:solidFill>
                <a:latin typeface="Courier New" pitchFamily="49" charset="0"/>
              </a:rPr>
              <a:t>an object of type </a:t>
            </a:r>
            <a:r>
              <a:rPr lang="en-US" sz="1800" b="1" dirty="0" smtClean="0">
                <a:solidFill>
                  <a:srgbClr val="06961A"/>
                </a:solidFill>
                <a:latin typeface="Courier New" pitchFamily="49" charset="0"/>
              </a:rPr>
              <a:t>Board."""</a:t>
            </a:r>
            <a:endParaRPr lang="en-US" sz="1800" b="1" dirty="0" smtClean="0">
              <a:solidFill>
                <a:srgbClr val="06961A"/>
              </a:solidFill>
              <a:latin typeface="Courier New" pitchFamily="49" charset="0"/>
            </a:endParaRPr>
          </a:p>
          <a:p>
            <a:pPr algn="l"/>
            <a:r>
              <a:rPr lang="en-US" sz="1800" b="1" dirty="0">
                <a:solidFill>
                  <a:srgbClr val="06961A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6961A"/>
                </a:solidFill>
                <a:latin typeface="Courier New" pitchFamily="49" charset="0"/>
              </a:rPr>
              <a:t>   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  </a:t>
            </a:r>
            <a:r>
              <a:rPr lang="en-US" sz="1800" b="1" dirty="0" smtClean="0">
                <a:latin typeface="Courier New" pitchFamily="49" charset="0"/>
              </a:rPr>
              <a:t>s </a:t>
            </a:r>
            <a:r>
              <a:rPr lang="en-US" sz="1800" b="1" dirty="0">
                <a:latin typeface="Courier New" pitchFamily="49" charset="0"/>
              </a:rPr>
              <a:t>= </a:t>
            </a:r>
            <a:r>
              <a:rPr lang="en-US" sz="1800" b="1" dirty="0">
                <a:solidFill>
                  <a:srgbClr val="06961A"/>
                </a:solidFill>
                <a:latin typeface="Courier New" pitchFamily="49" charset="0"/>
              </a:rPr>
              <a:t>''</a:t>
            </a:r>
            <a:endParaRPr lang="en-US" sz="1800" b="1" dirty="0">
              <a:latin typeface="Courier New" pitchFamily="49" charset="0"/>
            </a:endParaRPr>
          </a:p>
          <a:p>
            <a:pPr algn="l"/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r in </a:t>
            </a:r>
            <a:r>
              <a:rPr lang="en-US" sz="1800" b="1" dirty="0" smtClean="0">
                <a:latin typeface="Courier New" pitchFamily="49" charset="0"/>
              </a:rPr>
              <a:t>range(</a:t>
            </a:r>
            <a:r>
              <a:rPr lang="en-US" sz="1800" b="1" dirty="0" err="1" smtClean="0">
                <a:latin typeface="Courier New" pitchFamily="49" charset="0"/>
              </a:rPr>
              <a:t>self.height</a:t>
            </a:r>
            <a:r>
              <a:rPr lang="en-US" sz="1800" b="1" dirty="0" smtClean="0">
                <a:latin typeface="Courier New" pitchFamily="49" charset="0"/>
              </a:rPr>
              <a:t>):</a:t>
            </a:r>
            <a:endParaRPr lang="en-US" sz="1800" b="1" dirty="0">
              <a:latin typeface="Courier New" pitchFamily="49" charset="0"/>
            </a:endParaRPr>
          </a:p>
          <a:p>
            <a:pPr algn="l"/>
            <a:r>
              <a:rPr lang="en-US" sz="1800" b="1" dirty="0">
                <a:latin typeface="Courier New" pitchFamily="49" charset="0"/>
              </a:rPr>
              <a:t>            s += </a:t>
            </a:r>
            <a:r>
              <a:rPr lang="en-US" sz="1800" b="1" dirty="0">
                <a:solidFill>
                  <a:srgbClr val="06961A"/>
                </a:solidFill>
                <a:latin typeface="Courier New" pitchFamily="49" charset="0"/>
              </a:rPr>
              <a:t>'|'</a:t>
            </a:r>
            <a:endParaRPr lang="en-US" sz="1800" b="1" dirty="0">
              <a:latin typeface="Courier New" pitchFamily="49" charset="0"/>
            </a:endParaRPr>
          </a:p>
          <a:p>
            <a:pPr algn="l"/>
            <a:r>
              <a:rPr lang="en-US" sz="1800" b="1" dirty="0">
                <a:latin typeface="Courier New" pitchFamily="49" charset="0"/>
              </a:rPr>
              <a:t>            </a:t>
            </a:r>
            <a:r>
              <a:rPr lang="en-US" sz="1800" b="1" dirty="0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c </a:t>
            </a:r>
            <a:r>
              <a:rPr lang="en-US" sz="1800" b="1" dirty="0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</a:rPr>
              <a:t>self.width</a:t>
            </a:r>
            <a:r>
              <a:rPr lang="en-US" sz="1800" b="1" dirty="0" smtClean="0">
                <a:latin typeface="Courier New" pitchFamily="49" charset="0"/>
              </a:rPr>
              <a:t>):</a:t>
            </a:r>
            <a:endParaRPr lang="en-US" sz="1800" b="1" dirty="0">
              <a:latin typeface="Courier New" pitchFamily="49" charset="0"/>
            </a:endParaRPr>
          </a:p>
          <a:p>
            <a:pPr algn="l"/>
            <a:r>
              <a:rPr lang="en-US" sz="1800" b="1" dirty="0">
                <a:latin typeface="Courier New" pitchFamily="49" charset="0"/>
              </a:rPr>
              <a:t>                s += </a:t>
            </a:r>
            <a:r>
              <a:rPr lang="en-US" sz="1800" b="1" dirty="0" err="1">
                <a:latin typeface="Courier New" pitchFamily="49" charset="0"/>
              </a:rPr>
              <a:t>self.data</a:t>
            </a:r>
            <a:r>
              <a:rPr lang="en-US" sz="1800" b="1" dirty="0">
                <a:latin typeface="Courier New" pitchFamily="49" charset="0"/>
              </a:rPr>
              <a:t>[r][c] + </a:t>
            </a:r>
            <a:r>
              <a:rPr lang="en-US" sz="1800" b="1" dirty="0">
                <a:solidFill>
                  <a:srgbClr val="06961A"/>
                </a:solidFill>
                <a:latin typeface="Courier New" pitchFamily="49" charset="0"/>
              </a:rPr>
              <a:t>'|'</a:t>
            </a:r>
            <a:endParaRPr lang="en-US" sz="1800" b="1" dirty="0">
              <a:latin typeface="Courier New" pitchFamily="49" charset="0"/>
            </a:endParaRPr>
          </a:p>
          <a:p>
            <a:pPr algn="l"/>
            <a:r>
              <a:rPr lang="en-US" sz="1800" b="1" dirty="0">
                <a:latin typeface="Courier New" pitchFamily="49" charset="0"/>
              </a:rPr>
              <a:t>            s += </a:t>
            </a:r>
            <a:r>
              <a:rPr lang="en-US" sz="1800" b="1" dirty="0">
                <a:solidFill>
                  <a:srgbClr val="06961A"/>
                </a:solidFill>
                <a:latin typeface="Courier New" pitchFamily="49" charset="0"/>
              </a:rPr>
              <a:t>'\n</a:t>
            </a:r>
            <a:r>
              <a:rPr lang="en-US" sz="1800" b="1" dirty="0" smtClean="0">
                <a:solidFill>
                  <a:srgbClr val="06961A"/>
                </a:solidFill>
                <a:latin typeface="Courier New" pitchFamily="49" charset="0"/>
              </a:rPr>
              <a:t>'</a:t>
            </a:r>
          </a:p>
          <a:p>
            <a:pPr algn="l"/>
            <a:endParaRPr lang="en-US" sz="1800" b="1" dirty="0" smtClean="0">
              <a:solidFill>
                <a:srgbClr val="06961A"/>
              </a:solidFill>
              <a:latin typeface="Courier New" pitchFamily="49" charset="0"/>
            </a:endParaRPr>
          </a:p>
          <a:p>
            <a:pPr algn="l"/>
            <a:r>
              <a:rPr lang="en-US" sz="1800" b="1" dirty="0">
                <a:solidFill>
                  <a:srgbClr val="06961A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6961A"/>
                </a:solidFill>
                <a:latin typeface="Courier New" pitchFamily="49" charset="0"/>
              </a:rPr>
              <a:t>       </a:t>
            </a:r>
            <a:r>
              <a:rPr lang="en-US" sz="1800" b="1" dirty="0" smtClean="0">
                <a:latin typeface="Courier New" pitchFamily="49" charset="0"/>
              </a:rPr>
              <a:t>s += (</a:t>
            </a:r>
            <a:r>
              <a:rPr lang="en-US" sz="1800" b="1" dirty="0" smtClean="0">
                <a:latin typeface="Courier New" pitchFamily="49" charset="0"/>
              </a:rPr>
              <a:t>2*</a:t>
            </a:r>
            <a:r>
              <a:rPr lang="en-US" sz="1800" b="1" dirty="0" err="1" smtClean="0">
                <a:latin typeface="Courier New" pitchFamily="49" charset="0"/>
              </a:rPr>
              <a:t>self.width</a:t>
            </a:r>
            <a:r>
              <a:rPr lang="en-US" sz="1800" b="1" dirty="0" smtClean="0">
                <a:latin typeface="Courier New" pitchFamily="49" charset="0"/>
              </a:rPr>
              <a:t> + 1</a:t>
            </a:r>
            <a:r>
              <a:rPr lang="en-US" sz="1800" b="1" dirty="0" smtClean="0">
                <a:latin typeface="Courier New" pitchFamily="49" charset="0"/>
              </a:rPr>
              <a:t>) * </a:t>
            </a:r>
            <a:r>
              <a:rPr lang="en-US" sz="1800" b="1" dirty="0" smtClean="0">
                <a:solidFill>
                  <a:srgbClr val="0FA10C"/>
                </a:solidFill>
                <a:latin typeface="Courier New" pitchFamily="49" charset="0"/>
              </a:rPr>
              <a:t>'-'</a:t>
            </a:r>
            <a:endParaRPr lang="en-US" sz="1800" b="1" dirty="0">
              <a:solidFill>
                <a:srgbClr val="0FA10C"/>
              </a:solidFill>
              <a:latin typeface="Courier New" pitchFamily="49" charset="0"/>
            </a:endParaRPr>
          </a:p>
          <a:p>
            <a:pPr algn="l"/>
            <a:endParaRPr lang="en-US" sz="1800" b="1" dirty="0">
              <a:latin typeface="Courier New" pitchFamily="49" charset="0"/>
            </a:endParaRPr>
          </a:p>
          <a:p>
            <a:pPr algn="l"/>
            <a:r>
              <a:rPr lang="en-US" sz="1800" b="1" dirty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CC3300"/>
                </a:solidFill>
                <a:latin typeface="Courier New" pitchFamily="49" charset="0"/>
              </a:rPr>
              <a:t>       # what kind of loop will add the col #'s here?</a:t>
            </a:r>
            <a:endParaRPr lang="en-US" sz="1800" b="1" dirty="0">
              <a:solidFill>
                <a:srgbClr val="CC3300"/>
              </a:solidFill>
              <a:latin typeface="Courier New" pitchFamily="49" charset="0"/>
            </a:endParaRPr>
          </a:p>
          <a:p>
            <a:pPr algn="l"/>
            <a:endParaRPr lang="en-US" sz="1800" b="1" dirty="0">
              <a:latin typeface="Courier New" pitchFamily="49" charset="0"/>
            </a:endParaRPr>
          </a:p>
          <a:p>
            <a:pPr algn="l"/>
            <a:r>
              <a:rPr lang="en-US" sz="1800" b="1" dirty="0">
                <a:latin typeface="Courier New" pitchFamily="49" charset="0"/>
              </a:rPr>
              <a:t>	 </a:t>
            </a:r>
            <a:r>
              <a:rPr lang="en-US" sz="1800" b="1" dirty="0">
                <a:solidFill>
                  <a:srgbClr val="F38D0F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s</a:t>
            </a:r>
          </a:p>
        </p:txBody>
      </p:sp>
      <p:sp>
        <p:nvSpPr>
          <p:cNvPr id="819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 smtClean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4400" b="1" dirty="0" err="1">
                <a:latin typeface="Courier New" pitchFamily="49" charset="0"/>
                <a:cs typeface="Courier New" pitchFamily="49" charset="0"/>
              </a:rPr>
              <a:t>repr</a:t>
            </a:r>
            <a:r>
              <a:rPr lang="en-US" sz="4400" b="1" dirty="0">
                <a:latin typeface="Courier New" pitchFamily="49" charset="0"/>
                <a:cs typeface="Courier New" pitchFamily="49" charset="0"/>
              </a:rPr>
              <a:t>__</a:t>
            </a:r>
            <a:endParaRPr lang="en-US" sz="4400" b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197" name="Text Box 5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41245" y="2819400"/>
            <a:ext cx="30480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| | | |X|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| |X| |X|O|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|X|O|O|O|X| |O|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CC3300"/>
                </a:solidFill>
                <a:latin typeface="Courier New" pitchFamily="49" charset="0"/>
              </a:rPr>
              <a:t>0 1 2 3 4 5 6</a:t>
            </a:r>
          </a:p>
        </p:txBody>
      </p:sp>
      <p:sp>
        <p:nvSpPr>
          <p:cNvPr id="2" name="Right Arrow 1"/>
          <p:cNvSpPr/>
          <p:nvPr/>
        </p:nvSpPr>
        <p:spPr bwMode="auto">
          <a:xfrm rot="16041256">
            <a:off x="7044222" y="4804475"/>
            <a:ext cx="658580" cy="63230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52398" y="87313"/>
            <a:ext cx="7102643" cy="3546224"/>
          </a:xfrm>
          <a:prstGeom prst="roundRect">
            <a:avLst>
              <a:gd name="adj" fmla="val 9436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9218" name="Text Box 5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91200" y="4538663"/>
            <a:ext cx="30480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| | | |X|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| |X| |X|O|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|X|O|O|O|X| |O|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0 1 2 3 4 5 6</a:t>
            </a:r>
          </a:p>
        </p:txBody>
      </p:sp>
      <p:sp>
        <p:nvSpPr>
          <p:cNvPr id="9219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72338" y="87313"/>
            <a:ext cx="1752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9220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72621"/>
            <a:ext cx="7127081" cy="22467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/>
            <a:r>
              <a:rPr lang="en-US" sz="2000" b="1" dirty="0">
                <a:solidFill>
                  <a:srgbClr val="F38D0F"/>
                </a:solidFill>
                <a:latin typeface="Courier New" pitchFamily="49" charset="0"/>
              </a:rPr>
              <a:t>class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Board(</a:t>
            </a:r>
            <a:r>
              <a:rPr lang="en-US" sz="2000" b="1" dirty="0" smtClean="0">
                <a:solidFill>
                  <a:srgbClr val="FFC000"/>
                </a:solidFill>
                <a:latin typeface="Courier New" pitchFamily="49" charset="0"/>
              </a:rPr>
              <a:t>object</a:t>
            </a:r>
            <a:r>
              <a:rPr lang="en-US" sz="2000" b="1" dirty="0" smtClean="0">
                <a:latin typeface="Courier New" pitchFamily="49" charset="0"/>
              </a:rPr>
              <a:t>):</a:t>
            </a:r>
            <a:endParaRPr lang="en-US" sz="2000" b="1" dirty="0">
              <a:solidFill>
                <a:srgbClr val="F38D0F"/>
              </a:solidFill>
              <a:latin typeface="Courier New" pitchFamily="49" charset="0"/>
            </a:endParaRPr>
          </a:p>
          <a:p>
            <a:pPr algn="l"/>
            <a:endParaRPr lang="en-US" sz="2000" b="1" dirty="0">
              <a:solidFill>
                <a:srgbClr val="F38D0F"/>
              </a:solidFill>
              <a:latin typeface="Courier New" pitchFamily="49" charset="0"/>
            </a:endParaRPr>
          </a:p>
          <a:p>
            <a:pPr algn="l"/>
            <a:r>
              <a:rPr lang="en-US" sz="2000" b="1" dirty="0">
                <a:solidFill>
                  <a:srgbClr val="F38D0F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0B04FF"/>
                </a:solidFill>
                <a:latin typeface="Courier New" pitchFamily="49" charset="0"/>
              </a:rPr>
              <a:t>addMove</a:t>
            </a:r>
            <a:r>
              <a:rPr lang="en-US" sz="2000" b="1" dirty="0">
                <a:latin typeface="Courier New" pitchFamily="49" charset="0"/>
              </a:rPr>
              <a:t>(self, col, ox</a:t>
            </a:r>
            <a:r>
              <a:rPr lang="en-US" sz="2000" b="1" dirty="0" smtClean="0">
                <a:latin typeface="Courier New" pitchFamily="49" charset="0"/>
              </a:rPr>
              <a:t>):</a:t>
            </a:r>
          </a:p>
          <a:p>
            <a:pPr algn="l"/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  </a:t>
            </a:r>
            <a:r>
              <a:rPr lang="en-US" sz="2000" b="1" dirty="0" smtClean="0">
                <a:solidFill>
                  <a:srgbClr val="0FA10C"/>
                </a:solidFill>
                <a:latin typeface="Courier New" pitchFamily="49" charset="0"/>
              </a:rPr>
              <a:t>"""Buggy version!"""</a:t>
            </a:r>
            <a:endParaRPr lang="en-US" sz="2000" b="1" dirty="0">
              <a:solidFill>
                <a:srgbClr val="0FA10C"/>
              </a:solidFill>
              <a:latin typeface="Courier New" pitchFamily="49" charset="0"/>
            </a:endParaRPr>
          </a:p>
          <a:p>
            <a:pPr algn="l"/>
            <a:r>
              <a:rPr lang="en-US" sz="2000" b="1" dirty="0">
                <a:solidFill>
                  <a:srgbClr val="F38D0F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38D0F"/>
                </a:solidFill>
                <a:latin typeface="Courier New" pitchFamily="49" charset="0"/>
              </a:rPr>
              <a:t>     </a:t>
            </a:r>
            <a:r>
              <a:rPr lang="en-US" sz="2000" b="1" dirty="0" smtClean="0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row </a:t>
            </a:r>
            <a:r>
              <a:rPr lang="en-US" sz="2000" b="1" dirty="0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2000" b="1" dirty="0" smtClean="0">
                <a:latin typeface="Courier New" pitchFamily="49" charset="0"/>
              </a:rPr>
              <a:t>(0, </a:t>
            </a:r>
            <a:r>
              <a:rPr lang="en-US" sz="2000" b="1" dirty="0" err="1" smtClean="0">
                <a:latin typeface="Courier New" pitchFamily="49" charset="0"/>
              </a:rPr>
              <a:t>self.height</a:t>
            </a:r>
            <a:r>
              <a:rPr lang="en-US" sz="2000" b="1" dirty="0" smtClean="0">
                <a:latin typeface="Courier New" pitchFamily="49" charset="0"/>
              </a:rPr>
              <a:t>):</a:t>
            </a:r>
            <a:endParaRPr lang="en-US" sz="2000" b="1" dirty="0">
              <a:latin typeface="Courier New" pitchFamily="49" charset="0"/>
            </a:endParaRPr>
          </a:p>
          <a:p>
            <a:pPr algn="l"/>
            <a:r>
              <a:rPr lang="en-US" sz="2000" b="1" dirty="0">
                <a:latin typeface="Courier New" pitchFamily="49" charset="0"/>
              </a:rPr>
              <a:t>         </a:t>
            </a:r>
            <a:r>
              <a:rPr lang="en-US" sz="2000" b="1" dirty="0">
                <a:solidFill>
                  <a:srgbClr val="F38D0F"/>
                </a:solidFill>
                <a:latin typeface="Courier New" pitchFamily="49" charset="0"/>
              </a:rPr>
              <a:t>if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self.data</a:t>
            </a:r>
            <a:r>
              <a:rPr lang="en-US" sz="2000" b="1" dirty="0">
                <a:latin typeface="Courier New" pitchFamily="49" charset="0"/>
              </a:rPr>
              <a:t>[row][col] != </a:t>
            </a:r>
            <a:r>
              <a:rPr lang="en-US" sz="2000" b="1" dirty="0">
                <a:solidFill>
                  <a:srgbClr val="06961A"/>
                </a:solidFill>
                <a:latin typeface="Courier New" pitchFamily="49" charset="0"/>
              </a:rPr>
              <a:t>' '</a:t>
            </a:r>
            <a:r>
              <a:rPr lang="en-US" sz="2000" b="1" dirty="0">
                <a:latin typeface="Courier New" pitchFamily="49" charset="0"/>
              </a:rPr>
              <a:t>:</a:t>
            </a:r>
          </a:p>
          <a:p>
            <a:pPr algn="l"/>
            <a:r>
              <a:rPr lang="en-US" sz="2000" b="1" dirty="0">
                <a:latin typeface="Courier New" pitchFamily="49" charset="0"/>
              </a:rPr>
              <a:t>            </a:t>
            </a:r>
            <a:r>
              <a:rPr lang="en-US" sz="2000" b="1" dirty="0" err="1">
                <a:latin typeface="Courier New" pitchFamily="49" charset="0"/>
              </a:rPr>
              <a:t>self.data</a:t>
            </a:r>
            <a:r>
              <a:rPr lang="en-US" sz="2000" b="1" dirty="0">
                <a:latin typeface="Courier New" pitchFamily="49" charset="0"/>
              </a:rPr>
              <a:t>[row-1][col] = </a:t>
            </a:r>
            <a:r>
              <a:rPr lang="en-US" sz="2000" b="1" dirty="0" smtClean="0">
                <a:latin typeface="Courier New" pitchFamily="49" charset="0"/>
              </a:rPr>
              <a:t>ox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9221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838451" y="569663"/>
            <a:ext cx="0" cy="2486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21"/>
          <p:cNvSpPr txBox="1">
            <a:spLocks noChangeArrowheads="1"/>
          </p:cNvSpPr>
          <p:nvPr/>
        </p:nvSpPr>
        <p:spPr bwMode="auto">
          <a:xfrm>
            <a:off x="2514601" y="76200"/>
            <a:ext cx="685800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a C4 board</a:t>
            </a:r>
          </a:p>
        </p:txBody>
      </p:sp>
      <p:sp>
        <p:nvSpPr>
          <p:cNvPr id="9223" name="Line 2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3671889" y="494467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2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4374735" y="566572"/>
            <a:ext cx="287337" cy="315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24"/>
          <p:cNvSpPr txBox="1">
            <a:spLocks noChangeArrowheads="1"/>
          </p:cNvSpPr>
          <p:nvPr/>
        </p:nvSpPr>
        <p:spPr bwMode="auto">
          <a:xfrm>
            <a:off x="3328737" y="237795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col #</a:t>
            </a:r>
          </a:p>
        </p:txBody>
      </p:sp>
      <p:sp>
        <p:nvSpPr>
          <p:cNvPr id="9226" name="Text Box 25"/>
          <p:cNvSpPr txBox="1">
            <a:spLocks noChangeArrowheads="1"/>
          </p:cNvSpPr>
          <p:nvPr/>
        </p:nvSpPr>
        <p:spPr bwMode="auto">
          <a:xfrm>
            <a:off x="4374735" y="342067"/>
            <a:ext cx="1212850" cy="2862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</a:rPr>
              <a:t>'X' </a:t>
            </a:r>
            <a:r>
              <a:rPr lang="en-US" sz="1400" dirty="0"/>
              <a:t>or</a:t>
            </a:r>
            <a:r>
              <a:rPr lang="en-US" sz="1400" b="1" dirty="0">
                <a:latin typeface="Courier New" pitchFamily="49" charset="0"/>
              </a:rPr>
              <a:t> 'O'</a:t>
            </a:r>
          </a:p>
        </p:txBody>
      </p:sp>
      <p:sp>
        <p:nvSpPr>
          <p:cNvPr id="9229" name="Text 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3852502"/>
            <a:ext cx="4712366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 smtClean="0">
                <a:latin typeface="Cambria" panose="02040503050406030204" pitchFamily="18" charset="0"/>
              </a:rPr>
              <a:t>(1)  Run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b.addMove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(3, </a:t>
            </a:r>
            <a:r>
              <a:rPr lang="en-US" b="1" dirty="0" smtClean="0">
                <a:solidFill>
                  <a:srgbClr val="0FA1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'O'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76950" y="4424363"/>
            <a:ext cx="282575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76950" y="4675188"/>
            <a:ext cx="282575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76950" y="4926013"/>
            <a:ext cx="282575" cy="32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76950" y="5175250"/>
            <a:ext cx="282575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76950" y="5426075"/>
            <a:ext cx="282575" cy="322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76950" y="5675313"/>
            <a:ext cx="282575" cy="32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24600" y="4246563"/>
            <a:ext cx="280988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05588" y="4246563"/>
            <a:ext cx="280987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86575" y="4246563"/>
            <a:ext cx="280988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138988" y="4246563"/>
            <a:ext cx="280987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15213" y="4246563"/>
            <a:ext cx="280987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96200" y="4246563"/>
            <a:ext cx="280988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66075" y="4246563"/>
            <a:ext cx="282575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6</a:t>
            </a:r>
          </a:p>
        </p:txBody>
      </p:sp>
      <p:cxnSp>
        <p:nvCxnSpPr>
          <p:cNvPr id="9244" name="Straight Connector 40"/>
          <p:cNvCxnSpPr>
            <a:cxnSpLocks noChangeShapeType="1"/>
          </p:cNvCxnSpPr>
          <p:nvPr/>
        </p:nvCxnSpPr>
        <p:spPr bwMode="auto">
          <a:xfrm>
            <a:off x="6345238" y="4724400"/>
            <a:ext cx="19288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5" name="Straight Connector 41"/>
          <p:cNvCxnSpPr>
            <a:cxnSpLocks noChangeShapeType="1"/>
          </p:cNvCxnSpPr>
          <p:nvPr/>
        </p:nvCxnSpPr>
        <p:spPr bwMode="auto">
          <a:xfrm>
            <a:off x="6369050" y="4956175"/>
            <a:ext cx="19288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6" name="Straight Connector 42"/>
          <p:cNvCxnSpPr>
            <a:cxnSpLocks noChangeShapeType="1"/>
          </p:cNvCxnSpPr>
          <p:nvPr/>
        </p:nvCxnSpPr>
        <p:spPr bwMode="auto">
          <a:xfrm>
            <a:off x="6369050" y="5208588"/>
            <a:ext cx="19288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7" name="Straight Connector 43"/>
          <p:cNvCxnSpPr>
            <a:cxnSpLocks noChangeShapeType="1"/>
          </p:cNvCxnSpPr>
          <p:nvPr/>
        </p:nvCxnSpPr>
        <p:spPr bwMode="auto">
          <a:xfrm>
            <a:off x="6369050" y="5449888"/>
            <a:ext cx="19288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8" name="Straight Connector 44"/>
          <p:cNvCxnSpPr>
            <a:cxnSpLocks noChangeShapeType="1"/>
          </p:cNvCxnSpPr>
          <p:nvPr/>
        </p:nvCxnSpPr>
        <p:spPr bwMode="auto">
          <a:xfrm>
            <a:off x="6369050" y="5707063"/>
            <a:ext cx="19288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49" name="Picture 4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7" t="21365" r="4668" b="12529"/>
          <a:stretch>
            <a:fillRect/>
          </a:stretch>
        </p:blipFill>
        <p:spPr bwMode="auto">
          <a:xfrm>
            <a:off x="5738813" y="3733800"/>
            <a:ext cx="306705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 Box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4470698"/>
            <a:ext cx="453561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 smtClean="0">
                <a:latin typeface="Cambria" panose="02040503050406030204" pitchFamily="18" charset="0"/>
              </a:rPr>
              <a:t>(2)  </a:t>
            </a:r>
            <a:r>
              <a:rPr lang="en-US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Bugs!</a:t>
            </a: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Can you fix them?!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21357" y="4015730"/>
            <a:ext cx="36901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en-US" dirty="0"/>
          </a:p>
        </p:txBody>
      </p:sp>
      <p:sp>
        <p:nvSpPr>
          <p:cNvPr id="34" name="Line 2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952999" y="4083333"/>
            <a:ext cx="762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399" y="6067723"/>
            <a:ext cx="453561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 smtClean="0">
                <a:latin typeface="Cambria" panose="02040503050406030204" pitchFamily="18" charset="0"/>
              </a:rPr>
              <a:t>Name(s) ___________________________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12768" y="6592636"/>
            <a:ext cx="11721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b2.addMoveBUG(3,'O')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52398" y="87313"/>
            <a:ext cx="7102643" cy="3546224"/>
          </a:xfrm>
          <a:prstGeom prst="roundRect">
            <a:avLst>
              <a:gd name="adj" fmla="val 9436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9218" name="Text Box 5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91200" y="4538663"/>
            <a:ext cx="30480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| | | |X|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| |X| |X|O|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|X|O|O|O|X| |O|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0 1 2 3 4 5 6</a:t>
            </a:r>
          </a:p>
        </p:txBody>
      </p:sp>
      <p:sp>
        <p:nvSpPr>
          <p:cNvPr id="9219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72338" y="87313"/>
            <a:ext cx="1752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9220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72621"/>
            <a:ext cx="7127081" cy="31700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/>
            <a:r>
              <a:rPr lang="en-US" sz="2000" b="1" dirty="0">
                <a:solidFill>
                  <a:srgbClr val="F38D0F"/>
                </a:solidFill>
                <a:latin typeface="Courier New" pitchFamily="49" charset="0"/>
              </a:rPr>
              <a:t>class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Board(</a:t>
            </a:r>
            <a:r>
              <a:rPr lang="en-US" sz="2000" b="1" dirty="0" smtClean="0">
                <a:solidFill>
                  <a:srgbClr val="FFC000"/>
                </a:solidFill>
                <a:latin typeface="Courier New" pitchFamily="49" charset="0"/>
              </a:rPr>
              <a:t>object</a:t>
            </a:r>
            <a:r>
              <a:rPr lang="en-US" sz="2000" b="1" dirty="0" smtClean="0">
                <a:latin typeface="Courier New" pitchFamily="49" charset="0"/>
              </a:rPr>
              <a:t>):</a:t>
            </a:r>
            <a:endParaRPr lang="en-US" sz="2000" b="1" dirty="0">
              <a:solidFill>
                <a:srgbClr val="F38D0F"/>
              </a:solidFill>
              <a:latin typeface="Courier New" pitchFamily="49" charset="0"/>
            </a:endParaRPr>
          </a:p>
          <a:p>
            <a:pPr algn="l"/>
            <a:endParaRPr lang="en-US" sz="2000" b="1" dirty="0">
              <a:solidFill>
                <a:srgbClr val="F38D0F"/>
              </a:solidFill>
              <a:latin typeface="Courier New" pitchFamily="49" charset="0"/>
            </a:endParaRPr>
          </a:p>
          <a:p>
            <a:pPr algn="l"/>
            <a:r>
              <a:rPr lang="en-US" sz="2000" b="1" dirty="0">
                <a:solidFill>
                  <a:srgbClr val="F38D0F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0B04FF"/>
                </a:solidFill>
                <a:latin typeface="Courier New" pitchFamily="49" charset="0"/>
              </a:rPr>
              <a:t>addMove</a:t>
            </a:r>
            <a:r>
              <a:rPr lang="en-US" sz="2000" b="1" dirty="0">
                <a:latin typeface="Courier New" pitchFamily="49" charset="0"/>
              </a:rPr>
              <a:t>(self, col, ox</a:t>
            </a:r>
            <a:r>
              <a:rPr lang="en-US" sz="2000" b="1" dirty="0" smtClean="0">
                <a:latin typeface="Courier New" pitchFamily="49" charset="0"/>
              </a:rPr>
              <a:t>):</a:t>
            </a:r>
          </a:p>
          <a:p>
            <a:pPr algn="l"/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  </a:t>
            </a:r>
            <a:r>
              <a:rPr lang="en-US" sz="2000" b="1" dirty="0" smtClean="0">
                <a:solidFill>
                  <a:srgbClr val="0FA10C"/>
                </a:solidFill>
                <a:latin typeface="Courier New" pitchFamily="49" charset="0"/>
              </a:rPr>
              <a:t>"""Buggy version!"""</a:t>
            </a:r>
            <a:endParaRPr lang="en-US" sz="2000" b="1" dirty="0">
              <a:solidFill>
                <a:srgbClr val="0FA10C"/>
              </a:solidFill>
              <a:latin typeface="Courier New" pitchFamily="49" charset="0"/>
            </a:endParaRPr>
          </a:p>
          <a:p>
            <a:pPr algn="l"/>
            <a:r>
              <a:rPr lang="en-US" sz="2000" b="1" dirty="0">
                <a:solidFill>
                  <a:srgbClr val="F38D0F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38D0F"/>
                </a:solidFill>
                <a:latin typeface="Courier New" pitchFamily="49" charset="0"/>
              </a:rPr>
              <a:t>     </a:t>
            </a:r>
            <a:r>
              <a:rPr lang="en-US" sz="2000" b="1" dirty="0" smtClean="0">
                <a:solidFill>
                  <a:srgbClr val="F38D0F"/>
                </a:solidFill>
                <a:latin typeface="Courier New" pitchFamily="49" charset="0"/>
              </a:rPr>
              <a:t>for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row </a:t>
            </a:r>
            <a:r>
              <a:rPr lang="en-US" sz="2000" b="1" dirty="0">
                <a:solidFill>
                  <a:srgbClr val="F38D0F"/>
                </a:solidFill>
                <a:latin typeface="Courier New" pitchFamily="49" charset="0"/>
              </a:rPr>
              <a:t>in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2000" b="1" dirty="0" smtClean="0">
                <a:latin typeface="Courier New" pitchFamily="49" charset="0"/>
              </a:rPr>
              <a:t>(0, </a:t>
            </a:r>
            <a:r>
              <a:rPr lang="en-US" sz="2000" b="1" dirty="0" err="1" smtClean="0">
                <a:latin typeface="Courier New" pitchFamily="49" charset="0"/>
              </a:rPr>
              <a:t>self.height</a:t>
            </a:r>
            <a:r>
              <a:rPr lang="en-US" sz="2000" b="1" dirty="0" smtClean="0">
                <a:latin typeface="Courier New" pitchFamily="49" charset="0"/>
              </a:rPr>
              <a:t>):</a:t>
            </a:r>
            <a:endParaRPr lang="en-US" sz="2000" b="1" dirty="0">
              <a:latin typeface="Courier New" pitchFamily="49" charset="0"/>
            </a:endParaRPr>
          </a:p>
          <a:p>
            <a:pPr algn="l"/>
            <a:r>
              <a:rPr lang="en-US" sz="2000" b="1" dirty="0">
                <a:latin typeface="Courier New" pitchFamily="49" charset="0"/>
              </a:rPr>
              <a:t>         </a:t>
            </a:r>
            <a:r>
              <a:rPr lang="en-US" sz="2000" b="1" dirty="0">
                <a:solidFill>
                  <a:srgbClr val="F38D0F"/>
                </a:solidFill>
                <a:latin typeface="Courier New" pitchFamily="49" charset="0"/>
              </a:rPr>
              <a:t>if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self.data</a:t>
            </a:r>
            <a:r>
              <a:rPr lang="en-US" sz="2000" b="1" dirty="0">
                <a:latin typeface="Courier New" pitchFamily="49" charset="0"/>
              </a:rPr>
              <a:t>[row][col] != </a:t>
            </a:r>
            <a:r>
              <a:rPr lang="en-US" sz="2000" b="1" dirty="0">
                <a:solidFill>
                  <a:srgbClr val="06961A"/>
                </a:solidFill>
                <a:latin typeface="Courier New" pitchFamily="49" charset="0"/>
              </a:rPr>
              <a:t>' '</a:t>
            </a:r>
            <a:r>
              <a:rPr lang="en-US" sz="2000" b="1" dirty="0">
                <a:latin typeface="Courier New" pitchFamily="49" charset="0"/>
              </a:rPr>
              <a:t>:</a:t>
            </a:r>
          </a:p>
          <a:p>
            <a:pPr algn="l"/>
            <a:r>
              <a:rPr lang="en-US" sz="2000" b="1" dirty="0">
                <a:latin typeface="Courier New" pitchFamily="49" charset="0"/>
              </a:rPr>
              <a:t>            </a:t>
            </a:r>
            <a:r>
              <a:rPr lang="en-US" sz="2000" b="1" dirty="0" err="1">
                <a:latin typeface="Courier New" pitchFamily="49" charset="0"/>
              </a:rPr>
              <a:t>self.data</a:t>
            </a:r>
            <a:r>
              <a:rPr lang="en-US" sz="2000" b="1" dirty="0">
                <a:latin typeface="Courier New" pitchFamily="49" charset="0"/>
              </a:rPr>
              <a:t>[row-1][col] = </a:t>
            </a:r>
            <a:r>
              <a:rPr lang="en-US" sz="2000" b="1" dirty="0" smtClean="0">
                <a:latin typeface="Courier New" pitchFamily="49" charset="0"/>
              </a:rPr>
              <a:t>ox</a:t>
            </a:r>
          </a:p>
          <a:p>
            <a:pPr algn="l"/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       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return</a:t>
            </a:r>
          </a:p>
          <a:p>
            <a:pPr algn="l"/>
            <a:endParaRPr lang="en-US" sz="2000" b="1" dirty="0">
              <a:solidFill>
                <a:srgbClr val="FF0000"/>
              </a:solidFill>
              <a:latin typeface="Courier New" pitchFamily="49" charset="0"/>
            </a:endParaRPr>
          </a:p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      </a:t>
            </a:r>
            <a:r>
              <a:rPr lang="en-US" sz="2000" b="1" dirty="0" err="1" smtClean="0">
                <a:latin typeface="Courier New" pitchFamily="49" charset="0"/>
              </a:rPr>
              <a:t>self.data</a:t>
            </a:r>
            <a:r>
              <a:rPr lang="en-US" sz="2000" b="1" dirty="0" smtClean="0">
                <a:latin typeface="Courier New" pitchFamily="49" charset="0"/>
              </a:rPr>
              <a:t>[self.height-1][col] = ox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9221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838451" y="569663"/>
            <a:ext cx="0" cy="2486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21"/>
          <p:cNvSpPr txBox="1">
            <a:spLocks noChangeArrowheads="1"/>
          </p:cNvSpPr>
          <p:nvPr/>
        </p:nvSpPr>
        <p:spPr bwMode="auto">
          <a:xfrm>
            <a:off x="2514601" y="76200"/>
            <a:ext cx="685800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a C4 board</a:t>
            </a:r>
          </a:p>
        </p:txBody>
      </p:sp>
      <p:sp>
        <p:nvSpPr>
          <p:cNvPr id="9223" name="Line 2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3671889" y="494467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2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4374735" y="566572"/>
            <a:ext cx="287337" cy="315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24"/>
          <p:cNvSpPr txBox="1">
            <a:spLocks noChangeArrowheads="1"/>
          </p:cNvSpPr>
          <p:nvPr/>
        </p:nvSpPr>
        <p:spPr bwMode="auto">
          <a:xfrm>
            <a:off x="3328737" y="237795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col #</a:t>
            </a:r>
          </a:p>
        </p:txBody>
      </p:sp>
      <p:sp>
        <p:nvSpPr>
          <p:cNvPr id="9226" name="Text Box 25"/>
          <p:cNvSpPr txBox="1">
            <a:spLocks noChangeArrowheads="1"/>
          </p:cNvSpPr>
          <p:nvPr/>
        </p:nvSpPr>
        <p:spPr bwMode="auto">
          <a:xfrm>
            <a:off x="4374735" y="342067"/>
            <a:ext cx="1212850" cy="2862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</a:rPr>
              <a:t>'X' </a:t>
            </a:r>
            <a:r>
              <a:rPr lang="en-US" sz="1400" dirty="0"/>
              <a:t>or</a:t>
            </a:r>
            <a:r>
              <a:rPr lang="en-US" sz="1400" b="1" dirty="0">
                <a:latin typeface="Courier New" pitchFamily="49" charset="0"/>
              </a:rPr>
              <a:t> 'O'</a:t>
            </a:r>
          </a:p>
        </p:txBody>
      </p:sp>
      <p:sp>
        <p:nvSpPr>
          <p:cNvPr id="9229" name="Text 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3852502"/>
            <a:ext cx="4712366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 smtClean="0">
                <a:latin typeface="Cambria" panose="02040503050406030204" pitchFamily="18" charset="0"/>
              </a:rPr>
              <a:t>(1)  Run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b.addMove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(3, </a:t>
            </a:r>
            <a:r>
              <a:rPr lang="en-US" b="1" dirty="0" smtClean="0">
                <a:solidFill>
                  <a:srgbClr val="0FA1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'O'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76950" y="4424363"/>
            <a:ext cx="282575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76950" y="4675188"/>
            <a:ext cx="282575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76950" y="4926013"/>
            <a:ext cx="282575" cy="32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76950" y="5175250"/>
            <a:ext cx="282575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76950" y="5426075"/>
            <a:ext cx="282575" cy="322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76950" y="5675313"/>
            <a:ext cx="282575" cy="32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24600" y="4246563"/>
            <a:ext cx="280988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05588" y="4246563"/>
            <a:ext cx="280987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86575" y="4246563"/>
            <a:ext cx="280988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138988" y="4246563"/>
            <a:ext cx="280987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15213" y="4246563"/>
            <a:ext cx="280987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96200" y="4246563"/>
            <a:ext cx="280988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66075" y="4246563"/>
            <a:ext cx="282575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6</a:t>
            </a:r>
          </a:p>
        </p:txBody>
      </p:sp>
      <p:cxnSp>
        <p:nvCxnSpPr>
          <p:cNvPr id="9244" name="Straight Connector 40"/>
          <p:cNvCxnSpPr>
            <a:cxnSpLocks noChangeShapeType="1"/>
          </p:cNvCxnSpPr>
          <p:nvPr/>
        </p:nvCxnSpPr>
        <p:spPr bwMode="auto">
          <a:xfrm>
            <a:off x="6345238" y="4724400"/>
            <a:ext cx="19288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5" name="Straight Connector 41"/>
          <p:cNvCxnSpPr>
            <a:cxnSpLocks noChangeShapeType="1"/>
          </p:cNvCxnSpPr>
          <p:nvPr/>
        </p:nvCxnSpPr>
        <p:spPr bwMode="auto">
          <a:xfrm>
            <a:off x="6369050" y="4956175"/>
            <a:ext cx="19288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6" name="Straight Connector 42"/>
          <p:cNvCxnSpPr>
            <a:cxnSpLocks noChangeShapeType="1"/>
          </p:cNvCxnSpPr>
          <p:nvPr/>
        </p:nvCxnSpPr>
        <p:spPr bwMode="auto">
          <a:xfrm>
            <a:off x="6369050" y="5208588"/>
            <a:ext cx="19288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7" name="Straight Connector 43"/>
          <p:cNvCxnSpPr>
            <a:cxnSpLocks noChangeShapeType="1"/>
          </p:cNvCxnSpPr>
          <p:nvPr/>
        </p:nvCxnSpPr>
        <p:spPr bwMode="auto">
          <a:xfrm>
            <a:off x="6369050" y="5449888"/>
            <a:ext cx="19288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8" name="Straight Connector 44"/>
          <p:cNvCxnSpPr>
            <a:cxnSpLocks noChangeShapeType="1"/>
          </p:cNvCxnSpPr>
          <p:nvPr/>
        </p:nvCxnSpPr>
        <p:spPr bwMode="auto">
          <a:xfrm>
            <a:off x="6369050" y="5707063"/>
            <a:ext cx="19288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49" name="Picture 4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7" t="21365" r="4668" b="12529"/>
          <a:stretch>
            <a:fillRect/>
          </a:stretch>
        </p:blipFill>
        <p:spPr bwMode="auto">
          <a:xfrm>
            <a:off x="5738813" y="3733800"/>
            <a:ext cx="306705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 Box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4470698"/>
            <a:ext cx="453561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 smtClean="0">
                <a:latin typeface="Cambria" panose="02040503050406030204" pitchFamily="18" charset="0"/>
              </a:rPr>
              <a:t>(2)  </a:t>
            </a:r>
            <a:r>
              <a:rPr lang="en-US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Bugs!</a:t>
            </a: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Can you fix them?!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21357" y="4015730"/>
            <a:ext cx="36901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en-US" dirty="0"/>
          </a:p>
        </p:txBody>
      </p:sp>
      <p:sp>
        <p:nvSpPr>
          <p:cNvPr id="34" name="Line 2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952999" y="4083333"/>
            <a:ext cx="762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912768" y="6592636"/>
            <a:ext cx="11721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b2.addMoveBUG(3,'O')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2645" y="2271261"/>
            <a:ext cx="1349616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" panose="02040503050406030204" pitchFamily="18" charset="0"/>
              </a:rPr>
              <a:t>stop the loop! </a:t>
            </a:r>
          </a:p>
          <a:p>
            <a:r>
              <a:rPr lang="en-US" sz="1200" dirty="0" smtClean="0">
                <a:latin typeface="Cambria" panose="02040503050406030204" pitchFamily="18" charset="0"/>
              </a:rPr>
              <a:t>stop the function!</a:t>
            </a:r>
            <a:endParaRPr lang="en-US" sz="1200" dirty="0">
              <a:latin typeface="Cambria" panose="02040503050406030204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1595757" y="2502094"/>
            <a:ext cx="53784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723461" y="2133600"/>
            <a:ext cx="2268139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" panose="02040503050406030204" pitchFamily="18" charset="0"/>
              </a:rPr>
              <a:t>only gets here if the column is </a:t>
            </a:r>
            <a:r>
              <a:rPr lang="en-US" sz="1200" dirty="0" smtClean="0">
                <a:latin typeface="Cambria" panose="02040503050406030204" pitchFamily="18" charset="0"/>
              </a:rPr>
              <a:t>empty—it </a:t>
            </a:r>
            <a:r>
              <a:rPr lang="en-US" sz="1200" dirty="0" smtClean="0">
                <a:latin typeface="Cambria" panose="02040503050406030204" pitchFamily="18" charset="0"/>
              </a:rPr>
              <a:t>sets the bottom spot to the correct checker</a:t>
            </a:r>
            <a:endParaRPr lang="en-US" sz="1200" dirty="0">
              <a:latin typeface="Cambria" panose="02040503050406030204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>
            <a:off x="6324600" y="2526895"/>
            <a:ext cx="439739" cy="4449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 Box 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399" y="6240760"/>
            <a:ext cx="453561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anose="02040503050406030204" pitchFamily="18" charset="0"/>
              </a:rPr>
              <a:t>Try this on the back page first…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1055837">
            <a:off x="1551980" y="4660015"/>
            <a:ext cx="2268139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this page has the correct version…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289838"/>
            <a:ext cx="7127082" cy="5324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/>
            <a:endParaRPr lang="en-US" sz="2000" b="1" dirty="0" smtClean="0">
              <a:solidFill>
                <a:srgbClr val="F38D0F"/>
              </a:solidFill>
              <a:latin typeface="Courier New" pitchFamily="49" charset="0"/>
            </a:endParaRPr>
          </a:p>
          <a:p>
            <a:pPr algn="l"/>
            <a:r>
              <a:rPr lang="en-US" sz="2000" b="1" dirty="0" smtClean="0">
                <a:solidFill>
                  <a:srgbClr val="F38D0F"/>
                </a:solidFill>
                <a:latin typeface="Courier New" pitchFamily="49" charset="0"/>
              </a:rPr>
              <a:t>class</a:t>
            </a:r>
            <a:r>
              <a:rPr lang="en-US" sz="2000" b="1" dirty="0" smtClean="0">
                <a:latin typeface="Courier New" pitchFamily="49" charset="0"/>
              </a:rPr>
              <a:t> Board(</a:t>
            </a:r>
            <a:r>
              <a:rPr lang="en-US" sz="2000" b="1" dirty="0" smtClean="0">
                <a:solidFill>
                  <a:srgbClr val="FFC000"/>
                </a:solidFill>
                <a:latin typeface="Courier New" pitchFamily="49" charset="0"/>
              </a:rPr>
              <a:t>object)</a:t>
            </a:r>
            <a:r>
              <a:rPr lang="en-US" sz="2000" b="1" dirty="0" smtClean="0">
                <a:latin typeface="Courier New" pitchFamily="49" charset="0"/>
              </a:rPr>
              <a:t>:</a:t>
            </a:r>
            <a:endParaRPr lang="en-US" sz="2000" b="1" dirty="0">
              <a:solidFill>
                <a:srgbClr val="F38D0F"/>
              </a:solidFill>
              <a:latin typeface="Courier New" pitchFamily="49" charset="0"/>
            </a:endParaRPr>
          </a:p>
          <a:p>
            <a:pPr algn="l"/>
            <a:endParaRPr lang="en-US" sz="2000" b="1" dirty="0">
              <a:solidFill>
                <a:srgbClr val="F38D0F"/>
              </a:solidFill>
              <a:latin typeface="Courier New" pitchFamily="49" charset="0"/>
            </a:endParaRPr>
          </a:p>
          <a:p>
            <a:pPr algn="l"/>
            <a:r>
              <a:rPr lang="en-US" sz="2000" b="1" dirty="0">
                <a:solidFill>
                  <a:srgbClr val="F38D0F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B04FF"/>
                </a:solidFill>
                <a:latin typeface="Courier New" pitchFamily="49" charset="0"/>
              </a:rPr>
              <a:t>allowsMove</a:t>
            </a:r>
            <a:r>
              <a:rPr lang="en-US" sz="2000" b="1" dirty="0" smtClean="0">
                <a:latin typeface="Courier New" pitchFamily="49" charset="0"/>
              </a:rPr>
              <a:t>(self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smtClean="0">
                <a:latin typeface="Courier New" pitchFamily="49" charset="0"/>
              </a:rPr>
              <a:t>col):</a:t>
            </a:r>
            <a:endParaRPr lang="en-US" sz="2000" b="1" dirty="0">
              <a:latin typeface="Courier New" pitchFamily="49" charset="0"/>
            </a:endParaRPr>
          </a:p>
          <a:p>
            <a:pPr algn="l"/>
            <a:r>
              <a:rPr lang="en-US" sz="2000" b="1" dirty="0">
                <a:latin typeface="Courier New" pitchFamily="49" charset="0"/>
              </a:rPr>
              <a:t>      </a:t>
            </a:r>
            <a:r>
              <a:rPr lang="en-US" sz="2000" b="1" dirty="0" smtClean="0">
                <a:solidFill>
                  <a:srgbClr val="0FA10C"/>
                </a:solidFill>
                <a:latin typeface="Courier New" pitchFamily="49" charset="0"/>
              </a:rPr>
              <a:t>"""True if col is in-bounds </a:t>
            </a:r>
            <a:r>
              <a:rPr lang="en-US" sz="2000" b="1" dirty="0">
                <a:solidFill>
                  <a:srgbClr val="0FA10C"/>
                </a:solidFill>
                <a:latin typeface="Courier New" pitchFamily="49" charset="0"/>
              </a:rPr>
              <a:t>&amp;</a:t>
            </a:r>
            <a:r>
              <a:rPr lang="en-US" sz="2000" b="1" dirty="0" smtClean="0">
                <a:solidFill>
                  <a:srgbClr val="0FA10C"/>
                </a:solidFill>
                <a:latin typeface="Courier New" pitchFamily="49" charset="0"/>
              </a:rPr>
              <a:t> open</a:t>
            </a:r>
          </a:p>
          <a:p>
            <a:pPr algn="l"/>
            <a:r>
              <a:rPr lang="en-US" sz="2000" b="1" dirty="0">
                <a:solidFill>
                  <a:srgbClr val="0FA10C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FA10C"/>
                </a:solidFill>
                <a:latin typeface="Courier New" pitchFamily="49" charset="0"/>
              </a:rPr>
              <a:t>        False otherwise"""</a:t>
            </a:r>
          </a:p>
          <a:p>
            <a:pPr algn="l"/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  H = </a:t>
            </a:r>
            <a:r>
              <a:rPr lang="en-US" sz="2000" b="1" dirty="0" err="1" smtClean="0">
                <a:latin typeface="Courier New" pitchFamily="49" charset="0"/>
              </a:rPr>
              <a:t>self.height</a:t>
            </a:r>
            <a:endParaRPr lang="en-US" sz="2000" b="1" dirty="0" smtClean="0">
              <a:latin typeface="Courier New" pitchFamily="49" charset="0"/>
            </a:endParaRPr>
          </a:p>
          <a:p>
            <a:pPr algn="l"/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  W = </a:t>
            </a:r>
            <a:r>
              <a:rPr lang="en-US" sz="2000" b="1" dirty="0" err="1" smtClean="0">
                <a:latin typeface="Courier New" pitchFamily="49" charset="0"/>
              </a:rPr>
              <a:t>self.width</a:t>
            </a:r>
            <a:endParaRPr lang="en-US" sz="2000" b="1" dirty="0" smtClean="0">
              <a:latin typeface="Courier New" pitchFamily="49" charset="0"/>
            </a:endParaRPr>
          </a:p>
          <a:p>
            <a:pPr algn="l"/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  D = </a:t>
            </a:r>
            <a:r>
              <a:rPr lang="en-US" sz="2000" b="1" dirty="0" err="1" smtClean="0">
                <a:latin typeface="Courier New" pitchFamily="49" charset="0"/>
              </a:rPr>
              <a:t>self.data</a:t>
            </a:r>
            <a:endParaRPr lang="en-US" sz="2000" b="1" dirty="0" smtClean="0">
              <a:latin typeface="Courier New" pitchFamily="49" charset="0"/>
            </a:endParaRPr>
          </a:p>
          <a:p>
            <a:pPr algn="l"/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 </a:t>
            </a:r>
          </a:p>
          <a:p>
            <a:pPr algn="l"/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  </a:t>
            </a:r>
            <a:r>
              <a:rPr lang="en-US" sz="2000" b="1" dirty="0" smtClean="0">
                <a:solidFill>
                  <a:srgbClr val="FF9900"/>
                </a:solidFill>
                <a:latin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endParaRPr lang="en-US" sz="2000" b="1" dirty="0">
              <a:latin typeface="Courier New" pitchFamily="49" charset="0"/>
            </a:endParaRPr>
          </a:p>
          <a:p>
            <a:pPr algn="l"/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    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False</a:t>
            </a:r>
          </a:p>
          <a:p>
            <a:pPr algn="l"/>
            <a:endParaRPr lang="en-US" sz="2000" b="1" dirty="0" smtClean="0">
              <a:latin typeface="Courier New" pitchFamily="49" charset="0"/>
            </a:endParaRPr>
          </a:p>
          <a:p>
            <a:pPr algn="l"/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  </a:t>
            </a:r>
            <a:r>
              <a:rPr lang="en-US" sz="2000" b="1" dirty="0" err="1" smtClean="0">
                <a:solidFill>
                  <a:srgbClr val="FF9900"/>
                </a:solidFill>
                <a:latin typeface="Courier New" pitchFamily="49" charset="0"/>
              </a:rPr>
              <a:t>elif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endParaRPr lang="en-US" sz="2000" b="1" dirty="0">
              <a:latin typeface="Courier New" pitchFamily="49" charset="0"/>
            </a:endParaRPr>
          </a:p>
          <a:p>
            <a:pPr algn="l"/>
            <a:r>
              <a:rPr lang="en-US" sz="2000" b="1" dirty="0">
                <a:latin typeface="Courier New" pitchFamily="49" charset="0"/>
              </a:rPr>
              <a:t>        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return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False</a:t>
            </a:r>
            <a:endParaRPr lang="en-US" sz="2000" b="1" dirty="0">
              <a:latin typeface="Courier New" pitchFamily="49" charset="0"/>
            </a:endParaRPr>
          </a:p>
          <a:p>
            <a:pPr algn="l"/>
            <a:r>
              <a:rPr lang="en-US" sz="2000" b="1" dirty="0" smtClean="0">
                <a:latin typeface="Courier New" pitchFamily="49" charset="0"/>
              </a:rPr>
              <a:t>      </a:t>
            </a:r>
            <a:r>
              <a:rPr lang="en-US" sz="2000" b="1" dirty="0" smtClean="0">
                <a:solidFill>
                  <a:srgbClr val="FF9900"/>
                </a:solidFill>
                <a:latin typeface="Courier New" pitchFamily="49" charset="0"/>
              </a:rPr>
              <a:t>else</a:t>
            </a:r>
            <a:r>
              <a:rPr lang="en-US" sz="2000" b="1" dirty="0" smtClean="0">
                <a:latin typeface="Courier New" pitchFamily="49" charset="0"/>
              </a:rPr>
              <a:t>:  </a:t>
            </a:r>
          </a:p>
          <a:p>
            <a:pPr algn="l"/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    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True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963355" y="4572000"/>
            <a:ext cx="3022998" cy="146066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9221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3219450" y="978477"/>
            <a:ext cx="0" cy="2486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21"/>
          <p:cNvSpPr txBox="1">
            <a:spLocks noChangeArrowheads="1"/>
          </p:cNvSpPr>
          <p:nvPr/>
        </p:nvSpPr>
        <p:spPr bwMode="auto">
          <a:xfrm>
            <a:off x="2895600" y="497046"/>
            <a:ext cx="685800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a C4 board</a:t>
            </a:r>
          </a:p>
        </p:txBody>
      </p:sp>
      <p:sp>
        <p:nvSpPr>
          <p:cNvPr id="9223" name="Line 2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4052888" y="903281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24"/>
          <p:cNvSpPr txBox="1">
            <a:spLocks noChangeArrowheads="1"/>
          </p:cNvSpPr>
          <p:nvPr/>
        </p:nvSpPr>
        <p:spPr bwMode="auto">
          <a:xfrm>
            <a:off x="3780108" y="574417"/>
            <a:ext cx="63949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col #</a:t>
            </a:r>
          </a:p>
        </p:txBody>
      </p:sp>
      <p:sp>
        <p:nvSpPr>
          <p:cNvPr id="34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70871" y="105611"/>
            <a:ext cx="3441033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anose="02040503050406030204" pitchFamily="18" charset="0"/>
              </a:rPr>
              <a:t>Let's finish this </a:t>
            </a:r>
            <a:r>
              <a:rPr lang="en-US" b="1" dirty="0" err="1" smtClean="0">
                <a:latin typeface="Cambria" panose="02040503050406030204" pitchFamily="18" charset="0"/>
              </a:rPr>
              <a:t>allowsMove</a:t>
            </a:r>
            <a:r>
              <a:rPr lang="en-US" dirty="0" smtClean="0">
                <a:latin typeface="Cambria" panose="02040503050406030204" pitchFamily="18" charset="0"/>
              </a:rPr>
              <a:t> method …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6290846"/>
            <a:ext cx="4059740" cy="33855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Cambria" panose="02040503050406030204" pitchFamily="18" charset="0"/>
              </a:rPr>
              <a:t>If it's </a:t>
            </a:r>
            <a:r>
              <a:rPr lang="en-US" sz="1600" i="1" dirty="0" smtClean="0">
                <a:latin typeface="Cambria" panose="02040503050406030204" pitchFamily="18" charset="0"/>
              </a:rPr>
              <a:t>in-bounds</a:t>
            </a:r>
            <a:r>
              <a:rPr lang="en-US" sz="1600" dirty="0" smtClean="0">
                <a:latin typeface="Cambria" panose="02040503050406030204" pitchFamily="18" charset="0"/>
              </a:rPr>
              <a:t> </a:t>
            </a:r>
            <a:r>
              <a:rPr lang="en-US" sz="1600" i="1" dirty="0" smtClean="0">
                <a:latin typeface="Cambria" panose="02040503050406030204" pitchFamily="18" charset="0"/>
              </a:rPr>
              <a:t>and not full</a:t>
            </a:r>
            <a:r>
              <a:rPr lang="en-US" sz="1600" dirty="0" smtClean="0">
                <a:latin typeface="Cambria" panose="02040503050406030204" pitchFamily="18" charset="0"/>
              </a:rPr>
              <a:t>, return </a:t>
            </a:r>
            <a:r>
              <a:rPr lang="en-US" sz="1600" b="1" dirty="0" smtClean="0">
                <a:latin typeface="Cambria" panose="02040503050406030204" pitchFamily="18" charset="0"/>
              </a:rPr>
              <a:t>True</a:t>
            </a:r>
            <a:r>
              <a:rPr lang="en-US" sz="1600" dirty="0" smtClean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3" name="Text Box 5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43600" y="2728722"/>
            <a:ext cx="30480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| | </a:t>
            </a:r>
            <a:r>
              <a:rPr lang="en-US" sz="1800" b="1" dirty="0" smtClean="0">
                <a:latin typeface="Courier New" pitchFamily="49" charset="0"/>
              </a:rPr>
              <a:t>|X|O| </a:t>
            </a:r>
            <a:r>
              <a:rPr lang="en-US" sz="1800" b="1" dirty="0">
                <a:latin typeface="Courier New" pitchFamily="49" charset="0"/>
              </a:rPr>
              <a:t>| </a:t>
            </a:r>
            <a:r>
              <a:rPr lang="en-US" sz="1800" b="1" dirty="0" smtClean="0">
                <a:latin typeface="Courier New" pitchFamily="49" charset="0"/>
              </a:rPr>
              <a:t>|O|</a:t>
            </a:r>
            <a:endParaRPr lang="en-US" sz="1800" b="1" dirty="0"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| | </a:t>
            </a:r>
            <a:r>
              <a:rPr lang="en-US" sz="1800" b="1" dirty="0" smtClean="0">
                <a:latin typeface="Courier New" pitchFamily="49" charset="0"/>
              </a:rPr>
              <a:t>|X|X| </a:t>
            </a:r>
            <a:r>
              <a:rPr lang="en-US" sz="1800" b="1" dirty="0">
                <a:latin typeface="Courier New" pitchFamily="49" charset="0"/>
              </a:rPr>
              <a:t>| </a:t>
            </a:r>
            <a:r>
              <a:rPr lang="en-US" sz="1800" b="1" dirty="0" smtClean="0">
                <a:latin typeface="Courier New" pitchFamily="49" charset="0"/>
              </a:rPr>
              <a:t>|X|</a:t>
            </a:r>
            <a:endParaRPr lang="en-US" sz="1800" b="1" dirty="0"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| | </a:t>
            </a:r>
            <a:r>
              <a:rPr lang="en-US" sz="1800" b="1" dirty="0" smtClean="0">
                <a:latin typeface="Courier New" pitchFamily="49" charset="0"/>
              </a:rPr>
              <a:t>|O|O| </a:t>
            </a:r>
            <a:r>
              <a:rPr lang="en-US" sz="1800" b="1" dirty="0">
                <a:latin typeface="Courier New" pitchFamily="49" charset="0"/>
              </a:rPr>
              <a:t>| </a:t>
            </a:r>
            <a:r>
              <a:rPr lang="en-US" sz="1800" b="1" dirty="0" smtClean="0">
                <a:latin typeface="Courier New" pitchFamily="49" charset="0"/>
              </a:rPr>
              <a:t>|O|</a:t>
            </a:r>
            <a:endParaRPr lang="en-US" sz="1800" b="1" dirty="0"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| | </a:t>
            </a:r>
            <a:r>
              <a:rPr lang="en-US" sz="1800" b="1" dirty="0" smtClean="0">
                <a:latin typeface="Courier New" pitchFamily="49" charset="0"/>
              </a:rPr>
              <a:t>|O|X</a:t>
            </a:r>
            <a:r>
              <a:rPr lang="en-US" sz="1800" b="1" dirty="0">
                <a:latin typeface="Courier New" pitchFamily="49" charset="0"/>
              </a:rPr>
              <a:t>| | </a:t>
            </a:r>
            <a:r>
              <a:rPr lang="en-US" sz="1800" b="1" dirty="0" smtClean="0">
                <a:latin typeface="Courier New" pitchFamily="49" charset="0"/>
              </a:rPr>
              <a:t>|O|</a:t>
            </a:r>
            <a:endParaRPr lang="en-US" sz="1800" b="1" dirty="0"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| |</a:t>
            </a:r>
            <a:r>
              <a:rPr lang="en-US" sz="1800" b="1" dirty="0" smtClean="0">
                <a:latin typeface="Courier New" pitchFamily="49" charset="0"/>
              </a:rPr>
              <a:t>X|X|X| |O|X|</a:t>
            </a:r>
            <a:endParaRPr lang="en-US" sz="1800" b="1" dirty="0"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|</a:t>
            </a:r>
            <a:r>
              <a:rPr lang="en-US" sz="1800" b="1" dirty="0" smtClean="0">
                <a:latin typeface="Courier New" pitchFamily="49" charset="0"/>
              </a:rPr>
              <a:t>X|O|O|O|X|X|O</a:t>
            </a:r>
            <a:r>
              <a:rPr lang="en-US" sz="1800" b="1" dirty="0">
                <a:latin typeface="Courier New" pitchFamily="49" charset="0"/>
              </a:rPr>
              <a:t>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0 1 2 3 4 5 6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29350" y="2614422"/>
            <a:ext cx="282575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29350" y="2865247"/>
            <a:ext cx="282575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29350" y="3116072"/>
            <a:ext cx="282575" cy="32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229350" y="3365309"/>
            <a:ext cx="282575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29350" y="3616134"/>
            <a:ext cx="282575" cy="322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229350" y="3865372"/>
            <a:ext cx="282575" cy="32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5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477000" y="2436622"/>
            <a:ext cx="280988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757988" y="2436622"/>
            <a:ext cx="280987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038975" y="2436622"/>
            <a:ext cx="280988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291388" y="2436622"/>
            <a:ext cx="280987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567613" y="2436622"/>
            <a:ext cx="280987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848600" y="2436622"/>
            <a:ext cx="280988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118475" y="2436622"/>
            <a:ext cx="282575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 charset="0"/>
                <a:cs typeface="Calibri"/>
              </a:rPr>
              <a:t>6</a:t>
            </a:r>
          </a:p>
        </p:txBody>
      </p:sp>
      <p:cxnSp>
        <p:nvCxnSpPr>
          <p:cNvPr id="49" name="Straight Connector 40"/>
          <p:cNvCxnSpPr>
            <a:cxnSpLocks noChangeShapeType="1"/>
          </p:cNvCxnSpPr>
          <p:nvPr/>
        </p:nvCxnSpPr>
        <p:spPr bwMode="auto">
          <a:xfrm>
            <a:off x="6497638" y="2914459"/>
            <a:ext cx="19288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41"/>
          <p:cNvCxnSpPr>
            <a:cxnSpLocks noChangeShapeType="1"/>
          </p:cNvCxnSpPr>
          <p:nvPr/>
        </p:nvCxnSpPr>
        <p:spPr bwMode="auto">
          <a:xfrm>
            <a:off x="6521450" y="3146234"/>
            <a:ext cx="19288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42"/>
          <p:cNvCxnSpPr>
            <a:cxnSpLocks noChangeShapeType="1"/>
          </p:cNvCxnSpPr>
          <p:nvPr/>
        </p:nvCxnSpPr>
        <p:spPr bwMode="auto">
          <a:xfrm>
            <a:off x="6521450" y="3398647"/>
            <a:ext cx="19288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43"/>
          <p:cNvCxnSpPr>
            <a:cxnSpLocks noChangeShapeType="1"/>
          </p:cNvCxnSpPr>
          <p:nvPr/>
        </p:nvCxnSpPr>
        <p:spPr bwMode="auto">
          <a:xfrm>
            <a:off x="6521450" y="3639947"/>
            <a:ext cx="19288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44"/>
          <p:cNvCxnSpPr>
            <a:cxnSpLocks noChangeShapeType="1"/>
          </p:cNvCxnSpPr>
          <p:nvPr/>
        </p:nvCxnSpPr>
        <p:spPr bwMode="auto">
          <a:xfrm>
            <a:off x="6521450" y="3897122"/>
            <a:ext cx="19288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Rectangle 59"/>
          <p:cNvSpPr/>
          <p:nvPr/>
        </p:nvSpPr>
        <p:spPr>
          <a:xfrm>
            <a:off x="7960068" y="1119409"/>
            <a:ext cx="8370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b3.allowsMove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4800" y="1752600"/>
            <a:ext cx="88231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" panose="02040503050406030204" pitchFamily="18" charset="0"/>
              </a:rPr>
              <a:t>try these shortcuts</a:t>
            </a:r>
            <a:endParaRPr lang="en-US" sz="1200" dirty="0">
              <a:latin typeface="Cambria" panose="02040503050406030204" pitchFamily="18" charset="0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55" y="2133600"/>
            <a:ext cx="2810401" cy="26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8617341" y="2205789"/>
            <a:ext cx="36901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118621" y="4693377"/>
            <a:ext cx="2717158" cy="27699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sz="12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b.allowsMove</a:t>
            </a:r>
            <a:r>
              <a:rPr 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(0) == True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18621" y="4947303"/>
            <a:ext cx="2717158" cy="27699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sz="12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b.allowsMove</a:t>
            </a:r>
            <a:r>
              <a:rPr 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(1) == True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118621" y="5201229"/>
            <a:ext cx="272057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sz="12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b.allowsMove</a:t>
            </a:r>
            <a:r>
              <a:rPr 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 == </a:t>
            </a:r>
            <a:r>
              <a:rPr lang="en-US" sz="12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en-US" sz="1200" b="1" dirty="0">
              <a:solidFill>
                <a:srgbClr val="CC33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118621" y="5455155"/>
            <a:ext cx="272057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sz="12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b.allowsMove</a:t>
            </a:r>
            <a:r>
              <a:rPr 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 == </a:t>
            </a:r>
            <a:r>
              <a:rPr lang="en-US" sz="12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en-US" sz="1200" b="1" dirty="0">
              <a:solidFill>
                <a:srgbClr val="CC33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118621" y="5709081"/>
            <a:ext cx="2717158" cy="27699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sz="12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b.allowsMove</a:t>
            </a:r>
            <a:r>
              <a:rPr 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(4) == True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118621" y="5963007"/>
            <a:ext cx="2717158" cy="27699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sz="12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b.allowsMove</a:t>
            </a:r>
            <a:r>
              <a:rPr 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(5) == True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118621" y="6216933"/>
            <a:ext cx="272057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sz="12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b.allowsMove</a:t>
            </a:r>
            <a:r>
              <a:rPr 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(6) == </a:t>
            </a:r>
            <a:r>
              <a:rPr lang="en-US" sz="12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en-US" sz="1200" b="1" dirty="0">
              <a:solidFill>
                <a:srgbClr val="CC33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118621" y="6470862"/>
            <a:ext cx="272057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sz="12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b.allowsMove</a:t>
            </a:r>
            <a:r>
              <a:rPr 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(7) == 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en-US" sz="1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693282" y="3194655"/>
            <a:ext cx="3657600" cy="500063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85800" y="5833646"/>
            <a:ext cx="4269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If col is </a:t>
            </a:r>
            <a:r>
              <a:rPr lang="en-US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out-of-bounds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 or </a:t>
            </a:r>
            <a:r>
              <a:rPr lang="en-US" sz="1600" b="1" i="1" dirty="0">
                <a:solidFill>
                  <a:srgbClr val="CC3300"/>
                </a:solidFill>
                <a:latin typeface="Cambria" panose="02040503050406030204" pitchFamily="18" charset="0"/>
              </a:rPr>
              <a:t>full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, return </a:t>
            </a:r>
            <a:r>
              <a:rPr lang="en-US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67" name="Rounded Rectangle 66"/>
          <p:cNvSpPr/>
          <p:nvPr/>
        </p:nvSpPr>
        <p:spPr bwMode="auto">
          <a:xfrm>
            <a:off x="1963341" y="4083969"/>
            <a:ext cx="3657600" cy="500063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255810" y="3490611"/>
            <a:ext cx="91242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out of bounds?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02830" y="4378239"/>
            <a:ext cx="5597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col full?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869563" y="5280282"/>
            <a:ext cx="6190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Allowed!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smtClean="0">
                <a:latin typeface="Cambria" panose="02040503050406030204" pitchFamily="18" charset="0"/>
              </a:rPr>
              <a:t>hw11pr2</a:t>
            </a:r>
            <a:r>
              <a:rPr lang="en-US" sz="4000" dirty="0" smtClean="0">
                <a:latin typeface="Cambria" panose="02040503050406030204" pitchFamily="18" charset="0"/>
              </a:rPr>
              <a:t>:  </a:t>
            </a:r>
            <a:r>
              <a:rPr lang="en-US" sz="4000" b="1" dirty="0">
                <a:latin typeface="Cambria" panose="02040503050406030204" pitchFamily="18" charset="0"/>
                <a:cs typeface="Courier New" pitchFamily="49" charset="0"/>
              </a:rPr>
              <a:t>Board</a:t>
            </a:r>
            <a:r>
              <a:rPr lang="en-US" sz="4000" dirty="0"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sz="4000" dirty="0" smtClean="0">
                <a:latin typeface="Cambria" panose="02040503050406030204" pitchFamily="18" charset="0"/>
              </a:rPr>
              <a:t>class</a:t>
            </a:r>
            <a:endParaRPr lang="en-US" sz="4000" b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10244" name="Text Box 5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90850" y="1600200"/>
            <a:ext cx="5543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__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</a:rPr>
              <a:t>init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__(self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, width, 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height)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0245" name="Text Box 5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90850" y="2071688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</a:rPr>
              <a:t>allowsMove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(self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, 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col)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0246" name="Text Box 5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90850" y="3489325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__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</a:rPr>
              <a:t>repr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__(self)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0247" name="Text Box 6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90850" y="2544763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</a:rPr>
              <a:t>addMove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(self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, col, 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ox)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0248" name="Text Box 6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90850" y="3960813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</a:rPr>
              <a:t>isFull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(self)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0249" name="Text Box 6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90850" y="4433888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</a:rPr>
              <a:t>winsFor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(self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, 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ox)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0250" name="Text Box 6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163036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the </a:t>
            </a:r>
            <a:r>
              <a:rPr lang="ja-JP" altLang="en-US" sz="1600"/>
              <a:t>“</a:t>
            </a:r>
            <a:r>
              <a:rPr lang="en-US" altLang="ja-JP" sz="1600"/>
              <a:t>constructor</a:t>
            </a:r>
            <a:r>
              <a:rPr lang="ja-JP" altLang="en-US" sz="1600"/>
              <a:t>”</a:t>
            </a:r>
            <a:endParaRPr lang="en-US" sz="1600"/>
          </a:p>
        </p:txBody>
      </p:sp>
      <p:sp>
        <p:nvSpPr>
          <p:cNvPr id="10251" name="Text Box 6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1000" y="211772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checks if allowed</a:t>
            </a:r>
          </a:p>
        </p:txBody>
      </p:sp>
      <p:sp>
        <p:nvSpPr>
          <p:cNvPr id="10252" name="Text Box 6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256381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places a checker</a:t>
            </a:r>
          </a:p>
        </p:txBody>
      </p:sp>
      <p:sp>
        <p:nvSpPr>
          <p:cNvPr id="10253" name="Text Box 6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00" y="355917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outputs a string</a:t>
            </a:r>
          </a:p>
        </p:txBody>
      </p:sp>
      <p:sp>
        <p:nvSpPr>
          <p:cNvPr id="10254" name="Text Box 6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1000" y="4030663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checks if any space is left</a:t>
            </a:r>
          </a:p>
        </p:txBody>
      </p:sp>
      <p:sp>
        <p:nvSpPr>
          <p:cNvPr id="10255" name="Text Box 6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9400" y="4516438"/>
            <a:ext cx="2387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600"/>
              <a:t>checks if a player has won</a:t>
            </a:r>
          </a:p>
        </p:txBody>
      </p:sp>
      <p:sp>
        <p:nvSpPr>
          <p:cNvPr id="10256" name="Text Box 6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90850" y="4906963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</a:rPr>
              <a:t>hostGame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(self)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0257" name="Text Box 7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2400" y="4976813"/>
            <a:ext cx="2514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600"/>
              <a:t>the game...</a:t>
            </a:r>
          </a:p>
        </p:txBody>
      </p:sp>
      <p:sp>
        <p:nvSpPr>
          <p:cNvPr id="10258" name="Text Box 7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90850" y="3016250"/>
            <a:ext cx="515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</a:rPr>
              <a:t>delMove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(self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, 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col)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0259" name="Text Box 7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1000" y="30289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removes a checker</a:t>
            </a:r>
          </a:p>
        </p:txBody>
      </p:sp>
      <p:sp>
        <p:nvSpPr>
          <p:cNvPr id="10260" name="Text Box 88"/>
          <p:cNvSpPr txBox="1">
            <a:spLocks noChangeArrowheads="1"/>
          </p:cNvSpPr>
          <p:nvPr/>
        </p:nvSpPr>
        <p:spPr bwMode="auto">
          <a:xfrm>
            <a:off x="331788" y="6107113"/>
            <a:ext cx="8461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Which are similar to others?      Which requires the most thought?</a:t>
            </a:r>
          </a:p>
        </p:txBody>
      </p:sp>
      <p:sp>
        <p:nvSpPr>
          <p:cNvPr id="10261" name="Freeform 22"/>
          <p:cNvSpPr>
            <a:spLocks noChangeArrowheads="1"/>
          </p:cNvSpPr>
          <p:nvPr/>
        </p:nvSpPr>
        <p:spPr bwMode="auto">
          <a:xfrm>
            <a:off x="990600" y="1676400"/>
            <a:ext cx="341313" cy="227013"/>
          </a:xfrm>
          <a:custGeom>
            <a:avLst/>
            <a:gdLst>
              <a:gd name="T0" fmla="*/ 0 w 341587"/>
              <a:gd name="T1" fmla="*/ 136244 h 227725"/>
              <a:gd name="T2" fmla="*/ 60870 w 341587"/>
              <a:gd name="T3" fmla="*/ 221396 h 227725"/>
              <a:gd name="T4" fmla="*/ 339129 w 341587"/>
              <a:gd name="T5" fmla="*/ 0 h 227725"/>
              <a:gd name="T6" fmla="*/ 0 60000 65536"/>
              <a:gd name="T7" fmla="*/ 0 60000 65536"/>
              <a:gd name="T8" fmla="*/ 0 60000 65536"/>
              <a:gd name="T9" fmla="*/ 0 w 341587"/>
              <a:gd name="T10" fmla="*/ 0 h 227725"/>
              <a:gd name="T11" fmla="*/ 341587 w 341587"/>
              <a:gd name="T12" fmla="*/ 227725 h 2277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1587" h="227725">
                <a:moveTo>
                  <a:pt x="0" y="140138"/>
                </a:moveTo>
                <a:lnTo>
                  <a:pt x="61311" y="227725"/>
                </a:lnTo>
                <a:lnTo>
                  <a:pt x="341587" y="0"/>
                </a:lnTo>
              </a:path>
            </a:pathLst>
          </a:cu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Freeform 23"/>
          <p:cNvSpPr>
            <a:spLocks noChangeArrowheads="1"/>
          </p:cNvSpPr>
          <p:nvPr/>
        </p:nvSpPr>
        <p:spPr bwMode="auto">
          <a:xfrm>
            <a:off x="990600" y="2135188"/>
            <a:ext cx="341313" cy="227012"/>
          </a:xfrm>
          <a:custGeom>
            <a:avLst/>
            <a:gdLst>
              <a:gd name="T0" fmla="*/ 0 w 341587"/>
              <a:gd name="T1" fmla="*/ 136238 h 227725"/>
              <a:gd name="T2" fmla="*/ 60870 w 341587"/>
              <a:gd name="T3" fmla="*/ 221387 h 227725"/>
              <a:gd name="T4" fmla="*/ 339129 w 341587"/>
              <a:gd name="T5" fmla="*/ 0 h 227725"/>
              <a:gd name="T6" fmla="*/ 0 60000 65536"/>
              <a:gd name="T7" fmla="*/ 0 60000 65536"/>
              <a:gd name="T8" fmla="*/ 0 60000 65536"/>
              <a:gd name="T9" fmla="*/ 0 w 341587"/>
              <a:gd name="T10" fmla="*/ 0 h 227725"/>
              <a:gd name="T11" fmla="*/ 341587 w 341587"/>
              <a:gd name="T12" fmla="*/ 227725 h 2277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1587" h="227725">
                <a:moveTo>
                  <a:pt x="0" y="140138"/>
                </a:moveTo>
                <a:lnTo>
                  <a:pt x="61311" y="227725"/>
                </a:lnTo>
                <a:lnTo>
                  <a:pt x="341587" y="0"/>
                </a:lnTo>
              </a:path>
            </a:pathLst>
          </a:cu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Freeform 24"/>
          <p:cNvSpPr>
            <a:spLocks noChangeArrowheads="1"/>
          </p:cNvSpPr>
          <p:nvPr/>
        </p:nvSpPr>
        <p:spPr bwMode="auto">
          <a:xfrm>
            <a:off x="990600" y="2592388"/>
            <a:ext cx="341313" cy="227012"/>
          </a:xfrm>
          <a:custGeom>
            <a:avLst/>
            <a:gdLst>
              <a:gd name="T0" fmla="*/ 0 w 341587"/>
              <a:gd name="T1" fmla="*/ 136238 h 227725"/>
              <a:gd name="T2" fmla="*/ 60870 w 341587"/>
              <a:gd name="T3" fmla="*/ 221387 h 227725"/>
              <a:gd name="T4" fmla="*/ 339129 w 341587"/>
              <a:gd name="T5" fmla="*/ 0 h 227725"/>
              <a:gd name="T6" fmla="*/ 0 60000 65536"/>
              <a:gd name="T7" fmla="*/ 0 60000 65536"/>
              <a:gd name="T8" fmla="*/ 0 60000 65536"/>
              <a:gd name="T9" fmla="*/ 0 w 341587"/>
              <a:gd name="T10" fmla="*/ 0 h 227725"/>
              <a:gd name="T11" fmla="*/ 341587 w 341587"/>
              <a:gd name="T12" fmla="*/ 227725 h 2277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1587" h="227725">
                <a:moveTo>
                  <a:pt x="0" y="140138"/>
                </a:moveTo>
                <a:lnTo>
                  <a:pt x="61311" y="227725"/>
                </a:lnTo>
                <a:lnTo>
                  <a:pt x="341587" y="0"/>
                </a:lnTo>
              </a:path>
            </a:pathLst>
          </a:cu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Freeform 25"/>
          <p:cNvSpPr>
            <a:spLocks noChangeArrowheads="1"/>
          </p:cNvSpPr>
          <p:nvPr/>
        </p:nvSpPr>
        <p:spPr bwMode="auto">
          <a:xfrm>
            <a:off x="990600" y="3505200"/>
            <a:ext cx="341313" cy="227013"/>
          </a:xfrm>
          <a:custGeom>
            <a:avLst/>
            <a:gdLst>
              <a:gd name="T0" fmla="*/ 0 w 341587"/>
              <a:gd name="T1" fmla="*/ 136244 h 227725"/>
              <a:gd name="T2" fmla="*/ 60870 w 341587"/>
              <a:gd name="T3" fmla="*/ 221396 h 227725"/>
              <a:gd name="T4" fmla="*/ 339129 w 341587"/>
              <a:gd name="T5" fmla="*/ 0 h 227725"/>
              <a:gd name="T6" fmla="*/ 0 60000 65536"/>
              <a:gd name="T7" fmla="*/ 0 60000 65536"/>
              <a:gd name="T8" fmla="*/ 0 60000 65536"/>
              <a:gd name="T9" fmla="*/ 0 w 341587"/>
              <a:gd name="T10" fmla="*/ 0 h 227725"/>
              <a:gd name="T11" fmla="*/ 341587 w 341587"/>
              <a:gd name="T12" fmla="*/ 227725 h 2277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1587" h="227725">
                <a:moveTo>
                  <a:pt x="0" y="140138"/>
                </a:moveTo>
                <a:lnTo>
                  <a:pt x="61311" y="227725"/>
                </a:lnTo>
                <a:lnTo>
                  <a:pt x="341587" y="0"/>
                </a:lnTo>
              </a:path>
            </a:pathLst>
          </a:cu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5" name="Right Arrow 26"/>
          <p:cNvSpPr>
            <a:spLocks noChangeArrowheads="1"/>
          </p:cNvSpPr>
          <p:nvPr/>
        </p:nvSpPr>
        <p:spPr bwMode="auto">
          <a:xfrm flipH="1">
            <a:off x="6265863" y="3162300"/>
            <a:ext cx="939800" cy="174625"/>
          </a:xfrm>
          <a:prstGeom prst="rightArrow">
            <a:avLst>
              <a:gd name="adj1" fmla="val 28250"/>
              <a:gd name="adj2" fmla="val 93783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6" name="Right Arrow 27"/>
          <p:cNvSpPr>
            <a:spLocks noChangeArrowheads="1"/>
          </p:cNvSpPr>
          <p:nvPr/>
        </p:nvSpPr>
        <p:spPr bwMode="auto">
          <a:xfrm flipH="1">
            <a:off x="6265863" y="4106863"/>
            <a:ext cx="939800" cy="174625"/>
          </a:xfrm>
          <a:prstGeom prst="rightArrow">
            <a:avLst>
              <a:gd name="adj1" fmla="val 28250"/>
              <a:gd name="adj2" fmla="val 93783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Right Arrow 28"/>
          <p:cNvSpPr>
            <a:spLocks noChangeArrowheads="1"/>
          </p:cNvSpPr>
          <p:nvPr/>
        </p:nvSpPr>
        <p:spPr bwMode="auto">
          <a:xfrm flipH="1">
            <a:off x="6265863" y="4572000"/>
            <a:ext cx="939800" cy="174625"/>
          </a:xfrm>
          <a:prstGeom prst="rightArrow">
            <a:avLst>
              <a:gd name="adj1" fmla="val 28250"/>
              <a:gd name="adj2" fmla="val 93783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Right Arrow 29"/>
          <p:cNvSpPr>
            <a:spLocks noChangeArrowheads="1"/>
          </p:cNvSpPr>
          <p:nvPr/>
        </p:nvSpPr>
        <p:spPr bwMode="auto">
          <a:xfrm flipH="1">
            <a:off x="6265863" y="5048250"/>
            <a:ext cx="939800" cy="174625"/>
          </a:xfrm>
          <a:prstGeom prst="rightArrow">
            <a:avLst>
              <a:gd name="adj1" fmla="val 28250"/>
              <a:gd name="adj2" fmla="val 93783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Rectangle 30"/>
          <p:cNvSpPr>
            <a:spLocks noChangeArrowheads="1"/>
          </p:cNvSpPr>
          <p:nvPr/>
        </p:nvSpPr>
        <p:spPr bwMode="auto">
          <a:xfrm>
            <a:off x="6916738" y="3251200"/>
            <a:ext cx="793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8000"/>
                </a:solidFill>
                <a:latin typeface="Calibri" pitchFamily="34" charset="0"/>
              </a:rPr>
              <a:t>to write...</a:t>
            </a:r>
            <a:endParaRPr lang="en-US" sz="1200">
              <a:solidFill>
                <a:srgbClr val="008000"/>
              </a:solidFill>
            </a:endParaRPr>
          </a:p>
        </p:txBody>
      </p:sp>
      <p:sp>
        <p:nvSpPr>
          <p:cNvPr id="10270" name="Rectangle 31"/>
          <p:cNvSpPr>
            <a:spLocks noChangeArrowheads="1"/>
          </p:cNvSpPr>
          <p:nvPr/>
        </p:nvSpPr>
        <p:spPr bwMode="auto">
          <a:xfrm>
            <a:off x="6916738" y="4173538"/>
            <a:ext cx="793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8000"/>
                </a:solidFill>
                <a:latin typeface="Calibri" pitchFamily="34" charset="0"/>
              </a:rPr>
              <a:t>to write...</a:t>
            </a:r>
            <a:endParaRPr lang="en-US" sz="1200">
              <a:solidFill>
                <a:srgbClr val="008000"/>
              </a:solidFill>
            </a:endParaRPr>
          </a:p>
        </p:txBody>
      </p:sp>
      <p:sp>
        <p:nvSpPr>
          <p:cNvPr id="10271" name="Rectangle 32"/>
          <p:cNvSpPr>
            <a:spLocks noChangeArrowheads="1"/>
          </p:cNvSpPr>
          <p:nvPr/>
        </p:nvSpPr>
        <p:spPr bwMode="auto">
          <a:xfrm>
            <a:off x="6916738" y="4640263"/>
            <a:ext cx="793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8000"/>
                </a:solidFill>
                <a:latin typeface="Calibri" pitchFamily="34" charset="0"/>
              </a:rPr>
              <a:t>to write...</a:t>
            </a:r>
            <a:endParaRPr lang="en-US" sz="1200">
              <a:solidFill>
                <a:srgbClr val="008000"/>
              </a:solidFill>
            </a:endParaRPr>
          </a:p>
        </p:txBody>
      </p:sp>
      <p:sp>
        <p:nvSpPr>
          <p:cNvPr id="10272" name="Rectangle 33"/>
          <p:cNvSpPr>
            <a:spLocks noChangeArrowheads="1"/>
          </p:cNvSpPr>
          <p:nvPr/>
        </p:nvSpPr>
        <p:spPr bwMode="auto">
          <a:xfrm>
            <a:off x="6916738" y="5114925"/>
            <a:ext cx="7937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8000"/>
                </a:solidFill>
                <a:latin typeface="Calibri" pitchFamily="34" charset="0"/>
              </a:rPr>
              <a:t>to write...</a:t>
            </a:r>
            <a:endParaRPr lang="en-US" sz="12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1219200" y="152400"/>
            <a:ext cx="659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err="1" smtClean="0">
                <a:latin typeface="Cambria" panose="02040503050406030204" pitchFamily="18" charset="0"/>
              </a:rPr>
              <a:t>winsFor</a:t>
            </a:r>
            <a:r>
              <a:rPr lang="en-US" sz="4000" dirty="0" smtClean="0">
                <a:latin typeface="Cambria" panose="02040503050406030204" pitchFamily="18" charset="0"/>
              </a:rPr>
              <a:t>(self</a:t>
            </a:r>
            <a:r>
              <a:rPr lang="en-US" sz="4000" dirty="0">
                <a:latin typeface="Cambria" panose="02040503050406030204" pitchFamily="18" charset="0"/>
              </a:rPr>
              <a:t>, </a:t>
            </a:r>
            <a:r>
              <a:rPr lang="en-US" sz="4000" dirty="0" smtClean="0">
                <a:latin typeface="Cambria" panose="02040503050406030204" pitchFamily="18" charset="0"/>
              </a:rPr>
              <a:t>ox)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11267" name="Oval 6"/>
          <p:cNvSpPr>
            <a:spLocks noChangeArrowheads="1"/>
          </p:cNvSpPr>
          <p:nvPr/>
        </p:nvSpPr>
        <p:spPr bwMode="auto">
          <a:xfrm>
            <a:off x="903288" y="18938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Oval 7"/>
          <p:cNvSpPr>
            <a:spLocks noChangeArrowheads="1"/>
          </p:cNvSpPr>
          <p:nvPr/>
        </p:nvSpPr>
        <p:spPr bwMode="auto">
          <a:xfrm>
            <a:off x="903288" y="2255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Oval 8"/>
          <p:cNvSpPr>
            <a:spLocks noChangeArrowheads="1"/>
          </p:cNvSpPr>
          <p:nvPr/>
        </p:nvSpPr>
        <p:spPr bwMode="auto">
          <a:xfrm>
            <a:off x="903288" y="26193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9"/>
          <p:cNvSpPr>
            <a:spLocks noChangeArrowheads="1"/>
          </p:cNvSpPr>
          <p:nvPr/>
        </p:nvSpPr>
        <p:spPr bwMode="auto">
          <a:xfrm>
            <a:off x="903288" y="29829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10"/>
          <p:cNvSpPr>
            <a:spLocks noChangeArrowheads="1"/>
          </p:cNvSpPr>
          <p:nvPr/>
        </p:nvSpPr>
        <p:spPr bwMode="auto">
          <a:xfrm>
            <a:off x="903288" y="33464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11"/>
          <p:cNvSpPr>
            <a:spLocks noChangeArrowheads="1"/>
          </p:cNvSpPr>
          <p:nvPr/>
        </p:nvSpPr>
        <p:spPr bwMode="auto">
          <a:xfrm>
            <a:off x="903288" y="37099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12"/>
          <p:cNvSpPr>
            <a:spLocks noChangeArrowheads="1"/>
          </p:cNvSpPr>
          <p:nvPr/>
        </p:nvSpPr>
        <p:spPr bwMode="auto">
          <a:xfrm>
            <a:off x="1284288" y="18938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3"/>
          <p:cNvSpPr>
            <a:spLocks noChangeArrowheads="1"/>
          </p:cNvSpPr>
          <p:nvPr/>
        </p:nvSpPr>
        <p:spPr bwMode="auto">
          <a:xfrm>
            <a:off x="1284288" y="2255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Oval 14"/>
          <p:cNvSpPr>
            <a:spLocks noChangeArrowheads="1"/>
          </p:cNvSpPr>
          <p:nvPr/>
        </p:nvSpPr>
        <p:spPr bwMode="auto">
          <a:xfrm>
            <a:off x="1284288" y="26193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Oval 15"/>
          <p:cNvSpPr>
            <a:spLocks noChangeArrowheads="1"/>
          </p:cNvSpPr>
          <p:nvPr/>
        </p:nvSpPr>
        <p:spPr bwMode="auto">
          <a:xfrm>
            <a:off x="1284288" y="29829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Oval 16"/>
          <p:cNvSpPr>
            <a:spLocks noChangeArrowheads="1"/>
          </p:cNvSpPr>
          <p:nvPr/>
        </p:nvSpPr>
        <p:spPr bwMode="auto">
          <a:xfrm>
            <a:off x="1284288" y="33464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Oval 17" descr="Dark vertical"/>
          <p:cNvSpPr>
            <a:spLocks noChangeArrowheads="1"/>
          </p:cNvSpPr>
          <p:nvPr/>
        </p:nvSpPr>
        <p:spPr bwMode="auto">
          <a:xfrm>
            <a:off x="1284288" y="370998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Oval 18"/>
          <p:cNvSpPr>
            <a:spLocks noChangeArrowheads="1"/>
          </p:cNvSpPr>
          <p:nvPr/>
        </p:nvSpPr>
        <p:spPr bwMode="auto">
          <a:xfrm>
            <a:off x="1665288" y="18938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Oval 19"/>
          <p:cNvSpPr>
            <a:spLocks noChangeArrowheads="1"/>
          </p:cNvSpPr>
          <p:nvPr/>
        </p:nvSpPr>
        <p:spPr bwMode="auto">
          <a:xfrm>
            <a:off x="1665288" y="2255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Oval 20"/>
          <p:cNvSpPr>
            <a:spLocks noChangeArrowheads="1"/>
          </p:cNvSpPr>
          <p:nvPr/>
        </p:nvSpPr>
        <p:spPr bwMode="auto">
          <a:xfrm>
            <a:off x="1665288" y="26193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Oval 21"/>
          <p:cNvSpPr>
            <a:spLocks noChangeArrowheads="1"/>
          </p:cNvSpPr>
          <p:nvPr/>
        </p:nvSpPr>
        <p:spPr bwMode="auto">
          <a:xfrm>
            <a:off x="1665288" y="29829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Oval 22"/>
          <p:cNvSpPr>
            <a:spLocks noChangeArrowheads="1"/>
          </p:cNvSpPr>
          <p:nvPr/>
        </p:nvSpPr>
        <p:spPr bwMode="auto">
          <a:xfrm>
            <a:off x="1665288" y="33464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Oval 23" descr="Dark vertical"/>
          <p:cNvSpPr>
            <a:spLocks noChangeArrowheads="1"/>
          </p:cNvSpPr>
          <p:nvPr/>
        </p:nvSpPr>
        <p:spPr bwMode="auto">
          <a:xfrm>
            <a:off x="1665288" y="370998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Oval 24"/>
          <p:cNvSpPr>
            <a:spLocks noChangeArrowheads="1"/>
          </p:cNvSpPr>
          <p:nvPr/>
        </p:nvSpPr>
        <p:spPr bwMode="auto">
          <a:xfrm>
            <a:off x="2046288" y="18938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Oval 25"/>
          <p:cNvSpPr>
            <a:spLocks noChangeArrowheads="1"/>
          </p:cNvSpPr>
          <p:nvPr/>
        </p:nvSpPr>
        <p:spPr bwMode="auto">
          <a:xfrm>
            <a:off x="2046288" y="2255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Oval 26"/>
          <p:cNvSpPr>
            <a:spLocks noChangeArrowheads="1"/>
          </p:cNvSpPr>
          <p:nvPr/>
        </p:nvSpPr>
        <p:spPr bwMode="auto">
          <a:xfrm>
            <a:off x="2046288" y="26193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Oval 27" descr="Dark vertical"/>
          <p:cNvSpPr>
            <a:spLocks noChangeArrowheads="1"/>
          </p:cNvSpPr>
          <p:nvPr/>
        </p:nvSpPr>
        <p:spPr bwMode="auto">
          <a:xfrm>
            <a:off x="2046288" y="29829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Oval 28" descr="Dark vertical"/>
          <p:cNvSpPr>
            <a:spLocks noChangeArrowheads="1"/>
          </p:cNvSpPr>
          <p:nvPr/>
        </p:nvSpPr>
        <p:spPr bwMode="auto">
          <a:xfrm>
            <a:off x="2046288" y="33464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Oval 29" descr="Dark vertical"/>
          <p:cNvSpPr>
            <a:spLocks noChangeArrowheads="1"/>
          </p:cNvSpPr>
          <p:nvPr/>
        </p:nvSpPr>
        <p:spPr bwMode="auto">
          <a:xfrm>
            <a:off x="2046288" y="370998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Oval 30"/>
          <p:cNvSpPr>
            <a:spLocks noChangeArrowheads="1"/>
          </p:cNvSpPr>
          <p:nvPr/>
        </p:nvSpPr>
        <p:spPr bwMode="auto">
          <a:xfrm>
            <a:off x="2427288" y="18938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Oval 31"/>
          <p:cNvSpPr>
            <a:spLocks noChangeArrowheads="1"/>
          </p:cNvSpPr>
          <p:nvPr/>
        </p:nvSpPr>
        <p:spPr bwMode="auto">
          <a:xfrm>
            <a:off x="2427288" y="2255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Oval 32"/>
          <p:cNvSpPr>
            <a:spLocks noChangeArrowheads="1"/>
          </p:cNvSpPr>
          <p:nvPr/>
        </p:nvSpPr>
        <p:spPr bwMode="auto">
          <a:xfrm>
            <a:off x="2427288" y="26193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Oval 33"/>
          <p:cNvSpPr>
            <a:spLocks noChangeArrowheads="1"/>
          </p:cNvSpPr>
          <p:nvPr/>
        </p:nvSpPr>
        <p:spPr bwMode="auto">
          <a:xfrm>
            <a:off x="2427288" y="29829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Oval 34"/>
          <p:cNvSpPr>
            <a:spLocks noChangeArrowheads="1"/>
          </p:cNvSpPr>
          <p:nvPr/>
        </p:nvSpPr>
        <p:spPr bwMode="auto">
          <a:xfrm>
            <a:off x="2427288" y="33464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Oval 35" descr="Dark vertical"/>
          <p:cNvSpPr>
            <a:spLocks noChangeArrowheads="1"/>
          </p:cNvSpPr>
          <p:nvPr/>
        </p:nvSpPr>
        <p:spPr bwMode="auto">
          <a:xfrm>
            <a:off x="2427288" y="370998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Oval 36"/>
          <p:cNvSpPr>
            <a:spLocks noChangeArrowheads="1"/>
          </p:cNvSpPr>
          <p:nvPr/>
        </p:nvSpPr>
        <p:spPr bwMode="auto">
          <a:xfrm>
            <a:off x="2808288" y="18938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Oval 37"/>
          <p:cNvSpPr>
            <a:spLocks noChangeArrowheads="1"/>
          </p:cNvSpPr>
          <p:nvPr/>
        </p:nvSpPr>
        <p:spPr bwMode="auto">
          <a:xfrm>
            <a:off x="2808288" y="2255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Oval 38"/>
          <p:cNvSpPr>
            <a:spLocks noChangeArrowheads="1"/>
          </p:cNvSpPr>
          <p:nvPr/>
        </p:nvSpPr>
        <p:spPr bwMode="auto">
          <a:xfrm>
            <a:off x="2808288" y="26193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Oval 39"/>
          <p:cNvSpPr>
            <a:spLocks noChangeArrowheads="1"/>
          </p:cNvSpPr>
          <p:nvPr/>
        </p:nvSpPr>
        <p:spPr bwMode="auto">
          <a:xfrm>
            <a:off x="2808288" y="29829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1" name="Oval 40"/>
          <p:cNvSpPr>
            <a:spLocks noChangeArrowheads="1"/>
          </p:cNvSpPr>
          <p:nvPr/>
        </p:nvSpPr>
        <p:spPr bwMode="auto">
          <a:xfrm>
            <a:off x="2808288" y="33464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Oval 41"/>
          <p:cNvSpPr>
            <a:spLocks noChangeArrowheads="1"/>
          </p:cNvSpPr>
          <p:nvPr/>
        </p:nvSpPr>
        <p:spPr bwMode="auto">
          <a:xfrm>
            <a:off x="2808288" y="37099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Oval 42"/>
          <p:cNvSpPr>
            <a:spLocks noChangeArrowheads="1"/>
          </p:cNvSpPr>
          <p:nvPr/>
        </p:nvSpPr>
        <p:spPr bwMode="auto">
          <a:xfrm>
            <a:off x="3189288" y="18938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Oval 43"/>
          <p:cNvSpPr>
            <a:spLocks noChangeArrowheads="1"/>
          </p:cNvSpPr>
          <p:nvPr/>
        </p:nvSpPr>
        <p:spPr bwMode="auto">
          <a:xfrm>
            <a:off x="3189288" y="22558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5" name="Oval 44"/>
          <p:cNvSpPr>
            <a:spLocks noChangeArrowheads="1"/>
          </p:cNvSpPr>
          <p:nvPr/>
        </p:nvSpPr>
        <p:spPr bwMode="auto">
          <a:xfrm>
            <a:off x="3189288" y="26193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6" name="Oval 45"/>
          <p:cNvSpPr>
            <a:spLocks noChangeArrowheads="1"/>
          </p:cNvSpPr>
          <p:nvPr/>
        </p:nvSpPr>
        <p:spPr bwMode="auto">
          <a:xfrm>
            <a:off x="3189288" y="29829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Oval 46"/>
          <p:cNvSpPr>
            <a:spLocks noChangeArrowheads="1"/>
          </p:cNvSpPr>
          <p:nvPr/>
        </p:nvSpPr>
        <p:spPr bwMode="auto">
          <a:xfrm>
            <a:off x="3189288" y="3346450"/>
            <a:ext cx="304800" cy="304800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308" name="Oval 47"/>
          <p:cNvSpPr>
            <a:spLocks noChangeArrowheads="1"/>
          </p:cNvSpPr>
          <p:nvPr/>
        </p:nvSpPr>
        <p:spPr bwMode="auto">
          <a:xfrm>
            <a:off x="3189288" y="37099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9" name="Rectangle 48"/>
          <p:cNvSpPr>
            <a:spLocks noChangeArrowheads="1"/>
          </p:cNvSpPr>
          <p:nvPr/>
        </p:nvSpPr>
        <p:spPr bwMode="auto">
          <a:xfrm>
            <a:off x="842963" y="180975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0" name="Oval 57" descr="Dark vertical"/>
          <p:cNvSpPr>
            <a:spLocks noChangeArrowheads="1"/>
          </p:cNvSpPr>
          <p:nvPr/>
        </p:nvSpPr>
        <p:spPr bwMode="auto">
          <a:xfrm>
            <a:off x="2847975" y="13668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1" name="Oval 58"/>
          <p:cNvSpPr>
            <a:spLocks noChangeArrowheads="1"/>
          </p:cNvSpPr>
          <p:nvPr/>
        </p:nvSpPr>
        <p:spPr bwMode="auto">
          <a:xfrm>
            <a:off x="1598613" y="13668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Text Box 59"/>
          <p:cNvSpPr txBox="1">
            <a:spLocks noChangeArrowheads="1"/>
          </p:cNvSpPr>
          <p:nvPr/>
        </p:nvSpPr>
        <p:spPr bwMode="auto">
          <a:xfrm>
            <a:off x="1084263" y="1246188"/>
            <a:ext cx="62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  <a:cs typeface="Courier New" pitchFamily="49" charset="0"/>
              </a:rPr>
              <a:t>X</a:t>
            </a:r>
          </a:p>
        </p:txBody>
      </p:sp>
      <p:sp>
        <p:nvSpPr>
          <p:cNvPr id="11313" name="Text Box 60"/>
          <p:cNvSpPr txBox="1">
            <a:spLocks noChangeArrowheads="1"/>
          </p:cNvSpPr>
          <p:nvPr/>
        </p:nvSpPr>
        <p:spPr bwMode="auto">
          <a:xfrm>
            <a:off x="2336800" y="1246188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  <a:cs typeface="Courier New" pitchFamily="49" charset="0"/>
              </a:rPr>
              <a:t>O</a:t>
            </a:r>
          </a:p>
        </p:txBody>
      </p:sp>
      <p:sp>
        <p:nvSpPr>
          <p:cNvPr id="11314" name="Text Box 61"/>
          <p:cNvSpPr txBox="1">
            <a:spLocks noChangeArrowheads="1"/>
          </p:cNvSpPr>
          <p:nvPr/>
        </p:nvSpPr>
        <p:spPr bwMode="auto">
          <a:xfrm>
            <a:off x="341313" y="1752600"/>
            <a:ext cx="106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b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315" name="Text Box 62"/>
          <p:cNvSpPr txBox="1">
            <a:spLocks noChangeArrowheads="1"/>
          </p:cNvSpPr>
          <p:nvPr/>
        </p:nvSpPr>
        <p:spPr bwMode="auto">
          <a:xfrm>
            <a:off x="656392" y="4275216"/>
            <a:ext cx="322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 err="1">
                <a:latin typeface="Courier New" pitchFamily="49" charset="0"/>
              </a:rPr>
              <a:t>b.winsFor</a:t>
            </a:r>
            <a:r>
              <a:rPr lang="en-US" sz="2800" b="1" dirty="0" smtClean="0">
                <a:latin typeface="Courier New" pitchFamily="49" charset="0"/>
              </a:rPr>
              <a:t>(</a:t>
            </a:r>
            <a:r>
              <a:rPr lang="en-US" sz="2800" b="1" dirty="0" smtClean="0">
                <a:solidFill>
                  <a:srgbClr val="0FA10C"/>
                </a:solidFill>
                <a:latin typeface="Courier New" pitchFamily="49" charset="0"/>
              </a:rPr>
              <a:t>'X'</a:t>
            </a:r>
            <a:r>
              <a:rPr lang="en-US" sz="2800" b="1" dirty="0" smtClean="0">
                <a:latin typeface="Courier New" pitchFamily="49" charset="0"/>
              </a:rPr>
              <a:t>)</a:t>
            </a: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11316" name="Text Box 63"/>
          <p:cNvSpPr txBox="1">
            <a:spLocks noChangeArrowheads="1"/>
          </p:cNvSpPr>
          <p:nvPr/>
        </p:nvSpPr>
        <p:spPr bwMode="auto">
          <a:xfrm>
            <a:off x="2734932" y="4707016"/>
            <a:ext cx="990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/>
              <a:t>or </a:t>
            </a:r>
            <a:r>
              <a:rPr lang="en-US" sz="1200" b="1" dirty="0" smtClean="0">
                <a:solidFill>
                  <a:srgbClr val="0FA10C"/>
                </a:solidFill>
                <a:latin typeface="Courier New" pitchFamily="49" charset="0"/>
              </a:rPr>
              <a:t>'O'</a:t>
            </a:r>
            <a:endParaRPr lang="en-US" sz="1200" b="1" dirty="0">
              <a:solidFill>
                <a:srgbClr val="0FA10C"/>
              </a:solidFill>
              <a:latin typeface="Courier New" pitchFamily="49" charset="0"/>
            </a:endParaRPr>
          </a:p>
        </p:txBody>
      </p:sp>
      <p:grpSp>
        <p:nvGrpSpPr>
          <p:cNvPr id="11317" name="Group 6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95263" y="6188075"/>
            <a:ext cx="444500" cy="538163"/>
            <a:chOff x="2928" y="1051"/>
            <a:chExt cx="840" cy="957"/>
          </a:xfrm>
        </p:grpSpPr>
        <p:sp>
          <p:nvSpPr>
            <p:cNvPr id="11322" name="Freeform 6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Oval 6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Oval 6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Oval 6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Oval 6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7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Oval 7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Oval 7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AutoShape 7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Freeform 7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Freeform 7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Freeform 7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Freeform 7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18" name="Text Box 78"/>
          <p:cNvSpPr txBox="1">
            <a:spLocks noChangeArrowheads="1"/>
          </p:cNvSpPr>
          <p:nvPr/>
        </p:nvSpPr>
        <p:spPr bwMode="auto">
          <a:xfrm>
            <a:off x="681038" y="6029325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rgbClr val="06961A"/>
                </a:solidFill>
                <a:latin typeface="Cambria" panose="02040503050406030204" pitchFamily="18" charset="0"/>
              </a:rPr>
              <a:t>Watch out for </a:t>
            </a:r>
            <a:r>
              <a:rPr lang="en-US" sz="1400" i="1" dirty="0">
                <a:solidFill>
                  <a:srgbClr val="06961A"/>
                </a:solidFill>
                <a:latin typeface="Cambria" panose="02040503050406030204" pitchFamily="18" charset="0"/>
              </a:rPr>
              <a:t>corner cases</a:t>
            </a:r>
            <a:r>
              <a:rPr lang="en-US" sz="1400" dirty="0">
                <a:solidFill>
                  <a:srgbClr val="06961A"/>
                </a:solidFill>
                <a:latin typeface="Cambria" panose="02040503050406030204" pitchFamily="18" charset="0"/>
              </a:rPr>
              <a:t>!</a:t>
            </a:r>
          </a:p>
        </p:txBody>
      </p:sp>
      <p:sp>
        <p:nvSpPr>
          <p:cNvPr id="11319" name="Oval 79"/>
          <p:cNvSpPr>
            <a:spLocks noChangeArrowheads="1"/>
          </p:cNvSpPr>
          <p:nvPr/>
        </p:nvSpPr>
        <p:spPr bwMode="auto">
          <a:xfrm>
            <a:off x="3189288" y="33416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0" name="Rectangle 73"/>
          <p:cNvSpPr>
            <a:spLocks noChangeArrowheads="1"/>
          </p:cNvSpPr>
          <p:nvPr/>
        </p:nvSpPr>
        <p:spPr bwMode="auto">
          <a:xfrm>
            <a:off x="4092992" y="1386055"/>
            <a:ext cx="489860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800" b="1" dirty="0" err="1">
                <a:solidFill>
                  <a:srgbClr val="F38D0F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B04FF"/>
                </a:solidFill>
                <a:latin typeface="Courier New" pitchFamily="49" charset="0"/>
              </a:rPr>
              <a:t>winsFor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(self, ox):</a:t>
            </a:r>
          </a:p>
          <a:p>
            <a:pPr algn="l"/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"""Does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ox win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?"""</a:t>
            </a:r>
            <a:endParaRPr lang="en-US" sz="1800" b="1" dirty="0">
              <a:solidFill>
                <a:srgbClr val="008000"/>
              </a:solidFill>
              <a:latin typeface="Courier New" pitchFamily="49" charset="0"/>
            </a:endParaRPr>
          </a:p>
          <a:p>
            <a:pPr algn="l"/>
            <a:endParaRPr 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/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for row in range(</a:t>
            </a:r>
          </a:p>
          <a:p>
            <a:pPr algn="l"/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 for col in range(</a:t>
            </a:r>
            <a:endParaRPr 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/>
            <a:endParaRPr 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/>
            <a:endParaRPr lang="en-US" sz="1800" dirty="0"/>
          </a:p>
        </p:txBody>
      </p:sp>
      <p:sp>
        <p:nvSpPr>
          <p:cNvPr id="70" name="Oval 35" descr="Dark vertical"/>
          <p:cNvSpPr>
            <a:spLocks noChangeArrowheads="1"/>
          </p:cNvSpPr>
          <p:nvPr/>
        </p:nvSpPr>
        <p:spPr bwMode="auto">
          <a:xfrm>
            <a:off x="3184360" y="334076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395408" y="5692766"/>
            <a:ext cx="1596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b4.winsFor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('X')</a:t>
            </a:r>
            <a:endParaRPr lang="en-US" sz="800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algn="l"/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b4.winsFor('0')</a:t>
            </a:r>
            <a:endParaRPr lang="en-US" sz="800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pPr algn="l"/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b4.winsFor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('0')</a:t>
            </a:r>
            <a:endParaRPr lang="en-US" sz="800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pPr algn="l"/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b4.winsFor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('O')</a:t>
            </a:r>
            <a:endParaRPr lang="en-US" sz="800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3802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807254" y="1295400"/>
            <a:ext cx="7498546" cy="9906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628929" y="152400"/>
            <a:ext cx="59432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4200" i="1" u="sng" dirty="0">
                <a:latin typeface="Cambria" panose="02040503050406030204" pitchFamily="18" charset="0"/>
              </a:rPr>
              <a:t>Why</a:t>
            </a:r>
            <a:r>
              <a:rPr lang="en-US" sz="4200" b="1" i="1" dirty="0">
                <a:latin typeface="Cambria" panose="02040503050406030204" pitchFamily="18" charset="0"/>
              </a:rPr>
              <a:t> </a:t>
            </a:r>
            <a:r>
              <a:rPr lang="en-US" sz="4200" dirty="0">
                <a:latin typeface="Cambria" panose="02040503050406030204" pitchFamily="18" charset="0"/>
              </a:rPr>
              <a:t>objects and classes?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80838" y="1447800"/>
            <a:ext cx="7206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1608F6"/>
                </a:solidFill>
                <a:latin typeface="Cambria" panose="02040503050406030204" pitchFamily="18" charset="0"/>
              </a:rPr>
              <a:t>Elegance:  </a:t>
            </a:r>
            <a:r>
              <a:rPr lang="en-US" sz="3600" dirty="0" smtClean="0">
                <a:latin typeface="Cambria" panose="02040503050406030204" pitchFamily="18" charset="0"/>
              </a:rPr>
              <a:t>Objects </a:t>
            </a:r>
            <a:r>
              <a:rPr lang="en-US" sz="3600" i="1" dirty="0">
                <a:latin typeface="Cambria" panose="02040503050406030204" pitchFamily="18" charset="0"/>
              </a:rPr>
              <a:t>hide complexity!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051823" y="2971800"/>
            <a:ext cx="66030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solidFill>
                  <a:srgbClr val="FF9900"/>
                </a:solidFill>
                <a:latin typeface="Courier New" pitchFamily="49" charset="0"/>
              </a:rPr>
              <a:t>if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</a:rPr>
              <a:t>b.</a:t>
            </a:r>
            <a:r>
              <a:rPr lang="en-US" sz="3200" b="1" dirty="0" err="1">
                <a:solidFill>
                  <a:srgbClr val="1608F6"/>
                </a:solidFill>
                <a:latin typeface="Courier New" pitchFamily="49" charset="0"/>
              </a:rPr>
              <a:t>winsFor</a:t>
            </a:r>
            <a:r>
              <a:rPr lang="en-US" sz="3200" b="1" dirty="0" smtClean="0">
                <a:latin typeface="Courier New" pitchFamily="49" charset="0"/>
              </a:rPr>
              <a:t>(</a:t>
            </a:r>
            <a:r>
              <a:rPr lang="en-US" sz="3200" b="1" dirty="0" smtClean="0">
                <a:solidFill>
                  <a:srgbClr val="008000"/>
                </a:solidFill>
                <a:latin typeface="Courier New" pitchFamily="49" charset="0"/>
              </a:rPr>
              <a:t>'X'</a:t>
            </a:r>
            <a:r>
              <a:rPr lang="en-US" sz="3200" b="1" dirty="0" smtClean="0">
                <a:latin typeface="Courier New" pitchFamily="49" charset="0"/>
              </a:rPr>
              <a:t>) </a:t>
            </a:r>
            <a:r>
              <a:rPr lang="en-US" sz="3200" b="1" dirty="0">
                <a:latin typeface="Courier New" pitchFamily="49" charset="0"/>
              </a:rPr>
              <a:t>== </a:t>
            </a:r>
            <a:r>
              <a:rPr lang="en-US" sz="32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sz="3200" b="1" dirty="0">
                <a:latin typeface="Courier New" pitchFamily="49" charset="0"/>
              </a:rPr>
              <a:t>:</a:t>
            </a:r>
            <a:endParaRPr lang="en-US" sz="3200" dirty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056585" y="4264818"/>
            <a:ext cx="4628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solidFill>
                  <a:srgbClr val="FF9900"/>
                </a:solidFill>
                <a:latin typeface="Courier New" pitchFamily="49" charset="0"/>
              </a:rPr>
              <a:t>if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n-US" sz="3200" b="1" dirty="0" err="1" smtClean="0">
                <a:latin typeface="Courier New" pitchFamily="49" charset="0"/>
              </a:rPr>
              <a:t>d.</a:t>
            </a:r>
            <a:r>
              <a:rPr lang="en-US" sz="3200" b="1" dirty="0" err="1" smtClean="0">
                <a:solidFill>
                  <a:srgbClr val="1608F6"/>
                </a:solidFill>
                <a:latin typeface="Courier New" pitchFamily="49" charset="0"/>
              </a:rPr>
              <a:t>isBefore</a:t>
            </a:r>
            <a:r>
              <a:rPr lang="en-US" sz="3200" b="1" dirty="0" smtClean="0">
                <a:latin typeface="Courier New" pitchFamily="49" charset="0"/>
              </a:rPr>
              <a:t>(d2</a:t>
            </a:r>
            <a:r>
              <a:rPr lang="en-US" sz="3200" b="1" dirty="0" smtClean="0">
                <a:latin typeface="Courier New" pitchFamily="49" charset="0"/>
              </a:rPr>
              <a:t>):</a:t>
            </a:r>
            <a:endParaRPr lang="en-US" sz="3200" dirty="0"/>
          </a:p>
        </p:txBody>
      </p:sp>
      <p:grpSp>
        <p:nvGrpSpPr>
          <p:cNvPr id="12294" name="Group 6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9387" y="5838616"/>
            <a:ext cx="598853" cy="685800"/>
            <a:chOff x="2928" y="1051"/>
            <a:chExt cx="840" cy="957"/>
          </a:xfrm>
        </p:grpSpPr>
        <p:sp>
          <p:nvSpPr>
            <p:cNvPr id="12296" name="Freeform 6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Oval 6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Oval 6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Oval 6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Oval 6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Oval 7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Oval 7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Oval 7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AutoShape 7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Freeform 7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7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7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7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5" name="Text Box 78"/>
          <p:cNvSpPr txBox="1">
            <a:spLocks noChangeArrowheads="1"/>
          </p:cNvSpPr>
          <p:nvPr/>
        </p:nvSpPr>
        <p:spPr bwMode="auto">
          <a:xfrm>
            <a:off x="639397" y="5524408"/>
            <a:ext cx="2284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6961A"/>
                </a:solidFill>
                <a:latin typeface="Cambria" panose="02040503050406030204" pitchFamily="18" charset="0"/>
              </a:rPr>
              <a:t>Simple – and </a:t>
            </a:r>
            <a:r>
              <a:rPr lang="en-US" sz="1400" i="1" dirty="0">
                <a:solidFill>
                  <a:srgbClr val="06961A"/>
                </a:solidFill>
                <a:latin typeface="Cambria" panose="02040503050406030204" pitchFamily="18" charset="0"/>
              </a:rPr>
              <a:t>INVITING</a:t>
            </a:r>
            <a:r>
              <a:rPr lang="en-US" sz="1400" dirty="0">
                <a:solidFill>
                  <a:srgbClr val="06961A"/>
                </a:solidFill>
                <a:latin typeface="Cambria" panose="02040503050406030204" pitchFamily="18" charset="0"/>
              </a:rPr>
              <a:t> -- building blocks!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ounded Rectangle 79"/>
          <p:cNvSpPr>
            <a:spLocks noChangeArrowheads="1"/>
          </p:cNvSpPr>
          <p:nvPr/>
        </p:nvSpPr>
        <p:spPr bwMode="auto">
          <a:xfrm>
            <a:off x="4247147" y="1287379"/>
            <a:ext cx="4752474" cy="489685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850900" y="152400"/>
            <a:ext cx="5168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anose="02040503050406030204" pitchFamily="18" charset="0"/>
              </a:rPr>
              <a:t>CS 5 this week</a:t>
            </a:r>
          </a:p>
        </p:txBody>
      </p:sp>
      <p:pic>
        <p:nvPicPr>
          <p:cNvPr id="2053" name="Picture 46" descr="231055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97225"/>
            <a:ext cx="1849438" cy="2381250"/>
          </a:xfrm>
          <a:prstGeom prst="rect">
            <a:avLst/>
          </a:prstGeom>
          <a:noFill/>
          <a:ln w="28575">
            <a:solidFill>
              <a:srgbClr val="0FA1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49" descr="diction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97225"/>
            <a:ext cx="1905000" cy="2381250"/>
          </a:xfrm>
          <a:prstGeom prst="rect">
            <a:avLst/>
          </a:prstGeom>
          <a:noFill/>
          <a:ln w="28575">
            <a:solidFill>
              <a:srgbClr val="0FA1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50"/>
          <p:cNvSpPr>
            <a:spLocks noChangeArrowheads="1"/>
          </p:cNvSpPr>
          <p:nvPr/>
        </p:nvSpPr>
        <p:spPr bwMode="auto">
          <a:xfrm>
            <a:off x="5261269" y="5649913"/>
            <a:ext cx="5934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>
                <a:solidFill>
                  <a:srgbClr val="0FA10C"/>
                </a:solidFill>
                <a:latin typeface="Cambria" panose="02040503050406030204" pitchFamily="18" charset="0"/>
              </a:rPr>
              <a:t>files</a:t>
            </a:r>
          </a:p>
        </p:txBody>
      </p:sp>
      <p:sp>
        <p:nvSpPr>
          <p:cNvPr id="2056" name="Rectangle 51"/>
          <p:cNvSpPr>
            <a:spLocks noChangeArrowheads="1"/>
          </p:cNvSpPr>
          <p:nvPr/>
        </p:nvSpPr>
        <p:spPr bwMode="auto">
          <a:xfrm>
            <a:off x="7017617" y="5649913"/>
            <a:ext cx="1354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>
                <a:solidFill>
                  <a:srgbClr val="0FA10C"/>
                </a:solidFill>
                <a:latin typeface="Cambria" panose="02040503050406030204" pitchFamily="18" charset="0"/>
              </a:rPr>
              <a:t>dictionaries</a:t>
            </a:r>
          </a:p>
        </p:txBody>
      </p:sp>
      <p:sp>
        <p:nvSpPr>
          <p:cNvPr id="2057" name="Rectangle 55"/>
          <p:cNvSpPr>
            <a:spLocks noChangeArrowheads="1"/>
          </p:cNvSpPr>
          <p:nvPr/>
        </p:nvSpPr>
        <p:spPr bwMode="auto">
          <a:xfrm>
            <a:off x="5935663" y="1916113"/>
            <a:ext cx="1477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hw11pr3</a:t>
            </a:r>
            <a:endParaRPr lang="en-US" dirty="0"/>
          </a:p>
        </p:txBody>
      </p:sp>
      <p:grpSp>
        <p:nvGrpSpPr>
          <p:cNvPr id="2058" name="Group 54"/>
          <p:cNvGrpSpPr>
            <a:grpSpLocks/>
          </p:cNvGrpSpPr>
          <p:nvPr/>
        </p:nvGrpSpPr>
        <p:grpSpPr bwMode="auto">
          <a:xfrm>
            <a:off x="8539163" y="6273800"/>
            <a:ext cx="365125" cy="431800"/>
            <a:chOff x="3456" y="1784"/>
            <a:chExt cx="952" cy="1048"/>
          </a:xfrm>
        </p:grpSpPr>
        <p:sp>
          <p:nvSpPr>
            <p:cNvPr id="2110" name="Freeform 55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56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57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58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4" name="Oval 59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5" name="Oval 60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6" name="Oval 61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7" name="Oval 62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8" name="Oval 63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" name="Oval 64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" name="Oval 65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1" name="AutoShape 66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2" name="Freeform 67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68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69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70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71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9" name="Text Box 72"/>
          <p:cNvSpPr txBox="1">
            <a:spLocks noChangeArrowheads="1"/>
          </p:cNvSpPr>
          <p:nvPr/>
        </p:nvSpPr>
        <p:spPr bwMode="auto">
          <a:xfrm>
            <a:off x="6705600" y="6263554"/>
            <a:ext cx="1760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 dirty="0">
                <a:solidFill>
                  <a:srgbClr val="0A6819"/>
                </a:solidFill>
                <a:latin typeface="Cambria" panose="02040503050406030204" pitchFamily="18" charset="0"/>
              </a:rPr>
              <a:t>If I had a dictionary, I guess I could look up what it was!</a:t>
            </a:r>
          </a:p>
        </p:txBody>
      </p:sp>
      <p:sp>
        <p:nvSpPr>
          <p:cNvPr id="2060" name="Rectangle 55"/>
          <p:cNvSpPr>
            <a:spLocks noChangeArrowheads="1"/>
          </p:cNvSpPr>
          <p:nvPr/>
        </p:nvSpPr>
        <p:spPr bwMode="auto">
          <a:xfrm>
            <a:off x="1363663" y="1916113"/>
            <a:ext cx="1477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hw11pr2</a:t>
            </a:r>
            <a:endParaRPr lang="en-US" dirty="0"/>
          </a:p>
        </p:txBody>
      </p:sp>
      <p:sp>
        <p:nvSpPr>
          <p:cNvPr id="2061" name="Oval 68"/>
          <p:cNvSpPr>
            <a:spLocks noChangeArrowheads="1"/>
          </p:cNvSpPr>
          <p:nvPr/>
        </p:nvSpPr>
        <p:spPr bwMode="auto">
          <a:xfrm>
            <a:off x="792163" y="3368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Oval 69"/>
          <p:cNvSpPr>
            <a:spLocks noChangeArrowheads="1"/>
          </p:cNvSpPr>
          <p:nvPr/>
        </p:nvSpPr>
        <p:spPr bwMode="auto">
          <a:xfrm>
            <a:off x="792163" y="3730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Oval 70"/>
          <p:cNvSpPr>
            <a:spLocks noChangeArrowheads="1"/>
          </p:cNvSpPr>
          <p:nvPr/>
        </p:nvSpPr>
        <p:spPr bwMode="auto">
          <a:xfrm>
            <a:off x="792163" y="4094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Oval 71"/>
          <p:cNvSpPr>
            <a:spLocks noChangeArrowheads="1"/>
          </p:cNvSpPr>
          <p:nvPr/>
        </p:nvSpPr>
        <p:spPr bwMode="auto">
          <a:xfrm>
            <a:off x="792163" y="4457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Oval 72"/>
          <p:cNvSpPr>
            <a:spLocks noChangeArrowheads="1"/>
          </p:cNvSpPr>
          <p:nvPr/>
        </p:nvSpPr>
        <p:spPr bwMode="auto">
          <a:xfrm>
            <a:off x="792163" y="48212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Oval 73"/>
          <p:cNvSpPr>
            <a:spLocks noChangeArrowheads="1"/>
          </p:cNvSpPr>
          <p:nvPr/>
        </p:nvSpPr>
        <p:spPr bwMode="auto">
          <a:xfrm>
            <a:off x="792163" y="51847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Oval 74"/>
          <p:cNvSpPr>
            <a:spLocks noChangeArrowheads="1"/>
          </p:cNvSpPr>
          <p:nvPr/>
        </p:nvSpPr>
        <p:spPr bwMode="auto">
          <a:xfrm>
            <a:off x="1173163" y="3368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Oval 75"/>
          <p:cNvSpPr>
            <a:spLocks noChangeArrowheads="1"/>
          </p:cNvSpPr>
          <p:nvPr/>
        </p:nvSpPr>
        <p:spPr bwMode="auto">
          <a:xfrm>
            <a:off x="1173163" y="3730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Oval 76"/>
          <p:cNvSpPr>
            <a:spLocks noChangeArrowheads="1"/>
          </p:cNvSpPr>
          <p:nvPr/>
        </p:nvSpPr>
        <p:spPr bwMode="auto">
          <a:xfrm>
            <a:off x="1173163" y="4094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Oval 77"/>
          <p:cNvSpPr>
            <a:spLocks noChangeArrowheads="1"/>
          </p:cNvSpPr>
          <p:nvPr/>
        </p:nvSpPr>
        <p:spPr bwMode="auto">
          <a:xfrm>
            <a:off x="1173163" y="4457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Oval 78"/>
          <p:cNvSpPr>
            <a:spLocks noChangeArrowheads="1"/>
          </p:cNvSpPr>
          <p:nvPr/>
        </p:nvSpPr>
        <p:spPr bwMode="auto">
          <a:xfrm>
            <a:off x="1173163" y="48212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Oval 79"/>
          <p:cNvSpPr>
            <a:spLocks noChangeArrowheads="1"/>
          </p:cNvSpPr>
          <p:nvPr/>
        </p:nvSpPr>
        <p:spPr bwMode="auto">
          <a:xfrm>
            <a:off x="1554163" y="3368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Oval 80"/>
          <p:cNvSpPr>
            <a:spLocks noChangeArrowheads="1"/>
          </p:cNvSpPr>
          <p:nvPr/>
        </p:nvSpPr>
        <p:spPr bwMode="auto">
          <a:xfrm>
            <a:off x="1554163" y="3730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Oval 81"/>
          <p:cNvSpPr>
            <a:spLocks noChangeArrowheads="1"/>
          </p:cNvSpPr>
          <p:nvPr/>
        </p:nvSpPr>
        <p:spPr bwMode="auto">
          <a:xfrm>
            <a:off x="1554163" y="4094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Oval 82"/>
          <p:cNvSpPr>
            <a:spLocks noChangeArrowheads="1"/>
          </p:cNvSpPr>
          <p:nvPr/>
        </p:nvSpPr>
        <p:spPr bwMode="auto">
          <a:xfrm>
            <a:off x="1554163" y="4457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Oval 83"/>
          <p:cNvSpPr>
            <a:spLocks noChangeArrowheads="1"/>
          </p:cNvSpPr>
          <p:nvPr/>
        </p:nvSpPr>
        <p:spPr bwMode="auto">
          <a:xfrm>
            <a:off x="1554163" y="48212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7" name="Oval 84"/>
          <p:cNvSpPr>
            <a:spLocks noChangeArrowheads="1"/>
          </p:cNvSpPr>
          <p:nvPr/>
        </p:nvSpPr>
        <p:spPr bwMode="auto">
          <a:xfrm>
            <a:off x="1935163" y="3368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8" name="Oval 85"/>
          <p:cNvSpPr>
            <a:spLocks noChangeArrowheads="1"/>
          </p:cNvSpPr>
          <p:nvPr/>
        </p:nvSpPr>
        <p:spPr bwMode="auto">
          <a:xfrm>
            <a:off x="1935163" y="3730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9" name="Oval 86"/>
          <p:cNvSpPr>
            <a:spLocks noChangeArrowheads="1"/>
          </p:cNvSpPr>
          <p:nvPr/>
        </p:nvSpPr>
        <p:spPr bwMode="auto">
          <a:xfrm>
            <a:off x="1935163" y="4094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Oval 87"/>
          <p:cNvSpPr>
            <a:spLocks noChangeArrowheads="1"/>
          </p:cNvSpPr>
          <p:nvPr/>
        </p:nvSpPr>
        <p:spPr bwMode="auto">
          <a:xfrm>
            <a:off x="1935163" y="445770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Oval 88"/>
          <p:cNvSpPr>
            <a:spLocks noChangeArrowheads="1"/>
          </p:cNvSpPr>
          <p:nvPr/>
        </p:nvSpPr>
        <p:spPr bwMode="auto">
          <a:xfrm>
            <a:off x="1935163" y="482123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2" name="Oval 89"/>
          <p:cNvSpPr>
            <a:spLocks noChangeArrowheads="1"/>
          </p:cNvSpPr>
          <p:nvPr/>
        </p:nvSpPr>
        <p:spPr bwMode="auto">
          <a:xfrm>
            <a:off x="2316163" y="3368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3" name="Oval 90"/>
          <p:cNvSpPr>
            <a:spLocks noChangeArrowheads="1"/>
          </p:cNvSpPr>
          <p:nvPr/>
        </p:nvSpPr>
        <p:spPr bwMode="auto">
          <a:xfrm>
            <a:off x="2316163" y="3730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4" name="Oval 91"/>
          <p:cNvSpPr>
            <a:spLocks noChangeArrowheads="1"/>
          </p:cNvSpPr>
          <p:nvPr/>
        </p:nvSpPr>
        <p:spPr bwMode="auto">
          <a:xfrm>
            <a:off x="2316163" y="4094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5" name="Oval 92"/>
          <p:cNvSpPr>
            <a:spLocks noChangeArrowheads="1"/>
          </p:cNvSpPr>
          <p:nvPr/>
        </p:nvSpPr>
        <p:spPr bwMode="auto">
          <a:xfrm>
            <a:off x="2316163" y="4457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6" name="Oval 93"/>
          <p:cNvSpPr>
            <a:spLocks noChangeArrowheads="1"/>
          </p:cNvSpPr>
          <p:nvPr/>
        </p:nvSpPr>
        <p:spPr bwMode="auto">
          <a:xfrm>
            <a:off x="2316163" y="5184775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Oval 94"/>
          <p:cNvSpPr>
            <a:spLocks noChangeArrowheads="1"/>
          </p:cNvSpPr>
          <p:nvPr/>
        </p:nvSpPr>
        <p:spPr bwMode="auto">
          <a:xfrm>
            <a:off x="2697163" y="3368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8" name="Oval 95"/>
          <p:cNvSpPr>
            <a:spLocks noChangeArrowheads="1"/>
          </p:cNvSpPr>
          <p:nvPr/>
        </p:nvSpPr>
        <p:spPr bwMode="auto">
          <a:xfrm>
            <a:off x="2697163" y="3730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9" name="Oval 96"/>
          <p:cNvSpPr>
            <a:spLocks noChangeArrowheads="1"/>
          </p:cNvSpPr>
          <p:nvPr/>
        </p:nvSpPr>
        <p:spPr bwMode="auto">
          <a:xfrm>
            <a:off x="2697163" y="4094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0" name="Oval 97"/>
          <p:cNvSpPr>
            <a:spLocks noChangeArrowheads="1"/>
          </p:cNvSpPr>
          <p:nvPr/>
        </p:nvSpPr>
        <p:spPr bwMode="auto">
          <a:xfrm>
            <a:off x="2697163" y="4457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1" name="Oval 98"/>
          <p:cNvSpPr>
            <a:spLocks noChangeArrowheads="1"/>
          </p:cNvSpPr>
          <p:nvPr/>
        </p:nvSpPr>
        <p:spPr bwMode="auto">
          <a:xfrm>
            <a:off x="2697163" y="48212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2" name="Oval 99"/>
          <p:cNvSpPr>
            <a:spLocks noChangeArrowheads="1"/>
          </p:cNvSpPr>
          <p:nvPr/>
        </p:nvSpPr>
        <p:spPr bwMode="auto">
          <a:xfrm>
            <a:off x="3078163" y="3368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3" name="Oval 100"/>
          <p:cNvSpPr>
            <a:spLocks noChangeArrowheads="1"/>
          </p:cNvSpPr>
          <p:nvPr/>
        </p:nvSpPr>
        <p:spPr bwMode="auto">
          <a:xfrm>
            <a:off x="3078163" y="373062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4" name="Oval 101"/>
          <p:cNvSpPr>
            <a:spLocks noChangeArrowheads="1"/>
          </p:cNvSpPr>
          <p:nvPr/>
        </p:nvSpPr>
        <p:spPr bwMode="auto">
          <a:xfrm>
            <a:off x="3078163" y="409416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5" name="Oval 102"/>
          <p:cNvSpPr>
            <a:spLocks noChangeArrowheads="1"/>
          </p:cNvSpPr>
          <p:nvPr/>
        </p:nvSpPr>
        <p:spPr bwMode="auto">
          <a:xfrm>
            <a:off x="3078163" y="4457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6" name="Oval 103"/>
          <p:cNvSpPr>
            <a:spLocks noChangeArrowheads="1"/>
          </p:cNvSpPr>
          <p:nvPr/>
        </p:nvSpPr>
        <p:spPr bwMode="auto">
          <a:xfrm>
            <a:off x="3078163" y="48212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7" name="Oval 104"/>
          <p:cNvSpPr>
            <a:spLocks noChangeArrowheads="1"/>
          </p:cNvSpPr>
          <p:nvPr/>
        </p:nvSpPr>
        <p:spPr bwMode="auto">
          <a:xfrm>
            <a:off x="3078163" y="51847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8" name="Rectangle 105"/>
          <p:cNvSpPr>
            <a:spLocks noChangeArrowheads="1"/>
          </p:cNvSpPr>
          <p:nvPr/>
        </p:nvSpPr>
        <p:spPr bwMode="auto">
          <a:xfrm>
            <a:off x="731838" y="3284538"/>
            <a:ext cx="2714625" cy="22780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" name="Oval 120" descr="Dark vertical"/>
          <p:cNvSpPr>
            <a:spLocks noChangeArrowheads="1"/>
          </p:cNvSpPr>
          <p:nvPr/>
        </p:nvSpPr>
        <p:spPr bwMode="auto">
          <a:xfrm>
            <a:off x="1182688" y="51927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0" name="Oval 121" descr="Dark vertical"/>
          <p:cNvSpPr>
            <a:spLocks noChangeArrowheads="1"/>
          </p:cNvSpPr>
          <p:nvPr/>
        </p:nvSpPr>
        <p:spPr bwMode="auto">
          <a:xfrm>
            <a:off x="1563688" y="51927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1" name="Oval 122" descr="Dark vertical"/>
          <p:cNvSpPr>
            <a:spLocks noChangeArrowheads="1"/>
          </p:cNvSpPr>
          <p:nvPr/>
        </p:nvSpPr>
        <p:spPr bwMode="auto">
          <a:xfrm>
            <a:off x="1944688" y="5192713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2" name="Oval 123" descr="Dark vertical"/>
          <p:cNvSpPr>
            <a:spLocks noChangeArrowheads="1"/>
          </p:cNvSpPr>
          <p:nvPr/>
        </p:nvSpPr>
        <p:spPr bwMode="auto">
          <a:xfrm>
            <a:off x="2316163" y="48339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3" name="Oval 124" descr="Dark vertical"/>
          <p:cNvSpPr>
            <a:spLocks noChangeArrowheads="1"/>
          </p:cNvSpPr>
          <p:nvPr/>
        </p:nvSpPr>
        <p:spPr bwMode="auto">
          <a:xfrm>
            <a:off x="2697163" y="51784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4" name="Rectangle 50"/>
          <p:cNvSpPr>
            <a:spLocks noChangeArrowheads="1"/>
          </p:cNvSpPr>
          <p:nvPr/>
        </p:nvSpPr>
        <p:spPr bwMode="auto">
          <a:xfrm>
            <a:off x="862002" y="2774950"/>
            <a:ext cx="27193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>
                <a:solidFill>
                  <a:srgbClr val="0FA10C"/>
                </a:solidFill>
                <a:latin typeface="Cambria" panose="02040503050406030204" pitchFamily="18" charset="0"/>
              </a:rPr>
              <a:t>Connect Four </a:t>
            </a:r>
            <a:r>
              <a:rPr lang="en-US" sz="1800" b="1">
                <a:latin typeface="Cambria" panose="02040503050406030204" pitchFamily="18" charset="0"/>
                <a:cs typeface="Courier New" pitchFamily="49" charset="0"/>
              </a:rPr>
              <a:t>Board</a:t>
            </a:r>
            <a:r>
              <a:rPr lang="en-US" sz="1800">
                <a:solidFill>
                  <a:srgbClr val="0FA10C"/>
                </a:solidFill>
                <a:latin typeface="Cambria" panose="02040503050406030204" pitchFamily="18" charset="0"/>
                <a:cs typeface="Courier New" pitchFamily="49" charset="0"/>
              </a:rPr>
              <a:t> class</a:t>
            </a:r>
          </a:p>
        </p:txBody>
      </p:sp>
      <p:sp>
        <p:nvSpPr>
          <p:cNvPr id="2105" name="Rectangle 50"/>
          <p:cNvSpPr>
            <a:spLocks noChangeArrowheads="1"/>
          </p:cNvSpPr>
          <p:nvPr/>
        </p:nvSpPr>
        <p:spPr bwMode="auto">
          <a:xfrm>
            <a:off x="5233404" y="2635250"/>
            <a:ext cx="27142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FA10C"/>
                </a:solidFill>
                <a:latin typeface="Cambria" panose="02040503050406030204" pitchFamily="18" charset="0"/>
              </a:rPr>
              <a:t>file and dictionary classes</a:t>
            </a:r>
          </a:p>
        </p:txBody>
      </p:sp>
      <p:sp>
        <p:nvSpPr>
          <p:cNvPr id="2106" name="Rectangle 104"/>
          <p:cNvSpPr>
            <a:spLocks noChangeArrowheads="1"/>
          </p:cNvSpPr>
          <p:nvPr/>
        </p:nvSpPr>
        <p:spPr bwMode="auto">
          <a:xfrm>
            <a:off x="907874" y="1290638"/>
            <a:ext cx="2465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ambria" panose="02040503050406030204" pitchFamily="18" charset="0"/>
              </a:rPr>
              <a:t>Building classes...</a:t>
            </a:r>
          </a:p>
        </p:txBody>
      </p:sp>
      <p:sp>
        <p:nvSpPr>
          <p:cNvPr id="2107" name="Rectangle 105"/>
          <p:cNvSpPr>
            <a:spLocks noChangeArrowheads="1"/>
          </p:cNvSpPr>
          <p:nvPr/>
        </p:nvSpPr>
        <p:spPr bwMode="auto">
          <a:xfrm>
            <a:off x="5189365" y="1290638"/>
            <a:ext cx="3016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Cambria" panose="02040503050406030204" pitchFamily="18" charset="0"/>
              </a:rPr>
              <a:t>... vs. using the library</a:t>
            </a:r>
          </a:p>
        </p:txBody>
      </p:sp>
    </p:spTree>
    <p:extLst>
      <p:ext uri="{BB962C8B-B14F-4D97-AF65-F5344CB8AC3E}">
        <p14:creationId xmlns:p14="http://schemas.microsoft.com/office/powerpoint/2010/main" val="36983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1645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Lists are </a:t>
            </a:r>
            <a:r>
              <a:rPr lang="en-US" sz="4200" i="1" dirty="0" smtClean="0">
                <a:latin typeface="Cambria" panose="02040503050406030204" pitchFamily="18" charset="0"/>
              </a:rPr>
              <a:t>sequential </a:t>
            </a:r>
            <a:r>
              <a:rPr lang="en-US" sz="4200" dirty="0" smtClean="0">
                <a:latin typeface="Cambria" panose="02040503050406030204" pitchFamily="18" charset="0"/>
              </a:rPr>
              <a:t>containers:</a:t>
            </a:r>
            <a:endParaRPr lang="en-US" sz="4200" i="1" dirty="0">
              <a:latin typeface="Cambria" panose="02040503050406030204" pitchFamily="18" charset="0"/>
            </a:endParaRPr>
          </a:p>
        </p:txBody>
      </p:sp>
      <p:sp>
        <p:nvSpPr>
          <p:cNvPr id="15366" name="Text Box 27"/>
          <p:cNvSpPr txBox="1">
            <a:spLocks noChangeArrowheads="1"/>
          </p:cNvSpPr>
          <p:nvPr/>
        </p:nvSpPr>
        <p:spPr bwMode="auto">
          <a:xfrm>
            <a:off x="1474788" y="1175293"/>
            <a:ext cx="6831012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4200" b="1" dirty="0" smtClean="0">
                <a:latin typeface="Courier New" pitchFamily="49" charset="0"/>
              </a:rPr>
              <a:t>L = </a:t>
            </a:r>
            <a:r>
              <a:rPr lang="en-US" sz="4200" b="1" dirty="0" smtClean="0">
                <a:latin typeface="Courier New" pitchFamily="49" charset="0"/>
              </a:rPr>
              <a:t>[42</a:t>
            </a:r>
            <a:r>
              <a:rPr lang="en-US" sz="4200" b="1" dirty="0" smtClean="0">
                <a:latin typeface="Courier New" pitchFamily="49" charset="0"/>
              </a:rPr>
              <a:t>, 5, 6, </a:t>
            </a:r>
            <a:r>
              <a:rPr lang="en-US" sz="4200" b="1" dirty="0" smtClean="0">
                <a:latin typeface="Courier New" pitchFamily="49" charset="0"/>
              </a:rPr>
              <a:t>47]</a:t>
            </a:r>
            <a:endParaRPr lang="en-US" sz="4200" b="1" dirty="0" smtClean="0">
              <a:latin typeface="Courier New" pitchFamily="49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228600" y="3352800"/>
            <a:ext cx="87741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Dictionaries are </a:t>
            </a:r>
            <a:r>
              <a:rPr lang="en-US" sz="4200" i="1" dirty="0" smtClean="0">
                <a:latin typeface="Cambria" panose="02040503050406030204" pitchFamily="18" charset="0"/>
              </a:rPr>
              <a:t>arbitrary </a:t>
            </a:r>
            <a:r>
              <a:rPr lang="en-US" sz="4200" dirty="0" smtClean="0">
                <a:latin typeface="Cambria" panose="02040503050406030204" pitchFamily="18" charset="0"/>
              </a:rPr>
              <a:t>containers: </a:t>
            </a:r>
            <a:endParaRPr lang="en-US" sz="4200" i="1" dirty="0">
              <a:latin typeface="Cambria" panose="02040503050406030204" pitchFamily="18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1828800" y="2256068"/>
            <a:ext cx="6564312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elements are looked up by their </a:t>
            </a:r>
            <a:r>
              <a:rPr lang="en-US" sz="1200" b="1" dirty="0" smtClean="0">
                <a:solidFill>
                  <a:srgbClr val="1608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or </a:t>
            </a:r>
            <a:r>
              <a:rPr lang="en-US" sz="1200" b="1" dirty="0" smtClean="0">
                <a:solidFill>
                  <a:srgbClr val="1608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index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starting from 0</a:t>
            </a:r>
            <a:endParaRPr lang="en-US" sz="1200" b="1" dirty="0" smtClean="0">
              <a:solidFill>
                <a:srgbClr val="1608F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0384" y="190219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1608F6"/>
                </a:solidFill>
                <a:latin typeface="Courier New" pitchFamily="49" charset="0"/>
              </a:rPr>
              <a:t>0</a:t>
            </a:r>
            <a:endParaRPr lang="en-US" sz="1800" dirty="0">
              <a:solidFill>
                <a:srgbClr val="1608F6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65944" y="190219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1608F6"/>
                </a:solidFill>
                <a:latin typeface="Courier New" pitchFamily="49" charset="0"/>
              </a:rPr>
              <a:t>1</a:t>
            </a:r>
            <a:endParaRPr lang="en-US" sz="1800" dirty="0">
              <a:solidFill>
                <a:srgbClr val="1608F6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28489" y="190219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1608F6"/>
                </a:solidFill>
                <a:latin typeface="Courier New" pitchFamily="49" charset="0"/>
              </a:rPr>
              <a:t>2</a:t>
            </a:r>
            <a:endParaRPr lang="en-US" sz="1800" dirty="0">
              <a:solidFill>
                <a:srgbClr val="1608F6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81601" y="1899782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1608F6"/>
                </a:solidFill>
                <a:latin typeface="Courier New" pitchFamily="49" charset="0"/>
              </a:rPr>
              <a:t>3</a:t>
            </a:r>
            <a:endParaRPr lang="en-US" sz="1800" dirty="0">
              <a:solidFill>
                <a:srgbClr val="1608F6"/>
              </a:solidFill>
            </a:endParaRP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1474787" y="4320064"/>
            <a:ext cx="704725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4200" b="1" dirty="0">
                <a:latin typeface="Courier New" pitchFamily="49" charset="0"/>
              </a:rPr>
              <a:t>d</a:t>
            </a:r>
            <a:r>
              <a:rPr lang="en-US" sz="4200" b="1" dirty="0" smtClean="0">
                <a:latin typeface="Courier New" pitchFamily="49" charset="0"/>
              </a:rPr>
              <a:t> = </a:t>
            </a:r>
            <a:r>
              <a:rPr lang="en-US" sz="4200" b="1" dirty="0" smtClean="0">
                <a:latin typeface="Courier New" pitchFamily="49" charset="0"/>
              </a:rPr>
              <a:t>{3</a:t>
            </a:r>
            <a:r>
              <a:rPr lang="en-US" sz="4200" b="1" dirty="0" smtClean="0">
                <a:latin typeface="Courier New" pitchFamily="49" charset="0"/>
              </a:rPr>
              <a:t>: 47, </a:t>
            </a:r>
            <a:r>
              <a:rPr lang="en-US" sz="4200" b="1" dirty="0" smtClean="0">
                <a:latin typeface="Courier New" pitchFamily="49" charset="0"/>
              </a:rPr>
              <a:t>1</a:t>
            </a:r>
            <a:r>
              <a:rPr lang="en-US" sz="4200" b="1" dirty="0" smtClean="0">
                <a:latin typeface="Courier New" pitchFamily="49" charset="0"/>
              </a:rPr>
              <a:t>: </a:t>
            </a:r>
            <a:r>
              <a:rPr lang="en-US" sz="4200" b="1" dirty="0" smtClean="0">
                <a:latin typeface="Courier New" pitchFamily="49" charset="0"/>
              </a:rPr>
              <a:t>5}</a:t>
            </a:r>
            <a:endParaRPr lang="en-US" sz="4200" b="1" dirty="0" smtClean="0">
              <a:latin typeface="Courier New" pitchFamily="49" charset="0"/>
            </a:endParaRPr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auto">
          <a:xfrm>
            <a:off x="1905000" y="6370868"/>
            <a:ext cx="6564312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elements (or </a:t>
            </a:r>
            <a:r>
              <a:rPr lang="en-US" sz="12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are looked up by a </a:t>
            </a:r>
            <a:r>
              <a:rPr lang="en-US" sz="1200" b="1" dirty="0" smtClean="0">
                <a:solidFill>
                  <a:srgbClr val="1608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starting anywhere you want!  </a:t>
            </a:r>
            <a:r>
              <a:rPr lang="en-US" sz="1200" b="1" dirty="0" smtClean="0">
                <a:solidFill>
                  <a:srgbClr val="1608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Keys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don't have to be 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ints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1200" b="1" dirty="0" smtClean="0">
              <a:solidFill>
                <a:srgbClr val="1608F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52273" y="497933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1608F6"/>
                </a:solidFill>
                <a:latin typeface="Courier New" pitchFamily="49" charset="0"/>
              </a:rPr>
              <a:t>3</a:t>
            </a:r>
            <a:endParaRPr lang="en-US" sz="1800" dirty="0">
              <a:solidFill>
                <a:srgbClr val="1608F6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12763" y="497933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1608F6"/>
                </a:solidFill>
                <a:latin typeface="Courier New" pitchFamily="49" charset="0"/>
              </a:rPr>
              <a:t>1</a:t>
            </a:r>
            <a:endParaRPr lang="en-US" sz="1800" dirty="0">
              <a:solidFill>
                <a:srgbClr val="1608F6"/>
              </a:solidFill>
            </a:endParaRPr>
          </a:p>
        </p:txBody>
      </p:sp>
      <p:sp>
        <p:nvSpPr>
          <p:cNvPr id="50" name="Down Arrow 49"/>
          <p:cNvSpPr/>
          <p:nvPr/>
        </p:nvSpPr>
        <p:spPr bwMode="auto">
          <a:xfrm rot="10800000">
            <a:off x="3122039" y="5386135"/>
            <a:ext cx="382991" cy="481264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3652" y="5904866"/>
            <a:ext cx="401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1608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379378" y="5904866"/>
            <a:ext cx="401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1608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endParaRPr lang="en-US" dirty="0"/>
          </a:p>
        </p:txBody>
      </p:sp>
      <p:sp>
        <p:nvSpPr>
          <p:cNvPr id="52" name="Down Arrow 51"/>
          <p:cNvSpPr/>
          <p:nvPr/>
        </p:nvSpPr>
        <p:spPr bwMode="auto">
          <a:xfrm rot="10800000">
            <a:off x="5382529" y="5393706"/>
            <a:ext cx="382991" cy="481264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893824" y="4100326"/>
            <a:ext cx="5286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495296" y="4103359"/>
            <a:ext cx="5286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895" y="216568"/>
            <a:ext cx="815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200" dirty="0" smtClean="0">
                <a:latin typeface="Cambria" panose="02040503050406030204" pitchFamily="18" charset="0"/>
              </a:rPr>
              <a:t>CS 60?</a:t>
            </a:r>
            <a:endParaRPr lang="en-US" sz="4200" i="1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895" y="1101191"/>
            <a:ext cx="2027655" cy="461665"/>
          </a:xfrm>
          <a:prstGeom prst="rect">
            <a:avLst/>
          </a:prstGeom>
          <a:solidFill>
            <a:srgbClr val="FFEDCD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2-3 languages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2738438" y="1800255"/>
            <a:ext cx="5414962" cy="13271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2735263" y="3315901"/>
            <a:ext cx="5414962" cy="159861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735263" y="5087551"/>
            <a:ext cx="5414962" cy="13271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2879725" y="1871276"/>
            <a:ext cx="41624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800" b="1" dirty="0">
                <a:latin typeface="Courier New" pitchFamily="49" charset="0"/>
              </a:rPr>
              <a:t>(define (</a:t>
            </a:r>
            <a:r>
              <a:rPr lang="en-US" altLang="en-US" sz="1800" b="1" dirty="0" err="1">
                <a:solidFill>
                  <a:srgbClr val="120DFB"/>
                </a:solidFill>
                <a:latin typeface="Courier New" pitchFamily="49" charset="0"/>
              </a:rPr>
              <a:t>whoami</a:t>
            </a:r>
            <a:r>
              <a:rPr lang="en-US" altLang="en-US" sz="1800" b="1" dirty="0">
                <a:latin typeface="Courier New" pitchFamily="49" charset="0"/>
              </a:rPr>
              <a:t> n)</a:t>
            </a:r>
          </a:p>
          <a:p>
            <a:pPr algn="l"/>
            <a:r>
              <a:rPr lang="en-US" altLang="en-US" sz="1800" b="1" dirty="0">
                <a:latin typeface="Courier New" pitchFamily="49" charset="0"/>
              </a:rPr>
              <a:t>   (if (= n 0)</a:t>
            </a:r>
          </a:p>
          <a:p>
            <a:pPr algn="l"/>
            <a:r>
              <a:rPr lang="en-US" altLang="en-US" sz="1800" b="1" dirty="0">
                <a:latin typeface="Courier New" pitchFamily="49" charset="0"/>
              </a:rPr>
              <a:t>     1</a:t>
            </a:r>
          </a:p>
          <a:p>
            <a:pPr algn="l"/>
            <a:r>
              <a:rPr lang="en-US" altLang="en-US" sz="1800" b="1" dirty="0">
                <a:latin typeface="Courier New" pitchFamily="49" charset="0"/>
              </a:rPr>
              <a:t>     (* n (</a:t>
            </a:r>
            <a:r>
              <a:rPr lang="en-US" altLang="en-US" sz="1800" b="1" dirty="0" err="1">
                <a:solidFill>
                  <a:srgbClr val="120DFB"/>
                </a:solidFill>
                <a:latin typeface="Courier New" pitchFamily="49" charset="0"/>
              </a:rPr>
              <a:t>whoami</a:t>
            </a:r>
            <a:r>
              <a:rPr lang="en-US" altLang="en-US" sz="1800" b="1" dirty="0">
                <a:latin typeface="Courier New" pitchFamily="49" charset="0"/>
              </a:rPr>
              <a:t> (- n 1)))))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2879725" y="3376226"/>
            <a:ext cx="44577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800" b="1" dirty="0">
                <a:latin typeface="Courier New" pitchFamily="49" charset="0"/>
              </a:rPr>
              <a:t>public static </a:t>
            </a:r>
            <a:r>
              <a:rPr lang="en-US" altLang="en-US" sz="1800" b="1" dirty="0" err="1">
                <a:latin typeface="Courier New" pitchFamily="49" charset="0"/>
              </a:rPr>
              <a:t>int</a:t>
            </a:r>
            <a:r>
              <a:rPr lang="en-US" altLang="en-US" sz="1800" b="1" dirty="0">
                <a:latin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Courier New" pitchFamily="49" charset="0"/>
              </a:rPr>
              <a:t>whoami</a:t>
            </a:r>
            <a:r>
              <a:rPr lang="en-US" altLang="en-US" sz="1800" b="1" dirty="0">
                <a:latin typeface="Courier New" pitchFamily="49" charset="0"/>
              </a:rPr>
              <a:t>(</a:t>
            </a:r>
            <a:r>
              <a:rPr lang="en-US" altLang="en-US" sz="1800" b="1" dirty="0" err="1">
                <a:latin typeface="Courier New" pitchFamily="49" charset="0"/>
              </a:rPr>
              <a:t>int</a:t>
            </a:r>
            <a:r>
              <a:rPr lang="en-US" altLang="en-US" sz="1800" b="1" dirty="0">
                <a:latin typeface="Courier New" pitchFamily="49" charset="0"/>
              </a:rPr>
              <a:t> n)</a:t>
            </a:r>
          </a:p>
          <a:p>
            <a:pPr algn="l"/>
            <a:r>
              <a:rPr lang="en-US" altLang="en-US" sz="1800" b="1" dirty="0">
                <a:latin typeface="Courier New" pitchFamily="49" charset="0"/>
              </a:rPr>
              <a:t>{</a:t>
            </a:r>
          </a:p>
          <a:p>
            <a:pPr algn="l"/>
            <a:r>
              <a:rPr lang="en-US" altLang="en-US" sz="1800" b="1" dirty="0">
                <a:latin typeface="Courier New" pitchFamily="49" charset="0"/>
              </a:rPr>
              <a:t>   if (</a:t>
            </a:r>
            <a:r>
              <a:rPr lang="en-US" altLang="en-US" sz="1800" b="1" dirty="0" smtClean="0">
                <a:latin typeface="Courier New" pitchFamily="49" charset="0"/>
              </a:rPr>
              <a:t>n &lt; 2</a:t>
            </a:r>
            <a:r>
              <a:rPr lang="en-US" altLang="en-US" sz="1800" b="1" dirty="0">
                <a:latin typeface="Courier New" pitchFamily="49" charset="0"/>
              </a:rPr>
              <a:t>) return 1;</a:t>
            </a:r>
          </a:p>
          <a:p>
            <a:pPr algn="l"/>
            <a:r>
              <a:rPr lang="en-US" altLang="en-US" sz="1800" b="1" dirty="0">
                <a:latin typeface="Courier New" pitchFamily="49" charset="0"/>
              </a:rPr>
              <a:t>   else return </a:t>
            </a:r>
            <a:r>
              <a:rPr lang="en-US" altLang="en-US" sz="1800" b="1" dirty="0" smtClean="0">
                <a:latin typeface="Courier New" pitchFamily="49" charset="0"/>
              </a:rPr>
              <a:t>n *</a:t>
            </a:r>
            <a:r>
              <a:rPr lang="en-US" altLang="en-US" sz="1800" b="1" dirty="0" smtClean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Courier New" pitchFamily="49" charset="0"/>
              </a:rPr>
              <a:t>whoami</a:t>
            </a:r>
            <a:r>
              <a:rPr lang="en-US" altLang="en-US" sz="1800" b="1" dirty="0">
                <a:latin typeface="Courier New" pitchFamily="49" charset="0"/>
              </a:rPr>
              <a:t>(n-1);</a:t>
            </a:r>
          </a:p>
          <a:p>
            <a:pPr algn="l"/>
            <a:r>
              <a:rPr lang="en-US" altLang="en-US" sz="1800" b="1" dirty="0">
                <a:latin typeface="Courier New" pitchFamily="49" charset="0"/>
              </a:rPr>
              <a:t>}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2890838" y="5289164"/>
            <a:ext cx="46640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800" b="1" dirty="0" err="1">
                <a:solidFill>
                  <a:srgbClr val="0D982A"/>
                </a:solidFill>
                <a:latin typeface="Courier New" pitchFamily="49" charset="0"/>
              </a:rPr>
              <a:t>whoami</a:t>
            </a:r>
            <a:r>
              <a:rPr lang="en-US" altLang="en-US" sz="1800" b="1" dirty="0">
                <a:latin typeface="Courier New" pitchFamily="49" charset="0"/>
              </a:rPr>
              <a:t>(0</a:t>
            </a:r>
            <a:r>
              <a:rPr lang="en-US" altLang="en-US" sz="1800" b="1" dirty="0" smtClean="0">
                <a:latin typeface="Courier New" pitchFamily="49" charset="0"/>
              </a:rPr>
              <a:t>, 1</a:t>
            </a:r>
            <a:r>
              <a:rPr lang="en-US" altLang="en-US" sz="1800" b="1" dirty="0">
                <a:latin typeface="Courier New" pitchFamily="49" charset="0"/>
              </a:rPr>
              <a:t>).</a:t>
            </a:r>
          </a:p>
          <a:p>
            <a:pPr algn="l"/>
            <a:r>
              <a:rPr lang="en-US" altLang="en-US" sz="1800" b="1" dirty="0" err="1">
                <a:solidFill>
                  <a:srgbClr val="0D982A"/>
                </a:solidFill>
                <a:latin typeface="Courier New" pitchFamily="49" charset="0"/>
              </a:rPr>
              <a:t>whoami</a:t>
            </a:r>
            <a:r>
              <a:rPr lang="en-US" altLang="en-US" sz="1800" b="1" dirty="0">
                <a:latin typeface="Courier New" pitchFamily="49" charset="0"/>
              </a:rPr>
              <a:t>(N</a:t>
            </a:r>
            <a:r>
              <a:rPr lang="en-US" altLang="en-US" sz="1800" b="1" dirty="0" smtClean="0">
                <a:latin typeface="Courier New" pitchFamily="49" charset="0"/>
              </a:rPr>
              <a:t>, F</a:t>
            </a:r>
            <a:r>
              <a:rPr lang="en-US" altLang="en-US" sz="1800" b="1" dirty="0">
                <a:latin typeface="Courier New" pitchFamily="49" charset="0"/>
              </a:rPr>
              <a:t>) :-  N1 is N-1, </a:t>
            </a:r>
          </a:p>
          <a:p>
            <a:pPr algn="l"/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	</a:t>
            </a:r>
            <a:r>
              <a:rPr lang="en-US" altLang="en-US" sz="1800" b="1" dirty="0" err="1" smtClean="0">
                <a:solidFill>
                  <a:srgbClr val="0D982A"/>
                </a:solidFill>
                <a:latin typeface="Courier New" pitchFamily="49" charset="0"/>
              </a:rPr>
              <a:t>whoami</a:t>
            </a:r>
            <a:r>
              <a:rPr lang="en-US" altLang="en-US" sz="1800" b="1" dirty="0" smtClean="0">
                <a:latin typeface="Courier New" pitchFamily="49" charset="0"/>
              </a:rPr>
              <a:t>(N1 ,</a:t>
            </a:r>
            <a:r>
              <a:rPr lang="en-US" altLang="en-US" sz="1800" b="1" dirty="0">
                <a:latin typeface="Courier New" pitchFamily="49" charset="0"/>
              </a:rPr>
              <a:t>F1), F is N*F1.</a:t>
            </a:r>
          </a:p>
        </p:txBody>
      </p:sp>
      <p:sp>
        <p:nvSpPr>
          <p:cNvPr id="16" name="Text Box 2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2325" y="2147501"/>
            <a:ext cx="1546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3600" dirty="0">
                <a:solidFill>
                  <a:srgbClr val="120DFB"/>
                </a:solidFill>
                <a:latin typeface="Calibri" pitchFamily="34" charset="0"/>
              </a:rPr>
              <a:t>Racket</a:t>
            </a:r>
          </a:p>
        </p:txBody>
      </p:sp>
      <p:sp>
        <p:nvSpPr>
          <p:cNvPr id="17" name="Text Box 2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6125" y="3747701"/>
            <a:ext cx="1546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3600" dirty="0">
                <a:solidFill>
                  <a:srgbClr val="C00000"/>
                </a:solidFill>
                <a:latin typeface="Calibri" pitchFamily="34" charset="0"/>
              </a:rPr>
              <a:t>Java</a:t>
            </a:r>
          </a:p>
        </p:txBody>
      </p:sp>
      <p:sp>
        <p:nvSpPr>
          <p:cNvPr id="18" name="Text Box 2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2325" y="5386001"/>
            <a:ext cx="1546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3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Prolog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037285" y="1600200"/>
            <a:ext cx="260028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CCECFF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Calibri" pitchFamily="34" charset="0"/>
              </a:rPr>
              <a:t>Who is</a:t>
            </a:r>
            <a:r>
              <a:rPr lang="en-US" altLang="en-US" sz="2000" i="1" dirty="0">
                <a:latin typeface="Calibri" pitchFamily="34" charset="0"/>
              </a:rPr>
              <a:t>  </a:t>
            </a:r>
            <a:r>
              <a:rPr lang="en-US" altLang="en-US" sz="2000" b="1" dirty="0" err="1">
                <a:latin typeface="Courier New" pitchFamily="49" charset="0"/>
              </a:rPr>
              <a:t>whoami</a:t>
            </a:r>
            <a:r>
              <a:rPr lang="en-US" altLang="en-US" sz="2000" dirty="0">
                <a:latin typeface="Calibri" pitchFamily="34" charset="0"/>
              </a:rPr>
              <a:t> 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20644" y="261709"/>
            <a:ext cx="126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Much harder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71359" y="261709"/>
            <a:ext cx="886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Same as CS5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12920" y="261709"/>
            <a:ext cx="104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2 x the work</a:t>
            </a:r>
            <a:endParaRPr lang="en-US" sz="1800" dirty="0">
              <a:latin typeface="Calibri" panose="020F050202020403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2588795" y="586626"/>
            <a:ext cx="6096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6139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6495315" y="3484606"/>
            <a:ext cx="2302695" cy="266815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7741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Dictionaries are </a:t>
            </a:r>
            <a:r>
              <a:rPr lang="en-US" sz="4200" i="1" dirty="0" smtClean="0">
                <a:latin typeface="Cambria" panose="02040503050406030204" pitchFamily="18" charset="0"/>
              </a:rPr>
              <a:t>arbitrary </a:t>
            </a:r>
            <a:r>
              <a:rPr lang="en-US" sz="4200" dirty="0" smtClean="0">
                <a:latin typeface="Cambria" panose="02040503050406030204" pitchFamily="18" charset="0"/>
              </a:rPr>
              <a:t>containers: </a:t>
            </a:r>
            <a:endParaRPr lang="en-US" sz="4200" i="1" dirty="0">
              <a:latin typeface="Cambria" panose="02040503050406030204" pitchFamily="18" charset="0"/>
            </a:endParaRP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228600" y="1312009"/>
            <a:ext cx="877411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d</a:t>
            </a:r>
            <a:r>
              <a:rPr lang="en-US" sz="3200" b="1" dirty="0" smtClean="0">
                <a:latin typeface="Courier New" pitchFamily="49" charset="0"/>
              </a:rPr>
              <a:t> = </a:t>
            </a:r>
            <a:r>
              <a:rPr lang="en-US" sz="3200" b="1" dirty="0" smtClean="0">
                <a:latin typeface="Courier New" pitchFamily="49" charset="0"/>
              </a:rPr>
              <a:t>{</a:t>
            </a:r>
            <a:r>
              <a:rPr lang="en-US" sz="3200" b="1" dirty="0" smtClean="0">
                <a:solidFill>
                  <a:srgbClr val="0FA10C"/>
                </a:solidFill>
                <a:latin typeface="Courier New" pitchFamily="49" charset="0"/>
              </a:rPr>
              <a:t>'</a:t>
            </a:r>
            <a:r>
              <a:rPr lang="en-US" sz="3200" b="1" dirty="0" smtClean="0">
                <a:solidFill>
                  <a:srgbClr val="0FA10C"/>
                </a:solidFill>
                <a:latin typeface="Courier New" pitchFamily="49" charset="0"/>
              </a:rPr>
              <a:t>tiger'</a:t>
            </a:r>
            <a:r>
              <a:rPr lang="en-US" sz="3200" b="1" dirty="0" smtClean="0">
                <a:latin typeface="Courier New" pitchFamily="49" charset="0"/>
              </a:rPr>
              <a:t>: 1998, </a:t>
            </a:r>
            <a:r>
              <a:rPr lang="en-US" sz="3200" b="1" dirty="0" smtClean="0">
                <a:solidFill>
                  <a:srgbClr val="0FA10C"/>
                </a:solidFill>
                <a:latin typeface="Courier New" pitchFamily="49" charset="0"/>
              </a:rPr>
              <a:t>'rabbit</a:t>
            </a:r>
            <a:r>
              <a:rPr lang="en-US" sz="3200" b="1" dirty="0" smtClean="0">
                <a:solidFill>
                  <a:srgbClr val="0FA10C"/>
                </a:solidFill>
                <a:latin typeface="Courier New" pitchFamily="49" charset="0"/>
              </a:rPr>
              <a:t>'</a:t>
            </a:r>
            <a:r>
              <a:rPr lang="en-US" sz="3200" b="1" dirty="0" smtClean="0">
                <a:latin typeface="Courier New" pitchFamily="49" charset="0"/>
              </a:rPr>
              <a:t>: 1999}</a:t>
            </a:r>
            <a:endParaRPr lang="en-US" sz="3200" b="1" dirty="0" smtClean="0">
              <a:latin typeface="Courier New" pitchFamily="49" charset="0"/>
            </a:endParaRPr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auto">
          <a:xfrm>
            <a:off x="228600" y="3468174"/>
            <a:ext cx="877411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Elements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(or </a:t>
            </a:r>
            <a:r>
              <a:rPr lang="en-US" sz="16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are looked up by a </a:t>
            </a:r>
            <a:r>
              <a:rPr lang="en-US" sz="1600" b="1" dirty="0" smtClean="0">
                <a:solidFill>
                  <a:srgbClr val="1608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starting anywhere you want!  </a:t>
            </a:r>
            <a:r>
              <a:rPr lang="en-US" sz="1600" b="1" dirty="0" smtClean="0">
                <a:solidFill>
                  <a:srgbClr val="1608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Keys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don't have to be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ints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1600" b="1" dirty="0" smtClean="0">
              <a:solidFill>
                <a:srgbClr val="1608F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57400" y="2037978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FA10C"/>
                </a:solidFill>
                <a:latin typeface="Courier New" pitchFamily="49" charset="0"/>
              </a:rPr>
              <a:t>‘tiger'</a:t>
            </a:r>
            <a:endParaRPr lang="en-US" sz="1800" dirty="0">
              <a:solidFill>
                <a:srgbClr val="0FA10C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62600" y="2071815"/>
            <a:ext cx="1287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FA10C"/>
                </a:solidFill>
                <a:latin typeface="Courier New" pitchFamily="49" charset="0"/>
              </a:rPr>
              <a:t>‘rabbit'</a:t>
            </a:r>
            <a:endParaRPr lang="en-US" sz="1800" dirty="0">
              <a:solidFill>
                <a:srgbClr val="0FA10C"/>
              </a:solidFill>
            </a:endParaRPr>
          </a:p>
        </p:txBody>
      </p:sp>
      <p:sp>
        <p:nvSpPr>
          <p:cNvPr id="50" name="Down Arrow 49"/>
          <p:cNvSpPr/>
          <p:nvPr/>
        </p:nvSpPr>
        <p:spPr bwMode="auto">
          <a:xfrm rot="10800000">
            <a:off x="2440739" y="2444776"/>
            <a:ext cx="382991" cy="481264"/>
          </a:xfrm>
          <a:prstGeom prst="downArrow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4350" y="2963507"/>
            <a:ext cx="401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FA1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endParaRPr lang="en-US" dirty="0">
              <a:solidFill>
                <a:srgbClr val="0FA10C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011717" y="2997344"/>
            <a:ext cx="401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FA1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endParaRPr lang="en-US" dirty="0">
              <a:solidFill>
                <a:srgbClr val="0FA10C"/>
              </a:solidFill>
            </a:endParaRPr>
          </a:p>
        </p:txBody>
      </p:sp>
      <p:sp>
        <p:nvSpPr>
          <p:cNvPr id="52" name="Down Arrow 51"/>
          <p:cNvSpPr/>
          <p:nvPr/>
        </p:nvSpPr>
        <p:spPr bwMode="auto">
          <a:xfrm rot="10800000">
            <a:off x="6014868" y="2486184"/>
            <a:ext cx="382991" cy="481264"/>
          </a:xfrm>
          <a:prstGeom prst="downArrow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243729" y="1025554"/>
            <a:ext cx="5286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230129" y="1028587"/>
            <a:ext cx="5286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endParaRPr lang="en-US" dirty="0"/>
          </a:p>
        </p:txBody>
      </p:sp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8047803" y="5923996"/>
            <a:ext cx="772861" cy="703346"/>
            <a:chOff x="3456" y="1784"/>
            <a:chExt cx="952" cy="1048"/>
          </a:xfrm>
        </p:grpSpPr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1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3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14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5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6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7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8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3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Text Box 30"/>
          <p:cNvSpPr txBox="1">
            <a:spLocks noChangeArrowheads="1"/>
          </p:cNvSpPr>
          <p:nvPr/>
        </p:nvSpPr>
        <p:spPr bwMode="auto">
          <a:xfrm>
            <a:off x="6099168" y="5458775"/>
            <a:ext cx="2441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i="1" dirty="0" smtClean="0">
                <a:solidFill>
                  <a:srgbClr val="0A6819"/>
                </a:solidFill>
                <a:latin typeface="Cambria" panose="02040503050406030204" pitchFamily="18" charset="0"/>
              </a:rPr>
              <a:t>Now</a:t>
            </a:r>
            <a:r>
              <a:rPr lang="en-US" sz="1800" dirty="0" smtClean="0">
                <a:solidFill>
                  <a:srgbClr val="0A6819"/>
                </a:solidFill>
                <a:latin typeface="Cambria" panose="02040503050406030204" pitchFamily="18" charset="0"/>
              </a:rPr>
              <a:t> I see the </a:t>
            </a:r>
            <a:r>
              <a:rPr lang="en-US" sz="1800" b="1" u="sng" dirty="0">
                <a:solidFill>
                  <a:srgbClr val="0A6819"/>
                </a:solidFill>
                <a:latin typeface="Cambria" panose="02040503050406030204" pitchFamily="18" charset="0"/>
              </a:rPr>
              <a:t>key</a:t>
            </a:r>
            <a:r>
              <a:rPr lang="en-US" sz="1800" dirty="0">
                <a:solidFill>
                  <a:srgbClr val="0A6819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 smtClean="0">
                <a:solidFill>
                  <a:srgbClr val="0A6819"/>
                </a:solidFill>
                <a:latin typeface="Cambria" panose="02040503050406030204" pitchFamily="18" charset="0"/>
              </a:rPr>
              <a:t> to </a:t>
            </a:r>
            <a:r>
              <a:rPr lang="en-US" sz="1800" dirty="0">
                <a:solidFill>
                  <a:srgbClr val="0A6819"/>
                </a:solidFill>
                <a:latin typeface="Cambria" panose="02040503050406030204" pitchFamily="18" charset="0"/>
              </a:rPr>
              <a:t>dictionaries' </a:t>
            </a:r>
            <a:r>
              <a:rPr lang="en-US" sz="1800" b="1" u="sng" dirty="0">
                <a:solidFill>
                  <a:srgbClr val="0A6819"/>
                </a:solidFill>
                <a:latin typeface="Cambria" panose="02040503050406030204" pitchFamily="18" charset="0"/>
              </a:rPr>
              <a:t>value</a:t>
            </a:r>
            <a:r>
              <a:rPr lang="en-US" sz="1800" dirty="0">
                <a:solidFill>
                  <a:srgbClr val="0A6819"/>
                </a:solidFill>
                <a:latin typeface="Cambria" panose="02040503050406030204" pitchFamily="18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 rot="20361831">
            <a:off x="514138" y="5200593"/>
            <a:ext cx="2368647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What's up with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 smtClean="0">
                <a:latin typeface="Century Gothic" panose="020B0502020202020204" pitchFamily="34" charset="0"/>
              </a:rPr>
              <a:t>'s data here?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69888" y="228600"/>
            <a:ext cx="49561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>
                <a:latin typeface="Cambria" panose="02040503050406030204" pitchFamily="18" charset="0"/>
              </a:rPr>
              <a:t>Dictionaries</a:t>
            </a:r>
          </a:p>
        </p:txBody>
      </p:sp>
      <p:grpSp>
        <p:nvGrpSpPr>
          <p:cNvPr id="15363" name="Group 6"/>
          <p:cNvGrpSpPr>
            <a:grpSpLocks/>
          </p:cNvGrpSpPr>
          <p:nvPr/>
        </p:nvGrpSpPr>
        <p:grpSpPr bwMode="auto">
          <a:xfrm>
            <a:off x="8316608" y="2522621"/>
            <a:ext cx="772861" cy="703346"/>
            <a:chOff x="3456" y="1784"/>
            <a:chExt cx="952" cy="1048"/>
          </a:xfrm>
        </p:grpSpPr>
        <p:sp>
          <p:nvSpPr>
            <p:cNvPr id="15381" name="Freeform 7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8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9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10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Oval 11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Oval 12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Oval 13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Oval 14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Oval 15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Oval 16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1" name="Oval 17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AutoShape 18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Freeform 19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20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21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22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23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4" name="Text Box 25"/>
          <p:cNvSpPr txBox="1">
            <a:spLocks noChangeArrowheads="1"/>
          </p:cNvSpPr>
          <p:nvPr/>
        </p:nvSpPr>
        <p:spPr bwMode="auto">
          <a:xfrm>
            <a:off x="5638800" y="182433"/>
            <a:ext cx="3276600" cy="83099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A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b="1" i="1" dirty="0">
                <a:solidFill>
                  <a:srgbClr val="1608F9"/>
                </a:solidFill>
                <a:latin typeface="Cambria" panose="02040503050406030204" pitchFamily="18" charset="0"/>
              </a:rPr>
              <a:t>dictionary</a:t>
            </a:r>
            <a:r>
              <a:rPr lang="en-US" b="1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is a set of </a:t>
            </a:r>
            <a:r>
              <a:rPr lang="en-US" b="1" dirty="0" smtClean="0">
                <a:latin typeface="Cambria" panose="02040503050406030204" pitchFamily="18" charset="0"/>
              </a:rPr>
              <a:t>key</a:t>
            </a:r>
            <a:r>
              <a:rPr lang="en-US" dirty="0">
                <a:latin typeface="Cambria" panose="02040503050406030204" pitchFamily="18" charset="0"/>
              </a:rPr>
              <a:t>/</a:t>
            </a:r>
            <a:r>
              <a:rPr lang="en-US" b="1" dirty="0" smtClean="0">
                <a:latin typeface="Cambria" panose="02040503050406030204" pitchFamily="18" charset="0"/>
              </a:rPr>
              <a:t>value</a:t>
            </a:r>
            <a:r>
              <a:rPr lang="en-US" dirty="0" smtClean="0">
                <a:latin typeface="Cambria" panose="02040503050406030204" pitchFamily="18" charset="0"/>
              </a:rPr>
              <a:t> pairs</a:t>
            </a:r>
            <a:r>
              <a:rPr lang="en-US" b="1" i="1" dirty="0" smtClean="0">
                <a:latin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5366" name="Text Box 27"/>
          <p:cNvSpPr txBox="1">
            <a:spLocks noChangeArrowheads="1"/>
          </p:cNvSpPr>
          <p:nvPr/>
        </p:nvSpPr>
        <p:spPr bwMode="auto">
          <a:xfrm>
            <a:off x="369888" y="1398687"/>
            <a:ext cx="6259512" cy="45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&gt;&gt;&gt; d = </a:t>
            </a:r>
            <a:r>
              <a:rPr lang="en-US" b="1" dirty="0" smtClean="0">
                <a:latin typeface="Courier New" pitchFamily="49" charset="0"/>
              </a:rPr>
              <a:t>{}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&gt;&gt;&gt; </a:t>
            </a:r>
            <a:r>
              <a:rPr lang="en-US" b="1" dirty="0" smtClean="0">
                <a:latin typeface="Courier New" pitchFamily="49" charset="0"/>
              </a:rPr>
              <a:t>d[1993]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'rooster'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en-US" b="1" dirty="0" smtClean="0">
              <a:latin typeface="Courier New" pitchFamily="49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&gt;&gt;&gt; d[1996]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'rat'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en-US" b="1" dirty="0" smtClean="0">
              <a:latin typeface="Courier New" pitchFamily="49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</p:txBody>
      </p:sp>
      <p:sp>
        <p:nvSpPr>
          <p:cNvPr id="15367" name="Text Box 30"/>
          <p:cNvSpPr txBox="1">
            <a:spLocks noChangeArrowheads="1"/>
          </p:cNvSpPr>
          <p:nvPr/>
        </p:nvSpPr>
        <p:spPr bwMode="auto">
          <a:xfrm>
            <a:off x="6367973" y="2057400"/>
            <a:ext cx="2441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i="1" dirty="0" smtClean="0">
                <a:solidFill>
                  <a:srgbClr val="0A6819"/>
                </a:solidFill>
                <a:latin typeface="Cambria" panose="02040503050406030204" pitchFamily="18" charset="0"/>
              </a:rPr>
              <a:t>Now</a:t>
            </a:r>
            <a:r>
              <a:rPr lang="en-US" sz="1800" dirty="0" smtClean="0">
                <a:solidFill>
                  <a:srgbClr val="0A6819"/>
                </a:solidFill>
                <a:latin typeface="Cambria" panose="02040503050406030204" pitchFamily="18" charset="0"/>
              </a:rPr>
              <a:t> I see the </a:t>
            </a:r>
            <a:r>
              <a:rPr lang="en-US" sz="1800" b="1" u="sng" dirty="0">
                <a:solidFill>
                  <a:srgbClr val="0A6819"/>
                </a:solidFill>
                <a:latin typeface="Cambria" panose="02040503050406030204" pitchFamily="18" charset="0"/>
              </a:rPr>
              <a:t>key</a:t>
            </a:r>
            <a:r>
              <a:rPr lang="en-US" sz="1800" dirty="0">
                <a:solidFill>
                  <a:srgbClr val="0A6819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 smtClean="0">
                <a:solidFill>
                  <a:srgbClr val="0A6819"/>
                </a:solidFill>
                <a:latin typeface="Cambria" panose="02040503050406030204" pitchFamily="18" charset="0"/>
              </a:rPr>
              <a:t> to </a:t>
            </a:r>
            <a:r>
              <a:rPr lang="en-US" sz="1800" dirty="0">
                <a:solidFill>
                  <a:srgbClr val="0A6819"/>
                </a:solidFill>
                <a:latin typeface="Cambria" panose="02040503050406030204" pitchFamily="18" charset="0"/>
              </a:rPr>
              <a:t>dictionaries' </a:t>
            </a:r>
            <a:r>
              <a:rPr lang="en-US" sz="1800" b="1" u="sng" dirty="0">
                <a:solidFill>
                  <a:srgbClr val="0A6819"/>
                </a:solidFill>
                <a:latin typeface="Cambria" panose="02040503050406030204" pitchFamily="18" charset="0"/>
              </a:rPr>
              <a:t>value</a:t>
            </a:r>
            <a:r>
              <a:rPr lang="en-US" sz="1800" dirty="0">
                <a:solidFill>
                  <a:srgbClr val="0A6819"/>
                </a:solidFill>
                <a:latin typeface="Cambria" panose="02040503050406030204" pitchFamily="18" charset="0"/>
              </a:rPr>
              <a:t>…</a:t>
            </a:r>
          </a:p>
        </p:txBody>
      </p:sp>
      <p:sp>
        <p:nvSpPr>
          <p:cNvPr id="15368" name="Text Box 42"/>
          <p:cNvSpPr txBox="1">
            <a:spLocks noChangeArrowheads="1"/>
          </p:cNvSpPr>
          <p:nvPr/>
        </p:nvSpPr>
        <p:spPr bwMode="auto">
          <a:xfrm>
            <a:off x="2590800" y="1440114"/>
            <a:ext cx="3127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dirty="0">
                <a:latin typeface="Calibri" panose="020F0502020204030204" pitchFamily="34" charset="0"/>
              </a:rPr>
              <a:t>creates an empty dictionary,</a:t>
            </a:r>
            <a:r>
              <a:rPr lang="en-US" sz="1400" dirty="0">
                <a:solidFill>
                  <a:srgbClr val="1608F9"/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</a:rPr>
              <a:t>d</a:t>
            </a:r>
            <a:endParaRPr lang="en-US" sz="1400" dirty="0">
              <a:solidFill>
                <a:srgbClr val="1608F9"/>
              </a:solidFill>
              <a:latin typeface="Calibri" panose="020F0502020204030204" pitchFamily="34" charset="0"/>
            </a:endParaRPr>
          </a:p>
        </p:txBody>
      </p:sp>
      <p:pic>
        <p:nvPicPr>
          <p:cNvPr id="1538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9" t="22000" r="30327" b="50000"/>
          <a:stretch>
            <a:fillRect/>
          </a:stretch>
        </p:blipFill>
        <p:spPr bwMode="auto">
          <a:xfrm>
            <a:off x="6781800" y="4876800"/>
            <a:ext cx="2235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 bwMode="auto">
          <a:xfrm rot="10800000">
            <a:off x="1676400" y="2884404"/>
            <a:ext cx="382991" cy="481264"/>
          </a:xfrm>
          <a:prstGeom prst="downArrow">
            <a:avLst/>
          </a:prstGeom>
          <a:solidFill>
            <a:srgbClr val="FFED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 rot="10800000">
            <a:off x="3272052" y="2884404"/>
            <a:ext cx="382991" cy="481264"/>
          </a:xfrm>
          <a:prstGeom prst="downArrow">
            <a:avLst/>
          </a:prstGeom>
          <a:solidFill>
            <a:srgbClr val="FFED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5088" y="3438800"/>
            <a:ext cx="605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3300"/>
                </a:solidFill>
                <a:latin typeface="Calibri" panose="020F0502020204030204" pitchFamily="34" charset="0"/>
              </a:rPr>
              <a:t>key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36827" y="3438800"/>
            <a:ext cx="853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  <a:latin typeface="Calibri" panose="020F0502020204030204" pitchFamily="34" charset="0"/>
              </a:rPr>
              <a:t>value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39" name="Down Arrow 38"/>
          <p:cNvSpPr/>
          <p:nvPr/>
        </p:nvSpPr>
        <p:spPr bwMode="auto">
          <a:xfrm rot="10800000">
            <a:off x="1676400" y="4953000"/>
            <a:ext cx="382991" cy="481264"/>
          </a:xfrm>
          <a:prstGeom prst="downArrow">
            <a:avLst/>
          </a:prstGeom>
          <a:solidFill>
            <a:srgbClr val="FFED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40" name="Down Arrow 39"/>
          <p:cNvSpPr/>
          <p:nvPr/>
        </p:nvSpPr>
        <p:spPr bwMode="auto">
          <a:xfrm rot="10800000">
            <a:off x="3272052" y="4953000"/>
            <a:ext cx="382991" cy="481264"/>
          </a:xfrm>
          <a:prstGeom prst="downArrow">
            <a:avLst/>
          </a:prstGeom>
          <a:solidFill>
            <a:srgbClr val="FFED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20588" y="5507396"/>
            <a:ext cx="1330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  <a:latin typeface="Calibri" panose="020F0502020204030204" pitchFamily="34" charset="0"/>
              </a:rPr>
              <a:t>another </a:t>
            </a:r>
            <a:r>
              <a:rPr lang="en-US" u="sng" dirty="0" smtClean="0">
                <a:solidFill>
                  <a:srgbClr val="CC3300"/>
                </a:solidFill>
                <a:latin typeface="Calibri" panose="020F0502020204030204" pitchFamily="34" charset="0"/>
              </a:rPr>
              <a:t>key</a:t>
            </a:r>
            <a:endParaRPr lang="en-US" u="sng" dirty="0">
              <a:solidFill>
                <a:srgbClr val="CC33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728764" y="5507396"/>
            <a:ext cx="1462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  <a:latin typeface="Calibri" panose="020F0502020204030204" pitchFamily="34" charset="0"/>
              </a:rPr>
              <a:t>another </a:t>
            </a:r>
            <a:r>
              <a:rPr lang="en-US" u="sng" dirty="0" smtClean="0">
                <a:solidFill>
                  <a:srgbClr val="CC3300"/>
                </a:solidFill>
                <a:latin typeface="Calibri" panose="020F0502020204030204" pitchFamily="34" charset="0"/>
              </a:rPr>
              <a:t>value</a:t>
            </a:r>
            <a:endParaRPr lang="en-US" u="sng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69888" y="228600"/>
            <a:ext cx="49561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>
                <a:latin typeface="Cambria" panose="02040503050406030204" pitchFamily="18" charset="0"/>
              </a:rPr>
              <a:t>Dictionaries</a:t>
            </a:r>
          </a:p>
        </p:txBody>
      </p:sp>
      <p:grpSp>
        <p:nvGrpSpPr>
          <p:cNvPr id="15363" name="Group 6"/>
          <p:cNvGrpSpPr>
            <a:grpSpLocks/>
          </p:cNvGrpSpPr>
          <p:nvPr/>
        </p:nvGrpSpPr>
        <p:grpSpPr bwMode="auto">
          <a:xfrm>
            <a:off x="8316608" y="2522621"/>
            <a:ext cx="772861" cy="703346"/>
            <a:chOff x="3456" y="1784"/>
            <a:chExt cx="952" cy="1048"/>
          </a:xfrm>
        </p:grpSpPr>
        <p:sp>
          <p:nvSpPr>
            <p:cNvPr id="15381" name="Freeform 7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8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9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10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Oval 11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Oval 12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Oval 13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Oval 14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Oval 15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Oval 16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1" name="Oval 17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AutoShape 18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Freeform 19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20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21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22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23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4" name="Text Box 25"/>
          <p:cNvSpPr txBox="1">
            <a:spLocks noChangeArrowheads="1"/>
          </p:cNvSpPr>
          <p:nvPr/>
        </p:nvSpPr>
        <p:spPr bwMode="auto">
          <a:xfrm>
            <a:off x="5638800" y="182433"/>
            <a:ext cx="3276600" cy="83099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A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b="1" i="1" dirty="0">
                <a:solidFill>
                  <a:srgbClr val="1608F9"/>
                </a:solidFill>
                <a:latin typeface="Cambria" panose="02040503050406030204" pitchFamily="18" charset="0"/>
              </a:rPr>
              <a:t>dictionary</a:t>
            </a:r>
            <a:r>
              <a:rPr lang="en-US" b="1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is a set of </a:t>
            </a:r>
            <a:r>
              <a:rPr lang="en-US" b="1" dirty="0" smtClean="0">
                <a:latin typeface="Cambria" panose="02040503050406030204" pitchFamily="18" charset="0"/>
              </a:rPr>
              <a:t>key</a:t>
            </a:r>
            <a:r>
              <a:rPr lang="en-US" dirty="0">
                <a:latin typeface="Cambria" panose="02040503050406030204" pitchFamily="18" charset="0"/>
              </a:rPr>
              <a:t>/</a:t>
            </a:r>
            <a:r>
              <a:rPr lang="en-US" b="1" dirty="0" smtClean="0">
                <a:latin typeface="Cambria" panose="02040503050406030204" pitchFamily="18" charset="0"/>
              </a:rPr>
              <a:t>value</a:t>
            </a:r>
            <a:r>
              <a:rPr lang="en-US" dirty="0" smtClean="0">
                <a:latin typeface="Cambria" panose="02040503050406030204" pitchFamily="18" charset="0"/>
              </a:rPr>
              <a:t> pairs</a:t>
            </a:r>
            <a:r>
              <a:rPr lang="en-US" b="1" i="1" dirty="0" smtClean="0">
                <a:latin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5366" name="Text Box 27"/>
          <p:cNvSpPr txBox="1">
            <a:spLocks noChangeArrowheads="1"/>
          </p:cNvSpPr>
          <p:nvPr/>
        </p:nvSpPr>
        <p:spPr bwMode="auto">
          <a:xfrm>
            <a:off x="369888" y="1398687"/>
            <a:ext cx="6259512" cy="559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&gt;&gt;&gt; </a:t>
            </a:r>
            <a:r>
              <a:rPr lang="en-US" b="1" dirty="0" smtClean="0">
                <a:latin typeface="Courier New" pitchFamily="49" charset="0"/>
              </a:rPr>
              <a:t>print(d)</a:t>
            </a:r>
            <a:endParaRPr lang="en-US" b="1" dirty="0" smtClean="0">
              <a:latin typeface="Courier New" pitchFamily="49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{1996: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'rat'</a:t>
            </a:r>
            <a:r>
              <a:rPr lang="en-US" b="1" dirty="0" smtClean="0">
                <a:latin typeface="Courier New" pitchFamily="49" charset="0"/>
              </a:rPr>
              <a:t>, 1993: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'rooster'</a:t>
            </a:r>
            <a:r>
              <a:rPr lang="en-US" b="1" dirty="0" smtClean="0">
                <a:latin typeface="Courier New" pitchFamily="49" charset="0"/>
              </a:rPr>
              <a:t>}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en-US" b="1" dirty="0" smtClean="0">
              <a:latin typeface="Courier New" pitchFamily="49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&gt;&gt;&gt; d[1996]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FA10C"/>
                </a:solidFill>
                <a:latin typeface="Courier New" pitchFamily="49" charset="0"/>
              </a:rPr>
              <a:t>'rat'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en-US" b="1" dirty="0">
              <a:solidFill>
                <a:srgbClr val="0FA10C"/>
              </a:solidFill>
              <a:latin typeface="Courier New" pitchFamily="49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&gt;&gt;&gt; </a:t>
            </a:r>
            <a:r>
              <a:rPr lang="en-US" b="1" dirty="0" smtClean="0">
                <a:latin typeface="Courier New" pitchFamily="49" charset="0"/>
              </a:rPr>
              <a:t>1996 </a:t>
            </a:r>
            <a:r>
              <a:rPr lang="en-US" b="1" dirty="0" smtClean="0">
                <a:solidFill>
                  <a:srgbClr val="CC3300"/>
                </a:solidFill>
                <a:latin typeface="Courier New" pitchFamily="49" charset="0"/>
              </a:rPr>
              <a:t>in</a:t>
            </a:r>
            <a:r>
              <a:rPr lang="en-US" b="1" dirty="0" smtClean="0">
                <a:latin typeface="Courier New" pitchFamily="49" charset="0"/>
              </a:rPr>
              <a:t> d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True</a:t>
            </a:r>
            <a:endParaRPr lang="en-US" b="1" dirty="0">
              <a:solidFill>
                <a:srgbClr val="7030A0"/>
              </a:solidFill>
              <a:latin typeface="Courier New" pitchFamily="49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&gt;&gt;&gt; </a:t>
            </a:r>
            <a:r>
              <a:rPr lang="en-US" b="1" dirty="0" smtClean="0">
                <a:latin typeface="Courier New" pitchFamily="49" charset="0"/>
              </a:rPr>
              <a:t>1997 </a:t>
            </a:r>
            <a:r>
              <a:rPr lang="en-US" b="1" dirty="0">
                <a:solidFill>
                  <a:srgbClr val="CC3300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d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False</a:t>
            </a:r>
            <a:endParaRPr lang="en-US" b="1" dirty="0">
              <a:solidFill>
                <a:srgbClr val="7030A0"/>
              </a:solidFill>
              <a:latin typeface="Courier New" pitchFamily="49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en-US" b="1" dirty="0">
              <a:solidFill>
                <a:srgbClr val="7030A0"/>
              </a:solidFill>
              <a:latin typeface="Courier New" pitchFamily="49" charset="0"/>
            </a:endParaRPr>
          </a:p>
        </p:txBody>
      </p:sp>
      <p:sp>
        <p:nvSpPr>
          <p:cNvPr id="15367" name="Text Box 30"/>
          <p:cNvSpPr txBox="1">
            <a:spLocks noChangeArrowheads="1"/>
          </p:cNvSpPr>
          <p:nvPr/>
        </p:nvSpPr>
        <p:spPr bwMode="auto">
          <a:xfrm>
            <a:off x="6367973" y="2057400"/>
            <a:ext cx="2441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 smtClean="0">
                <a:solidFill>
                  <a:srgbClr val="0A6819"/>
                </a:solidFill>
                <a:latin typeface="Cambria" panose="02040503050406030204" pitchFamily="18" charset="0"/>
              </a:rPr>
              <a:t>Now I see the </a:t>
            </a:r>
            <a:r>
              <a:rPr lang="en-US" sz="1800" b="1" u="sng" dirty="0">
                <a:solidFill>
                  <a:srgbClr val="0A6819"/>
                </a:solidFill>
                <a:latin typeface="Cambria" panose="02040503050406030204" pitchFamily="18" charset="0"/>
              </a:rPr>
              <a:t>key</a:t>
            </a:r>
            <a:r>
              <a:rPr lang="en-US" sz="1800" dirty="0">
                <a:solidFill>
                  <a:srgbClr val="0A6819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 smtClean="0">
                <a:solidFill>
                  <a:srgbClr val="0A6819"/>
                </a:solidFill>
                <a:latin typeface="Cambria" panose="02040503050406030204" pitchFamily="18" charset="0"/>
              </a:rPr>
              <a:t> to </a:t>
            </a:r>
            <a:r>
              <a:rPr lang="en-US" sz="1800" dirty="0">
                <a:solidFill>
                  <a:srgbClr val="0A6819"/>
                </a:solidFill>
                <a:latin typeface="Cambria" panose="02040503050406030204" pitchFamily="18" charset="0"/>
              </a:rPr>
              <a:t>dictionaries' </a:t>
            </a:r>
            <a:r>
              <a:rPr lang="en-US" sz="1800" b="1" u="sng" dirty="0">
                <a:solidFill>
                  <a:srgbClr val="0A6819"/>
                </a:solidFill>
                <a:latin typeface="Cambria" panose="02040503050406030204" pitchFamily="18" charset="0"/>
              </a:rPr>
              <a:t>value</a:t>
            </a:r>
            <a:r>
              <a:rPr lang="en-US" sz="1800" dirty="0">
                <a:solidFill>
                  <a:srgbClr val="0A6819"/>
                </a:solidFill>
                <a:latin typeface="Cambria" panose="02040503050406030204" pitchFamily="18" charset="0"/>
              </a:rPr>
              <a:t>…</a:t>
            </a:r>
          </a:p>
        </p:txBody>
      </p:sp>
      <p:pic>
        <p:nvPicPr>
          <p:cNvPr id="1538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9" t="22000" r="30327" b="50000"/>
          <a:stretch>
            <a:fillRect/>
          </a:stretch>
        </p:blipFill>
        <p:spPr bwMode="auto">
          <a:xfrm>
            <a:off x="6781800" y="4876800"/>
            <a:ext cx="2235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4724400"/>
            <a:ext cx="1600200" cy="461665"/>
          </a:xfrm>
          <a:prstGeom prst="rect">
            <a:avLst/>
          </a:prstGeom>
          <a:solidFill>
            <a:srgbClr val="FFEDCD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 smtClean="0"/>
              <a:t> is </a:t>
            </a:r>
            <a:r>
              <a:rPr lang="en-US" i="1" dirty="0" smtClean="0"/>
              <a:t>key 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7" name="Down Arrow 36"/>
          <p:cNvSpPr/>
          <p:nvPr/>
        </p:nvSpPr>
        <p:spPr bwMode="auto">
          <a:xfrm rot="6504674">
            <a:off x="2972391" y="4536294"/>
            <a:ext cx="474379" cy="526341"/>
          </a:xfrm>
          <a:prstGeom prst="downArrow">
            <a:avLst/>
          </a:prstGeom>
          <a:solidFill>
            <a:srgbClr val="FFED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43" name="Down Arrow 42"/>
          <p:cNvSpPr/>
          <p:nvPr/>
        </p:nvSpPr>
        <p:spPr bwMode="auto">
          <a:xfrm rot="2876695">
            <a:off x="2942718" y="5037131"/>
            <a:ext cx="474379" cy="526341"/>
          </a:xfrm>
          <a:prstGeom prst="downArrow">
            <a:avLst/>
          </a:prstGeom>
          <a:solidFill>
            <a:srgbClr val="FFED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69888" y="228600"/>
            <a:ext cx="85823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Dictionaries </a:t>
            </a:r>
            <a:r>
              <a:rPr lang="en-US" sz="4200" i="1" dirty="0" smtClean="0">
                <a:latin typeface="Cambria" panose="02040503050406030204" pitchFamily="18" charset="0"/>
              </a:rPr>
              <a:t>can have different keys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15366" name="Text Box 27"/>
          <p:cNvSpPr txBox="1">
            <a:spLocks noChangeArrowheads="1"/>
          </p:cNvSpPr>
          <p:nvPr/>
        </p:nvSpPr>
        <p:spPr bwMode="auto">
          <a:xfrm>
            <a:off x="369888" y="1398687"/>
            <a:ext cx="6259512" cy="45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&gt;&gt;&gt; d = </a:t>
            </a:r>
            <a:r>
              <a:rPr lang="en-US" b="1" dirty="0" smtClean="0">
                <a:latin typeface="Courier New" pitchFamily="49" charset="0"/>
              </a:rPr>
              <a:t>{}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&gt;&gt;&gt; </a:t>
            </a:r>
            <a:r>
              <a:rPr lang="en-US" b="1" dirty="0" smtClean="0">
                <a:latin typeface="Courier New" pitchFamily="49" charset="0"/>
              </a:rPr>
              <a:t>d[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'rat'</a:t>
            </a:r>
            <a:r>
              <a:rPr lang="en-US" b="1" dirty="0" smtClean="0">
                <a:latin typeface="Courier New" pitchFamily="49" charset="0"/>
              </a:rPr>
              <a:t>] = 1996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en-US" b="1" dirty="0" smtClean="0">
              <a:latin typeface="Courier New" pitchFamily="49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&gt;&gt;&gt; d[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'rooster'</a:t>
            </a:r>
            <a:r>
              <a:rPr lang="en-US" b="1" dirty="0" smtClean="0">
                <a:latin typeface="Courier New" pitchFamily="49" charset="0"/>
              </a:rPr>
              <a:t>]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1993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en-US" b="1" dirty="0" smtClean="0">
              <a:latin typeface="Courier New" pitchFamily="49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</p:txBody>
      </p:sp>
      <p:sp>
        <p:nvSpPr>
          <p:cNvPr id="15368" name="Text Box 42"/>
          <p:cNvSpPr txBox="1">
            <a:spLocks noChangeArrowheads="1"/>
          </p:cNvSpPr>
          <p:nvPr/>
        </p:nvSpPr>
        <p:spPr bwMode="auto">
          <a:xfrm>
            <a:off x="2590800" y="1440114"/>
            <a:ext cx="3127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dirty="0">
                <a:latin typeface="Calibri" panose="020F0502020204030204" pitchFamily="34" charset="0"/>
              </a:rPr>
              <a:t>creates an empty dictionary,</a:t>
            </a:r>
            <a:r>
              <a:rPr lang="en-US" sz="1400" dirty="0">
                <a:solidFill>
                  <a:srgbClr val="1608F9"/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</a:rPr>
              <a:t>d</a:t>
            </a:r>
            <a:endParaRPr lang="en-US" sz="1400" dirty="0">
              <a:solidFill>
                <a:srgbClr val="1608F9"/>
              </a:solidFill>
              <a:latin typeface="Calibri" panose="020F0502020204030204" pitchFamily="34" charset="0"/>
            </a:endParaRPr>
          </a:p>
        </p:txBody>
      </p:sp>
      <p:pic>
        <p:nvPicPr>
          <p:cNvPr id="1538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9" t="22000" r="30327" b="50000"/>
          <a:stretch>
            <a:fillRect/>
          </a:stretch>
        </p:blipFill>
        <p:spPr bwMode="auto">
          <a:xfrm>
            <a:off x="6781800" y="4876800"/>
            <a:ext cx="2235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 bwMode="auto">
          <a:xfrm rot="10800000">
            <a:off x="1676400" y="2884404"/>
            <a:ext cx="382991" cy="481264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 rot="10800000">
            <a:off x="3272052" y="2884404"/>
            <a:ext cx="382991" cy="481264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5088" y="3438800"/>
            <a:ext cx="605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608F6"/>
                </a:solidFill>
                <a:latin typeface="Calibri" panose="020F0502020204030204" pitchFamily="34" charset="0"/>
              </a:rPr>
              <a:t>key</a:t>
            </a:r>
            <a:endParaRPr lang="en-US" dirty="0">
              <a:solidFill>
                <a:srgbClr val="1608F6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36827" y="3438800"/>
            <a:ext cx="853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608F6"/>
                </a:solidFill>
                <a:latin typeface="Calibri" panose="020F0502020204030204" pitchFamily="34" charset="0"/>
              </a:rPr>
              <a:t>value</a:t>
            </a:r>
            <a:endParaRPr lang="en-US" dirty="0">
              <a:solidFill>
                <a:srgbClr val="1608F6"/>
              </a:solidFill>
            </a:endParaRPr>
          </a:p>
        </p:txBody>
      </p:sp>
      <p:sp>
        <p:nvSpPr>
          <p:cNvPr id="39" name="Down Arrow 38"/>
          <p:cNvSpPr/>
          <p:nvPr/>
        </p:nvSpPr>
        <p:spPr bwMode="auto">
          <a:xfrm rot="10800000">
            <a:off x="1676400" y="4953000"/>
            <a:ext cx="382991" cy="481264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40" name="Down Arrow 39"/>
          <p:cNvSpPr/>
          <p:nvPr/>
        </p:nvSpPr>
        <p:spPr bwMode="auto">
          <a:xfrm rot="10800000">
            <a:off x="4110252" y="4953000"/>
            <a:ext cx="382991" cy="481264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20588" y="5507396"/>
            <a:ext cx="1330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608F6"/>
                </a:solidFill>
                <a:latin typeface="Calibri" panose="020F0502020204030204" pitchFamily="34" charset="0"/>
              </a:rPr>
              <a:t>another </a:t>
            </a:r>
            <a:r>
              <a:rPr lang="en-US" u="sng" dirty="0" smtClean="0">
                <a:solidFill>
                  <a:srgbClr val="1608F6"/>
                </a:solidFill>
                <a:latin typeface="Calibri" panose="020F0502020204030204" pitchFamily="34" charset="0"/>
              </a:rPr>
              <a:t>key</a:t>
            </a:r>
            <a:endParaRPr lang="en-US" u="sng" dirty="0">
              <a:solidFill>
                <a:srgbClr val="1608F6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66964" y="5507396"/>
            <a:ext cx="1462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608F6"/>
                </a:solidFill>
                <a:latin typeface="Calibri" panose="020F0502020204030204" pitchFamily="34" charset="0"/>
              </a:rPr>
              <a:t>another </a:t>
            </a:r>
            <a:r>
              <a:rPr lang="en-US" u="sng" dirty="0" smtClean="0">
                <a:solidFill>
                  <a:srgbClr val="1608F6"/>
                </a:solidFill>
                <a:latin typeface="Calibri" panose="020F0502020204030204" pitchFamily="34" charset="0"/>
              </a:rPr>
              <a:t>value</a:t>
            </a:r>
            <a:endParaRPr lang="en-US" u="sng" dirty="0">
              <a:solidFill>
                <a:srgbClr val="1608F6"/>
              </a:solidFill>
            </a:endParaRP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6858000" y="1039958"/>
            <a:ext cx="20574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dirty="0" smtClean="0">
                <a:latin typeface="Calibri" panose="020F0502020204030204" pitchFamily="34" charset="0"/>
              </a:rPr>
              <a:t>keys can be anything handled by </a:t>
            </a:r>
            <a:r>
              <a:rPr lang="en-US" sz="1200" i="1" dirty="0" smtClean="0">
                <a:latin typeface="Calibri" panose="020F0502020204030204" pitchFamily="34" charset="0"/>
              </a:rPr>
              <a:t>value</a:t>
            </a:r>
            <a:r>
              <a:rPr lang="en-US" sz="1200" dirty="0" smtClean="0">
                <a:latin typeface="Calibri" panose="020F0502020204030204" pitchFamily="34" charset="0"/>
              </a:rPr>
              <a:t>, not </a:t>
            </a:r>
            <a:r>
              <a:rPr lang="en-US" sz="1200" i="1" dirty="0" smtClean="0">
                <a:latin typeface="Calibri" panose="020F0502020204030204" pitchFamily="34" charset="0"/>
              </a:rPr>
              <a:t>reference!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2296528"/>
            <a:ext cx="1659430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algn="l"/>
            <a:r>
              <a:rPr lang="en-US" b="1" dirty="0" err="1" smtClean="0">
                <a:latin typeface="Courier New" pitchFamily="49" charset="0"/>
              </a:rPr>
              <a:t>d.keys</a:t>
            </a:r>
            <a:r>
              <a:rPr lang="en-US" b="1" dirty="0" smtClean="0">
                <a:latin typeface="Courier New" pitchFamily="49" charset="0"/>
              </a:rPr>
              <a:t>()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858000" y="2998824"/>
            <a:ext cx="2028119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algn="l"/>
            <a:r>
              <a:rPr lang="en-US" b="1" dirty="0" err="1" smtClean="0">
                <a:latin typeface="Courier New" pitchFamily="49" charset="0"/>
              </a:rPr>
              <a:t>d.values</a:t>
            </a:r>
            <a:r>
              <a:rPr lang="en-US" b="1" dirty="0" smtClean="0">
                <a:latin typeface="Courier New" pitchFamily="49" charset="0"/>
              </a:rPr>
              <a:t>()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858000" y="3729335"/>
            <a:ext cx="1843774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algn="l"/>
            <a:r>
              <a:rPr lang="en-US" b="1" dirty="0" err="1" smtClean="0">
                <a:latin typeface="Courier New" pitchFamily="49" charset="0"/>
              </a:rPr>
              <a:t>d.items</a:t>
            </a:r>
            <a:r>
              <a:rPr lang="en-US" b="1" dirty="0" smtClean="0">
                <a:latin typeface="Courier New" pitchFamily="49" charset="0"/>
              </a:rPr>
              <a:t>()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0" y="1519535"/>
            <a:ext cx="145014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 algn="l"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Strings CAN be keys.</a:t>
            </a:r>
          </a:p>
          <a:p>
            <a:pPr lvl="0" algn="l"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Lists 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CAN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NOT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be.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427800">
            <a:off x="1496236" y="5285722"/>
            <a:ext cx="2971800" cy="89255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d[42] = 1492</a:t>
            </a:r>
          </a:p>
          <a:p>
            <a:r>
              <a:rPr lang="en-US" sz="2800" b="1" dirty="0" smtClean="0">
                <a:latin typeface="Cambria" panose="02040503050406030204" pitchFamily="18" charset="0"/>
                <a:cs typeface="Courier New" panose="02070309020205020404" pitchFamily="49" charset="0"/>
              </a:rPr>
              <a:t>That’s OK too!!!</a:t>
            </a:r>
            <a:endParaRPr lang="en-US" sz="2800" b="1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1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3987114" y="381000"/>
            <a:ext cx="572530" cy="5086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7741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Dictionaries are </a:t>
            </a:r>
            <a:r>
              <a:rPr lang="en-US" sz="4200" i="1" dirty="0" smtClean="0">
                <a:latin typeface="Cambria" panose="02040503050406030204" pitchFamily="18" charset="0"/>
              </a:rPr>
              <a:t>in </a:t>
            </a:r>
            <a:r>
              <a:rPr lang="en-US" sz="4200" dirty="0" smtClean="0">
                <a:latin typeface="Cambria" panose="02040503050406030204" pitchFamily="18" charset="0"/>
              </a:rPr>
              <a:t>!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228600" y="1312009"/>
            <a:ext cx="8774112" cy="191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3200" b="1" dirty="0" smtClean="0">
                <a:latin typeface="Courier New" pitchFamily="49" charset="0"/>
              </a:rPr>
              <a:t>z = {</a:t>
            </a:r>
            <a:r>
              <a:rPr lang="en-US" sz="3200" b="1" dirty="0" smtClean="0">
                <a:solidFill>
                  <a:srgbClr val="0FA10C"/>
                </a:solidFill>
                <a:latin typeface="Courier New" pitchFamily="49" charset="0"/>
              </a:rPr>
              <a:t>'rat</a:t>
            </a:r>
            <a:r>
              <a:rPr lang="en-US" sz="3200" b="1" dirty="0" smtClean="0">
                <a:solidFill>
                  <a:srgbClr val="0FA10C"/>
                </a:solidFill>
                <a:latin typeface="Courier New" pitchFamily="49" charset="0"/>
              </a:rPr>
              <a:t>'</a:t>
            </a:r>
            <a:r>
              <a:rPr lang="en-US" sz="3200" b="1" dirty="0" smtClean="0">
                <a:latin typeface="Courier New" pitchFamily="49" charset="0"/>
              </a:rPr>
              <a:t>: [</a:t>
            </a:r>
            <a:r>
              <a:rPr lang="en-US" sz="3200" b="1" dirty="0" smtClean="0">
                <a:latin typeface="Courier New" pitchFamily="49" charset="0"/>
              </a:rPr>
              <a:t>1996,1984,1972,...],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0FA10C"/>
                </a:solidFill>
                <a:latin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0FA10C"/>
                </a:solidFill>
                <a:latin typeface="Courier New" pitchFamily="49" charset="0"/>
              </a:rPr>
              <a:t>    'ox</a:t>
            </a:r>
            <a:r>
              <a:rPr lang="en-US" sz="3200" b="1" dirty="0" smtClean="0">
                <a:solidFill>
                  <a:srgbClr val="0FA10C"/>
                </a:solidFill>
                <a:latin typeface="Courier New" pitchFamily="49" charset="0"/>
              </a:rPr>
              <a:t>'</a:t>
            </a:r>
            <a:r>
              <a:rPr lang="en-US" sz="3200" b="1" dirty="0" smtClean="0">
                <a:latin typeface="Courier New" pitchFamily="49" charset="0"/>
              </a:rPr>
              <a:t>: [</a:t>
            </a:r>
            <a:r>
              <a:rPr lang="en-US" sz="3200" b="1" dirty="0" smtClean="0">
                <a:latin typeface="Courier New" pitchFamily="49" charset="0"/>
              </a:rPr>
              <a:t>1997,1985,1973,...],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0FA10C"/>
                </a:solidFill>
                <a:latin typeface="Courier New" pitchFamily="49" charset="0"/>
              </a:rPr>
              <a:t>     'tiger</a:t>
            </a:r>
            <a:r>
              <a:rPr lang="en-US" sz="3200" b="1" dirty="0" smtClean="0">
                <a:solidFill>
                  <a:srgbClr val="0FA10C"/>
                </a:solidFill>
                <a:latin typeface="Courier New" pitchFamily="49" charset="0"/>
              </a:rPr>
              <a:t>'</a:t>
            </a:r>
            <a:r>
              <a:rPr lang="en-US" sz="3200" b="1" dirty="0" smtClean="0">
                <a:latin typeface="Courier New" pitchFamily="49" charset="0"/>
              </a:rPr>
              <a:t>: [</a:t>
            </a:r>
            <a:r>
              <a:rPr lang="en-US" sz="3200" b="1" dirty="0" smtClean="0">
                <a:latin typeface="Courier New" pitchFamily="49" charset="0"/>
              </a:rPr>
              <a:t>1998,...], ... }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9600" y="4198203"/>
            <a:ext cx="2504311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Is 'dragon' a key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 smtClean="0">
                <a:latin typeface="Century Gothic" panose="020B0502020202020204" pitchFamily="34" charset="0"/>
              </a:rPr>
              <a:t>?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" y="5585525"/>
            <a:ext cx="2504311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Is 1969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z['dragon']</a:t>
            </a:r>
            <a:r>
              <a:rPr lang="en-US" dirty="0" smtClean="0">
                <a:latin typeface="Century Gothic" panose="020B0502020202020204" pitchFamily="34" charset="0"/>
              </a:rPr>
              <a:t>?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3800" y="4321313"/>
            <a:ext cx="4134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</a:rPr>
              <a:t>if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0FA10C"/>
                </a:solidFill>
                <a:latin typeface="Courier New" pitchFamily="49" charset="0"/>
              </a:rPr>
              <a:t>'dragon'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FF9900"/>
                </a:solidFill>
                <a:latin typeface="Courier New" pitchFamily="49" charset="0"/>
              </a:rPr>
              <a:t>in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z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693113" y="5733348"/>
            <a:ext cx="4424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 1969 </a:t>
            </a:r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</a:rPr>
              <a:t>in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z[</a:t>
            </a:r>
            <a:r>
              <a:rPr lang="en-US" b="1" dirty="0" smtClean="0">
                <a:solidFill>
                  <a:srgbClr val="0FA10C"/>
                </a:solidFill>
                <a:latin typeface="Courier New" pitchFamily="49" charset="0"/>
              </a:rPr>
              <a:t>'dragon'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]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1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787400" y="106363"/>
            <a:ext cx="7620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anose="02040503050406030204" pitchFamily="18" charset="0"/>
              </a:rPr>
              <a:t>Files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522288" y="1295400"/>
            <a:ext cx="8316912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&gt;&gt;&gt; f = </a:t>
            </a:r>
            <a:r>
              <a:rPr lang="en-US" b="1" dirty="0" smtClean="0">
                <a:latin typeface="Courier New" pitchFamily="49" charset="0"/>
              </a:rPr>
              <a:t>open(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'a.txt'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latin typeface="Courier New" pitchFamily="49" charset="0"/>
            </a:endParaRPr>
          </a:p>
          <a:p>
            <a:pPr algn="l"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&gt;&gt;&gt; text = </a:t>
            </a:r>
            <a:r>
              <a:rPr lang="en-US" b="1" dirty="0" err="1">
                <a:latin typeface="Courier New" pitchFamily="49" charset="0"/>
              </a:rPr>
              <a:t>f.read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pPr algn="l"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&gt;&gt;&gt; </a:t>
            </a:r>
            <a:r>
              <a:rPr lang="en-US" b="1" dirty="0" err="1">
                <a:latin typeface="Courier New" pitchFamily="49" charset="0"/>
              </a:rPr>
              <a:t>f.close</a:t>
            </a:r>
            <a:r>
              <a:rPr lang="en-US" b="1" dirty="0">
                <a:latin typeface="Courier New" pitchFamily="49" charset="0"/>
              </a:rPr>
              <a:t>()</a:t>
            </a:r>
            <a:endParaRPr lang="en-US" dirty="0"/>
          </a:p>
          <a:p>
            <a:pPr algn="l"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&gt;&gt;&gt; text</a:t>
            </a:r>
          </a:p>
          <a:p>
            <a:pPr algn="l"/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'I like </a:t>
            </a:r>
            <a:r>
              <a:rPr lang="en-US" b="1" dirty="0" err="1">
                <a:solidFill>
                  <a:srgbClr val="008000"/>
                </a:solidFill>
                <a:latin typeface="Courier New" pitchFamily="49" charset="0"/>
              </a:rPr>
              <a:t>poptarts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 and 42 and spam.</a:t>
            </a:r>
            <a:r>
              <a:rPr lang="en-US" b="1" dirty="0">
                <a:solidFill>
                  <a:srgbClr val="0FA10C"/>
                </a:solidFill>
                <a:latin typeface="Courier New" pitchFamily="49" charset="0"/>
              </a:rPr>
              <a:t>\</a:t>
            </a:r>
            <a:r>
              <a:rPr lang="en-US" b="1" dirty="0" err="1">
                <a:solidFill>
                  <a:srgbClr val="0FA10C"/>
                </a:solidFill>
                <a:latin typeface="Courier New" pitchFamily="49" charset="0"/>
              </a:rPr>
              <a:t>n</a:t>
            </a:r>
            <a:r>
              <a:rPr lang="en-US" b="1" dirty="0" err="1">
                <a:solidFill>
                  <a:srgbClr val="008000"/>
                </a:solidFill>
                <a:latin typeface="Courier New" pitchFamily="49" charset="0"/>
              </a:rPr>
              <a:t>Will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 I</a:t>
            </a:r>
          </a:p>
          <a:p>
            <a:pPr algn="l"/>
            <a:endParaRPr lang="en-US" b="1" dirty="0">
              <a:latin typeface="Courier New" pitchFamily="49" charset="0"/>
            </a:endParaRPr>
          </a:p>
          <a:p>
            <a:pPr algn="l"/>
            <a:r>
              <a:rPr lang="en-US" b="1" dirty="0">
                <a:latin typeface="Courier New" pitchFamily="49" charset="0"/>
              </a:rPr>
              <a:t>&gt;&gt;&gt; </a:t>
            </a:r>
            <a:r>
              <a:rPr lang="en-US" b="1" dirty="0" err="1">
                <a:latin typeface="Courier New" pitchFamily="49" charset="0"/>
              </a:rPr>
              <a:t>LoW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 err="1">
                <a:latin typeface="Courier New" pitchFamily="49" charset="0"/>
              </a:rPr>
              <a:t>text.split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pPr algn="l"/>
            <a:r>
              <a:rPr lang="en-US" b="1" dirty="0">
                <a:latin typeface="Courier New" pitchFamily="49" charset="0"/>
              </a:rPr>
              <a:t>[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'I'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'like'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b="1" dirty="0" err="1">
                <a:solidFill>
                  <a:srgbClr val="008000"/>
                </a:solidFill>
                <a:latin typeface="Courier New" pitchFamily="49" charset="0"/>
              </a:rPr>
              <a:t>poptarts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b="1" dirty="0">
                <a:latin typeface="Courier New" pitchFamily="49" charset="0"/>
              </a:rPr>
              <a:t>, ... ]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76200" y="76200"/>
            <a:ext cx="2345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>
                <a:latin typeface="Cambria" panose="02040503050406030204" pitchFamily="18" charset="0"/>
              </a:rPr>
              <a:t>In Python reading files is no problem…</a:t>
            </a:r>
          </a:p>
        </p:txBody>
      </p:sp>
      <p:sp>
        <p:nvSpPr>
          <p:cNvPr id="14341" name="Line 9"/>
          <p:cNvSpPr>
            <a:spLocks noChangeShapeType="1"/>
          </p:cNvSpPr>
          <p:nvPr/>
        </p:nvSpPr>
        <p:spPr bwMode="auto">
          <a:xfrm flipV="1">
            <a:off x="4905375" y="1562100"/>
            <a:ext cx="365125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1450975" y="1698625"/>
            <a:ext cx="3589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mbria" panose="02040503050406030204" pitchFamily="18" charset="0"/>
              </a:rPr>
              <a:t>opens the file and calls it </a:t>
            </a:r>
            <a:r>
              <a:rPr lang="en-US" sz="1200" dirty="0" smtClean="0">
                <a:latin typeface="Cambria" panose="02040503050406030204" pitchFamily="18" charset="0"/>
              </a:rPr>
              <a:t> </a:t>
            </a:r>
            <a:r>
              <a:rPr lang="en-US" sz="1200" b="1" dirty="0" smtClean="0">
                <a:latin typeface="Cambria" panose="02040503050406030204" pitchFamily="18" charset="0"/>
              </a:rPr>
              <a:t>f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847725" y="2754313"/>
            <a:ext cx="3589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mbria" panose="02040503050406030204" pitchFamily="18" charset="0"/>
              </a:rPr>
              <a:t>reads the whole file </a:t>
            </a:r>
            <a:r>
              <a:rPr lang="en-US" sz="1200" dirty="0" smtClean="0">
                <a:latin typeface="Cambria" panose="02040503050406030204" pitchFamily="18" charset="0"/>
              </a:rPr>
              <a:t>into the string </a:t>
            </a:r>
            <a:r>
              <a:rPr lang="en-US" sz="1200" b="1" dirty="0" smtClean="0">
                <a:latin typeface="Cambria" panose="02040503050406030204" pitchFamily="18" charset="0"/>
              </a:rPr>
              <a:t>text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6883400" y="6248400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latin typeface="Calibri" panose="020F0502020204030204" pitchFamily="34" charset="0"/>
              </a:rPr>
              <a:t>text.split</a:t>
            </a:r>
            <a:r>
              <a:rPr lang="en-US" sz="1200" b="1" dirty="0">
                <a:latin typeface="Calibri" panose="020F0502020204030204" pitchFamily="34" charset="0"/>
              </a:rPr>
              <a:t>()</a:t>
            </a:r>
            <a:r>
              <a:rPr lang="en-US" sz="1200" b="1" dirty="0">
                <a:latin typeface="Cambria" panose="02040503050406030204" pitchFamily="18" charset="0"/>
              </a:rPr>
              <a:t> </a:t>
            </a:r>
            <a:r>
              <a:rPr lang="en-US" sz="1200" b="1" dirty="0" smtClean="0">
                <a:latin typeface="Cambria" panose="02040503050406030204" pitchFamily="18" charset="0"/>
              </a:rPr>
              <a:t> </a:t>
            </a:r>
            <a:r>
              <a:rPr lang="en-US" sz="1200" dirty="0" smtClean="0">
                <a:latin typeface="Cambria" panose="02040503050406030204" pitchFamily="18" charset="0"/>
              </a:rPr>
              <a:t>returns </a:t>
            </a:r>
            <a:r>
              <a:rPr lang="en-US" sz="1200" dirty="0">
                <a:latin typeface="Cambria" panose="02040503050406030204" pitchFamily="18" charset="0"/>
              </a:rPr>
              <a:t>a list of each "word"</a:t>
            </a:r>
          </a:p>
        </p:txBody>
      </p: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1200150" y="3878263"/>
            <a:ext cx="3143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dirty="0">
                <a:latin typeface="Cambria" panose="02040503050406030204" pitchFamily="18" charset="0"/>
              </a:rPr>
              <a:t>closes the file   (</a:t>
            </a:r>
            <a:r>
              <a:rPr lang="en-US" sz="1200" dirty="0" smtClean="0">
                <a:latin typeface="Cambria" panose="02040503050406030204" pitchFamily="18" charset="0"/>
              </a:rPr>
              <a:t>optional but good practice)</a:t>
            </a:r>
            <a:endParaRPr lang="en-US" sz="1200" dirty="0">
              <a:latin typeface="Cambria" panose="02040503050406030204" pitchFamily="18" charset="0"/>
            </a:endParaRPr>
          </a:p>
        </p:txBody>
      </p:sp>
      <p:pic>
        <p:nvPicPr>
          <p:cNvPr id="14348" name="Picture 18" descr="Picture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66"/>
          <a:stretch>
            <a:fillRect/>
          </a:stretch>
        </p:blipFill>
        <p:spPr bwMode="auto">
          <a:xfrm>
            <a:off x="5422900" y="1165225"/>
            <a:ext cx="3597275" cy="733425"/>
          </a:xfrm>
          <a:prstGeom prst="rect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261936" y="3264568"/>
            <a:ext cx="2590800" cy="3810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7410" name="Rectangle 14"/>
          <p:cNvSpPr>
            <a:spLocks noChangeArrowheads="1"/>
          </p:cNvSpPr>
          <p:nvPr/>
        </p:nvSpPr>
        <p:spPr bwMode="auto">
          <a:xfrm>
            <a:off x="76200" y="532281"/>
            <a:ext cx="8991564" cy="35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 dirty="0">
                <a:solidFill>
                  <a:srgbClr val="FF6600"/>
                </a:solidFill>
                <a:latin typeface="Courier New" pitchFamily="49" charset="0"/>
              </a:rPr>
              <a:t> </a:t>
            </a:r>
            <a:r>
              <a:rPr lang="en-US" sz="2800" b="1" dirty="0" err="1" smtClean="0">
                <a:solidFill>
                  <a:srgbClr val="1608F6"/>
                </a:solidFill>
                <a:latin typeface="Courier New" pitchFamily="49" charset="0"/>
              </a:rPr>
              <a:t>word_count</a:t>
            </a:r>
            <a:r>
              <a:rPr lang="en-US" sz="2800" b="1" dirty="0" smtClean="0">
                <a:latin typeface="Courier New" pitchFamily="49" charset="0"/>
              </a:rPr>
              <a:t>(filename):</a:t>
            </a:r>
            <a:endParaRPr lang="en-US" sz="2800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2800" b="1" dirty="0">
                <a:latin typeface="Courier New" pitchFamily="49" charset="0"/>
              </a:rPr>
              <a:t>    </a:t>
            </a:r>
            <a:r>
              <a:rPr lang="en-US" sz="2800" b="1" dirty="0" smtClean="0">
                <a:solidFill>
                  <a:srgbClr val="008000"/>
                </a:solidFill>
                <a:latin typeface="Courier New" pitchFamily="49" charset="0"/>
              </a:rPr>
              <a:t>"""Counts # of words in file"""</a:t>
            </a:r>
            <a:endParaRPr lang="en-US" sz="2800" b="1" dirty="0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endParaRPr lang="en-US" sz="2800" b="1" dirty="0" smtClean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latin typeface="Courier New" pitchFamily="49" charset="0"/>
              </a:rPr>
              <a:t>    </a:t>
            </a:r>
            <a:r>
              <a:rPr lang="en-US" sz="2800" b="1" dirty="0">
                <a:latin typeface="Courier New" pitchFamily="49" charset="0"/>
              </a:rPr>
              <a:t>f = </a:t>
            </a:r>
            <a:r>
              <a:rPr lang="en-US" sz="2800" b="1" dirty="0" smtClean="0">
                <a:latin typeface="Courier New" pitchFamily="49" charset="0"/>
              </a:rPr>
              <a:t>open(filename)</a:t>
            </a:r>
            <a:endParaRPr lang="en-US" sz="2800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2800" b="1" dirty="0">
                <a:latin typeface="Courier New" pitchFamily="49" charset="0"/>
              </a:rPr>
              <a:t>    text = </a:t>
            </a:r>
            <a:r>
              <a:rPr lang="en-US" sz="2800" b="1" dirty="0" err="1">
                <a:latin typeface="Courier New" pitchFamily="49" charset="0"/>
              </a:rPr>
              <a:t>f.read</a:t>
            </a:r>
            <a:r>
              <a:rPr lang="en-US" sz="2800" b="1" dirty="0">
                <a:latin typeface="Courier New" pitchFamily="49" charset="0"/>
              </a:rPr>
              <a:t>()</a:t>
            </a:r>
          </a:p>
          <a:p>
            <a:pPr algn="l">
              <a:lnSpc>
                <a:spcPct val="90000"/>
              </a:lnSpc>
            </a:pPr>
            <a:r>
              <a:rPr lang="en-US" sz="2800" b="1" dirty="0">
                <a:latin typeface="Courier New" pitchFamily="49" charset="0"/>
              </a:rPr>
              <a:t>    </a:t>
            </a:r>
            <a:r>
              <a:rPr lang="en-US" sz="2800" b="1" dirty="0" err="1">
                <a:latin typeface="Courier New" pitchFamily="49" charset="0"/>
              </a:rPr>
              <a:t>f.close</a:t>
            </a:r>
            <a:r>
              <a:rPr lang="en-US" sz="2800" b="1" dirty="0">
                <a:latin typeface="Courier New" pitchFamily="49" charset="0"/>
              </a:rPr>
              <a:t>()</a:t>
            </a:r>
          </a:p>
          <a:p>
            <a:pPr algn="l">
              <a:lnSpc>
                <a:spcPct val="90000"/>
              </a:lnSpc>
            </a:pPr>
            <a:endParaRPr lang="en-US" sz="2800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2800" b="1" dirty="0">
                <a:latin typeface="Courier New" pitchFamily="49" charset="0"/>
              </a:rPr>
              <a:t>    </a:t>
            </a:r>
            <a:r>
              <a:rPr lang="en-US" sz="2800" b="1" dirty="0" err="1">
                <a:latin typeface="Courier New" pitchFamily="49" charset="0"/>
              </a:rPr>
              <a:t>LoW</a:t>
            </a:r>
            <a:r>
              <a:rPr lang="en-US" sz="2800" b="1" dirty="0">
                <a:latin typeface="Courier New" pitchFamily="49" charset="0"/>
              </a:rPr>
              <a:t> = </a:t>
            </a:r>
            <a:r>
              <a:rPr lang="en-US" sz="2800" b="1" dirty="0" err="1">
                <a:latin typeface="Courier New" pitchFamily="49" charset="0"/>
              </a:rPr>
              <a:t>text.split</a:t>
            </a:r>
            <a:r>
              <a:rPr lang="en-US" sz="2800" b="1" dirty="0">
                <a:latin typeface="Courier New" pitchFamily="49" charset="0"/>
              </a:rPr>
              <a:t>()    </a:t>
            </a:r>
          </a:p>
          <a:p>
            <a:pPr algn="l">
              <a:lnSpc>
                <a:spcPct val="90000"/>
              </a:lnSpc>
            </a:pPr>
            <a:r>
              <a:rPr lang="en-US" sz="2800" b="1" dirty="0">
                <a:latin typeface="Courier New" pitchFamily="49" charset="0"/>
              </a:rPr>
              <a:t>    </a:t>
            </a:r>
            <a:r>
              <a:rPr lang="en-US" sz="2800" b="1" dirty="0" smtClean="0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sz="2800" b="1" dirty="0" smtClean="0">
                <a:latin typeface="Courier New" pitchFamily="49" charset="0"/>
              </a:rPr>
              <a:t>(</a:t>
            </a:r>
            <a:r>
              <a:rPr lang="en-US" sz="2800" b="1" dirty="0" smtClean="0">
                <a:solidFill>
                  <a:srgbClr val="008000"/>
                </a:solidFill>
                <a:latin typeface="Courier New" pitchFamily="49" charset="0"/>
              </a:rPr>
              <a:t>"There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are</a:t>
            </a:r>
            <a:r>
              <a:rPr lang="en-US" sz="2800" b="1" dirty="0" smtClean="0">
                <a:solidFill>
                  <a:srgbClr val="008000"/>
                </a:solidFill>
                <a:latin typeface="Courier New" pitchFamily="49" charset="0"/>
              </a:rPr>
              <a:t>"</a:t>
            </a:r>
            <a:r>
              <a:rPr lang="en-US" sz="2800" b="1" dirty="0" smtClean="0">
                <a:latin typeface="Courier New" pitchFamily="49" charset="0"/>
              </a:rPr>
              <a:t>, </a:t>
            </a:r>
            <a:r>
              <a:rPr lang="en-US" sz="2800" b="1" dirty="0" err="1" smtClean="0">
                <a:latin typeface="Courier New" pitchFamily="49" charset="0"/>
              </a:rPr>
              <a:t>len</a:t>
            </a:r>
            <a:r>
              <a:rPr lang="en-US" sz="2800" b="1" dirty="0" smtClean="0">
                <a:latin typeface="Courier New" pitchFamily="49" charset="0"/>
              </a:rPr>
              <a:t>(</a:t>
            </a:r>
            <a:r>
              <a:rPr lang="en-US" sz="2800" b="1" dirty="0" err="1" smtClean="0">
                <a:latin typeface="Courier New" pitchFamily="49" charset="0"/>
              </a:rPr>
              <a:t>LoW</a:t>
            </a:r>
            <a:r>
              <a:rPr lang="en-US" sz="2800" b="1" dirty="0" smtClean="0">
                <a:latin typeface="Courier New" pitchFamily="49" charset="0"/>
              </a:rPr>
              <a:t>), </a:t>
            </a:r>
            <a:r>
              <a:rPr lang="en-US" sz="2800" b="1" dirty="0" smtClean="0">
                <a:solidFill>
                  <a:srgbClr val="008000"/>
                </a:solidFill>
                <a:latin typeface="Courier New" pitchFamily="49" charset="0"/>
              </a:rPr>
              <a:t>"words"</a:t>
            </a:r>
            <a:r>
              <a:rPr lang="en-US" sz="2800" b="1" dirty="0">
                <a:latin typeface="Courier New" pitchFamily="49" charset="0"/>
              </a:rPr>
              <a:t>)</a:t>
            </a:r>
            <a:endParaRPr lang="en-US" sz="2800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17411" name="Rectangle 10"/>
          <p:cNvSpPr>
            <a:spLocks noChangeArrowheads="1"/>
          </p:cNvSpPr>
          <p:nvPr/>
        </p:nvSpPr>
        <p:spPr bwMode="auto">
          <a:xfrm>
            <a:off x="5955418" y="2160424"/>
            <a:ext cx="120738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Cambria" panose="02040503050406030204" pitchFamily="18" charset="0"/>
              </a:rPr>
              <a:t>file handling</a:t>
            </a:r>
          </a:p>
        </p:txBody>
      </p:sp>
      <p:sp>
        <p:nvSpPr>
          <p:cNvPr id="17413" name="Right Brace 33"/>
          <p:cNvSpPr>
            <a:spLocks/>
          </p:cNvSpPr>
          <p:nvPr/>
        </p:nvSpPr>
        <p:spPr bwMode="auto">
          <a:xfrm>
            <a:off x="5719763" y="1824615"/>
            <a:ext cx="193675" cy="994785"/>
          </a:xfrm>
          <a:prstGeom prst="rightBrace">
            <a:avLst>
              <a:gd name="adj1" fmla="val 3453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Rectangle 37"/>
          <p:cNvSpPr>
            <a:spLocks noChangeArrowheads="1"/>
          </p:cNvSpPr>
          <p:nvPr/>
        </p:nvSpPr>
        <p:spPr bwMode="auto">
          <a:xfrm>
            <a:off x="533400" y="5124270"/>
            <a:ext cx="344706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What if we wanted the number of </a:t>
            </a:r>
            <a:r>
              <a:rPr lang="en-US" b="1" i="1" dirty="0">
                <a:solidFill>
                  <a:srgbClr val="1608F6"/>
                </a:solidFill>
                <a:latin typeface="Cambria" panose="02040503050406030204" pitchFamily="18" charset="0"/>
              </a:rPr>
              <a:t>different </a:t>
            </a:r>
            <a:r>
              <a:rPr lang="en-US" dirty="0">
                <a:latin typeface="Cambria" panose="02040503050406030204" pitchFamily="18" charset="0"/>
              </a:rPr>
              <a:t>words in the file?</a:t>
            </a:r>
          </a:p>
        </p:txBody>
      </p:sp>
      <p:sp>
        <p:nvSpPr>
          <p:cNvPr id="17416" name="Rectangle 38"/>
          <p:cNvSpPr>
            <a:spLocks noChangeArrowheads="1"/>
          </p:cNvSpPr>
          <p:nvPr/>
        </p:nvSpPr>
        <p:spPr bwMode="auto">
          <a:xfrm>
            <a:off x="4529519" y="5124270"/>
            <a:ext cx="4059179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This would be the author's </a:t>
            </a:r>
            <a:r>
              <a:rPr lang="en-US" b="1" i="1" dirty="0">
                <a:solidFill>
                  <a:srgbClr val="800000"/>
                </a:solidFill>
                <a:latin typeface="Cambria" panose="02040503050406030204" pitchFamily="18" charset="0"/>
              </a:rPr>
              <a:t>vocabulary size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, instead of the total word count.</a:t>
            </a:r>
            <a:endParaRPr lang="en-US" sz="40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3.wikia.nocookie.net/__cb20130805123312/seuss/images/3/38/Sam-I-Am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6" y="1183906"/>
            <a:ext cx="170497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1183906"/>
            <a:ext cx="4724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1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WOULD </a:t>
            </a:r>
            <a:r>
              <a:rPr lang="en-US" sz="2100" dirty="0">
                <a:solidFill>
                  <a:srgbClr val="CC3300"/>
                </a:solidFill>
                <a:latin typeface="Calibri" panose="020F0502020204030204" pitchFamily="34" charset="0"/>
              </a:rPr>
              <a:t>YOU LIKE THEM IN A HOUSE?</a:t>
            </a:r>
          </a:p>
          <a:p>
            <a:pPr algn="l"/>
            <a:endParaRPr lang="en-US" sz="2100" dirty="0" smtClean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1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WOULD </a:t>
            </a:r>
            <a:r>
              <a:rPr lang="en-US" sz="2100" dirty="0">
                <a:solidFill>
                  <a:srgbClr val="CC3300"/>
                </a:solidFill>
                <a:latin typeface="Calibri" panose="020F0502020204030204" pitchFamily="34" charset="0"/>
              </a:rPr>
              <a:t>YOU LIKE THEN WITH A MOUSE?</a:t>
            </a:r>
          </a:p>
          <a:p>
            <a:pPr algn="l"/>
            <a:endParaRPr lang="en-US" sz="1000" dirty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100" dirty="0">
                <a:solidFill>
                  <a:srgbClr val="CC3300"/>
                </a:solidFill>
                <a:latin typeface="Calibri" panose="020F0502020204030204" pitchFamily="34" charset="0"/>
              </a:rPr>
              <a:t>I DO NOT LIKE THEM IN A HOUSE.</a:t>
            </a:r>
          </a:p>
          <a:p>
            <a:pPr algn="l"/>
            <a:endParaRPr lang="en-US" sz="2100" dirty="0" smtClean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1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I </a:t>
            </a:r>
            <a:r>
              <a:rPr lang="en-US" sz="2100" dirty="0">
                <a:solidFill>
                  <a:srgbClr val="CC3300"/>
                </a:solidFill>
                <a:latin typeface="Calibri" panose="020F0502020204030204" pitchFamily="34" charset="0"/>
              </a:rPr>
              <a:t>DO NOT LIKE THEM WITH A MOUSE.</a:t>
            </a:r>
          </a:p>
          <a:p>
            <a:pPr algn="l"/>
            <a:r>
              <a:rPr lang="en-US" sz="2100" dirty="0">
                <a:solidFill>
                  <a:srgbClr val="CC3300"/>
                </a:solidFill>
                <a:latin typeface="Calibri" panose="020F0502020204030204" pitchFamily="34" charset="0"/>
              </a:rPr>
              <a:t>I DO NOT LIKE THEM HERE OR THERE.</a:t>
            </a:r>
          </a:p>
          <a:p>
            <a:pPr algn="l"/>
            <a:r>
              <a:rPr lang="en-US" sz="2100" dirty="0">
                <a:solidFill>
                  <a:srgbClr val="CC3300"/>
                </a:solidFill>
                <a:latin typeface="Calibri" panose="020F0502020204030204" pitchFamily="34" charset="0"/>
              </a:rPr>
              <a:t>I DO NOT LIKE THEM ANYWHERE.</a:t>
            </a:r>
          </a:p>
          <a:p>
            <a:pPr algn="l"/>
            <a:r>
              <a:rPr lang="en-US" sz="2100" dirty="0">
                <a:solidFill>
                  <a:srgbClr val="CC3300"/>
                </a:solidFill>
                <a:latin typeface="Calibri" panose="020F0502020204030204" pitchFamily="34" charset="0"/>
              </a:rPr>
              <a:t>I DO NOT LIKE GREEN EGGS AND HAM.</a:t>
            </a:r>
          </a:p>
          <a:p>
            <a:pPr algn="l"/>
            <a:r>
              <a:rPr lang="en-US" sz="2100" dirty="0">
                <a:solidFill>
                  <a:srgbClr val="CC3300"/>
                </a:solidFill>
                <a:latin typeface="Calibri" panose="020F0502020204030204" pitchFamily="34" charset="0"/>
              </a:rPr>
              <a:t>I DO NOT LIKE THEM, SAM-I-AM.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 smtClean="0">
                <a:latin typeface="Cambria" panose="02040503050406030204" pitchFamily="18" charset="0"/>
              </a:rPr>
              <a:t>Counting 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distinct</a:t>
            </a:r>
            <a:r>
              <a:rPr lang="en-US" sz="32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</a:rPr>
              <a:t>words</a:t>
            </a:r>
            <a:r>
              <a:rPr lang="en-US" sz="3200" i="1" dirty="0" smtClean="0"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</a:rPr>
              <a:t>with a dictionary…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4331" y="6096000"/>
            <a:ext cx="3798669" cy="461665"/>
          </a:xfrm>
          <a:prstGeom prst="rect">
            <a:avLst/>
          </a:prstGeom>
          <a:solidFill>
            <a:srgbClr val="FFEDCD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Which book?  Which author?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4007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3.wikia.nocookie.net/__cb20130805123312/seuss/images/3/38/Sam-I-Am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6" y="1183906"/>
            <a:ext cx="170497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1183906"/>
            <a:ext cx="4724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1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WOULD </a:t>
            </a:r>
            <a:r>
              <a:rPr lang="en-US" sz="2100" dirty="0">
                <a:solidFill>
                  <a:srgbClr val="CC3300"/>
                </a:solidFill>
                <a:latin typeface="Calibri" panose="020F0502020204030204" pitchFamily="34" charset="0"/>
              </a:rPr>
              <a:t>YOU LIKE THEM IN A HOUSE?</a:t>
            </a:r>
          </a:p>
          <a:p>
            <a:pPr algn="l"/>
            <a:endParaRPr lang="en-US" sz="2100" dirty="0" smtClean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1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WOULD </a:t>
            </a:r>
            <a:r>
              <a:rPr lang="en-US" sz="2100" dirty="0">
                <a:solidFill>
                  <a:srgbClr val="CC3300"/>
                </a:solidFill>
                <a:latin typeface="Calibri" panose="020F0502020204030204" pitchFamily="34" charset="0"/>
              </a:rPr>
              <a:t>YOU LIKE THEN WITH A MOUSE?</a:t>
            </a:r>
          </a:p>
          <a:p>
            <a:pPr algn="l"/>
            <a:endParaRPr lang="en-US" sz="1000" dirty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100" dirty="0">
                <a:solidFill>
                  <a:srgbClr val="CC3300"/>
                </a:solidFill>
                <a:latin typeface="Calibri" panose="020F0502020204030204" pitchFamily="34" charset="0"/>
              </a:rPr>
              <a:t>I DO NOT LIKE THEM IN A HOUSE.</a:t>
            </a:r>
          </a:p>
          <a:p>
            <a:pPr algn="l"/>
            <a:endParaRPr lang="en-US" sz="2100" dirty="0" smtClean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1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I </a:t>
            </a:r>
            <a:r>
              <a:rPr lang="en-US" sz="2100" dirty="0">
                <a:solidFill>
                  <a:srgbClr val="CC3300"/>
                </a:solidFill>
                <a:latin typeface="Calibri" panose="020F0502020204030204" pitchFamily="34" charset="0"/>
              </a:rPr>
              <a:t>DO NOT LIKE THEM WITH A MOUSE.</a:t>
            </a:r>
          </a:p>
          <a:p>
            <a:pPr algn="l"/>
            <a:r>
              <a:rPr lang="en-US" sz="2100" dirty="0">
                <a:solidFill>
                  <a:srgbClr val="CC3300"/>
                </a:solidFill>
                <a:latin typeface="Calibri" panose="020F0502020204030204" pitchFamily="34" charset="0"/>
              </a:rPr>
              <a:t>I DO NOT LIKE THEM HERE OR THERE.</a:t>
            </a:r>
          </a:p>
          <a:p>
            <a:pPr algn="l"/>
            <a:r>
              <a:rPr lang="en-US" sz="2100" dirty="0">
                <a:solidFill>
                  <a:srgbClr val="CC3300"/>
                </a:solidFill>
                <a:latin typeface="Calibri" panose="020F0502020204030204" pitchFamily="34" charset="0"/>
              </a:rPr>
              <a:t>I DO NOT LIKE THEM ANYWHERE.</a:t>
            </a:r>
          </a:p>
          <a:p>
            <a:pPr algn="l"/>
            <a:r>
              <a:rPr lang="en-US" sz="2100" dirty="0">
                <a:solidFill>
                  <a:srgbClr val="CC3300"/>
                </a:solidFill>
                <a:latin typeface="Calibri" panose="020F0502020204030204" pitchFamily="34" charset="0"/>
              </a:rPr>
              <a:t>I DO NOT LIKE GREEN EGGS AND HAM.</a:t>
            </a:r>
          </a:p>
          <a:p>
            <a:pPr algn="l"/>
            <a:r>
              <a:rPr lang="en-US" sz="2100" dirty="0">
                <a:solidFill>
                  <a:srgbClr val="CC3300"/>
                </a:solidFill>
                <a:latin typeface="Calibri" panose="020F0502020204030204" pitchFamily="34" charset="0"/>
              </a:rPr>
              <a:t>I DO NOT LIKE THEM, SAM-I-AM.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 smtClean="0">
                <a:latin typeface="Cambria" panose="02040503050406030204" pitchFamily="18" charset="0"/>
              </a:rPr>
              <a:t>Counting 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distinct</a:t>
            </a:r>
            <a:r>
              <a:rPr lang="en-US" sz="32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</a:rPr>
              <a:t>words</a:t>
            </a:r>
            <a:r>
              <a:rPr lang="en-US" sz="3200" i="1" dirty="0" smtClean="0"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</a:rPr>
              <a:t>with a dictionary…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07" y="4191000"/>
            <a:ext cx="1749774" cy="2386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178126"/>
            <a:ext cx="4834400" cy="1405107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  <p:extLst>
      <p:ext uri="{BB962C8B-B14F-4D97-AF65-F5344CB8AC3E}">
        <p14:creationId xmlns:p14="http://schemas.microsoft.com/office/powerpoint/2010/main" val="174991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3.wikia.nocookie.net/__cb20130805123312/seuss/images/3/38/Sam-I-Am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6" y="1183906"/>
            <a:ext cx="170497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1183906"/>
            <a:ext cx="4724400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1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WOULD </a:t>
            </a:r>
            <a:r>
              <a:rPr lang="en-US" sz="2100" dirty="0">
                <a:solidFill>
                  <a:srgbClr val="CC3300"/>
                </a:solidFill>
                <a:latin typeface="Calibri" panose="020F0502020204030204" pitchFamily="34" charset="0"/>
              </a:rPr>
              <a:t>YOU LIKE THEM IN A HOUSE?</a:t>
            </a:r>
          </a:p>
          <a:p>
            <a:pPr algn="l"/>
            <a:endParaRPr lang="en-US" sz="2100" dirty="0" smtClean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1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WOULD </a:t>
            </a:r>
            <a:r>
              <a:rPr lang="en-US" sz="2100" dirty="0">
                <a:solidFill>
                  <a:srgbClr val="CC3300"/>
                </a:solidFill>
                <a:latin typeface="Calibri" panose="020F0502020204030204" pitchFamily="34" charset="0"/>
              </a:rPr>
              <a:t>YOU LIKE THEN WITH A MOUSE?</a:t>
            </a:r>
          </a:p>
          <a:p>
            <a:pPr algn="l"/>
            <a:endParaRPr lang="en-US" sz="1000" dirty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100" dirty="0">
                <a:solidFill>
                  <a:srgbClr val="CC3300"/>
                </a:solidFill>
                <a:latin typeface="Calibri" panose="020F0502020204030204" pitchFamily="34" charset="0"/>
              </a:rPr>
              <a:t>I DO NOT LIKE THEM IN A HOUSE.</a:t>
            </a:r>
          </a:p>
          <a:p>
            <a:pPr algn="l"/>
            <a:endParaRPr lang="en-US" sz="2100" dirty="0" smtClean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1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I </a:t>
            </a:r>
            <a:r>
              <a:rPr lang="en-US" sz="2100" dirty="0">
                <a:solidFill>
                  <a:srgbClr val="CC3300"/>
                </a:solidFill>
                <a:latin typeface="Calibri" panose="020F0502020204030204" pitchFamily="34" charset="0"/>
              </a:rPr>
              <a:t>DO NOT LIKE THEM WITH A MOUSE.</a:t>
            </a:r>
          </a:p>
          <a:p>
            <a:pPr algn="l"/>
            <a:r>
              <a:rPr lang="en-US" sz="2100" dirty="0">
                <a:solidFill>
                  <a:srgbClr val="CC3300"/>
                </a:solidFill>
                <a:latin typeface="Calibri" panose="020F0502020204030204" pitchFamily="34" charset="0"/>
              </a:rPr>
              <a:t>I DO NOT LIKE THEM HERE OR THERE</a:t>
            </a:r>
            <a:r>
              <a:rPr lang="en-US" sz="21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.</a:t>
            </a:r>
            <a:endParaRPr lang="en-US" sz="210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 smtClean="0">
                <a:latin typeface="Cambria" panose="02040503050406030204" pitchFamily="18" charset="0"/>
              </a:rPr>
              <a:t>Counting 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distinct</a:t>
            </a:r>
            <a:r>
              <a:rPr lang="en-US" sz="32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</a:rPr>
              <a:t>words</a:t>
            </a:r>
            <a:r>
              <a:rPr lang="en-US" sz="3200" i="1" dirty="0" smtClean="0"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</a:rPr>
              <a:t>with a dictionary…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4722674"/>
            <a:ext cx="3657600" cy="1754326"/>
          </a:xfrm>
          <a:prstGeom prst="rect">
            <a:avLst/>
          </a:prstGeom>
          <a:ln w="38100">
            <a:solidFill>
              <a:srgbClr val="CCECFF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for </a:t>
            </a:r>
            <a:r>
              <a:rPr lang="en-US" b="1" dirty="0" err="1" smtClean="0">
                <a:latin typeface="Courier New" pitchFamily="49" charset="0"/>
              </a:rPr>
              <a:t>wd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in </a:t>
            </a:r>
            <a:r>
              <a:rPr lang="en-US" b="1" dirty="0" err="1">
                <a:latin typeface="Courier New" pitchFamily="49" charset="0"/>
              </a:rPr>
              <a:t>LoW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if </a:t>
            </a:r>
            <a:r>
              <a:rPr lang="en-US" b="1" dirty="0" err="1" smtClean="0">
                <a:latin typeface="Courier New" pitchFamily="49" charset="0"/>
              </a:rPr>
              <a:t>wd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not in </a:t>
            </a:r>
            <a:r>
              <a:rPr lang="en-US" b="1" dirty="0">
                <a:solidFill>
                  <a:srgbClr val="1608F6"/>
                </a:solidFill>
                <a:latin typeface="Courier New" pitchFamily="49" charset="0"/>
              </a:rPr>
              <a:t>d</a:t>
            </a:r>
            <a:r>
              <a:rPr lang="en-US" b="1" dirty="0">
                <a:latin typeface="Courier New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     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1608F6"/>
                </a:solidFill>
                <a:latin typeface="Courier New" pitchFamily="49" charset="0"/>
              </a:rPr>
              <a:t>d</a:t>
            </a:r>
            <a:r>
              <a:rPr lang="en-US" b="1" dirty="0" smtClean="0">
                <a:latin typeface="Courier New" pitchFamily="49" charset="0"/>
              </a:rPr>
              <a:t>[</a:t>
            </a:r>
            <a:r>
              <a:rPr lang="en-US" b="1" dirty="0" err="1" smtClean="0">
                <a:latin typeface="Courier New" pitchFamily="49" charset="0"/>
              </a:rPr>
              <a:t>wd</a:t>
            </a:r>
            <a:r>
              <a:rPr lang="en-US" b="1" dirty="0" smtClean="0">
                <a:latin typeface="Courier New" pitchFamily="49" charset="0"/>
              </a:rPr>
              <a:t>]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1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rgbClr val="1608F6"/>
                </a:solidFill>
                <a:latin typeface="Courier New" pitchFamily="49" charset="0"/>
              </a:rPr>
              <a:t>d</a:t>
            </a:r>
            <a:r>
              <a:rPr lang="en-US" b="1" dirty="0" smtClean="0">
                <a:latin typeface="Courier New" pitchFamily="49" charset="0"/>
              </a:rPr>
              <a:t>[</a:t>
            </a:r>
            <a:r>
              <a:rPr lang="en-US" b="1" dirty="0" err="1" smtClean="0">
                <a:latin typeface="Courier New" pitchFamily="49" charset="0"/>
              </a:rPr>
              <a:t>wd</a:t>
            </a:r>
            <a:r>
              <a:rPr lang="en-US" b="1" dirty="0" smtClean="0">
                <a:latin typeface="Courier New" pitchFamily="49" charset="0"/>
              </a:rPr>
              <a:t>] </a:t>
            </a:r>
            <a:r>
              <a:rPr lang="en-US" b="1" dirty="0">
                <a:latin typeface="Courier New" pitchFamily="49" charset="0"/>
              </a:rPr>
              <a:t>+= 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4633" y="4366736"/>
            <a:ext cx="508473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4200" b="1" dirty="0">
                <a:solidFill>
                  <a:srgbClr val="1608F6"/>
                </a:solidFill>
                <a:latin typeface="Courier New" pitchFamily="49" charset="0"/>
              </a:rPr>
              <a:t>d</a:t>
            </a:r>
            <a:endParaRPr lang="en-US" sz="4200" dirty="0"/>
          </a:p>
        </p:txBody>
      </p:sp>
      <p:sp>
        <p:nvSpPr>
          <p:cNvPr id="7" name="Right Arrow 6"/>
          <p:cNvSpPr/>
          <p:nvPr/>
        </p:nvSpPr>
        <p:spPr bwMode="auto">
          <a:xfrm rot="10800000">
            <a:off x="3962401" y="5368369"/>
            <a:ext cx="990600" cy="759132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2639" y="4567535"/>
            <a:ext cx="722955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  <a:latin typeface="Calibri" panose="020F0502020204030204" pitchFamily="34" charset="0"/>
              </a:rPr>
              <a:t>keys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2936" y="4567535"/>
            <a:ext cx="973664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  <a:latin typeface="Calibri" panose="020F0502020204030204" pitchFamily="34" charset="0"/>
              </a:rPr>
              <a:t>values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48600" y="1183906"/>
            <a:ext cx="1156086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4200" b="1" dirty="0" err="1">
                <a:latin typeface="Courier New" pitchFamily="49" charset="0"/>
              </a:rPr>
              <a:t>LoW</a:t>
            </a:r>
            <a:endParaRPr lang="en-US" sz="4200" dirty="0"/>
          </a:p>
        </p:txBody>
      </p:sp>
      <p:sp>
        <p:nvSpPr>
          <p:cNvPr id="11" name="Rectangle 10"/>
          <p:cNvSpPr/>
          <p:nvPr/>
        </p:nvSpPr>
        <p:spPr>
          <a:xfrm>
            <a:off x="3267816" y="914400"/>
            <a:ext cx="477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</a:rPr>
              <a:t>wd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65" y="914400"/>
            <a:ext cx="477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</a:rPr>
              <a:t>wd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83833" y="914400"/>
            <a:ext cx="477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</a:rPr>
              <a:t>wd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3433" y="914400"/>
            <a:ext cx="477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</a:rPr>
              <a:t>wd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14801" y="914400"/>
            <a:ext cx="477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</a:rPr>
              <a:t>wd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11776" y="914400"/>
            <a:ext cx="348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…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6600" y="1535668"/>
            <a:ext cx="477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</a:rPr>
              <a:t>wd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71249" y="1535668"/>
            <a:ext cx="477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</a:rPr>
              <a:t>wd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2617" y="1535668"/>
            <a:ext cx="477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</a:rPr>
              <a:t>wd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02217" y="1535668"/>
            <a:ext cx="477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</a:rPr>
              <a:t>wd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23585" y="1535668"/>
            <a:ext cx="477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</a:rPr>
              <a:t>wd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20560" y="1535668"/>
            <a:ext cx="348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…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74705" y="2094238"/>
            <a:ext cx="477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</a:rPr>
              <a:t>wd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46116" y="2094238"/>
            <a:ext cx="477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</a:rPr>
              <a:t>wd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15084" y="2094238"/>
            <a:ext cx="477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</a:rPr>
              <a:t>wd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39514" y="2094238"/>
            <a:ext cx="477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</a:rPr>
              <a:t>wd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60882" y="2094238"/>
            <a:ext cx="477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</a:rPr>
              <a:t>wd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57857" y="2094238"/>
            <a:ext cx="348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…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83675" y="2627871"/>
            <a:ext cx="477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</a:rPr>
              <a:t>wd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55086" y="2627871"/>
            <a:ext cx="477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</a:rPr>
              <a:t>wd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24054" y="2627871"/>
            <a:ext cx="477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</a:rPr>
              <a:t>wd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48484" y="2627871"/>
            <a:ext cx="477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</a:rPr>
              <a:t>wd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69852" y="2627871"/>
            <a:ext cx="477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</a:rPr>
              <a:t>wd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66827" y="2627871"/>
            <a:ext cx="348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…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4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895" y="216568"/>
            <a:ext cx="815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200" dirty="0" smtClean="0">
                <a:latin typeface="Cambria" panose="02040503050406030204" pitchFamily="18" charset="0"/>
              </a:rPr>
              <a:t>CS 35?</a:t>
            </a:r>
            <a:endParaRPr lang="en-US" sz="4200" i="1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895" y="1101191"/>
            <a:ext cx="2247900" cy="461665"/>
          </a:xfrm>
          <a:prstGeom prst="rect">
            <a:avLst/>
          </a:prstGeom>
          <a:solidFill>
            <a:srgbClr val="FFEDCD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ambria" panose="02040503050406030204" pitchFamily="18" charset="0"/>
              </a:rPr>
              <a:t>8-10 </a:t>
            </a:r>
            <a:r>
              <a:rPr lang="en-US" i="1" dirty="0" smtClean="0">
                <a:latin typeface="Cambria" panose="02040503050406030204" pitchFamily="18" charset="0"/>
              </a:rPr>
              <a:t>libraries</a:t>
            </a:r>
            <a:endParaRPr lang="en-US" i="1" dirty="0">
              <a:latin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20644" y="261709"/>
            <a:ext cx="126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Much harder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71359" y="261709"/>
            <a:ext cx="886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Same as CS5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12920" y="261709"/>
            <a:ext cx="104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2 x the work</a:t>
            </a:r>
            <a:endParaRPr lang="en-US" sz="1800" dirty="0">
              <a:latin typeface="Calibri" panose="020F050202020403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2588795" y="586626"/>
            <a:ext cx="6096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11" y="1907240"/>
            <a:ext cx="3311989" cy="1826560"/>
          </a:xfrm>
          <a:prstGeom prst="rect">
            <a:avLst/>
          </a:prstGeom>
          <a:ln>
            <a:solidFill>
              <a:srgbClr val="CC33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723828"/>
            <a:ext cx="7162800" cy="9342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5" y="1840808"/>
            <a:ext cx="3088105" cy="1959915"/>
          </a:xfrm>
          <a:prstGeom prst="rect">
            <a:avLst/>
          </a:prstGeom>
          <a:ln>
            <a:solidFill>
              <a:srgbClr val="1608F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02" b="50000"/>
          <a:stretch/>
        </p:blipFill>
        <p:spPr>
          <a:xfrm>
            <a:off x="7247943" y="2057400"/>
            <a:ext cx="1657963" cy="1554901"/>
          </a:xfrm>
          <a:prstGeom prst="rect">
            <a:avLst/>
          </a:prstGeom>
          <a:ln>
            <a:solidFill>
              <a:srgbClr val="0FA10C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62" y="4198268"/>
            <a:ext cx="2261433" cy="11260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2" y="4066992"/>
            <a:ext cx="5272696" cy="1371477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 bwMode="auto">
          <a:xfrm rot="8836902">
            <a:off x="8418094" y="5156107"/>
            <a:ext cx="533400" cy="896510"/>
          </a:xfrm>
          <a:prstGeom prst="downArrow">
            <a:avLst/>
          </a:prstGeom>
          <a:solidFill>
            <a:srgbClr val="CCEC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8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"/>
          <p:cNvSpPr>
            <a:spLocks noChangeArrowheads="1"/>
          </p:cNvSpPr>
          <p:nvPr/>
        </p:nvSpPr>
        <p:spPr bwMode="auto">
          <a:xfrm>
            <a:off x="220663" y="314325"/>
            <a:ext cx="7077579" cy="632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1608F6"/>
                </a:solidFill>
                <a:latin typeface="Courier New" pitchFamily="49" charset="0"/>
              </a:rPr>
              <a:t>vocab_count</a:t>
            </a:r>
            <a:r>
              <a:rPr lang="en-US" sz="1800" b="1" dirty="0" smtClean="0">
                <a:latin typeface="Courier New" pitchFamily="49" charset="0"/>
              </a:rPr>
              <a:t>(filename):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"""Vocabulary-counting program"""</a:t>
            </a:r>
            <a:endParaRPr lang="en-US" sz="1800" b="1" dirty="0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f = open( filename )</a:t>
            </a:r>
          </a:p>
          <a:p>
            <a:pPr algn="l">
              <a:lnSpc>
                <a:spcPct val="90000"/>
              </a:lnSpc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text =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f.read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()</a:t>
            </a:r>
          </a:p>
          <a:p>
            <a:pPr algn="l">
              <a:lnSpc>
                <a:spcPct val="90000"/>
              </a:lnSpc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f.close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()</a:t>
            </a:r>
          </a:p>
          <a:p>
            <a:pPr algn="l">
              <a:lnSpc>
                <a:spcPct val="90000"/>
              </a:lnSpc>
            </a:pPr>
            <a:endParaRPr lang="en-US" sz="1800" b="1" dirty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LoW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=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text.split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()    </a:t>
            </a:r>
          </a:p>
          <a:p>
            <a:pPr algn="l">
              <a:lnSpc>
                <a:spcPct val="90000"/>
              </a:lnSpc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print "There are",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len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(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LoW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), "words."</a:t>
            </a:r>
          </a:p>
          <a:p>
            <a:pPr algn="l">
              <a:lnSpc>
                <a:spcPct val="90000"/>
              </a:lnSpc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d</a:t>
            </a:r>
            <a:r>
              <a:rPr lang="en-US" sz="1800" b="1" dirty="0">
                <a:latin typeface="Courier New" pitchFamily="49" charset="0"/>
              </a:rPr>
              <a:t> = {}</a:t>
            </a:r>
          </a:p>
          <a:p>
            <a:pPr algn="l">
              <a:lnSpc>
                <a:spcPct val="90000"/>
              </a:lnSpc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 </a:t>
            </a:r>
            <a:r>
              <a:rPr lang="en-US" sz="1800" b="1" dirty="0" smtClean="0">
                <a:latin typeface="Courier New" pitchFamily="49" charset="0"/>
              </a:rPr>
              <a:t>w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 </a:t>
            </a:r>
            <a:r>
              <a:rPr lang="en-US" sz="1800" b="1" dirty="0" err="1">
                <a:latin typeface="Courier New" pitchFamily="49" charset="0"/>
              </a:rPr>
              <a:t>LoW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if </a:t>
            </a:r>
            <a:r>
              <a:rPr lang="en-US" sz="1800" b="1" dirty="0" smtClean="0">
                <a:latin typeface="Courier New" pitchFamily="49" charset="0"/>
              </a:rPr>
              <a:t>w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not in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d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</a:rPr>
              <a:t>           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d</a:t>
            </a:r>
            <a:r>
              <a:rPr lang="en-US" sz="1800" b="1" dirty="0" smtClean="0">
                <a:latin typeface="Courier New" pitchFamily="49" charset="0"/>
              </a:rPr>
              <a:t>[w] </a:t>
            </a:r>
            <a:r>
              <a:rPr lang="en-US" sz="1800" b="1" dirty="0">
                <a:latin typeface="Courier New" pitchFamily="49" charset="0"/>
              </a:rPr>
              <a:t>= 1</a:t>
            </a:r>
          </a:p>
          <a:p>
            <a:pPr algn="l">
              <a:lnSpc>
                <a:spcPct val="90000"/>
              </a:lnSpc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</a:rPr>
              <a:t>           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d</a:t>
            </a:r>
            <a:r>
              <a:rPr lang="en-US" sz="1800" b="1" dirty="0" smtClean="0">
                <a:latin typeface="Courier New" pitchFamily="49" charset="0"/>
              </a:rPr>
              <a:t>[w] </a:t>
            </a:r>
            <a:r>
              <a:rPr lang="en-US" sz="1800" b="1" dirty="0">
                <a:latin typeface="Courier New" pitchFamily="49" charset="0"/>
              </a:rPr>
              <a:t>+= 1</a:t>
            </a:r>
          </a:p>
          <a:p>
            <a:pPr algn="l"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</a:rPr>
              <a:t>            </a:t>
            </a:r>
          </a:p>
          <a:p>
            <a:pPr algn="l">
              <a:lnSpc>
                <a:spcPct val="90000"/>
              </a:lnSpc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"There are"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len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d</a:t>
            </a:r>
            <a:r>
              <a:rPr lang="en-US" sz="1800" b="1" dirty="0">
                <a:latin typeface="Courier New" pitchFamily="49" charset="0"/>
              </a:rPr>
              <a:t>),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"distinct words.\n"</a:t>
            </a:r>
          </a:p>
          <a:p>
            <a:pPr algn="l">
              <a:lnSpc>
                <a:spcPct val="90000"/>
              </a:lnSpc>
            </a:pPr>
            <a:endParaRPr lang="en-US" sz="1800" b="1" dirty="0" smtClean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return </a:t>
            </a:r>
            <a:r>
              <a:rPr lang="en-US" sz="1800" b="1" dirty="0">
                <a:latin typeface="Courier New" pitchFamily="49" charset="0"/>
              </a:rPr>
              <a:t>d  </a:t>
            </a:r>
            <a:r>
              <a:rPr lang="en-US" sz="1800" b="1" dirty="0" smtClean="0">
                <a:latin typeface="Courier New" pitchFamily="49" charset="0"/>
              </a:rPr>
              <a:t>  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#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return d for later use by other code…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4495800" y="3608387"/>
            <a:ext cx="2590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dirty="0">
                <a:latin typeface="Cambria" panose="02040503050406030204" pitchFamily="18" charset="0"/>
              </a:rPr>
              <a:t>Tracking the number of </a:t>
            </a:r>
            <a:r>
              <a:rPr lang="en-US" sz="1500" dirty="0" err="1" smtClean="0">
                <a:latin typeface="Cambria" panose="02040503050406030204" pitchFamily="18" charset="0"/>
              </a:rPr>
              <a:t>occurances</a:t>
            </a:r>
            <a:r>
              <a:rPr lang="en-US" sz="1500" dirty="0" smtClean="0">
                <a:latin typeface="Cambria" panose="02040503050406030204" pitchFamily="18" charset="0"/>
              </a:rPr>
              <a:t> </a:t>
            </a:r>
            <a:r>
              <a:rPr lang="en-US" sz="1500" dirty="0">
                <a:latin typeface="Cambria" panose="02040503050406030204" pitchFamily="18" charset="0"/>
              </a:rPr>
              <a:t>of each word with a dictionary, d.</a:t>
            </a:r>
          </a:p>
        </p:txBody>
      </p:sp>
      <p:sp>
        <p:nvSpPr>
          <p:cNvPr id="18438" name="Right Brace 33"/>
          <p:cNvSpPr>
            <a:spLocks/>
          </p:cNvSpPr>
          <p:nvPr/>
        </p:nvSpPr>
        <p:spPr bwMode="auto">
          <a:xfrm>
            <a:off x="3967163" y="919163"/>
            <a:ext cx="193675" cy="674687"/>
          </a:xfrm>
          <a:prstGeom prst="rightBrace">
            <a:avLst>
              <a:gd name="adj1" fmla="val 34530"/>
              <a:gd name="adj2" fmla="val 50000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Right Brace 35"/>
          <p:cNvSpPr>
            <a:spLocks/>
          </p:cNvSpPr>
          <p:nvPr/>
        </p:nvSpPr>
        <p:spPr bwMode="auto">
          <a:xfrm>
            <a:off x="6127750" y="1889125"/>
            <a:ext cx="160338" cy="428625"/>
          </a:xfrm>
          <a:prstGeom prst="rightBrace">
            <a:avLst>
              <a:gd name="adj1" fmla="val 34641"/>
              <a:gd name="adj2" fmla="val 50000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Right Brace 36"/>
          <p:cNvSpPr>
            <a:spLocks/>
          </p:cNvSpPr>
          <p:nvPr/>
        </p:nvSpPr>
        <p:spPr bwMode="auto">
          <a:xfrm>
            <a:off x="4038600" y="2895600"/>
            <a:ext cx="304800" cy="2209800"/>
          </a:xfrm>
          <a:prstGeom prst="rightBrace">
            <a:avLst>
              <a:gd name="adj1" fmla="val 3470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267200" y="1094923"/>
            <a:ext cx="120738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file handling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369050" y="1941512"/>
            <a:ext cx="1428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word counting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01000" y="6324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1608F6"/>
                </a:solidFill>
                <a:latin typeface="Calibri" panose="020F0502020204030204" pitchFamily="34" charset="0"/>
              </a:rPr>
              <a:t>most/least common?</a:t>
            </a:r>
            <a:endParaRPr lang="en-US" sz="1000" dirty="0">
              <a:solidFill>
                <a:srgbClr val="1608F6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85801" y="1752600"/>
            <a:ext cx="2743199" cy="3200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371600" y="4279557"/>
            <a:ext cx="1447800" cy="411489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371600" y="3347025"/>
            <a:ext cx="1447800" cy="411489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8434" name="Rectangle 14"/>
          <p:cNvSpPr>
            <a:spLocks noChangeArrowheads="1"/>
          </p:cNvSpPr>
          <p:nvPr/>
        </p:nvSpPr>
        <p:spPr bwMode="auto">
          <a:xfrm>
            <a:off x="838200" y="1905000"/>
            <a:ext cx="2390398" cy="283462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d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= {}</a:t>
            </a:r>
          </a:p>
          <a:p>
            <a:pPr algn="l">
              <a:lnSpc>
                <a:spcPct val="90000"/>
              </a:lnSpc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for </a:t>
            </a:r>
            <a:r>
              <a:rPr lang="en-US" sz="1800" b="1" dirty="0" smtClean="0">
                <a:latin typeface="Courier New" pitchFamily="49" charset="0"/>
              </a:rPr>
              <a:t>w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 </a:t>
            </a:r>
            <a:r>
              <a:rPr lang="en-US" sz="1800" b="1" dirty="0" err="1">
                <a:latin typeface="Courier New" pitchFamily="49" charset="0"/>
              </a:rPr>
              <a:t>LoW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 if </a:t>
            </a:r>
            <a:r>
              <a:rPr lang="en-US" sz="1800" b="1" dirty="0" smtClean="0">
                <a:latin typeface="Courier New" pitchFamily="49" charset="0"/>
              </a:rPr>
              <a:t>w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not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d</a:t>
            </a:r>
            <a:r>
              <a:rPr lang="en-US" sz="1800" b="1" dirty="0" smtClean="0">
                <a:latin typeface="Courier New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d</a:t>
            </a:r>
            <a:r>
              <a:rPr lang="en-US" sz="1800" b="1" dirty="0" smtClean="0">
                <a:latin typeface="Courier New" pitchFamily="49" charset="0"/>
              </a:rPr>
              <a:t>[w] </a:t>
            </a:r>
            <a:r>
              <a:rPr lang="en-US" sz="1800" b="1" dirty="0">
                <a:latin typeface="Courier New" pitchFamily="49" charset="0"/>
              </a:rPr>
              <a:t>= 1</a:t>
            </a:r>
          </a:p>
          <a:p>
            <a:pPr algn="l">
              <a:lnSpc>
                <a:spcPct val="90000"/>
              </a:lnSpc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1800" b="1" dirty="0" smtClean="0">
                <a:latin typeface="Courier New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d</a:t>
            </a:r>
            <a:r>
              <a:rPr lang="en-US" sz="1800" b="1" dirty="0" smtClean="0">
                <a:latin typeface="Courier New" pitchFamily="49" charset="0"/>
              </a:rPr>
              <a:t>[w] += 1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528935"/>
            <a:ext cx="829586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[ </a:t>
            </a:r>
            <a:r>
              <a:rPr lang="en-US" b="1" dirty="0" smtClean="0">
                <a:solidFill>
                  <a:srgbClr val="0FA1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'spam'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FA1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'spam'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smtClean="0">
                <a:solidFill>
                  <a:srgbClr val="0FA1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b="1" dirty="0" err="1" smtClean="0">
                <a:solidFill>
                  <a:srgbClr val="0FA1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poptarts</a:t>
            </a:r>
            <a:r>
              <a:rPr lang="en-US" b="1" dirty="0" smtClean="0">
                <a:solidFill>
                  <a:srgbClr val="0FA1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FA1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'spam'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]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8581203" y="1295400"/>
            <a:ext cx="410397" cy="457200"/>
            <a:chOff x="3456" y="1784"/>
            <a:chExt cx="952" cy="1048"/>
          </a:xfrm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18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7467601" y="1144804"/>
            <a:ext cx="12501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i="1" dirty="0" err="1" smtClean="0">
                <a:solidFill>
                  <a:srgbClr val="0A6819"/>
                </a:solidFill>
                <a:latin typeface="Cambria" panose="02040503050406030204" pitchFamily="18" charset="0"/>
              </a:rPr>
              <a:t>Oldenborg's</a:t>
            </a:r>
            <a:r>
              <a:rPr lang="en-US" sz="1000" i="1" dirty="0" smtClean="0">
                <a:solidFill>
                  <a:srgbClr val="0A6819"/>
                </a:solidFill>
                <a:latin typeface="Cambria" panose="02040503050406030204" pitchFamily="18" charset="0"/>
              </a:rPr>
              <a:t> menu!</a:t>
            </a:r>
            <a:endParaRPr lang="en-US" sz="1000" dirty="0">
              <a:solidFill>
                <a:srgbClr val="0A681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4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501650" y="152400"/>
            <a:ext cx="8108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Vocabulary, anyone?</a:t>
            </a:r>
          </a:p>
        </p:txBody>
      </p:sp>
      <p:sp>
        <p:nvSpPr>
          <p:cNvPr id="19459" name="Rectangle 22"/>
          <p:cNvSpPr>
            <a:spLocks noChangeArrowheads="1"/>
          </p:cNvSpPr>
          <p:nvPr/>
        </p:nvSpPr>
        <p:spPr bwMode="auto">
          <a:xfrm>
            <a:off x="941388" y="1171575"/>
            <a:ext cx="7077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Shakespeare used </a:t>
            </a:r>
            <a:r>
              <a:rPr lang="en-US" b="1" i="1" dirty="0">
                <a:solidFill>
                  <a:srgbClr val="000000"/>
                </a:solidFill>
                <a:latin typeface="Cambria" pitchFamily="18" charset="0"/>
              </a:rPr>
              <a:t>31,534 different </a:t>
            </a:r>
            <a:r>
              <a:rPr lang="en-US" b="1" i="1" dirty="0" smtClean="0">
                <a:solidFill>
                  <a:srgbClr val="000000"/>
                </a:solidFill>
                <a:latin typeface="Cambria" pitchFamily="18" charset="0"/>
              </a:rPr>
              <a:t>words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—and 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a grand total of 884,647 words 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—counting 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repetitions—(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across all of his works)</a:t>
            </a:r>
          </a:p>
        </p:txBody>
      </p:sp>
      <p:sp>
        <p:nvSpPr>
          <p:cNvPr id="19460" name="Rectangle 23"/>
          <p:cNvSpPr>
            <a:spLocks noChangeArrowheads="1"/>
          </p:cNvSpPr>
          <p:nvPr/>
        </p:nvSpPr>
        <p:spPr bwMode="auto">
          <a:xfrm>
            <a:off x="6067676" y="2376487"/>
            <a:ext cx="29479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http://www-math.cudenver.edu/~wbriggs/qr/shakespeare.html</a:t>
            </a:r>
          </a:p>
        </p:txBody>
      </p:sp>
      <p:sp>
        <p:nvSpPr>
          <p:cNvPr id="19461" name="Rectangle 24"/>
          <p:cNvSpPr>
            <a:spLocks noChangeArrowheads="1"/>
          </p:cNvSpPr>
          <p:nvPr/>
        </p:nvSpPr>
        <p:spPr bwMode="auto">
          <a:xfrm>
            <a:off x="685800" y="2819400"/>
            <a:ext cx="3457575" cy="461963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dirty="0">
                <a:latin typeface="Cambria" pitchFamily="18" charset="0"/>
              </a:rPr>
              <a:t>Shakespearean </a:t>
            </a:r>
            <a:r>
              <a:rPr lang="en-US" dirty="0" smtClean="0">
                <a:latin typeface="Cambria" pitchFamily="18" charset="0"/>
              </a:rPr>
              <a:t>coinages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9463" name="Text Box 31"/>
          <p:cNvSpPr txBox="1">
            <a:spLocks noChangeArrowheads="1"/>
          </p:cNvSpPr>
          <p:nvPr/>
        </p:nvSpPr>
        <p:spPr bwMode="auto">
          <a:xfrm>
            <a:off x="5464175" y="2971800"/>
            <a:ext cx="2971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solidFill>
                  <a:srgbClr val="7030A0"/>
                </a:solidFill>
                <a:latin typeface="Calibri" pitchFamily="34" charset="0"/>
              </a:rPr>
              <a:t>There's </a:t>
            </a:r>
            <a:r>
              <a:rPr lang="en-US" i="1" dirty="0" smtClean="0">
                <a:solidFill>
                  <a:srgbClr val="7030A0"/>
                </a:solidFill>
                <a:latin typeface="Calibri" pitchFamily="34" charset="0"/>
              </a:rPr>
              <a:t>one word from a </a:t>
            </a:r>
            <a:r>
              <a:rPr lang="en-US" b="1" i="1" dirty="0">
                <a:solidFill>
                  <a:srgbClr val="7030A0"/>
                </a:solidFill>
                <a:latin typeface="Calibri" pitchFamily="34" charset="0"/>
              </a:rPr>
              <a:t>contemporary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 author in the Oxford 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</a:rPr>
              <a:t>English 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Dictionary…</a:t>
            </a:r>
          </a:p>
        </p:txBody>
      </p:sp>
      <p:sp>
        <p:nvSpPr>
          <p:cNvPr id="19464" name="Text Box 32"/>
          <p:cNvSpPr txBox="1">
            <a:spLocks noChangeArrowheads="1"/>
          </p:cNvSpPr>
          <p:nvPr/>
        </p:nvSpPr>
        <p:spPr bwMode="auto">
          <a:xfrm rot="21279614">
            <a:off x="6786959" y="5626881"/>
            <a:ext cx="1883867" cy="461665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anose="02040503050406030204" pitchFamily="18" charset="0"/>
              </a:rPr>
              <a:t>What word?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8982" y="5830986"/>
            <a:ext cx="1074333" cy="338554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successful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2847042" y="5830986"/>
            <a:ext cx="1301959" cy="338554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unsuccessful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28587" y="64008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800" dirty="0">
                <a:latin typeface="Calibri" panose="020F0502020204030204" pitchFamily="34" charset="0"/>
              </a:rPr>
              <a:t>http://www.pathguy.com/shakeswo.htm </a:t>
            </a:r>
            <a:endParaRPr lang="en-US" sz="800" dirty="0" smtClean="0">
              <a:latin typeface="Calibri" panose="020F0502020204030204" pitchFamily="34" charset="0"/>
            </a:endParaRPr>
          </a:p>
          <a:p>
            <a:pPr algn="l"/>
            <a:r>
              <a:rPr lang="en-US" sz="800" dirty="0" smtClean="0">
                <a:latin typeface="Calibri" panose="020F0502020204030204" pitchFamily="34" charset="0"/>
              </a:rPr>
              <a:t>http</a:t>
            </a:r>
            <a:r>
              <a:rPr lang="en-US" sz="800" dirty="0">
                <a:latin typeface="Calibri" panose="020F0502020204030204" pitchFamily="34" charset="0"/>
              </a:rPr>
              <a:t>://www.shakespeare-online.com/biography/wordsinvented.html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066" y="3429000"/>
            <a:ext cx="157588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608F6"/>
                </a:solidFill>
                <a:latin typeface="Calibri" panose="020F0502020204030204" pitchFamily="34" charset="0"/>
              </a:rPr>
              <a:t>gust</a:t>
            </a:r>
          </a:p>
          <a:p>
            <a:r>
              <a:rPr lang="en-US" dirty="0" smtClean="0">
                <a:solidFill>
                  <a:srgbClr val="1608F6"/>
                </a:solidFill>
                <a:latin typeface="Calibri" panose="020F0502020204030204" pitchFamily="34" charset="0"/>
              </a:rPr>
              <a:t>besmirch</a:t>
            </a:r>
          </a:p>
          <a:p>
            <a:r>
              <a:rPr lang="en-US" dirty="0" smtClean="0">
                <a:solidFill>
                  <a:srgbClr val="1608F6"/>
                </a:solidFill>
                <a:latin typeface="Calibri" panose="020F0502020204030204" pitchFamily="34" charset="0"/>
              </a:rPr>
              <a:t>unreal</a:t>
            </a:r>
          </a:p>
          <a:p>
            <a:r>
              <a:rPr lang="en-US" dirty="0" smtClean="0">
                <a:solidFill>
                  <a:srgbClr val="1608F6"/>
                </a:solidFill>
                <a:latin typeface="Calibri" panose="020F0502020204030204" pitchFamily="34" charset="0"/>
              </a:rPr>
              <a:t>superscript</a:t>
            </a:r>
          </a:p>
          <a:p>
            <a:r>
              <a:rPr lang="en-US" dirty="0" smtClean="0">
                <a:solidFill>
                  <a:srgbClr val="1608F6"/>
                </a:solidFill>
                <a:latin typeface="Calibri" panose="020F0502020204030204" pitchFamily="34" charset="0"/>
              </a:rPr>
              <a:t>watchdog</a:t>
            </a:r>
          </a:p>
          <a:p>
            <a:r>
              <a:rPr lang="en-US" dirty="0" smtClean="0">
                <a:solidFill>
                  <a:srgbClr val="1608F6"/>
                </a:solidFill>
                <a:latin typeface="Calibri" panose="020F0502020204030204" pitchFamily="34" charset="0"/>
              </a:rPr>
              <a:t>swagger</a:t>
            </a:r>
            <a:endParaRPr lang="en-US" dirty="0">
              <a:solidFill>
                <a:srgbClr val="1608F6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21818" y="3798332"/>
            <a:ext cx="17524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608F6"/>
                </a:solidFill>
                <a:latin typeface="Calibri" panose="020F0502020204030204" pitchFamily="34" charset="0"/>
              </a:rPr>
              <a:t>affined</a:t>
            </a:r>
          </a:p>
          <a:p>
            <a:r>
              <a:rPr lang="en-US" dirty="0" smtClean="0">
                <a:solidFill>
                  <a:srgbClr val="1608F6"/>
                </a:solidFill>
                <a:latin typeface="Calibri" panose="020F0502020204030204" pitchFamily="34" charset="0"/>
              </a:rPr>
              <a:t>rooky</a:t>
            </a:r>
          </a:p>
          <a:p>
            <a:r>
              <a:rPr lang="en-US" dirty="0" err="1" smtClean="0">
                <a:solidFill>
                  <a:srgbClr val="1608F6"/>
                </a:solidFill>
                <a:latin typeface="Calibri" panose="020F0502020204030204" pitchFamily="34" charset="0"/>
              </a:rPr>
              <a:t>attasked</a:t>
            </a:r>
            <a:endParaRPr lang="en-US" dirty="0" smtClean="0">
              <a:solidFill>
                <a:srgbClr val="1608F6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1608F6"/>
                </a:solidFill>
                <a:latin typeface="Calibri" panose="020F0502020204030204" pitchFamily="34" charset="0"/>
              </a:rPr>
              <a:t>out-</a:t>
            </a:r>
            <a:r>
              <a:rPr lang="en-US" dirty="0" err="1" smtClean="0">
                <a:solidFill>
                  <a:srgbClr val="1608F6"/>
                </a:solidFill>
                <a:latin typeface="Calibri" panose="020F0502020204030204" pitchFamily="34" charset="0"/>
              </a:rPr>
              <a:t>villained</a:t>
            </a:r>
            <a:endParaRPr lang="en-US" dirty="0">
              <a:solidFill>
                <a:srgbClr val="1608F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4988" y="4906327"/>
            <a:ext cx="998991" cy="461665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Who?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501650" y="152400"/>
            <a:ext cx="8108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Vocabulary, anyone?</a:t>
            </a:r>
          </a:p>
        </p:txBody>
      </p:sp>
      <p:sp>
        <p:nvSpPr>
          <p:cNvPr id="19459" name="Rectangle 22"/>
          <p:cNvSpPr>
            <a:spLocks noChangeArrowheads="1"/>
          </p:cNvSpPr>
          <p:nvPr/>
        </p:nvSpPr>
        <p:spPr bwMode="auto">
          <a:xfrm>
            <a:off x="941388" y="1171575"/>
            <a:ext cx="7077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Shakespeare used </a:t>
            </a:r>
            <a:r>
              <a:rPr lang="en-US" b="1" i="1" dirty="0">
                <a:solidFill>
                  <a:srgbClr val="000000"/>
                </a:solidFill>
                <a:latin typeface="Cambria" pitchFamily="18" charset="0"/>
              </a:rPr>
              <a:t>31,534 different words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 -- and a grand total of 884,647 words -- counting repetitions (across all of his works)</a:t>
            </a:r>
          </a:p>
        </p:txBody>
      </p:sp>
      <p:sp>
        <p:nvSpPr>
          <p:cNvPr id="19460" name="Rectangle 23"/>
          <p:cNvSpPr>
            <a:spLocks noChangeArrowheads="1"/>
          </p:cNvSpPr>
          <p:nvPr/>
        </p:nvSpPr>
        <p:spPr bwMode="auto">
          <a:xfrm>
            <a:off x="6067676" y="2047623"/>
            <a:ext cx="29479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http://www-math.cudenver.edu/~wbriggs/qr/shakespeare.html</a:t>
            </a:r>
          </a:p>
        </p:txBody>
      </p:sp>
      <p:sp>
        <p:nvSpPr>
          <p:cNvPr id="19461" name="Rectangle 24"/>
          <p:cNvSpPr>
            <a:spLocks noChangeArrowheads="1"/>
          </p:cNvSpPr>
          <p:nvPr/>
        </p:nvSpPr>
        <p:spPr bwMode="auto">
          <a:xfrm>
            <a:off x="685800" y="2819400"/>
            <a:ext cx="3457575" cy="461963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dirty="0">
                <a:latin typeface="Cambria" pitchFamily="18" charset="0"/>
              </a:rPr>
              <a:t>Shakespearean </a:t>
            </a:r>
            <a:r>
              <a:rPr lang="en-US" dirty="0" smtClean="0">
                <a:latin typeface="Cambria" pitchFamily="18" charset="0"/>
              </a:rPr>
              <a:t>coinages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8982" y="5830986"/>
            <a:ext cx="1074333" cy="338554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successful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2847042" y="5830986"/>
            <a:ext cx="1301959" cy="338554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unsuccessful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28587" y="64008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800" dirty="0">
                <a:latin typeface="Calibri" panose="020F0502020204030204" pitchFamily="34" charset="0"/>
              </a:rPr>
              <a:t>http://www.pathguy.com/shakeswo.htm </a:t>
            </a:r>
            <a:endParaRPr lang="en-US" sz="800" dirty="0" smtClean="0">
              <a:latin typeface="Calibri" panose="020F0502020204030204" pitchFamily="34" charset="0"/>
            </a:endParaRPr>
          </a:p>
          <a:p>
            <a:pPr algn="l"/>
            <a:r>
              <a:rPr lang="en-US" sz="800" dirty="0" smtClean="0">
                <a:latin typeface="Calibri" panose="020F0502020204030204" pitchFamily="34" charset="0"/>
              </a:rPr>
              <a:t>http</a:t>
            </a:r>
            <a:r>
              <a:rPr lang="en-US" sz="800" dirty="0">
                <a:latin typeface="Calibri" panose="020F0502020204030204" pitchFamily="34" charset="0"/>
              </a:rPr>
              <a:t>://www.shakespeare-online.com/biography/wordsinvented.html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066" y="3429000"/>
            <a:ext cx="157588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608F6"/>
                </a:solidFill>
                <a:latin typeface="Calibri" panose="020F0502020204030204" pitchFamily="34" charset="0"/>
              </a:rPr>
              <a:t>gust</a:t>
            </a:r>
          </a:p>
          <a:p>
            <a:r>
              <a:rPr lang="en-US" dirty="0" smtClean="0">
                <a:solidFill>
                  <a:srgbClr val="1608F6"/>
                </a:solidFill>
                <a:latin typeface="Calibri" panose="020F0502020204030204" pitchFamily="34" charset="0"/>
              </a:rPr>
              <a:t>besmirch</a:t>
            </a:r>
          </a:p>
          <a:p>
            <a:r>
              <a:rPr lang="en-US" dirty="0" smtClean="0">
                <a:solidFill>
                  <a:srgbClr val="1608F6"/>
                </a:solidFill>
                <a:latin typeface="Calibri" panose="020F0502020204030204" pitchFamily="34" charset="0"/>
              </a:rPr>
              <a:t>unreal</a:t>
            </a:r>
          </a:p>
          <a:p>
            <a:r>
              <a:rPr lang="en-US" dirty="0" smtClean="0">
                <a:solidFill>
                  <a:srgbClr val="1608F6"/>
                </a:solidFill>
                <a:latin typeface="Calibri" panose="020F0502020204030204" pitchFamily="34" charset="0"/>
              </a:rPr>
              <a:t>superscript</a:t>
            </a:r>
          </a:p>
          <a:p>
            <a:r>
              <a:rPr lang="en-US" dirty="0" smtClean="0">
                <a:solidFill>
                  <a:srgbClr val="1608F6"/>
                </a:solidFill>
                <a:latin typeface="Calibri" panose="020F0502020204030204" pitchFamily="34" charset="0"/>
              </a:rPr>
              <a:t>watchdog</a:t>
            </a:r>
          </a:p>
          <a:p>
            <a:r>
              <a:rPr lang="en-US" dirty="0" smtClean="0">
                <a:solidFill>
                  <a:srgbClr val="1608F6"/>
                </a:solidFill>
                <a:latin typeface="Calibri" panose="020F0502020204030204" pitchFamily="34" charset="0"/>
              </a:rPr>
              <a:t>swagger</a:t>
            </a:r>
            <a:endParaRPr lang="en-US" dirty="0">
              <a:solidFill>
                <a:srgbClr val="1608F6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21818" y="3798332"/>
            <a:ext cx="17524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608F6"/>
                </a:solidFill>
                <a:latin typeface="Calibri" panose="020F0502020204030204" pitchFamily="34" charset="0"/>
              </a:rPr>
              <a:t>affined</a:t>
            </a:r>
          </a:p>
          <a:p>
            <a:r>
              <a:rPr lang="en-US" dirty="0" smtClean="0">
                <a:solidFill>
                  <a:srgbClr val="1608F6"/>
                </a:solidFill>
                <a:latin typeface="Calibri" panose="020F0502020204030204" pitchFamily="34" charset="0"/>
              </a:rPr>
              <a:t>rooky</a:t>
            </a:r>
          </a:p>
          <a:p>
            <a:r>
              <a:rPr lang="en-US" dirty="0" err="1" smtClean="0">
                <a:solidFill>
                  <a:srgbClr val="1608F6"/>
                </a:solidFill>
                <a:latin typeface="Calibri" panose="020F0502020204030204" pitchFamily="34" charset="0"/>
              </a:rPr>
              <a:t>attasked</a:t>
            </a:r>
            <a:endParaRPr lang="en-US" dirty="0" smtClean="0">
              <a:solidFill>
                <a:srgbClr val="1608F6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1608F6"/>
                </a:solidFill>
                <a:latin typeface="Calibri" panose="020F0502020204030204" pitchFamily="34" charset="0"/>
              </a:rPr>
              <a:t>out-</a:t>
            </a:r>
            <a:r>
              <a:rPr lang="en-US" dirty="0" err="1" smtClean="0">
                <a:solidFill>
                  <a:srgbClr val="1608F6"/>
                </a:solidFill>
                <a:latin typeface="Calibri" panose="020F0502020204030204" pitchFamily="34" charset="0"/>
              </a:rPr>
              <a:t>villained</a:t>
            </a:r>
            <a:endParaRPr lang="en-US" dirty="0">
              <a:solidFill>
                <a:srgbClr val="1608F6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6" descr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9"/>
          <a:stretch>
            <a:fillRect/>
          </a:stretch>
        </p:blipFill>
        <p:spPr bwMode="auto">
          <a:xfrm>
            <a:off x="5486400" y="3822700"/>
            <a:ext cx="278765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05175"/>
            <a:ext cx="27162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/>
          <a:stretch>
            <a:fillRect/>
          </a:stretch>
        </p:blipFill>
        <p:spPr bwMode="auto">
          <a:xfrm>
            <a:off x="5486400" y="3048000"/>
            <a:ext cx="276225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162800" y="5724525"/>
            <a:ext cx="1371600" cy="307777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7030A0"/>
                </a:solidFill>
                <a:latin typeface="Arial" pitchFamily="34" charset="0"/>
              </a:rPr>
              <a:t>J. K. Rowling</a:t>
            </a:r>
          </a:p>
        </p:txBody>
      </p:sp>
      <p:sp>
        <p:nvSpPr>
          <p:cNvPr id="18" name="Rounded Rectangle 16"/>
          <p:cNvSpPr>
            <a:spLocks noChangeArrowheads="1"/>
          </p:cNvSpPr>
          <p:nvPr/>
        </p:nvSpPr>
        <p:spPr bwMode="auto">
          <a:xfrm>
            <a:off x="5181600" y="2895600"/>
            <a:ext cx="3581400" cy="3276600"/>
          </a:xfrm>
          <a:prstGeom prst="roundRect">
            <a:avLst>
              <a:gd name="adj" fmla="val 13009"/>
            </a:avLst>
          </a:prstGeom>
          <a:noFill/>
          <a:ln w="44450">
            <a:solidFill>
              <a:srgbClr val="FF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390272" y="171450"/>
            <a:ext cx="4419600" cy="622634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3554" name="Text Box 8"/>
          <p:cNvSpPr txBox="1">
            <a:spLocks noChangeArrowheads="1"/>
          </p:cNvSpPr>
          <p:nvPr/>
        </p:nvSpPr>
        <p:spPr bwMode="auto">
          <a:xfrm>
            <a:off x="1295400" y="17145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i="1" dirty="0" smtClean="0">
                <a:latin typeface="Cambria" pitchFamily="18" charset="0"/>
              </a:rPr>
              <a:t>Algorithmic</a:t>
            </a:r>
            <a:r>
              <a:rPr lang="en-US" sz="3200" dirty="0" smtClean="0">
                <a:latin typeface="Cambria" pitchFamily="18" charset="0"/>
              </a:rPr>
              <a:t>  authoring?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23555" name="Picture 14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914400"/>
            <a:ext cx="9086850" cy="55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274638" y="293688"/>
            <a:ext cx="4068762" cy="73866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i="1" dirty="0">
                <a:latin typeface="Cambria" panose="02040503050406030204" pitchFamily="18" charset="0"/>
              </a:rPr>
              <a:t>Markov</a:t>
            </a:r>
            <a:r>
              <a:rPr lang="en-US" sz="4200" b="1" dirty="0">
                <a:latin typeface="Cambria" panose="02040503050406030204" pitchFamily="18" charset="0"/>
              </a:rPr>
              <a:t> </a:t>
            </a:r>
            <a:r>
              <a:rPr lang="en-US" sz="4200" dirty="0">
                <a:latin typeface="Cambria" panose="02040503050406030204" pitchFamily="18" charset="0"/>
              </a:rPr>
              <a:t>Models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563827" y="1447800"/>
            <a:ext cx="6477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Techniques for modeling 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</a:rPr>
              <a:t>any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sequence of natural data  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340268" y="5140368"/>
            <a:ext cx="69241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</a:rPr>
              <a:t>Each item depends </a:t>
            </a:r>
            <a:r>
              <a:rPr lang="en-US" sz="3200" b="1" i="1" dirty="0">
                <a:latin typeface="Cambria" panose="02040503050406030204" pitchFamily="18" charset="0"/>
              </a:rPr>
              <a:t>only</a:t>
            </a:r>
            <a:r>
              <a:rPr lang="en-US" sz="3200" dirty="0">
                <a:latin typeface="Cambria" panose="02040503050406030204" pitchFamily="18" charset="0"/>
              </a:rPr>
              <a:t> on </a:t>
            </a:r>
            <a:r>
              <a:rPr lang="en-US" sz="3200" dirty="0" smtClean="0">
                <a:latin typeface="Cambria" panose="02040503050406030204" pitchFamily="18" charset="0"/>
              </a:rPr>
              <a:t>the </a:t>
            </a:r>
            <a:r>
              <a:rPr lang="en-US" sz="3200" u="sng" dirty="0" smtClean="0">
                <a:latin typeface="Cambria" panose="02040503050406030204" pitchFamily="18" charset="0"/>
              </a:rPr>
              <a:t>one</a:t>
            </a:r>
            <a:r>
              <a:rPr lang="en-US" sz="3200" dirty="0" smtClean="0">
                <a:latin typeface="Cambria" panose="02040503050406030204" pitchFamily="18" charset="0"/>
              </a:rPr>
              <a:t> immediately </a:t>
            </a:r>
            <a:r>
              <a:rPr lang="en-US" sz="3200" dirty="0">
                <a:latin typeface="Cambria" panose="02040503050406030204" pitchFamily="18" charset="0"/>
              </a:rPr>
              <a:t>before it . </a:t>
            </a:r>
          </a:p>
        </p:txBody>
      </p:sp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381000" y="4114800"/>
            <a:ext cx="3330714" cy="73866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100" b="1" i="1" dirty="0" smtClean="0">
                <a:latin typeface="Cambria" panose="02040503050406030204" pitchFamily="18" charset="0"/>
              </a:rPr>
              <a:t>1st-order</a:t>
            </a:r>
            <a:r>
              <a:rPr lang="en-US" sz="2100" dirty="0" smtClean="0">
                <a:latin typeface="Cambria" panose="02040503050406030204" pitchFamily="18" charset="0"/>
              </a:rPr>
              <a:t>  Markov Model </a:t>
            </a:r>
            <a:r>
              <a:rPr lang="en-US" sz="2100" dirty="0" smtClean="0">
                <a:solidFill>
                  <a:srgbClr val="CC3300"/>
                </a:solidFill>
                <a:latin typeface="Cambria" panose="02040503050406030204" pitchFamily="18" charset="0"/>
              </a:rPr>
              <a:t>(defining property)</a:t>
            </a:r>
            <a:endParaRPr lang="en-US" sz="2100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5248067" y="3020948"/>
            <a:ext cx="27529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speech, text, 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sensor data...</a:t>
            </a:r>
            <a:endParaRPr 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 rot="10800000">
            <a:off x="6391205" y="2477698"/>
            <a:ext cx="381000" cy="5334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3256548" y="4620125"/>
            <a:ext cx="5581984" cy="385011"/>
          </a:xfrm>
          <a:prstGeom prst="roundRect">
            <a:avLst/>
          </a:prstGeom>
          <a:solidFill>
            <a:srgbClr val="FFED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257216" y="2791325"/>
            <a:ext cx="5581984" cy="385011"/>
          </a:xfrm>
          <a:prstGeom prst="roundRect">
            <a:avLst/>
          </a:prstGeom>
          <a:solidFill>
            <a:srgbClr val="FFED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1116" y="19812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{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7216" y="2009272"/>
            <a:ext cx="4743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latin typeface="Calibri" panose="020F0502020204030204" pitchFamily="34" charset="0"/>
              </a:rPr>
              <a:t>'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$</a:t>
            </a:r>
            <a:r>
              <a:rPr lang="en-US" b="1" dirty="0" smtClean="0">
                <a:latin typeface="Calibri" panose="020F0502020204030204" pitchFamily="34" charset="0"/>
              </a:rPr>
              <a:t>'</a:t>
            </a:r>
            <a:r>
              <a:rPr lang="en-US" dirty="0" smtClean="0">
                <a:latin typeface="Calibri" panose="020F0502020204030204" pitchFamily="34" charset="0"/>
              </a:rPr>
              <a:t>:        [</a:t>
            </a:r>
            <a:r>
              <a:rPr lang="en-US" dirty="0">
                <a:latin typeface="Calibri" panose="020F0502020204030204" pitchFamily="34" charset="0"/>
              </a:rPr>
              <a:t>'I', 'Will', 'I'], </a:t>
            </a:r>
            <a:endParaRPr lang="en-US" dirty="0" smtClean="0">
              <a:latin typeface="Calibri" panose="020F0502020204030204" pitchFamily="34" charset="0"/>
            </a:endParaRPr>
          </a:p>
          <a:p>
            <a:pPr algn="l"/>
            <a:r>
              <a:rPr lang="en-US" b="1" dirty="0">
                <a:latin typeface="Calibri" panose="020F0502020204030204" pitchFamily="34" charset="0"/>
              </a:rPr>
              <a:t>'I'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        [</a:t>
            </a:r>
            <a:r>
              <a:rPr lang="en-US" dirty="0">
                <a:latin typeface="Calibri" panose="020F0502020204030204" pitchFamily="34" charset="0"/>
              </a:rPr>
              <a:t>'like', 'get', 'like</a:t>
            </a:r>
            <a:r>
              <a:rPr lang="en-US" dirty="0" smtClean="0">
                <a:latin typeface="Calibri" panose="020F0502020204030204" pitchFamily="34" charset="0"/>
              </a:rPr>
              <a:t>'],</a:t>
            </a:r>
            <a:endParaRPr lang="en-US" dirty="0" smtClean="0">
              <a:latin typeface="Calibri" panose="020F0502020204030204" pitchFamily="34" charset="0"/>
            </a:endParaRPr>
          </a:p>
          <a:p>
            <a:pPr algn="l"/>
            <a:r>
              <a:rPr lang="en-US" b="1" dirty="0">
                <a:latin typeface="Calibri" panose="020F0502020204030204" pitchFamily="34" charset="0"/>
              </a:rPr>
              <a:t>'like'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</a:p>
          <a:p>
            <a:pPr algn="l"/>
            <a:r>
              <a:rPr lang="en-US" b="1" dirty="0" smtClean="0">
                <a:latin typeface="Calibri" panose="020F0502020204030204" pitchFamily="34" charset="0"/>
              </a:rPr>
              <a:t>'</a:t>
            </a:r>
            <a:r>
              <a:rPr lang="en-US" b="1" dirty="0" err="1" smtClean="0">
                <a:latin typeface="Calibri" panose="020F0502020204030204" pitchFamily="34" charset="0"/>
              </a:rPr>
              <a:t>poptarts</a:t>
            </a:r>
            <a:r>
              <a:rPr lang="en-US" b="1" dirty="0">
                <a:latin typeface="Calibri" panose="020F0502020204030204" pitchFamily="34" charset="0"/>
              </a:rPr>
              <a:t>'</a:t>
            </a:r>
            <a:r>
              <a:rPr lang="en-US" dirty="0">
                <a:latin typeface="Calibri" panose="020F0502020204030204" pitchFamily="34" charset="0"/>
              </a:rPr>
              <a:t>: ['and', 'for</a:t>
            </a:r>
            <a:r>
              <a:rPr lang="en-US" dirty="0" smtClean="0">
                <a:latin typeface="Calibri" panose="020F0502020204030204" pitchFamily="34" charset="0"/>
              </a:rPr>
              <a:t>'],</a:t>
            </a:r>
          </a:p>
          <a:p>
            <a:pPr algn="l"/>
            <a:r>
              <a:rPr lang="en-US" b="1" dirty="0" smtClean="0">
                <a:latin typeface="Calibri" panose="020F0502020204030204" pitchFamily="34" charset="0"/>
              </a:rPr>
              <a:t>'and</a:t>
            </a:r>
            <a:r>
              <a:rPr lang="en-US" b="1" dirty="0">
                <a:latin typeface="Calibri" panose="020F0502020204030204" pitchFamily="34" charset="0"/>
              </a:rPr>
              <a:t>'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   [</a:t>
            </a:r>
            <a:r>
              <a:rPr lang="en-US" dirty="0">
                <a:latin typeface="Calibri" panose="020F0502020204030204" pitchFamily="34" charset="0"/>
              </a:rPr>
              <a:t>'42', 'spam.', '</a:t>
            </a:r>
            <a:r>
              <a:rPr lang="en-US" dirty="0" err="1">
                <a:latin typeface="Calibri" panose="020F0502020204030204" pitchFamily="34" charset="0"/>
              </a:rPr>
              <a:t>poptarts</a:t>
            </a:r>
            <a:r>
              <a:rPr lang="en-US" dirty="0" smtClean="0">
                <a:latin typeface="Calibri" panose="020F0502020204030204" pitchFamily="34" charset="0"/>
              </a:rPr>
              <a:t>'],</a:t>
            </a:r>
          </a:p>
          <a:p>
            <a:pPr algn="l"/>
            <a:r>
              <a:rPr lang="en-US" b="1" dirty="0">
                <a:latin typeface="Calibri" panose="020F0502020204030204" pitchFamily="34" charset="0"/>
              </a:rPr>
              <a:t>'42'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      [</a:t>
            </a:r>
            <a:r>
              <a:rPr lang="en-US" dirty="0">
                <a:latin typeface="Calibri" panose="020F0502020204030204" pitchFamily="34" charset="0"/>
              </a:rPr>
              <a:t>'and</a:t>
            </a:r>
            <a:r>
              <a:rPr lang="en-US" dirty="0" smtClean="0">
                <a:latin typeface="Calibri" panose="020F0502020204030204" pitchFamily="34" charset="0"/>
              </a:rPr>
              <a:t>'],</a:t>
            </a:r>
          </a:p>
          <a:p>
            <a:pPr algn="l"/>
            <a:r>
              <a:rPr lang="en-US" b="1" dirty="0">
                <a:latin typeface="Calibri" panose="020F0502020204030204" pitchFamily="34" charset="0"/>
              </a:rPr>
              <a:t>'Will'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   [</a:t>
            </a:r>
            <a:r>
              <a:rPr lang="en-US" dirty="0">
                <a:latin typeface="Calibri" panose="020F0502020204030204" pitchFamily="34" charset="0"/>
              </a:rPr>
              <a:t>'I'], </a:t>
            </a:r>
            <a:endParaRPr lang="en-US" dirty="0" smtClean="0">
              <a:latin typeface="Calibri" panose="020F0502020204030204" pitchFamily="34" charset="0"/>
            </a:endParaRPr>
          </a:p>
          <a:p>
            <a:pPr algn="l"/>
            <a:r>
              <a:rPr lang="en-US" b="1" dirty="0" smtClean="0">
                <a:latin typeface="Calibri" panose="020F0502020204030204" pitchFamily="34" charset="0"/>
              </a:rPr>
              <a:t>'the</a:t>
            </a:r>
            <a:r>
              <a:rPr lang="en-US" b="1" dirty="0">
                <a:latin typeface="Calibri" panose="020F0502020204030204" pitchFamily="34" charset="0"/>
              </a:rPr>
              <a:t>'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  </a:t>
            </a:r>
            <a:endParaRPr lang="en-US" dirty="0">
              <a:latin typeface="Calibri" panose="020F0502020204030204" pitchFamily="34" charset="0"/>
            </a:endParaRPr>
          </a:p>
          <a:p>
            <a:pPr algn="l"/>
            <a:r>
              <a:rPr lang="en-US" b="1" dirty="0" smtClean="0">
                <a:latin typeface="Calibri" panose="020F0502020204030204" pitchFamily="34" charset="0"/>
              </a:rPr>
              <a:t>'spam</a:t>
            </a:r>
            <a:r>
              <a:rPr lang="en-US" b="1" dirty="0">
                <a:latin typeface="Calibri" panose="020F0502020204030204" pitchFamily="34" charset="0"/>
              </a:rPr>
              <a:t>'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 [</a:t>
            </a:r>
            <a:r>
              <a:rPr lang="en-US" dirty="0">
                <a:latin typeface="Calibri" panose="020F0502020204030204" pitchFamily="34" charset="0"/>
              </a:rPr>
              <a:t>'and', '</a:t>
            </a:r>
            <a:r>
              <a:rPr lang="en-US" dirty="0" err="1">
                <a:latin typeface="Calibri" panose="020F0502020204030204" pitchFamily="34" charset="0"/>
              </a:rPr>
              <a:t>poptarts</a:t>
            </a:r>
            <a:r>
              <a:rPr lang="en-US" dirty="0" smtClean="0">
                <a:latin typeface="Calibri" panose="020F0502020204030204" pitchFamily="34" charset="0"/>
              </a:rPr>
              <a:t>!'],</a:t>
            </a:r>
          </a:p>
          <a:p>
            <a:pPr algn="l"/>
            <a:r>
              <a:rPr lang="en-US" b="1" dirty="0" smtClean="0">
                <a:latin typeface="Calibri" panose="020F0502020204030204" pitchFamily="34" charset="0"/>
              </a:rPr>
              <a:t>'get</a:t>
            </a:r>
            <a:r>
              <a:rPr lang="en-US" b="1" dirty="0">
                <a:latin typeface="Calibri" panose="020F0502020204030204" pitchFamily="34" charset="0"/>
              </a:rPr>
              <a:t>'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     [</a:t>
            </a:r>
            <a:r>
              <a:rPr lang="en-US" dirty="0">
                <a:latin typeface="Calibri" panose="020F0502020204030204" pitchFamily="34" charset="0"/>
              </a:rPr>
              <a:t>'spam</a:t>
            </a:r>
            <a:r>
              <a:rPr lang="en-US" dirty="0" smtClean="0">
                <a:latin typeface="Calibri" panose="020F0502020204030204" pitchFamily="34" charset="0"/>
              </a:rPr>
              <a:t>'],</a:t>
            </a:r>
            <a:r>
              <a:rPr lang="en-US" dirty="0">
                <a:latin typeface="Calibri" panose="020F0502020204030204" pitchFamily="34" charset="0"/>
              </a:rPr>
              <a:t> </a:t>
            </a:r>
            <a:endParaRPr lang="en-US" dirty="0" smtClean="0">
              <a:latin typeface="Calibri" panose="020F0502020204030204" pitchFamily="34" charset="0"/>
            </a:endParaRPr>
          </a:p>
          <a:p>
            <a:pPr algn="l"/>
            <a:r>
              <a:rPr lang="en-US" b="1" dirty="0" smtClean="0">
                <a:latin typeface="Calibri" panose="020F0502020204030204" pitchFamily="34" charset="0"/>
              </a:rPr>
              <a:t>'for'</a:t>
            </a:r>
            <a:r>
              <a:rPr lang="en-US" dirty="0" smtClean="0">
                <a:latin typeface="Calibri" panose="020F0502020204030204" pitchFamily="34" charset="0"/>
              </a:rPr>
              <a:t>:       [</a:t>
            </a:r>
            <a:r>
              <a:rPr lang="en-US" dirty="0">
                <a:latin typeface="Calibri" panose="020F0502020204030204" pitchFamily="34" charset="0"/>
              </a:rPr>
              <a:t>'the</a:t>
            </a:r>
            <a:r>
              <a:rPr lang="en-US" dirty="0" smtClean="0">
                <a:latin typeface="Calibri" panose="020F0502020204030204" pitchFamily="34" charset="0"/>
              </a:rPr>
              <a:t>']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35516" y="5634335"/>
            <a:ext cx="280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}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1076" y="2599078"/>
            <a:ext cx="1173718" cy="307777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</a:rPr>
              <a:t>A dictionary!</a:t>
            </a:r>
            <a:endParaRPr lang="en-US" sz="1400" dirty="0">
              <a:latin typeface="Cambria" panose="020405030504060302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765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i="1" dirty="0" smtClean="0">
                <a:latin typeface="Cambria" panose="02040503050406030204" pitchFamily="18" charset="0"/>
              </a:rPr>
              <a:t>Our</a:t>
            </a:r>
            <a:r>
              <a:rPr lang="en-US" sz="4000" dirty="0" smtClean="0">
                <a:latin typeface="Cambria" panose="02040503050406030204" pitchFamily="18" charset="0"/>
              </a:rPr>
              <a:t> Markov Model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91766" y="2141878"/>
            <a:ext cx="2192338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latin typeface="Cambria" panose="02040503050406030204" pitchFamily="18" charset="0"/>
              </a:rPr>
              <a:t>Markov Model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943088" y="1050500"/>
            <a:ext cx="188595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latin typeface="Cambria" panose="02040503050406030204" pitchFamily="18" charset="0"/>
              </a:rPr>
              <a:t>Original </a:t>
            </a:r>
            <a:r>
              <a:rPr lang="en-US" dirty="0" smtClean="0">
                <a:latin typeface="Cambria" panose="02040503050406030204" pitchFamily="18" charset="0"/>
              </a:rPr>
              <a:t>file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4" name="Picture 13" descr="Picture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66"/>
          <a:stretch>
            <a:fillRect/>
          </a:stretch>
        </p:blipFill>
        <p:spPr bwMode="auto">
          <a:xfrm>
            <a:off x="4876800" y="125346"/>
            <a:ext cx="4066674" cy="829479"/>
          </a:xfrm>
          <a:prstGeom prst="rect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200400" y="1279100"/>
            <a:ext cx="72295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keys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67200" y="1279100"/>
            <a:ext cx="9736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values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11" idx="3"/>
          </p:cNvCxnSpPr>
          <p:nvPr/>
        </p:nvCxnSpPr>
        <p:spPr bwMode="auto">
          <a:xfrm flipV="1">
            <a:off x="2484104" y="2220137"/>
            <a:ext cx="463850" cy="1503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608F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7716362" y="5902239"/>
            <a:ext cx="404954" cy="867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608F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1086609" y="4509890"/>
            <a:ext cx="1580391" cy="553998"/>
          </a:xfrm>
          <a:prstGeom prst="rect">
            <a:avLst/>
          </a:prstGeom>
          <a:solidFill>
            <a:srgbClr val="FFEDCD"/>
          </a:solidFill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</a:rPr>
              <a:t>What are the missing values?</a:t>
            </a:r>
            <a:endParaRPr lang="en-US" sz="1500" dirty="0">
              <a:latin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479" y="3288957"/>
            <a:ext cx="17327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</a:rPr>
              <a:t>What are the keys?</a:t>
            </a:r>
            <a:endParaRPr lang="en-US" sz="1500" dirty="0">
              <a:latin typeface="Cambria" panose="0204050305040603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0480" y="3784007"/>
            <a:ext cx="17327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</a:rPr>
              <a:t>What are the values?</a:t>
            </a:r>
            <a:endParaRPr lang="en-US" sz="1500" dirty="0">
              <a:latin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70520" y="5235773"/>
            <a:ext cx="15803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</a:rPr>
              <a:t>What is the </a:t>
            </a:r>
            <a:r>
              <a:rPr lang="en-US" sz="15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'$'</a:t>
            </a:r>
            <a:r>
              <a:rPr lang="en-US" sz="1500" dirty="0" smtClean="0">
                <a:latin typeface="Cambria" panose="02040503050406030204" pitchFamily="18" charset="0"/>
              </a:rPr>
              <a:t>?</a:t>
            </a:r>
            <a:endParaRPr lang="en-US" sz="1500" dirty="0">
              <a:latin typeface="Cambria" panose="0204050305040603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4400" y="5730822"/>
            <a:ext cx="19248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</a:rPr>
              <a:t>Why do some </a:t>
            </a:r>
            <a:r>
              <a:rPr lang="en-US" sz="1500" u="sng" dirty="0" smtClean="0">
                <a:latin typeface="Cambria" panose="02040503050406030204" pitchFamily="18" charset="0"/>
              </a:rPr>
              <a:t>keys</a:t>
            </a:r>
            <a:r>
              <a:rPr lang="en-US" sz="1500" dirty="0" smtClean="0">
                <a:latin typeface="Cambria" panose="02040503050406030204" pitchFamily="18" charset="0"/>
              </a:rPr>
              <a:t> seem </a:t>
            </a:r>
            <a:r>
              <a:rPr lang="en-US" sz="1500" dirty="0" smtClean="0">
                <a:latin typeface="Cambria" panose="02040503050406030204" pitchFamily="18" charset="0"/>
              </a:rPr>
              <a:t>to be missing</a:t>
            </a:r>
            <a:r>
              <a:rPr lang="en-US" sz="1500" dirty="0" smtClean="0">
                <a:latin typeface="Cambria" panose="02040503050406030204" pitchFamily="18" charset="0"/>
              </a:rPr>
              <a:t>?</a:t>
            </a:r>
            <a:endParaRPr lang="en-US" sz="15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3256548" y="4620125"/>
            <a:ext cx="5581984" cy="385011"/>
          </a:xfrm>
          <a:prstGeom prst="roundRect">
            <a:avLst/>
          </a:prstGeom>
          <a:solidFill>
            <a:srgbClr val="FFED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257216" y="2791325"/>
            <a:ext cx="5581984" cy="385011"/>
          </a:xfrm>
          <a:prstGeom prst="roundRect">
            <a:avLst/>
          </a:prstGeom>
          <a:solidFill>
            <a:srgbClr val="FFED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1116" y="19812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{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7216" y="2009272"/>
            <a:ext cx="4743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latin typeface="Calibri" panose="020F0502020204030204" pitchFamily="34" charset="0"/>
              </a:rPr>
              <a:t>'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$</a:t>
            </a:r>
            <a:r>
              <a:rPr lang="en-US" b="1" dirty="0" smtClean="0">
                <a:latin typeface="Calibri" panose="020F0502020204030204" pitchFamily="34" charset="0"/>
              </a:rPr>
              <a:t>'</a:t>
            </a:r>
            <a:r>
              <a:rPr lang="en-US" dirty="0" smtClean="0">
                <a:latin typeface="Calibri" panose="020F0502020204030204" pitchFamily="34" charset="0"/>
              </a:rPr>
              <a:t>:        [</a:t>
            </a:r>
            <a:r>
              <a:rPr lang="en-US" dirty="0">
                <a:latin typeface="Calibri" panose="020F0502020204030204" pitchFamily="34" charset="0"/>
              </a:rPr>
              <a:t>'I', 'Will', 'I'], </a:t>
            </a:r>
            <a:endParaRPr lang="en-US" dirty="0" smtClean="0">
              <a:latin typeface="Calibri" panose="020F0502020204030204" pitchFamily="34" charset="0"/>
            </a:endParaRPr>
          </a:p>
          <a:p>
            <a:pPr algn="l"/>
            <a:r>
              <a:rPr lang="en-US" b="1" dirty="0">
                <a:latin typeface="Calibri" panose="020F0502020204030204" pitchFamily="34" charset="0"/>
              </a:rPr>
              <a:t>'I'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        [</a:t>
            </a:r>
            <a:r>
              <a:rPr lang="en-US" dirty="0">
                <a:latin typeface="Calibri" panose="020F0502020204030204" pitchFamily="34" charset="0"/>
              </a:rPr>
              <a:t>'like', 'get', 'like</a:t>
            </a:r>
            <a:r>
              <a:rPr lang="en-US" dirty="0" smtClean="0">
                <a:latin typeface="Calibri" panose="020F0502020204030204" pitchFamily="34" charset="0"/>
              </a:rPr>
              <a:t>'],</a:t>
            </a:r>
            <a:endParaRPr lang="en-US" dirty="0" smtClean="0">
              <a:latin typeface="Calibri" panose="020F0502020204030204" pitchFamily="34" charset="0"/>
            </a:endParaRPr>
          </a:p>
          <a:p>
            <a:pPr algn="l"/>
            <a:r>
              <a:rPr lang="en-US" b="1" dirty="0">
                <a:latin typeface="Calibri" panose="020F0502020204030204" pitchFamily="34" charset="0"/>
              </a:rPr>
              <a:t>'like'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  ['</a:t>
            </a:r>
            <a:r>
              <a:rPr lang="en-US" dirty="0" err="1" smtClean="0">
                <a:latin typeface="Calibri" panose="020F0502020204030204" pitchFamily="34" charset="0"/>
              </a:rPr>
              <a:t>poptarts</a:t>
            </a:r>
            <a:r>
              <a:rPr lang="en-US" dirty="0" smtClean="0">
                <a:latin typeface="Calibri" panose="020F0502020204030204" pitchFamily="34" charset="0"/>
              </a:rPr>
              <a:t>', 'spam'],</a:t>
            </a:r>
            <a:endParaRPr lang="en-US" dirty="0" smtClean="0">
              <a:latin typeface="Calibri" panose="020F0502020204030204" pitchFamily="34" charset="0"/>
            </a:endParaRPr>
          </a:p>
          <a:p>
            <a:pPr algn="l"/>
            <a:r>
              <a:rPr lang="en-US" b="1" dirty="0" smtClean="0">
                <a:latin typeface="Calibri" panose="020F0502020204030204" pitchFamily="34" charset="0"/>
              </a:rPr>
              <a:t>'</a:t>
            </a:r>
            <a:r>
              <a:rPr lang="en-US" b="1" dirty="0" err="1" smtClean="0">
                <a:latin typeface="Calibri" panose="020F0502020204030204" pitchFamily="34" charset="0"/>
              </a:rPr>
              <a:t>poptarts</a:t>
            </a:r>
            <a:r>
              <a:rPr lang="en-US" b="1" dirty="0">
                <a:latin typeface="Calibri" panose="020F0502020204030204" pitchFamily="34" charset="0"/>
              </a:rPr>
              <a:t>'</a:t>
            </a:r>
            <a:r>
              <a:rPr lang="en-US" dirty="0">
                <a:latin typeface="Calibri" panose="020F0502020204030204" pitchFamily="34" charset="0"/>
              </a:rPr>
              <a:t>: ['and', 'for</a:t>
            </a:r>
            <a:r>
              <a:rPr lang="en-US" dirty="0" smtClean="0">
                <a:latin typeface="Calibri" panose="020F0502020204030204" pitchFamily="34" charset="0"/>
              </a:rPr>
              <a:t>'],</a:t>
            </a:r>
          </a:p>
          <a:p>
            <a:pPr algn="l"/>
            <a:r>
              <a:rPr lang="en-US" b="1" dirty="0" smtClean="0">
                <a:latin typeface="Calibri" panose="020F0502020204030204" pitchFamily="34" charset="0"/>
              </a:rPr>
              <a:t>'and</a:t>
            </a:r>
            <a:r>
              <a:rPr lang="en-US" b="1" dirty="0">
                <a:latin typeface="Calibri" panose="020F0502020204030204" pitchFamily="34" charset="0"/>
              </a:rPr>
              <a:t>'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   [</a:t>
            </a:r>
            <a:r>
              <a:rPr lang="en-US" dirty="0">
                <a:latin typeface="Calibri" panose="020F0502020204030204" pitchFamily="34" charset="0"/>
              </a:rPr>
              <a:t>'42', 'spam.', '</a:t>
            </a:r>
            <a:r>
              <a:rPr lang="en-US" dirty="0" err="1">
                <a:latin typeface="Calibri" panose="020F0502020204030204" pitchFamily="34" charset="0"/>
              </a:rPr>
              <a:t>poptarts</a:t>
            </a:r>
            <a:r>
              <a:rPr lang="en-US" dirty="0" smtClean="0">
                <a:latin typeface="Calibri" panose="020F0502020204030204" pitchFamily="34" charset="0"/>
              </a:rPr>
              <a:t>'],</a:t>
            </a:r>
          </a:p>
          <a:p>
            <a:pPr algn="l"/>
            <a:r>
              <a:rPr lang="en-US" b="1" dirty="0">
                <a:latin typeface="Calibri" panose="020F0502020204030204" pitchFamily="34" charset="0"/>
              </a:rPr>
              <a:t>'42'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      [</a:t>
            </a:r>
            <a:r>
              <a:rPr lang="en-US" dirty="0">
                <a:latin typeface="Calibri" panose="020F0502020204030204" pitchFamily="34" charset="0"/>
              </a:rPr>
              <a:t>'and</a:t>
            </a:r>
            <a:r>
              <a:rPr lang="en-US" dirty="0" smtClean="0">
                <a:latin typeface="Calibri" panose="020F0502020204030204" pitchFamily="34" charset="0"/>
              </a:rPr>
              <a:t>'],</a:t>
            </a:r>
          </a:p>
          <a:p>
            <a:pPr algn="l"/>
            <a:r>
              <a:rPr lang="en-US" b="1" dirty="0">
                <a:latin typeface="Calibri" panose="020F0502020204030204" pitchFamily="34" charset="0"/>
              </a:rPr>
              <a:t>'Will'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   [</a:t>
            </a:r>
            <a:r>
              <a:rPr lang="en-US" dirty="0">
                <a:latin typeface="Calibri" panose="020F0502020204030204" pitchFamily="34" charset="0"/>
              </a:rPr>
              <a:t>'I'], </a:t>
            </a:r>
            <a:endParaRPr lang="en-US" dirty="0" smtClean="0">
              <a:latin typeface="Calibri" panose="020F0502020204030204" pitchFamily="34" charset="0"/>
            </a:endParaRPr>
          </a:p>
          <a:p>
            <a:pPr algn="l"/>
            <a:r>
              <a:rPr lang="en-US" b="1" dirty="0" smtClean="0">
                <a:latin typeface="Calibri" panose="020F0502020204030204" pitchFamily="34" charset="0"/>
              </a:rPr>
              <a:t>'the</a:t>
            </a:r>
            <a:r>
              <a:rPr lang="en-US" b="1" dirty="0">
                <a:latin typeface="Calibri" panose="020F0502020204030204" pitchFamily="34" charset="0"/>
              </a:rPr>
              <a:t>'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  </a:t>
            </a:r>
            <a:r>
              <a:rPr lang="en-US" dirty="0" smtClean="0">
                <a:latin typeface="Calibri" panose="020F0502020204030204" pitchFamily="34" charset="0"/>
              </a:rPr>
              <a:t>  ['holidays?'],</a:t>
            </a:r>
            <a:endParaRPr lang="en-US" dirty="0">
              <a:latin typeface="Calibri" panose="020F0502020204030204" pitchFamily="34" charset="0"/>
            </a:endParaRPr>
          </a:p>
          <a:p>
            <a:pPr algn="l"/>
            <a:r>
              <a:rPr lang="en-US" b="1" dirty="0" smtClean="0">
                <a:latin typeface="Calibri" panose="020F0502020204030204" pitchFamily="34" charset="0"/>
              </a:rPr>
              <a:t>'spam</a:t>
            </a:r>
            <a:r>
              <a:rPr lang="en-US" b="1" dirty="0">
                <a:latin typeface="Calibri" panose="020F0502020204030204" pitchFamily="34" charset="0"/>
              </a:rPr>
              <a:t>'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 [</a:t>
            </a:r>
            <a:r>
              <a:rPr lang="en-US" dirty="0">
                <a:latin typeface="Calibri" panose="020F0502020204030204" pitchFamily="34" charset="0"/>
              </a:rPr>
              <a:t>'and', '</a:t>
            </a:r>
            <a:r>
              <a:rPr lang="en-US" dirty="0" err="1">
                <a:latin typeface="Calibri" panose="020F0502020204030204" pitchFamily="34" charset="0"/>
              </a:rPr>
              <a:t>poptarts</a:t>
            </a:r>
            <a:r>
              <a:rPr lang="en-US" dirty="0" smtClean="0">
                <a:latin typeface="Calibri" panose="020F0502020204030204" pitchFamily="34" charset="0"/>
              </a:rPr>
              <a:t>!'],</a:t>
            </a:r>
          </a:p>
          <a:p>
            <a:pPr algn="l"/>
            <a:r>
              <a:rPr lang="en-US" b="1" dirty="0" smtClean="0">
                <a:latin typeface="Calibri" panose="020F0502020204030204" pitchFamily="34" charset="0"/>
              </a:rPr>
              <a:t>'get</a:t>
            </a:r>
            <a:r>
              <a:rPr lang="en-US" b="1" dirty="0">
                <a:latin typeface="Calibri" panose="020F0502020204030204" pitchFamily="34" charset="0"/>
              </a:rPr>
              <a:t>'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     [</a:t>
            </a:r>
            <a:r>
              <a:rPr lang="en-US" dirty="0">
                <a:latin typeface="Calibri" panose="020F0502020204030204" pitchFamily="34" charset="0"/>
              </a:rPr>
              <a:t>'spam</a:t>
            </a:r>
            <a:r>
              <a:rPr lang="en-US" dirty="0" smtClean="0">
                <a:latin typeface="Calibri" panose="020F0502020204030204" pitchFamily="34" charset="0"/>
              </a:rPr>
              <a:t>'],</a:t>
            </a:r>
            <a:r>
              <a:rPr lang="en-US" dirty="0">
                <a:latin typeface="Calibri" panose="020F0502020204030204" pitchFamily="34" charset="0"/>
              </a:rPr>
              <a:t> </a:t>
            </a:r>
            <a:endParaRPr lang="en-US" dirty="0" smtClean="0">
              <a:latin typeface="Calibri" panose="020F0502020204030204" pitchFamily="34" charset="0"/>
            </a:endParaRPr>
          </a:p>
          <a:p>
            <a:pPr algn="l"/>
            <a:r>
              <a:rPr lang="en-US" b="1" dirty="0" smtClean="0">
                <a:latin typeface="Calibri" panose="020F0502020204030204" pitchFamily="34" charset="0"/>
              </a:rPr>
              <a:t>'for'</a:t>
            </a:r>
            <a:r>
              <a:rPr lang="en-US" dirty="0" smtClean="0">
                <a:latin typeface="Calibri" panose="020F0502020204030204" pitchFamily="34" charset="0"/>
              </a:rPr>
              <a:t>:       [</a:t>
            </a:r>
            <a:r>
              <a:rPr lang="en-US" dirty="0">
                <a:latin typeface="Calibri" panose="020F0502020204030204" pitchFamily="34" charset="0"/>
              </a:rPr>
              <a:t>'the</a:t>
            </a:r>
            <a:r>
              <a:rPr lang="en-US" dirty="0" smtClean="0">
                <a:latin typeface="Calibri" panose="020F0502020204030204" pitchFamily="34" charset="0"/>
              </a:rPr>
              <a:t>']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35516" y="5634335"/>
            <a:ext cx="280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}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1076" y="2599078"/>
            <a:ext cx="1173718" cy="307777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</a:rPr>
              <a:t>A dictionary!</a:t>
            </a:r>
            <a:endParaRPr lang="en-US" sz="1400" dirty="0">
              <a:latin typeface="Cambria" panose="020405030504060302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765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i="1" dirty="0" smtClean="0">
                <a:latin typeface="Cambria" panose="02040503050406030204" pitchFamily="18" charset="0"/>
              </a:rPr>
              <a:t>Our</a:t>
            </a:r>
            <a:r>
              <a:rPr lang="en-US" sz="4000" dirty="0" smtClean="0">
                <a:latin typeface="Cambria" panose="02040503050406030204" pitchFamily="18" charset="0"/>
              </a:rPr>
              <a:t> Markov Model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91766" y="2141878"/>
            <a:ext cx="2192338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latin typeface="Cambria" panose="02040503050406030204" pitchFamily="18" charset="0"/>
              </a:rPr>
              <a:t>Markov Model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943088" y="1050500"/>
            <a:ext cx="188595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latin typeface="Cambria" panose="02040503050406030204" pitchFamily="18" charset="0"/>
              </a:rPr>
              <a:t>Original </a:t>
            </a:r>
            <a:r>
              <a:rPr lang="en-US" dirty="0" smtClean="0">
                <a:latin typeface="Cambria" panose="02040503050406030204" pitchFamily="18" charset="0"/>
              </a:rPr>
              <a:t>file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4" name="Picture 13" descr="Picture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66"/>
          <a:stretch>
            <a:fillRect/>
          </a:stretch>
        </p:blipFill>
        <p:spPr bwMode="auto">
          <a:xfrm>
            <a:off x="4876800" y="125346"/>
            <a:ext cx="4066674" cy="829479"/>
          </a:xfrm>
          <a:prstGeom prst="rect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200400" y="1279100"/>
            <a:ext cx="72295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keys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67200" y="1279100"/>
            <a:ext cx="9736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values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11" idx="3"/>
          </p:cNvCxnSpPr>
          <p:nvPr/>
        </p:nvCxnSpPr>
        <p:spPr bwMode="auto">
          <a:xfrm flipV="1">
            <a:off x="2484104" y="2220137"/>
            <a:ext cx="463850" cy="1503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608F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7716362" y="5902239"/>
            <a:ext cx="404954" cy="867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608F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1086609" y="4509890"/>
            <a:ext cx="1580391" cy="553998"/>
          </a:xfrm>
          <a:prstGeom prst="rect">
            <a:avLst/>
          </a:prstGeom>
          <a:solidFill>
            <a:srgbClr val="FFEDCD"/>
          </a:solidFill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</a:rPr>
              <a:t>What are the missing values?</a:t>
            </a:r>
            <a:endParaRPr lang="en-US" sz="1500" dirty="0">
              <a:latin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479" y="3288957"/>
            <a:ext cx="17327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</a:rPr>
              <a:t>What are the keys?</a:t>
            </a:r>
            <a:endParaRPr lang="en-US" sz="1500" dirty="0">
              <a:latin typeface="Cambria" panose="0204050305040603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0480" y="3784007"/>
            <a:ext cx="17327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</a:rPr>
              <a:t>What are the values?</a:t>
            </a:r>
            <a:endParaRPr lang="en-US" sz="1500" dirty="0">
              <a:latin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70520" y="5235773"/>
            <a:ext cx="15803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</a:rPr>
              <a:t>What is the </a:t>
            </a:r>
            <a:r>
              <a:rPr lang="en-US" sz="15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'$'</a:t>
            </a:r>
            <a:r>
              <a:rPr lang="en-US" sz="1500" dirty="0" smtClean="0">
                <a:latin typeface="Cambria" panose="02040503050406030204" pitchFamily="18" charset="0"/>
              </a:rPr>
              <a:t>?</a:t>
            </a:r>
            <a:endParaRPr lang="en-US" sz="1500" dirty="0">
              <a:latin typeface="Cambria" panose="0204050305040603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4400" y="5730822"/>
            <a:ext cx="19248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</a:rPr>
              <a:t>Why do some </a:t>
            </a:r>
            <a:r>
              <a:rPr lang="en-US" sz="1500" u="sng" dirty="0" smtClean="0">
                <a:latin typeface="Cambria" panose="02040503050406030204" pitchFamily="18" charset="0"/>
              </a:rPr>
              <a:t>keys</a:t>
            </a:r>
            <a:r>
              <a:rPr lang="en-US" sz="1500" dirty="0" smtClean="0">
                <a:latin typeface="Cambria" panose="02040503050406030204" pitchFamily="18" charset="0"/>
              </a:rPr>
              <a:t> seem </a:t>
            </a:r>
            <a:r>
              <a:rPr lang="en-US" sz="1500" dirty="0" smtClean="0">
                <a:latin typeface="Cambria" panose="02040503050406030204" pitchFamily="18" charset="0"/>
              </a:rPr>
              <a:t>to be missing</a:t>
            </a:r>
            <a:r>
              <a:rPr lang="en-US" sz="1500" dirty="0" smtClean="0">
                <a:latin typeface="Cambria" panose="02040503050406030204" pitchFamily="18" charset="0"/>
              </a:rPr>
              <a:t>?</a:t>
            </a:r>
            <a:endParaRPr lang="en-US" sz="15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228600" y="1219200"/>
            <a:ext cx="8686800" cy="2057400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7172" name="Text Box 49"/>
          <p:cNvSpPr txBox="1">
            <a:spLocks noChangeArrowheads="1"/>
          </p:cNvSpPr>
          <p:nvPr/>
        </p:nvSpPr>
        <p:spPr bwMode="auto">
          <a:xfrm>
            <a:off x="1657350" y="2432050"/>
            <a:ext cx="7086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i="1" dirty="0">
                <a:latin typeface="Cambria" pitchFamily="18" charset="0"/>
              </a:rPr>
              <a:t>I     like     spam.     I     eat     </a:t>
            </a:r>
            <a:r>
              <a:rPr lang="en-US" sz="3200" i="1" dirty="0" err="1" smtClean="0">
                <a:latin typeface="Cambria" pitchFamily="18" charset="0"/>
              </a:rPr>
              <a:t>poptarts</a:t>
            </a:r>
            <a:r>
              <a:rPr lang="en-US" sz="3200" i="1" dirty="0">
                <a:latin typeface="Cambria" pitchFamily="18" charset="0"/>
              </a:rPr>
              <a:t>! 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7173" name="Text Box 49"/>
          <p:cNvSpPr txBox="1">
            <a:spLocks noChangeArrowheads="1"/>
          </p:cNvSpPr>
          <p:nvPr/>
        </p:nvSpPr>
        <p:spPr bwMode="auto">
          <a:xfrm>
            <a:off x="309562" y="1406525"/>
            <a:ext cx="1347787" cy="646331"/>
          </a:xfrm>
          <a:prstGeom prst="rect">
            <a:avLst/>
          </a:prstGeom>
          <a:solidFill>
            <a:srgbClr val="FFEDCD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1608F6"/>
                </a:solidFill>
                <a:latin typeface="Courier New" pitchFamily="49" charset="0"/>
                <a:cs typeface="Courier New" pitchFamily="49" charset="0"/>
              </a:rPr>
              <a:t>prev</a:t>
            </a:r>
            <a:endParaRPr lang="en-US" sz="3600" b="1" dirty="0">
              <a:solidFill>
                <a:srgbClr val="1608F6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74" name="Text Box 49"/>
          <p:cNvSpPr txBox="1">
            <a:spLocks noChangeArrowheads="1"/>
          </p:cNvSpPr>
          <p:nvPr/>
        </p:nvSpPr>
        <p:spPr bwMode="auto">
          <a:xfrm>
            <a:off x="304799" y="2401888"/>
            <a:ext cx="13525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word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75" name="Rectangle 1"/>
          <p:cNvSpPr>
            <a:spLocks noChangeArrowheads="1"/>
          </p:cNvSpPr>
          <p:nvPr/>
        </p:nvSpPr>
        <p:spPr bwMode="auto">
          <a:xfrm>
            <a:off x="6858000" y="65088"/>
            <a:ext cx="2193925" cy="1570037"/>
          </a:xfrm>
          <a:prstGeom prst="rect">
            <a:avLst/>
          </a:prstGeom>
          <a:solidFill>
            <a:srgbClr val="FFEDCD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Calibri" pitchFamily="34" charset="0"/>
              </a:rPr>
              <a:t>$ :  [ I, I ]</a:t>
            </a:r>
          </a:p>
          <a:p>
            <a:pPr algn="l"/>
            <a:r>
              <a:rPr lang="en-US" dirty="0">
                <a:latin typeface="Calibri" pitchFamily="34" charset="0"/>
              </a:rPr>
              <a:t>I : [ like, eat ]</a:t>
            </a:r>
          </a:p>
          <a:p>
            <a:pPr algn="l"/>
            <a:r>
              <a:rPr lang="en-US" dirty="0">
                <a:latin typeface="Calibri" pitchFamily="34" charset="0"/>
              </a:rPr>
              <a:t>like : [ spam ]</a:t>
            </a:r>
          </a:p>
          <a:p>
            <a:pPr algn="l"/>
            <a:r>
              <a:rPr lang="en-US" dirty="0">
                <a:latin typeface="Calibri" pitchFamily="34" charset="0"/>
              </a:rPr>
              <a:t>eat : [ </a:t>
            </a:r>
            <a:r>
              <a:rPr lang="en-US" dirty="0" err="1">
                <a:latin typeface="Calibri" pitchFamily="34" charset="0"/>
              </a:rPr>
              <a:t>poptarts</a:t>
            </a:r>
            <a:r>
              <a:rPr lang="en-US" dirty="0">
                <a:latin typeface="Calibri" pitchFamily="34" charset="0"/>
              </a:rPr>
              <a:t> ]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81000" y="228600"/>
            <a:ext cx="48006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</a:rPr>
              <a:t>Model </a:t>
            </a:r>
            <a:r>
              <a:rPr lang="en-US" sz="3200" dirty="0" smtClean="0">
                <a:latin typeface="Cambria" panose="02040503050406030204" pitchFamily="18" charset="0"/>
              </a:rPr>
              <a:t>creation </a:t>
            </a:r>
            <a:r>
              <a:rPr lang="en-US" sz="3200" i="1" dirty="0" smtClean="0">
                <a:latin typeface="Cambria" panose="02040503050406030204" pitchFamily="18" charset="0"/>
              </a:rPr>
              <a:t>in Python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46587" y="13212"/>
            <a:ext cx="809770" cy="446276"/>
          </a:xfrm>
          <a:prstGeom prst="rect">
            <a:avLst/>
          </a:prstGeom>
          <a:solidFill>
            <a:srgbClr val="FFEDCD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0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's final value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71591" y="3733800"/>
            <a:ext cx="7461250" cy="27607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d = </a:t>
            </a:r>
            <a:r>
              <a:rPr lang="en-US" b="1" dirty="0" smtClean="0">
                <a:latin typeface="Courier New" pitchFamily="49" charset="0"/>
              </a:rPr>
              <a:t>{}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b="1" dirty="0" err="1" smtClean="0">
                <a:solidFill>
                  <a:srgbClr val="1608F6"/>
                </a:solidFill>
                <a:latin typeface="Courier New" pitchFamily="49" charset="0"/>
              </a:rPr>
              <a:t>prev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'$'</a:t>
            </a:r>
            <a:endParaRPr lang="en-US" b="1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for </a:t>
            </a:r>
            <a:r>
              <a:rPr lang="en-US" b="1" dirty="0" smtClean="0">
                <a:latin typeface="Courier New" pitchFamily="49" charset="0"/>
              </a:rPr>
              <a:t>word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in </a:t>
            </a:r>
            <a:r>
              <a:rPr lang="en-US" b="1" dirty="0" err="1">
                <a:latin typeface="Courier New" pitchFamily="49" charset="0"/>
              </a:rPr>
              <a:t>LoW</a:t>
            </a:r>
            <a:r>
              <a:rPr lang="en-US" b="1" dirty="0">
                <a:latin typeface="Courier New" pitchFamily="49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smtClean="0"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if </a:t>
            </a:r>
            <a:r>
              <a:rPr lang="en-US" b="1" dirty="0" err="1" smtClean="0">
                <a:solidFill>
                  <a:srgbClr val="1608F6"/>
                </a:solidFill>
                <a:latin typeface="Courier New" pitchFamily="49" charset="0"/>
              </a:rPr>
              <a:t>prev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not in </a:t>
            </a:r>
            <a:r>
              <a:rPr lang="en-US" b="1" dirty="0">
                <a:latin typeface="Courier New" pitchFamily="49" charset="0"/>
              </a:rPr>
              <a:t>d: </a:t>
            </a:r>
            <a:r>
              <a:rPr lang="en-US" b="1" dirty="0" smtClean="0">
                <a:latin typeface="Courier New" pitchFamily="49" charset="0"/>
              </a:rPr>
              <a:t>d[</a:t>
            </a:r>
            <a:r>
              <a:rPr lang="en-US" b="1" dirty="0" err="1" smtClean="0">
                <a:solidFill>
                  <a:srgbClr val="1608F6"/>
                </a:solidFill>
                <a:latin typeface="Courier New" pitchFamily="49" charset="0"/>
              </a:rPr>
              <a:t>prev</a:t>
            </a:r>
            <a:r>
              <a:rPr lang="en-US" b="1" dirty="0" smtClean="0">
                <a:latin typeface="Courier New" pitchFamily="49" charset="0"/>
              </a:rPr>
              <a:t>] </a:t>
            </a:r>
            <a:r>
              <a:rPr lang="en-US" b="1" dirty="0" smtClean="0">
                <a:latin typeface="Courier New" pitchFamily="49" charset="0"/>
              </a:rPr>
              <a:t>=  </a:t>
            </a:r>
            <a:r>
              <a:rPr lang="en-US" b="1" dirty="0" smtClean="0">
                <a:latin typeface="Courier New" pitchFamily="49" charset="0"/>
              </a:rPr>
              <a:t>[word] 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smtClean="0"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:            </a:t>
            </a:r>
            <a:r>
              <a:rPr lang="en-US" b="1" dirty="0" smtClean="0">
                <a:latin typeface="Courier New" pitchFamily="49" charset="0"/>
              </a:rPr>
              <a:t> d[</a:t>
            </a:r>
            <a:r>
              <a:rPr lang="en-US" b="1" dirty="0" err="1" smtClean="0">
                <a:solidFill>
                  <a:srgbClr val="1608F6"/>
                </a:solidFill>
                <a:latin typeface="Courier New" pitchFamily="49" charset="0"/>
              </a:rPr>
              <a:t>prev</a:t>
            </a:r>
            <a:r>
              <a:rPr lang="en-US" b="1" dirty="0" smtClean="0">
                <a:latin typeface="Courier New" pitchFamily="49" charset="0"/>
              </a:rPr>
              <a:t>] += </a:t>
            </a:r>
            <a:r>
              <a:rPr lang="en-US" b="1" dirty="0" smtClean="0">
                <a:latin typeface="Courier New" pitchFamily="49" charset="0"/>
              </a:rPr>
              <a:t>[word]</a:t>
            </a:r>
          </a:p>
          <a:p>
            <a:pPr algn="l">
              <a:lnSpc>
                <a:spcPct val="90000"/>
              </a:lnSpc>
            </a:pPr>
            <a:endParaRPr lang="en-US" b="1" dirty="0" smtClean="0"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</a:t>
            </a:r>
            <a:r>
              <a:rPr lang="en-US" b="1" dirty="0" err="1" smtClean="0">
                <a:solidFill>
                  <a:srgbClr val="1608F6"/>
                </a:solidFill>
                <a:latin typeface="Courier New" pitchFamily="49" charset="0"/>
              </a:rPr>
              <a:t>prev</a:t>
            </a:r>
            <a:r>
              <a:rPr lang="en-US" b="1" dirty="0" smtClean="0">
                <a:latin typeface="Courier New" pitchFamily="49" charset="0"/>
              </a:rPr>
              <a:t> = _______</a:t>
            </a:r>
          </a:p>
        </p:txBody>
      </p:sp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1950378" y="1447800"/>
            <a:ext cx="533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i="1" dirty="0">
                <a:latin typeface="Cambria" pitchFamily="18" charset="0"/>
              </a:rPr>
              <a:t>$</a:t>
            </a:r>
            <a:r>
              <a:rPr lang="en-US" sz="3200" i="1" dirty="0" smtClean="0">
                <a:latin typeface="Cambria" pitchFamily="18" charset="0"/>
              </a:rPr>
              <a:t> 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541933" y="5715000"/>
            <a:ext cx="1525867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$ :  [ I, I ]</a:t>
            </a: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I : [ like, eat ]</a:t>
            </a: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like : [ spam ]</a:t>
            </a:r>
          </a:p>
          <a:p>
            <a:pPr algn="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eat : [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poptarts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5165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2"/>
          <p:cNvSpPr txBox="1">
            <a:spLocks noChangeArrowheads="1"/>
          </p:cNvSpPr>
          <p:nvPr/>
        </p:nvSpPr>
        <p:spPr bwMode="auto">
          <a:xfrm>
            <a:off x="381000" y="3352800"/>
            <a:ext cx="2425700" cy="46196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>
                <a:latin typeface="Cambria" panose="02040503050406030204" pitchFamily="18" charset="0"/>
              </a:rPr>
              <a:t>Generating</a:t>
            </a:r>
            <a:r>
              <a:rPr lang="en-US" dirty="0">
                <a:latin typeface="Cambria" panose="02040503050406030204" pitchFamily="18" charset="0"/>
              </a:rPr>
              <a:t> text:</a:t>
            </a:r>
          </a:p>
        </p:txBody>
      </p:sp>
      <p:sp>
        <p:nvSpPr>
          <p:cNvPr id="27651" name="Text Box 13"/>
          <p:cNvSpPr txBox="1">
            <a:spLocks noChangeArrowheads="1"/>
          </p:cNvSpPr>
          <p:nvPr/>
        </p:nvSpPr>
        <p:spPr bwMode="auto">
          <a:xfrm>
            <a:off x="915987" y="4191000"/>
            <a:ext cx="5494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1) start with </a:t>
            </a:r>
            <a:r>
              <a:rPr lang="en-US" b="1" dirty="0" err="1" smtClean="0">
                <a:latin typeface="Courier New" pitchFamily="49" charset="0"/>
              </a:rPr>
              <a:t>prev</a:t>
            </a:r>
            <a:r>
              <a:rPr lang="en-US" dirty="0" smtClean="0">
                <a:latin typeface="Cambria" panose="02040503050406030204" pitchFamily="18" charset="0"/>
              </a:rPr>
              <a:t> as the </a:t>
            </a:r>
            <a:r>
              <a:rPr lang="en-US" b="1" dirty="0" smtClean="0">
                <a:solidFill>
                  <a:srgbClr val="E00F0F"/>
                </a:solidFill>
                <a:latin typeface="Cambria" panose="02040503050406030204" pitchFamily="18" charset="0"/>
              </a:rPr>
              <a:t>'$'</a:t>
            </a:r>
            <a:r>
              <a:rPr lang="en-US" b="1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string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7652" name="Text Box 16"/>
          <p:cNvSpPr txBox="1">
            <a:spLocks noChangeArrowheads="1"/>
          </p:cNvSpPr>
          <p:nvPr/>
        </p:nvSpPr>
        <p:spPr bwMode="auto">
          <a:xfrm>
            <a:off x="914400" y="4683125"/>
            <a:ext cx="748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2) choose a </a:t>
            </a:r>
            <a:r>
              <a:rPr lang="en-US" b="1" dirty="0" smtClean="0">
                <a:latin typeface="Courier New" pitchFamily="49" charset="0"/>
              </a:rPr>
              <a:t>word</a:t>
            </a:r>
            <a:r>
              <a:rPr lang="en-US" dirty="0" smtClean="0">
                <a:latin typeface="Cambria" panose="02040503050406030204" pitchFamily="18" charset="0"/>
              </a:rPr>
              <a:t> that follows </a:t>
            </a:r>
            <a:r>
              <a:rPr lang="en-US" b="1" dirty="0" err="1" smtClean="0">
                <a:latin typeface="Courier New" pitchFamily="49" charset="0"/>
              </a:rPr>
              <a:t>prev</a:t>
            </a:r>
            <a:r>
              <a:rPr lang="en-US" dirty="0" smtClean="0">
                <a:latin typeface="Cambria" panose="02040503050406030204" pitchFamily="18" charset="0"/>
              </a:rPr>
              <a:t>, </a:t>
            </a:r>
            <a:r>
              <a:rPr lang="en-US" dirty="0">
                <a:latin typeface="Cambria" panose="02040503050406030204" pitchFamily="18" charset="0"/>
              </a:rPr>
              <a:t>at random. </a:t>
            </a:r>
          </a:p>
        </p:txBody>
      </p:sp>
      <p:sp>
        <p:nvSpPr>
          <p:cNvPr id="27653" name="Text Box 17"/>
          <p:cNvSpPr txBox="1">
            <a:spLocks noChangeArrowheads="1"/>
          </p:cNvSpPr>
          <p:nvPr/>
        </p:nvSpPr>
        <p:spPr bwMode="auto">
          <a:xfrm>
            <a:off x="923925" y="5216525"/>
            <a:ext cx="748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3)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b="1" dirty="0" smtClean="0">
                <a:latin typeface="Courier New" pitchFamily="49" charset="0"/>
              </a:rPr>
              <a:t>word</a:t>
            </a:r>
            <a:r>
              <a:rPr lang="en-US" b="1" dirty="0" smtClean="0">
                <a:latin typeface="Courier New" pitchFamily="49" charset="0"/>
              </a:rPr>
              <a:t>, </a:t>
            </a:r>
            <a:r>
              <a:rPr lang="en-US" b="1" dirty="0" smtClean="0">
                <a:latin typeface="Courier New" pitchFamily="49" charset="0"/>
              </a:rPr>
              <a:t>end = ' ')</a:t>
            </a:r>
            <a:r>
              <a:rPr lang="en-US" sz="1500" b="1" dirty="0" smtClean="0">
                <a:latin typeface="Courier New" pitchFamily="49" charset="0"/>
              </a:rPr>
              <a:t> </a:t>
            </a:r>
            <a:r>
              <a:rPr lang="en-US" sz="1500" dirty="0" smtClean="0">
                <a:latin typeface="Cambria" panose="02040503050406030204" pitchFamily="18" charset="0"/>
              </a:rPr>
              <a:t> </a:t>
            </a:r>
            <a:endParaRPr lang="en-US" sz="1500" dirty="0">
              <a:latin typeface="Cambria" panose="02040503050406030204" pitchFamily="18" charset="0"/>
            </a:endParaRPr>
          </a:p>
        </p:txBody>
      </p:sp>
      <p:sp>
        <p:nvSpPr>
          <p:cNvPr id="27654" name="Text Box 18"/>
          <p:cNvSpPr txBox="1">
            <a:spLocks noChangeArrowheads="1"/>
          </p:cNvSpPr>
          <p:nvPr/>
        </p:nvSpPr>
        <p:spPr bwMode="auto">
          <a:xfrm>
            <a:off x="923925" y="5759450"/>
            <a:ext cx="748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4</a:t>
            </a:r>
            <a:r>
              <a:rPr lang="en-US" dirty="0" smtClean="0">
                <a:latin typeface="Cambria" panose="02040503050406030204" pitchFamily="18" charset="0"/>
              </a:rPr>
              <a:t>) </a:t>
            </a:r>
            <a:r>
              <a:rPr lang="en-US" b="1" dirty="0" err="1" smtClean="0">
                <a:latin typeface="Courier New" pitchFamily="49" charset="0"/>
              </a:rPr>
              <a:t>prev</a:t>
            </a:r>
            <a:r>
              <a:rPr lang="en-US" dirty="0" smtClean="0">
                <a:latin typeface="Cambria" panose="02040503050406030204" pitchFamily="18" charset="0"/>
              </a:rPr>
              <a:t> gets set to either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word</a:t>
            </a:r>
            <a:r>
              <a:rPr lang="en-US" dirty="0" smtClean="0">
                <a:latin typeface="Cambria" panose="02040503050406030204" pitchFamily="18" charset="0"/>
              </a:rPr>
              <a:t> or </a:t>
            </a:r>
            <a:r>
              <a:rPr lang="en-US" b="1" dirty="0" smtClean="0">
                <a:solidFill>
                  <a:srgbClr val="E00F0F"/>
                </a:solidFill>
                <a:latin typeface="Cambria" panose="02040503050406030204" pitchFamily="18" charset="0"/>
              </a:rPr>
              <a:t>'$'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381000" y="228600"/>
            <a:ext cx="2425700" cy="461963"/>
          </a:xfrm>
          <a:prstGeom prst="rect">
            <a:avLst/>
          </a:prstGeom>
          <a:solidFill>
            <a:srgbClr val="FFEDCD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Model creation:</a:t>
            </a:r>
          </a:p>
        </p:txBody>
      </p:sp>
      <p:sp>
        <p:nvSpPr>
          <p:cNvPr id="27658" name="Text Box 13"/>
          <p:cNvSpPr txBox="1">
            <a:spLocks noChangeArrowheads="1"/>
          </p:cNvSpPr>
          <p:nvPr/>
        </p:nvSpPr>
        <p:spPr bwMode="auto">
          <a:xfrm>
            <a:off x="914400" y="914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1) start with </a:t>
            </a:r>
            <a:r>
              <a:rPr lang="en-US" dirty="0" smtClean="0">
                <a:latin typeface="Cambria" panose="02040503050406030204" pitchFamily="18" charset="0"/>
              </a:rPr>
              <a:t>the previous word, </a:t>
            </a:r>
            <a:r>
              <a:rPr lang="en-US" b="1" dirty="0" err="1" smtClean="0">
                <a:latin typeface="Courier New" pitchFamily="49" charset="0"/>
              </a:rPr>
              <a:t>prev</a:t>
            </a:r>
            <a:r>
              <a:rPr lang="en-US" dirty="0" smtClean="0">
                <a:latin typeface="Cambria" panose="02040503050406030204" pitchFamily="18" charset="0"/>
              </a:rPr>
              <a:t> as </a:t>
            </a:r>
            <a:r>
              <a:rPr lang="en-US" b="1" dirty="0">
                <a:solidFill>
                  <a:srgbClr val="E00F0F"/>
                </a:solidFill>
                <a:latin typeface="Cambria" panose="02040503050406030204" pitchFamily="18" charset="0"/>
              </a:rPr>
              <a:t>'$'</a:t>
            </a:r>
            <a:r>
              <a:rPr lang="en-US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7659" name="Text Box 16"/>
          <p:cNvSpPr txBox="1">
            <a:spLocks noChangeArrowheads="1"/>
          </p:cNvSpPr>
          <p:nvPr/>
        </p:nvSpPr>
        <p:spPr bwMode="auto">
          <a:xfrm>
            <a:off x="914400" y="1406525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2) for </a:t>
            </a:r>
            <a:r>
              <a:rPr lang="en-US" dirty="0" smtClean="0">
                <a:latin typeface="Cambria" panose="02040503050406030204" pitchFamily="18" charset="0"/>
              </a:rPr>
              <a:t>each next word, </a:t>
            </a:r>
            <a:r>
              <a:rPr lang="en-US" b="1" dirty="0" smtClean="0">
                <a:latin typeface="Courier New" pitchFamily="49" charset="0"/>
              </a:rPr>
              <a:t>word</a:t>
            </a:r>
            <a:r>
              <a:rPr lang="en-US" dirty="0" smtClean="0">
                <a:latin typeface="Cambria" panose="02040503050406030204" pitchFamily="18" charset="0"/>
              </a:rPr>
              <a:t>,</a:t>
            </a:r>
            <a:r>
              <a:rPr lang="en-US" i="1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in the list of words, </a:t>
            </a:r>
            <a:r>
              <a:rPr lang="en-US" dirty="0">
                <a:latin typeface="Cambria" panose="02040503050406030204" pitchFamily="18" charset="0"/>
              </a:rPr>
              <a:t>add </a:t>
            </a:r>
            <a:r>
              <a:rPr lang="en-US" dirty="0" smtClean="0">
                <a:latin typeface="Cambria" panose="02040503050406030204" pitchFamily="18" charset="0"/>
              </a:rPr>
              <a:t>it in ...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7660" name="Text Box 17"/>
          <p:cNvSpPr txBox="1">
            <a:spLocks noChangeArrowheads="1"/>
          </p:cNvSpPr>
          <p:nvPr/>
        </p:nvSpPr>
        <p:spPr bwMode="auto">
          <a:xfrm>
            <a:off x="914400" y="1922463"/>
            <a:ext cx="748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3) </a:t>
            </a:r>
            <a:r>
              <a:rPr lang="en-US" dirty="0" smtClean="0">
                <a:latin typeface="Cambria" panose="02040503050406030204" pitchFamily="18" charset="0"/>
              </a:rPr>
              <a:t>then change </a:t>
            </a:r>
            <a:r>
              <a:rPr lang="en-US" b="1" dirty="0" err="1" smtClean="0">
                <a:latin typeface="Courier New" pitchFamily="49" charset="0"/>
              </a:rPr>
              <a:t>prev</a:t>
            </a:r>
            <a:r>
              <a:rPr lang="en-US" i="1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to </a:t>
            </a:r>
            <a:r>
              <a:rPr lang="en-US" b="1" dirty="0" smtClean="0">
                <a:latin typeface="Courier New" pitchFamily="49" charset="0"/>
              </a:rPr>
              <a:t>word </a:t>
            </a:r>
            <a:r>
              <a:rPr lang="en-US" dirty="0" smtClean="0">
                <a:latin typeface="Cambria" panose="02040503050406030204" pitchFamily="18" charset="0"/>
              </a:rPr>
              <a:t>...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7661" name="Rectangle 17"/>
          <p:cNvSpPr>
            <a:spLocks noChangeArrowheads="1"/>
          </p:cNvSpPr>
          <p:nvPr/>
        </p:nvSpPr>
        <p:spPr bwMode="auto">
          <a:xfrm>
            <a:off x="1752600" y="2406134"/>
            <a:ext cx="6654800" cy="369332"/>
          </a:xfrm>
          <a:prstGeom prst="rect">
            <a:avLst/>
          </a:prstGeom>
          <a:solidFill>
            <a:srgbClr val="FFEDCD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latin typeface="Cambria" panose="02040503050406030204" pitchFamily="18" charset="0"/>
              </a:rPr>
              <a:t>(a)  except if </a:t>
            </a:r>
            <a:r>
              <a:rPr lang="en-US" sz="1800" b="1" dirty="0" smtClean="0">
                <a:latin typeface="Cambria" panose="02040503050406030204" pitchFamily="18" charset="0"/>
              </a:rPr>
              <a:t>word</a:t>
            </a:r>
            <a:r>
              <a:rPr lang="en-US" sz="1800" dirty="0" smtClean="0">
                <a:latin typeface="Cambria" panose="02040503050406030204" pitchFamily="18" charset="0"/>
              </a:rPr>
              <a:t>[-</a:t>
            </a:r>
            <a:r>
              <a:rPr lang="en-US" sz="1800" dirty="0">
                <a:latin typeface="Cambria" panose="02040503050406030204" pitchFamily="18" charset="0"/>
              </a:rPr>
              <a:t>1] </a:t>
            </a:r>
            <a:r>
              <a:rPr lang="en-US" sz="1800" dirty="0" smtClean="0">
                <a:latin typeface="Cambria" panose="02040503050406030204" pitchFamily="18" charset="0"/>
              </a:rPr>
              <a:t>was punctuation: change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800" dirty="0" smtClean="0">
                <a:latin typeface="Cambria" panose="02040503050406030204" pitchFamily="18" charset="0"/>
              </a:rPr>
              <a:t> to…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723230" y="6289102"/>
            <a:ext cx="5058570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latin typeface="Cambria" panose="02040503050406030204" pitchFamily="18" charset="0"/>
              </a:rPr>
              <a:t>if </a:t>
            </a:r>
            <a:r>
              <a:rPr lang="en-US" sz="1800" b="1" dirty="0" smtClean="0">
                <a:latin typeface="Cambria" panose="02040503050406030204" pitchFamily="18" charset="0"/>
              </a:rPr>
              <a:t>word</a:t>
            </a:r>
            <a:r>
              <a:rPr lang="en-US" sz="1800" dirty="0" smtClean="0">
                <a:latin typeface="Cambria" panose="02040503050406030204" pitchFamily="18" charset="0"/>
              </a:rPr>
              <a:t>[-</a:t>
            </a:r>
            <a:r>
              <a:rPr lang="en-US" sz="1800" dirty="0">
                <a:latin typeface="Cambria" panose="02040503050406030204" pitchFamily="18" charset="0"/>
              </a:rPr>
              <a:t>1] </a:t>
            </a:r>
            <a:r>
              <a:rPr lang="en-US" sz="1800" dirty="0" smtClean="0">
                <a:latin typeface="Cambria" panose="02040503050406030204" pitchFamily="18" charset="0"/>
              </a:rPr>
              <a:t>was punctuation: change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800" dirty="0" smtClean="0">
                <a:latin typeface="Cambria" panose="02040503050406030204" pitchFamily="18" charset="0"/>
              </a:rPr>
              <a:t> to…</a:t>
            </a:r>
            <a:endParaRPr lang="en-US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1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762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anose="02040503050406030204" pitchFamily="18" charset="0"/>
              </a:rPr>
              <a:t>Classes:  DIY data</a:t>
            </a:r>
            <a:endParaRPr lang="en-US" sz="4200" b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1950" y="909638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1608F6"/>
                </a:solidFill>
                <a:latin typeface="Calibri" pitchFamily="34" charset="0"/>
              </a:rPr>
              <a:t>Class:   </a:t>
            </a:r>
            <a:r>
              <a:rPr lang="en-US">
                <a:latin typeface="Calibri" pitchFamily="34" charset="0"/>
              </a:rPr>
              <a:t>a user-defined datatype</a:t>
            </a:r>
          </a:p>
        </p:txBody>
      </p:sp>
      <p:grpSp>
        <p:nvGrpSpPr>
          <p:cNvPr id="3076" name="Group 5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470900" y="311150"/>
            <a:ext cx="444500" cy="538163"/>
            <a:chOff x="2928" y="1051"/>
            <a:chExt cx="840" cy="957"/>
          </a:xfrm>
        </p:grpSpPr>
        <p:sp>
          <p:nvSpPr>
            <p:cNvPr id="3095" name="Freeform 53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" name="Oval 5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" name="Oval 5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" name="Oval 5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" name="Oval 5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" name="Oval 5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" name="Oval 5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" name="Oval 6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" name="AutoShape 6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" name="Freeform 6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6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64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65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7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50" y="1443038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1608F6"/>
                </a:solidFill>
                <a:latin typeface="Calibri" pitchFamily="34" charset="0"/>
              </a:rPr>
              <a:t>Object:   </a:t>
            </a:r>
            <a:r>
              <a:rPr lang="en-US">
                <a:latin typeface="Calibri" pitchFamily="34" charset="0"/>
              </a:rPr>
              <a:t>data or a variable whose type is a class</a:t>
            </a:r>
          </a:p>
        </p:txBody>
      </p:sp>
      <p:sp>
        <p:nvSpPr>
          <p:cNvPr id="3093" name="Rectangle 38"/>
          <p:cNvSpPr>
            <a:spLocks noChangeArrowheads="1"/>
          </p:cNvSpPr>
          <p:nvPr/>
        </p:nvSpPr>
        <p:spPr bwMode="auto">
          <a:xfrm>
            <a:off x="7299325" y="152400"/>
            <a:ext cx="1316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8000"/>
                </a:solidFill>
                <a:latin typeface="Calibri" pitchFamily="34" charset="0"/>
              </a:rPr>
              <a:t>design-it-yourself!</a:t>
            </a:r>
            <a:endParaRPr lang="en-US" sz="120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7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762000" y="1365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Markov Models are </a:t>
            </a:r>
            <a:r>
              <a:rPr lang="en-US" sz="4000" i="1" dirty="0">
                <a:latin typeface="Cambria" panose="02040503050406030204" pitchFamily="18" charset="0"/>
              </a:rPr>
              <a:t>generative!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247650" y="3540125"/>
            <a:ext cx="2192338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i="1">
                <a:latin typeface="Cambria" panose="02040503050406030204" pitchFamily="18" charset="0"/>
              </a:rPr>
              <a:t>Generated </a:t>
            </a:r>
            <a:r>
              <a:rPr lang="en-US">
                <a:latin typeface="Cambria" panose="02040503050406030204" pitchFamily="18" charset="0"/>
              </a:rPr>
              <a:t>text:</a:t>
            </a: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508000" y="990600"/>
            <a:ext cx="795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A key benefit of Markov Models is that they can </a:t>
            </a: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generate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feasible data!</a:t>
            </a:r>
          </a:p>
        </p:txBody>
      </p:sp>
      <p:sp>
        <p:nvSpPr>
          <p:cNvPr id="26629" name="Rectangle 16"/>
          <p:cNvSpPr>
            <a:spLocks noChangeArrowheads="1"/>
          </p:cNvSpPr>
          <p:nvPr/>
        </p:nvSpPr>
        <p:spPr bwMode="auto">
          <a:xfrm>
            <a:off x="806450" y="4525963"/>
            <a:ext cx="7620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660066"/>
                </a:solidFill>
                <a:latin typeface="Calibri" pitchFamily="34" charset="0"/>
              </a:rPr>
              <a:t>I get spam </a:t>
            </a:r>
            <a:r>
              <a:rPr lang="en-US" b="1" dirty="0" err="1">
                <a:solidFill>
                  <a:srgbClr val="660066"/>
                </a:solidFill>
                <a:latin typeface="Calibri" pitchFamily="34" charset="0"/>
              </a:rPr>
              <a:t>poptarts</a:t>
            </a:r>
            <a:r>
              <a:rPr lang="en-US" b="1" dirty="0">
                <a:solidFill>
                  <a:srgbClr val="660066"/>
                </a:solidFill>
                <a:latin typeface="Calibri" pitchFamily="34" charset="0"/>
              </a:rPr>
              <a:t>! </a:t>
            </a:r>
            <a:r>
              <a:rPr lang="en-US" b="1" dirty="0">
                <a:latin typeface="Calibri" pitchFamily="34" charset="0"/>
              </a:rPr>
              <a:t>I like </a:t>
            </a:r>
            <a:r>
              <a:rPr lang="en-US" b="1" dirty="0" err="1">
                <a:latin typeface="Calibri" pitchFamily="34" charset="0"/>
              </a:rPr>
              <a:t>poptarts</a:t>
            </a:r>
            <a:r>
              <a:rPr lang="en-US" b="1" dirty="0">
                <a:latin typeface="Calibri" pitchFamily="34" charset="0"/>
              </a:rPr>
              <a:t> and 42 and spam. I like spam and 42 and 42 and 42 and spam. </a:t>
            </a:r>
            <a:r>
              <a:rPr lang="en-US" b="1" dirty="0">
                <a:solidFill>
                  <a:srgbClr val="000090"/>
                </a:solidFill>
                <a:latin typeface="Calibri" pitchFamily="34" charset="0"/>
              </a:rPr>
              <a:t>Will I like </a:t>
            </a:r>
            <a:r>
              <a:rPr lang="en-US" b="1" dirty="0" err="1">
                <a:solidFill>
                  <a:srgbClr val="000090"/>
                </a:solidFill>
                <a:latin typeface="Calibri" pitchFamily="34" charset="0"/>
              </a:rPr>
              <a:t>poptarts</a:t>
            </a:r>
            <a:r>
              <a:rPr lang="en-US" b="1" dirty="0">
                <a:solidFill>
                  <a:srgbClr val="000090"/>
                </a:solidFill>
                <a:latin typeface="Calibri" pitchFamily="34" charset="0"/>
              </a:rPr>
              <a:t> and 42 and </a:t>
            </a:r>
            <a:r>
              <a:rPr lang="en-US" b="1" dirty="0" err="1">
                <a:solidFill>
                  <a:srgbClr val="000090"/>
                </a:solidFill>
                <a:latin typeface="Calibri" pitchFamily="34" charset="0"/>
              </a:rPr>
              <a:t>poptarts</a:t>
            </a:r>
            <a:r>
              <a:rPr lang="en-US" b="1" dirty="0">
                <a:solidFill>
                  <a:srgbClr val="000090"/>
                </a:solidFill>
                <a:latin typeface="Calibri" pitchFamily="34" charset="0"/>
              </a:rPr>
              <a:t> and 42 and </a:t>
            </a:r>
            <a:r>
              <a:rPr lang="en-US" b="1" dirty="0" err="1">
                <a:solidFill>
                  <a:srgbClr val="000090"/>
                </a:solidFill>
                <a:latin typeface="Calibri" pitchFamily="34" charset="0"/>
              </a:rPr>
              <a:t>poptarts</a:t>
            </a:r>
            <a:r>
              <a:rPr lang="en-US" b="1" dirty="0">
                <a:solidFill>
                  <a:srgbClr val="000090"/>
                </a:solidFill>
                <a:latin typeface="Calibri" pitchFamily="34" charset="0"/>
              </a:rPr>
              <a:t> and 42 and 42 and </a:t>
            </a:r>
            <a:r>
              <a:rPr lang="en-US" b="1" dirty="0" err="1">
                <a:solidFill>
                  <a:srgbClr val="000090"/>
                </a:solidFill>
                <a:latin typeface="Calibri" pitchFamily="34" charset="0"/>
              </a:rPr>
              <a:t>poptarts</a:t>
            </a:r>
            <a:r>
              <a:rPr lang="en-US" b="1" dirty="0">
                <a:solidFill>
                  <a:srgbClr val="000090"/>
                </a:solidFill>
                <a:latin typeface="Calibri" pitchFamily="34" charset="0"/>
              </a:rPr>
              <a:t> and spam. </a:t>
            </a:r>
            <a:r>
              <a:rPr lang="en-US" b="1" dirty="0">
                <a:latin typeface="Calibri" pitchFamily="34" charset="0"/>
              </a:rPr>
              <a:t>I get spam and 42 and 42 and...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247650" y="1676400"/>
            <a:ext cx="1885950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i="1" dirty="0">
                <a:latin typeface="Cambria" panose="02040503050406030204" pitchFamily="18" charset="0"/>
              </a:rPr>
              <a:t>Original </a:t>
            </a:r>
            <a:r>
              <a:rPr lang="en-US" dirty="0">
                <a:latin typeface="Cambria" panose="02040503050406030204" pitchFamily="18" charset="0"/>
              </a:rPr>
              <a:t>file: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4600" y="1924050"/>
            <a:ext cx="520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dirty="0">
                <a:latin typeface="Calibri" pitchFamily="34" charset="0"/>
              </a:rPr>
              <a:t>I like </a:t>
            </a:r>
            <a:r>
              <a:rPr lang="en-US" dirty="0" err="1">
                <a:latin typeface="Calibri" pitchFamily="34" charset="0"/>
              </a:rPr>
              <a:t>poptarts</a:t>
            </a:r>
            <a:r>
              <a:rPr lang="en-US" dirty="0">
                <a:latin typeface="Calibri" pitchFamily="34" charset="0"/>
              </a:rPr>
              <a:t> and 42 and spam.</a:t>
            </a:r>
          </a:p>
          <a:p>
            <a:pPr algn="l"/>
            <a:r>
              <a:rPr lang="en-US" dirty="0">
                <a:latin typeface="Calibri" pitchFamily="34" charset="0"/>
              </a:rPr>
              <a:t>Will I get spam and </a:t>
            </a:r>
            <a:r>
              <a:rPr lang="en-US" dirty="0" err="1">
                <a:latin typeface="Calibri" pitchFamily="34" charset="0"/>
              </a:rPr>
              <a:t>poptarts</a:t>
            </a:r>
            <a:r>
              <a:rPr lang="en-US" dirty="0">
                <a:latin typeface="Calibri" pitchFamily="34" charset="0"/>
              </a:rPr>
              <a:t> for</a:t>
            </a:r>
          </a:p>
          <a:p>
            <a:pPr algn="l"/>
            <a:r>
              <a:rPr lang="en-US" dirty="0">
                <a:latin typeface="Calibri" pitchFamily="34" charset="0"/>
              </a:rPr>
              <a:t>the holidays? I like spam </a:t>
            </a:r>
            <a:r>
              <a:rPr lang="en-US" dirty="0" err="1">
                <a:latin typeface="Calibri" pitchFamily="34" charset="0"/>
              </a:rPr>
              <a:t>poptarts</a:t>
            </a:r>
            <a:r>
              <a:rPr lang="en-US" dirty="0">
                <a:latin typeface="Calibri" pitchFamily="34" charset="0"/>
              </a:rPr>
              <a:t>!</a:t>
            </a:r>
          </a:p>
        </p:txBody>
      </p: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8635333" y="4879181"/>
            <a:ext cx="365125" cy="431800"/>
            <a:chOff x="3456" y="1784"/>
            <a:chExt cx="952" cy="1048"/>
          </a:xfrm>
        </p:grpSpPr>
        <p:sp>
          <p:nvSpPr>
            <p:cNvPr id="10" name="Freeform 55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6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7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8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59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60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61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62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63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64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65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66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67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68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69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70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71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 Box 72"/>
          <p:cNvSpPr txBox="1">
            <a:spLocks noChangeArrowheads="1"/>
          </p:cNvSpPr>
          <p:nvPr/>
        </p:nvSpPr>
        <p:spPr bwMode="auto">
          <a:xfrm>
            <a:off x="6934200" y="4868935"/>
            <a:ext cx="17605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 dirty="0" smtClean="0">
                <a:solidFill>
                  <a:srgbClr val="0A6819"/>
                </a:solidFill>
                <a:latin typeface="Cambria" panose="02040503050406030204" pitchFamily="18" charset="0"/>
              </a:rPr>
              <a:t>I agree!</a:t>
            </a:r>
            <a:endParaRPr lang="en-US" sz="900" dirty="0">
              <a:solidFill>
                <a:srgbClr val="0A6819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21600" y="6216329"/>
            <a:ext cx="127885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latin typeface="Cambria" panose="02040503050406030204" pitchFamily="18" charset="0"/>
              </a:rPr>
              <a:t>d</a:t>
            </a:r>
            <a:r>
              <a:rPr lang="en-US" i="1" dirty="0" smtClean="0">
                <a:latin typeface="Cambria" panose="02040503050406030204" pitchFamily="18" charset="0"/>
              </a:rPr>
              <a:t>emo…</a:t>
            </a:r>
            <a:endParaRPr lang="en-US" i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266825"/>
            <a:ext cx="8656638" cy="5087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12"/>
          <p:cNvSpPr txBox="1">
            <a:spLocks noChangeArrowheads="1"/>
          </p:cNvSpPr>
          <p:nvPr/>
        </p:nvSpPr>
        <p:spPr bwMode="auto">
          <a:xfrm>
            <a:off x="425450" y="236538"/>
            <a:ext cx="8108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WMSCI</a:t>
            </a:r>
            <a:endParaRPr lang="en-US" sz="4200" dirty="0">
              <a:latin typeface="Cambria" panose="02040503050406030204" pitchFamily="18" charset="0"/>
            </a:endParaRPr>
          </a:p>
        </p:txBody>
      </p:sp>
      <p:pic>
        <p:nvPicPr>
          <p:cNvPr id="30724" name="Picture 3" descr="Picture 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233488"/>
            <a:ext cx="9009063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266825"/>
            <a:ext cx="8656638" cy="5087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12"/>
          <p:cNvSpPr txBox="1">
            <a:spLocks noChangeArrowheads="1"/>
          </p:cNvSpPr>
          <p:nvPr/>
        </p:nvSpPr>
        <p:spPr bwMode="auto">
          <a:xfrm>
            <a:off x="425450" y="236538"/>
            <a:ext cx="8108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WMSCI</a:t>
            </a:r>
            <a:endParaRPr lang="en-US" sz="4200" dirty="0">
              <a:latin typeface="Cambria" panose="02040503050406030204" pitchFamily="18" charset="0"/>
            </a:endParaRPr>
          </a:p>
        </p:txBody>
      </p:sp>
      <p:pic>
        <p:nvPicPr>
          <p:cNvPr id="30724" name="Picture 3" descr="Picture 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233488"/>
            <a:ext cx="9009063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2" y="1654175"/>
            <a:ext cx="8492610" cy="459422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3369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61975" y="236538"/>
            <a:ext cx="8108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anose="02040503050406030204" pitchFamily="18" charset="0"/>
              </a:rPr>
              <a:t>WMSCI 2005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2660" r="9305" b="45955"/>
          <a:stretch>
            <a:fillRect/>
          </a:stretch>
        </p:blipFill>
        <p:spPr bwMode="auto">
          <a:xfrm>
            <a:off x="1127125" y="1143000"/>
            <a:ext cx="6891338" cy="1490663"/>
          </a:xfrm>
          <a:prstGeom prst="rect">
            <a:avLst/>
          </a:prstGeom>
          <a:noFill/>
          <a:ln w="28575">
            <a:solidFill>
              <a:srgbClr val="1608F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3013075" y="3516313"/>
            <a:ext cx="4454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latin typeface="Cambria" panose="02040503050406030204" pitchFamily="18" charset="0"/>
              </a:rPr>
              <a:t>Markov-generated </a:t>
            </a:r>
            <a:r>
              <a:rPr lang="en-US" dirty="0">
                <a:latin typeface="Cambria" panose="02040503050406030204" pitchFamily="18" charset="0"/>
              </a:rPr>
              <a:t>submission accepted to WMSCI 2005 </a:t>
            </a:r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 flipH="1" flipV="1">
            <a:off x="4537075" y="2919413"/>
            <a:ext cx="0" cy="457200"/>
          </a:xfrm>
          <a:prstGeom prst="line">
            <a:avLst/>
          </a:prstGeom>
          <a:noFill/>
          <a:ln w="9525">
            <a:solidFill>
              <a:srgbClr val="1608F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6084888" y="2705100"/>
            <a:ext cx="195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pitchFamily="34" charset="0"/>
              </a:rPr>
              <a:t>http://pdos.csail.mit.edu/scigen/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Picture 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200"/>
            <a:ext cx="8959850" cy="5961063"/>
          </a:xfrm>
          <a:prstGeom prst="rect">
            <a:avLst/>
          </a:prstGeom>
          <a:noFill/>
          <a:ln w="9525">
            <a:solidFill>
              <a:srgbClr val="1608F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1967318" y="6211888"/>
            <a:ext cx="55703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mbria" panose="02040503050406030204" pitchFamily="18" charset="0"/>
              </a:rPr>
              <a:t>this was </a:t>
            </a:r>
            <a:r>
              <a:rPr lang="en-US" b="1" i="1" dirty="0" smtClean="0">
                <a:latin typeface="Cambria" panose="02040503050406030204" pitchFamily="18" charset="0"/>
              </a:rPr>
              <a:t>more</a:t>
            </a:r>
            <a:r>
              <a:rPr lang="en-US" dirty="0" smtClean="0">
                <a:latin typeface="Cambria" panose="02040503050406030204" pitchFamily="18" charset="0"/>
              </a:rPr>
              <a:t> than </a:t>
            </a:r>
            <a:r>
              <a:rPr lang="en-US" dirty="0">
                <a:latin typeface="Cambria" panose="02040503050406030204" pitchFamily="18" charset="0"/>
              </a:rPr>
              <a:t>a first-order model…</a:t>
            </a:r>
          </a:p>
        </p:txBody>
      </p:sp>
      <p:cxnSp>
        <p:nvCxnSpPr>
          <p:cNvPr id="32772" name="Straight Connector 7"/>
          <p:cNvCxnSpPr>
            <a:cxnSpLocks noChangeShapeType="1"/>
          </p:cNvCxnSpPr>
          <p:nvPr/>
        </p:nvCxnSpPr>
        <p:spPr bwMode="auto">
          <a:xfrm>
            <a:off x="6400800" y="4038600"/>
            <a:ext cx="1524000" cy="1588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3" name="Straight Connector 8"/>
          <p:cNvCxnSpPr>
            <a:cxnSpLocks noChangeShapeType="1"/>
          </p:cNvCxnSpPr>
          <p:nvPr/>
        </p:nvCxnSpPr>
        <p:spPr bwMode="auto">
          <a:xfrm rot="5400000">
            <a:off x="8484393" y="1615282"/>
            <a:ext cx="347663" cy="304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ounded Rectangle 2"/>
          <p:cNvSpPr/>
          <p:nvPr/>
        </p:nvSpPr>
        <p:spPr bwMode="auto">
          <a:xfrm>
            <a:off x="381000" y="4191000"/>
            <a:ext cx="4206875" cy="381000"/>
          </a:xfrm>
          <a:prstGeom prst="roundRect">
            <a:avLst/>
          </a:prstGeom>
          <a:solidFill>
            <a:srgbClr val="FF0000">
              <a:alpha val="1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140409" y="427539"/>
            <a:ext cx="3032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smtClean="0">
                <a:latin typeface="Cambria" panose="02040503050406030204" pitchFamily="18" charset="0"/>
              </a:rPr>
              <a:t>and, </a:t>
            </a:r>
            <a:r>
              <a:rPr lang="en-US" sz="3600" i="1" dirty="0" smtClean="0">
                <a:latin typeface="Cambria" panose="02040503050406030204" pitchFamily="18" charset="0"/>
              </a:rPr>
              <a:t>scene</a:t>
            </a:r>
            <a:r>
              <a:rPr lang="en-US" sz="3600" dirty="0" smtClean="0">
                <a:latin typeface="Cambria" panose="02040503050406030204" pitchFamily="18" charset="0"/>
              </a:rPr>
              <a:t>...!</a:t>
            </a:r>
            <a:endParaRPr lang="en-US" sz="3600" dirty="0">
              <a:latin typeface="Cambria" panose="02040503050406030204" pitchFamily="18" charset="0"/>
            </a:endParaRPr>
          </a:p>
        </p:txBody>
      </p:sp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79413"/>
            <a:ext cx="4656138" cy="6208712"/>
          </a:xfrm>
          <a:prstGeom prst="rect">
            <a:avLst/>
          </a:prstGeom>
          <a:noFill/>
          <a:ln w="28575">
            <a:solidFill>
              <a:srgbClr val="E00F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5156886" y="6137650"/>
            <a:ext cx="2944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i="1" dirty="0" smtClean="0">
                <a:solidFill>
                  <a:srgbClr val="E00F0F"/>
                </a:solidFill>
              </a:rPr>
              <a:t>in costume</a:t>
            </a:r>
            <a:endParaRPr lang="en-US" dirty="0">
              <a:solidFill>
                <a:srgbClr val="E00F0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ounded Rectangle 3"/>
          <p:cNvSpPr>
            <a:spLocks noChangeArrowheads="1"/>
          </p:cNvSpPr>
          <p:nvPr/>
        </p:nvSpPr>
        <p:spPr bwMode="auto">
          <a:xfrm>
            <a:off x="838200" y="4648200"/>
            <a:ext cx="7620000" cy="1447800"/>
          </a:xfrm>
          <a:prstGeom prst="roundRect">
            <a:avLst>
              <a:gd name="adj" fmla="val 16667"/>
            </a:avLst>
          </a:prstGeom>
          <a:solidFill>
            <a:srgbClr val="FFEDC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838200" y="394368"/>
            <a:ext cx="50942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Thesis deadlines?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34821" name="Rectangle 1"/>
          <p:cNvSpPr>
            <a:spLocks noChangeArrowheads="1"/>
          </p:cNvSpPr>
          <p:nvPr/>
        </p:nvSpPr>
        <p:spPr bwMode="auto">
          <a:xfrm rot="21116214">
            <a:off x="3849282" y="2447754"/>
            <a:ext cx="38434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i="1" dirty="0" smtClean="0">
                <a:solidFill>
                  <a:srgbClr val="1608F6"/>
                </a:solidFill>
                <a:latin typeface="Cambria" panose="02040503050406030204" pitchFamily="18" charset="0"/>
              </a:rPr>
              <a:t>Let Python write the rest of your papers for you…</a:t>
            </a:r>
            <a:endParaRPr lang="en-US" i="1" dirty="0">
              <a:solidFill>
                <a:srgbClr val="1608F6"/>
              </a:solidFill>
              <a:latin typeface="Cambria" panose="02040503050406030204" pitchFamily="18" charset="0"/>
            </a:endParaRPr>
          </a:p>
        </p:txBody>
      </p:sp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1331403" y="4957591"/>
            <a:ext cx="6611362" cy="769441"/>
          </a:xfrm>
          <a:prstGeom prst="rect">
            <a:avLst/>
          </a:prstGeom>
          <a:solidFill>
            <a:srgbClr val="FFEDCD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4400" dirty="0">
                <a:latin typeface="Calibri" pitchFamily="34" charset="0"/>
              </a:rPr>
              <a:t>Have a </a:t>
            </a:r>
            <a:r>
              <a:rPr lang="en-US" sz="4400" i="1" dirty="0" smtClean="0">
                <a:solidFill>
                  <a:srgbClr val="1608F6"/>
                </a:solidFill>
                <a:latin typeface="Calibri" pitchFamily="34" charset="0"/>
              </a:rPr>
              <a:t>worry-free</a:t>
            </a:r>
            <a:r>
              <a:rPr lang="en-US" sz="4400" dirty="0" smtClean="0">
                <a:latin typeface="Calibri" pitchFamily="34" charset="0"/>
              </a:rPr>
              <a:t> weekend</a:t>
            </a:r>
            <a:r>
              <a:rPr lang="en-US" sz="4400" dirty="0">
                <a:latin typeface="Calibri" pitchFamily="34" charset="0"/>
              </a:rPr>
              <a:t>!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38199" y="1285432"/>
            <a:ext cx="50942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Other papers due?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rot="21116214">
            <a:off x="4625440" y="3350895"/>
            <a:ext cx="4080968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… and </a:t>
            </a:r>
            <a:r>
              <a:rPr lang="en-US" i="1" u="sng" dirty="0" smtClean="0">
                <a:solidFill>
                  <a:srgbClr val="CC3300"/>
                </a:solidFill>
                <a:latin typeface="Cambria" panose="02040503050406030204" pitchFamily="18" charset="0"/>
              </a:rPr>
              <a:t>you're</a:t>
            </a:r>
            <a:r>
              <a:rPr lang="en-US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 still the author!</a:t>
            </a:r>
            <a:endParaRPr lang="en-US" i="1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965739" y="3233486"/>
            <a:ext cx="2515657" cy="727075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07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762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anose="02040503050406030204" pitchFamily="18" charset="0"/>
              </a:rPr>
              <a:t>Classes:  DIY data</a:t>
            </a:r>
            <a:endParaRPr lang="en-US" sz="4200" b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1950" y="909638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1608F6"/>
                </a:solidFill>
                <a:latin typeface="Calibri" pitchFamily="34" charset="0"/>
              </a:rPr>
              <a:t>Class:   </a:t>
            </a:r>
            <a:r>
              <a:rPr lang="en-US">
                <a:latin typeface="Calibri" pitchFamily="34" charset="0"/>
              </a:rPr>
              <a:t>a user-defined datatype</a:t>
            </a:r>
          </a:p>
        </p:txBody>
      </p:sp>
      <p:grpSp>
        <p:nvGrpSpPr>
          <p:cNvPr id="3076" name="Group 5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470900" y="311150"/>
            <a:ext cx="444500" cy="538163"/>
            <a:chOff x="2928" y="1051"/>
            <a:chExt cx="840" cy="957"/>
          </a:xfrm>
        </p:grpSpPr>
        <p:sp>
          <p:nvSpPr>
            <p:cNvPr id="3095" name="Freeform 53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" name="Oval 5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" name="Oval 5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" name="Oval 5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" name="Oval 5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" name="Oval 5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" name="Oval 5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" name="Oval 6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" name="AutoShape 6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" name="Freeform 62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63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64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65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7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50" y="1443038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1608F6"/>
                </a:solidFill>
                <a:latin typeface="Calibri" pitchFamily="34" charset="0"/>
              </a:rPr>
              <a:t>Object:   </a:t>
            </a:r>
            <a:r>
              <a:rPr lang="en-US">
                <a:latin typeface="Calibri" pitchFamily="34" charset="0"/>
              </a:rPr>
              <a:t>data or a variable whose type is a class</a:t>
            </a:r>
          </a:p>
        </p:txBody>
      </p:sp>
      <p:sp>
        <p:nvSpPr>
          <p:cNvPr id="307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4262438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1608F6"/>
                </a:solidFill>
                <a:latin typeface="Calibri" pitchFamily="34" charset="0"/>
              </a:rPr>
              <a:t>Method:   </a:t>
            </a:r>
            <a:r>
              <a:rPr lang="en-US">
                <a:latin typeface="Calibri" pitchFamily="34" charset="0"/>
              </a:rPr>
              <a:t>a function defined </a:t>
            </a:r>
            <a:r>
              <a:rPr lang="en-US" i="1">
                <a:latin typeface="Calibri" pitchFamily="34" charset="0"/>
              </a:rPr>
              <a:t>in a class </a:t>
            </a:r>
            <a:r>
              <a:rPr lang="en-US">
                <a:latin typeface="Calibri" pitchFamily="34" charset="0"/>
              </a:rPr>
              <a:t>called </a:t>
            </a:r>
            <a:r>
              <a:rPr lang="en-US" i="1">
                <a:latin typeface="Calibri" pitchFamily="34" charset="0"/>
              </a:rPr>
              <a:t>by an object </a:t>
            </a:r>
          </a:p>
        </p:txBody>
      </p:sp>
      <p:sp>
        <p:nvSpPr>
          <p:cNvPr id="3079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" y="5311775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1608F6"/>
                </a:solidFill>
                <a:latin typeface="Calibri" pitchFamily="34" charset="0"/>
              </a:rPr>
              <a:t>Constructor:   </a:t>
            </a:r>
            <a:r>
              <a:rPr lang="en-US" dirty="0">
                <a:latin typeface="Calibri" pitchFamily="34" charset="0"/>
              </a:rPr>
              <a:t>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method for </a:t>
            </a:r>
            <a:r>
              <a:rPr lang="en-US" dirty="0">
                <a:latin typeface="Calibri" pitchFamily="34" charset="0"/>
              </a:rPr>
              <a:t>creating a new object</a:t>
            </a:r>
          </a:p>
        </p:txBody>
      </p:sp>
      <p:sp>
        <p:nvSpPr>
          <p:cNvPr id="3080" name="Rectangle 71"/>
          <p:cNvSpPr>
            <a:spLocks noChangeArrowheads="1"/>
          </p:cNvSpPr>
          <p:nvPr/>
        </p:nvSpPr>
        <p:spPr bwMode="auto">
          <a:xfrm>
            <a:off x="1495425" y="2246313"/>
            <a:ext cx="65293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 dirty="0">
                <a:latin typeface="Courier New" pitchFamily="49" charset="0"/>
                <a:cs typeface="Courier New" pitchFamily="49" charset="0"/>
              </a:rPr>
              <a:t>d = 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Date(5, 16, 2021)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d.tomorrow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algn="l"/>
            <a:r>
              <a:rPr lang="en-US" sz="3200" b="1" dirty="0">
                <a:latin typeface="Courier New" pitchFamily="49" charset="0"/>
                <a:cs typeface="Courier New" pitchFamily="49" charset="0"/>
              </a:rPr>
              <a:t>print d</a:t>
            </a:r>
          </a:p>
        </p:txBody>
      </p:sp>
      <p:sp>
        <p:nvSpPr>
          <p:cNvPr id="3081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5838825"/>
            <a:ext cx="8305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 err="1">
                <a:solidFill>
                  <a:srgbClr val="1608F6"/>
                </a:solidFill>
                <a:latin typeface="Calibri" pitchFamily="34" charset="0"/>
              </a:rPr>
              <a:t>repr</a:t>
            </a:r>
            <a:r>
              <a:rPr lang="en-US" b="1" dirty="0">
                <a:solidFill>
                  <a:srgbClr val="1608F6"/>
                </a:solidFill>
                <a:latin typeface="Calibri" pitchFamily="34" charset="0"/>
              </a:rPr>
              <a:t>:   </a:t>
            </a:r>
            <a:r>
              <a:rPr lang="en-US" dirty="0">
                <a:latin typeface="Calibri" pitchFamily="34" charset="0"/>
              </a:rPr>
              <a:t>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repr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method; returns </a:t>
            </a:r>
            <a:r>
              <a:rPr lang="en-US" dirty="0">
                <a:latin typeface="Calibri" pitchFamily="34" charset="0"/>
              </a:rPr>
              <a:t>a string to print</a:t>
            </a:r>
          </a:p>
        </p:txBody>
      </p:sp>
      <p:sp>
        <p:nvSpPr>
          <p:cNvPr id="3082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4784725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1608F6"/>
                </a:solidFill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dirty="0">
                <a:latin typeface="Calibri" pitchFamily="34" charset="0"/>
              </a:rPr>
              <a:t>in a class, the name of the </a:t>
            </a:r>
            <a:r>
              <a:rPr lang="en-US" b="1" dirty="0">
                <a:latin typeface="Calibri" pitchFamily="34" charset="0"/>
              </a:rPr>
              <a:t>object</a:t>
            </a:r>
            <a:r>
              <a:rPr lang="en-US" dirty="0">
                <a:latin typeface="Calibri" pitchFamily="34" charset="0"/>
              </a:rPr>
              <a:t> calling a method</a:t>
            </a:r>
          </a:p>
        </p:txBody>
      </p:sp>
      <p:sp>
        <p:nvSpPr>
          <p:cNvPr id="3083" name="Rectangle 24"/>
          <p:cNvSpPr>
            <a:spLocks noChangeArrowheads="1"/>
          </p:cNvSpPr>
          <p:nvPr/>
        </p:nvSpPr>
        <p:spPr bwMode="auto">
          <a:xfrm>
            <a:off x="3163558" y="1976438"/>
            <a:ext cx="12039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608F6"/>
                </a:solidFill>
                <a:latin typeface="Cambria" panose="02040503050406030204" pitchFamily="18" charset="0"/>
              </a:rPr>
              <a:t>constructor</a:t>
            </a:r>
          </a:p>
        </p:txBody>
      </p:sp>
      <p:sp>
        <p:nvSpPr>
          <p:cNvPr id="3084" name="Rectangle 25"/>
          <p:cNvSpPr>
            <a:spLocks noChangeArrowheads="1"/>
          </p:cNvSpPr>
          <p:nvPr/>
        </p:nvSpPr>
        <p:spPr bwMode="auto">
          <a:xfrm>
            <a:off x="450393" y="2301875"/>
            <a:ext cx="7184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1608F6"/>
                </a:solidFill>
                <a:latin typeface="Cambria" panose="02040503050406030204" pitchFamily="18" charset="0"/>
              </a:rPr>
              <a:t>object</a:t>
            </a:r>
          </a:p>
        </p:txBody>
      </p:sp>
      <p:cxnSp>
        <p:nvCxnSpPr>
          <p:cNvPr id="3085" name="Straight Connector 27"/>
          <p:cNvCxnSpPr>
            <a:cxnSpLocks noChangeShapeType="1"/>
            <a:stCxn id="3084" idx="3"/>
          </p:cNvCxnSpPr>
          <p:nvPr/>
        </p:nvCxnSpPr>
        <p:spPr bwMode="auto">
          <a:xfrm>
            <a:off x="1168859" y="2471152"/>
            <a:ext cx="337679" cy="73611"/>
          </a:xfrm>
          <a:prstGeom prst="line">
            <a:avLst/>
          </a:prstGeom>
          <a:noFill/>
          <a:ln w="9525">
            <a:solidFill>
              <a:srgbClr val="1608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6" name="Straight Connector 28"/>
          <p:cNvCxnSpPr>
            <a:cxnSpLocks noChangeShapeType="1"/>
            <a:endCxn id="3080" idx="1"/>
          </p:cNvCxnSpPr>
          <p:nvPr/>
        </p:nvCxnSpPr>
        <p:spPr bwMode="auto">
          <a:xfrm rot="16200000" flipH="1">
            <a:off x="1096168" y="2631282"/>
            <a:ext cx="493713" cy="304800"/>
          </a:xfrm>
          <a:prstGeom prst="line">
            <a:avLst/>
          </a:prstGeom>
          <a:noFill/>
          <a:ln w="9525">
            <a:solidFill>
              <a:srgbClr val="1608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7" name="Rectangle 30"/>
          <p:cNvSpPr>
            <a:spLocks noChangeArrowheads="1"/>
          </p:cNvSpPr>
          <p:nvPr/>
        </p:nvSpPr>
        <p:spPr bwMode="auto">
          <a:xfrm>
            <a:off x="4153340" y="3286125"/>
            <a:ext cx="8611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608F6"/>
                </a:solidFill>
                <a:latin typeface="Cambria" panose="02040503050406030204" pitchFamily="18" charset="0"/>
              </a:rPr>
              <a:t>method</a:t>
            </a:r>
          </a:p>
        </p:txBody>
      </p:sp>
      <p:cxnSp>
        <p:nvCxnSpPr>
          <p:cNvPr id="3088" name="Straight Connector 31"/>
          <p:cNvCxnSpPr>
            <a:cxnSpLocks noChangeShapeType="1"/>
          </p:cNvCxnSpPr>
          <p:nvPr/>
        </p:nvCxnSpPr>
        <p:spPr bwMode="auto">
          <a:xfrm>
            <a:off x="3751263" y="3257550"/>
            <a:ext cx="409575" cy="206375"/>
          </a:xfrm>
          <a:prstGeom prst="line">
            <a:avLst/>
          </a:prstGeom>
          <a:noFill/>
          <a:ln w="9525">
            <a:solidFill>
              <a:srgbClr val="1608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9" name="Straight Connector 33"/>
          <p:cNvCxnSpPr>
            <a:cxnSpLocks noChangeShapeType="1"/>
          </p:cNvCxnSpPr>
          <p:nvPr/>
        </p:nvCxnSpPr>
        <p:spPr bwMode="auto">
          <a:xfrm>
            <a:off x="2835275" y="3778250"/>
            <a:ext cx="409575" cy="206375"/>
          </a:xfrm>
          <a:prstGeom prst="line">
            <a:avLst/>
          </a:prstGeom>
          <a:noFill/>
          <a:ln w="9525">
            <a:solidFill>
              <a:srgbClr val="1608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0" name="Rectangle 34"/>
          <p:cNvSpPr>
            <a:spLocks noChangeArrowheads="1"/>
          </p:cNvSpPr>
          <p:nvPr/>
        </p:nvSpPr>
        <p:spPr bwMode="auto">
          <a:xfrm>
            <a:off x="3291358" y="3875088"/>
            <a:ext cx="999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608F6"/>
                </a:solidFill>
                <a:latin typeface="Cambria" panose="02040503050406030204" pitchFamily="18" charset="0"/>
              </a:rPr>
              <a:t>uses </a:t>
            </a:r>
            <a:r>
              <a:rPr lang="en-US" sz="1600" dirty="0" err="1">
                <a:solidFill>
                  <a:srgbClr val="1608F6"/>
                </a:solidFill>
                <a:latin typeface="Cambria" panose="02040503050406030204" pitchFamily="18" charset="0"/>
              </a:rPr>
              <a:t>repr</a:t>
            </a:r>
            <a:endParaRPr lang="en-US" sz="1600" dirty="0">
              <a:solidFill>
                <a:srgbClr val="1608F6"/>
              </a:solidFill>
              <a:latin typeface="Cambria" panose="02040503050406030204" pitchFamily="18" charset="0"/>
            </a:endParaRPr>
          </a:p>
        </p:txBody>
      </p:sp>
      <p:sp>
        <p:nvSpPr>
          <p:cNvPr id="3091" name="Rectangle 35"/>
          <p:cNvSpPr>
            <a:spLocks noChangeArrowheads="1"/>
          </p:cNvSpPr>
          <p:nvPr/>
        </p:nvSpPr>
        <p:spPr bwMode="auto">
          <a:xfrm>
            <a:off x="6049963" y="3290888"/>
            <a:ext cx="2270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cs typeface="Courier New" pitchFamily="49" charset="0"/>
              </a:rPr>
              <a:t>d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>
                <a:solidFill>
                  <a:srgbClr val="1608F6"/>
                </a:solidFill>
                <a:latin typeface="Cambria" panose="02040503050406030204" pitchFamily="18" charset="0"/>
              </a:rPr>
              <a:t>would be named 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cs typeface="Courier New" pitchFamily="49" charset="0"/>
              </a:rPr>
              <a:t>self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>
                <a:solidFill>
                  <a:srgbClr val="1608F6"/>
                </a:solidFill>
                <a:latin typeface="Cambria" panose="02040503050406030204" pitchFamily="18" charset="0"/>
              </a:rPr>
              <a:t>inside the </a:t>
            </a:r>
            <a:r>
              <a:rPr lang="en-US" sz="1600" b="1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Date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>
                <a:solidFill>
                  <a:srgbClr val="1608F6"/>
                </a:solidFill>
                <a:latin typeface="Cambria" panose="02040503050406030204" pitchFamily="18" charset="0"/>
              </a:rPr>
              <a:t>class...</a:t>
            </a:r>
          </a:p>
        </p:txBody>
      </p:sp>
      <p:cxnSp>
        <p:nvCxnSpPr>
          <p:cNvPr id="3092" name="Straight Connector 36"/>
          <p:cNvCxnSpPr>
            <a:cxnSpLocks noChangeShapeType="1"/>
          </p:cNvCxnSpPr>
          <p:nvPr/>
        </p:nvCxnSpPr>
        <p:spPr bwMode="auto">
          <a:xfrm rot="10800000" flipV="1">
            <a:off x="2801938" y="2236788"/>
            <a:ext cx="355600" cy="150812"/>
          </a:xfrm>
          <a:prstGeom prst="line">
            <a:avLst/>
          </a:prstGeom>
          <a:noFill/>
          <a:ln w="9525">
            <a:solidFill>
              <a:srgbClr val="1608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3" name="Rectangle 38"/>
          <p:cNvSpPr>
            <a:spLocks noChangeArrowheads="1"/>
          </p:cNvSpPr>
          <p:nvPr/>
        </p:nvSpPr>
        <p:spPr bwMode="auto">
          <a:xfrm>
            <a:off x="7299325" y="152400"/>
            <a:ext cx="1316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8000"/>
                </a:solidFill>
                <a:latin typeface="Calibri" pitchFamily="34" charset="0"/>
              </a:rPr>
              <a:t>design-it-yourself!</a:t>
            </a:r>
            <a:endParaRPr lang="en-US" sz="1200">
              <a:solidFill>
                <a:srgbClr val="008000"/>
              </a:solidFill>
            </a:endParaRPr>
          </a:p>
        </p:txBody>
      </p:sp>
      <p:sp>
        <p:nvSpPr>
          <p:cNvPr id="3094" name="Text Box 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1000" y="6364288"/>
            <a:ext cx="838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1608F6"/>
                </a:solidFill>
                <a:latin typeface="Calibri" pitchFamily="34" charset="0"/>
              </a:rPr>
              <a:t>data member:   </a:t>
            </a:r>
            <a:r>
              <a:rPr lang="en-US">
                <a:latin typeface="Calibri" pitchFamily="34" charset="0"/>
              </a:rPr>
              <a:t>the data in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>
                <a:latin typeface="Calibri" pitchFamily="34" charset="0"/>
              </a:rPr>
              <a:t>:  </a:t>
            </a:r>
            <a:r>
              <a:rPr lang="en-US" sz="1500" b="1">
                <a:latin typeface="Courier New" pitchFamily="49" charset="0"/>
                <a:cs typeface="Courier New" pitchFamily="49" charset="0"/>
              </a:rPr>
              <a:t>self.day, self.month, self.year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365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 dirty="0">
                <a:latin typeface="Cambria" panose="02040503050406030204" pitchFamily="18" charset="0"/>
              </a:rPr>
              <a:t>Why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dirty="0">
                <a:latin typeface="Cambria" panose="02040503050406030204" pitchFamily="18" charset="0"/>
              </a:rPr>
              <a:t>classes?</a:t>
            </a:r>
            <a:endParaRPr lang="en-US" sz="4000" b="1" i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7974" y="1143000"/>
            <a:ext cx="5513225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 smtClean="0">
                <a:latin typeface="Cambria" panose="02040503050406030204" pitchFamily="18" charset="0"/>
              </a:rPr>
              <a:t>Python </a:t>
            </a:r>
            <a:r>
              <a:rPr lang="en-US" dirty="0">
                <a:latin typeface="Cambria" panose="02040503050406030204" pitchFamily="18" charset="0"/>
              </a:rPr>
              <a:t>has no </a:t>
            </a:r>
            <a:r>
              <a:rPr lang="en-US" dirty="0" smtClean="0">
                <a:latin typeface="Cambria" panose="02040503050406030204" pitchFamily="18" charset="0"/>
              </a:rPr>
              <a:t>Connect-Four data type</a:t>
            </a:r>
            <a:r>
              <a:rPr lang="en-US" dirty="0">
                <a:latin typeface="Cambria" panose="02040503050406030204" pitchFamily="18" charset="0"/>
              </a:rPr>
              <a:t>…</a:t>
            </a:r>
          </a:p>
        </p:txBody>
      </p:sp>
      <p:sp>
        <p:nvSpPr>
          <p:cNvPr id="4100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3000" y="2843213"/>
            <a:ext cx="3048000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| | | | 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| | | |X| 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| |X| |X|O| | 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|X|O|O|O|X| |O|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---------------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0 1 2 3 4 5 6</a:t>
            </a:r>
          </a:p>
        </p:txBody>
      </p:sp>
      <p:grpSp>
        <p:nvGrpSpPr>
          <p:cNvPr id="4101" name="Group 5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28600" y="6019800"/>
            <a:ext cx="444500" cy="538163"/>
            <a:chOff x="2928" y="1051"/>
            <a:chExt cx="840" cy="957"/>
          </a:xfrm>
        </p:grpSpPr>
        <p:sp>
          <p:nvSpPr>
            <p:cNvPr id="4147" name="Freeform 53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" name="Oval 5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9" name="Oval 5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0" name="Oval 5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1" name="Oval 5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2" name="Oval 5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3" name="Oval 5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4" name="Oval 6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5" name="AutoShape 6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6" name="Freeform 62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6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6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65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2" name="Text Box 66"/>
          <p:cNvSpPr txBox="1">
            <a:spLocks noChangeArrowheads="1"/>
          </p:cNvSpPr>
          <p:nvPr/>
        </p:nvSpPr>
        <p:spPr bwMode="auto">
          <a:xfrm>
            <a:off x="685800" y="5867400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6961A"/>
                </a:solidFill>
                <a:latin typeface="Cambria" panose="02040503050406030204" pitchFamily="18" charset="0"/>
              </a:rPr>
              <a:t>Care for a game?</a:t>
            </a:r>
          </a:p>
        </p:txBody>
      </p:sp>
      <p:sp>
        <p:nvSpPr>
          <p:cNvPr id="4103" name="Text Box 6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57800" y="6167276"/>
            <a:ext cx="3657600" cy="4619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… </a:t>
            </a:r>
            <a:r>
              <a:rPr lang="en-US" dirty="0" smtClean="0">
                <a:latin typeface="Cambria" panose="02040503050406030204" pitchFamily="18" charset="0"/>
              </a:rPr>
              <a:t>but now </a:t>
            </a:r>
            <a:r>
              <a:rPr lang="en-US" dirty="0">
                <a:latin typeface="Cambria" panose="02040503050406030204" pitchFamily="18" charset="0"/>
              </a:rPr>
              <a:t>we can fix that!</a:t>
            </a:r>
          </a:p>
        </p:txBody>
      </p:sp>
      <p:sp>
        <p:nvSpPr>
          <p:cNvPr id="4104" name="Oval 68"/>
          <p:cNvSpPr>
            <a:spLocks noChangeArrowheads="1"/>
          </p:cNvSpPr>
          <p:nvPr/>
        </p:nvSpPr>
        <p:spPr bwMode="auto">
          <a:xfrm>
            <a:off x="1355725" y="27066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Oval 69"/>
          <p:cNvSpPr>
            <a:spLocks noChangeArrowheads="1"/>
          </p:cNvSpPr>
          <p:nvPr/>
        </p:nvSpPr>
        <p:spPr bwMode="auto">
          <a:xfrm>
            <a:off x="1355725" y="3068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Oval 70"/>
          <p:cNvSpPr>
            <a:spLocks noChangeArrowheads="1"/>
          </p:cNvSpPr>
          <p:nvPr/>
        </p:nvSpPr>
        <p:spPr bwMode="auto">
          <a:xfrm>
            <a:off x="1355725" y="3432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Oval 71"/>
          <p:cNvSpPr>
            <a:spLocks noChangeArrowheads="1"/>
          </p:cNvSpPr>
          <p:nvPr/>
        </p:nvSpPr>
        <p:spPr bwMode="auto">
          <a:xfrm>
            <a:off x="1355725" y="37957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Oval 72"/>
          <p:cNvSpPr>
            <a:spLocks noChangeArrowheads="1"/>
          </p:cNvSpPr>
          <p:nvPr/>
        </p:nvSpPr>
        <p:spPr bwMode="auto">
          <a:xfrm>
            <a:off x="1355725" y="41592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Oval 73"/>
          <p:cNvSpPr>
            <a:spLocks noChangeArrowheads="1"/>
          </p:cNvSpPr>
          <p:nvPr/>
        </p:nvSpPr>
        <p:spPr bwMode="auto">
          <a:xfrm>
            <a:off x="1355725" y="45227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Oval 74"/>
          <p:cNvSpPr>
            <a:spLocks noChangeArrowheads="1"/>
          </p:cNvSpPr>
          <p:nvPr/>
        </p:nvSpPr>
        <p:spPr bwMode="auto">
          <a:xfrm>
            <a:off x="1736725" y="27066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Oval 75"/>
          <p:cNvSpPr>
            <a:spLocks noChangeArrowheads="1"/>
          </p:cNvSpPr>
          <p:nvPr/>
        </p:nvSpPr>
        <p:spPr bwMode="auto">
          <a:xfrm>
            <a:off x="1736725" y="3068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Oval 76"/>
          <p:cNvSpPr>
            <a:spLocks noChangeArrowheads="1"/>
          </p:cNvSpPr>
          <p:nvPr/>
        </p:nvSpPr>
        <p:spPr bwMode="auto">
          <a:xfrm>
            <a:off x="1736725" y="3432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Oval 77"/>
          <p:cNvSpPr>
            <a:spLocks noChangeArrowheads="1"/>
          </p:cNvSpPr>
          <p:nvPr/>
        </p:nvSpPr>
        <p:spPr bwMode="auto">
          <a:xfrm>
            <a:off x="1736725" y="37957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Oval 78"/>
          <p:cNvSpPr>
            <a:spLocks noChangeArrowheads="1"/>
          </p:cNvSpPr>
          <p:nvPr/>
        </p:nvSpPr>
        <p:spPr bwMode="auto">
          <a:xfrm>
            <a:off x="1736725" y="41592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Oval 79"/>
          <p:cNvSpPr>
            <a:spLocks noChangeArrowheads="1"/>
          </p:cNvSpPr>
          <p:nvPr/>
        </p:nvSpPr>
        <p:spPr bwMode="auto">
          <a:xfrm>
            <a:off x="2117725" y="27066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Oval 80"/>
          <p:cNvSpPr>
            <a:spLocks noChangeArrowheads="1"/>
          </p:cNvSpPr>
          <p:nvPr/>
        </p:nvSpPr>
        <p:spPr bwMode="auto">
          <a:xfrm>
            <a:off x="2117725" y="3068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Oval 81"/>
          <p:cNvSpPr>
            <a:spLocks noChangeArrowheads="1"/>
          </p:cNvSpPr>
          <p:nvPr/>
        </p:nvSpPr>
        <p:spPr bwMode="auto">
          <a:xfrm>
            <a:off x="2117725" y="3432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Oval 82"/>
          <p:cNvSpPr>
            <a:spLocks noChangeArrowheads="1"/>
          </p:cNvSpPr>
          <p:nvPr/>
        </p:nvSpPr>
        <p:spPr bwMode="auto">
          <a:xfrm>
            <a:off x="2117725" y="37957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Oval 83"/>
          <p:cNvSpPr>
            <a:spLocks noChangeArrowheads="1"/>
          </p:cNvSpPr>
          <p:nvPr/>
        </p:nvSpPr>
        <p:spPr bwMode="auto">
          <a:xfrm>
            <a:off x="2117725" y="41592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Oval 84"/>
          <p:cNvSpPr>
            <a:spLocks noChangeArrowheads="1"/>
          </p:cNvSpPr>
          <p:nvPr/>
        </p:nvSpPr>
        <p:spPr bwMode="auto">
          <a:xfrm>
            <a:off x="2498725" y="27066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Oval 85"/>
          <p:cNvSpPr>
            <a:spLocks noChangeArrowheads="1"/>
          </p:cNvSpPr>
          <p:nvPr/>
        </p:nvSpPr>
        <p:spPr bwMode="auto">
          <a:xfrm>
            <a:off x="2498725" y="3068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Oval 86"/>
          <p:cNvSpPr>
            <a:spLocks noChangeArrowheads="1"/>
          </p:cNvSpPr>
          <p:nvPr/>
        </p:nvSpPr>
        <p:spPr bwMode="auto">
          <a:xfrm>
            <a:off x="2498725" y="3432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Oval 87"/>
          <p:cNvSpPr>
            <a:spLocks noChangeArrowheads="1"/>
          </p:cNvSpPr>
          <p:nvPr/>
        </p:nvSpPr>
        <p:spPr bwMode="auto">
          <a:xfrm>
            <a:off x="2498725" y="3795713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Oval 88"/>
          <p:cNvSpPr>
            <a:spLocks noChangeArrowheads="1"/>
          </p:cNvSpPr>
          <p:nvPr/>
        </p:nvSpPr>
        <p:spPr bwMode="auto">
          <a:xfrm>
            <a:off x="2498725" y="4159250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Oval 89"/>
          <p:cNvSpPr>
            <a:spLocks noChangeArrowheads="1"/>
          </p:cNvSpPr>
          <p:nvPr/>
        </p:nvSpPr>
        <p:spPr bwMode="auto">
          <a:xfrm>
            <a:off x="2879725" y="27066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Oval 90"/>
          <p:cNvSpPr>
            <a:spLocks noChangeArrowheads="1"/>
          </p:cNvSpPr>
          <p:nvPr/>
        </p:nvSpPr>
        <p:spPr bwMode="auto">
          <a:xfrm>
            <a:off x="2879725" y="3068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Oval 91"/>
          <p:cNvSpPr>
            <a:spLocks noChangeArrowheads="1"/>
          </p:cNvSpPr>
          <p:nvPr/>
        </p:nvSpPr>
        <p:spPr bwMode="auto">
          <a:xfrm>
            <a:off x="2879725" y="3432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Oval 92"/>
          <p:cNvSpPr>
            <a:spLocks noChangeArrowheads="1"/>
          </p:cNvSpPr>
          <p:nvPr/>
        </p:nvSpPr>
        <p:spPr bwMode="auto">
          <a:xfrm>
            <a:off x="2879725" y="37957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Oval 93"/>
          <p:cNvSpPr>
            <a:spLocks noChangeArrowheads="1"/>
          </p:cNvSpPr>
          <p:nvPr/>
        </p:nvSpPr>
        <p:spPr bwMode="auto">
          <a:xfrm>
            <a:off x="2879725" y="4522788"/>
            <a:ext cx="304800" cy="3048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0" name="Oval 94"/>
          <p:cNvSpPr>
            <a:spLocks noChangeArrowheads="1"/>
          </p:cNvSpPr>
          <p:nvPr/>
        </p:nvSpPr>
        <p:spPr bwMode="auto">
          <a:xfrm>
            <a:off x="3260725" y="27066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Oval 95"/>
          <p:cNvSpPr>
            <a:spLocks noChangeArrowheads="1"/>
          </p:cNvSpPr>
          <p:nvPr/>
        </p:nvSpPr>
        <p:spPr bwMode="auto">
          <a:xfrm>
            <a:off x="3260725" y="3068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2" name="Oval 96"/>
          <p:cNvSpPr>
            <a:spLocks noChangeArrowheads="1"/>
          </p:cNvSpPr>
          <p:nvPr/>
        </p:nvSpPr>
        <p:spPr bwMode="auto">
          <a:xfrm>
            <a:off x="3260725" y="3432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3" name="Oval 97"/>
          <p:cNvSpPr>
            <a:spLocks noChangeArrowheads="1"/>
          </p:cNvSpPr>
          <p:nvPr/>
        </p:nvSpPr>
        <p:spPr bwMode="auto">
          <a:xfrm>
            <a:off x="3260725" y="37957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4" name="Oval 98"/>
          <p:cNvSpPr>
            <a:spLocks noChangeArrowheads="1"/>
          </p:cNvSpPr>
          <p:nvPr/>
        </p:nvSpPr>
        <p:spPr bwMode="auto">
          <a:xfrm>
            <a:off x="3260725" y="41592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Oval 99"/>
          <p:cNvSpPr>
            <a:spLocks noChangeArrowheads="1"/>
          </p:cNvSpPr>
          <p:nvPr/>
        </p:nvSpPr>
        <p:spPr bwMode="auto">
          <a:xfrm>
            <a:off x="3641725" y="27066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6" name="Oval 100"/>
          <p:cNvSpPr>
            <a:spLocks noChangeArrowheads="1"/>
          </p:cNvSpPr>
          <p:nvPr/>
        </p:nvSpPr>
        <p:spPr bwMode="auto">
          <a:xfrm>
            <a:off x="3641725" y="30686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7" name="Oval 101"/>
          <p:cNvSpPr>
            <a:spLocks noChangeArrowheads="1"/>
          </p:cNvSpPr>
          <p:nvPr/>
        </p:nvSpPr>
        <p:spPr bwMode="auto">
          <a:xfrm>
            <a:off x="3641725" y="34321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8" name="Oval 102"/>
          <p:cNvSpPr>
            <a:spLocks noChangeArrowheads="1"/>
          </p:cNvSpPr>
          <p:nvPr/>
        </p:nvSpPr>
        <p:spPr bwMode="auto">
          <a:xfrm>
            <a:off x="3641725" y="3795713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9" name="Oval 103"/>
          <p:cNvSpPr>
            <a:spLocks noChangeArrowheads="1"/>
          </p:cNvSpPr>
          <p:nvPr/>
        </p:nvSpPr>
        <p:spPr bwMode="auto">
          <a:xfrm>
            <a:off x="3641725" y="415925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40" name="Oval 104"/>
          <p:cNvSpPr>
            <a:spLocks noChangeArrowheads="1"/>
          </p:cNvSpPr>
          <p:nvPr/>
        </p:nvSpPr>
        <p:spPr bwMode="auto">
          <a:xfrm>
            <a:off x="3641725" y="452278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41" name="Rectangle 105"/>
          <p:cNvSpPr>
            <a:spLocks noChangeArrowheads="1"/>
          </p:cNvSpPr>
          <p:nvPr/>
        </p:nvSpPr>
        <p:spPr bwMode="auto">
          <a:xfrm>
            <a:off x="1295400" y="2622550"/>
            <a:ext cx="2714625" cy="22780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2" name="Oval 120" descr="Dark vertical"/>
          <p:cNvSpPr>
            <a:spLocks noChangeArrowheads="1"/>
          </p:cNvSpPr>
          <p:nvPr/>
        </p:nvSpPr>
        <p:spPr bwMode="auto">
          <a:xfrm>
            <a:off x="1746250" y="45307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43" name="Oval 121" descr="Dark vertical"/>
          <p:cNvSpPr>
            <a:spLocks noChangeArrowheads="1"/>
          </p:cNvSpPr>
          <p:nvPr/>
        </p:nvSpPr>
        <p:spPr bwMode="auto">
          <a:xfrm>
            <a:off x="2127250" y="45307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44" name="Oval 122" descr="Dark vertical"/>
          <p:cNvSpPr>
            <a:spLocks noChangeArrowheads="1"/>
          </p:cNvSpPr>
          <p:nvPr/>
        </p:nvSpPr>
        <p:spPr bwMode="auto">
          <a:xfrm>
            <a:off x="2508250" y="4530725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45" name="Oval 123" descr="Dark vertical"/>
          <p:cNvSpPr>
            <a:spLocks noChangeArrowheads="1"/>
          </p:cNvSpPr>
          <p:nvPr/>
        </p:nvSpPr>
        <p:spPr bwMode="auto">
          <a:xfrm>
            <a:off x="2879725" y="4171950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46" name="Oval 124" descr="Dark vertical"/>
          <p:cNvSpPr>
            <a:spLocks noChangeArrowheads="1"/>
          </p:cNvSpPr>
          <p:nvPr/>
        </p:nvSpPr>
        <p:spPr bwMode="auto">
          <a:xfrm>
            <a:off x="3260725" y="4516438"/>
            <a:ext cx="304800" cy="304800"/>
          </a:xfrm>
          <a:prstGeom prst="ellipse">
            <a:avLst/>
          </a:prstGeom>
          <a:pattFill prst="dkVert">
            <a:fgClr>
              <a:srgbClr val="FF00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362043" y="4900613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b2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81000" y="1219200"/>
            <a:ext cx="5791200" cy="2362200"/>
          </a:xfrm>
          <a:prstGeom prst="roundRect">
            <a:avLst/>
          </a:prstGeom>
          <a:solidFill>
            <a:srgbClr val="FFED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52400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latin typeface="Cambria" pitchFamily="18" charset="0"/>
              </a:rPr>
              <a:t>Data design…</a:t>
            </a:r>
          </a:p>
        </p:txBody>
      </p:sp>
      <p:sp>
        <p:nvSpPr>
          <p:cNvPr id="512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2954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(</a:t>
            </a:r>
            <a:r>
              <a:rPr lang="en-US" b="1" dirty="0">
                <a:solidFill>
                  <a:srgbClr val="0902AB"/>
                </a:solidFill>
                <a:latin typeface="Cambria" panose="02040503050406030204" pitchFamily="18" charset="0"/>
              </a:rPr>
              <a:t>Data Members</a:t>
            </a:r>
            <a:r>
              <a:rPr lang="en-US" dirty="0">
                <a:latin typeface="Cambria" panose="02040503050406030204" pitchFamily="18" charset="0"/>
              </a:rPr>
              <a:t>) What data do we need?</a:t>
            </a:r>
          </a:p>
        </p:txBody>
      </p:sp>
      <p:sp>
        <p:nvSpPr>
          <p:cNvPr id="5124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38862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(</a:t>
            </a:r>
            <a:r>
              <a:rPr lang="en-US" b="1" dirty="0">
                <a:solidFill>
                  <a:srgbClr val="0902AB"/>
                </a:solidFill>
                <a:latin typeface="Cambria" panose="02040503050406030204" pitchFamily="18" charset="0"/>
              </a:rPr>
              <a:t>Methods</a:t>
            </a:r>
            <a:r>
              <a:rPr lang="en-US" dirty="0">
                <a:latin typeface="Cambria" panose="02040503050406030204" pitchFamily="18" charset="0"/>
              </a:rPr>
              <a:t>) What are </a:t>
            </a:r>
            <a:r>
              <a:rPr lang="en-US" dirty="0" smtClean="0">
                <a:latin typeface="Cambria" panose="02040503050406030204" pitchFamily="18" charset="0"/>
              </a:rPr>
              <a:t>the capabilities </a:t>
            </a:r>
            <a:r>
              <a:rPr lang="en-US" dirty="0">
                <a:latin typeface="Cambria" panose="02040503050406030204" pitchFamily="18" charset="0"/>
              </a:rPr>
              <a:t>we want? </a:t>
            </a:r>
          </a:p>
        </p:txBody>
      </p:sp>
      <p:pic>
        <p:nvPicPr>
          <p:cNvPr id="5125" name="Picture 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522288"/>
            <a:ext cx="218598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679167">
            <a:off x="7005638" y="330200"/>
            <a:ext cx="1838325" cy="322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dirty="0">
                <a:latin typeface="Cambria" pitchFamily="18" charset="0"/>
              </a:rPr>
              <a:t>Not limited to 7x6!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5791200" y="2331118"/>
            <a:ext cx="3038437" cy="1028700"/>
          </a:xfrm>
          <a:prstGeom prst="rightArrow">
            <a:avLst/>
          </a:prstGeom>
          <a:solidFill>
            <a:srgbClr val="CCEC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72704" y="5105400"/>
            <a:ext cx="3970696" cy="9528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1608F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614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4525" y="1619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smtClean="0">
                <a:latin typeface="Cambria" panose="02040503050406030204" pitchFamily="18" charset="0"/>
              </a:rPr>
              <a:t>Our Board</a:t>
            </a:r>
            <a:r>
              <a:rPr lang="en-US" sz="3600" dirty="0" smtClean="0">
                <a:latin typeface="Cambria" panose="020405030504060302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</a:rPr>
              <a:t>object,</a:t>
            </a:r>
            <a:r>
              <a:rPr lang="en-US" sz="4000" dirty="0">
                <a:latin typeface="Cambria" panose="02040503050406030204" pitchFamily="18" charset="0"/>
              </a:rPr>
              <a:t>  </a:t>
            </a:r>
            <a:r>
              <a:rPr lang="en-US" sz="4000" b="1" dirty="0">
                <a:latin typeface="Courier New" pitchFamily="49" charset="0"/>
              </a:rPr>
              <a:t>b</a:t>
            </a:r>
          </a:p>
        </p:txBody>
      </p:sp>
      <p:sp>
        <p:nvSpPr>
          <p:cNvPr id="6147" name="AutoShap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722438"/>
            <a:ext cx="1828800" cy="12192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7038" y="2325688"/>
            <a:ext cx="8699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Board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b</a:t>
            </a:r>
            <a:endParaRPr lang="en-US" sz="2800" b="1">
              <a:latin typeface="Courier New" pitchFamily="49" charset="0"/>
            </a:endParaRPr>
          </a:p>
        </p:txBody>
      </p:sp>
      <p:grpSp>
        <p:nvGrpSpPr>
          <p:cNvPr id="6150" name="Group 1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05720" y="3308350"/>
            <a:ext cx="1143000" cy="838200"/>
            <a:chOff x="3360" y="2544"/>
            <a:chExt cx="816" cy="480"/>
          </a:xfrm>
        </p:grpSpPr>
        <p:sp>
          <p:nvSpPr>
            <p:cNvPr id="6237" name="AutoShape 14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8" name="Rectangle 15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3473" y="2760"/>
              <a:ext cx="361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endParaRPr lang="en-US" sz="1600" b="1" dirty="0">
                <a:latin typeface="Courier New" pitchFamily="49" charset="0"/>
              </a:endParaRPr>
            </a:p>
          </p:txBody>
        </p:sp>
      </p:grpSp>
      <p:sp>
        <p:nvSpPr>
          <p:cNvPr id="6151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3787021"/>
            <a:ext cx="990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err="1" smtClean="0">
                <a:latin typeface="Calibri" panose="020F0502020204030204" pitchFamily="34" charset="0"/>
              </a:rPr>
              <a:t>b.width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6152" name="AutoShape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3800" y="1382461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59200" y="1587249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154" name="AutoShape 2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48175" y="1382461"/>
            <a:ext cx="820737" cy="450850"/>
          </a:xfrm>
          <a:prstGeom prst="cube">
            <a:avLst>
              <a:gd name="adj" fmla="val 57745"/>
            </a:avLst>
          </a:prstGeom>
          <a:solidFill>
            <a:srgbClr val="CCEC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73575" y="1587249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156" name="AutoShap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22862" y="1382461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48262" y="1587249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158" name="AutoShap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733800" y="1939674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Rectangle 3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59200" y="2144461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160" name="AutoShape 3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48175" y="1939674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Rectangle 3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73575" y="2144461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162" name="AutoShape 3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22862" y="1939674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Rectangle 3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48262" y="2144461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164" name="AutoShape 3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97704" y="2473074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Rectangle 3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723104" y="2677861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166" name="AutoShape 3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12079" y="2473074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Rectangle 3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37479" y="2677861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168" name="AutoShape 3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086766" y="2473074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Rectangle 4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12166" y="2677861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170" name="AutoShape 4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231357" y="1849186"/>
            <a:ext cx="1295400" cy="762000"/>
          </a:xfrm>
          <a:prstGeom prst="cube">
            <a:avLst>
              <a:gd name="adj" fmla="val 4778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Rectangle 4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133600" y="2262518"/>
            <a:ext cx="109537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dirty="0" err="1" smtClean="0">
                <a:latin typeface="Calibri" panose="020F0502020204030204" pitchFamily="34" charset="0"/>
              </a:rPr>
              <a:t>b.data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6173" name="AutoShape 4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19775" y="1382461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4" name="Rectangle 4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845175" y="1587249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175" name="AutoShape 4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19775" y="1939674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Rectangle 48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845175" y="2144461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177" name="AutoShape 4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783679" y="2473074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Rectangle 50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809079" y="2677861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grpSp>
        <p:nvGrpSpPr>
          <p:cNvPr id="6179" name="Group 55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1621757" y="3290888"/>
            <a:ext cx="1143000" cy="844550"/>
            <a:chOff x="3360" y="2544"/>
            <a:chExt cx="816" cy="480"/>
          </a:xfrm>
        </p:grpSpPr>
        <p:sp>
          <p:nvSpPr>
            <p:cNvPr id="6235" name="AutoShape 56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3360" y="2544"/>
              <a:ext cx="816" cy="480"/>
            </a:xfrm>
            <a:prstGeom prst="cube">
              <a:avLst>
                <a:gd name="adj" fmla="val 4778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" name="Rectangle 57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3473" y="2760"/>
              <a:ext cx="36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endParaRPr lang="en-US" sz="1600" b="1" dirty="0">
                <a:latin typeface="Courier New" pitchFamily="49" charset="0"/>
              </a:endParaRPr>
            </a:p>
          </p:txBody>
        </p:sp>
      </p:grpSp>
      <p:sp>
        <p:nvSpPr>
          <p:cNvPr id="6180" name="Rectangle 5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484313" y="3779083"/>
            <a:ext cx="9906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err="1" smtClean="0">
                <a:latin typeface="Calibri" panose="020F0502020204030204" pitchFamily="34" charset="0"/>
              </a:rPr>
              <a:t>b.height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6181" name="Text Box 61"/>
          <p:cNvSpPr txBox="1">
            <a:spLocks noChangeArrowheads="1"/>
          </p:cNvSpPr>
          <p:nvPr/>
        </p:nvSpPr>
        <p:spPr bwMode="auto">
          <a:xfrm>
            <a:off x="994608" y="6173536"/>
            <a:ext cx="723900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How could we set </a:t>
            </a:r>
            <a:r>
              <a:rPr lang="en-US" sz="3200" b="1" dirty="0">
                <a:solidFill>
                  <a:srgbClr val="1608F6"/>
                </a:solidFill>
                <a:latin typeface="Calibri" pitchFamily="34" charset="0"/>
              </a:rPr>
              <a:t>?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to </a:t>
            </a:r>
            <a:r>
              <a:rPr lang="en-US" sz="3200" b="1" dirty="0" smtClean="0">
                <a:latin typeface="Calibri" pitchFamily="34" charset="0"/>
              </a:rPr>
              <a:t>'X'</a:t>
            </a:r>
            <a:r>
              <a:rPr lang="en-US" sz="3200" dirty="0" smtClean="0">
                <a:latin typeface="Calibri" pitchFamily="34" charset="0"/>
              </a:rPr>
              <a:t> and </a:t>
            </a:r>
            <a:r>
              <a:rPr lang="en-US" sz="3200" b="1" dirty="0">
                <a:solidFill>
                  <a:srgbClr val="FF9900"/>
                </a:solidFill>
                <a:latin typeface="Calibri" pitchFamily="34" charset="0"/>
              </a:rPr>
              <a:t>?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to </a:t>
            </a:r>
            <a:r>
              <a:rPr lang="en-US" sz="3200" b="1" dirty="0" smtClean="0">
                <a:latin typeface="Calibri" pitchFamily="34" charset="0"/>
              </a:rPr>
              <a:t>'O'</a:t>
            </a:r>
            <a:endParaRPr lang="en-US" sz="32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82" name="AutoShap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715166" y="3058861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Rectangle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740566" y="3263649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184" name="AutoShap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429541" y="3058861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Rectangl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454941" y="3263649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186" name="AutoShape 3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104229" y="3058861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7" name="Rectangle 4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29629" y="3263649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188" name="AutoShape 4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801141" y="3058861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9" name="Rectangle 50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826541" y="3263649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190" name="AutoShape 4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543675" y="1364999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1" name="Rectangle 4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569075" y="1569786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192" name="AutoShape 47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543675" y="1922211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3" name="Rectangle 48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569075" y="2126999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194" name="AutoShape 49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507579" y="2455611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5" name="Rectangle 50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532979" y="2660399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196" name="AutoShape 4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525041" y="3041399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7" name="Rectangle 5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550441" y="3246186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198" name="AutoShape 45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277100" y="1347536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9" name="Rectangle 46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302500" y="1552324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200" name="AutoShape 47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277100" y="1904749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1" name="Rectangle 48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7302500" y="2109536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202" name="AutoShape 49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7241004" y="2438149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3" name="Rectangle 50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266404" y="2642936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204" name="AutoShape 49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258466" y="3023936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5" name="Rectangle 50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283866" y="3228724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206" name="Rectangle 70"/>
          <p:cNvSpPr>
            <a:spLocks noChangeArrowheads="1"/>
          </p:cNvSpPr>
          <p:nvPr/>
        </p:nvSpPr>
        <p:spPr bwMode="auto">
          <a:xfrm>
            <a:off x="611004" y="3217863"/>
            <a:ext cx="35939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1608F6"/>
                </a:solidFill>
                <a:latin typeface="Calibri" pitchFamily="34" charset="0"/>
              </a:rPr>
              <a:t>7</a:t>
            </a:r>
            <a:endParaRPr lang="en-US" sz="2700" dirty="0">
              <a:solidFill>
                <a:srgbClr val="1608F6"/>
              </a:solidFill>
            </a:endParaRPr>
          </a:p>
        </p:txBody>
      </p:sp>
      <p:sp>
        <p:nvSpPr>
          <p:cNvPr id="6207" name="Rectangle 71"/>
          <p:cNvSpPr>
            <a:spLocks noChangeArrowheads="1"/>
          </p:cNvSpPr>
          <p:nvPr/>
        </p:nvSpPr>
        <p:spPr bwMode="auto">
          <a:xfrm>
            <a:off x="1933392" y="3200400"/>
            <a:ext cx="35939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1608F6"/>
                </a:solidFill>
                <a:latin typeface="Calibri" pitchFamily="34" charset="0"/>
              </a:rPr>
              <a:t>6</a:t>
            </a:r>
            <a:endParaRPr lang="en-US" sz="2700" dirty="0">
              <a:solidFill>
                <a:srgbClr val="1608F6"/>
              </a:solidFill>
            </a:endParaRPr>
          </a:p>
        </p:txBody>
      </p:sp>
      <p:sp>
        <p:nvSpPr>
          <p:cNvPr id="6211" name="AutoShape 35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702215" y="3627186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2" name="Rectangle 36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727615" y="3831974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213" name="AutoShape 37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416590" y="3627186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4" name="Rectangle 38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441990" y="3831974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215" name="AutoShape 39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091277" y="3627186"/>
            <a:ext cx="820738" cy="450850"/>
          </a:xfrm>
          <a:prstGeom prst="cube">
            <a:avLst>
              <a:gd name="adj" fmla="val 57745"/>
            </a:avLst>
          </a:prstGeom>
          <a:solidFill>
            <a:srgbClr val="FFEDCD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6" name="Rectangle 40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5116677" y="3831974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217" name="AutoShape 49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788190" y="3627186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8" name="Rectangle 50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5813590" y="3831974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219" name="AutoShape 49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512090" y="3609724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0" name="Rectangle 50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6537490" y="3814511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221" name="AutoShape 4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245515" y="3592261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2" name="Rectangle 50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7270915" y="3797049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6223" name="Rectangle 58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657600" y="4648200"/>
            <a:ext cx="64414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col 0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840957" y="1752349"/>
            <a:ext cx="0" cy="3016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 flipV="1">
            <a:off x="2831432" y="1623761"/>
            <a:ext cx="893763" cy="1444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31" name="Rectangle 69"/>
          <p:cNvSpPr>
            <a:spLocks noChangeArrowheads="1"/>
          </p:cNvSpPr>
          <p:nvPr/>
        </p:nvSpPr>
        <p:spPr bwMode="auto">
          <a:xfrm>
            <a:off x="5311940" y="3533524"/>
            <a:ext cx="3095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endParaRPr lang="en-US" sz="2100" dirty="0">
              <a:solidFill>
                <a:srgbClr val="C00000"/>
              </a:solidFill>
            </a:endParaRPr>
          </a:p>
        </p:txBody>
      </p:sp>
      <p:sp>
        <p:nvSpPr>
          <p:cNvPr id="6233" name="Rectangle 10"/>
          <p:cNvSpPr>
            <a:spLocks noChangeArrowheads="1"/>
          </p:cNvSpPr>
          <p:nvPr/>
        </p:nvSpPr>
        <p:spPr bwMode="auto">
          <a:xfrm>
            <a:off x="478739" y="5320221"/>
            <a:ext cx="614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Courier New" pitchFamily="49" charset="0"/>
              </a:rPr>
              <a:t>b</a:t>
            </a:r>
            <a:r>
              <a:rPr lang="en-US" sz="2800" b="1" dirty="0" smtClean="0">
                <a:latin typeface="Courier New" pitchFamily="49" charset="0"/>
              </a:rPr>
              <a:t>.</a:t>
            </a:r>
            <a:endParaRPr lang="en-US" sz="2800" dirty="0"/>
          </a:p>
        </p:txBody>
      </p:sp>
      <p:sp>
        <p:nvSpPr>
          <p:cNvPr id="95" name="Rectangle 69"/>
          <p:cNvSpPr>
            <a:spLocks noChangeArrowheads="1"/>
          </p:cNvSpPr>
          <p:nvPr/>
        </p:nvSpPr>
        <p:spPr bwMode="auto">
          <a:xfrm>
            <a:off x="4687887" y="1295400"/>
            <a:ext cx="3095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1608F6"/>
                </a:solidFill>
                <a:latin typeface="Calibri" pitchFamily="34" charset="0"/>
              </a:rPr>
              <a:t>?</a:t>
            </a:r>
            <a:endParaRPr lang="en-US" sz="2100" dirty="0">
              <a:solidFill>
                <a:srgbClr val="1608F6"/>
              </a:solidFill>
            </a:endParaRPr>
          </a:p>
        </p:txBody>
      </p:sp>
      <p:sp>
        <p:nvSpPr>
          <p:cNvPr id="6148" name="Freeform 9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1169988" y="1330324"/>
            <a:ext cx="1435315" cy="779211"/>
          </a:xfrm>
          <a:custGeom>
            <a:avLst/>
            <a:gdLst>
              <a:gd name="T0" fmla="*/ 0 w 1057"/>
              <a:gd name="T1" fmla="*/ 2147483647 h 432"/>
              <a:gd name="T2" fmla="*/ 0 w 1057"/>
              <a:gd name="T3" fmla="*/ 0 h 432"/>
              <a:gd name="T4" fmla="*/ 2147483647 w 1057"/>
              <a:gd name="T5" fmla="*/ 2147483647 h 432"/>
              <a:gd name="T6" fmla="*/ 0 60000 65536"/>
              <a:gd name="T7" fmla="*/ 0 60000 65536"/>
              <a:gd name="T8" fmla="*/ 0 60000 65536"/>
              <a:gd name="T9" fmla="*/ 0 w 1057"/>
              <a:gd name="T10" fmla="*/ 0 h 432"/>
              <a:gd name="T11" fmla="*/ 1057 w 1057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432">
                <a:moveTo>
                  <a:pt x="0" y="432"/>
                </a:moveTo>
                <a:lnTo>
                  <a:pt x="0" y="0"/>
                </a:lnTo>
                <a:lnTo>
                  <a:pt x="1057" y="364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AutoShape 45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993479" y="1347536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46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018879" y="1552324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98" name="AutoShape 47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7993479" y="1904749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48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018879" y="2109536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102" name="AutoShape 49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7957383" y="2438149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Rectangle 50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7982783" y="2642936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106" name="AutoShape 49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7974845" y="3023936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50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000245" y="3228724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108" name="AutoShape 49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7961894" y="3592261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50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7987294" y="3797049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134" name="AutoShape 35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3698457" y="4165599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Rectangle 36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3723857" y="4370387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136" name="AutoShape 37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4412832" y="4165599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Rectangle 38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438232" y="4370387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138" name="AutoShape 39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5087520" y="4165599"/>
            <a:ext cx="820737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Rectangle 40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5112920" y="4370387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140" name="AutoShape 49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5784432" y="4165599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Rectangle 50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5809832" y="4370387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142" name="AutoShape 49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6508332" y="4148137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Rectangle 50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6533732" y="4352924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144" name="AutoShape 49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241757" y="4130674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Rectangle 50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267157" y="4335462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146" name="AutoShape 49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958136" y="4130674"/>
            <a:ext cx="820738" cy="450850"/>
          </a:xfrm>
          <a:prstGeom prst="cube">
            <a:avLst>
              <a:gd name="adj" fmla="val 57745"/>
            </a:avLst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Rectangle 50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983536" y="4335462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str</a:t>
            </a:r>
          </a:p>
        </p:txBody>
      </p:sp>
      <p:sp>
        <p:nvSpPr>
          <p:cNvPr id="148" name="Rectangle 58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4385052" y="4648200"/>
            <a:ext cx="64414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col 1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9" name="Rectangle 58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5041232" y="4648200"/>
            <a:ext cx="64414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col 2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0" name="Rectangle 58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5768684" y="4648200"/>
            <a:ext cx="64414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col 3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6464968" y="4648200"/>
            <a:ext cx="64414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col 4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2" name="Rectangle 58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192420" y="4648200"/>
            <a:ext cx="64414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col 5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3" name="Rectangle 58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912768" y="4648200"/>
            <a:ext cx="64414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col 6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4" name="Rectangle 58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3101684" y="4297800"/>
            <a:ext cx="64414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row 5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5" name="Rectangle 58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3101684" y="3727450"/>
            <a:ext cx="64414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row 4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6" name="Rectangle 5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3101684" y="3161150"/>
            <a:ext cx="64414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row 3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7" name="Rectangle 58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3101684" y="2590800"/>
            <a:ext cx="64414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row 2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8" name="Rectangle 58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3276600" y="1313968"/>
            <a:ext cx="64414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row 0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9" name="Rectangle 58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3404936" y="1866835"/>
            <a:ext cx="644148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row 1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0" name="Rounded Rectangle 159"/>
          <p:cNvSpPr/>
          <p:nvPr/>
        </p:nvSpPr>
        <p:spPr bwMode="auto">
          <a:xfrm>
            <a:off x="4868504" y="5105400"/>
            <a:ext cx="3970696" cy="9528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61" name="Rectangle 10"/>
          <p:cNvSpPr>
            <a:spLocks noChangeArrowheads="1"/>
          </p:cNvSpPr>
          <p:nvPr/>
        </p:nvSpPr>
        <p:spPr bwMode="auto">
          <a:xfrm>
            <a:off x="4974539" y="5320221"/>
            <a:ext cx="614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Courier New" pitchFamily="49" charset="0"/>
              </a:rPr>
              <a:t>b</a:t>
            </a:r>
            <a:r>
              <a:rPr lang="en-US" sz="2800" b="1" dirty="0" smtClean="0">
                <a:latin typeface="Courier New" pitchFamily="49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381000" y="3743280"/>
            <a:ext cx="7543800" cy="288612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52400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latin typeface="Cambria" pitchFamily="18" charset="0"/>
              </a:rPr>
              <a:t>Data design…</a:t>
            </a:r>
          </a:p>
        </p:txBody>
      </p:sp>
      <p:sp>
        <p:nvSpPr>
          <p:cNvPr id="512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2954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(</a:t>
            </a:r>
            <a:r>
              <a:rPr lang="en-US" b="1" dirty="0">
                <a:solidFill>
                  <a:srgbClr val="0902AB"/>
                </a:solidFill>
                <a:latin typeface="Cambria" panose="02040503050406030204" pitchFamily="18" charset="0"/>
              </a:rPr>
              <a:t>Data Members</a:t>
            </a:r>
            <a:r>
              <a:rPr lang="en-US" dirty="0">
                <a:latin typeface="Cambria" panose="02040503050406030204" pitchFamily="18" charset="0"/>
              </a:rPr>
              <a:t>) What data do we need?</a:t>
            </a:r>
          </a:p>
        </p:txBody>
      </p:sp>
      <p:sp>
        <p:nvSpPr>
          <p:cNvPr id="5124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38862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</a:rPr>
              <a:t>(</a:t>
            </a:r>
            <a:r>
              <a:rPr lang="en-US" b="1" dirty="0">
                <a:solidFill>
                  <a:srgbClr val="0902AB"/>
                </a:solidFill>
                <a:latin typeface="Cambria" panose="02040503050406030204" pitchFamily="18" charset="0"/>
              </a:rPr>
              <a:t>Methods</a:t>
            </a:r>
            <a:r>
              <a:rPr lang="en-US" dirty="0">
                <a:latin typeface="Cambria" panose="02040503050406030204" pitchFamily="18" charset="0"/>
              </a:rPr>
              <a:t>) What are </a:t>
            </a:r>
            <a:r>
              <a:rPr lang="en-US" dirty="0" smtClean="0">
                <a:latin typeface="Cambria" panose="02040503050406030204" pitchFamily="18" charset="0"/>
              </a:rPr>
              <a:t>the capabilities </a:t>
            </a:r>
            <a:r>
              <a:rPr lang="en-US" dirty="0">
                <a:latin typeface="Cambria" panose="02040503050406030204" pitchFamily="18" charset="0"/>
              </a:rPr>
              <a:t>we want? </a:t>
            </a:r>
          </a:p>
        </p:txBody>
      </p:sp>
      <p:pic>
        <p:nvPicPr>
          <p:cNvPr id="5125" name="Picture 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522288"/>
            <a:ext cx="218598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679167">
            <a:off x="7005638" y="330200"/>
            <a:ext cx="1838325" cy="322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dirty="0">
                <a:latin typeface="Cambria" pitchFamily="18" charset="0"/>
              </a:rPr>
              <a:t>Not limited to 7x6!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5922187" y="5486400"/>
            <a:ext cx="3038437" cy="1028700"/>
          </a:xfrm>
          <a:prstGeom prst="rightArrow">
            <a:avLst/>
          </a:prstGeom>
          <a:solidFill>
            <a:srgbClr val="FFEDCD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1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EC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ClassFiles:Microsoft Office 98:Templates:Blank Presentation</Template>
  <TotalTime>32044</TotalTime>
  <Words>3376</Words>
  <Application>Microsoft Office PowerPoint</Application>
  <PresentationFormat>On-screen Show (4:3)</PresentationFormat>
  <Paragraphs>829</Paragraphs>
  <Slides>46</Slides>
  <Notes>46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Zach Dodds</dc:creator>
  <cp:lastModifiedBy>Geoff Kuenning</cp:lastModifiedBy>
  <cp:revision>385</cp:revision>
  <cp:lastPrinted>2018-04-05T01:42:43Z</cp:lastPrinted>
  <dcterms:created xsi:type="dcterms:W3CDTF">2010-11-11T01:46:52Z</dcterms:created>
  <dcterms:modified xsi:type="dcterms:W3CDTF">2018-04-05T01:54:09Z</dcterms:modified>
</cp:coreProperties>
</file>