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47" r:id="rId2"/>
    <p:sldId id="370" r:id="rId3"/>
    <p:sldId id="316" r:id="rId4"/>
    <p:sldId id="348" r:id="rId5"/>
    <p:sldId id="320" r:id="rId6"/>
    <p:sldId id="321" r:id="rId7"/>
    <p:sldId id="322" r:id="rId8"/>
    <p:sldId id="323" r:id="rId9"/>
    <p:sldId id="324" r:id="rId10"/>
    <p:sldId id="366" r:id="rId11"/>
    <p:sldId id="365" r:id="rId12"/>
    <p:sldId id="363" r:id="rId13"/>
    <p:sldId id="364" r:id="rId14"/>
    <p:sldId id="325" r:id="rId15"/>
    <p:sldId id="326" r:id="rId16"/>
    <p:sldId id="367" r:id="rId17"/>
    <p:sldId id="327" r:id="rId18"/>
    <p:sldId id="328" r:id="rId19"/>
    <p:sldId id="329" r:id="rId20"/>
    <p:sldId id="368" r:id="rId21"/>
    <p:sldId id="315" r:id="rId22"/>
    <p:sldId id="349" r:id="rId23"/>
    <p:sldId id="350" r:id="rId24"/>
    <p:sldId id="351" r:id="rId25"/>
    <p:sldId id="352" r:id="rId26"/>
    <p:sldId id="353" r:id="rId27"/>
    <p:sldId id="356" r:id="rId28"/>
    <p:sldId id="357" r:id="rId29"/>
    <p:sldId id="358" r:id="rId30"/>
    <p:sldId id="359" r:id="rId31"/>
    <p:sldId id="360" r:id="rId32"/>
    <p:sldId id="361" r:id="rId33"/>
    <p:sldId id="369" r:id="rId34"/>
  </p:sldIdLst>
  <p:sldSz cx="9144000" cy="6858000" type="screen4x3"/>
  <p:notesSz cx="6985000" cy="9271000"/>
  <p:custShowLst>
    <p:custShow name="For screen" id="0">
      <p:sldLst>
        <p:sld r:id="rId2"/>
        <p:sld r:id="rId3"/>
        <p:sld r:id="rId4"/>
        <p:sld r:id="rId5"/>
        <p:sld r:id="rId6"/>
        <p:sld r:id="rId7"/>
        <p:sld r:id="rId8"/>
        <p:sld r:id="rId9"/>
        <p:sld r:id="rId10"/>
        <p:sld r:id="rId12"/>
        <p:sld r:id="rId13"/>
        <p:sld r:id="rId14"/>
        <p:sld r:id="rId15"/>
        <p:sld r:id="rId16"/>
        <p:sld r:id="rId18"/>
        <p:sld r:id="rId19"/>
        <p:sld r:id="rId20"/>
        <p:sld r:id="rId22"/>
        <p:sld r:id="rId23"/>
        <p:sld r:id="rId24"/>
        <p:sld r:id="rId25"/>
        <p:sld r:id="rId26"/>
        <p:sld r:id="rId27"/>
        <p:sld r:id="rId28"/>
        <p:sld r:id="rId29"/>
        <p:sld r:id="rId30"/>
        <p:sld r:id="rId31"/>
        <p:sld r:id="rId32"/>
        <p:sld r:id="rId33"/>
        <p:sld r:id="rId34"/>
      </p:sldLst>
    </p:custShow>
    <p:custShow name="For printing" id="1">
      <p:sldLst>
        <p:sld r:id="rId2"/>
        <p:sld r:id="rId3"/>
        <p:sld r:id="rId4"/>
        <p:sld r:id="rId5"/>
        <p:sld r:id="rId6"/>
        <p:sld r:id="rId7"/>
        <p:sld r:id="rId8"/>
        <p:sld r:id="rId9"/>
        <p:sld r:id="rId11"/>
        <p:sld r:id="rId12"/>
        <p:sld r:id="rId15"/>
        <p:sld r:id="rId17"/>
        <p:sld r:id="rId18"/>
        <p:sld r:id="rId19"/>
        <p:sld r:id="rId21"/>
        <p:sld r:id="rId22"/>
        <p:sld r:id="rId23"/>
        <p:sld r:id="rId24"/>
        <p:sld r:id="rId25"/>
        <p:sld r:id="rId26"/>
        <p:sld r:id="rId27"/>
        <p:sld r:id="rId28"/>
        <p:sld r:id="rId29"/>
        <p:sld r:id="rId30"/>
        <p:sld r:id="rId31"/>
        <p:sld r:id="rId33"/>
        <p:sld r:id="rId34"/>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923"/>
    <a:srgbClr val="07A738"/>
    <a:srgbClr val="FF052A"/>
    <a:srgbClr val="B307E8"/>
    <a:srgbClr val="0F0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2960" autoAdjust="0"/>
  </p:normalViewPr>
  <p:slideViewPr>
    <p:cSldViewPr>
      <p:cViewPr varScale="1">
        <p:scale>
          <a:sx n="91" d="100"/>
          <a:sy n="91"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3" name="Rectangle 3"/>
          <p:cNvSpPr>
            <a:spLocks noGrp="1" noChangeArrowheads="1"/>
          </p:cNvSpPr>
          <p:nvPr>
            <p:ph type="dt" sz="quarter"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143364" name="Rectangle 4"/>
          <p:cNvSpPr>
            <a:spLocks noGrp="1" noChangeArrowheads="1"/>
          </p:cNvSpPr>
          <p:nvPr>
            <p:ph type="ftr" sz="quarter" idx="2"/>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5" name="Rectangle 5"/>
          <p:cNvSpPr>
            <a:spLocks noGrp="1" noChangeArrowheads="1"/>
          </p:cNvSpPr>
          <p:nvPr>
            <p:ph type="sldNum" sz="quarter" idx="3"/>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45A74733-4758-405B-A5F4-5D2732D0D46C}" type="slidenum">
              <a:rPr lang="en-US"/>
              <a:pPr>
                <a:defRPr/>
              </a:pPr>
              <a:t>‹#›</a:t>
            </a:fld>
            <a:endParaRPr lang="en-US"/>
          </a:p>
        </p:txBody>
      </p:sp>
    </p:spTree>
    <p:extLst>
      <p:ext uri="{BB962C8B-B14F-4D97-AF65-F5344CB8AC3E}">
        <p14:creationId xmlns:p14="http://schemas.microsoft.com/office/powerpoint/2010/main" val="413026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47" name="Rectangle 3"/>
          <p:cNvSpPr>
            <a:spLocks noGrp="1" noChangeArrowheads="1"/>
          </p:cNvSpPr>
          <p:nvPr>
            <p:ph type="dt"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algn="r" defTabSz="927954">
              <a:defRPr sz="1200">
                <a:latin typeface="Arial" charset="0"/>
                <a:ea typeface="ＭＳ Ｐゴシック" pitchFamily="1"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98500" y="4403725"/>
            <a:ext cx="55880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51"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algn="r" defTabSz="927954">
              <a:defRPr sz="1200">
                <a:latin typeface="Arial" charset="0"/>
                <a:ea typeface="ＭＳ Ｐゴシック" pitchFamily="1" charset="-128"/>
              </a:defRPr>
            </a:lvl1pPr>
          </a:lstStyle>
          <a:p>
            <a:pPr>
              <a:defRPr/>
            </a:pPr>
            <a:fld id="{55E19BD2-B969-4673-B1CD-B8D05F583AF6}" type="slidenum">
              <a:rPr lang="en-US"/>
              <a:pPr>
                <a:defRPr/>
              </a:pPr>
              <a:t>‹#›</a:t>
            </a:fld>
            <a:endParaRPr lang="en-US"/>
          </a:p>
        </p:txBody>
      </p:sp>
    </p:spTree>
    <p:extLst>
      <p:ext uri="{BB962C8B-B14F-4D97-AF65-F5344CB8AC3E}">
        <p14:creationId xmlns:p14="http://schemas.microsoft.com/office/powerpoint/2010/main" val="1481979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Worksheet: hand-scoring a Connect 4 board</a:t>
            </a:r>
            <a:endParaRPr lang="en-US" altLang="en-US" dirty="0" smtClean="0">
              <a:latin typeface="Arial" pitchFamily="34" charset="0"/>
              <a:ea typeface="ＭＳ Ｐゴシック" pitchFamily="-65" charset="-128"/>
            </a:endParaRPr>
          </a:p>
        </p:txBody>
      </p:sp>
      <p:sp>
        <p:nvSpPr>
          <p:cNvPr id="3686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5D0B2C9-DD42-40CB-ACB9-39B0861CCB0C}"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two animations</a:t>
            </a:r>
          </a:p>
        </p:txBody>
      </p:sp>
      <p:sp>
        <p:nvSpPr>
          <p:cNvPr id="4608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F60452A-AAAE-4490-A342-B96DBDBB459E}"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dirty="0"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B41A849-7ADE-4660-AB70-CD629BFF475B}"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EEB847-35F9-4AAD-A33D-9F925C638D58}"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65" charset="-128"/>
              </a:rPr>
              <a:t>If there are multiple maxima, as here, </a:t>
            </a:r>
            <a:r>
              <a:rPr lang="en-US" altLang="en-US" dirty="0" smtClean="0">
                <a:latin typeface="Arial" pitchFamily="34" charset="0"/>
                <a:ea typeface="ＭＳ Ｐゴシック" pitchFamily="-65" charset="-128"/>
              </a:rPr>
              <a:t>use</a:t>
            </a:r>
            <a:r>
              <a:rPr lang="en-US" altLang="en-US" baseline="0" dirty="0" smtClean="0">
                <a:latin typeface="Arial" pitchFamily="34" charset="0"/>
                <a:ea typeface="ＭＳ Ｐゴシック" pitchFamily="-65" charset="-128"/>
              </a:rPr>
              <a:t> a tie-breaking scheme of some sort: left, right, random…</a:t>
            </a:r>
            <a:endParaRPr lang="en-US" altLang="en-US" dirty="0" smtClean="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1E4F49-EA99-4EDA-AD31-24369820E297}"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41B38BA-221E-4148-99D1-B673172EE1A1}"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This slide has two animations.  Start by talking about the shape of the tree and how it is constructed.  Then animate the first question.  The answer is 9!.  Then animate the second question.  Don't do the calculation, but let them see that it's a much smaller number—especially when you consider reflections and rotations.</a:t>
            </a:r>
          </a:p>
        </p:txBody>
      </p:sp>
      <p:sp>
        <p:nvSpPr>
          <p:cNvPr id="5120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76A8CE9-722C-4099-8710-75A289CD5806}"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B9DD10D-DDD2-4014-A0F2-0059EACD76CC}"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64E39-D5FD-4FEA-BE80-DFB2CAA7E853}"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Alpha/Beta pruning: Suppose you've found a move with value 50.  When evaluating another possible move, suppose the opponent has a response that produces value 40 (for you).  Then the opponent is going to choose that response or an even worse (for you) one, so you know that move isn't your best.  There is no need to explore further opponent responses because you  can reject the move out of hand.</a:t>
            </a:r>
          </a:p>
          <a:p>
            <a:pPr eaLnBrk="1" hangingPunct="1"/>
            <a:endParaRPr lang="en-US" altLang="en-US" dirty="0" smtClean="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AB2B51-C0E3-4E4D-BC28-0BC18DAE897F}"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an animation.</a:t>
            </a:r>
          </a:p>
        </p:txBody>
      </p:sp>
      <p:sp>
        <p:nvSpPr>
          <p:cNvPr id="5530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2E1715C-DC63-49CF-8D95-1A21219D9F50}"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CD073D-9707-4AA2-AA63-EBBF8A865AA6}"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888FED-C805-4C26-B496-39AD7E047EFD}"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C27920-1315-432B-88CB-7C3AD58EADA7}" type="slidenum">
              <a:rPr lang="en-US" altLang="en-US" sz="1200" smtClean="0"/>
              <a:pPr/>
              <a:t>21</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0275" y="4403725"/>
            <a:ext cx="5124450" cy="4170363"/>
          </a:xfrm>
          <a:noFill/>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CE13AB-2D1C-4DD1-9386-8FCF23484C52}"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D04DBD-585E-4467-ADF5-320E53395D1A}" type="slidenum">
              <a:rPr lang="en-US" altLang="en-US" sz="1200" smtClean="0"/>
              <a:pPr/>
              <a:t>23</a:t>
            </a:fld>
            <a:endParaRPr lang="en-US" altLang="en-US" sz="1200" smtClean="0"/>
          </a:p>
        </p:txBody>
      </p:sp>
      <p:sp>
        <p:nvSpPr>
          <p:cNvPr id="59395" name="Rectangle 1026"/>
          <p:cNvSpPr>
            <a:spLocks noGrp="1" noRot="1" noChangeAspect="1" noChangeArrowheads="1" noTextEdit="1"/>
          </p:cNvSpPr>
          <p:nvPr>
            <p:ph type="sldImg"/>
          </p:nvPr>
        </p:nvSpPr>
        <p:spPr>
          <a:solidFill>
            <a:srgbClr val="FFFFFF"/>
          </a:solidFill>
          <a:ln/>
        </p:spPr>
      </p:sp>
      <p:sp>
        <p:nvSpPr>
          <p:cNvPr id="593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EA96269-1BE0-4BA3-9728-653C7F63ED7A}" type="slidenum">
              <a:rPr lang="en-US" altLang="en-US" sz="1200" smtClean="0"/>
              <a:pPr/>
              <a:t>24</a:t>
            </a:fld>
            <a:endParaRPr lang="en-US" altLang="en-US" sz="1200" smtClean="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313D8AF-FD0B-446D-88B6-18FE7684682B}" type="slidenum">
              <a:rPr lang="en-US" altLang="en-US" sz="1200" smtClean="0"/>
              <a:pPr/>
              <a:t>25</a:t>
            </a:fld>
            <a:endParaRPr lang="en-US" altLang="en-US" sz="120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20F8D7-7D18-49A3-89BD-C448DBD98B60}" type="slidenum">
              <a:rPr lang="en-US" altLang="en-US" sz="1200" smtClean="0"/>
              <a:pPr/>
              <a:t>26</a:t>
            </a:fld>
            <a:endParaRPr lang="en-US" altLang="en-US"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BE05F-3B1D-4748-9AEA-12140A58491C}" type="slidenum">
              <a:rPr lang="en-US" altLang="en-US" sz="1200" smtClean="0"/>
              <a:pPr/>
              <a:t>27</a:t>
            </a:fld>
            <a:endParaRPr lang="en-US" altLang="en-US" sz="1200"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itchFamily="34" charset="0"/>
                <a:ea typeface="ＭＳ Ｐゴシック" pitchFamily="-65" charset="-128"/>
              </a:rPr>
              <a:t>This slide has two animations, one to pop up each silly message.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C35BEC4-C04D-46DB-A429-9AB8D276E353}" type="slidenum">
              <a:rPr lang="en-US" altLang="en-US" sz="1200" smtClean="0"/>
              <a:pPr/>
              <a:t>28</a:t>
            </a:fld>
            <a:endParaRPr lang="en-US" altLang="en-US" sz="1200"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73F12-F1A5-41C0-8F5E-4B768FB9ACF2}" type="slidenum">
              <a:rPr lang="en-US" altLang="en-US" sz="1200" smtClean="0"/>
              <a:pPr/>
              <a:t>29</a:t>
            </a:fld>
            <a:endParaRPr lang="en-US" altLang="en-US" sz="1200"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891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4185844-4F32-4907-A4BA-B3B68B2F2719}"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EE30B6-53D4-4CD2-92E5-51B26EEA38C4}" type="slidenum">
              <a:rPr lang="en-US" altLang="en-US" sz="1200" smtClean="0"/>
              <a:pPr/>
              <a:t>30</a:t>
            </a:fld>
            <a:endParaRPr lang="en-US" altLang="en-US" sz="120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CF3B5-24FD-4CDA-A519-45FC0EDDD209}" type="slidenum">
              <a:rPr lang="en-US" altLang="en-US" sz="1200" smtClean="0"/>
              <a:pPr/>
              <a:t>31</a:t>
            </a:fld>
            <a:endParaRPr lang="en-US" altLang="en-US" sz="12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63DCEB7-EC9E-4DD2-9BDC-999B4ED54EA5}" type="slidenum">
              <a:rPr lang="en-US" altLang="en-US" sz="1200" smtClean="0"/>
              <a:pPr/>
              <a:t>32</a:t>
            </a:fld>
            <a:endParaRPr lang="en-US" altLang="en-US" sz="1200" smtClean="0"/>
          </a:p>
        </p:txBody>
      </p:sp>
      <p:sp>
        <p:nvSpPr>
          <p:cNvPr id="68611" name="Rectangle 1026"/>
          <p:cNvSpPr>
            <a:spLocks noGrp="1" noRot="1" noChangeAspect="1" noChangeArrowheads="1" noTextEdit="1"/>
          </p:cNvSpPr>
          <p:nvPr>
            <p:ph type="sldImg"/>
          </p:nvPr>
        </p:nvSpPr>
        <p:spPr>
          <a:xfrm>
            <a:off x="1144588" y="682625"/>
            <a:ext cx="4660900" cy="3495675"/>
          </a:xfrm>
          <a:solidFill>
            <a:srgbClr val="FFFFFF"/>
          </a:solidFill>
          <a:ln/>
        </p:spPr>
      </p:sp>
      <p:sp>
        <p:nvSpPr>
          <p:cNvPr id="68612" name="Rectangle 1027"/>
          <p:cNvSpPr>
            <a:spLocks noGrp="1" noChangeArrowheads="1"/>
          </p:cNvSpPr>
          <p:nvPr>
            <p:ph type="body" idx="1"/>
          </p:nvPr>
        </p:nvSpPr>
        <p:spPr>
          <a:xfrm>
            <a:off x="904875" y="4408488"/>
            <a:ext cx="5135563" cy="4179887"/>
          </a:xfrm>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F952E36-A289-4759-8238-348E48A72B3D}" type="slidenum">
              <a:rPr lang="en-US" altLang="en-US" sz="1200" smtClean="0"/>
              <a:pPr/>
              <a:t>33</a:t>
            </a:fld>
            <a:endParaRPr lang="en-US" altLang="en-US" sz="1200"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994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B43208-CADF-42B1-9E3A-C46F8123874F}"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DD695C-0421-4A06-9842-426C3C2D484C}"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605F0C-00B1-45BA-9710-02F563A89FC3}"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F0B541-4E61-4A33-A830-81DB2BDBA9BB}"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403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6A0E5A-2238-4D2A-ADE5-D62A45E92E86}"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two animations.  The first crosses out "Evaluate that board instead".  The second adds "Call ourselves recursively."</a:t>
            </a:r>
          </a:p>
        </p:txBody>
      </p:sp>
      <p:sp>
        <p:nvSpPr>
          <p:cNvPr id="4506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B46882-EE42-45AE-A897-60113B710623}"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007D9-8863-4B0C-8A66-19950E685C4F}" type="slidenum">
              <a:rPr lang="en-US"/>
              <a:pPr>
                <a:defRPr/>
              </a:pPr>
              <a:t>‹#›</a:t>
            </a:fld>
            <a:endParaRPr lang="en-US"/>
          </a:p>
        </p:txBody>
      </p:sp>
    </p:spTree>
    <p:extLst>
      <p:ext uri="{BB962C8B-B14F-4D97-AF65-F5344CB8AC3E}">
        <p14:creationId xmlns:p14="http://schemas.microsoft.com/office/powerpoint/2010/main" val="279262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E56E4-B32D-40FA-9353-D40713F7A83C}" type="slidenum">
              <a:rPr lang="en-US"/>
              <a:pPr>
                <a:defRPr/>
              </a:pPr>
              <a:t>‹#›</a:t>
            </a:fld>
            <a:endParaRPr lang="en-US"/>
          </a:p>
        </p:txBody>
      </p:sp>
    </p:spTree>
    <p:extLst>
      <p:ext uri="{BB962C8B-B14F-4D97-AF65-F5344CB8AC3E}">
        <p14:creationId xmlns:p14="http://schemas.microsoft.com/office/powerpoint/2010/main" val="23949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DAB3B-EC12-4661-9963-BE1F63A0FCF5}" type="slidenum">
              <a:rPr lang="en-US"/>
              <a:pPr>
                <a:defRPr/>
              </a:pPr>
              <a:t>‹#›</a:t>
            </a:fld>
            <a:endParaRPr lang="en-US"/>
          </a:p>
        </p:txBody>
      </p:sp>
    </p:spTree>
    <p:extLst>
      <p:ext uri="{BB962C8B-B14F-4D97-AF65-F5344CB8AC3E}">
        <p14:creationId xmlns:p14="http://schemas.microsoft.com/office/powerpoint/2010/main" val="56748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051C75-8653-496C-A4AA-AC4AED52B13C}" type="slidenum">
              <a:rPr lang="en-US"/>
              <a:pPr>
                <a:defRPr/>
              </a:pPr>
              <a:t>‹#›</a:t>
            </a:fld>
            <a:endParaRPr lang="en-US"/>
          </a:p>
        </p:txBody>
      </p:sp>
    </p:spTree>
    <p:extLst>
      <p:ext uri="{BB962C8B-B14F-4D97-AF65-F5344CB8AC3E}">
        <p14:creationId xmlns:p14="http://schemas.microsoft.com/office/powerpoint/2010/main" val="362793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CD851-5B85-40FF-9464-C629B50F3E3E}" type="slidenum">
              <a:rPr lang="en-US"/>
              <a:pPr>
                <a:defRPr/>
              </a:pPr>
              <a:t>‹#›</a:t>
            </a:fld>
            <a:endParaRPr lang="en-US"/>
          </a:p>
        </p:txBody>
      </p:sp>
    </p:spTree>
    <p:extLst>
      <p:ext uri="{BB962C8B-B14F-4D97-AF65-F5344CB8AC3E}">
        <p14:creationId xmlns:p14="http://schemas.microsoft.com/office/powerpoint/2010/main" val="5324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1C008-0E93-4461-AFD2-8629B9AD06FC}" type="slidenum">
              <a:rPr lang="en-US"/>
              <a:pPr>
                <a:defRPr/>
              </a:pPr>
              <a:t>‹#›</a:t>
            </a:fld>
            <a:endParaRPr lang="en-US"/>
          </a:p>
        </p:txBody>
      </p:sp>
    </p:spTree>
    <p:extLst>
      <p:ext uri="{BB962C8B-B14F-4D97-AF65-F5344CB8AC3E}">
        <p14:creationId xmlns:p14="http://schemas.microsoft.com/office/powerpoint/2010/main" val="22777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5B87-4197-46FE-9CFB-0218D9A5EF83}" type="slidenum">
              <a:rPr lang="en-US"/>
              <a:pPr>
                <a:defRPr/>
              </a:pPr>
              <a:t>‹#›</a:t>
            </a:fld>
            <a:endParaRPr lang="en-US"/>
          </a:p>
        </p:txBody>
      </p:sp>
    </p:spTree>
    <p:extLst>
      <p:ext uri="{BB962C8B-B14F-4D97-AF65-F5344CB8AC3E}">
        <p14:creationId xmlns:p14="http://schemas.microsoft.com/office/powerpoint/2010/main" val="5692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EEDE8-9A9E-41AC-B510-414624D44D21}" type="slidenum">
              <a:rPr lang="en-US"/>
              <a:pPr>
                <a:defRPr/>
              </a:pPr>
              <a:t>‹#›</a:t>
            </a:fld>
            <a:endParaRPr lang="en-US"/>
          </a:p>
        </p:txBody>
      </p:sp>
    </p:spTree>
    <p:extLst>
      <p:ext uri="{BB962C8B-B14F-4D97-AF65-F5344CB8AC3E}">
        <p14:creationId xmlns:p14="http://schemas.microsoft.com/office/powerpoint/2010/main" val="40059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DE82E-0A39-4A0E-9F53-0FC4E49F94C1}" type="slidenum">
              <a:rPr lang="en-US"/>
              <a:pPr>
                <a:defRPr/>
              </a:pPr>
              <a:t>‹#›</a:t>
            </a:fld>
            <a:endParaRPr lang="en-US"/>
          </a:p>
        </p:txBody>
      </p:sp>
    </p:spTree>
    <p:extLst>
      <p:ext uri="{BB962C8B-B14F-4D97-AF65-F5344CB8AC3E}">
        <p14:creationId xmlns:p14="http://schemas.microsoft.com/office/powerpoint/2010/main" val="28276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0AD7E-73FD-4953-96C7-C7F27042363F}" type="slidenum">
              <a:rPr lang="en-US"/>
              <a:pPr>
                <a:defRPr/>
              </a:pPr>
              <a:t>‹#›</a:t>
            </a:fld>
            <a:endParaRPr lang="en-US"/>
          </a:p>
        </p:txBody>
      </p:sp>
    </p:spTree>
    <p:extLst>
      <p:ext uri="{BB962C8B-B14F-4D97-AF65-F5344CB8AC3E}">
        <p14:creationId xmlns:p14="http://schemas.microsoft.com/office/powerpoint/2010/main" val="243206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3F0874-87DD-4E38-9B66-CC04DD75D2A7}" type="slidenum">
              <a:rPr lang="en-US"/>
              <a:pPr>
                <a:defRPr/>
              </a:pPr>
              <a:t>‹#›</a:t>
            </a:fld>
            <a:endParaRPr lang="en-US"/>
          </a:p>
        </p:txBody>
      </p:sp>
    </p:spTree>
    <p:extLst>
      <p:ext uri="{BB962C8B-B14F-4D97-AF65-F5344CB8AC3E}">
        <p14:creationId xmlns:p14="http://schemas.microsoft.com/office/powerpoint/2010/main" val="11667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4652C1-C5A3-4465-AD44-6812654241D6}" type="slidenum">
              <a:rPr lang="en-US"/>
              <a:pPr>
                <a:defRPr/>
              </a:pPr>
              <a:t>‹#›</a:t>
            </a:fld>
            <a:endParaRPr lang="en-US"/>
          </a:p>
        </p:txBody>
      </p:sp>
    </p:spTree>
    <p:extLst>
      <p:ext uri="{BB962C8B-B14F-4D97-AF65-F5344CB8AC3E}">
        <p14:creationId xmlns:p14="http://schemas.microsoft.com/office/powerpoint/2010/main" val="35240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EFE3C-715D-4DDA-9ADA-2F1B94256AB4}" type="slidenum">
              <a:rPr lang="en-US"/>
              <a:pPr>
                <a:defRPr/>
              </a:pPr>
              <a:t>‹#›</a:t>
            </a:fld>
            <a:endParaRPr lang="en-US"/>
          </a:p>
        </p:txBody>
      </p:sp>
    </p:spTree>
    <p:extLst>
      <p:ext uri="{BB962C8B-B14F-4D97-AF65-F5344CB8AC3E}">
        <p14:creationId xmlns:p14="http://schemas.microsoft.com/office/powerpoint/2010/main" val="1257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16058EA-8F48-4553-988D-AF9FA44B4C3A}" type="slidenum">
              <a:rPr lang="en-US"/>
              <a:pPr>
                <a:defRPr/>
              </a:pPr>
              <a:t>‹#›</a:t>
            </a:fld>
            <a:endParaRPr lang="en-US"/>
          </a:p>
        </p:txBody>
      </p:sp>
      <p:grpSp>
        <p:nvGrpSpPr>
          <p:cNvPr id="1031" name="Group 7"/>
          <p:cNvGrpSpPr>
            <a:grpSpLocks/>
          </p:cNvGrpSpPr>
          <p:nvPr userDrawn="1"/>
        </p:nvGrpSpPr>
        <p:grpSpPr bwMode="auto">
          <a:xfrm>
            <a:off x="463550" y="12192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pitchFamily="1" charset="-128"/>
        </a:defRPr>
      </a:lvl2pPr>
      <a:lvl3pPr algn="ctr" rtl="0" eaLnBrk="0" fontAlgn="base" hangingPunct="0">
        <a:spcBef>
          <a:spcPct val="0"/>
        </a:spcBef>
        <a:spcAft>
          <a:spcPct val="0"/>
        </a:spcAft>
        <a:defRPr sz="4000">
          <a:solidFill>
            <a:schemeClr val="tx2"/>
          </a:solidFill>
          <a:latin typeface="Arial" charset="0"/>
          <a:ea typeface="ＭＳ Ｐゴシック" pitchFamily="1" charset="-128"/>
        </a:defRPr>
      </a:lvl3pPr>
      <a:lvl4pPr algn="ctr" rtl="0" eaLnBrk="0" fontAlgn="base" hangingPunct="0">
        <a:spcBef>
          <a:spcPct val="0"/>
        </a:spcBef>
        <a:spcAft>
          <a:spcPct val="0"/>
        </a:spcAft>
        <a:defRPr sz="4000">
          <a:solidFill>
            <a:schemeClr val="tx2"/>
          </a:solidFill>
          <a:latin typeface="Arial" charset="0"/>
          <a:ea typeface="ＭＳ Ｐゴシック" pitchFamily="1" charset="-128"/>
        </a:defRPr>
      </a:lvl4pPr>
      <a:lvl5pPr algn="ctr" rtl="0" eaLnBrk="0" fontAlgn="base" hangingPunct="0">
        <a:spcBef>
          <a:spcPct val="0"/>
        </a:spcBef>
        <a:spcAft>
          <a:spcPct val="0"/>
        </a:spcAft>
        <a:defRPr sz="4000">
          <a:solidFill>
            <a:schemeClr val="tx2"/>
          </a:solidFill>
          <a:latin typeface="Arial" charset="0"/>
          <a:ea typeface="ＭＳ Ｐゴシック" pitchFamily="1" charset="-128"/>
        </a:defRPr>
      </a:lvl5pPr>
      <a:lvl6pPr marL="457200" algn="ctr" rtl="0" fontAlgn="base">
        <a:spcBef>
          <a:spcPct val="0"/>
        </a:spcBef>
        <a:spcAft>
          <a:spcPct val="0"/>
        </a:spcAft>
        <a:defRPr sz="4000">
          <a:solidFill>
            <a:schemeClr val="tx2"/>
          </a:solidFill>
          <a:latin typeface="Arial" charset="0"/>
          <a:ea typeface="ＭＳ Ｐゴシック" pitchFamily="1" charset="-128"/>
        </a:defRPr>
      </a:lvl6pPr>
      <a:lvl7pPr marL="914400" algn="ctr" rtl="0" fontAlgn="base">
        <a:spcBef>
          <a:spcPct val="0"/>
        </a:spcBef>
        <a:spcAft>
          <a:spcPct val="0"/>
        </a:spcAft>
        <a:defRPr sz="4000">
          <a:solidFill>
            <a:schemeClr val="tx2"/>
          </a:solidFill>
          <a:latin typeface="Arial" charset="0"/>
          <a:ea typeface="ＭＳ Ｐゴシック" pitchFamily="1" charset="-128"/>
        </a:defRPr>
      </a:lvl7pPr>
      <a:lvl8pPr marL="1371600" algn="ctr" rtl="0" fontAlgn="base">
        <a:spcBef>
          <a:spcPct val="0"/>
        </a:spcBef>
        <a:spcAft>
          <a:spcPct val="0"/>
        </a:spcAft>
        <a:defRPr sz="4000">
          <a:solidFill>
            <a:schemeClr val="tx2"/>
          </a:solidFill>
          <a:latin typeface="Arial" charset="0"/>
          <a:ea typeface="ＭＳ Ｐゴシック" pitchFamily="1" charset="-128"/>
        </a:defRPr>
      </a:lvl8pPr>
      <a:lvl9pPr marL="1828800" algn="ctr" rtl="0" fontAlgn="base">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0.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1.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990600"/>
          </a:xfrm>
        </p:spPr>
        <p:txBody>
          <a:bodyPr rIns="132080"/>
          <a:lstStyle/>
          <a:p>
            <a:pPr marL="39688" eaLnBrk="1" hangingPunct="1"/>
            <a:r>
              <a:rPr lang="en-US" altLang="en-US" sz="4800" smtClean="0">
                <a:latin typeface="Goudy Stout" pitchFamily="18" charset="0"/>
                <a:sym typeface="Lucida Blackletter" charset="0"/>
              </a:rPr>
              <a:t>The CS 5 Sun</a:t>
            </a:r>
          </a:p>
        </p:txBody>
      </p:sp>
      <p:sp>
        <p:nvSpPr>
          <p:cNvPr id="2051" name="Rectangle 3"/>
          <p:cNvSpPr>
            <a:spLocks/>
          </p:cNvSpPr>
          <p:nvPr/>
        </p:nvSpPr>
        <p:spPr bwMode="auto">
          <a:xfrm>
            <a:off x="533400" y="1524000"/>
            <a:ext cx="533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3600">
                <a:latin typeface="Franklin Gothic Medium Cond" pitchFamily="34" charset="0"/>
                <a:sym typeface="Big Caslon" charset="0"/>
              </a:rPr>
              <a:t>Crushing Athletic Defeat</a:t>
            </a:r>
          </a:p>
        </p:txBody>
      </p:sp>
      <p:sp>
        <p:nvSpPr>
          <p:cNvPr id="2052" name="Rectangle 4"/>
          <p:cNvSpPr>
            <a:spLocks/>
          </p:cNvSpPr>
          <p:nvPr/>
        </p:nvSpPr>
        <p:spPr bwMode="auto">
          <a:xfrm>
            <a:off x="533400" y="20574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latin typeface="NewCenturySchlbk" pitchFamily="18" charset="0"/>
                <a:cs typeface="Arial" pitchFamily="34" charset="0"/>
                <a:sym typeface="Arial" pitchFamily="34" charset="0"/>
              </a:rPr>
              <a:t>Pomona (PPI)</a:t>
            </a:r>
            <a:r>
              <a:rPr lang="en-US" altLang="en-US" sz="1800">
                <a:latin typeface="NewCenturySchlbk" pitchFamily="18" charset="0"/>
                <a:cs typeface="Arial" pitchFamily="34" charset="0"/>
                <a:sym typeface="Arial" pitchFamily="34" charset="0"/>
              </a:rPr>
              <a:t>: </a:t>
            </a:r>
            <a:r>
              <a:rPr lang="en-US" altLang="en-US" sz="1600">
                <a:latin typeface="NewCenturySchlbk" pitchFamily="18" charset="0"/>
                <a:cs typeface="Arial" pitchFamily="34" charset="0"/>
                <a:sym typeface="Arial" pitchFamily="34" charset="0"/>
              </a:rPr>
              <a:t>The CS "NP-Complete Penguins" suffered a devastating blow here Saturday when they lost to the Physics "Lightspeed Rhinos" in the national gymnastics finals.</a:t>
            </a:r>
          </a:p>
          <a:p>
            <a:pPr eaLnBrk="1" hangingPunct="1">
              <a:spcBef>
                <a:spcPct val="0"/>
              </a:spcBef>
            </a:pPr>
            <a:r>
              <a:rPr lang="en-US" altLang="en-US" sz="1600">
                <a:latin typeface="NewCenturySchlbk" pitchFamily="18" charset="0"/>
                <a:cs typeface="Arial" pitchFamily="34" charset="0"/>
                <a:sym typeface="Arial" pitchFamily="34" charset="0"/>
              </a:rPr>
              <a:t>    The Penguins were leading the competition until the final round, having built on the outstanding flips performed by their star, Petunia "Pirouette" Penguin, and the leaps of the renowned Peter "Popup" Prancer.  The Rhinos, by contrast, had had difficulty from the beginning.  They upset the judges' table when they first entered, and sullied the gymnasium floor during their admittedly thrilling synchronized charging performance.</a:t>
            </a:r>
          </a:p>
          <a:p>
            <a:pPr eaLnBrk="1" hangingPunct="1">
              <a:spcBef>
                <a:spcPct val="0"/>
              </a:spcBef>
            </a:pPr>
            <a:r>
              <a:rPr lang="en-US" altLang="en-US" sz="1600">
                <a:latin typeface="NewCenturySchlbk" pitchFamily="18" charset="0"/>
                <a:cs typeface="Arial" pitchFamily="34" charset="0"/>
                <a:sym typeface="Arial" pitchFamily="34" charset="0"/>
              </a:rPr>
              <a:t>    But disaster struck when one of the Rhinos "accidentally" gored Petunia and another stepped on Peter. squashing him flat.  "I'm terribly sorry," apologized the perpetrator.  "I just didn't see him through my beady little eyes."</a:t>
            </a:r>
          </a:p>
          <a:p>
            <a:pPr eaLnBrk="1" hangingPunct="1">
              <a:spcBef>
                <a:spcPct val="0"/>
              </a:spcBef>
            </a:pPr>
            <a:r>
              <a:rPr lang="en-US" altLang="en-US" sz="1600">
                <a:latin typeface="NewCenturySchlbk" pitchFamily="18" charset="0"/>
                <a:cs typeface="Arial" pitchFamily="34" charset="0"/>
                <a:sym typeface="Arial" pitchFamily="34" charset="0"/>
              </a:rPr>
              <a:t>    Deprived of their "A" team, the Penguins were forced to replace them with an uncoordinated CS professor, who fell flat on his face and ensured the Penguin loss.</a:t>
            </a: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54175"/>
            <a:ext cx="2316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6541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478213"/>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3013" y="3733800"/>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cs typeface="Arial" pitchFamily="34" charset="0"/>
              </a:rPr>
              <a:t>Looking Into the Future, Part II</a:t>
            </a:r>
          </a:p>
        </p:txBody>
      </p:sp>
      <p:sp>
        <p:nvSpPr>
          <p:cNvPr id="11267" name="Rectangle 3"/>
          <p:cNvSpPr>
            <a:spLocks noGrp="1" noChangeArrowheads="1"/>
          </p:cNvSpPr>
          <p:nvPr>
            <p:ph type="body" idx="1"/>
          </p:nvPr>
        </p:nvSpPr>
        <p:spPr/>
        <p:txBody>
          <a:bodyPr/>
          <a:lstStyle/>
          <a:p>
            <a:pPr eaLnBrk="1" hangingPunct="1"/>
            <a:r>
              <a:rPr lang="en-US" altLang="en-US" dirty="0" smtClean="0">
                <a:cs typeface="Arial" pitchFamily="34" charset="0"/>
              </a:rPr>
              <a:t>Problem: evaluating a board is HARD</a:t>
            </a:r>
          </a:p>
          <a:p>
            <a:pPr eaLnBrk="1" hangingPunct="1"/>
            <a:r>
              <a:rPr lang="en-US" altLang="en-US" dirty="0" smtClean="0">
                <a:cs typeface="Arial" pitchFamily="34" charset="0"/>
              </a:rPr>
              <a:t>Solution: look at where the board leads</a:t>
            </a:r>
          </a:p>
          <a:p>
            <a:pPr lvl="1" eaLnBrk="1" hangingPunct="1"/>
            <a:r>
              <a:rPr lang="en-US" altLang="en-US" dirty="0" smtClean="0">
                <a:cs typeface="Arial" pitchFamily="34" charset="0"/>
              </a:rPr>
              <a:t>For each possible move:</a:t>
            </a:r>
          </a:p>
          <a:p>
            <a:pPr lvl="2" eaLnBrk="1" hangingPunct="1"/>
            <a:r>
              <a:rPr lang="en-US" altLang="en-US" dirty="0" smtClean="0">
                <a:cs typeface="Arial" pitchFamily="34" charset="0"/>
              </a:rPr>
              <a:t>Make the move in “trial mode”</a:t>
            </a:r>
          </a:p>
          <a:p>
            <a:pPr lvl="2" eaLnBrk="1" hangingPunct="1"/>
            <a:r>
              <a:rPr lang="en-US" altLang="en-US" dirty="0" smtClean="0">
                <a:cs typeface="Arial" pitchFamily="34" charset="0"/>
              </a:rPr>
              <a:t>For each possible opponent's response:</a:t>
            </a:r>
          </a:p>
          <a:p>
            <a:pPr lvl="3" eaLnBrk="1" hangingPunct="1"/>
            <a:r>
              <a:rPr lang="en-US" altLang="en-US" dirty="0" smtClean="0">
                <a:cs typeface="Arial" pitchFamily="34" charset="0"/>
              </a:rPr>
              <a:t>Make that move in “trial mode”</a:t>
            </a:r>
          </a:p>
          <a:p>
            <a:pPr lvl="3" eaLnBrk="1" hangingPunct="1"/>
            <a:r>
              <a:rPr lang="en-US" altLang="en-US" dirty="0" smtClean="0">
                <a:cs typeface="Arial" pitchFamily="34" charset="0"/>
              </a:rPr>
              <a:t>Evaluate that board instead</a:t>
            </a:r>
          </a:p>
          <a:p>
            <a:pPr lvl="2" eaLnBrk="1" hangingPunct="1"/>
            <a:r>
              <a:rPr lang="en-US" altLang="en-US" dirty="0" smtClean="0">
                <a:cs typeface="Arial" pitchFamily="34" charset="0"/>
              </a:rPr>
              <a:t>Choose </a:t>
            </a:r>
            <a:r>
              <a:rPr lang="en-US" altLang="en-US" dirty="0" smtClean="0">
                <a:cs typeface="Arial" pitchFamily="34" charset="0"/>
              </a:rPr>
              <a:t>opponent's best option</a:t>
            </a:r>
          </a:p>
          <a:p>
            <a:pPr lvl="3" eaLnBrk="1" hangingPunct="1"/>
            <a:r>
              <a:rPr lang="en-US" altLang="en-US" dirty="0" smtClean="0">
                <a:cs typeface="Arial" pitchFamily="34" charset="0"/>
              </a:rPr>
              <a:t>This is the “worst case” for us</a:t>
            </a:r>
          </a:p>
          <a:p>
            <a:pPr lvl="2" eaLnBrk="1" hangingPunct="1"/>
            <a:r>
              <a:rPr lang="en-US" altLang="en-US" dirty="0" smtClean="0">
                <a:cs typeface="Arial" pitchFamily="34" charset="0"/>
              </a:rPr>
              <a:t>Our best move is “best of the worst cases”</a:t>
            </a:r>
          </a:p>
        </p:txBody>
      </p:sp>
      <p:sp>
        <p:nvSpPr>
          <p:cNvPr id="11268"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1"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2"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3"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4"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5"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6"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7"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8"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9"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0"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1"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2"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3"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4"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5"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6"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7"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8"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9"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0"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1"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2"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3"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4"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5"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6"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7"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8"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9"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0"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1"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2"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3"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4"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5"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6"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7"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8"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9"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0"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1"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2"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3"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4"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5"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dirty="0" smtClean="0">
                <a:latin typeface="Courier New" pitchFamily="49" charset="0"/>
              </a:rPr>
              <a:t>‘</a:t>
            </a:r>
            <a:r>
              <a:rPr lang="en-US" altLang="ja-JP" sz="2400" b="1" dirty="0" smtClean="0">
                <a:latin typeface="Courier New" pitchFamily="49" charset="0"/>
              </a:rPr>
              <a:t>O</a:t>
            </a:r>
            <a:r>
              <a:rPr lang="ja-JP" altLang="en-US" sz="2400" b="1" dirty="0" smtClean="0">
                <a:latin typeface="Courier New" pitchFamily="49" charset="0"/>
              </a:rPr>
              <a:t>’</a:t>
            </a:r>
            <a:endParaRPr lang="en-US" altLang="en-US" sz="2400" b="1" dirty="0">
              <a:latin typeface="Courier New" pitchFamily="49" charset="0"/>
            </a:endParaRPr>
          </a:p>
        </p:txBody>
      </p:sp>
      <p:sp>
        <p:nvSpPr>
          <p:cNvPr id="12336"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7"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8"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1"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2"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3"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4"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5"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2346"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2347"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2348"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2349"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2350"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2351"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2352"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3"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4"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5"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6"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7"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8"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9"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0"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1"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2"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3"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4"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5"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6"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7"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8"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9"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0"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1"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2"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3"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4"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5"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6"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7"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8"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9"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0"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1"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2"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3"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4"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5"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6"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7"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8"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9"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0"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1"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2"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3"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4"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5"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6"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7"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8"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9"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0"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1"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2"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3"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4"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5"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6"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7"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8"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9"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0"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1"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2"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3"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4"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5"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6"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7"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8"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9"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0"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1"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2"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3"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4"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5"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6"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7"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8"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9"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0"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1"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2"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3"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4"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5"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6"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7"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8"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9"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0"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1"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2"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3"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4"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5"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6"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7"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8"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9"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0"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1"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2"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3"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4"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5"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6"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7"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8"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9"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0"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1"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2"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3"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4"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5"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6"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7"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8"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9"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0"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1"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2"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3"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4"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5"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6"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7"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8"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9"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0"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1"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2"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3"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4"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5"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6"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7"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8"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9"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0"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1"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2"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3"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4"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5"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6"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7"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8"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9"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0"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1"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2"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3"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4"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5"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6"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7"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8"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9"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0"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1"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2"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3"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4"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5"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6"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7"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8"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9"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0"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1"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2"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3"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4"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5"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6"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7"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8"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9"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0"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1"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2"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3"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4"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5"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6"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7"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8"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9"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0"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1"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2"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3"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4"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5"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6"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7"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8"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9"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0"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1"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2"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3"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4"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5"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6"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7"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8"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9"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0"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1"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2"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3"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4"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5"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6"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7"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8"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9"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0"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1"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2"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3"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4"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5"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6"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7"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8"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9"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0"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1"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2"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3"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4"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5"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6"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7"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8"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9"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0"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1"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2"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3"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4"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5"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6"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7"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8"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9"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0"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1"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2"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3"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4"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5"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6"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7"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8"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9"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0"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1"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2"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3"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4"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5"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6"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7"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8"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9"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0"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1"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2"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3"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4"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5"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6"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7"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8"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9"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0"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1"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2"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3"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4"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5"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6"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7"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8"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9"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0"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1"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2"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3"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4"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5"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6"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7"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8"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9"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0"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1"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2"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3"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4" name="Text Box 371"/>
          <p:cNvSpPr txBox="1">
            <a:spLocks noChangeArrowheads="1"/>
          </p:cNvSpPr>
          <p:nvPr/>
        </p:nvSpPr>
        <p:spPr bwMode="auto">
          <a:xfrm>
            <a:off x="152400" y="1492250"/>
            <a:ext cx="25908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dirty="0">
                <a:latin typeface="Times"/>
              </a:rPr>
              <a:t>(1) For each possible move</a:t>
            </a:r>
          </a:p>
          <a:p>
            <a:pPr>
              <a:lnSpc>
                <a:spcPct val="90000"/>
              </a:lnSpc>
              <a:spcBef>
                <a:spcPct val="50000"/>
              </a:spcBef>
            </a:pPr>
            <a:r>
              <a:rPr lang="en-US" altLang="en-US" sz="1600" b="1" dirty="0">
                <a:latin typeface="Times"/>
              </a:rPr>
              <a:t>(2) Add it to the board</a:t>
            </a:r>
          </a:p>
          <a:p>
            <a:pPr>
              <a:lnSpc>
                <a:spcPct val="90000"/>
              </a:lnSpc>
              <a:spcBef>
                <a:spcPct val="50000"/>
              </a:spcBef>
            </a:pPr>
            <a:r>
              <a:rPr lang="en-US" altLang="en-US" sz="1600" b="1" dirty="0">
                <a:latin typeface="Times"/>
              </a:rPr>
              <a:t>(3) Ask OPPONENT ('O') to score each board</a:t>
            </a:r>
          </a:p>
          <a:p>
            <a:pPr>
              <a:lnSpc>
                <a:spcPct val="90000"/>
              </a:lnSpc>
              <a:spcBef>
                <a:spcPct val="50000"/>
              </a:spcBef>
            </a:pPr>
            <a:r>
              <a:rPr lang="en-US" altLang="en-US" sz="1600" b="1" dirty="0">
                <a:solidFill>
                  <a:srgbClr val="0B04FF"/>
                </a:solidFill>
                <a:latin typeface="Times"/>
              </a:rPr>
              <a:t>(4) Which score </a:t>
            </a:r>
            <a:r>
              <a:rPr lang="en-US" altLang="en-US" sz="1600" b="1" dirty="0" smtClean="0">
                <a:solidFill>
                  <a:srgbClr val="0B04FF"/>
                </a:solidFill>
                <a:latin typeface="Times"/>
              </a:rPr>
              <a:t>would the </a:t>
            </a:r>
            <a:r>
              <a:rPr lang="en-US" altLang="en-US" sz="1600" b="1" dirty="0">
                <a:solidFill>
                  <a:srgbClr val="0B04FF"/>
                </a:solidFill>
                <a:latin typeface="Times"/>
              </a:rPr>
              <a:t>opponent choose?</a:t>
            </a:r>
            <a:endParaRPr lang="en-US" altLang="en-US" sz="1600" b="1" dirty="0">
              <a:latin typeface="Times"/>
            </a:endParaRPr>
          </a:p>
        </p:txBody>
      </p:sp>
      <p:sp>
        <p:nvSpPr>
          <p:cNvPr id="12655"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6" name="Text Box 373"/>
          <p:cNvSpPr txBox="1">
            <a:spLocks noChangeArrowheads="1"/>
          </p:cNvSpPr>
          <p:nvPr/>
        </p:nvSpPr>
        <p:spPr bwMode="auto">
          <a:xfrm>
            <a:off x="7389813" y="6180138"/>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57"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8"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9" name="Text Box 377"/>
          <p:cNvSpPr txBox="1">
            <a:spLocks noChangeArrowheads="1"/>
          </p:cNvSpPr>
          <p:nvPr/>
        </p:nvSpPr>
        <p:spPr bwMode="auto">
          <a:xfrm>
            <a:off x="1014413" y="6143625"/>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60"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61" name="Text Box 379"/>
          <p:cNvSpPr txBox="1">
            <a:spLocks noChangeArrowheads="1"/>
          </p:cNvSpPr>
          <p:nvPr/>
        </p:nvSpPr>
        <p:spPr bwMode="auto">
          <a:xfrm>
            <a:off x="6453188" y="1447800"/>
            <a:ext cx="215265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lnSpc>
                <a:spcPct val="90000"/>
              </a:lnSpc>
              <a:spcBef>
                <a:spcPct val="50000"/>
              </a:spcBef>
            </a:pPr>
            <a:r>
              <a:rPr lang="en-US" altLang="en-US" sz="1600" b="1" dirty="0">
                <a:solidFill>
                  <a:srgbClr val="0B04FF"/>
                </a:solidFill>
                <a:latin typeface="Times"/>
              </a:rPr>
              <a:t>Worksheet problem: What should you ('X') assign for your score? (</a:t>
            </a:r>
            <a:r>
              <a:rPr lang="en-US" altLang="en-US" sz="1600" b="1" dirty="0">
                <a:solidFill>
                  <a:srgbClr val="0B04FF"/>
                </a:solidFill>
                <a:latin typeface="Courier New" pitchFamily="49" charset="0"/>
              </a:rPr>
              <a:t>self</a:t>
            </a:r>
            <a:r>
              <a:rPr lang="en-US" altLang="en-US" sz="1600" b="1" dirty="0">
                <a:solidFill>
                  <a:srgbClr val="0B04FF"/>
                </a:solidFill>
                <a:latin typeface="Times"/>
              </a:rPr>
              <a:t>'s score</a:t>
            </a:r>
            <a:r>
              <a:rPr lang="en-US" altLang="en-US" sz="1600" b="1" dirty="0" smtClean="0">
                <a:solidFill>
                  <a:srgbClr val="0B04FF"/>
                </a:solidFill>
                <a:latin typeface="Times"/>
              </a:rPr>
              <a:t>)</a:t>
            </a:r>
          </a:p>
          <a:p>
            <a:pPr algn="ctr">
              <a:lnSpc>
                <a:spcPct val="90000"/>
              </a:lnSpc>
              <a:spcBef>
                <a:spcPct val="50000"/>
              </a:spcBef>
            </a:pPr>
            <a:r>
              <a:rPr lang="en-US" altLang="en-US" sz="1600" b="1" dirty="0" smtClean="0">
                <a:solidFill>
                  <a:srgbClr val="0B04FF"/>
                </a:solidFill>
                <a:latin typeface="Times"/>
              </a:rPr>
              <a:t>What about if 'O' could look ahead one more move?</a:t>
            </a:r>
            <a:endParaRPr lang="en-US" altLang="en-US" sz="1600" b="1" dirty="0">
              <a:solidFill>
                <a:srgbClr val="0B04FF"/>
              </a:solidFill>
              <a:latin typeface="Times"/>
            </a:endParaRPr>
          </a:p>
        </p:txBody>
      </p:sp>
      <p:sp>
        <p:nvSpPr>
          <p:cNvPr id="132471" name="Text Box 380"/>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Scoring Each Column</a:t>
            </a:r>
            <a:endParaRPr lang="en-US" sz="4000" b="1" dirty="0" smtClean="0">
              <a:latin typeface="+mn-lt"/>
            </a:endParaRPr>
          </a:p>
        </p:txBody>
      </p:sp>
      <p:sp>
        <p:nvSpPr>
          <p:cNvPr id="12663" name="Text Box 381"/>
          <p:cNvSpPr txBox="1">
            <a:spLocks noChangeArrowheads="1"/>
          </p:cNvSpPr>
          <p:nvPr/>
        </p:nvSpPr>
        <p:spPr bwMode="auto">
          <a:xfrm>
            <a:off x="7918450" y="3386138"/>
            <a:ext cx="687388"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5"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6"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7"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8"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9"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0"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1"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2"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3"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4"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5"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6"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7"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8"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9"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0"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1"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2"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3"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4"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5"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6"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7"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8"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9"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0"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1"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2"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3"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4"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5"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6"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7"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8"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9"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0"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1"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2"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3"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4"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5"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6"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7"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8"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59"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3360"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61"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62"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5"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6"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7"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8"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9"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3370"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3371"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3372"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3373"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3374"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3375"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3185"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Choosing the Best Move</a:t>
            </a:r>
            <a:endParaRPr lang="en-US" sz="4000" b="1" dirty="0" smtClean="0">
              <a:latin typeface="+mn-lt"/>
            </a:endParaRPr>
          </a:p>
        </p:txBody>
      </p:sp>
      <p:sp>
        <p:nvSpPr>
          <p:cNvPr id="13377"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8"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9"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0"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1"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2"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3"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4"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5"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6"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7"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8"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9"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0"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1"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2"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3"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4"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5"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6"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7"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8"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9"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0"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1"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2"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3"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4"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5"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6"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7"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8"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9"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0"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1"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2"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3"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4"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5"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6"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7"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8"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9"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0"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1"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2"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3"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4"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5"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6"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7"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8"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9"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0"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1"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2"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3"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4"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5"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6"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7"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8"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9"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0"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1"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2"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3"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4"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5"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6"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7"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8"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9"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0"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1"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2"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3"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4"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5"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6"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7"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8"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9"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0"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1"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2"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3"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4"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5"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6"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7"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8"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9"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0"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1"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2"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3"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4"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5"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6"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7"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8"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9"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0"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1"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2"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3"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4"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5"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6"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7"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8"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9"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0"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1"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2"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3"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4"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5"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6"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7"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8"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9"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0"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1"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2"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3"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4"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5"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6"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7"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8"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9"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0"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1"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2"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3"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4"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5"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6"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7"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8"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9"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0"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1"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2"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3"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4"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5"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6"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7"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8"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9"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0"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1"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2"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3"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4"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5"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6"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7"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8"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9"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0"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1"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2"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3"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4"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5"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6"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7"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8"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9"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0"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1"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2"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3"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4"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5"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6"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7"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8"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9"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0"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1"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2"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3"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4"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5"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6"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7"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8"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9"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0"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1"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2"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3"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4"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5"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6"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7"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8"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9"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0"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1"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2"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3"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4"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5"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6"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7"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8"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9"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0"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1"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2"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3"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4"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5"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6"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7"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8"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9"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0"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1"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2"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3"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4"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5"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6"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7"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8"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9"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0"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1"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2"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3"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4"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5"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6"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7"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8"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9"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0"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1"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2"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3"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4"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5"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6"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7"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8"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9"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0"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1"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2"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3"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4"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5"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6"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7"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8"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9"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0"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1"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2"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3"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4"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5"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6"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7"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8"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9"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0"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1"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2"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3"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4"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5"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6"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7"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8"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9"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0"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1"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2"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3"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4"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5"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6"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7"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8"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9"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0"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1"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2"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3"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4"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5"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6"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7"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8"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9" name="Text Box 371"/>
          <p:cNvSpPr txBox="1">
            <a:spLocks noChangeArrowheads="1"/>
          </p:cNvSpPr>
          <p:nvPr/>
        </p:nvSpPr>
        <p:spPr bwMode="auto">
          <a:xfrm>
            <a:off x="152400" y="1492250"/>
            <a:ext cx="25908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b="1">
                <a:latin typeface="Times"/>
              </a:rPr>
              <a:t>(1) For each possible move:</a:t>
            </a:r>
          </a:p>
          <a:p>
            <a:pPr>
              <a:spcBef>
                <a:spcPct val="50000"/>
              </a:spcBef>
            </a:pPr>
            <a:r>
              <a:rPr lang="en-US" altLang="en-US" sz="1600" b="1">
                <a:latin typeface="Times"/>
              </a:rPr>
              <a:t>(2) Add it to the board</a:t>
            </a:r>
          </a:p>
          <a:p>
            <a:pPr>
              <a:spcBef>
                <a:spcPct val="50000"/>
              </a:spcBef>
            </a:pPr>
            <a:r>
              <a:rPr lang="en-US" altLang="en-US" sz="1600" b="1">
                <a:latin typeface="Times"/>
              </a:rPr>
              <a:t>(3) Ask OPPONENT to score each board</a:t>
            </a:r>
          </a:p>
          <a:p>
            <a:pPr>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endParaRPr lang="en-US" altLang="en-US" sz="1600" b="1">
              <a:solidFill>
                <a:srgbClr val="840802"/>
              </a:solidFill>
              <a:latin typeface="Times"/>
            </a:endParaRPr>
          </a:p>
        </p:txBody>
      </p:sp>
      <p:sp>
        <p:nvSpPr>
          <p:cNvPr id="13680"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1" name="Text Box 373"/>
          <p:cNvSpPr txBox="1">
            <a:spLocks noChangeArrowheads="1"/>
          </p:cNvSpPr>
          <p:nvPr/>
        </p:nvSpPr>
        <p:spPr bwMode="auto">
          <a:xfrm>
            <a:off x="7234238" y="61166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2" name="Text Box 374"/>
          <p:cNvSpPr txBox="1">
            <a:spLocks noChangeArrowheads="1"/>
          </p:cNvSpPr>
          <p:nvPr/>
        </p:nvSpPr>
        <p:spPr bwMode="auto">
          <a:xfrm>
            <a:off x="7777163" y="345916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3"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4"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5" name="Text Box 377"/>
          <p:cNvSpPr txBox="1">
            <a:spLocks noChangeArrowheads="1"/>
          </p:cNvSpPr>
          <p:nvPr/>
        </p:nvSpPr>
        <p:spPr bwMode="auto">
          <a:xfrm>
            <a:off x="890588" y="60801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6"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100.0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3108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39" name="Oval 6"/>
          <p:cNvSpPr>
            <a:spLocks noChangeArrowheads="1"/>
          </p:cNvSpPr>
          <p:nvPr/>
        </p:nvSpPr>
        <p:spPr bwMode="auto">
          <a:xfrm>
            <a:off x="3108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0" name="Oval 7"/>
          <p:cNvSpPr>
            <a:spLocks noChangeArrowheads="1"/>
          </p:cNvSpPr>
          <p:nvPr/>
        </p:nvSpPr>
        <p:spPr bwMode="auto">
          <a:xfrm>
            <a:off x="3108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1" name="Oval 8"/>
          <p:cNvSpPr>
            <a:spLocks noChangeArrowheads="1"/>
          </p:cNvSpPr>
          <p:nvPr/>
        </p:nvSpPr>
        <p:spPr bwMode="auto">
          <a:xfrm>
            <a:off x="3108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2" name="Oval 9"/>
          <p:cNvSpPr>
            <a:spLocks noChangeArrowheads="1"/>
          </p:cNvSpPr>
          <p:nvPr/>
        </p:nvSpPr>
        <p:spPr bwMode="auto">
          <a:xfrm>
            <a:off x="3108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3" name="Oval 10"/>
          <p:cNvSpPr>
            <a:spLocks noChangeArrowheads="1"/>
          </p:cNvSpPr>
          <p:nvPr/>
        </p:nvSpPr>
        <p:spPr bwMode="auto">
          <a:xfrm>
            <a:off x="3108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4" name="Oval 11"/>
          <p:cNvSpPr>
            <a:spLocks noChangeArrowheads="1"/>
          </p:cNvSpPr>
          <p:nvPr/>
        </p:nvSpPr>
        <p:spPr bwMode="auto">
          <a:xfrm>
            <a:off x="3489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5" name="Oval 12"/>
          <p:cNvSpPr>
            <a:spLocks noChangeArrowheads="1"/>
          </p:cNvSpPr>
          <p:nvPr/>
        </p:nvSpPr>
        <p:spPr bwMode="auto">
          <a:xfrm>
            <a:off x="3489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6" name="Oval 13"/>
          <p:cNvSpPr>
            <a:spLocks noChangeArrowheads="1"/>
          </p:cNvSpPr>
          <p:nvPr/>
        </p:nvSpPr>
        <p:spPr bwMode="auto">
          <a:xfrm>
            <a:off x="3489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7" name="Oval 14"/>
          <p:cNvSpPr>
            <a:spLocks noChangeArrowheads="1"/>
          </p:cNvSpPr>
          <p:nvPr/>
        </p:nvSpPr>
        <p:spPr bwMode="auto">
          <a:xfrm>
            <a:off x="3489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8" name="Oval 15"/>
          <p:cNvSpPr>
            <a:spLocks noChangeArrowheads="1"/>
          </p:cNvSpPr>
          <p:nvPr/>
        </p:nvSpPr>
        <p:spPr bwMode="auto">
          <a:xfrm>
            <a:off x="3489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9" name="Oval 16" descr="Dark vertical"/>
          <p:cNvSpPr>
            <a:spLocks noChangeArrowheads="1"/>
          </p:cNvSpPr>
          <p:nvPr/>
        </p:nvSpPr>
        <p:spPr bwMode="auto">
          <a:xfrm>
            <a:off x="3489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0" name="Oval 17"/>
          <p:cNvSpPr>
            <a:spLocks noChangeArrowheads="1"/>
          </p:cNvSpPr>
          <p:nvPr/>
        </p:nvSpPr>
        <p:spPr bwMode="auto">
          <a:xfrm>
            <a:off x="3870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1" name="Oval 18"/>
          <p:cNvSpPr>
            <a:spLocks noChangeArrowheads="1"/>
          </p:cNvSpPr>
          <p:nvPr/>
        </p:nvSpPr>
        <p:spPr bwMode="auto">
          <a:xfrm>
            <a:off x="3870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2" name="Oval 19"/>
          <p:cNvSpPr>
            <a:spLocks noChangeArrowheads="1"/>
          </p:cNvSpPr>
          <p:nvPr/>
        </p:nvSpPr>
        <p:spPr bwMode="auto">
          <a:xfrm>
            <a:off x="3870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3" name="Oval 20"/>
          <p:cNvSpPr>
            <a:spLocks noChangeArrowheads="1"/>
          </p:cNvSpPr>
          <p:nvPr/>
        </p:nvSpPr>
        <p:spPr bwMode="auto">
          <a:xfrm>
            <a:off x="3870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4" name="Oval 21"/>
          <p:cNvSpPr>
            <a:spLocks noChangeArrowheads="1"/>
          </p:cNvSpPr>
          <p:nvPr/>
        </p:nvSpPr>
        <p:spPr bwMode="auto">
          <a:xfrm>
            <a:off x="3870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5" name="Oval 22" descr="Dark vertical"/>
          <p:cNvSpPr>
            <a:spLocks noChangeArrowheads="1"/>
          </p:cNvSpPr>
          <p:nvPr/>
        </p:nvSpPr>
        <p:spPr bwMode="auto">
          <a:xfrm>
            <a:off x="3870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6" name="Oval 23"/>
          <p:cNvSpPr>
            <a:spLocks noChangeArrowheads="1"/>
          </p:cNvSpPr>
          <p:nvPr/>
        </p:nvSpPr>
        <p:spPr bwMode="auto">
          <a:xfrm>
            <a:off x="4251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7" name="Oval 24"/>
          <p:cNvSpPr>
            <a:spLocks noChangeArrowheads="1"/>
          </p:cNvSpPr>
          <p:nvPr/>
        </p:nvSpPr>
        <p:spPr bwMode="auto">
          <a:xfrm>
            <a:off x="4251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8" name="Oval 25"/>
          <p:cNvSpPr>
            <a:spLocks noChangeArrowheads="1"/>
          </p:cNvSpPr>
          <p:nvPr/>
        </p:nvSpPr>
        <p:spPr bwMode="auto">
          <a:xfrm>
            <a:off x="4251325" y="262255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9" name="Oval 26"/>
          <p:cNvSpPr>
            <a:spLocks noChangeArrowheads="1"/>
          </p:cNvSpPr>
          <p:nvPr/>
        </p:nvSpPr>
        <p:spPr bwMode="auto">
          <a:xfrm>
            <a:off x="4251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0" name="Oval 27" descr="Dark vertical"/>
          <p:cNvSpPr>
            <a:spLocks noChangeArrowheads="1"/>
          </p:cNvSpPr>
          <p:nvPr/>
        </p:nvSpPr>
        <p:spPr bwMode="auto">
          <a:xfrm>
            <a:off x="4251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1" name="Oval 28"/>
          <p:cNvSpPr>
            <a:spLocks noChangeArrowheads="1"/>
          </p:cNvSpPr>
          <p:nvPr/>
        </p:nvSpPr>
        <p:spPr bwMode="auto">
          <a:xfrm>
            <a:off x="4632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2" name="Oval 29"/>
          <p:cNvSpPr>
            <a:spLocks noChangeArrowheads="1"/>
          </p:cNvSpPr>
          <p:nvPr/>
        </p:nvSpPr>
        <p:spPr bwMode="auto">
          <a:xfrm>
            <a:off x="4632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3" name="Oval 30"/>
          <p:cNvSpPr>
            <a:spLocks noChangeArrowheads="1"/>
          </p:cNvSpPr>
          <p:nvPr/>
        </p:nvSpPr>
        <p:spPr bwMode="auto">
          <a:xfrm>
            <a:off x="4632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4" name="Oval 31"/>
          <p:cNvSpPr>
            <a:spLocks noChangeArrowheads="1"/>
          </p:cNvSpPr>
          <p:nvPr/>
        </p:nvSpPr>
        <p:spPr bwMode="auto">
          <a:xfrm>
            <a:off x="4632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5" name="Oval 32"/>
          <p:cNvSpPr>
            <a:spLocks noChangeArrowheads="1"/>
          </p:cNvSpPr>
          <p:nvPr/>
        </p:nvSpPr>
        <p:spPr bwMode="auto">
          <a:xfrm>
            <a:off x="4632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6" name="Oval 33"/>
          <p:cNvSpPr>
            <a:spLocks noChangeArrowheads="1"/>
          </p:cNvSpPr>
          <p:nvPr/>
        </p:nvSpPr>
        <p:spPr bwMode="auto">
          <a:xfrm>
            <a:off x="4632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7" name="Oval 34"/>
          <p:cNvSpPr>
            <a:spLocks noChangeArrowheads="1"/>
          </p:cNvSpPr>
          <p:nvPr/>
        </p:nvSpPr>
        <p:spPr bwMode="auto">
          <a:xfrm>
            <a:off x="5013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8" name="Oval 35"/>
          <p:cNvSpPr>
            <a:spLocks noChangeArrowheads="1"/>
          </p:cNvSpPr>
          <p:nvPr/>
        </p:nvSpPr>
        <p:spPr bwMode="auto">
          <a:xfrm>
            <a:off x="5013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9" name="Oval 36"/>
          <p:cNvSpPr>
            <a:spLocks noChangeArrowheads="1"/>
          </p:cNvSpPr>
          <p:nvPr/>
        </p:nvSpPr>
        <p:spPr bwMode="auto">
          <a:xfrm>
            <a:off x="5013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0" name="Oval 37" descr="Dark vertical"/>
          <p:cNvSpPr>
            <a:spLocks noChangeArrowheads="1"/>
          </p:cNvSpPr>
          <p:nvPr/>
        </p:nvSpPr>
        <p:spPr bwMode="auto">
          <a:xfrm>
            <a:off x="5013325" y="26225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1" name="Oval 38" descr="Dark vertical"/>
          <p:cNvSpPr>
            <a:spLocks noChangeArrowheads="1"/>
          </p:cNvSpPr>
          <p:nvPr/>
        </p:nvSpPr>
        <p:spPr bwMode="auto">
          <a:xfrm>
            <a:off x="5013325" y="29860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2" name="Oval 39" descr="Dark vertical"/>
          <p:cNvSpPr>
            <a:spLocks noChangeArrowheads="1"/>
          </p:cNvSpPr>
          <p:nvPr/>
        </p:nvSpPr>
        <p:spPr bwMode="auto">
          <a:xfrm>
            <a:off x="5013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3" name="Oval 40"/>
          <p:cNvSpPr>
            <a:spLocks noChangeArrowheads="1"/>
          </p:cNvSpPr>
          <p:nvPr/>
        </p:nvSpPr>
        <p:spPr bwMode="auto">
          <a:xfrm>
            <a:off x="5394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4" name="Oval 41"/>
          <p:cNvSpPr>
            <a:spLocks noChangeArrowheads="1"/>
          </p:cNvSpPr>
          <p:nvPr/>
        </p:nvSpPr>
        <p:spPr bwMode="auto">
          <a:xfrm>
            <a:off x="5394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5" name="Oval 42"/>
          <p:cNvSpPr>
            <a:spLocks noChangeArrowheads="1"/>
          </p:cNvSpPr>
          <p:nvPr/>
        </p:nvSpPr>
        <p:spPr bwMode="auto">
          <a:xfrm>
            <a:off x="5394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6" name="Oval 43"/>
          <p:cNvSpPr>
            <a:spLocks noChangeArrowheads="1"/>
          </p:cNvSpPr>
          <p:nvPr/>
        </p:nvSpPr>
        <p:spPr bwMode="auto">
          <a:xfrm>
            <a:off x="5394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7" name="Oval 44"/>
          <p:cNvSpPr>
            <a:spLocks noChangeArrowheads="1"/>
          </p:cNvSpPr>
          <p:nvPr/>
        </p:nvSpPr>
        <p:spPr bwMode="auto">
          <a:xfrm>
            <a:off x="5394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8" name="Oval 45" descr="Dark vertical"/>
          <p:cNvSpPr>
            <a:spLocks noChangeArrowheads="1"/>
          </p:cNvSpPr>
          <p:nvPr/>
        </p:nvSpPr>
        <p:spPr bwMode="auto">
          <a:xfrm>
            <a:off x="5394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9" name="Rectangle 46"/>
          <p:cNvSpPr>
            <a:spLocks noChangeArrowheads="1"/>
          </p:cNvSpPr>
          <p:nvPr/>
        </p:nvSpPr>
        <p:spPr bwMode="auto">
          <a:xfrm>
            <a:off x="3048000" y="144938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0"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1"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2"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3"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4384"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5"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6" name="Line 53"/>
          <p:cNvSpPr>
            <a:spLocks noChangeShapeType="1"/>
          </p:cNvSpPr>
          <p:nvPr/>
        </p:nvSpPr>
        <p:spPr bwMode="auto">
          <a:xfrm flipH="1">
            <a:off x="1752600" y="3805238"/>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54"/>
          <p:cNvSpPr>
            <a:spLocks noChangeShapeType="1"/>
          </p:cNvSpPr>
          <p:nvPr/>
        </p:nvSpPr>
        <p:spPr bwMode="auto">
          <a:xfrm flipH="1">
            <a:off x="2133600" y="3813175"/>
            <a:ext cx="1516063" cy="106521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55"/>
          <p:cNvSpPr>
            <a:spLocks noChangeShapeType="1"/>
          </p:cNvSpPr>
          <p:nvPr/>
        </p:nvSpPr>
        <p:spPr bwMode="auto">
          <a:xfrm flipH="1">
            <a:off x="3005138" y="3806825"/>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56"/>
          <p:cNvSpPr>
            <a:spLocks noChangeShapeType="1"/>
          </p:cNvSpPr>
          <p:nvPr/>
        </p:nvSpPr>
        <p:spPr bwMode="auto">
          <a:xfrm>
            <a:off x="4440238" y="3781425"/>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57"/>
          <p:cNvSpPr>
            <a:spLocks noChangeShapeType="1"/>
          </p:cNvSpPr>
          <p:nvPr/>
        </p:nvSpPr>
        <p:spPr bwMode="auto">
          <a:xfrm>
            <a:off x="4841875" y="3813175"/>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58"/>
          <p:cNvSpPr>
            <a:spLocks noChangeShapeType="1"/>
          </p:cNvSpPr>
          <p:nvPr/>
        </p:nvSpPr>
        <p:spPr bwMode="auto">
          <a:xfrm>
            <a:off x="5207000" y="3797300"/>
            <a:ext cx="1920875" cy="10874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59"/>
          <p:cNvSpPr>
            <a:spLocks noChangeShapeType="1"/>
          </p:cNvSpPr>
          <p:nvPr/>
        </p:nvSpPr>
        <p:spPr bwMode="auto">
          <a:xfrm>
            <a:off x="5584825" y="3819525"/>
            <a:ext cx="1851025" cy="3984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60"/>
          <p:cNvSpPr txBox="1">
            <a:spLocks noChangeArrowheads="1"/>
          </p:cNvSpPr>
          <p:nvPr/>
        </p:nvSpPr>
        <p:spPr bwMode="auto">
          <a:xfrm>
            <a:off x="6870700" y="3795713"/>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4394" name="Text Box 61"/>
          <p:cNvSpPr txBox="1">
            <a:spLocks noChangeArrowheads="1"/>
          </p:cNvSpPr>
          <p:nvPr/>
        </p:nvSpPr>
        <p:spPr bwMode="auto">
          <a:xfrm>
            <a:off x="6629400" y="44211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4395" name="Text Box 62"/>
          <p:cNvSpPr txBox="1">
            <a:spLocks noChangeArrowheads="1"/>
          </p:cNvSpPr>
          <p:nvPr/>
        </p:nvSpPr>
        <p:spPr bwMode="auto">
          <a:xfrm>
            <a:off x="5257800" y="48783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4396" name="Text Box 63"/>
          <p:cNvSpPr txBox="1">
            <a:spLocks noChangeArrowheads="1"/>
          </p:cNvSpPr>
          <p:nvPr/>
        </p:nvSpPr>
        <p:spPr bwMode="auto">
          <a:xfrm>
            <a:off x="3810000" y="4846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4397" name="Text Box 64"/>
          <p:cNvSpPr txBox="1">
            <a:spLocks noChangeArrowheads="1"/>
          </p:cNvSpPr>
          <p:nvPr/>
        </p:nvSpPr>
        <p:spPr bwMode="auto">
          <a:xfrm>
            <a:off x="2438400" y="46942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4398" name="Text Box 65"/>
          <p:cNvSpPr txBox="1">
            <a:spLocks noChangeArrowheads="1"/>
          </p:cNvSpPr>
          <p:nvPr/>
        </p:nvSpPr>
        <p:spPr bwMode="auto">
          <a:xfrm>
            <a:off x="1600200" y="4465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4399" name="Text Box 66"/>
          <p:cNvSpPr txBox="1">
            <a:spLocks noChangeArrowheads="1"/>
          </p:cNvSpPr>
          <p:nvPr/>
        </p:nvSpPr>
        <p:spPr bwMode="auto">
          <a:xfrm>
            <a:off x="1676400" y="38115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4209"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Choosing the Best Move</a:t>
            </a:r>
            <a:endParaRPr lang="en-US" sz="4000" b="1" dirty="0" smtClean="0">
              <a:latin typeface="+mn-lt"/>
            </a:endParaRPr>
          </a:p>
        </p:txBody>
      </p:sp>
      <p:sp>
        <p:nvSpPr>
          <p:cNvPr id="14401" name="Oval 69"/>
          <p:cNvSpPr>
            <a:spLocks noChangeArrowheads="1"/>
          </p:cNvSpPr>
          <p:nvPr/>
        </p:nvSpPr>
        <p:spPr bwMode="auto">
          <a:xfrm>
            <a:off x="4251325" y="225901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2" name="Oval 70"/>
          <p:cNvSpPr>
            <a:spLocks noChangeArrowheads="1"/>
          </p:cNvSpPr>
          <p:nvPr/>
        </p:nvSpPr>
        <p:spPr bwMode="auto">
          <a:xfrm>
            <a:off x="2587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3" name="Oval 71"/>
          <p:cNvSpPr>
            <a:spLocks noChangeArrowheads="1"/>
          </p:cNvSpPr>
          <p:nvPr/>
        </p:nvSpPr>
        <p:spPr bwMode="auto">
          <a:xfrm>
            <a:off x="2587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4" name="Oval 72"/>
          <p:cNvSpPr>
            <a:spLocks noChangeArrowheads="1"/>
          </p:cNvSpPr>
          <p:nvPr/>
        </p:nvSpPr>
        <p:spPr bwMode="auto">
          <a:xfrm>
            <a:off x="2587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5" name="Oval 73"/>
          <p:cNvSpPr>
            <a:spLocks noChangeArrowheads="1"/>
          </p:cNvSpPr>
          <p:nvPr/>
        </p:nvSpPr>
        <p:spPr bwMode="auto">
          <a:xfrm>
            <a:off x="2587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6" name="Oval 74" descr="50%"/>
          <p:cNvSpPr>
            <a:spLocks noChangeArrowheads="1"/>
          </p:cNvSpPr>
          <p:nvPr/>
        </p:nvSpPr>
        <p:spPr bwMode="auto">
          <a:xfrm>
            <a:off x="258763" y="444976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7" name="Oval 75"/>
          <p:cNvSpPr>
            <a:spLocks noChangeArrowheads="1"/>
          </p:cNvSpPr>
          <p:nvPr/>
        </p:nvSpPr>
        <p:spPr bwMode="auto">
          <a:xfrm>
            <a:off x="258763" y="46180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8" name="Oval 76"/>
          <p:cNvSpPr>
            <a:spLocks noChangeArrowheads="1"/>
          </p:cNvSpPr>
          <p:nvPr/>
        </p:nvSpPr>
        <p:spPr bwMode="auto">
          <a:xfrm>
            <a:off x="45085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9" name="Oval 77"/>
          <p:cNvSpPr>
            <a:spLocks noChangeArrowheads="1"/>
          </p:cNvSpPr>
          <p:nvPr/>
        </p:nvSpPr>
        <p:spPr bwMode="auto">
          <a:xfrm>
            <a:off x="45085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0" name="Oval 78"/>
          <p:cNvSpPr>
            <a:spLocks noChangeArrowheads="1"/>
          </p:cNvSpPr>
          <p:nvPr/>
        </p:nvSpPr>
        <p:spPr bwMode="auto">
          <a:xfrm>
            <a:off x="45085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1" name="Oval 79"/>
          <p:cNvSpPr>
            <a:spLocks noChangeArrowheads="1"/>
          </p:cNvSpPr>
          <p:nvPr/>
        </p:nvSpPr>
        <p:spPr bwMode="auto">
          <a:xfrm>
            <a:off x="45085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2" name="Oval 80"/>
          <p:cNvSpPr>
            <a:spLocks noChangeArrowheads="1"/>
          </p:cNvSpPr>
          <p:nvPr/>
        </p:nvSpPr>
        <p:spPr bwMode="auto">
          <a:xfrm>
            <a:off x="450850"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3" name="Oval 81" descr="Dark vertical"/>
          <p:cNvSpPr>
            <a:spLocks noChangeArrowheads="1"/>
          </p:cNvSpPr>
          <p:nvPr/>
        </p:nvSpPr>
        <p:spPr bwMode="auto">
          <a:xfrm>
            <a:off x="450850"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4" name="Oval 82"/>
          <p:cNvSpPr>
            <a:spLocks noChangeArrowheads="1"/>
          </p:cNvSpPr>
          <p:nvPr/>
        </p:nvSpPr>
        <p:spPr bwMode="auto">
          <a:xfrm>
            <a:off x="64452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5" name="Oval 83"/>
          <p:cNvSpPr>
            <a:spLocks noChangeArrowheads="1"/>
          </p:cNvSpPr>
          <p:nvPr/>
        </p:nvSpPr>
        <p:spPr bwMode="auto">
          <a:xfrm>
            <a:off x="64452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6" name="Oval 84"/>
          <p:cNvSpPr>
            <a:spLocks noChangeArrowheads="1"/>
          </p:cNvSpPr>
          <p:nvPr/>
        </p:nvSpPr>
        <p:spPr bwMode="auto">
          <a:xfrm>
            <a:off x="64452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7" name="Oval 85"/>
          <p:cNvSpPr>
            <a:spLocks noChangeArrowheads="1"/>
          </p:cNvSpPr>
          <p:nvPr/>
        </p:nvSpPr>
        <p:spPr bwMode="auto">
          <a:xfrm>
            <a:off x="644525"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8" name="Oval 86"/>
          <p:cNvSpPr>
            <a:spLocks noChangeArrowheads="1"/>
          </p:cNvSpPr>
          <p:nvPr/>
        </p:nvSpPr>
        <p:spPr bwMode="auto">
          <a:xfrm>
            <a:off x="644525"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9" name="Oval 87" descr="Dark vertical"/>
          <p:cNvSpPr>
            <a:spLocks noChangeArrowheads="1"/>
          </p:cNvSpPr>
          <p:nvPr/>
        </p:nvSpPr>
        <p:spPr bwMode="auto">
          <a:xfrm>
            <a:off x="64452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0" name="Oval 88"/>
          <p:cNvSpPr>
            <a:spLocks noChangeArrowheads="1"/>
          </p:cNvSpPr>
          <p:nvPr/>
        </p:nvSpPr>
        <p:spPr bwMode="auto">
          <a:xfrm>
            <a:off x="83661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1" name="Oval 89"/>
          <p:cNvSpPr>
            <a:spLocks noChangeArrowheads="1"/>
          </p:cNvSpPr>
          <p:nvPr/>
        </p:nvSpPr>
        <p:spPr bwMode="auto">
          <a:xfrm>
            <a:off x="83661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2" name="Oval 90"/>
          <p:cNvSpPr>
            <a:spLocks noChangeArrowheads="1"/>
          </p:cNvSpPr>
          <p:nvPr/>
        </p:nvSpPr>
        <p:spPr bwMode="auto">
          <a:xfrm>
            <a:off x="836613" y="411162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3" name="Oval 91"/>
          <p:cNvSpPr>
            <a:spLocks noChangeArrowheads="1"/>
          </p:cNvSpPr>
          <p:nvPr/>
        </p:nvSpPr>
        <p:spPr bwMode="auto">
          <a:xfrm>
            <a:off x="836613" y="427990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4" name="Oval 92"/>
          <p:cNvSpPr>
            <a:spLocks noChangeArrowheads="1"/>
          </p:cNvSpPr>
          <p:nvPr/>
        </p:nvSpPr>
        <p:spPr bwMode="auto">
          <a:xfrm>
            <a:off x="836613" y="44497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5" name="Oval 93" descr="Dark vertical"/>
          <p:cNvSpPr>
            <a:spLocks noChangeArrowheads="1"/>
          </p:cNvSpPr>
          <p:nvPr/>
        </p:nvSpPr>
        <p:spPr bwMode="auto">
          <a:xfrm>
            <a:off x="83661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6" name="Oval 94"/>
          <p:cNvSpPr>
            <a:spLocks noChangeArrowheads="1"/>
          </p:cNvSpPr>
          <p:nvPr/>
        </p:nvSpPr>
        <p:spPr bwMode="auto">
          <a:xfrm>
            <a:off x="102870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7" name="Oval 95"/>
          <p:cNvSpPr>
            <a:spLocks noChangeArrowheads="1"/>
          </p:cNvSpPr>
          <p:nvPr/>
        </p:nvSpPr>
        <p:spPr bwMode="auto">
          <a:xfrm>
            <a:off x="102870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8" name="Oval 96"/>
          <p:cNvSpPr>
            <a:spLocks noChangeArrowheads="1"/>
          </p:cNvSpPr>
          <p:nvPr/>
        </p:nvSpPr>
        <p:spPr bwMode="auto">
          <a:xfrm>
            <a:off x="102870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9" name="Oval 97"/>
          <p:cNvSpPr>
            <a:spLocks noChangeArrowheads="1"/>
          </p:cNvSpPr>
          <p:nvPr/>
        </p:nvSpPr>
        <p:spPr bwMode="auto">
          <a:xfrm>
            <a:off x="102870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0" name="Oval 98"/>
          <p:cNvSpPr>
            <a:spLocks noChangeArrowheads="1"/>
          </p:cNvSpPr>
          <p:nvPr/>
        </p:nvSpPr>
        <p:spPr bwMode="auto">
          <a:xfrm>
            <a:off x="1028700" y="4449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1" name="Oval 99"/>
          <p:cNvSpPr>
            <a:spLocks noChangeArrowheads="1"/>
          </p:cNvSpPr>
          <p:nvPr/>
        </p:nvSpPr>
        <p:spPr bwMode="auto">
          <a:xfrm>
            <a:off x="1028700" y="461803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2" name="Oval 100"/>
          <p:cNvSpPr>
            <a:spLocks noChangeArrowheads="1"/>
          </p:cNvSpPr>
          <p:nvPr/>
        </p:nvSpPr>
        <p:spPr bwMode="auto">
          <a:xfrm>
            <a:off x="122237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3" name="Oval 101"/>
          <p:cNvSpPr>
            <a:spLocks noChangeArrowheads="1"/>
          </p:cNvSpPr>
          <p:nvPr/>
        </p:nvSpPr>
        <p:spPr bwMode="auto">
          <a:xfrm>
            <a:off x="122237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4" name="Oval 102"/>
          <p:cNvSpPr>
            <a:spLocks noChangeArrowheads="1"/>
          </p:cNvSpPr>
          <p:nvPr/>
        </p:nvSpPr>
        <p:spPr bwMode="auto">
          <a:xfrm>
            <a:off x="122237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5" name="Oval 103" descr="Dark vertical"/>
          <p:cNvSpPr>
            <a:spLocks noChangeArrowheads="1"/>
          </p:cNvSpPr>
          <p:nvPr/>
        </p:nvSpPr>
        <p:spPr bwMode="auto">
          <a:xfrm>
            <a:off x="1222375" y="427990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6" name="Oval 104" descr="Dark vertical"/>
          <p:cNvSpPr>
            <a:spLocks noChangeArrowheads="1"/>
          </p:cNvSpPr>
          <p:nvPr/>
        </p:nvSpPr>
        <p:spPr bwMode="auto">
          <a:xfrm>
            <a:off x="1222375" y="444976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7" name="Oval 105" descr="Dark vertical"/>
          <p:cNvSpPr>
            <a:spLocks noChangeArrowheads="1"/>
          </p:cNvSpPr>
          <p:nvPr/>
        </p:nvSpPr>
        <p:spPr bwMode="auto">
          <a:xfrm>
            <a:off x="122237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8" name="Oval 106"/>
          <p:cNvSpPr>
            <a:spLocks noChangeArrowheads="1"/>
          </p:cNvSpPr>
          <p:nvPr/>
        </p:nvSpPr>
        <p:spPr bwMode="auto">
          <a:xfrm>
            <a:off x="14144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9" name="Oval 107"/>
          <p:cNvSpPr>
            <a:spLocks noChangeArrowheads="1"/>
          </p:cNvSpPr>
          <p:nvPr/>
        </p:nvSpPr>
        <p:spPr bwMode="auto">
          <a:xfrm>
            <a:off x="14144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0" name="Oval 108"/>
          <p:cNvSpPr>
            <a:spLocks noChangeArrowheads="1"/>
          </p:cNvSpPr>
          <p:nvPr/>
        </p:nvSpPr>
        <p:spPr bwMode="auto">
          <a:xfrm>
            <a:off x="14144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1" name="Oval 109"/>
          <p:cNvSpPr>
            <a:spLocks noChangeArrowheads="1"/>
          </p:cNvSpPr>
          <p:nvPr/>
        </p:nvSpPr>
        <p:spPr bwMode="auto">
          <a:xfrm>
            <a:off x="14144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2" name="Oval 110"/>
          <p:cNvSpPr>
            <a:spLocks noChangeArrowheads="1"/>
          </p:cNvSpPr>
          <p:nvPr/>
        </p:nvSpPr>
        <p:spPr bwMode="auto">
          <a:xfrm>
            <a:off x="1414463" y="4449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3" name="Oval 111" descr="Dark vertical"/>
          <p:cNvSpPr>
            <a:spLocks noChangeArrowheads="1"/>
          </p:cNvSpPr>
          <p:nvPr/>
        </p:nvSpPr>
        <p:spPr bwMode="auto">
          <a:xfrm>
            <a:off x="141446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4" name="Rectangle 112"/>
          <p:cNvSpPr>
            <a:spLocks noChangeArrowheads="1"/>
          </p:cNvSpPr>
          <p:nvPr/>
        </p:nvSpPr>
        <p:spPr bwMode="auto">
          <a:xfrm>
            <a:off x="228600" y="373538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5" name="Oval 113"/>
          <p:cNvSpPr>
            <a:spLocks noChangeArrowheads="1"/>
          </p:cNvSpPr>
          <p:nvPr/>
        </p:nvSpPr>
        <p:spPr bwMode="auto">
          <a:xfrm>
            <a:off x="7127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6" name="Oval 114"/>
          <p:cNvSpPr>
            <a:spLocks noChangeArrowheads="1"/>
          </p:cNvSpPr>
          <p:nvPr/>
        </p:nvSpPr>
        <p:spPr bwMode="auto">
          <a:xfrm>
            <a:off x="7127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7" name="Oval 115"/>
          <p:cNvSpPr>
            <a:spLocks noChangeArrowheads="1"/>
          </p:cNvSpPr>
          <p:nvPr/>
        </p:nvSpPr>
        <p:spPr bwMode="auto">
          <a:xfrm>
            <a:off x="7127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8" name="Oval 116"/>
          <p:cNvSpPr>
            <a:spLocks noChangeArrowheads="1"/>
          </p:cNvSpPr>
          <p:nvPr/>
        </p:nvSpPr>
        <p:spPr bwMode="auto">
          <a:xfrm>
            <a:off x="7127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9" name="Oval 117"/>
          <p:cNvSpPr>
            <a:spLocks noChangeArrowheads="1"/>
          </p:cNvSpPr>
          <p:nvPr/>
        </p:nvSpPr>
        <p:spPr bwMode="auto">
          <a:xfrm>
            <a:off x="7127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0" name="Oval 118"/>
          <p:cNvSpPr>
            <a:spLocks noChangeArrowheads="1"/>
          </p:cNvSpPr>
          <p:nvPr/>
        </p:nvSpPr>
        <p:spPr bwMode="auto">
          <a:xfrm>
            <a:off x="712788" y="5873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1" name="Oval 119"/>
          <p:cNvSpPr>
            <a:spLocks noChangeArrowheads="1"/>
          </p:cNvSpPr>
          <p:nvPr/>
        </p:nvSpPr>
        <p:spPr bwMode="auto">
          <a:xfrm>
            <a:off x="90487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2" name="Oval 120"/>
          <p:cNvSpPr>
            <a:spLocks noChangeArrowheads="1"/>
          </p:cNvSpPr>
          <p:nvPr/>
        </p:nvSpPr>
        <p:spPr bwMode="auto">
          <a:xfrm>
            <a:off x="90487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3" name="Oval 121"/>
          <p:cNvSpPr>
            <a:spLocks noChangeArrowheads="1"/>
          </p:cNvSpPr>
          <p:nvPr/>
        </p:nvSpPr>
        <p:spPr bwMode="auto">
          <a:xfrm>
            <a:off x="90487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4" name="Oval 122" descr="50%"/>
          <p:cNvSpPr>
            <a:spLocks noChangeArrowheads="1"/>
          </p:cNvSpPr>
          <p:nvPr/>
        </p:nvSpPr>
        <p:spPr bwMode="auto">
          <a:xfrm>
            <a:off x="904875" y="5535613"/>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5" name="Oval 123"/>
          <p:cNvSpPr>
            <a:spLocks noChangeArrowheads="1"/>
          </p:cNvSpPr>
          <p:nvPr/>
        </p:nvSpPr>
        <p:spPr bwMode="auto">
          <a:xfrm>
            <a:off x="904875"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6" name="Oval 124" descr="Dark vertical"/>
          <p:cNvSpPr>
            <a:spLocks noChangeArrowheads="1"/>
          </p:cNvSpPr>
          <p:nvPr/>
        </p:nvSpPr>
        <p:spPr bwMode="auto">
          <a:xfrm>
            <a:off x="904875"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7" name="Oval 125"/>
          <p:cNvSpPr>
            <a:spLocks noChangeArrowheads="1"/>
          </p:cNvSpPr>
          <p:nvPr/>
        </p:nvSpPr>
        <p:spPr bwMode="auto">
          <a:xfrm>
            <a:off x="109855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8" name="Oval 126"/>
          <p:cNvSpPr>
            <a:spLocks noChangeArrowheads="1"/>
          </p:cNvSpPr>
          <p:nvPr/>
        </p:nvSpPr>
        <p:spPr bwMode="auto">
          <a:xfrm>
            <a:off x="109855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9" name="Oval 127"/>
          <p:cNvSpPr>
            <a:spLocks noChangeArrowheads="1"/>
          </p:cNvSpPr>
          <p:nvPr/>
        </p:nvSpPr>
        <p:spPr bwMode="auto">
          <a:xfrm>
            <a:off x="109855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0" name="Oval 128"/>
          <p:cNvSpPr>
            <a:spLocks noChangeArrowheads="1"/>
          </p:cNvSpPr>
          <p:nvPr/>
        </p:nvSpPr>
        <p:spPr bwMode="auto">
          <a:xfrm>
            <a:off x="1098550"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1" name="Oval 129"/>
          <p:cNvSpPr>
            <a:spLocks noChangeArrowheads="1"/>
          </p:cNvSpPr>
          <p:nvPr/>
        </p:nvSpPr>
        <p:spPr bwMode="auto">
          <a:xfrm>
            <a:off x="1098550"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2" name="Oval 130" descr="Dark vertical"/>
          <p:cNvSpPr>
            <a:spLocks noChangeArrowheads="1"/>
          </p:cNvSpPr>
          <p:nvPr/>
        </p:nvSpPr>
        <p:spPr bwMode="auto">
          <a:xfrm>
            <a:off x="109855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3" name="Oval 131"/>
          <p:cNvSpPr>
            <a:spLocks noChangeArrowheads="1"/>
          </p:cNvSpPr>
          <p:nvPr/>
        </p:nvSpPr>
        <p:spPr bwMode="auto">
          <a:xfrm>
            <a:off x="129063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4" name="Oval 132"/>
          <p:cNvSpPr>
            <a:spLocks noChangeArrowheads="1"/>
          </p:cNvSpPr>
          <p:nvPr/>
        </p:nvSpPr>
        <p:spPr bwMode="auto">
          <a:xfrm>
            <a:off x="129063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5" name="Oval 133"/>
          <p:cNvSpPr>
            <a:spLocks noChangeArrowheads="1"/>
          </p:cNvSpPr>
          <p:nvPr/>
        </p:nvSpPr>
        <p:spPr bwMode="auto">
          <a:xfrm>
            <a:off x="1290638" y="53673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6" name="Oval 134"/>
          <p:cNvSpPr>
            <a:spLocks noChangeArrowheads="1"/>
          </p:cNvSpPr>
          <p:nvPr/>
        </p:nvSpPr>
        <p:spPr bwMode="auto">
          <a:xfrm>
            <a:off x="1290638" y="55356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7" name="Oval 135"/>
          <p:cNvSpPr>
            <a:spLocks noChangeArrowheads="1"/>
          </p:cNvSpPr>
          <p:nvPr/>
        </p:nvSpPr>
        <p:spPr bwMode="auto">
          <a:xfrm>
            <a:off x="1290638" y="5705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8" name="Oval 136" descr="Dark vertical"/>
          <p:cNvSpPr>
            <a:spLocks noChangeArrowheads="1"/>
          </p:cNvSpPr>
          <p:nvPr/>
        </p:nvSpPr>
        <p:spPr bwMode="auto">
          <a:xfrm>
            <a:off x="129063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9" name="Oval 137"/>
          <p:cNvSpPr>
            <a:spLocks noChangeArrowheads="1"/>
          </p:cNvSpPr>
          <p:nvPr/>
        </p:nvSpPr>
        <p:spPr bwMode="auto">
          <a:xfrm>
            <a:off x="148272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0" name="Oval 138"/>
          <p:cNvSpPr>
            <a:spLocks noChangeArrowheads="1"/>
          </p:cNvSpPr>
          <p:nvPr/>
        </p:nvSpPr>
        <p:spPr bwMode="auto">
          <a:xfrm>
            <a:off x="148272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1" name="Oval 139"/>
          <p:cNvSpPr>
            <a:spLocks noChangeArrowheads="1"/>
          </p:cNvSpPr>
          <p:nvPr/>
        </p:nvSpPr>
        <p:spPr bwMode="auto">
          <a:xfrm>
            <a:off x="148272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2" name="Oval 140"/>
          <p:cNvSpPr>
            <a:spLocks noChangeArrowheads="1"/>
          </p:cNvSpPr>
          <p:nvPr/>
        </p:nvSpPr>
        <p:spPr bwMode="auto">
          <a:xfrm>
            <a:off x="1482725"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3" name="Oval 141"/>
          <p:cNvSpPr>
            <a:spLocks noChangeArrowheads="1"/>
          </p:cNvSpPr>
          <p:nvPr/>
        </p:nvSpPr>
        <p:spPr bwMode="auto">
          <a:xfrm>
            <a:off x="1482725" y="5705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4" name="Oval 142"/>
          <p:cNvSpPr>
            <a:spLocks noChangeArrowheads="1"/>
          </p:cNvSpPr>
          <p:nvPr/>
        </p:nvSpPr>
        <p:spPr bwMode="auto">
          <a:xfrm>
            <a:off x="1482725" y="58737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5" name="Oval 143"/>
          <p:cNvSpPr>
            <a:spLocks noChangeArrowheads="1"/>
          </p:cNvSpPr>
          <p:nvPr/>
        </p:nvSpPr>
        <p:spPr bwMode="auto">
          <a:xfrm>
            <a:off x="167640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6" name="Oval 144"/>
          <p:cNvSpPr>
            <a:spLocks noChangeArrowheads="1"/>
          </p:cNvSpPr>
          <p:nvPr/>
        </p:nvSpPr>
        <p:spPr bwMode="auto">
          <a:xfrm>
            <a:off x="167640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7" name="Oval 145"/>
          <p:cNvSpPr>
            <a:spLocks noChangeArrowheads="1"/>
          </p:cNvSpPr>
          <p:nvPr/>
        </p:nvSpPr>
        <p:spPr bwMode="auto">
          <a:xfrm>
            <a:off x="167640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8" name="Oval 146" descr="Dark vertical"/>
          <p:cNvSpPr>
            <a:spLocks noChangeArrowheads="1"/>
          </p:cNvSpPr>
          <p:nvPr/>
        </p:nvSpPr>
        <p:spPr bwMode="auto">
          <a:xfrm>
            <a:off x="1676400" y="55356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9" name="Oval 147" descr="Dark vertical"/>
          <p:cNvSpPr>
            <a:spLocks noChangeArrowheads="1"/>
          </p:cNvSpPr>
          <p:nvPr/>
        </p:nvSpPr>
        <p:spPr bwMode="auto">
          <a:xfrm>
            <a:off x="1676400" y="57054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0" name="Oval 148" descr="Dark vertical"/>
          <p:cNvSpPr>
            <a:spLocks noChangeArrowheads="1"/>
          </p:cNvSpPr>
          <p:nvPr/>
        </p:nvSpPr>
        <p:spPr bwMode="auto">
          <a:xfrm>
            <a:off x="167640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1" name="Oval 149"/>
          <p:cNvSpPr>
            <a:spLocks noChangeArrowheads="1"/>
          </p:cNvSpPr>
          <p:nvPr/>
        </p:nvSpPr>
        <p:spPr bwMode="auto">
          <a:xfrm>
            <a:off x="18684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2" name="Oval 150"/>
          <p:cNvSpPr>
            <a:spLocks noChangeArrowheads="1"/>
          </p:cNvSpPr>
          <p:nvPr/>
        </p:nvSpPr>
        <p:spPr bwMode="auto">
          <a:xfrm>
            <a:off x="18684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3" name="Oval 151"/>
          <p:cNvSpPr>
            <a:spLocks noChangeArrowheads="1"/>
          </p:cNvSpPr>
          <p:nvPr/>
        </p:nvSpPr>
        <p:spPr bwMode="auto">
          <a:xfrm>
            <a:off x="18684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4" name="Oval 152"/>
          <p:cNvSpPr>
            <a:spLocks noChangeArrowheads="1"/>
          </p:cNvSpPr>
          <p:nvPr/>
        </p:nvSpPr>
        <p:spPr bwMode="auto">
          <a:xfrm>
            <a:off x="18684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5" name="Oval 153"/>
          <p:cNvSpPr>
            <a:spLocks noChangeArrowheads="1"/>
          </p:cNvSpPr>
          <p:nvPr/>
        </p:nvSpPr>
        <p:spPr bwMode="auto">
          <a:xfrm>
            <a:off x="18684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6" name="Oval 154" descr="Dark vertical"/>
          <p:cNvSpPr>
            <a:spLocks noChangeArrowheads="1"/>
          </p:cNvSpPr>
          <p:nvPr/>
        </p:nvSpPr>
        <p:spPr bwMode="auto">
          <a:xfrm>
            <a:off x="186848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7" name="Rectangle 155"/>
          <p:cNvSpPr>
            <a:spLocks noChangeArrowheads="1"/>
          </p:cNvSpPr>
          <p:nvPr/>
        </p:nvSpPr>
        <p:spPr bwMode="auto">
          <a:xfrm>
            <a:off x="682625" y="49911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8" name="Oval 156"/>
          <p:cNvSpPr>
            <a:spLocks noChangeArrowheads="1"/>
          </p:cNvSpPr>
          <p:nvPr/>
        </p:nvSpPr>
        <p:spPr bwMode="auto">
          <a:xfrm>
            <a:off x="22399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9" name="Oval 157"/>
          <p:cNvSpPr>
            <a:spLocks noChangeArrowheads="1"/>
          </p:cNvSpPr>
          <p:nvPr/>
        </p:nvSpPr>
        <p:spPr bwMode="auto">
          <a:xfrm>
            <a:off x="22399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0" name="Oval 158"/>
          <p:cNvSpPr>
            <a:spLocks noChangeArrowheads="1"/>
          </p:cNvSpPr>
          <p:nvPr/>
        </p:nvSpPr>
        <p:spPr bwMode="auto">
          <a:xfrm>
            <a:off x="22399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1" name="Oval 159"/>
          <p:cNvSpPr>
            <a:spLocks noChangeArrowheads="1"/>
          </p:cNvSpPr>
          <p:nvPr/>
        </p:nvSpPr>
        <p:spPr bwMode="auto">
          <a:xfrm>
            <a:off x="22399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2" name="Oval 160"/>
          <p:cNvSpPr>
            <a:spLocks noChangeArrowheads="1"/>
          </p:cNvSpPr>
          <p:nvPr/>
        </p:nvSpPr>
        <p:spPr bwMode="auto">
          <a:xfrm>
            <a:off x="22399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3" name="Oval 161"/>
          <p:cNvSpPr>
            <a:spLocks noChangeArrowheads="1"/>
          </p:cNvSpPr>
          <p:nvPr/>
        </p:nvSpPr>
        <p:spPr bwMode="auto">
          <a:xfrm>
            <a:off x="22399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4" name="Oval 162"/>
          <p:cNvSpPr>
            <a:spLocks noChangeArrowheads="1"/>
          </p:cNvSpPr>
          <p:nvPr/>
        </p:nvSpPr>
        <p:spPr bwMode="auto">
          <a:xfrm>
            <a:off x="24320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5" name="Oval 163"/>
          <p:cNvSpPr>
            <a:spLocks noChangeArrowheads="1"/>
          </p:cNvSpPr>
          <p:nvPr/>
        </p:nvSpPr>
        <p:spPr bwMode="auto">
          <a:xfrm>
            <a:off x="24320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6" name="Oval 164"/>
          <p:cNvSpPr>
            <a:spLocks noChangeArrowheads="1"/>
          </p:cNvSpPr>
          <p:nvPr/>
        </p:nvSpPr>
        <p:spPr bwMode="auto">
          <a:xfrm>
            <a:off x="24320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7" name="Oval 165"/>
          <p:cNvSpPr>
            <a:spLocks noChangeArrowheads="1"/>
          </p:cNvSpPr>
          <p:nvPr/>
        </p:nvSpPr>
        <p:spPr bwMode="auto">
          <a:xfrm>
            <a:off x="24320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8" name="Oval 166"/>
          <p:cNvSpPr>
            <a:spLocks noChangeArrowheads="1"/>
          </p:cNvSpPr>
          <p:nvPr/>
        </p:nvSpPr>
        <p:spPr bwMode="auto">
          <a:xfrm>
            <a:off x="24320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9" name="Oval 167" descr="Dark vertical"/>
          <p:cNvSpPr>
            <a:spLocks noChangeArrowheads="1"/>
          </p:cNvSpPr>
          <p:nvPr/>
        </p:nvSpPr>
        <p:spPr bwMode="auto">
          <a:xfrm>
            <a:off x="24320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0" name="Oval 168"/>
          <p:cNvSpPr>
            <a:spLocks noChangeArrowheads="1"/>
          </p:cNvSpPr>
          <p:nvPr/>
        </p:nvSpPr>
        <p:spPr bwMode="auto">
          <a:xfrm>
            <a:off x="26257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1" name="Oval 169"/>
          <p:cNvSpPr>
            <a:spLocks noChangeArrowheads="1"/>
          </p:cNvSpPr>
          <p:nvPr/>
        </p:nvSpPr>
        <p:spPr bwMode="auto">
          <a:xfrm>
            <a:off x="26257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2" name="Oval 170"/>
          <p:cNvSpPr>
            <a:spLocks noChangeArrowheads="1"/>
          </p:cNvSpPr>
          <p:nvPr/>
        </p:nvSpPr>
        <p:spPr bwMode="auto">
          <a:xfrm>
            <a:off x="26257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3" name="Oval 171" descr="50%"/>
          <p:cNvSpPr>
            <a:spLocks noChangeArrowheads="1"/>
          </p:cNvSpPr>
          <p:nvPr/>
        </p:nvSpPr>
        <p:spPr bwMode="auto">
          <a:xfrm>
            <a:off x="2625725" y="5976938"/>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4" name="Oval 172"/>
          <p:cNvSpPr>
            <a:spLocks noChangeArrowheads="1"/>
          </p:cNvSpPr>
          <p:nvPr/>
        </p:nvSpPr>
        <p:spPr bwMode="auto">
          <a:xfrm>
            <a:off x="26257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5" name="Oval 173" descr="Dark vertical"/>
          <p:cNvSpPr>
            <a:spLocks noChangeArrowheads="1"/>
          </p:cNvSpPr>
          <p:nvPr/>
        </p:nvSpPr>
        <p:spPr bwMode="auto">
          <a:xfrm>
            <a:off x="26257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6" name="Oval 174"/>
          <p:cNvSpPr>
            <a:spLocks noChangeArrowheads="1"/>
          </p:cNvSpPr>
          <p:nvPr/>
        </p:nvSpPr>
        <p:spPr bwMode="auto">
          <a:xfrm>
            <a:off x="28178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7" name="Oval 175"/>
          <p:cNvSpPr>
            <a:spLocks noChangeArrowheads="1"/>
          </p:cNvSpPr>
          <p:nvPr/>
        </p:nvSpPr>
        <p:spPr bwMode="auto">
          <a:xfrm>
            <a:off x="281781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8" name="Oval 176"/>
          <p:cNvSpPr>
            <a:spLocks noChangeArrowheads="1"/>
          </p:cNvSpPr>
          <p:nvPr/>
        </p:nvSpPr>
        <p:spPr bwMode="auto">
          <a:xfrm>
            <a:off x="28178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9" name="Oval 177"/>
          <p:cNvSpPr>
            <a:spLocks noChangeArrowheads="1"/>
          </p:cNvSpPr>
          <p:nvPr/>
        </p:nvSpPr>
        <p:spPr bwMode="auto">
          <a:xfrm>
            <a:off x="28178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0" name="Oval 178"/>
          <p:cNvSpPr>
            <a:spLocks noChangeArrowheads="1"/>
          </p:cNvSpPr>
          <p:nvPr/>
        </p:nvSpPr>
        <p:spPr bwMode="auto">
          <a:xfrm>
            <a:off x="28178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1" name="Oval 179" descr="Dark vertical"/>
          <p:cNvSpPr>
            <a:spLocks noChangeArrowheads="1"/>
          </p:cNvSpPr>
          <p:nvPr/>
        </p:nvSpPr>
        <p:spPr bwMode="auto">
          <a:xfrm>
            <a:off x="28178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2" name="Oval 180"/>
          <p:cNvSpPr>
            <a:spLocks noChangeArrowheads="1"/>
          </p:cNvSpPr>
          <p:nvPr/>
        </p:nvSpPr>
        <p:spPr bwMode="auto">
          <a:xfrm>
            <a:off x="30099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3" name="Oval 181"/>
          <p:cNvSpPr>
            <a:spLocks noChangeArrowheads="1"/>
          </p:cNvSpPr>
          <p:nvPr/>
        </p:nvSpPr>
        <p:spPr bwMode="auto">
          <a:xfrm>
            <a:off x="30099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4" name="Oval 182"/>
          <p:cNvSpPr>
            <a:spLocks noChangeArrowheads="1"/>
          </p:cNvSpPr>
          <p:nvPr/>
        </p:nvSpPr>
        <p:spPr bwMode="auto">
          <a:xfrm>
            <a:off x="30099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5" name="Oval 183"/>
          <p:cNvSpPr>
            <a:spLocks noChangeArrowheads="1"/>
          </p:cNvSpPr>
          <p:nvPr/>
        </p:nvSpPr>
        <p:spPr bwMode="auto">
          <a:xfrm>
            <a:off x="30099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6" name="Oval 184"/>
          <p:cNvSpPr>
            <a:spLocks noChangeArrowheads="1"/>
          </p:cNvSpPr>
          <p:nvPr/>
        </p:nvSpPr>
        <p:spPr bwMode="auto">
          <a:xfrm>
            <a:off x="30099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7" name="Oval 185"/>
          <p:cNvSpPr>
            <a:spLocks noChangeArrowheads="1"/>
          </p:cNvSpPr>
          <p:nvPr/>
        </p:nvSpPr>
        <p:spPr bwMode="auto">
          <a:xfrm>
            <a:off x="30099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8" name="Oval 186"/>
          <p:cNvSpPr>
            <a:spLocks noChangeArrowheads="1"/>
          </p:cNvSpPr>
          <p:nvPr/>
        </p:nvSpPr>
        <p:spPr bwMode="auto">
          <a:xfrm>
            <a:off x="32035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9" name="Oval 187"/>
          <p:cNvSpPr>
            <a:spLocks noChangeArrowheads="1"/>
          </p:cNvSpPr>
          <p:nvPr/>
        </p:nvSpPr>
        <p:spPr bwMode="auto">
          <a:xfrm>
            <a:off x="32035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0" name="Oval 188"/>
          <p:cNvSpPr>
            <a:spLocks noChangeArrowheads="1"/>
          </p:cNvSpPr>
          <p:nvPr/>
        </p:nvSpPr>
        <p:spPr bwMode="auto">
          <a:xfrm>
            <a:off x="32035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1" name="Oval 189" descr="Dark vertical"/>
          <p:cNvSpPr>
            <a:spLocks noChangeArrowheads="1"/>
          </p:cNvSpPr>
          <p:nvPr/>
        </p:nvSpPr>
        <p:spPr bwMode="auto">
          <a:xfrm>
            <a:off x="32035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2" name="Oval 190" descr="Dark vertical"/>
          <p:cNvSpPr>
            <a:spLocks noChangeArrowheads="1"/>
          </p:cNvSpPr>
          <p:nvPr/>
        </p:nvSpPr>
        <p:spPr bwMode="auto">
          <a:xfrm>
            <a:off x="32035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3" name="Oval 191" descr="Dark vertical"/>
          <p:cNvSpPr>
            <a:spLocks noChangeArrowheads="1"/>
          </p:cNvSpPr>
          <p:nvPr/>
        </p:nvSpPr>
        <p:spPr bwMode="auto">
          <a:xfrm>
            <a:off x="32035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4" name="Oval 192"/>
          <p:cNvSpPr>
            <a:spLocks noChangeArrowheads="1"/>
          </p:cNvSpPr>
          <p:nvPr/>
        </p:nvSpPr>
        <p:spPr bwMode="auto">
          <a:xfrm>
            <a:off x="33956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5" name="Oval 193"/>
          <p:cNvSpPr>
            <a:spLocks noChangeArrowheads="1"/>
          </p:cNvSpPr>
          <p:nvPr/>
        </p:nvSpPr>
        <p:spPr bwMode="auto">
          <a:xfrm>
            <a:off x="33956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6" name="Oval 194"/>
          <p:cNvSpPr>
            <a:spLocks noChangeArrowheads="1"/>
          </p:cNvSpPr>
          <p:nvPr/>
        </p:nvSpPr>
        <p:spPr bwMode="auto">
          <a:xfrm>
            <a:off x="33956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7" name="Oval 195"/>
          <p:cNvSpPr>
            <a:spLocks noChangeArrowheads="1"/>
          </p:cNvSpPr>
          <p:nvPr/>
        </p:nvSpPr>
        <p:spPr bwMode="auto">
          <a:xfrm>
            <a:off x="33956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8" name="Oval 196"/>
          <p:cNvSpPr>
            <a:spLocks noChangeArrowheads="1"/>
          </p:cNvSpPr>
          <p:nvPr/>
        </p:nvSpPr>
        <p:spPr bwMode="auto">
          <a:xfrm>
            <a:off x="33956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9" name="Oval 197" descr="Dark vertical"/>
          <p:cNvSpPr>
            <a:spLocks noChangeArrowheads="1"/>
          </p:cNvSpPr>
          <p:nvPr/>
        </p:nvSpPr>
        <p:spPr bwMode="auto">
          <a:xfrm>
            <a:off x="33956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0" name="Rectangle 198"/>
          <p:cNvSpPr>
            <a:spLocks noChangeArrowheads="1"/>
          </p:cNvSpPr>
          <p:nvPr/>
        </p:nvSpPr>
        <p:spPr bwMode="auto">
          <a:xfrm>
            <a:off x="22098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1" name="Oval 199"/>
          <p:cNvSpPr>
            <a:spLocks noChangeArrowheads="1"/>
          </p:cNvSpPr>
          <p:nvPr/>
        </p:nvSpPr>
        <p:spPr bwMode="auto">
          <a:xfrm>
            <a:off x="38401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2" name="Oval 200"/>
          <p:cNvSpPr>
            <a:spLocks noChangeArrowheads="1"/>
          </p:cNvSpPr>
          <p:nvPr/>
        </p:nvSpPr>
        <p:spPr bwMode="auto">
          <a:xfrm>
            <a:off x="38401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3" name="Oval 201"/>
          <p:cNvSpPr>
            <a:spLocks noChangeArrowheads="1"/>
          </p:cNvSpPr>
          <p:nvPr/>
        </p:nvSpPr>
        <p:spPr bwMode="auto">
          <a:xfrm>
            <a:off x="38401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4" name="Oval 202"/>
          <p:cNvSpPr>
            <a:spLocks noChangeArrowheads="1"/>
          </p:cNvSpPr>
          <p:nvPr/>
        </p:nvSpPr>
        <p:spPr bwMode="auto">
          <a:xfrm>
            <a:off x="38401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5" name="Oval 203"/>
          <p:cNvSpPr>
            <a:spLocks noChangeArrowheads="1"/>
          </p:cNvSpPr>
          <p:nvPr/>
        </p:nvSpPr>
        <p:spPr bwMode="auto">
          <a:xfrm>
            <a:off x="38401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6" name="Oval 204"/>
          <p:cNvSpPr>
            <a:spLocks noChangeArrowheads="1"/>
          </p:cNvSpPr>
          <p:nvPr/>
        </p:nvSpPr>
        <p:spPr bwMode="auto">
          <a:xfrm>
            <a:off x="38401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7" name="Oval 205"/>
          <p:cNvSpPr>
            <a:spLocks noChangeArrowheads="1"/>
          </p:cNvSpPr>
          <p:nvPr/>
        </p:nvSpPr>
        <p:spPr bwMode="auto">
          <a:xfrm>
            <a:off x="40322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8" name="Oval 206"/>
          <p:cNvSpPr>
            <a:spLocks noChangeArrowheads="1"/>
          </p:cNvSpPr>
          <p:nvPr/>
        </p:nvSpPr>
        <p:spPr bwMode="auto">
          <a:xfrm>
            <a:off x="40322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9" name="Oval 207"/>
          <p:cNvSpPr>
            <a:spLocks noChangeArrowheads="1"/>
          </p:cNvSpPr>
          <p:nvPr/>
        </p:nvSpPr>
        <p:spPr bwMode="auto">
          <a:xfrm>
            <a:off x="40322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0" name="Oval 208"/>
          <p:cNvSpPr>
            <a:spLocks noChangeArrowheads="1"/>
          </p:cNvSpPr>
          <p:nvPr/>
        </p:nvSpPr>
        <p:spPr bwMode="auto">
          <a:xfrm>
            <a:off x="40322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1" name="Oval 209"/>
          <p:cNvSpPr>
            <a:spLocks noChangeArrowheads="1"/>
          </p:cNvSpPr>
          <p:nvPr/>
        </p:nvSpPr>
        <p:spPr bwMode="auto">
          <a:xfrm>
            <a:off x="40322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2" name="Oval 210" descr="Dark vertical"/>
          <p:cNvSpPr>
            <a:spLocks noChangeArrowheads="1"/>
          </p:cNvSpPr>
          <p:nvPr/>
        </p:nvSpPr>
        <p:spPr bwMode="auto">
          <a:xfrm>
            <a:off x="40322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3" name="Oval 211"/>
          <p:cNvSpPr>
            <a:spLocks noChangeArrowheads="1"/>
          </p:cNvSpPr>
          <p:nvPr/>
        </p:nvSpPr>
        <p:spPr bwMode="auto">
          <a:xfrm>
            <a:off x="42259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4" name="Oval 212"/>
          <p:cNvSpPr>
            <a:spLocks noChangeArrowheads="1"/>
          </p:cNvSpPr>
          <p:nvPr/>
        </p:nvSpPr>
        <p:spPr bwMode="auto">
          <a:xfrm>
            <a:off x="42259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5" name="Oval 213"/>
          <p:cNvSpPr>
            <a:spLocks noChangeArrowheads="1"/>
          </p:cNvSpPr>
          <p:nvPr/>
        </p:nvSpPr>
        <p:spPr bwMode="auto">
          <a:xfrm>
            <a:off x="42259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6" name="Oval 214"/>
          <p:cNvSpPr>
            <a:spLocks noChangeArrowheads="1"/>
          </p:cNvSpPr>
          <p:nvPr/>
        </p:nvSpPr>
        <p:spPr bwMode="auto">
          <a:xfrm>
            <a:off x="42259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7" name="Oval 215"/>
          <p:cNvSpPr>
            <a:spLocks noChangeArrowheads="1"/>
          </p:cNvSpPr>
          <p:nvPr/>
        </p:nvSpPr>
        <p:spPr bwMode="auto">
          <a:xfrm>
            <a:off x="42259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8" name="Oval 216" descr="Dark vertical"/>
          <p:cNvSpPr>
            <a:spLocks noChangeArrowheads="1"/>
          </p:cNvSpPr>
          <p:nvPr/>
        </p:nvSpPr>
        <p:spPr bwMode="auto">
          <a:xfrm>
            <a:off x="42259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9" name="Oval 217"/>
          <p:cNvSpPr>
            <a:spLocks noChangeArrowheads="1"/>
          </p:cNvSpPr>
          <p:nvPr/>
        </p:nvSpPr>
        <p:spPr bwMode="auto">
          <a:xfrm>
            <a:off x="44180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0" name="Oval 218" descr="50%"/>
          <p:cNvSpPr>
            <a:spLocks noChangeArrowheads="1"/>
          </p:cNvSpPr>
          <p:nvPr/>
        </p:nvSpPr>
        <p:spPr bwMode="auto">
          <a:xfrm>
            <a:off x="4418013" y="5640388"/>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1" name="Oval 219"/>
          <p:cNvSpPr>
            <a:spLocks noChangeArrowheads="1"/>
          </p:cNvSpPr>
          <p:nvPr/>
        </p:nvSpPr>
        <p:spPr bwMode="auto">
          <a:xfrm>
            <a:off x="44180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2" name="Oval 220"/>
          <p:cNvSpPr>
            <a:spLocks noChangeArrowheads="1"/>
          </p:cNvSpPr>
          <p:nvPr/>
        </p:nvSpPr>
        <p:spPr bwMode="auto">
          <a:xfrm>
            <a:off x="44180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3" name="Oval 221"/>
          <p:cNvSpPr>
            <a:spLocks noChangeArrowheads="1"/>
          </p:cNvSpPr>
          <p:nvPr/>
        </p:nvSpPr>
        <p:spPr bwMode="auto">
          <a:xfrm>
            <a:off x="44180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4" name="Oval 222" descr="Dark vertical"/>
          <p:cNvSpPr>
            <a:spLocks noChangeArrowheads="1"/>
          </p:cNvSpPr>
          <p:nvPr/>
        </p:nvSpPr>
        <p:spPr bwMode="auto">
          <a:xfrm>
            <a:off x="44180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5" name="Oval 223"/>
          <p:cNvSpPr>
            <a:spLocks noChangeArrowheads="1"/>
          </p:cNvSpPr>
          <p:nvPr/>
        </p:nvSpPr>
        <p:spPr bwMode="auto">
          <a:xfrm>
            <a:off x="46101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6" name="Oval 224"/>
          <p:cNvSpPr>
            <a:spLocks noChangeArrowheads="1"/>
          </p:cNvSpPr>
          <p:nvPr/>
        </p:nvSpPr>
        <p:spPr bwMode="auto">
          <a:xfrm>
            <a:off x="46101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7" name="Oval 225"/>
          <p:cNvSpPr>
            <a:spLocks noChangeArrowheads="1"/>
          </p:cNvSpPr>
          <p:nvPr/>
        </p:nvSpPr>
        <p:spPr bwMode="auto">
          <a:xfrm>
            <a:off x="46101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8" name="Oval 226"/>
          <p:cNvSpPr>
            <a:spLocks noChangeArrowheads="1"/>
          </p:cNvSpPr>
          <p:nvPr/>
        </p:nvSpPr>
        <p:spPr bwMode="auto">
          <a:xfrm>
            <a:off x="46101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9" name="Oval 227"/>
          <p:cNvSpPr>
            <a:spLocks noChangeArrowheads="1"/>
          </p:cNvSpPr>
          <p:nvPr/>
        </p:nvSpPr>
        <p:spPr bwMode="auto">
          <a:xfrm>
            <a:off x="46101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0" name="Oval 228"/>
          <p:cNvSpPr>
            <a:spLocks noChangeArrowheads="1"/>
          </p:cNvSpPr>
          <p:nvPr/>
        </p:nvSpPr>
        <p:spPr bwMode="auto">
          <a:xfrm>
            <a:off x="46101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1" name="Oval 229"/>
          <p:cNvSpPr>
            <a:spLocks noChangeArrowheads="1"/>
          </p:cNvSpPr>
          <p:nvPr/>
        </p:nvSpPr>
        <p:spPr bwMode="auto">
          <a:xfrm>
            <a:off x="48037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2" name="Oval 230"/>
          <p:cNvSpPr>
            <a:spLocks noChangeArrowheads="1"/>
          </p:cNvSpPr>
          <p:nvPr/>
        </p:nvSpPr>
        <p:spPr bwMode="auto">
          <a:xfrm>
            <a:off x="48037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3" name="Oval 231"/>
          <p:cNvSpPr>
            <a:spLocks noChangeArrowheads="1"/>
          </p:cNvSpPr>
          <p:nvPr/>
        </p:nvSpPr>
        <p:spPr bwMode="auto">
          <a:xfrm>
            <a:off x="48037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4" name="Oval 232" descr="Dark vertical"/>
          <p:cNvSpPr>
            <a:spLocks noChangeArrowheads="1"/>
          </p:cNvSpPr>
          <p:nvPr/>
        </p:nvSpPr>
        <p:spPr bwMode="auto">
          <a:xfrm>
            <a:off x="48037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5" name="Oval 233" descr="Dark vertical"/>
          <p:cNvSpPr>
            <a:spLocks noChangeArrowheads="1"/>
          </p:cNvSpPr>
          <p:nvPr/>
        </p:nvSpPr>
        <p:spPr bwMode="auto">
          <a:xfrm>
            <a:off x="48037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6" name="Oval 234" descr="Dark vertical"/>
          <p:cNvSpPr>
            <a:spLocks noChangeArrowheads="1"/>
          </p:cNvSpPr>
          <p:nvPr/>
        </p:nvSpPr>
        <p:spPr bwMode="auto">
          <a:xfrm>
            <a:off x="48037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7" name="Oval 235"/>
          <p:cNvSpPr>
            <a:spLocks noChangeArrowheads="1"/>
          </p:cNvSpPr>
          <p:nvPr/>
        </p:nvSpPr>
        <p:spPr bwMode="auto">
          <a:xfrm>
            <a:off x="49958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8" name="Oval 236"/>
          <p:cNvSpPr>
            <a:spLocks noChangeArrowheads="1"/>
          </p:cNvSpPr>
          <p:nvPr/>
        </p:nvSpPr>
        <p:spPr bwMode="auto">
          <a:xfrm>
            <a:off x="49958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9" name="Oval 237"/>
          <p:cNvSpPr>
            <a:spLocks noChangeArrowheads="1"/>
          </p:cNvSpPr>
          <p:nvPr/>
        </p:nvSpPr>
        <p:spPr bwMode="auto">
          <a:xfrm>
            <a:off x="49958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0" name="Oval 238"/>
          <p:cNvSpPr>
            <a:spLocks noChangeArrowheads="1"/>
          </p:cNvSpPr>
          <p:nvPr/>
        </p:nvSpPr>
        <p:spPr bwMode="auto">
          <a:xfrm>
            <a:off x="49958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1" name="Oval 239"/>
          <p:cNvSpPr>
            <a:spLocks noChangeArrowheads="1"/>
          </p:cNvSpPr>
          <p:nvPr/>
        </p:nvSpPr>
        <p:spPr bwMode="auto">
          <a:xfrm>
            <a:off x="49958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2" name="Oval 240" descr="Dark vertical"/>
          <p:cNvSpPr>
            <a:spLocks noChangeArrowheads="1"/>
          </p:cNvSpPr>
          <p:nvPr/>
        </p:nvSpPr>
        <p:spPr bwMode="auto">
          <a:xfrm>
            <a:off x="49958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3" name="Rectangle 241"/>
          <p:cNvSpPr>
            <a:spLocks noChangeArrowheads="1"/>
          </p:cNvSpPr>
          <p:nvPr/>
        </p:nvSpPr>
        <p:spPr bwMode="auto">
          <a:xfrm>
            <a:off x="38100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4" name="Oval 242"/>
          <p:cNvSpPr>
            <a:spLocks noChangeArrowheads="1"/>
          </p:cNvSpPr>
          <p:nvPr/>
        </p:nvSpPr>
        <p:spPr bwMode="auto">
          <a:xfrm>
            <a:off x="54371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5" name="Oval 243"/>
          <p:cNvSpPr>
            <a:spLocks noChangeArrowheads="1"/>
          </p:cNvSpPr>
          <p:nvPr/>
        </p:nvSpPr>
        <p:spPr bwMode="auto">
          <a:xfrm>
            <a:off x="54371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6" name="Oval 244"/>
          <p:cNvSpPr>
            <a:spLocks noChangeArrowheads="1"/>
          </p:cNvSpPr>
          <p:nvPr/>
        </p:nvSpPr>
        <p:spPr bwMode="auto">
          <a:xfrm>
            <a:off x="54371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7" name="Oval 245"/>
          <p:cNvSpPr>
            <a:spLocks noChangeArrowheads="1"/>
          </p:cNvSpPr>
          <p:nvPr/>
        </p:nvSpPr>
        <p:spPr bwMode="auto">
          <a:xfrm>
            <a:off x="54371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8" name="Oval 246"/>
          <p:cNvSpPr>
            <a:spLocks noChangeArrowheads="1"/>
          </p:cNvSpPr>
          <p:nvPr/>
        </p:nvSpPr>
        <p:spPr bwMode="auto">
          <a:xfrm>
            <a:off x="54371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9" name="Oval 247"/>
          <p:cNvSpPr>
            <a:spLocks noChangeArrowheads="1"/>
          </p:cNvSpPr>
          <p:nvPr/>
        </p:nvSpPr>
        <p:spPr bwMode="auto">
          <a:xfrm>
            <a:off x="5437188"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0" name="Oval 248"/>
          <p:cNvSpPr>
            <a:spLocks noChangeArrowheads="1"/>
          </p:cNvSpPr>
          <p:nvPr/>
        </p:nvSpPr>
        <p:spPr bwMode="auto">
          <a:xfrm>
            <a:off x="56292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1" name="Oval 249"/>
          <p:cNvSpPr>
            <a:spLocks noChangeArrowheads="1"/>
          </p:cNvSpPr>
          <p:nvPr/>
        </p:nvSpPr>
        <p:spPr bwMode="auto">
          <a:xfrm>
            <a:off x="56292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2" name="Oval 250"/>
          <p:cNvSpPr>
            <a:spLocks noChangeArrowheads="1"/>
          </p:cNvSpPr>
          <p:nvPr/>
        </p:nvSpPr>
        <p:spPr bwMode="auto">
          <a:xfrm>
            <a:off x="56292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3" name="Oval 251"/>
          <p:cNvSpPr>
            <a:spLocks noChangeArrowheads="1"/>
          </p:cNvSpPr>
          <p:nvPr/>
        </p:nvSpPr>
        <p:spPr bwMode="auto">
          <a:xfrm>
            <a:off x="562927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4" name="Oval 252"/>
          <p:cNvSpPr>
            <a:spLocks noChangeArrowheads="1"/>
          </p:cNvSpPr>
          <p:nvPr/>
        </p:nvSpPr>
        <p:spPr bwMode="auto">
          <a:xfrm>
            <a:off x="562927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5" name="Oval 253" descr="Dark vertical"/>
          <p:cNvSpPr>
            <a:spLocks noChangeArrowheads="1"/>
          </p:cNvSpPr>
          <p:nvPr/>
        </p:nvSpPr>
        <p:spPr bwMode="auto">
          <a:xfrm>
            <a:off x="56292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6" name="Oval 254"/>
          <p:cNvSpPr>
            <a:spLocks noChangeArrowheads="1"/>
          </p:cNvSpPr>
          <p:nvPr/>
        </p:nvSpPr>
        <p:spPr bwMode="auto">
          <a:xfrm>
            <a:off x="58229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7" name="Oval 255"/>
          <p:cNvSpPr>
            <a:spLocks noChangeArrowheads="1"/>
          </p:cNvSpPr>
          <p:nvPr/>
        </p:nvSpPr>
        <p:spPr bwMode="auto">
          <a:xfrm>
            <a:off x="58229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8" name="Oval 256"/>
          <p:cNvSpPr>
            <a:spLocks noChangeArrowheads="1"/>
          </p:cNvSpPr>
          <p:nvPr/>
        </p:nvSpPr>
        <p:spPr bwMode="auto">
          <a:xfrm>
            <a:off x="58229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9" name="Oval 257"/>
          <p:cNvSpPr>
            <a:spLocks noChangeArrowheads="1"/>
          </p:cNvSpPr>
          <p:nvPr/>
        </p:nvSpPr>
        <p:spPr bwMode="auto">
          <a:xfrm>
            <a:off x="58229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0" name="Oval 258"/>
          <p:cNvSpPr>
            <a:spLocks noChangeArrowheads="1"/>
          </p:cNvSpPr>
          <p:nvPr/>
        </p:nvSpPr>
        <p:spPr bwMode="auto">
          <a:xfrm>
            <a:off x="58229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1" name="Oval 259" descr="Dark vertical"/>
          <p:cNvSpPr>
            <a:spLocks noChangeArrowheads="1"/>
          </p:cNvSpPr>
          <p:nvPr/>
        </p:nvSpPr>
        <p:spPr bwMode="auto">
          <a:xfrm>
            <a:off x="58229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2" name="Oval 260"/>
          <p:cNvSpPr>
            <a:spLocks noChangeArrowheads="1"/>
          </p:cNvSpPr>
          <p:nvPr/>
        </p:nvSpPr>
        <p:spPr bwMode="auto">
          <a:xfrm>
            <a:off x="601503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3" name="Oval 261"/>
          <p:cNvSpPr>
            <a:spLocks noChangeArrowheads="1"/>
          </p:cNvSpPr>
          <p:nvPr/>
        </p:nvSpPr>
        <p:spPr bwMode="auto">
          <a:xfrm>
            <a:off x="601503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4" name="Oval 262"/>
          <p:cNvSpPr>
            <a:spLocks noChangeArrowheads="1"/>
          </p:cNvSpPr>
          <p:nvPr/>
        </p:nvSpPr>
        <p:spPr bwMode="auto">
          <a:xfrm>
            <a:off x="6015038"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5" name="Oval 263"/>
          <p:cNvSpPr>
            <a:spLocks noChangeArrowheads="1"/>
          </p:cNvSpPr>
          <p:nvPr/>
        </p:nvSpPr>
        <p:spPr bwMode="auto">
          <a:xfrm>
            <a:off x="6015038"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6" name="Oval 264"/>
          <p:cNvSpPr>
            <a:spLocks noChangeArrowheads="1"/>
          </p:cNvSpPr>
          <p:nvPr/>
        </p:nvSpPr>
        <p:spPr bwMode="auto">
          <a:xfrm>
            <a:off x="6015038"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7" name="Oval 265" descr="Dark vertical"/>
          <p:cNvSpPr>
            <a:spLocks noChangeArrowheads="1"/>
          </p:cNvSpPr>
          <p:nvPr/>
        </p:nvSpPr>
        <p:spPr bwMode="auto">
          <a:xfrm>
            <a:off x="601503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8" name="Oval 266"/>
          <p:cNvSpPr>
            <a:spLocks noChangeArrowheads="1"/>
          </p:cNvSpPr>
          <p:nvPr/>
        </p:nvSpPr>
        <p:spPr bwMode="auto">
          <a:xfrm>
            <a:off x="62071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9" name="Oval 267"/>
          <p:cNvSpPr>
            <a:spLocks noChangeArrowheads="1"/>
          </p:cNvSpPr>
          <p:nvPr/>
        </p:nvSpPr>
        <p:spPr bwMode="auto">
          <a:xfrm>
            <a:off x="62071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0" name="Oval 268"/>
          <p:cNvSpPr>
            <a:spLocks noChangeArrowheads="1"/>
          </p:cNvSpPr>
          <p:nvPr/>
        </p:nvSpPr>
        <p:spPr bwMode="auto">
          <a:xfrm>
            <a:off x="62071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1" name="Oval 269"/>
          <p:cNvSpPr>
            <a:spLocks noChangeArrowheads="1"/>
          </p:cNvSpPr>
          <p:nvPr/>
        </p:nvSpPr>
        <p:spPr bwMode="auto">
          <a:xfrm>
            <a:off x="62071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2" name="Oval 270" descr="50%"/>
          <p:cNvSpPr>
            <a:spLocks noChangeArrowheads="1"/>
          </p:cNvSpPr>
          <p:nvPr/>
        </p:nvSpPr>
        <p:spPr bwMode="auto">
          <a:xfrm>
            <a:off x="6207125" y="6146800"/>
            <a:ext cx="153988"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3" name="Oval 271"/>
          <p:cNvSpPr>
            <a:spLocks noChangeArrowheads="1"/>
          </p:cNvSpPr>
          <p:nvPr/>
        </p:nvSpPr>
        <p:spPr bwMode="auto">
          <a:xfrm>
            <a:off x="6207125"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4" name="Oval 272"/>
          <p:cNvSpPr>
            <a:spLocks noChangeArrowheads="1"/>
          </p:cNvSpPr>
          <p:nvPr/>
        </p:nvSpPr>
        <p:spPr bwMode="auto">
          <a:xfrm>
            <a:off x="64008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5" name="Oval 273"/>
          <p:cNvSpPr>
            <a:spLocks noChangeArrowheads="1"/>
          </p:cNvSpPr>
          <p:nvPr/>
        </p:nvSpPr>
        <p:spPr bwMode="auto">
          <a:xfrm>
            <a:off x="64008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6" name="Oval 274"/>
          <p:cNvSpPr>
            <a:spLocks noChangeArrowheads="1"/>
          </p:cNvSpPr>
          <p:nvPr/>
        </p:nvSpPr>
        <p:spPr bwMode="auto">
          <a:xfrm>
            <a:off x="64008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7" name="Oval 275" descr="Dark vertical"/>
          <p:cNvSpPr>
            <a:spLocks noChangeArrowheads="1"/>
          </p:cNvSpPr>
          <p:nvPr/>
        </p:nvSpPr>
        <p:spPr bwMode="auto">
          <a:xfrm>
            <a:off x="6400800"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8" name="Oval 276" descr="Dark vertical"/>
          <p:cNvSpPr>
            <a:spLocks noChangeArrowheads="1"/>
          </p:cNvSpPr>
          <p:nvPr/>
        </p:nvSpPr>
        <p:spPr bwMode="auto">
          <a:xfrm>
            <a:off x="6400800"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9" name="Oval 277" descr="Dark vertical"/>
          <p:cNvSpPr>
            <a:spLocks noChangeArrowheads="1"/>
          </p:cNvSpPr>
          <p:nvPr/>
        </p:nvSpPr>
        <p:spPr bwMode="auto">
          <a:xfrm>
            <a:off x="640080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0" name="Oval 278"/>
          <p:cNvSpPr>
            <a:spLocks noChangeArrowheads="1"/>
          </p:cNvSpPr>
          <p:nvPr/>
        </p:nvSpPr>
        <p:spPr bwMode="auto">
          <a:xfrm>
            <a:off x="65928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1" name="Oval 279"/>
          <p:cNvSpPr>
            <a:spLocks noChangeArrowheads="1"/>
          </p:cNvSpPr>
          <p:nvPr/>
        </p:nvSpPr>
        <p:spPr bwMode="auto">
          <a:xfrm>
            <a:off x="65928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2" name="Oval 280"/>
          <p:cNvSpPr>
            <a:spLocks noChangeArrowheads="1"/>
          </p:cNvSpPr>
          <p:nvPr/>
        </p:nvSpPr>
        <p:spPr bwMode="auto">
          <a:xfrm>
            <a:off x="65928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3" name="Oval 281"/>
          <p:cNvSpPr>
            <a:spLocks noChangeArrowheads="1"/>
          </p:cNvSpPr>
          <p:nvPr/>
        </p:nvSpPr>
        <p:spPr bwMode="auto">
          <a:xfrm>
            <a:off x="65928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4" name="Oval 282"/>
          <p:cNvSpPr>
            <a:spLocks noChangeArrowheads="1"/>
          </p:cNvSpPr>
          <p:nvPr/>
        </p:nvSpPr>
        <p:spPr bwMode="auto">
          <a:xfrm>
            <a:off x="65928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5" name="Oval 283" descr="Dark vertical"/>
          <p:cNvSpPr>
            <a:spLocks noChangeArrowheads="1"/>
          </p:cNvSpPr>
          <p:nvPr/>
        </p:nvSpPr>
        <p:spPr bwMode="auto">
          <a:xfrm>
            <a:off x="659288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6" name="Rectangle 284"/>
          <p:cNvSpPr>
            <a:spLocks noChangeArrowheads="1"/>
          </p:cNvSpPr>
          <p:nvPr/>
        </p:nvSpPr>
        <p:spPr bwMode="auto">
          <a:xfrm>
            <a:off x="5407025"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7" name="Oval 285"/>
          <p:cNvSpPr>
            <a:spLocks noChangeArrowheads="1"/>
          </p:cNvSpPr>
          <p:nvPr/>
        </p:nvSpPr>
        <p:spPr bwMode="auto">
          <a:xfrm>
            <a:off x="70516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8" name="Oval 286"/>
          <p:cNvSpPr>
            <a:spLocks noChangeArrowheads="1"/>
          </p:cNvSpPr>
          <p:nvPr/>
        </p:nvSpPr>
        <p:spPr bwMode="auto">
          <a:xfrm>
            <a:off x="70516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9" name="Oval 287"/>
          <p:cNvSpPr>
            <a:spLocks noChangeArrowheads="1"/>
          </p:cNvSpPr>
          <p:nvPr/>
        </p:nvSpPr>
        <p:spPr bwMode="auto">
          <a:xfrm>
            <a:off x="70516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0" name="Oval 288"/>
          <p:cNvSpPr>
            <a:spLocks noChangeArrowheads="1"/>
          </p:cNvSpPr>
          <p:nvPr/>
        </p:nvSpPr>
        <p:spPr bwMode="auto">
          <a:xfrm>
            <a:off x="70516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1" name="Oval 289"/>
          <p:cNvSpPr>
            <a:spLocks noChangeArrowheads="1"/>
          </p:cNvSpPr>
          <p:nvPr/>
        </p:nvSpPr>
        <p:spPr bwMode="auto">
          <a:xfrm>
            <a:off x="70516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2" name="Oval 290"/>
          <p:cNvSpPr>
            <a:spLocks noChangeArrowheads="1"/>
          </p:cNvSpPr>
          <p:nvPr/>
        </p:nvSpPr>
        <p:spPr bwMode="auto">
          <a:xfrm>
            <a:off x="7051675" y="592931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3" name="Oval 291"/>
          <p:cNvSpPr>
            <a:spLocks noChangeArrowheads="1"/>
          </p:cNvSpPr>
          <p:nvPr/>
        </p:nvSpPr>
        <p:spPr bwMode="auto">
          <a:xfrm>
            <a:off x="724376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4" name="Oval 292"/>
          <p:cNvSpPr>
            <a:spLocks noChangeArrowheads="1"/>
          </p:cNvSpPr>
          <p:nvPr/>
        </p:nvSpPr>
        <p:spPr bwMode="auto">
          <a:xfrm>
            <a:off x="724376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5" name="Oval 293"/>
          <p:cNvSpPr>
            <a:spLocks noChangeArrowheads="1"/>
          </p:cNvSpPr>
          <p:nvPr/>
        </p:nvSpPr>
        <p:spPr bwMode="auto">
          <a:xfrm>
            <a:off x="724376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6" name="Oval 294"/>
          <p:cNvSpPr>
            <a:spLocks noChangeArrowheads="1"/>
          </p:cNvSpPr>
          <p:nvPr/>
        </p:nvSpPr>
        <p:spPr bwMode="auto">
          <a:xfrm>
            <a:off x="724376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7" name="Oval 295"/>
          <p:cNvSpPr>
            <a:spLocks noChangeArrowheads="1"/>
          </p:cNvSpPr>
          <p:nvPr/>
        </p:nvSpPr>
        <p:spPr bwMode="auto">
          <a:xfrm>
            <a:off x="7243763"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8" name="Oval 296" descr="Dark vertical"/>
          <p:cNvSpPr>
            <a:spLocks noChangeArrowheads="1"/>
          </p:cNvSpPr>
          <p:nvPr/>
        </p:nvSpPr>
        <p:spPr bwMode="auto">
          <a:xfrm>
            <a:off x="7243763"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9" name="Oval 297"/>
          <p:cNvSpPr>
            <a:spLocks noChangeArrowheads="1"/>
          </p:cNvSpPr>
          <p:nvPr/>
        </p:nvSpPr>
        <p:spPr bwMode="auto">
          <a:xfrm>
            <a:off x="743743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0" name="Oval 298"/>
          <p:cNvSpPr>
            <a:spLocks noChangeArrowheads="1"/>
          </p:cNvSpPr>
          <p:nvPr/>
        </p:nvSpPr>
        <p:spPr bwMode="auto">
          <a:xfrm>
            <a:off x="743743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1" name="Oval 299"/>
          <p:cNvSpPr>
            <a:spLocks noChangeArrowheads="1"/>
          </p:cNvSpPr>
          <p:nvPr/>
        </p:nvSpPr>
        <p:spPr bwMode="auto">
          <a:xfrm>
            <a:off x="7437438"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2" name="Oval 300"/>
          <p:cNvSpPr>
            <a:spLocks noChangeArrowheads="1"/>
          </p:cNvSpPr>
          <p:nvPr/>
        </p:nvSpPr>
        <p:spPr bwMode="auto">
          <a:xfrm>
            <a:off x="7437438"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3" name="Oval 301"/>
          <p:cNvSpPr>
            <a:spLocks noChangeArrowheads="1"/>
          </p:cNvSpPr>
          <p:nvPr/>
        </p:nvSpPr>
        <p:spPr bwMode="auto">
          <a:xfrm>
            <a:off x="7437438"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4" name="Oval 302" descr="Dark vertical"/>
          <p:cNvSpPr>
            <a:spLocks noChangeArrowheads="1"/>
          </p:cNvSpPr>
          <p:nvPr/>
        </p:nvSpPr>
        <p:spPr bwMode="auto">
          <a:xfrm>
            <a:off x="743743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5" name="Oval 303"/>
          <p:cNvSpPr>
            <a:spLocks noChangeArrowheads="1"/>
          </p:cNvSpPr>
          <p:nvPr/>
        </p:nvSpPr>
        <p:spPr bwMode="auto">
          <a:xfrm>
            <a:off x="762952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6" name="Oval 304"/>
          <p:cNvSpPr>
            <a:spLocks noChangeArrowheads="1"/>
          </p:cNvSpPr>
          <p:nvPr/>
        </p:nvSpPr>
        <p:spPr bwMode="auto">
          <a:xfrm>
            <a:off x="762952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7" name="Oval 305"/>
          <p:cNvSpPr>
            <a:spLocks noChangeArrowheads="1"/>
          </p:cNvSpPr>
          <p:nvPr/>
        </p:nvSpPr>
        <p:spPr bwMode="auto">
          <a:xfrm>
            <a:off x="7629525" y="54229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8" name="Oval 306"/>
          <p:cNvSpPr>
            <a:spLocks noChangeArrowheads="1"/>
          </p:cNvSpPr>
          <p:nvPr/>
        </p:nvSpPr>
        <p:spPr bwMode="auto">
          <a:xfrm>
            <a:off x="7629525" y="55911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9" name="Oval 307"/>
          <p:cNvSpPr>
            <a:spLocks noChangeArrowheads="1"/>
          </p:cNvSpPr>
          <p:nvPr/>
        </p:nvSpPr>
        <p:spPr bwMode="auto">
          <a:xfrm>
            <a:off x="7629525" y="576103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0" name="Oval 308" descr="Dark vertical"/>
          <p:cNvSpPr>
            <a:spLocks noChangeArrowheads="1"/>
          </p:cNvSpPr>
          <p:nvPr/>
        </p:nvSpPr>
        <p:spPr bwMode="auto">
          <a:xfrm>
            <a:off x="762952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1" name="Oval 309"/>
          <p:cNvSpPr>
            <a:spLocks noChangeArrowheads="1"/>
          </p:cNvSpPr>
          <p:nvPr/>
        </p:nvSpPr>
        <p:spPr bwMode="auto">
          <a:xfrm>
            <a:off x="782161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2" name="Oval 310"/>
          <p:cNvSpPr>
            <a:spLocks noChangeArrowheads="1"/>
          </p:cNvSpPr>
          <p:nvPr/>
        </p:nvSpPr>
        <p:spPr bwMode="auto">
          <a:xfrm>
            <a:off x="782161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3" name="Oval 311"/>
          <p:cNvSpPr>
            <a:spLocks noChangeArrowheads="1"/>
          </p:cNvSpPr>
          <p:nvPr/>
        </p:nvSpPr>
        <p:spPr bwMode="auto">
          <a:xfrm>
            <a:off x="782161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4" name="Oval 312"/>
          <p:cNvSpPr>
            <a:spLocks noChangeArrowheads="1"/>
          </p:cNvSpPr>
          <p:nvPr/>
        </p:nvSpPr>
        <p:spPr bwMode="auto">
          <a:xfrm>
            <a:off x="782161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5" name="Oval 313"/>
          <p:cNvSpPr>
            <a:spLocks noChangeArrowheads="1"/>
          </p:cNvSpPr>
          <p:nvPr/>
        </p:nvSpPr>
        <p:spPr bwMode="auto">
          <a:xfrm>
            <a:off x="7821613" y="5761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6" name="Oval 314"/>
          <p:cNvSpPr>
            <a:spLocks noChangeArrowheads="1"/>
          </p:cNvSpPr>
          <p:nvPr/>
        </p:nvSpPr>
        <p:spPr bwMode="auto">
          <a:xfrm>
            <a:off x="7821613" y="5929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7" name="Oval 315"/>
          <p:cNvSpPr>
            <a:spLocks noChangeArrowheads="1"/>
          </p:cNvSpPr>
          <p:nvPr/>
        </p:nvSpPr>
        <p:spPr bwMode="auto">
          <a:xfrm>
            <a:off x="801528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8" name="Oval 316"/>
          <p:cNvSpPr>
            <a:spLocks noChangeArrowheads="1"/>
          </p:cNvSpPr>
          <p:nvPr/>
        </p:nvSpPr>
        <p:spPr bwMode="auto">
          <a:xfrm>
            <a:off x="801528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9" name="Oval 317" descr="50%"/>
          <p:cNvSpPr>
            <a:spLocks noChangeArrowheads="1"/>
          </p:cNvSpPr>
          <p:nvPr/>
        </p:nvSpPr>
        <p:spPr bwMode="auto">
          <a:xfrm>
            <a:off x="8015288" y="54229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0" name="Oval 318" descr="Dark vertical"/>
          <p:cNvSpPr>
            <a:spLocks noChangeArrowheads="1"/>
          </p:cNvSpPr>
          <p:nvPr/>
        </p:nvSpPr>
        <p:spPr bwMode="auto">
          <a:xfrm>
            <a:off x="8015288" y="55911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1" name="Oval 319" descr="Dark vertical"/>
          <p:cNvSpPr>
            <a:spLocks noChangeArrowheads="1"/>
          </p:cNvSpPr>
          <p:nvPr/>
        </p:nvSpPr>
        <p:spPr bwMode="auto">
          <a:xfrm>
            <a:off x="8015288" y="5761038"/>
            <a:ext cx="153987"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2" name="Oval 320" descr="Dark vertical"/>
          <p:cNvSpPr>
            <a:spLocks noChangeArrowheads="1"/>
          </p:cNvSpPr>
          <p:nvPr/>
        </p:nvSpPr>
        <p:spPr bwMode="auto">
          <a:xfrm>
            <a:off x="801528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3" name="Oval 321"/>
          <p:cNvSpPr>
            <a:spLocks noChangeArrowheads="1"/>
          </p:cNvSpPr>
          <p:nvPr/>
        </p:nvSpPr>
        <p:spPr bwMode="auto">
          <a:xfrm>
            <a:off x="82073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4" name="Oval 322"/>
          <p:cNvSpPr>
            <a:spLocks noChangeArrowheads="1"/>
          </p:cNvSpPr>
          <p:nvPr/>
        </p:nvSpPr>
        <p:spPr bwMode="auto">
          <a:xfrm>
            <a:off x="82073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5" name="Oval 323"/>
          <p:cNvSpPr>
            <a:spLocks noChangeArrowheads="1"/>
          </p:cNvSpPr>
          <p:nvPr/>
        </p:nvSpPr>
        <p:spPr bwMode="auto">
          <a:xfrm>
            <a:off x="82073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6" name="Oval 324"/>
          <p:cNvSpPr>
            <a:spLocks noChangeArrowheads="1"/>
          </p:cNvSpPr>
          <p:nvPr/>
        </p:nvSpPr>
        <p:spPr bwMode="auto">
          <a:xfrm>
            <a:off x="82073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7" name="Oval 325"/>
          <p:cNvSpPr>
            <a:spLocks noChangeArrowheads="1"/>
          </p:cNvSpPr>
          <p:nvPr/>
        </p:nvSpPr>
        <p:spPr bwMode="auto">
          <a:xfrm>
            <a:off x="82073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8" name="Oval 326" descr="Dark vertical"/>
          <p:cNvSpPr>
            <a:spLocks noChangeArrowheads="1"/>
          </p:cNvSpPr>
          <p:nvPr/>
        </p:nvSpPr>
        <p:spPr bwMode="auto">
          <a:xfrm>
            <a:off x="820737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9" name="Rectangle 327"/>
          <p:cNvSpPr>
            <a:spLocks noChangeArrowheads="1"/>
          </p:cNvSpPr>
          <p:nvPr/>
        </p:nvSpPr>
        <p:spPr bwMode="auto">
          <a:xfrm>
            <a:off x="7021513" y="504666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0" name="Oval 328"/>
          <p:cNvSpPr>
            <a:spLocks noChangeArrowheads="1"/>
          </p:cNvSpPr>
          <p:nvPr/>
        </p:nvSpPr>
        <p:spPr bwMode="auto">
          <a:xfrm>
            <a:off x="75961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1" name="Oval 329"/>
          <p:cNvSpPr>
            <a:spLocks noChangeArrowheads="1"/>
          </p:cNvSpPr>
          <p:nvPr/>
        </p:nvSpPr>
        <p:spPr bwMode="auto">
          <a:xfrm>
            <a:off x="75961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2" name="Oval 330"/>
          <p:cNvSpPr>
            <a:spLocks noChangeArrowheads="1"/>
          </p:cNvSpPr>
          <p:nvPr/>
        </p:nvSpPr>
        <p:spPr bwMode="auto">
          <a:xfrm>
            <a:off x="75961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3" name="Oval 331"/>
          <p:cNvSpPr>
            <a:spLocks noChangeArrowheads="1"/>
          </p:cNvSpPr>
          <p:nvPr/>
        </p:nvSpPr>
        <p:spPr bwMode="auto">
          <a:xfrm>
            <a:off x="75961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4" name="Oval 332"/>
          <p:cNvSpPr>
            <a:spLocks noChangeArrowheads="1"/>
          </p:cNvSpPr>
          <p:nvPr/>
        </p:nvSpPr>
        <p:spPr bwMode="auto">
          <a:xfrm>
            <a:off x="7596188" y="4521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5" name="Oval 333"/>
          <p:cNvSpPr>
            <a:spLocks noChangeArrowheads="1"/>
          </p:cNvSpPr>
          <p:nvPr/>
        </p:nvSpPr>
        <p:spPr bwMode="auto">
          <a:xfrm>
            <a:off x="7596188" y="46894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6" name="Oval 334"/>
          <p:cNvSpPr>
            <a:spLocks noChangeArrowheads="1"/>
          </p:cNvSpPr>
          <p:nvPr/>
        </p:nvSpPr>
        <p:spPr bwMode="auto">
          <a:xfrm>
            <a:off x="778827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7" name="Oval 335"/>
          <p:cNvSpPr>
            <a:spLocks noChangeArrowheads="1"/>
          </p:cNvSpPr>
          <p:nvPr/>
        </p:nvSpPr>
        <p:spPr bwMode="auto">
          <a:xfrm>
            <a:off x="778827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8" name="Oval 336"/>
          <p:cNvSpPr>
            <a:spLocks noChangeArrowheads="1"/>
          </p:cNvSpPr>
          <p:nvPr/>
        </p:nvSpPr>
        <p:spPr bwMode="auto">
          <a:xfrm>
            <a:off x="778827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9" name="Oval 337"/>
          <p:cNvSpPr>
            <a:spLocks noChangeArrowheads="1"/>
          </p:cNvSpPr>
          <p:nvPr/>
        </p:nvSpPr>
        <p:spPr bwMode="auto">
          <a:xfrm>
            <a:off x="778827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0" name="Oval 338"/>
          <p:cNvSpPr>
            <a:spLocks noChangeArrowheads="1"/>
          </p:cNvSpPr>
          <p:nvPr/>
        </p:nvSpPr>
        <p:spPr bwMode="auto">
          <a:xfrm>
            <a:off x="7788275"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1" name="Oval 339" descr="Dark vertical"/>
          <p:cNvSpPr>
            <a:spLocks noChangeArrowheads="1"/>
          </p:cNvSpPr>
          <p:nvPr/>
        </p:nvSpPr>
        <p:spPr bwMode="auto">
          <a:xfrm>
            <a:off x="7788275"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2" name="Oval 340"/>
          <p:cNvSpPr>
            <a:spLocks noChangeArrowheads="1"/>
          </p:cNvSpPr>
          <p:nvPr/>
        </p:nvSpPr>
        <p:spPr bwMode="auto">
          <a:xfrm>
            <a:off x="798195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3" name="Oval 341"/>
          <p:cNvSpPr>
            <a:spLocks noChangeArrowheads="1"/>
          </p:cNvSpPr>
          <p:nvPr/>
        </p:nvSpPr>
        <p:spPr bwMode="auto">
          <a:xfrm>
            <a:off x="798195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4" name="Oval 342"/>
          <p:cNvSpPr>
            <a:spLocks noChangeArrowheads="1"/>
          </p:cNvSpPr>
          <p:nvPr/>
        </p:nvSpPr>
        <p:spPr bwMode="auto">
          <a:xfrm>
            <a:off x="798195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5" name="Oval 343"/>
          <p:cNvSpPr>
            <a:spLocks noChangeArrowheads="1"/>
          </p:cNvSpPr>
          <p:nvPr/>
        </p:nvSpPr>
        <p:spPr bwMode="auto">
          <a:xfrm>
            <a:off x="7981950"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6" name="Oval 344"/>
          <p:cNvSpPr>
            <a:spLocks noChangeArrowheads="1"/>
          </p:cNvSpPr>
          <p:nvPr/>
        </p:nvSpPr>
        <p:spPr bwMode="auto">
          <a:xfrm>
            <a:off x="7981950"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7" name="Oval 345" descr="Dark vertical"/>
          <p:cNvSpPr>
            <a:spLocks noChangeArrowheads="1"/>
          </p:cNvSpPr>
          <p:nvPr/>
        </p:nvSpPr>
        <p:spPr bwMode="auto">
          <a:xfrm>
            <a:off x="798195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8" name="Oval 346"/>
          <p:cNvSpPr>
            <a:spLocks noChangeArrowheads="1"/>
          </p:cNvSpPr>
          <p:nvPr/>
        </p:nvSpPr>
        <p:spPr bwMode="auto">
          <a:xfrm>
            <a:off x="817403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9" name="Oval 347"/>
          <p:cNvSpPr>
            <a:spLocks noChangeArrowheads="1"/>
          </p:cNvSpPr>
          <p:nvPr/>
        </p:nvSpPr>
        <p:spPr bwMode="auto">
          <a:xfrm>
            <a:off x="817403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0" name="Oval 348"/>
          <p:cNvSpPr>
            <a:spLocks noChangeArrowheads="1"/>
          </p:cNvSpPr>
          <p:nvPr/>
        </p:nvSpPr>
        <p:spPr bwMode="auto">
          <a:xfrm>
            <a:off x="8174038" y="41830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1" name="Oval 349"/>
          <p:cNvSpPr>
            <a:spLocks noChangeArrowheads="1"/>
          </p:cNvSpPr>
          <p:nvPr/>
        </p:nvSpPr>
        <p:spPr bwMode="auto">
          <a:xfrm>
            <a:off x="8174038" y="43513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2" name="Oval 350"/>
          <p:cNvSpPr>
            <a:spLocks noChangeArrowheads="1"/>
          </p:cNvSpPr>
          <p:nvPr/>
        </p:nvSpPr>
        <p:spPr bwMode="auto">
          <a:xfrm>
            <a:off x="8174038" y="45212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3" name="Oval 351" descr="Dark vertical"/>
          <p:cNvSpPr>
            <a:spLocks noChangeArrowheads="1"/>
          </p:cNvSpPr>
          <p:nvPr/>
        </p:nvSpPr>
        <p:spPr bwMode="auto">
          <a:xfrm>
            <a:off x="817403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4" name="Oval 352"/>
          <p:cNvSpPr>
            <a:spLocks noChangeArrowheads="1"/>
          </p:cNvSpPr>
          <p:nvPr/>
        </p:nvSpPr>
        <p:spPr bwMode="auto">
          <a:xfrm>
            <a:off x="836612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5" name="Oval 353"/>
          <p:cNvSpPr>
            <a:spLocks noChangeArrowheads="1"/>
          </p:cNvSpPr>
          <p:nvPr/>
        </p:nvSpPr>
        <p:spPr bwMode="auto">
          <a:xfrm>
            <a:off x="836612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6" name="Oval 354"/>
          <p:cNvSpPr>
            <a:spLocks noChangeArrowheads="1"/>
          </p:cNvSpPr>
          <p:nvPr/>
        </p:nvSpPr>
        <p:spPr bwMode="auto">
          <a:xfrm>
            <a:off x="836612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7" name="Oval 355"/>
          <p:cNvSpPr>
            <a:spLocks noChangeArrowheads="1"/>
          </p:cNvSpPr>
          <p:nvPr/>
        </p:nvSpPr>
        <p:spPr bwMode="auto">
          <a:xfrm>
            <a:off x="836612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8" name="Oval 356"/>
          <p:cNvSpPr>
            <a:spLocks noChangeArrowheads="1"/>
          </p:cNvSpPr>
          <p:nvPr/>
        </p:nvSpPr>
        <p:spPr bwMode="auto">
          <a:xfrm>
            <a:off x="8366125" y="4521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9" name="Oval 357"/>
          <p:cNvSpPr>
            <a:spLocks noChangeArrowheads="1"/>
          </p:cNvSpPr>
          <p:nvPr/>
        </p:nvSpPr>
        <p:spPr bwMode="auto">
          <a:xfrm>
            <a:off x="8366125" y="46894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0" name="Oval 358"/>
          <p:cNvSpPr>
            <a:spLocks noChangeArrowheads="1"/>
          </p:cNvSpPr>
          <p:nvPr/>
        </p:nvSpPr>
        <p:spPr bwMode="auto">
          <a:xfrm>
            <a:off x="855980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1" name="Oval 359"/>
          <p:cNvSpPr>
            <a:spLocks noChangeArrowheads="1"/>
          </p:cNvSpPr>
          <p:nvPr/>
        </p:nvSpPr>
        <p:spPr bwMode="auto">
          <a:xfrm>
            <a:off x="855980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2" name="Oval 360"/>
          <p:cNvSpPr>
            <a:spLocks noChangeArrowheads="1"/>
          </p:cNvSpPr>
          <p:nvPr/>
        </p:nvSpPr>
        <p:spPr bwMode="auto">
          <a:xfrm>
            <a:off x="855980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3" name="Oval 361" descr="Dark vertical"/>
          <p:cNvSpPr>
            <a:spLocks noChangeArrowheads="1"/>
          </p:cNvSpPr>
          <p:nvPr/>
        </p:nvSpPr>
        <p:spPr bwMode="auto">
          <a:xfrm>
            <a:off x="8559800" y="43513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4" name="Oval 362" descr="Dark vertical"/>
          <p:cNvSpPr>
            <a:spLocks noChangeArrowheads="1"/>
          </p:cNvSpPr>
          <p:nvPr/>
        </p:nvSpPr>
        <p:spPr bwMode="auto">
          <a:xfrm>
            <a:off x="8559800" y="45212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5" name="Oval 363" descr="Dark vertical"/>
          <p:cNvSpPr>
            <a:spLocks noChangeArrowheads="1"/>
          </p:cNvSpPr>
          <p:nvPr/>
        </p:nvSpPr>
        <p:spPr bwMode="auto">
          <a:xfrm>
            <a:off x="855980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6" name="Oval 364"/>
          <p:cNvSpPr>
            <a:spLocks noChangeArrowheads="1"/>
          </p:cNvSpPr>
          <p:nvPr/>
        </p:nvSpPr>
        <p:spPr bwMode="auto">
          <a:xfrm>
            <a:off x="87518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7" name="Oval 365"/>
          <p:cNvSpPr>
            <a:spLocks noChangeArrowheads="1"/>
          </p:cNvSpPr>
          <p:nvPr/>
        </p:nvSpPr>
        <p:spPr bwMode="auto">
          <a:xfrm>
            <a:off x="87518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8" name="Oval 366"/>
          <p:cNvSpPr>
            <a:spLocks noChangeArrowheads="1"/>
          </p:cNvSpPr>
          <p:nvPr/>
        </p:nvSpPr>
        <p:spPr bwMode="auto">
          <a:xfrm>
            <a:off x="87518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9" name="Oval 367"/>
          <p:cNvSpPr>
            <a:spLocks noChangeArrowheads="1"/>
          </p:cNvSpPr>
          <p:nvPr/>
        </p:nvSpPr>
        <p:spPr bwMode="auto">
          <a:xfrm>
            <a:off x="87518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0" name="Oval 368" descr="50%"/>
          <p:cNvSpPr>
            <a:spLocks noChangeArrowheads="1"/>
          </p:cNvSpPr>
          <p:nvPr/>
        </p:nvSpPr>
        <p:spPr bwMode="auto">
          <a:xfrm>
            <a:off x="8751888" y="45212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1" name="Oval 369" descr="Dark vertical"/>
          <p:cNvSpPr>
            <a:spLocks noChangeArrowheads="1"/>
          </p:cNvSpPr>
          <p:nvPr/>
        </p:nvSpPr>
        <p:spPr bwMode="auto">
          <a:xfrm>
            <a:off x="875188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2" name="Rectangle 370"/>
          <p:cNvSpPr>
            <a:spLocks noChangeArrowheads="1"/>
          </p:cNvSpPr>
          <p:nvPr/>
        </p:nvSpPr>
        <p:spPr bwMode="auto">
          <a:xfrm>
            <a:off x="7566025" y="38068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3" name="Text Box 372"/>
          <p:cNvSpPr txBox="1">
            <a:spLocks noChangeArrowheads="1"/>
          </p:cNvSpPr>
          <p:nvPr/>
        </p:nvSpPr>
        <p:spPr bwMode="auto">
          <a:xfrm>
            <a:off x="57546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4" name="Text Box 373"/>
          <p:cNvSpPr txBox="1">
            <a:spLocks noChangeArrowheads="1"/>
          </p:cNvSpPr>
          <p:nvPr/>
        </p:nvSpPr>
        <p:spPr bwMode="auto">
          <a:xfrm>
            <a:off x="7234238" y="61182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5" name="Text Box 374"/>
          <p:cNvSpPr txBox="1">
            <a:spLocks noChangeArrowheads="1"/>
          </p:cNvSpPr>
          <p:nvPr/>
        </p:nvSpPr>
        <p:spPr bwMode="auto">
          <a:xfrm>
            <a:off x="7777163" y="34607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6" name="Text Box 375"/>
          <p:cNvSpPr txBox="1">
            <a:spLocks noChangeArrowheads="1"/>
          </p:cNvSpPr>
          <p:nvPr/>
        </p:nvSpPr>
        <p:spPr bwMode="auto">
          <a:xfrm>
            <a:off x="4138613"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7" name="Text Box 376"/>
          <p:cNvSpPr txBox="1">
            <a:spLocks noChangeArrowheads="1"/>
          </p:cNvSpPr>
          <p:nvPr/>
        </p:nvSpPr>
        <p:spPr bwMode="auto">
          <a:xfrm>
            <a:off x="25542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8" name="Text Box 377"/>
          <p:cNvSpPr txBox="1">
            <a:spLocks noChangeArrowheads="1"/>
          </p:cNvSpPr>
          <p:nvPr/>
        </p:nvSpPr>
        <p:spPr bwMode="auto">
          <a:xfrm>
            <a:off x="890588" y="60817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9" name="Text Box 378"/>
          <p:cNvSpPr txBox="1">
            <a:spLocks noChangeArrowheads="1"/>
          </p:cNvSpPr>
          <p:nvPr/>
        </p:nvSpPr>
        <p:spPr bwMode="auto">
          <a:xfrm>
            <a:off x="588963" y="3333750"/>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10" name="Text Box 379"/>
          <p:cNvSpPr txBox="1">
            <a:spLocks noChangeArrowheads="1"/>
          </p:cNvSpPr>
          <p:nvPr/>
        </p:nvSpPr>
        <p:spPr bwMode="auto">
          <a:xfrm>
            <a:off x="152400" y="1390650"/>
            <a:ext cx="25908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a:latin typeface="Times"/>
              </a:rPr>
              <a:t>(1) For each possible move:</a:t>
            </a:r>
          </a:p>
          <a:p>
            <a:pPr>
              <a:lnSpc>
                <a:spcPct val="90000"/>
              </a:lnSpc>
              <a:spcBef>
                <a:spcPct val="50000"/>
              </a:spcBef>
            </a:pPr>
            <a:r>
              <a:rPr lang="en-US" altLang="en-US" sz="1600" b="1">
                <a:latin typeface="Times"/>
              </a:rPr>
              <a:t>(2) Add it to the board</a:t>
            </a:r>
          </a:p>
          <a:p>
            <a:pPr>
              <a:lnSpc>
                <a:spcPct val="90000"/>
              </a:lnSpc>
              <a:spcBef>
                <a:spcPct val="50000"/>
              </a:spcBef>
            </a:pPr>
            <a:r>
              <a:rPr lang="en-US" altLang="en-US" sz="1600" b="1">
                <a:latin typeface="Times"/>
              </a:rPr>
              <a:t>(3) Ask OPPONENT to score each board - ply?</a:t>
            </a:r>
          </a:p>
          <a:p>
            <a:pPr>
              <a:lnSpc>
                <a:spcPct val="90000"/>
              </a:lnSpc>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p>
          <a:p>
            <a:pPr>
              <a:lnSpc>
                <a:spcPct val="90000"/>
              </a:lnSpc>
              <a:spcBef>
                <a:spcPct val="50000"/>
              </a:spcBef>
            </a:pPr>
            <a:r>
              <a:rPr lang="en-US" altLang="en-US" sz="1600" b="1">
                <a:latin typeface="Times"/>
              </a:rPr>
              <a:t>(5) Find one max—that's it!</a:t>
            </a:r>
            <a:endParaRPr lang="en-US" altLang="en-US" sz="1600" b="1">
              <a:solidFill>
                <a:srgbClr val="840802"/>
              </a:solidFill>
              <a:latin typeface="Time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cs typeface="Arial" pitchFamily="34" charset="0"/>
              </a:rPr>
              <a:t>Limiting Recursion</a:t>
            </a:r>
          </a:p>
        </p:txBody>
      </p:sp>
      <p:sp>
        <p:nvSpPr>
          <p:cNvPr id="15363" name="Rectangle 3"/>
          <p:cNvSpPr>
            <a:spLocks noGrp="1" noChangeArrowheads="1"/>
          </p:cNvSpPr>
          <p:nvPr>
            <p:ph type="body" idx="1"/>
          </p:nvPr>
        </p:nvSpPr>
        <p:spPr/>
        <p:txBody>
          <a:bodyPr/>
          <a:lstStyle/>
          <a:p>
            <a:pPr eaLnBrk="1" hangingPunct="1"/>
            <a:r>
              <a:rPr lang="en-US" altLang="en-US" smtClean="0">
                <a:cs typeface="Arial" pitchFamily="34" charset="0"/>
              </a:rPr>
              <a:t>When do we stop?</a:t>
            </a:r>
          </a:p>
          <a:p>
            <a:pPr eaLnBrk="1" hangingPunct="1"/>
            <a:r>
              <a:rPr lang="en-US" altLang="en-US" smtClean="0">
                <a:cs typeface="Arial" pitchFamily="34" charset="0"/>
              </a:rPr>
              <a:t>That's easy:</a:t>
            </a:r>
          </a:p>
          <a:p>
            <a:pPr lvl="1" eaLnBrk="1" hangingPunct="1"/>
            <a:r>
              <a:rPr lang="en-US" altLang="en-US" smtClean="0">
                <a:cs typeface="Arial" pitchFamily="34" charset="0"/>
              </a:rPr>
              <a:t>When we find path that leads to a win</a:t>
            </a:r>
          </a:p>
          <a:p>
            <a:pPr lvl="2" eaLnBrk="1" hangingPunct="1"/>
            <a:r>
              <a:rPr lang="en-US" altLang="en-US" smtClean="0">
                <a:cs typeface="Arial" pitchFamily="34" charset="0"/>
              </a:rPr>
              <a:t>No matter what opponent does (e.g., Nim)</a:t>
            </a:r>
          </a:p>
          <a:p>
            <a:pPr lvl="1" eaLnBrk="1" hangingPunct="1"/>
            <a:r>
              <a:rPr lang="en-US" altLang="en-US" smtClean="0">
                <a:cs typeface="Arial" pitchFamily="34" charset="0"/>
              </a:rPr>
              <a:t>When all paths lead to losses (sigh)</a:t>
            </a:r>
          </a:p>
          <a:p>
            <a:pPr lvl="1" eaLnBrk="1" hangingPunct="1"/>
            <a:r>
              <a:rPr lang="en-US" altLang="en-US" smtClean="0">
                <a:cs typeface="Arial" pitchFamily="34" charset="0"/>
              </a:rPr>
              <a:t>When we have explored all possible moves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cs typeface="Arial" pitchFamily="34" charset="0"/>
              </a:rPr>
              <a:t>The Move Tree</a:t>
            </a:r>
          </a:p>
        </p:txBody>
      </p:sp>
      <p:grpSp>
        <p:nvGrpSpPr>
          <p:cNvPr id="16387" name="Group 3"/>
          <p:cNvGrpSpPr>
            <a:grpSpLocks/>
          </p:cNvGrpSpPr>
          <p:nvPr/>
        </p:nvGrpSpPr>
        <p:grpSpPr bwMode="auto">
          <a:xfrm>
            <a:off x="4213225" y="1536700"/>
            <a:ext cx="715963" cy="762000"/>
            <a:chOff x="2102" y="968"/>
            <a:chExt cx="451" cy="480"/>
          </a:xfrm>
        </p:grpSpPr>
        <p:sp>
          <p:nvSpPr>
            <p:cNvPr id="16609"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10"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1"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2"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3"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88" name="Group 9"/>
          <p:cNvGrpSpPr>
            <a:grpSpLocks/>
          </p:cNvGrpSpPr>
          <p:nvPr/>
        </p:nvGrpSpPr>
        <p:grpSpPr bwMode="auto">
          <a:xfrm>
            <a:off x="381000" y="2971800"/>
            <a:ext cx="8385175" cy="763588"/>
            <a:chOff x="239" y="1871"/>
            <a:chExt cx="5282" cy="481"/>
          </a:xfrm>
        </p:grpSpPr>
        <p:grpSp>
          <p:nvGrpSpPr>
            <p:cNvPr id="16561" name="Group 10"/>
            <p:cNvGrpSpPr>
              <a:grpSpLocks/>
            </p:cNvGrpSpPr>
            <p:nvPr/>
          </p:nvGrpSpPr>
          <p:grpSpPr bwMode="auto">
            <a:xfrm>
              <a:off x="239" y="1871"/>
              <a:ext cx="451" cy="480"/>
              <a:chOff x="2102" y="968"/>
              <a:chExt cx="451" cy="480"/>
            </a:xfrm>
          </p:grpSpPr>
          <p:sp>
            <p:nvSpPr>
              <p:cNvPr id="16604"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5"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8"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2" name="Group 16"/>
            <p:cNvGrpSpPr>
              <a:grpSpLocks/>
            </p:cNvGrpSpPr>
            <p:nvPr/>
          </p:nvGrpSpPr>
          <p:grpSpPr bwMode="auto">
            <a:xfrm>
              <a:off x="929" y="1871"/>
              <a:ext cx="451" cy="480"/>
              <a:chOff x="2102" y="968"/>
              <a:chExt cx="451" cy="480"/>
            </a:xfrm>
          </p:grpSpPr>
          <p:sp>
            <p:nvSpPr>
              <p:cNvPr id="16599"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0"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3" name="Group 22"/>
            <p:cNvGrpSpPr>
              <a:grpSpLocks/>
            </p:cNvGrpSpPr>
            <p:nvPr/>
          </p:nvGrpSpPr>
          <p:grpSpPr bwMode="auto">
            <a:xfrm>
              <a:off x="1619" y="1871"/>
              <a:ext cx="451" cy="480"/>
              <a:chOff x="2102" y="968"/>
              <a:chExt cx="451" cy="480"/>
            </a:xfrm>
          </p:grpSpPr>
          <p:sp>
            <p:nvSpPr>
              <p:cNvPr id="16594"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595"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6"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4" name="Group 28"/>
            <p:cNvGrpSpPr>
              <a:grpSpLocks/>
            </p:cNvGrpSpPr>
            <p:nvPr/>
          </p:nvGrpSpPr>
          <p:grpSpPr bwMode="auto">
            <a:xfrm>
              <a:off x="2309" y="1871"/>
              <a:ext cx="451" cy="480"/>
              <a:chOff x="2102" y="968"/>
              <a:chExt cx="451" cy="480"/>
            </a:xfrm>
          </p:grpSpPr>
          <p:sp>
            <p:nvSpPr>
              <p:cNvPr id="16589"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90"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5" name="Group 34"/>
            <p:cNvGrpSpPr>
              <a:grpSpLocks/>
            </p:cNvGrpSpPr>
            <p:nvPr/>
          </p:nvGrpSpPr>
          <p:grpSpPr bwMode="auto">
            <a:xfrm>
              <a:off x="2999" y="1872"/>
              <a:ext cx="451" cy="480"/>
              <a:chOff x="2102" y="968"/>
              <a:chExt cx="451" cy="480"/>
            </a:xfrm>
          </p:grpSpPr>
          <p:sp>
            <p:nvSpPr>
              <p:cNvPr id="16584"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6585"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6"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7"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8"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6" name="Group 40"/>
            <p:cNvGrpSpPr>
              <a:grpSpLocks/>
            </p:cNvGrpSpPr>
            <p:nvPr/>
          </p:nvGrpSpPr>
          <p:grpSpPr bwMode="auto">
            <a:xfrm>
              <a:off x="3689" y="1872"/>
              <a:ext cx="451" cy="480"/>
              <a:chOff x="2102" y="968"/>
              <a:chExt cx="451" cy="480"/>
            </a:xfrm>
          </p:grpSpPr>
          <p:sp>
            <p:nvSpPr>
              <p:cNvPr id="16579"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6580"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1"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2"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3"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7" name="Group 46"/>
            <p:cNvGrpSpPr>
              <a:grpSpLocks/>
            </p:cNvGrpSpPr>
            <p:nvPr/>
          </p:nvGrpSpPr>
          <p:grpSpPr bwMode="auto">
            <a:xfrm>
              <a:off x="4379" y="1872"/>
              <a:ext cx="451" cy="480"/>
              <a:chOff x="2102" y="968"/>
              <a:chExt cx="451" cy="480"/>
            </a:xfrm>
          </p:grpSpPr>
          <p:sp>
            <p:nvSpPr>
              <p:cNvPr id="16574"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6575"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6"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7"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8"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8" name="Group 52"/>
            <p:cNvGrpSpPr>
              <a:grpSpLocks/>
            </p:cNvGrpSpPr>
            <p:nvPr/>
          </p:nvGrpSpPr>
          <p:grpSpPr bwMode="auto">
            <a:xfrm>
              <a:off x="5070" y="1872"/>
              <a:ext cx="451" cy="480"/>
              <a:chOff x="2102" y="968"/>
              <a:chExt cx="451" cy="480"/>
            </a:xfrm>
          </p:grpSpPr>
          <p:sp>
            <p:nvSpPr>
              <p:cNvPr id="16569"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6570"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1"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2"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3"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6389" name="Group 58"/>
          <p:cNvGrpSpPr>
            <a:grpSpLocks/>
          </p:cNvGrpSpPr>
          <p:nvPr/>
        </p:nvGrpSpPr>
        <p:grpSpPr bwMode="auto">
          <a:xfrm>
            <a:off x="379413" y="4800600"/>
            <a:ext cx="7288212" cy="762000"/>
            <a:chOff x="239" y="3024"/>
            <a:chExt cx="4591" cy="480"/>
          </a:xfrm>
        </p:grpSpPr>
        <p:grpSp>
          <p:nvGrpSpPr>
            <p:cNvPr id="16519" name="Group 59"/>
            <p:cNvGrpSpPr>
              <a:grpSpLocks/>
            </p:cNvGrpSpPr>
            <p:nvPr/>
          </p:nvGrpSpPr>
          <p:grpSpPr bwMode="auto">
            <a:xfrm>
              <a:off x="239" y="3024"/>
              <a:ext cx="451" cy="480"/>
              <a:chOff x="2102" y="968"/>
              <a:chExt cx="451" cy="480"/>
            </a:xfrm>
          </p:grpSpPr>
          <p:sp>
            <p:nvSpPr>
              <p:cNvPr id="16556"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7"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9"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60"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0" name="Group 65"/>
            <p:cNvGrpSpPr>
              <a:grpSpLocks/>
            </p:cNvGrpSpPr>
            <p:nvPr/>
          </p:nvGrpSpPr>
          <p:grpSpPr bwMode="auto">
            <a:xfrm>
              <a:off x="929" y="3024"/>
              <a:ext cx="451" cy="480"/>
              <a:chOff x="2102" y="968"/>
              <a:chExt cx="451" cy="480"/>
            </a:xfrm>
          </p:grpSpPr>
          <p:sp>
            <p:nvSpPr>
              <p:cNvPr id="16551"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2"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3"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4"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5"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1" name="Group 71"/>
            <p:cNvGrpSpPr>
              <a:grpSpLocks/>
            </p:cNvGrpSpPr>
            <p:nvPr/>
          </p:nvGrpSpPr>
          <p:grpSpPr bwMode="auto">
            <a:xfrm>
              <a:off x="1619" y="3024"/>
              <a:ext cx="451" cy="480"/>
              <a:chOff x="2102" y="968"/>
              <a:chExt cx="451" cy="480"/>
            </a:xfrm>
          </p:grpSpPr>
          <p:sp>
            <p:nvSpPr>
              <p:cNvPr id="16546"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47"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8"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9"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0"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2" name="Group 77"/>
            <p:cNvGrpSpPr>
              <a:grpSpLocks/>
            </p:cNvGrpSpPr>
            <p:nvPr/>
          </p:nvGrpSpPr>
          <p:grpSpPr bwMode="auto">
            <a:xfrm>
              <a:off x="2309" y="3024"/>
              <a:ext cx="451" cy="480"/>
              <a:chOff x="2102" y="968"/>
              <a:chExt cx="451" cy="480"/>
            </a:xfrm>
          </p:grpSpPr>
          <p:sp>
            <p:nvSpPr>
              <p:cNvPr id="16541"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6542"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3"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4"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5"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3" name="Group 83"/>
            <p:cNvGrpSpPr>
              <a:grpSpLocks/>
            </p:cNvGrpSpPr>
            <p:nvPr/>
          </p:nvGrpSpPr>
          <p:grpSpPr bwMode="auto">
            <a:xfrm>
              <a:off x="2999" y="3024"/>
              <a:ext cx="451" cy="480"/>
              <a:chOff x="2102" y="968"/>
              <a:chExt cx="451" cy="480"/>
            </a:xfrm>
          </p:grpSpPr>
          <p:sp>
            <p:nvSpPr>
              <p:cNvPr id="16536"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6537"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8"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9"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0"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4" name="Group 89"/>
            <p:cNvGrpSpPr>
              <a:grpSpLocks/>
            </p:cNvGrpSpPr>
            <p:nvPr/>
          </p:nvGrpSpPr>
          <p:grpSpPr bwMode="auto">
            <a:xfrm>
              <a:off x="3689" y="3024"/>
              <a:ext cx="451" cy="480"/>
              <a:chOff x="2102" y="968"/>
              <a:chExt cx="451" cy="480"/>
            </a:xfrm>
          </p:grpSpPr>
          <p:sp>
            <p:nvSpPr>
              <p:cNvPr id="16531"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6532"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3"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4"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5"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5" name="Group 95"/>
            <p:cNvGrpSpPr>
              <a:grpSpLocks/>
            </p:cNvGrpSpPr>
            <p:nvPr/>
          </p:nvGrpSpPr>
          <p:grpSpPr bwMode="auto">
            <a:xfrm>
              <a:off x="4379" y="3024"/>
              <a:ext cx="451" cy="480"/>
              <a:chOff x="2102" y="968"/>
              <a:chExt cx="451" cy="480"/>
            </a:xfrm>
          </p:grpSpPr>
          <p:sp>
            <p:nvSpPr>
              <p:cNvPr id="16526"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6527"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8"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9"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0"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390"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05" name="Group 116"/>
          <p:cNvGrpSpPr>
            <a:grpSpLocks/>
          </p:cNvGrpSpPr>
          <p:nvPr/>
        </p:nvGrpSpPr>
        <p:grpSpPr bwMode="auto">
          <a:xfrm>
            <a:off x="352425" y="3733800"/>
            <a:ext cx="762000" cy="228600"/>
            <a:chOff x="240" y="2352"/>
            <a:chExt cx="480" cy="144"/>
          </a:xfrm>
        </p:grpSpPr>
        <p:sp>
          <p:nvSpPr>
            <p:cNvPr id="16512"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3"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4"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5"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6"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7"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8"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124"/>
          <p:cNvGrpSpPr>
            <a:grpSpLocks/>
          </p:cNvGrpSpPr>
          <p:nvPr/>
        </p:nvGrpSpPr>
        <p:grpSpPr bwMode="auto">
          <a:xfrm>
            <a:off x="1447800" y="3733800"/>
            <a:ext cx="762000" cy="228600"/>
            <a:chOff x="240" y="2352"/>
            <a:chExt cx="480" cy="144"/>
          </a:xfrm>
        </p:grpSpPr>
        <p:sp>
          <p:nvSpPr>
            <p:cNvPr id="16505"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7"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8"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9"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0"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1"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32"/>
          <p:cNvGrpSpPr>
            <a:grpSpLocks/>
          </p:cNvGrpSpPr>
          <p:nvPr/>
        </p:nvGrpSpPr>
        <p:grpSpPr bwMode="auto">
          <a:xfrm>
            <a:off x="2552700" y="3733800"/>
            <a:ext cx="762000" cy="228600"/>
            <a:chOff x="240" y="2352"/>
            <a:chExt cx="480" cy="144"/>
          </a:xfrm>
        </p:grpSpPr>
        <p:sp>
          <p:nvSpPr>
            <p:cNvPr id="16498"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9"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0"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1"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2"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3"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4"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140"/>
          <p:cNvGrpSpPr>
            <a:grpSpLocks/>
          </p:cNvGrpSpPr>
          <p:nvPr/>
        </p:nvGrpSpPr>
        <p:grpSpPr bwMode="auto">
          <a:xfrm>
            <a:off x="4743450" y="3733800"/>
            <a:ext cx="762000" cy="228600"/>
            <a:chOff x="240" y="2352"/>
            <a:chExt cx="480" cy="144"/>
          </a:xfrm>
        </p:grpSpPr>
        <p:sp>
          <p:nvSpPr>
            <p:cNvPr id="16491"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2"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3"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4"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5"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6"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7"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48"/>
          <p:cNvGrpSpPr>
            <a:grpSpLocks/>
          </p:cNvGrpSpPr>
          <p:nvPr/>
        </p:nvGrpSpPr>
        <p:grpSpPr bwMode="auto">
          <a:xfrm>
            <a:off x="5838825" y="3733800"/>
            <a:ext cx="762000" cy="228600"/>
            <a:chOff x="240" y="2352"/>
            <a:chExt cx="480" cy="144"/>
          </a:xfrm>
        </p:grpSpPr>
        <p:sp>
          <p:nvSpPr>
            <p:cNvPr id="16484"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5"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156"/>
          <p:cNvGrpSpPr>
            <a:grpSpLocks/>
          </p:cNvGrpSpPr>
          <p:nvPr/>
        </p:nvGrpSpPr>
        <p:grpSpPr bwMode="auto">
          <a:xfrm>
            <a:off x="6934200" y="3733800"/>
            <a:ext cx="762000" cy="228600"/>
            <a:chOff x="240" y="2352"/>
            <a:chExt cx="480" cy="144"/>
          </a:xfrm>
        </p:grpSpPr>
        <p:sp>
          <p:nvSpPr>
            <p:cNvPr id="16477"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8"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9"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0"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1"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2"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3"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164"/>
          <p:cNvGrpSpPr>
            <a:grpSpLocks/>
          </p:cNvGrpSpPr>
          <p:nvPr/>
        </p:nvGrpSpPr>
        <p:grpSpPr bwMode="auto">
          <a:xfrm>
            <a:off x="8039100" y="3733800"/>
            <a:ext cx="762000" cy="228600"/>
            <a:chOff x="240" y="2352"/>
            <a:chExt cx="480" cy="144"/>
          </a:xfrm>
        </p:grpSpPr>
        <p:sp>
          <p:nvSpPr>
            <p:cNvPr id="16470"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1"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2"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3"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4"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5"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6"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172"/>
          <p:cNvGrpSpPr>
            <a:grpSpLocks/>
          </p:cNvGrpSpPr>
          <p:nvPr/>
        </p:nvGrpSpPr>
        <p:grpSpPr bwMode="auto">
          <a:xfrm>
            <a:off x="352425" y="5562600"/>
            <a:ext cx="762000" cy="228600"/>
            <a:chOff x="240" y="2352"/>
            <a:chExt cx="480" cy="144"/>
          </a:xfrm>
        </p:grpSpPr>
        <p:sp>
          <p:nvSpPr>
            <p:cNvPr id="16463"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4"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6"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7"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8"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9"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180"/>
          <p:cNvGrpSpPr>
            <a:grpSpLocks/>
          </p:cNvGrpSpPr>
          <p:nvPr/>
        </p:nvGrpSpPr>
        <p:grpSpPr bwMode="auto">
          <a:xfrm>
            <a:off x="1447800" y="5562600"/>
            <a:ext cx="762000" cy="228600"/>
            <a:chOff x="240" y="2352"/>
            <a:chExt cx="480" cy="144"/>
          </a:xfrm>
        </p:grpSpPr>
        <p:sp>
          <p:nvSpPr>
            <p:cNvPr id="16456"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7"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8"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0"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2"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4" name="Group 188"/>
          <p:cNvGrpSpPr>
            <a:grpSpLocks/>
          </p:cNvGrpSpPr>
          <p:nvPr/>
        </p:nvGrpSpPr>
        <p:grpSpPr bwMode="auto">
          <a:xfrm>
            <a:off x="2543175" y="5562600"/>
            <a:ext cx="762000" cy="228600"/>
            <a:chOff x="240" y="2352"/>
            <a:chExt cx="480" cy="144"/>
          </a:xfrm>
        </p:grpSpPr>
        <p:sp>
          <p:nvSpPr>
            <p:cNvPr id="16449"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2"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3"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4"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5"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5" name="Group 196"/>
          <p:cNvGrpSpPr>
            <a:grpSpLocks/>
          </p:cNvGrpSpPr>
          <p:nvPr/>
        </p:nvGrpSpPr>
        <p:grpSpPr bwMode="auto">
          <a:xfrm>
            <a:off x="3648075" y="5562600"/>
            <a:ext cx="762000" cy="228600"/>
            <a:chOff x="240" y="2352"/>
            <a:chExt cx="480" cy="144"/>
          </a:xfrm>
        </p:grpSpPr>
        <p:sp>
          <p:nvSpPr>
            <p:cNvPr id="16442"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3"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5"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6"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7"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204"/>
          <p:cNvGrpSpPr>
            <a:grpSpLocks/>
          </p:cNvGrpSpPr>
          <p:nvPr/>
        </p:nvGrpSpPr>
        <p:grpSpPr bwMode="auto">
          <a:xfrm>
            <a:off x="4743450" y="5562600"/>
            <a:ext cx="762000" cy="228600"/>
            <a:chOff x="240" y="2352"/>
            <a:chExt cx="480" cy="144"/>
          </a:xfrm>
        </p:grpSpPr>
        <p:sp>
          <p:nvSpPr>
            <p:cNvPr id="16435"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7"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9"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0"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7" name="Group 212"/>
          <p:cNvGrpSpPr>
            <a:grpSpLocks/>
          </p:cNvGrpSpPr>
          <p:nvPr/>
        </p:nvGrpSpPr>
        <p:grpSpPr bwMode="auto">
          <a:xfrm>
            <a:off x="5838825" y="5562600"/>
            <a:ext cx="762000" cy="228600"/>
            <a:chOff x="240" y="2352"/>
            <a:chExt cx="480" cy="144"/>
          </a:xfrm>
        </p:grpSpPr>
        <p:sp>
          <p:nvSpPr>
            <p:cNvPr id="16428"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9"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1"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3"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220"/>
          <p:cNvGrpSpPr>
            <a:grpSpLocks/>
          </p:cNvGrpSpPr>
          <p:nvPr/>
        </p:nvGrpSpPr>
        <p:grpSpPr bwMode="auto">
          <a:xfrm>
            <a:off x="6934200" y="5562600"/>
            <a:ext cx="762000" cy="228600"/>
            <a:chOff x="240" y="2352"/>
            <a:chExt cx="480" cy="144"/>
          </a:xfrm>
        </p:grpSpPr>
        <p:sp>
          <p:nvSpPr>
            <p:cNvPr id="16421"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5"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7"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
        <p:nvSpPr>
          <p:cNvPr id="122085" name="Text Box 229"/>
          <p:cNvSpPr txBox="1">
            <a:spLocks noChangeArrowheads="1"/>
          </p:cNvSpPr>
          <p:nvPr/>
        </p:nvSpPr>
        <p:spPr bwMode="auto">
          <a:xfrm>
            <a:off x="819150" y="6073775"/>
            <a:ext cx="750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a:t>
            </a:r>
            <a:r>
              <a:rPr lang="en-US" altLang="en-US" sz="2400" i="1">
                <a:solidFill>
                  <a:srgbClr val="FF052A"/>
                </a:solidFill>
              </a:rPr>
              <a:t>unique</a:t>
            </a:r>
            <a:r>
              <a:rPr lang="en-US" altLang="en-US" sz="2400" i="1">
                <a:solidFill>
                  <a:schemeClr val="accent2"/>
                </a:solidFill>
              </a:rPr>
              <a:t>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P spid="1220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cs typeface="Arial" pitchFamily="34" charset="0"/>
              </a:rPr>
              <a:t>The Move Tree</a:t>
            </a:r>
          </a:p>
        </p:txBody>
      </p:sp>
      <p:grpSp>
        <p:nvGrpSpPr>
          <p:cNvPr id="17411" name="Group 3"/>
          <p:cNvGrpSpPr>
            <a:grpSpLocks/>
          </p:cNvGrpSpPr>
          <p:nvPr/>
        </p:nvGrpSpPr>
        <p:grpSpPr bwMode="auto">
          <a:xfrm>
            <a:off x="4213225" y="1536700"/>
            <a:ext cx="715963" cy="762000"/>
            <a:chOff x="2102" y="968"/>
            <a:chExt cx="451" cy="480"/>
          </a:xfrm>
        </p:grpSpPr>
        <p:sp>
          <p:nvSpPr>
            <p:cNvPr id="17632"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33"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4"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5"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6"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2" name="Group 9"/>
          <p:cNvGrpSpPr>
            <a:grpSpLocks/>
          </p:cNvGrpSpPr>
          <p:nvPr/>
        </p:nvGrpSpPr>
        <p:grpSpPr bwMode="auto">
          <a:xfrm>
            <a:off x="381000" y="2971800"/>
            <a:ext cx="8385175" cy="763588"/>
            <a:chOff x="239" y="1871"/>
            <a:chExt cx="5282" cy="481"/>
          </a:xfrm>
        </p:grpSpPr>
        <p:grpSp>
          <p:nvGrpSpPr>
            <p:cNvPr id="17584" name="Group 10"/>
            <p:cNvGrpSpPr>
              <a:grpSpLocks/>
            </p:cNvGrpSpPr>
            <p:nvPr/>
          </p:nvGrpSpPr>
          <p:grpSpPr bwMode="auto">
            <a:xfrm>
              <a:off x="239" y="1871"/>
              <a:ext cx="451" cy="480"/>
              <a:chOff x="2102" y="968"/>
              <a:chExt cx="451" cy="480"/>
            </a:xfrm>
          </p:grpSpPr>
          <p:sp>
            <p:nvSpPr>
              <p:cNvPr id="17627"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8"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1"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5" name="Group 16"/>
            <p:cNvGrpSpPr>
              <a:grpSpLocks/>
            </p:cNvGrpSpPr>
            <p:nvPr/>
          </p:nvGrpSpPr>
          <p:grpSpPr bwMode="auto">
            <a:xfrm>
              <a:off x="929" y="1871"/>
              <a:ext cx="451" cy="480"/>
              <a:chOff x="2102" y="968"/>
              <a:chExt cx="451" cy="480"/>
            </a:xfrm>
          </p:grpSpPr>
          <p:sp>
            <p:nvSpPr>
              <p:cNvPr id="17622"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3"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6" name="Group 22"/>
            <p:cNvGrpSpPr>
              <a:grpSpLocks/>
            </p:cNvGrpSpPr>
            <p:nvPr/>
          </p:nvGrpSpPr>
          <p:grpSpPr bwMode="auto">
            <a:xfrm>
              <a:off x="1619" y="1871"/>
              <a:ext cx="451" cy="480"/>
              <a:chOff x="2102" y="968"/>
              <a:chExt cx="451" cy="480"/>
            </a:xfrm>
          </p:grpSpPr>
          <p:sp>
            <p:nvSpPr>
              <p:cNvPr id="17617"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18"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7" name="Group 28"/>
            <p:cNvGrpSpPr>
              <a:grpSpLocks/>
            </p:cNvGrpSpPr>
            <p:nvPr/>
          </p:nvGrpSpPr>
          <p:grpSpPr bwMode="auto">
            <a:xfrm>
              <a:off x="2309" y="1871"/>
              <a:ext cx="451" cy="480"/>
              <a:chOff x="2102" y="968"/>
              <a:chExt cx="451" cy="480"/>
            </a:xfrm>
          </p:grpSpPr>
          <p:sp>
            <p:nvSpPr>
              <p:cNvPr id="17612"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613"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8" name="Group 34"/>
            <p:cNvGrpSpPr>
              <a:grpSpLocks/>
            </p:cNvGrpSpPr>
            <p:nvPr/>
          </p:nvGrpSpPr>
          <p:grpSpPr bwMode="auto">
            <a:xfrm>
              <a:off x="2999" y="1872"/>
              <a:ext cx="451" cy="480"/>
              <a:chOff x="2102" y="968"/>
              <a:chExt cx="451" cy="480"/>
            </a:xfrm>
          </p:grpSpPr>
          <p:sp>
            <p:nvSpPr>
              <p:cNvPr id="17607"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7608"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0"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1"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9" name="Group 40"/>
            <p:cNvGrpSpPr>
              <a:grpSpLocks/>
            </p:cNvGrpSpPr>
            <p:nvPr/>
          </p:nvGrpSpPr>
          <p:grpSpPr bwMode="auto">
            <a:xfrm>
              <a:off x="3689" y="1872"/>
              <a:ext cx="451" cy="480"/>
              <a:chOff x="2102" y="968"/>
              <a:chExt cx="451" cy="480"/>
            </a:xfrm>
          </p:grpSpPr>
          <p:sp>
            <p:nvSpPr>
              <p:cNvPr id="17602"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7603"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5"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6"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0" name="Group 46"/>
            <p:cNvGrpSpPr>
              <a:grpSpLocks/>
            </p:cNvGrpSpPr>
            <p:nvPr/>
          </p:nvGrpSpPr>
          <p:grpSpPr bwMode="auto">
            <a:xfrm>
              <a:off x="4379" y="1872"/>
              <a:ext cx="451" cy="480"/>
              <a:chOff x="2102" y="968"/>
              <a:chExt cx="451" cy="480"/>
            </a:xfrm>
          </p:grpSpPr>
          <p:sp>
            <p:nvSpPr>
              <p:cNvPr id="17597"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7598"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9"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0"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1"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1" name="Group 52"/>
            <p:cNvGrpSpPr>
              <a:grpSpLocks/>
            </p:cNvGrpSpPr>
            <p:nvPr/>
          </p:nvGrpSpPr>
          <p:grpSpPr bwMode="auto">
            <a:xfrm>
              <a:off x="5070" y="1872"/>
              <a:ext cx="451" cy="480"/>
              <a:chOff x="2102" y="968"/>
              <a:chExt cx="451" cy="480"/>
            </a:xfrm>
          </p:grpSpPr>
          <p:sp>
            <p:nvSpPr>
              <p:cNvPr id="17592"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7593"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4"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5"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6"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413" name="Group 58"/>
          <p:cNvGrpSpPr>
            <a:grpSpLocks/>
          </p:cNvGrpSpPr>
          <p:nvPr/>
        </p:nvGrpSpPr>
        <p:grpSpPr bwMode="auto">
          <a:xfrm>
            <a:off x="379413" y="4800600"/>
            <a:ext cx="7288212" cy="762000"/>
            <a:chOff x="239" y="3024"/>
            <a:chExt cx="4591" cy="480"/>
          </a:xfrm>
        </p:grpSpPr>
        <p:grpSp>
          <p:nvGrpSpPr>
            <p:cNvPr id="17542" name="Group 59"/>
            <p:cNvGrpSpPr>
              <a:grpSpLocks/>
            </p:cNvGrpSpPr>
            <p:nvPr/>
          </p:nvGrpSpPr>
          <p:grpSpPr bwMode="auto">
            <a:xfrm>
              <a:off x="239" y="3024"/>
              <a:ext cx="451" cy="480"/>
              <a:chOff x="2102" y="968"/>
              <a:chExt cx="451" cy="480"/>
            </a:xfrm>
          </p:grpSpPr>
          <p:sp>
            <p:nvSpPr>
              <p:cNvPr id="17579"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80"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1"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2"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3"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3" name="Group 65"/>
            <p:cNvGrpSpPr>
              <a:grpSpLocks/>
            </p:cNvGrpSpPr>
            <p:nvPr/>
          </p:nvGrpSpPr>
          <p:grpSpPr bwMode="auto">
            <a:xfrm>
              <a:off x="929" y="3024"/>
              <a:ext cx="451" cy="480"/>
              <a:chOff x="2102" y="968"/>
              <a:chExt cx="451" cy="480"/>
            </a:xfrm>
          </p:grpSpPr>
          <p:sp>
            <p:nvSpPr>
              <p:cNvPr id="17574"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5"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6"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7"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8"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4" name="Group 71"/>
            <p:cNvGrpSpPr>
              <a:grpSpLocks/>
            </p:cNvGrpSpPr>
            <p:nvPr/>
          </p:nvGrpSpPr>
          <p:grpSpPr bwMode="auto">
            <a:xfrm>
              <a:off x="1619" y="3024"/>
              <a:ext cx="451" cy="480"/>
              <a:chOff x="2102" y="968"/>
              <a:chExt cx="451" cy="480"/>
            </a:xfrm>
          </p:grpSpPr>
          <p:sp>
            <p:nvSpPr>
              <p:cNvPr id="17569"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0"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5" name="Group 77"/>
            <p:cNvGrpSpPr>
              <a:grpSpLocks/>
            </p:cNvGrpSpPr>
            <p:nvPr/>
          </p:nvGrpSpPr>
          <p:grpSpPr bwMode="auto">
            <a:xfrm>
              <a:off x="2309" y="3024"/>
              <a:ext cx="451" cy="480"/>
              <a:chOff x="2102" y="968"/>
              <a:chExt cx="451" cy="480"/>
            </a:xfrm>
          </p:grpSpPr>
          <p:sp>
            <p:nvSpPr>
              <p:cNvPr id="17564"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7565"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6"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7"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8"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6" name="Group 83"/>
            <p:cNvGrpSpPr>
              <a:grpSpLocks/>
            </p:cNvGrpSpPr>
            <p:nvPr/>
          </p:nvGrpSpPr>
          <p:grpSpPr bwMode="auto">
            <a:xfrm>
              <a:off x="2999" y="3024"/>
              <a:ext cx="451" cy="480"/>
              <a:chOff x="2102" y="968"/>
              <a:chExt cx="451" cy="480"/>
            </a:xfrm>
          </p:grpSpPr>
          <p:sp>
            <p:nvSpPr>
              <p:cNvPr id="17559"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7560"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1"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2"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3"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7" name="Group 89"/>
            <p:cNvGrpSpPr>
              <a:grpSpLocks/>
            </p:cNvGrpSpPr>
            <p:nvPr/>
          </p:nvGrpSpPr>
          <p:grpSpPr bwMode="auto">
            <a:xfrm>
              <a:off x="3689" y="3024"/>
              <a:ext cx="451" cy="480"/>
              <a:chOff x="2102" y="968"/>
              <a:chExt cx="451" cy="480"/>
            </a:xfrm>
          </p:grpSpPr>
          <p:sp>
            <p:nvSpPr>
              <p:cNvPr id="17554"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7555"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6"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7"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8"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8" name="Group 95"/>
            <p:cNvGrpSpPr>
              <a:grpSpLocks/>
            </p:cNvGrpSpPr>
            <p:nvPr/>
          </p:nvGrpSpPr>
          <p:grpSpPr bwMode="auto">
            <a:xfrm>
              <a:off x="4379" y="3024"/>
              <a:ext cx="451" cy="480"/>
              <a:chOff x="2102" y="968"/>
              <a:chExt cx="451" cy="480"/>
            </a:xfrm>
          </p:grpSpPr>
          <p:sp>
            <p:nvSpPr>
              <p:cNvPr id="17549"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7550"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1"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2"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3"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414"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16"/>
          <p:cNvGrpSpPr>
            <a:grpSpLocks/>
          </p:cNvGrpSpPr>
          <p:nvPr/>
        </p:nvGrpSpPr>
        <p:grpSpPr bwMode="auto">
          <a:xfrm>
            <a:off x="352425" y="3733800"/>
            <a:ext cx="762000" cy="228600"/>
            <a:chOff x="240" y="2352"/>
            <a:chExt cx="480" cy="144"/>
          </a:xfrm>
        </p:grpSpPr>
        <p:sp>
          <p:nvSpPr>
            <p:cNvPr id="17535"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6"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9"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0" name="Group 124"/>
          <p:cNvGrpSpPr>
            <a:grpSpLocks/>
          </p:cNvGrpSpPr>
          <p:nvPr/>
        </p:nvGrpSpPr>
        <p:grpSpPr bwMode="auto">
          <a:xfrm>
            <a:off x="1447800" y="3733800"/>
            <a:ext cx="762000" cy="228600"/>
            <a:chOff x="240" y="2352"/>
            <a:chExt cx="480" cy="144"/>
          </a:xfrm>
        </p:grpSpPr>
        <p:sp>
          <p:nvSpPr>
            <p:cNvPr id="17528"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1" name="Group 132"/>
          <p:cNvGrpSpPr>
            <a:grpSpLocks/>
          </p:cNvGrpSpPr>
          <p:nvPr/>
        </p:nvGrpSpPr>
        <p:grpSpPr bwMode="auto">
          <a:xfrm>
            <a:off x="2552700" y="3733800"/>
            <a:ext cx="762000" cy="228600"/>
            <a:chOff x="240" y="2352"/>
            <a:chExt cx="480" cy="144"/>
          </a:xfrm>
        </p:grpSpPr>
        <p:sp>
          <p:nvSpPr>
            <p:cNvPr id="17521"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2"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6"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7"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2" name="Group 140"/>
          <p:cNvGrpSpPr>
            <a:grpSpLocks/>
          </p:cNvGrpSpPr>
          <p:nvPr/>
        </p:nvGrpSpPr>
        <p:grpSpPr bwMode="auto">
          <a:xfrm>
            <a:off x="4743450" y="3733800"/>
            <a:ext cx="762000" cy="228600"/>
            <a:chOff x="240" y="2352"/>
            <a:chExt cx="480" cy="144"/>
          </a:xfrm>
        </p:grpSpPr>
        <p:sp>
          <p:nvSpPr>
            <p:cNvPr id="17514"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7"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8"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9"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3" name="Group 148"/>
          <p:cNvGrpSpPr>
            <a:grpSpLocks/>
          </p:cNvGrpSpPr>
          <p:nvPr/>
        </p:nvGrpSpPr>
        <p:grpSpPr bwMode="auto">
          <a:xfrm>
            <a:off x="5838825" y="3733800"/>
            <a:ext cx="762000" cy="228600"/>
            <a:chOff x="240" y="2352"/>
            <a:chExt cx="480" cy="144"/>
          </a:xfrm>
        </p:grpSpPr>
        <p:sp>
          <p:nvSpPr>
            <p:cNvPr id="17507"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8"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9"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0"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4" name="Group 156"/>
          <p:cNvGrpSpPr>
            <a:grpSpLocks/>
          </p:cNvGrpSpPr>
          <p:nvPr/>
        </p:nvGrpSpPr>
        <p:grpSpPr bwMode="auto">
          <a:xfrm>
            <a:off x="6934200" y="3733800"/>
            <a:ext cx="762000" cy="228600"/>
            <a:chOff x="240" y="2352"/>
            <a:chExt cx="480" cy="144"/>
          </a:xfrm>
        </p:grpSpPr>
        <p:sp>
          <p:nvSpPr>
            <p:cNvPr id="17500"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1"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2"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3"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4"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5"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6"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5" name="Group 164"/>
          <p:cNvGrpSpPr>
            <a:grpSpLocks/>
          </p:cNvGrpSpPr>
          <p:nvPr/>
        </p:nvGrpSpPr>
        <p:grpSpPr bwMode="auto">
          <a:xfrm>
            <a:off x="8039100" y="3733800"/>
            <a:ext cx="762000" cy="228600"/>
            <a:chOff x="240" y="2352"/>
            <a:chExt cx="480" cy="144"/>
          </a:xfrm>
        </p:grpSpPr>
        <p:sp>
          <p:nvSpPr>
            <p:cNvPr id="17493"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4"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5"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6"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7"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9"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6" name="Group 172"/>
          <p:cNvGrpSpPr>
            <a:grpSpLocks/>
          </p:cNvGrpSpPr>
          <p:nvPr/>
        </p:nvGrpSpPr>
        <p:grpSpPr bwMode="auto">
          <a:xfrm>
            <a:off x="352425" y="5562600"/>
            <a:ext cx="762000" cy="228600"/>
            <a:chOff x="240" y="2352"/>
            <a:chExt cx="480" cy="144"/>
          </a:xfrm>
        </p:grpSpPr>
        <p:sp>
          <p:nvSpPr>
            <p:cNvPr id="17486"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7"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8"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9"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0"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1"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2"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7" name="Group 180"/>
          <p:cNvGrpSpPr>
            <a:grpSpLocks/>
          </p:cNvGrpSpPr>
          <p:nvPr/>
        </p:nvGrpSpPr>
        <p:grpSpPr bwMode="auto">
          <a:xfrm>
            <a:off x="1447800" y="5562600"/>
            <a:ext cx="762000" cy="228600"/>
            <a:chOff x="240" y="2352"/>
            <a:chExt cx="480" cy="144"/>
          </a:xfrm>
        </p:grpSpPr>
        <p:sp>
          <p:nvSpPr>
            <p:cNvPr id="17479"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1"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4"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5"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8" name="Group 188"/>
          <p:cNvGrpSpPr>
            <a:grpSpLocks/>
          </p:cNvGrpSpPr>
          <p:nvPr/>
        </p:nvGrpSpPr>
        <p:grpSpPr bwMode="auto">
          <a:xfrm>
            <a:off x="2543175" y="5562600"/>
            <a:ext cx="762000" cy="228600"/>
            <a:chOff x="240" y="2352"/>
            <a:chExt cx="480" cy="144"/>
          </a:xfrm>
        </p:grpSpPr>
        <p:sp>
          <p:nvSpPr>
            <p:cNvPr id="17472"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5"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6"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8"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9" name="Group 196"/>
          <p:cNvGrpSpPr>
            <a:grpSpLocks/>
          </p:cNvGrpSpPr>
          <p:nvPr/>
        </p:nvGrpSpPr>
        <p:grpSpPr bwMode="auto">
          <a:xfrm>
            <a:off x="3648075" y="5562600"/>
            <a:ext cx="762000" cy="228600"/>
            <a:chOff x="240" y="2352"/>
            <a:chExt cx="480" cy="144"/>
          </a:xfrm>
        </p:grpSpPr>
        <p:sp>
          <p:nvSpPr>
            <p:cNvPr id="17465"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9"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0" name="Group 204"/>
          <p:cNvGrpSpPr>
            <a:grpSpLocks/>
          </p:cNvGrpSpPr>
          <p:nvPr/>
        </p:nvGrpSpPr>
        <p:grpSpPr bwMode="auto">
          <a:xfrm>
            <a:off x="4743450" y="5562600"/>
            <a:ext cx="762000" cy="228600"/>
            <a:chOff x="240" y="2352"/>
            <a:chExt cx="480" cy="144"/>
          </a:xfrm>
        </p:grpSpPr>
        <p:sp>
          <p:nvSpPr>
            <p:cNvPr id="17458"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1"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2"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3"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4"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1" name="Group 212"/>
          <p:cNvGrpSpPr>
            <a:grpSpLocks/>
          </p:cNvGrpSpPr>
          <p:nvPr/>
        </p:nvGrpSpPr>
        <p:grpSpPr bwMode="auto">
          <a:xfrm>
            <a:off x="5838825" y="5562600"/>
            <a:ext cx="762000" cy="228600"/>
            <a:chOff x="240" y="2352"/>
            <a:chExt cx="480" cy="144"/>
          </a:xfrm>
        </p:grpSpPr>
        <p:sp>
          <p:nvSpPr>
            <p:cNvPr id="17451"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6"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7"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2" name="Group 220"/>
          <p:cNvGrpSpPr>
            <a:grpSpLocks/>
          </p:cNvGrpSpPr>
          <p:nvPr/>
        </p:nvGrpSpPr>
        <p:grpSpPr bwMode="auto">
          <a:xfrm>
            <a:off x="6934200" y="5562600"/>
            <a:ext cx="762000" cy="228600"/>
            <a:chOff x="240" y="2352"/>
            <a:chExt cx="480" cy="144"/>
          </a:xfrm>
        </p:grpSpPr>
        <p:sp>
          <p:nvSpPr>
            <p:cNvPr id="17444"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cs typeface="Arial" pitchFamily="34" charset="0"/>
              </a:rPr>
              <a:t>Explosive Growth</a:t>
            </a:r>
          </a:p>
        </p:txBody>
      </p:sp>
      <p:sp>
        <p:nvSpPr>
          <p:cNvPr id="18435" name="Rectangle 3"/>
          <p:cNvSpPr>
            <a:spLocks noGrp="1" noChangeArrowheads="1"/>
          </p:cNvSpPr>
          <p:nvPr>
            <p:ph type="body" idx="1"/>
          </p:nvPr>
        </p:nvSpPr>
        <p:spPr/>
        <p:txBody>
          <a:bodyPr/>
          <a:lstStyle/>
          <a:p>
            <a:pPr eaLnBrk="1" hangingPunct="1"/>
            <a:r>
              <a:rPr lang="en-US" altLang="en-US" smtClean="0">
                <a:cs typeface="Arial" pitchFamily="34" charset="0"/>
              </a:rPr>
              <a:t>Connect-4 move tree has &lt; 7</a:t>
            </a:r>
            <a:r>
              <a:rPr lang="en-US" altLang="en-US" baseline="30000" smtClean="0">
                <a:cs typeface="Arial" pitchFamily="34" charset="0"/>
              </a:rPr>
              <a:t>42</a:t>
            </a:r>
            <a:r>
              <a:rPr lang="en-US" altLang="en-US" smtClean="0">
                <a:cs typeface="Arial" pitchFamily="34" charset="0"/>
              </a:rPr>
              <a:t> nodes</a:t>
            </a:r>
          </a:p>
          <a:p>
            <a:pPr eaLnBrk="1" hangingPunct="1"/>
            <a:r>
              <a:rPr lang="en-US" altLang="en-US" smtClean="0">
                <a:cs typeface="Arial" pitchFamily="34" charset="0"/>
              </a:rPr>
              <a:t>	Roughly 311×10</a:t>
            </a:r>
            <a:r>
              <a:rPr lang="en-US" altLang="en-US" baseline="30000" smtClean="0">
                <a:cs typeface="Arial" pitchFamily="34" charset="0"/>
              </a:rPr>
              <a:t>33</a:t>
            </a:r>
          </a:p>
          <a:p>
            <a:pPr eaLnBrk="1" hangingPunct="1"/>
            <a:r>
              <a:rPr lang="en-US" altLang="en-US" smtClean="0">
                <a:cs typeface="Arial" pitchFamily="34" charset="0"/>
              </a:rPr>
              <a:t>Tree size depends on two parameters:</a:t>
            </a:r>
          </a:p>
          <a:p>
            <a:pPr lvl="1" eaLnBrk="1" hangingPunct="1"/>
            <a:r>
              <a:rPr lang="en-US" altLang="en-US" smtClean="0">
                <a:cs typeface="Arial" pitchFamily="34" charset="0"/>
              </a:rPr>
              <a:t>Branching factor per move, B</a:t>
            </a:r>
          </a:p>
          <a:p>
            <a:pPr lvl="1" eaLnBrk="1" hangingPunct="1"/>
            <a:r>
              <a:rPr lang="en-US" altLang="en-US" smtClean="0">
                <a:cs typeface="Arial" pitchFamily="34" charset="0"/>
              </a:rPr>
              <a:t>Maximum moves in game, N</a:t>
            </a:r>
          </a:p>
          <a:p>
            <a:pPr eaLnBrk="1" hangingPunct="1"/>
            <a:r>
              <a:rPr lang="en-US" altLang="en-US" smtClean="0">
                <a:cs typeface="Arial" pitchFamily="34" charset="0"/>
              </a:rPr>
              <a:t>Approximately B</a:t>
            </a:r>
            <a:r>
              <a:rPr lang="en-US" altLang="en-US" baseline="30000" smtClean="0">
                <a:cs typeface="Arial" pitchFamily="34" charset="0"/>
              </a:rPr>
              <a:t>N</a:t>
            </a:r>
            <a:r>
              <a:rPr lang="en-US" altLang="en-US" smtClean="0">
                <a:cs typeface="Arial" pitchFamily="34" charset="0"/>
              </a:rPr>
              <a:t> possibilities</a:t>
            </a:r>
          </a:p>
          <a:p>
            <a:pPr lvl="1" eaLnBrk="1" hangingPunct="1"/>
            <a:r>
              <a:rPr lang="en-US" altLang="en-US" smtClean="0">
                <a:cs typeface="Arial" pitchFamily="34" charset="0"/>
              </a:rPr>
              <a:t>Chess: B≈35, N≈150</a:t>
            </a:r>
          </a:p>
          <a:p>
            <a:pPr lvl="1" eaLnBrk="1" hangingPunct="1"/>
            <a:r>
              <a:rPr lang="en-US" altLang="en-US" smtClean="0">
                <a:cs typeface="Arial" pitchFamily="34" charset="0"/>
              </a:rPr>
              <a:t>Backgammon: B≈300, N≈50</a:t>
            </a: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ular Callout 1"/>
          <p:cNvSpPr>
            <a:spLocks noChangeArrowheads="1"/>
          </p:cNvSpPr>
          <p:nvPr/>
        </p:nvSpPr>
        <p:spPr bwMode="auto">
          <a:xfrm>
            <a:off x="7010400" y="4038600"/>
            <a:ext cx="1524000" cy="838200"/>
          </a:xfrm>
          <a:prstGeom prst="wedgeRectCallout">
            <a:avLst>
              <a:gd name="adj1" fmla="val -51486"/>
              <a:gd name="adj2" fmla="val 12178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I can do that in my head!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cs typeface="Arial" pitchFamily="34" charset="0"/>
              </a:rPr>
              <a:t>Limiting Growth</a:t>
            </a:r>
          </a:p>
        </p:txBody>
      </p:sp>
      <p:sp>
        <p:nvSpPr>
          <p:cNvPr id="19459" name="Rectangle 3"/>
          <p:cNvSpPr>
            <a:spLocks noGrp="1" noChangeArrowheads="1"/>
          </p:cNvSpPr>
          <p:nvPr>
            <p:ph type="body" idx="1"/>
          </p:nvPr>
        </p:nvSpPr>
        <p:spPr/>
        <p:txBody>
          <a:bodyPr/>
          <a:lstStyle/>
          <a:p>
            <a:pPr eaLnBrk="1" hangingPunct="1"/>
            <a:r>
              <a:rPr lang="en-US" altLang="en-US" smtClean="0">
                <a:cs typeface="Arial" pitchFamily="34" charset="0"/>
              </a:rPr>
              <a:t>Simplest strategy: stop looking ahead after evaluating N moves (“plies”)</a:t>
            </a:r>
          </a:p>
          <a:p>
            <a:pPr eaLnBrk="1" hangingPunct="1"/>
            <a:r>
              <a:rPr lang="en-US" altLang="en-US" smtClean="0">
                <a:cs typeface="Arial" pitchFamily="34" charset="0"/>
              </a:rPr>
              <a:t>Alternative: stop after </a:t>
            </a:r>
            <a:r>
              <a:rPr lang="en-US" altLang="en-US" i="1" smtClean="0">
                <a:cs typeface="Arial" pitchFamily="34" charset="0"/>
              </a:rPr>
              <a:t>t</a:t>
            </a:r>
            <a:r>
              <a:rPr lang="en-US" altLang="en-US" smtClean="0">
                <a:cs typeface="Arial" pitchFamily="34" charset="0"/>
              </a:rPr>
              <a:t> seconds elapsed</a:t>
            </a:r>
          </a:p>
          <a:p>
            <a:pPr eaLnBrk="1" hangingPunct="1"/>
            <a:r>
              <a:rPr lang="en-US" altLang="en-US" smtClean="0">
                <a:cs typeface="Arial" pitchFamily="34" charset="0"/>
              </a:rPr>
              <a:t>Trickier: prune move tree</a:t>
            </a:r>
          </a:p>
          <a:p>
            <a:pPr lvl="1" eaLnBrk="1" hangingPunct="1"/>
            <a:r>
              <a:rPr lang="en-US" altLang="en-US" smtClean="0">
                <a:cs typeface="Arial" pitchFamily="34" charset="0"/>
              </a:rPr>
              <a:t>Don't follow a path if first move is </a:t>
            </a:r>
            <a:r>
              <a:rPr lang="en-US" altLang="en-US" i="1" smtClean="0">
                <a:cs typeface="Arial" pitchFamily="34" charset="0"/>
              </a:rPr>
              <a:t>way</a:t>
            </a:r>
            <a:r>
              <a:rPr lang="en-US" altLang="en-US" smtClean="0">
                <a:cs typeface="Arial" pitchFamily="34" charset="0"/>
              </a:rPr>
              <a:t> worse</a:t>
            </a:r>
          </a:p>
          <a:p>
            <a:pPr lvl="1" eaLnBrk="1" hangingPunct="1"/>
            <a:r>
              <a:rPr lang="en-US" altLang="en-US" smtClean="0">
                <a:cs typeface="Arial" pitchFamily="34" charset="0"/>
              </a:rPr>
              <a:t>Don't explore if already found better choice</a:t>
            </a:r>
          </a:p>
          <a:p>
            <a:pPr lvl="1" eaLnBrk="1" hangingPunct="1"/>
            <a:r>
              <a:rPr lang="en-US" altLang="en-US" smtClean="0">
                <a:cs typeface="Arial" pitchFamily="34" charset="0"/>
              </a:rPr>
              <a:t>Alpha/Beta pruning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cs typeface="Arial" pitchFamily="34" charset="0"/>
              </a:rPr>
              <a:t>The Curse of the AI Researcher</a:t>
            </a:r>
          </a:p>
        </p:txBody>
      </p:sp>
      <p:sp>
        <p:nvSpPr>
          <p:cNvPr id="124931" name="Rectangle 3"/>
          <p:cNvSpPr>
            <a:spLocks noGrp="1" noChangeArrowheads="1"/>
          </p:cNvSpPr>
          <p:nvPr>
            <p:ph type="body" idx="1"/>
          </p:nvPr>
        </p:nvSpPr>
        <p:spPr/>
        <p:txBody>
          <a:bodyPr/>
          <a:lstStyle/>
          <a:p>
            <a:pPr eaLnBrk="1" hangingPunct="1"/>
            <a:r>
              <a:rPr lang="en-US" altLang="en-US" smtClean="0">
                <a:cs typeface="Arial" pitchFamily="34" charset="0"/>
              </a:rPr>
              <a:t>AI is always defined as “something a lot smarter than what my computer can do”</a:t>
            </a:r>
          </a:p>
          <a:p>
            <a:pPr eaLnBrk="1" hangingPunct="1"/>
            <a:r>
              <a:rPr lang="en-US" altLang="en-US" smtClean="0">
                <a:cs typeface="Arial" pitchFamily="34" charset="0"/>
              </a:rPr>
              <a:t>Corollary: if my computer can do it, it's not artificial intelligence</a:t>
            </a:r>
          </a:p>
          <a:p>
            <a:pPr lvl="1" eaLnBrk="1" hangingPunct="1"/>
            <a:r>
              <a:rPr lang="en-US" altLang="en-US" smtClean="0">
                <a:latin typeface="Arial Unicode MS" pitchFamily="34" charset="-128"/>
                <a:ea typeface="Arial Unicode MS" pitchFamily="34" charset="-128"/>
                <a:cs typeface="Arial Unicode MS" pitchFamily="34" charset="-128"/>
              </a:rPr>
              <a:t>⇒ Every time we achieve AI, people decide it's not really 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Summer Research!</a:t>
            </a:r>
          </a:p>
        </p:txBody>
      </p:sp>
      <p:sp>
        <p:nvSpPr>
          <p:cNvPr id="3075"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dirty="0" smtClean="0"/>
              <a:t>Yes, there are </a:t>
            </a:r>
            <a:r>
              <a:rPr lang="en-US" altLang="en-US" sz="2800" dirty="0" smtClean="0"/>
              <a:t>some research </a:t>
            </a:r>
            <a:r>
              <a:rPr lang="en-US" altLang="en-US" sz="2800" dirty="0" smtClean="0"/>
              <a:t>positions for frosh</a:t>
            </a:r>
          </a:p>
          <a:p>
            <a:pPr marL="0" indent="0" eaLnBrk="1" hangingPunct="1"/>
            <a:r>
              <a:rPr lang="en-US" altLang="en-US" sz="2800" dirty="0" smtClean="0"/>
              <a:t>Lots of cool projects</a:t>
            </a:r>
          </a:p>
          <a:p>
            <a:pPr marL="0" indent="0" eaLnBrk="1" hangingPunct="1"/>
            <a:r>
              <a:rPr lang="en-US" altLang="en-US" sz="2800" dirty="0" smtClean="0"/>
              <a:t>To learn more:</a:t>
            </a:r>
          </a:p>
          <a:p>
            <a:pPr marL="0" indent="0" eaLnBrk="1" hangingPunct="1"/>
            <a:r>
              <a:rPr lang="en-US" altLang="en-US" sz="2800" dirty="0" smtClean="0"/>
              <a:t>	CS colloquium, Thursday Jan. </a:t>
            </a:r>
            <a:r>
              <a:rPr lang="en-US" altLang="en-US" sz="2800" dirty="0" smtClean="0"/>
              <a:t>19</a:t>
            </a:r>
            <a:endParaRPr lang="en-US" altLang="en-US" sz="2800" dirty="0" smtClean="0"/>
          </a:p>
          <a:p>
            <a:pPr marL="0" indent="0" eaLnBrk="1" hangingPunct="1"/>
            <a:r>
              <a:rPr lang="en-US" altLang="en-US" sz="2800" dirty="0" smtClean="0"/>
              <a:t>	4:15 PM in SHAN 1430</a:t>
            </a:r>
          </a:p>
          <a:p>
            <a:pPr marL="0" indent="0" eaLnBrk="1" hangingPunct="1"/>
            <a:r>
              <a:rPr lang="en-US" altLang="en-US" sz="2800" dirty="0" smtClean="0"/>
              <a:t>	(cookies at 4:00 in courtyard)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cs typeface="Arial" pitchFamily="34" charset="0"/>
              </a:rPr>
              <a:t>The Curse of the AI Researcher</a:t>
            </a:r>
          </a:p>
        </p:txBody>
      </p:sp>
      <p:sp>
        <p:nvSpPr>
          <p:cNvPr id="21507" name="Rectangle 3"/>
          <p:cNvSpPr>
            <a:spLocks noGrp="1" noChangeArrowheads="1"/>
          </p:cNvSpPr>
          <p:nvPr>
            <p:ph type="body" idx="1"/>
          </p:nvPr>
        </p:nvSpPr>
        <p:spPr/>
        <p:txBody>
          <a:bodyPr/>
          <a:lstStyle/>
          <a:p>
            <a:pPr eaLnBrk="1" hangingPunct="1"/>
            <a:r>
              <a:rPr lang="en-US" altLang="en-US" smtClean="0">
                <a:cs typeface="Arial" pitchFamily="34" charset="0"/>
              </a:rPr>
              <a:t>AI is always defined as “something a lot smarter than what my computer can do”</a:t>
            </a:r>
          </a:p>
          <a:p>
            <a:pPr eaLnBrk="1" hangingPunct="1"/>
            <a:r>
              <a:rPr lang="en-US" altLang="en-US" smtClean="0">
                <a:cs typeface="Arial" pitchFamily="34" charset="0"/>
              </a:rPr>
              <a:t>Corollary: if my computer can do it, it's not artificial intelligence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eaLnBrk="1" hangingPunct="1"/>
            <a:r>
              <a:rPr lang="en-US" altLang="en-US" smtClean="0"/>
              <a:t>The Alien’s Life Advice</a:t>
            </a:r>
          </a:p>
        </p:txBody>
      </p:sp>
      <p:sp>
        <p:nvSpPr>
          <p:cNvPr id="22531" name="AutoShape 6"/>
          <p:cNvSpPr>
            <a:spLocks noChangeArrowheads="1"/>
          </p:cNvSpPr>
          <p:nvPr/>
        </p:nvSpPr>
        <p:spPr bwMode="auto">
          <a:xfrm>
            <a:off x="1600200" y="2514600"/>
            <a:ext cx="2514600" cy="708025"/>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Get to know some profs!</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362200" cy="10668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Some of them are pretty interesting people…</a:t>
            </a:r>
          </a:p>
        </p:txBody>
      </p:sp>
      <p:sp>
        <p:nvSpPr>
          <p:cNvPr id="107529" name="AutoShape 9"/>
          <p:cNvSpPr>
            <a:spLocks noChangeArrowheads="1"/>
          </p:cNvSpPr>
          <p:nvPr/>
        </p:nvSpPr>
        <p:spPr bwMode="auto">
          <a:xfrm>
            <a:off x="2819400" y="5181600"/>
            <a:ext cx="21336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…and the others might write a recommendation letter someday!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2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457200" y="1841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Interfaces: Programmers</a:t>
            </a:r>
            <a:r>
              <a:rPr lang="en-US" sz="4000" dirty="0" smtClean="0">
                <a:solidFill>
                  <a:srgbClr val="7F7F7F"/>
                </a:solidFill>
                <a:latin typeface="+mj-lt"/>
              </a:rPr>
              <a:t> </a:t>
            </a:r>
            <a:r>
              <a:rPr lang="en-US" sz="4000" dirty="0" smtClean="0">
                <a:latin typeface="+mj-lt"/>
              </a:rPr>
              <a:t>vs. </a:t>
            </a:r>
            <a:r>
              <a:rPr lang="en-US" sz="4000" b="1" dirty="0" smtClean="0">
                <a:solidFill>
                  <a:srgbClr val="800000"/>
                </a:solidFill>
                <a:latin typeface="+mj-lt"/>
              </a:rPr>
              <a:t>Users</a:t>
            </a:r>
            <a:endParaRPr lang="en-US" sz="4000" dirty="0" smtClean="0">
              <a:latin typeface="+mj-lt"/>
            </a:endParaRPr>
          </a:p>
        </p:txBody>
      </p:sp>
      <p:pic>
        <p:nvPicPr>
          <p:cNvPr id="23555" name="Picture 18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0396" r="5199"/>
          <a:stretch>
            <a:fillRect/>
          </a:stretch>
        </p:blipFill>
        <p:spPr bwMode="auto">
          <a:xfrm>
            <a:off x="2362200" y="1600200"/>
            <a:ext cx="4572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457200" y="152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Design For Software and Beyond</a:t>
            </a:r>
          </a:p>
        </p:txBody>
      </p:sp>
      <p:pic>
        <p:nvPicPr>
          <p:cNvPr id="2457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5275"/>
            <a:ext cx="35544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26"/>
          <p:cNvSpPr txBox="1">
            <a:spLocks noChangeArrowheads="1"/>
          </p:cNvSpPr>
          <p:nvPr/>
        </p:nvSpPr>
        <p:spPr bwMode="auto">
          <a:xfrm>
            <a:off x="5051425" y="2355850"/>
            <a:ext cx="3352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160000"/>
              </a:lnSpc>
              <a:buFontTx/>
              <a:buAutoNum type="arabicPeriod"/>
            </a:pPr>
            <a:r>
              <a:rPr lang="en-US" altLang="en-US" sz="2400">
                <a:solidFill>
                  <a:srgbClr val="1608F9"/>
                </a:solidFill>
              </a:rPr>
              <a:t>Conceptual models</a:t>
            </a:r>
          </a:p>
          <a:p>
            <a:pPr>
              <a:lnSpc>
                <a:spcPct val="160000"/>
              </a:lnSpc>
              <a:buFontTx/>
              <a:buAutoNum type="arabicPeriod"/>
            </a:pPr>
            <a:r>
              <a:rPr lang="en-US" altLang="en-US" sz="2400">
                <a:solidFill>
                  <a:srgbClr val="1608F9"/>
                </a:solidFill>
              </a:rPr>
              <a:t>Mapping</a:t>
            </a:r>
          </a:p>
          <a:p>
            <a:pPr>
              <a:lnSpc>
                <a:spcPct val="160000"/>
              </a:lnSpc>
              <a:buFontTx/>
              <a:buAutoNum type="arabicPeriod"/>
            </a:pPr>
            <a:r>
              <a:rPr lang="en-US" altLang="en-US" sz="2400">
                <a:solidFill>
                  <a:srgbClr val="1608F9"/>
                </a:solidFill>
              </a:rPr>
              <a:t>Visibility </a:t>
            </a:r>
          </a:p>
          <a:p>
            <a:pPr>
              <a:lnSpc>
                <a:spcPct val="160000"/>
              </a:lnSpc>
              <a:buFontTx/>
              <a:buAutoNum type="arabicPeriod"/>
            </a:pPr>
            <a:r>
              <a:rPr lang="en-US" altLang="en-US" sz="2400">
                <a:solidFill>
                  <a:srgbClr val="1608F9"/>
                </a:solidFill>
              </a:rPr>
              <a:t>Feedback</a:t>
            </a:r>
          </a:p>
          <a:p>
            <a:pPr>
              <a:lnSpc>
                <a:spcPct val="160000"/>
              </a:lnSpc>
              <a:buFontTx/>
              <a:buAutoNum type="arabicPeriod"/>
            </a:pPr>
            <a:r>
              <a:rPr lang="en-US" altLang="en-US" sz="2400">
                <a:solidFill>
                  <a:srgbClr val="1608F9"/>
                </a:solidFill>
              </a:rPr>
              <a:t>Affordances</a:t>
            </a:r>
            <a:endParaRPr lang="en-US" altLang="en-US" sz="2400"/>
          </a:p>
        </p:txBody>
      </p:sp>
      <p:sp>
        <p:nvSpPr>
          <p:cNvPr id="24581" name="Text Box 27"/>
          <p:cNvSpPr txBox="1">
            <a:spLocks noChangeArrowheads="1"/>
          </p:cNvSpPr>
          <p:nvPr/>
        </p:nvSpPr>
        <p:spPr bwMode="auto">
          <a:xfrm>
            <a:off x="4608513" y="1644650"/>
            <a:ext cx="431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Don Norman's key principles:</a:t>
            </a:r>
          </a:p>
        </p:txBody>
      </p:sp>
      <p:pic>
        <p:nvPicPr>
          <p:cNvPr id="2458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5602288"/>
            <a:ext cx="696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ounded Rectangular Callout 28"/>
          <p:cNvSpPr>
            <a:spLocks noChangeArrowheads="1"/>
          </p:cNvSpPr>
          <p:nvPr/>
        </p:nvSpPr>
        <p:spPr bwMode="auto">
          <a:xfrm>
            <a:off x="5551488" y="5946775"/>
            <a:ext cx="1382712" cy="609600"/>
          </a:xfrm>
          <a:prstGeom prst="wedgeRoundRectCallout">
            <a:avLst>
              <a:gd name="adj1" fmla="val -96116"/>
              <a:gd name="adj2" fmla="val -1738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Um…</a:t>
            </a:r>
            <a:r>
              <a:rPr lang="en-US" altLang="en-US" sz="1800" i="1">
                <a:latin typeface="Times New Roman" pitchFamily="18" charset="0"/>
                <a:cs typeface="Times New Roman" pitchFamily="18" charset="0"/>
              </a:rPr>
              <a:t>you</a:t>
            </a:r>
            <a:r>
              <a:rPr lang="en-US" altLang="en-US" sz="1800">
                <a:latin typeface="Times New Roman" pitchFamily="18" charset="0"/>
                <a:cs typeface="Times New Roman" pitchFamily="18" charset="0"/>
              </a:rPr>
              <a:t> can pour…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9"/>
          <p:cNvPicPr>
            <a:picLocks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986338" y="1555750"/>
            <a:ext cx="3467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Conceptual Models</a:t>
            </a:r>
          </a:p>
        </p:txBody>
      </p:sp>
      <p:sp>
        <p:nvSpPr>
          <p:cNvPr id="25604" name="Text Box 26"/>
          <p:cNvSpPr txBox="1">
            <a:spLocks noChangeArrowheads="1"/>
          </p:cNvSpPr>
          <p:nvPr/>
        </p:nvSpPr>
        <p:spPr bwMode="auto">
          <a:xfrm>
            <a:off x="441325" y="1371600"/>
            <a:ext cx="658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Users always bring </a:t>
            </a:r>
            <a:r>
              <a:rPr lang="en-US" altLang="en-US" sz="2400" i="1"/>
              <a:t>something</a:t>
            </a:r>
            <a:r>
              <a:rPr lang="en-US" altLang="en-US" sz="2400"/>
              <a:t> "to the table"</a:t>
            </a:r>
          </a:p>
        </p:txBody>
      </p:sp>
      <p:sp>
        <p:nvSpPr>
          <p:cNvPr id="25605" name="Rectangle 27"/>
          <p:cNvSpPr>
            <a:spLocks noChangeArrowheads="1"/>
          </p:cNvSpPr>
          <p:nvPr/>
        </p:nvSpPr>
        <p:spPr bwMode="auto">
          <a:xfrm>
            <a:off x="3298825" y="6030913"/>
            <a:ext cx="241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These don't work!</a:t>
            </a:r>
          </a:p>
        </p:txBody>
      </p:sp>
      <p:pic>
        <p:nvPicPr>
          <p:cNvPr id="25606" name="Picture 28"/>
          <p:cNvPicPr>
            <a:picLocks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5888" y="2576513"/>
            <a:ext cx="47958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30"/>
          <p:cNvSpPr txBox="1">
            <a:spLocks noChangeArrowheads="1"/>
          </p:cNvSpPr>
          <p:nvPr>
            <p:custDataLst>
              <p:tags r:id="rId3"/>
            </p:custDataLst>
          </p:nvPr>
        </p:nvSpPr>
        <p:spPr bwMode="auto">
          <a:xfrm>
            <a:off x="317500" y="4557713"/>
            <a:ext cx="370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t>Images from </a:t>
            </a:r>
            <a:r>
              <a:rPr lang="en-US" altLang="en-US" sz="1400" i="1"/>
              <a:t>The Design of Everyday Things</a:t>
            </a:r>
          </a:p>
        </p:txBody>
      </p:sp>
      <p:pic>
        <p:nvPicPr>
          <p:cNvPr id="25608" name="Picture 7" descr="alien5-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263" y="5900738"/>
            <a:ext cx="696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ounded Rectangular Callout 30"/>
          <p:cNvSpPr>
            <a:spLocks noChangeArrowheads="1"/>
          </p:cNvSpPr>
          <p:nvPr/>
        </p:nvSpPr>
        <p:spPr bwMode="auto">
          <a:xfrm>
            <a:off x="7845425" y="5595938"/>
            <a:ext cx="1216025" cy="896937"/>
          </a:xfrm>
          <a:prstGeom prst="wedgeRoundRectCallout">
            <a:avLst>
              <a:gd name="adj1" fmla="val -104296"/>
              <a:gd name="adj2" fmla="val 2150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That bike looks OK to 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Mapping</a:t>
            </a:r>
          </a:p>
        </p:txBody>
      </p:sp>
      <p:sp>
        <p:nvSpPr>
          <p:cNvPr id="26627" name="Text Box 24"/>
          <p:cNvSpPr txBox="1">
            <a:spLocks noChangeArrowheads="1"/>
          </p:cNvSpPr>
          <p:nvPr/>
        </p:nvSpPr>
        <p:spPr bwMode="auto">
          <a:xfrm>
            <a:off x="441325" y="14478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matching expected (spatial) relationships</a:t>
            </a:r>
          </a:p>
        </p:txBody>
      </p:sp>
      <p:sp>
        <p:nvSpPr>
          <p:cNvPr id="26628" name="Rectangle 25"/>
          <p:cNvSpPr>
            <a:spLocks noChangeArrowheads="1"/>
          </p:cNvSpPr>
          <p:nvPr/>
        </p:nvSpPr>
        <p:spPr bwMode="auto">
          <a:xfrm>
            <a:off x="1874838" y="6072188"/>
            <a:ext cx="542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Where to plug in the keyboard and mouse?</a:t>
            </a:r>
          </a:p>
        </p:txBody>
      </p:sp>
      <p:pic>
        <p:nvPicPr>
          <p:cNvPr id="26629" name="Picture 27" descr="mouseconnecto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4648200" cy="3516313"/>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28"/>
          <p:cNvSpPr txBox="1">
            <a:spLocks noChangeArrowheads="1"/>
          </p:cNvSpPr>
          <p:nvPr/>
        </p:nvSpPr>
        <p:spPr bwMode="auto">
          <a:xfrm>
            <a:off x="4999038" y="4192588"/>
            <a:ext cx="419100" cy="833437"/>
          </a:xfrm>
          <a:prstGeom prst="rect">
            <a:avLst/>
          </a:prstGeom>
          <a:solidFill>
            <a:schemeClr val="bg1"/>
          </a:solidFill>
          <a:ln w="9525">
            <a:solidFill>
              <a:srgbClr val="0902AB"/>
            </a:solidFill>
            <a:miter lim="800000"/>
            <a:headEnd/>
            <a:tailEnd/>
          </a:ln>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4800">
                <a:latin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850900" y="152400"/>
            <a:ext cx="417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Visibility</a:t>
            </a:r>
          </a:p>
        </p:txBody>
      </p:sp>
      <p:sp>
        <p:nvSpPr>
          <p:cNvPr id="27651" name="Text Box 24"/>
          <p:cNvSpPr txBox="1">
            <a:spLocks noChangeArrowheads="1"/>
          </p:cNvSpPr>
          <p:nvPr/>
        </p:nvSpPr>
        <p:spPr bwMode="auto">
          <a:xfrm>
            <a:off x="441325" y="168275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making functionality </a:t>
            </a:r>
            <a:r>
              <a:rPr lang="en-US" altLang="en-US" sz="2400" i="1"/>
              <a:t>apparent</a:t>
            </a:r>
            <a:endParaRPr lang="en-US" altLang="en-US" sz="2400"/>
          </a:p>
        </p:txBody>
      </p:sp>
      <p:sp>
        <p:nvSpPr>
          <p:cNvPr id="27652" name="Rectangle 25"/>
          <p:cNvSpPr>
            <a:spLocks noChangeArrowheads="1"/>
          </p:cNvSpPr>
          <p:nvPr/>
        </p:nvSpPr>
        <p:spPr bwMode="auto">
          <a:xfrm>
            <a:off x="6467475" y="591978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Shower?</a:t>
            </a:r>
          </a:p>
        </p:txBody>
      </p:sp>
      <p:sp>
        <p:nvSpPr>
          <p:cNvPr id="27653" name="Rectangle 28"/>
          <p:cNvSpPr>
            <a:spLocks noChangeArrowheads="1"/>
          </p:cNvSpPr>
          <p:nvPr>
            <p:custDataLst>
              <p:tags r:id="rId1"/>
            </p:custDataLst>
          </p:nvPr>
        </p:nvSpPr>
        <p:spPr bwMode="auto">
          <a:xfrm>
            <a:off x="2613025" y="345916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0"/>
              </a:spcBef>
            </a:pPr>
            <a:r>
              <a:rPr lang="en-GB" altLang="en-US" sz="1200">
                <a:latin typeface="Geneva" charset="0"/>
              </a:rPr>
              <a:t>From: www.baddesigns.com</a:t>
            </a:r>
            <a:endParaRPr lang="en-GB" altLang="en-US" sz="1200">
              <a:latin typeface="Times"/>
            </a:endParaRPr>
          </a:p>
        </p:txBody>
      </p:sp>
      <p:pic>
        <p:nvPicPr>
          <p:cNvPr id="2765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04800"/>
            <a:ext cx="29972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30"/>
          <p:cNvSpPr>
            <a:spLocks noChangeArrowheads="1"/>
          </p:cNvSpPr>
          <p:nvPr>
            <p:custDataLst>
              <p:tags r:id="rId2"/>
            </p:custDataLst>
          </p:nvPr>
        </p:nvSpPr>
        <p:spPr bwMode="auto">
          <a:xfrm>
            <a:off x="762000" y="221615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latin typeface="Cambria" pitchFamily="18" charset="0"/>
              </a:rPr>
              <a:t>"I used to have that awful shower controller where you pull down on the nozzle to turn it on. I had to tell every guest how to do it, and when we sold our house, we got a call from the new owners about 5 days later asking how to turn on the shower. They had been taking baths for 5 days! Unbelievable." - BL </a:t>
            </a:r>
            <a:endParaRPr lang="en-GB" altLang="en-US" sz="140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57200" y="152400"/>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Feedback</a:t>
            </a:r>
          </a:p>
        </p:txBody>
      </p:sp>
      <p:sp>
        <p:nvSpPr>
          <p:cNvPr id="28675" name="Text Box 24"/>
          <p:cNvSpPr txBox="1">
            <a:spLocks noChangeArrowheads="1"/>
          </p:cNvSpPr>
          <p:nvPr/>
        </p:nvSpPr>
        <p:spPr bwMode="auto">
          <a:xfrm>
            <a:off x="3200400" y="284163"/>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Providing information </a:t>
            </a:r>
            <a:r>
              <a:rPr lang="en-US" altLang="en-US" sz="2400" i="1"/>
              <a:t>back to the user</a:t>
            </a:r>
            <a:endParaRPr lang="en-US" altLang="en-US" sz="2400"/>
          </a:p>
        </p:txBody>
      </p:sp>
      <p:pic>
        <p:nvPicPr>
          <p:cNvPr id="51205" name="Picture 2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71488" y="1208088"/>
            <a:ext cx="66913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27"/>
          <p:cNvSpPr>
            <a:spLocks noChangeArrowheads="1"/>
          </p:cNvSpPr>
          <p:nvPr>
            <p:custDataLst>
              <p:tags r:id="rId2"/>
            </p:custDataLst>
          </p:nvPr>
        </p:nvSpPr>
        <p:spPr bwMode="auto">
          <a:xfrm>
            <a:off x="5715000" y="2971800"/>
            <a:ext cx="210343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Access</a:t>
            </a:r>
            <a:endParaRPr lang="en-US" altLang="en-US" sz="2000">
              <a:solidFill>
                <a:srgbClr val="1608F9"/>
              </a:solidFill>
            </a:endParaRPr>
          </a:p>
        </p:txBody>
      </p:sp>
      <p:pic>
        <p:nvPicPr>
          <p:cNvPr id="51207" name="Picture 28"/>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33600" y="3657600"/>
            <a:ext cx="67040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29"/>
          <p:cNvSpPr>
            <a:spLocks noChangeArrowheads="1"/>
          </p:cNvSpPr>
          <p:nvPr>
            <p:custDataLst>
              <p:tags r:id="rId4"/>
            </p:custDataLst>
          </p:nvPr>
        </p:nvSpPr>
        <p:spPr bwMode="auto">
          <a:xfrm>
            <a:off x="304800" y="4495800"/>
            <a:ext cx="216058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Outlook</a:t>
            </a:r>
            <a:endParaRPr lang="en-US" altLang="en-US" sz="2000">
              <a:solidFill>
                <a:srgbClr val="1608F9"/>
              </a:solidFill>
            </a:endParaRPr>
          </a:p>
        </p:txBody>
      </p:sp>
      <p:sp>
        <p:nvSpPr>
          <p:cNvPr id="28680" name="Rectangle 25"/>
          <p:cNvSpPr>
            <a:spLocks noChangeArrowheads="1"/>
          </p:cNvSpPr>
          <p:nvPr/>
        </p:nvSpPr>
        <p:spPr bwMode="auto">
          <a:xfrm>
            <a:off x="5410200" y="6008688"/>
            <a:ext cx="3443288" cy="457200"/>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from the UI </a:t>
            </a:r>
            <a:r>
              <a:rPr lang="en-US" altLang="en-US" sz="2400" i="1">
                <a:solidFill>
                  <a:srgbClr val="1608F9"/>
                </a:solidFill>
                <a:latin typeface="Times"/>
              </a:rPr>
              <a:t>Hall of Shame</a:t>
            </a:r>
            <a:endParaRPr lang="en-US" altLang="en-US" sz="2400">
              <a:solidFill>
                <a:srgbClr val="1608F9"/>
              </a:solidFill>
              <a:latin typeface="Times"/>
            </a:endParaRPr>
          </a:p>
        </p:txBody>
      </p:sp>
      <p:sp>
        <p:nvSpPr>
          <p:cNvPr id="28681" name="Rectangle 30"/>
          <p:cNvSpPr>
            <a:spLocks noChangeArrowheads="1"/>
          </p:cNvSpPr>
          <p:nvPr/>
        </p:nvSpPr>
        <p:spPr bwMode="auto">
          <a:xfrm>
            <a:off x="5441950" y="6461125"/>
            <a:ext cx="3360738" cy="244475"/>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000" dirty="0" smtClean="0"/>
              <a:t>http://</a:t>
            </a:r>
            <a:r>
              <a:rPr lang="en-US" altLang="en-US" sz="1000" dirty="0" err="1" smtClean="0"/>
              <a:t>homepage.mac.com</a:t>
            </a:r>
            <a:r>
              <a:rPr lang="en-US" altLang="en-US" sz="1000" dirty="0" smtClean="0"/>
              <a:t>/</a:t>
            </a:r>
            <a:r>
              <a:rPr lang="en-US" altLang="en-US" sz="1000" dirty="0" err="1" smtClean="0"/>
              <a:t>bradster</a:t>
            </a:r>
            <a:r>
              <a:rPr lang="en-US" altLang="en-US" sz="1000" dirty="0" smtClean="0"/>
              <a:t>/</a:t>
            </a:r>
            <a:r>
              <a:rPr lang="en-US" altLang="en-US" sz="1000" dirty="0" err="1" smtClean="0"/>
              <a:t>iarchitect</a:t>
            </a:r>
            <a:r>
              <a:rPr lang="en-US" altLang="en-US" sz="1000" dirty="0" smtClean="0"/>
              <a:t>/</a:t>
            </a:r>
            <a:r>
              <a:rPr lang="en-US" altLang="en-US" sz="1000" dirty="0" err="1" smtClean="0"/>
              <a:t>shame.htm</a:t>
            </a:r>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Affordances</a:t>
            </a:r>
          </a:p>
        </p:txBody>
      </p:sp>
      <p:sp>
        <p:nvSpPr>
          <p:cNvPr id="29699" name="Text Box 24"/>
          <p:cNvSpPr txBox="1">
            <a:spLocks noChangeArrowheads="1"/>
          </p:cNvSpPr>
          <p:nvPr/>
        </p:nvSpPr>
        <p:spPr bwMode="auto">
          <a:xfrm>
            <a:off x="441325" y="13716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Are the functions that form suggests…</a:t>
            </a:r>
          </a:p>
        </p:txBody>
      </p:sp>
      <p:sp>
        <p:nvSpPr>
          <p:cNvPr id="53252" name="Rectangle 25"/>
          <p:cNvSpPr>
            <a:spLocks noChangeArrowheads="1"/>
          </p:cNvSpPr>
          <p:nvPr/>
        </p:nvSpPr>
        <p:spPr bwMode="auto">
          <a:xfrm>
            <a:off x="1404938" y="5983288"/>
            <a:ext cx="256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rgbClr val="1608F9"/>
                </a:solidFill>
                <a:latin typeface="+mn-lt"/>
                <a:ea typeface="ＭＳ Ｐゴシック" pitchFamily="1" charset="-128"/>
              </a:rPr>
              <a:t>Opening the XO?</a:t>
            </a:r>
          </a:p>
        </p:txBody>
      </p:sp>
      <p:sp>
        <p:nvSpPr>
          <p:cNvPr id="53253" name="Rectangle 26"/>
          <p:cNvSpPr>
            <a:spLocks noChangeArrowheads="1"/>
          </p:cNvSpPr>
          <p:nvPr/>
        </p:nvSpPr>
        <p:spPr bwMode="auto">
          <a:xfrm>
            <a:off x="6107113" y="6019800"/>
            <a:ext cx="201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solidFill>
                  <a:srgbClr val="1608F9"/>
                </a:solidFill>
                <a:latin typeface="+mn-lt"/>
                <a:ea typeface="ＭＳ Ｐゴシック" pitchFamily="1" charset="-128"/>
              </a:rPr>
              <a:t>Door handles</a:t>
            </a:r>
          </a:p>
        </p:txBody>
      </p:sp>
      <p:sp>
        <p:nvSpPr>
          <p:cNvPr id="29702" name="Text Box 27"/>
          <p:cNvSpPr txBox="1">
            <a:spLocks noChangeArrowheads="1"/>
          </p:cNvSpPr>
          <p:nvPr/>
        </p:nvSpPr>
        <p:spPr bwMode="auto">
          <a:xfrm>
            <a:off x="1031875" y="1841500"/>
            <a:ext cx="365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800" b="1" i="1">
                <a:solidFill>
                  <a:srgbClr val="0902AB"/>
                </a:solidFill>
              </a:rPr>
              <a:t>built-in</a:t>
            </a:r>
            <a:r>
              <a:rPr lang="en-US" altLang="en-US" sz="1800">
                <a:solidFill>
                  <a:srgbClr val="0902AB"/>
                </a:solidFill>
              </a:rPr>
              <a:t> user's manual</a:t>
            </a:r>
          </a:p>
        </p:txBody>
      </p:sp>
      <p:pic>
        <p:nvPicPr>
          <p:cNvPr id="29703" name="Picture 28" descr="2230975427_55ff002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670175"/>
            <a:ext cx="4283075" cy="32289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29" descr="doo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909763"/>
            <a:ext cx="3125788" cy="39941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Norman's Principles</a:t>
            </a:r>
          </a:p>
        </p:txBody>
      </p:sp>
      <p:grpSp>
        <p:nvGrpSpPr>
          <p:cNvPr id="30723" name="Group 6"/>
          <p:cNvGrpSpPr>
            <a:grpSpLocks/>
          </p:cNvGrpSpPr>
          <p:nvPr/>
        </p:nvGrpSpPr>
        <p:grpSpPr bwMode="auto">
          <a:xfrm>
            <a:off x="8402638" y="6021388"/>
            <a:ext cx="523875" cy="628650"/>
            <a:chOff x="3456" y="1784"/>
            <a:chExt cx="952" cy="1048"/>
          </a:xfrm>
        </p:grpSpPr>
        <p:sp>
          <p:nvSpPr>
            <p:cNvPr id="30736" name="Freeform 7"/>
            <p:cNvSpPr>
              <a:spLocks/>
            </p:cNvSpPr>
            <p:nvPr/>
          </p:nvSpPr>
          <p:spPr bwMode="auto">
            <a:xfrm>
              <a:off x="4266" y="188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7" name="Freeform 8"/>
            <p:cNvSpPr>
              <a:spLocks/>
            </p:cNvSpPr>
            <p:nvPr/>
          </p:nvSpPr>
          <p:spPr bwMode="auto">
            <a:xfrm rot="7013025">
              <a:off x="4162" y="1952"/>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8" name="Freeform 9"/>
            <p:cNvSpPr>
              <a:spLocks/>
            </p:cNvSpPr>
            <p:nvPr/>
          </p:nvSpPr>
          <p:spPr bwMode="auto">
            <a:xfrm rot="-6712609">
              <a:off x="4168" y="181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9" name="Freeform 10"/>
            <p:cNvSpPr>
              <a:spLocks/>
            </p:cNvSpPr>
            <p:nvPr/>
          </p:nvSpPr>
          <p:spPr bwMode="auto">
            <a:xfrm>
              <a:off x="3456" y="2583"/>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4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4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5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5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4" name="Text Box 24"/>
          <p:cNvSpPr txBox="1">
            <a:spLocks noChangeArrowheads="1"/>
          </p:cNvSpPr>
          <p:nvPr/>
        </p:nvSpPr>
        <p:spPr bwMode="auto">
          <a:xfrm>
            <a:off x="495300" y="1739900"/>
            <a:ext cx="186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Mapping</a:t>
            </a:r>
          </a:p>
        </p:txBody>
      </p:sp>
      <p:sp>
        <p:nvSpPr>
          <p:cNvPr id="55301" name="Rectangle 25"/>
          <p:cNvSpPr>
            <a:spLocks noChangeArrowheads="1"/>
          </p:cNvSpPr>
          <p:nvPr/>
        </p:nvSpPr>
        <p:spPr bwMode="auto">
          <a:xfrm>
            <a:off x="2400300" y="1616075"/>
            <a:ext cx="375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latin typeface="+mn-lt"/>
                <a:ea typeface="ＭＳ Ｐゴシック" pitchFamily="1" charset="-128"/>
              </a:rPr>
              <a:t>Meeting expectations for</a:t>
            </a:r>
          </a:p>
          <a:p>
            <a:pPr algn="ctr">
              <a:defRPr/>
            </a:pPr>
            <a:r>
              <a:rPr lang="en-US" sz="2000" i="1" dirty="0">
                <a:latin typeface="+mn-lt"/>
                <a:ea typeface="ＭＳ Ｐゴシック" pitchFamily="1" charset="-128"/>
              </a:rPr>
              <a:t>spatial </a:t>
            </a:r>
            <a:r>
              <a:rPr lang="en-US" sz="2000" dirty="0">
                <a:latin typeface="+mn-lt"/>
                <a:ea typeface="ＭＳ Ｐゴシック" pitchFamily="1" charset="-128"/>
              </a:rPr>
              <a:t>relationships</a:t>
            </a:r>
          </a:p>
        </p:txBody>
      </p:sp>
      <p:pic>
        <p:nvPicPr>
          <p:cNvPr id="30726" name="Picture 27" descr="mouseconnect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1377950"/>
            <a:ext cx="1728788" cy="13081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24"/>
          <p:cNvSpPr txBox="1">
            <a:spLocks noChangeArrowheads="1"/>
          </p:cNvSpPr>
          <p:nvPr/>
        </p:nvSpPr>
        <p:spPr bwMode="auto">
          <a:xfrm>
            <a:off x="484188" y="3213100"/>
            <a:ext cx="1862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Visibility</a:t>
            </a:r>
          </a:p>
        </p:txBody>
      </p:sp>
      <p:sp>
        <p:nvSpPr>
          <p:cNvPr id="55304" name="Rectangle 25"/>
          <p:cNvSpPr>
            <a:spLocks noChangeArrowheads="1"/>
          </p:cNvSpPr>
          <p:nvPr/>
        </p:nvSpPr>
        <p:spPr bwMode="auto">
          <a:xfrm>
            <a:off x="2628900" y="3090863"/>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Making functionality </a:t>
            </a:r>
            <a:r>
              <a:rPr lang="en-US" sz="2000" i="1">
                <a:latin typeface="+mn-lt"/>
                <a:ea typeface="ＭＳ Ｐゴシック" pitchFamily="1" charset="-128"/>
              </a:rPr>
              <a:t>apparent</a:t>
            </a:r>
            <a:endParaRPr lang="en-US" sz="2000">
              <a:latin typeface="+mn-lt"/>
              <a:ea typeface="ＭＳ Ｐゴシック" pitchFamily="1" charset="-128"/>
            </a:endParaRPr>
          </a:p>
        </p:txBody>
      </p:sp>
      <p:pic>
        <p:nvPicPr>
          <p:cNvPr id="30729" name="Picture 31"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2860675"/>
            <a:ext cx="17160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34088" y="4324350"/>
            <a:ext cx="26797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24"/>
          <p:cNvSpPr txBox="1">
            <a:spLocks noChangeArrowheads="1"/>
          </p:cNvSpPr>
          <p:nvPr/>
        </p:nvSpPr>
        <p:spPr bwMode="auto">
          <a:xfrm>
            <a:off x="344488" y="4506913"/>
            <a:ext cx="216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Feedback</a:t>
            </a:r>
          </a:p>
        </p:txBody>
      </p:sp>
      <p:sp>
        <p:nvSpPr>
          <p:cNvPr id="55308" name="Rectangle 25"/>
          <p:cNvSpPr>
            <a:spLocks noChangeArrowheads="1"/>
          </p:cNvSpPr>
          <p:nvPr/>
        </p:nvSpPr>
        <p:spPr bwMode="auto">
          <a:xfrm>
            <a:off x="2722563" y="4383088"/>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Information provided by the UI to the user</a:t>
            </a:r>
          </a:p>
        </p:txBody>
      </p:sp>
      <p:sp>
        <p:nvSpPr>
          <p:cNvPr id="30733" name="Text Box 24"/>
          <p:cNvSpPr txBox="1">
            <a:spLocks noChangeArrowheads="1"/>
          </p:cNvSpPr>
          <p:nvPr/>
        </p:nvSpPr>
        <p:spPr bwMode="auto">
          <a:xfrm>
            <a:off x="84138" y="5780088"/>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Affordances</a:t>
            </a:r>
          </a:p>
        </p:txBody>
      </p:sp>
      <p:sp>
        <p:nvSpPr>
          <p:cNvPr id="55310" name="Rectangle 25"/>
          <p:cNvSpPr>
            <a:spLocks noChangeArrowheads="1"/>
          </p:cNvSpPr>
          <p:nvPr/>
        </p:nvSpPr>
        <p:spPr bwMode="auto">
          <a:xfrm>
            <a:off x="2847975" y="5656263"/>
            <a:ext cx="2906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Functions suggested by an object's form</a:t>
            </a:r>
          </a:p>
        </p:txBody>
      </p:sp>
      <p:pic>
        <p:nvPicPr>
          <p:cNvPr id="30735" name="Picture 28" descr="2230975427_55ff002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5448300"/>
            <a:ext cx="1655763" cy="12477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914400"/>
          </a:xfrm>
        </p:spPr>
        <p:txBody>
          <a:bodyPr/>
          <a:lstStyle/>
          <a:p>
            <a:pPr eaLnBrk="1" hangingPunct="1"/>
            <a:r>
              <a:rPr lang="en-US" altLang="en-US" smtClean="0"/>
              <a:t>Connect Four!</a:t>
            </a: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181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Where Do These Go Wrong?</a:t>
            </a:r>
          </a:p>
        </p:txBody>
      </p:sp>
      <p:sp>
        <p:nvSpPr>
          <p:cNvPr id="31747"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1748"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1749"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1750"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1751"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1752" name="Rectangle 29"/>
          <p:cNvSpPr>
            <a:spLocks noChangeArrowheads="1"/>
          </p:cNvSpPr>
          <p:nvPr/>
        </p:nvSpPr>
        <p:spPr bwMode="auto">
          <a:xfrm>
            <a:off x="160338" y="60198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 ? </a:t>
            </a:r>
          </a:p>
        </p:txBody>
      </p:sp>
      <p:sp>
        <p:nvSpPr>
          <p:cNvPr id="31753"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1754"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55"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1756"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7"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8"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9"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60"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Where Do These Go Wrong?</a:t>
            </a:r>
          </a:p>
        </p:txBody>
      </p:sp>
      <p:sp>
        <p:nvSpPr>
          <p:cNvPr id="32771"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2772"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2773"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2774"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2775"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2776" name="Rectangle 29"/>
          <p:cNvSpPr>
            <a:spLocks noChangeArrowheads="1"/>
          </p:cNvSpPr>
          <p:nvPr/>
        </p:nvSpPr>
        <p:spPr bwMode="auto">
          <a:xfrm>
            <a:off x="160338" y="6019800"/>
            <a:ext cx="241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a:t>
            </a:r>
            <a:r>
              <a:rPr lang="en-US" altLang="en-US" sz="1800" b="1" i="1">
                <a:solidFill>
                  <a:srgbClr val="FF0000"/>
                </a:solidFill>
                <a:latin typeface="Times"/>
              </a:rPr>
              <a:t>unfastens the seat from the floor </a:t>
            </a:r>
            <a:r>
              <a:rPr lang="en-US" altLang="en-US" sz="1800">
                <a:latin typeface="Times"/>
              </a:rPr>
              <a:t>!</a:t>
            </a:r>
          </a:p>
        </p:txBody>
      </p:sp>
      <p:sp>
        <p:nvSpPr>
          <p:cNvPr id="32777"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2778"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79"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2780"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1"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2"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3"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84"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9400"/>
            <a:ext cx="8686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
          <p:cNvSpPr txBox="1">
            <a:spLocks noChangeArrowheads="1"/>
          </p:cNvSpPr>
          <p:nvPr/>
        </p:nvSpPr>
        <p:spPr bwMode="auto">
          <a:xfrm>
            <a:off x="655638" y="5540375"/>
            <a:ext cx="7659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800"/>
              <a:t>(</a:t>
            </a:r>
            <a:r>
              <a:rPr lang="en-US" altLang="en-US" sz="2800" i="1"/>
              <a:t>Designers aren't users!</a:t>
            </a:r>
            <a:r>
              <a:rPr lang="en-US" altLang="en-US" sz="2800"/>
              <a:t>) </a:t>
            </a:r>
          </a:p>
        </p:txBody>
      </p:sp>
      <p:sp>
        <p:nvSpPr>
          <p:cNvPr id="33796" name="Text Box 10"/>
          <p:cNvSpPr txBox="1">
            <a:spLocks noChangeArrowheads="1"/>
          </p:cNvSpPr>
          <p:nvPr/>
        </p:nvSpPr>
        <p:spPr bwMode="auto">
          <a:xfrm>
            <a:off x="739775" y="4876800"/>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3600"/>
              <a:t>User Interfaces aren't easy.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User Testing in One Slide</a:t>
            </a:r>
          </a:p>
        </p:txBody>
      </p:sp>
      <p:sp>
        <p:nvSpPr>
          <p:cNvPr id="34819" name="TextBox 1"/>
          <p:cNvSpPr txBox="1">
            <a:spLocks noChangeArrowheads="1"/>
          </p:cNvSpPr>
          <p:nvPr/>
        </p:nvSpPr>
        <p:spPr bwMode="auto">
          <a:xfrm>
            <a:off x="457200" y="1752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Start with </a:t>
            </a:r>
            <a:r>
              <a:rPr lang="en-US" altLang="en-US" sz="2400" i="1"/>
              <a:t>paper prototypes</a:t>
            </a:r>
          </a:p>
          <a:p>
            <a:pPr>
              <a:spcBef>
                <a:spcPct val="0"/>
              </a:spcBef>
              <a:buFontTx/>
              <a:buAutoNum type="arabicPeriod"/>
            </a:pPr>
            <a:r>
              <a:rPr lang="en-US" altLang="en-US" sz="2400"/>
              <a:t>Have sample users </a:t>
            </a:r>
            <a:r>
              <a:rPr lang="en-US" altLang="en-US" sz="2400" i="1"/>
              <a:t>think out loud</a:t>
            </a:r>
            <a:endParaRPr lang="en-US" altLang="en-US" sz="2400"/>
          </a:p>
          <a:p>
            <a:pPr>
              <a:spcBef>
                <a:spcPct val="0"/>
              </a:spcBef>
              <a:buFontTx/>
              <a:buAutoNum type="arabicPeriod"/>
            </a:pPr>
            <a:r>
              <a:rPr lang="en-US" altLang="en-US" sz="2400"/>
              <a:t>Take notes or (</a:t>
            </a:r>
            <a:r>
              <a:rPr lang="en-US" altLang="en-US" sz="2400" b="1"/>
              <a:t>WAY</a:t>
            </a:r>
            <a:r>
              <a:rPr lang="en-US" altLang="en-US" sz="2400"/>
              <a:t> better) video them</a:t>
            </a:r>
          </a:p>
          <a:p>
            <a:pPr>
              <a:spcBef>
                <a:spcPct val="0"/>
              </a:spcBef>
              <a:buFontTx/>
              <a:buAutoNum type="arabicPeriod"/>
            </a:pPr>
            <a:r>
              <a:rPr lang="en-US" altLang="en-US" sz="2400"/>
              <a:t>Above all, </a:t>
            </a:r>
            <a:r>
              <a:rPr lang="en-US" altLang="en-US" sz="2400" b="1" i="1"/>
              <a:t>don't offer help!</a:t>
            </a:r>
          </a:p>
          <a:p>
            <a:pPr>
              <a:spcBef>
                <a:spcPct val="0"/>
              </a:spcBef>
              <a:buFontTx/>
              <a:buAutoNum type="arabicPeriod"/>
            </a:pPr>
            <a:r>
              <a:rPr lang="en-US" altLang="en-US" sz="2400"/>
              <a:t>Analyze results, go back, fix your silly mistakes, try again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Rules for Connect Four</a:t>
            </a:r>
          </a:p>
        </p:txBody>
      </p:sp>
      <p:sp>
        <p:nvSpPr>
          <p:cNvPr id="5123"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smtClean="0"/>
              <a:t>Tic-Tac-Toe with stacking</a:t>
            </a:r>
          </a:p>
          <a:p>
            <a:pPr marL="0" indent="0" eaLnBrk="1" hangingPunct="1"/>
            <a:r>
              <a:rPr lang="en-US" altLang="en-US" sz="2800" smtClean="0"/>
              <a:t>7x6 board</a:t>
            </a:r>
          </a:p>
          <a:p>
            <a:pPr marL="0" indent="0" eaLnBrk="1" hangingPunct="1"/>
            <a:r>
              <a:rPr lang="en-US" altLang="en-US" sz="2800" smtClean="0"/>
              <a:t>Checkers slide down onto top of column</a:t>
            </a:r>
          </a:p>
          <a:p>
            <a:pPr marL="0" indent="0" eaLnBrk="1" hangingPunct="1"/>
            <a:r>
              <a:rPr lang="en-US" altLang="en-US" sz="2800" smtClean="0"/>
              <a:t>Four in a row (including diagonal) wins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A </a:t>
            </a:r>
            <a:r>
              <a:rPr lang="en-US" altLang="en-US" sz="4800" smtClean="0">
                <a:latin typeface="Courier New" pitchFamily="49" charset="0"/>
              </a:rPr>
              <a:t>C4Board</a:t>
            </a:r>
            <a:r>
              <a:rPr lang="en-US" altLang="en-US" smtClean="0"/>
              <a:t> Class</a:t>
            </a:r>
          </a:p>
        </p:txBody>
      </p:sp>
      <p:sp>
        <p:nvSpPr>
          <p:cNvPr id="6147" name="Rectangle 3"/>
          <p:cNvSpPr>
            <a:spLocks noGrp="1" noChangeArrowheads="1"/>
          </p:cNvSpPr>
          <p:nvPr>
            <p:ph type="body" idx="1"/>
          </p:nvPr>
        </p:nvSpPr>
        <p:spPr/>
        <p:txBody>
          <a:bodyPr/>
          <a:lstStyle/>
          <a:p>
            <a:pPr eaLnBrk="1" hangingPunct="1"/>
            <a:r>
              <a:rPr lang="en-US" altLang="en-US" sz="2400" dirty="0" smtClean="0">
                <a:latin typeface="Courier New" pitchFamily="49" charset="0"/>
              </a:rPr>
              <a:t>class C4Board:</a:t>
            </a:r>
          </a:p>
          <a:p>
            <a:pPr eaLnBrk="1" hangingPunct="1"/>
            <a:r>
              <a:rPr lang="en-US" altLang="en-US" sz="2400" dirty="0" smtClean="0">
                <a:latin typeface="Courier New" pitchFamily="49" charset="0"/>
              </a:rPr>
              <a:t>	width = 7</a:t>
            </a:r>
          </a:p>
          <a:p>
            <a:pPr eaLnBrk="1" hangingPunct="1"/>
            <a:r>
              <a:rPr lang="en-US" altLang="en-US" sz="2400" dirty="0" smtClean="0">
                <a:latin typeface="Courier New" pitchFamily="49" charset="0"/>
              </a:rPr>
              <a:t>	height = 6</a:t>
            </a:r>
          </a:p>
          <a:p>
            <a:pPr eaLnBrk="1" hangingPunct="1"/>
            <a:r>
              <a:rPr lang="en-US" altLang="en-US" sz="2400" dirty="0" smtClean="0">
                <a:latin typeface="Courier New" pitchFamily="49" charset="0"/>
              </a:rPr>
              <a:t>	</a:t>
            </a:r>
            <a:r>
              <a:rPr lang="en-US" altLang="en-US" sz="2400" dirty="0" err="1" smtClean="0">
                <a:latin typeface="Courier New" pitchFamily="49" charset="0"/>
              </a:rPr>
              <a:t>def</a:t>
            </a:r>
            <a:r>
              <a:rPr lang="en-US" altLang="en-US" sz="2400" dirty="0" smtClean="0">
                <a:latin typeface="Courier New" pitchFamily="49" charset="0"/>
              </a:rPr>
              <a:t> __</a:t>
            </a:r>
            <a:r>
              <a:rPr lang="en-US" altLang="en-US" sz="2400" dirty="0" err="1" smtClean="0">
                <a:latin typeface="Courier New" pitchFamily="49" charset="0"/>
              </a:rPr>
              <a:t>init</a:t>
            </a:r>
            <a:r>
              <a:rPr lang="en-US" altLang="en-US" sz="2400" dirty="0" smtClean="0">
                <a:latin typeface="Courier New" pitchFamily="49" charset="0"/>
              </a:rPr>
              <a:t>__(self):</a:t>
            </a:r>
          </a:p>
          <a:p>
            <a:pPr eaLnBrk="1" hangingPunct="1"/>
            <a:r>
              <a:rPr lang="en-US" altLang="en-US" sz="2400" dirty="0" smtClean="0">
                <a:latin typeface="Courier New" pitchFamily="49" charset="0"/>
              </a:rPr>
              <a:t>		</a:t>
            </a:r>
            <a:r>
              <a:rPr lang="en-US" altLang="en-US" sz="2400" dirty="0" err="1" smtClean="0">
                <a:latin typeface="Courier New" pitchFamily="49" charset="0"/>
              </a:rPr>
              <a:t>self.board</a:t>
            </a:r>
            <a:r>
              <a:rPr lang="en-US" altLang="en-US" sz="2400" dirty="0" smtClean="0">
                <a:latin typeface="Courier New" pitchFamily="49" charset="0"/>
              </a:rPr>
              <a:t> = [C4Board.width*[0]</a:t>
            </a:r>
          </a:p>
          <a:p>
            <a:pPr eaLnBrk="1" hangingPunct="1"/>
            <a:r>
              <a:rPr lang="en-US" altLang="en-US" sz="2400" dirty="0" smtClean="0">
                <a:latin typeface="Courier New" pitchFamily="49" charset="0"/>
              </a:rPr>
              <a:t>			for </a:t>
            </a:r>
            <a:r>
              <a:rPr lang="en-US" altLang="en-US" sz="2400" dirty="0" err="1" smtClean="0">
                <a:latin typeface="Courier New" pitchFamily="49" charset="0"/>
              </a:rPr>
              <a:t>i</a:t>
            </a:r>
            <a:r>
              <a:rPr lang="en-US" altLang="en-US" sz="2400" dirty="0" smtClean="0">
                <a:latin typeface="Courier New" pitchFamily="49" charset="0"/>
              </a:rPr>
              <a:t> in range(C4Board.height)]</a:t>
            </a:r>
          </a:p>
          <a:p>
            <a:pPr eaLnBrk="1" hangingPunct="1"/>
            <a:r>
              <a:rPr lang="en-US" altLang="en-US" sz="2400" dirty="0" smtClean="0">
                <a:latin typeface="Courier New" pitchFamily="49" charset="0"/>
              </a:rPr>
              <a:t>		…</a:t>
            </a:r>
          </a:p>
          <a:p>
            <a:pPr eaLnBrk="1" hangingPunct="1"/>
            <a:endParaRPr lang="en-US" altLang="en-US" sz="2400" dirty="0" smtClean="0">
              <a:latin typeface="Courier New"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Artificial Intelligence</a:t>
            </a:r>
          </a:p>
        </p:txBody>
      </p:sp>
      <p:sp>
        <p:nvSpPr>
          <p:cNvPr id="7171" name="Rectangle 3"/>
          <p:cNvSpPr>
            <a:spLocks noGrp="1" noChangeArrowheads="1"/>
          </p:cNvSpPr>
          <p:nvPr>
            <p:ph type="body" sz="half" idx="1"/>
          </p:nvPr>
        </p:nvSpPr>
        <p:spPr>
          <a:xfrm>
            <a:off x="685800" y="1981200"/>
            <a:ext cx="8077200" cy="4114800"/>
          </a:xfrm>
        </p:spPr>
        <p:txBody>
          <a:bodyPr/>
          <a:lstStyle/>
          <a:p>
            <a:pPr marL="0" indent="0" eaLnBrk="1" hangingPunct="1"/>
            <a:r>
              <a:rPr lang="en-US" altLang="en-US" sz="2800" smtClean="0"/>
              <a:t>Catch-all term for anything that “appears human”</a:t>
            </a:r>
          </a:p>
          <a:p>
            <a:pPr marL="457200" lvl="1" indent="0" eaLnBrk="1" hangingPunct="1"/>
            <a:r>
              <a:rPr lang="en-US" altLang="en-US" sz="2400" smtClean="0"/>
              <a:t>Eliza</a:t>
            </a:r>
          </a:p>
          <a:p>
            <a:pPr marL="457200" lvl="1" indent="0" eaLnBrk="1" hangingPunct="1"/>
            <a:r>
              <a:rPr lang="en-US" altLang="en-US" sz="2400" smtClean="0"/>
              <a:t>Chess programs</a:t>
            </a:r>
          </a:p>
          <a:p>
            <a:pPr marL="457200" lvl="1" indent="0" eaLnBrk="1" hangingPunct="1"/>
            <a:r>
              <a:rPr lang="en-US" altLang="en-US" sz="2400" smtClean="0"/>
              <a:t>Expert systems</a:t>
            </a:r>
          </a:p>
          <a:p>
            <a:pPr marL="0" indent="0" eaLnBrk="1" hangingPunct="1"/>
            <a:r>
              <a:rPr lang="en-US" altLang="en-US" sz="2800" smtClean="0"/>
              <a:t>Many approaches</a:t>
            </a:r>
          </a:p>
          <a:p>
            <a:pPr marL="457200" lvl="1" indent="0" eaLnBrk="1" hangingPunct="1"/>
            <a:r>
              <a:rPr lang="en-US" altLang="en-US" sz="2400" smtClean="0"/>
              <a:t>N-ply lookahead:</a:t>
            </a:r>
          </a:p>
          <a:p>
            <a:pPr marL="457200" lvl="1" indent="0" eaLnBrk="1" hangingPunct="1"/>
            <a:r>
              <a:rPr lang="en-US" altLang="en-US" sz="2400" smtClean="0"/>
              <a:t>  good for games</a:t>
            </a:r>
          </a:p>
        </p:txBody>
      </p:sp>
      <p:pic>
        <p:nvPicPr>
          <p:cNvPr id="7172" name="Picture 4" descr="Image_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514600"/>
            <a:ext cx="3886200"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Kaspar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86225"/>
            <a:ext cx="3733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Looking into the Future, Part I</a:t>
            </a:r>
          </a:p>
        </p:txBody>
      </p:sp>
      <p:sp>
        <p:nvSpPr>
          <p:cNvPr id="8195" name="Rectangle 3"/>
          <p:cNvSpPr>
            <a:spLocks noGrp="1" noChangeArrowheads="1"/>
          </p:cNvSpPr>
          <p:nvPr>
            <p:ph type="body" idx="1"/>
          </p:nvPr>
        </p:nvSpPr>
        <p:spPr/>
        <p:txBody>
          <a:bodyPr/>
          <a:lstStyle/>
          <a:p>
            <a:pPr eaLnBrk="1" hangingPunct="1"/>
            <a:r>
              <a:rPr lang="en-US" altLang="en-US" smtClean="0"/>
              <a:t>Basic idea</a:t>
            </a:r>
          </a:p>
          <a:p>
            <a:pPr lvl="1" eaLnBrk="1" hangingPunct="1"/>
            <a:r>
              <a:rPr lang="en-US" altLang="en-US" smtClean="0"/>
              <a:t>Guess a move</a:t>
            </a:r>
          </a:p>
          <a:p>
            <a:pPr lvl="1" eaLnBrk="1" hangingPunct="1"/>
            <a:r>
              <a:rPr lang="en-US" altLang="en-US" smtClean="0"/>
              <a:t>See whether it makes your position better</a:t>
            </a:r>
          </a:p>
          <a:p>
            <a:pPr lvl="1" eaLnBrk="1" hangingPunct="1"/>
            <a:r>
              <a:rPr lang="en-US" altLang="en-US" smtClean="0"/>
              <a:t>Repeat for many guesses, pick best result</a:t>
            </a:r>
          </a:p>
          <a:p>
            <a:pPr eaLnBrk="1" hangingPunct="1"/>
            <a:r>
              <a:rPr lang="en-US" altLang="en-US" smtClean="0"/>
              <a:t>What defines “better”?</a:t>
            </a:r>
          </a:p>
          <a:p>
            <a:pPr lvl="1" eaLnBrk="1" hangingPunct="1"/>
            <a:r>
              <a:rPr lang="en-US" altLang="en-US" smtClean="0"/>
              <a:t>Simple answer: use board evaluation function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Evaluating a Connect-4 Board</a:t>
            </a:r>
          </a:p>
        </p:txBody>
      </p:sp>
      <p:sp>
        <p:nvSpPr>
          <p:cNvPr id="9219" name="Rectangle 3"/>
          <p:cNvSpPr>
            <a:spLocks noGrp="1" noChangeArrowheads="1"/>
          </p:cNvSpPr>
          <p:nvPr>
            <p:ph type="body" idx="1"/>
          </p:nvPr>
        </p:nvSpPr>
        <p:spPr/>
        <p:txBody>
          <a:bodyPr/>
          <a:lstStyle/>
          <a:p>
            <a:pPr eaLnBrk="1" hangingPunct="1"/>
            <a:r>
              <a:rPr lang="en-US" altLang="en-US" smtClean="0"/>
              <a:t>What are some ways to numerically rate a Connect-4 board?</a:t>
            </a:r>
          </a:p>
          <a:p>
            <a:pPr eaLnBrk="1" hangingPunct="1"/>
            <a:r>
              <a:rPr lang="en-US" altLang="en-US" smtClean="0"/>
              <a:t>If opponent has won, 0</a:t>
            </a:r>
            <a:endParaRPr lang="en-US" altLang="en-US" smtClean="0">
              <a:cs typeface="Arial" pitchFamily="34" charset="0"/>
            </a:endParaRPr>
          </a:p>
          <a:p>
            <a:pPr eaLnBrk="1" hangingPunct="1"/>
            <a:r>
              <a:rPr lang="en-US" altLang="en-US" smtClean="0">
                <a:cs typeface="Arial" pitchFamily="34" charset="0"/>
              </a:rPr>
              <a:t>If I have won, 100</a:t>
            </a:r>
          </a:p>
          <a:p>
            <a:pPr eaLnBrk="1" hangingPunct="1"/>
            <a:r>
              <a:rPr lang="en-US" altLang="en-US" smtClean="0">
                <a:cs typeface="Arial" pitchFamily="34" charset="0"/>
              </a:rPr>
              <a:t>Otherwise…</a:t>
            </a:r>
          </a:p>
        </p:txBody>
      </p:sp>
      <p:sp>
        <p:nvSpPr>
          <p:cNvPr id="9220" name="Text Box 4"/>
          <p:cNvSpPr txBox="1">
            <a:spLocks noChangeArrowheads="1"/>
          </p:cNvSpPr>
          <p:nvPr/>
        </p:nvSpPr>
        <p:spPr bwMode="auto">
          <a:xfrm>
            <a:off x="4141788" y="4692650"/>
            <a:ext cx="86201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96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cs typeface="Arial" pitchFamily="34" charset="0"/>
              </a:rPr>
              <a:t>Looking Into the Future, Part II</a:t>
            </a:r>
          </a:p>
        </p:txBody>
      </p:sp>
      <p:sp>
        <p:nvSpPr>
          <p:cNvPr id="10243" name="Rectangle 3"/>
          <p:cNvSpPr>
            <a:spLocks noGrp="1" noChangeArrowheads="1"/>
          </p:cNvSpPr>
          <p:nvPr>
            <p:ph type="body" idx="1"/>
          </p:nvPr>
        </p:nvSpPr>
        <p:spPr/>
        <p:txBody>
          <a:bodyPr/>
          <a:lstStyle/>
          <a:p>
            <a:pPr eaLnBrk="1" hangingPunct="1"/>
            <a:r>
              <a:rPr lang="en-US" altLang="en-US" dirty="0" smtClean="0">
                <a:cs typeface="Arial" pitchFamily="34" charset="0"/>
              </a:rPr>
              <a:t>Problem: evaluating a board is HARD</a:t>
            </a:r>
          </a:p>
          <a:p>
            <a:pPr eaLnBrk="1" hangingPunct="1"/>
            <a:r>
              <a:rPr lang="en-US" altLang="en-US" dirty="0" smtClean="0">
                <a:cs typeface="Arial" pitchFamily="34" charset="0"/>
              </a:rPr>
              <a:t>Solution: look at where the board leads</a:t>
            </a:r>
          </a:p>
          <a:p>
            <a:pPr lvl="1" eaLnBrk="1" hangingPunct="1"/>
            <a:r>
              <a:rPr lang="en-US" altLang="en-US" dirty="0" smtClean="0">
                <a:cs typeface="Arial" pitchFamily="34" charset="0"/>
              </a:rPr>
              <a:t>For each possible move:</a:t>
            </a:r>
          </a:p>
          <a:p>
            <a:pPr lvl="2" eaLnBrk="1" hangingPunct="1"/>
            <a:r>
              <a:rPr lang="en-US" altLang="en-US" dirty="0" smtClean="0">
                <a:cs typeface="Arial" pitchFamily="34" charset="0"/>
              </a:rPr>
              <a:t>Make the move in “trial mode”</a:t>
            </a:r>
          </a:p>
          <a:p>
            <a:pPr lvl="2" eaLnBrk="1" hangingPunct="1"/>
            <a:r>
              <a:rPr lang="en-US" altLang="en-US" dirty="0" smtClean="0">
                <a:cs typeface="Arial" pitchFamily="34" charset="0"/>
              </a:rPr>
              <a:t>For each possible opponent's response:</a:t>
            </a:r>
          </a:p>
          <a:p>
            <a:pPr lvl="3" eaLnBrk="1" hangingPunct="1"/>
            <a:r>
              <a:rPr lang="en-US" altLang="en-US" dirty="0" smtClean="0">
                <a:cs typeface="Arial" pitchFamily="34" charset="0"/>
              </a:rPr>
              <a:t>Make that move in “trial mode”</a:t>
            </a:r>
          </a:p>
          <a:p>
            <a:pPr lvl="3" eaLnBrk="1" hangingPunct="1"/>
            <a:r>
              <a:rPr lang="en-US" altLang="en-US" dirty="0" smtClean="0">
                <a:cs typeface="Arial" pitchFamily="34" charset="0"/>
              </a:rPr>
              <a:t>Evaluate that board instead</a:t>
            </a:r>
          </a:p>
          <a:p>
            <a:pPr lvl="2" eaLnBrk="1" hangingPunct="1"/>
            <a:r>
              <a:rPr lang="en-US" altLang="en-US" dirty="0" smtClean="0">
                <a:cs typeface="Arial" pitchFamily="34" charset="0"/>
              </a:rPr>
              <a:t>Choose opponent's </a:t>
            </a:r>
            <a:r>
              <a:rPr lang="en-US" altLang="en-US" dirty="0" smtClean="0">
                <a:cs typeface="Arial" pitchFamily="34" charset="0"/>
              </a:rPr>
              <a:t>best option</a:t>
            </a:r>
          </a:p>
          <a:p>
            <a:pPr lvl="3" eaLnBrk="1" hangingPunct="1"/>
            <a:r>
              <a:rPr lang="en-US" altLang="en-US" dirty="0" smtClean="0">
                <a:cs typeface="Arial" pitchFamily="34" charset="0"/>
              </a:rPr>
              <a:t>This is the “worst case” for us</a:t>
            </a:r>
          </a:p>
          <a:p>
            <a:pPr lvl="2" eaLnBrk="1" hangingPunct="1"/>
            <a:r>
              <a:rPr lang="en-US" altLang="en-US" dirty="0" smtClean="0">
                <a:cs typeface="Arial" pitchFamily="34" charset="0"/>
              </a:rPr>
              <a:t>Our best move is “best of the worst cases”</a:t>
            </a:r>
          </a:p>
        </p:txBody>
      </p:sp>
      <p:sp>
        <p:nvSpPr>
          <p:cNvPr id="119812" name="Line 4"/>
          <p:cNvSpPr>
            <a:spLocks noChangeShapeType="1"/>
          </p:cNvSpPr>
          <p:nvPr/>
        </p:nvSpPr>
        <p:spPr bwMode="auto">
          <a:xfrm>
            <a:off x="1925638" y="5083175"/>
            <a:ext cx="3581400" cy="0"/>
          </a:xfrm>
          <a:prstGeom prst="line">
            <a:avLst/>
          </a:prstGeom>
          <a:noFill/>
          <a:ln w="38100">
            <a:solidFill>
              <a:srgbClr val="FF0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19814" name="Text Box 6"/>
          <p:cNvSpPr txBox="1">
            <a:spLocks noChangeArrowheads="1"/>
          </p:cNvSpPr>
          <p:nvPr/>
        </p:nvSpPr>
        <p:spPr bwMode="auto">
          <a:xfrm>
            <a:off x="2066925" y="4867275"/>
            <a:ext cx="34194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solidFill>
                  <a:schemeClr val="accent2"/>
                </a:solidFill>
              </a:rPr>
              <a:t>Call ourselves recursively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98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2" grpId="1" animBg="1"/>
      <p:bldP spid="1198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7326</TotalTime>
  <Words>1752</Words>
  <Application>Microsoft Office PowerPoint</Application>
  <PresentationFormat>On-screen Show (4:3)</PresentationFormat>
  <Paragraphs>389</Paragraphs>
  <Slides>33</Slides>
  <Notes>33</Notes>
  <HiddenSlides>0</HiddenSlides>
  <MMClips>0</MMClips>
  <ScaleCrop>false</ScaleCrop>
  <HeadingPairs>
    <vt:vector size="6" baseType="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36" baseType="lpstr">
      <vt:lpstr>Blank Presentation</vt:lpstr>
      <vt:lpstr>The CS 5 Sun</vt:lpstr>
      <vt:lpstr>Summer Research!</vt:lpstr>
      <vt:lpstr>Connect Four!</vt:lpstr>
      <vt:lpstr>Rules for Connect Four</vt:lpstr>
      <vt:lpstr>A C4Board Class</vt:lpstr>
      <vt:lpstr>Artificial Intelligence</vt:lpstr>
      <vt:lpstr>Looking into the Future, Part I</vt:lpstr>
      <vt:lpstr>Evaluating a Connect-4 Board</vt:lpstr>
      <vt:lpstr>Looking Into the Future, Part II</vt:lpstr>
      <vt:lpstr>Looking Into the Future, Part II</vt:lpstr>
      <vt:lpstr>PowerPoint Presentation</vt:lpstr>
      <vt:lpstr>PowerPoint Presentation</vt:lpstr>
      <vt:lpstr>PowerPoint Presentation</vt:lpstr>
      <vt:lpstr>Limiting Recursion</vt:lpstr>
      <vt:lpstr>The Move Tree</vt:lpstr>
      <vt:lpstr>The Move Tree</vt:lpstr>
      <vt:lpstr>Explosive Growth</vt:lpstr>
      <vt:lpstr>Limiting Growth</vt:lpstr>
      <vt:lpstr>The Curse of the AI Researcher</vt:lpstr>
      <vt:lpstr>The Curse of the AI Researcher</vt:lpstr>
      <vt:lpstr>The Alien’s Life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Geoff Kuenning</cp:lastModifiedBy>
  <cp:revision>77</cp:revision>
  <cp:lastPrinted>2016-11-14T01:31:53Z</cp:lastPrinted>
  <dcterms:created xsi:type="dcterms:W3CDTF">2006-11-07T17:52:27Z</dcterms:created>
  <dcterms:modified xsi:type="dcterms:W3CDTF">2016-11-14T01:33:13Z</dcterms:modified>
</cp:coreProperties>
</file>