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69" r:id="rId3"/>
    <p:sldId id="271" r:id="rId4"/>
    <p:sldId id="357" r:id="rId5"/>
    <p:sldId id="348" r:id="rId6"/>
    <p:sldId id="259" r:id="rId7"/>
    <p:sldId id="352" r:id="rId8"/>
    <p:sldId id="280" r:id="rId9"/>
    <p:sldId id="293" r:id="rId10"/>
    <p:sldId id="257" r:id="rId11"/>
    <p:sldId id="281" r:id="rId12"/>
    <p:sldId id="304" r:id="rId13"/>
    <p:sldId id="328" r:id="rId14"/>
    <p:sldId id="283" r:id="rId15"/>
    <p:sldId id="260" r:id="rId16"/>
    <p:sldId id="274" r:id="rId17"/>
    <p:sldId id="261" r:id="rId18"/>
    <p:sldId id="329" r:id="rId19"/>
    <p:sldId id="330" r:id="rId20"/>
    <p:sldId id="262" r:id="rId21"/>
    <p:sldId id="321" r:id="rId22"/>
    <p:sldId id="322" r:id="rId23"/>
    <p:sldId id="323" r:id="rId24"/>
    <p:sldId id="327" r:id="rId25"/>
    <p:sldId id="263" r:id="rId26"/>
    <p:sldId id="306" r:id="rId27"/>
    <p:sldId id="358" r:id="rId28"/>
    <p:sldId id="359" r:id="rId29"/>
    <p:sldId id="360" r:id="rId30"/>
    <p:sldId id="361" r:id="rId31"/>
    <p:sldId id="347" r:id="rId32"/>
    <p:sldId id="305" r:id="rId33"/>
    <p:sldId id="326" r:id="rId34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9900"/>
    <a:srgbClr val="CC0099"/>
    <a:srgbClr val="FFCC99"/>
    <a:srgbClr val="0000FF"/>
    <a:srgbClr val="FFCCCC"/>
    <a:srgbClr val="CC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4660"/>
  </p:normalViewPr>
  <p:slideViewPr>
    <p:cSldViewPr>
      <p:cViewPr varScale="1">
        <p:scale>
          <a:sx n="93" d="100"/>
          <a:sy n="93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2" tIns="46441" rIns="92882" bIns="464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2" tIns="46441" rIns="92882" bIns="46441" rtlCol="0"/>
          <a:lstStyle>
            <a:lvl1pPr algn="r">
              <a:defRPr sz="1200"/>
            </a:lvl1pPr>
          </a:lstStyle>
          <a:p>
            <a:fld id="{1559381E-E604-482E-B3FA-582DE01DF22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2" tIns="46441" rIns="92882" bIns="464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2" tIns="46441" rIns="92882" bIns="464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2" tIns="46441" rIns="92882" bIns="464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2" tIns="46441" rIns="92882" bIns="46441" rtlCol="0" anchor="b"/>
          <a:lstStyle>
            <a:lvl1pPr algn="r">
              <a:defRPr sz="1200"/>
            </a:lvl1pPr>
          </a:lstStyle>
          <a:p>
            <a:fld id="{4B11E59B-E836-4B48-91B1-D1F802E6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Class 21 </a:t>
            </a:r>
            <a:r>
              <a:rPr lang="en-US" dirty="0" err="1" smtClean="0"/>
              <a:t>vpython</a:t>
            </a:r>
            <a:endParaRPr lang="en-US" dirty="0" smtClean="0"/>
          </a:p>
          <a:p>
            <a:r>
              <a:rPr lang="en-US" dirty="0" smtClean="0"/>
              <a:t>Prep</a:t>
            </a:r>
            <a:r>
              <a:rPr lang="en-US" dirty="0" smtClean="0"/>
              <a:t>: be ready to run at least bounce.py and </a:t>
            </a:r>
            <a:r>
              <a:rPr lang="en-US" dirty="0" smtClean="0"/>
              <a:t>billiard_bounce.py </a:t>
            </a:r>
            <a:r>
              <a:rPr lang="en-US" dirty="0" smtClean="0"/>
              <a:t>under </a:t>
            </a:r>
            <a:r>
              <a:rPr lang="en-US" dirty="0" err="1" smtClean="0"/>
              <a:t>GlowScript</a:t>
            </a:r>
            <a:r>
              <a:rPr lang="en-US" baseline="0" dirty="0" smtClean="0"/>
              <a:t> (in Chrome).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billiard_bounce</a:t>
            </a:r>
            <a:r>
              <a:rPr lang="en-US" baseline="0" dirty="0" smtClean="0"/>
              <a:t> doesn’t work right now.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6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8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A163ACE-7E8F-4689-8926-ABD136FF0E93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5" tIns="46881" rIns="93765" bIns="46881"/>
          <a:lstStyle/>
          <a:p>
            <a:pPr marL="40314">
              <a:spcBef>
                <a:spcPts val="420"/>
              </a:spcBef>
            </a:pP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vPython</a:t>
            </a:r>
            <a:r>
              <a:rPr lang="en-US" dirty="0" smtClean="0"/>
              <a:t> is fragile and hard to get working.  But </a:t>
            </a:r>
            <a:r>
              <a:rPr lang="en-US" dirty="0" err="1" smtClean="0"/>
              <a:t>GlowScript</a:t>
            </a:r>
            <a:r>
              <a:rPr lang="en-US" baseline="0" dirty="0" smtClean="0"/>
              <a:t> puts it on the Web.  The downside is that it’s a fork that doesn’t have quite the same API.  Sigh.  And the editor kind of sucks.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3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7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9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Note that this code</a:t>
            </a:r>
            <a:r>
              <a:rPr lang="en-US" baseline="0" dirty="0" smtClean="0"/>
              <a:t> would produce a super-fast scroll of </a:t>
            </a:r>
            <a:r>
              <a:rPr lang="en-US" baseline="0" dirty="0" err="1" smtClean="0"/>
              <a:t>b.pos</a:t>
            </a:r>
            <a:r>
              <a:rPr lang="en-US" baseline="0" dirty="0" smtClean="0"/>
              <a:t> printouts; rate(1) might be a better choice.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5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8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vec</a:t>
            </a:r>
            <a:r>
              <a:rPr lang="en-US" dirty="0" smtClean="0"/>
              <a:t> is a synonym for vector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4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1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5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3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This is bounce.py (or bounce in </a:t>
            </a:r>
            <a:r>
              <a:rPr lang="en-US" dirty="0" err="1" smtClean="0"/>
              <a:t>GlowScript’s</a:t>
            </a:r>
            <a:r>
              <a:rPr lang="en-US" dirty="0" smtClean="0"/>
              <a:t> interface).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6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2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06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72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02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23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30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7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14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4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</a:t>
            </a:r>
            <a:r>
              <a:rPr lang="en-US" dirty="0" smtClean="0"/>
              <a:t>error.  Here, the tuple is implied by the comma; you can also</a:t>
            </a:r>
            <a:r>
              <a:rPr lang="en-US" baseline="0" dirty="0" smtClean="0"/>
              <a:t> write “a = 1, 2” and get a tuple.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</a:t>
            </a:r>
            <a:r>
              <a:rPr lang="en-US" dirty="0" smtClean="0"/>
              <a:t>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2EBB-E95A-452B-9E91-3F3A64575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FA6E-5B17-400C-A27C-C956E7FA4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435B-3564-4544-A619-168F7B746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119E-05F4-4F54-91E9-F1F3FFC1C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FF0F-AAE2-42BF-A302-7955ED4DA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76DB-AB6B-4043-94B2-B8BF10AE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3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2A88-BE2C-4193-AF69-8E76A3F8D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50C6-9F51-4AD5-BD14-E5C93511E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2447-154E-4E69-A1B8-6BEFA1E40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1AA-127C-4367-89C9-1A00B5FE5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7EC4-4B3D-4EFE-B32C-CBC0335E6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A81C-4D3A-448A-983B-2A1DE1580DA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541146-FB7A-4B96-B5E0-7A6CDFDE73F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image" Target="../media/image5.PNG"/><Relationship Id="rId2" Type="http://schemas.openxmlformats.org/officeDocument/2006/relationships/tags" Target="../tags/tag58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990600"/>
            <a:ext cx="4953000" cy="5791200"/>
          </a:xfrm>
          <a:prstGeom prst="roundRect">
            <a:avLst>
              <a:gd name="adj" fmla="val 76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b="32215"/>
          <a:stretch/>
        </p:blipFill>
        <p:spPr>
          <a:xfrm>
            <a:off x="381000" y="1174955"/>
            <a:ext cx="3906737" cy="22872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60759" r="52735" b="6690"/>
          <a:stretch/>
        </p:blipFill>
        <p:spPr bwMode="auto">
          <a:xfrm>
            <a:off x="5587572" y="1715864"/>
            <a:ext cx="297180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600200" y="175736"/>
            <a:ext cx="60960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This week's 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es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30318" y="3818083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i="1" dirty="0" smtClean="0">
                <a:latin typeface="+mj-lt"/>
                <a:cs typeface="Courier New" panose="02070309020205020404" pitchFamily="49" charset="0"/>
              </a:rPr>
              <a:t>Three-eyed? </a:t>
            </a:r>
            <a:r>
              <a:rPr lang="en-US" altLang="en-US" sz="2800" dirty="0" smtClean="0">
                <a:latin typeface="Calibri" pitchFamily="34" charset="0"/>
              </a:rPr>
              <a:t>This week, we're </a:t>
            </a: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3d</a:t>
            </a:r>
            <a:r>
              <a:rPr lang="en-US" altLang="en-US" sz="2800" dirty="0" smtClean="0">
                <a:latin typeface="Calibri" pitchFamily="34" charset="0"/>
              </a:rPr>
              <a:t>'ed!</a:t>
            </a:r>
            <a:endParaRPr lang="en-US" altLang="en-US" sz="2800" b="1" i="1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464342" y="4584879"/>
            <a:ext cx="3377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dirty="0" smtClean="0">
                <a:latin typeface="Calibri" pitchFamily="34" charset="0"/>
              </a:rPr>
              <a:t>Connect 4 </a:t>
            </a:r>
            <a:r>
              <a:rPr lang="en-US" alt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aiMove</a:t>
            </a:r>
            <a:endParaRPr lang="en-US" altLang="en-US" sz="3200" b="1" i="1" dirty="0">
              <a:solidFill>
                <a:srgbClr val="000AF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138535"/>
            <a:ext cx="3631347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ndara" panose="020E0502030303020204" pitchFamily="34" charset="0"/>
              </a:rPr>
              <a:t>Homework #</a:t>
            </a:r>
            <a:r>
              <a:rPr lang="en-US" altLang="en-US" sz="2400" b="1" dirty="0" smtClean="0">
                <a:latin typeface="Candara" panose="020E0502030303020204" pitchFamily="34" charset="0"/>
              </a:rPr>
              <a:t>12,  </a:t>
            </a:r>
            <a:r>
              <a:rPr lang="en-US" altLang="en-US" sz="2400" b="1" dirty="0" smtClean="0">
                <a:latin typeface="Candara" panose="020E0502030303020204" pitchFamily="34" charset="0"/>
              </a:rPr>
              <a:t>due </a:t>
            </a:r>
            <a:r>
              <a:rPr lang="en-US" altLang="en-US" sz="2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4/16</a:t>
            </a:r>
            <a:endParaRPr lang="en-US" sz="24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58061"/>
          <a:stretch/>
        </p:blipFill>
        <p:spPr bwMode="auto">
          <a:xfrm>
            <a:off x="5333999" y="4192365"/>
            <a:ext cx="3478947" cy="3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5"/>
          <p:cNvSpPr txBox="1">
            <a:spLocks noChangeArrowheads="1"/>
          </p:cNvSpPr>
          <p:nvPr/>
        </p:nvSpPr>
        <p:spPr bwMode="auto">
          <a:xfrm>
            <a:off x="2895600" y="3066016"/>
            <a:ext cx="1828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Notice that the value of  (dimension  + eyes) is conserved!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87737" y="3550431"/>
            <a:ext cx="398463" cy="450850"/>
            <a:chOff x="2928" y="1051"/>
            <a:chExt cx="840" cy="957"/>
          </a:xfrm>
        </p:grpSpPr>
        <p:sp>
          <p:nvSpPr>
            <p:cNvPr id="22" name="Freeform 15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15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15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1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15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15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1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AutoShape 1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16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1" descr="Screen shot 2011-11-14 at 5.03.31 PM.png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 bwMode="auto">
          <a:xfrm>
            <a:off x="357777" y="4876800"/>
            <a:ext cx="42904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90684" y="6103813"/>
            <a:ext cx="398463" cy="450850"/>
            <a:chOff x="2928" y="1051"/>
            <a:chExt cx="840" cy="957"/>
          </a:xfrm>
        </p:grpSpPr>
        <p:sp>
          <p:nvSpPr>
            <p:cNvPr id="38" name="Freeform 15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5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Oval 15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Oval 15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Oval 1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Oval 1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Oval 1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Oval 1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AutoShape 16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Freeform 16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6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6993228" y="2603679"/>
            <a:ext cx="264532" cy="2640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883" y="5862650"/>
            <a:ext cx="2785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smtClean="0">
                <a:solidFill>
                  <a:srgbClr val="009900"/>
                </a:solidFill>
                <a:latin typeface="Calibri" pitchFamily="34" charset="0"/>
              </a:rPr>
              <a:t>Whether </a:t>
            </a:r>
            <a:r>
              <a:rPr lang="en-US" altLang="en-US" sz="1400" dirty="0" smtClean="0">
                <a:solidFill>
                  <a:srgbClr val="009900"/>
                </a:solidFill>
                <a:latin typeface="Calibri" pitchFamily="34" charset="0"/>
              </a:rPr>
              <a:t>it's black's move or red's, they're eye-</a:t>
            </a:r>
            <a:r>
              <a:rPr lang="en-US" altLang="en-US" sz="1400" dirty="0" err="1" smtClean="0">
                <a:solidFill>
                  <a:srgbClr val="009900"/>
                </a:solidFill>
                <a:latin typeface="Calibri" pitchFamily="34" charset="0"/>
              </a:rPr>
              <a:t>ing</a:t>
            </a:r>
            <a:r>
              <a:rPr lang="en-US" altLang="en-US" sz="1400" dirty="0" smtClean="0">
                <a:solidFill>
                  <a:srgbClr val="009900"/>
                </a:solidFill>
                <a:latin typeface="Calibri" pitchFamily="34" charset="0"/>
              </a:rPr>
              <a:t> the same column!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1200109">
            <a:off x="184744" y="162691"/>
            <a:ext cx="1528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Any memorable prose composed for (well, by) 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hw#11 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0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4055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667000" y="6059269"/>
            <a:ext cx="240322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 = 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838200" y="6105435"/>
            <a:ext cx="18090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</a:t>
            </a:r>
            <a:r>
              <a:rPr lang="en-US" altLang="en-US" sz="15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argument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4053597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776278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211889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details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4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</a:t>
            </a:r>
            <a:r>
              <a:rPr lang="en-US" altLang="en-US" sz="2100" b="1" i="1" dirty="0" smtClean="0">
                <a:solidFill>
                  <a:srgbClr val="000AF9"/>
                </a:solidFill>
                <a:latin typeface="Calibri" pitchFamily="34" charset="0"/>
              </a:rPr>
              <a:t>arguments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</a:t>
            </a:r>
            <a:r>
              <a:rPr lang="en-US" altLang="en-US" sz="21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arguments</a:t>
            </a:r>
            <a:endParaRPr lang="en-US" altLang="en-US" sz="21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600200" y="4429035"/>
            <a:ext cx="1766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arguments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143000" y="5245133"/>
            <a:ext cx="205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argument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944319" y="3553328"/>
            <a:ext cx="212590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 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</a:t>
            </a:r>
            <a:r>
              <a:rPr lang="en-US" altLang="en-US" sz="1500" dirty="0" smtClean="0">
                <a:latin typeface="Calibri" pitchFamily="34" charset="0"/>
              </a:rPr>
              <a:t>call—totally </a:t>
            </a:r>
            <a:r>
              <a:rPr lang="en-US" altLang="en-US" sz="1500" dirty="0" smtClean="0">
                <a:latin typeface="Calibri" pitchFamily="34" charset="0"/>
              </a:rPr>
              <a:t>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334002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334001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334000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334002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953001" y="152400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arguments</a:t>
            </a:r>
            <a:endParaRPr lang="en-US" alt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4055919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 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228600" y="1739217"/>
            <a:ext cx="14750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 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3527154" y="2521269"/>
            <a:ext cx="294984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 = 2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x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Try this on the back page first…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37" name="Right Arrow 3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6986" y="6384760"/>
            <a:ext cx="6394764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does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 = 60;   y = -6;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f(y = x, x = y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28600" y="5004687"/>
            <a:ext cx="26939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tuples—they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work like lists!</a:t>
            </a:r>
            <a:endParaRPr lang="en-US" sz="1200" dirty="0"/>
          </a:p>
        </p:txBody>
      </p:sp>
      <p:sp>
        <p:nvSpPr>
          <p:cNvPr id="43" name="Right Arrow 4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characters, too!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953001" y="152400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</a:t>
            </a:r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arguments</a:t>
            </a:r>
            <a:endParaRPr lang="en-US" alt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4055919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 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228600" y="1739217"/>
            <a:ext cx="14750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 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3527154" y="2521269"/>
            <a:ext cx="294984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 = 2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x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58114" y="882652"/>
            <a:ext cx="4333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Y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our 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name(s</a:t>
            </a: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) as an argument________________________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36" name="Right Arrow 35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986" y="6384760"/>
            <a:ext cx="6394764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does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 = 60;   y = -6;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f(y = x, x = y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42" name="Right Arrow 41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characters, too!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6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reen shot 2011-11-14 at 5.0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4400"/>
            <a:ext cx="815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685800" y="152400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457200" y="3657600"/>
            <a:ext cx="3124200" cy="12001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Built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by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physicists to simplify 3d simulations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1982788" y="5029200"/>
            <a:ext cx="3124200" cy="12001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Lots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of available classes, objects and methods in its </a:t>
            </a:r>
            <a:r>
              <a:rPr lang="en-US" altLang="en-US" b="1" u="sng" dirty="0">
                <a:solidFill>
                  <a:srgbClr val="000000"/>
                </a:solidFill>
                <a:latin typeface="Cambria" pitchFamily="18" charset="0"/>
              </a:rPr>
              <a:t>API</a:t>
            </a: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3392904" y="6411913"/>
            <a:ext cx="563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dirty="0" smtClean="0">
                <a:latin typeface="Calibri" pitchFamily="34" charset="0"/>
              </a:rPr>
              <a:t>Available at glowscript.org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7005638" y="314325"/>
            <a:ext cx="165100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mbria" pitchFamily="18" charset="0"/>
                <a:ea typeface="ＭＳ Ｐゴシック"/>
              </a:rPr>
              <a:t>www.vpython.org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601744" y="3076575"/>
            <a:ext cx="11953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stonehenge.py</a:t>
            </a:r>
          </a:p>
        </p:txBody>
      </p:sp>
      <p:pic>
        <p:nvPicPr>
          <p:cNvPr id="24585" name="Picture 34" descr="bounce"/>
          <p:cNvPicPr>
            <a:picLocks noChangeAspect="1" noChangeArrowheads="1"/>
          </p:cNvPicPr>
          <p:nvPr/>
        </p:nvPicPr>
        <p:blipFill>
          <a:blip r:embed="rId4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5791200" y="3609975"/>
            <a:ext cx="2719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742238" y="4059238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bounce.py</a:t>
            </a:r>
          </a:p>
        </p:txBody>
      </p:sp>
      <p:sp>
        <p:nvSpPr>
          <p:cNvPr id="12" name="TextBox 11"/>
          <p:cNvSpPr txBox="1"/>
          <p:nvPr/>
        </p:nvSpPr>
        <p:spPr>
          <a:xfrm rot="536946">
            <a:off x="3175579" y="429614"/>
            <a:ext cx="352591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Where were we... ?</a:t>
            </a:r>
            <a:endParaRPr lang="en-US" sz="4200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4" y="2346269"/>
            <a:ext cx="7897327" cy="3896269"/>
          </a:xfrm>
          <a:prstGeom prst="rect">
            <a:avLst/>
          </a:prstGeom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433137" y="214448"/>
            <a:ext cx="4114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Cambria" pitchFamily="18" charset="0"/>
              </a:rPr>
              <a:t>Installing </a:t>
            </a: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64221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Windows &amp; Mac OS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6182380"/>
            <a:ext cx="4991100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Tutorials and documentation…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8043700">
            <a:off x="2145947" y="5585858"/>
            <a:ext cx="574326" cy="701947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93" y="1103011"/>
            <a:ext cx="6030167" cy="127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16468">
            <a:off x="7088375" y="565160"/>
            <a:ext cx="1676400" cy="55399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or, use the lab's machines…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9065216">
            <a:off x="3457359" y="4540891"/>
            <a:ext cx="709863" cy="990600"/>
          </a:xfrm>
          <a:prstGeom prst="down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1"/>
          <p:cNvSpPr>
            <a:spLocks noChangeArrowheads="1"/>
          </p:cNvSpPr>
          <p:nvPr/>
        </p:nvSpPr>
        <p:spPr bwMode="auto">
          <a:xfrm>
            <a:off x="304800" y="2551113"/>
            <a:ext cx="5338354" cy="4163196"/>
          </a:xfrm>
          <a:prstGeom prst="roundRect">
            <a:avLst>
              <a:gd name="adj" fmla="val 1204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609600" y="6019800"/>
            <a:ext cx="6462712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example API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calls</a:t>
            </a:r>
            <a:endParaRPr lang="en-US" altLang="en-US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479425" y="2667000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AF9"/>
                </a:solidFill>
                <a:latin typeface="Calibri" pitchFamily="34" charset="0"/>
              </a:rPr>
              <a:t>A demo </a:t>
            </a:r>
            <a:r>
              <a:rPr lang="en-US" altLang="en-US" dirty="0" smtClean="0">
                <a:solidFill>
                  <a:srgbClr val="000AF9"/>
                </a:solidFill>
                <a:latin typeface="Calibri" pitchFamily="34" charset="0"/>
              </a:rPr>
              <a:t>of </a:t>
            </a:r>
            <a:r>
              <a:rPr lang="en-US" altLang="en-US" dirty="0" err="1" smtClean="0">
                <a:solidFill>
                  <a:srgbClr val="000AF9"/>
                </a:solidFill>
                <a:latin typeface="Calibri" pitchFamily="34" charset="0"/>
              </a:rPr>
              <a:t>GlowScript's</a:t>
            </a:r>
            <a:r>
              <a:rPr lang="en-US" altLang="en-US" dirty="0" smtClean="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rgbClr val="000AF9"/>
                </a:solidFill>
                <a:latin typeface="Calibri" pitchFamily="34" charset="0"/>
              </a:rPr>
              <a:t>API:</a:t>
            </a:r>
          </a:p>
        </p:txBody>
      </p:sp>
      <p:grpSp>
        <p:nvGrpSpPr>
          <p:cNvPr id="25606" name="Group 20"/>
          <p:cNvGrpSpPr>
            <a:grpSpLocks/>
          </p:cNvGrpSpPr>
          <p:nvPr/>
        </p:nvGrpSpPr>
        <p:grpSpPr bwMode="auto">
          <a:xfrm>
            <a:off x="8397339" y="3598863"/>
            <a:ext cx="412750" cy="452437"/>
            <a:chOff x="2928" y="1051"/>
            <a:chExt cx="840" cy="957"/>
          </a:xfrm>
        </p:grpSpPr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2928" y="1760"/>
              <a:ext cx="811" cy="248"/>
            </a:xfrm>
            <a:custGeom>
              <a:avLst/>
              <a:gdLst>
                <a:gd name="T0" fmla="*/ 411 w 1048"/>
                <a:gd name="T1" fmla="*/ 21 h 250"/>
                <a:gd name="T2" fmla="*/ 704 w 1048"/>
                <a:gd name="T3" fmla="*/ 82 h 250"/>
                <a:gd name="T4" fmla="*/ 736 w 1048"/>
                <a:gd name="T5" fmla="*/ 110 h 250"/>
                <a:gd name="T6" fmla="*/ 768 w 1048"/>
                <a:gd name="T7" fmla="*/ 137 h 250"/>
                <a:gd name="T8" fmla="*/ 811 w 1048"/>
                <a:gd name="T9" fmla="*/ 178 h 250"/>
                <a:gd name="T10" fmla="*/ 581 w 1048"/>
                <a:gd name="T11" fmla="*/ 246 h 250"/>
                <a:gd name="T12" fmla="*/ 63 w 1048"/>
                <a:gd name="T13" fmla="*/ 226 h 250"/>
                <a:gd name="T14" fmla="*/ 0 w 1048"/>
                <a:gd name="T15" fmla="*/ 205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5 h 250"/>
                <a:gd name="T22" fmla="*/ 213 w 1048"/>
                <a:gd name="T23" fmla="*/ 55 h 250"/>
                <a:gd name="T24" fmla="*/ 251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22"/>
            <p:cNvSpPr>
              <a:spLocks noChangeArrowheads="1"/>
            </p:cNvSpPr>
            <p:nvPr/>
          </p:nvSpPr>
          <p:spPr bwMode="auto">
            <a:xfrm>
              <a:off x="2964" y="1239"/>
              <a:ext cx="782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5" name="Oval 23"/>
            <p:cNvSpPr>
              <a:spLocks noChangeArrowheads="1"/>
            </p:cNvSpPr>
            <p:nvPr/>
          </p:nvSpPr>
          <p:spPr bwMode="auto">
            <a:xfrm rot="-1967255">
              <a:off x="3038" y="1383"/>
              <a:ext cx="187" cy="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Oval 24"/>
            <p:cNvSpPr>
              <a:spLocks noChangeArrowheads="1"/>
            </p:cNvSpPr>
            <p:nvPr/>
          </p:nvSpPr>
          <p:spPr bwMode="auto">
            <a:xfrm>
              <a:off x="3261" y="1383"/>
              <a:ext cx="223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7" name="Oval 25"/>
            <p:cNvSpPr>
              <a:spLocks noChangeArrowheads="1"/>
            </p:cNvSpPr>
            <p:nvPr/>
          </p:nvSpPr>
          <p:spPr bwMode="auto">
            <a:xfrm rot="-2071034">
              <a:off x="3522" y="1430"/>
              <a:ext cx="149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8" name="Oval 26"/>
            <p:cNvSpPr>
              <a:spLocks noChangeArrowheads="1"/>
            </p:cNvSpPr>
            <p:nvPr/>
          </p:nvSpPr>
          <p:spPr bwMode="auto">
            <a:xfrm>
              <a:off x="3119" y="1477"/>
              <a:ext cx="55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9" name="Oval 27"/>
            <p:cNvSpPr>
              <a:spLocks noChangeArrowheads="1"/>
            </p:cNvSpPr>
            <p:nvPr/>
          </p:nvSpPr>
          <p:spPr bwMode="auto">
            <a:xfrm>
              <a:off x="3342" y="1494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0" name="Oval 28"/>
            <p:cNvSpPr>
              <a:spLocks noChangeArrowheads="1"/>
            </p:cNvSpPr>
            <p:nvPr/>
          </p:nvSpPr>
          <p:spPr bwMode="auto">
            <a:xfrm>
              <a:off x="3542" y="1548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rot="-5400000">
              <a:off x="3290" y="1538"/>
              <a:ext cx="77" cy="446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2" name="Freeform 30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1 h 256"/>
                <a:gd name="T8" fmla="*/ 300 w 648"/>
                <a:gd name="T9" fmla="*/ 237 h 256"/>
                <a:gd name="T10" fmla="*/ 485 w 648"/>
                <a:gd name="T11" fmla="*/ 245 h 256"/>
                <a:gd name="T12" fmla="*/ 647 w 648"/>
                <a:gd name="T13" fmla="*/ 183 h 256"/>
                <a:gd name="T14" fmla="*/ 616 w 648"/>
                <a:gd name="T15" fmla="*/ 152 h 256"/>
                <a:gd name="T16" fmla="*/ 547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31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7 h 192"/>
                <a:gd name="T2" fmla="*/ 34 w 442"/>
                <a:gd name="T3" fmla="*/ 92 h 192"/>
                <a:gd name="T4" fmla="*/ 57 w 442"/>
                <a:gd name="T5" fmla="*/ 0 h 192"/>
                <a:gd name="T6" fmla="*/ 235 w 442"/>
                <a:gd name="T7" fmla="*/ 15 h 192"/>
                <a:gd name="T8" fmla="*/ 373 w 442"/>
                <a:gd name="T9" fmla="*/ 61 h 192"/>
                <a:gd name="T10" fmla="*/ 442 w 442"/>
                <a:gd name="T11" fmla="*/ 92 h 192"/>
                <a:gd name="T12" fmla="*/ 435 w 442"/>
                <a:gd name="T13" fmla="*/ 121 h 192"/>
                <a:gd name="T14" fmla="*/ 281 w 442"/>
                <a:gd name="T15" fmla="*/ 160 h 192"/>
                <a:gd name="T16" fmla="*/ 258 w 442"/>
                <a:gd name="T17" fmla="*/ 168 h 192"/>
                <a:gd name="T18" fmla="*/ 227 w 442"/>
                <a:gd name="T19" fmla="*/ 183 h 192"/>
                <a:gd name="T20" fmla="*/ 196 w 442"/>
                <a:gd name="T21" fmla="*/ 191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32"/>
            <p:cNvSpPr>
              <a:spLocks/>
            </p:cNvSpPr>
            <p:nvPr/>
          </p:nvSpPr>
          <p:spPr bwMode="auto">
            <a:xfrm>
              <a:off x="3025" y="180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3"/>
            <p:cNvSpPr>
              <a:spLocks/>
            </p:cNvSpPr>
            <p:nvPr/>
          </p:nvSpPr>
          <p:spPr bwMode="auto">
            <a:xfrm flipH="1">
              <a:off x="3455" y="181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5867400" y="2928574"/>
            <a:ext cx="2493963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cylinder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8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are those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last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two lines?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608" name="Text Box 50"/>
          <p:cNvSpPr txBox="1">
            <a:spLocks noChangeArrowheads="1"/>
          </p:cNvSpPr>
          <p:nvPr/>
        </p:nvSpPr>
        <p:spPr bwMode="auto">
          <a:xfrm>
            <a:off x="7454364" y="3352800"/>
            <a:ext cx="134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Cambria" pitchFamily="18" charset="0"/>
              </a:rPr>
              <a:t>at least it's not </a:t>
            </a:r>
            <a:r>
              <a:rPr lang="en-US" altLang="en-US" sz="1200" b="1" i="1">
                <a:latin typeface="Cambria" pitchFamily="18" charset="0"/>
              </a:rPr>
              <a:t>Visual C…</a:t>
            </a:r>
            <a:endParaRPr lang="en-US" altLang="en-US" sz="1200">
              <a:latin typeface="Cambria" pitchFamily="18" charset="0"/>
            </a:endParaRP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799523" y="1290935"/>
            <a:ext cx="7650144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n-US" b="1" i="1" dirty="0" smtClean="0">
                <a:solidFill>
                  <a:srgbClr val="000000"/>
                </a:solidFill>
                <a:latin typeface="Calibri" pitchFamily="34" charset="0"/>
              </a:rPr>
              <a:t>programming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 description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of how to use a software library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43200" y="4495800"/>
            <a:ext cx="2133600" cy="368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0961" y="3480137"/>
            <a:ext cx="426591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GlowScript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2.7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Vpython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 = cylinder()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while True: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rate(10)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This calls main when the file is run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__name__ == "__main__":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main()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Straight Arrow Connector 42"/>
          <p:cNvCxnSpPr>
            <a:cxnSpLocks noChangeShapeType="1"/>
          </p:cNvCxnSpPr>
          <p:nvPr/>
        </p:nvCxnSpPr>
        <p:spPr bwMode="auto">
          <a:xfrm flipH="1" flipV="1">
            <a:off x="2051052" y="4632711"/>
            <a:ext cx="1641474" cy="14894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Arrow Connector 42"/>
          <p:cNvCxnSpPr>
            <a:cxnSpLocks noChangeShapeType="1"/>
          </p:cNvCxnSpPr>
          <p:nvPr/>
        </p:nvCxnSpPr>
        <p:spPr bwMode="auto">
          <a:xfrm flipH="1" flipV="1">
            <a:off x="2667000" y="4191000"/>
            <a:ext cx="1025526" cy="19311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03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44" y="1098885"/>
            <a:ext cx="5593681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52026">
            <a:off x="5641561" y="3603967"/>
            <a:ext cx="208223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sz="4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shapes!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 rot="20660475">
            <a:off x="322655" y="3288831"/>
            <a:ext cx="249297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constructors + methods!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5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1" y="1113665"/>
            <a:ext cx="7754433" cy="54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15232"/>
            <a:ext cx="4668253" cy="58366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Rounded Rectangle 4"/>
          <p:cNvSpPr>
            <a:spLocks noChangeArrowheads="1"/>
          </p:cNvSpPr>
          <p:nvPr/>
        </p:nvSpPr>
        <p:spPr bwMode="auto">
          <a:xfrm>
            <a:off x="5410200" y="2190108"/>
            <a:ext cx="3393380" cy="117397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5334720" y="3421533"/>
            <a:ext cx="2766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more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objects and API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calls</a:t>
            </a:r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393032" y="3767283"/>
            <a:ext cx="462459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True: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</a:t>
            </a:r>
            <a:r>
              <a:rPr lang="en-US" altLang="en-US" sz="1800" b="1" dirty="0" smtClean="0">
                <a:latin typeface="Courier New" pitchFamily="49" charset="0"/>
              </a:rPr>
              <a:t>rate(30)  </a:t>
            </a:r>
            <a:r>
              <a:rPr lang="en-US" altLang="en-US" sz="1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# times/sec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b.pos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is"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# 2: change position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794544" y="215232"/>
            <a:ext cx="2495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b="1" i="1" dirty="0">
              <a:latin typeface="Cambria" pitchFamily="18" charset="0"/>
            </a:endParaRPr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456139" y="2971800"/>
            <a:ext cx="3345120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Then, run a simulation using those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40210" y="423060"/>
            <a:ext cx="4225925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 up world with 3d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227900" y="3773111"/>
            <a:ext cx="2983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(most will be added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before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while loop)</a:t>
            </a:r>
            <a:endParaRPr lang="en-US" alt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2133601" y="3804051"/>
            <a:ext cx="600402" cy="314061"/>
          </a:xfrm>
          <a:prstGeom prst="rightArrow">
            <a:avLst/>
          </a:prstGeom>
          <a:solidFill>
            <a:schemeClr val="bg1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20951" y="21864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scene.autoscale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>
                <a:solidFill>
                  <a:srgbClr val="7030A0"/>
                </a:solidFill>
                <a:latin typeface="Courier New" pitchFamily="49" charset="0"/>
              </a:rPr>
              <a:t>False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c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cylinder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vec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(4,0,0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lvl="0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a = </a:t>
            </a: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sphere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vec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(0,0,4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))</a:t>
            </a:r>
            <a:endParaRPr lang="en-US" altLang="en-US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10" y="933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Courier New" pitchFamily="49" charset="0"/>
              </a:rPr>
              <a:t>b </a:t>
            </a:r>
            <a:r>
              <a:rPr lang="en-US" altLang="en-US" b="1" dirty="0">
                <a:latin typeface="Courier New" pitchFamily="49" charset="0"/>
              </a:rPr>
              <a:t>= </a:t>
            </a:r>
            <a:r>
              <a:rPr lang="en-US" altLang="en-US" b="1" dirty="0" smtClean="0">
                <a:latin typeface="Courier New" pitchFamily="49" charset="0"/>
              </a:rPr>
              <a:t>box()</a:t>
            </a:r>
            <a:endParaRPr lang="en-US" alt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b.color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1: change colors…</a:t>
            </a:r>
            <a:endParaRPr lang="en-US" alt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8908" y="1820776"/>
            <a:ext cx="312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3: add objects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1259567">
            <a:off x="4361652" y="2228718"/>
            <a:ext cx="600402" cy="31406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9158" y="1402630"/>
            <a:ext cx="1285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00" dirty="0" err="1">
                <a:solidFill>
                  <a:srgbClr val="000000"/>
                </a:solidFill>
                <a:latin typeface="Calibri" pitchFamily="34" charset="0"/>
              </a:rPr>
              <a:t>color.red</a:t>
            </a: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 or a tuple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4603522"/>
            <a:ext cx="369344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4: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define velocity   (above loop) 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5: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then, change </a:t>
            </a:r>
            <a:r>
              <a:rPr lang="en-US" altLang="en-US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pos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>(in loop)</a:t>
            </a:r>
            <a:endParaRPr lang="en-US" altLang="en-US" b="1" dirty="0" smtClean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04601" y="6184993"/>
            <a:ext cx="462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7890C"/>
                </a:solidFill>
                <a:latin typeface="Courier New" pitchFamily="49" charset="0"/>
              </a:rPr>
              <a:t>if </a:t>
            </a:r>
            <a:r>
              <a:rPr lang="en-US" altLang="en-US" sz="1600" b="1" dirty="0" smtClean="0">
                <a:latin typeface="Courier New" pitchFamily="49" charset="0"/>
              </a:rPr>
              <a:t>__name__ == "__main__":</a:t>
            </a:r>
          </a:p>
          <a:p>
            <a:pPr eaLnBrk="1" hangingPunct="1"/>
            <a:r>
              <a:rPr lang="en-US" altLang="en-US" sz="1600" b="1" dirty="0">
                <a:latin typeface="Courier New" pitchFamily="49" charset="0"/>
              </a:rPr>
              <a:t> </a:t>
            </a:r>
            <a:r>
              <a:rPr lang="en-US" altLang="en-US" sz="1600" b="1" dirty="0" smtClean="0">
                <a:latin typeface="Courier New" pitchFamily="49" charset="0"/>
              </a:rPr>
              <a:t> main()</a:t>
            </a:r>
            <a:endParaRPr lang="en-US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4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Connect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, Part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en-US" altLang="en-US" sz="4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69794" y="241957"/>
            <a:ext cx="339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hw12pr2.py</a:t>
            </a:r>
            <a:endParaRPr lang="en-US" altLang="en-US" sz="4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57800" y="1447800"/>
            <a:ext cx="3148013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colsToWin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(self, ox)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7800" y="3779018"/>
            <a:ext cx="31480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(self, ox)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58873" y="6107668"/>
            <a:ext cx="31480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hostGame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(self)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Oval 103"/>
          <p:cNvSpPr>
            <a:spLocks noChangeArrowheads="1"/>
          </p:cNvSpPr>
          <p:nvPr/>
        </p:nvSpPr>
        <p:spPr bwMode="auto">
          <a:xfrm>
            <a:off x="1050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" name="Oval 104"/>
          <p:cNvSpPr>
            <a:spLocks noChangeArrowheads="1"/>
          </p:cNvSpPr>
          <p:nvPr/>
        </p:nvSpPr>
        <p:spPr bwMode="auto">
          <a:xfrm>
            <a:off x="1050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" name="Oval 105"/>
          <p:cNvSpPr>
            <a:spLocks noChangeArrowheads="1"/>
          </p:cNvSpPr>
          <p:nvPr/>
        </p:nvSpPr>
        <p:spPr bwMode="auto">
          <a:xfrm>
            <a:off x="1050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Oval 106"/>
          <p:cNvSpPr>
            <a:spLocks noChangeArrowheads="1"/>
          </p:cNvSpPr>
          <p:nvPr/>
        </p:nvSpPr>
        <p:spPr bwMode="auto">
          <a:xfrm>
            <a:off x="1050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050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" name="Oval 108"/>
          <p:cNvSpPr>
            <a:spLocks noChangeArrowheads="1"/>
          </p:cNvSpPr>
          <p:nvPr/>
        </p:nvSpPr>
        <p:spPr bwMode="auto">
          <a:xfrm>
            <a:off x="2196592" y="3327971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1431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" name="Oval 110"/>
          <p:cNvSpPr>
            <a:spLocks noChangeArrowheads="1"/>
          </p:cNvSpPr>
          <p:nvPr/>
        </p:nvSpPr>
        <p:spPr bwMode="auto">
          <a:xfrm>
            <a:off x="1431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1431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Oval 112"/>
          <p:cNvSpPr>
            <a:spLocks noChangeArrowheads="1"/>
          </p:cNvSpPr>
          <p:nvPr/>
        </p:nvSpPr>
        <p:spPr bwMode="auto">
          <a:xfrm>
            <a:off x="1431925" y="2592959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Oval 113"/>
          <p:cNvSpPr>
            <a:spLocks noChangeArrowheads="1"/>
          </p:cNvSpPr>
          <p:nvPr/>
        </p:nvSpPr>
        <p:spPr bwMode="auto">
          <a:xfrm>
            <a:off x="1431925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1812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Oval 116"/>
          <p:cNvSpPr>
            <a:spLocks noChangeArrowheads="1"/>
          </p:cNvSpPr>
          <p:nvPr/>
        </p:nvSpPr>
        <p:spPr bwMode="auto">
          <a:xfrm>
            <a:off x="1812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8" name="Oval 117"/>
          <p:cNvSpPr>
            <a:spLocks noChangeArrowheads="1"/>
          </p:cNvSpPr>
          <p:nvPr/>
        </p:nvSpPr>
        <p:spPr bwMode="auto">
          <a:xfrm>
            <a:off x="1812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9" name="Oval 118"/>
          <p:cNvSpPr>
            <a:spLocks noChangeArrowheads="1"/>
          </p:cNvSpPr>
          <p:nvPr/>
        </p:nvSpPr>
        <p:spPr bwMode="auto">
          <a:xfrm>
            <a:off x="2203450" y="257649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2203450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" name="Oval 122"/>
          <p:cNvSpPr>
            <a:spLocks noChangeArrowheads="1"/>
          </p:cNvSpPr>
          <p:nvPr/>
        </p:nvSpPr>
        <p:spPr bwMode="auto">
          <a:xfrm>
            <a:off x="2203450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Oval 123"/>
          <p:cNvSpPr>
            <a:spLocks noChangeArrowheads="1"/>
          </p:cNvSpPr>
          <p:nvPr/>
        </p:nvSpPr>
        <p:spPr bwMode="auto">
          <a:xfrm>
            <a:off x="2203450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Oval 124"/>
          <p:cNvSpPr>
            <a:spLocks noChangeArrowheads="1"/>
          </p:cNvSpPr>
          <p:nvPr/>
        </p:nvSpPr>
        <p:spPr bwMode="auto">
          <a:xfrm>
            <a:off x="2577921" y="2592959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Oval 125"/>
          <p:cNvSpPr>
            <a:spLocks noChangeArrowheads="1"/>
          </p:cNvSpPr>
          <p:nvPr/>
        </p:nvSpPr>
        <p:spPr bwMode="auto">
          <a:xfrm>
            <a:off x="2577921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Oval 127"/>
          <p:cNvSpPr>
            <a:spLocks noChangeArrowheads="1"/>
          </p:cNvSpPr>
          <p:nvPr/>
        </p:nvSpPr>
        <p:spPr bwMode="auto">
          <a:xfrm>
            <a:off x="2574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2574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Oval 129"/>
          <p:cNvSpPr>
            <a:spLocks noChangeArrowheads="1"/>
          </p:cNvSpPr>
          <p:nvPr/>
        </p:nvSpPr>
        <p:spPr bwMode="auto">
          <a:xfrm>
            <a:off x="2574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Oval 132"/>
          <p:cNvSpPr>
            <a:spLocks noChangeArrowheads="1"/>
          </p:cNvSpPr>
          <p:nvPr/>
        </p:nvSpPr>
        <p:spPr bwMode="auto">
          <a:xfrm>
            <a:off x="2574925" y="3320034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Oval 133"/>
          <p:cNvSpPr>
            <a:spLocks noChangeArrowheads="1"/>
          </p:cNvSpPr>
          <p:nvPr/>
        </p:nvSpPr>
        <p:spPr bwMode="auto">
          <a:xfrm>
            <a:off x="2955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" name="Oval 134"/>
          <p:cNvSpPr>
            <a:spLocks noChangeArrowheads="1"/>
          </p:cNvSpPr>
          <p:nvPr/>
        </p:nvSpPr>
        <p:spPr bwMode="auto">
          <a:xfrm>
            <a:off x="2955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" name="Oval 135"/>
          <p:cNvSpPr>
            <a:spLocks noChangeArrowheads="1"/>
          </p:cNvSpPr>
          <p:nvPr/>
        </p:nvSpPr>
        <p:spPr bwMode="auto">
          <a:xfrm>
            <a:off x="2955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4" name="Oval 136"/>
          <p:cNvSpPr>
            <a:spLocks noChangeArrowheads="1"/>
          </p:cNvSpPr>
          <p:nvPr/>
        </p:nvSpPr>
        <p:spPr bwMode="auto">
          <a:xfrm>
            <a:off x="2955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" name="Oval 137"/>
          <p:cNvSpPr>
            <a:spLocks noChangeArrowheads="1"/>
          </p:cNvSpPr>
          <p:nvPr/>
        </p:nvSpPr>
        <p:spPr bwMode="auto">
          <a:xfrm>
            <a:off x="2955925" y="2956496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" name="Oval 139"/>
          <p:cNvSpPr>
            <a:spLocks noChangeArrowheads="1"/>
          </p:cNvSpPr>
          <p:nvPr/>
        </p:nvSpPr>
        <p:spPr bwMode="auto">
          <a:xfrm>
            <a:off x="3336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Oval 140"/>
          <p:cNvSpPr>
            <a:spLocks noChangeArrowheads="1"/>
          </p:cNvSpPr>
          <p:nvPr/>
        </p:nvSpPr>
        <p:spPr bwMode="auto">
          <a:xfrm>
            <a:off x="3336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Oval 141"/>
          <p:cNvSpPr>
            <a:spLocks noChangeArrowheads="1"/>
          </p:cNvSpPr>
          <p:nvPr/>
        </p:nvSpPr>
        <p:spPr bwMode="auto">
          <a:xfrm>
            <a:off x="3336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Oval 142"/>
          <p:cNvSpPr>
            <a:spLocks noChangeArrowheads="1"/>
          </p:cNvSpPr>
          <p:nvPr/>
        </p:nvSpPr>
        <p:spPr bwMode="auto">
          <a:xfrm>
            <a:off x="3336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Oval 143"/>
          <p:cNvSpPr>
            <a:spLocks noChangeArrowheads="1"/>
          </p:cNvSpPr>
          <p:nvPr/>
        </p:nvSpPr>
        <p:spPr bwMode="auto">
          <a:xfrm>
            <a:off x="3336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1" name="Oval 144"/>
          <p:cNvSpPr>
            <a:spLocks noChangeArrowheads="1"/>
          </p:cNvSpPr>
          <p:nvPr/>
        </p:nvSpPr>
        <p:spPr bwMode="auto">
          <a:xfrm>
            <a:off x="3336925" y="3320034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Rectangle 145"/>
          <p:cNvSpPr>
            <a:spLocks noChangeArrowheads="1"/>
          </p:cNvSpPr>
          <p:nvPr/>
        </p:nvSpPr>
        <p:spPr bwMode="auto">
          <a:xfrm>
            <a:off x="990600" y="1419796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" name="Text Box 147"/>
          <p:cNvSpPr txBox="1">
            <a:spLocks noChangeArrowheads="1"/>
          </p:cNvSpPr>
          <p:nvPr/>
        </p:nvSpPr>
        <p:spPr bwMode="auto">
          <a:xfrm>
            <a:off x="914400" y="4002088"/>
            <a:ext cx="30480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|X|O| 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X|O| |X|X|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|O|O|O|O|X|O|X|</a:t>
            </a:r>
            <a:endParaRPr lang="en-US" b="1" dirty="0">
              <a:solidFill>
                <a:srgbClr val="333399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4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8971" y="1892121"/>
            <a:ext cx="236537" cy="257175"/>
            <a:chOff x="2928" y="1051"/>
            <a:chExt cx="840" cy="957"/>
          </a:xfrm>
        </p:grpSpPr>
        <p:sp>
          <p:nvSpPr>
            <p:cNvPr id="105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8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0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6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7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18" name="Oval 166" descr="Dark vertical"/>
          <p:cNvSpPr>
            <a:spLocks noChangeArrowheads="1"/>
          </p:cNvSpPr>
          <p:nvPr/>
        </p:nvSpPr>
        <p:spPr bwMode="auto">
          <a:xfrm>
            <a:off x="1441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9" name="Oval 167" descr="Dark vertical"/>
          <p:cNvSpPr>
            <a:spLocks noChangeArrowheads="1"/>
          </p:cNvSpPr>
          <p:nvPr/>
        </p:nvSpPr>
        <p:spPr bwMode="auto">
          <a:xfrm>
            <a:off x="1822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" name="Oval 170" descr="Dark vertical"/>
          <p:cNvSpPr>
            <a:spLocks noChangeArrowheads="1"/>
          </p:cNvSpPr>
          <p:nvPr/>
        </p:nvSpPr>
        <p:spPr bwMode="auto">
          <a:xfrm>
            <a:off x="2955925" y="331368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" name="Oval 168" descr="Dark vertical"/>
          <p:cNvSpPr>
            <a:spLocks noChangeArrowheads="1"/>
          </p:cNvSpPr>
          <p:nvPr/>
        </p:nvSpPr>
        <p:spPr bwMode="auto">
          <a:xfrm>
            <a:off x="1814327" y="295546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4" name="Oval 170" descr="Dark vertical"/>
          <p:cNvSpPr>
            <a:spLocks noChangeArrowheads="1"/>
          </p:cNvSpPr>
          <p:nvPr/>
        </p:nvSpPr>
        <p:spPr bwMode="auto">
          <a:xfrm>
            <a:off x="1808162" y="2591927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5" name="Oval 118"/>
          <p:cNvSpPr>
            <a:spLocks noChangeArrowheads="1"/>
          </p:cNvSpPr>
          <p:nvPr/>
        </p:nvSpPr>
        <p:spPr bwMode="auto">
          <a:xfrm>
            <a:off x="2203450" y="295223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5208431" y="1941215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')  # red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329" y="134007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endParaRPr lang="en-US" sz="3200" dirty="0"/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5208430" y="2643717"/>
            <a:ext cx="335543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')  # black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68" descr="Dark vertical"/>
          <p:cNvSpPr>
            <a:spLocks noChangeArrowheads="1"/>
          </p:cNvSpPr>
          <p:nvPr/>
        </p:nvSpPr>
        <p:spPr bwMode="auto">
          <a:xfrm>
            <a:off x="1050925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5208431" y="4490766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')  # red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5208430" y="5193268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')  # black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1504" name="Rectangle 21503"/>
          <p:cNvSpPr/>
          <p:nvPr/>
        </p:nvSpPr>
        <p:spPr>
          <a:xfrm>
            <a:off x="6678103" y="1159902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678103" y="3505104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52926" y="179136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02768" y="294552"/>
            <a:ext cx="4660232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 dirty="0" err="1" smtClean="0">
                <a:latin typeface="+mj-lt"/>
              </a:rPr>
              <a:t>b.pos</a:t>
            </a:r>
            <a:r>
              <a:rPr lang="en-US" altLang="en-US" sz="2700" dirty="0" smtClean="0">
                <a:latin typeface="Cambria" pitchFamily="18" charset="0"/>
              </a:rPr>
              <a:t>, </a:t>
            </a:r>
            <a:r>
              <a:rPr lang="en-US" altLang="en-US" sz="2700" b="1" dirty="0" err="1" smtClean="0">
                <a:latin typeface="+mj-lt"/>
              </a:rPr>
              <a:t>b.vel</a:t>
            </a:r>
            <a:r>
              <a:rPr lang="en-US" altLang="en-US" sz="2700" dirty="0" smtClean="0">
                <a:latin typeface="Cambria" pitchFamily="18" charset="0"/>
              </a:rPr>
              <a:t>,…  are vectors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46367"/>
            <a:ext cx="586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</a:t>
            </a:r>
            <a:r>
              <a:rPr lang="en-US" altLang="en-US" sz="3200" b="1" dirty="0" smtClean="0">
                <a:solidFill>
                  <a:srgbClr val="CCECFF"/>
                </a:solidFill>
                <a:latin typeface="Courier New" pitchFamily="49" charset="0"/>
              </a:rPr>
              <a:t>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(1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, 0, 0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465766"/>
            <a:ext cx="760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*0.2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3978441" y="5075367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2180" y="5525869"/>
            <a:ext cx="341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component-by-component addition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5400000">
            <a:off x="6400800" y="1938754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21650" y="2496235"/>
            <a:ext cx="63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vel.x</a:t>
            </a:r>
            <a:endParaRPr lang="en-US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93144" y="2325969"/>
            <a:ext cx="62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vel.y</a:t>
            </a:r>
            <a:endParaRPr lang="en-US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84285" y="2119607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vel.z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2960" y="2074792"/>
            <a:ext cx="162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named components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7762" y="2155703"/>
            <a:ext cx="0" cy="34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305698" y="2155703"/>
            <a:ext cx="0" cy="24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 rot="2159325">
            <a:off x="5978701" y="3660592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53200" y="3429000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scalar multiplication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85800" y="3271392"/>
            <a:ext cx="586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</a:t>
            </a:r>
            <a:r>
              <a:rPr lang="en-US" altLang="en-US" sz="3200" b="1" dirty="0" smtClean="0">
                <a:solidFill>
                  <a:srgbClr val="CCECFF"/>
                </a:solidFill>
                <a:latin typeface="Courier New" pitchFamily="49" charset="0"/>
              </a:rPr>
              <a:t>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(0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, 0, 0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37762" y="2865567"/>
            <a:ext cx="0" cy="445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81634" y="2749261"/>
            <a:ext cx="0" cy="549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48981" y="2532693"/>
            <a:ext cx="0" cy="73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753098" y="6366302"/>
            <a:ext cx="3290990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i="1" dirty="0" smtClean="0">
                <a:latin typeface="Cambria" pitchFamily="18" charset="0"/>
              </a:rPr>
              <a:t>let's compare with tuples…</a:t>
            </a:r>
            <a:endParaRPr lang="en-US" altLang="en-US" sz="21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74251" y="396541"/>
            <a:ext cx="2959768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act like "</a:t>
            </a:r>
            <a:r>
              <a:rPr lang="en-US" altLang="en-US" sz="2000" i="1" dirty="0" smtClean="0">
                <a:latin typeface="Cambria" pitchFamily="18" charset="0"/>
              </a:rPr>
              <a:t>arrows</a:t>
            </a:r>
            <a:r>
              <a:rPr lang="en-US" altLang="en-US" sz="2000" dirty="0">
                <a:latin typeface="Cambria" pitchFamily="18" charset="0"/>
              </a:rPr>
              <a:t>"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19400" y="6400800"/>
            <a:ext cx="6155018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</a:t>
            </a:r>
            <a:r>
              <a:rPr lang="en-US" altLang="en-US" dirty="0" smtClean="0">
                <a:latin typeface="Cambria" pitchFamily="18" charset="0"/>
              </a:rPr>
              <a:t>www.glowscript.org/docs/VPythonDocs/vector.html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" y="1905000"/>
            <a:ext cx="7335274" cy="4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81400" y="396541"/>
            <a:ext cx="51054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lots of support… (don't write your own)</a:t>
            </a:r>
            <a:endParaRPr lang="en-US" altLang="en-US" sz="20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" y="2057400"/>
            <a:ext cx="7297169" cy="4201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6400800"/>
            <a:ext cx="6155018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</a:t>
            </a:r>
            <a:r>
              <a:rPr lang="en-US" altLang="en-US" dirty="0" smtClean="0">
                <a:latin typeface="Cambria" pitchFamily="18" charset="0"/>
              </a:rPr>
              <a:t>www.glowscript.org/docs/VPythonDocs/vector.html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4620182" y="232459"/>
            <a:ext cx="4205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Documentation!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8" y="1219200"/>
            <a:ext cx="8436429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267200"/>
            <a:ext cx="8609797" cy="2209800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40164"/>
            <a:ext cx="30149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vpython.org/contents/docs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4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954341">
            <a:off x="5417445" y="3659278"/>
            <a:ext cx="3525917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Let's run it!</a:t>
            </a:r>
            <a:endParaRPr lang="en-US" sz="4200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854242" y="1066800"/>
            <a:ext cx="798495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Try out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   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Make a few changes to the starter code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Implement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 collisions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	(</a:t>
            </a:r>
            <a:r>
              <a:rPr lang="en-US" altLang="en-US" sz="2800" b="1" i="1" dirty="0">
                <a:solidFill>
                  <a:srgbClr val="009900"/>
                </a:solidFill>
                <a:latin typeface="Cambria" panose="02040503050406030204" pitchFamily="18" charset="0"/>
              </a:rPr>
              <a:t>3</a:t>
            </a: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) Improve your alien!</a:t>
            </a:r>
          </a:p>
          <a:p>
            <a:pPr>
              <a:spcBef>
                <a:spcPct val="50000"/>
              </a:spcBef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(4) </a:t>
            </a:r>
            <a:r>
              <a:rPr lang="en-US" altLang="en-US" sz="2800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Optional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add scoring, enemies, or  a moving target, hoops, traps, holes, etc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.—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your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own game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23407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goals</a:t>
            </a:r>
          </a:p>
        </p:txBody>
      </p:sp>
      <p:sp>
        <p:nvSpPr>
          <p:cNvPr id="3" name="Down Arrow 2"/>
          <p:cNvSpPr/>
          <p:nvPr/>
        </p:nvSpPr>
        <p:spPr>
          <a:xfrm rot="7128443">
            <a:off x="6858001" y="5708781"/>
            <a:ext cx="533400" cy="92606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final-project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3364" y="4315984"/>
            <a:ext cx="36576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2951252"/>
            <a:ext cx="3657600" cy="228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02157"/>
            <a:ext cx="4503506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Collisions…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6469" r="-1" b="35338"/>
          <a:stretch/>
        </p:blipFill>
        <p:spPr>
          <a:xfrm>
            <a:off x="3200400" y="286034"/>
            <a:ext cx="5702968" cy="1916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2590800"/>
            <a:ext cx="96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 #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if the ball hits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wallA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</a:rPr>
              <a:t>ball.pos.z</a:t>
            </a:r>
            <a:r>
              <a:rPr lang="en-US" dirty="0">
                <a:latin typeface="Consolas" panose="020B0609020204030204" pitchFamily="49" charset="0"/>
              </a:rPr>
              <a:t> &lt; </a:t>
            </a:r>
            <a:r>
              <a:rPr lang="en-US" dirty="0" err="1">
                <a:latin typeface="Consolas" panose="020B0609020204030204" pitchFamily="49" charset="0"/>
              </a:rPr>
              <a:t>wallA.pos.z</a:t>
            </a:r>
            <a:r>
              <a:rPr lang="en-US" dirty="0">
                <a:latin typeface="Consolas" panose="020B0609020204030204" pitchFamily="49" charset="0"/>
              </a:rPr>
              <a:t>: </a:t>
            </a: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 # </a:t>
            </a:r>
            <a:r>
              <a:rPr lang="en-US" dirty="0">
                <a:latin typeface="Consolas" panose="020B0609020204030204" pitchFamily="49" charset="0"/>
              </a:rPr>
              <a:t>hit - check for z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ball.pos.z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wallA.pos.z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    # </a:t>
            </a:r>
            <a:r>
              <a:rPr lang="en-US" dirty="0">
                <a:latin typeface="Consolas" panose="020B0609020204030204" pitchFamily="49" charset="0"/>
              </a:rPr>
              <a:t>bring back into bounds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ball.vel.z</a:t>
            </a:r>
            <a:r>
              <a:rPr lang="en-US" dirty="0">
                <a:latin typeface="Consolas" panose="020B0609020204030204" pitchFamily="49" charset="0"/>
              </a:rPr>
              <a:t> *= -1.0        </a:t>
            </a: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# </a:t>
            </a:r>
            <a:r>
              <a:rPr lang="en-US" dirty="0">
                <a:latin typeface="Consolas" panose="020B0609020204030204" pitchFamily="49" charset="0"/>
              </a:rPr>
              <a:t>reverse the z velocity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 # if the ball hits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wallB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</a:rPr>
              <a:t>ball.pos.x</a:t>
            </a:r>
            <a:r>
              <a:rPr lang="en-US" dirty="0">
                <a:latin typeface="Consolas" panose="020B0609020204030204" pitchFamily="49" charset="0"/>
              </a:rPr>
              <a:t> &lt; </a:t>
            </a:r>
            <a:r>
              <a:rPr lang="en-US" dirty="0" err="1">
                <a:latin typeface="Consolas" panose="020B0609020204030204" pitchFamily="49" charset="0"/>
              </a:rPr>
              <a:t>wallB.pos.x</a:t>
            </a:r>
            <a:r>
              <a:rPr lang="en-US" dirty="0" smtClean="0">
                <a:latin typeface="Consolas" panose="020B0609020204030204" pitchFamily="49" charset="0"/>
              </a:rPr>
              <a:t>:      </a:t>
            </a:r>
            <a:r>
              <a:rPr lang="en-US" dirty="0">
                <a:latin typeface="Consolas" panose="020B0609020204030204" pitchFamily="49" charset="0"/>
              </a:rPr>
              <a:t># hit - check for x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ball.pos.x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wallB.pos.x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latin typeface="Consolas" panose="020B0609020204030204" pitchFamily="49" charset="0"/>
              </a:rPr>
              <a:t># </a:t>
            </a:r>
            <a:r>
              <a:rPr lang="en-US" dirty="0">
                <a:latin typeface="Consolas" panose="020B0609020204030204" pitchFamily="49" charset="0"/>
              </a:rPr>
              <a:t>bring back into bounds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 err="1">
                <a:latin typeface="Consolas" panose="020B0609020204030204" pitchFamily="49" charset="0"/>
              </a:rPr>
              <a:t>ball.vel.x</a:t>
            </a:r>
            <a:r>
              <a:rPr lang="en-US" dirty="0">
                <a:latin typeface="Consolas" panose="020B0609020204030204" pitchFamily="49" charset="0"/>
              </a:rPr>
              <a:t> *= -1.0       </a:t>
            </a:r>
            <a:r>
              <a:rPr lang="en-US" dirty="0" smtClean="0">
                <a:latin typeface="Consolas" panose="020B0609020204030204" pitchFamily="49" charset="0"/>
              </a:rPr>
              <a:t>     </a:t>
            </a:r>
            <a:r>
              <a:rPr lang="en-US" dirty="0" smtClean="0">
                <a:latin typeface="Consolas" panose="020B0609020204030204" pitchFamily="49" charset="0"/>
              </a:rPr>
              <a:t># </a:t>
            </a:r>
            <a:r>
              <a:rPr lang="en-US" dirty="0">
                <a:latin typeface="Consolas" panose="020B0609020204030204" pitchFamily="49" charset="0"/>
              </a:rPr>
              <a:t>reverse the x velocity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   # if the ball collides with the alien, give 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</a:rPr>
              <a:t>a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vertical velocity</a:t>
            </a:r>
          </a:p>
          <a:p>
            <a:r>
              <a:rPr lang="en-US" dirty="0">
                <a:latin typeface="Consolas" panose="020B0609020204030204" pitchFamily="49" charset="0"/>
              </a:rPr>
              <a:t>    if </a:t>
            </a:r>
            <a:r>
              <a:rPr lang="en-US" dirty="0" smtClean="0">
                <a:latin typeface="Consolas" panose="020B0609020204030204" pitchFamily="49" charset="0"/>
              </a:rPr>
              <a:t>mag(</a:t>
            </a:r>
            <a:r>
              <a:rPr lang="en-US" dirty="0" err="1" smtClean="0">
                <a:latin typeface="Consolas" panose="020B0609020204030204" pitchFamily="49" charset="0"/>
              </a:rPr>
              <a:t>ball.pos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 smtClean="0">
                <a:latin typeface="Consolas" panose="020B0609020204030204" pitchFamily="49" charset="0"/>
              </a:rPr>
              <a:t>alien.pos</a:t>
            </a:r>
            <a:r>
              <a:rPr lang="en-US" dirty="0" smtClean="0">
                <a:latin typeface="Consolas" panose="020B0609020204030204" pitchFamily="49" charset="0"/>
              </a:rPr>
              <a:t>) </a:t>
            </a:r>
            <a:r>
              <a:rPr lang="en-US" dirty="0">
                <a:latin typeface="Consolas" panose="020B0609020204030204" pitchFamily="49" charset="0"/>
              </a:rPr>
              <a:t>&lt; 1.0:</a:t>
            </a:r>
          </a:p>
          <a:p>
            <a:r>
              <a:rPr lang="en-US" dirty="0">
                <a:latin typeface="Consolas" panose="020B0609020204030204" pitchFamily="49" charset="0"/>
              </a:rPr>
              <a:t>        print(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"To infinity and beyond!"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latin typeface="Consolas" panose="020B0609020204030204" pitchFamily="49" charset="0"/>
              </a:rPr>
              <a:t>alien.vel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vector(0</a:t>
            </a:r>
            <a:r>
              <a:rPr lang="en-US" dirty="0" smtClean="0">
                <a:latin typeface="Consolas" panose="020B0609020204030204" pitchFamily="49" charset="0"/>
              </a:rPr>
              <a:t>, 1, 0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860932" y="6009068"/>
            <a:ext cx="27561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point-to-point collisions</a:t>
            </a:r>
            <a:endParaRPr lang="en-US" altLang="en-US" sz="1800" dirty="0">
              <a:latin typeface="Cambria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81400" y="2092985"/>
            <a:ext cx="275613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point-to-line collisions</a:t>
            </a:r>
            <a:endParaRPr lang="en-US" alt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943600" y="152400"/>
            <a:ext cx="31242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compound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1" y="228600"/>
            <a:ext cx="5505189" cy="64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943600" y="152400"/>
            <a:ext cx="31242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compound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29400" r="2155" b="35703"/>
          <a:stretch/>
        </p:blipFill>
        <p:spPr>
          <a:xfrm>
            <a:off x="1266671" y="1219200"/>
            <a:ext cx="7591318" cy="274961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29194" y="3576935"/>
            <a:ext cx="2667000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itchFamily="18" charset="0"/>
              </a:rPr>
              <a:t>What's what here?</a:t>
            </a:r>
            <a:endParaRPr lang="en-US" altLang="en-US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1" y="228600"/>
            <a:ext cx="5505189" cy="6463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397276"/>
            <a:ext cx="8915400" cy="230832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alien_body</a:t>
            </a:r>
            <a:r>
              <a:rPr lang="en-US" dirty="0" smtClean="0"/>
              <a:t> </a:t>
            </a:r>
            <a:r>
              <a:rPr lang="en-US" dirty="0"/>
              <a:t>= sphere( size=1.0*vector(1,1,1), </a:t>
            </a:r>
            <a:r>
              <a:rPr lang="en-US" dirty="0" err="1"/>
              <a:t>pos</a:t>
            </a:r>
            <a:r>
              <a:rPr lang="en-US" dirty="0"/>
              <a:t>=vector(0,0,0), color=</a:t>
            </a:r>
            <a:r>
              <a:rPr lang="en-US" dirty="0" err="1"/>
              <a:t>color.green</a:t>
            </a:r>
            <a:r>
              <a:rPr lang="en-US" dirty="0"/>
              <a:t> )</a:t>
            </a:r>
          </a:p>
          <a:p>
            <a:r>
              <a:rPr lang="en-US" dirty="0"/>
              <a:t>    alien_eye1 = sphere( size=0.3*vector(1,1,1), </a:t>
            </a:r>
            <a:r>
              <a:rPr lang="en-US" dirty="0" err="1"/>
              <a:t>pos</a:t>
            </a:r>
            <a:r>
              <a:rPr lang="en-US" dirty="0"/>
              <a:t>=.42*vector(.7,.5,.2), color=</a:t>
            </a:r>
            <a:r>
              <a:rPr lang="en-US" dirty="0" err="1"/>
              <a:t>color.white</a:t>
            </a:r>
            <a:r>
              <a:rPr lang="en-US" dirty="0"/>
              <a:t> )</a:t>
            </a:r>
          </a:p>
          <a:p>
            <a:r>
              <a:rPr lang="en-US" dirty="0"/>
              <a:t>    alien_eye2 = sphere( size=0.3*vector(1,1,1), </a:t>
            </a:r>
            <a:r>
              <a:rPr lang="en-US" dirty="0" err="1"/>
              <a:t>pos</a:t>
            </a:r>
            <a:r>
              <a:rPr lang="en-US" dirty="0"/>
              <a:t>=.42*vector(.2,.5,.7), color=</a:t>
            </a:r>
            <a:r>
              <a:rPr lang="en-US" dirty="0" err="1"/>
              <a:t>color.white</a:t>
            </a:r>
            <a:r>
              <a:rPr lang="en-US" dirty="0"/>
              <a:t> )</a:t>
            </a:r>
          </a:p>
          <a:p>
            <a:r>
              <a:rPr lang="en-US" dirty="0"/>
              <a:t>    </a:t>
            </a:r>
            <a:r>
              <a:rPr lang="en-US" dirty="0" err="1"/>
              <a:t>alien_hat</a:t>
            </a:r>
            <a:r>
              <a:rPr lang="en-US" dirty="0"/>
              <a:t> = cylinder( </a:t>
            </a:r>
            <a:r>
              <a:rPr lang="en-US" dirty="0" err="1"/>
              <a:t>pos</a:t>
            </a:r>
            <a:r>
              <a:rPr lang="en-US" dirty="0"/>
              <a:t>=0.42*vector(0,.9,-.2), axis=vector(.02,.2,-.02),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size=vector(0.2,0.7,0.7</a:t>
            </a:r>
            <a:r>
              <a:rPr lang="en-US" dirty="0"/>
              <a:t>), color=</a:t>
            </a:r>
            <a:r>
              <a:rPr lang="en-US" dirty="0" err="1"/>
              <a:t>color.magenta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dirty="0" err="1"/>
              <a:t>alien_objects</a:t>
            </a:r>
            <a:r>
              <a:rPr lang="en-US" dirty="0"/>
              <a:t> = [</a:t>
            </a:r>
            <a:r>
              <a:rPr lang="en-US" dirty="0" err="1"/>
              <a:t>alien_body</a:t>
            </a:r>
            <a:r>
              <a:rPr lang="en-US" dirty="0"/>
              <a:t>, alien_eye1, alien_eye2, </a:t>
            </a:r>
            <a:r>
              <a:rPr lang="en-US" dirty="0" err="1"/>
              <a:t>alien_hat</a:t>
            </a:r>
            <a:r>
              <a:rPr lang="en-US" dirty="0"/>
              <a:t>]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com_alien</a:t>
            </a:r>
            <a:r>
              <a:rPr lang="en-US" dirty="0" smtClean="0"/>
              <a:t> </a:t>
            </a:r>
            <a:r>
              <a:rPr lang="en-US" dirty="0"/>
              <a:t>= compound( </a:t>
            </a:r>
            <a:r>
              <a:rPr lang="en-US" dirty="0" err="1"/>
              <a:t>alien_objects</a:t>
            </a:r>
            <a:r>
              <a:rPr lang="en-US" dirty="0"/>
              <a:t>, </a:t>
            </a:r>
            <a:r>
              <a:rPr lang="en-US" dirty="0" err="1"/>
              <a:t>pos</a:t>
            </a:r>
            <a:r>
              <a:rPr lang="en-US" dirty="0"/>
              <a:t>=</a:t>
            </a:r>
            <a:r>
              <a:rPr lang="en-US" dirty="0" err="1"/>
              <a:t>starting_position</a:t>
            </a:r>
            <a:r>
              <a:rPr lang="en-US" dirty="0"/>
              <a:t> )         </a:t>
            </a:r>
          </a:p>
        </p:txBody>
      </p:sp>
      <p:sp>
        <p:nvSpPr>
          <p:cNvPr id="4" name="Right Arrow 3"/>
          <p:cNvSpPr/>
          <p:nvPr/>
        </p:nvSpPr>
        <p:spPr>
          <a:xfrm rot="6688291">
            <a:off x="8057933" y="4045442"/>
            <a:ext cx="668632" cy="564088"/>
          </a:xfrm>
          <a:prstGeom prst="rightArrow">
            <a:avLst/>
          </a:prstGeom>
          <a:solidFill>
            <a:srgbClr val="CCFFCC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0658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+++ start of EVENT_HANDLING section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separate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functions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                          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keypresses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mouse clicks...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keydown_fun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(event):</a:t>
            </a:r>
          </a:p>
          <a:p>
            <a:r>
              <a:rPr lang="en-US" sz="16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"""Function </a:t>
            </a:r>
            <a:r>
              <a:rPr lang="en-US" sz="16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called with each key </a:t>
            </a:r>
            <a:r>
              <a:rPr lang="en-US" sz="16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pressed."""</a:t>
            </a:r>
            <a:endParaRPr lang="en-US" sz="1600" b="1" dirty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ball.color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randcolor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key 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event.key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( 0, 10 )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print("key:", key,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prints the key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pressed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0.42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"strength" of the keypress's velocity changes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16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'left'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vector(0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-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amt)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16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'down'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vector(-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'right'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vector(0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'up'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,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16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lang="en-US" sz="16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ball.vel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vector(0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reset! via the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spacebar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ball.pos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vector(0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562600" y="5715000"/>
            <a:ext cx="335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 presses…</a:t>
            </a:r>
          </a:p>
        </p:txBody>
      </p:sp>
      <p:sp>
        <p:nvSpPr>
          <p:cNvPr id="5" name="Down Arrow 4"/>
          <p:cNvSpPr/>
          <p:nvPr/>
        </p:nvSpPr>
        <p:spPr>
          <a:xfrm rot="6899103">
            <a:off x="3955902" y="1606295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7435424">
            <a:off x="6268799" y="340857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252590">
            <a:off x="3301872" y="5680344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9336" y="914400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79881" y="1834895"/>
            <a:ext cx="36707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Random </a:t>
            </a:r>
            <a:r>
              <a:rPr lang="en-US" dirty="0" smtClean="0">
                <a:solidFill>
                  <a:srgbClr val="0000FF"/>
                </a:solidFill>
              </a:rPr>
              <a:t>change of the sphere's color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901" y="2133600"/>
            <a:ext cx="17374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Printing </a:t>
            </a:r>
            <a:r>
              <a:rPr lang="en-US" dirty="0" smtClean="0">
                <a:solidFill>
                  <a:srgbClr val="0000FF"/>
                </a:solidFill>
              </a:rPr>
              <a:t>is great for debugging!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1200" y="3618806"/>
            <a:ext cx="2646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Variables </a:t>
            </a:r>
            <a:r>
              <a:rPr lang="en-US" sz="1200" dirty="0" smtClean="0">
                <a:solidFill>
                  <a:srgbClr val="0000FF"/>
                </a:solidFill>
              </a:rPr>
              <a:t>make it easy to change behavior across many lines of code   </a:t>
            </a:r>
            <a:r>
              <a:rPr lang="en-US" sz="1200" dirty="0" smtClean="0">
                <a:solidFill>
                  <a:srgbClr val="0000FF"/>
                </a:solidFill>
              </a:rPr>
              <a:t>(Here</a:t>
            </a:r>
            <a:r>
              <a:rPr lang="en-US" sz="1200" dirty="0" smtClean="0">
                <a:solidFill>
                  <a:srgbClr val="0000FF"/>
                </a:solidFill>
              </a:rPr>
              <a:t>, all four motion directions)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6096000"/>
            <a:ext cx="2971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ave </a:t>
            </a:r>
            <a:r>
              <a:rPr lang="en-US" dirty="0" smtClean="0">
                <a:solidFill>
                  <a:srgbClr val="0000FF"/>
                </a:solidFill>
              </a:rPr>
              <a:t>shortcuts to make your game </a:t>
            </a:r>
            <a:r>
              <a:rPr lang="en-US" dirty="0" smtClean="0">
                <a:solidFill>
                  <a:srgbClr val="0000FF"/>
                </a:solidFill>
              </a:rPr>
              <a:t>easier—or </a:t>
            </a:r>
            <a:r>
              <a:rPr lang="en-US" dirty="0" smtClean="0">
                <a:solidFill>
                  <a:srgbClr val="0000FF"/>
                </a:solidFill>
              </a:rPr>
              <a:t>reset it!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904093">
            <a:off x="6792705" y="241233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4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Connect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, Part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en-US" altLang="en-US" sz="4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69794" y="241957"/>
            <a:ext cx="339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hw12pr2.py</a:t>
            </a:r>
            <a:endParaRPr lang="en-US" altLang="en-US" sz="4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57800" y="1447800"/>
            <a:ext cx="3148013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colsToWin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(self, ox)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7800" y="3779018"/>
            <a:ext cx="31480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(self, ox)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58873" y="6107668"/>
            <a:ext cx="31480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hostGame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(self)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Oval 103"/>
          <p:cNvSpPr>
            <a:spLocks noChangeArrowheads="1"/>
          </p:cNvSpPr>
          <p:nvPr/>
        </p:nvSpPr>
        <p:spPr bwMode="auto">
          <a:xfrm>
            <a:off x="1050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" name="Oval 104"/>
          <p:cNvSpPr>
            <a:spLocks noChangeArrowheads="1"/>
          </p:cNvSpPr>
          <p:nvPr/>
        </p:nvSpPr>
        <p:spPr bwMode="auto">
          <a:xfrm>
            <a:off x="1050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" name="Oval 105"/>
          <p:cNvSpPr>
            <a:spLocks noChangeArrowheads="1"/>
          </p:cNvSpPr>
          <p:nvPr/>
        </p:nvSpPr>
        <p:spPr bwMode="auto">
          <a:xfrm>
            <a:off x="1050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Oval 106"/>
          <p:cNvSpPr>
            <a:spLocks noChangeArrowheads="1"/>
          </p:cNvSpPr>
          <p:nvPr/>
        </p:nvSpPr>
        <p:spPr bwMode="auto">
          <a:xfrm>
            <a:off x="1050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050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" name="Oval 108"/>
          <p:cNvSpPr>
            <a:spLocks noChangeArrowheads="1"/>
          </p:cNvSpPr>
          <p:nvPr/>
        </p:nvSpPr>
        <p:spPr bwMode="auto">
          <a:xfrm>
            <a:off x="2196592" y="3327971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1431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" name="Oval 110"/>
          <p:cNvSpPr>
            <a:spLocks noChangeArrowheads="1"/>
          </p:cNvSpPr>
          <p:nvPr/>
        </p:nvSpPr>
        <p:spPr bwMode="auto">
          <a:xfrm>
            <a:off x="1431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1431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Oval 112"/>
          <p:cNvSpPr>
            <a:spLocks noChangeArrowheads="1"/>
          </p:cNvSpPr>
          <p:nvPr/>
        </p:nvSpPr>
        <p:spPr bwMode="auto">
          <a:xfrm>
            <a:off x="1431925" y="2592959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Oval 113"/>
          <p:cNvSpPr>
            <a:spLocks noChangeArrowheads="1"/>
          </p:cNvSpPr>
          <p:nvPr/>
        </p:nvSpPr>
        <p:spPr bwMode="auto">
          <a:xfrm>
            <a:off x="1431925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1812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Oval 116"/>
          <p:cNvSpPr>
            <a:spLocks noChangeArrowheads="1"/>
          </p:cNvSpPr>
          <p:nvPr/>
        </p:nvSpPr>
        <p:spPr bwMode="auto">
          <a:xfrm>
            <a:off x="1812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8" name="Oval 117"/>
          <p:cNvSpPr>
            <a:spLocks noChangeArrowheads="1"/>
          </p:cNvSpPr>
          <p:nvPr/>
        </p:nvSpPr>
        <p:spPr bwMode="auto">
          <a:xfrm>
            <a:off x="1812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9" name="Oval 118"/>
          <p:cNvSpPr>
            <a:spLocks noChangeArrowheads="1"/>
          </p:cNvSpPr>
          <p:nvPr/>
        </p:nvSpPr>
        <p:spPr bwMode="auto">
          <a:xfrm>
            <a:off x="2203450" y="257649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2203450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" name="Oval 122"/>
          <p:cNvSpPr>
            <a:spLocks noChangeArrowheads="1"/>
          </p:cNvSpPr>
          <p:nvPr/>
        </p:nvSpPr>
        <p:spPr bwMode="auto">
          <a:xfrm>
            <a:off x="2203450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Oval 123"/>
          <p:cNvSpPr>
            <a:spLocks noChangeArrowheads="1"/>
          </p:cNvSpPr>
          <p:nvPr/>
        </p:nvSpPr>
        <p:spPr bwMode="auto">
          <a:xfrm>
            <a:off x="2203450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Oval 124"/>
          <p:cNvSpPr>
            <a:spLocks noChangeArrowheads="1"/>
          </p:cNvSpPr>
          <p:nvPr/>
        </p:nvSpPr>
        <p:spPr bwMode="auto">
          <a:xfrm>
            <a:off x="2577921" y="2592959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Oval 125"/>
          <p:cNvSpPr>
            <a:spLocks noChangeArrowheads="1"/>
          </p:cNvSpPr>
          <p:nvPr/>
        </p:nvSpPr>
        <p:spPr bwMode="auto">
          <a:xfrm>
            <a:off x="2577921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Oval 127"/>
          <p:cNvSpPr>
            <a:spLocks noChangeArrowheads="1"/>
          </p:cNvSpPr>
          <p:nvPr/>
        </p:nvSpPr>
        <p:spPr bwMode="auto">
          <a:xfrm>
            <a:off x="2574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2574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Oval 129"/>
          <p:cNvSpPr>
            <a:spLocks noChangeArrowheads="1"/>
          </p:cNvSpPr>
          <p:nvPr/>
        </p:nvSpPr>
        <p:spPr bwMode="auto">
          <a:xfrm>
            <a:off x="2574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Oval 132"/>
          <p:cNvSpPr>
            <a:spLocks noChangeArrowheads="1"/>
          </p:cNvSpPr>
          <p:nvPr/>
        </p:nvSpPr>
        <p:spPr bwMode="auto">
          <a:xfrm>
            <a:off x="2574925" y="3320034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Oval 133"/>
          <p:cNvSpPr>
            <a:spLocks noChangeArrowheads="1"/>
          </p:cNvSpPr>
          <p:nvPr/>
        </p:nvSpPr>
        <p:spPr bwMode="auto">
          <a:xfrm>
            <a:off x="2955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" name="Oval 134"/>
          <p:cNvSpPr>
            <a:spLocks noChangeArrowheads="1"/>
          </p:cNvSpPr>
          <p:nvPr/>
        </p:nvSpPr>
        <p:spPr bwMode="auto">
          <a:xfrm>
            <a:off x="2955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" name="Oval 135"/>
          <p:cNvSpPr>
            <a:spLocks noChangeArrowheads="1"/>
          </p:cNvSpPr>
          <p:nvPr/>
        </p:nvSpPr>
        <p:spPr bwMode="auto">
          <a:xfrm>
            <a:off x="2955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4" name="Oval 136"/>
          <p:cNvSpPr>
            <a:spLocks noChangeArrowheads="1"/>
          </p:cNvSpPr>
          <p:nvPr/>
        </p:nvSpPr>
        <p:spPr bwMode="auto">
          <a:xfrm>
            <a:off x="2955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" name="Oval 137"/>
          <p:cNvSpPr>
            <a:spLocks noChangeArrowheads="1"/>
          </p:cNvSpPr>
          <p:nvPr/>
        </p:nvSpPr>
        <p:spPr bwMode="auto">
          <a:xfrm>
            <a:off x="2955925" y="2956496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" name="Oval 139"/>
          <p:cNvSpPr>
            <a:spLocks noChangeArrowheads="1"/>
          </p:cNvSpPr>
          <p:nvPr/>
        </p:nvSpPr>
        <p:spPr bwMode="auto">
          <a:xfrm>
            <a:off x="3336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Oval 140"/>
          <p:cNvSpPr>
            <a:spLocks noChangeArrowheads="1"/>
          </p:cNvSpPr>
          <p:nvPr/>
        </p:nvSpPr>
        <p:spPr bwMode="auto">
          <a:xfrm>
            <a:off x="3336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Oval 141"/>
          <p:cNvSpPr>
            <a:spLocks noChangeArrowheads="1"/>
          </p:cNvSpPr>
          <p:nvPr/>
        </p:nvSpPr>
        <p:spPr bwMode="auto">
          <a:xfrm>
            <a:off x="3336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Oval 142"/>
          <p:cNvSpPr>
            <a:spLocks noChangeArrowheads="1"/>
          </p:cNvSpPr>
          <p:nvPr/>
        </p:nvSpPr>
        <p:spPr bwMode="auto">
          <a:xfrm>
            <a:off x="3336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Oval 143"/>
          <p:cNvSpPr>
            <a:spLocks noChangeArrowheads="1"/>
          </p:cNvSpPr>
          <p:nvPr/>
        </p:nvSpPr>
        <p:spPr bwMode="auto">
          <a:xfrm>
            <a:off x="3336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1" name="Oval 144"/>
          <p:cNvSpPr>
            <a:spLocks noChangeArrowheads="1"/>
          </p:cNvSpPr>
          <p:nvPr/>
        </p:nvSpPr>
        <p:spPr bwMode="auto">
          <a:xfrm>
            <a:off x="3336925" y="3320034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Rectangle 145"/>
          <p:cNvSpPr>
            <a:spLocks noChangeArrowheads="1"/>
          </p:cNvSpPr>
          <p:nvPr/>
        </p:nvSpPr>
        <p:spPr bwMode="auto">
          <a:xfrm>
            <a:off x="990600" y="1419796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" name="Text Box 147"/>
          <p:cNvSpPr txBox="1">
            <a:spLocks noChangeArrowheads="1"/>
          </p:cNvSpPr>
          <p:nvPr/>
        </p:nvSpPr>
        <p:spPr bwMode="auto">
          <a:xfrm>
            <a:off x="914400" y="4002088"/>
            <a:ext cx="30480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|X|O| 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X|O| |X|X|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|O|O|O|O|X|O|X|</a:t>
            </a:r>
            <a:endParaRPr lang="en-US" b="1" dirty="0">
              <a:solidFill>
                <a:srgbClr val="333399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4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8971" y="1892121"/>
            <a:ext cx="236537" cy="257175"/>
            <a:chOff x="2928" y="1051"/>
            <a:chExt cx="840" cy="957"/>
          </a:xfrm>
        </p:grpSpPr>
        <p:sp>
          <p:nvSpPr>
            <p:cNvPr id="105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8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0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6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7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18" name="Oval 166" descr="Dark vertical"/>
          <p:cNvSpPr>
            <a:spLocks noChangeArrowheads="1"/>
          </p:cNvSpPr>
          <p:nvPr/>
        </p:nvSpPr>
        <p:spPr bwMode="auto">
          <a:xfrm>
            <a:off x="1441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9" name="Oval 167" descr="Dark vertical"/>
          <p:cNvSpPr>
            <a:spLocks noChangeArrowheads="1"/>
          </p:cNvSpPr>
          <p:nvPr/>
        </p:nvSpPr>
        <p:spPr bwMode="auto">
          <a:xfrm>
            <a:off x="1822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" name="Oval 170" descr="Dark vertical"/>
          <p:cNvSpPr>
            <a:spLocks noChangeArrowheads="1"/>
          </p:cNvSpPr>
          <p:nvPr/>
        </p:nvSpPr>
        <p:spPr bwMode="auto">
          <a:xfrm>
            <a:off x="2955925" y="331368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" name="Oval 168" descr="Dark vertical"/>
          <p:cNvSpPr>
            <a:spLocks noChangeArrowheads="1"/>
          </p:cNvSpPr>
          <p:nvPr/>
        </p:nvSpPr>
        <p:spPr bwMode="auto">
          <a:xfrm>
            <a:off x="1814327" y="295546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4" name="Oval 170" descr="Dark vertical"/>
          <p:cNvSpPr>
            <a:spLocks noChangeArrowheads="1"/>
          </p:cNvSpPr>
          <p:nvPr/>
        </p:nvSpPr>
        <p:spPr bwMode="auto">
          <a:xfrm>
            <a:off x="1808162" y="2591927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5" name="Oval 118"/>
          <p:cNvSpPr>
            <a:spLocks noChangeArrowheads="1"/>
          </p:cNvSpPr>
          <p:nvPr/>
        </p:nvSpPr>
        <p:spPr bwMode="auto">
          <a:xfrm>
            <a:off x="2203450" y="295223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5208431" y="1941215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329" y="134007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endParaRPr lang="en-US" sz="3200" dirty="0"/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5208430" y="2643717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68" descr="Dark vertical"/>
          <p:cNvSpPr>
            <a:spLocks noChangeArrowheads="1"/>
          </p:cNvSpPr>
          <p:nvPr/>
        </p:nvSpPr>
        <p:spPr bwMode="auto">
          <a:xfrm>
            <a:off x="1050925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5208431" y="4490766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')  # red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5208430" y="5193268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')  # black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1504" name="Rectangle 21503"/>
          <p:cNvSpPr/>
          <p:nvPr/>
        </p:nvSpPr>
        <p:spPr>
          <a:xfrm>
            <a:off x="6678103" y="1159902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678103" y="3505104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 rot="21215216">
            <a:off x="3240368" y="1795966"/>
            <a:ext cx="555013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If you write </a:t>
            </a:r>
            <a:r>
              <a:rPr lang="en-US" altLang="en-US" sz="4200" dirty="0" err="1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4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, you're in our annual C4  tournament...</a:t>
            </a:r>
            <a:endParaRPr lang="en-US" altLang="en-US" sz="4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515"/>
            <a:ext cx="7696200" cy="64322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486400" y="5334000"/>
            <a:ext cx="335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 presses…</a:t>
            </a:r>
          </a:p>
        </p:txBody>
      </p:sp>
      <p:sp>
        <p:nvSpPr>
          <p:cNvPr id="5" name="Down Arrow 4"/>
          <p:cNvSpPr/>
          <p:nvPr/>
        </p:nvSpPr>
        <p:spPr>
          <a:xfrm rot="18306279">
            <a:off x="1142956" y="178014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3557336" y="4519864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7215565">
            <a:off x="4389050" y="599719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215565">
            <a:off x="6053419" y="2893187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9336" y="914400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3216049">
            <a:off x="5627362" y="1161232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578000">
            <a:off x="5542987" y="902910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 rot="21022515">
            <a:off x="1294110" y="1286575"/>
            <a:ext cx="5807243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Try out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in lab this week!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00" y="5641463"/>
            <a:ext cx="573417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i="1" dirty="0" smtClean="0">
                <a:latin typeface="Cambria" pitchFamily="18" charset="0"/>
              </a:rPr>
              <a:t>~ if you enjoy it</a:t>
            </a:r>
            <a:r>
              <a:rPr lang="en-US" altLang="en-US" sz="2100" dirty="0" smtClean="0">
                <a:latin typeface="Cambria" pitchFamily="18" charset="0"/>
              </a:rPr>
              <a:t>, consider it for a final project (next Tues. is the overview of  the projects)</a:t>
            </a:r>
            <a:endParaRPr lang="en-US" altLang="en-US" sz="2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ounded Rectangle 18"/>
          <p:cNvSpPr>
            <a:spLocks noChangeArrowheads="1"/>
          </p:cNvSpPr>
          <p:nvPr/>
        </p:nvSpPr>
        <p:spPr bwMode="auto">
          <a:xfrm>
            <a:off x="1371600" y="2044700"/>
            <a:ext cx="6713538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features,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motivated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by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44780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Tuples</a:t>
            </a: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100">
                <a:latin typeface="Calibri" pitchFamily="34" charset="0"/>
              </a:rPr>
              <a:t>are similar to lists, but they're parenthesized: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31950" y="225901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T = (4,2)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1536700" y="3048000"/>
            <a:ext cx="631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latin typeface="Calibri" pitchFamily="34" charset="0"/>
              </a:rPr>
              <a:t>E</a:t>
            </a:r>
            <a:r>
              <a:rPr lang="en-US" altLang="en-US" sz="1500" dirty="0" smtClean="0">
                <a:latin typeface="Calibri" pitchFamily="34" charset="0"/>
              </a:rPr>
              <a:t>xample </a:t>
            </a:r>
            <a:r>
              <a:rPr lang="en-US" altLang="en-US" sz="1500" dirty="0">
                <a:latin typeface="Calibri" pitchFamily="34" charset="0"/>
              </a:rPr>
              <a:t>of a two-element </a:t>
            </a:r>
            <a:r>
              <a:rPr lang="en-US" altLang="en-US" sz="1500" b="1" i="1" dirty="0">
                <a:latin typeface="Calibri" pitchFamily="34" charset="0"/>
              </a:rPr>
              <a:t>tuple </a:t>
            </a:r>
            <a:r>
              <a:rPr lang="en-US" altLang="en-US" sz="1500" dirty="0">
                <a:latin typeface="Calibri" pitchFamily="34" charset="0"/>
              </a:rPr>
              <a:t>named T and a three-element tuple named V</a:t>
            </a:r>
            <a:endParaRPr lang="en-US" altLang="en-US" sz="1500" dirty="0"/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4872038" y="2262188"/>
            <a:ext cx="290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V = (1,0,0)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594083" y="4716462"/>
            <a:ext cx="4360863" cy="1295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22683" y="4953000"/>
            <a:ext cx="4055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94473" y="4953000"/>
            <a:ext cx="319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b="1" i="1" dirty="0" smtClean="0">
                <a:solidFill>
                  <a:srgbClr val="0000FF"/>
                </a:solidFill>
                <a:latin typeface="Calibri" pitchFamily="34" charset="0"/>
              </a:rPr>
              <a:t>arguments </a:t>
            </a:r>
            <a:r>
              <a:rPr lang="en-US" altLang="en-US" sz="1800" dirty="0" smtClean="0">
                <a:latin typeface="Calibri" pitchFamily="34" charset="0"/>
              </a:rPr>
              <a:t>in </a:t>
            </a:r>
            <a:r>
              <a:rPr lang="en-US" altLang="en-US" sz="1800" dirty="0" smtClean="0">
                <a:latin typeface="Calibri" pitchFamily="34" charset="0"/>
              </a:rPr>
              <a:t>a function definition </a:t>
            </a:r>
            <a:endParaRPr lang="en-US" altLang="en-US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22683" y="4038600"/>
            <a:ext cx="773530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5246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3581400" y="5719763"/>
            <a:ext cx="5370512" cy="10618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&amp;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time efficient</a:t>
            </a: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</a:t>
            </a:r>
            <a:r>
              <a:rPr lang="en-US" altLang="en-US" sz="2100" b="1" i="1" dirty="0">
                <a:solidFill>
                  <a:srgbClr val="0000FF"/>
                </a:solidFill>
                <a:latin typeface="Cambria" panose="02040503050406030204" pitchFamily="18" charset="0"/>
              </a:rPr>
              <a:t>can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be dictionary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keys: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altLang="en-US" sz="1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can't be</a:t>
            </a:r>
            <a:endParaRPr lang="en-US" altLang="en-US" sz="18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-  </a:t>
            </a:r>
            <a:r>
              <a:rPr lang="en-US" altLang="en-US" sz="2100" b="1" i="1" dirty="0">
                <a:solidFill>
                  <a:srgbClr val="000000"/>
                </a:solidFill>
                <a:latin typeface="Cambria" panose="02040503050406030204" pitchFamily="18" charset="0"/>
              </a:rPr>
              <a:t>But you can't change tuples' elements...</a:t>
            </a:r>
            <a:endParaRPr lang="en-US" altLang="en-US" sz="21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266825"/>
            <a:ext cx="36941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(4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,2,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578475" y="2579687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4281487" y="4683124"/>
            <a:ext cx="1631950" cy="363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3276601" y="3176587"/>
            <a:ext cx="2408236" cy="7421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85"/>
          <p:cNvSpPr txBox="1">
            <a:spLocks noChangeArrowheads="1"/>
          </p:cNvSpPr>
          <p:nvPr/>
        </p:nvSpPr>
        <p:spPr bwMode="auto">
          <a:xfrm>
            <a:off x="2438400" y="245584"/>
            <a:ext cx="203979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but what about that </a:t>
            </a:r>
            <a:r>
              <a:rPr lang="en-US" altLang="en-US" sz="1200" i="1" dirty="0" smtClean="0">
                <a:solidFill>
                  <a:srgbClr val="06961A"/>
                </a:solidFill>
                <a:latin typeface="Cambria" panose="02040503050406030204" pitchFamily="18" charset="0"/>
              </a:rPr>
              <a:t>name</a:t>
            </a: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?!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17132" y="357585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271">
            <a:off x="36370" y="2672996"/>
            <a:ext cx="9090124" cy="179241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211595" y="228600"/>
            <a:ext cx="36276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 dirty="0">
                <a:solidFill>
                  <a:srgbClr val="0000FF"/>
                </a:solidFill>
                <a:latin typeface="Calibri" pitchFamily="34" charset="0"/>
              </a:rPr>
              <a:t>tuples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513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5246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5211595" y="228600"/>
            <a:ext cx="36276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 dirty="0">
                <a:solidFill>
                  <a:srgbClr val="0000FF"/>
                </a:solidFill>
                <a:latin typeface="Calibri" pitchFamily="34" charset="0"/>
              </a:rPr>
              <a:t>tuples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3962400" y="5719763"/>
            <a:ext cx="49895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&amp; 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time efficient</a:t>
            </a:r>
          </a:p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Tuples </a:t>
            </a:r>
            <a:r>
              <a:rPr lang="en-US" altLang="en-US" sz="2000" b="1" i="1" dirty="0">
                <a:solidFill>
                  <a:srgbClr val="0000FF"/>
                </a:solidFill>
                <a:latin typeface="Cambria" panose="02040503050406030204" pitchFamily="18" charset="0"/>
              </a:rPr>
              <a:t>can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be dictionary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keys: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altLang="en-US" sz="16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can't be</a:t>
            </a:r>
            <a:endParaRPr lang="en-US" altLang="en-US" sz="16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-  </a:t>
            </a:r>
            <a:r>
              <a:rPr lang="en-US" altLang="en-US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But you can't change tuples' elements...</a:t>
            </a: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266825"/>
            <a:ext cx="33185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(4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2)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T[0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T[0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2, 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578475" y="2579687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2057400" y="4683124"/>
            <a:ext cx="3856037" cy="13366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2514600" y="3176587"/>
            <a:ext cx="3170237" cy="1506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41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</a:t>
            </a:r>
            <a:r>
              <a:rPr lang="en-US" altLang="en-US" sz="2100" dirty="0" smtClean="0">
                <a:latin typeface="Calibri" pitchFamily="34" charset="0"/>
              </a:rPr>
              <a:t>last week’s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 </a:t>
            </a:r>
            <a:r>
              <a:rPr lang="en-US" altLang="en-US" sz="3200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9353" y="4924803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7838" y="4340028"/>
            <a:ext cx="2900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0 1 2 3 "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3555" y="4447749"/>
            <a:ext cx="10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9900"/>
                </a:solidFill>
                <a:latin typeface="Calibri" pitchFamily="34" charset="0"/>
              </a:rPr>
              <a:t>trying for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4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4839237"/>
            <a:ext cx="8848854" cy="13716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last week's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W = 4 </a:t>
            </a:r>
            <a:r>
              <a:rPr lang="en-US" altLang="en-US" sz="3200" b="1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</a:p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5297269"/>
            <a:ext cx="710963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'2'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'3'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7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28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2805709" y="5431568"/>
            <a:ext cx="179782" cy="1219199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4291609" y="5469668"/>
            <a:ext cx="179782" cy="11430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 rot="5400000">
            <a:off x="5777508" y="5507767"/>
            <a:ext cx="179784" cy="10668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7301509" y="5507768"/>
            <a:ext cx="179782" cy="10668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52843" y="5813880"/>
            <a:ext cx="247650" cy="538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6131059"/>
            <a:ext cx="92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starting value</a:t>
            </a:r>
            <a:endParaRPr lang="en-US" b="1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09353" y="4924803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n-US" sz="2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85800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11889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details... 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(that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uses)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</a:t>
            </a:r>
            <a:r>
              <a:rPr lang="en-US" altLang="en-US" sz="2100" b="1" i="1" dirty="0" smtClean="0">
                <a:solidFill>
                  <a:srgbClr val="000AF9"/>
                </a:solidFill>
                <a:latin typeface="Calibri" pitchFamily="34" charset="0"/>
              </a:rPr>
              <a:t>arguments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</a:t>
            </a:r>
            <a:r>
              <a:rPr lang="en-US" altLang="en-US" sz="21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arguments</a:t>
            </a:r>
            <a:endParaRPr lang="en-US" altLang="en-US" sz="21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914400" y="2446338"/>
            <a:ext cx="4055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 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</a:rPr>
              <a:t>arguments </a:t>
            </a:r>
            <a:r>
              <a:rPr lang="en-US" altLang="en-US" sz="1800" dirty="0">
                <a:latin typeface="Calibri" pitchFamily="34" charset="0"/>
              </a:rPr>
              <a:t>for x and y </a:t>
            </a:r>
            <a:endParaRPr lang="en-US" altLang="en-US" sz="1800" dirty="0"/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1371600" y="5715000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Function </a:t>
            </a:r>
            <a:r>
              <a:rPr lang="en-US" altLang="en-US" dirty="0" smtClean="0">
                <a:latin typeface="Cambria" panose="02040503050406030204" pitchFamily="18" charset="0"/>
              </a:rPr>
              <a:t>arguments </a:t>
            </a:r>
            <a:r>
              <a:rPr lang="en-US" altLang="en-US" i="1" dirty="0" smtClean="0">
                <a:latin typeface="Cambria" panose="02040503050406030204" pitchFamily="18" charset="0"/>
              </a:rPr>
              <a:t>look like </a:t>
            </a:r>
            <a:r>
              <a:rPr lang="en-US" altLang="en-US" dirty="0" smtClean="0">
                <a:latin typeface="Cambria" panose="02040503050406030204" pitchFamily="18" charset="0"/>
              </a:rPr>
              <a:t>tuples, but they're not quite the same…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1504506" y="4191000"/>
            <a:ext cx="434445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4, 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 = 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3335507" y="4787537"/>
            <a:ext cx="688794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4189249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</a:t>
            </a:r>
            <a:r>
              <a:rPr lang="en-US" altLang="en-US" sz="1800" dirty="0" smtClean="0">
                <a:latin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</a:rPr>
              <a:t>arguments </a:t>
            </a:r>
            <a:r>
              <a:rPr lang="en-US" altLang="en-US" sz="1800" dirty="0">
                <a:latin typeface="Calibri" pitchFamily="34" charset="0"/>
              </a:rPr>
              <a:t>for x and y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09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2224</Words>
  <Application>Microsoft Office PowerPoint</Application>
  <PresentationFormat>On-screen Show (4:3)</PresentationFormat>
  <Paragraphs>406</Paragraphs>
  <Slides>32</Slides>
  <Notes>32</Notes>
  <HiddenSlides>8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Geoff Kuenning</cp:lastModifiedBy>
  <cp:revision>108</cp:revision>
  <cp:lastPrinted>2018-04-09T23:10:09Z</cp:lastPrinted>
  <dcterms:created xsi:type="dcterms:W3CDTF">2013-11-19T03:00:02Z</dcterms:created>
  <dcterms:modified xsi:type="dcterms:W3CDTF">2018-04-09T23:10:11Z</dcterms:modified>
</cp:coreProperties>
</file>