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448" r:id="rId2"/>
    <p:sldId id="503" r:id="rId3"/>
    <p:sldId id="461" r:id="rId4"/>
    <p:sldId id="499" r:id="rId5"/>
    <p:sldId id="462" r:id="rId6"/>
    <p:sldId id="463" r:id="rId7"/>
    <p:sldId id="464" r:id="rId8"/>
    <p:sldId id="465" r:id="rId9"/>
    <p:sldId id="466" r:id="rId10"/>
    <p:sldId id="500" r:id="rId11"/>
    <p:sldId id="467" r:id="rId12"/>
    <p:sldId id="501" r:id="rId13"/>
    <p:sldId id="468" r:id="rId14"/>
    <p:sldId id="486" r:id="rId15"/>
    <p:sldId id="469" r:id="rId16"/>
    <p:sldId id="470" r:id="rId17"/>
    <p:sldId id="471" r:id="rId18"/>
    <p:sldId id="502" r:id="rId19"/>
    <p:sldId id="472" r:id="rId20"/>
    <p:sldId id="473" r:id="rId21"/>
    <p:sldId id="475" r:id="rId22"/>
    <p:sldId id="474" r:id="rId23"/>
    <p:sldId id="476" r:id="rId24"/>
    <p:sldId id="477" r:id="rId25"/>
    <p:sldId id="479" r:id="rId26"/>
    <p:sldId id="480" r:id="rId27"/>
    <p:sldId id="481" r:id="rId28"/>
    <p:sldId id="504" r:id="rId29"/>
    <p:sldId id="505" r:id="rId30"/>
    <p:sldId id="506" r:id="rId31"/>
    <p:sldId id="507" r:id="rId32"/>
    <p:sldId id="508" r:id="rId33"/>
    <p:sldId id="509" r:id="rId34"/>
    <p:sldId id="510" r:id="rId35"/>
    <p:sldId id="511" r:id="rId36"/>
    <p:sldId id="487" r:id="rId37"/>
    <p:sldId id="488" r:id="rId38"/>
    <p:sldId id="489" r:id="rId39"/>
    <p:sldId id="490" r:id="rId40"/>
    <p:sldId id="491" r:id="rId41"/>
    <p:sldId id="492" r:id="rId42"/>
    <p:sldId id="493" r:id="rId43"/>
    <p:sldId id="494" r:id="rId44"/>
    <p:sldId id="495" r:id="rId45"/>
    <p:sldId id="496" r:id="rId46"/>
    <p:sldId id="497" r:id="rId47"/>
    <p:sldId id="498" r:id="rId48"/>
  </p:sldIdLst>
  <p:sldSz cx="9144000" cy="6858000" type="screen4x3"/>
  <p:notesSz cx="6985000" cy="9271000"/>
  <p:custShowLst>
    <p:custShow name="For screen" id="0">
      <p:sldLst>
        <p:sld r:id="rId2"/>
        <p:sld r:id="rId3"/>
        <p:sld r:id="rId4"/>
        <p:sld r:id="rId6"/>
        <p:sld r:id="rId7"/>
        <p:sld r:id="rId8"/>
        <p:sld r:id="rId9"/>
        <p:sld r:id="rId10"/>
        <p:sld r:id="rId12"/>
        <p:sld r:id="rId14"/>
        <p:sld r:id="rId15"/>
        <p:sld r:id="rId16"/>
        <p:sld r:id="rId17"/>
        <p:sld r:id="rId18"/>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1"/>
        <p:sld r:id="rId42"/>
        <p:sld r:id="rId43"/>
        <p:sld r:id="rId44"/>
        <p:sld r:id="rId45"/>
        <p:sld r:id="rId46"/>
        <p:sld r:id="rId47"/>
        <p:sld r:id="rId48"/>
      </p:sldLst>
    </p:custShow>
    <p:custShow name="For printing" id="1">
      <p:sldLst>
        <p:sld r:id="rId2"/>
        <p:sld r:id="rId3"/>
        <p:sld r:id="rId5"/>
        <p:sld r:id="rId6"/>
        <p:sld r:id="rId7"/>
        <p:sld r:id="rId8"/>
        <p:sld r:id="rId9"/>
        <p:sld r:id="rId11"/>
        <p:sld r:id="rId13"/>
        <p:sld r:id="rId14"/>
        <p:sld r:id="rId15"/>
        <p:sld r:id="rId16"/>
        <p:sld r:id="rId17"/>
        <p:sld r:id="rId19"/>
        <p:sld r:id="rId20"/>
        <p:sld r:id="rId21"/>
        <p:sld r:id="rId22"/>
        <p:sld r:id="rId23"/>
        <p:sld r:id="rId24"/>
        <p:sld r:id="rId25"/>
        <p:sld r:id="rId26"/>
        <p:sld r:id="rId29"/>
        <p:sld r:id="rId30"/>
        <p:sld r:id="rId31"/>
        <p:sld r:id="rId32"/>
        <p:sld r:id="rId33"/>
        <p:sld r:id="rId34"/>
        <p:sld r:id="rId35"/>
        <p:sld r:id="rId36"/>
        <p:sld r:id="rId37"/>
        <p:sld r:id="rId38"/>
        <p:sld r:id="rId39"/>
        <p:sld r:id="rId40"/>
        <p:sld r:id="rId41"/>
        <p:sld r:id="rId42"/>
        <p:sld r:id="rId43"/>
        <p:sld r:id="rId44"/>
        <p:sld r:id="rId45"/>
        <p:sld r:id="rId46"/>
        <p:sld r:id="rId47"/>
        <p:sld r:id="rId48"/>
      </p:sldLst>
    </p:custShow>
  </p:custShowLst>
  <p:defaultTextStyle>
    <a:defPPr>
      <a:defRPr lang="en-US"/>
    </a:defPPr>
    <a:lvl1pPr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1pPr>
    <a:lvl2pPr marL="457200"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2pPr>
    <a:lvl3pPr marL="914400"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3pPr>
    <a:lvl4pPr marL="1371600"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4pPr>
    <a:lvl5pPr marL="1828800" algn="ctr" rtl="0" eaLnBrk="0" fontAlgn="base" hangingPunct="0">
      <a:spcBef>
        <a:spcPct val="5000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3020A"/>
    <a:srgbClr val="06A407"/>
    <a:srgbClr val="0900FF"/>
    <a:srgbClr val="72520A"/>
    <a:srgbClr val="E3E05C"/>
    <a:srgbClr val="400663"/>
    <a:srgbClr val="890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2288" autoAdjust="0"/>
  </p:normalViewPr>
  <p:slideViewPr>
    <p:cSldViewPr>
      <p:cViewPr varScale="1">
        <p:scale>
          <a:sx n="90" d="100"/>
          <a:sy n="90" d="100"/>
        </p:scale>
        <p:origin x="-5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58" y="-8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0450" name="Rectangle 2"/>
          <p:cNvSpPr>
            <a:spLocks noGrp="1" noChangeArrowheads="1"/>
          </p:cNvSpPr>
          <p:nvPr>
            <p:ph type="hdr" sz="quarter"/>
          </p:nvPr>
        </p:nvSpPr>
        <p:spPr bwMode="auto">
          <a:xfrm>
            <a:off x="0" y="0"/>
            <a:ext cx="302736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75" tIns="46437" rIns="92875" bIns="46437" numCol="1" anchor="t" anchorCtr="0" compatLnSpc="1">
            <a:prstTxWarp prst="textNoShape">
              <a:avLst/>
            </a:prstTxWarp>
            <a:spAutoFit/>
          </a:bodyPr>
          <a:lstStyle>
            <a:lvl1pPr algn="l">
              <a:defRPr sz="1200">
                <a:latin typeface="Times New Roman" pitchFamily="18" charset="0"/>
                <a:ea typeface="ＭＳ Ｐゴシック" pitchFamily="-80" charset="-128"/>
              </a:defRPr>
            </a:lvl1pPr>
          </a:lstStyle>
          <a:p>
            <a:pPr>
              <a:defRPr/>
            </a:pPr>
            <a:endParaRPr lang="en-US"/>
          </a:p>
        </p:txBody>
      </p:sp>
      <p:sp>
        <p:nvSpPr>
          <p:cNvPr id="360451" name="Rectangle 3"/>
          <p:cNvSpPr>
            <a:spLocks noGrp="1" noChangeArrowheads="1"/>
          </p:cNvSpPr>
          <p:nvPr>
            <p:ph type="dt" sz="quarter" idx="1"/>
          </p:nvPr>
        </p:nvSpPr>
        <p:spPr bwMode="auto">
          <a:xfrm>
            <a:off x="3957638" y="0"/>
            <a:ext cx="30273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75" tIns="46437" rIns="92875" bIns="46437" numCol="1" anchor="t" anchorCtr="0" compatLnSpc="1">
            <a:prstTxWarp prst="textNoShape">
              <a:avLst/>
            </a:prstTxWarp>
            <a:spAutoFit/>
          </a:bodyPr>
          <a:lstStyle>
            <a:lvl1pPr algn="r">
              <a:defRPr sz="1200">
                <a:latin typeface="Times New Roman" pitchFamily="18" charset="0"/>
                <a:ea typeface="ＭＳ Ｐゴシック" pitchFamily="-80" charset="-128"/>
              </a:defRPr>
            </a:lvl1pPr>
          </a:lstStyle>
          <a:p>
            <a:pPr>
              <a:defRPr/>
            </a:pPr>
            <a:endParaRPr lang="en-US"/>
          </a:p>
        </p:txBody>
      </p:sp>
      <p:sp>
        <p:nvSpPr>
          <p:cNvPr id="360452" name="Rectangle 4"/>
          <p:cNvSpPr>
            <a:spLocks noGrp="1" noChangeArrowheads="1"/>
          </p:cNvSpPr>
          <p:nvPr>
            <p:ph type="ftr" sz="quarter" idx="2"/>
          </p:nvPr>
        </p:nvSpPr>
        <p:spPr bwMode="auto">
          <a:xfrm>
            <a:off x="0" y="8990013"/>
            <a:ext cx="302736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75" tIns="46437" rIns="92875" bIns="46437" numCol="1" anchor="b" anchorCtr="0" compatLnSpc="1">
            <a:prstTxWarp prst="textNoShape">
              <a:avLst/>
            </a:prstTxWarp>
            <a:spAutoFit/>
          </a:bodyPr>
          <a:lstStyle>
            <a:lvl1pPr algn="l">
              <a:defRPr sz="1200">
                <a:latin typeface="Times New Roman" pitchFamily="18" charset="0"/>
                <a:ea typeface="ＭＳ Ｐゴシック" pitchFamily="-80" charset="-128"/>
              </a:defRPr>
            </a:lvl1pPr>
          </a:lstStyle>
          <a:p>
            <a:pPr>
              <a:defRPr/>
            </a:pPr>
            <a:endParaRPr lang="en-US"/>
          </a:p>
        </p:txBody>
      </p:sp>
      <p:sp>
        <p:nvSpPr>
          <p:cNvPr id="360453" name="Rectangle 5"/>
          <p:cNvSpPr>
            <a:spLocks noGrp="1" noChangeArrowheads="1"/>
          </p:cNvSpPr>
          <p:nvPr>
            <p:ph type="sldNum" sz="quarter" idx="3"/>
          </p:nvPr>
        </p:nvSpPr>
        <p:spPr bwMode="auto">
          <a:xfrm>
            <a:off x="3957638" y="8990013"/>
            <a:ext cx="3027362"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875" tIns="46437" rIns="92875" bIns="46437" numCol="1" anchor="b" anchorCtr="0" compatLnSpc="1">
            <a:prstTxWarp prst="textNoShape">
              <a:avLst/>
            </a:prstTxWarp>
            <a:spAutoFit/>
          </a:bodyPr>
          <a:lstStyle>
            <a:lvl1pPr algn="r">
              <a:defRPr sz="1200">
                <a:latin typeface="Times New Roman" pitchFamily="18" charset="0"/>
                <a:ea typeface="ＭＳ Ｐゴシック" pitchFamily="-80" charset="-128"/>
              </a:defRPr>
            </a:lvl1pPr>
          </a:lstStyle>
          <a:p>
            <a:pPr>
              <a:defRPr/>
            </a:pPr>
            <a:fld id="{1687CD92-2665-4181-B2BD-725A8F2DDCD9}" type="slidenum">
              <a:rPr lang="en-US"/>
              <a:pPr>
                <a:defRPr/>
              </a:pPr>
              <a:t>‹#›</a:t>
            </a:fld>
            <a:endParaRPr lang="en-US"/>
          </a:p>
        </p:txBody>
      </p:sp>
    </p:spTree>
    <p:extLst>
      <p:ext uri="{BB962C8B-B14F-4D97-AF65-F5344CB8AC3E}">
        <p14:creationId xmlns:p14="http://schemas.microsoft.com/office/powerpoint/2010/main" val="573450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27363"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t" anchorCtr="0" compatLnSpc="1">
            <a:prstTxWarp prst="textNoShape">
              <a:avLst/>
            </a:prstTxWarp>
          </a:bodyPr>
          <a:lstStyle>
            <a:lvl1pPr algn="l">
              <a:spcBef>
                <a:spcPct val="0"/>
              </a:spcBef>
              <a:defRPr sz="1200">
                <a:latin typeface="Arial" charset="0"/>
                <a:ea typeface="ＭＳ Ｐゴシック" pitchFamily="-80" charset="-128"/>
              </a:defRPr>
            </a:lvl1pPr>
          </a:lstStyle>
          <a:p>
            <a:pPr>
              <a:defRPr/>
            </a:pPr>
            <a:endParaRPr lang="en-US"/>
          </a:p>
        </p:txBody>
      </p:sp>
      <p:sp>
        <p:nvSpPr>
          <p:cNvPr id="18435" name="Rectangle 3"/>
          <p:cNvSpPr>
            <a:spLocks noGrp="1" noChangeArrowheads="1"/>
          </p:cNvSpPr>
          <p:nvPr>
            <p:ph type="dt" idx="1"/>
          </p:nvPr>
        </p:nvSpPr>
        <p:spPr bwMode="auto">
          <a:xfrm>
            <a:off x="3957638" y="0"/>
            <a:ext cx="3027362"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t" anchorCtr="0" compatLnSpc="1">
            <a:prstTxWarp prst="textNoShape">
              <a:avLst/>
            </a:prstTxWarp>
          </a:bodyPr>
          <a:lstStyle>
            <a:lvl1pPr algn="r">
              <a:spcBef>
                <a:spcPct val="0"/>
              </a:spcBef>
              <a:defRPr sz="1200">
                <a:latin typeface="Arial" charset="0"/>
                <a:ea typeface="ＭＳ Ｐゴシック" pitchFamily="-80" charset="-128"/>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31863" y="4403725"/>
            <a:ext cx="5121275"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07450"/>
            <a:ext cx="3027363"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b" anchorCtr="0" compatLnSpc="1">
            <a:prstTxWarp prst="textNoShape">
              <a:avLst/>
            </a:prstTxWarp>
          </a:bodyPr>
          <a:lstStyle>
            <a:lvl1pPr algn="l">
              <a:spcBef>
                <a:spcPct val="0"/>
              </a:spcBef>
              <a:defRPr sz="1200">
                <a:latin typeface="Arial" charset="0"/>
                <a:ea typeface="ＭＳ Ｐゴシック" pitchFamily="-80" charset="-128"/>
              </a:defRPr>
            </a:lvl1pPr>
          </a:lstStyle>
          <a:p>
            <a:pPr>
              <a:defRPr/>
            </a:pPr>
            <a:endParaRPr lang="en-US"/>
          </a:p>
        </p:txBody>
      </p:sp>
      <p:sp>
        <p:nvSpPr>
          <p:cNvPr id="18439" name="Rectangle 7"/>
          <p:cNvSpPr>
            <a:spLocks noGrp="1" noChangeArrowheads="1"/>
          </p:cNvSpPr>
          <p:nvPr>
            <p:ph type="sldNum" sz="quarter" idx="5"/>
          </p:nvPr>
        </p:nvSpPr>
        <p:spPr bwMode="auto">
          <a:xfrm>
            <a:off x="3957638" y="8807450"/>
            <a:ext cx="3027362"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875" tIns="46437" rIns="92875" bIns="46437" numCol="1" anchor="b" anchorCtr="0" compatLnSpc="1">
            <a:prstTxWarp prst="textNoShape">
              <a:avLst/>
            </a:prstTxWarp>
          </a:bodyPr>
          <a:lstStyle>
            <a:lvl1pPr algn="r">
              <a:spcBef>
                <a:spcPct val="0"/>
              </a:spcBef>
              <a:defRPr sz="1200">
                <a:latin typeface="Arial" charset="0"/>
                <a:ea typeface="ＭＳ Ｐゴシック" pitchFamily="-80" charset="-128"/>
              </a:defRPr>
            </a:lvl1pPr>
          </a:lstStyle>
          <a:p>
            <a:pPr>
              <a:defRPr/>
            </a:pPr>
            <a:fld id="{A456098B-FB67-44A3-8F1C-64B2DB7B5071}" type="slidenum">
              <a:rPr lang="en-US"/>
              <a:pPr>
                <a:defRPr/>
              </a:pPr>
              <a:t>‹#›</a:t>
            </a:fld>
            <a:endParaRPr lang="en-US"/>
          </a:p>
        </p:txBody>
      </p:sp>
    </p:spTree>
    <p:extLst>
      <p:ext uri="{BB962C8B-B14F-4D97-AF65-F5344CB8AC3E}">
        <p14:creationId xmlns:p14="http://schemas.microsoft.com/office/powerpoint/2010/main" val="4157077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ltLang="en-US" dirty="0" smtClean="0">
                <a:ea typeface="ＭＳ Ｐゴシック" pitchFamily="1" charset="-128"/>
              </a:rPr>
              <a:t>Worksheet: think about forced password</a:t>
            </a:r>
            <a:r>
              <a:rPr lang="en-US" altLang="en-US" baseline="0" dirty="0" smtClean="0">
                <a:ea typeface="ＭＳ Ｐゴシック" pitchFamily="1" charset="-128"/>
              </a:rPr>
              <a:t> changes</a:t>
            </a:r>
            <a:endParaRPr lang="en-US" altLang="en-US" dirty="0" smtClean="0">
              <a:ea typeface="ＭＳ Ｐゴシック" pitchFamily="1" charset="-128"/>
            </a:endParaRPr>
          </a:p>
        </p:txBody>
      </p:sp>
      <p:sp>
        <p:nvSpPr>
          <p:cNvPr id="4813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AB16E80B-EB63-4963-92A0-640C928640E2}" type="slidenum">
              <a:rPr lang="en-US" altLang="en-US" sz="1200" smtClean="0"/>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altLang="en-US" smtClean="0">
                <a:ea typeface="ＭＳ Ｐゴシック" pitchFamily="1" charset="-128"/>
              </a:rPr>
              <a:t>Don't use your friend's (or your dog's) name as a password.  Crackers try millions of passwords on millions of machines every second.  If your password is in a dictionary, they'll find it.</a:t>
            </a:r>
          </a:p>
          <a:p>
            <a:endParaRPr lang="en-US" altLang="en-US" smtClean="0">
              <a:ea typeface="ＭＳ Ｐゴシック" pitchFamily="1" charset="-128"/>
            </a:endParaRPr>
          </a:p>
          <a:p>
            <a:r>
              <a:rPr lang="en-US" altLang="en-US" smtClean="0">
                <a:ea typeface="ＭＳ Ｐゴシック" pitchFamily="1" charset="-128"/>
              </a:rPr>
              <a:t>The 350 billion/second result was for the Windows NTLM password hashing scheme and was announced 12/10/2012.  (But you have to have the hashes.)</a:t>
            </a:r>
          </a:p>
        </p:txBody>
      </p:sp>
      <p:sp>
        <p:nvSpPr>
          <p:cNvPr id="5734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198AFF3B-559F-46FB-853C-E066F8BB700C}" type="slidenum">
              <a:rPr lang="en-US" altLang="en-US" sz="1200" smtClean="0"/>
              <a:pPr/>
              <a:t>10</a:t>
            </a:fld>
            <a:endParaRPr lang="en-US"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US" altLang="en-US" smtClean="0">
                <a:ea typeface="ＭＳ Ｐゴシック" pitchFamily="1" charset="-128"/>
              </a:rPr>
              <a:t>A few crackers are looking to get into the CIA.  But most just want machines to play with.  That means you're vulnerable.</a:t>
            </a:r>
          </a:p>
        </p:txBody>
      </p:sp>
      <p:sp>
        <p:nvSpPr>
          <p:cNvPr id="5837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6F6CEAD2-E75D-483C-909E-2946FB3AC96F}" type="slidenum">
              <a:rPr lang="en-US" altLang="en-US" sz="1200" smtClean="0"/>
              <a:pPr/>
              <a:t>11</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altLang="en-US" smtClean="0">
                <a:ea typeface="ＭＳ Ｐゴシック" pitchFamily="1" charset="-128"/>
              </a:rPr>
              <a:t>A few crackers are looking to get into the CIA.  But most just want machines to play with.  That means you're vulnerable.</a:t>
            </a:r>
          </a:p>
        </p:txBody>
      </p:sp>
      <p:sp>
        <p:nvSpPr>
          <p:cNvPr id="5939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3BE241F6-7058-402E-9008-C3E6C6B1A893}" type="slidenum">
              <a:rPr lang="en-US" altLang="en-US" sz="1200" smtClean="0"/>
              <a:pPr/>
              <a:t>12</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US" altLang="en-US" dirty="0" smtClean="0">
                <a:ea typeface="ＭＳ Ｐゴシック" pitchFamily="1" charset="-128"/>
              </a:rPr>
              <a:t>It's important to use nonstandard substitutions. Don't use 1 for </a:t>
            </a:r>
            <a:r>
              <a:rPr lang="en-US" altLang="en-US" dirty="0" err="1" smtClean="0">
                <a:ea typeface="ＭＳ Ｐゴシック" pitchFamily="1" charset="-128"/>
              </a:rPr>
              <a:t>i</a:t>
            </a:r>
            <a:r>
              <a:rPr lang="en-US" altLang="en-US" dirty="0" smtClean="0">
                <a:ea typeface="ＭＳ Ｐゴシック" pitchFamily="1" charset="-128"/>
              </a:rPr>
              <a:t>, 3 for e, and $ for s; instead use things like ! for shriek or yell.  Deliberately misspell things (</a:t>
            </a:r>
            <a:r>
              <a:rPr lang="en-US" altLang="en-US" dirty="0" err="1" smtClean="0">
                <a:ea typeface="ＭＳ Ｐゴシック" pitchFamily="1" charset="-128"/>
              </a:rPr>
              <a:t>Harvie</a:t>
            </a:r>
            <a:r>
              <a:rPr lang="en-US" altLang="en-US" dirty="0" smtClean="0">
                <a:ea typeface="ＭＳ Ｐゴシック" pitchFamily="1" charset="-128"/>
              </a:rPr>
              <a:t> </a:t>
            </a:r>
            <a:r>
              <a:rPr lang="en-US" altLang="en-US" dirty="0" err="1" smtClean="0">
                <a:ea typeface="ＭＳ Ｐゴシック" pitchFamily="1" charset="-128"/>
              </a:rPr>
              <a:t>Muddd</a:t>
            </a:r>
            <a:r>
              <a:rPr lang="en-US" altLang="en-US" dirty="0" smtClean="0">
                <a:ea typeface="ＭＳ Ｐゴシック" pitchFamily="1" charset="-128"/>
              </a:rPr>
              <a:t>).</a:t>
            </a:r>
          </a:p>
          <a:p>
            <a:endParaRPr lang="en-US" altLang="en-US" dirty="0" smtClean="0">
              <a:ea typeface="ＭＳ Ｐゴシック" pitchFamily="1" charset="-128"/>
            </a:endParaRPr>
          </a:p>
          <a:p>
            <a:r>
              <a:rPr lang="en-US" altLang="en-US" dirty="0" smtClean="0">
                <a:ea typeface="ＭＳ Ｐゴシック" pitchFamily="1" charset="-128"/>
              </a:rPr>
              <a:t>BTW, at 350 billion per second, 10^16 combinations can be tried in under six hours.  Going to 9 characters gives you a factor of 100 (surprise); 600 hours is a bit less than a month.</a:t>
            </a:r>
          </a:p>
        </p:txBody>
      </p:sp>
      <p:sp>
        <p:nvSpPr>
          <p:cNvPr id="6042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CE158598-8B76-4E08-BA1A-15A26813B43C}" type="slidenum">
              <a:rPr lang="en-US" altLang="en-US" sz="1200" smtClean="0"/>
              <a:pPr/>
              <a:t>13</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6144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325A4A6A-EEE2-4FDF-BC8E-A42AACF80F7A}" type="slidenum">
              <a:rPr lang="en-US" altLang="en-US" sz="1200" smtClean="0"/>
              <a:pPr/>
              <a:t>14</a:t>
            </a:fld>
            <a:endParaRPr lang="en-US"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altLang="en-US" smtClean="0">
                <a:ea typeface="ＭＳ Ｐゴシック" pitchFamily="1" charset="-128"/>
              </a:rPr>
              <a:t>People are predictable.  They capitalize at the beginning,  add digits at the end, substitute 3 for e, etc.  That hardly challenges the bad guys at all.  People who enforce rules like these are idiots.  Don't be one of those, and don't pick that kind of predictably bad password.</a:t>
            </a:r>
          </a:p>
        </p:txBody>
      </p:sp>
      <p:sp>
        <p:nvSpPr>
          <p:cNvPr id="6246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3512257B-12CF-4557-BC81-4F37E8F896CC}" type="slidenum">
              <a:rPr lang="en-US" altLang="en-US" sz="1200" smtClean="0"/>
              <a:pPr/>
              <a:t>15</a:t>
            </a:fld>
            <a:endParaRPr lang="en-US"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tLang="en-US" dirty="0" smtClean="0">
                <a:ea typeface="ＭＳ Ｐゴシック" pitchFamily="1" charset="-128"/>
              </a:rPr>
              <a:t>This is read as "bang </a:t>
            </a:r>
            <a:r>
              <a:rPr lang="en-US" altLang="en-US" dirty="0" err="1" smtClean="0">
                <a:ea typeface="ＭＳ Ｐゴシック" pitchFamily="1" charset="-128"/>
              </a:rPr>
              <a:t>bang</a:t>
            </a:r>
            <a:r>
              <a:rPr lang="en-US" altLang="en-US" dirty="0" smtClean="0">
                <a:ea typeface="ＭＳ Ｐゴシック" pitchFamily="1" charset="-128"/>
              </a:rPr>
              <a:t> you're dead."   It was the system </a:t>
            </a:r>
            <a:r>
              <a:rPr lang="en-US" altLang="en-US" dirty="0" err="1" smtClean="0">
                <a:ea typeface="ＭＳ Ｐゴシック" pitchFamily="1" charset="-128"/>
              </a:rPr>
              <a:t>adminstrator's</a:t>
            </a:r>
            <a:r>
              <a:rPr lang="en-US" altLang="en-US" dirty="0" smtClean="0">
                <a:ea typeface="ＭＳ Ｐゴシック" pitchFamily="1" charset="-128"/>
              </a:rPr>
              <a:t> password when I was in grad school.  It's a great example of how to pick a hard-to-guess password that's easy to remember, even though it's only 8 characters.  But since I just published it, it's a horrible choice.  It'll be in the crackers' dictionaries soon.</a:t>
            </a:r>
          </a:p>
        </p:txBody>
      </p:sp>
      <p:sp>
        <p:nvSpPr>
          <p:cNvPr id="634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BFABDAF4-7E9D-49CD-BACD-EE6EAF4E6A84}" type="slidenum">
              <a:rPr lang="en-US" altLang="en-US" sz="1200" smtClean="0"/>
              <a:pPr/>
              <a:t>16</a:t>
            </a:fld>
            <a:endParaRPr lang="en-US"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smtClean="0">
                <a:ea typeface="ＭＳ Ｐゴシック" pitchFamily="1" charset="-128"/>
              </a:rPr>
              <a:t>The alien is animated.  Do worksheet, then discuss.  Don't show the alien until after discussion.</a:t>
            </a:r>
          </a:p>
          <a:p>
            <a:endParaRPr lang="en-US" altLang="en-US" smtClean="0">
              <a:ea typeface="ＭＳ Ｐゴシック" pitchFamily="1" charset="-128"/>
            </a:endParaRPr>
          </a:p>
          <a:p>
            <a:r>
              <a:rPr lang="en-US" altLang="en-US" smtClean="0">
                <a:ea typeface="ＭＳ Ｐゴシック" pitchFamily="1" charset="-128"/>
              </a:rPr>
              <a:t>The threat is that it takes time to guess a password.  If you know it takes time X, and you force changes at X&lt;&lt;x, the chances of a compromise from a successful guess are much lower.  In addition, if somebody </a:t>
            </a:r>
            <a:r>
              <a:rPr lang="en-US" altLang="en-US" i="1" smtClean="0">
                <a:ea typeface="ＭＳ Ｐゴシック" pitchFamily="1" charset="-128"/>
              </a:rPr>
              <a:t>does</a:t>
            </a:r>
            <a:r>
              <a:rPr lang="en-US" altLang="en-US" smtClean="0">
                <a:ea typeface="ＭＳ Ｐゴシック" pitchFamily="1" charset="-128"/>
              </a:rPr>
              <a:t> guess a password, a forced change can reduce the amount of time available for doing damage.</a:t>
            </a:r>
          </a:p>
          <a:p>
            <a:endParaRPr lang="en-US" altLang="en-US" smtClean="0">
              <a:ea typeface="ＭＳ Ｐゴシック" pitchFamily="1" charset="-128"/>
            </a:endParaRPr>
          </a:p>
          <a:p>
            <a:r>
              <a:rPr lang="en-US" altLang="en-US" smtClean="0">
                <a:ea typeface="ＭＳ Ｐゴシック" pitchFamily="1" charset="-128"/>
              </a:rPr>
              <a:t>Forced changes are silly if X is extremely large (which is the normal case for outsider attacks where the hashed passwords aren't available).  They are also silly if x is so long that there's plenty of time to do damage.</a:t>
            </a:r>
          </a:p>
          <a:p>
            <a:endParaRPr lang="en-US" altLang="en-US" smtClean="0">
              <a:ea typeface="ＭＳ Ｐゴシック" pitchFamily="1" charset="-128"/>
            </a:endParaRPr>
          </a:p>
          <a:p>
            <a:r>
              <a:rPr lang="en-US" altLang="en-US" smtClean="0">
                <a:ea typeface="ＭＳ Ｐゴシック" pitchFamily="1" charset="-128"/>
              </a:rPr>
              <a:t>The other problem with forced password changes is that they encourage people to choose bad passwords, since the change is nearly always at an inconvenient time.  (See the alien's comment.)</a:t>
            </a:r>
          </a:p>
        </p:txBody>
      </p:sp>
      <p:sp>
        <p:nvSpPr>
          <p:cNvPr id="6451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D5D9E395-B806-4410-A319-58D26256DEC4}" type="slidenum">
              <a:rPr lang="en-US" altLang="en-US" sz="1200" smtClean="0"/>
              <a:pPr/>
              <a:t>17</a:t>
            </a:fld>
            <a:endParaRPr lang="en-US"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US" altLang="en-US" smtClean="0">
                <a:ea typeface="ＭＳ Ｐゴシック" pitchFamily="1" charset="-128"/>
              </a:rPr>
              <a:t>The threat is that it takes time to guess a password.  If you know it takes time X, and you force changes at X&lt;&lt;x, the chances of a compromise from a successful guess are much lower.  In addition, if somebody </a:t>
            </a:r>
            <a:r>
              <a:rPr lang="en-US" altLang="en-US" i="1" smtClean="0">
                <a:ea typeface="ＭＳ Ｐゴシック" pitchFamily="1" charset="-128"/>
              </a:rPr>
              <a:t>does</a:t>
            </a:r>
            <a:r>
              <a:rPr lang="en-US" altLang="en-US" smtClean="0">
                <a:ea typeface="ＭＳ Ｐゴシック" pitchFamily="1" charset="-128"/>
              </a:rPr>
              <a:t> guess a password, a forced change can reduce the amount of time available for doing damage.</a:t>
            </a:r>
          </a:p>
          <a:p>
            <a:endParaRPr lang="en-US" altLang="en-US" smtClean="0">
              <a:ea typeface="ＭＳ Ｐゴシック" pitchFamily="1" charset="-128"/>
            </a:endParaRPr>
          </a:p>
          <a:p>
            <a:r>
              <a:rPr lang="en-US" altLang="en-US" smtClean="0">
                <a:ea typeface="ＭＳ Ｐゴシック" pitchFamily="1" charset="-128"/>
              </a:rPr>
              <a:t>Forced changes are silly if X is extremely large (which is the normal case for outsider attacks where the hashed passwords aren't available).  They are also silly if x is so long that there's plenty of time to do damage.</a:t>
            </a:r>
          </a:p>
          <a:p>
            <a:endParaRPr lang="en-US" altLang="en-US" smtClean="0">
              <a:ea typeface="ＭＳ Ｐゴシック" pitchFamily="1" charset="-128"/>
            </a:endParaRPr>
          </a:p>
          <a:p>
            <a:r>
              <a:rPr lang="en-US" altLang="en-US" smtClean="0">
                <a:ea typeface="ＭＳ Ｐゴシック" pitchFamily="1" charset="-128"/>
              </a:rPr>
              <a:t>The other problem with forced password changes is that they encourage people to choose bad passwords, since the change is nearly always at an inconvenient time.  (See the alien's comment.)</a:t>
            </a:r>
          </a:p>
        </p:txBody>
      </p:sp>
      <p:sp>
        <p:nvSpPr>
          <p:cNvPr id="6554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CF777F05-F413-46FF-8DA5-35E590DD3A00}" type="slidenum">
              <a:rPr lang="en-US" altLang="en-US" sz="1200" smtClean="0"/>
              <a:pPr/>
              <a:t>18</a:t>
            </a:fld>
            <a:endParaRPr lang="en-US"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en-US" altLang="en-US" smtClean="0">
                <a:ea typeface="ＭＳ Ｐゴシック" pitchFamily="1" charset="-128"/>
              </a:rPr>
              <a:t>Kevin Mitnick's "The Art of Deception" is full of fun stories of social engineering.  People like to be helpful, and if you carry a clipboard and a smile they will probably give you the keys to the kingdom.</a:t>
            </a:r>
          </a:p>
        </p:txBody>
      </p:sp>
      <p:sp>
        <p:nvSpPr>
          <p:cNvPr id="6656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E68DC022-69B7-47CE-BFA0-80E352367483}" type="slidenum">
              <a:rPr lang="en-US" altLang="en-US" sz="1200" smtClean="0"/>
              <a:pPr/>
              <a:t>19</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4915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B50FDB81-4283-40C6-9CA3-961BAE198ECF}" type="slidenum">
              <a:rPr lang="en-US" altLang="en-US" sz="1200" smtClean="0"/>
              <a:pPr/>
              <a:t>2</a:t>
            </a:fld>
            <a:endParaRPr lang="en-US"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029A74D5-8D96-4957-8C25-2B6294AB2A52}" type="slidenum">
              <a:rPr lang="en-US" altLang="en-US" sz="1200" smtClean="0"/>
              <a:pPr/>
              <a:t>20</a:t>
            </a:fld>
            <a:endParaRPr lang="en-US" altLang="en-US"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smtClean="0">
              <a:ea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US" altLang="en-US" smtClean="0">
                <a:ea typeface="ＭＳ Ｐゴシック" pitchFamily="1" charset="-128"/>
              </a:rPr>
              <a:t>You've seen these; do you understand what they're doing?  The idea is to get you to give them your user name and password.  The best ones are designed to scare you into logging in to your bank account ("We have detected an intrusion into your Paypal account; click here to validate the transaction.") and use logos, etc. from the original site.  They can be </a:t>
            </a:r>
            <a:r>
              <a:rPr lang="en-US" altLang="en-US" i="1" smtClean="0">
                <a:ea typeface="ＭＳ Ｐゴシック" pitchFamily="1" charset="-128"/>
              </a:rPr>
              <a:t>very</a:t>
            </a:r>
            <a:r>
              <a:rPr lang="en-US" altLang="en-US" smtClean="0">
                <a:ea typeface="ＭＳ Ｐゴシック" pitchFamily="1" charset="-128"/>
              </a:rPr>
              <a:t> hard for the  non-expert to spot, so the best defense is to NEVER click on a link in an e-mail unless you don't care where it actually leads.</a:t>
            </a:r>
          </a:p>
          <a:p>
            <a:endParaRPr lang="en-US" altLang="en-US" smtClean="0">
              <a:ea typeface="ＭＳ Ｐゴシック" pitchFamily="1" charset="-128"/>
            </a:endParaRPr>
          </a:p>
          <a:p>
            <a:r>
              <a:rPr lang="en-US" altLang="en-US" smtClean="0">
                <a:ea typeface="ＭＳ Ｐゴシック" pitchFamily="1" charset="-128"/>
              </a:rPr>
              <a:t>Note that phishing e-mails can also lead to evil sites where you don't need to enter a password (see next slide).</a:t>
            </a:r>
          </a:p>
        </p:txBody>
      </p:sp>
      <p:sp>
        <p:nvSpPr>
          <p:cNvPr id="6861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E2E7322B-74BB-43EF-86E1-27CF9F420BB3}" type="slidenum">
              <a:rPr lang="en-US" altLang="en-US" sz="1200" smtClean="0"/>
              <a:pPr/>
              <a:t>21</a:t>
            </a:fld>
            <a:endParaRPr lang="en-US" alt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smtClean="0">
                <a:ea typeface="ＭＳ Ｐゴシック" pitchFamily="1" charset="-128"/>
              </a:rPr>
              <a:t>Here, the attachment is malware.  You can also get stuck with malware by visiting the wrong Web site.  Caution is in order!</a:t>
            </a:r>
          </a:p>
        </p:txBody>
      </p:sp>
      <p:sp>
        <p:nvSpPr>
          <p:cNvPr id="6963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326701C7-B6F1-436D-800E-790C975BDF1E}" type="slidenum">
              <a:rPr lang="en-US" altLang="en-US" sz="1200" smtClean="0"/>
              <a:pPr/>
              <a:t>22</a:t>
            </a:fld>
            <a:endParaRPr lang="en-US" alt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7066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6069C154-F686-4B7D-A9FC-4D9BE6A8CC71}" type="slidenum">
              <a:rPr lang="en-US" altLang="en-US" sz="1200" smtClean="0"/>
              <a:pPr/>
              <a:t>23</a:t>
            </a:fld>
            <a:endParaRPr lang="en-US" alt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altLang="en-US" smtClean="0">
                <a:ea typeface="ＭＳ Ｐゴシック" pitchFamily="1" charset="-128"/>
              </a:rPr>
              <a:t>The bad guys have all sorts of goals.  One is to steal your banking passwords, but another is to create "bots" that can be used to spam, attack other sites, etc.</a:t>
            </a:r>
          </a:p>
        </p:txBody>
      </p:sp>
      <p:sp>
        <p:nvSpPr>
          <p:cNvPr id="7168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1630DB72-DEA3-466C-AF53-A268C3284ED0}" type="slidenum">
              <a:rPr lang="en-US" altLang="en-US" sz="1200" smtClean="0"/>
              <a:pPr/>
              <a:t>24</a:t>
            </a:fld>
            <a:endParaRPr lang="en-US" alt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US" altLang="en-US" smtClean="0">
                <a:ea typeface="ＭＳ Ｐゴシック" pitchFamily="1" charset="-128"/>
              </a:rPr>
              <a:t>One of the biggest uses of bots is to…try to recruit more bots.  The biggest bot operators have tens of thousands of computers under their control, and they rent them to anybody who wants to (mis)use them.</a:t>
            </a:r>
          </a:p>
        </p:txBody>
      </p:sp>
      <p:sp>
        <p:nvSpPr>
          <p:cNvPr id="7270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8A8EB4C3-12D3-4D29-AC14-2893F563CFCD}" type="slidenum">
              <a:rPr lang="en-US" altLang="en-US" sz="1200" smtClean="0"/>
              <a:pPr/>
              <a:t>25</a:t>
            </a:fld>
            <a:endParaRPr lang="en-US" alt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smtClean="0">
                <a:ea typeface="ＭＳ Ｐゴシック" pitchFamily="1" charset="-128"/>
              </a:rPr>
              <a:t>As you know, Python bombs if you give it invalid input.  But bring up a Python shell here and run mastermind2.py.  Show that you can simply type code[0], etc. to solve the  puzzle!  Mastermind2 has been hacked to make this easier, but with mastermind.py itself you could type the rather dd string __import__('sys')._getframe(2).f_locals['code'][0] to accomplish the same result.</a:t>
            </a:r>
          </a:p>
        </p:txBody>
      </p:sp>
      <p:sp>
        <p:nvSpPr>
          <p:cNvPr id="7373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E5BD4A99-C773-4443-8320-C201AB05A14F}" type="slidenum">
              <a:rPr lang="en-US" altLang="en-US" sz="1200" smtClean="0"/>
              <a:pPr/>
              <a:t>26</a:t>
            </a:fld>
            <a:endParaRPr lang="en-US" alt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US" altLang="en-US" smtClean="0">
                <a:ea typeface="ＭＳ Ｐゴシック" pitchFamily="1" charset="-128"/>
              </a:rPr>
              <a:t>The try/except clause is a way to protect yourself.  "Except" is executed if anything goes wrong; here, we complain and try again.</a:t>
            </a:r>
          </a:p>
        </p:txBody>
      </p:sp>
      <p:sp>
        <p:nvSpPr>
          <p:cNvPr id="7475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E4D47413-9E6F-4E80-B794-20AF7596EF57}" type="slidenum">
              <a:rPr lang="en-US" altLang="en-US" sz="1200" smtClean="0"/>
              <a:pPr/>
              <a:t>27</a:t>
            </a:fld>
            <a:endParaRPr lang="en-US" alt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0E8F5908-ACFE-463C-B66F-1D5B48F76344}" type="slidenum">
              <a:rPr lang="en-US" altLang="en-US"/>
              <a:pPr/>
              <a:t>28</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SQL was developed by Don Chamberlin, an </a:t>
            </a:r>
            <a:r>
              <a:rPr lang="en-US" altLang="en-US" dirty="0" err="1" smtClean="0">
                <a:latin typeface="Arial" panose="020B0604020202020204" pitchFamily="34" charset="0"/>
              </a:rPr>
              <a:t>HMC</a:t>
            </a:r>
            <a:r>
              <a:rPr lang="en-US" altLang="en-US" dirty="0" smtClean="0">
                <a:latin typeface="Arial" panose="020B0604020202020204" pitchFamily="34" charset="0"/>
              </a:rPr>
              <a:t> grad.  It is used in nearly every database system today</a:t>
            </a:r>
            <a:r>
              <a:rPr lang="en-US" altLang="en-US" dirty="0" smtClean="0">
                <a:latin typeface="Arial" panose="020B0604020202020204" pitchFamily="34" charset="0"/>
              </a:rPr>
              <a:t>.  BTW I made up his GPA.</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3302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5E972E17-5EE0-4A38-89AF-902EB55662F1}" type="slidenum">
              <a:rPr lang="en-US" altLang="en-US"/>
              <a:pPr/>
              <a:t>29</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640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5018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8B73EFBB-8709-4077-A6B6-FB98908975B6}" type="slidenum">
              <a:rPr lang="en-US" altLang="en-US" sz="1200" smtClean="0"/>
              <a:pPr/>
              <a:t>3</a:t>
            </a:fld>
            <a:endParaRPr lang="en-US" alt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1D229EBE-A73F-4570-B11D-DDB6BBEB2E43}" type="slidenum">
              <a:rPr lang="en-US" altLang="en-US"/>
              <a:pPr/>
              <a:t>30</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Real Web sites are obviously more complicated but they use this same idea.</a:t>
            </a:r>
          </a:p>
        </p:txBody>
      </p:sp>
    </p:spTree>
    <p:extLst>
      <p:ext uri="{BB962C8B-B14F-4D97-AF65-F5344CB8AC3E}">
        <p14:creationId xmlns:p14="http://schemas.microsoft.com/office/powerpoint/2010/main" val="2174507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3A74294F-9062-4362-954B-466548702A86}" type="slidenum">
              <a:rPr lang="en-US" altLang="en-US"/>
              <a:pPr/>
              <a:t>31</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Sadly, even today this works on a lot of Web sites.</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This</a:t>
            </a:r>
            <a:r>
              <a:rPr lang="en-US" altLang="en-US" baseline="0" dirty="0" smtClean="0">
                <a:latin typeface="Arial" panose="020B0604020202020204" pitchFamily="34" charset="0"/>
              </a:rPr>
              <a:t> slide has two animations.  The first brings up the Amazon query.  The second circles the query and shows the injected SQL.</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98707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6E443F9D-22FA-44EE-8B31-AD6518C365C8}" type="slidenum">
              <a:rPr lang="en-US" altLang="en-US"/>
              <a:pPr/>
              <a:t>32</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This is one of the most famous xkcd cartoons.  The official title is "Exploits of a Mom".</a:t>
            </a:r>
          </a:p>
        </p:txBody>
      </p:sp>
    </p:spTree>
    <p:extLst>
      <p:ext uri="{BB962C8B-B14F-4D97-AF65-F5344CB8AC3E}">
        <p14:creationId xmlns:p14="http://schemas.microsoft.com/office/powerpoint/2010/main" val="408315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C74CB46E-2549-41E8-8967-27D9179E7AF8}" type="slidenum">
              <a:rPr lang="en-US" altLang="en-US"/>
              <a:pPr/>
              <a:t>33</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11054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964F1580-AFC4-455B-A124-FE27685F0D07}" type="slidenum">
              <a:rPr lang="en-US" altLang="en-US"/>
              <a:pPr/>
              <a:t>34</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Big oops: what if user modifies cookie before sending it back?</a:t>
            </a:r>
          </a:p>
        </p:txBody>
      </p:sp>
    </p:spTree>
    <p:extLst>
      <p:ext uri="{BB962C8B-B14F-4D97-AF65-F5344CB8AC3E}">
        <p14:creationId xmlns:p14="http://schemas.microsoft.com/office/powerpoint/2010/main" val="851358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C938D884-0EE1-4034-9869-BF1C3477C3CD}" type="slidenum">
              <a:rPr lang="en-US" altLang="en-US"/>
              <a:pPr/>
              <a:t>35</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90523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r>
              <a:rPr lang="en-US" altLang="en-US" dirty="0" smtClean="0">
                <a:ea typeface="ＭＳ Ｐゴシック" pitchFamily="1" charset="-128"/>
              </a:rPr>
              <a:t>Needs improving from here on out.  Too dull </a:t>
            </a:r>
            <a:r>
              <a:rPr lang="en-US" altLang="en-US" smtClean="0">
                <a:ea typeface="ＭＳ Ｐゴシック" pitchFamily="1" charset="-128"/>
              </a:rPr>
              <a:t>and prescriptive.</a:t>
            </a:r>
          </a:p>
        </p:txBody>
      </p:sp>
      <p:sp>
        <p:nvSpPr>
          <p:cNvPr id="7987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89C27855-D8DD-4A54-905B-8A8CA8562F5B}" type="slidenum">
              <a:rPr lang="en-US" altLang="en-US" sz="1200" smtClean="0"/>
              <a:pPr/>
              <a:t>36</a:t>
            </a:fld>
            <a:endParaRPr lang="en-US" alt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US" altLang="en-US" smtClean="0">
                <a:ea typeface="ＭＳ Ｐゴシック" pitchFamily="1" charset="-128"/>
              </a:rPr>
              <a:t>Tooltip: Actual actual reality: nobody cares about his secrets.  (Also, I would be hard pressed to find that wrench for $5.)</a:t>
            </a:r>
          </a:p>
        </p:txBody>
      </p:sp>
      <p:sp>
        <p:nvSpPr>
          <p:cNvPr id="8090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637D5AB3-4E3F-472C-B538-7FBC34EE8BE7}" type="slidenum">
              <a:rPr lang="en-US" altLang="en-US" sz="1200" smtClean="0"/>
              <a:pPr/>
              <a:t>37</a:t>
            </a:fld>
            <a:endParaRPr lang="en-US" alt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8192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E7E0C860-62A4-455B-A875-ED29860C836F}" type="slidenum">
              <a:rPr lang="en-US" altLang="en-US" sz="1200" smtClean="0"/>
              <a:pPr/>
              <a:t>38</a:t>
            </a:fld>
            <a:endParaRPr lang="en-US" alt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US" altLang="en-US" smtClean="0">
                <a:ea typeface="ＭＳ Ｐゴシック" pitchFamily="1" charset="-128"/>
              </a:rPr>
              <a:t>This slide has an animation.</a:t>
            </a:r>
          </a:p>
        </p:txBody>
      </p:sp>
      <p:sp>
        <p:nvSpPr>
          <p:cNvPr id="8294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7CE57F00-B833-4149-82E1-F32185D232FE}" type="slidenum">
              <a:rPr lang="en-US" altLang="en-US" sz="1200" smtClean="0"/>
              <a:pPr/>
              <a:t>39</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6062882E-B961-4062-9D28-D1D9AFC14BE4}" type="slidenum">
              <a:rPr lang="en-US" altLang="en-US" sz="1200" smtClean="0"/>
              <a:pPr/>
              <a:t>4</a:t>
            </a:fld>
            <a:endParaRPr lang="en-US" alt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US" altLang="en-US" smtClean="0">
                <a:ea typeface="ＭＳ Ｐゴシック" pitchFamily="1" charset="-128"/>
              </a:rPr>
              <a:t>This slide has an animation.</a:t>
            </a:r>
          </a:p>
        </p:txBody>
      </p:sp>
      <p:sp>
        <p:nvSpPr>
          <p:cNvPr id="8397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465828BE-B7B6-462F-BF0D-5BC2E77EBF9F}" type="slidenum">
              <a:rPr lang="en-US" altLang="en-US" sz="1200" smtClean="0"/>
              <a:pPr/>
              <a:t>40</a:t>
            </a:fld>
            <a:endParaRPr lang="en-US" alt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8499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167DF3A4-C834-4EA9-89A1-B59BD2432D5D}" type="slidenum">
              <a:rPr lang="en-US" altLang="en-US" sz="1200" smtClean="0"/>
              <a:pPr/>
              <a:t>41</a:t>
            </a:fld>
            <a:endParaRPr lang="en-US" alt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8602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DEA0B1CE-69A8-47F3-9272-448C2B84F128}" type="slidenum">
              <a:rPr lang="en-US" altLang="en-US" sz="1200" smtClean="0"/>
              <a:pPr/>
              <a:t>42</a:t>
            </a:fld>
            <a:endParaRPr lang="en-US" alt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8704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469E77ED-07D0-4DA2-9AC8-98C52022C875}" type="slidenum">
              <a:rPr lang="en-US" altLang="en-US" sz="1200" smtClean="0"/>
              <a:pPr/>
              <a:t>43</a:t>
            </a:fld>
            <a:endParaRPr lang="en-US" alt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8806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C70B49E6-4180-411D-AD5A-396D27548DD2}" type="slidenum">
              <a:rPr lang="en-US" altLang="en-US" sz="1200" smtClean="0"/>
              <a:pPr/>
              <a:t>44</a:t>
            </a:fld>
            <a:endParaRPr lang="en-US" alt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890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AD1A32CA-C1AA-4B1B-8A11-C2A40DBD78FA}" type="slidenum">
              <a:rPr lang="en-US" altLang="en-US" sz="1200" smtClean="0"/>
              <a:pPr/>
              <a:t>45</a:t>
            </a:fld>
            <a:endParaRPr lang="en-US" alt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9011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B46ECB4B-BB4A-4B09-97F3-43382B2EB0E7}" type="slidenum">
              <a:rPr lang="en-US" altLang="en-US" sz="1200" smtClean="0"/>
              <a:pPr/>
              <a:t>46</a:t>
            </a:fld>
            <a:endParaRPr lang="en-US" alt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r>
              <a:rPr lang="en-US" altLang="en-US" smtClean="0">
                <a:ea typeface="ＭＳ Ｐゴシック" pitchFamily="1" charset="-128"/>
              </a:rPr>
              <a:t>This slide has three animations.</a:t>
            </a:r>
          </a:p>
        </p:txBody>
      </p:sp>
      <p:sp>
        <p:nvSpPr>
          <p:cNvPr id="9114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4EBBD6AB-184A-4C88-BB11-D15108933DC6}" type="slidenum">
              <a:rPr lang="en-US" altLang="en-US" sz="1200" smtClean="0"/>
              <a:pPr/>
              <a:t>47</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5222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0C75F5E3-0EC9-44F3-A469-4755867B6932}" type="slidenum">
              <a:rPr lang="en-US" altLang="en-US" sz="1200" smtClean="0"/>
              <a:pPr/>
              <a:t>5</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en-US" altLang="en-US" smtClean="0">
                <a:ea typeface="ＭＳ Ｐゴシック" pitchFamily="1" charset="-128"/>
              </a:rPr>
              <a:t>Macs and Windows assume you’re stupid, so they default to not sharing anything.  (This wasn’t always true on either platform, but they’ve changed.)  Facebook </a:t>
            </a:r>
            <a:r>
              <a:rPr lang="en-US" altLang="en-US" i="1" smtClean="0">
                <a:ea typeface="ＭＳ Ｐゴシック" pitchFamily="1" charset="-128"/>
              </a:rPr>
              <a:t>wants</a:t>
            </a:r>
            <a:r>
              <a:rPr lang="en-US" altLang="en-US" smtClean="0">
                <a:ea typeface="ＭＳ Ｐゴシック" pitchFamily="1" charset="-128"/>
              </a:rPr>
              <a:t> you to publicize your life—you're their product.  Linux assumes you’re smart and friendly, so it defaults to sharing.</a:t>
            </a:r>
          </a:p>
        </p:txBody>
      </p:sp>
      <p:sp>
        <p:nvSpPr>
          <p:cNvPr id="5325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1BC2AAA6-DAB7-4F67-896D-40CA189A2CDA}" type="slidenum">
              <a:rPr lang="en-US" altLang="en-US" sz="1200" smtClean="0"/>
              <a:pPr/>
              <a:t>6</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smtClean="0">
                <a:ea typeface="ＭＳ Ｐゴシック" pitchFamily="1" charset="-128"/>
              </a:rPr>
              <a:t>Chmod on Linux is pretty primitive: oversimplifying, you have the choice between keeping things secret and making them available to everyone.  There are no friends and friends of friends like on Facebook.</a:t>
            </a:r>
          </a:p>
        </p:txBody>
      </p:sp>
      <p:sp>
        <p:nvSpPr>
          <p:cNvPr id="5427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8D069CDD-B995-4D19-BF69-0EC8DF6884EC}" type="slidenum">
              <a:rPr lang="en-US" altLang="en-US" sz="1200" smtClean="0"/>
              <a:pPr/>
              <a:t>7</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altLang="en-US" smtClean="0">
              <a:ea typeface="ＭＳ Ｐゴシック" pitchFamily="1" charset="-128"/>
            </a:endParaRPr>
          </a:p>
        </p:txBody>
      </p:sp>
      <p:sp>
        <p:nvSpPr>
          <p:cNvPr id="5530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39775" indent="-284163">
              <a:defRPr sz="2400">
                <a:solidFill>
                  <a:schemeClr val="tx1"/>
                </a:solidFill>
                <a:latin typeface="Arial" charset="0"/>
                <a:ea typeface="ＭＳ Ｐゴシック" pitchFamily="1" charset="-128"/>
              </a:defRPr>
            </a:lvl2pPr>
            <a:lvl3pPr marL="1138238" indent="-227013">
              <a:defRPr sz="2400">
                <a:solidFill>
                  <a:schemeClr val="tx1"/>
                </a:solidFill>
                <a:latin typeface="Arial" charset="0"/>
                <a:ea typeface="ＭＳ Ｐゴシック" pitchFamily="1" charset="-128"/>
              </a:defRPr>
            </a:lvl3pPr>
            <a:lvl4pPr marL="1593850" indent="-227013">
              <a:defRPr sz="2400">
                <a:solidFill>
                  <a:schemeClr val="tx1"/>
                </a:solidFill>
                <a:latin typeface="Arial" charset="0"/>
                <a:ea typeface="ＭＳ Ｐゴシック" pitchFamily="1" charset="-128"/>
              </a:defRPr>
            </a:lvl4pPr>
            <a:lvl5pPr marL="2049463" indent="-227013">
              <a:defRPr sz="2400">
                <a:solidFill>
                  <a:schemeClr val="tx1"/>
                </a:solidFill>
                <a:latin typeface="Arial" charset="0"/>
                <a:ea typeface="ＭＳ Ｐゴシック" pitchFamily="1" charset="-128"/>
              </a:defRPr>
            </a:lvl5pPr>
            <a:lvl6pPr marL="250666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6386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106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7826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5B04F003-A7FB-477A-B4A1-55AD6E9E1A86}" type="slidenum">
              <a:rPr lang="en-US" altLang="en-US" sz="1200" smtClean="0"/>
              <a:pPr/>
              <a:t>8</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altLang="en-US" smtClean="0">
                <a:ea typeface="ＭＳ Ｐゴシック" pitchFamily="1" charset="-128"/>
              </a:rPr>
              <a:t>Don't use your friend's (or your dog's) name as a password.  Crackers try millions of passwords on millions of machines every second.  If your password is in a dictionary, they'll find it.</a:t>
            </a:r>
          </a:p>
          <a:p>
            <a:endParaRPr lang="en-US" altLang="en-US" smtClean="0">
              <a:ea typeface="ＭＳ Ｐゴシック" pitchFamily="1" charset="-128"/>
            </a:endParaRPr>
          </a:p>
          <a:p>
            <a:r>
              <a:rPr lang="en-US" altLang="en-US" smtClean="0">
                <a:ea typeface="ＭＳ Ｐゴシック" pitchFamily="1" charset="-128"/>
              </a:rPr>
              <a:t>The 350 billion/second result was for the Windows NTLM password hashing scheme and was announced 12/10/2012.  (But you have to have the hashes.)</a:t>
            </a:r>
          </a:p>
        </p:txBody>
      </p:sp>
      <p:sp>
        <p:nvSpPr>
          <p:cNvPr id="5632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1363" indent="-284163">
              <a:defRPr sz="2400">
                <a:solidFill>
                  <a:schemeClr val="tx1"/>
                </a:solidFill>
                <a:latin typeface="Arial" charset="0"/>
                <a:ea typeface="ＭＳ Ｐゴシック" pitchFamily="1" charset="-128"/>
              </a:defRPr>
            </a:lvl2pPr>
            <a:lvl3pPr marL="1141413" indent="-227013">
              <a:defRPr sz="2400">
                <a:solidFill>
                  <a:schemeClr val="tx1"/>
                </a:solidFill>
                <a:latin typeface="Arial" charset="0"/>
                <a:ea typeface="ＭＳ Ｐゴシック" pitchFamily="1" charset="-128"/>
              </a:defRPr>
            </a:lvl3pPr>
            <a:lvl4pPr marL="1598613" indent="-227013">
              <a:defRPr sz="2400">
                <a:solidFill>
                  <a:schemeClr val="tx1"/>
                </a:solidFill>
                <a:latin typeface="Arial" charset="0"/>
                <a:ea typeface="ＭＳ Ｐゴシック" pitchFamily="1" charset="-128"/>
              </a:defRPr>
            </a:lvl4pPr>
            <a:lvl5pPr marL="2055813" indent="-227013">
              <a:defRPr sz="2400">
                <a:solidFill>
                  <a:schemeClr val="tx1"/>
                </a:solidFill>
                <a:latin typeface="Arial" charset="0"/>
                <a:ea typeface="ＭＳ Ｐゴシック" pitchFamily="1" charset="-128"/>
              </a:defRPr>
            </a:lvl5pPr>
            <a:lvl6pPr marL="2513013" indent="-227013" algn="ctr" eaLnBrk="0" fontAlgn="base" hangingPunct="0">
              <a:spcBef>
                <a:spcPct val="50000"/>
              </a:spcBef>
              <a:spcAft>
                <a:spcPct val="0"/>
              </a:spcAft>
              <a:defRPr sz="2400">
                <a:solidFill>
                  <a:schemeClr val="tx1"/>
                </a:solidFill>
                <a:latin typeface="Arial" charset="0"/>
                <a:ea typeface="ＭＳ Ｐゴシック" pitchFamily="1" charset="-128"/>
              </a:defRPr>
            </a:lvl6pPr>
            <a:lvl7pPr marL="2970213" indent="-227013" algn="ctr" eaLnBrk="0" fontAlgn="base" hangingPunct="0">
              <a:spcBef>
                <a:spcPct val="50000"/>
              </a:spcBef>
              <a:spcAft>
                <a:spcPct val="0"/>
              </a:spcAft>
              <a:defRPr sz="2400">
                <a:solidFill>
                  <a:schemeClr val="tx1"/>
                </a:solidFill>
                <a:latin typeface="Arial" charset="0"/>
                <a:ea typeface="ＭＳ Ｐゴシック" pitchFamily="1" charset="-128"/>
              </a:defRPr>
            </a:lvl7pPr>
            <a:lvl8pPr marL="3427413" indent="-227013" algn="ctr" eaLnBrk="0" fontAlgn="base" hangingPunct="0">
              <a:spcBef>
                <a:spcPct val="50000"/>
              </a:spcBef>
              <a:spcAft>
                <a:spcPct val="0"/>
              </a:spcAft>
              <a:defRPr sz="2400">
                <a:solidFill>
                  <a:schemeClr val="tx1"/>
                </a:solidFill>
                <a:latin typeface="Arial" charset="0"/>
                <a:ea typeface="ＭＳ Ｐゴシック" pitchFamily="1" charset="-128"/>
              </a:defRPr>
            </a:lvl8pPr>
            <a:lvl9pPr marL="3884613" indent="-227013" algn="ctr" eaLnBrk="0" fontAlgn="base" hangingPunct="0">
              <a:spcBef>
                <a:spcPct val="50000"/>
              </a:spcBef>
              <a:spcAft>
                <a:spcPct val="0"/>
              </a:spcAft>
              <a:defRPr sz="2400">
                <a:solidFill>
                  <a:schemeClr val="tx1"/>
                </a:solidFill>
                <a:latin typeface="Arial" charset="0"/>
                <a:ea typeface="ＭＳ Ｐゴシック" pitchFamily="1" charset="-128"/>
              </a:defRPr>
            </a:lvl9pPr>
          </a:lstStyle>
          <a:p>
            <a:fld id="{3F4B19FD-1A31-457D-9E19-0281F3B88FE6}" type="slidenum">
              <a:rPr lang="en-US" altLang="en-US" sz="1200" smtClean="0"/>
              <a:pPr/>
              <a:t>9</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8338"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98339" name="Rectangle 3"/>
          <p:cNvSpPr>
            <a:spLocks noGrp="1" noChangeArrowheads="1"/>
          </p:cNvSpPr>
          <p:nvPr>
            <p:ph type="subTitle" idx="1"/>
          </p:nvPr>
        </p:nvSpPr>
        <p:spPr>
          <a:xfrm>
            <a:off x="1371600" y="3886200"/>
            <a:ext cx="6400800" cy="1752600"/>
          </a:xfrm>
        </p:spPr>
        <p:txBody>
          <a:bodyPr/>
          <a:lstStyle>
            <a:lvl1pPr marL="0" indent="0" algn="ctr">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C73ADC84-79F4-4B2B-96E3-461FA7283B3B}" type="slidenum">
              <a:rPr lang="en-US"/>
              <a:pPr>
                <a:defRPr/>
              </a:pPr>
              <a:t>‹#›</a:t>
            </a:fld>
            <a:endParaRPr lang="en-US"/>
          </a:p>
        </p:txBody>
      </p:sp>
    </p:spTree>
    <p:extLst>
      <p:ext uri="{BB962C8B-B14F-4D97-AF65-F5344CB8AC3E}">
        <p14:creationId xmlns:p14="http://schemas.microsoft.com/office/powerpoint/2010/main" val="2367103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0590B2-D90C-4A8B-9A8C-B07BF6131C81}" type="slidenum">
              <a:rPr lang="en-US"/>
              <a:pPr>
                <a:defRPr/>
              </a:pPr>
              <a:t>‹#›</a:t>
            </a:fld>
            <a:endParaRPr lang="en-US"/>
          </a:p>
        </p:txBody>
      </p:sp>
    </p:spTree>
    <p:extLst>
      <p:ext uri="{BB962C8B-B14F-4D97-AF65-F5344CB8AC3E}">
        <p14:creationId xmlns:p14="http://schemas.microsoft.com/office/powerpoint/2010/main" val="4849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EABF7B-626C-4A09-A458-8CB7151B7F86}" type="slidenum">
              <a:rPr lang="en-US"/>
              <a:pPr>
                <a:defRPr/>
              </a:pPr>
              <a:t>‹#›</a:t>
            </a:fld>
            <a:endParaRPr lang="en-US"/>
          </a:p>
        </p:txBody>
      </p:sp>
    </p:spTree>
    <p:extLst>
      <p:ext uri="{BB962C8B-B14F-4D97-AF65-F5344CB8AC3E}">
        <p14:creationId xmlns:p14="http://schemas.microsoft.com/office/powerpoint/2010/main" val="240730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F9FBD4-7E6E-4278-876E-B1DCC50A3479}" type="slidenum">
              <a:rPr lang="en-US"/>
              <a:pPr>
                <a:defRPr/>
              </a:pPr>
              <a:t>‹#›</a:t>
            </a:fld>
            <a:endParaRPr lang="en-US"/>
          </a:p>
        </p:txBody>
      </p:sp>
    </p:spTree>
    <p:extLst>
      <p:ext uri="{BB962C8B-B14F-4D97-AF65-F5344CB8AC3E}">
        <p14:creationId xmlns:p14="http://schemas.microsoft.com/office/powerpoint/2010/main" val="377497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E7D389-245C-42C7-BCF6-5CC34A4E14F7}" type="slidenum">
              <a:rPr lang="en-US"/>
              <a:pPr>
                <a:defRPr/>
              </a:pPr>
              <a:t>‹#›</a:t>
            </a:fld>
            <a:endParaRPr lang="en-US"/>
          </a:p>
        </p:txBody>
      </p:sp>
    </p:spTree>
    <p:extLst>
      <p:ext uri="{BB962C8B-B14F-4D97-AF65-F5344CB8AC3E}">
        <p14:creationId xmlns:p14="http://schemas.microsoft.com/office/powerpoint/2010/main" val="326624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81D1C4-7892-488D-B1C2-E81FEECB0F94}" type="slidenum">
              <a:rPr lang="en-US"/>
              <a:pPr>
                <a:defRPr/>
              </a:pPr>
              <a:t>‹#›</a:t>
            </a:fld>
            <a:endParaRPr lang="en-US"/>
          </a:p>
        </p:txBody>
      </p:sp>
    </p:spTree>
    <p:extLst>
      <p:ext uri="{BB962C8B-B14F-4D97-AF65-F5344CB8AC3E}">
        <p14:creationId xmlns:p14="http://schemas.microsoft.com/office/powerpoint/2010/main" val="92061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5219EA-8E2A-4ACF-9E7A-451A7DD83E91}" type="slidenum">
              <a:rPr lang="en-US"/>
              <a:pPr>
                <a:defRPr/>
              </a:pPr>
              <a:t>‹#›</a:t>
            </a:fld>
            <a:endParaRPr lang="en-US"/>
          </a:p>
        </p:txBody>
      </p:sp>
    </p:spTree>
    <p:extLst>
      <p:ext uri="{BB962C8B-B14F-4D97-AF65-F5344CB8AC3E}">
        <p14:creationId xmlns:p14="http://schemas.microsoft.com/office/powerpoint/2010/main" val="1191996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2D7028-3DF3-4D3B-A857-D727B1A614A0}" type="slidenum">
              <a:rPr lang="en-US"/>
              <a:pPr>
                <a:defRPr/>
              </a:pPr>
              <a:t>‹#›</a:t>
            </a:fld>
            <a:endParaRPr lang="en-US"/>
          </a:p>
        </p:txBody>
      </p:sp>
    </p:spTree>
    <p:extLst>
      <p:ext uri="{BB962C8B-B14F-4D97-AF65-F5344CB8AC3E}">
        <p14:creationId xmlns:p14="http://schemas.microsoft.com/office/powerpoint/2010/main" val="9080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C64DFA-B6A7-41FF-9AD7-E551F37DAAF5}" type="slidenum">
              <a:rPr lang="en-US"/>
              <a:pPr>
                <a:defRPr/>
              </a:pPr>
              <a:t>‹#›</a:t>
            </a:fld>
            <a:endParaRPr lang="en-US"/>
          </a:p>
        </p:txBody>
      </p:sp>
    </p:spTree>
    <p:extLst>
      <p:ext uri="{BB962C8B-B14F-4D97-AF65-F5344CB8AC3E}">
        <p14:creationId xmlns:p14="http://schemas.microsoft.com/office/powerpoint/2010/main" val="359486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D4A253-8D00-4BF9-84D6-3214B14E6A22}" type="slidenum">
              <a:rPr lang="en-US"/>
              <a:pPr>
                <a:defRPr/>
              </a:pPr>
              <a:t>‹#›</a:t>
            </a:fld>
            <a:endParaRPr lang="en-US"/>
          </a:p>
        </p:txBody>
      </p:sp>
    </p:spTree>
    <p:extLst>
      <p:ext uri="{BB962C8B-B14F-4D97-AF65-F5344CB8AC3E}">
        <p14:creationId xmlns:p14="http://schemas.microsoft.com/office/powerpoint/2010/main" val="115300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2C9A8B-D8F5-43BB-BB47-8F4290D60EDB}" type="slidenum">
              <a:rPr lang="en-US"/>
              <a:pPr>
                <a:defRPr/>
              </a:pPr>
              <a:t>‹#›</a:t>
            </a:fld>
            <a:endParaRPr lang="en-US"/>
          </a:p>
        </p:txBody>
      </p:sp>
    </p:spTree>
    <p:extLst>
      <p:ext uri="{BB962C8B-B14F-4D97-AF65-F5344CB8AC3E}">
        <p14:creationId xmlns:p14="http://schemas.microsoft.com/office/powerpoint/2010/main" val="178161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0"/>
              </a:spcBef>
              <a:defRPr sz="1400">
                <a:latin typeface="Arial" charset="0"/>
                <a:ea typeface="ＭＳ Ｐゴシック" pitchFamily="-80"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0"/>
              </a:spcBef>
              <a:defRPr sz="1400">
                <a:latin typeface="Arial" charset="0"/>
                <a:ea typeface="ＭＳ Ｐゴシック" pitchFamily="-80"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ea typeface="ＭＳ Ｐゴシック" pitchFamily="-80" charset="-128"/>
              </a:defRPr>
            </a:lvl1pPr>
          </a:lstStyle>
          <a:p>
            <a:pPr>
              <a:defRPr/>
            </a:pPr>
            <a:fld id="{8001A9E4-896D-4911-9C26-3E710CCA37A3}" type="slidenum">
              <a:rPr lang="en-US"/>
              <a:pPr>
                <a:defRPr/>
              </a:pPr>
              <a:t>‹#›</a:t>
            </a:fld>
            <a:endParaRPr lang="en-US"/>
          </a:p>
        </p:txBody>
      </p:sp>
      <p:grpSp>
        <p:nvGrpSpPr>
          <p:cNvPr id="1031" name="Group 7"/>
          <p:cNvGrpSpPr>
            <a:grpSpLocks/>
          </p:cNvGrpSpPr>
          <p:nvPr userDrawn="1"/>
        </p:nvGrpSpPr>
        <p:grpSpPr bwMode="auto">
          <a:xfrm>
            <a:off x="463550" y="1371600"/>
            <a:ext cx="8218488" cy="180975"/>
            <a:chOff x="295" y="1311"/>
            <a:chExt cx="5177" cy="114"/>
          </a:xfrm>
        </p:grpSpPr>
        <p:sp>
          <p:nvSpPr>
            <p:cNvPr id="1032" name="Rectangle 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9pPr>
            </a:lstStyle>
            <a:p>
              <a:pPr>
                <a:defRPr/>
              </a:pPr>
              <a:endParaRPr lang="en-US" altLang="en-US" smtClean="0"/>
            </a:p>
          </p:txBody>
        </p:sp>
        <p:sp>
          <p:nvSpPr>
            <p:cNvPr id="1033" name="Rectangle 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1" charset="-128"/>
                </a:defRPr>
              </a:lvl9pPr>
            </a:lstStyle>
            <a:p>
              <a:pPr>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3750"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52400"/>
            <a:ext cx="7772400" cy="1470025"/>
          </a:xfrm>
        </p:spPr>
        <p:txBody>
          <a:bodyPr rIns="132080"/>
          <a:lstStyle/>
          <a:p>
            <a:pPr eaLnBrk="1" hangingPunct="1"/>
            <a:r>
              <a:rPr lang="en-US" altLang="en-US" smtClean="0">
                <a:latin typeface="Algerian" pitchFamily="82" charset="0"/>
                <a:sym typeface="Lucida Blackletter" charset="0"/>
              </a:rPr>
              <a:t>CS 5 Post-Herald-Penguin-Times-Mercury</a:t>
            </a:r>
          </a:p>
        </p:txBody>
      </p:sp>
      <p:sp>
        <p:nvSpPr>
          <p:cNvPr id="3075" name="Rectangle 3"/>
          <p:cNvSpPr>
            <a:spLocks/>
          </p:cNvSpPr>
          <p:nvPr/>
        </p:nvSpPr>
        <p:spPr bwMode="auto">
          <a:xfrm>
            <a:off x="533400" y="15240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eaLnBrk="1" hangingPunct="1">
              <a:spcBef>
                <a:spcPct val="0"/>
              </a:spcBef>
            </a:pPr>
            <a:r>
              <a:rPr lang="en-US" altLang="en-US" sz="2800" b="1">
                <a:latin typeface="Candara" pitchFamily="34" charset="0"/>
                <a:sym typeface="Big Caslon" charset="0"/>
              </a:rPr>
              <a:t>Penguin Jailed in Hacking Case</a:t>
            </a:r>
          </a:p>
        </p:txBody>
      </p:sp>
      <p:sp>
        <p:nvSpPr>
          <p:cNvPr id="3076" name="Rectangle 4"/>
          <p:cNvSpPr>
            <a:spLocks/>
          </p:cNvSpPr>
          <p:nvPr/>
        </p:nvSpPr>
        <p:spPr bwMode="auto">
          <a:xfrm>
            <a:off x="533400" y="2057400"/>
            <a:ext cx="533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eaLnBrk="1" hangingPunct="1">
              <a:spcBef>
                <a:spcPct val="0"/>
              </a:spcBef>
            </a:pPr>
            <a:r>
              <a:rPr lang="en-US" altLang="en-US" sz="2000">
                <a:latin typeface="Californian FB" pitchFamily="18" charset="0"/>
                <a:cs typeface="Arial" charset="0"/>
                <a:sym typeface="Arial" charset="0"/>
              </a:rPr>
              <a:t>Claremont (Muddraker)</a:t>
            </a:r>
            <a:r>
              <a:rPr lang="en-US" altLang="en-US" sz="1800">
                <a:latin typeface="Californian FB" pitchFamily="18" charset="0"/>
                <a:cs typeface="Arial" charset="0"/>
                <a:sym typeface="Arial" charset="0"/>
              </a:rPr>
              <a:t>: Residents of East Dorm were rudely awakened Monday morning when a police battering ram suddenly knocked a hole in the dormitory's wall as part of an operation to capture a rogue penguin.  “We entered at 10 AM so we could be sure everyone was asleep,” explained police captain R. Ayder.  “The penguin was captured without incident.”</a:t>
            </a:r>
          </a:p>
          <a:p>
            <a:pPr eaLnBrk="1" hangingPunct="1">
              <a:spcBef>
                <a:spcPct val="0"/>
              </a:spcBef>
            </a:pPr>
            <a:r>
              <a:rPr lang="en-US" altLang="en-US" sz="1800">
                <a:latin typeface="Californian FB" pitchFamily="18" charset="0"/>
                <a:cs typeface="Arial" charset="0"/>
                <a:sym typeface="Arial" charset="0"/>
              </a:rPr>
              <a:t>    Interviews with the penguin’s suitemates revealed that it had been accused of computer  fraud.  “He was a big sushi fan,” stated F. Rosh,  a first-year  student.  “He was always getting deliveries of fresh fish and sharing them with us.  We didn’t realize that he had used an SQL injection to get it all for  free.”</a:t>
            </a:r>
          </a:p>
          <a:p>
            <a:pPr eaLnBrk="1" hangingPunct="1">
              <a:spcBef>
                <a:spcPct val="0"/>
              </a:spcBef>
            </a:pPr>
            <a:r>
              <a:rPr lang="en-US" altLang="en-US" sz="1800">
                <a:latin typeface="Californian FB" pitchFamily="18" charset="0"/>
                <a:cs typeface="Arial" charset="0"/>
                <a:sym typeface="Arial" charset="0"/>
              </a:rPr>
              <a:t>    Another onlooker suggested that the penguin shouldn’t be punished severely.  “He was lonely, all this way from the Antarctic in the Southern California heat.  Who can blame him for getting fish any way he can? “</a:t>
            </a:r>
          </a:p>
        </p:txBody>
      </p:sp>
      <p:pic>
        <p:nvPicPr>
          <p:cNvPr id="30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52600"/>
            <a:ext cx="31051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Password Guessing</a:t>
            </a:r>
          </a:p>
        </p:txBody>
      </p:sp>
      <p:sp>
        <p:nvSpPr>
          <p:cNvPr id="12291" name="Content Placeholder 2"/>
          <p:cNvSpPr>
            <a:spLocks noGrp="1"/>
          </p:cNvSpPr>
          <p:nvPr>
            <p:ph idx="1"/>
          </p:nvPr>
        </p:nvSpPr>
        <p:spPr/>
        <p:txBody>
          <a:bodyPr/>
          <a:lstStyle/>
          <a:p>
            <a:r>
              <a:rPr lang="en-US" altLang="en-US" smtClean="0"/>
              <a:t>200 common first names at 1 guess per second</a:t>
            </a:r>
            <a:r>
              <a:rPr lang="en-US" altLang="en-US" smtClean="0">
                <a:sym typeface="Wingdings" pitchFamily="2" charset="2"/>
              </a:rPr>
              <a:t>3 minutes to success!</a:t>
            </a:r>
          </a:p>
          <a:p>
            <a:endParaRPr lang="en-US" altLang="en-US" smtClean="0">
              <a:sym typeface="Wingdings" pitchFamily="2" charset="2"/>
            </a:endParaRPr>
          </a:p>
          <a:p>
            <a:r>
              <a:rPr lang="en-US" altLang="en-US" smtClean="0">
                <a:sym typeface="Wingdings" pitchFamily="2" charset="2"/>
              </a:rPr>
              <a:t>“Online” guessing done in parallel</a:t>
            </a:r>
          </a:p>
          <a:p>
            <a:endParaRPr lang="en-US" altLang="en-US" smtClean="0">
              <a:sym typeface="Wingdings" pitchFamily="2" charset="2"/>
            </a:endParaRPr>
          </a:p>
          <a:p>
            <a:r>
              <a:rPr lang="en-US" altLang="en-US" smtClean="0">
                <a:sym typeface="Wingdings" pitchFamily="2" charset="2"/>
              </a:rPr>
              <a:t>“Offline” guessing at 100,000,000/second</a:t>
            </a:r>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152400"/>
            <a:ext cx="8077200" cy="1143000"/>
          </a:xfrm>
        </p:spPr>
        <p:txBody>
          <a:bodyPr/>
          <a:lstStyle/>
          <a:p>
            <a:r>
              <a:rPr lang="en-US" altLang="en-US" smtClean="0"/>
              <a:t>They Don’t Care Who You Are</a:t>
            </a:r>
          </a:p>
        </p:txBody>
      </p:sp>
      <p:pic>
        <p:nvPicPr>
          <p:cNvPr id="1331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26150" y="3233738"/>
            <a:ext cx="1816100" cy="2413000"/>
          </a:xfrm>
        </p:spPr>
      </p:pic>
      <p:pic>
        <p:nvPicPr>
          <p:cNvPr id="13316" name="Picture 2" descr="http://www.google.com/url?source=imglanding&amp;ct=img&amp;q=http://cdn01.cdn.justjared.com/wp-content/uploads/headlines/2012/11/barack-obama-wins-presidential-election-2012.jpg&amp;sa=X&amp;ei=Q3nFUNnbAe3KiALo6ICoBw&amp;ved=0CAwQ8wc&amp;usg=AFQjCNE3dyypmrg96oyNF4HeY2Udh48wX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188595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quot;No&quot; Symbol 4"/>
          <p:cNvSpPr/>
          <p:nvPr/>
        </p:nvSpPr>
        <p:spPr bwMode="auto">
          <a:xfrm>
            <a:off x="990600" y="1752600"/>
            <a:ext cx="3124200" cy="3124200"/>
          </a:xfrm>
          <a:prstGeom prst="noSmoking">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a:defRPr/>
            </a:pPr>
            <a:endParaRPr lang="en-US">
              <a:ea typeface="ＭＳ Ｐゴシック" pitchFamily="-80" charset="-128"/>
            </a:endParaRPr>
          </a:p>
        </p:txBody>
      </p:sp>
      <p:sp>
        <p:nvSpPr>
          <p:cNvPr id="6" name="TextBox 5"/>
          <p:cNvSpPr txBox="1">
            <a:spLocks noChangeArrowheads="1"/>
          </p:cNvSpPr>
          <p:nvPr/>
        </p:nvSpPr>
        <p:spPr bwMode="auto">
          <a:xfrm>
            <a:off x="5638800" y="2554288"/>
            <a:ext cx="2592388"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3900">
                <a:solidFill>
                  <a:srgbClr val="00B050"/>
                </a:solidFill>
                <a:sym typeface="Wingdings" pitchFamily="2" charset="2"/>
              </a:rPr>
              <a:t></a:t>
            </a:r>
            <a:endParaRPr lang="en-US" altLang="en-US" sz="239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152400"/>
            <a:ext cx="8077200" cy="1143000"/>
          </a:xfrm>
        </p:spPr>
        <p:txBody>
          <a:bodyPr/>
          <a:lstStyle/>
          <a:p>
            <a:r>
              <a:rPr lang="en-US" altLang="en-US" smtClean="0"/>
              <a:t>They Don’t Care Who You Are</a:t>
            </a:r>
          </a:p>
        </p:txBody>
      </p:sp>
      <p:pic>
        <p:nvPicPr>
          <p:cNvPr id="1433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26150" y="3233738"/>
            <a:ext cx="1816100" cy="2413000"/>
          </a:xfrm>
        </p:spPr>
      </p:pic>
      <p:pic>
        <p:nvPicPr>
          <p:cNvPr id="14340" name="Picture 2" descr="http://www.google.com/url?source=imglanding&amp;ct=img&amp;q=http://cdn01.cdn.justjared.com/wp-content/uploads/headlines/2012/11/barack-obama-wins-presidential-election-2012.jpg&amp;sa=X&amp;ei=Q3nFUNnbAe3KiALo6ICoBw&amp;ved=0CAwQ8wc&amp;usg=AFQjCNE3dyypmrg96oyNF4HeY2Udh48wX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188595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Strong Passwords</a:t>
            </a:r>
          </a:p>
        </p:txBody>
      </p:sp>
      <p:sp>
        <p:nvSpPr>
          <p:cNvPr id="14339" name="Content Placeholder 2"/>
          <p:cNvSpPr>
            <a:spLocks noGrp="1"/>
          </p:cNvSpPr>
          <p:nvPr>
            <p:ph idx="1"/>
          </p:nvPr>
        </p:nvSpPr>
        <p:spPr/>
        <p:txBody>
          <a:bodyPr/>
          <a:lstStyle/>
          <a:p>
            <a:r>
              <a:rPr lang="en-US" altLang="en-US" dirty="0" smtClean="0"/>
              <a:t>You’ve heard the rules:</a:t>
            </a:r>
          </a:p>
          <a:p>
            <a:r>
              <a:rPr lang="en-US" altLang="en-US" dirty="0" smtClean="0"/>
              <a:t>	More than 8 letters: 26</a:t>
            </a:r>
            <a:r>
              <a:rPr lang="en-US" altLang="en-US" baseline="30000" dirty="0" smtClean="0"/>
              <a:t>8</a:t>
            </a:r>
            <a:r>
              <a:rPr lang="en-US" altLang="en-US" dirty="0" smtClean="0"/>
              <a:t> ≈ 10</a:t>
            </a:r>
            <a:r>
              <a:rPr lang="en-US" altLang="en-US" baseline="30000" dirty="0" smtClean="0"/>
              <a:t>11</a:t>
            </a:r>
            <a:endParaRPr lang="en-US" altLang="en-US" dirty="0" smtClean="0"/>
          </a:p>
          <a:p>
            <a:r>
              <a:rPr lang="en-US" altLang="en-US" dirty="0" smtClean="0"/>
              <a:t>	</a:t>
            </a:r>
            <a:r>
              <a:rPr lang="en-US" altLang="en-US" dirty="0" smtClean="0"/>
              <a:t>Add upper/lower</a:t>
            </a:r>
            <a:r>
              <a:rPr lang="en-US" altLang="en-US" dirty="0" smtClean="0"/>
              <a:t>: 52</a:t>
            </a:r>
            <a:r>
              <a:rPr lang="en-US" altLang="en-US" baseline="30000" dirty="0" smtClean="0"/>
              <a:t>8</a:t>
            </a:r>
            <a:r>
              <a:rPr lang="en-US" altLang="en-US" dirty="0" smtClean="0"/>
              <a:t> ≈ 10</a:t>
            </a:r>
            <a:r>
              <a:rPr lang="en-US" altLang="en-US" baseline="30000" dirty="0" smtClean="0"/>
              <a:t>13</a:t>
            </a:r>
            <a:endParaRPr lang="en-US" altLang="en-US" dirty="0" smtClean="0"/>
          </a:p>
          <a:p>
            <a:r>
              <a:rPr lang="en-US" altLang="en-US" dirty="0" smtClean="0"/>
              <a:t>	</a:t>
            </a:r>
            <a:r>
              <a:rPr lang="en-US" altLang="en-US" dirty="0" smtClean="0"/>
              <a:t>Add digits</a:t>
            </a:r>
            <a:r>
              <a:rPr lang="en-US" altLang="en-US" dirty="0" smtClean="0"/>
              <a:t>: 62</a:t>
            </a:r>
            <a:r>
              <a:rPr lang="en-US" altLang="en-US" baseline="30000" dirty="0" smtClean="0"/>
              <a:t>8</a:t>
            </a:r>
            <a:r>
              <a:rPr lang="en-US" altLang="en-US" dirty="0" smtClean="0"/>
              <a:t> ≈ 10</a:t>
            </a:r>
            <a:r>
              <a:rPr lang="en-US" altLang="en-US" baseline="30000" dirty="0" smtClean="0"/>
              <a:t>14</a:t>
            </a:r>
            <a:endParaRPr lang="en-US" altLang="en-US" dirty="0" smtClean="0"/>
          </a:p>
          <a:p>
            <a:r>
              <a:rPr lang="en-US" altLang="en-US" dirty="0" smtClean="0"/>
              <a:t>	</a:t>
            </a:r>
            <a:r>
              <a:rPr lang="en-US" altLang="en-US" dirty="0" smtClean="0"/>
              <a:t>Add punctuation</a:t>
            </a:r>
            <a:r>
              <a:rPr lang="en-US" altLang="en-US" dirty="0" smtClean="0"/>
              <a:t>: 95</a:t>
            </a:r>
            <a:r>
              <a:rPr lang="en-US" altLang="en-US" baseline="30000" dirty="0" smtClean="0"/>
              <a:t>8</a:t>
            </a:r>
            <a:r>
              <a:rPr lang="en-US" altLang="en-US" dirty="0" smtClean="0"/>
              <a:t> ≈ 10</a:t>
            </a:r>
            <a:r>
              <a:rPr lang="en-US" altLang="en-US" baseline="30000" dirty="0" smtClean="0"/>
              <a:t>16</a:t>
            </a:r>
          </a:p>
          <a:p>
            <a:r>
              <a:rPr lang="en-US" altLang="en-US" i="1" dirty="0" smtClean="0"/>
              <a:t>The rules </a:t>
            </a:r>
            <a:r>
              <a:rPr lang="en-US" altLang="en-US" i="1" dirty="0" smtClean="0"/>
              <a:t>don't work!</a:t>
            </a:r>
            <a:endParaRPr lang="en-US" altLang="en-US" dirty="0" smtClean="0"/>
          </a:p>
          <a:p>
            <a:r>
              <a:rPr lang="en-US" altLang="en-US" dirty="0" smtClean="0"/>
              <a:t>Better: four English words </a:t>
            </a:r>
            <a:r>
              <a:rPr lang="en-US" altLang="en-US" dirty="0" smtClean="0"/>
              <a:t>(</a:t>
            </a:r>
            <a:r>
              <a:rPr lang="en-US" altLang="en-US" dirty="0" smtClean="0"/>
              <a:t>diceware.com </a:t>
            </a:r>
            <a:r>
              <a:rPr lang="en-US" altLang="en-US" dirty="0"/>
              <a:t>≈ </a:t>
            </a:r>
            <a:r>
              <a:rPr lang="en-US" altLang="en-US" dirty="0" smtClean="0"/>
              <a:t>10</a:t>
            </a:r>
            <a:r>
              <a:rPr lang="en-US" altLang="en-US" baseline="30000" dirty="0" smtClean="0"/>
              <a:t>15</a:t>
            </a:r>
            <a:r>
              <a:rPr lang="en-US" altLang="en-US" dirty="0" smtClean="0"/>
              <a:t>; five words </a:t>
            </a:r>
            <a:r>
              <a:rPr lang="en-US" altLang="en-US" dirty="0"/>
              <a:t>≈ </a:t>
            </a:r>
            <a:r>
              <a:rPr lang="en-US" altLang="en-US" dirty="0" smtClean="0"/>
              <a:t>10</a:t>
            </a:r>
            <a:r>
              <a:rPr lang="en-US" altLang="en-US" baseline="30000" dirty="0" smtClean="0"/>
              <a:t>19</a:t>
            </a:r>
            <a:r>
              <a:rPr lang="en-US" altLang="en-US" dirty="0" smtClean="0"/>
              <a:t>)</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Know What's Important</a:t>
            </a:r>
          </a:p>
        </p:txBody>
      </p:sp>
      <p:sp>
        <p:nvSpPr>
          <p:cNvPr id="16387" name="Content Placeholder 2"/>
          <p:cNvSpPr>
            <a:spLocks noGrp="1"/>
          </p:cNvSpPr>
          <p:nvPr>
            <p:ph idx="1"/>
          </p:nvPr>
        </p:nvSpPr>
        <p:spPr/>
        <p:txBody>
          <a:bodyPr/>
          <a:lstStyle/>
          <a:p>
            <a:r>
              <a:rPr lang="en-US" altLang="en-US" smtClean="0"/>
              <a:t>Use a super-strong password for your bank account</a:t>
            </a:r>
          </a:p>
          <a:p>
            <a:endParaRPr lang="en-US" altLang="en-US" smtClean="0"/>
          </a:p>
          <a:p>
            <a:r>
              <a:rPr lang="en-US" altLang="en-US" smtClean="0"/>
              <a:t>…but it's OK to use a bad one for your subscription to </a:t>
            </a:r>
            <a:r>
              <a:rPr lang="en-US" altLang="en-US" b="1" i="1" smtClean="0"/>
              <a:t>Popular Science</a:t>
            </a:r>
            <a:endParaRPr lang="en-US" altLang="en-US"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Bad Rules</a:t>
            </a:r>
          </a:p>
        </p:txBody>
      </p:sp>
      <p:sp>
        <p:nvSpPr>
          <p:cNvPr id="17411" name="Content Placeholder 2"/>
          <p:cNvSpPr>
            <a:spLocks noGrp="1"/>
          </p:cNvSpPr>
          <p:nvPr>
            <p:ph idx="1"/>
          </p:nvPr>
        </p:nvSpPr>
        <p:spPr/>
        <p:txBody>
          <a:bodyPr/>
          <a:lstStyle/>
          <a:p>
            <a:r>
              <a:rPr lang="en-US" altLang="en-US" smtClean="0"/>
              <a:t>“At least one capital letter”</a:t>
            </a:r>
          </a:p>
          <a:p>
            <a:r>
              <a:rPr lang="en-US" altLang="en-US" smtClean="0"/>
              <a:t>	…at the beginning</a:t>
            </a:r>
          </a:p>
          <a:p>
            <a:r>
              <a:rPr lang="en-US" altLang="en-US" smtClean="0"/>
              <a:t>“At least one digit”</a:t>
            </a:r>
          </a:p>
          <a:p>
            <a:r>
              <a:rPr lang="en-US" altLang="en-US" smtClean="0"/>
              <a:t>	…it’ll be a 1 at the end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My Favorite Password Ever</a:t>
            </a:r>
          </a:p>
        </p:txBody>
      </p:sp>
      <p:sp>
        <p:nvSpPr>
          <p:cNvPr id="18435" name="TextBox 3"/>
          <p:cNvSpPr txBox="1">
            <a:spLocks noChangeArrowheads="1"/>
          </p:cNvSpPr>
          <p:nvPr/>
        </p:nvSpPr>
        <p:spPr bwMode="auto">
          <a:xfrm>
            <a:off x="2400300" y="2971800"/>
            <a:ext cx="434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5400" b="1">
                <a:latin typeface="Courier New" pitchFamily="49" charset="0"/>
                <a:cs typeface="Courier New" pitchFamily="49" charset="0"/>
              </a:rPr>
              <a:t>!!URdead</a:t>
            </a:r>
          </a:p>
        </p:txBody>
      </p:sp>
      <p:pic>
        <p:nvPicPr>
          <p:cNvPr id="18436" name="Picture 2" descr="http://images.google.com/url?source=imglanding&amp;ct=img&amp;q=http://1.bp.blogspot.com/-CC7uaaPy9I8/TlZpjNrkTQI/AAAAAAAABuo/8fd4zpjv99E/s1600/smoking%2Bgun%2Bsmall.png&amp;sa=X&amp;ei=2n3FUKCSAYWUjAKD2oFY&amp;ved=0CAsQ8wc4Vg&amp;usg=AFQjCNFLKy7TRH3vQRU74iJy7VZA8Tst0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17430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3"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7288" y="49530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ular Callout 8"/>
          <p:cNvSpPr>
            <a:spLocks noChangeArrowheads="1"/>
          </p:cNvSpPr>
          <p:nvPr/>
        </p:nvSpPr>
        <p:spPr bwMode="auto">
          <a:xfrm>
            <a:off x="4800600" y="4438650"/>
            <a:ext cx="1752600" cy="819150"/>
          </a:xfrm>
          <a:prstGeom prst="wedgeRectCallout">
            <a:avLst>
              <a:gd name="adj1" fmla="val -64644"/>
              <a:gd name="adj2" fmla="val 82500"/>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latin typeface="Times New Roman" pitchFamily="18" charset="0"/>
                <a:cs typeface="Times New Roman" pitchFamily="18" charset="0"/>
              </a:rPr>
              <a:t>Don’t use this one!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Forced Password Changes</a:t>
            </a:r>
          </a:p>
        </p:txBody>
      </p:sp>
      <p:sp>
        <p:nvSpPr>
          <p:cNvPr id="19459" name="Content Placeholder 2"/>
          <p:cNvSpPr>
            <a:spLocks noGrp="1"/>
          </p:cNvSpPr>
          <p:nvPr>
            <p:ph idx="1"/>
          </p:nvPr>
        </p:nvSpPr>
        <p:spPr/>
        <p:txBody>
          <a:bodyPr/>
          <a:lstStyle/>
          <a:p>
            <a:r>
              <a:rPr lang="en-US" altLang="en-US" smtClean="0"/>
              <a:t>What’s the threat?</a:t>
            </a:r>
          </a:p>
          <a:p>
            <a:endParaRPr lang="en-US" altLang="en-US" smtClean="0"/>
          </a:p>
          <a:p>
            <a:r>
              <a:rPr lang="en-US" altLang="en-US" smtClean="0"/>
              <a:t>How do forced changes protect against it?</a:t>
            </a:r>
          </a:p>
          <a:p>
            <a:endParaRPr lang="en-US" altLang="en-US" smtClean="0"/>
          </a:p>
          <a:p>
            <a:r>
              <a:rPr lang="en-US" altLang="en-US" smtClean="0"/>
              <a:t>When </a:t>
            </a:r>
            <a:r>
              <a:rPr lang="en-US" altLang="en-US" b="1" i="1" smtClean="0"/>
              <a:t>don’t</a:t>
            </a:r>
            <a:r>
              <a:rPr lang="en-US" altLang="en-US" smtClean="0"/>
              <a:t> forced changes help?</a:t>
            </a:r>
          </a:p>
        </p:txBody>
      </p:sp>
      <p:pic>
        <p:nvPicPr>
          <p:cNvPr id="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497513"/>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p:cNvSpPr>
            <a:spLocks noChangeArrowheads="1"/>
          </p:cNvSpPr>
          <p:nvPr/>
        </p:nvSpPr>
        <p:spPr bwMode="auto">
          <a:xfrm>
            <a:off x="2932113" y="4983163"/>
            <a:ext cx="4078287" cy="819150"/>
          </a:xfrm>
          <a:prstGeom prst="wedgeRectCallout">
            <a:avLst>
              <a:gd name="adj1" fmla="val -54926"/>
              <a:gd name="adj2" fmla="val 82500"/>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latin typeface="Times New Roman" pitchFamily="18" charset="0"/>
                <a:cs typeface="Times New Roman" pitchFamily="18" charset="0"/>
              </a:rPr>
              <a:t>I use 5eyes, then 6eyes, 7eyes, etc.  Easy to remember!</a:t>
            </a:r>
          </a:p>
        </p:txBody>
      </p:sp>
      <p:sp>
        <p:nvSpPr>
          <p:cNvPr id="19462" name="TextBox 1"/>
          <p:cNvSpPr txBox="1">
            <a:spLocks noChangeArrowheads="1"/>
          </p:cNvSpPr>
          <p:nvPr/>
        </p:nvSpPr>
        <p:spPr bwMode="auto">
          <a:xfrm>
            <a:off x="6019800" y="6243638"/>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solidFill>
                  <a:schemeClr val="accent2"/>
                </a:solidFill>
              </a:rPr>
              <a:t>Worksheet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Forced Password Changes</a:t>
            </a:r>
          </a:p>
        </p:txBody>
      </p:sp>
      <p:sp>
        <p:nvSpPr>
          <p:cNvPr id="20483" name="Content Placeholder 2"/>
          <p:cNvSpPr>
            <a:spLocks noGrp="1"/>
          </p:cNvSpPr>
          <p:nvPr>
            <p:ph idx="1"/>
          </p:nvPr>
        </p:nvSpPr>
        <p:spPr/>
        <p:txBody>
          <a:bodyPr/>
          <a:lstStyle/>
          <a:p>
            <a:r>
              <a:rPr lang="en-US" altLang="en-US" smtClean="0"/>
              <a:t>What’s the threat?</a:t>
            </a:r>
          </a:p>
          <a:p>
            <a:endParaRPr lang="en-US" altLang="en-US" smtClean="0"/>
          </a:p>
          <a:p>
            <a:r>
              <a:rPr lang="en-US" altLang="en-US" smtClean="0"/>
              <a:t>How do forced changes protect against it?</a:t>
            </a:r>
          </a:p>
          <a:p>
            <a:endParaRPr lang="en-US" altLang="en-US" smtClean="0"/>
          </a:p>
          <a:p>
            <a:r>
              <a:rPr lang="en-US" altLang="en-US" smtClean="0"/>
              <a:t>When </a:t>
            </a:r>
            <a:r>
              <a:rPr lang="en-US" altLang="en-US" b="1" i="1" smtClean="0"/>
              <a:t>don’t</a:t>
            </a:r>
            <a:r>
              <a:rPr lang="en-US" altLang="en-US" smtClean="0"/>
              <a:t> forced changes help?</a:t>
            </a:r>
          </a:p>
        </p:txBody>
      </p:sp>
      <p:sp>
        <p:nvSpPr>
          <p:cNvPr id="20484" name="TextBox 1"/>
          <p:cNvSpPr txBox="1">
            <a:spLocks noChangeArrowheads="1"/>
          </p:cNvSpPr>
          <p:nvPr/>
        </p:nvSpPr>
        <p:spPr bwMode="auto">
          <a:xfrm>
            <a:off x="6019800" y="6243638"/>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solidFill>
                  <a:schemeClr val="accent2"/>
                </a:solidFill>
              </a:rPr>
              <a:t>Worksheet problem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Social Engineering</a:t>
            </a:r>
          </a:p>
        </p:txBody>
      </p:sp>
      <p:pic>
        <p:nvPicPr>
          <p:cNvPr id="21507" name="Picture 2" descr="http://images.google.com/url?source=imglanding&amp;ct=img&amp;q=http://www.freedominternet.net.au/images/repair_man.jpg&amp;sa=X&amp;ei=P4DFUNvHCq6PigKV8YCgAg&amp;ved=0CAsQ8wc4Jg&amp;usg=AFQjCNFYBNHcna5_PMSyLkc1edBvrQVI5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05200"/>
            <a:ext cx="33432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http://images.google.com/url?source=imglanding&amp;ct=img&amp;q=http://3.bp.blogspot.com/_Liu0hwN1MdI/S4lUVeuShlI/AAAAAAAAAc4/8CgwgRTOBt0/s400/Smiling+man+talking+on+telephone+1.jpg&amp;sa=X&amp;ei=O4HFUJxCh_WJAvHMgKgM&amp;ved=0CAwQ8wc&amp;usg=AFQjCNGXz1MG7LKuszSAh6BpNoPlNlJ6B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4825" y="4010025"/>
            <a:ext cx="26447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Oval Callout 3"/>
          <p:cNvSpPr>
            <a:spLocks noChangeArrowheads="1"/>
          </p:cNvSpPr>
          <p:nvPr/>
        </p:nvSpPr>
        <p:spPr bwMode="auto">
          <a:xfrm>
            <a:off x="490538" y="1600200"/>
            <a:ext cx="2667000" cy="1600200"/>
          </a:xfrm>
          <a:prstGeom prst="wedgeEllipseCallout">
            <a:avLst>
              <a:gd name="adj1" fmla="val 1870"/>
              <a:gd name="adj2" fmla="val 67167"/>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1600"/>
              <a:t>Hi, I’m at a customer site and they must have changed the password on me!</a:t>
            </a:r>
          </a:p>
        </p:txBody>
      </p:sp>
      <p:sp>
        <p:nvSpPr>
          <p:cNvPr id="21510" name="Oval Callout 4"/>
          <p:cNvSpPr>
            <a:spLocks noChangeArrowheads="1"/>
          </p:cNvSpPr>
          <p:nvPr/>
        </p:nvSpPr>
        <p:spPr bwMode="auto">
          <a:xfrm>
            <a:off x="5181600" y="1905000"/>
            <a:ext cx="3048000" cy="1447800"/>
          </a:xfrm>
          <a:prstGeom prst="wedgeEllipseCallout">
            <a:avLst>
              <a:gd name="adj1" fmla="val 23227"/>
              <a:gd name="adj2" fmla="val 94491"/>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000"/>
              <a:t>Sure, here it is on the wall.  !!URdead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Final Projects!</a:t>
            </a:r>
          </a:p>
        </p:txBody>
      </p:sp>
      <p:sp>
        <p:nvSpPr>
          <p:cNvPr id="4099" name="Content Placeholder 2"/>
          <p:cNvSpPr>
            <a:spLocks noGrp="1"/>
          </p:cNvSpPr>
          <p:nvPr>
            <p:ph idx="1"/>
          </p:nvPr>
        </p:nvSpPr>
        <p:spPr/>
        <p:txBody>
          <a:bodyPr/>
          <a:lstStyle/>
          <a:p>
            <a:r>
              <a:rPr lang="en-US" altLang="en-US" dirty="0" smtClean="0"/>
              <a:t>Next Tuesday:</a:t>
            </a:r>
          </a:p>
          <a:p>
            <a:r>
              <a:rPr lang="en-US" altLang="en-US" dirty="0" smtClean="0"/>
              <a:t>Final project details and demos</a:t>
            </a:r>
          </a:p>
        </p:txBody>
      </p:sp>
      <p:pic>
        <p:nvPicPr>
          <p:cNvPr id="4100"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8006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ular Callout 4"/>
          <p:cNvSpPr>
            <a:spLocks noChangeArrowheads="1"/>
          </p:cNvSpPr>
          <p:nvPr/>
        </p:nvSpPr>
        <p:spPr bwMode="auto">
          <a:xfrm>
            <a:off x="4648200" y="3724275"/>
            <a:ext cx="3200400" cy="1143000"/>
          </a:xfrm>
          <a:prstGeom prst="wedgeRectCallout">
            <a:avLst>
              <a:gd name="adj1" fmla="val -64644"/>
              <a:gd name="adj2" fmla="val 82500"/>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latin typeface="Times New Roman" pitchFamily="18" charset="0"/>
                <a:cs typeface="Times New Roman" pitchFamily="18" charset="0"/>
              </a:rPr>
              <a:t>How about an exact simulation of the weather on Antares III?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4000" smtClean="0"/>
              <a:t>The Alien’s Life Advice</a:t>
            </a:r>
            <a:endParaRPr lang="en-US" altLang="en-US" smtClean="0"/>
          </a:p>
        </p:txBody>
      </p:sp>
      <p:sp>
        <p:nvSpPr>
          <p:cNvPr id="22531" name="AutoShape 6"/>
          <p:cNvSpPr>
            <a:spLocks noChangeArrowheads="1"/>
          </p:cNvSpPr>
          <p:nvPr/>
        </p:nvSpPr>
        <p:spPr bwMode="auto">
          <a:xfrm>
            <a:off x="1524000" y="2286000"/>
            <a:ext cx="1981200" cy="708025"/>
          </a:xfrm>
          <a:prstGeom prst="wedgeRectCallout">
            <a:avLst>
              <a:gd name="adj1" fmla="val 58815"/>
              <a:gd name="adj2" fmla="val 144194"/>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spcBef>
                <a:spcPct val="0"/>
              </a:spcBef>
            </a:pPr>
            <a:r>
              <a:rPr lang="en-US" altLang="en-US" sz="2000"/>
              <a:t>Don’t pick a major too soon.</a:t>
            </a:r>
            <a:endParaRPr lang="en-US" altLang="en-US" sz="2400">
              <a:latin typeface="Times New Roman" pitchFamily="18" charset="0"/>
            </a:endParaRPr>
          </a:p>
        </p:txBody>
      </p:sp>
      <p:pic>
        <p:nvPicPr>
          <p:cNvPr id="22532"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9718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248" name="AutoShape 8"/>
          <p:cNvSpPr>
            <a:spLocks noChangeArrowheads="1"/>
          </p:cNvSpPr>
          <p:nvPr/>
        </p:nvSpPr>
        <p:spPr bwMode="auto">
          <a:xfrm>
            <a:off x="5334000" y="4343400"/>
            <a:ext cx="2438400" cy="914400"/>
          </a:xfrm>
          <a:prstGeom prst="wedgeRectCallout">
            <a:avLst>
              <a:gd name="adj1" fmla="val -70898"/>
              <a:gd name="adj2" fmla="val -93630"/>
            </a:avLst>
          </a:prstGeom>
          <a:noFill/>
          <a:ln w="12700" algn="ctr">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eaLnBrk="1" hangingPunct="1">
              <a:spcBef>
                <a:spcPct val="0"/>
              </a:spcBef>
            </a:pPr>
            <a:r>
              <a:rPr lang="en-US" altLang="en-US" sz="2000">
                <a:solidFill>
                  <a:srgbClr val="000000"/>
                </a:solidFill>
                <a:sym typeface="Arial" charset="0"/>
              </a:rPr>
              <a:t>You Earthlings have a lot of fascinating subjects!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394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Phishing</a:t>
            </a:r>
          </a:p>
        </p:txBody>
      </p:sp>
      <p:sp>
        <p:nvSpPr>
          <p:cNvPr id="23555" name="Content Placeholder 2"/>
          <p:cNvSpPr>
            <a:spLocks noGrp="1"/>
          </p:cNvSpPr>
          <p:nvPr>
            <p:ph idx="1"/>
          </p:nvPr>
        </p:nvSpPr>
        <p:spPr/>
        <p:txBody>
          <a:bodyPr/>
          <a:lstStyle/>
          <a:p>
            <a:r>
              <a:rPr lang="en-US" altLang="en-US" sz="1400" smtClean="0">
                <a:latin typeface="Courier New" pitchFamily="49" charset="0"/>
                <a:cs typeface="Courier New" pitchFamily="49" charset="0"/>
              </a:rPr>
              <a:t>From: Owasso Seventh2 &lt;Owasso.Seventh2@owasso.k12.ok.us&gt;</a:t>
            </a:r>
          </a:p>
          <a:p>
            <a:r>
              <a:rPr lang="en-US" altLang="en-US" sz="1400" smtClean="0">
                <a:latin typeface="Courier New" pitchFamily="49" charset="0"/>
                <a:cs typeface="Courier New" pitchFamily="49" charset="0"/>
              </a:rPr>
              <a:t>Subject: Message To:  Email Account Owner!</a:t>
            </a:r>
          </a:p>
          <a:p>
            <a:r>
              <a:rPr lang="en-US" altLang="en-US" sz="1400" smtClean="0">
                <a:latin typeface="Courier New" pitchFamily="49" charset="0"/>
                <a:cs typeface="Courier New" pitchFamily="49" charset="0"/>
              </a:rPr>
              <a:t>Date: Thu, 6 Dec 2012 00:00:53 +0000</a:t>
            </a:r>
          </a:p>
          <a:p>
            <a:endParaRPr lang="en-US" altLang="en-US" sz="1400" smtClean="0">
              <a:latin typeface="Courier New" pitchFamily="49" charset="0"/>
              <a:cs typeface="Courier New" pitchFamily="49" charset="0"/>
            </a:endParaRPr>
          </a:p>
          <a:p>
            <a:r>
              <a:rPr lang="en-US" altLang="en-US" sz="1400" smtClean="0">
                <a:latin typeface="Courier New" pitchFamily="49" charset="0"/>
                <a:cs typeface="Courier New" pitchFamily="49" charset="0"/>
              </a:rPr>
              <a:t>Message To:  Email Account Owner!</a:t>
            </a:r>
          </a:p>
          <a:p>
            <a:endParaRPr lang="en-US" altLang="en-US" sz="1400" smtClean="0">
              <a:latin typeface="Courier New" pitchFamily="49" charset="0"/>
              <a:cs typeface="Courier New" pitchFamily="49" charset="0"/>
            </a:endParaRPr>
          </a:p>
          <a:p>
            <a:r>
              <a:rPr lang="en-US" altLang="en-US" sz="1400" smtClean="0">
                <a:latin typeface="Courier New" pitchFamily="49" charset="0"/>
                <a:cs typeface="Courier New" pitchFamily="49" charset="0"/>
              </a:rPr>
              <a:t>IMPORTANT WARNING MESSAGE FROM THE WEB-MAIL ADMIN TEAM, A 2012 DFXG</a:t>
            </a:r>
          </a:p>
          <a:p>
            <a:r>
              <a:rPr lang="en-US" altLang="en-US" sz="1400" smtClean="0">
                <a:latin typeface="Courier New" pitchFamily="49" charset="0"/>
                <a:cs typeface="Courier New" pitchFamily="49" charset="0"/>
              </a:rPr>
              <a:t>Virus has been detected on your mail and your account will be</a:t>
            </a:r>
          </a:p>
          <a:p>
            <a:r>
              <a:rPr lang="en-US" altLang="en-US" sz="1400" smtClean="0">
                <a:latin typeface="Courier New" pitchFamily="49" charset="0"/>
                <a:cs typeface="Courier New" pitchFamily="49" charset="0"/>
              </a:rPr>
              <a:t>terminated in a short time from our database. Please click on the</a:t>
            </a:r>
          </a:p>
          <a:p>
            <a:r>
              <a:rPr lang="en-US" altLang="en-US" sz="1400" smtClean="0">
                <a:latin typeface="Courier New" pitchFamily="49" charset="0"/>
                <a:cs typeface="Courier New" pitchFamily="49" charset="0"/>
              </a:rPr>
              <a:t>below link and lo-gin your full email address for maintenance and</a:t>
            </a:r>
          </a:p>
          <a:p>
            <a:r>
              <a:rPr lang="en-US" altLang="en-US" sz="1400" smtClean="0">
                <a:latin typeface="Courier New" pitchFamily="49" charset="0"/>
                <a:cs typeface="Courier New" pitchFamily="49" charset="0"/>
              </a:rPr>
              <a:t>Virus Scanning, Read the page</a:t>
            </a:r>
          </a:p>
          <a:p>
            <a:endParaRPr lang="en-US" altLang="en-US" sz="1400" smtClean="0">
              <a:latin typeface="Courier New" pitchFamily="49" charset="0"/>
              <a:cs typeface="Courier New" pitchFamily="49" charset="0"/>
            </a:endParaRPr>
          </a:p>
          <a:p>
            <a:r>
              <a:rPr lang="en-US" altLang="en-US" sz="1400" smtClean="0">
                <a:latin typeface="Courier New" pitchFamily="49" charset="0"/>
                <a:cs typeface="Courier New" pitchFamily="49" charset="0"/>
              </a:rPr>
              <a:t> http://sever.net46.net/update.html</a:t>
            </a:r>
          </a:p>
          <a:p>
            <a:endParaRPr lang="en-US" altLang="en-US" sz="1400" smtClean="0">
              <a:latin typeface="Courier New" pitchFamily="49" charset="0"/>
              <a:cs typeface="Courier New" pitchFamily="49" charset="0"/>
            </a:endParaRPr>
          </a:p>
          <a:p>
            <a:r>
              <a:rPr lang="en-US" altLang="en-US" sz="1400" smtClean="0">
                <a:latin typeface="Courier New" pitchFamily="49" charset="0"/>
                <a:cs typeface="Courier New" pitchFamily="49" charset="0"/>
              </a:rPr>
              <a:t>Thanks for your understanding and Co-operation</a:t>
            </a:r>
          </a:p>
          <a:p>
            <a:endParaRPr lang="en-US" altLang="en-US" sz="140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Advanced Phishing</a:t>
            </a:r>
          </a:p>
        </p:txBody>
      </p:sp>
      <p:sp>
        <p:nvSpPr>
          <p:cNvPr id="24579" name="Content Placeholder 2"/>
          <p:cNvSpPr>
            <a:spLocks noGrp="1"/>
          </p:cNvSpPr>
          <p:nvPr>
            <p:ph idx="1"/>
          </p:nvPr>
        </p:nvSpPr>
        <p:spPr/>
        <p:txBody>
          <a:bodyPr/>
          <a:lstStyle/>
          <a:p>
            <a:r>
              <a:rPr lang="en-US" altLang="en-US" sz="1400" smtClean="0">
                <a:latin typeface="Courier New" pitchFamily="49" charset="0"/>
                <a:cs typeface="Courier New" pitchFamily="49" charset="0"/>
              </a:rPr>
              <a:t>From: "secure.email@citi.com" &lt;secure.email@citi.com&gt;</a:t>
            </a:r>
          </a:p>
          <a:p>
            <a:r>
              <a:rPr lang="en-US" altLang="en-US" sz="1400" smtClean="0">
                <a:latin typeface="Courier New" pitchFamily="49" charset="0"/>
                <a:cs typeface="Courier New" pitchFamily="49" charset="0"/>
              </a:rPr>
              <a:t>Subject: You have received a secure message</a:t>
            </a:r>
          </a:p>
          <a:p>
            <a:r>
              <a:rPr lang="en-US" altLang="en-US" sz="1400" smtClean="0">
                <a:latin typeface="Courier New" pitchFamily="49" charset="0"/>
                <a:cs typeface="Courier New" pitchFamily="49" charset="0"/>
              </a:rPr>
              <a:t>To: &lt;eoa@cs.hmc.edu&gt;</a:t>
            </a:r>
          </a:p>
          <a:p>
            <a:r>
              <a:rPr lang="en-US" altLang="en-US" sz="1400" smtClean="0">
                <a:latin typeface="Courier New" pitchFamily="49" charset="0"/>
                <a:cs typeface="Courier New" pitchFamily="49" charset="0"/>
              </a:rPr>
              <a:t>Date: Thu, 6 Dec 2012 13:45:19 +0000</a:t>
            </a:r>
          </a:p>
          <a:p>
            <a:endParaRPr lang="en-US" altLang="en-US" sz="1400" smtClean="0">
              <a:latin typeface="Courier New" pitchFamily="49" charset="0"/>
              <a:cs typeface="Courier New" pitchFamily="49" charset="0"/>
            </a:endParaRPr>
          </a:p>
          <a:p>
            <a:r>
              <a:rPr lang="en-US" altLang="en-US" sz="1400" smtClean="0">
                <a:latin typeface="Courier New" pitchFamily="49" charset="0"/>
                <a:cs typeface="Courier New" pitchFamily="49" charset="0"/>
              </a:rPr>
              <a:t>You have received a secure message</a:t>
            </a:r>
          </a:p>
          <a:p>
            <a:endParaRPr lang="en-US" altLang="en-US" sz="1400" smtClean="0">
              <a:latin typeface="Courier New" pitchFamily="49" charset="0"/>
              <a:cs typeface="Courier New" pitchFamily="49" charset="0"/>
            </a:endParaRPr>
          </a:p>
          <a:p>
            <a:r>
              <a:rPr lang="en-US" altLang="en-US" sz="1400" smtClean="0">
                <a:latin typeface="Courier New" pitchFamily="49" charset="0"/>
                <a:cs typeface="Courier New" pitchFamily="49" charset="0"/>
              </a:rPr>
              <a:t>Read your secure message by opening the attachment, securedoc.html. You</a:t>
            </a:r>
          </a:p>
          <a:p>
            <a:r>
              <a:rPr lang="en-US" altLang="en-US" sz="1400" smtClean="0">
                <a:latin typeface="Courier New" pitchFamily="49" charset="0"/>
                <a:cs typeface="Courier New" pitchFamily="49" charset="0"/>
              </a:rPr>
              <a:t>will be prompted to open (view) the file or save (download) it to your</a:t>
            </a:r>
          </a:p>
          <a:p>
            <a:r>
              <a:rPr lang="en-US" altLang="en-US" sz="1400" smtClean="0">
                <a:latin typeface="Courier New" pitchFamily="49" charset="0"/>
                <a:cs typeface="Courier New" pitchFamily="49" charset="0"/>
              </a:rPr>
              <a:t>computer. For best results, save the file first, then open it with</a:t>
            </a:r>
          </a:p>
          <a:p>
            <a:r>
              <a:rPr lang="en-US" altLang="en-US" sz="1400" smtClean="0">
                <a:latin typeface="Courier New" pitchFamily="49" charset="0"/>
                <a:cs typeface="Courier New" pitchFamily="49" charset="0"/>
              </a:rPr>
              <a:t>Internet Explorer.  If you have concerns about the validity of this</a:t>
            </a:r>
          </a:p>
          <a:p>
            <a:r>
              <a:rPr lang="en-US" altLang="en-US" sz="1400" smtClean="0">
                <a:latin typeface="Courier New" pitchFamily="49" charset="0"/>
                <a:cs typeface="Courier New" pitchFamily="49" charset="0"/>
              </a:rPr>
              <a:t>message, please contact the sender directly.  For questions please</a:t>
            </a:r>
          </a:p>
          <a:p>
            <a:r>
              <a:rPr lang="en-US" altLang="en-US" sz="1400" smtClean="0">
                <a:latin typeface="Courier New" pitchFamily="49" charset="0"/>
                <a:cs typeface="Courier New" pitchFamily="49" charset="0"/>
              </a:rPr>
              <a:t>contact the Citi Secure Email Help Desk at (866) 535-2504.  First time</a:t>
            </a:r>
          </a:p>
          <a:p>
            <a:r>
              <a:rPr lang="en-US" altLang="en-US" sz="1400" smtClean="0">
                <a:latin typeface="Courier New" pitchFamily="49" charset="0"/>
                <a:cs typeface="Courier New" pitchFamily="49" charset="0"/>
              </a:rPr>
              <a:t>users - will need to register after opening the attachment.  About</a:t>
            </a:r>
          </a:p>
          <a:p>
            <a:r>
              <a:rPr lang="en-US" altLang="en-US" sz="1400" smtClean="0">
                <a:latin typeface="Courier New" pitchFamily="49" charset="0"/>
                <a:cs typeface="Courier New" pitchFamily="49" charset="0"/>
              </a:rPr>
              <a:t>Email Encryption - http://www.citi.com/citi/citizen/privacy/email.htm</a:t>
            </a:r>
          </a:p>
          <a:p>
            <a:endParaRPr lang="en-US" altLang="en-US" sz="110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What’s Going On Here?</a:t>
            </a:r>
          </a:p>
        </p:txBody>
      </p:sp>
      <p:pic>
        <p:nvPicPr>
          <p:cNvPr id="25603" name="Picture 2" descr="http://images.google.com/url?source=imglanding&amp;ct=img&amp;q=http://blog.trendmicro.com/trendlabs-security-intelligence/files/2010/11/double_malware.jpg&amp;sa=X&amp;ei=7ofFUMrhEaPkiwLHuYDoAw&amp;ved=0CAsQ8wc&amp;usg=AFQjCNG15axkIS2PmH_qA15WP9Cv3nG7x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52700"/>
            <a:ext cx="19526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8" descr="http://t3.gstatic.com/images?q=tbn:ANd9GcT6AMx4i5h5LF6Ax7HG41V7lDPZSJwuM26WJsiRTcOthaejddZEvRWnRg7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905000"/>
            <a:ext cx="35877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descr="http://images.google.com/url?source=imglanding&amp;ct=img&amp;q=http://www.jsums.edu/ait/blackboard/adobe_acrobat.gif&amp;sa=X&amp;ei=QYnFUPz1I6fYigL5wYHwDQ&amp;ved=0CAsQ8wc&amp;usg=AFQjCNHVizNemlH-YVFACFngfOgg83o-d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238" y="3124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3"/>
          <p:cNvSpPr txBox="1">
            <a:spLocks noChangeArrowheads="1"/>
          </p:cNvSpPr>
          <p:nvPr/>
        </p:nvSpPr>
        <p:spPr bwMode="auto">
          <a:xfrm>
            <a:off x="2486025" y="3082925"/>
            <a:ext cx="333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6600">
                <a:solidFill>
                  <a:srgbClr val="00B050"/>
                </a:solidFill>
              </a:rPr>
              <a:t>+</a:t>
            </a:r>
          </a:p>
        </p:txBody>
      </p:sp>
      <p:sp>
        <p:nvSpPr>
          <p:cNvPr id="25607" name="TextBox 9"/>
          <p:cNvSpPr txBox="1">
            <a:spLocks noChangeArrowheads="1"/>
          </p:cNvSpPr>
          <p:nvPr/>
        </p:nvSpPr>
        <p:spPr bwMode="auto">
          <a:xfrm>
            <a:off x="7086600" y="3036888"/>
            <a:ext cx="333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6600">
                <a:solidFill>
                  <a:srgbClr val="00B050"/>
                </a:solidFill>
              </a:rPr>
              <a:t>=</a:t>
            </a:r>
          </a:p>
        </p:txBody>
      </p:sp>
      <p:sp>
        <p:nvSpPr>
          <p:cNvPr id="25608" name="TextBox 10"/>
          <p:cNvSpPr txBox="1">
            <a:spLocks noChangeArrowheads="1"/>
          </p:cNvSpPr>
          <p:nvPr/>
        </p:nvSpPr>
        <p:spPr bwMode="auto">
          <a:xfrm>
            <a:off x="7972425" y="3036888"/>
            <a:ext cx="333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6600">
                <a:solidFill>
                  <a:srgbClr val="FF0000"/>
                </a:solidFill>
              </a:rPr>
              <a:t>!</a:t>
            </a:r>
          </a:p>
        </p:txBody>
      </p:sp>
      <p:sp>
        <p:nvSpPr>
          <p:cNvPr id="25609" name="TextBox 4"/>
          <p:cNvSpPr txBox="1">
            <a:spLocks noChangeArrowheads="1"/>
          </p:cNvSpPr>
          <p:nvPr/>
        </p:nvSpPr>
        <p:spPr bwMode="auto">
          <a:xfrm>
            <a:off x="533400" y="48006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t>Evil file</a:t>
            </a:r>
          </a:p>
        </p:txBody>
      </p:sp>
      <p:sp>
        <p:nvSpPr>
          <p:cNvPr id="25610" name="TextBox 12"/>
          <p:cNvSpPr txBox="1">
            <a:spLocks noChangeArrowheads="1"/>
          </p:cNvSpPr>
          <p:nvPr/>
        </p:nvSpPr>
        <p:spPr bwMode="auto">
          <a:xfrm>
            <a:off x="3505200" y="5715000"/>
            <a:ext cx="2633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t>Buggy viewer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Why Do They Bother?</a:t>
            </a:r>
          </a:p>
        </p:txBody>
      </p:sp>
      <p:pic>
        <p:nvPicPr>
          <p:cNvPr id="26627" name="Picture 2" descr="http://images.google.com/url?source=imglanding&amp;ct=img&amp;q=http://0.tqn.com/d/kidstvmovies/1/0/0/Z/bot.jpg&amp;sa=X&amp;ei=go3FUPi9LIbMigLW6YBo&amp;ved=0CAsQ8wc&amp;usg=AFQjCNFpNpEWUQofs_KagVKBAjLBbRsv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2160588"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http://images.google.com/url?source=imglanding&amp;ct=img&amp;q=http://www.oneswitch.org.uk/IMAGES/1/blo-bot.jpg&amp;sa=X&amp;ei=DY7FULDRG-KCiwL37oCQDg&amp;ved=0CAsQ8wc&amp;usg=AFQjCNHU_y36ez5CzEzY-t_d-KZCkSrr0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9450" y="4433888"/>
            <a:ext cx="1744663"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http://images.google.com/url?source=imglanding&amp;ct=img&amp;q=http://www.ridgesoft.com/intellibrainbot/images/IntelliBrainBotDeluxe600.jpg&amp;sa=X&amp;ei=RY7FUMCPIKS2iwLA-YGoCA&amp;ved=0CAwQ8wc&amp;usg=AFQjCNFtIOC2RgcXeHxOhQ1zj1RvwZLpM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19600"/>
            <a:ext cx="20193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http://images.google.com/url?source=imglanding&amp;ct=img&amp;q=http://1.bp.blogspot.com/_jH53EspuhYg/TAT6EcWRpNI/AAAAAAAAAIY/O5AnUEFR1go/s1600/rss-bot.jpg&amp;sa=X&amp;ei=7I7FULnhBOffiAKx6IBg&amp;ved=0CAsQ8wc&amp;usg=AFQjCNF4exl5cNU7o97Gxnjy4uxUiy8gg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4188" y="2039938"/>
            <a:ext cx="2309812"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0" descr="http://images.google.com/url?source=imglanding&amp;ct=img&amp;q=http://media.steampowered.com/steamcommunity/public/images/avatars/55/55c1d93975d6cd93e1d6e8198577826482ba65c6_full.jpg&amp;sa=X&amp;ei=wI_FUMC2O5H1iQLr8IDIBw&amp;ved=0CAsQ8wc&amp;usg=AFQjCNHJUgXO_vM6fQOrJN6dLYAV_rKgZ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5720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4" descr="http://images.google.com/url?source=imglanding&amp;ct=img&amp;q=http://upload.wikimedia.org/wikipedia/en/0/0a/Gmail_logo.png&amp;sa=X&amp;ei=TZDFUJ7EG6vFiwKy34G4AQ&amp;ved=0CAsQ8wc&amp;usg=AFQjCNH6C9eo2rQndEIf4Y74QzITpmd2L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0438" y="1843088"/>
            <a:ext cx="22193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Box 3"/>
          <p:cNvSpPr txBox="1">
            <a:spLocks noChangeArrowheads="1"/>
          </p:cNvSpPr>
          <p:nvPr/>
        </p:nvSpPr>
        <p:spPr bwMode="auto">
          <a:xfrm rot="-1020000">
            <a:off x="1976438" y="2443163"/>
            <a:ext cx="152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solidFill>
                  <a:srgbClr val="00B050"/>
                </a:solidFill>
              </a:rPr>
              <a:t>password</a:t>
            </a:r>
          </a:p>
        </p:txBody>
      </p:sp>
      <p:sp>
        <p:nvSpPr>
          <p:cNvPr id="26634" name="TextBox 11"/>
          <p:cNvSpPr txBox="1">
            <a:spLocks noChangeArrowheads="1"/>
          </p:cNvSpPr>
          <p:nvPr/>
        </p:nvSpPr>
        <p:spPr bwMode="auto">
          <a:xfrm rot="-2460000">
            <a:off x="2327275" y="36576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solidFill>
                  <a:srgbClr val="0070C0"/>
                </a:solidFill>
              </a:rPr>
              <a:t>qwerty</a:t>
            </a:r>
          </a:p>
        </p:txBody>
      </p:sp>
      <p:sp>
        <p:nvSpPr>
          <p:cNvPr id="26635" name="TextBox 12"/>
          <p:cNvSpPr txBox="1">
            <a:spLocks noChangeArrowheads="1"/>
          </p:cNvSpPr>
          <p:nvPr/>
        </p:nvSpPr>
        <p:spPr bwMode="auto">
          <a:xfrm rot="-4980000">
            <a:off x="3620294" y="3671094"/>
            <a:ext cx="152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dirty="0" err="1" smtClean="0"/>
              <a:t>starwars</a:t>
            </a:r>
            <a:endParaRPr lang="en-US" altLang="en-US" sz="2400" dirty="0"/>
          </a:p>
        </p:txBody>
      </p:sp>
      <p:sp>
        <p:nvSpPr>
          <p:cNvPr id="26636" name="TextBox 13"/>
          <p:cNvSpPr txBox="1">
            <a:spLocks noChangeArrowheads="1"/>
          </p:cNvSpPr>
          <p:nvPr/>
        </p:nvSpPr>
        <p:spPr bwMode="auto">
          <a:xfrm rot="1140000">
            <a:off x="5753100" y="241935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dirty="0" smtClean="0">
                <a:solidFill>
                  <a:srgbClr val="FF9900"/>
                </a:solidFill>
              </a:rPr>
              <a:t>123456</a:t>
            </a:r>
            <a:endParaRPr lang="en-US" altLang="en-US" sz="2400" dirty="0">
              <a:solidFill>
                <a:srgbClr val="FF9900"/>
              </a:solidFill>
            </a:endParaRPr>
          </a:p>
        </p:txBody>
      </p:sp>
      <p:sp>
        <p:nvSpPr>
          <p:cNvPr id="26637" name="TextBox 14"/>
          <p:cNvSpPr txBox="1">
            <a:spLocks noChangeArrowheads="1"/>
          </p:cNvSpPr>
          <p:nvPr/>
        </p:nvSpPr>
        <p:spPr bwMode="auto">
          <a:xfrm rot="2460000">
            <a:off x="5641975" y="3719513"/>
            <a:ext cx="152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dirty="0" smtClean="0">
                <a:solidFill>
                  <a:srgbClr val="00B0F0"/>
                </a:solidFill>
              </a:rPr>
              <a:t>football</a:t>
            </a:r>
            <a:endParaRPr lang="en-US" altLang="en-US" sz="2400" dirty="0">
              <a:solidFill>
                <a:srgbClr val="00B0F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Here’s the Worst Part…</a:t>
            </a:r>
          </a:p>
        </p:txBody>
      </p:sp>
      <p:pic>
        <p:nvPicPr>
          <p:cNvPr id="27651" name="Picture 10" descr="http://images.google.com/url?source=imglanding&amp;ct=img&amp;q=http://media.steampowered.com/steamcommunity/public/images/avatars/55/55c1d93975d6cd93e1d6e8198577826482ba65c6_full.jpg&amp;sa=X&amp;ei=wI_FUMC2O5H1iQLr8IDIBw&amp;ved=0CAsQ8wc&amp;usg=AFQjCNHJUgXO_vM6fQOrJN6dLYAV_rKg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descr="http://images.google.com/url?source=imglanding&amp;ct=img&amp;q=http://upload.wikimedia.org/wikipedia/commons/thumb/c/c1/Computer-aj_aj_ashton_01.svg/250px-Computer-aj_aj_ashton_01.svg.png&amp;sa=X&amp;ei=xpPFUPbnIoPmiwKL5IGoCg&amp;ved=0CAwQ8wc&amp;usg=AFQjCNFtQ4CDvJc8N4fDA3NKxVeuVPMKq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965325"/>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http://images.google.com/url?source=imglanding&amp;ct=img&amp;q=http://images.wisegeek.com/laptop-computer.jpg&amp;sa=X&amp;ei=6ZPFUP-jN4rbigL7poDYAw&amp;ved=0CAwQ8wc&amp;usg=AFQjCNHAWrowZLCphA4Hb5XZd_L7VmCPW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100" y="4343400"/>
            <a:ext cx="238125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http://images.google.com/url?source=imglanding&amp;ct=img&amp;q=http://2.bp.blogspot.com/_ZS7VlJ-koH0/S9byFjy3HCI/AAAAAAAABL8/Or6mF__LWrA/s1600/computer.jpg&amp;sa=X&amp;ei=3pTFUNbVNuG0iwLZ3oBw&amp;ved=0CA4Q8wc&amp;usg=AFQjCNHfreNROGnxZxj7Xu0bCmkrrcGE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495800"/>
            <a:ext cx="191452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ghtning Bolt 2"/>
          <p:cNvSpPr/>
          <p:nvPr/>
        </p:nvSpPr>
        <p:spPr bwMode="auto">
          <a:xfrm>
            <a:off x="3276600" y="2133599"/>
            <a:ext cx="1981200" cy="839627"/>
          </a:xfrm>
          <a:prstGeom prst="lightningBolt">
            <a:avLst/>
          </a:prstGeom>
          <a:solidFill>
            <a:srgbClr val="FFFF00"/>
          </a:solidFill>
          <a:ln w="9525" cap="flat" cmpd="sng" algn="ctr">
            <a:solidFill>
              <a:schemeClr val="tx1"/>
            </a:solidFill>
            <a:prstDash val="solid"/>
            <a:round/>
            <a:headEnd type="none" w="med" len="med"/>
            <a:tailEnd type="none" w="med" len="med"/>
          </a:ln>
          <a:effectLst/>
          <a:scene3d>
            <a:camera prst="orthographicFront">
              <a:rot lat="0" lon="0" rev="1200000"/>
            </a:camera>
            <a:lightRig rig="threePt" dir="t"/>
          </a:scene3d>
          <a:extLst/>
        </p:spPr>
        <p:txBody>
          <a:bodyPr/>
          <a:lstStyle/>
          <a:p>
            <a:pPr>
              <a:defRPr/>
            </a:pPr>
            <a:endParaRPr lang="en-US">
              <a:ea typeface="ＭＳ Ｐゴシック" pitchFamily="-80" charset="-128"/>
            </a:endParaRPr>
          </a:p>
        </p:txBody>
      </p:sp>
      <p:sp>
        <p:nvSpPr>
          <p:cNvPr id="18" name="Lightning Bolt 17"/>
          <p:cNvSpPr>
            <a:spLocks noChangeArrowheads="1"/>
          </p:cNvSpPr>
          <p:nvPr/>
        </p:nvSpPr>
        <p:spPr bwMode="auto">
          <a:xfrm>
            <a:off x="723900" y="3629025"/>
            <a:ext cx="1219200" cy="990600"/>
          </a:xfrm>
          <a:prstGeom prst="lightningBolt">
            <a:avLst/>
          </a:prstGeom>
          <a:solidFill>
            <a:srgbClr val="FFFF00"/>
          </a:solidFill>
          <a:ln w="9525" algn="ctr">
            <a:solidFill>
              <a:schemeClr val="tx1"/>
            </a:solidFill>
            <a:round/>
            <a:headEnd/>
            <a:tailEnd/>
          </a:ln>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endParaRPr lang="en-US" altLang="en-US" sz="2400"/>
          </a:p>
        </p:txBody>
      </p:sp>
      <p:sp>
        <p:nvSpPr>
          <p:cNvPr id="19" name="Lightning Bolt 18"/>
          <p:cNvSpPr>
            <a:spLocks noChangeArrowheads="1"/>
          </p:cNvSpPr>
          <p:nvPr/>
        </p:nvSpPr>
        <p:spPr bwMode="auto">
          <a:xfrm>
            <a:off x="2667000" y="3552825"/>
            <a:ext cx="2781300" cy="1143000"/>
          </a:xfrm>
          <a:prstGeom prst="lightningBolt">
            <a:avLst/>
          </a:prstGeom>
          <a:solidFill>
            <a:srgbClr val="FFFF00"/>
          </a:solidFill>
          <a:ln w="9525" algn="ctr">
            <a:solidFill>
              <a:schemeClr val="tx1"/>
            </a:solidFill>
            <a:round/>
            <a:headEnd/>
            <a:tailEnd/>
          </a:ln>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endParaRPr lang="en-US" altLang="en-US" sz="2400"/>
          </a:p>
        </p:txBody>
      </p:sp>
      <p:pic>
        <p:nvPicPr>
          <p:cNvPr id="92168" name="Picture 8" descr="http://images.google.com/url?source=imglanding&amp;ct=img&amp;q=http://www.allenmorganandshields.com/images/Target_image.gif&amp;sa=X&amp;ei=4JXFUKzkOs3siQKKiYHQCQ&amp;ved=0CA0Q8wc&amp;usg=AFQjCNGMlPxnkVkFNtal1y90kU65LDxAN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7550" y="1752600"/>
            <a:ext cx="19685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http://images.google.com/url?source=imglanding&amp;ct=img&amp;q=http://www.allenmorganandshields.com/images/Target_image.gif&amp;sa=X&amp;ei=4JXFUKzkOs3siQKKiYHQCQ&amp;ved=0CA0Q8wc&amp;usg=AFQjCNGMlPxnkVkFNtal1y90kU65LDxAN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4381500"/>
            <a:ext cx="1966913"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http://images.google.com/url?source=imglanding&amp;ct=img&amp;q=http://www.allenmorganandshields.com/images/Target_image.gif&amp;sa=X&amp;ei=4JXFUKzkOs3siQKKiYHQCQ&amp;ved=0CA0Q8wc&amp;usg=AFQjCNGMlPxnkVkFNtal1y90kU65LDxAN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2750" y="4356100"/>
            <a:ext cx="1968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8"/>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nodeType="withEffect">
                                  <p:stCondLst>
                                    <p:cond delay="50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Input Validation</a:t>
            </a:r>
          </a:p>
        </p:txBody>
      </p:sp>
      <p:sp>
        <p:nvSpPr>
          <p:cNvPr id="28675" name="Content Placeholder 2"/>
          <p:cNvSpPr>
            <a:spLocks noGrp="1"/>
          </p:cNvSpPr>
          <p:nvPr>
            <p:ph idx="1"/>
          </p:nvPr>
        </p:nvSpPr>
        <p:spPr/>
        <p:txBody>
          <a:bodyPr/>
          <a:lstStyle/>
          <a:p>
            <a:r>
              <a:rPr lang="en-US" altLang="en-US" sz="2800" smtClean="0">
                <a:latin typeface="Courier New" pitchFamily="49" charset="0"/>
                <a:cs typeface="Courier New" pitchFamily="49" charset="0"/>
              </a:rPr>
              <a:t>Please enter number of colors: </a:t>
            </a:r>
            <a:r>
              <a:rPr lang="en-US" altLang="en-US" sz="2800" b="1" smtClean="0">
                <a:solidFill>
                  <a:srgbClr val="FF0000"/>
                </a:solidFill>
                <a:latin typeface="Courier New" pitchFamily="49" charset="0"/>
                <a:cs typeface="Courier New" pitchFamily="49" charset="0"/>
              </a:rPr>
              <a:t>four</a:t>
            </a:r>
          </a:p>
        </p:txBody>
      </p:sp>
      <p:pic>
        <p:nvPicPr>
          <p:cNvPr id="93186" name="Picture 2" descr="C:\Documents and Settings\Geoff Kuenning\Local Settings\Temporary Internet Files\Content.IE5\DVYC9WOR\MC90029008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438" y="-2057400"/>
            <a:ext cx="13138151" cy="1234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3000" fill="hold"/>
                                        <p:tgtEl>
                                          <p:spTgt spid="93186"/>
                                        </p:tgtEl>
                                        <p:attrNameLst>
                                          <p:attrName>ppt_w</p:attrName>
                                        </p:attrNameLst>
                                      </p:cBhvr>
                                      <p:tavLst>
                                        <p:tav tm="0">
                                          <p:val>
                                            <p:fltVal val="0"/>
                                          </p:val>
                                        </p:tav>
                                        <p:tav tm="100000">
                                          <p:val>
                                            <p:strVal val="#ppt_w"/>
                                          </p:val>
                                        </p:tav>
                                      </p:tavLst>
                                    </p:anim>
                                    <p:anim calcmode="lin" valueType="num">
                                      <p:cBhvr>
                                        <p:cTn id="8" dur="3000" fill="hold"/>
                                        <p:tgtEl>
                                          <p:spTgt spid="93186"/>
                                        </p:tgtEl>
                                        <p:attrNameLst>
                                          <p:attrName>ppt_h</p:attrName>
                                        </p:attrNameLst>
                                      </p:cBhvr>
                                      <p:tavLst>
                                        <p:tav tm="0">
                                          <p:val>
                                            <p:fltVal val="0"/>
                                          </p:val>
                                        </p:tav>
                                        <p:tav tm="100000">
                                          <p:val>
                                            <p:strVal val="#ppt_h"/>
                                          </p:val>
                                        </p:tav>
                                      </p:tavLst>
                                    </p:anim>
                                    <p:animEffect transition="in" filter="fade">
                                      <p:cBhvr>
                                        <p:cTn id="9" dur="3000"/>
                                        <p:tgtEl>
                                          <p:spTgt spid="93186"/>
                                        </p:tgtEl>
                                      </p:cBhvr>
                                    </p:animEffect>
                                  </p:childTnLst>
                                </p:cTn>
                              </p:par>
                            </p:childTnLst>
                          </p:cTn>
                        </p:par>
                        <p:par>
                          <p:cTn id="10" fill="hold" nodeType="afterGroup">
                            <p:stCondLst>
                              <p:cond delay="3000"/>
                            </p:stCondLst>
                            <p:childTnLst>
                              <p:par>
                                <p:cTn id="11" presetID="1" presetClass="exit" presetSubtype="0" fill="hold" nodeType="afterEffect">
                                  <p:stCondLst>
                                    <p:cond delay="0"/>
                                  </p:stCondLst>
                                  <p:childTnLst>
                                    <p:set>
                                      <p:cBhvr>
                                        <p:cTn id="12" dur="1" fill="hold">
                                          <p:stCondLst>
                                            <p:cond delay="0"/>
                                          </p:stCondLst>
                                        </p:cTn>
                                        <p:tgtEl>
                                          <p:spTgt spid="93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Input Validation</a:t>
            </a:r>
          </a:p>
        </p:txBody>
      </p:sp>
      <p:sp>
        <p:nvSpPr>
          <p:cNvPr id="29699" name="Content Placeholder 2"/>
          <p:cNvSpPr>
            <a:spLocks noGrp="1"/>
          </p:cNvSpPr>
          <p:nvPr>
            <p:ph idx="1"/>
          </p:nvPr>
        </p:nvSpPr>
        <p:spPr/>
        <p:txBody>
          <a:bodyPr/>
          <a:lstStyle/>
          <a:p>
            <a:r>
              <a:rPr lang="en-US" altLang="en-US" sz="2800" b="1" dirty="0" err="1" smtClean="0">
                <a:latin typeface="Courier New" pitchFamily="49" charset="0"/>
                <a:cs typeface="Courier New" pitchFamily="49" charset="0"/>
              </a:rPr>
              <a:t>def</a:t>
            </a:r>
            <a:r>
              <a:rPr lang="en-US" altLang="en-US" sz="2800" b="1" dirty="0" smtClean="0">
                <a:latin typeface="Courier New" pitchFamily="49" charset="0"/>
                <a:cs typeface="Courier New" pitchFamily="49" charset="0"/>
              </a:rPr>
              <a:t> </a:t>
            </a:r>
            <a:r>
              <a:rPr lang="en-US" altLang="en-US" sz="2800" b="1" dirty="0" err="1" smtClean="0">
                <a:latin typeface="Courier New" pitchFamily="49" charset="0"/>
                <a:cs typeface="Courier New" pitchFamily="49" charset="0"/>
              </a:rPr>
              <a:t>get_number</a:t>
            </a:r>
            <a:r>
              <a:rPr lang="en-US" altLang="en-US" sz="2800" b="1" dirty="0" smtClean="0">
                <a:latin typeface="Courier New" pitchFamily="49" charset="0"/>
                <a:cs typeface="Courier New" pitchFamily="49" charset="0"/>
              </a:rPr>
              <a:t>():</a:t>
            </a:r>
          </a:p>
          <a:p>
            <a:r>
              <a:rPr lang="en-US" altLang="en-US" sz="2800" b="1" dirty="0" smtClean="0">
                <a:latin typeface="Courier New" pitchFamily="49" charset="0"/>
                <a:cs typeface="Courier New" pitchFamily="49" charset="0"/>
              </a:rPr>
              <a:t>	while True:</a:t>
            </a:r>
          </a:p>
          <a:p>
            <a:r>
              <a:rPr lang="en-US" altLang="en-US" sz="2800" b="1" dirty="0" smtClean="0">
                <a:latin typeface="Courier New" pitchFamily="49" charset="0"/>
                <a:cs typeface="Courier New" pitchFamily="49" charset="0"/>
              </a:rPr>
              <a:t>		</a:t>
            </a:r>
            <a:r>
              <a:rPr lang="en-US" altLang="en-US" sz="2800" b="1" dirty="0" err="1" smtClean="0">
                <a:latin typeface="Courier New" pitchFamily="49" charset="0"/>
                <a:cs typeface="Courier New" pitchFamily="49" charset="0"/>
              </a:rPr>
              <a:t>ans</a:t>
            </a:r>
            <a:r>
              <a:rPr lang="en-US" altLang="en-US" sz="2800" b="1" dirty="0" smtClean="0">
                <a:latin typeface="Courier New" pitchFamily="49" charset="0"/>
                <a:cs typeface="Courier New" pitchFamily="49" charset="0"/>
              </a:rPr>
              <a:t> = input</a:t>
            </a:r>
            <a:r>
              <a:rPr lang="en-US" altLang="en-US" sz="2800" b="1" dirty="0">
                <a:latin typeface="Courier New" pitchFamily="49" charset="0"/>
                <a:cs typeface="Courier New" pitchFamily="49" charset="0"/>
              </a:rPr>
              <a:t>("Enter a number: ”)</a:t>
            </a:r>
            <a:endParaRPr lang="en-US" altLang="en-US" sz="2800" b="1" dirty="0" smtClean="0">
              <a:latin typeface="Courier New" pitchFamily="49" charset="0"/>
              <a:cs typeface="Courier New" pitchFamily="49" charset="0"/>
            </a:endParaRPr>
          </a:p>
          <a:p>
            <a:r>
              <a:rPr lang="en-US" altLang="en-US" sz="2800" b="1" dirty="0" smtClean="0">
                <a:latin typeface="Courier New" pitchFamily="49" charset="0"/>
                <a:cs typeface="Courier New" pitchFamily="49" charset="0"/>
              </a:rPr>
              <a:t>		try:</a:t>
            </a:r>
          </a:p>
          <a:p>
            <a:r>
              <a:rPr lang="en-US" altLang="en-US" sz="2800" b="1" dirty="0" smtClean="0">
                <a:latin typeface="Courier New" pitchFamily="49" charset="0"/>
                <a:cs typeface="Courier New" pitchFamily="49" charset="0"/>
              </a:rPr>
              <a:t>			value = </a:t>
            </a:r>
            <a:r>
              <a:rPr lang="en-US" altLang="en-US" sz="2800" b="1" dirty="0" err="1" smtClean="0">
                <a:latin typeface="Courier New" pitchFamily="49" charset="0"/>
                <a:cs typeface="Courier New" pitchFamily="49" charset="0"/>
              </a:rPr>
              <a:t>int</a:t>
            </a:r>
            <a:r>
              <a:rPr lang="en-US" altLang="en-US" sz="2800" b="1" dirty="0" smtClean="0">
                <a:latin typeface="Courier New" pitchFamily="49" charset="0"/>
                <a:cs typeface="Courier New" pitchFamily="49" charset="0"/>
              </a:rPr>
              <a:t>(</a:t>
            </a:r>
            <a:r>
              <a:rPr lang="en-US" altLang="en-US" sz="2800" b="1" dirty="0" err="1" smtClean="0">
                <a:latin typeface="Courier New" pitchFamily="49" charset="0"/>
                <a:cs typeface="Courier New" pitchFamily="49" charset="0"/>
              </a:rPr>
              <a:t>ans</a:t>
            </a:r>
            <a:r>
              <a:rPr lang="en-US" altLang="en-US" sz="2800" b="1" dirty="0" smtClean="0">
                <a:latin typeface="Courier New" pitchFamily="49" charset="0"/>
                <a:cs typeface="Courier New" pitchFamily="49" charset="0"/>
              </a:rPr>
              <a:t>)</a:t>
            </a:r>
          </a:p>
          <a:p>
            <a:r>
              <a:rPr lang="en-US" altLang="en-US" sz="2800" b="1" dirty="0" smtClean="0">
                <a:latin typeface="Courier New" pitchFamily="49" charset="0"/>
                <a:cs typeface="Courier New" pitchFamily="49" charset="0"/>
              </a:rPr>
              <a:t>			return value</a:t>
            </a:r>
          </a:p>
          <a:p>
            <a:r>
              <a:rPr lang="en-US" altLang="en-US" sz="2800" b="1" dirty="0" smtClean="0">
                <a:latin typeface="Courier New" pitchFamily="49" charset="0"/>
                <a:cs typeface="Courier New" pitchFamily="49" charset="0"/>
              </a:rPr>
              <a:t>		except:</a:t>
            </a:r>
          </a:p>
          <a:p>
            <a:r>
              <a:rPr lang="en-US" altLang="en-US" sz="2800" b="1" dirty="0" smtClean="0">
                <a:latin typeface="Courier New" pitchFamily="49" charset="0"/>
                <a:cs typeface="Courier New" pitchFamily="49" charset="0"/>
              </a:rPr>
              <a:t>			print("Bad value!”)</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Structured Query Language</a:t>
            </a:r>
          </a:p>
        </p:txBody>
      </p:sp>
      <p:sp>
        <p:nvSpPr>
          <p:cNvPr id="36868"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select </a:t>
            </a:r>
            <a:r>
              <a:rPr lang="en-US" altLang="en-US" sz="2400" dirty="0" err="1">
                <a:solidFill>
                  <a:srgbClr val="000000"/>
                </a:solidFill>
              </a:rPr>
              <a:t>gpa</a:t>
            </a:r>
            <a:r>
              <a:rPr lang="en-US" altLang="en-US" sz="2400" dirty="0">
                <a:solidFill>
                  <a:srgbClr val="000000"/>
                </a:solidFill>
              </a:rPr>
              <a:t> from students where			</a:t>
            </a:r>
            <a:r>
              <a:rPr lang="en-US" altLang="en-US" sz="2400" dirty="0" err="1">
                <a:solidFill>
                  <a:srgbClr val="000000"/>
                </a:solidFill>
              </a:rPr>
              <a:t>first_name</a:t>
            </a:r>
            <a:r>
              <a:rPr lang="en-US" altLang="en-US" sz="2400" dirty="0">
                <a:solidFill>
                  <a:srgbClr val="000000"/>
                </a:solidFill>
              </a:rPr>
              <a:t> = 	'Donald' and 				</a:t>
            </a:r>
            <a:r>
              <a:rPr lang="en-US" altLang="en-US" sz="2400" dirty="0" err="1">
                <a:solidFill>
                  <a:srgbClr val="000000"/>
                </a:solidFill>
              </a:rPr>
              <a:t>last_name</a:t>
            </a:r>
            <a:r>
              <a:rPr lang="en-US" altLang="en-US" sz="2400" dirty="0">
                <a:solidFill>
                  <a:srgbClr val="000000"/>
                </a:solidFill>
              </a:rPr>
              <a:t> = 'Chamberlin' and </a:t>
            </a:r>
            <a:br>
              <a:rPr lang="en-US" altLang="en-US" sz="2400" dirty="0">
                <a:solidFill>
                  <a:srgbClr val="000000"/>
                </a:solidFill>
              </a:rPr>
            </a:br>
            <a:r>
              <a:rPr lang="en-US" altLang="en-US" sz="2400" dirty="0" smtClean="0">
                <a:solidFill>
                  <a:srgbClr val="000000"/>
                </a:solidFill>
              </a:rPr>
              <a:t>           </a:t>
            </a:r>
            <a:r>
              <a:rPr lang="en-US" altLang="en-US" sz="2400" dirty="0" err="1" smtClean="0">
                <a:solidFill>
                  <a:srgbClr val="000000"/>
                </a:solidFill>
              </a:rPr>
              <a:t>grad_year</a:t>
            </a:r>
            <a:r>
              <a:rPr lang="en-US" altLang="en-US" sz="2400" dirty="0" smtClean="0">
                <a:solidFill>
                  <a:srgbClr val="000000"/>
                </a:solidFill>
              </a:rPr>
              <a:t> </a:t>
            </a:r>
            <a:r>
              <a:rPr lang="en-US" altLang="en-US" sz="2400" dirty="0">
                <a:solidFill>
                  <a:srgbClr val="000000"/>
                </a:solidFill>
              </a:rPr>
              <a:t>= 1966;</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err="1">
                <a:solidFill>
                  <a:srgbClr val="000000"/>
                </a:solidFill>
                <a:latin typeface="Courier New" panose="02070309020205020404" pitchFamily="49" charset="0"/>
                <a:cs typeface="Courier New" panose="02070309020205020404" pitchFamily="49" charset="0"/>
              </a:rPr>
              <a:t>gpa</a:t>
            </a:r>
            <a:r>
              <a:rPr lang="en-US" altLang="en-US" sz="1600" dirty="0">
                <a:solidFill>
                  <a:srgbClr val="000000"/>
                </a:solidFill>
                <a:latin typeface="Courier New" panose="02070309020205020404" pitchFamily="49" charset="0"/>
                <a:cs typeface="Courier New" panose="02070309020205020404" pitchFamily="49" charset="0"/>
              </a:rPr>
              <a:t>  |</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 3.87 |</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algn="l"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1 row in set (0.00 sec</a:t>
            </a:r>
            <a:r>
              <a:rPr lang="en-US" altLang="en-US" sz="1600" dirty="0" smtClean="0">
                <a:solidFill>
                  <a:srgbClr val="000000"/>
                </a:solidFill>
                <a:latin typeface="Courier New" panose="02070309020205020404" pitchFamily="49" charset="0"/>
                <a:cs typeface="Courier New" panose="02070309020205020404" pitchFamily="49" charset="0"/>
              </a:rPr>
              <a:t>)</a:t>
            </a:r>
            <a:endParaRPr lang="en-US" altLang="en-US" sz="1600" dirty="0">
              <a:solidFill>
                <a:srgbClr val="000000"/>
              </a:solidFill>
              <a:latin typeface="Courier New" panose="02070309020205020404" pitchFamily="49" charset="0"/>
              <a:cs typeface="Courier New" panose="02070309020205020404" pitchFamily="49" charset="0"/>
            </a:endParaRPr>
          </a:p>
        </p:txBody>
      </p:sp>
      <p:pic>
        <p:nvPicPr>
          <p:cNvPr id="368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5702" y="4724400"/>
            <a:ext cx="1147147" cy="143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2"/>
          <p:cNvSpPr txBox="1">
            <a:spLocks noChangeArrowheads="1"/>
          </p:cNvSpPr>
          <p:nvPr/>
        </p:nvSpPr>
        <p:spPr bwMode="auto">
          <a:xfrm>
            <a:off x="7306775" y="6153944"/>
            <a:ext cx="190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dirty="0">
                <a:solidFill>
                  <a:srgbClr val="000000"/>
                </a:solidFill>
              </a:rPr>
              <a:t>Don Chamberlin HMC '66</a:t>
            </a:r>
          </a:p>
        </p:txBody>
      </p:sp>
      <p:pic>
        <p:nvPicPr>
          <p:cNvPr id="17410" name="Picture 2" descr="http://kccollegegameday.com/wp-content/uploads/2009/01/bluegoldblack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666" y="5000304"/>
            <a:ext cx="1763377" cy="149299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researcher.ibm.com/researcher/files/us-dchamber/don_sail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611" y="4967709"/>
            <a:ext cx="2175927" cy="152558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researcher.ibm.com/researcher/files/us-dchamber/don-bik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304" y="4885927"/>
            <a:ext cx="1812896" cy="1752601"/>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http://researcher.ibm.com/researcher/files/us-dchamber/spenc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5075" y="1524000"/>
            <a:ext cx="2486025" cy="2833297"/>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Raf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3606" y="3219052"/>
            <a:ext cx="2234146"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62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The Power of SQL</a:t>
            </a:r>
          </a:p>
        </p:txBody>
      </p:sp>
      <p:sp>
        <p:nvSpPr>
          <p:cNvPr id="38916"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select title, price from products 			where type = 'DVD' and genre = 'comedy' 		and title like 'The Hangover%'				order by price descending; -- Highest price first</a:t>
            </a:r>
          </a:p>
          <a:p>
            <a:pPr algn="l"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update products set price = price / 10 		where title = 'The Hangover Part II';</a:t>
            </a:r>
          </a:p>
          <a:p>
            <a:pPr algn="l"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update users set password = 'secret', access = 'all' 	where username = '</a:t>
            </a:r>
            <a:r>
              <a:rPr lang="en-US" altLang="en-US" sz="2400" dirty="0" err="1">
                <a:solidFill>
                  <a:srgbClr val="000000"/>
                </a:solidFill>
              </a:rPr>
              <a:t>geoff</a:t>
            </a:r>
            <a:r>
              <a:rPr lang="en-US" altLang="en-US" sz="2400" dirty="0">
                <a:solidFill>
                  <a:srgbClr val="000000"/>
                </a:solidFill>
              </a:rPr>
              <a:t>'; -- Give full access</a:t>
            </a:r>
          </a:p>
        </p:txBody>
      </p:sp>
    </p:spTree>
    <p:extLst>
      <p:ext uri="{BB962C8B-B14F-4D97-AF65-F5344CB8AC3E}">
        <p14:creationId xmlns:p14="http://schemas.microsoft.com/office/powerpoint/2010/main" val="667424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Security!</a:t>
            </a:r>
          </a:p>
        </p:txBody>
      </p:sp>
      <p:pic>
        <p:nvPicPr>
          <p:cNvPr id="512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1676400"/>
            <a:ext cx="2819400" cy="2565400"/>
          </a:xfrm>
        </p:spPr>
      </p:pic>
      <p:pic>
        <p:nvPicPr>
          <p:cNvPr id="512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371600"/>
            <a:ext cx="4967288"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3950" y="2971800"/>
            <a:ext cx="3455988"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1524000"/>
            <a:ext cx="3873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91213" y="4044950"/>
            <a:ext cx="36734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4038600"/>
            <a:ext cx="3805238"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67000" y="4017963"/>
            <a:ext cx="38862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ali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0175" y="51435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8"/>
          <p:cNvSpPr>
            <a:spLocks noChangeArrowheads="1"/>
          </p:cNvSpPr>
          <p:nvPr/>
        </p:nvSpPr>
        <p:spPr bwMode="auto">
          <a:xfrm>
            <a:off x="1752600" y="2438400"/>
            <a:ext cx="5562600" cy="2590800"/>
          </a:xfrm>
          <a:prstGeom prst="wedgeRectCallout">
            <a:avLst>
              <a:gd name="adj1" fmla="val 35685"/>
              <a:gd name="adj2" fmla="val 71208"/>
            </a:avLst>
          </a:prstGeom>
          <a:solidFill>
            <a:srgbClr val="FFFF00"/>
          </a:solidFill>
          <a:ln w="9525">
            <a:solidFill>
              <a:srgbClr val="000000"/>
            </a:solidFill>
            <a:miter lim="800000"/>
            <a:headEnd/>
            <a:tailEnd/>
          </a:ln>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5400">
                <a:solidFill>
                  <a:srgbClr val="000000"/>
                </a:solidFill>
              </a:rPr>
              <a:t>Five-Eyed Alien Steals Only Copy of CS 5 Final!</a:t>
            </a:r>
            <a:endParaRPr lang="en-US" altLang="en-US" sz="66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SQL in Web Sites</a:t>
            </a:r>
          </a:p>
        </p:txBody>
      </p:sp>
      <p:sp>
        <p:nvSpPr>
          <p:cNvPr id="40964"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50000"/>
              </a:spcBef>
              <a:buSzTx/>
              <a:buFontTx/>
              <a:buNone/>
            </a:pPr>
            <a:r>
              <a:rPr lang="en-US" altLang="en-US" sz="2400" dirty="0" err="1">
                <a:solidFill>
                  <a:srgbClr val="000000"/>
                </a:solidFill>
              </a:rPr>
              <a:t>def</a:t>
            </a:r>
            <a:r>
              <a:rPr lang="en-US" altLang="en-US" sz="2400" dirty="0">
                <a:solidFill>
                  <a:srgbClr val="000000"/>
                </a:solidFill>
              </a:rPr>
              <a:t> </a:t>
            </a:r>
            <a:r>
              <a:rPr lang="en-US" altLang="en-US" sz="2400" dirty="0" err="1">
                <a:solidFill>
                  <a:srgbClr val="000000"/>
                </a:solidFill>
              </a:rPr>
              <a:t>lookupDVD</a:t>
            </a:r>
            <a:r>
              <a:rPr lang="en-US" altLang="en-US" sz="2400" dirty="0">
                <a:solidFill>
                  <a:srgbClr val="000000"/>
                </a:solidFill>
              </a:rPr>
              <a:t>(</a:t>
            </a:r>
            <a:r>
              <a:rPr lang="en-US" altLang="en-US" sz="2400" dirty="0" err="1">
                <a:solidFill>
                  <a:srgbClr val="000000"/>
                </a:solidFill>
              </a:rPr>
              <a:t>title_words</a:t>
            </a:r>
            <a:r>
              <a:rPr lang="en-US" altLang="en-US" sz="2400" dirty="0">
                <a:solidFill>
                  <a:srgbClr val="000000"/>
                </a:solidFill>
              </a:rPr>
              <a:t>):</a:t>
            </a:r>
          </a:p>
          <a:p>
            <a:pPr algn="l" eaLnBrk="1" hangingPunct="1">
              <a:spcBef>
                <a:spcPct val="50000"/>
              </a:spcBef>
              <a:buSzTx/>
              <a:buFontTx/>
              <a:buNone/>
            </a:pPr>
            <a:r>
              <a:rPr lang="en-US" altLang="en-US" sz="2400" dirty="0">
                <a:solidFill>
                  <a:srgbClr val="000000"/>
                </a:solidFill>
              </a:rPr>
              <a:t>	print "select title, price from products where type = 'DVD' and title like </a:t>
            </a:r>
            <a:r>
              <a:rPr lang="en-US" altLang="en-US" sz="2400" dirty="0" smtClean="0">
                <a:solidFill>
                  <a:srgbClr val="000000"/>
                </a:solidFill>
              </a:rPr>
              <a:t>' " </a:t>
            </a:r>
            <a:r>
              <a:rPr lang="en-US" altLang="en-US" sz="2400" dirty="0">
                <a:solidFill>
                  <a:srgbClr val="000000"/>
                </a:solidFill>
              </a:rPr>
              <a:t>+ </a:t>
            </a:r>
            <a:r>
              <a:rPr lang="en-US" altLang="en-US" sz="2400" dirty="0" err="1">
                <a:solidFill>
                  <a:srgbClr val="000000"/>
                </a:solidFill>
              </a:rPr>
              <a:t>title_words</a:t>
            </a:r>
            <a:r>
              <a:rPr lang="en-US" altLang="en-US" sz="2400" dirty="0">
                <a:solidFill>
                  <a:srgbClr val="000000"/>
                </a:solidFill>
              </a:rPr>
              <a:t> + </a:t>
            </a:r>
            <a:r>
              <a:rPr lang="en-US" altLang="en-US" sz="2400" dirty="0" smtClean="0">
                <a:solidFill>
                  <a:srgbClr val="000000"/>
                </a:solidFill>
              </a:rPr>
              <a:t>" ' </a:t>
            </a:r>
            <a:r>
              <a:rPr lang="en-US" altLang="en-US" sz="2400" dirty="0">
                <a:solidFill>
                  <a:srgbClr val="000000"/>
                </a:solidFill>
              </a:rPr>
              <a:t>order by </a:t>
            </a:r>
            <a:r>
              <a:rPr lang="en-US" altLang="en-US" sz="2400" dirty="0" smtClean="0">
                <a:solidFill>
                  <a:srgbClr val="000000"/>
                </a:solidFill>
              </a:rPr>
              <a:t>price </a:t>
            </a:r>
            <a:r>
              <a:rPr lang="en-US" altLang="en-US" sz="2400" dirty="0">
                <a:solidFill>
                  <a:srgbClr val="000000"/>
                </a:solidFill>
              </a:rPr>
              <a:t>ascending;"</a:t>
            </a:r>
          </a:p>
        </p:txBody>
      </p:sp>
    </p:spTree>
    <p:extLst>
      <p:ext uri="{BB962C8B-B14F-4D97-AF65-F5344CB8AC3E}">
        <p14:creationId xmlns:p14="http://schemas.microsoft.com/office/powerpoint/2010/main" val="1106565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SQL Injection</a:t>
            </a:r>
          </a:p>
        </p:txBody>
      </p:sp>
      <p:sp>
        <p:nvSpPr>
          <p:cNvPr id="43012"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50000"/>
              </a:spcBef>
              <a:buSzTx/>
              <a:buFontTx/>
              <a:buNone/>
            </a:pPr>
            <a:r>
              <a:rPr lang="en-US" altLang="en-US" sz="2400" dirty="0" err="1">
                <a:solidFill>
                  <a:srgbClr val="000000"/>
                </a:solidFill>
              </a:rPr>
              <a:t>def</a:t>
            </a:r>
            <a:r>
              <a:rPr lang="en-US" altLang="en-US" sz="2400" dirty="0">
                <a:solidFill>
                  <a:srgbClr val="000000"/>
                </a:solidFill>
              </a:rPr>
              <a:t> </a:t>
            </a:r>
            <a:r>
              <a:rPr lang="en-US" altLang="en-US" sz="2400" dirty="0" err="1">
                <a:solidFill>
                  <a:srgbClr val="000000"/>
                </a:solidFill>
              </a:rPr>
              <a:t>lookupDVD</a:t>
            </a:r>
            <a:r>
              <a:rPr lang="en-US" altLang="en-US" sz="2400" dirty="0">
                <a:solidFill>
                  <a:srgbClr val="000000"/>
                </a:solidFill>
              </a:rPr>
              <a:t>(</a:t>
            </a:r>
            <a:r>
              <a:rPr lang="en-US" altLang="en-US" sz="2400" dirty="0" err="1">
                <a:solidFill>
                  <a:srgbClr val="000000"/>
                </a:solidFill>
              </a:rPr>
              <a:t>title_words</a:t>
            </a:r>
            <a:r>
              <a:rPr lang="en-US" altLang="en-US" sz="2400" dirty="0">
                <a:solidFill>
                  <a:srgbClr val="000000"/>
                </a:solidFill>
              </a:rPr>
              <a:t>):</a:t>
            </a:r>
          </a:p>
          <a:p>
            <a:pPr algn="l" eaLnBrk="1" hangingPunct="1">
              <a:spcBef>
                <a:spcPct val="50000"/>
              </a:spcBef>
              <a:buSzTx/>
              <a:buFontTx/>
              <a:buNone/>
            </a:pPr>
            <a:r>
              <a:rPr lang="en-US" altLang="en-US" sz="2400" dirty="0">
                <a:solidFill>
                  <a:srgbClr val="000000"/>
                </a:solidFill>
              </a:rPr>
              <a:t>	print "select title, price from products where type = 'DVD' and title like </a:t>
            </a:r>
            <a:r>
              <a:rPr lang="en-US" altLang="en-US" sz="2400" dirty="0" smtClean="0">
                <a:solidFill>
                  <a:srgbClr val="000000"/>
                </a:solidFill>
              </a:rPr>
              <a:t>' " </a:t>
            </a:r>
            <a:r>
              <a:rPr lang="en-US" altLang="en-US" sz="2400" dirty="0">
                <a:solidFill>
                  <a:srgbClr val="000000"/>
                </a:solidFill>
              </a:rPr>
              <a:t>+ </a:t>
            </a:r>
            <a:r>
              <a:rPr lang="en-US" altLang="en-US" sz="2400" dirty="0" err="1">
                <a:solidFill>
                  <a:srgbClr val="000000"/>
                </a:solidFill>
              </a:rPr>
              <a:t>title_words</a:t>
            </a:r>
            <a:r>
              <a:rPr lang="en-US" altLang="en-US" sz="2400" dirty="0">
                <a:solidFill>
                  <a:srgbClr val="000000"/>
                </a:solidFill>
              </a:rPr>
              <a:t> + </a:t>
            </a:r>
            <a:r>
              <a:rPr lang="en-US" altLang="en-US" sz="2400" dirty="0" smtClean="0">
                <a:solidFill>
                  <a:srgbClr val="000000"/>
                </a:solidFill>
              </a:rPr>
              <a:t>" ' </a:t>
            </a:r>
            <a:r>
              <a:rPr lang="en-US" altLang="en-US" sz="2400" dirty="0">
                <a:solidFill>
                  <a:srgbClr val="000000"/>
                </a:solidFill>
              </a:rPr>
              <a:t>order by price ascending;"</a:t>
            </a:r>
          </a:p>
          <a:p>
            <a:pPr algn="l" eaLnBrk="1" hangingPunct="1">
              <a:spcBef>
                <a:spcPct val="50000"/>
              </a:spcBef>
              <a:buSzTx/>
              <a:buFontTx/>
              <a:buNone/>
            </a:pPr>
            <a:endParaRPr lang="en-US" altLang="en-US" sz="2400" dirty="0">
              <a:solidFill>
                <a:srgbClr val="000000"/>
              </a:solidFill>
            </a:endParaRPr>
          </a:p>
          <a:p>
            <a:pPr algn="l" eaLnBrk="1" hangingPunct="1">
              <a:spcBef>
                <a:spcPct val="50000"/>
              </a:spcBef>
              <a:buSzTx/>
              <a:buFontTx/>
              <a:buNone/>
            </a:pPr>
            <a:endParaRPr lang="en-US" altLang="en-US" sz="2400" dirty="0">
              <a:solidFill>
                <a:srgbClr val="000000"/>
              </a:solidFill>
            </a:endParaRPr>
          </a:p>
          <a:p>
            <a:pPr algn="l" eaLnBrk="1" hangingPunct="1">
              <a:spcBef>
                <a:spcPct val="50000"/>
              </a:spcBef>
              <a:buSzTx/>
              <a:buFontTx/>
              <a:buNone/>
            </a:pPr>
            <a:endParaRPr lang="en-US" altLang="en-US" sz="2400" dirty="0">
              <a:solidFill>
                <a:srgbClr val="000000"/>
              </a:solidFill>
            </a:endParaRPr>
          </a:p>
          <a:p>
            <a:pPr algn="l" eaLnBrk="1" hangingPunct="1">
              <a:spcBef>
                <a:spcPct val="50000"/>
              </a:spcBef>
              <a:buSzTx/>
              <a:buFontTx/>
              <a:buNone/>
            </a:pPr>
            <a:r>
              <a:rPr lang="en-US" altLang="en-US" sz="2400" dirty="0">
                <a:solidFill>
                  <a:srgbClr val="000000"/>
                </a:solidFill>
              </a:rPr>
              <a:t>select title, price from products where type = 'DVD' and title like '</a:t>
            </a:r>
            <a:r>
              <a:rPr lang="en-US" altLang="en-US" sz="2400" dirty="0" err="1">
                <a:solidFill>
                  <a:srgbClr val="00B050"/>
                </a:solidFill>
              </a:rPr>
              <a:t>asdf</a:t>
            </a:r>
            <a:r>
              <a:rPr lang="en-US" altLang="en-US" sz="2400" dirty="0">
                <a:solidFill>
                  <a:srgbClr val="00B050"/>
                </a:solidFill>
              </a:rPr>
              <a:t> '; update products set price = 1.99 where description like 'Porsche%'; -- </a:t>
            </a:r>
            <a:r>
              <a:rPr lang="en-US" altLang="en-US" sz="2400" dirty="0">
                <a:solidFill>
                  <a:srgbClr val="000000"/>
                </a:solidFill>
              </a:rPr>
              <a:t>' order by price ascending;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638" y="3257550"/>
            <a:ext cx="80867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a:spLocks noChangeArrowheads="1"/>
          </p:cNvSpPr>
          <p:nvPr/>
        </p:nvSpPr>
        <p:spPr bwMode="auto">
          <a:xfrm>
            <a:off x="3276600" y="3657600"/>
            <a:ext cx="5181600" cy="609600"/>
          </a:xfrm>
          <a:prstGeom prst="ellipse">
            <a:avLst/>
          </a:prstGeom>
          <a:noFill/>
          <a:ln w="63500" algn="ctr">
            <a:solidFill>
              <a:srgbClr val="FF0000"/>
            </a:solidFill>
            <a:round/>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Tree>
    <p:extLst>
      <p:ext uri="{BB962C8B-B14F-4D97-AF65-F5344CB8AC3E}">
        <p14:creationId xmlns:p14="http://schemas.microsoft.com/office/powerpoint/2010/main" val="4091003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SQL Injection</a:t>
            </a:r>
          </a:p>
        </p:txBody>
      </p:sp>
      <p:pic>
        <p:nvPicPr>
          <p:cNvPr id="450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127250"/>
            <a:ext cx="84582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39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The Moral</a:t>
            </a:r>
          </a:p>
        </p:txBody>
      </p:sp>
      <p:sp>
        <p:nvSpPr>
          <p:cNvPr id="47108" name="TextBox 1"/>
          <p:cNvSpPr txBox="1">
            <a:spLocks noChangeArrowheads="1"/>
          </p:cNvSpPr>
          <p:nvPr/>
        </p:nvSpPr>
        <p:spPr bwMode="auto">
          <a:xfrm>
            <a:off x="614363" y="1600200"/>
            <a:ext cx="82184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0"/>
              </a:spcBef>
              <a:buSzTx/>
              <a:buFontTx/>
              <a:buNone/>
            </a:pPr>
            <a:r>
              <a:rPr lang="en-US" altLang="en-US" sz="2400" dirty="0">
                <a:solidFill>
                  <a:srgbClr val="000000"/>
                </a:solidFill>
              </a:rPr>
              <a:t>NEVER trust input from a user!</a:t>
            </a:r>
          </a:p>
          <a:p>
            <a:pPr eaLnBrk="1" hangingPunct="1">
              <a:spcBef>
                <a:spcPct val="0"/>
              </a:spcBef>
              <a:buSzTx/>
              <a:buFontTx/>
              <a:buNone/>
            </a:pPr>
            <a:endParaRPr lang="en-US" altLang="en-US" sz="2400" dirty="0">
              <a:solidFill>
                <a:srgbClr val="000000"/>
              </a:solidFill>
            </a:endParaRPr>
          </a:p>
        </p:txBody>
      </p:sp>
    </p:spTree>
    <p:extLst>
      <p:ext uri="{BB962C8B-B14F-4D97-AF65-F5344CB8AC3E}">
        <p14:creationId xmlns:p14="http://schemas.microsoft.com/office/powerpoint/2010/main" val="277158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Cookies</a:t>
            </a:r>
          </a:p>
        </p:txBody>
      </p:sp>
      <p:sp>
        <p:nvSpPr>
          <p:cNvPr id="49156" name="TextBox 1"/>
          <p:cNvSpPr txBox="1">
            <a:spLocks noChangeArrowheads="1"/>
          </p:cNvSpPr>
          <p:nvPr/>
        </p:nvSpPr>
        <p:spPr bwMode="auto">
          <a:xfrm>
            <a:off x="614363" y="1600200"/>
            <a:ext cx="5176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0"/>
              </a:spcBef>
              <a:buSzTx/>
              <a:buFontTx/>
              <a:buNone/>
            </a:pPr>
            <a:r>
              <a:rPr lang="en-US" altLang="en-US" sz="2400" dirty="0">
                <a:solidFill>
                  <a:srgbClr val="000000"/>
                </a:solidFill>
              </a:rPr>
              <a:t>You've heard of how Web servers use cookies to remember things about you</a:t>
            </a:r>
          </a:p>
        </p:txBody>
      </p:sp>
      <p:pic>
        <p:nvPicPr>
          <p:cNvPr id="491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33400"/>
            <a:ext cx="26479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8"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100" y="2827338"/>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Rectangular Callout 3"/>
          <p:cNvSpPr>
            <a:spLocks noChangeArrowheads="1"/>
          </p:cNvSpPr>
          <p:nvPr/>
        </p:nvSpPr>
        <p:spPr bwMode="auto">
          <a:xfrm>
            <a:off x="5591175" y="3200400"/>
            <a:ext cx="2057400" cy="914400"/>
          </a:xfrm>
          <a:prstGeom prst="wedgeRectCallout">
            <a:avLst>
              <a:gd name="adj1" fmla="val -87704"/>
              <a:gd name="adj2" fmla="val -13588"/>
            </a:avLst>
          </a:prstGeom>
          <a:noFill/>
          <a:ln w="12700" algn="ctr">
            <a:solidFill>
              <a:srgbClr val="000000"/>
            </a:solidFill>
            <a:round/>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Hey, that's </a:t>
            </a:r>
            <a:r>
              <a:rPr lang="en-US" altLang="en-US" sz="2400" i="1">
                <a:solidFill>
                  <a:srgbClr val="000000"/>
                </a:solidFill>
              </a:rPr>
              <a:t>my</a:t>
            </a:r>
            <a:r>
              <a:rPr lang="en-US" altLang="en-US" sz="2400">
                <a:solidFill>
                  <a:srgbClr val="000000"/>
                </a:solidFill>
              </a:rPr>
              <a:t> cookie!</a:t>
            </a:r>
          </a:p>
        </p:txBody>
      </p:sp>
      <p:sp>
        <p:nvSpPr>
          <p:cNvPr id="49160" name="TextBox 9"/>
          <p:cNvSpPr txBox="1">
            <a:spLocks noChangeArrowheads="1"/>
          </p:cNvSpPr>
          <p:nvPr/>
        </p:nvSpPr>
        <p:spPr bwMode="auto">
          <a:xfrm>
            <a:off x="609600" y="5189538"/>
            <a:ext cx="5867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0"/>
              </a:spcBef>
              <a:buSzTx/>
              <a:buFontTx/>
              <a:buNone/>
            </a:pPr>
            <a:r>
              <a:rPr lang="en-US" altLang="en-US" sz="2400" dirty="0">
                <a:solidFill>
                  <a:srgbClr val="000000"/>
                </a:solidFill>
              </a:rPr>
              <a:t>Shopping cart idea: use cookie to remember what you ordered &amp; its price…</a:t>
            </a:r>
          </a:p>
        </p:txBody>
      </p:sp>
      <p:pic>
        <p:nvPicPr>
          <p:cNvPr id="4916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19875" y="512603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887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The Moral</a:t>
            </a:r>
          </a:p>
        </p:txBody>
      </p:sp>
      <p:sp>
        <p:nvSpPr>
          <p:cNvPr id="51204" name="TextBox 1"/>
          <p:cNvSpPr txBox="1">
            <a:spLocks noChangeArrowheads="1"/>
          </p:cNvSpPr>
          <p:nvPr/>
        </p:nvSpPr>
        <p:spPr bwMode="auto">
          <a:xfrm>
            <a:off x="614363" y="1600200"/>
            <a:ext cx="8218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l" eaLnBrk="1" hangingPunct="1">
              <a:spcBef>
                <a:spcPct val="0"/>
              </a:spcBef>
              <a:buSzTx/>
              <a:buFontTx/>
              <a:buNone/>
            </a:pPr>
            <a:r>
              <a:rPr lang="en-US" altLang="en-US" sz="2400" dirty="0">
                <a:solidFill>
                  <a:srgbClr val="000000"/>
                </a:solidFill>
              </a:rPr>
              <a:t>NEVER trust input from a user!</a:t>
            </a:r>
          </a:p>
          <a:p>
            <a:pPr eaLnBrk="1" hangingPunct="1">
              <a:spcBef>
                <a:spcPct val="0"/>
              </a:spcBef>
              <a:buSzTx/>
              <a:buFontTx/>
              <a:buNone/>
            </a:pPr>
            <a:endParaRPr lang="en-US" altLang="en-US" sz="2400" dirty="0">
              <a:solidFill>
                <a:srgbClr val="000000"/>
              </a:solidFill>
            </a:endParaRPr>
          </a:p>
          <a:p>
            <a:pPr eaLnBrk="1" hangingPunct="1">
              <a:spcBef>
                <a:spcPct val="0"/>
              </a:spcBef>
              <a:buSzTx/>
              <a:buFontTx/>
              <a:buNone/>
            </a:pPr>
            <a:r>
              <a:rPr lang="en-US" altLang="en-US" sz="2400" dirty="0">
                <a:solidFill>
                  <a:srgbClr val="000000"/>
                </a:solidFill>
              </a:rPr>
              <a:t>…even you think it originally came from you!</a:t>
            </a:r>
          </a:p>
        </p:txBody>
      </p:sp>
    </p:spTree>
    <p:extLst>
      <p:ext uri="{BB962C8B-B14F-4D97-AF65-F5344CB8AC3E}">
        <p14:creationId xmlns:p14="http://schemas.microsoft.com/office/powerpoint/2010/main" val="3003243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Secure the Weakest Link</a:t>
            </a:r>
          </a:p>
        </p:txBody>
      </p:sp>
      <p:sp>
        <p:nvSpPr>
          <p:cNvPr id="2" name="TextBox 1"/>
          <p:cNvSpPr txBox="1"/>
          <p:nvPr/>
        </p:nvSpPr>
        <p:spPr>
          <a:xfrm>
            <a:off x="533400" y="1981200"/>
            <a:ext cx="8153400" cy="2554288"/>
          </a:xfrm>
          <a:prstGeom prst="rect">
            <a:avLst/>
          </a:prstGeom>
          <a:noFill/>
        </p:spPr>
        <p:txBody>
          <a:bodyPr>
            <a:spAutoFit/>
          </a:bodyPr>
          <a:lstStyle/>
          <a:p>
            <a:pPr algn="l">
              <a:defRPr/>
            </a:pPr>
            <a:r>
              <a:rPr lang="en-US" sz="3200" dirty="0">
                <a:latin typeface="+mn-lt"/>
              </a:rPr>
              <a:t>Be sure to consider all possible attacks!</a:t>
            </a:r>
          </a:p>
          <a:p>
            <a:pPr algn="l">
              <a:defRPr/>
            </a:pPr>
            <a:endParaRPr lang="en-US" sz="3200" dirty="0">
              <a:latin typeface="+mn-lt"/>
            </a:endParaRPr>
          </a:p>
          <a:p>
            <a:pPr algn="l">
              <a:defRPr/>
            </a:pPr>
            <a:r>
              <a:rPr lang="en-US" sz="3200" dirty="0">
                <a:latin typeface="+mn-lt"/>
              </a:rPr>
              <a:t>But concentrate on the most vulnerable parts </a:t>
            </a:r>
          </a:p>
        </p:txBody>
      </p:sp>
      <p:pic>
        <p:nvPicPr>
          <p:cNvPr id="34820" name="Picture 4" descr="http://www.sumologic.com/_includes/wp/blog/wp-content/uploads/2012/06/lock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600" y="42672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Secure the Weakest Link</a:t>
            </a:r>
          </a:p>
        </p:txBody>
      </p:sp>
      <p:pic>
        <p:nvPicPr>
          <p:cNvPr id="3584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850" y="1905000"/>
            <a:ext cx="72263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52400"/>
            <a:ext cx="8229600" cy="1143000"/>
          </a:xfrm>
        </p:spPr>
        <p:txBody>
          <a:bodyPr/>
          <a:lstStyle/>
          <a:p>
            <a:r>
              <a:rPr lang="en-US" altLang="en-US" smtClean="0"/>
              <a:t>Defense in Depth</a:t>
            </a:r>
          </a:p>
        </p:txBody>
      </p:sp>
      <p:sp>
        <p:nvSpPr>
          <p:cNvPr id="2" name="TextBox 1"/>
          <p:cNvSpPr txBox="1"/>
          <p:nvPr/>
        </p:nvSpPr>
        <p:spPr>
          <a:xfrm>
            <a:off x="533400" y="1981200"/>
            <a:ext cx="8153400" cy="4770438"/>
          </a:xfrm>
          <a:prstGeom prst="rect">
            <a:avLst/>
          </a:prstGeom>
          <a:noFill/>
        </p:spPr>
        <p:txBody>
          <a:bodyPr>
            <a:spAutoFit/>
          </a:bodyPr>
          <a:lstStyle/>
          <a:p>
            <a:pPr algn="l">
              <a:defRPr/>
            </a:pPr>
            <a:r>
              <a:rPr lang="en-US" sz="3200" dirty="0">
                <a:latin typeface="+mn-lt"/>
              </a:rPr>
              <a:t>Single failure shouldn't compromise everything</a:t>
            </a:r>
          </a:p>
          <a:p>
            <a:pPr lvl="1" algn="l">
              <a:defRPr/>
            </a:pPr>
            <a:r>
              <a:rPr lang="en-US" sz="3200" dirty="0">
                <a:latin typeface="+mn-lt"/>
              </a:rPr>
              <a:t>Store encrypted passwords so </a:t>
            </a:r>
            <a:r>
              <a:rPr lang="en-US" sz="3200" dirty="0" err="1">
                <a:latin typeface="+mn-lt"/>
              </a:rPr>
              <a:t>breakin</a:t>
            </a:r>
            <a:r>
              <a:rPr lang="en-US" sz="3200" dirty="0">
                <a:latin typeface="+mn-lt"/>
              </a:rPr>
              <a:t> doesn't reveal them</a:t>
            </a:r>
          </a:p>
          <a:p>
            <a:pPr lvl="1" algn="l">
              <a:defRPr/>
            </a:pPr>
            <a:r>
              <a:rPr lang="en-US" sz="3200" dirty="0">
                <a:latin typeface="+mn-lt"/>
              </a:rPr>
              <a:t>Validate input, but other functions should re-validate arguments</a:t>
            </a:r>
          </a:p>
          <a:p>
            <a:pPr algn="l">
              <a:defRPr/>
            </a:pPr>
            <a:r>
              <a:rPr lang="en-US" sz="3200" dirty="0">
                <a:latin typeface="+mn-lt"/>
              </a:rPr>
              <a:t>General rule: each part of system should mistrust all other parts </a:t>
            </a:r>
          </a:p>
        </p:txBody>
      </p:sp>
      <p:pic>
        <p:nvPicPr>
          <p:cNvPr id="36868" name="Picture 2" descr="http://www.zahniser.net/~russell/science08/MrZ/defenseInDep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925" y="498475"/>
            <a:ext cx="196215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2400"/>
            <a:ext cx="8229600" cy="1143000"/>
          </a:xfrm>
        </p:spPr>
        <p:txBody>
          <a:bodyPr/>
          <a:lstStyle/>
          <a:p>
            <a:r>
              <a:rPr lang="en-US" altLang="en-US" smtClean="0"/>
              <a:t>Fail Securely</a:t>
            </a:r>
          </a:p>
        </p:txBody>
      </p:sp>
      <p:sp>
        <p:nvSpPr>
          <p:cNvPr id="2" name="TextBox 1"/>
          <p:cNvSpPr txBox="1"/>
          <p:nvPr/>
        </p:nvSpPr>
        <p:spPr>
          <a:xfrm>
            <a:off x="533400" y="1981200"/>
            <a:ext cx="8153400" cy="4278313"/>
          </a:xfrm>
          <a:prstGeom prst="rect">
            <a:avLst/>
          </a:prstGeom>
          <a:noFill/>
        </p:spPr>
        <p:txBody>
          <a:bodyPr>
            <a:spAutoFit/>
          </a:bodyPr>
          <a:lstStyle/>
          <a:p>
            <a:pPr algn="l">
              <a:defRPr/>
            </a:pPr>
            <a:r>
              <a:rPr lang="en-US" sz="3200" dirty="0">
                <a:latin typeface="+mn-lt"/>
              </a:rPr>
              <a:t>If password verifier isn't available, what happens?</a:t>
            </a:r>
          </a:p>
          <a:p>
            <a:pPr lvl="1" algn="l">
              <a:defRPr/>
            </a:pPr>
            <a:r>
              <a:rPr lang="en-US" sz="3200" dirty="0">
                <a:latin typeface="+mn-lt"/>
              </a:rPr>
              <a:t>Bad: "I didn't get a reject, so it's OK"</a:t>
            </a:r>
          </a:p>
          <a:p>
            <a:pPr lvl="1" algn="l">
              <a:defRPr/>
            </a:pPr>
            <a:r>
              <a:rPr lang="en-US" sz="3200" dirty="0">
                <a:latin typeface="+mn-lt"/>
              </a:rPr>
              <a:t>Good: refuse all accesses</a:t>
            </a:r>
          </a:p>
          <a:p>
            <a:pPr algn="l">
              <a:defRPr/>
            </a:pPr>
            <a:r>
              <a:rPr lang="en-US" sz="3200" dirty="0">
                <a:latin typeface="+mn-lt"/>
              </a:rPr>
              <a:t>Bad: I need to use security software I don't have, so let's download it…from the server I don't trust yet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Security!</a:t>
            </a:r>
          </a:p>
        </p:txBody>
      </p:sp>
      <p:pic>
        <p:nvPicPr>
          <p:cNvPr id="614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1676400"/>
            <a:ext cx="2819400" cy="2565400"/>
          </a:xfrm>
        </p:spPr>
      </p:pic>
      <p:pic>
        <p:nvPicPr>
          <p:cNvPr id="614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371600"/>
            <a:ext cx="4967288"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3950" y="2971800"/>
            <a:ext cx="3455988"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1524000"/>
            <a:ext cx="3873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91213" y="4044950"/>
            <a:ext cx="36734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4038600"/>
            <a:ext cx="3805238"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67000" y="4017963"/>
            <a:ext cx="38862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Picture 2" descr="http://mychinaconnection.com/wp-content/uploads/2011/05/stopped-dead-in-ones-track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768850"/>
            <a:ext cx="20256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p:cNvSpPr>
            <a:spLocks noGrp="1"/>
          </p:cNvSpPr>
          <p:nvPr>
            <p:ph type="title"/>
          </p:nvPr>
        </p:nvSpPr>
        <p:spPr>
          <a:xfrm>
            <a:off x="457200" y="152400"/>
            <a:ext cx="8229600" cy="1143000"/>
          </a:xfrm>
        </p:spPr>
        <p:txBody>
          <a:bodyPr/>
          <a:lstStyle/>
          <a:p>
            <a:r>
              <a:rPr lang="en-US" altLang="en-US" smtClean="0"/>
              <a:t>Principle of Least Privilege</a:t>
            </a:r>
          </a:p>
        </p:txBody>
      </p:sp>
      <p:sp>
        <p:nvSpPr>
          <p:cNvPr id="2" name="TextBox 1"/>
          <p:cNvSpPr txBox="1"/>
          <p:nvPr/>
        </p:nvSpPr>
        <p:spPr>
          <a:xfrm>
            <a:off x="533400" y="1981200"/>
            <a:ext cx="8153400" cy="3540125"/>
          </a:xfrm>
          <a:prstGeom prst="rect">
            <a:avLst/>
          </a:prstGeom>
          <a:noFill/>
        </p:spPr>
        <p:txBody>
          <a:bodyPr>
            <a:spAutoFit/>
          </a:bodyPr>
          <a:lstStyle/>
          <a:p>
            <a:pPr algn="l">
              <a:defRPr/>
            </a:pPr>
            <a:r>
              <a:rPr lang="en-US" sz="3200" dirty="0">
                <a:latin typeface="+mn-lt"/>
              </a:rPr>
              <a:t>Give minimum access needed to do job</a:t>
            </a:r>
          </a:p>
          <a:p>
            <a:pPr algn="l">
              <a:defRPr/>
            </a:pPr>
            <a:r>
              <a:rPr lang="en-US" sz="3200" dirty="0">
                <a:latin typeface="+mn-lt"/>
              </a:rPr>
              <a:t>Web server shouldn't have write access if it only needs to read</a:t>
            </a:r>
          </a:p>
          <a:p>
            <a:pPr algn="l">
              <a:defRPr/>
            </a:pPr>
            <a:r>
              <a:rPr lang="en-US" sz="3200" dirty="0">
                <a:latin typeface="+mn-lt"/>
              </a:rPr>
              <a:t>Edward Snowden shouldn't be able to read random documents without getting permission first!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52400"/>
            <a:ext cx="8229600" cy="1143000"/>
          </a:xfrm>
        </p:spPr>
        <p:txBody>
          <a:bodyPr/>
          <a:lstStyle/>
          <a:p>
            <a:r>
              <a:rPr lang="en-US" altLang="en-US" smtClean="0"/>
              <a:t>Compartmentalize</a:t>
            </a:r>
          </a:p>
        </p:txBody>
      </p:sp>
      <p:sp>
        <p:nvSpPr>
          <p:cNvPr id="2" name="TextBox 1"/>
          <p:cNvSpPr txBox="1"/>
          <p:nvPr/>
        </p:nvSpPr>
        <p:spPr>
          <a:xfrm>
            <a:off x="533400" y="1981200"/>
            <a:ext cx="8153400" cy="4032250"/>
          </a:xfrm>
          <a:prstGeom prst="rect">
            <a:avLst/>
          </a:prstGeom>
          <a:noFill/>
        </p:spPr>
        <p:txBody>
          <a:bodyPr>
            <a:spAutoFit/>
          </a:bodyPr>
          <a:lstStyle/>
          <a:p>
            <a:pPr algn="l">
              <a:defRPr/>
            </a:pPr>
            <a:r>
              <a:rPr lang="en-US" sz="3200" dirty="0">
                <a:latin typeface="+mn-lt"/>
              </a:rPr>
              <a:t>Closely related: divide things into related pieces so losing one doesn't lose all</a:t>
            </a:r>
          </a:p>
          <a:p>
            <a:pPr algn="l">
              <a:defRPr/>
            </a:pPr>
            <a:r>
              <a:rPr lang="en-US" sz="3200" dirty="0">
                <a:latin typeface="+mn-lt"/>
              </a:rPr>
              <a:t>Bad: Unix/Linux have only two privilege levels: user (can't do squat) and root (can do everything).</a:t>
            </a:r>
          </a:p>
          <a:p>
            <a:pPr algn="l">
              <a:defRPr/>
            </a:pPr>
            <a:r>
              <a:rPr lang="en-US" sz="3200" dirty="0">
                <a:latin typeface="+mn-lt"/>
              </a:rPr>
              <a:t>Good: Windows gives limited power (reset printer but not reboot) to each account</a:t>
            </a:r>
          </a:p>
        </p:txBody>
      </p:sp>
      <p:pic>
        <p:nvPicPr>
          <p:cNvPr id="3994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20574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52400"/>
            <a:ext cx="8229600" cy="1143000"/>
          </a:xfrm>
        </p:spPr>
        <p:txBody>
          <a:bodyPr/>
          <a:lstStyle/>
          <a:p>
            <a:r>
              <a:rPr lang="en-US" altLang="en-US" smtClean="0"/>
              <a:t>Value Simplicity</a:t>
            </a:r>
          </a:p>
        </p:txBody>
      </p:sp>
      <p:sp>
        <p:nvSpPr>
          <p:cNvPr id="2" name="TextBox 1"/>
          <p:cNvSpPr txBox="1"/>
          <p:nvPr/>
        </p:nvSpPr>
        <p:spPr>
          <a:xfrm>
            <a:off x="533400" y="1981200"/>
            <a:ext cx="8153400" cy="2800350"/>
          </a:xfrm>
          <a:prstGeom prst="rect">
            <a:avLst/>
          </a:prstGeom>
          <a:noFill/>
        </p:spPr>
        <p:txBody>
          <a:bodyPr>
            <a:spAutoFit/>
          </a:bodyPr>
          <a:lstStyle/>
          <a:p>
            <a:pPr algn="l">
              <a:defRPr/>
            </a:pPr>
            <a:r>
              <a:rPr lang="en-US" sz="3200" dirty="0">
                <a:latin typeface="+mn-lt"/>
              </a:rPr>
              <a:t>Complex things break</a:t>
            </a:r>
          </a:p>
          <a:p>
            <a:pPr lvl="1" algn="l">
              <a:defRPr/>
            </a:pPr>
            <a:r>
              <a:rPr lang="en-US" sz="3200" dirty="0">
                <a:latin typeface="+mn-lt"/>
                <a:sym typeface="Symbol"/>
              </a:rPr>
              <a:t> </a:t>
            </a:r>
            <a:r>
              <a:rPr lang="en-US" sz="3200" dirty="0">
                <a:latin typeface="+mn-lt"/>
              </a:rPr>
              <a:t>Broken things compromise security</a:t>
            </a:r>
          </a:p>
          <a:p>
            <a:pPr algn="l">
              <a:defRPr/>
            </a:pPr>
            <a:r>
              <a:rPr lang="en-US" sz="3200" dirty="0">
                <a:latin typeface="+mn-lt"/>
              </a:rPr>
              <a:t>Complex things hard to understand</a:t>
            </a:r>
          </a:p>
          <a:p>
            <a:pPr lvl="1" algn="l">
              <a:defRPr/>
            </a:pPr>
            <a:r>
              <a:rPr lang="en-US" sz="3200" dirty="0">
                <a:latin typeface="+mn-lt"/>
                <a:sym typeface="Symbol"/>
              </a:rPr>
              <a:t></a:t>
            </a:r>
            <a:r>
              <a:rPr lang="en-US" sz="3200" dirty="0">
                <a:latin typeface="+mn-lt"/>
              </a:rPr>
              <a:t> Hard to be sure there are no holes</a:t>
            </a:r>
          </a:p>
        </p:txBody>
      </p:sp>
      <p:pic>
        <p:nvPicPr>
          <p:cNvPr id="4096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819650"/>
            <a:ext cx="28956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152400"/>
            <a:ext cx="8229600" cy="1143000"/>
          </a:xfrm>
        </p:spPr>
        <p:txBody>
          <a:bodyPr/>
          <a:lstStyle/>
          <a:p>
            <a:r>
              <a:rPr lang="en-US" altLang="en-US" smtClean="0"/>
              <a:t>Promote Privacy</a:t>
            </a:r>
          </a:p>
        </p:txBody>
      </p:sp>
      <p:sp>
        <p:nvSpPr>
          <p:cNvPr id="2" name="TextBox 1"/>
          <p:cNvSpPr txBox="1"/>
          <p:nvPr/>
        </p:nvSpPr>
        <p:spPr>
          <a:xfrm>
            <a:off x="533400" y="1981200"/>
            <a:ext cx="8153400" cy="2062163"/>
          </a:xfrm>
          <a:prstGeom prst="rect">
            <a:avLst/>
          </a:prstGeom>
          <a:noFill/>
        </p:spPr>
        <p:txBody>
          <a:bodyPr>
            <a:spAutoFit/>
          </a:bodyPr>
          <a:lstStyle/>
          <a:p>
            <a:pPr algn="l">
              <a:defRPr/>
            </a:pPr>
            <a:r>
              <a:rPr lang="en-US" sz="3200" dirty="0">
                <a:latin typeface="+mn-lt"/>
              </a:rPr>
              <a:t>Don't ask for data you don't need (</a:t>
            </a:r>
            <a:r>
              <a:rPr lang="en-US" sz="3200" dirty="0" err="1">
                <a:latin typeface="+mn-lt"/>
              </a:rPr>
              <a:t>SSN</a:t>
            </a:r>
            <a:r>
              <a:rPr lang="en-US" sz="3200" dirty="0">
                <a:latin typeface="+mn-lt"/>
              </a:rPr>
              <a:t>)</a:t>
            </a:r>
          </a:p>
          <a:p>
            <a:pPr algn="l">
              <a:defRPr/>
            </a:pPr>
            <a:r>
              <a:rPr lang="en-US" sz="3200" dirty="0">
                <a:latin typeface="+mn-lt"/>
              </a:rPr>
              <a:t>Don't store data permanently</a:t>
            </a:r>
          </a:p>
          <a:p>
            <a:pPr algn="l">
              <a:defRPr/>
            </a:pPr>
            <a:r>
              <a:rPr lang="en-US" sz="3200" dirty="0">
                <a:latin typeface="+mn-lt"/>
              </a:rPr>
              <a:t>Think about "What if I lose this data?"</a:t>
            </a:r>
          </a:p>
        </p:txBody>
      </p:sp>
      <p:pic>
        <p:nvPicPr>
          <p:cNvPr id="4198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9813" y="4043363"/>
            <a:ext cx="4524375"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52400"/>
            <a:ext cx="8229600" cy="1143000"/>
          </a:xfrm>
        </p:spPr>
        <p:txBody>
          <a:bodyPr/>
          <a:lstStyle/>
          <a:p>
            <a:r>
              <a:rPr lang="en-US" altLang="en-US" smtClean="0"/>
              <a:t>Hiding Secrets is Hard</a:t>
            </a:r>
          </a:p>
        </p:txBody>
      </p:sp>
      <p:sp>
        <p:nvSpPr>
          <p:cNvPr id="2" name="TextBox 1"/>
          <p:cNvSpPr txBox="1"/>
          <p:nvPr/>
        </p:nvSpPr>
        <p:spPr>
          <a:xfrm>
            <a:off x="533400" y="1981200"/>
            <a:ext cx="8153400" cy="4400550"/>
          </a:xfrm>
          <a:prstGeom prst="rect">
            <a:avLst/>
          </a:prstGeom>
          <a:noFill/>
        </p:spPr>
        <p:txBody>
          <a:bodyPr>
            <a:spAutoFit/>
          </a:bodyPr>
          <a:lstStyle/>
          <a:p>
            <a:pPr algn="l">
              <a:defRPr/>
            </a:pPr>
            <a:r>
              <a:rPr lang="en-US" sz="2800" dirty="0">
                <a:latin typeface="+mn-lt"/>
              </a:rPr>
              <a:t>"Security through obscurity" doesn't work</a:t>
            </a:r>
          </a:p>
          <a:p>
            <a:pPr algn="l">
              <a:defRPr/>
            </a:pPr>
            <a:r>
              <a:rPr lang="en-US" sz="2800" dirty="0">
                <a:latin typeface="+mn-lt"/>
              </a:rPr>
              <a:t>Assume everybody has access to everything:</a:t>
            </a:r>
          </a:p>
          <a:p>
            <a:pPr marL="914400" lvl="1" indent="-457200" algn="l">
              <a:buFont typeface="Arial" panose="020B0604020202020204" pitchFamily="34" charset="0"/>
              <a:buChar char="•"/>
              <a:defRPr/>
            </a:pPr>
            <a:r>
              <a:rPr lang="en-US" sz="2800" dirty="0">
                <a:latin typeface="+mn-lt"/>
              </a:rPr>
              <a:t>Source code</a:t>
            </a:r>
          </a:p>
          <a:p>
            <a:pPr marL="914400" lvl="1" indent="-457200" algn="l">
              <a:buFont typeface="Arial" panose="020B0604020202020204" pitchFamily="34" charset="0"/>
              <a:buChar char="•"/>
              <a:defRPr/>
            </a:pPr>
            <a:r>
              <a:rPr lang="en-US" sz="2800" dirty="0">
                <a:latin typeface="+mn-lt"/>
              </a:rPr>
              <a:t>Design</a:t>
            </a:r>
          </a:p>
          <a:p>
            <a:pPr marL="914400" lvl="1" indent="-457200" algn="l">
              <a:buFont typeface="Arial" panose="020B0604020202020204" pitchFamily="34" charset="0"/>
              <a:buChar char="•"/>
              <a:defRPr/>
            </a:pPr>
            <a:r>
              <a:rPr lang="en-US" sz="2800" dirty="0">
                <a:latin typeface="+mn-lt"/>
              </a:rPr>
              <a:t>Database layout (schema)</a:t>
            </a:r>
          </a:p>
          <a:p>
            <a:pPr marL="914400" lvl="1" indent="-457200" algn="l">
              <a:buFont typeface="Arial" panose="020B0604020202020204" pitchFamily="34" charset="0"/>
              <a:buChar char="•"/>
              <a:defRPr/>
            </a:pPr>
            <a:r>
              <a:rPr lang="en-US" sz="2800" dirty="0">
                <a:latin typeface="+mn-lt"/>
              </a:rPr>
              <a:t>General methodologies</a:t>
            </a:r>
          </a:p>
          <a:p>
            <a:pPr algn="l">
              <a:defRPr/>
            </a:pPr>
            <a:r>
              <a:rPr lang="en-US" sz="2800" dirty="0">
                <a:latin typeface="+mn-lt"/>
              </a:rPr>
              <a:t>If bad guy cracks a secret, are all of them gone?</a:t>
            </a:r>
          </a:p>
        </p:txBody>
      </p:sp>
      <p:pic>
        <p:nvPicPr>
          <p:cNvPr id="430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276600"/>
            <a:ext cx="22240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810000"/>
            <a:ext cx="48006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a:xfrm>
            <a:off x="457200" y="152400"/>
            <a:ext cx="8229600" cy="1143000"/>
          </a:xfrm>
        </p:spPr>
        <p:txBody>
          <a:bodyPr/>
          <a:lstStyle/>
          <a:p>
            <a:r>
              <a:rPr lang="en-US" altLang="en-US" smtClean="0"/>
              <a:t>Trust Reluctantly</a:t>
            </a:r>
          </a:p>
        </p:txBody>
      </p:sp>
      <p:sp>
        <p:nvSpPr>
          <p:cNvPr id="2" name="TextBox 1"/>
          <p:cNvSpPr txBox="1"/>
          <p:nvPr/>
        </p:nvSpPr>
        <p:spPr>
          <a:xfrm>
            <a:off x="533400" y="1981200"/>
            <a:ext cx="8153400" cy="3108325"/>
          </a:xfrm>
          <a:prstGeom prst="rect">
            <a:avLst/>
          </a:prstGeom>
          <a:noFill/>
        </p:spPr>
        <p:txBody>
          <a:bodyPr>
            <a:spAutoFit/>
          </a:bodyPr>
          <a:lstStyle/>
          <a:p>
            <a:pPr algn="l">
              <a:defRPr/>
            </a:pPr>
            <a:r>
              <a:rPr lang="en-US" sz="2800" dirty="0">
                <a:latin typeface="+mn-lt"/>
              </a:rPr>
              <a:t>Assume all functions are (might be) malicious</a:t>
            </a:r>
          </a:p>
          <a:p>
            <a:pPr algn="l">
              <a:defRPr/>
            </a:pPr>
            <a:r>
              <a:rPr lang="en-US" sz="2800" dirty="0">
                <a:latin typeface="+mn-lt"/>
              </a:rPr>
              <a:t>Assume all other computers are bad</a:t>
            </a:r>
          </a:p>
          <a:p>
            <a:pPr algn="l">
              <a:defRPr/>
            </a:pPr>
            <a:r>
              <a:rPr lang="en-US" sz="2800" dirty="0">
                <a:latin typeface="+mn-lt"/>
              </a:rPr>
              <a:t>Assume all users can be socially engineered</a:t>
            </a:r>
          </a:p>
          <a:p>
            <a:pPr algn="l">
              <a:defRPr/>
            </a:pPr>
            <a:r>
              <a:rPr lang="en-US" sz="2800" dirty="0" smtClean="0">
                <a:latin typeface="+mn-lt"/>
              </a:rPr>
              <a:t>Open-source </a:t>
            </a:r>
            <a:r>
              <a:rPr lang="en-US" sz="2800" dirty="0">
                <a:latin typeface="+mn-lt"/>
              </a:rPr>
              <a:t>code?  </a:t>
            </a:r>
            <a:r>
              <a:rPr lang="en-US" sz="2800" dirty="0" err="1">
                <a:latin typeface="+mn-lt"/>
              </a:rPr>
              <a:t>Shrinkwrapped</a:t>
            </a:r>
            <a:r>
              <a:rPr lang="en-US" sz="2800" dirty="0">
                <a:latin typeface="+mn-lt"/>
              </a:rPr>
              <a:t> software?</a:t>
            </a:r>
          </a:p>
          <a:p>
            <a:pPr algn="l">
              <a:defRPr/>
            </a:pPr>
            <a:r>
              <a:rPr lang="en-US" sz="2800" dirty="0">
                <a:latin typeface="+mn-lt"/>
              </a:rPr>
              <a:t>Can you be secure in the face of failures?</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152400"/>
            <a:ext cx="8229600" cy="1143000"/>
          </a:xfrm>
        </p:spPr>
        <p:txBody>
          <a:bodyPr/>
          <a:lstStyle/>
          <a:p>
            <a:r>
              <a:rPr lang="en-US" altLang="en-US" smtClean="0"/>
              <a:t>Use Community Resources</a:t>
            </a:r>
          </a:p>
        </p:txBody>
      </p:sp>
      <p:pic>
        <p:nvPicPr>
          <p:cNvPr id="4505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433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1981200"/>
            <a:ext cx="8153400" cy="1816100"/>
          </a:xfrm>
          <a:prstGeom prst="rect">
            <a:avLst/>
          </a:prstGeom>
          <a:noFill/>
        </p:spPr>
        <p:txBody>
          <a:bodyPr>
            <a:spAutoFit/>
          </a:bodyPr>
          <a:lstStyle/>
          <a:p>
            <a:pPr algn="l">
              <a:defRPr/>
            </a:pPr>
            <a:r>
              <a:rPr lang="en-US" sz="2800" b="1" dirty="0">
                <a:latin typeface="+mn-lt"/>
              </a:rPr>
              <a:t>DO NOT</a:t>
            </a:r>
            <a:r>
              <a:rPr lang="en-US" sz="2800" dirty="0">
                <a:latin typeface="+mn-lt"/>
              </a:rPr>
              <a:t> </a:t>
            </a:r>
            <a:r>
              <a:rPr lang="en-US" sz="2800" dirty="0" err="1">
                <a:latin typeface="+mn-lt"/>
              </a:rPr>
              <a:t>reimplement</a:t>
            </a:r>
            <a:r>
              <a:rPr lang="en-US" sz="2800" dirty="0">
                <a:latin typeface="+mn-lt"/>
              </a:rPr>
              <a:t> encryption code</a:t>
            </a:r>
          </a:p>
          <a:p>
            <a:pPr algn="l">
              <a:defRPr/>
            </a:pPr>
            <a:r>
              <a:rPr lang="en-US" sz="2800" dirty="0">
                <a:latin typeface="+mn-lt"/>
              </a:rPr>
              <a:t>Use widely respected software</a:t>
            </a:r>
          </a:p>
          <a:p>
            <a:pPr algn="l">
              <a:defRPr/>
            </a:pPr>
            <a:r>
              <a:rPr lang="en-US" sz="2800" dirty="0">
                <a:latin typeface="+mn-lt"/>
              </a:rPr>
              <a:t>Stay aware of latest patches, attack trends, etc.</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62188"/>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876800"/>
            <a:ext cx="388620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392363"/>
            <a:ext cx="1265238"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1981200"/>
            <a:ext cx="8153400" cy="4400550"/>
          </a:xfrm>
          <a:prstGeom prst="rect">
            <a:avLst/>
          </a:prstGeom>
          <a:noFill/>
        </p:spPr>
        <p:txBody>
          <a:bodyPr>
            <a:spAutoFit/>
          </a:bodyPr>
          <a:lstStyle/>
          <a:p>
            <a:pPr algn="l">
              <a:defRPr/>
            </a:pPr>
            <a:r>
              <a:rPr lang="en-US" sz="2800" dirty="0">
                <a:latin typeface="+mn-lt"/>
              </a:rPr>
              <a:t>Some languages notorious for being tricky</a:t>
            </a:r>
          </a:p>
          <a:p>
            <a:pPr lvl="1" algn="l">
              <a:defRPr/>
            </a:pPr>
            <a:r>
              <a:rPr lang="en-US" sz="2800" dirty="0">
                <a:latin typeface="+mn-lt"/>
              </a:rPr>
              <a:t>C, Java,</a:t>
            </a:r>
          </a:p>
          <a:p>
            <a:pPr algn="l">
              <a:defRPr/>
            </a:pPr>
            <a:r>
              <a:rPr lang="en-US" sz="2800" dirty="0">
                <a:latin typeface="+mn-lt"/>
              </a:rPr>
              <a:t>Others try to provide security</a:t>
            </a:r>
          </a:p>
          <a:p>
            <a:pPr lvl="1" algn="l">
              <a:defRPr/>
            </a:pPr>
            <a:endParaRPr lang="en-US" sz="2800" dirty="0">
              <a:latin typeface="+mn-lt"/>
            </a:endParaRPr>
          </a:p>
          <a:p>
            <a:pPr algn="l">
              <a:defRPr/>
            </a:pPr>
            <a:r>
              <a:rPr lang="en-US" sz="2800" dirty="0">
                <a:latin typeface="+mn-lt"/>
              </a:rPr>
              <a:t>Others protect against common mistakes</a:t>
            </a:r>
          </a:p>
          <a:p>
            <a:pPr lvl="1" algn="l">
              <a:defRPr/>
            </a:pPr>
            <a:endParaRPr lang="en-US" sz="2800" dirty="0">
              <a:latin typeface="+mn-lt"/>
            </a:endParaRPr>
          </a:p>
          <a:p>
            <a:pPr algn="l">
              <a:defRPr/>
            </a:pPr>
            <a:r>
              <a:rPr lang="en-US" sz="2800" dirty="0">
                <a:latin typeface="+mn-lt"/>
              </a:rPr>
              <a:t>But even safe languages have hidden traps!</a:t>
            </a:r>
          </a:p>
        </p:txBody>
      </p:sp>
      <p:sp>
        <p:nvSpPr>
          <p:cNvPr id="46086" name="Title 1"/>
          <p:cNvSpPr>
            <a:spLocks noGrp="1"/>
          </p:cNvSpPr>
          <p:nvPr>
            <p:ph type="title"/>
          </p:nvPr>
        </p:nvSpPr>
        <p:spPr>
          <a:xfrm>
            <a:off x="457200" y="152400"/>
            <a:ext cx="8229600" cy="1143000"/>
          </a:xfrm>
        </p:spPr>
        <p:txBody>
          <a:bodyPr/>
          <a:lstStyle/>
          <a:p>
            <a:r>
              <a:rPr lang="en-US" altLang="en-US" smtClean="0"/>
              <a:t>Use Safe Languages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What Do the Bad Guys Do?</a:t>
            </a:r>
          </a:p>
        </p:txBody>
      </p:sp>
      <p:sp>
        <p:nvSpPr>
          <p:cNvPr id="7171" name="Content Placeholder 2"/>
          <p:cNvSpPr>
            <a:spLocks noGrp="1"/>
          </p:cNvSpPr>
          <p:nvPr>
            <p:ph idx="1"/>
          </p:nvPr>
        </p:nvSpPr>
        <p:spPr/>
        <p:txBody>
          <a:bodyPr/>
          <a:lstStyle/>
          <a:p>
            <a:r>
              <a:rPr lang="en-US" altLang="en-US" smtClean="0"/>
              <a:t>Probe random machines (including yours)</a:t>
            </a:r>
          </a:p>
          <a:p>
            <a:endParaRPr lang="en-US" altLang="en-US" smtClean="0"/>
          </a:p>
          <a:p>
            <a:r>
              <a:rPr lang="en-US" altLang="en-US" smtClean="0"/>
              <a:t>Guess passwords</a:t>
            </a:r>
          </a:p>
          <a:p>
            <a:endParaRPr lang="en-US" altLang="en-US" smtClean="0"/>
          </a:p>
          <a:p>
            <a:r>
              <a:rPr lang="en-US" altLang="en-US" smtClean="0"/>
              <a:t>Social engineering</a:t>
            </a:r>
          </a:p>
          <a:p>
            <a:endParaRPr lang="en-US" altLang="en-US" smtClean="0"/>
          </a:p>
          <a:p>
            <a:r>
              <a:rPr lang="en-US" altLang="en-US" smtClean="0"/>
              <a:t>And more!</a:t>
            </a:r>
          </a:p>
        </p:txBody>
      </p:sp>
      <p:pic>
        <p:nvPicPr>
          <p:cNvPr id="7172"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5146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ular Callout 4"/>
          <p:cNvSpPr>
            <a:spLocks noChangeArrowheads="1"/>
          </p:cNvSpPr>
          <p:nvPr/>
        </p:nvSpPr>
        <p:spPr bwMode="auto">
          <a:xfrm>
            <a:off x="5105400" y="2362200"/>
            <a:ext cx="1600200" cy="457200"/>
          </a:xfrm>
          <a:prstGeom prst="wedgeRectCallout">
            <a:avLst>
              <a:gd name="adj1" fmla="val -64644"/>
              <a:gd name="adj2" fmla="val 82500"/>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latin typeface="Times New Roman" pitchFamily="18" charset="0"/>
                <a:cs typeface="Times New Roman" pitchFamily="18" charset="0"/>
              </a:rPr>
              <a:t>5eyes?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Basic Protection</a:t>
            </a:r>
          </a:p>
        </p:txBody>
      </p:sp>
      <p:sp>
        <p:nvSpPr>
          <p:cNvPr id="8195" name="Content Placeholder 2"/>
          <p:cNvSpPr>
            <a:spLocks noGrp="1"/>
          </p:cNvSpPr>
          <p:nvPr>
            <p:ph idx="1"/>
          </p:nvPr>
        </p:nvSpPr>
        <p:spPr/>
        <p:txBody>
          <a:bodyPr/>
          <a:lstStyle/>
          <a:p>
            <a:r>
              <a:rPr lang="en-US" altLang="en-US" smtClean="0"/>
              <a:t>Shared machines mean shared data</a:t>
            </a:r>
          </a:p>
        </p:txBody>
      </p:sp>
      <p:pic>
        <p:nvPicPr>
          <p:cNvPr id="8196" name="Picture 2" descr="http://www.google.com/url?source=imglanding&amp;ct=img&amp;q=http://www.scheffelshideawaycampground.com/images/facebook%20logo.jpg&amp;sa=X&amp;ei=K3PFUM-MHOzpigLgzIHACA&amp;ved=0CAwQ8wc&amp;usg=AFQjCNHqccV52VVomacuIepj2PO_-gzM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459105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http://www.google.com/url?source=imglanding&amp;ct=img&amp;q=http://ctovision.com/wp-content/uploads/apple-logo.jpg&amp;sa=X&amp;ei=cnPFUPulKIGMiALpsoHQDA&amp;ved=0CAsQ8wc&amp;usg=AFQjCNHyLwMsoU5Zc7ZmPTzvdCAIxMTeS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200" y="2514600"/>
            <a:ext cx="13271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window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138" y="24384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http://www.google.com/url?source=imglanding&amp;ct=img&amp;q=http://images4.wikia.nocookie.net/__cb20090317032246/uncyclopedia/images/3/33/Linux-logo.jpg&amp;sa=X&amp;ei=F3TFUPSVMK_xigLa-4DAAg&amp;ved=0CAsQ8wc&amp;usg=AFQjCNG_lANIH5OB8RDQPPs1ea_3Ym0uR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0313" y="4343400"/>
            <a:ext cx="1600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595688" y="2914650"/>
            <a:ext cx="2147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3600">
                <a:solidFill>
                  <a:srgbClr val="FF0000"/>
                </a:solidFill>
                <a:latin typeface="Franklin Gothic Heavy" pitchFamily="34" charset="0"/>
              </a:rPr>
              <a:t>Paranoid</a:t>
            </a:r>
          </a:p>
        </p:txBody>
      </p:sp>
      <p:sp>
        <p:nvSpPr>
          <p:cNvPr id="5" name="TextBox 4"/>
          <p:cNvSpPr txBox="1">
            <a:spLocks noChangeArrowheads="1"/>
          </p:cNvSpPr>
          <p:nvPr/>
        </p:nvSpPr>
        <p:spPr bwMode="auto">
          <a:xfrm>
            <a:off x="3827463" y="5105400"/>
            <a:ext cx="16843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3600">
                <a:solidFill>
                  <a:srgbClr val="FF0000"/>
                </a:solidFill>
                <a:latin typeface="Franklin Gothic Heavy" pitchFamily="34" charset="0"/>
              </a:rPr>
              <a:t>Public!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Basic Linux Protection</a:t>
            </a:r>
          </a:p>
        </p:txBody>
      </p:sp>
      <p:sp>
        <p:nvSpPr>
          <p:cNvPr id="9219" name="Content Placeholder 2"/>
          <p:cNvSpPr>
            <a:spLocks noGrp="1"/>
          </p:cNvSpPr>
          <p:nvPr>
            <p:ph idx="1"/>
          </p:nvPr>
        </p:nvSpPr>
        <p:spPr/>
        <p:txBody>
          <a:bodyPr/>
          <a:lstStyle/>
          <a:p>
            <a:r>
              <a:rPr lang="en-US" altLang="en-US" smtClean="0"/>
              <a:t>Your account on Knuth (and thus the lab Macs) defaults to paranoid</a:t>
            </a:r>
          </a:p>
          <a:p>
            <a:r>
              <a:rPr lang="en-US" altLang="en-US" smtClean="0"/>
              <a:t>To make files public, use chmod:</a:t>
            </a:r>
          </a:p>
          <a:p>
            <a:r>
              <a:rPr lang="en-US" altLang="en-US" smtClean="0"/>
              <a:t>	</a:t>
            </a:r>
            <a:r>
              <a:rPr lang="en-US" altLang="en-US" smtClean="0">
                <a:latin typeface="Courier New" pitchFamily="49" charset="0"/>
                <a:cs typeface="Courier New" pitchFamily="49" charset="0"/>
              </a:rPr>
              <a:t>chmod a+r publicfile.txt</a:t>
            </a:r>
            <a:endParaRPr lang="en-US" altLang="en-US" smtClean="0">
              <a:cs typeface="Courier New" pitchFamily="49" charset="0"/>
            </a:endParaRPr>
          </a:p>
          <a:p>
            <a:r>
              <a:rPr lang="en-US" altLang="en-US" smtClean="0">
                <a:cs typeface="Courier New" pitchFamily="49" charset="0"/>
              </a:rPr>
              <a:t>For more info, see this qref:</a:t>
            </a:r>
          </a:p>
          <a:p>
            <a:r>
              <a:rPr lang="en-US" altLang="en-US" sz="2000" smtClean="0">
                <a:solidFill>
                  <a:schemeClr val="accent2"/>
                </a:solidFill>
              </a:rPr>
              <a:t>https://www.cs.hmc.edu/twiki/bin/view/QREF/Chmod</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Passwords</a:t>
            </a:r>
          </a:p>
        </p:txBody>
      </p:sp>
      <p:sp>
        <p:nvSpPr>
          <p:cNvPr id="3" name="Content Placeholder 2"/>
          <p:cNvSpPr>
            <a:spLocks noGrp="1"/>
          </p:cNvSpPr>
          <p:nvPr>
            <p:ph idx="1"/>
          </p:nvPr>
        </p:nvSpPr>
        <p:spPr/>
        <p:txBody>
          <a:bodyPr/>
          <a:lstStyle/>
          <a:p>
            <a:r>
              <a:rPr lang="en-US" altLang="en-US" dirty="0" smtClean="0"/>
              <a:t>Most common passwords of </a:t>
            </a:r>
            <a:r>
              <a:rPr lang="en-US" altLang="en-US" dirty="0" smtClean="0"/>
              <a:t>2015:</a:t>
            </a:r>
            <a:endParaRPr lang="en-US" altLang="en-US" dirty="0" smtClean="0"/>
          </a:p>
          <a:p>
            <a:pPr>
              <a:spcBef>
                <a:spcPts val="0"/>
              </a:spcBef>
            </a:pPr>
            <a:r>
              <a:rPr lang="en-US" altLang="en-US" dirty="0" smtClean="0"/>
              <a:t>	</a:t>
            </a:r>
            <a:r>
              <a:rPr lang="en-US" altLang="en-US" sz="2800" dirty="0" smtClean="0">
                <a:latin typeface="Courier New" pitchFamily="49" charset="0"/>
                <a:cs typeface="Courier New" pitchFamily="49" charset="0"/>
              </a:rPr>
              <a:t>123456</a:t>
            </a:r>
            <a:endParaRPr lang="en-US" altLang="en-US" sz="2800" dirty="0" smtClean="0">
              <a:latin typeface="Courier New" pitchFamily="49" charset="0"/>
              <a:cs typeface="Courier New" pitchFamily="49" charset="0"/>
            </a:endParaRPr>
          </a:p>
          <a:p>
            <a:pPr>
              <a:spcBef>
                <a:spcPts val="0"/>
              </a:spcBef>
            </a:pPr>
            <a:r>
              <a:rPr lang="en-US" altLang="en-US" sz="2800" dirty="0" smtClean="0">
                <a:latin typeface="Courier New" pitchFamily="49" charset="0"/>
                <a:cs typeface="Courier New" pitchFamily="49" charset="0"/>
              </a:rPr>
              <a:t>	</a:t>
            </a:r>
            <a:r>
              <a:rPr lang="en-US" altLang="en-US" sz="2800" dirty="0" smtClean="0">
                <a:latin typeface="Courier New" pitchFamily="49" charset="0"/>
                <a:cs typeface="Courier New" pitchFamily="49" charset="0"/>
              </a:rPr>
              <a:t>password</a:t>
            </a:r>
            <a:endParaRPr lang="en-US" altLang="en-US" sz="2800" dirty="0" smtClean="0">
              <a:latin typeface="Courier New" pitchFamily="49" charset="0"/>
              <a:cs typeface="Courier New" pitchFamily="49" charset="0"/>
            </a:endParaRPr>
          </a:p>
          <a:p>
            <a:pPr>
              <a:spcBef>
                <a:spcPts val="0"/>
              </a:spcBef>
            </a:pPr>
            <a:r>
              <a:rPr lang="en-US" altLang="en-US" sz="2800" dirty="0" smtClean="0">
                <a:latin typeface="Courier New" pitchFamily="49" charset="0"/>
                <a:cs typeface="Courier New" pitchFamily="49" charset="0"/>
              </a:rPr>
              <a:t>	12345678</a:t>
            </a:r>
          </a:p>
          <a:p>
            <a:pPr>
              <a:spcBef>
                <a:spcPts val="0"/>
              </a:spcBef>
            </a:pPr>
            <a:r>
              <a:rPr lang="en-US" altLang="en-US" sz="2800" dirty="0" smtClean="0">
                <a:latin typeface="Courier New" pitchFamily="49" charset="0"/>
                <a:cs typeface="Courier New" pitchFamily="49" charset="0"/>
              </a:rPr>
              <a:t>	</a:t>
            </a:r>
            <a:r>
              <a:rPr lang="en-US" altLang="en-US" sz="2800" dirty="0" smtClean="0">
                <a:latin typeface="Courier New" pitchFamily="49" charset="0"/>
                <a:cs typeface="Courier New" pitchFamily="49" charset="0"/>
              </a:rPr>
              <a:t>qwerty</a:t>
            </a:r>
            <a:endParaRPr lang="en-US" altLang="en-US" sz="2800" dirty="0" smtClean="0">
              <a:latin typeface="Courier New" pitchFamily="49" charset="0"/>
              <a:cs typeface="Courier New" pitchFamily="49" charset="0"/>
            </a:endParaRPr>
          </a:p>
          <a:p>
            <a:pPr>
              <a:spcBef>
                <a:spcPts val="0"/>
              </a:spcBef>
            </a:pPr>
            <a:r>
              <a:rPr lang="en-US" altLang="en-US" sz="2800" dirty="0" smtClean="0">
                <a:latin typeface="Courier New" pitchFamily="49" charset="0"/>
                <a:cs typeface="Courier New" pitchFamily="49" charset="0"/>
              </a:rPr>
              <a:t>	</a:t>
            </a:r>
            <a:r>
              <a:rPr lang="en-US" altLang="en-US" sz="2800" dirty="0" smtClean="0">
                <a:latin typeface="Courier New" pitchFamily="49" charset="0"/>
                <a:cs typeface="Courier New" pitchFamily="49" charset="0"/>
              </a:rPr>
              <a:t>12345</a:t>
            </a:r>
            <a:endParaRPr lang="en-US" altLang="en-US" sz="2800" dirty="0" smtClean="0">
              <a:latin typeface="Courier New" pitchFamily="49" charset="0"/>
              <a:cs typeface="Courier New" pitchFamily="49" charset="0"/>
            </a:endParaRPr>
          </a:p>
          <a:p>
            <a:pPr>
              <a:spcBef>
                <a:spcPts val="0"/>
              </a:spcBef>
            </a:pPr>
            <a:r>
              <a:rPr lang="en-US" altLang="en-US" sz="2800" dirty="0" smtClean="0">
                <a:latin typeface="Courier New" pitchFamily="49" charset="0"/>
                <a:cs typeface="Courier New" pitchFamily="49" charset="0"/>
              </a:rPr>
              <a:t>	</a:t>
            </a:r>
            <a:r>
              <a:rPr lang="en-US" altLang="en-US" sz="2800" dirty="0" smtClean="0">
                <a:latin typeface="Courier New" pitchFamily="49" charset="0"/>
                <a:cs typeface="Courier New" pitchFamily="49" charset="0"/>
              </a:rPr>
              <a:t>123456789</a:t>
            </a:r>
            <a:endParaRPr lang="en-US" altLang="en-US" sz="2800" dirty="0" smtClean="0">
              <a:latin typeface="Courier New" pitchFamily="49" charset="0"/>
              <a:cs typeface="Courier New" pitchFamily="49" charset="0"/>
            </a:endParaRPr>
          </a:p>
          <a:p>
            <a:pPr>
              <a:spcBef>
                <a:spcPts val="0"/>
              </a:spcBef>
            </a:pPr>
            <a:r>
              <a:rPr lang="en-US" altLang="en-US" sz="2800" dirty="0" smtClean="0">
                <a:latin typeface="Courier New" pitchFamily="49" charset="0"/>
                <a:cs typeface="Courier New" pitchFamily="49" charset="0"/>
              </a:rPr>
              <a:t>	</a:t>
            </a:r>
            <a:r>
              <a:rPr lang="en-US" altLang="en-US" sz="2800" dirty="0" smtClean="0">
                <a:latin typeface="Courier New" pitchFamily="49" charset="0"/>
                <a:cs typeface="Courier New" pitchFamily="49" charset="0"/>
              </a:rPr>
              <a:t>football</a:t>
            </a:r>
          </a:p>
          <a:p>
            <a:pPr>
              <a:spcBef>
                <a:spcPts val="0"/>
              </a:spcBef>
            </a:pPr>
            <a:r>
              <a:rPr lang="en-US" altLang="en-US" sz="2800" dirty="0">
                <a:latin typeface="Courier New" pitchFamily="49" charset="0"/>
                <a:cs typeface="Courier New" pitchFamily="49" charset="0"/>
              </a:rPr>
              <a:t>	</a:t>
            </a:r>
            <a:r>
              <a:rPr lang="en-US" altLang="en-US" sz="2800" dirty="0" smtClean="0">
                <a:latin typeface="Courier New" pitchFamily="49" charset="0"/>
                <a:cs typeface="Courier New" pitchFamily="49" charset="0"/>
              </a:rPr>
              <a:t>1234</a:t>
            </a:r>
          </a:p>
          <a:p>
            <a:pPr>
              <a:spcBef>
                <a:spcPts val="0"/>
              </a:spcBef>
            </a:pPr>
            <a:r>
              <a:rPr lang="en-US" altLang="en-US" sz="2800" dirty="0">
                <a:latin typeface="Courier New" pitchFamily="49" charset="0"/>
                <a:cs typeface="Courier New" pitchFamily="49" charset="0"/>
              </a:rPr>
              <a:t>	</a:t>
            </a:r>
            <a:r>
              <a:rPr lang="en-US" altLang="en-US" sz="2800" dirty="0" smtClean="0">
                <a:latin typeface="Courier New" pitchFamily="49" charset="0"/>
                <a:cs typeface="Courier New" pitchFamily="49" charset="0"/>
              </a:rPr>
              <a:t>1234567</a:t>
            </a:r>
          </a:p>
          <a:p>
            <a:pPr>
              <a:spcBef>
                <a:spcPts val="0"/>
              </a:spcBef>
            </a:pPr>
            <a:r>
              <a:rPr lang="en-US" altLang="en-US" sz="2800" dirty="0">
                <a:latin typeface="Courier New" pitchFamily="49" charset="0"/>
                <a:cs typeface="Courier New" pitchFamily="49" charset="0"/>
              </a:rPr>
              <a:t>	</a:t>
            </a:r>
            <a:r>
              <a:rPr lang="en-US" altLang="en-US" sz="2800" dirty="0" smtClean="0">
                <a:latin typeface="Courier New" pitchFamily="49" charset="0"/>
                <a:cs typeface="Courier New" pitchFamily="49" charset="0"/>
              </a:rPr>
              <a:t>baseball</a:t>
            </a:r>
            <a:endParaRPr lang="en-US" altLang="en-US" sz="2800" dirty="0" smtClean="0">
              <a:latin typeface="Courier New" pitchFamily="49" charset="0"/>
              <a:cs typeface="Courier New" pitchFamily="49" charset="0"/>
            </a:endParaRPr>
          </a:p>
        </p:txBody>
      </p:sp>
      <p:pic>
        <p:nvPicPr>
          <p:cNvPr id="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6576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p:cNvSpPr>
            <a:spLocks noChangeArrowheads="1"/>
          </p:cNvSpPr>
          <p:nvPr/>
        </p:nvSpPr>
        <p:spPr bwMode="auto">
          <a:xfrm>
            <a:off x="4572000" y="3505200"/>
            <a:ext cx="1600200" cy="457200"/>
          </a:xfrm>
          <a:prstGeom prst="wedgeRectCallout">
            <a:avLst>
              <a:gd name="adj1" fmla="val -64644"/>
              <a:gd name="adj2" fmla="val 82500"/>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lgn="ctr">
              <a:spcBef>
                <a:spcPct val="50000"/>
              </a:spcBef>
            </a:pPr>
            <a:r>
              <a:rPr lang="en-US" altLang="en-US" sz="2400">
                <a:latin typeface="Times New Roman" pitchFamily="18" charset="0"/>
                <a:cs typeface="Times New Roman" pitchFamily="18" charset="0"/>
              </a:rPr>
              <a:t>Sneaky!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Password Guessing</a:t>
            </a:r>
          </a:p>
        </p:txBody>
      </p:sp>
      <p:sp>
        <p:nvSpPr>
          <p:cNvPr id="11267" name="Content Placeholder 2"/>
          <p:cNvSpPr>
            <a:spLocks noGrp="1"/>
          </p:cNvSpPr>
          <p:nvPr>
            <p:ph idx="1"/>
          </p:nvPr>
        </p:nvSpPr>
        <p:spPr/>
        <p:txBody>
          <a:bodyPr/>
          <a:lstStyle/>
          <a:p>
            <a:r>
              <a:rPr lang="en-US" altLang="en-US" smtClean="0"/>
              <a:t>200 common first names at 1 guess per second</a:t>
            </a:r>
            <a:r>
              <a:rPr lang="en-US" altLang="en-US" smtClean="0">
                <a:sym typeface="Wingdings" pitchFamily="2" charset="2"/>
              </a:rPr>
              <a:t>3 minutes to success!</a:t>
            </a:r>
          </a:p>
          <a:p>
            <a:endParaRPr lang="en-US" altLang="en-US" smtClean="0">
              <a:sym typeface="Wingdings" pitchFamily="2" charset="2"/>
            </a:endParaRPr>
          </a:p>
          <a:p>
            <a:r>
              <a:rPr lang="en-US" altLang="en-US" smtClean="0">
                <a:sym typeface="Wingdings" pitchFamily="2" charset="2"/>
              </a:rPr>
              <a:t>“Online” guessing done in parallel</a:t>
            </a:r>
          </a:p>
          <a:p>
            <a:endParaRPr lang="en-US" altLang="en-US" smtClean="0">
              <a:sym typeface="Wingdings" pitchFamily="2" charset="2"/>
            </a:endParaRPr>
          </a:p>
          <a:p>
            <a:r>
              <a:rPr lang="en-US" altLang="en-US" smtClean="0">
                <a:sym typeface="Wingdings" pitchFamily="2" charset="2"/>
              </a:rPr>
              <a:t>“Offline” guessing at 100,000,000/second</a:t>
            </a:r>
            <a:endParaRPr lang="en-US" altLang="en-US" smtClean="0"/>
          </a:p>
        </p:txBody>
      </p:sp>
      <p:sp>
        <p:nvSpPr>
          <p:cNvPr id="2" name="TextBox 1"/>
          <p:cNvSpPr txBox="1">
            <a:spLocks noChangeArrowheads="1"/>
          </p:cNvSpPr>
          <p:nvPr/>
        </p:nvSpPr>
        <p:spPr bwMode="auto">
          <a:xfrm>
            <a:off x="762000" y="586740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defRPr sz="3200">
                <a:solidFill>
                  <a:schemeClr val="tx1"/>
                </a:solidFill>
                <a:latin typeface="Arial" charset="0"/>
                <a:ea typeface="ＭＳ Ｐゴシック" pitchFamily="1" charset="-128"/>
              </a:defRPr>
            </a:lvl1pPr>
            <a:lvl2pPr marL="742950" indent="-285750" algn="l">
              <a:spcBef>
                <a:spcPct val="20000"/>
              </a:spcBef>
              <a:defRPr sz="2800">
                <a:solidFill>
                  <a:schemeClr val="tx1"/>
                </a:solidFill>
                <a:latin typeface="Arial" charset="0"/>
                <a:ea typeface="ＭＳ Ｐゴシック" pitchFamily="1" charset="-128"/>
              </a:defRPr>
            </a:lvl2pPr>
            <a:lvl3pPr marL="1143000" indent="-228600" algn="l">
              <a:spcBef>
                <a:spcPct val="20000"/>
              </a:spcBef>
              <a:defRPr sz="2400">
                <a:solidFill>
                  <a:schemeClr val="tx1"/>
                </a:solidFill>
                <a:latin typeface="Arial" charset="0"/>
                <a:ea typeface="ＭＳ Ｐゴシック" pitchFamily="1" charset="-128"/>
              </a:defRPr>
            </a:lvl3pPr>
            <a:lvl4pPr marL="1600200" indent="-228600" algn="l">
              <a:spcBef>
                <a:spcPct val="20000"/>
              </a:spcBef>
              <a:defRPr sz="2000">
                <a:solidFill>
                  <a:schemeClr val="tx1"/>
                </a:solidFill>
                <a:latin typeface="Arial" charset="0"/>
                <a:ea typeface="ＭＳ Ｐゴシック" pitchFamily="1" charset="-128"/>
              </a:defRPr>
            </a:lvl4pPr>
            <a:lvl5pPr marL="2057400" indent="-228600" algn="l">
              <a:spcBef>
                <a:spcPct val="20000"/>
              </a:spcBef>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a:solidFill>
                  <a:schemeClr val="tx1"/>
                </a:solidFill>
                <a:latin typeface="Arial" charset="0"/>
                <a:ea typeface="ＭＳ Ｐゴシック" pitchFamily="1" charset="-128"/>
              </a:defRPr>
            </a:lvl9pPr>
          </a:lstStyle>
          <a:p>
            <a:pPr>
              <a:spcBef>
                <a:spcPct val="50000"/>
              </a:spcBef>
            </a:pPr>
            <a:r>
              <a:rPr lang="en-US" altLang="en-US" sz="2400"/>
              <a:t>350 </a:t>
            </a:r>
            <a:r>
              <a:rPr lang="en-US" altLang="en-US" sz="2400" i="1"/>
              <a:t>billion</a:t>
            </a:r>
            <a:r>
              <a:rPr lang="en-US" altLang="en-US" sz="2400"/>
              <a:t> per second with 25-GPU cluster!</a:t>
            </a:r>
          </a:p>
        </p:txBody>
      </p:sp>
      <p:sp>
        <p:nvSpPr>
          <p:cNvPr id="3" name="Multiply 2"/>
          <p:cNvSpPr/>
          <p:nvPr/>
        </p:nvSpPr>
        <p:spPr bwMode="auto">
          <a:xfrm>
            <a:off x="152400" y="4495800"/>
            <a:ext cx="8229600" cy="685800"/>
          </a:xfrm>
          <a:prstGeom prst="mathMultiply">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a:defRPr/>
            </a:pPr>
            <a:endParaRPr lang="en-US">
              <a:ea typeface="ＭＳ Ｐゴシック" pitchFamily="-8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10280</TotalTime>
  <Words>2679</Words>
  <Application>Microsoft Office PowerPoint</Application>
  <PresentationFormat>On-screen Show (4:3)</PresentationFormat>
  <Paragraphs>345</Paragraphs>
  <Slides>47</Slides>
  <Notes>47</Notes>
  <HiddenSlides>10</HiddenSlides>
  <MMClips>0</MMClips>
  <ScaleCrop>false</ScaleCrop>
  <HeadingPairs>
    <vt:vector size="6" baseType="variant">
      <vt:variant>
        <vt:lpstr>Theme</vt:lpstr>
      </vt:variant>
      <vt:variant>
        <vt:i4>1</vt:i4>
      </vt:variant>
      <vt:variant>
        <vt:lpstr>Slide Titles</vt:lpstr>
      </vt:variant>
      <vt:variant>
        <vt:i4>47</vt:i4>
      </vt:variant>
      <vt:variant>
        <vt:lpstr>Custom Shows</vt:lpstr>
      </vt:variant>
      <vt:variant>
        <vt:i4>2</vt:i4>
      </vt:variant>
    </vt:vector>
  </HeadingPairs>
  <TitlesOfParts>
    <vt:vector size="50" baseType="lpstr">
      <vt:lpstr>Blank Presentation</vt:lpstr>
      <vt:lpstr>CS 5 Post-Herald-Penguin-Times-Mercury</vt:lpstr>
      <vt:lpstr>Final Projects!</vt:lpstr>
      <vt:lpstr>Security!</vt:lpstr>
      <vt:lpstr>Security!</vt:lpstr>
      <vt:lpstr>What Do the Bad Guys Do?</vt:lpstr>
      <vt:lpstr>Basic Protection</vt:lpstr>
      <vt:lpstr>Basic Linux Protection</vt:lpstr>
      <vt:lpstr>Passwords</vt:lpstr>
      <vt:lpstr>Password Guessing</vt:lpstr>
      <vt:lpstr>Password Guessing</vt:lpstr>
      <vt:lpstr>They Don’t Care Who You Are</vt:lpstr>
      <vt:lpstr>They Don’t Care Who You Are</vt:lpstr>
      <vt:lpstr>Strong Passwords</vt:lpstr>
      <vt:lpstr>Know What's Important</vt:lpstr>
      <vt:lpstr>Bad Rules</vt:lpstr>
      <vt:lpstr>My Favorite Password Ever</vt:lpstr>
      <vt:lpstr>Forced Password Changes</vt:lpstr>
      <vt:lpstr>Forced Password Changes</vt:lpstr>
      <vt:lpstr>Social Engineering</vt:lpstr>
      <vt:lpstr>The Alien’s Life Advice</vt:lpstr>
      <vt:lpstr>Phishing</vt:lpstr>
      <vt:lpstr>Advanced Phishing</vt:lpstr>
      <vt:lpstr>What’s Going On Here?</vt:lpstr>
      <vt:lpstr>Why Do They Bother?</vt:lpstr>
      <vt:lpstr>Here’s the Worst Part…</vt:lpstr>
      <vt:lpstr>Input Validation</vt:lpstr>
      <vt:lpstr>Input Validation</vt:lpstr>
      <vt:lpstr>Structured Query Language</vt:lpstr>
      <vt:lpstr>The Power of SQL</vt:lpstr>
      <vt:lpstr>SQL in Web Sites</vt:lpstr>
      <vt:lpstr>SQL Injection</vt:lpstr>
      <vt:lpstr>SQL Injection</vt:lpstr>
      <vt:lpstr>The Moral</vt:lpstr>
      <vt:lpstr>Cookies</vt:lpstr>
      <vt:lpstr>The Moral</vt:lpstr>
      <vt:lpstr>Secure the Weakest Link</vt:lpstr>
      <vt:lpstr>Secure the Weakest Link</vt:lpstr>
      <vt:lpstr>Defense in Depth</vt:lpstr>
      <vt:lpstr>Fail Securely</vt:lpstr>
      <vt:lpstr>Principle of Least Privilege</vt:lpstr>
      <vt:lpstr>Compartmentalize</vt:lpstr>
      <vt:lpstr>Value Simplicity</vt:lpstr>
      <vt:lpstr>Promote Privacy</vt:lpstr>
      <vt:lpstr>Hiding Secrets is Hard</vt:lpstr>
      <vt:lpstr>Trust Reluctantly</vt:lpstr>
      <vt:lpstr>Use Community Resources</vt:lpstr>
      <vt:lpstr>Use Safe Languages</vt:lpstr>
      <vt:lpstr>For screen</vt:lpstr>
      <vt:lpstr>For printing</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Uncomputability!</dc:title>
  <cp:lastModifiedBy>Geoff Kuenning</cp:lastModifiedBy>
  <cp:revision>241</cp:revision>
  <cp:lastPrinted>2016-11-14T01:55:33Z</cp:lastPrinted>
  <dcterms:modified xsi:type="dcterms:W3CDTF">2016-11-14T01:55:38Z</dcterms:modified>
</cp:coreProperties>
</file>