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notesSlides/notesSlide21.xml" ContentType="application/vnd.openxmlformats-officedocument.presentationml.notesSlide+xml"/>
  <Override PartName="/ppt/tags/tag2.xml" ContentType="application/vnd.openxmlformats-officedocument.presentationml.tags+xml"/>
  <Override PartName="/ppt/notesSlides/notesSlide22.xml" ContentType="application/vnd.openxmlformats-officedocument.presentationml.notesSlide+xml"/>
  <Override PartName="/ppt/tags/tag3.xml" ContentType="application/vnd.openxmlformats-officedocument.presentationml.tags+xml"/>
  <Override PartName="/ppt/notesSlides/notesSlide23.xml" ContentType="application/vnd.openxmlformats-officedocument.presentationml.notesSlide+xml"/>
  <Override PartName="/ppt/tags/tag4.xml" ContentType="application/vnd.openxmlformats-officedocument.presentationml.tags+xml"/>
  <Override PartName="/ppt/notesSlides/notesSlide24.xml" ContentType="application/vnd.openxmlformats-officedocument.presentationml.notesSlide+xml"/>
  <Override PartName="/ppt/tags/tag5.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44" r:id="rId2"/>
  </p:sldMasterIdLst>
  <p:notesMasterIdLst>
    <p:notesMasterId r:id="rId76"/>
  </p:notesMasterIdLst>
  <p:handoutMasterIdLst>
    <p:handoutMasterId r:id="rId77"/>
  </p:handoutMasterIdLst>
  <p:sldIdLst>
    <p:sldId id="674" r:id="rId3"/>
    <p:sldId id="704" r:id="rId4"/>
    <p:sldId id="592" r:id="rId5"/>
    <p:sldId id="593" r:id="rId6"/>
    <p:sldId id="702" r:id="rId7"/>
    <p:sldId id="594" r:id="rId8"/>
    <p:sldId id="595" r:id="rId9"/>
    <p:sldId id="596" r:id="rId10"/>
    <p:sldId id="597" r:id="rId11"/>
    <p:sldId id="703" r:id="rId12"/>
    <p:sldId id="624" r:id="rId13"/>
    <p:sldId id="422" r:id="rId14"/>
    <p:sldId id="258" r:id="rId15"/>
    <p:sldId id="716" r:id="rId16"/>
    <p:sldId id="717" r:id="rId17"/>
    <p:sldId id="718" r:id="rId18"/>
    <p:sldId id="719" r:id="rId19"/>
    <p:sldId id="720" r:id="rId20"/>
    <p:sldId id="722" r:id="rId21"/>
    <p:sldId id="723" r:id="rId22"/>
    <p:sldId id="676" r:id="rId23"/>
    <p:sldId id="724" r:id="rId24"/>
    <p:sldId id="725" r:id="rId25"/>
    <p:sldId id="678" r:id="rId26"/>
    <p:sldId id="726" r:id="rId27"/>
    <p:sldId id="727" r:id="rId28"/>
    <p:sldId id="728" r:id="rId29"/>
    <p:sldId id="682" r:id="rId30"/>
    <p:sldId id="683" r:id="rId31"/>
    <p:sldId id="684" r:id="rId32"/>
    <p:sldId id="729" r:id="rId33"/>
    <p:sldId id="708" r:id="rId34"/>
    <p:sldId id="533" r:id="rId35"/>
    <p:sldId id="518" r:id="rId36"/>
    <p:sldId id="605" r:id="rId37"/>
    <p:sldId id="713" r:id="rId38"/>
    <p:sldId id="645" r:id="rId39"/>
    <p:sldId id="563" r:id="rId40"/>
    <p:sldId id="706" r:id="rId41"/>
    <p:sldId id="705" r:id="rId42"/>
    <p:sldId id="554" r:id="rId43"/>
    <p:sldId id="555" r:id="rId44"/>
    <p:sldId id="707" r:id="rId45"/>
    <p:sldId id="630" r:id="rId46"/>
    <p:sldId id="631" r:id="rId47"/>
    <p:sldId id="632" r:id="rId48"/>
    <p:sldId id="634" r:id="rId49"/>
    <p:sldId id="633" r:id="rId50"/>
    <p:sldId id="636" r:id="rId51"/>
    <p:sldId id="637" r:id="rId52"/>
    <p:sldId id="635" r:id="rId53"/>
    <p:sldId id="638" r:id="rId54"/>
    <p:sldId id="639" r:id="rId55"/>
    <p:sldId id="641" r:id="rId56"/>
    <p:sldId id="642" r:id="rId57"/>
    <p:sldId id="606" r:id="rId58"/>
    <p:sldId id="687" r:id="rId59"/>
    <p:sldId id="688" r:id="rId60"/>
    <p:sldId id="689" r:id="rId61"/>
    <p:sldId id="690" r:id="rId62"/>
    <p:sldId id="691" r:id="rId63"/>
    <p:sldId id="692" r:id="rId64"/>
    <p:sldId id="694" r:id="rId65"/>
    <p:sldId id="695" r:id="rId66"/>
    <p:sldId id="696" r:id="rId67"/>
    <p:sldId id="697" r:id="rId68"/>
    <p:sldId id="698" r:id="rId69"/>
    <p:sldId id="714" r:id="rId70"/>
    <p:sldId id="699" r:id="rId71"/>
    <p:sldId id="730" r:id="rId72"/>
    <p:sldId id="650" r:id="rId73"/>
    <p:sldId id="441" r:id="rId74"/>
    <p:sldId id="551" r:id="rId75"/>
  </p:sldIdLst>
  <p:sldSz cx="9144000" cy="6858000" type="screen4x3"/>
  <p:notesSz cx="6985000" cy="9271000"/>
  <p:defaultTextStyle>
    <a:defPPr>
      <a:defRPr lang="en-US"/>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CD4C8"/>
    <a:srgbClr val="000AF9"/>
    <a:srgbClr val="CC3300"/>
    <a:srgbClr val="009900"/>
    <a:srgbClr val="CCFFCC"/>
    <a:srgbClr val="FFCCCC"/>
    <a:srgbClr val="CCECFF"/>
    <a:srgbClr val="FFEFD7"/>
    <a:srgbClr val="F6890C"/>
    <a:srgbClr val="FAE9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42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354"/>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26833" cy="463550"/>
          </a:xfrm>
          <a:prstGeom prst="rect">
            <a:avLst/>
          </a:prstGeom>
          <a:noFill/>
          <a:ln w="9525">
            <a:noFill/>
            <a:miter lim="800000"/>
            <a:headEnd/>
            <a:tailEnd/>
          </a:ln>
          <a:effectLst/>
        </p:spPr>
        <p:txBody>
          <a:bodyPr vert="horz" wrap="square" lIns="92877" tIns="46438" rIns="92877" bIns="46438" numCol="1" anchor="t" anchorCtr="0" compatLnSpc="1">
            <a:prstTxWarp prst="textNoShape">
              <a:avLst/>
            </a:prstTxWarp>
          </a:bodyPr>
          <a:lstStyle>
            <a:lvl1pPr>
              <a:defRPr sz="1200">
                <a:latin typeface="Times New Roman" pitchFamily="-106" charset="0"/>
                <a:ea typeface="+mn-ea"/>
                <a:cs typeface="+mn-cs"/>
              </a:defRPr>
            </a:lvl1pPr>
          </a:lstStyle>
          <a:p>
            <a:pPr>
              <a:defRPr/>
            </a:pPr>
            <a:endParaRPr lang="en-US"/>
          </a:p>
        </p:txBody>
      </p:sp>
      <p:sp>
        <p:nvSpPr>
          <p:cNvPr id="60419" name="Rectangle 3"/>
          <p:cNvSpPr>
            <a:spLocks noGrp="1" noChangeArrowheads="1"/>
          </p:cNvSpPr>
          <p:nvPr>
            <p:ph type="dt" sz="quarter" idx="1"/>
          </p:nvPr>
        </p:nvSpPr>
        <p:spPr bwMode="auto">
          <a:xfrm>
            <a:off x="3958168" y="0"/>
            <a:ext cx="3026833" cy="463550"/>
          </a:xfrm>
          <a:prstGeom prst="rect">
            <a:avLst/>
          </a:prstGeom>
          <a:noFill/>
          <a:ln w="9525">
            <a:noFill/>
            <a:miter lim="800000"/>
            <a:headEnd/>
            <a:tailEnd/>
          </a:ln>
          <a:effectLst/>
        </p:spPr>
        <p:txBody>
          <a:bodyPr vert="horz" wrap="square" lIns="92877" tIns="46438" rIns="92877" bIns="46438" numCol="1" anchor="t" anchorCtr="0" compatLnSpc="1">
            <a:prstTxWarp prst="textNoShape">
              <a:avLst/>
            </a:prstTxWarp>
          </a:bodyPr>
          <a:lstStyle>
            <a:lvl1pPr algn="r">
              <a:defRPr sz="1200">
                <a:latin typeface="Times New Roman" pitchFamily="-106" charset="0"/>
                <a:ea typeface="+mn-ea"/>
                <a:cs typeface="+mn-cs"/>
              </a:defRPr>
            </a:lvl1pPr>
          </a:lstStyle>
          <a:p>
            <a:pPr>
              <a:defRPr/>
            </a:pPr>
            <a:endParaRPr lang="en-US"/>
          </a:p>
        </p:txBody>
      </p:sp>
      <p:sp>
        <p:nvSpPr>
          <p:cNvPr id="60420" name="Rectangle 4"/>
          <p:cNvSpPr>
            <a:spLocks noGrp="1" noChangeArrowheads="1"/>
          </p:cNvSpPr>
          <p:nvPr>
            <p:ph type="ftr" sz="quarter" idx="2"/>
          </p:nvPr>
        </p:nvSpPr>
        <p:spPr bwMode="auto">
          <a:xfrm>
            <a:off x="0" y="8807450"/>
            <a:ext cx="3026833" cy="463550"/>
          </a:xfrm>
          <a:prstGeom prst="rect">
            <a:avLst/>
          </a:prstGeom>
          <a:noFill/>
          <a:ln w="9525">
            <a:noFill/>
            <a:miter lim="800000"/>
            <a:headEnd/>
            <a:tailEnd/>
          </a:ln>
          <a:effectLst/>
        </p:spPr>
        <p:txBody>
          <a:bodyPr vert="horz" wrap="square" lIns="92877" tIns="46438" rIns="92877" bIns="46438" numCol="1" anchor="b" anchorCtr="0" compatLnSpc="1">
            <a:prstTxWarp prst="textNoShape">
              <a:avLst/>
            </a:prstTxWarp>
          </a:bodyPr>
          <a:lstStyle>
            <a:lvl1pPr>
              <a:defRPr sz="1200">
                <a:latin typeface="Times New Roman" pitchFamily="-106" charset="0"/>
                <a:ea typeface="+mn-ea"/>
                <a:cs typeface="+mn-cs"/>
              </a:defRPr>
            </a:lvl1pPr>
          </a:lstStyle>
          <a:p>
            <a:pPr>
              <a:defRPr/>
            </a:pPr>
            <a:endParaRPr lang="en-US"/>
          </a:p>
        </p:txBody>
      </p:sp>
      <p:sp>
        <p:nvSpPr>
          <p:cNvPr id="60421" name="Rectangle 5"/>
          <p:cNvSpPr>
            <a:spLocks noGrp="1" noChangeArrowheads="1"/>
          </p:cNvSpPr>
          <p:nvPr>
            <p:ph type="sldNum" sz="quarter" idx="3"/>
          </p:nvPr>
        </p:nvSpPr>
        <p:spPr bwMode="auto">
          <a:xfrm>
            <a:off x="3958168" y="8807450"/>
            <a:ext cx="3026833" cy="463550"/>
          </a:xfrm>
          <a:prstGeom prst="rect">
            <a:avLst/>
          </a:prstGeom>
          <a:noFill/>
          <a:ln w="9525">
            <a:noFill/>
            <a:miter lim="800000"/>
            <a:headEnd/>
            <a:tailEnd/>
          </a:ln>
          <a:effectLst/>
        </p:spPr>
        <p:txBody>
          <a:bodyPr vert="horz" wrap="square" lIns="92877" tIns="46438" rIns="92877" bIns="46438" numCol="1" anchor="b" anchorCtr="0" compatLnSpc="1">
            <a:prstTxWarp prst="textNoShape">
              <a:avLst/>
            </a:prstTxWarp>
          </a:bodyPr>
          <a:lstStyle>
            <a:lvl1pPr algn="r">
              <a:defRPr sz="1200"/>
            </a:lvl1pPr>
          </a:lstStyle>
          <a:p>
            <a:pPr>
              <a:defRPr/>
            </a:pPr>
            <a:fld id="{34CF09D7-1C68-44AE-994C-C4420A4FDD52}" type="slidenum">
              <a:rPr lang="en-US"/>
              <a:pPr>
                <a:defRPr/>
              </a:pPr>
              <a:t>‹#›</a:t>
            </a:fld>
            <a:endParaRPr lang="en-US"/>
          </a:p>
        </p:txBody>
      </p:sp>
    </p:spTree>
    <p:extLst>
      <p:ext uri="{BB962C8B-B14F-4D97-AF65-F5344CB8AC3E}">
        <p14:creationId xmlns:p14="http://schemas.microsoft.com/office/powerpoint/2010/main" val="1574241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26833" cy="463550"/>
          </a:xfrm>
          <a:prstGeom prst="rect">
            <a:avLst/>
          </a:prstGeom>
          <a:noFill/>
          <a:ln w="9525">
            <a:noFill/>
            <a:miter lim="800000"/>
            <a:headEnd/>
            <a:tailEnd/>
          </a:ln>
          <a:effectLst/>
        </p:spPr>
        <p:txBody>
          <a:bodyPr vert="horz" wrap="square" lIns="92877" tIns="46438" rIns="92877" bIns="46438" numCol="1" anchor="t" anchorCtr="0" compatLnSpc="1">
            <a:prstTxWarp prst="textNoShape">
              <a:avLst/>
            </a:prstTxWarp>
          </a:bodyPr>
          <a:lstStyle>
            <a:lvl1pPr>
              <a:defRPr sz="1200">
                <a:latin typeface="Arial" pitchFamily="-106" charset="0"/>
                <a:ea typeface="+mn-ea"/>
                <a:cs typeface="+mn-cs"/>
              </a:defRPr>
            </a:lvl1pPr>
          </a:lstStyle>
          <a:p>
            <a:pPr>
              <a:defRPr/>
            </a:pPr>
            <a:endParaRPr lang="en-US"/>
          </a:p>
        </p:txBody>
      </p:sp>
      <p:sp>
        <p:nvSpPr>
          <p:cNvPr id="88067" name="Rectangle 3"/>
          <p:cNvSpPr>
            <a:spLocks noGrp="1" noChangeArrowheads="1"/>
          </p:cNvSpPr>
          <p:nvPr>
            <p:ph type="dt" idx="1"/>
          </p:nvPr>
        </p:nvSpPr>
        <p:spPr bwMode="auto">
          <a:xfrm>
            <a:off x="3956955" y="0"/>
            <a:ext cx="3026833" cy="463550"/>
          </a:xfrm>
          <a:prstGeom prst="rect">
            <a:avLst/>
          </a:prstGeom>
          <a:noFill/>
          <a:ln w="9525">
            <a:noFill/>
            <a:miter lim="800000"/>
            <a:headEnd/>
            <a:tailEnd/>
          </a:ln>
          <a:effectLst/>
        </p:spPr>
        <p:txBody>
          <a:bodyPr vert="horz" wrap="square" lIns="92877" tIns="46438" rIns="92877" bIns="46438" numCol="1" anchor="t" anchorCtr="0" compatLnSpc="1">
            <a:prstTxWarp prst="textNoShape">
              <a:avLst/>
            </a:prstTxWarp>
          </a:bodyPr>
          <a:lstStyle>
            <a:lvl1pPr algn="r">
              <a:defRPr sz="1200">
                <a:latin typeface="Arial" pitchFamily="-106" charset="0"/>
                <a:ea typeface="+mn-ea"/>
                <a:cs typeface="+mn-cs"/>
              </a:defRPr>
            </a:lvl1pPr>
          </a:lstStyle>
          <a:p>
            <a:pPr>
              <a:defRPr/>
            </a:pPr>
            <a:endParaRPr lang="en-US"/>
          </a:p>
        </p:txBody>
      </p:sp>
      <p:sp>
        <p:nvSpPr>
          <p:cNvPr id="110596"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9" name="Rectangle 5"/>
          <p:cNvSpPr>
            <a:spLocks noGrp="1" noChangeArrowheads="1"/>
          </p:cNvSpPr>
          <p:nvPr>
            <p:ph type="body" sz="quarter" idx="3"/>
          </p:nvPr>
        </p:nvSpPr>
        <p:spPr bwMode="auto">
          <a:xfrm>
            <a:off x="698500" y="4403725"/>
            <a:ext cx="5588000" cy="4171950"/>
          </a:xfrm>
          <a:prstGeom prst="rect">
            <a:avLst/>
          </a:prstGeom>
          <a:noFill/>
          <a:ln w="9525">
            <a:noFill/>
            <a:miter lim="800000"/>
            <a:headEnd/>
            <a:tailEnd/>
          </a:ln>
          <a:effectLst/>
        </p:spPr>
        <p:txBody>
          <a:bodyPr vert="horz" wrap="square" lIns="92877" tIns="46438" rIns="92877" bIns="464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8070" name="Rectangle 6"/>
          <p:cNvSpPr>
            <a:spLocks noGrp="1" noChangeArrowheads="1"/>
          </p:cNvSpPr>
          <p:nvPr>
            <p:ph type="ftr" sz="quarter" idx="4"/>
          </p:nvPr>
        </p:nvSpPr>
        <p:spPr bwMode="auto">
          <a:xfrm>
            <a:off x="0" y="8805305"/>
            <a:ext cx="3026833" cy="463550"/>
          </a:xfrm>
          <a:prstGeom prst="rect">
            <a:avLst/>
          </a:prstGeom>
          <a:noFill/>
          <a:ln w="9525">
            <a:noFill/>
            <a:miter lim="800000"/>
            <a:headEnd/>
            <a:tailEnd/>
          </a:ln>
          <a:effectLst/>
        </p:spPr>
        <p:txBody>
          <a:bodyPr vert="horz" wrap="square" lIns="92877" tIns="46438" rIns="92877" bIns="46438" numCol="1" anchor="b" anchorCtr="0" compatLnSpc="1">
            <a:prstTxWarp prst="textNoShape">
              <a:avLst/>
            </a:prstTxWarp>
          </a:bodyPr>
          <a:lstStyle>
            <a:lvl1pPr>
              <a:defRPr sz="1200">
                <a:latin typeface="Arial" pitchFamily="-106" charset="0"/>
                <a:ea typeface="+mn-ea"/>
                <a:cs typeface="+mn-cs"/>
              </a:defRPr>
            </a:lvl1pPr>
          </a:lstStyle>
          <a:p>
            <a:pPr>
              <a:defRPr/>
            </a:pPr>
            <a:endParaRPr lang="en-US"/>
          </a:p>
        </p:txBody>
      </p:sp>
      <p:sp>
        <p:nvSpPr>
          <p:cNvPr id="88071" name="Rectangle 7"/>
          <p:cNvSpPr>
            <a:spLocks noGrp="1" noChangeArrowheads="1"/>
          </p:cNvSpPr>
          <p:nvPr>
            <p:ph type="sldNum" sz="quarter" idx="5"/>
          </p:nvPr>
        </p:nvSpPr>
        <p:spPr bwMode="auto">
          <a:xfrm>
            <a:off x="3956955" y="8805305"/>
            <a:ext cx="3026833" cy="463550"/>
          </a:xfrm>
          <a:prstGeom prst="rect">
            <a:avLst/>
          </a:prstGeom>
          <a:noFill/>
          <a:ln w="9525">
            <a:noFill/>
            <a:miter lim="800000"/>
            <a:headEnd/>
            <a:tailEnd/>
          </a:ln>
          <a:effectLst/>
        </p:spPr>
        <p:txBody>
          <a:bodyPr vert="horz" wrap="square" lIns="92877" tIns="46438" rIns="92877" bIns="46438" numCol="1" anchor="b" anchorCtr="0" compatLnSpc="1">
            <a:prstTxWarp prst="textNoShape">
              <a:avLst/>
            </a:prstTxWarp>
          </a:bodyPr>
          <a:lstStyle>
            <a:lvl1pPr algn="r">
              <a:defRPr sz="1200">
                <a:latin typeface="Arial" pitchFamily="34" charset="0"/>
              </a:defRPr>
            </a:lvl1pPr>
          </a:lstStyle>
          <a:p>
            <a:pPr>
              <a:defRPr/>
            </a:pPr>
            <a:fld id="{D54D8103-D0E7-45C8-B1F7-BB63A9DC6D25}" type="slidenum">
              <a:rPr lang="en-US"/>
              <a:pPr>
                <a:defRPr/>
              </a:pPr>
              <a:t>‹#›</a:t>
            </a:fld>
            <a:endParaRPr lang="en-US"/>
          </a:p>
        </p:txBody>
      </p:sp>
    </p:spTree>
    <p:extLst>
      <p:ext uri="{BB962C8B-B14F-4D97-AF65-F5344CB8AC3E}">
        <p14:creationId xmlns:p14="http://schemas.microsoft.com/office/powerpoint/2010/main" val="31621742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6" charset="0"/>
        <a:ea typeface="MS PGothic" pitchFamily="34"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pitchFamily="-106"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106"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106"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106"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54623" indent="-290240" eaLnBrk="0" hangingPunct="0">
              <a:defRPr sz="2400">
                <a:solidFill>
                  <a:schemeClr val="tx1"/>
                </a:solidFill>
                <a:latin typeface="Times New Roman" pitchFamily="18" charset="0"/>
                <a:ea typeface="MS PGothic" pitchFamily="34" charset="-128"/>
              </a:defRPr>
            </a:lvl2pPr>
            <a:lvl3pPr marL="1160957" indent="-232192" eaLnBrk="0" hangingPunct="0">
              <a:defRPr sz="2400">
                <a:solidFill>
                  <a:schemeClr val="tx1"/>
                </a:solidFill>
                <a:latin typeface="Times New Roman" pitchFamily="18" charset="0"/>
                <a:ea typeface="MS PGothic" pitchFamily="34" charset="-128"/>
              </a:defRPr>
            </a:lvl3pPr>
            <a:lvl4pPr marL="1625341" indent="-232192" eaLnBrk="0" hangingPunct="0">
              <a:defRPr sz="2400">
                <a:solidFill>
                  <a:schemeClr val="tx1"/>
                </a:solidFill>
                <a:latin typeface="Times New Roman" pitchFamily="18" charset="0"/>
                <a:ea typeface="MS PGothic" pitchFamily="34" charset="-128"/>
              </a:defRPr>
            </a:lvl4pPr>
            <a:lvl5pPr marL="2089724" indent="-232192" eaLnBrk="0" hangingPunct="0">
              <a:defRPr sz="2400">
                <a:solidFill>
                  <a:schemeClr val="tx1"/>
                </a:solidFill>
                <a:latin typeface="Times New Roman" pitchFamily="18" charset="0"/>
                <a:ea typeface="MS PGothic" pitchFamily="34" charset="-128"/>
              </a:defRPr>
            </a:lvl5pPr>
            <a:lvl6pPr marL="2554108" indent="-232192"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18490" indent="-232192"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82873" indent="-232192"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47257" indent="-232192"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A67CC099-3A55-4CC0-8D5A-4A0CC0C46E10}" type="slidenum">
              <a:rPr lang="en-US" altLang="en-US" sz="1200">
                <a:latin typeface="Arial" pitchFamily="34" charset="0"/>
              </a:rPr>
              <a:pPr eaLnBrk="1" hangingPunct="1"/>
              <a:t>1</a:t>
            </a:fld>
            <a:endParaRPr lang="en-US" altLang="en-US" sz="1200">
              <a:latin typeface="Arial" pitchFamily="34" charset="0"/>
            </a:endParaRPr>
          </a:p>
        </p:txBody>
      </p:sp>
    </p:spTree>
    <p:extLst>
      <p:ext uri="{BB962C8B-B14F-4D97-AF65-F5344CB8AC3E}">
        <p14:creationId xmlns:p14="http://schemas.microsoft.com/office/powerpoint/2010/main" val="374704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10</a:t>
            </a:fld>
            <a:endParaRPr lang="en-US"/>
          </a:p>
        </p:txBody>
      </p:sp>
    </p:spTree>
    <p:extLst>
      <p:ext uri="{BB962C8B-B14F-4D97-AF65-F5344CB8AC3E}">
        <p14:creationId xmlns:p14="http://schemas.microsoft.com/office/powerpoint/2010/main" val="106231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11</a:t>
            </a:fld>
            <a:endParaRPr lang="en-US"/>
          </a:p>
        </p:txBody>
      </p:sp>
    </p:spTree>
    <p:extLst>
      <p:ext uri="{BB962C8B-B14F-4D97-AF65-F5344CB8AC3E}">
        <p14:creationId xmlns:p14="http://schemas.microsoft.com/office/powerpoint/2010/main" val="4162366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12</a:t>
            </a:fld>
            <a:endParaRPr lang="en-US"/>
          </a:p>
        </p:txBody>
      </p:sp>
    </p:spTree>
    <p:extLst>
      <p:ext uri="{BB962C8B-B14F-4D97-AF65-F5344CB8AC3E}">
        <p14:creationId xmlns:p14="http://schemas.microsoft.com/office/powerpoint/2010/main" val="810255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13</a:t>
            </a:fld>
            <a:endParaRPr lang="en-US"/>
          </a:p>
        </p:txBody>
      </p:sp>
    </p:spTree>
    <p:extLst>
      <p:ext uri="{BB962C8B-B14F-4D97-AF65-F5344CB8AC3E}">
        <p14:creationId xmlns:p14="http://schemas.microsoft.com/office/powerpoint/2010/main" val="2969823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INHANDOUT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14</a:t>
            </a:fld>
            <a:endParaRPr lang="en-US"/>
          </a:p>
        </p:txBody>
      </p:sp>
    </p:spTree>
    <p:extLst>
      <p:ext uri="{BB962C8B-B14F-4D97-AF65-F5344CB8AC3E}">
        <p14:creationId xmlns:p14="http://schemas.microsoft.com/office/powerpoint/2010/main" val="2969823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INHANDOUT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16</a:t>
            </a:fld>
            <a:endParaRPr lang="en-US"/>
          </a:p>
        </p:txBody>
      </p:sp>
    </p:spTree>
    <p:extLst>
      <p:ext uri="{BB962C8B-B14F-4D97-AF65-F5344CB8AC3E}">
        <p14:creationId xmlns:p14="http://schemas.microsoft.com/office/powerpoint/2010/main" val="2839594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18</a:t>
            </a:fld>
            <a:endParaRPr lang="en-US"/>
          </a:p>
        </p:txBody>
      </p:sp>
    </p:spTree>
    <p:extLst>
      <p:ext uri="{BB962C8B-B14F-4D97-AF65-F5344CB8AC3E}">
        <p14:creationId xmlns:p14="http://schemas.microsoft.com/office/powerpoint/2010/main" val="4194944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INHANDOUT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19</a:t>
            </a:fld>
            <a:endParaRPr lang="en-US"/>
          </a:p>
        </p:txBody>
      </p:sp>
    </p:spTree>
    <p:extLst>
      <p:ext uri="{BB962C8B-B14F-4D97-AF65-F5344CB8AC3E}">
        <p14:creationId xmlns:p14="http://schemas.microsoft.com/office/powerpoint/2010/main" val="4218741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20</a:t>
            </a:fld>
            <a:endParaRPr lang="en-US"/>
          </a:p>
        </p:txBody>
      </p:sp>
    </p:spTree>
    <p:extLst>
      <p:ext uri="{BB962C8B-B14F-4D97-AF65-F5344CB8AC3E}">
        <p14:creationId xmlns:p14="http://schemas.microsoft.com/office/powerpoint/2010/main" val="3115779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INHANDOUT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21</a:t>
            </a:fld>
            <a:endParaRPr lang="en-US"/>
          </a:p>
        </p:txBody>
      </p:sp>
    </p:spTree>
    <p:extLst>
      <p:ext uri="{BB962C8B-B14F-4D97-AF65-F5344CB8AC3E}">
        <p14:creationId xmlns:p14="http://schemas.microsoft.com/office/powerpoint/2010/main" val="203180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22</a:t>
            </a:r>
            <a:r>
              <a:rPr lang="en-US" baseline="0" dirty="0" smtClean="0"/>
              <a:t> projects</a:t>
            </a:r>
          </a:p>
          <a:p>
            <a:r>
              <a:rPr lang="en-US" dirty="0" err="1" smtClean="0"/>
              <a:t>INHANDOUT</a:t>
            </a:r>
            <a:endParaRPr lang="en-US" dirty="0" smtClean="0"/>
          </a:p>
          <a:p>
            <a:r>
              <a:rPr lang="en-US" dirty="0" smtClean="0"/>
              <a:t>Have</a:t>
            </a:r>
            <a:r>
              <a:rPr lang="en-US" baseline="0" dirty="0" smtClean="0"/>
              <a:t> browser window with rednuht.org/genetic_cars_2?</a:t>
            </a:r>
          </a:p>
          <a:p>
            <a:r>
              <a:rPr lang="en-US" baseline="0" dirty="0" smtClean="0"/>
              <a:t>Be prepared to run </a:t>
            </a:r>
            <a:r>
              <a:rPr lang="en-US" baseline="0" smtClean="0"/>
              <a:t>samples under wine.</a:t>
            </a:r>
          </a:p>
          <a:p>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2</a:t>
            </a:fld>
            <a:endParaRPr lang="en-US"/>
          </a:p>
        </p:txBody>
      </p:sp>
    </p:spTree>
    <p:extLst>
      <p:ext uri="{BB962C8B-B14F-4D97-AF65-F5344CB8AC3E}">
        <p14:creationId xmlns:p14="http://schemas.microsoft.com/office/powerpoint/2010/main" val="892485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22</a:t>
            </a:fld>
            <a:endParaRPr lang="en-US"/>
          </a:p>
        </p:txBody>
      </p:sp>
    </p:spTree>
    <p:extLst>
      <p:ext uri="{BB962C8B-B14F-4D97-AF65-F5344CB8AC3E}">
        <p14:creationId xmlns:p14="http://schemas.microsoft.com/office/powerpoint/2010/main" val="373440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4D8103-D0E7-45C8-B1F7-BB63A9DC6D25}" type="slidenum">
              <a:rPr kumimoji="0" lang="en-US" sz="12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441051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INHANDOUT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24</a:t>
            </a:fld>
            <a:endParaRPr lang="en-US"/>
          </a:p>
        </p:txBody>
      </p:sp>
    </p:spTree>
    <p:extLst>
      <p:ext uri="{BB962C8B-B14F-4D97-AF65-F5344CB8AC3E}">
        <p14:creationId xmlns:p14="http://schemas.microsoft.com/office/powerpoint/2010/main" val="1128912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25</a:t>
            </a:fld>
            <a:endParaRPr lang="en-US"/>
          </a:p>
        </p:txBody>
      </p:sp>
    </p:spTree>
    <p:extLst>
      <p:ext uri="{BB962C8B-B14F-4D97-AF65-F5344CB8AC3E}">
        <p14:creationId xmlns:p14="http://schemas.microsoft.com/office/powerpoint/2010/main" val="1006370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26</a:t>
            </a:fld>
            <a:endParaRPr lang="en-US"/>
          </a:p>
        </p:txBody>
      </p:sp>
    </p:spTree>
    <p:extLst>
      <p:ext uri="{BB962C8B-B14F-4D97-AF65-F5344CB8AC3E}">
        <p14:creationId xmlns:p14="http://schemas.microsoft.com/office/powerpoint/2010/main" val="3065809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INHANDOUT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27</a:t>
            </a:fld>
            <a:endParaRPr lang="en-US"/>
          </a:p>
        </p:txBody>
      </p:sp>
    </p:spTree>
    <p:extLst>
      <p:ext uri="{BB962C8B-B14F-4D97-AF65-F5344CB8AC3E}">
        <p14:creationId xmlns:p14="http://schemas.microsoft.com/office/powerpoint/2010/main" val="40682604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28</a:t>
            </a:fld>
            <a:endParaRPr lang="en-US"/>
          </a:p>
        </p:txBody>
      </p:sp>
    </p:spTree>
    <p:extLst>
      <p:ext uri="{BB962C8B-B14F-4D97-AF65-F5344CB8AC3E}">
        <p14:creationId xmlns:p14="http://schemas.microsoft.com/office/powerpoint/2010/main" val="2404253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29</a:t>
            </a:fld>
            <a:endParaRPr lang="en-US"/>
          </a:p>
        </p:txBody>
      </p:sp>
    </p:spTree>
    <p:extLst>
      <p:ext uri="{BB962C8B-B14F-4D97-AF65-F5344CB8AC3E}">
        <p14:creationId xmlns:p14="http://schemas.microsoft.com/office/powerpoint/2010/main" val="40225114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30</a:t>
            </a:fld>
            <a:endParaRPr lang="en-US"/>
          </a:p>
        </p:txBody>
      </p:sp>
    </p:spTree>
    <p:extLst>
      <p:ext uri="{BB962C8B-B14F-4D97-AF65-F5344CB8AC3E}">
        <p14:creationId xmlns:p14="http://schemas.microsoft.com/office/powerpoint/2010/main" val="6948253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Run wine python vpython_examples/name/final.py</a:t>
            </a:r>
          </a:p>
          <a:p>
            <a:r>
              <a:rPr lang="en-US" dirty="0" smtClean="0"/>
              <a:t>(Anna) </a:t>
            </a:r>
            <a:r>
              <a:rPr lang="en-US" dirty="0" err="1" smtClean="0"/>
              <a:t>acunningham</a:t>
            </a:r>
            <a:r>
              <a:rPr lang="en-US" dirty="0" smtClean="0"/>
              <a:t>: pool, sheep shooting range.  Prints instructions.</a:t>
            </a:r>
            <a:r>
              <a:rPr lang="en-US" baseline="0" dirty="0" smtClean="0"/>
              <a:t>  Option 2 doesn’t work; option 3 mouse doesn’t work.  Shoot with backspace.</a:t>
            </a:r>
            <a:endParaRPr lang="en-US" dirty="0" smtClean="0"/>
          </a:p>
          <a:p>
            <a:r>
              <a:rPr lang="en-US" dirty="0" smtClean="0"/>
              <a:t>(Anna) </a:t>
            </a:r>
            <a:r>
              <a:rPr lang="en-US" dirty="0" err="1" smtClean="0"/>
              <a:t>aserbent</a:t>
            </a:r>
            <a:r>
              <a:rPr lang="en-US" dirty="0" smtClean="0"/>
              <a:t>: putt </a:t>
            </a:r>
            <a:r>
              <a:rPr lang="en-US" dirty="0" err="1" smtClean="0"/>
              <a:t>putt</a:t>
            </a:r>
            <a:r>
              <a:rPr lang="en-US" dirty="0" smtClean="0"/>
              <a:t> golf, shows instructions</a:t>
            </a:r>
          </a:p>
          <a:p>
            <a:r>
              <a:rPr lang="en-US" dirty="0" smtClean="0"/>
              <a:t>(Amy) </a:t>
            </a:r>
            <a:r>
              <a:rPr lang="en-US" dirty="0" err="1" smtClean="0"/>
              <a:t>asorto</a:t>
            </a:r>
            <a:r>
              <a:rPr lang="en-US" dirty="0" smtClean="0"/>
              <a:t>: pool.  Arrow keys to move cue,</a:t>
            </a:r>
            <a:r>
              <a:rPr lang="en-US" baseline="0" dirty="0" smtClean="0"/>
              <a:t> up/down for strength, enter to fire.</a:t>
            </a:r>
          </a:p>
          <a:p>
            <a:r>
              <a:rPr lang="en-US" dirty="0" smtClean="0"/>
              <a:t>(Dina) </a:t>
            </a:r>
            <a:r>
              <a:rPr lang="en-US" dirty="0" err="1" smtClean="0"/>
              <a:t>daluzri</a:t>
            </a:r>
            <a:r>
              <a:rPr lang="en-US" dirty="0" smtClean="0"/>
              <a:t>: </a:t>
            </a:r>
            <a:r>
              <a:rPr lang="en-US" dirty="0" err="1" smtClean="0"/>
              <a:t>frogger</a:t>
            </a:r>
            <a:r>
              <a:rPr lang="en-US" dirty="0" smtClean="0"/>
              <a:t>, use arrow keys.  Weak graphics.</a:t>
            </a:r>
          </a:p>
          <a:p>
            <a:r>
              <a:rPr lang="en-US" dirty="0" smtClean="0"/>
              <a:t>(Daniel) </a:t>
            </a:r>
            <a:r>
              <a:rPr lang="en-US" dirty="0" err="1" smtClean="0"/>
              <a:t>dbennett</a:t>
            </a:r>
            <a:r>
              <a:rPr lang="en-US" dirty="0" smtClean="0"/>
              <a:t>: </a:t>
            </a:r>
            <a:r>
              <a:rPr lang="en-US" dirty="0" err="1" smtClean="0"/>
              <a:t>Grutor</a:t>
            </a:r>
            <a:r>
              <a:rPr lang="en-US" dirty="0" smtClean="0"/>
              <a:t> needs</a:t>
            </a:r>
            <a:r>
              <a:rPr lang="en-US" baseline="0" dirty="0" smtClean="0"/>
              <a:t> to avoid students and rescue alien.  Arrows move, space halts.</a:t>
            </a:r>
          </a:p>
          <a:p>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31</a:t>
            </a:fld>
            <a:endParaRPr lang="en-US"/>
          </a:p>
        </p:txBody>
      </p:sp>
    </p:spTree>
    <p:extLst>
      <p:ext uri="{BB962C8B-B14F-4D97-AF65-F5344CB8AC3E}">
        <p14:creationId xmlns:p14="http://schemas.microsoft.com/office/powerpoint/2010/main" val="1878243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Arimaa</a:t>
            </a:r>
            <a:r>
              <a:rPr lang="en-US" dirty="0" smtClean="0"/>
              <a:t> was specifically</a:t>
            </a:r>
            <a:r>
              <a:rPr lang="en-US" baseline="0" dirty="0" smtClean="0"/>
              <a:t> designed to be hard for computers.  But in 2015 computers were better.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3</a:t>
            </a:fld>
            <a:endParaRPr lang="en-US"/>
          </a:p>
        </p:txBody>
      </p:sp>
    </p:spTree>
    <p:extLst>
      <p:ext uri="{BB962C8B-B14F-4D97-AF65-F5344CB8AC3E}">
        <p14:creationId xmlns:p14="http://schemas.microsoft.com/office/powerpoint/2010/main" val="2626220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 </a:t>
            </a:r>
            <a:r>
              <a:rPr lang="en-US" dirty="0" err="1" smtClean="0"/>
              <a:t>Pavis</a:t>
            </a:r>
            <a:r>
              <a:rPr lang="en-US" dirty="0" smtClean="0"/>
              <a:t> unmasked Galbraith.</a:t>
            </a:r>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32</a:t>
            </a:fld>
            <a:endParaRPr lang="en-US"/>
          </a:p>
        </p:txBody>
      </p:sp>
    </p:spTree>
    <p:extLst>
      <p:ext uri="{BB962C8B-B14F-4D97-AF65-F5344CB8AC3E}">
        <p14:creationId xmlns:p14="http://schemas.microsoft.com/office/powerpoint/2010/main" val="21180511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33</a:t>
            </a:fld>
            <a:endParaRPr lang="en-US"/>
          </a:p>
        </p:txBody>
      </p:sp>
    </p:spTree>
    <p:extLst>
      <p:ext uri="{BB962C8B-B14F-4D97-AF65-F5344CB8AC3E}">
        <p14:creationId xmlns:p14="http://schemas.microsoft.com/office/powerpoint/2010/main" val="3304648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INHANDOUT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34</a:t>
            </a:fld>
            <a:endParaRPr lang="en-US"/>
          </a:p>
        </p:txBody>
      </p:sp>
    </p:spTree>
    <p:extLst>
      <p:ext uri="{BB962C8B-B14F-4D97-AF65-F5344CB8AC3E}">
        <p14:creationId xmlns:p14="http://schemas.microsoft.com/office/powerpoint/2010/main" val="3715225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INHANDOUT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35</a:t>
            </a:fld>
            <a:endParaRPr lang="en-US"/>
          </a:p>
        </p:txBody>
      </p:sp>
    </p:spTree>
    <p:extLst>
      <p:ext uri="{BB962C8B-B14F-4D97-AF65-F5344CB8AC3E}">
        <p14:creationId xmlns:p14="http://schemas.microsoft.com/office/powerpoint/2010/main" val="26380801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36</a:t>
            </a:fld>
            <a:endParaRPr lang="en-US"/>
          </a:p>
        </p:txBody>
      </p:sp>
    </p:spTree>
    <p:extLst>
      <p:ext uri="{BB962C8B-B14F-4D97-AF65-F5344CB8AC3E}">
        <p14:creationId xmlns:p14="http://schemas.microsoft.com/office/powerpoint/2010/main" val="19167561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INHANDOUT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37</a:t>
            </a:fld>
            <a:endParaRPr lang="en-US"/>
          </a:p>
        </p:txBody>
      </p:sp>
    </p:spTree>
    <p:extLst>
      <p:ext uri="{BB962C8B-B14F-4D97-AF65-F5344CB8AC3E}">
        <p14:creationId xmlns:p14="http://schemas.microsoft.com/office/powerpoint/2010/main" val="15949335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INHANDOUT</a:t>
            </a:r>
            <a:endParaRPr lang="en-US" dirty="0" smtClean="0"/>
          </a:p>
          <a:p>
            <a:r>
              <a:rPr lang="en-US" dirty="0" smtClean="0"/>
              <a:t>You can use any of Python’s documented</a:t>
            </a:r>
            <a:r>
              <a:rPr lang="en-US" baseline="0" dirty="0" smtClean="0"/>
              <a:t> string methods.</a:t>
            </a:r>
          </a:p>
          <a:p>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38</a:t>
            </a:fld>
            <a:endParaRPr lang="en-US"/>
          </a:p>
        </p:txBody>
      </p:sp>
    </p:spTree>
    <p:extLst>
      <p:ext uri="{BB962C8B-B14F-4D97-AF65-F5344CB8AC3E}">
        <p14:creationId xmlns:p14="http://schemas.microsoft.com/office/powerpoint/2010/main" val="12047141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39</a:t>
            </a:fld>
            <a:endParaRPr lang="en-US"/>
          </a:p>
        </p:txBody>
      </p:sp>
    </p:spTree>
    <p:extLst>
      <p:ext uri="{BB962C8B-B14F-4D97-AF65-F5344CB8AC3E}">
        <p14:creationId xmlns:p14="http://schemas.microsoft.com/office/powerpoint/2010/main" val="41351364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40</a:t>
            </a:fld>
            <a:endParaRPr lang="en-US"/>
          </a:p>
        </p:txBody>
      </p:sp>
    </p:spTree>
    <p:extLst>
      <p:ext uri="{BB962C8B-B14F-4D97-AF65-F5344CB8AC3E}">
        <p14:creationId xmlns:p14="http://schemas.microsoft.com/office/powerpoint/2010/main" val="3276873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INHANDOUT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41</a:t>
            </a:fld>
            <a:endParaRPr lang="en-US"/>
          </a:p>
        </p:txBody>
      </p:sp>
    </p:spTree>
    <p:extLst>
      <p:ext uri="{BB962C8B-B14F-4D97-AF65-F5344CB8AC3E}">
        <p14:creationId xmlns:p14="http://schemas.microsoft.com/office/powerpoint/2010/main" val="107227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4</a:t>
            </a:fld>
            <a:endParaRPr lang="en-US"/>
          </a:p>
        </p:txBody>
      </p:sp>
    </p:spTree>
    <p:extLst>
      <p:ext uri="{BB962C8B-B14F-4D97-AF65-F5344CB8AC3E}">
        <p14:creationId xmlns:p14="http://schemas.microsoft.com/office/powerpoint/2010/main" val="31922074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42</a:t>
            </a:fld>
            <a:endParaRPr lang="en-US"/>
          </a:p>
        </p:txBody>
      </p:sp>
    </p:spTree>
    <p:extLst>
      <p:ext uri="{BB962C8B-B14F-4D97-AF65-F5344CB8AC3E}">
        <p14:creationId xmlns:p14="http://schemas.microsoft.com/office/powerpoint/2010/main" val="7377348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43</a:t>
            </a:fld>
            <a:endParaRPr lang="en-US"/>
          </a:p>
        </p:txBody>
      </p:sp>
    </p:spTree>
    <p:extLst>
      <p:ext uri="{BB962C8B-B14F-4D97-AF65-F5344CB8AC3E}">
        <p14:creationId xmlns:p14="http://schemas.microsoft.com/office/powerpoint/2010/main" val="12432656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44</a:t>
            </a:fld>
            <a:endParaRPr lang="en-US"/>
          </a:p>
        </p:txBody>
      </p:sp>
    </p:spTree>
    <p:extLst>
      <p:ext uri="{BB962C8B-B14F-4D97-AF65-F5344CB8AC3E}">
        <p14:creationId xmlns:p14="http://schemas.microsoft.com/office/powerpoint/2010/main" val="22480230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INHANDOUT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45</a:t>
            </a:fld>
            <a:endParaRPr lang="en-US"/>
          </a:p>
        </p:txBody>
      </p:sp>
    </p:spTree>
    <p:extLst>
      <p:ext uri="{BB962C8B-B14F-4D97-AF65-F5344CB8AC3E}">
        <p14:creationId xmlns:p14="http://schemas.microsoft.com/office/powerpoint/2010/main" val="37709765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46</a:t>
            </a:fld>
            <a:endParaRPr lang="en-US"/>
          </a:p>
        </p:txBody>
      </p:sp>
    </p:spTree>
    <p:extLst>
      <p:ext uri="{BB962C8B-B14F-4D97-AF65-F5344CB8AC3E}">
        <p14:creationId xmlns:p14="http://schemas.microsoft.com/office/powerpoint/2010/main" val="497123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47</a:t>
            </a:fld>
            <a:endParaRPr lang="en-US"/>
          </a:p>
        </p:txBody>
      </p:sp>
    </p:spTree>
    <p:extLst>
      <p:ext uri="{BB962C8B-B14F-4D97-AF65-F5344CB8AC3E}">
        <p14:creationId xmlns:p14="http://schemas.microsoft.com/office/powerpoint/2010/main" val="34212227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48</a:t>
            </a:fld>
            <a:endParaRPr lang="en-US"/>
          </a:p>
        </p:txBody>
      </p:sp>
    </p:spTree>
    <p:extLst>
      <p:ext uri="{BB962C8B-B14F-4D97-AF65-F5344CB8AC3E}">
        <p14:creationId xmlns:p14="http://schemas.microsoft.com/office/powerpoint/2010/main" val="11504097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incorrect because it gives the highest weight to words that the neither author ever used!</a:t>
            </a:r>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49</a:t>
            </a:fld>
            <a:endParaRPr lang="en-US"/>
          </a:p>
        </p:txBody>
      </p:sp>
    </p:spTree>
    <p:extLst>
      <p:ext uri="{BB962C8B-B14F-4D97-AF65-F5344CB8AC3E}">
        <p14:creationId xmlns:p14="http://schemas.microsoft.com/office/powerpoint/2010/main" val="35392694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50</a:t>
            </a:fld>
            <a:endParaRPr lang="en-US"/>
          </a:p>
        </p:txBody>
      </p:sp>
    </p:spTree>
    <p:extLst>
      <p:ext uri="{BB962C8B-B14F-4D97-AF65-F5344CB8AC3E}">
        <p14:creationId xmlns:p14="http://schemas.microsoft.com/office/powerpoint/2010/main" val="11702621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51</a:t>
            </a:fld>
            <a:endParaRPr lang="en-US"/>
          </a:p>
        </p:txBody>
      </p:sp>
    </p:spTree>
    <p:extLst>
      <p:ext uri="{BB962C8B-B14F-4D97-AF65-F5344CB8AC3E}">
        <p14:creationId xmlns:p14="http://schemas.microsoft.com/office/powerpoint/2010/main" val="2288139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site is connect4.gamesolver.org.</a:t>
            </a:r>
          </a:p>
          <a:p>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5</a:t>
            </a:fld>
            <a:endParaRPr lang="en-US"/>
          </a:p>
        </p:txBody>
      </p:sp>
    </p:spTree>
    <p:extLst>
      <p:ext uri="{BB962C8B-B14F-4D97-AF65-F5344CB8AC3E}">
        <p14:creationId xmlns:p14="http://schemas.microsoft.com/office/powerpoint/2010/main" val="15287351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52</a:t>
            </a:fld>
            <a:endParaRPr lang="en-US"/>
          </a:p>
        </p:txBody>
      </p:sp>
    </p:spTree>
    <p:extLst>
      <p:ext uri="{BB962C8B-B14F-4D97-AF65-F5344CB8AC3E}">
        <p14:creationId xmlns:p14="http://schemas.microsoft.com/office/powerpoint/2010/main" val="18624044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INHANDOUT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53</a:t>
            </a:fld>
            <a:endParaRPr lang="en-US"/>
          </a:p>
        </p:txBody>
      </p:sp>
    </p:spTree>
    <p:extLst>
      <p:ext uri="{BB962C8B-B14F-4D97-AF65-F5344CB8AC3E}">
        <p14:creationId xmlns:p14="http://schemas.microsoft.com/office/powerpoint/2010/main" val="8555468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54</a:t>
            </a:fld>
            <a:endParaRPr lang="en-US"/>
          </a:p>
        </p:txBody>
      </p:sp>
    </p:spTree>
    <p:extLst>
      <p:ext uri="{BB962C8B-B14F-4D97-AF65-F5344CB8AC3E}">
        <p14:creationId xmlns:p14="http://schemas.microsoft.com/office/powerpoint/2010/main" val="10881273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55</a:t>
            </a:fld>
            <a:endParaRPr lang="en-US"/>
          </a:p>
        </p:txBody>
      </p:sp>
    </p:spTree>
    <p:extLst>
      <p:ext uri="{BB962C8B-B14F-4D97-AF65-F5344CB8AC3E}">
        <p14:creationId xmlns:p14="http://schemas.microsoft.com/office/powerpoint/2010/main" val="3781471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56</a:t>
            </a:fld>
            <a:endParaRPr lang="en-US"/>
          </a:p>
        </p:txBody>
      </p:sp>
    </p:spTree>
    <p:extLst>
      <p:ext uri="{BB962C8B-B14F-4D97-AF65-F5344CB8AC3E}">
        <p14:creationId xmlns:p14="http://schemas.microsoft.com/office/powerpoint/2010/main" val="38891130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INHANDOUT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57</a:t>
            </a:fld>
            <a:endParaRPr lang="en-US"/>
          </a:p>
        </p:txBody>
      </p:sp>
    </p:spTree>
    <p:extLst>
      <p:ext uri="{BB962C8B-B14F-4D97-AF65-F5344CB8AC3E}">
        <p14:creationId xmlns:p14="http://schemas.microsoft.com/office/powerpoint/2010/main" val="13503485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58</a:t>
            </a:fld>
            <a:endParaRPr lang="en-US"/>
          </a:p>
        </p:txBody>
      </p:sp>
    </p:spTree>
    <p:extLst>
      <p:ext uri="{BB962C8B-B14F-4D97-AF65-F5344CB8AC3E}">
        <p14:creationId xmlns:p14="http://schemas.microsoft.com/office/powerpoint/2010/main" val="30958679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59</a:t>
            </a:fld>
            <a:endParaRPr lang="en-US"/>
          </a:p>
        </p:txBody>
      </p:sp>
    </p:spTree>
    <p:extLst>
      <p:ext uri="{BB962C8B-B14F-4D97-AF65-F5344CB8AC3E}">
        <p14:creationId xmlns:p14="http://schemas.microsoft.com/office/powerpoint/2010/main" val="19817762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INHANDOUT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60</a:t>
            </a:fld>
            <a:endParaRPr lang="en-US"/>
          </a:p>
        </p:txBody>
      </p:sp>
    </p:spTree>
    <p:extLst>
      <p:ext uri="{BB962C8B-B14F-4D97-AF65-F5344CB8AC3E}">
        <p14:creationId xmlns:p14="http://schemas.microsoft.com/office/powerpoint/2010/main" val="39071274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61</a:t>
            </a:fld>
            <a:endParaRPr lang="en-US"/>
          </a:p>
        </p:txBody>
      </p:sp>
    </p:spTree>
    <p:extLst>
      <p:ext uri="{BB962C8B-B14F-4D97-AF65-F5344CB8AC3E}">
        <p14:creationId xmlns:p14="http://schemas.microsoft.com/office/powerpoint/2010/main" val="3102760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6</a:t>
            </a:fld>
            <a:endParaRPr lang="en-US"/>
          </a:p>
        </p:txBody>
      </p:sp>
    </p:spTree>
    <p:extLst>
      <p:ext uri="{BB962C8B-B14F-4D97-AF65-F5344CB8AC3E}">
        <p14:creationId xmlns:p14="http://schemas.microsoft.com/office/powerpoint/2010/main" val="635460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INHANDOUT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62</a:t>
            </a:fld>
            <a:endParaRPr lang="en-US"/>
          </a:p>
        </p:txBody>
      </p:sp>
    </p:spTree>
    <p:extLst>
      <p:ext uri="{BB962C8B-B14F-4D97-AF65-F5344CB8AC3E}">
        <p14:creationId xmlns:p14="http://schemas.microsoft.com/office/powerpoint/2010/main" val="2694131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63</a:t>
            </a:fld>
            <a:endParaRPr lang="en-US"/>
          </a:p>
        </p:txBody>
      </p:sp>
    </p:spTree>
    <p:extLst>
      <p:ext uri="{BB962C8B-B14F-4D97-AF65-F5344CB8AC3E}">
        <p14:creationId xmlns:p14="http://schemas.microsoft.com/office/powerpoint/2010/main" val="34130789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64</a:t>
            </a:fld>
            <a:endParaRPr lang="en-US"/>
          </a:p>
        </p:txBody>
      </p:sp>
    </p:spTree>
    <p:extLst>
      <p:ext uri="{BB962C8B-B14F-4D97-AF65-F5344CB8AC3E}">
        <p14:creationId xmlns:p14="http://schemas.microsoft.com/office/powerpoint/2010/main" val="30241289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65</a:t>
            </a:fld>
            <a:endParaRPr lang="en-US"/>
          </a:p>
        </p:txBody>
      </p:sp>
    </p:spTree>
    <p:extLst>
      <p:ext uri="{BB962C8B-B14F-4D97-AF65-F5344CB8AC3E}">
        <p14:creationId xmlns:p14="http://schemas.microsoft.com/office/powerpoint/2010/main" val="25140839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INHANDOUT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66</a:t>
            </a:fld>
            <a:endParaRPr lang="en-US"/>
          </a:p>
        </p:txBody>
      </p:sp>
    </p:spTree>
    <p:extLst>
      <p:ext uri="{BB962C8B-B14F-4D97-AF65-F5344CB8AC3E}">
        <p14:creationId xmlns:p14="http://schemas.microsoft.com/office/powerpoint/2010/main" val="18949723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67</a:t>
            </a:fld>
            <a:endParaRPr lang="en-US"/>
          </a:p>
        </p:txBody>
      </p:sp>
    </p:spTree>
    <p:extLst>
      <p:ext uri="{BB962C8B-B14F-4D97-AF65-F5344CB8AC3E}">
        <p14:creationId xmlns:p14="http://schemas.microsoft.com/office/powerpoint/2010/main" val="4634855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rednuht.org/genetic_cars_2</a:t>
            </a:r>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68</a:t>
            </a:fld>
            <a:endParaRPr lang="en-US"/>
          </a:p>
        </p:txBody>
      </p:sp>
    </p:spTree>
    <p:extLst>
      <p:ext uri="{BB962C8B-B14F-4D97-AF65-F5344CB8AC3E}">
        <p14:creationId xmlns:p14="http://schemas.microsoft.com/office/powerpoint/2010/main" val="30897964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69</a:t>
            </a:fld>
            <a:endParaRPr lang="en-US"/>
          </a:p>
        </p:txBody>
      </p:sp>
    </p:spTree>
    <p:extLst>
      <p:ext uri="{BB962C8B-B14F-4D97-AF65-F5344CB8AC3E}">
        <p14:creationId xmlns:p14="http://schemas.microsoft.com/office/powerpoint/2010/main" val="770821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INHANDOUT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70</a:t>
            </a:fld>
            <a:endParaRPr lang="en-US"/>
          </a:p>
        </p:txBody>
      </p:sp>
    </p:spTree>
    <p:extLst>
      <p:ext uri="{BB962C8B-B14F-4D97-AF65-F5344CB8AC3E}">
        <p14:creationId xmlns:p14="http://schemas.microsoft.com/office/powerpoint/2010/main" val="11048135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INHANDOUT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71</a:t>
            </a:fld>
            <a:endParaRPr lang="en-US"/>
          </a:p>
        </p:txBody>
      </p:sp>
    </p:spTree>
    <p:extLst>
      <p:ext uri="{BB962C8B-B14F-4D97-AF65-F5344CB8AC3E}">
        <p14:creationId xmlns:p14="http://schemas.microsoft.com/office/powerpoint/2010/main" val="1741971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spend a moment on this slide; rotated versions</a:t>
            </a:r>
            <a:r>
              <a:rPr lang="en-US" baseline="0" dirty="0" smtClean="0"/>
              <a:t> follow.</a:t>
            </a:r>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7</a:t>
            </a:fld>
            <a:endParaRPr lang="en-US"/>
          </a:p>
        </p:txBody>
      </p:sp>
    </p:spTree>
    <p:extLst>
      <p:ext uri="{BB962C8B-B14F-4D97-AF65-F5344CB8AC3E}">
        <p14:creationId xmlns:p14="http://schemas.microsoft.com/office/powerpoint/2010/main" val="29106956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72</a:t>
            </a:fld>
            <a:endParaRPr lang="en-US"/>
          </a:p>
        </p:txBody>
      </p:sp>
    </p:spTree>
    <p:extLst>
      <p:ext uri="{BB962C8B-B14F-4D97-AF65-F5344CB8AC3E}">
        <p14:creationId xmlns:p14="http://schemas.microsoft.com/office/powerpoint/2010/main" val="12357646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wine</a:t>
            </a:r>
            <a:r>
              <a:rPr lang="en-US" baseline="0" dirty="0" smtClean="0"/>
              <a:t> python vpython_examples/acunningham/final.py [with option 4]</a:t>
            </a:r>
            <a:endParaRPr lang="en-US" dirty="0"/>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73</a:t>
            </a:fld>
            <a:endParaRPr lang="en-US"/>
          </a:p>
        </p:txBody>
      </p:sp>
    </p:spTree>
    <p:extLst>
      <p:ext uri="{BB962C8B-B14F-4D97-AF65-F5344CB8AC3E}">
        <p14:creationId xmlns:p14="http://schemas.microsoft.com/office/powerpoint/2010/main" val="1990665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8</a:t>
            </a:fld>
            <a:endParaRPr lang="en-US"/>
          </a:p>
        </p:txBody>
      </p:sp>
    </p:spTree>
    <p:extLst>
      <p:ext uri="{BB962C8B-B14F-4D97-AF65-F5344CB8AC3E}">
        <p14:creationId xmlns:p14="http://schemas.microsoft.com/office/powerpoint/2010/main" val="3374326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4D8103-D0E7-45C8-B1F7-BB63A9DC6D25}" type="slidenum">
              <a:rPr lang="en-US" smtClean="0"/>
              <a:pPr>
                <a:defRPr/>
              </a:pPr>
              <a:t>9</a:t>
            </a:fld>
            <a:endParaRPr lang="en-US"/>
          </a:p>
        </p:txBody>
      </p:sp>
    </p:spTree>
    <p:extLst>
      <p:ext uri="{BB962C8B-B14F-4D97-AF65-F5344CB8AC3E}">
        <p14:creationId xmlns:p14="http://schemas.microsoft.com/office/powerpoint/2010/main" val="1636067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840DD5-2756-42C1-943A-011EF4BFF5DA}" type="slidenum">
              <a:rPr lang="en-US"/>
              <a:pPr>
                <a:defRPr/>
              </a:pPr>
              <a:t>‹#›</a:t>
            </a:fld>
            <a:endParaRPr lang="en-US"/>
          </a:p>
        </p:txBody>
      </p:sp>
    </p:spTree>
    <p:extLst>
      <p:ext uri="{BB962C8B-B14F-4D97-AF65-F5344CB8AC3E}">
        <p14:creationId xmlns:p14="http://schemas.microsoft.com/office/powerpoint/2010/main" val="207110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B9DD76-F031-4D04-B83B-337369987E9F}" type="slidenum">
              <a:rPr lang="en-US"/>
              <a:pPr>
                <a:defRPr/>
              </a:pPr>
              <a:t>‹#›</a:t>
            </a:fld>
            <a:endParaRPr lang="en-US"/>
          </a:p>
        </p:txBody>
      </p:sp>
    </p:spTree>
    <p:extLst>
      <p:ext uri="{BB962C8B-B14F-4D97-AF65-F5344CB8AC3E}">
        <p14:creationId xmlns:p14="http://schemas.microsoft.com/office/powerpoint/2010/main" val="942381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A75BE4-9E9D-4DEF-A4AB-79BCC83C3FFA}" type="slidenum">
              <a:rPr lang="en-US"/>
              <a:pPr>
                <a:defRPr/>
              </a:pPr>
              <a:t>‹#›</a:t>
            </a:fld>
            <a:endParaRPr lang="en-US"/>
          </a:p>
        </p:txBody>
      </p:sp>
    </p:spTree>
    <p:extLst>
      <p:ext uri="{BB962C8B-B14F-4D97-AF65-F5344CB8AC3E}">
        <p14:creationId xmlns:p14="http://schemas.microsoft.com/office/powerpoint/2010/main" val="1385593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FF1C682-E0EF-4FEE-9B98-01111A584726}" type="slidenum">
              <a:rPr lang="en-US"/>
              <a:pPr>
                <a:defRPr/>
              </a:pPr>
              <a:t>‹#›</a:t>
            </a:fld>
            <a:endParaRPr lang="en-US"/>
          </a:p>
        </p:txBody>
      </p:sp>
    </p:spTree>
    <p:extLst>
      <p:ext uri="{BB962C8B-B14F-4D97-AF65-F5344CB8AC3E}">
        <p14:creationId xmlns:p14="http://schemas.microsoft.com/office/powerpoint/2010/main" val="275742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874724-5347-48F9-B7BA-95AA2A013986}" type="slidenum">
              <a:rPr lang="en-US"/>
              <a:pPr>
                <a:defRPr/>
              </a:pPr>
              <a:t>‹#›</a:t>
            </a:fld>
            <a:endParaRPr lang="en-US"/>
          </a:p>
        </p:txBody>
      </p:sp>
    </p:spTree>
    <p:extLst>
      <p:ext uri="{BB962C8B-B14F-4D97-AF65-F5344CB8AC3E}">
        <p14:creationId xmlns:p14="http://schemas.microsoft.com/office/powerpoint/2010/main" val="2300030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237E00-888F-47D0-96F9-E5EA857EC351}" type="slidenum">
              <a:rPr lang="en-US"/>
              <a:pPr>
                <a:defRPr/>
              </a:pPr>
              <a:t>‹#›</a:t>
            </a:fld>
            <a:endParaRPr lang="en-US"/>
          </a:p>
        </p:txBody>
      </p:sp>
    </p:spTree>
    <p:extLst>
      <p:ext uri="{BB962C8B-B14F-4D97-AF65-F5344CB8AC3E}">
        <p14:creationId xmlns:p14="http://schemas.microsoft.com/office/powerpoint/2010/main" val="3676668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8537DC-EF88-4EB2-8025-60CAA037BF5E}" type="slidenum">
              <a:rPr lang="en-US"/>
              <a:pPr>
                <a:defRPr/>
              </a:pPr>
              <a:t>‹#›</a:t>
            </a:fld>
            <a:endParaRPr lang="en-US"/>
          </a:p>
        </p:txBody>
      </p:sp>
    </p:spTree>
    <p:extLst>
      <p:ext uri="{BB962C8B-B14F-4D97-AF65-F5344CB8AC3E}">
        <p14:creationId xmlns:p14="http://schemas.microsoft.com/office/powerpoint/2010/main" val="2547539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260F97F-3A50-431D-A484-A715B13BDFB2}" type="slidenum">
              <a:rPr lang="en-US"/>
              <a:pPr>
                <a:defRPr/>
              </a:pPr>
              <a:t>‹#›</a:t>
            </a:fld>
            <a:endParaRPr lang="en-US"/>
          </a:p>
        </p:txBody>
      </p:sp>
    </p:spTree>
    <p:extLst>
      <p:ext uri="{BB962C8B-B14F-4D97-AF65-F5344CB8AC3E}">
        <p14:creationId xmlns:p14="http://schemas.microsoft.com/office/powerpoint/2010/main" val="4213359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ACA35E-F7E2-4DEE-B3EE-5B53CF0B9EBD}" type="slidenum">
              <a:rPr lang="en-US"/>
              <a:pPr>
                <a:defRPr/>
              </a:pPr>
              <a:t>‹#›</a:t>
            </a:fld>
            <a:endParaRPr lang="en-US"/>
          </a:p>
        </p:txBody>
      </p:sp>
    </p:spTree>
    <p:extLst>
      <p:ext uri="{BB962C8B-B14F-4D97-AF65-F5344CB8AC3E}">
        <p14:creationId xmlns:p14="http://schemas.microsoft.com/office/powerpoint/2010/main" val="1635237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E022FB6-A54A-4B57-BE2A-E9298899F249}" type="slidenum">
              <a:rPr lang="en-US"/>
              <a:pPr>
                <a:defRPr/>
              </a:pPr>
              <a:t>‹#›</a:t>
            </a:fld>
            <a:endParaRPr lang="en-US"/>
          </a:p>
        </p:txBody>
      </p:sp>
    </p:spTree>
    <p:extLst>
      <p:ext uri="{BB962C8B-B14F-4D97-AF65-F5344CB8AC3E}">
        <p14:creationId xmlns:p14="http://schemas.microsoft.com/office/powerpoint/2010/main" val="2936618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9C374A-7BD9-4EC2-AE5F-33B87B83DC97}" type="slidenum">
              <a:rPr lang="en-US"/>
              <a:pPr>
                <a:defRPr/>
              </a:pPr>
              <a:t>‹#›</a:t>
            </a:fld>
            <a:endParaRPr lang="en-US"/>
          </a:p>
        </p:txBody>
      </p:sp>
    </p:spTree>
    <p:extLst>
      <p:ext uri="{BB962C8B-B14F-4D97-AF65-F5344CB8AC3E}">
        <p14:creationId xmlns:p14="http://schemas.microsoft.com/office/powerpoint/2010/main" val="4288237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A22707-15B2-454C-87B6-3D7B9E51B1A4}" type="slidenum">
              <a:rPr lang="en-US"/>
              <a:pPr>
                <a:defRPr/>
              </a:pPr>
              <a:t>‹#›</a:t>
            </a:fld>
            <a:endParaRPr lang="en-US"/>
          </a:p>
        </p:txBody>
      </p:sp>
    </p:spTree>
    <p:extLst>
      <p:ext uri="{BB962C8B-B14F-4D97-AF65-F5344CB8AC3E}">
        <p14:creationId xmlns:p14="http://schemas.microsoft.com/office/powerpoint/2010/main" val="19100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D4446CF5-3FDA-4B70-936D-D061781FEB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106" charset="-128"/>
        </a:defRPr>
      </a:lvl1pPr>
      <a:lvl2pPr algn="ctr" rtl="0" eaLnBrk="0" fontAlgn="base" hangingPunct="0">
        <a:spcBef>
          <a:spcPct val="0"/>
        </a:spcBef>
        <a:spcAft>
          <a:spcPct val="0"/>
        </a:spcAft>
        <a:defRPr sz="4400">
          <a:solidFill>
            <a:schemeClr val="tx2"/>
          </a:solidFill>
          <a:latin typeface="Arial" pitchFamily="-106" charset="0"/>
          <a:ea typeface="MS PGothic" pitchFamily="34"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pitchFamily="-106" charset="0"/>
          <a:ea typeface="MS PGothic" pitchFamily="34"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pitchFamily="-106" charset="0"/>
          <a:ea typeface="MS PGothic" pitchFamily="34"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pitchFamily="-106" charset="0"/>
          <a:ea typeface="MS PGothic" pitchFamily="34" charset="-128"/>
          <a:cs typeface="ＭＳ Ｐゴシック" pitchFamily="-106" charset="-128"/>
        </a:defRPr>
      </a:lvl5pPr>
      <a:lvl6pPr marL="457200" algn="ctr" rtl="0" fontAlgn="base">
        <a:spcBef>
          <a:spcPct val="0"/>
        </a:spcBef>
        <a:spcAft>
          <a:spcPct val="0"/>
        </a:spcAft>
        <a:defRPr sz="4400">
          <a:solidFill>
            <a:schemeClr val="tx2"/>
          </a:solidFill>
          <a:latin typeface="Arial" pitchFamily="-106" charset="0"/>
        </a:defRPr>
      </a:lvl6pPr>
      <a:lvl7pPr marL="914400" algn="ctr" rtl="0" fontAlgn="base">
        <a:spcBef>
          <a:spcPct val="0"/>
        </a:spcBef>
        <a:spcAft>
          <a:spcPct val="0"/>
        </a:spcAft>
        <a:defRPr sz="4400">
          <a:solidFill>
            <a:schemeClr val="tx2"/>
          </a:solidFill>
          <a:latin typeface="Arial" pitchFamily="-106" charset="0"/>
        </a:defRPr>
      </a:lvl7pPr>
      <a:lvl8pPr marL="1371600" algn="ctr" rtl="0" fontAlgn="base">
        <a:spcBef>
          <a:spcPct val="0"/>
        </a:spcBef>
        <a:spcAft>
          <a:spcPct val="0"/>
        </a:spcAft>
        <a:defRPr sz="4400">
          <a:solidFill>
            <a:schemeClr val="tx2"/>
          </a:solidFill>
          <a:latin typeface="Arial" pitchFamily="-106" charset="0"/>
        </a:defRPr>
      </a:lvl8pPr>
      <a:lvl9pPr marL="1828800" algn="ctr" rtl="0" fontAlgn="base">
        <a:spcBef>
          <a:spcPct val="0"/>
        </a:spcBef>
        <a:spcAft>
          <a:spcPct val="0"/>
        </a:spcAft>
        <a:defRPr sz="4400">
          <a:solidFill>
            <a:schemeClr val="tx2"/>
          </a:solidFill>
          <a:latin typeface="Arial" pitchFamily="-10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6"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6"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6"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0"/>
              </a:spcBef>
              <a:defRPr sz="1400">
                <a:solidFill>
                  <a:srgbClr val="000000"/>
                </a:solidFill>
                <a:latin typeface="+mn-lt"/>
                <a:ea typeface="ＭＳ Ｐゴシック" pitchFamily="-108" charset="-128"/>
                <a:cs typeface="ＭＳ Ｐゴシック" pitchFamily="-108" charset="-128"/>
              </a:defRPr>
            </a:lvl1pPr>
          </a:lstStyle>
          <a:p>
            <a:pPr eaLnBrk="0" hangingPunct="0">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0"/>
              </a:spcBef>
              <a:defRPr sz="1400">
                <a:solidFill>
                  <a:srgbClr val="000000"/>
                </a:solidFill>
                <a:latin typeface="+mn-lt"/>
                <a:ea typeface="ＭＳ Ｐゴシック" pitchFamily="-108" charset="-128"/>
                <a:cs typeface="ＭＳ Ｐゴシック" pitchFamily="-108" charset="-128"/>
              </a:defRPr>
            </a:lvl1pPr>
          </a:lstStyle>
          <a:p>
            <a:pPr eaLnBrk="0" hangingPunct="0">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0"/>
              </a:spcBef>
              <a:defRPr sz="1400">
                <a:solidFill>
                  <a:srgbClr val="000000"/>
                </a:solidFill>
                <a:latin typeface="Arial" pitchFamily="34" charset="0"/>
              </a:defRPr>
            </a:lvl1pPr>
          </a:lstStyle>
          <a:p>
            <a:pPr eaLnBrk="0" hangingPunct="0">
              <a:defRPr/>
            </a:pPr>
            <a:fld id="{3ED61297-60F9-4982-BD14-F6F1842EA679}" type="slidenum">
              <a:rPr lang="en-US">
                <a:ea typeface="ＭＳ Ｐゴシック" pitchFamily="34" charset="-128"/>
              </a:rPr>
              <a:pPr eaLnBrk="0" hangingPunct="0">
                <a:defRPr/>
              </a:pPr>
              <a:t>‹#›</a:t>
            </a:fld>
            <a:endParaRPr lang="en-US">
              <a:ea typeface="ＭＳ Ｐゴシック" pitchFamily="34" charset="-128"/>
            </a:endParaRPr>
          </a:p>
        </p:txBody>
      </p:sp>
    </p:spTree>
    <p:extLst>
      <p:ext uri="{BB962C8B-B14F-4D97-AF65-F5344CB8AC3E}">
        <p14:creationId xmlns:p14="http://schemas.microsoft.com/office/powerpoint/2010/main" val="3151807955"/>
      </p:ext>
    </p:extLst>
  </p:cSld>
  <p:clrMap bg1="lt1" tx1="dk1" bg2="lt2" tx2="dk2" accent1="accent1" accent2="accent2" accent3="accent3" accent4="accent4" accent5="accent5" accent6="accent6" hlink="hlink" folHlink="folHlink"/>
  <p:sldLayoutIdLst>
    <p:sldLayoutId id="2147483746"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6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3.png"/><Relationship Id="rId4" Type="http://schemas.openxmlformats.org/officeDocument/2006/relationships/image" Target="../media/image54.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56.jpeg"/></Relationships>
</file>

<file path=ppt/slides/_rels/slide7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7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525383"/>
            <a:ext cx="5503475" cy="3974036"/>
          </a:xfrm>
          <a:prstGeom prst="rect">
            <a:avLst/>
          </a:prstGeom>
        </p:spPr>
      </p:pic>
      <p:pic>
        <p:nvPicPr>
          <p:cNvPr id="16388" name="Picture 38" descr="Picture 10.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49537" y="107950"/>
            <a:ext cx="3886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8" descr="ali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52400"/>
            <a:ext cx="79533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Rectangle 41"/>
          <p:cNvSpPr>
            <a:spLocks noChangeArrowheads="1"/>
          </p:cNvSpPr>
          <p:nvPr/>
        </p:nvSpPr>
        <p:spPr bwMode="auto">
          <a:xfrm>
            <a:off x="577850" y="2997200"/>
            <a:ext cx="2470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3200" i="1" dirty="0">
                <a:solidFill>
                  <a:srgbClr val="000AF9"/>
                </a:solidFill>
                <a:latin typeface="Calibri" pitchFamily="34" charset="0"/>
              </a:rPr>
              <a:t>final project</a:t>
            </a:r>
          </a:p>
        </p:txBody>
      </p:sp>
      <p:sp>
        <p:nvSpPr>
          <p:cNvPr id="16395" name="Text Box 6"/>
          <p:cNvSpPr txBox="1">
            <a:spLocks noChangeArrowheads="1"/>
          </p:cNvSpPr>
          <p:nvPr/>
        </p:nvSpPr>
        <p:spPr bwMode="auto">
          <a:xfrm>
            <a:off x="1735137" y="270795"/>
            <a:ext cx="57150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dirty="0" smtClean="0">
                <a:solidFill>
                  <a:schemeClr val="bg1"/>
                </a:solidFill>
                <a:latin typeface="Cambria" panose="02040503050406030204" pitchFamily="18" charset="0"/>
              </a:rPr>
              <a:t>Apr. in CS </a:t>
            </a:r>
            <a:r>
              <a:rPr lang="en-US" altLang="en-US" sz="4200" dirty="0">
                <a:solidFill>
                  <a:schemeClr val="bg1"/>
                </a:solidFill>
                <a:latin typeface="Cambria" panose="02040503050406030204" pitchFamily="18" charset="0"/>
              </a:rPr>
              <a:t>5</a:t>
            </a:r>
          </a:p>
        </p:txBody>
      </p:sp>
      <p:grpSp>
        <p:nvGrpSpPr>
          <p:cNvPr id="16401" name="Group 10"/>
          <p:cNvGrpSpPr>
            <a:grpSpLocks/>
          </p:cNvGrpSpPr>
          <p:nvPr/>
        </p:nvGrpSpPr>
        <p:grpSpPr bwMode="auto">
          <a:xfrm>
            <a:off x="8229600" y="381000"/>
            <a:ext cx="633413" cy="727075"/>
            <a:chOff x="2928" y="1051"/>
            <a:chExt cx="840" cy="957"/>
          </a:xfrm>
        </p:grpSpPr>
        <p:sp>
          <p:nvSpPr>
            <p:cNvPr id="16414" name="Freeform 11"/>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6415" name="Oval 12"/>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6416" name="Oval 13"/>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6417" name="Oval 14"/>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6418" name="Oval 15"/>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6419" name="Oval 16"/>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6420" name="Oval 17"/>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6421" name="Oval 18"/>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6422" name="AutoShape 19"/>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6423" name="Freeform 20"/>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6424" name="Freeform 21"/>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6425" name="Freeform 22"/>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6426" name="Freeform 23"/>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pic>
        <p:nvPicPr>
          <p:cNvPr id="16402" name="Picture 39" descr="Picture 9.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40537" y="214313"/>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40"/>
          <p:cNvSpPr/>
          <p:nvPr/>
        </p:nvSpPr>
        <p:spPr>
          <a:xfrm>
            <a:off x="1293812" y="214313"/>
            <a:ext cx="1050925" cy="825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404" name="TextBox 41"/>
          <p:cNvSpPr txBox="1">
            <a:spLocks noChangeArrowheads="1"/>
          </p:cNvSpPr>
          <p:nvPr/>
        </p:nvSpPr>
        <p:spPr bwMode="auto">
          <a:xfrm>
            <a:off x="1219200" y="1028700"/>
            <a:ext cx="1143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500">
                <a:latin typeface="Calibri" pitchFamily="34" charset="0"/>
              </a:rPr>
              <a:t>(0,0,0)</a:t>
            </a:r>
          </a:p>
        </p:txBody>
      </p:sp>
      <p:sp>
        <p:nvSpPr>
          <p:cNvPr id="16405" name="TextBox 42"/>
          <p:cNvSpPr txBox="1">
            <a:spLocks noChangeArrowheads="1"/>
          </p:cNvSpPr>
          <p:nvPr/>
        </p:nvSpPr>
        <p:spPr bwMode="auto">
          <a:xfrm>
            <a:off x="6854825" y="1028700"/>
            <a:ext cx="1143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500">
                <a:latin typeface="Calibri" pitchFamily="34" charset="0"/>
              </a:rPr>
              <a:t>(220,205,0)</a:t>
            </a:r>
          </a:p>
        </p:txBody>
      </p:sp>
      <p:sp>
        <p:nvSpPr>
          <p:cNvPr id="16406" name="TextBox 43"/>
          <p:cNvSpPr txBox="1">
            <a:spLocks noChangeArrowheads="1"/>
          </p:cNvSpPr>
          <p:nvPr/>
        </p:nvSpPr>
        <p:spPr bwMode="auto">
          <a:xfrm>
            <a:off x="3929062" y="1154113"/>
            <a:ext cx="1143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500">
                <a:latin typeface="Calibri" pitchFamily="34" charset="0"/>
              </a:rPr>
              <a:t>(110,102,0)</a:t>
            </a:r>
          </a:p>
        </p:txBody>
      </p:sp>
      <p:sp>
        <p:nvSpPr>
          <p:cNvPr id="16408" name="Rectangle 41"/>
          <p:cNvSpPr>
            <a:spLocks noChangeArrowheads="1"/>
          </p:cNvSpPr>
          <p:nvPr/>
        </p:nvSpPr>
        <p:spPr bwMode="auto">
          <a:xfrm>
            <a:off x="788193" y="6015638"/>
            <a:ext cx="2157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3200" i="1" dirty="0">
                <a:solidFill>
                  <a:srgbClr val="C00000"/>
                </a:solidFill>
                <a:latin typeface="Calibri" pitchFamily="34" charset="0"/>
              </a:rPr>
              <a:t>final exam</a:t>
            </a:r>
          </a:p>
        </p:txBody>
      </p:sp>
      <p:sp>
        <p:nvSpPr>
          <p:cNvPr id="60" name="Rounded Rectangle 59"/>
          <p:cNvSpPr/>
          <p:nvPr/>
        </p:nvSpPr>
        <p:spPr>
          <a:xfrm>
            <a:off x="4686924" y="3048000"/>
            <a:ext cx="494676" cy="414053"/>
          </a:xfrm>
          <a:prstGeom prst="roundRect">
            <a:avLst/>
          </a:prstGeom>
          <a:noFill/>
          <a:ln w="28575">
            <a:solidFill>
              <a:srgbClr val="000AF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6" name="Rounded Rectangle 65"/>
          <p:cNvSpPr/>
          <p:nvPr/>
        </p:nvSpPr>
        <p:spPr>
          <a:xfrm>
            <a:off x="7634040" y="3050178"/>
            <a:ext cx="494676" cy="414053"/>
          </a:xfrm>
          <a:prstGeom prst="roundRect">
            <a:avLst/>
          </a:prstGeom>
          <a:noFill/>
          <a:ln w="28575">
            <a:solidFill>
              <a:srgbClr val="000AF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9" name="Rounded Rectangle 68"/>
          <p:cNvSpPr/>
          <p:nvPr/>
        </p:nvSpPr>
        <p:spPr>
          <a:xfrm>
            <a:off x="5448049" y="3561193"/>
            <a:ext cx="450475" cy="379341"/>
          </a:xfrm>
          <a:prstGeom prst="round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1" name="Text Box 45"/>
          <p:cNvSpPr txBox="1">
            <a:spLocks noChangeArrowheads="1"/>
          </p:cNvSpPr>
          <p:nvPr/>
        </p:nvSpPr>
        <p:spPr bwMode="auto">
          <a:xfrm>
            <a:off x="76200" y="2033336"/>
            <a:ext cx="3581400" cy="369332"/>
          </a:xfrm>
          <a:prstGeom prst="rect">
            <a:avLst/>
          </a:prstGeom>
          <a:solidFill>
            <a:srgbClr val="CCECFF"/>
          </a:solidFill>
          <a:ln>
            <a:noFill/>
          </a:ln>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800" b="1" dirty="0" smtClean="0">
                <a:latin typeface="Calibri" pitchFamily="34" charset="0"/>
              </a:rPr>
              <a:t>Mon., 12/5  – </a:t>
            </a:r>
            <a:r>
              <a:rPr lang="en-US" altLang="en-US" sz="1800" b="1" i="1" dirty="0" smtClean="0">
                <a:solidFill>
                  <a:srgbClr val="000AF9"/>
                </a:solidFill>
                <a:latin typeface="Calibri" pitchFamily="34" charset="0"/>
              </a:rPr>
              <a:t>hw12+milestone due</a:t>
            </a:r>
            <a:endParaRPr lang="en-US" altLang="en-US" sz="1800" b="1" i="1" dirty="0">
              <a:solidFill>
                <a:srgbClr val="000AF9"/>
              </a:solidFill>
              <a:latin typeface="Calibri" pitchFamily="34" charset="0"/>
            </a:endParaRPr>
          </a:p>
        </p:txBody>
      </p:sp>
      <p:sp>
        <p:nvSpPr>
          <p:cNvPr id="72" name="Text Box 45"/>
          <p:cNvSpPr txBox="1">
            <a:spLocks noChangeArrowheads="1"/>
          </p:cNvSpPr>
          <p:nvPr/>
        </p:nvSpPr>
        <p:spPr bwMode="auto">
          <a:xfrm>
            <a:off x="76200" y="2514600"/>
            <a:ext cx="3403480" cy="369332"/>
          </a:xfrm>
          <a:prstGeom prst="rect">
            <a:avLst/>
          </a:prstGeom>
          <a:solidFill>
            <a:srgbClr val="CCECFF"/>
          </a:solidFill>
          <a:ln>
            <a:noFill/>
          </a:ln>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800" b="1" dirty="0" smtClean="0">
                <a:latin typeface="Calibri" pitchFamily="34" charset="0"/>
              </a:rPr>
              <a:t>Fri., 12/9 </a:t>
            </a:r>
            <a:r>
              <a:rPr lang="en-US" altLang="en-US" sz="1800" b="1" dirty="0">
                <a:latin typeface="Calibri" pitchFamily="34" charset="0"/>
              </a:rPr>
              <a:t>–  </a:t>
            </a:r>
            <a:r>
              <a:rPr lang="en-US" altLang="en-US" sz="1800" b="1" dirty="0" smtClean="0">
                <a:solidFill>
                  <a:srgbClr val="000AF9"/>
                </a:solidFill>
                <a:latin typeface="Calibri" pitchFamily="34" charset="0"/>
              </a:rPr>
              <a:t>8pm: </a:t>
            </a:r>
            <a:r>
              <a:rPr lang="en-US" altLang="en-US" sz="1800" b="1" i="1" dirty="0" smtClean="0">
                <a:solidFill>
                  <a:srgbClr val="000AF9"/>
                </a:solidFill>
                <a:latin typeface="Calibri" pitchFamily="34" charset="0"/>
              </a:rPr>
              <a:t>final </a:t>
            </a:r>
            <a:r>
              <a:rPr lang="en-US" altLang="en-US" sz="1800" b="1" i="1" dirty="0" err="1" smtClean="0">
                <a:solidFill>
                  <a:srgbClr val="000AF9"/>
                </a:solidFill>
                <a:latin typeface="Calibri" pitchFamily="34" charset="0"/>
              </a:rPr>
              <a:t>proj</a:t>
            </a:r>
            <a:r>
              <a:rPr lang="en-US" altLang="en-US" sz="1800" b="1" i="1" dirty="0" smtClean="0">
                <a:solidFill>
                  <a:srgbClr val="000AF9"/>
                </a:solidFill>
                <a:latin typeface="Calibri" pitchFamily="34" charset="0"/>
              </a:rPr>
              <a:t>. due</a:t>
            </a:r>
            <a:endParaRPr lang="en-US" altLang="en-US" sz="1800" b="1" i="1" dirty="0">
              <a:solidFill>
                <a:srgbClr val="000AF9"/>
              </a:solidFill>
              <a:latin typeface="Calibri" pitchFamily="34" charset="0"/>
            </a:endParaRPr>
          </a:p>
        </p:txBody>
      </p:sp>
      <p:cxnSp>
        <p:nvCxnSpPr>
          <p:cNvPr id="74" name="Straight Arrow Connector 73"/>
          <p:cNvCxnSpPr/>
          <p:nvPr/>
        </p:nvCxnSpPr>
        <p:spPr>
          <a:xfrm>
            <a:off x="3601453" y="2236019"/>
            <a:ext cx="1085471" cy="857505"/>
          </a:xfrm>
          <a:prstGeom prst="straightConnector1">
            <a:avLst/>
          </a:prstGeom>
          <a:ln>
            <a:solidFill>
              <a:srgbClr val="000AF9"/>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72" idx="3"/>
          </p:cNvCxnSpPr>
          <p:nvPr/>
        </p:nvCxnSpPr>
        <p:spPr>
          <a:xfrm>
            <a:off x="3479680" y="2699266"/>
            <a:ext cx="4154360" cy="385775"/>
          </a:xfrm>
          <a:prstGeom prst="straightConnector1">
            <a:avLst/>
          </a:prstGeom>
          <a:ln>
            <a:solidFill>
              <a:srgbClr val="000AF9"/>
            </a:solidFill>
            <a:tailEnd type="arrow"/>
          </a:ln>
          <a:effectLst/>
        </p:spPr>
        <p:style>
          <a:lnRef idx="2">
            <a:schemeClr val="accent1"/>
          </a:lnRef>
          <a:fillRef idx="0">
            <a:schemeClr val="accent1"/>
          </a:fillRef>
          <a:effectRef idx="1">
            <a:schemeClr val="accent1"/>
          </a:effectRef>
          <a:fontRef idx="minor">
            <a:schemeClr val="tx1"/>
          </a:fontRef>
        </p:style>
      </p:cxnSp>
      <p:sp>
        <p:nvSpPr>
          <p:cNvPr id="50" name="AutoShape 50"/>
          <p:cNvSpPr>
            <a:spLocks noChangeArrowheads="1"/>
          </p:cNvSpPr>
          <p:nvPr/>
        </p:nvSpPr>
        <p:spPr bwMode="auto">
          <a:xfrm>
            <a:off x="257641" y="4114799"/>
            <a:ext cx="3086808" cy="1697277"/>
          </a:xfrm>
          <a:prstGeom prst="roundRect">
            <a:avLst>
              <a:gd name="adj" fmla="val 16667"/>
            </a:avLst>
          </a:prstGeom>
          <a:solidFill>
            <a:srgbClr val="FAE9D6"/>
          </a:solidFill>
          <a:ln>
            <a:noFill/>
          </a:ln>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latin typeface="Calibri" pitchFamily="34" charset="0"/>
            </a:endParaRPr>
          </a:p>
        </p:txBody>
      </p:sp>
      <p:sp>
        <p:nvSpPr>
          <p:cNvPr id="51" name="Text Box 45"/>
          <p:cNvSpPr txBox="1">
            <a:spLocks noChangeArrowheads="1"/>
          </p:cNvSpPr>
          <p:nvPr/>
        </p:nvSpPr>
        <p:spPr bwMode="auto">
          <a:xfrm>
            <a:off x="412848" y="4622421"/>
            <a:ext cx="3242574"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1800" b="1" dirty="0" smtClean="0">
                <a:latin typeface="Calibri" pitchFamily="34" charset="0"/>
              </a:rPr>
              <a:t>Mon., 12/12  </a:t>
            </a:r>
            <a:r>
              <a:rPr lang="en-US" altLang="en-US" sz="1800" b="1" dirty="0">
                <a:latin typeface="Calibri" pitchFamily="34" charset="0"/>
              </a:rPr>
              <a:t>7</a:t>
            </a:r>
            <a:r>
              <a:rPr lang="en-US" altLang="en-US" sz="1800" b="1" dirty="0" smtClean="0">
                <a:latin typeface="Calibri" pitchFamily="34" charset="0"/>
              </a:rPr>
              <a:t> </a:t>
            </a:r>
            <a:r>
              <a:rPr lang="en-US" altLang="en-US" sz="1800" b="1" dirty="0">
                <a:latin typeface="Calibri" pitchFamily="34" charset="0"/>
              </a:rPr>
              <a:t>p</a:t>
            </a:r>
            <a:r>
              <a:rPr lang="en-US" altLang="en-US" sz="1800" b="1" dirty="0" smtClean="0">
                <a:latin typeface="Calibri" pitchFamily="34" charset="0"/>
              </a:rPr>
              <a:t>m – </a:t>
            </a:r>
            <a:r>
              <a:rPr lang="en-US" altLang="en-US" sz="1800" b="1" i="1" dirty="0" smtClean="0">
                <a:solidFill>
                  <a:srgbClr val="C00000"/>
                </a:solidFill>
                <a:latin typeface="Calibri" pitchFamily="34" charset="0"/>
              </a:rPr>
              <a:t>final</a:t>
            </a:r>
            <a:endParaRPr lang="en-US" altLang="en-US" sz="1800" b="1" dirty="0">
              <a:solidFill>
                <a:srgbClr val="C00000"/>
              </a:solidFill>
              <a:latin typeface="Calibri" pitchFamily="34" charset="0"/>
            </a:endParaRPr>
          </a:p>
        </p:txBody>
      </p:sp>
      <p:sp>
        <p:nvSpPr>
          <p:cNvPr id="52" name="Text Box 45"/>
          <p:cNvSpPr txBox="1">
            <a:spLocks noChangeArrowheads="1"/>
          </p:cNvSpPr>
          <p:nvPr/>
        </p:nvSpPr>
        <p:spPr bwMode="auto">
          <a:xfrm>
            <a:off x="412848" y="4274936"/>
            <a:ext cx="2888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1800" b="1" dirty="0" smtClean="0">
                <a:latin typeface="Calibri" pitchFamily="34" charset="0"/>
              </a:rPr>
              <a:t>Sun., 12/11  7 pm – </a:t>
            </a:r>
            <a:r>
              <a:rPr lang="en-US" altLang="en-US" sz="1800" b="1" i="1" dirty="0" smtClean="0">
                <a:solidFill>
                  <a:srgbClr val="7030A0"/>
                </a:solidFill>
                <a:latin typeface="Calibri" pitchFamily="34" charset="0"/>
              </a:rPr>
              <a:t>review</a:t>
            </a:r>
            <a:endParaRPr lang="en-US" altLang="en-US" sz="1800" b="1" i="1" dirty="0">
              <a:solidFill>
                <a:srgbClr val="7030A0"/>
              </a:solidFill>
              <a:latin typeface="Calibri" pitchFamily="34" charset="0"/>
            </a:endParaRPr>
          </a:p>
        </p:txBody>
      </p:sp>
      <p:sp>
        <p:nvSpPr>
          <p:cNvPr id="54" name="Rounded Rectangle 53"/>
          <p:cNvSpPr/>
          <p:nvPr/>
        </p:nvSpPr>
        <p:spPr>
          <a:xfrm>
            <a:off x="4698642" y="3543837"/>
            <a:ext cx="494676" cy="414053"/>
          </a:xfrm>
          <a:prstGeom prst="round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7030A0"/>
              </a:solidFill>
            </a:endParaRPr>
          </a:p>
        </p:txBody>
      </p:sp>
      <p:sp>
        <p:nvSpPr>
          <p:cNvPr id="55" name="Text Box 45"/>
          <p:cNvSpPr txBox="1">
            <a:spLocks noChangeArrowheads="1"/>
          </p:cNvSpPr>
          <p:nvPr/>
        </p:nvSpPr>
        <p:spPr bwMode="auto">
          <a:xfrm>
            <a:off x="412848" y="4967287"/>
            <a:ext cx="2657416"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1800" b="1" dirty="0" smtClean="0">
                <a:latin typeface="Calibri" pitchFamily="34" charset="0"/>
              </a:rPr>
              <a:t>Tue.,  12/13  </a:t>
            </a:r>
            <a:r>
              <a:rPr lang="en-US" altLang="en-US" sz="1800" b="1" dirty="0">
                <a:latin typeface="Calibri" pitchFamily="34" charset="0"/>
              </a:rPr>
              <a:t>2</a:t>
            </a:r>
            <a:r>
              <a:rPr lang="en-US" altLang="en-US" sz="1800" b="1" dirty="0" smtClean="0">
                <a:latin typeface="Calibri" pitchFamily="34" charset="0"/>
              </a:rPr>
              <a:t> </a:t>
            </a:r>
            <a:r>
              <a:rPr lang="en-US" altLang="en-US" sz="1800" b="1" dirty="0">
                <a:latin typeface="Calibri" pitchFamily="34" charset="0"/>
              </a:rPr>
              <a:t>p</a:t>
            </a:r>
            <a:r>
              <a:rPr lang="en-US" altLang="en-US" sz="1800" b="1" dirty="0" smtClean="0">
                <a:latin typeface="Calibri" pitchFamily="34" charset="0"/>
              </a:rPr>
              <a:t>m – </a:t>
            </a:r>
            <a:r>
              <a:rPr lang="en-US" altLang="en-US" sz="1800" b="1" i="1" dirty="0" smtClean="0">
                <a:solidFill>
                  <a:srgbClr val="C00000"/>
                </a:solidFill>
                <a:latin typeface="Calibri" pitchFamily="34" charset="0"/>
              </a:rPr>
              <a:t>final</a:t>
            </a:r>
            <a:endParaRPr lang="en-US" altLang="en-US" sz="1800" b="1" dirty="0">
              <a:solidFill>
                <a:srgbClr val="C00000"/>
              </a:solidFill>
              <a:latin typeface="Calibri" pitchFamily="34" charset="0"/>
            </a:endParaRPr>
          </a:p>
        </p:txBody>
      </p:sp>
      <p:sp>
        <p:nvSpPr>
          <p:cNvPr id="56" name="Text Box 45"/>
          <p:cNvSpPr txBox="1">
            <a:spLocks noChangeArrowheads="1"/>
          </p:cNvSpPr>
          <p:nvPr/>
        </p:nvSpPr>
        <p:spPr bwMode="auto">
          <a:xfrm>
            <a:off x="368121" y="5379964"/>
            <a:ext cx="32425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1600" dirty="0" smtClean="0">
                <a:latin typeface="Calibri" pitchFamily="34" charset="0"/>
              </a:rPr>
              <a:t>Either exam is OK: </a:t>
            </a:r>
            <a:r>
              <a:rPr lang="en-US" altLang="en-US" sz="1600" i="1" dirty="0" smtClean="0">
                <a:latin typeface="Calibri" pitchFamily="34" charset="0"/>
              </a:rPr>
              <a:t>you choose</a:t>
            </a:r>
            <a:r>
              <a:rPr lang="en-US" altLang="en-US" sz="1600" dirty="0" smtClean="0">
                <a:latin typeface="Calibri" pitchFamily="34" charset="0"/>
              </a:rPr>
              <a:t>…</a:t>
            </a:r>
            <a:endParaRPr lang="en-US" altLang="en-US" sz="1600" dirty="0">
              <a:solidFill>
                <a:srgbClr val="C00000"/>
              </a:solidFill>
              <a:latin typeface="Calibri" pitchFamily="34" charset="0"/>
            </a:endParaRPr>
          </a:p>
        </p:txBody>
      </p:sp>
      <p:cxnSp>
        <p:nvCxnSpPr>
          <p:cNvPr id="57" name="Straight Arrow Connector 56"/>
          <p:cNvCxnSpPr/>
          <p:nvPr/>
        </p:nvCxnSpPr>
        <p:spPr>
          <a:xfrm flipV="1">
            <a:off x="3200400" y="3928593"/>
            <a:ext cx="701254" cy="531009"/>
          </a:xfrm>
          <a:prstGeom prst="straightConnector1">
            <a:avLst/>
          </a:prstGeom>
          <a:ln>
            <a:solidFill>
              <a:srgbClr val="7030A0"/>
            </a:solidFill>
            <a:tailEnd type="arrow"/>
          </a:ln>
          <a:effectLst/>
        </p:spPr>
        <p:style>
          <a:lnRef idx="2">
            <a:schemeClr val="accent1"/>
          </a:lnRef>
          <a:fillRef idx="0">
            <a:schemeClr val="accent1"/>
          </a:fillRef>
          <a:effectRef idx="1">
            <a:schemeClr val="accent1"/>
          </a:effectRef>
          <a:fontRef idx="minor">
            <a:schemeClr val="tx1"/>
          </a:fontRef>
        </p:style>
      </p:cxnSp>
      <p:sp>
        <p:nvSpPr>
          <p:cNvPr id="58" name="Text Box 45"/>
          <p:cNvSpPr txBox="1">
            <a:spLocks noChangeArrowheads="1"/>
          </p:cNvSpPr>
          <p:nvPr/>
        </p:nvSpPr>
        <p:spPr bwMode="auto">
          <a:xfrm>
            <a:off x="4990334" y="5699509"/>
            <a:ext cx="3571430" cy="369332"/>
          </a:xfrm>
          <a:prstGeom prst="rect">
            <a:avLst/>
          </a:prstGeom>
          <a:solidFill>
            <a:schemeClr val="tx1"/>
          </a:solidFill>
          <a:ln>
            <a:noFill/>
          </a:ln>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1800" b="1" dirty="0" smtClean="0">
                <a:solidFill>
                  <a:schemeClr val="bg1"/>
                </a:solidFill>
                <a:latin typeface="Calibri" pitchFamily="34" charset="0"/>
              </a:rPr>
              <a:t>CS 5 black final exam 12/13 @ 2pm</a:t>
            </a:r>
            <a:endParaRPr lang="en-US" altLang="en-US" sz="1800" b="1" dirty="0">
              <a:solidFill>
                <a:schemeClr val="bg1"/>
              </a:solidFill>
              <a:latin typeface="Calibri" pitchFamily="34" charset="0"/>
            </a:endParaRPr>
          </a:p>
        </p:txBody>
      </p:sp>
      <p:cxnSp>
        <p:nvCxnSpPr>
          <p:cNvPr id="59" name="Straight Arrow Connector 58"/>
          <p:cNvCxnSpPr/>
          <p:nvPr/>
        </p:nvCxnSpPr>
        <p:spPr>
          <a:xfrm flipH="1" flipV="1">
            <a:off x="5860624" y="3957890"/>
            <a:ext cx="352265" cy="173487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1" name="Rounded Rectangle 60"/>
          <p:cNvSpPr/>
          <p:nvPr/>
        </p:nvSpPr>
        <p:spPr>
          <a:xfrm>
            <a:off x="3911958" y="3543837"/>
            <a:ext cx="494676" cy="414053"/>
          </a:xfrm>
          <a:prstGeom prst="roundRect">
            <a:avLst/>
          </a:prstGeom>
          <a:noFill/>
          <a:ln w="28575">
            <a:solidFill>
              <a:srgbClr val="7030A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7030A0"/>
              </a:solidFill>
            </a:endParaRPr>
          </a:p>
        </p:txBody>
      </p:sp>
      <p:cxnSp>
        <p:nvCxnSpPr>
          <p:cNvPr id="16" name="Straight Arrow Connector 15"/>
          <p:cNvCxnSpPr/>
          <p:nvPr/>
        </p:nvCxnSpPr>
        <p:spPr>
          <a:xfrm flipV="1">
            <a:off x="3048000" y="3957890"/>
            <a:ext cx="1671785" cy="842710"/>
          </a:xfrm>
          <a:prstGeom prst="straightConnector1">
            <a:avLst/>
          </a:prstGeom>
          <a:ln>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55" idx="3"/>
          </p:cNvCxnSpPr>
          <p:nvPr/>
        </p:nvCxnSpPr>
        <p:spPr>
          <a:xfrm flipV="1">
            <a:off x="3070264" y="3928593"/>
            <a:ext cx="2377785" cy="1222051"/>
          </a:xfrm>
          <a:prstGeom prst="straightConnector1">
            <a:avLst/>
          </a:prstGeom>
          <a:ln>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73159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50589" b="1"/>
          <a:stretch/>
        </p:blipFill>
        <p:spPr>
          <a:xfrm>
            <a:off x="231820" y="247919"/>
            <a:ext cx="6397580" cy="6469017"/>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4674" t="939" r="23787" b="87603"/>
          <a:stretch/>
        </p:blipFill>
        <p:spPr>
          <a:xfrm>
            <a:off x="5740758" y="5131158"/>
            <a:ext cx="3181081" cy="1447263"/>
          </a:xfrm>
          <a:prstGeom prst="rect">
            <a:avLst/>
          </a:prstGeom>
          <a:ln>
            <a:solidFill>
              <a:schemeClr val="tx1"/>
            </a:solidFill>
          </a:ln>
        </p:spPr>
      </p:pic>
      <p:sp>
        <p:nvSpPr>
          <p:cNvPr id="2" name="Down Arrow 1"/>
          <p:cNvSpPr/>
          <p:nvPr/>
        </p:nvSpPr>
        <p:spPr bwMode="auto">
          <a:xfrm rot="5400000">
            <a:off x="4103799" y="2861827"/>
            <a:ext cx="479201" cy="762000"/>
          </a:xfrm>
          <a:prstGeom prst="downArrow">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8" charset="0"/>
              <a:ea typeface="ＭＳ Ｐゴシック" pitchFamily="-108" charset="-128"/>
              <a:cs typeface="ＭＳ Ｐゴシック" pitchFamily="-108" charset="-128"/>
            </a:endParaRPr>
          </a:p>
        </p:txBody>
      </p:sp>
      <p:sp>
        <p:nvSpPr>
          <p:cNvPr id="8" name="Down Arrow 7"/>
          <p:cNvSpPr/>
          <p:nvPr/>
        </p:nvSpPr>
        <p:spPr bwMode="auto">
          <a:xfrm rot="5400000">
            <a:off x="4980636" y="2542496"/>
            <a:ext cx="479201" cy="762000"/>
          </a:xfrm>
          <a:prstGeom prst="downArrow">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8" charset="0"/>
              <a:ea typeface="ＭＳ Ｐゴシック" pitchFamily="-108" charset="-128"/>
              <a:cs typeface="ＭＳ Ｐゴシック" pitchFamily="-108" charset="-128"/>
            </a:endParaRPr>
          </a:p>
        </p:txBody>
      </p:sp>
      <p:sp>
        <p:nvSpPr>
          <p:cNvPr id="4" name="TextBox 3"/>
          <p:cNvSpPr txBox="1"/>
          <p:nvPr/>
        </p:nvSpPr>
        <p:spPr>
          <a:xfrm>
            <a:off x="5886599" y="2692663"/>
            <a:ext cx="800219" cy="461665"/>
          </a:xfrm>
          <a:prstGeom prst="rect">
            <a:avLst/>
          </a:prstGeom>
          <a:solidFill>
            <a:srgbClr val="CCECFF"/>
          </a:solidFill>
        </p:spPr>
        <p:txBody>
          <a:bodyPr wrap="none" rtlCol="0">
            <a:spAutoFit/>
          </a:bodyPr>
          <a:lstStyle/>
          <a:p>
            <a:r>
              <a:rPr lang="en-US" dirty="0" smtClean="0"/>
              <a:t>2015</a:t>
            </a:r>
            <a:endParaRPr lang="en-US" dirty="0"/>
          </a:p>
        </p:txBody>
      </p:sp>
      <p:sp>
        <p:nvSpPr>
          <p:cNvPr id="9" name="TextBox 8"/>
          <p:cNvSpPr txBox="1"/>
          <p:nvPr/>
        </p:nvSpPr>
        <p:spPr>
          <a:xfrm>
            <a:off x="4820126" y="3208453"/>
            <a:ext cx="800219" cy="461665"/>
          </a:xfrm>
          <a:prstGeom prst="rect">
            <a:avLst/>
          </a:prstGeom>
          <a:solidFill>
            <a:srgbClr val="CCECFF"/>
          </a:solidFill>
        </p:spPr>
        <p:txBody>
          <a:bodyPr wrap="none" rtlCol="0">
            <a:spAutoFit/>
          </a:bodyPr>
          <a:lstStyle/>
          <a:p>
            <a:r>
              <a:rPr lang="en-US" dirty="0" smtClean="0"/>
              <a:t>2016</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2042" y="307557"/>
            <a:ext cx="6638390" cy="5231875"/>
          </a:xfrm>
          <a:prstGeom prst="rect">
            <a:avLst/>
          </a:prstGeom>
          <a:ln w="38100">
            <a:solidFill>
              <a:srgbClr val="000AF9"/>
            </a:solidFill>
          </a:ln>
        </p:spPr>
      </p:pic>
      <p:sp>
        <p:nvSpPr>
          <p:cNvPr id="12" name="Down Arrow 11"/>
          <p:cNvSpPr/>
          <p:nvPr/>
        </p:nvSpPr>
        <p:spPr bwMode="auto">
          <a:xfrm rot="8250054">
            <a:off x="4957636" y="5938517"/>
            <a:ext cx="479201" cy="762000"/>
          </a:xfrm>
          <a:prstGeom prst="downArrow">
            <a:avLst/>
          </a:prstGeom>
          <a:solidFill>
            <a:srgbClr val="FAE9D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8" charset="0"/>
              <a:ea typeface="ＭＳ Ｐゴシック" pitchFamily="-108" charset="-128"/>
              <a:cs typeface="ＭＳ Ｐゴシック" pitchFamily="-108" charset="-128"/>
            </a:endParaRPr>
          </a:p>
        </p:txBody>
      </p:sp>
      <p:sp>
        <p:nvSpPr>
          <p:cNvPr id="13" name="TextBox 12"/>
          <p:cNvSpPr txBox="1"/>
          <p:nvPr/>
        </p:nvSpPr>
        <p:spPr>
          <a:xfrm>
            <a:off x="3676739" y="6300627"/>
            <a:ext cx="1191352" cy="461665"/>
          </a:xfrm>
          <a:prstGeom prst="rect">
            <a:avLst/>
          </a:prstGeom>
          <a:solidFill>
            <a:srgbClr val="FAE9D6"/>
          </a:solidFill>
        </p:spPr>
        <p:txBody>
          <a:bodyPr wrap="none" rtlCol="0">
            <a:spAutoFit/>
          </a:bodyPr>
          <a:lstStyle/>
          <a:p>
            <a:r>
              <a:rPr lang="en-US" dirty="0" smtClean="0"/>
              <a:t>unlikely</a:t>
            </a:r>
            <a:endParaRPr lang="en-US" dirty="0"/>
          </a:p>
        </p:txBody>
      </p:sp>
    </p:spTree>
    <p:extLst>
      <p:ext uri="{BB962C8B-B14F-4D97-AF65-F5344CB8AC3E}">
        <p14:creationId xmlns:p14="http://schemas.microsoft.com/office/powerpoint/2010/main" val="12382069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90895" r="21087" b="5465"/>
          <a:stretch/>
        </p:blipFill>
        <p:spPr>
          <a:xfrm>
            <a:off x="231820" y="5525038"/>
            <a:ext cx="5048518" cy="476518"/>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4674" t="939" r="23787" b="87603"/>
          <a:stretch/>
        </p:blipFill>
        <p:spPr>
          <a:xfrm>
            <a:off x="5810519" y="5029200"/>
            <a:ext cx="3181081" cy="1447263"/>
          </a:xfrm>
          <a:prstGeom prst="rect">
            <a:avLst/>
          </a:prstGeom>
          <a:ln>
            <a:solidFill>
              <a:schemeClr val="tx1"/>
            </a:solidFill>
          </a:ln>
        </p:spPr>
      </p:pic>
      <p:pic>
        <p:nvPicPr>
          <p:cNvPr id="1026" name="Picture 2" descr="http://www.picpak.net/calvin/oldsite/images/fir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564" y="381000"/>
            <a:ext cx="8641836" cy="2819400"/>
          </a:xfrm>
          <a:prstGeom prst="rect">
            <a:avLst/>
          </a:prstGeom>
          <a:noFill/>
          <a:ln w="38100">
            <a:solidFill>
              <a:srgbClr val="CC3300"/>
            </a:solidFill>
          </a:ln>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98437"/>
            <a:ext cx="3619500" cy="2962275"/>
          </a:xfrm>
          <a:prstGeom prst="rect">
            <a:avLst/>
          </a:prstGeom>
          <a:noFill/>
          <a:ln w="38100">
            <a:solidFill>
              <a:srgbClr val="CC3300"/>
            </a:solidFill>
            <a:miter lim="800000"/>
            <a:headEnd/>
            <a:tailEnd/>
          </a:ln>
          <a:extLst>
            <a:ext uri="{909E8E84-426E-40DD-AFC4-6F175D3DCCD1}">
              <a14:hiddenFill xmlns:a14="http://schemas.microsoft.com/office/drawing/2010/main">
                <a:solidFill>
                  <a:schemeClr val="accent1"/>
                </a:solidFill>
              </a14:hiddenFill>
            </a:ext>
          </a:extLst>
        </p:spPr>
      </p:pic>
      <p:sp>
        <p:nvSpPr>
          <p:cNvPr id="2" name="Down Arrow 1"/>
          <p:cNvSpPr/>
          <p:nvPr/>
        </p:nvSpPr>
        <p:spPr bwMode="auto">
          <a:xfrm rot="1860578">
            <a:off x="4381500" y="4546174"/>
            <a:ext cx="685800" cy="1066800"/>
          </a:xfrm>
          <a:prstGeom prst="downArrow">
            <a:avLst/>
          </a:prstGeom>
          <a:solidFill>
            <a:srgbClr val="FFCC9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648811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5"/>
          <p:cNvSpPr txBox="1">
            <a:spLocks noChangeArrowheads="1"/>
          </p:cNvSpPr>
          <p:nvPr/>
        </p:nvSpPr>
        <p:spPr bwMode="auto">
          <a:xfrm>
            <a:off x="359171" y="1427747"/>
            <a:ext cx="817483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lvl="1" algn="ctr"/>
            <a:r>
              <a:rPr lang="en-US" altLang="en-US" sz="2800" dirty="0">
                <a:latin typeface="Calibri" pitchFamily="34" charset="0"/>
              </a:rPr>
              <a:t> Today is about the CS 5 </a:t>
            </a:r>
            <a:r>
              <a:rPr lang="en-US" altLang="en-US" sz="2800" dirty="0">
                <a:solidFill>
                  <a:srgbClr val="000AF9"/>
                </a:solidFill>
                <a:latin typeface="Calibri" pitchFamily="34" charset="0"/>
              </a:rPr>
              <a:t>final projects</a:t>
            </a:r>
            <a:endParaRPr lang="en-US" altLang="en-US" sz="2800" dirty="0">
              <a:latin typeface="Calibri" pitchFamily="34" charset="0"/>
            </a:endParaRPr>
          </a:p>
          <a:p>
            <a:pPr lvl="1" algn="ctr"/>
            <a:r>
              <a:rPr lang="en-US" altLang="en-US" sz="2800" dirty="0">
                <a:latin typeface="Calibri" pitchFamily="34" charset="0"/>
              </a:rPr>
              <a:t> </a:t>
            </a:r>
            <a:r>
              <a:rPr lang="en-US" altLang="en-US" sz="2800" dirty="0" smtClean="0">
                <a:latin typeface="Calibri" pitchFamily="34" charset="0"/>
              </a:rPr>
              <a:t>+ it's a</a:t>
            </a:r>
            <a:r>
              <a:rPr lang="en-US" altLang="en-US" sz="2800" i="1" dirty="0" smtClean="0">
                <a:latin typeface="Calibri" pitchFamily="34" charset="0"/>
              </a:rPr>
              <a:t> </a:t>
            </a:r>
            <a:r>
              <a:rPr lang="en-US" altLang="en-US" sz="2800" i="1" dirty="0">
                <a:latin typeface="Calibri" pitchFamily="34" charset="0"/>
              </a:rPr>
              <a:t>sales pitch </a:t>
            </a:r>
            <a:r>
              <a:rPr lang="en-US" altLang="en-US" sz="2800" dirty="0">
                <a:latin typeface="Calibri" pitchFamily="34" charset="0"/>
              </a:rPr>
              <a:t>for the </a:t>
            </a:r>
            <a:r>
              <a:rPr lang="en-US" altLang="en-US" sz="2800" dirty="0" smtClean="0">
                <a:latin typeface="Calibri" pitchFamily="34" charset="0"/>
              </a:rPr>
              <a:t>four possible </a:t>
            </a:r>
            <a:r>
              <a:rPr lang="en-US" altLang="en-US" sz="2800" dirty="0">
                <a:solidFill>
                  <a:srgbClr val="000AF9"/>
                </a:solidFill>
                <a:latin typeface="Calibri" pitchFamily="34" charset="0"/>
              </a:rPr>
              <a:t>options</a:t>
            </a:r>
            <a:r>
              <a:rPr lang="en-US" altLang="en-US" sz="2800" dirty="0">
                <a:latin typeface="Calibri" pitchFamily="34" charset="0"/>
              </a:rPr>
              <a:t>:</a:t>
            </a:r>
          </a:p>
        </p:txBody>
      </p:sp>
      <p:sp>
        <p:nvSpPr>
          <p:cNvPr id="17412" name="Text Box 6"/>
          <p:cNvSpPr txBox="1">
            <a:spLocks noChangeArrowheads="1"/>
          </p:cNvSpPr>
          <p:nvPr/>
        </p:nvSpPr>
        <p:spPr bwMode="auto">
          <a:xfrm>
            <a:off x="685800" y="252413"/>
            <a:ext cx="7696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dirty="0" smtClean="0">
                <a:latin typeface="Cambria" panose="02040503050406030204" pitchFamily="18" charset="0"/>
              </a:rPr>
              <a:t>'tis the </a:t>
            </a:r>
            <a:r>
              <a:rPr lang="en-US" altLang="en-US" sz="4200" dirty="0">
                <a:latin typeface="Cambria" panose="02040503050406030204" pitchFamily="18" charset="0"/>
              </a:rPr>
              <a:t>season for final projects…</a:t>
            </a:r>
          </a:p>
        </p:txBody>
      </p:sp>
      <p:sp>
        <p:nvSpPr>
          <p:cNvPr id="17413" name="Rectangle 7"/>
          <p:cNvSpPr>
            <a:spLocks noChangeArrowheads="1"/>
          </p:cNvSpPr>
          <p:nvPr/>
        </p:nvSpPr>
        <p:spPr bwMode="auto">
          <a:xfrm>
            <a:off x="6081762" y="3124200"/>
            <a:ext cx="2544672" cy="235756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20000"/>
              </a:spcBef>
            </a:pPr>
            <a:r>
              <a:rPr lang="en-US" altLang="en-US" sz="3200" b="1" dirty="0" err="1">
                <a:latin typeface="Cambria" panose="02040503050406030204" pitchFamily="18" charset="0"/>
              </a:rPr>
              <a:t>vPool</a:t>
            </a:r>
            <a:endParaRPr lang="en-US" altLang="en-US" sz="3200" b="1" dirty="0">
              <a:latin typeface="Cambria" panose="02040503050406030204" pitchFamily="18" charset="0"/>
            </a:endParaRPr>
          </a:p>
          <a:p>
            <a:pPr algn="ctr" eaLnBrk="1" hangingPunct="1">
              <a:spcBef>
                <a:spcPct val="20000"/>
              </a:spcBef>
            </a:pPr>
            <a:r>
              <a:rPr lang="en-US" altLang="en-US" sz="3200" b="1" dirty="0" err="1" smtClean="0">
                <a:latin typeface="Cambria" panose="02040503050406030204" pitchFamily="18" charset="0"/>
              </a:rPr>
              <a:t>TextID</a:t>
            </a:r>
            <a:endParaRPr lang="en-US" altLang="en-US" sz="3200" b="1" dirty="0">
              <a:latin typeface="Cambria" panose="02040503050406030204" pitchFamily="18" charset="0"/>
            </a:endParaRPr>
          </a:p>
          <a:p>
            <a:pPr algn="ctr" eaLnBrk="1" hangingPunct="1">
              <a:spcBef>
                <a:spcPct val="20000"/>
              </a:spcBef>
            </a:pPr>
            <a:r>
              <a:rPr lang="en-US" altLang="en-US" sz="3200" b="1" dirty="0" err="1" smtClean="0">
                <a:latin typeface="Cambria" panose="02040503050406030204" pitchFamily="18" charset="0"/>
              </a:rPr>
              <a:t>Picobot</a:t>
            </a:r>
            <a:endParaRPr lang="en-US" altLang="en-US" sz="3200" b="1" dirty="0" smtClean="0">
              <a:latin typeface="Cambria" panose="02040503050406030204" pitchFamily="18" charset="0"/>
            </a:endParaRPr>
          </a:p>
          <a:p>
            <a:pPr algn="ctr" eaLnBrk="1" hangingPunct="1">
              <a:spcBef>
                <a:spcPct val="20000"/>
              </a:spcBef>
            </a:pPr>
            <a:r>
              <a:rPr lang="en-US" altLang="en-US" sz="3200" b="1" dirty="0" smtClean="0">
                <a:latin typeface="Cambria" panose="02040503050406030204" pitchFamily="18" charset="0"/>
              </a:rPr>
              <a:t>Connect 4 AI</a:t>
            </a:r>
            <a:endParaRPr lang="en-US" altLang="en-US" sz="3200" b="1" dirty="0">
              <a:latin typeface="Cambria" panose="02040503050406030204" pitchFamily="18" charset="0"/>
            </a:endParaRPr>
          </a:p>
        </p:txBody>
      </p:sp>
      <p:pic>
        <p:nvPicPr>
          <p:cNvPr id="17414" name="Picture 8"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5703888"/>
            <a:ext cx="795337"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AutoShape 9"/>
          <p:cNvSpPr>
            <a:spLocks noChangeArrowheads="1"/>
          </p:cNvSpPr>
          <p:nvPr/>
        </p:nvSpPr>
        <p:spPr bwMode="auto">
          <a:xfrm>
            <a:off x="1368425" y="4749800"/>
            <a:ext cx="2135188" cy="1000125"/>
          </a:xfrm>
          <a:prstGeom prst="wedgeRectCallout">
            <a:avLst>
              <a:gd name="adj1" fmla="val -62713"/>
              <a:gd name="adj2" fmla="val 103810"/>
            </a:avLst>
          </a:prstGeom>
          <a:solidFill>
            <a:schemeClr val="bg1">
              <a:lumMod val="95000"/>
            </a:schemeClr>
          </a:solidFill>
          <a:ln w="9525">
            <a:solidFill>
              <a:srgbClr val="000000"/>
            </a:solidFill>
            <a:miter lim="800000"/>
            <a:headEnd/>
            <a:tailEnd/>
          </a:ln>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ja-JP" sz="1800" dirty="0">
                <a:latin typeface="Comic Sans MS" pitchFamily="66" charset="0"/>
              </a:rPr>
              <a:t>I've got my eyes on some of these projects!</a:t>
            </a:r>
            <a:endParaRPr lang="en-US" altLang="en-US" sz="1800" dirty="0">
              <a:latin typeface="Comic Sans MS" pitchFamily="66" charset="0"/>
            </a:endParaRPr>
          </a:p>
        </p:txBody>
      </p:sp>
      <p:grpSp>
        <p:nvGrpSpPr>
          <p:cNvPr id="17416" name="Group 10"/>
          <p:cNvGrpSpPr>
            <a:grpSpLocks/>
          </p:cNvGrpSpPr>
          <p:nvPr/>
        </p:nvGrpSpPr>
        <p:grpSpPr bwMode="auto">
          <a:xfrm>
            <a:off x="5111750" y="5570538"/>
            <a:ext cx="527050" cy="714375"/>
            <a:chOff x="2928" y="1051"/>
            <a:chExt cx="840" cy="957"/>
          </a:xfrm>
        </p:grpSpPr>
        <p:sp>
          <p:nvSpPr>
            <p:cNvPr id="17418" name="Freeform 11"/>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7419" name="Oval 12"/>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7420" name="Oval 13"/>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7421" name="Oval 14"/>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7422" name="Oval 15"/>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7423" name="Oval 16"/>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7424" name="Oval 17"/>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7425" name="Oval 18"/>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7426" name="AutoShape 19"/>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7427" name="Freeform 20"/>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7428" name="Freeform 21"/>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7429" name="Freeform 22"/>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7430" name="Freeform 23"/>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7417" name="AutoShape 24"/>
          <p:cNvSpPr>
            <a:spLocks noChangeArrowheads="1"/>
          </p:cNvSpPr>
          <p:nvPr/>
        </p:nvSpPr>
        <p:spPr bwMode="auto">
          <a:xfrm>
            <a:off x="3733800" y="5105400"/>
            <a:ext cx="1425575" cy="368300"/>
          </a:xfrm>
          <a:prstGeom prst="wedgeRectCallout">
            <a:avLst>
              <a:gd name="adj1" fmla="val 43046"/>
              <a:gd name="adj2" fmla="val 188792"/>
            </a:avLst>
          </a:prstGeom>
          <a:solidFill>
            <a:srgbClr val="CCFFCC"/>
          </a:solidFill>
          <a:ln w="9525">
            <a:solidFill>
              <a:srgbClr val="000000"/>
            </a:solidFill>
            <a:miter lim="800000"/>
            <a:headEnd/>
            <a:tailEnd/>
          </a:ln>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en-US" sz="1800" dirty="0" err="1">
                <a:latin typeface="Comic Sans MS" pitchFamily="66" charset="0"/>
              </a:rPr>
              <a:t>Eye'll</a:t>
            </a:r>
            <a:r>
              <a:rPr lang="en-US" altLang="en-US" sz="1800" dirty="0">
                <a:latin typeface="Comic Sans MS" pitchFamily="66" charset="0"/>
              </a:rPr>
              <a:t> bet !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a:latin typeface="Cambria" panose="02040503050406030204" pitchFamily="18" charset="0"/>
              </a:rPr>
              <a:t>Final projects</a:t>
            </a:r>
          </a:p>
        </p:txBody>
      </p:sp>
      <p:sp>
        <p:nvSpPr>
          <p:cNvPr id="18435" name="Text Box 6"/>
          <p:cNvSpPr txBox="1">
            <a:spLocks noChangeArrowheads="1"/>
          </p:cNvSpPr>
          <p:nvPr/>
        </p:nvSpPr>
        <p:spPr bwMode="auto">
          <a:xfrm>
            <a:off x="1143000" y="2199912"/>
            <a:ext cx="2438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spcBef>
                <a:spcPct val="50000"/>
              </a:spcBef>
            </a:pPr>
            <a:r>
              <a:rPr lang="en-US" altLang="en-US" sz="3200" dirty="0">
                <a:latin typeface="Cambria" panose="02040503050406030204" pitchFamily="18" charset="0"/>
              </a:rPr>
              <a:t>Final CS </a:t>
            </a:r>
            <a:r>
              <a:rPr lang="en-US" altLang="en-US" sz="3200" dirty="0" err="1" smtClean="0">
                <a:latin typeface="Cambria" panose="02040503050406030204" pitchFamily="18" charset="0"/>
              </a:rPr>
              <a:t>hw</a:t>
            </a:r>
            <a:endParaRPr lang="en-US" altLang="en-US" sz="3200" dirty="0">
              <a:latin typeface="Cambria" panose="02040503050406030204" pitchFamily="18" charset="0"/>
            </a:endParaRPr>
          </a:p>
        </p:txBody>
      </p:sp>
      <p:sp>
        <p:nvSpPr>
          <p:cNvPr id="18436" name="Text Box 14"/>
          <p:cNvSpPr txBox="1">
            <a:spLocks noChangeArrowheads="1"/>
          </p:cNvSpPr>
          <p:nvPr/>
        </p:nvSpPr>
        <p:spPr bwMode="auto">
          <a:xfrm>
            <a:off x="4122738" y="1371600"/>
            <a:ext cx="2095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dirty="0">
                <a:latin typeface="Cambria" panose="02040503050406030204" pitchFamily="18" charset="0"/>
              </a:rPr>
              <a:t>open-ended</a:t>
            </a:r>
          </a:p>
        </p:txBody>
      </p:sp>
      <p:sp>
        <p:nvSpPr>
          <p:cNvPr id="18437" name="Text Box 16"/>
          <p:cNvSpPr txBox="1">
            <a:spLocks noChangeArrowheads="1"/>
          </p:cNvSpPr>
          <p:nvPr/>
        </p:nvSpPr>
        <p:spPr bwMode="auto">
          <a:xfrm>
            <a:off x="4122738" y="1955800"/>
            <a:ext cx="2430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dirty="0">
                <a:latin typeface="Cambria" panose="02040503050406030204" pitchFamily="18" charset="0"/>
              </a:rPr>
              <a:t>comprehensive</a:t>
            </a:r>
          </a:p>
        </p:txBody>
      </p:sp>
      <p:sp>
        <p:nvSpPr>
          <p:cNvPr id="18438" name="Text Box 17"/>
          <p:cNvSpPr txBox="1">
            <a:spLocks noChangeArrowheads="1"/>
          </p:cNvSpPr>
          <p:nvPr/>
        </p:nvSpPr>
        <p:spPr bwMode="auto">
          <a:xfrm>
            <a:off x="2799682" y="4221162"/>
            <a:ext cx="5303838" cy="579438"/>
          </a:xfrm>
          <a:prstGeom prst="rect">
            <a:avLst/>
          </a:prstGeom>
          <a:noFill/>
          <a:ln w="38100">
            <a:solidFill>
              <a:srgbClr val="CCECFF"/>
            </a:solidFill>
            <a:miter lim="800000"/>
            <a:headEnd/>
            <a:tailEnd/>
          </a:ln>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3200" dirty="0">
                <a:latin typeface="Calibri" pitchFamily="34" charset="0"/>
              </a:rPr>
              <a:t>Working </a:t>
            </a:r>
            <a:r>
              <a:rPr lang="en-US" altLang="en-US" sz="3200" dirty="0" smtClean="0">
                <a:latin typeface="Calibri" pitchFamily="34" charset="0"/>
              </a:rPr>
              <a:t>in teams of 1-3 is </a:t>
            </a:r>
            <a:r>
              <a:rPr lang="en-US" altLang="en-US" sz="3200" dirty="0">
                <a:latin typeface="Calibri" pitchFamily="34" charset="0"/>
              </a:rPr>
              <a:t>OK</a:t>
            </a:r>
          </a:p>
        </p:txBody>
      </p:sp>
      <p:sp>
        <p:nvSpPr>
          <p:cNvPr id="18439" name="Text Box 19"/>
          <p:cNvSpPr txBox="1">
            <a:spLocks noChangeArrowheads="1"/>
          </p:cNvSpPr>
          <p:nvPr/>
        </p:nvSpPr>
        <p:spPr bwMode="auto">
          <a:xfrm>
            <a:off x="4122738" y="25400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dirty="0">
                <a:latin typeface="Cambria" panose="02040503050406030204" pitchFamily="18" charset="0"/>
              </a:rPr>
              <a:t>same projects for black/gold</a:t>
            </a:r>
          </a:p>
        </p:txBody>
      </p:sp>
      <p:sp>
        <p:nvSpPr>
          <p:cNvPr id="18440" name="Text Box 20"/>
          <p:cNvSpPr txBox="1">
            <a:spLocks noChangeArrowheads="1"/>
          </p:cNvSpPr>
          <p:nvPr/>
        </p:nvSpPr>
        <p:spPr bwMode="auto">
          <a:xfrm>
            <a:off x="2193925" y="4800600"/>
            <a:ext cx="6569075" cy="1938992"/>
          </a:xfrm>
          <a:prstGeom prst="rect">
            <a:avLst/>
          </a:prstGeom>
          <a:solidFill>
            <a:srgbClr val="CCECFF"/>
          </a:solidFill>
          <a:ln>
            <a:noFill/>
          </a:ln>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dirty="0" smtClean="0">
                <a:latin typeface="Calibri" pitchFamily="34" charset="0"/>
              </a:rPr>
              <a:t>Teams </a:t>
            </a:r>
            <a:r>
              <a:rPr lang="en-US" altLang="en-US" dirty="0">
                <a:latin typeface="Calibri" pitchFamily="34" charset="0"/>
              </a:rPr>
              <a:t>need to work </a:t>
            </a:r>
            <a:r>
              <a:rPr lang="en-US" altLang="en-US" dirty="0" smtClean="0">
                <a:latin typeface="Calibri" pitchFamily="34" charset="0"/>
              </a:rPr>
              <a:t>together—</a:t>
            </a:r>
            <a:r>
              <a:rPr lang="en-US" altLang="en-US" i="1" dirty="0" smtClean="0">
                <a:latin typeface="Calibri" pitchFamily="34" charset="0"/>
              </a:rPr>
              <a:t>in </a:t>
            </a:r>
            <a:r>
              <a:rPr lang="en-US" altLang="en-US" i="1" dirty="0">
                <a:latin typeface="Calibri" pitchFamily="34" charset="0"/>
              </a:rPr>
              <a:t>the same </a:t>
            </a:r>
            <a:r>
              <a:rPr lang="en-US" altLang="en-US" i="1" dirty="0" smtClean="0">
                <a:latin typeface="Calibri" pitchFamily="34" charset="0"/>
              </a:rPr>
              <a:t>place—</a:t>
            </a:r>
            <a:r>
              <a:rPr lang="en-US" altLang="en-US" dirty="0" smtClean="0">
                <a:latin typeface="Calibri" pitchFamily="34" charset="0"/>
              </a:rPr>
              <a:t>and </a:t>
            </a:r>
            <a:r>
              <a:rPr lang="en-US" altLang="en-US" dirty="0" smtClean="0">
                <a:latin typeface="Calibri" pitchFamily="34" charset="0"/>
              </a:rPr>
              <a:t>need </a:t>
            </a:r>
            <a:r>
              <a:rPr lang="en-US" altLang="en-US" dirty="0">
                <a:latin typeface="Calibri" pitchFamily="34" charset="0"/>
              </a:rPr>
              <a:t>to share the work </a:t>
            </a:r>
            <a:r>
              <a:rPr lang="en-US" altLang="en-US" dirty="0" smtClean="0">
                <a:latin typeface="Calibri" pitchFamily="34" charset="0"/>
              </a:rPr>
              <a:t>equally</a:t>
            </a:r>
            <a:endParaRPr lang="en-US" altLang="en-US" dirty="0">
              <a:latin typeface="Calibri" pitchFamily="34" charset="0"/>
            </a:endParaRPr>
          </a:p>
          <a:p>
            <a:pPr algn="ctr" eaLnBrk="1" hangingPunct="1">
              <a:spcBef>
                <a:spcPct val="50000"/>
              </a:spcBef>
            </a:pPr>
            <a:r>
              <a:rPr lang="en-US" altLang="en-US" dirty="0" smtClean="0">
                <a:latin typeface="Calibri" pitchFamily="34" charset="0"/>
              </a:rPr>
              <a:t>Black/gold pairs </a:t>
            </a:r>
            <a:r>
              <a:rPr lang="en-US" altLang="en-US" dirty="0">
                <a:latin typeface="Calibri" pitchFamily="34" charset="0"/>
              </a:rPr>
              <a:t>are </a:t>
            </a:r>
            <a:r>
              <a:rPr lang="en-US" altLang="en-US" dirty="0" smtClean="0">
                <a:latin typeface="Calibri" pitchFamily="34" charset="0"/>
              </a:rPr>
              <a:t>welcome...</a:t>
            </a:r>
          </a:p>
          <a:p>
            <a:pPr algn="ctr" eaLnBrk="1" hangingPunct="1">
              <a:spcBef>
                <a:spcPct val="50000"/>
              </a:spcBef>
            </a:pPr>
            <a:r>
              <a:rPr lang="en-US" altLang="en-US" b="1" dirty="0" smtClean="0">
                <a:solidFill>
                  <a:srgbClr val="000AF9"/>
                </a:solidFill>
                <a:latin typeface="Calibri" pitchFamily="34" charset="0"/>
              </a:rPr>
              <a:t>Teaming is extra-encouraged </a:t>
            </a:r>
            <a:r>
              <a:rPr lang="en-US" altLang="en-US" dirty="0" smtClean="0">
                <a:latin typeface="Calibri" pitchFamily="34" charset="0"/>
              </a:rPr>
              <a:t>on the final project!</a:t>
            </a:r>
            <a:endParaRPr lang="en-US" altLang="en-US" dirty="0">
              <a:latin typeface="Calibri" pitchFamily="34" charset="0"/>
            </a:endParaRPr>
          </a:p>
        </p:txBody>
      </p:sp>
      <p:sp>
        <p:nvSpPr>
          <p:cNvPr id="18441" name="Text Box 21"/>
          <p:cNvSpPr txBox="1">
            <a:spLocks noChangeArrowheads="1"/>
          </p:cNvSpPr>
          <p:nvPr/>
        </p:nvSpPr>
        <p:spPr bwMode="auto">
          <a:xfrm>
            <a:off x="4122738" y="3124200"/>
            <a:ext cx="2430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dirty="0" smtClean="0">
                <a:latin typeface="Cambria" panose="02040503050406030204" pitchFamily="18" charset="0"/>
              </a:rPr>
              <a:t>three choices</a:t>
            </a:r>
            <a:r>
              <a:rPr lang="en-US" altLang="en-US" dirty="0">
                <a:latin typeface="Cambria" panose="02040503050406030204" pitchFamily="18" charset="0"/>
              </a:rPr>
              <a:t>…</a:t>
            </a:r>
          </a:p>
        </p:txBody>
      </p:sp>
      <p:sp>
        <p:nvSpPr>
          <p:cNvPr id="18442" name="AutoShape 24"/>
          <p:cNvSpPr>
            <a:spLocks/>
          </p:cNvSpPr>
          <p:nvPr/>
        </p:nvSpPr>
        <p:spPr bwMode="auto">
          <a:xfrm>
            <a:off x="3711575" y="1562100"/>
            <a:ext cx="215900" cy="1836738"/>
          </a:xfrm>
          <a:prstGeom prst="leftBrace">
            <a:avLst>
              <a:gd name="adj1" fmla="val 70895"/>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latin typeface="Cambria" panose="02040503050406030204" pitchFamily="18" charset="0"/>
            </a:endParaRPr>
          </a:p>
        </p:txBody>
      </p:sp>
      <p:grpSp>
        <p:nvGrpSpPr>
          <p:cNvPr id="32" name="Group 26"/>
          <p:cNvGrpSpPr>
            <a:grpSpLocks/>
          </p:cNvGrpSpPr>
          <p:nvPr/>
        </p:nvGrpSpPr>
        <p:grpSpPr bwMode="auto">
          <a:xfrm>
            <a:off x="877888" y="5278058"/>
            <a:ext cx="381000" cy="533400"/>
            <a:chOff x="2928" y="1051"/>
            <a:chExt cx="840" cy="957"/>
          </a:xfrm>
        </p:grpSpPr>
        <p:sp>
          <p:nvSpPr>
            <p:cNvPr id="33" name="Freeform 27"/>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4" name="Oval 28"/>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35" name="Oval 29"/>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36" name="Oval 30"/>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37" name="Oval 31"/>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38" name="Oval 32"/>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39" name="Oval 33"/>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40" name="Oval 34"/>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41" name="AutoShape 35"/>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42" name="Freeform 36"/>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3" name="Freeform 37"/>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4" name="Freeform 38"/>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5" name="Freeform 39"/>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pic>
        <p:nvPicPr>
          <p:cNvPr id="46" name="Picture 40"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8" y="5125658"/>
            <a:ext cx="5572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ctangle 42"/>
          <p:cNvSpPr>
            <a:spLocks noChangeArrowheads="1"/>
          </p:cNvSpPr>
          <p:nvPr/>
        </p:nvSpPr>
        <p:spPr bwMode="auto">
          <a:xfrm>
            <a:off x="914400" y="4628771"/>
            <a:ext cx="1022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600">
                <a:solidFill>
                  <a:srgbClr val="009900"/>
                </a:solidFill>
                <a:latin typeface="Comic Sans MS" pitchFamily="66" charset="0"/>
              </a:rPr>
              <a:t>Eye, eye!</a:t>
            </a:r>
          </a:p>
        </p:txBody>
      </p:sp>
      <p:sp>
        <p:nvSpPr>
          <p:cNvPr id="48" name="Line 43"/>
          <p:cNvSpPr>
            <a:spLocks noChangeShapeType="1"/>
          </p:cNvSpPr>
          <p:nvPr/>
        </p:nvSpPr>
        <p:spPr bwMode="auto">
          <a:xfrm flipV="1">
            <a:off x="1325563" y="4947858"/>
            <a:ext cx="127000" cy="396875"/>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 name="Line 44"/>
          <p:cNvSpPr>
            <a:spLocks noChangeShapeType="1"/>
          </p:cNvSpPr>
          <p:nvPr/>
        </p:nvSpPr>
        <p:spPr bwMode="auto">
          <a:xfrm flipV="1">
            <a:off x="677863" y="4957383"/>
            <a:ext cx="681037" cy="411163"/>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 name="Line 45"/>
          <p:cNvSpPr>
            <a:spLocks noChangeShapeType="1"/>
          </p:cNvSpPr>
          <p:nvPr/>
        </p:nvSpPr>
        <p:spPr bwMode="auto">
          <a:xfrm flipV="1">
            <a:off x="969963" y="4936746"/>
            <a:ext cx="866775" cy="22225"/>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a:latin typeface="Cambria" panose="02040503050406030204" pitchFamily="18" charset="0"/>
              </a:rPr>
              <a:t>Final projects</a:t>
            </a:r>
          </a:p>
        </p:txBody>
      </p:sp>
      <p:sp>
        <p:nvSpPr>
          <p:cNvPr id="18435" name="Text Box 6"/>
          <p:cNvSpPr txBox="1">
            <a:spLocks noChangeArrowheads="1"/>
          </p:cNvSpPr>
          <p:nvPr/>
        </p:nvSpPr>
        <p:spPr bwMode="auto">
          <a:xfrm>
            <a:off x="1143000" y="2199912"/>
            <a:ext cx="2438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spcBef>
                <a:spcPct val="50000"/>
              </a:spcBef>
            </a:pPr>
            <a:r>
              <a:rPr lang="en-US" altLang="en-US" sz="3200" dirty="0">
                <a:latin typeface="Cambria" panose="02040503050406030204" pitchFamily="18" charset="0"/>
              </a:rPr>
              <a:t>Final CS </a:t>
            </a:r>
            <a:r>
              <a:rPr lang="en-US" altLang="en-US" sz="3200" dirty="0" err="1" smtClean="0">
                <a:latin typeface="Cambria" panose="02040503050406030204" pitchFamily="18" charset="0"/>
              </a:rPr>
              <a:t>hw</a:t>
            </a:r>
            <a:endParaRPr lang="en-US" altLang="en-US" sz="3200" dirty="0">
              <a:latin typeface="Cambria" panose="02040503050406030204" pitchFamily="18" charset="0"/>
            </a:endParaRPr>
          </a:p>
        </p:txBody>
      </p:sp>
      <p:sp>
        <p:nvSpPr>
          <p:cNvPr id="18436" name="Text Box 14"/>
          <p:cNvSpPr txBox="1">
            <a:spLocks noChangeArrowheads="1"/>
          </p:cNvSpPr>
          <p:nvPr/>
        </p:nvSpPr>
        <p:spPr bwMode="auto">
          <a:xfrm>
            <a:off x="4122738" y="1371600"/>
            <a:ext cx="2095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dirty="0">
                <a:latin typeface="Cambria" panose="02040503050406030204" pitchFamily="18" charset="0"/>
              </a:rPr>
              <a:t>open-ended</a:t>
            </a:r>
          </a:p>
        </p:txBody>
      </p:sp>
      <p:sp>
        <p:nvSpPr>
          <p:cNvPr id="18437" name="Text Box 16"/>
          <p:cNvSpPr txBox="1">
            <a:spLocks noChangeArrowheads="1"/>
          </p:cNvSpPr>
          <p:nvPr/>
        </p:nvSpPr>
        <p:spPr bwMode="auto">
          <a:xfrm>
            <a:off x="4122738" y="1955800"/>
            <a:ext cx="2430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dirty="0">
                <a:latin typeface="Cambria" panose="02040503050406030204" pitchFamily="18" charset="0"/>
              </a:rPr>
              <a:t>comprehensive</a:t>
            </a:r>
          </a:p>
        </p:txBody>
      </p:sp>
      <p:sp>
        <p:nvSpPr>
          <p:cNvPr id="18438" name="Text Box 17"/>
          <p:cNvSpPr txBox="1">
            <a:spLocks noChangeArrowheads="1"/>
          </p:cNvSpPr>
          <p:nvPr/>
        </p:nvSpPr>
        <p:spPr bwMode="auto">
          <a:xfrm>
            <a:off x="2799682" y="4221162"/>
            <a:ext cx="5303838" cy="579438"/>
          </a:xfrm>
          <a:prstGeom prst="rect">
            <a:avLst/>
          </a:prstGeom>
          <a:noFill/>
          <a:ln w="38100">
            <a:solidFill>
              <a:srgbClr val="CCECFF"/>
            </a:solidFill>
            <a:miter lim="800000"/>
            <a:headEnd/>
            <a:tailEnd/>
          </a:ln>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3200" dirty="0">
                <a:latin typeface="Calibri" pitchFamily="34" charset="0"/>
              </a:rPr>
              <a:t>Working </a:t>
            </a:r>
            <a:r>
              <a:rPr lang="en-US" altLang="en-US" sz="3200" dirty="0" smtClean="0">
                <a:latin typeface="Calibri" pitchFamily="34" charset="0"/>
              </a:rPr>
              <a:t>in teams of 1-3 is </a:t>
            </a:r>
            <a:r>
              <a:rPr lang="en-US" altLang="en-US" sz="3200" dirty="0">
                <a:latin typeface="Calibri" pitchFamily="34" charset="0"/>
              </a:rPr>
              <a:t>OK</a:t>
            </a:r>
          </a:p>
        </p:txBody>
      </p:sp>
      <p:sp>
        <p:nvSpPr>
          <p:cNvPr id="18439" name="Text Box 19"/>
          <p:cNvSpPr txBox="1">
            <a:spLocks noChangeArrowheads="1"/>
          </p:cNvSpPr>
          <p:nvPr/>
        </p:nvSpPr>
        <p:spPr bwMode="auto">
          <a:xfrm>
            <a:off x="4122738" y="25400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dirty="0">
                <a:latin typeface="Cambria" panose="02040503050406030204" pitchFamily="18" charset="0"/>
              </a:rPr>
              <a:t>same projects for black/gold</a:t>
            </a:r>
          </a:p>
        </p:txBody>
      </p:sp>
      <p:sp>
        <p:nvSpPr>
          <p:cNvPr id="18440" name="Text Box 20"/>
          <p:cNvSpPr txBox="1">
            <a:spLocks noChangeArrowheads="1"/>
          </p:cNvSpPr>
          <p:nvPr/>
        </p:nvSpPr>
        <p:spPr bwMode="auto">
          <a:xfrm>
            <a:off x="2193925" y="5015805"/>
            <a:ext cx="6569075" cy="1384995"/>
          </a:xfrm>
          <a:prstGeom prst="rect">
            <a:avLst/>
          </a:prstGeom>
          <a:solidFill>
            <a:srgbClr val="CCECFF"/>
          </a:solidFill>
          <a:ln>
            <a:noFill/>
          </a:ln>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dirty="0" smtClean="0">
                <a:latin typeface="Calibri" pitchFamily="34" charset="0"/>
              </a:rPr>
              <a:t>Teams </a:t>
            </a:r>
            <a:r>
              <a:rPr lang="en-US" altLang="en-US" dirty="0">
                <a:latin typeface="Calibri" pitchFamily="34" charset="0"/>
              </a:rPr>
              <a:t>need to work </a:t>
            </a:r>
            <a:r>
              <a:rPr lang="en-US" altLang="en-US" dirty="0" smtClean="0">
                <a:latin typeface="Calibri" pitchFamily="34" charset="0"/>
              </a:rPr>
              <a:t>together—</a:t>
            </a:r>
            <a:r>
              <a:rPr lang="en-US" altLang="en-US" i="1" dirty="0" smtClean="0">
                <a:latin typeface="Calibri" pitchFamily="34" charset="0"/>
              </a:rPr>
              <a:t>in </a:t>
            </a:r>
            <a:r>
              <a:rPr lang="en-US" altLang="en-US" i="1" dirty="0">
                <a:latin typeface="Calibri" pitchFamily="34" charset="0"/>
              </a:rPr>
              <a:t>the same </a:t>
            </a:r>
            <a:r>
              <a:rPr lang="en-US" altLang="en-US" i="1" dirty="0" smtClean="0">
                <a:latin typeface="Calibri" pitchFamily="34" charset="0"/>
              </a:rPr>
              <a:t>place—</a:t>
            </a:r>
            <a:r>
              <a:rPr lang="en-US" altLang="en-US" dirty="0" smtClean="0">
                <a:latin typeface="Calibri" pitchFamily="34" charset="0"/>
              </a:rPr>
              <a:t>and </a:t>
            </a:r>
            <a:r>
              <a:rPr lang="en-US" altLang="en-US" dirty="0" smtClean="0">
                <a:latin typeface="Calibri" pitchFamily="34" charset="0"/>
              </a:rPr>
              <a:t>need </a:t>
            </a:r>
            <a:r>
              <a:rPr lang="en-US" altLang="en-US" dirty="0">
                <a:latin typeface="Calibri" pitchFamily="34" charset="0"/>
              </a:rPr>
              <a:t>to share the work </a:t>
            </a:r>
            <a:r>
              <a:rPr lang="en-US" altLang="en-US" dirty="0" smtClean="0">
                <a:latin typeface="Calibri" pitchFamily="34" charset="0"/>
              </a:rPr>
              <a:t>equally</a:t>
            </a:r>
            <a:endParaRPr lang="en-US" altLang="en-US" dirty="0">
              <a:latin typeface="Calibri" pitchFamily="34" charset="0"/>
            </a:endParaRPr>
          </a:p>
          <a:p>
            <a:pPr algn="ctr" eaLnBrk="1" hangingPunct="1">
              <a:spcBef>
                <a:spcPct val="50000"/>
              </a:spcBef>
            </a:pPr>
            <a:r>
              <a:rPr lang="en-US" altLang="en-US" b="1" dirty="0" smtClean="0">
                <a:solidFill>
                  <a:srgbClr val="000AF9"/>
                </a:solidFill>
                <a:latin typeface="Calibri" pitchFamily="34" charset="0"/>
              </a:rPr>
              <a:t>Teaming </a:t>
            </a:r>
            <a:r>
              <a:rPr lang="en-US" altLang="en-US" b="1" dirty="0" smtClean="0">
                <a:solidFill>
                  <a:srgbClr val="000AF9"/>
                </a:solidFill>
                <a:latin typeface="Calibri" pitchFamily="34" charset="0"/>
              </a:rPr>
              <a:t>is extra-encouraged </a:t>
            </a:r>
            <a:r>
              <a:rPr lang="en-US" altLang="en-US" dirty="0" smtClean="0">
                <a:latin typeface="Calibri" pitchFamily="34" charset="0"/>
              </a:rPr>
              <a:t>on the final project!</a:t>
            </a:r>
            <a:endParaRPr lang="en-US" altLang="en-US" dirty="0">
              <a:latin typeface="Calibri" pitchFamily="34" charset="0"/>
            </a:endParaRPr>
          </a:p>
        </p:txBody>
      </p:sp>
      <p:sp>
        <p:nvSpPr>
          <p:cNvPr id="18441" name="Text Box 21"/>
          <p:cNvSpPr txBox="1">
            <a:spLocks noChangeArrowheads="1"/>
          </p:cNvSpPr>
          <p:nvPr/>
        </p:nvSpPr>
        <p:spPr bwMode="auto">
          <a:xfrm>
            <a:off x="4122738" y="3124200"/>
            <a:ext cx="2430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dirty="0" smtClean="0">
                <a:latin typeface="Cambria" panose="02040503050406030204" pitchFamily="18" charset="0"/>
              </a:rPr>
              <a:t>three choices</a:t>
            </a:r>
            <a:r>
              <a:rPr lang="en-US" altLang="en-US" dirty="0">
                <a:latin typeface="Cambria" panose="02040503050406030204" pitchFamily="18" charset="0"/>
              </a:rPr>
              <a:t>…</a:t>
            </a:r>
          </a:p>
        </p:txBody>
      </p:sp>
      <p:sp>
        <p:nvSpPr>
          <p:cNvPr id="18442" name="AutoShape 24"/>
          <p:cNvSpPr>
            <a:spLocks/>
          </p:cNvSpPr>
          <p:nvPr/>
        </p:nvSpPr>
        <p:spPr bwMode="auto">
          <a:xfrm>
            <a:off x="3711575" y="1562100"/>
            <a:ext cx="215900" cy="1836738"/>
          </a:xfrm>
          <a:prstGeom prst="leftBrace">
            <a:avLst>
              <a:gd name="adj1" fmla="val 70895"/>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latin typeface="Cambria" panose="02040503050406030204" pitchFamily="18" charset="0"/>
            </a:endParaRPr>
          </a:p>
        </p:txBody>
      </p:sp>
      <p:grpSp>
        <p:nvGrpSpPr>
          <p:cNvPr id="32" name="Group 26"/>
          <p:cNvGrpSpPr>
            <a:grpSpLocks/>
          </p:cNvGrpSpPr>
          <p:nvPr/>
        </p:nvGrpSpPr>
        <p:grpSpPr bwMode="auto">
          <a:xfrm>
            <a:off x="877888" y="5278058"/>
            <a:ext cx="381000" cy="533400"/>
            <a:chOff x="2928" y="1051"/>
            <a:chExt cx="840" cy="957"/>
          </a:xfrm>
        </p:grpSpPr>
        <p:sp>
          <p:nvSpPr>
            <p:cNvPr id="33" name="Freeform 27"/>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4" name="Oval 28"/>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35" name="Oval 29"/>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36" name="Oval 30"/>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37" name="Oval 31"/>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38" name="Oval 32"/>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39" name="Oval 33"/>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40" name="Oval 34"/>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41" name="AutoShape 35"/>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42" name="Freeform 36"/>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3" name="Freeform 37"/>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4" name="Freeform 38"/>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5" name="Freeform 39"/>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pic>
        <p:nvPicPr>
          <p:cNvPr id="46" name="Picture 40"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8" y="5125658"/>
            <a:ext cx="5572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ctangle 42"/>
          <p:cNvSpPr>
            <a:spLocks noChangeArrowheads="1"/>
          </p:cNvSpPr>
          <p:nvPr/>
        </p:nvSpPr>
        <p:spPr bwMode="auto">
          <a:xfrm>
            <a:off x="914400" y="4628771"/>
            <a:ext cx="1022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600">
                <a:solidFill>
                  <a:srgbClr val="009900"/>
                </a:solidFill>
                <a:latin typeface="Comic Sans MS" pitchFamily="66" charset="0"/>
              </a:rPr>
              <a:t>Eye, eye!</a:t>
            </a:r>
          </a:p>
        </p:txBody>
      </p:sp>
      <p:sp>
        <p:nvSpPr>
          <p:cNvPr id="48" name="Line 43"/>
          <p:cNvSpPr>
            <a:spLocks noChangeShapeType="1"/>
          </p:cNvSpPr>
          <p:nvPr/>
        </p:nvSpPr>
        <p:spPr bwMode="auto">
          <a:xfrm flipV="1">
            <a:off x="1325563" y="4947858"/>
            <a:ext cx="127000" cy="396875"/>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 name="Line 44"/>
          <p:cNvSpPr>
            <a:spLocks noChangeShapeType="1"/>
          </p:cNvSpPr>
          <p:nvPr/>
        </p:nvSpPr>
        <p:spPr bwMode="auto">
          <a:xfrm flipV="1">
            <a:off x="677863" y="4957383"/>
            <a:ext cx="681037" cy="411163"/>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 name="Line 45"/>
          <p:cNvSpPr>
            <a:spLocks noChangeShapeType="1"/>
          </p:cNvSpPr>
          <p:nvPr/>
        </p:nvSpPr>
        <p:spPr bwMode="auto">
          <a:xfrm flipV="1">
            <a:off x="969963" y="4936746"/>
            <a:ext cx="866775" cy="22225"/>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470906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Text Box 5"/>
          <p:cNvSpPr txBox="1">
            <a:spLocks noChangeArrowheads="1"/>
          </p:cNvSpPr>
          <p:nvPr/>
        </p:nvSpPr>
        <p:spPr bwMode="auto">
          <a:xfrm>
            <a:off x="5871363" y="313847"/>
            <a:ext cx="2329829"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42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W</a:t>
            </a:r>
            <a:r>
              <a:rPr kumimoji="0" lang="en-US" altLang="ja-JP" sz="42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hen?!</a:t>
            </a:r>
            <a:endParaRPr kumimoji="0" lang="en-US" altLang="en-US" sz="42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grpSp>
        <p:nvGrpSpPr>
          <p:cNvPr id="55303" name="Group 13"/>
          <p:cNvGrpSpPr>
            <a:grpSpLocks/>
          </p:cNvGrpSpPr>
          <p:nvPr/>
        </p:nvGrpSpPr>
        <p:grpSpPr bwMode="auto">
          <a:xfrm>
            <a:off x="6992282" y="6216650"/>
            <a:ext cx="381000" cy="488950"/>
            <a:chOff x="2928" y="1051"/>
            <a:chExt cx="840" cy="957"/>
          </a:xfrm>
        </p:grpSpPr>
        <p:sp>
          <p:nvSpPr>
            <p:cNvPr id="55313" name="Freeform 14"/>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55314" name="Oval 1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55315" name="Oval 1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55316" name="Oval 1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55317" name="Oval 1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55318" name="Oval 1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55319" name="Oval 2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55320" name="Oval 2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55321" name="AutoShape 2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55322" name="Freeform 2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55323" name="Freeform 2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55324" name="Freeform 2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55325" name="Freeform 2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grpSp>
      <p:pic>
        <p:nvPicPr>
          <p:cNvPr id="55304" name="Picture 27" descr="al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688874"/>
            <a:ext cx="5572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Picture 28" descr="milesto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3040" y="5410200"/>
            <a:ext cx="172085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6" name="AutoShape 29"/>
          <p:cNvSpPr>
            <a:spLocks noChangeArrowheads="1"/>
          </p:cNvSpPr>
          <p:nvPr/>
        </p:nvSpPr>
        <p:spPr bwMode="auto">
          <a:xfrm>
            <a:off x="1941513" y="5460274"/>
            <a:ext cx="1210653" cy="609600"/>
          </a:xfrm>
          <a:prstGeom prst="wedgeRectCallout">
            <a:avLst>
              <a:gd name="adj1" fmla="val -87824"/>
              <a:gd name="adj2" fmla="val 40625"/>
            </a:avLst>
          </a:prstGeom>
          <a:solidFill>
            <a:srgbClr val="FFEFD7"/>
          </a:solidFill>
          <a:ln w="9525">
            <a:solidFill>
              <a:srgbClr val="000000"/>
            </a:solidFill>
            <a:miter lim="800000"/>
            <a:headEnd/>
            <a:tailEnd/>
          </a:ln>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Nice milestone!</a:t>
            </a:r>
          </a:p>
        </p:txBody>
      </p:sp>
      <p:sp>
        <p:nvSpPr>
          <p:cNvPr id="55307" name="AutoShape 30"/>
          <p:cNvSpPr>
            <a:spLocks noChangeArrowheads="1"/>
          </p:cNvSpPr>
          <p:nvPr/>
        </p:nvSpPr>
        <p:spPr bwMode="auto">
          <a:xfrm>
            <a:off x="5071952" y="5646738"/>
            <a:ext cx="1546225" cy="685800"/>
          </a:xfrm>
          <a:prstGeom prst="wedgeRectCallout">
            <a:avLst>
              <a:gd name="adj1" fmla="val 72060"/>
              <a:gd name="adj2" fmla="val 46528"/>
            </a:avLst>
          </a:prstGeom>
          <a:solidFill>
            <a:srgbClr val="CCECFF"/>
          </a:solidFill>
          <a:ln w="9525">
            <a:solidFill>
              <a:srgbClr val="000000"/>
            </a:solidFill>
            <a:miter lim="800000"/>
            <a:headEnd/>
            <a:tailEnd/>
          </a:ln>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6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It's a kilometer stone, actually!</a:t>
            </a:r>
            <a:endParaRPr kumimoji="0" lang="en-US" altLang="en-US" sz="16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sp>
        <p:nvSpPr>
          <p:cNvPr id="2" name="Rectangle 1"/>
          <p:cNvSpPr/>
          <p:nvPr/>
        </p:nvSpPr>
        <p:spPr>
          <a:xfrm>
            <a:off x="660839" y="1676400"/>
            <a:ext cx="2250937" cy="646331"/>
          </a:xfrm>
          <a:prstGeom prst="rect">
            <a:avLst/>
          </a:prstGeom>
          <a:solidFill>
            <a:srgbClr val="CCECFF"/>
          </a:solid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36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Mon. </a:t>
            </a:r>
            <a:r>
              <a:rPr lang="en-US" altLang="ja-JP" sz="3600" noProof="0" dirty="0" smtClean="0">
                <a:solidFill>
                  <a:srgbClr val="000000"/>
                </a:solidFill>
                <a:latin typeface="Cambria" panose="02040503050406030204" pitchFamily="18" charset="0"/>
              </a:rPr>
              <a:t>4/23</a:t>
            </a:r>
            <a:endParaRPr kumimoji="0" lang="en-US" sz="3600" b="0" i="0" u="none" strike="noStrike" kern="1200" cap="none" spc="0" normalizeH="0" baseline="0" noProof="0" dirty="0">
              <a:ln>
                <a:noFill/>
              </a:ln>
              <a:solidFill>
                <a:srgbClr val="000000"/>
              </a:solidFill>
              <a:effectLst/>
              <a:uLnTx/>
              <a:uFillTx/>
              <a:latin typeface="Times New Roman" pitchFamily="18" charset="0"/>
              <a:ea typeface="MS PGothic" pitchFamily="34" charset="-128"/>
              <a:cs typeface="+mn-cs"/>
            </a:endParaRPr>
          </a:p>
        </p:txBody>
      </p:sp>
      <p:sp>
        <p:nvSpPr>
          <p:cNvPr id="31" name="Rectangle 30"/>
          <p:cNvSpPr/>
          <p:nvPr/>
        </p:nvSpPr>
        <p:spPr>
          <a:xfrm>
            <a:off x="5141873" y="1676399"/>
            <a:ext cx="1994649" cy="646331"/>
          </a:xfrm>
          <a:prstGeom prst="rect">
            <a:avLst/>
          </a:prstGeom>
          <a:solidFill>
            <a:srgbClr val="FFEFD7"/>
          </a:solid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36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Wed. 5/2</a:t>
            </a:r>
            <a:endParaRPr kumimoji="0" lang="en-US" sz="3600" b="0" i="0" u="none" strike="noStrike" kern="1200" cap="none" spc="0" normalizeH="0" baseline="0" noProof="0" dirty="0">
              <a:ln>
                <a:noFill/>
              </a:ln>
              <a:solidFill>
                <a:srgbClr val="000000"/>
              </a:solidFill>
              <a:effectLst/>
              <a:uLnTx/>
              <a:uFillTx/>
              <a:latin typeface="Times New Roman" pitchFamily="18" charset="0"/>
              <a:ea typeface="MS PGothic" pitchFamily="34" charset="-128"/>
              <a:cs typeface="+mn-cs"/>
            </a:endParaRPr>
          </a:p>
        </p:txBody>
      </p:sp>
      <p:sp>
        <p:nvSpPr>
          <p:cNvPr id="3" name="TextBox 2"/>
          <p:cNvSpPr txBox="1"/>
          <p:nvPr/>
        </p:nvSpPr>
        <p:spPr>
          <a:xfrm>
            <a:off x="384803" y="2581126"/>
            <a:ext cx="3120397" cy="830997"/>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"Milestone" </a:t>
            </a:r>
            <a:r>
              <a:rPr lang="en-US" dirty="0" smtClean="0">
                <a:solidFill>
                  <a:srgbClr val="000000"/>
                </a:solidFill>
                <a:latin typeface="Cambria" panose="02040503050406030204" pitchFamily="18" charset="0"/>
              </a:rPr>
              <a:t>is</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part of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hw13</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sp>
        <p:nvSpPr>
          <p:cNvPr id="33" name="TextBox 32"/>
          <p:cNvSpPr txBox="1"/>
          <p:nvPr/>
        </p:nvSpPr>
        <p:spPr>
          <a:xfrm>
            <a:off x="381000" y="3447871"/>
            <a:ext cx="3505200" cy="830997"/>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a:solidFill>
                  <a:srgbClr val="000000"/>
                </a:solidFill>
                <a:latin typeface="Cambria" panose="02040503050406030204" pitchFamily="18" charset="0"/>
              </a:rPr>
              <a:t>P</a:t>
            </a:r>
            <a:r>
              <a:rPr kumimoji="0" lang="en-US" sz="2400" b="0" i="0" u="none" strike="noStrike" kern="1200" cap="none" spc="0" normalizeH="0" baseline="0" noProof="0" dirty="0" err="1" smtClean="0">
                <a:ln>
                  <a:noFill/>
                </a:ln>
                <a:solidFill>
                  <a:srgbClr val="000000"/>
                </a:solidFill>
                <a:effectLst/>
                <a:uLnTx/>
                <a:uFillTx/>
                <a:latin typeface="Cambria" panose="02040503050406030204" pitchFamily="18" charset="0"/>
                <a:ea typeface="MS PGothic" pitchFamily="34" charset="-128"/>
                <a:cs typeface="+mn-cs"/>
              </a:rPr>
              <a:t>roject</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-specific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tasks to help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with</a:t>
            </a:r>
            <a:r>
              <a:rPr kumimoji="0" lang="en-US" sz="2400" b="0" i="0" u="none" strike="noStrike" kern="1200" cap="none" spc="0" normalizeH="0" noProof="0" dirty="0" smtClean="0">
                <a:ln>
                  <a:noFill/>
                </a:ln>
                <a:solidFill>
                  <a:srgbClr val="000000"/>
                </a:solidFill>
                <a:effectLst/>
                <a:uLnTx/>
                <a:uFillTx/>
                <a:latin typeface="Cambria" panose="02040503050406030204" pitchFamily="18" charset="0"/>
                <a:ea typeface="MS PGothic" pitchFamily="34" charset="-128"/>
                <a:cs typeface="+mn-cs"/>
              </a:rPr>
              <a:t>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progress</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    </a:t>
            </a:r>
          </a:p>
        </p:txBody>
      </p:sp>
      <p:sp>
        <p:nvSpPr>
          <p:cNvPr id="34" name="TextBox 33"/>
          <p:cNvSpPr txBox="1"/>
          <p:nvPr/>
        </p:nvSpPr>
        <p:spPr>
          <a:xfrm>
            <a:off x="4652003" y="2578894"/>
            <a:ext cx="3567938" cy="1200329"/>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Final project &amp; short reflection on how to run it and how it went.</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sp>
        <p:nvSpPr>
          <p:cNvPr id="35" name="TextBox 34"/>
          <p:cNvSpPr txBox="1"/>
          <p:nvPr/>
        </p:nvSpPr>
        <p:spPr>
          <a:xfrm>
            <a:off x="4648200" y="3810000"/>
            <a:ext cx="3810000" cy="461665"/>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Due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at 8pm</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sp>
        <p:nvSpPr>
          <p:cNvPr id="29" name="Rectangle 28"/>
          <p:cNvSpPr/>
          <p:nvPr/>
        </p:nvSpPr>
        <p:spPr>
          <a:xfrm>
            <a:off x="449839" y="268069"/>
            <a:ext cx="1175323" cy="646331"/>
          </a:xfrm>
          <a:prstGeom prst="rect">
            <a:avLst/>
          </a:prstGeom>
          <a:solidFill>
            <a:schemeClr val="bg1">
              <a:lumMod val="85000"/>
            </a:schemeClr>
          </a:solid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3600" dirty="0" smtClean="0">
                <a:solidFill>
                  <a:srgbClr val="000000"/>
                </a:solidFill>
                <a:latin typeface="Cambria" panose="02040503050406030204" pitchFamily="18" charset="0"/>
              </a:rPr>
              <a:t>4/16</a:t>
            </a:r>
            <a:endParaRPr kumimoji="0" lang="en-US" sz="3600" b="0" i="0" u="none" strike="noStrike" kern="1200" cap="none" spc="0" normalizeH="0" baseline="0" noProof="0" dirty="0">
              <a:ln>
                <a:noFill/>
              </a:ln>
              <a:solidFill>
                <a:srgbClr val="000000"/>
              </a:solidFill>
              <a:effectLst/>
              <a:uLnTx/>
              <a:uFillTx/>
              <a:latin typeface="Times New Roman" pitchFamily="18" charset="0"/>
              <a:ea typeface="MS PGothic" pitchFamily="34" charset="-128"/>
              <a:cs typeface="+mn-cs"/>
            </a:endParaRPr>
          </a:p>
        </p:txBody>
      </p:sp>
      <p:sp>
        <p:nvSpPr>
          <p:cNvPr id="32" name="TextBox 31"/>
          <p:cNvSpPr txBox="1"/>
          <p:nvPr/>
        </p:nvSpPr>
        <p:spPr>
          <a:xfrm>
            <a:off x="4648200" y="4338935"/>
            <a:ext cx="4267200" cy="461665"/>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Euros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OK; </a:t>
            </a:r>
            <a:r>
              <a:rPr kumimoji="0" lang="en-US" sz="2400" b="0" i="0" u="none" strike="noStrike" kern="1200" cap="none" spc="0" normalizeH="0" baseline="0" noProof="0" dirty="0" err="1" smtClean="0">
                <a:ln>
                  <a:noFill/>
                </a:ln>
                <a:solidFill>
                  <a:srgbClr val="000000"/>
                </a:solidFill>
                <a:effectLst/>
                <a:uLnTx/>
                <a:uFillTx/>
                <a:latin typeface="Cambria" panose="02040503050406030204" pitchFamily="18" charset="0"/>
                <a:ea typeface="MS PGothic" pitchFamily="34" charset="-128"/>
                <a:cs typeface="+mn-cs"/>
              </a:rPr>
              <a:t>grutoring</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 tapers.</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sp>
        <p:nvSpPr>
          <p:cNvPr id="36" name="TextBox 35"/>
          <p:cNvSpPr txBox="1"/>
          <p:nvPr/>
        </p:nvSpPr>
        <p:spPr>
          <a:xfrm>
            <a:off x="1912143" y="369483"/>
            <a:ext cx="4641057" cy="461665"/>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Start“—part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of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hw12</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spTree>
    <p:extLst>
      <p:ext uri="{BB962C8B-B14F-4D97-AF65-F5344CB8AC3E}">
        <p14:creationId xmlns:p14="http://schemas.microsoft.com/office/powerpoint/2010/main" val="21529443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2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Final </a:t>
            </a:r>
            <a:r>
              <a:rPr kumimoji="0" lang="en-US" altLang="en-US" sz="4200" b="1" i="1"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lab</a:t>
            </a:r>
            <a:r>
              <a:rPr kumimoji="0" lang="en-US" altLang="en-US" sz="42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 days…</a:t>
            </a:r>
            <a:endParaRPr kumimoji="0" lang="en-US" altLang="en-US" sz="42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grpSp>
        <p:nvGrpSpPr>
          <p:cNvPr id="32" name="Group 26"/>
          <p:cNvGrpSpPr>
            <a:grpSpLocks/>
          </p:cNvGrpSpPr>
          <p:nvPr/>
        </p:nvGrpSpPr>
        <p:grpSpPr bwMode="auto">
          <a:xfrm>
            <a:off x="5891008" y="5526549"/>
            <a:ext cx="800100" cy="951186"/>
            <a:chOff x="2928" y="1051"/>
            <a:chExt cx="840" cy="957"/>
          </a:xfrm>
        </p:grpSpPr>
        <p:sp>
          <p:nvSpPr>
            <p:cNvPr id="33" name="Freeform 27"/>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34" name="Oval 28"/>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35" name="Oval 29"/>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36" name="Oval 30"/>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37" name="Oval 31"/>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38" name="Oval 32"/>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39" name="Oval 33"/>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40" name="Oval 34"/>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41" name="AutoShape 35"/>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42" name="Freeform 36"/>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43" name="Freeform 37"/>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44" name="Freeform 38"/>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45" name="Freeform 39"/>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grpSp>
      <p:pic>
        <p:nvPicPr>
          <p:cNvPr id="46" name="Picture 40"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5094326"/>
            <a:ext cx="1066800" cy="145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ctangle 42"/>
          <p:cNvSpPr>
            <a:spLocks noChangeArrowheads="1"/>
          </p:cNvSpPr>
          <p:nvPr/>
        </p:nvSpPr>
        <p:spPr bwMode="auto">
          <a:xfrm>
            <a:off x="4546915" y="6184714"/>
            <a:ext cx="4667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smtClean="0">
                <a:ln>
                  <a:noFill/>
                </a:ln>
                <a:solidFill>
                  <a:srgbClr val="009900"/>
                </a:solidFill>
                <a:effectLst/>
                <a:uLnTx/>
                <a:uFillTx/>
                <a:latin typeface="Comic Sans MS" pitchFamily="66" charset="0"/>
                <a:ea typeface="MS PGothic" pitchFamily="34" charset="-128"/>
                <a:cs typeface="+mn-cs"/>
              </a:rPr>
              <a:t>+2i</a:t>
            </a:r>
            <a:endParaRPr kumimoji="0" lang="en-US" altLang="en-US" sz="1600" b="0" i="0" u="none" strike="noStrike" kern="1200" cap="none" spc="0" normalizeH="0" baseline="0" noProof="0" dirty="0">
              <a:ln>
                <a:noFill/>
              </a:ln>
              <a:solidFill>
                <a:srgbClr val="009900"/>
              </a:solidFill>
              <a:effectLst/>
              <a:uLnTx/>
              <a:uFillTx/>
              <a:latin typeface="Comic Sans MS" pitchFamily="66" charset="0"/>
              <a:ea typeface="MS PGothic" pitchFamily="34" charset="-128"/>
              <a:cs typeface="+mn-cs"/>
            </a:endParaRPr>
          </a:p>
        </p:txBody>
      </p:sp>
      <p:sp>
        <p:nvSpPr>
          <p:cNvPr id="49" name="Line 44"/>
          <p:cNvSpPr>
            <a:spLocks noChangeShapeType="1"/>
          </p:cNvSpPr>
          <p:nvPr/>
        </p:nvSpPr>
        <p:spPr bwMode="auto">
          <a:xfrm flipV="1">
            <a:off x="6858001" y="5823762"/>
            <a:ext cx="533400" cy="178379"/>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30" name="Text Box 6"/>
          <p:cNvSpPr txBox="1">
            <a:spLocks noChangeArrowheads="1"/>
          </p:cNvSpPr>
          <p:nvPr/>
        </p:nvSpPr>
        <p:spPr bwMode="auto">
          <a:xfrm>
            <a:off x="480605" y="1295400"/>
            <a:ext cx="8282395" cy="584775"/>
          </a:xfrm>
          <a:prstGeom prst="rect">
            <a:avLst/>
          </a:prstGeom>
          <a:solidFill>
            <a:srgbClr val="CCFFCC"/>
          </a:solidFill>
          <a:ln>
            <a:noFill/>
          </a:ln>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Labs </a:t>
            </a:r>
            <a:r>
              <a:rPr kumimoji="0" lang="en-US" altLang="en-US" sz="3200" b="1" i="0" u="sng"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will</a:t>
            </a:r>
            <a:r>
              <a:rPr kumimoji="0" lang="en-US" altLang="en-US" sz="32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 meet the last 2 weeks of class, </a:t>
            </a:r>
            <a:r>
              <a:rPr kumimoji="0" lang="en-US" altLang="en-US" sz="3200" b="0" i="1"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but...</a:t>
            </a:r>
            <a:endParaRPr kumimoji="0" lang="en-US" altLang="en-US" sz="3200" b="0" i="1"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sp>
        <p:nvSpPr>
          <p:cNvPr id="31" name="Text Box 6"/>
          <p:cNvSpPr txBox="1">
            <a:spLocks noChangeArrowheads="1"/>
          </p:cNvSpPr>
          <p:nvPr/>
        </p:nvSpPr>
        <p:spPr bwMode="auto">
          <a:xfrm>
            <a:off x="914400" y="2261175"/>
            <a:ext cx="7580221" cy="237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457200" lvl="0" indent="-457200" eaLnBrk="1" hangingPunct="1">
              <a:spcBef>
                <a:spcPct val="50000"/>
              </a:spcBef>
              <a:buFont typeface="Arial" panose="020B0604020202020204" pitchFamily="34" charset="0"/>
              <a:buChar char="•"/>
              <a:defRPr/>
            </a:pPr>
            <a:r>
              <a:rPr kumimoji="0" lang="en-US" altLang="en-US" sz="27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They're </a:t>
            </a:r>
            <a:r>
              <a:rPr kumimoji="0" lang="en-US" altLang="en-US" sz="27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a:t>
            </a:r>
            <a:r>
              <a:rPr kumimoji="0" lang="en-US" altLang="en-US" sz="2700" b="1" i="1"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extra-optional</a:t>
            </a:r>
            <a:r>
              <a:rPr lang="en-US" altLang="en-US" sz="2700" dirty="0" smtClean="0">
                <a:solidFill>
                  <a:srgbClr val="000000"/>
                </a:solidFill>
                <a:latin typeface="Cambria" panose="02040503050406030204" pitchFamily="18" charset="0"/>
              </a:rPr>
              <a:t>“: no </a:t>
            </a:r>
            <a:r>
              <a:rPr lang="en-US" altLang="en-US" sz="2700" dirty="0" smtClean="0">
                <a:solidFill>
                  <a:srgbClr val="000000"/>
                </a:solidFill>
                <a:latin typeface="Cambria" panose="02040503050406030204" pitchFamily="18" charset="0"/>
              </a:rPr>
              <a:t>lab </a:t>
            </a:r>
            <a:r>
              <a:rPr lang="en-US" altLang="en-US" sz="2700" dirty="0" smtClean="0">
                <a:solidFill>
                  <a:srgbClr val="000000"/>
                </a:solidFill>
                <a:latin typeface="Cambria" panose="02040503050406030204" pitchFamily="18" charset="0"/>
              </a:rPr>
              <a:t>problem</a:t>
            </a:r>
            <a:endParaRPr kumimoji="0" lang="en-US" altLang="en-US" sz="2700" b="1" i="1"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endParaRPr>
          </a:p>
          <a:p>
            <a:pPr marL="457200" lvl="0" indent="-457200" eaLnBrk="1" hangingPunct="1">
              <a:spcBef>
                <a:spcPct val="50000"/>
              </a:spcBef>
              <a:buFont typeface="Arial" panose="020B0604020202020204" pitchFamily="34" charset="0"/>
              <a:buChar char="•"/>
              <a:defRPr/>
            </a:pPr>
            <a:r>
              <a:rPr lang="en-US" altLang="en-US" sz="2700" noProof="0" dirty="0" smtClean="0">
                <a:solidFill>
                  <a:srgbClr val="000000"/>
                </a:solidFill>
                <a:latin typeface="Cambria" panose="02040503050406030204" pitchFamily="18" charset="0"/>
              </a:rPr>
              <a:t>Lab time</a:t>
            </a:r>
            <a:r>
              <a:rPr lang="en-US" altLang="en-US" sz="2700" noProof="0" dirty="0" smtClean="0">
                <a:solidFill>
                  <a:srgbClr val="000000"/>
                </a:solidFill>
                <a:latin typeface="Cambria" panose="02040503050406030204" pitchFamily="18" charset="0"/>
              </a:rPr>
              <a:t>:  </a:t>
            </a:r>
            <a:r>
              <a:rPr kumimoji="0" lang="en-US" altLang="en-US" sz="2700" b="1" i="1" u="none" strike="noStrike" kern="1200" cap="none" spc="0" normalizeH="0" baseline="0" noProof="0" dirty="0" smtClean="0">
                <a:ln>
                  <a:noFill/>
                </a:ln>
                <a:solidFill>
                  <a:srgbClr val="C00000"/>
                </a:solidFill>
                <a:effectLst/>
                <a:uLnTx/>
                <a:uFillTx/>
                <a:latin typeface="Cambria" panose="02040503050406030204" pitchFamily="18" charset="0"/>
                <a:ea typeface="MS PGothic" pitchFamily="34" charset="-128"/>
                <a:cs typeface="+mn-cs"/>
              </a:rPr>
              <a:t>final </a:t>
            </a:r>
            <a:r>
              <a:rPr kumimoji="0" lang="en-US" altLang="en-US" sz="2700" b="1" i="1" u="none" strike="noStrike" kern="1200" cap="none" spc="0" normalizeH="0" baseline="0" noProof="0" dirty="0" smtClean="0">
                <a:ln>
                  <a:noFill/>
                </a:ln>
                <a:solidFill>
                  <a:srgbClr val="C00000"/>
                </a:solidFill>
                <a:effectLst/>
                <a:uLnTx/>
                <a:uFillTx/>
                <a:latin typeface="Cambria" panose="02040503050406030204" pitchFamily="18" charset="0"/>
                <a:ea typeface="MS PGothic" pitchFamily="34" charset="-128"/>
                <a:cs typeface="+mn-cs"/>
              </a:rPr>
              <a:t>projects</a:t>
            </a:r>
            <a:r>
              <a:rPr kumimoji="0" lang="en-US" altLang="en-US" sz="2700" b="0" i="0" u="none" strike="noStrike" kern="1200" cap="none" spc="0" normalizeH="0" noProof="0" dirty="0" smtClean="0">
                <a:ln>
                  <a:noFill/>
                </a:ln>
                <a:solidFill>
                  <a:srgbClr val="000000"/>
                </a:solidFill>
                <a:effectLst/>
                <a:uLnTx/>
                <a:uFillTx/>
                <a:latin typeface="Cambria" panose="02040503050406030204" pitchFamily="18" charset="0"/>
                <a:ea typeface="MS PGothic" pitchFamily="34" charset="-128"/>
                <a:cs typeface="+mn-cs"/>
              </a:rPr>
              <a:t> </a:t>
            </a:r>
            <a:r>
              <a:rPr kumimoji="0" lang="en-US" altLang="en-US" sz="2700" b="0" i="0" u="none" strike="noStrike" kern="1200" cap="none" spc="0" normalizeH="0" noProof="0" dirty="0" smtClean="0">
                <a:ln>
                  <a:noFill/>
                </a:ln>
                <a:solidFill>
                  <a:srgbClr val="000000"/>
                </a:solidFill>
                <a:effectLst/>
                <a:uLnTx/>
                <a:uFillTx/>
                <a:latin typeface="Cambria" panose="02040503050406030204" pitchFamily="18" charset="0"/>
                <a:ea typeface="MS PGothic" pitchFamily="34" charset="-128"/>
                <a:cs typeface="+mn-cs"/>
              </a:rPr>
              <a:t>a</a:t>
            </a:r>
            <a:r>
              <a:rPr kumimoji="0" lang="en-US" altLang="en-US" sz="27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ssistance + progress</a:t>
            </a:r>
          </a:p>
          <a:p>
            <a:pPr marL="457200" marR="0" lvl="0" indent="-4572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altLang="en-US" sz="27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There </a:t>
            </a:r>
            <a:r>
              <a:rPr kumimoji="0" lang="en-US" altLang="en-US" sz="27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are </a:t>
            </a:r>
            <a:r>
              <a:rPr kumimoji="0" lang="en-US" altLang="en-US" sz="2700" b="1" i="1" u="none" strike="noStrike" kern="1200" cap="none" spc="0" normalizeH="0" baseline="0" noProof="0" dirty="0" err="1" smtClean="0">
                <a:ln>
                  <a:noFill/>
                </a:ln>
                <a:solidFill>
                  <a:srgbClr val="009900"/>
                </a:solidFill>
                <a:effectLst/>
                <a:uLnTx/>
                <a:uFillTx/>
                <a:latin typeface="Cambria" panose="02040503050406030204" pitchFamily="18" charset="0"/>
                <a:ea typeface="MS PGothic" pitchFamily="34" charset="-128"/>
                <a:cs typeface="+mn-cs"/>
              </a:rPr>
              <a:t>theocomp</a:t>
            </a:r>
            <a:r>
              <a:rPr kumimoji="0" lang="en-US" altLang="en-US" sz="2700" b="0" i="1" u="none" strike="noStrike" kern="1200" cap="none" spc="0" normalizeH="0" baseline="0" noProof="0" dirty="0" smtClean="0">
                <a:ln>
                  <a:noFill/>
                </a:ln>
                <a:solidFill>
                  <a:srgbClr val="009900"/>
                </a:solidFill>
                <a:effectLst/>
                <a:uLnTx/>
                <a:uFillTx/>
                <a:latin typeface="Cambria" panose="02040503050406030204" pitchFamily="18" charset="0"/>
                <a:ea typeface="MS PGothic" pitchFamily="34" charset="-128"/>
                <a:cs typeface="+mn-cs"/>
              </a:rPr>
              <a:t> </a:t>
            </a:r>
            <a:r>
              <a:rPr kumimoji="0" lang="en-US" altLang="en-US" sz="27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problems, too   </a:t>
            </a:r>
            <a:r>
              <a:rPr kumimoji="0" lang="en-US" altLang="en-US" sz="18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a:t>
            </a:r>
            <a:r>
              <a:rPr kumimoji="0" lang="en-US" altLang="en-US" sz="1800" b="1" i="0" u="none" strike="noStrike" kern="1200" cap="none" spc="0" normalizeH="0" baseline="0" noProof="0" dirty="0" smtClean="0">
                <a:ln>
                  <a:noFill/>
                </a:ln>
                <a:solidFill>
                  <a:schemeClr val="bg1">
                    <a:lumMod val="65000"/>
                  </a:schemeClr>
                </a:solidFill>
                <a:effectLst/>
                <a:uLnTx/>
                <a:uFillTx/>
                <a:latin typeface="Cambria" panose="02040503050406030204" pitchFamily="18" charset="0"/>
                <a:ea typeface="MS PGothic" pitchFamily="34" charset="-128"/>
                <a:cs typeface="+mn-cs"/>
              </a:rPr>
              <a:t>hw13</a:t>
            </a:r>
            <a:r>
              <a:rPr kumimoji="0" lang="en-US" altLang="en-US" sz="18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a:t>
            </a:r>
            <a:endParaRPr kumimoji="0" lang="en-US" altLang="en-US" sz="27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endParaRPr>
          </a:p>
          <a:p>
            <a:pPr marL="457200" marR="0" lvl="0" indent="-4572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endParaRPr kumimoji="0" lang="en-US" altLang="en-US" sz="9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endParaRPr>
          </a:p>
          <a:p>
            <a:pPr marL="457200" marR="0" lvl="0" indent="-4572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Plus,  </a:t>
            </a:r>
            <a:r>
              <a:rPr kumimoji="0" lang="en-US" altLang="en-US" sz="18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hw13 </a:t>
            </a:r>
            <a:r>
              <a:rPr kumimoji="0" lang="en-US" altLang="en-US" sz="18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has up to +50 pts of extra credit!</a:t>
            </a:r>
            <a:endParaRPr kumimoji="0" lang="en-US" altLang="en-US" sz="27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sp>
        <p:nvSpPr>
          <p:cNvPr id="51" name="Rectangle 42"/>
          <p:cNvSpPr>
            <a:spLocks noChangeArrowheads="1"/>
          </p:cNvSpPr>
          <p:nvPr/>
        </p:nvSpPr>
        <p:spPr bwMode="auto">
          <a:xfrm>
            <a:off x="4572000" y="5412682"/>
            <a:ext cx="4924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9900"/>
                </a:solidFill>
                <a:effectLst/>
                <a:uLnTx/>
                <a:uFillTx/>
                <a:latin typeface="Comic Sans MS" pitchFamily="66" charset="0"/>
                <a:ea typeface="MS PGothic" pitchFamily="34" charset="-128"/>
                <a:cs typeface="+mn-cs"/>
              </a:rPr>
              <a:t>-</a:t>
            </a:r>
            <a:r>
              <a:rPr kumimoji="0" lang="en-US" altLang="en-US" sz="1600" b="1" i="0" u="none" strike="noStrike" kern="1200" cap="none" spc="0" normalizeH="0" baseline="0" noProof="0" dirty="0" smtClean="0">
                <a:ln>
                  <a:noFill/>
                </a:ln>
                <a:solidFill>
                  <a:srgbClr val="009900"/>
                </a:solidFill>
                <a:effectLst/>
                <a:uLnTx/>
                <a:uFillTx/>
                <a:latin typeface="Comic Sans MS" pitchFamily="66" charset="0"/>
                <a:ea typeface="MS PGothic" pitchFamily="34" charset="-128"/>
                <a:cs typeface="+mn-cs"/>
              </a:rPr>
              <a:t>2i</a:t>
            </a:r>
            <a:endParaRPr kumimoji="0" lang="en-US" altLang="en-US" sz="1600" b="1" i="0" u="none" strike="noStrike" kern="1200" cap="none" spc="0" normalizeH="0" baseline="0" noProof="0" dirty="0">
              <a:ln>
                <a:noFill/>
              </a:ln>
              <a:solidFill>
                <a:srgbClr val="009900"/>
              </a:solidFill>
              <a:effectLst/>
              <a:uLnTx/>
              <a:uFillTx/>
              <a:latin typeface="Comic Sans MS" pitchFamily="66" charset="0"/>
              <a:ea typeface="MS PGothic" pitchFamily="34" charset="-128"/>
              <a:cs typeface="+mn-cs"/>
            </a:endParaRPr>
          </a:p>
        </p:txBody>
      </p:sp>
      <p:sp>
        <p:nvSpPr>
          <p:cNvPr id="52" name="Rectangle 42"/>
          <p:cNvSpPr>
            <a:spLocks noChangeArrowheads="1"/>
          </p:cNvSpPr>
          <p:nvPr/>
        </p:nvSpPr>
        <p:spPr bwMode="auto">
          <a:xfrm>
            <a:off x="7384497" y="5531328"/>
            <a:ext cx="8451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smtClean="0">
                <a:ln>
                  <a:noFill/>
                </a:ln>
                <a:solidFill>
                  <a:srgbClr val="009900"/>
                </a:solidFill>
                <a:effectLst/>
                <a:uLnTx/>
                <a:uFillTx/>
                <a:latin typeface="Comic Sans MS" pitchFamily="66" charset="0"/>
                <a:ea typeface="MS PGothic" pitchFamily="34" charset="-128"/>
                <a:cs typeface="+mn-cs"/>
              </a:rPr>
              <a:t>or two!</a:t>
            </a:r>
            <a:endParaRPr kumimoji="0" lang="en-US" altLang="en-US" sz="1600" b="0" i="0" u="none" strike="noStrike" kern="1200" cap="none" spc="0" normalizeH="0" baseline="0" noProof="0" dirty="0">
              <a:ln>
                <a:noFill/>
              </a:ln>
              <a:solidFill>
                <a:srgbClr val="009900"/>
              </a:solidFill>
              <a:effectLst/>
              <a:uLnTx/>
              <a:uFillTx/>
              <a:latin typeface="Comic Sans MS" pitchFamily="66" charset="0"/>
              <a:ea typeface="MS PGothic" pitchFamily="34" charset="-128"/>
              <a:cs typeface="+mn-cs"/>
            </a:endParaRPr>
          </a:p>
        </p:txBody>
      </p:sp>
      <p:sp>
        <p:nvSpPr>
          <p:cNvPr id="53" name="Rectangle 42"/>
          <p:cNvSpPr>
            <a:spLocks noChangeArrowheads="1"/>
          </p:cNvSpPr>
          <p:nvPr/>
        </p:nvSpPr>
        <p:spPr bwMode="auto">
          <a:xfrm>
            <a:off x="914400" y="5742307"/>
            <a:ext cx="13229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smtClean="0">
                <a:ln>
                  <a:noFill/>
                </a:ln>
                <a:solidFill>
                  <a:srgbClr val="009900"/>
                </a:solidFill>
                <a:effectLst/>
                <a:uLnTx/>
                <a:uFillTx/>
                <a:latin typeface="Comic Sans MS" pitchFamily="66" charset="0"/>
                <a:ea typeface="MS PGothic" pitchFamily="34" charset="-128"/>
                <a:cs typeface="+mn-cs"/>
              </a:rPr>
              <a:t>Now we're in a state!</a:t>
            </a:r>
            <a:endParaRPr kumimoji="0" lang="en-US" altLang="en-US" sz="1600" b="0" i="0" u="none" strike="noStrike" kern="1200" cap="none" spc="0" normalizeH="0" baseline="0" noProof="0" dirty="0">
              <a:ln>
                <a:noFill/>
              </a:ln>
              <a:solidFill>
                <a:srgbClr val="009900"/>
              </a:solidFill>
              <a:effectLst/>
              <a:uLnTx/>
              <a:uFillTx/>
              <a:latin typeface="Comic Sans MS" pitchFamily="66" charset="0"/>
              <a:ea typeface="MS PGothic" pitchFamily="34" charset="-128"/>
              <a:cs typeface="+mn-cs"/>
            </a:endParaRPr>
          </a:p>
        </p:txBody>
      </p:sp>
      <p:sp>
        <p:nvSpPr>
          <p:cNvPr id="54" name="Line 44"/>
          <p:cNvSpPr>
            <a:spLocks noChangeShapeType="1"/>
          </p:cNvSpPr>
          <p:nvPr/>
        </p:nvSpPr>
        <p:spPr bwMode="auto">
          <a:xfrm>
            <a:off x="2107474" y="6094080"/>
            <a:ext cx="762001" cy="67009"/>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 name="Arc 1"/>
          <p:cNvSpPr/>
          <p:nvPr/>
        </p:nvSpPr>
        <p:spPr>
          <a:xfrm>
            <a:off x="3505200" y="5412682"/>
            <a:ext cx="2580118" cy="914400"/>
          </a:xfrm>
          <a:prstGeom prst="arc">
            <a:avLst>
              <a:gd name="adj1" fmla="val 11764589"/>
              <a:gd name="adj2" fmla="val 20628000"/>
            </a:avLst>
          </a:prstGeom>
          <a:ln w="19050">
            <a:solidFill>
              <a:srgbClr val="009900"/>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5" name="Arc 54"/>
          <p:cNvSpPr/>
          <p:nvPr/>
        </p:nvSpPr>
        <p:spPr>
          <a:xfrm flipH="1" flipV="1">
            <a:off x="3429000" y="5578072"/>
            <a:ext cx="2580118" cy="914400"/>
          </a:xfrm>
          <a:prstGeom prst="arc">
            <a:avLst>
              <a:gd name="adj1" fmla="val 11764589"/>
              <a:gd name="adj2" fmla="val 20628000"/>
            </a:avLst>
          </a:prstGeom>
          <a:ln w="19050">
            <a:solidFill>
              <a:srgbClr val="009900"/>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 name="Rectangle 2"/>
          <p:cNvSpPr/>
          <p:nvPr/>
        </p:nvSpPr>
        <p:spPr>
          <a:xfrm>
            <a:off x="7657351" y="2343852"/>
            <a:ext cx="1029449" cy="338554"/>
          </a:xfrm>
          <a:prstGeom prst="rect">
            <a:avLst/>
          </a:prstGeom>
          <a:solidFill>
            <a:srgbClr val="CCFFCC"/>
          </a:solid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no </a:t>
            </a:r>
            <a:r>
              <a:rPr kumimoji="0" lang="en-US" sz="1600" b="0" i="1"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sign-in</a:t>
            </a:r>
            <a:endParaRPr kumimoji="0" lang="en-US" sz="1600" b="0" i="1" u="none" strike="noStrike" kern="1200" cap="none" spc="0" normalizeH="0" baseline="0" noProof="0" dirty="0">
              <a:ln>
                <a:noFill/>
              </a:ln>
              <a:solidFill>
                <a:srgbClr val="000000"/>
              </a:solidFill>
              <a:effectLst/>
              <a:uLnTx/>
              <a:uFillTx/>
              <a:ea typeface="MS PGothic" pitchFamily="34" charset="-128"/>
              <a:cs typeface="+mn-cs"/>
            </a:endParaRPr>
          </a:p>
        </p:txBody>
      </p:sp>
    </p:spTree>
    <p:extLst>
      <p:ext uri="{BB962C8B-B14F-4D97-AF65-F5344CB8AC3E}">
        <p14:creationId xmlns:p14="http://schemas.microsoft.com/office/powerpoint/2010/main" val="741112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139" y="685800"/>
            <a:ext cx="7580953" cy="5803175"/>
          </a:xfrm>
          <a:prstGeom prst="rect">
            <a:avLst/>
          </a:prstGeom>
        </p:spPr>
      </p:pic>
      <p:sp>
        <p:nvSpPr>
          <p:cNvPr id="19460" name="Text Box 5"/>
          <p:cNvSpPr txBox="1">
            <a:spLocks noChangeArrowheads="1"/>
          </p:cNvSpPr>
          <p:nvPr/>
        </p:nvSpPr>
        <p:spPr bwMode="auto">
          <a:xfrm>
            <a:off x="4724400" y="838200"/>
            <a:ext cx="3048000" cy="1384995"/>
          </a:xfrm>
          <a:prstGeom prst="rect">
            <a:avLst/>
          </a:prstGeom>
          <a:solidFill>
            <a:schemeClr val="bg1"/>
          </a:solidFill>
          <a:ln>
            <a:noFill/>
          </a:ln>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200" b="1" i="1"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The project page...</a:t>
            </a:r>
            <a:endParaRPr kumimoji="0" lang="en-US" altLang="en-US" sz="42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spTree>
    <p:extLst>
      <p:ext uri="{BB962C8B-B14F-4D97-AF65-F5344CB8AC3E}">
        <p14:creationId xmlns:p14="http://schemas.microsoft.com/office/powerpoint/2010/main" val="30494220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5550" y="4038600"/>
            <a:ext cx="3911600" cy="26670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1269" name="Picture 8" descr="Picture 10"/>
          <p:cNvPicPr>
            <a:picLocks noChangeAspect="1" noChangeArrowheads="1"/>
          </p:cNvPicPr>
          <p:nvPr/>
        </p:nvPicPr>
        <p:blipFill>
          <a:blip r:embed="rId4"/>
          <a:srcRect/>
          <a:stretch>
            <a:fillRect/>
          </a:stretch>
        </p:blipFill>
        <p:spPr bwMode="auto">
          <a:xfrm>
            <a:off x="2362200" y="2097088"/>
            <a:ext cx="3924300" cy="2516187"/>
          </a:xfrm>
          <a:prstGeom prst="rect">
            <a:avLst/>
          </a:prstGeom>
          <a:noFill/>
          <a:ln w="38100">
            <a:solidFill>
              <a:schemeClr val="bg1"/>
            </a:solidFill>
            <a:miter lim="800000"/>
            <a:headEnd/>
            <a:tailEnd/>
          </a:ln>
        </p:spPr>
      </p:pic>
      <p:sp>
        <p:nvSpPr>
          <p:cNvPr id="19460" name="Text Box 5"/>
          <p:cNvSpPr txBox="1">
            <a:spLocks noChangeArrowheads="1"/>
          </p:cNvSpPr>
          <p:nvPr/>
        </p:nvSpPr>
        <p:spPr bwMode="auto">
          <a:xfrm>
            <a:off x="4473575" y="160338"/>
            <a:ext cx="40433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200" b="1" i="1"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The projects...</a:t>
            </a:r>
            <a:endParaRPr kumimoji="0" lang="en-US" altLang="en-US" sz="42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sp>
        <p:nvSpPr>
          <p:cNvPr id="19461" name="Rectangle 11"/>
          <p:cNvSpPr>
            <a:spLocks noChangeArrowheads="1"/>
          </p:cNvSpPr>
          <p:nvPr/>
        </p:nvSpPr>
        <p:spPr bwMode="auto">
          <a:xfrm>
            <a:off x="3163396" y="2816225"/>
            <a:ext cx="2480936" cy="1077218"/>
          </a:xfrm>
          <a:prstGeom prst="rect">
            <a:avLst/>
          </a:prstGeom>
          <a:solidFill>
            <a:srgbClr val="CCFFCC"/>
          </a:solidFill>
          <a:ln w="12700">
            <a:solidFill>
              <a:schemeClr val="bg1"/>
            </a:solidFill>
            <a:round/>
            <a:headEnd/>
            <a:tailEnd/>
          </a:ln>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6400" b="0" i="0" u="none" strike="noStrike" kern="1200" cap="none" spc="0" normalizeH="0" baseline="0" noProof="0" dirty="0" err="1" smtClean="0">
                <a:ln>
                  <a:noFill/>
                </a:ln>
                <a:solidFill>
                  <a:srgbClr val="000000"/>
                </a:solidFill>
                <a:effectLst/>
                <a:uLnTx/>
                <a:uFillTx/>
                <a:latin typeface="Cambria" panose="02040503050406030204" pitchFamily="18" charset="0"/>
                <a:ea typeface="MS PGothic" pitchFamily="34" charset="-128"/>
                <a:cs typeface="+mn-cs"/>
              </a:rPr>
              <a:t>TextID</a:t>
            </a:r>
            <a:endParaRPr kumimoji="0" lang="en-US" altLang="en-US" sz="64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sp>
        <p:nvSpPr>
          <p:cNvPr id="19462" name="Rectangle 13"/>
          <p:cNvSpPr>
            <a:spLocks noChangeArrowheads="1"/>
          </p:cNvSpPr>
          <p:nvPr/>
        </p:nvSpPr>
        <p:spPr bwMode="auto">
          <a:xfrm>
            <a:off x="5453918" y="4833938"/>
            <a:ext cx="3073278" cy="1077218"/>
          </a:xfrm>
          <a:prstGeom prst="rect">
            <a:avLst/>
          </a:prstGeom>
          <a:solidFill>
            <a:srgbClr val="FCD4C8"/>
          </a:solidFill>
          <a:ln w="12700">
            <a:solidFill>
              <a:schemeClr val="bg1"/>
            </a:solidFill>
            <a:round/>
            <a:headEnd/>
            <a:tailEnd/>
          </a:ln>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6400" b="0" i="0" u="none" strike="noStrike" kern="1200" cap="none" spc="0" normalizeH="0" baseline="0" noProof="0" dirty="0" err="1">
                <a:ln>
                  <a:noFill/>
                </a:ln>
                <a:solidFill>
                  <a:srgbClr val="000000"/>
                </a:solidFill>
                <a:effectLst/>
                <a:uLnTx/>
                <a:uFillTx/>
                <a:latin typeface="Cambria" panose="02040503050406030204" pitchFamily="18" charset="0"/>
                <a:ea typeface="MS PGothic" pitchFamily="34" charset="-128"/>
                <a:cs typeface="+mn-cs"/>
              </a:rPr>
              <a:t>Picobot</a:t>
            </a:r>
            <a:r>
              <a:rPr kumimoji="0" lang="en-US" altLang="en-US" sz="64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a:t>
            </a:r>
          </a:p>
        </p:txBody>
      </p:sp>
      <p:pic>
        <p:nvPicPr>
          <p:cNvPr id="19463" name="Picture 6" descr="po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60338"/>
            <a:ext cx="3448050" cy="2506662"/>
          </a:xfrm>
          <a:prstGeom prst="rect">
            <a:avLst/>
          </a:prstGeom>
          <a:noFill/>
          <a:ln w="38100">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9464" name="Rectangle 10"/>
          <p:cNvSpPr>
            <a:spLocks noChangeArrowheads="1"/>
          </p:cNvSpPr>
          <p:nvPr/>
        </p:nvSpPr>
        <p:spPr bwMode="auto">
          <a:xfrm>
            <a:off x="934031" y="874713"/>
            <a:ext cx="2226059" cy="1077218"/>
          </a:xfrm>
          <a:prstGeom prst="rect">
            <a:avLst/>
          </a:prstGeom>
          <a:solidFill>
            <a:srgbClr val="CCECFF"/>
          </a:solidFill>
          <a:ln w="12700">
            <a:solidFill>
              <a:schemeClr val="bg1"/>
            </a:solidFill>
            <a:round/>
            <a:headEnd/>
            <a:tailEnd/>
          </a:ln>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6400" b="0" i="0" u="none" strike="noStrike" kern="1200" cap="none" spc="0" normalizeH="0" baseline="0" noProof="0" dirty="0" err="1" smtClean="0">
                <a:ln>
                  <a:noFill/>
                </a:ln>
                <a:solidFill>
                  <a:srgbClr val="000000"/>
                </a:solidFill>
                <a:effectLst/>
                <a:uLnTx/>
                <a:uFillTx/>
                <a:latin typeface="Cambria" panose="02040503050406030204" pitchFamily="18" charset="0"/>
                <a:ea typeface="MS PGothic" pitchFamily="34" charset="-128"/>
                <a:cs typeface="+mn-cs"/>
              </a:rPr>
              <a:t>VPool</a:t>
            </a:r>
            <a:endParaRPr kumimoji="0" lang="en-US" altLang="en-US" sz="64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pic>
        <p:nvPicPr>
          <p:cNvPr id="2" name="Picture 1"/>
          <p:cNvPicPr>
            <a:picLocks noChangeAspect="1"/>
          </p:cNvPicPr>
          <p:nvPr/>
        </p:nvPicPr>
        <p:blipFill>
          <a:blip r:embed="rId6"/>
          <a:stretch>
            <a:fillRect/>
          </a:stretch>
        </p:blipFill>
        <p:spPr>
          <a:xfrm>
            <a:off x="109130" y="4398056"/>
            <a:ext cx="2372540" cy="2372540"/>
          </a:xfrm>
          <a:prstGeom prst="rect">
            <a:avLst/>
          </a:prstGeom>
        </p:spPr>
      </p:pic>
      <p:sp>
        <p:nvSpPr>
          <p:cNvPr id="12" name="Rectangle 11"/>
          <p:cNvSpPr>
            <a:spLocks noChangeArrowheads="1"/>
          </p:cNvSpPr>
          <p:nvPr/>
        </p:nvSpPr>
        <p:spPr bwMode="auto">
          <a:xfrm>
            <a:off x="213352" y="3644723"/>
            <a:ext cx="2060179" cy="1077218"/>
          </a:xfrm>
          <a:prstGeom prst="rect">
            <a:avLst/>
          </a:prstGeom>
          <a:solidFill>
            <a:srgbClr val="FFCCFF"/>
          </a:solidFill>
          <a:ln w="12700">
            <a:solidFill>
              <a:schemeClr val="bg1"/>
            </a:solidFill>
            <a:round/>
            <a:headEnd/>
            <a:tailEnd/>
          </a:ln>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64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C4 AI</a:t>
            </a:r>
            <a:endParaRPr kumimoji="0" lang="en-US" altLang="en-US" sz="64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spTree>
    <p:extLst>
      <p:ext uri="{BB962C8B-B14F-4D97-AF65-F5344CB8AC3E}">
        <p14:creationId xmlns:p14="http://schemas.microsoft.com/office/powerpoint/2010/main" val="1145847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9"/>
          <p:cNvSpPr txBox="1">
            <a:spLocks noChangeArrowheads="1"/>
          </p:cNvSpPr>
          <p:nvPr/>
        </p:nvSpPr>
        <p:spPr bwMode="auto">
          <a:xfrm>
            <a:off x="304800" y="228600"/>
            <a:ext cx="7620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r>
              <a:rPr lang="en-US" sz="4200" dirty="0" smtClean="0">
                <a:latin typeface="Cambria" panose="02040503050406030204" pitchFamily="18" charset="0"/>
              </a:rPr>
              <a:t>Connect Four ...</a:t>
            </a:r>
            <a:endParaRPr lang="en-US" sz="4200" dirty="0">
              <a:latin typeface="Cambria" panose="02040503050406030204" pitchFamily="18" charset="0"/>
            </a:endParaRPr>
          </a:p>
        </p:txBody>
      </p:sp>
      <p:sp>
        <p:nvSpPr>
          <p:cNvPr id="13" name="Text Box 9"/>
          <p:cNvSpPr txBox="1">
            <a:spLocks noChangeArrowheads="1"/>
          </p:cNvSpPr>
          <p:nvPr/>
        </p:nvSpPr>
        <p:spPr bwMode="auto">
          <a:xfrm>
            <a:off x="1066800" y="11430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571500" indent="-571500">
              <a:spcBef>
                <a:spcPct val="50000"/>
              </a:spcBef>
              <a:buFont typeface="Arial" panose="020B0604020202020204" pitchFamily="34" charset="0"/>
              <a:buChar char="•"/>
            </a:pPr>
            <a:r>
              <a:rPr lang="en-US" dirty="0" smtClean="0">
                <a:latin typeface="Cambria" panose="02040503050406030204" pitchFamily="18" charset="0"/>
              </a:rPr>
              <a:t>Create an N-ply </a:t>
            </a:r>
            <a:r>
              <a:rPr lang="en-US" dirty="0" err="1" smtClean="0">
                <a:latin typeface="Cambria" panose="02040503050406030204" pitchFamily="18" charset="0"/>
              </a:rPr>
              <a:t>lookahead</a:t>
            </a:r>
            <a:endParaRPr lang="en-US" dirty="0">
              <a:latin typeface="Cambria" panose="02040503050406030204" pitchFamily="18" charset="0"/>
            </a:endParaRPr>
          </a:p>
        </p:txBody>
      </p:sp>
      <p:sp>
        <p:nvSpPr>
          <p:cNvPr id="14" name="Text Box 9"/>
          <p:cNvSpPr txBox="1">
            <a:spLocks noChangeArrowheads="1"/>
          </p:cNvSpPr>
          <p:nvPr/>
        </p:nvSpPr>
        <p:spPr bwMode="auto">
          <a:xfrm>
            <a:off x="1066800" y="1780401"/>
            <a:ext cx="6553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571500" indent="-571500">
              <a:spcBef>
                <a:spcPct val="50000"/>
              </a:spcBef>
              <a:buFont typeface="Arial" panose="020B0604020202020204" pitchFamily="34" charset="0"/>
              <a:buChar char="•"/>
            </a:pPr>
            <a:r>
              <a:rPr lang="en-US" dirty="0" smtClean="0">
                <a:latin typeface="Cambria" panose="02040503050406030204" pitchFamily="18" charset="0"/>
              </a:rPr>
              <a:t>Allow computer vs. computer and computer vs. human games of any difficulty...</a:t>
            </a:r>
            <a:endParaRPr lang="en-US" dirty="0">
              <a:latin typeface="Cambria" panose="02040503050406030204" pitchFamily="18" charset="0"/>
            </a:endParaRPr>
          </a:p>
        </p:txBody>
      </p:sp>
      <p:sp>
        <p:nvSpPr>
          <p:cNvPr id="15" name="Text Box 9"/>
          <p:cNvSpPr txBox="1">
            <a:spLocks noChangeArrowheads="1"/>
          </p:cNvSpPr>
          <p:nvPr/>
        </p:nvSpPr>
        <p:spPr bwMode="auto">
          <a:xfrm>
            <a:off x="1068946" y="2811819"/>
            <a:ext cx="6553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571500" indent="-571500">
              <a:spcBef>
                <a:spcPct val="50000"/>
              </a:spcBef>
              <a:buFont typeface="Arial" panose="020B0604020202020204" pitchFamily="34" charset="0"/>
              <a:buChar char="•"/>
            </a:pPr>
            <a:r>
              <a:rPr lang="en-US" dirty="0" smtClean="0">
                <a:latin typeface="Cambria" panose="02040503050406030204" pitchFamily="18" charset="0"/>
              </a:rPr>
              <a:t>Extend the game in some way:</a:t>
            </a:r>
            <a:endParaRPr lang="en-US" dirty="0">
              <a:latin typeface="Cambria" panose="02040503050406030204" pitchFamily="18" charset="0"/>
            </a:endParaRPr>
          </a:p>
        </p:txBody>
      </p:sp>
      <p:sp>
        <p:nvSpPr>
          <p:cNvPr id="16" name="Text Box 9"/>
          <p:cNvSpPr txBox="1">
            <a:spLocks noChangeArrowheads="1"/>
          </p:cNvSpPr>
          <p:nvPr/>
        </p:nvSpPr>
        <p:spPr bwMode="auto">
          <a:xfrm>
            <a:off x="304800" y="3581400"/>
            <a:ext cx="3276600" cy="461665"/>
          </a:xfrm>
          <a:prstGeom prst="rect">
            <a:avLst/>
          </a:prstGeom>
          <a:solidFill>
            <a:srgbClr val="FFC000"/>
          </a:solidFill>
          <a:ln>
            <a:noFill/>
          </a:ln>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Bef>
                <a:spcPct val="50000"/>
              </a:spcBef>
            </a:pPr>
            <a:r>
              <a:rPr lang="en-US" dirty="0" smtClean="0">
                <a:latin typeface="Cambria" panose="02040503050406030204" pitchFamily="18" charset="0"/>
              </a:rPr>
              <a:t>(</a:t>
            </a:r>
            <a:r>
              <a:rPr lang="en-US" b="1" dirty="0" smtClean="0">
                <a:latin typeface="Cambria" panose="02040503050406030204" pitchFamily="18" charset="0"/>
              </a:rPr>
              <a:t>1</a:t>
            </a:r>
            <a:r>
              <a:rPr lang="en-US" dirty="0" smtClean="0">
                <a:latin typeface="Cambria" panose="02040503050406030204" pitchFamily="18" charset="0"/>
              </a:rPr>
              <a:t>)  Change the rules! </a:t>
            </a:r>
            <a:endParaRPr lang="en-US" dirty="0">
              <a:latin typeface="Cambria" panose="02040503050406030204" pitchFamily="18" charset="0"/>
            </a:endParaRPr>
          </a:p>
        </p:txBody>
      </p:sp>
      <p:sp>
        <p:nvSpPr>
          <p:cNvPr id="17" name="Text Box 9"/>
          <p:cNvSpPr txBox="1">
            <a:spLocks noChangeArrowheads="1"/>
          </p:cNvSpPr>
          <p:nvPr/>
        </p:nvSpPr>
        <p:spPr bwMode="auto">
          <a:xfrm>
            <a:off x="1189683" y="6117813"/>
            <a:ext cx="1536879" cy="461665"/>
          </a:xfrm>
          <a:prstGeom prst="rect">
            <a:avLst/>
          </a:prstGeom>
          <a:solidFill>
            <a:srgbClr val="FFEFD7"/>
          </a:solidFill>
          <a:ln>
            <a:noFill/>
          </a:ln>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Bef>
                <a:spcPct val="50000"/>
              </a:spcBef>
            </a:pPr>
            <a:r>
              <a:rPr lang="en-US" dirty="0" smtClean="0">
                <a:latin typeface="Cambria" panose="02040503050406030204" pitchFamily="18" charset="0"/>
              </a:rPr>
              <a:t>Tetris</a:t>
            </a:r>
            <a:endParaRPr lang="en-US" dirty="0">
              <a:latin typeface="Cambria" panose="02040503050406030204" pitchFamily="18" charset="0"/>
            </a:endParaRPr>
          </a:p>
        </p:txBody>
      </p:sp>
      <p:sp>
        <p:nvSpPr>
          <p:cNvPr id="18" name="Text Box 9"/>
          <p:cNvSpPr txBox="1">
            <a:spLocks noChangeArrowheads="1"/>
          </p:cNvSpPr>
          <p:nvPr/>
        </p:nvSpPr>
        <p:spPr bwMode="auto">
          <a:xfrm>
            <a:off x="1189685" y="4215503"/>
            <a:ext cx="1536879" cy="461665"/>
          </a:xfrm>
          <a:prstGeom prst="rect">
            <a:avLst/>
          </a:prstGeom>
          <a:solidFill>
            <a:srgbClr val="FFEFD7"/>
          </a:solidFill>
          <a:ln>
            <a:noFill/>
          </a:ln>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Bef>
                <a:spcPct val="50000"/>
              </a:spcBef>
            </a:pPr>
            <a:r>
              <a:rPr lang="en-US" dirty="0" smtClean="0">
                <a:latin typeface="Cambria" panose="02040503050406030204" pitchFamily="18" charset="0"/>
              </a:rPr>
              <a:t>Gravity</a:t>
            </a:r>
            <a:endParaRPr lang="en-US" dirty="0">
              <a:latin typeface="Cambria" panose="02040503050406030204" pitchFamily="18" charset="0"/>
            </a:endParaRPr>
          </a:p>
        </p:txBody>
      </p:sp>
      <p:sp>
        <p:nvSpPr>
          <p:cNvPr id="19" name="Text Box 9"/>
          <p:cNvSpPr txBox="1">
            <a:spLocks noChangeArrowheads="1"/>
          </p:cNvSpPr>
          <p:nvPr/>
        </p:nvSpPr>
        <p:spPr bwMode="auto">
          <a:xfrm>
            <a:off x="914666" y="4849606"/>
            <a:ext cx="2086915" cy="461665"/>
          </a:xfrm>
          <a:prstGeom prst="rect">
            <a:avLst/>
          </a:prstGeom>
          <a:solidFill>
            <a:srgbClr val="FFEFD7"/>
          </a:solidFill>
          <a:ln>
            <a:noFill/>
          </a:ln>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Bef>
                <a:spcPct val="50000"/>
              </a:spcBef>
            </a:pPr>
            <a:r>
              <a:rPr lang="en-US" dirty="0" smtClean="0">
                <a:latin typeface="Cambria" panose="02040503050406030204" pitchFamily="18" charset="0"/>
              </a:rPr>
              <a:t>Randomness</a:t>
            </a:r>
            <a:endParaRPr lang="en-US" dirty="0">
              <a:latin typeface="Cambria" panose="02040503050406030204" pitchFamily="18" charset="0"/>
            </a:endParaRPr>
          </a:p>
        </p:txBody>
      </p:sp>
      <p:sp>
        <p:nvSpPr>
          <p:cNvPr id="20" name="Text Box 9"/>
          <p:cNvSpPr txBox="1">
            <a:spLocks noChangeArrowheads="1"/>
          </p:cNvSpPr>
          <p:nvPr/>
        </p:nvSpPr>
        <p:spPr bwMode="auto">
          <a:xfrm>
            <a:off x="1119923" y="5483709"/>
            <a:ext cx="1676400" cy="461665"/>
          </a:xfrm>
          <a:prstGeom prst="rect">
            <a:avLst/>
          </a:prstGeom>
          <a:solidFill>
            <a:srgbClr val="FFEFD7"/>
          </a:solidFill>
          <a:ln>
            <a:noFill/>
          </a:ln>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Bef>
                <a:spcPct val="50000"/>
              </a:spcBef>
            </a:pPr>
            <a:r>
              <a:rPr lang="en-US" dirty="0" err="1" smtClean="0">
                <a:latin typeface="Cambria" panose="02040503050406030204" pitchFamily="18" charset="0"/>
              </a:rPr>
              <a:t>WildCards</a:t>
            </a:r>
            <a:endParaRPr lang="en-US" dirty="0">
              <a:latin typeface="Cambria" panose="02040503050406030204" pitchFamily="18" charset="0"/>
            </a:endParaRPr>
          </a:p>
        </p:txBody>
      </p:sp>
      <p:sp>
        <p:nvSpPr>
          <p:cNvPr id="21" name="Text Box 9"/>
          <p:cNvSpPr txBox="1">
            <a:spLocks noChangeArrowheads="1"/>
          </p:cNvSpPr>
          <p:nvPr/>
        </p:nvSpPr>
        <p:spPr bwMode="auto">
          <a:xfrm>
            <a:off x="4343400" y="3886200"/>
            <a:ext cx="2209800" cy="461665"/>
          </a:xfrm>
          <a:prstGeom prst="rect">
            <a:avLst/>
          </a:prstGeom>
          <a:solidFill>
            <a:srgbClr val="000AF9"/>
          </a:solidFill>
          <a:ln>
            <a:noFill/>
          </a:ln>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Bef>
                <a:spcPct val="50000"/>
              </a:spcBef>
            </a:pPr>
            <a:r>
              <a:rPr lang="en-US" b="1" dirty="0" smtClean="0">
                <a:solidFill>
                  <a:schemeClr val="bg1"/>
                </a:solidFill>
                <a:latin typeface="Cambria" panose="02040503050406030204" pitchFamily="18" charset="0"/>
              </a:rPr>
              <a:t>(</a:t>
            </a:r>
            <a:r>
              <a:rPr lang="en-US" b="1" dirty="0">
                <a:solidFill>
                  <a:schemeClr val="bg1"/>
                </a:solidFill>
                <a:latin typeface="Cambria" panose="02040503050406030204" pitchFamily="18" charset="0"/>
              </a:rPr>
              <a:t>2</a:t>
            </a:r>
            <a:r>
              <a:rPr lang="en-US" b="1" dirty="0" smtClean="0">
                <a:solidFill>
                  <a:schemeClr val="bg1"/>
                </a:solidFill>
                <a:latin typeface="Cambria" panose="02040503050406030204" pitchFamily="18" charset="0"/>
              </a:rPr>
              <a:t>)  Graphics</a:t>
            </a:r>
            <a:endParaRPr lang="en-US" b="1" dirty="0">
              <a:solidFill>
                <a:schemeClr val="bg1"/>
              </a:solidFill>
              <a:latin typeface="Cambria" panose="02040503050406030204" pitchFamily="18" charset="0"/>
            </a:endParaRPr>
          </a:p>
        </p:txBody>
      </p:sp>
      <p:sp>
        <p:nvSpPr>
          <p:cNvPr id="26" name="Text Box 9"/>
          <p:cNvSpPr txBox="1">
            <a:spLocks noChangeArrowheads="1"/>
          </p:cNvSpPr>
          <p:nvPr/>
        </p:nvSpPr>
        <p:spPr bwMode="auto">
          <a:xfrm>
            <a:off x="6019800" y="6030861"/>
            <a:ext cx="2209800" cy="461665"/>
          </a:xfrm>
          <a:prstGeom prst="rect">
            <a:avLst/>
          </a:prstGeom>
          <a:solidFill>
            <a:schemeClr val="bg1">
              <a:lumMod val="75000"/>
            </a:schemeClr>
          </a:solidFill>
          <a:ln>
            <a:noFill/>
          </a:ln>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Bef>
                <a:spcPct val="50000"/>
              </a:spcBef>
            </a:pPr>
            <a:r>
              <a:rPr lang="en-US" dirty="0" smtClean="0">
                <a:latin typeface="Cambria" panose="02040503050406030204" pitchFamily="18" charset="0"/>
              </a:rPr>
              <a:t>(</a:t>
            </a:r>
            <a:r>
              <a:rPr lang="en-US" b="1" dirty="0" smtClean="0">
                <a:latin typeface="Cambria" panose="02040503050406030204" pitchFamily="18" charset="0"/>
              </a:rPr>
              <a:t>3</a:t>
            </a:r>
            <a:r>
              <a:rPr lang="en-US" dirty="0" smtClean="0">
                <a:latin typeface="Cambria" panose="02040503050406030204" pitchFamily="18" charset="0"/>
              </a:rPr>
              <a:t>) Tourney!</a:t>
            </a:r>
            <a:endParaRPr lang="en-US" dirty="0">
              <a:latin typeface="Cambria" panose="02040503050406030204" pitchFamily="18" charset="0"/>
            </a:endParaRPr>
          </a:p>
        </p:txBody>
      </p:sp>
      <p:sp>
        <p:nvSpPr>
          <p:cNvPr id="27" name="Text Box 9"/>
          <p:cNvSpPr txBox="1">
            <a:spLocks noChangeArrowheads="1"/>
          </p:cNvSpPr>
          <p:nvPr/>
        </p:nvSpPr>
        <p:spPr bwMode="auto">
          <a:xfrm>
            <a:off x="4717693" y="4494406"/>
            <a:ext cx="1536879" cy="461665"/>
          </a:xfrm>
          <a:prstGeom prst="rect">
            <a:avLst/>
          </a:prstGeom>
          <a:solidFill>
            <a:srgbClr val="CCECFF"/>
          </a:solidFill>
          <a:ln>
            <a:noFill/>
          </a:ln>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Bef>
                <a:spcPct val="50000"/>
              </a:spcBef>
            </a:pPr>
            <a:r>
              <a:rPr lang="en-US" dirty="0" smtClean="0">
                <a:latin typeface="Cambria" panose="02040503050406030204" pitchFamily="18" charset="0"/>
              </a:rPr>
              <a:t>2d or 3d</a:t>
            </a:r>
            <a:endParaRPr lang="en-US" dirty="0">
              <a:latin typeface="Cambria" panose="02040503050406030204" pitchFamily="18" charset="0"/>
            </a:endParaRPr>
          </a:p>
        </p:txBody>
      </p:sp>
      <p:sp>
        <p:nvSpPr>
          <p:cNvPr id="28" name="Text Box 9"/>
          <p:cNvSpPr txBox="1">
            <a:spLocks noChangeArrowheads="1"/>
          </p:cNvSpPr>
          <p:nvPr/>
        </p:nvSpPr>
        <p:spPr bwMode="auto">
          <a:xfrm>
            <a:off x="4442674" y="5056784"/>
            <a:ext cx="2086915" cy="461665"/>
          </a:xfrm>
          <a:prstGeom prst="rect">
            <a:avLst/>
          </a:prstGeom>
          <a:solidFill>
            <a:srgbClr val="CCECFF"/>
          </a:solidFill>
          <a:ln>
            <a:noFill/>
          </a:ln>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Bef>
                <a:spcPct val="50000"/>
              </a:spcBef>
            </a:pPr>
            <a:r>
              <a:rPr lang="en-US" dirty="0" smtClean="0">
                <a:latin typeface="Cambria" panose="02040503050406030204" pitchFamily="18" charset="0"/>
              </a:rPr>
              <a:t>or, even, web...</a:t>
            </a:r>
            <a:endParaRPr lang="en-US" dirty="0">
              <a:latin typeface="Cambria" panose="02040503050406030204" pitchFamily="18" charset="0"/>
            </a:endParaRPr>
          </a:p>
        </p:txBody>
      </p:sp>
      <p:sp>
        <p:nvSpPr>
          <p:cNvPr id="3" name="Right Arrow 2"/>
          <p:cNvSpPr/>
          <p:nvPr/>
        </p:nvSpPr>
        <p:spPr>
          <a:xfrm>
            <a:off x="6858000" y="4215503"/>
            <a:ext cx="1752600" cy="864935"/>
          </a:xfrm>
          <a:prstGeom prst="rightArrow">
            <a:avLst/>
          </a:prstGeom>
          <a:solidFill>
            <a:srgbClr val="CCECFF"/>
          </a:solidFill>
          <a:ln>
            <a:solidFill>
              <a:srgbClr val="000AF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3990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000628" y="3406003"/>
            <a:ext cx="3018466" cy="2001374"/>
          </a:xfrm>
          <a:prstGeom prst="rect">
            <a:avLst/>
          </a:prstGeom>
        </p:spPr>
      </p:pic>
      <p:sp>
        <p:nvSpPr>
          <p:cNvPr id="36867" name="Text Box 9"/>
          <p:cNvSpPr txBox="1">
            <a:spLocks noChangeArrowheads="1"/>
          </p:cNvSpPr>
          <p:nvPr/>
        </p:nvSpPr>
        <p:spPr bwMode="auto">
          <a:xfrm>
            <a:off x="37563" y="34567"/>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r>
              <a:rPr lang="en-US" sz="4000" dirty="0" smtClean="0">
                <a:latin typeface="Cambria" panose="02040503050406030204" pitchFamily="18" charset="0"/>
              </a:rPr>
              <a:t>Connecting Connect Four ...</a:t>
            </a:r>
            <a:endParaRPr lang="en-US" sz="4000" dirty="0">
              <a:latin typeface="Cambria" panose="02040503050406030204" pitchFamily="18" charset="0"/>
            </a:endParaRPr>
          </a:p>
        </p:txBody>
      </p:sp>
      <p:sp>
        <p:nvSpPr>
          <p:cNvPr id="130" name="Text Box 9"/>
          <p:cNvSpPr txBox="1">
            <a:spLocks noChangeArrowheads="1"/>
          </p:cNvSpPr>
          <p:nvPr/>
        </p:nvSpPr>
        <p:spPr bwMode="auto">
          <a:xfrm>
            <a:off x="1447800" y="60801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a:spcBef>
                <a:spcPct val="50000"/>
              </a:spcBef>
            </a:pPr>
            <a:r>
              <a:rPr lang="en-US" sz="4000" dirty="0" smtClean="0">
                <a:latin typeface="Cambria" panose="02040503050406030204" pitchFamily="18" charset="0"/>
              </a:rPr>
              <a:t>... to other strategy games.</a:t>
            </a:r>
            <a:endParaRPr lang="en-US" sz="4000" dirty="0">
              <a:latin typeface="Cambria" panose="02040503050406030204" pitchFamily="18" charset="0"/>
            </a:endParaRPr>
          </a:p>
        </p:txBody>
      </p:sp>
      <p:pic>
        <p:nvPicPr>
          <p:cNvPr id="3" name="Picture 2"/>
          <p:cNvPicPr>
            <a:picLocks noChangeAspect="1"/>
          </p:cNvPicPr>
          <p:nvPr/>
        </p:nvPicPr>
        <p:blipFill>
          <a:blip r:embed="rId4"/>
          <a:stretch>
            <a:fillRect/>
          </a:stretch>
        </p:blipFill>
        <p:spPr>
          <a:xfrm>
            <a:off x="5000628" y="977292"/>
            <a:ext cx="2743200" cy="2336800"/>
          </a:xfrm>
          <a:prstGeom prst="rect">
            <a:avLst/>
          </a:prstGeom>
        </p:spPr>
      </p:pic>
      <p:pic>
        <p:nvPicPr>
          <p:cNvPr id="4" name="Picture 3"/>
          <p:cNvPicPr>
            <a:picLocks noChangeAspect="1"/>
          </p:cNvPicPr>
          <p:nvPr/>
        </p:nvPicPr>
        <p:blipFill>
          <a:blip r:embed="rId5"/>
          <a:stretch>
            <a:fillRect/>
          </a:stretch>
        </p:blipFill>
        <p:spPr>
          <a:xfrm>
            <a:off x="1362075" y="3084606"/>
            <a:ext cx="3057525" cy="2322771"/>
          </a:xfrm>
          <a:prstGeom prst="rect">
            <a:avLst/>
          </a:prstGeom>
        </p:spPr>
      </p:pic>
      <p:pic>
        <p:nvPicPr>
          <p:cNvPr id="5" name="Picture 4"/>
          <p:cNvPicPr>
            <a:picLocks noChangeAspect="1"/>
          </p:cNvPicPr>
          <p:nvPr/>
        </p:nvPicPr>
        <p:blipFill>
          <a:blip r:embed="rId6"/>
          <a:stretch>
            <a:fillRect/>
          </a:stretch>
        </p:blipFill>
        <p:spPr>
          <a:xfrm>
            <a:off x="1630240" y="1031160"/>
            <a:ext cx="2529382" cy="1894595"/>
          </a:xfrm>
          <a:prstGeom prst="rect">
            <a:avLst/>
          </a:prstGeom>
        </p:spPr>
      </p:pic>
      <p:sp>
        <p:nvSpPr>
          <p:cNvPr id="6" name="TextBox 5"/>
          <p:cNvSpPr txBox="1"/>
          <p:nvPr/>
        </p:nvSpPr>
        <p:spPr>
          <a:xfrm>
            <a:off x="6388930" y="850005"/>
            <a:ext cx="1468287" cy="461665"/>
          </a:xfrm>
          <a:prstGeom prst="rect">
            <a:avLst/>
          </a:prstGeom>
          <a:solidFill>
            <a:schemeClr val="bg1"/>
          </a:solidFill>
        </p:spPr>
        <p:txBody>
          <a:bodyPr wrap="none" rtlCol="0">
            <a:spAutoFit/>
          </a:bodyPr>
          <a:lstStyle/>
          <a:p>
            <a:pPr algn="ctr"/>
            <a:r>
              <a:rPr lang="en-US" dirty="0" smtClean="0">
                <a:latin typeface="Calibri" panose="020F0502020204030204" pitchFamily="34" charset="0"/>
                <a:cs typeface="Calibri" panose="020F0502020204030204" pitchFamily="34" charset="0"/>
              </a:rPr>
              <a:t>tic-tac-toe</a:t>
            </a:r>
            <a:endParaRPr lang="en-US" dirty="0">
              <a:latin typeface="Calibri" panose="020F0502020204030204" pitchFamily="34" charset="0"/>
              <a:cs typeface="Calibri" panose="020F0502020204030204" pitchFamily="34" charset="0"/>
            </a:endParaRPr>
          </a:p>
        </p:txBody>
      </p:sp>
      <p:sp>
        <p:nvSpPr>
          <p:cNvPr id="135" name="TextBox 134"/>
          <p:cNvSpPr txBox="1"/>
          <p:nvPr/>
        </p:nvSpPr>
        <p:spPr>
          <a:xfrm>
            <a:off x="3354432" y="4942235"/>
            <a:ext cx="1023678" cy="461665"/>
          </a:xfrm>
          <a:prstGeom prst="rect">
            <a:avLst/>
          </a:prstGeom>
          <a:noFill/>
        </p:spPr>
        <p:txBody>
          <a:bodyPr wrap="none" rtlCol="0">
            <a:spAutoFit/>
          </a:bodyPr>
          <a:lstStyle/>
          <a:p>
            <a:pPr algn="ctr"/>
            <a:r>
              <a:rPr lang="en-US" dirty="0" err="1" smtClean="0">
                <a:latin typeface="Calibri" panose="020F0502020204030204" pitchFamily="34" charset="0"/>
                <a:cs typeface="Calibri" panose="020F0502020204030204" pitchFamily="34" charset="0"/>
              </a:rPr>
              <a:t>reversi</a:t>
            </a:r>
            <a:endParaRPr lang="en-US" dirty="0">
              <a:latin typeface="Calibri" panose="020F0502020204030204" pitchFamily="34" charset="0"/>
              <a:cs typeface="Calibri" panose="020F0502020204030204" pitchFamily="34" charset="0"/>
            </a:endParaRPr>
          </a:p>
        </p:txBody>
      </p:sp>
      <p:sp>
        <p:nvSpPr>
          <p:cNvPr id="136" name="TextBox 135"/>
          <p:cNvSpPr txBox="1"/>
          <p:nvPr/>
        </p:nvSpPr>
        <p:spPr>
          <a:xfrm>
            <a:off x="1618810" y="2498463"/>
            <a:ext cx="1265924" cy="461665"/>
          </a:xfrm>
          <a:prstGeom prst="rect">
            <a:avLst/>
          </a:prstGeom>
          <a:noFill/>
        </p:spPr>
        <p:txBody>
          <a:bodyPr wrap="none" rtlCol="0">
            <a:spAutoFit/>
          </a:bodyPr>
          <a:lstStyle/>
          <a:p>
            <a:pPr algn="ctr"/>
            <a:r>
              <a:rPr lang="en-US" dirty="0" smtClean="0">
                <a:solidFill>
                  <a:schemeClr val="bg1"/>
                </a:solidFill>
                <a:latin typeface="Calibri" panose="020F0502020204030204" pitchFamily="34" charset="0"/>
                <a:cs typeface="Calibri" panose="020F0502020204030204" pitchFamily="34" charset="0"/>
              </a:rPr>
              <a:t>checkers</a:t>
            </a:r>
            <a:endParaRPr lang="en-US" dirty="0">
              <a:solidFill>
                <a:schemeClr val="bg1"/>
              </a:solidFill>
              <a:latin typeface="Calibri" panose="020F0502020204030204" pitchFamily="34" charset="0"/>
              <a:cs typeface="Calibri" panose="020F0502020204030204" pitchFamily="34" charset="0"/>
            </a:endParaRPr>
          </a:p>
        </p:txBody>
      </p:sp>
      <p:sp>
        <p:nvSpPr>
          <p:cNvPr id="137" name="TextBox 136"/>
          <p:cNvSpPr txBox="1"/>
          <p:nvPr/>
        </p:nvSpPr>
        <p:spPr>
          <a:xfrm>
            <a:off x="103067" y="5606156"/>
            <a:ext cx="2487733" cy="1200329"/>
          </a:xfrm>
          <a:prstGeom prst="rect">
            <a:avLst/>
          </a:prstGeom>
          <a:solidFill>
            <a:schemeClr val="bg1">
              <a:lumMod val="85000"/>
            </a:schemeClr>
          </a:solidFill>
        </p:spPr>
        <p:txBody>
          <a:bodyPr wrap="square" rtlCol="0">
            <a:spAutoFit/>
          </a:bodyPr>
          <a:lstStyle/>
          <a:p>
            <a:pPr algn="ctr"/>
            <a:r>
              <a:rPr lang="en-US" dirty="0" smtClean="0">
                <a:latin typeface="Calibri" panose="020F0502020204030204" pitchFamily="34" charset="0"/>
                <a:cs typeface="Calibri" panose="020F0502020204030204" pitchFamily="34" charset="0"/>
              </a:rPr>
              <a:t>How complex are these games, from least to most?</a:t>
            </a:r>
            <a:endParaRPr lang="en-US" dirty="0">
              <a:latin typeface="Calibri" panose="020F0502020204030204" pitchFamily="34" charset="0"/>
              <a:cs typeface="Calibri" panose="020F0502020204030204" pitchFamily="34" charset="0"/>
            </a:endParaRPr>
          </a:p>
        </p:txBody>
      </p:sp>
      <p:sp>
        <p:nvSpPr>
          <p:cNvPr id="139" name="TextBox 138"/>
          <p:cNvSpPr txBox="1"/>
          <p:nvPr/>
        </p:nvSpPr>
        <p:spPr>
          <a:xfrm>
            <a:off x="7409175" y="4942234"/>
            <a:ext cx="540534" cy="461665"/>
          </a:xfrm>
          <a:prstGeom prst="rect">
            <a:avLst/>
          </a:prstGeom>
          <a:noFill/>
        </p:spPr>
        <p:txBody>
          <a:bodyPr wrap="none" rtlCol="0">
            <a:spAutoFit/>
          </a:bodyPr>
          <a:lstStyle/>
          <a:p>
            <a:pPr algn="ctr"/>
            <a:r>
              <a:rPr lang="en-US" dirty="0" smtClean="0">
                <a:latin typeface="Calibri" panose="020F0502020204030204" pitchFamily="34" charset="0"/>
                <a:cs typeface="Calibri" panose="020F0502020204030204" pitchFamily="34" charset="0"/>
              </a:rPr>
              <a:t>Go</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2134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9"/>
          <p:cNvSpPr txBox="1">
            <a:spLocks noChangeArrowheads="1"/>
          </p:cNvSpPr>
          <p:nvPr/>
        </p:nvSpPr>
        <p:spPr bwMode="auto">
          <a:xfrm>
            <a:off x="304800" y="228600"/>
            <a:ext cx="7620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r>
              <a:rPr lang="en-US" sz="4200" dirty="0" smtClean="0">
                <a:latin typeface="Cambria" panose="02040503050406030204" pitchFamily="18" charset="0"/>
              </a:rPr>
              <a:t>Creative connect fours...</a:t>
            </a:r>
            <a:endParaRPr lang="en-US" sz="4200" dirty="0">
              <a:latin typeface="Cambria" panose="020405030504060302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219200"/>
            <a:ext cx="4686677" cy="5239507"/>
          </a:xfrm>
          <a:prstGeom prst="rect">
            <a:avLst/>
          </a:prstGeom>
        </p:spPr>
      </p:pic>
      <p:sp>
        <p:nvSpPr>
          <p:cNvPr id="23" name="Text Box 9"/>
          <p:cNvSpPr txBox="1">
            <a:spLocks noChangeArrowheads="1"/>
          </p:cNvSpPr>
          <p:nvPr/>
        </p:nvSpPr>
        <p:spPr bwMode="auto">
          <a:xfrm>
            <a:off x="5715000" y="5720043"/>
            <a:ext cx="2209800" cy="738664"/>
          </a:xfrm>
          <a:prstGeom prst="rect">
            <a:avLst/>
          </a:prstGeom>
          <a:solidFill>
            <a:srgbClr val="F6890C"/>
          </a:solidFill>
          <a:ln>
            <a:noFill/>
          </a:ln>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Bef>
                <a:spcPct val="50000"/>
              </a:spcBef>
            </a:pPr>
            <a:r>
              <a:rPr lang="en-US" sz="4200" dirty="0" smtClean="0">
                <a:solidFill>
                  <a:schemeClr val="bg1"/>
                </a:solidFill>
                <a:latin typeface="Cambria" panose="02040503050406030204" pitchFamily="18" charset="0"/>
              </a:rPr>
              <a:t>5C C4?!</a:t>
            </a:r>
            <a:endParaRPr lang="en-US" sz="4200" dirty="0">
              <a:solidFill>
                <a:schemeClr val="bg1"/>
              </a:solidFill>
              <a:latin typeface="Cambria" panose="02040503050406030204" pitchFamily="18" charset="0"/>
            </a:endParaRPr>
          </a:p>
        </p:txBody>
      </p:sp>
    </p:spTree>
    <p:extLst>
      <p:ext uri="{BB962C8B-B14F-4D97-AF65-F5344CB8AC3E}">
        <p14:creationId xmlns:p14="http://schemas.microsoft.com/office/powerpoint/2010/main" val="42695512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pool"/>
          <p:cNvPicPr>
            <a:picLocks noChangeAspect="1" noChangeArrowheads="1"/>
          </p:cNvPicPr>
          <p:nvPr/>
        </p:nvPicPr>
        <p:blipFill>
          <a:blip r:embed="rId3">
            <a:extLst>
              <a:ext uri="{28A0092B-C50C-407E-A947-70E740481C1C}">
                <a14:useLocalDpi xmlns:a14="http://schemas.microsoft.com/office/drawing/2010/main" val="0"/>
              </a:ext>
            </a:extLst>
          </a:blip>
          <a:srcRect b="10674"/>
          <a:stretch>
            <a:fillRect/>
          </a:stretch>
        </p:blipFill>
        <p:spPr bwMode="auto">
          <a:xfrm>
            <a:off x="313574" y="450098"/>
            <a:ext cx="362902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3" name="Group 7"/>
          <p:cNvGrpSpPr>
            <a:grpSpLocks/>
          </p:cNvGrpSpPr>
          <p:nvPr/>
        </p:nvGrpSpPr>
        <p:grpSpPr bwMode="auto">
          <a:xfrm>
            <a:off x="10271" y="2817115"/>
            <a:ext cx="606606" cy="733813"/>
            <a:chOff x="2928" y="1051"/>
            <a:chExt cx="840" cy="957"/>
          </a:xfrm>
        </p:grpSpPr>
        <p:sp>
          <p:nvSpPr>
            <p:cNvPr id="20495" name="Freeform 8"/>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0496" name="Oval 9"/>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20497" name="Oval 10"/>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20498" name="Oval 11"/>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20499" name="Oval 12"/>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20500" name="Oval 13"/>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20501" name="Oval 14"/>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20502" name="Oval 15"/>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20503" name="AutoShape 16"/>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20504" name="Freeform 17"/>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0505" name="Freeform 18"/>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0506" name="Freeform 19"/>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0507" name="Freeform 20"/>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0485" name="Text Box 24"/>
          <p:cNvSpPr txBox="1">
            <a:spLocks noChangeArrowheads="1"/>
          </p:cNvSpPr>
          <p:nvPr/>
        </p:nvSpPr>
        <p:spPr bwMode="auto">
          <a:xfrm>
            <a:off x="718386" y="152400"/>
            <a:ext cx="2819400" cy="739775"/>
          </a:xfrm>
          <a:prstGeom prst="rect">
            <a:avLst/>
          </a:prstGeom>
          <a:solidFill>
            <a:srgbClr val="CCFFCC"/>
          </a:solidFill>
          <a:ln>
            <a:noFill/>
          </a:ln>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2100" dirty="0">
                <a:latin typeface="Cambria" panose="02040503050406030204" pitchFamily="18" charset="0"/>
              </a:rPr>
              <a:t>3d graphics-based game using </a:t>
            </a:r>
            <a:r>
              <a:rPr lang="en-US" altLang="en-US" sz="2100" dirty="0" err="1">
                <a:latin typeface="Cambria" panose="02040503050406030204" pitchFamily="18" charset="0"/>
              </a:rPr>
              <a:t>VPython</a:t>
            </a:r>
            <a:endParaRPr lang="en-US" altLang="en-US" sz="2100" dirty="0">
              <a:latin typeface="Cambria" panose="02040503050406030204" pitchFamily="18" charset="0"/>
            </a:endParaRPr>
          </a:p>
        </p:txBody>
      </p:sp>
      <p:sp>
        <p:nvSpPr>
          <p:cNvPr id="20486" name="Text Box 26"/>
          <p:cNvSpPr txBox="1">
            <a:spLocks noChangeArrowheads="1"/>
          </p:cNvSpPr>
          <p:nvPr/>
        </p:nvSpPr>
        <p:spPr bwMode="auto">
          <a:xfrm>
            <a:off x="4876800" y="84179"/>
            <a:ext cx="394176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sz="4200" dirty="0" err="1" smtClean="0">
                <a:latin typeface="Cambria" panose="02040503050406030204" pitchFamily="18" charset="0"/>
              </a:rPr>
              <a:t>vPool</a:t>
            </a:r>
            <a:endParaRPr lang="en-US" altLang="en-US" sz="4200" dirty="0">
              <a:latin typeface="Cambria" panose="02040503050406030204" pitchFamily="18" charset="0"/>
            </a:endParaRPr>
          </a:p>
        </p:txBody>
      </p:sp>
      <p:sp>
        <p:nvSpPr>
          <p:cNvPr id="20487" name="TextBox 24"/>
          <p:cNvSpPr txBox="1">
            <a:spLocks noChangeArrowheads="1"/>
          </p:cNvSpPr>
          <p:nvPr/>
        </p:nvSpPr>
        <p:spPr bwMode="auto">
          <a:xfrm>
            <a:off x="76200" y="2438400"/>
            <a:ext cx="1308615" cy="323165"/>
          </a:xfrm>
          <a:prstGeom prst="rect">
            <a:avLst/>
          </a:prstGeom>
          <a:solidFill>
            <a:schemeClr val="bg1"/>
          </a:solidFill>
          <a:ln>
            <a:noFill/>
          </a:ln>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500" b="1" dirty="0">
                <a:solidFill>
                  <a:srgbClr val="009900"/>
                </a:solidFill>
                <a:latin typeface="Comic Sans MS" panose="030F0702030302020204" pitchFamily="66" charset="0"/>
              </a:rPr>
              <a:t>Let's play!</a:t>
            </a:r>
          </a:p>
        </p:txBody>
      </p:sp>
      <p:sp>
        <p:nvSpPr>
          <p:cNvPr id="20488" name="TextBox 25"/>
          <p:cNvSpPr txBox="1">
            <a:spLocks noChangeArrowheads="1"/>
          </p:cNvSpPr>
          <p:nvPr/>
        </p:nvSpPr>
        <p:spPr bwMode="auto">
          <a:xfrm>
            <a:off x="2985669" y="1086439"/>
            <a:ext cx="1340853" cy="553998"/>
          </a:xfrm>
          <a:prstGeom prst="rect">
            <a:avLst/>
          </a:prstGeom>
          <a:solidFill>
            <a:schemeClr val="bg1"/>
          </a:solidFill>
          <a:ln>
            <a:noFill/>
          </a:ln>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500" b="1" dirty="0">
                <a:solidFill>
                  <a:srgbClr val="009900"/>
                </a:solidFill>
                <a:latin typeface="Comic Sans MS" panose="030F0702030302020204" pitchFamily="66" charset="0"/>
              </a:rPr>
              <a:t>I'll take your cue...</a:t>
            </a:r>
          </a:p>
        </p:txBody>
      </p:sp>
      <p:sp>
        <p:nvSpPr>
          <p:cNvPr id="20489" name="Text Box 24"/>
          <p:cNvSpPr txBox="1">
            <a:spLocks noChangeArrowheads="1"/>
          </p:cNvSpPr>
          <p:nvPr/>
        </p:nvSpPr>
        <p:spPr bwMode="auto">
          <a:xfrm>
            <a:off x="914654" y="3505200"/>
            <a:ext cx="3276600" cy="400110"/>
          </a:xfrm>
          <a:prstGeom prst="rect">
            <a:avLst/>
          </a:prstGeom>
          <a:solidFill>
            <a:schemeClr val="bg1">
              <a:lumMod val="95000"/>
            </a:schemeClr>
          </a:solidFill>
          <a:ln>
            <a:noFill/>
          </a:ln>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2000" dirty="0">
                <a:latin typeface="Cambria" panose="02040503050406030204" pitchFamily="18" charset="0"/>
              </a:rPr>
              <a:t>A few </a:t>
            </a:r>
            <a:r>
              <a:rPr lang="en-US" altLang="en-US" sz="2000" dirty="0" smtClean="0">
                <a:latin typeface="Cambria" panose="02040503050406030204" pitchFamily="18" charset="0"/>
              </a:rPr>
              <a:t>constraints…</a:t>
            </a:r>
            <a:endParaRPr lang="en-US" altLang="en-US" sz="2000" dirty="0">
              <a:latin typeface="Cambria" panose="02040503050406030204" pitchFamily="18" charset="0"/>
            </a:endParaRPr>
          </a:p>
        </p:txBody>
      </p:sp>
      <p:sp>
        <p:nvSpPr>
          <p:cNvPr id="20490" name="Text Box 24"/>
          <p:cNvSpPr txBox="1">
            <a:spLocks noChangeArrowheads="1"/>
          </p:cNvSpPr>
          <p:nvPr/>
        </p:nvSpPr>
        <p:spPr bwMode="auto">
          <a:xfrm>
            <a:off x="609126" y="4064790"/>
            <a:ext cx="4012948" cy="338554"/>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600" dirty="0" smtClean="0">
                <a:latin typeface="Cambria" panose="02040503050406030204" pitchFamily="18" charset="0"/>
              </a:rPr>
              <a:t>need  </a:t>
            </a:r>
            <a:r>
              <a:rPr lang="en-US" altLang="en-US" sz="1600" dirty="0" smtClean="0">
                <a:latin typeface="Cambria" panose="02040503050406030204" pitchFamily="18" charset="0"/>
                <a:sym typeface="Symbol"/>
              </a:rPr>
              <a:t></a:t>
            </a:r>
            <a:r>
              <a:rPr lang="en-US" altLang="en-US" sz="1600" dirty="0" smtClean="0">
                <a:latin typeface="Cambria" panose="02040503050406030204" pitchFamily="18" charset="0"/>
              </a:rPr>
              <a:t>4 physically </a:t>
            </a:r>
            <a:r>
              <a:rPr lang="en-US" altLang="en-US" sz="1600" dirty="0">
                <a:latin typeface="Cambria" panose="02040503050406030204" pitchFamily="18" charset="0"/>
              </a:rPr>
              <a:t>interacting </a:t>
            </a:r>
            <a:r>
              <a:rPr lang="en-US" altLang="en-US" sz="1600" dirty="0" smtClean="0">
                <a:latin typeface="Cambria" panose="02040503050406030204" pitchFamily="18" charset="0"/>
              </a:rPr>
              <a:t>objects</a:t>
            </a:r>
            <a:endParaRPr lang="en-US" altLang="en-US" sz="1600" dirty="0">
              <a:latin typeface="Cambria" panose="02040503050406030204" pitchFamily="18" charset="0"/>
            </a:endParaRPr>
          </a:p>
        </p:txBody>
      </p:sp>
      <p:sp>
        <p:nvSpPr>
          <p:cNvPr id="20491" name="Text Box 24"/>
          <p:cNvSpPr txBox="1">
            <a:spLocks noChangeArrowheads="1"/>
          </p:cNvSpPr>
          <p:nvPr/>
        </p:nvSpPr>
        <p:spPr bwMode="auto">
          <a:xfrm>
            <a:off x="609125" y="4562824"/>
            <a:ext cx="4012948" cy="584775"/>
          </a:xfrm>
          <a:prstGeom prst="rect">
            <a:avLst/>
          </a:prstGeom>
          <a:solidFill>
            <a:schemeClr val="bg1">
              <a:lumMod val="95000"/>
            </a:schemeClr>
          </a:solidFill>
          <a:ln>
            <a:noFill/>
          </a:ln>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600" dirty="0" smtClean="0">
                <a:latin typeface="Cambria" panose="02040503050406030204" pitchFamily="18" charset="0"/>
              </a:rPr>
              <a:t>allow </a:t>
            </a:r>
            <a:r>
              <a:rPr lang="en-US" altLang="en-US" sz="1600" dirty="0">
                <a:latin typeface="Cambria" panose="02040503050406030204" pitchFamily="18" charset="0"/>
              </a:rPr>
              <a:t>the user to direct </a:t>
            </a:r>
            <a:r>
              <a:rPr lang="en-US" altLang="en-US" sz="1600" dirty="0" smtClean="0">
                <a:latin typeface="Cambria" panose="02040503050406030204" pitchFamily="18" charset="0"/>
              </a:rPr>
              <a:t>1+ objects, either by keyboard or mouse or both</a:t>
            </a:r>
            <a:endParaRPr lang="en-US" altLang="en-US" sz="1600" dirty="0">
              <a:latin typeface="Cambria" panose="02040503050406030204" pitchFamily="18" charset="0"/>
            </a:endParaRPr>
          </a:p>
        </p:txBody>
      </p:sp>
      <p:sp>
        <p:nvSpPr>
          <p:cNvPr id="20492" name="Text Box 24"/>
          <p:cNvSpPr txBox="1">
            <a:spLocks noChangeArrowheads="1"/>
          </p:cNvSpPr>
          <p:nvPr/>
        </p:nvSpPr>
        <p:spPr bwMode="auto">
          <a:xfrm>
            <a:off x="609126" y="5307079"/>
            <a:ext cx="4012948" cy="338554"/>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600" dirty="0" smtClean="0">
                <a:latin typeface="Cambria" panose="02040503050406030204" pitchFamily="18" charset="0"/>
              </a:rPr>
              <a:t>needs </a:t>
            </a:r>
            <a:r>
              <a:rPr lang="en-US" altLang="en-US" sz="1600" dirty="0">
                <a:latin typeface="Cambria" panose="02040503050406030204" pitchFamily="18" charset="0"/>
              </a:rPr>
              <a:t>a game goal + be winnable!</a:t>
            </a:r>
          </a:p>
        </p:txBody>
      </p:sp>
      <p:sp>
        <p:nvSpPr>
          <p:cNvPr id="20493" name="Text Box 24"/>
          <p:cNvSpPr txBox="1">
            <a:spLocks noChangeArrowheads="1"/>
          </p:cNvSpPr>
          <p:nvPr/>
        </p:nvSpPr>
        <p:spPr bwMode="auto">
          <a:xfrm>
            <a:off x="4478922" y="2930605"/>
            <a:ext cx="451267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2100" dirty="0">
                <a:solidFill>
                  <a:srgbClr val="000AF9"/>
                </a:solidFill>
                <a:latin typeface="Calibri" pitchFamily="34" charset="0"/>
              </a:rPr>
              <a:t> </a:t>
            </a:r>
            <a:r>
              <a:rPr lang="en-US" altLang="en-US" sz="2100" i="1" dirty="0" smtClean="0">
                <a:solidFill>
                  <a:srgbClr val="000AF9"/>
                </a:solidFill>
                <a:latin typeface="Calibri" pitchFamily="34" charset="0"/>
              </a:rPr>
              <a:t>… it's not </a:t>
            </a:r>
            <a:r>
              <a:rPr lang="en-US" altLang="en-US" sz="2100" i="1" dirty="0">
                <a:solidFill>
                  <a:srgbClr val="000AF9"/>
                </a:solidFill>
                <a:latin typeface="Calibri" pitchFamily="34" charset="0"/>
              </a:rPr>
              <a:t>really very constrained at </a:t>
            </a:r>
            <a:r>
              <a:rPr lang="en-US" altLang="en-US" sz="2100" i="1" dirty="0" smtClean="0">
                <a:solidFill>
                  <a:srgbClr val="000AF9"/>
                </a:solidFill>
                <a:latin typeface="Calibri" pitchFamily="34" charset="0"/>
              </a:rPr>
              <a:t>all!</a:t>
            </a:r>
            <a:endParaRPr lang="en-US" altLang="en-US" sz="2100" i="1" dirty="0">
              <a:solidFill>
                <a:srgbClr val="000AF9"/>
              </a:solidFill>
              <a:latin typeface="Calibri" pitchFamily="34" charset="0"/>
            </a:endParaRPr>
          </a:p>
        </p:txBody>
      </p:sp>
      <p:sp>
        <p:nvSpPr>
          <p:cNvPr id="28" name="Text Box 24"/>
          <p:cNvSpPr txBox="1">
            <a:spLocks noChangeArrowheads="1"/>
          </p:cNvSpPr>
          <p:nvPr/>
        </p:nvSpPr>
        <p:spPr bwMode="auto">
          <a:xfrm>
            <a:off x="609125" y="5805113"/>
            <a:ext cx="4012948" cy="830997"/>
          </a:xfrm>
          <a:prstGeom prst="rect">
            <a:avLst/>
          </a:prstGeom>
          <a:solidFill>
            <a:schemeClr val="bg1">
              <a:lumMod val="95000"/>
            </a:schemeClr>
          </a:solidFill>
          <a:ln>
            <a:noFill/>
          </a:ln>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600" dirty="0" smtClean="0">
                <a:latin typeface="Cambria" panose="02040503050406030204" pitchFamily="18" charset="0"/>
              </a:rPr>
              <a:t>must detect </a:t>
            </a:r>
            <a:r>
              <a:rPr lang="en-US" altLang="en-US" sz="1600" b="1" u="sng" dirty="0" smtClean="0">
                <a:latin typeface="Cambria" panose="02040503050406030204" pitchFamily="18" charset="0"/>
              </a:rPr>
              <a:t>some</a:t>
            </a:r>
            <a:r>
              <a:rPr lang="en-US" altLang="en-US" sz="1600" dirty="0" smtClean="0">
                <a:latin typeface="Cambria" panose="02040503050406030204" pitchFamily="18" charset="0"/>
              </a:rPr>
              <a:t> "linear" and some "spherical" collisions and implement their results on the motion of the objects</a:t>
            </a:r>
            <a:endParaRPr lang="en-US" altLang="en-US" sz="1600" dirty="0">
              <a:latin typeface="Cambria" panose="02040503050406030204" pitchFamily="18" charset="0"/>
            </a:endParaRPr>
          </a:p>
        </p:txBody>
      </p:sp>
      <p:pic>
        <p:nvPicPr>
          <p:cNvPr id="20484" name="Picture 21"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3849" y="1335740"/>
            <a:ext cx="701206" cy="95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p:cNvPicPr>
            <a:picLocks noChangeAspect="1"/>
          </p:cNvPicPr>
          <p:nvPr/>
        </p:nvPicPr>
        <p:blipFill rotWithShape="1">
          <a:blip r:embed="rId5">
            <a:extLst>
              <a:ext uri="{28A0092B-C50C-407E-A947-70E740481C1C}">
                <a14:useLocalDpi xmlns:a14="http://schemas.microsoft.com/office/drawing/2010/main" val="0"/>
              </a:ext>
            </a:extLst>
          </a:blip>
          <a:srcRect t="12198" r="20232"/>
          <a:stretch/>
        </p:blipFill>
        <p:spPr>
          <a:xfrm>
            <a:off x="5577984" y="3498930"/>
            <a:ext cx="2604752" cy="2987128"/>
          </a:xfrm>
          <a:prstGeom prst="rect">
            <a:avLst/>
          </a:prstGeom>
        </p:spPr>
      </p:pic>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4502" t="18626" r="37209" b="37027"/>
          <a:stretch/>
        </p:blipFill>
        <p:spPr>
          <a:xfrm>
            <a:off x="5124098" y="1143000"/>
            <a:ext cx="3389729" cy="1642916"/>
          </a:xfrm>
          <a:prstGeom prst="rect">
            <a:avLst/>
          </a:prstGeom>
        </p:spPr>
      </p:pic>
    </p:spTree>
    <p:extLst>
      <p:ext uri="{BB962C8B-B14F-4D97-AF65-F5344CB8AC3E}">
        <p14:creationId xmlns:p14="http://schemas.microsoft.com/office/powerpoint/2010/main" val="5790493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5"/>
          <p:cNvSpPr txBox="1">
            <a:spLocks noChangeArrowheads="1"/>
          </p:cNvSpPr>
          <p:nvPr/>
        </p:nvSpPr>
        <p:spPr bwMode="auto">
          <a:xfrm>
            <a:off x="288925" y="184652"/>
            <a:ext cx="4740276"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sz="4200" dirty="0">
                <a:latin typeface="Cambria" panose="02040503050406030204" pitchFamily="18" charset="0"/>
              </a:rPr>
              <a:t>The </a:t>
            </a:r>
            <a:r>
              <a:rPr lang="en-US" altLang="en-US" sz="4200" dirty="0" err="1">
                <a:latin typeface="Cambria" panose="02040503050406030204" pitchFamily="18" charset="0"/>
              </a:rPr>
              <a:t>vPool</a:t>
            </a:r>
            <a:r>
              <a:rPr lang="en-US" altLang="en-US" sz="4200" dirty="0">
                <a:latin typeface="Cambria" panose="02040503050406030204" pitchFamily="18" charset="0"/>
              </a:rPr>
              <a:t> project</a:t>
            </a:r>
          </a:p>
        </p:txBody>
      </p:sp>
      <p:sp>
        <p:nvSpPr>
          <p:cNvPr id="33796" name="Text Box 12"/>
          <p:cNvSpPr txBox="1">
            <a:spLocks noChangeArrowheads="1"/>
          </p:cNvSpPr>
          <p:nvPr/>
        </p:nvSpPr>
        <p:spPr bwMode="auto">
          <a:xfrm>
            <a:off x="653777" y="3743742"/>
            <a:ext cx="781159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342900" indent="-342900" eaLnBrk="1" hangingPunct="1">
              <a:spcBef>
                <a:spcPct val="50000"/>
              </a:spcBef>
              <a:buFont typeface="Arial" panose="020B0604020202020204" pitchFamily="34" charset="0"/>
              <a:buChar char="•"/>
            </a:pPr>
            <a:r>
              <a:rPr lang="en-US" altLang="en-US" b="1" i="1" dirty="0" smtClean="0">
                <a:latin typeface="Cambria" panose="02040503050406030204" pitchFamily="18" charset="0"/>
              </a:rPr>
              <a:t>Linear collisions </a:t>
            </a:r>
            <a:r>
              <a:rPr lang="en-US" altLang="en-US" dirty="0" smtClean="0">
                <a:latin typeface="Cambria" panose="02040503050406030204" pitchFamily="18" charset="0"/>
              </a:rPr>
              <a:t>should </a:t>
            </a:r>
            <a:r>
              <a:rPr lang="en-US" altLang="en-US" dirty="0">
                <a:latin typeface="Cambria" panose="02040503050406030204" pitchFamily="18" charset="0"/>
              </a:rPr>
              <a:t>be </a:t>
            </a:r>
            <a:r>
              <a:rPr lang="en-US" altLang="en-US" dirty="0" smtClean="0">
                <a:latin typeface="Cambria" panose="02040503050406030204" pitchFamily="18" charset="0"/>
              </a:rPr>
              <a:t>somewhere </a:t>
            </a:r>
            <a:r>
              <a:rPr lang="en-US" altLang="en-US" sz="1800" dirty="0" smtClean="0">
                <a:latin typeface="Cambria" panose="02040503050406030204" pitchFamily="18" charset="0"/>
              </a:rPr>
              <a:t>("walls")</a:t>
            </a:r>
            <a:endParaRPr lang="en-US" altLang="en-US" sz="1800" dirty="0">
              <a:latin typeface="Cambria" panose="02040503050406030204" pitchFamily="18" charset="0"/>
            </a:endParaRPr>
          </a:p>
          <a:p>
            <a:pPr marL="342900" indent="-342900" eaLnBrk="1" hangingPunct="1">
              <a:spcBef>
                <a:spcPct val="50000"/>
              </a:spcBef>
              <a:buFont typeface="Arial" panose="020B0604020202020204" pitchFamily="34" charset="0"/>
              <a:buChar char="•"/>
            </a:pPr>
            <a:r>
              <a:rPr lang="en-US" altLang="en-US" b="1" i="1" dirty="0" smtClean="0">
                <a:latin typeface="Cambria" panose="02040503050406030204" pitchFamily="18" charset="0"/>
              </a:rPr>
              <a:t>Spherical collisions </a:t>
            </a:r>
            <a:r>
              <a:rPr lang="en-US" altLang="en-US" dirty="0" smtClean="0">
                <a:latin typeface="Cambria" panose="02040503050406030204" pitchFamily="18" charset="0"/>
              </a:rPr>
              <a:t>should </a:t>
            </a:r>
            <a:r>
              <a:rPr lang="en-US" altLang="en-US" dirty="0">
                <a:latin typeface="Cambria" panose="02040503050406030204" pitchFamily="18" charset="0"/>
              </a:rPr>
              <a:t>be </a:t>
            </a:r>
            <a:r>
              <a:rPr lang="en-US" altLang="en-US" dirty="0" smtClean="0">
                <a:latin typeface="Cambria" panose="02040503050406030204" pitchFamily="18" charset="0"/>
              </a:rPr>
              <a:t>somewhere </a:t>
            </a:r>
            <a:r>
              <a:rPr lang="en-US" altLang="en-US" sz="1800" dirty="0" smtClean="0">
                <a:latin typeface="Cambria" panose="02040503050406030204" pitchFamily="18" charset="0"/>
              </a:rPr>
              <a:t>("points") </a:t>
            </a:r>
            <a:endParaRPr lang="en-US" altLang="en-US" sz="1800" dirty="0">
              <a:latin typeface="Cambria" panose="02040503050406030204" pitchFamily="18" charset="0"/>
            </a:endParaRPr>
          </a:p>
          <a:p>
            <a:pPr marL="342900" indent="-342900" eaLnBrk="1" hangingPunct="1">
              <a:spcBef>
                <a:spcPct val="50000"/>
              </a:spcBef>
              <a:buFont typeface="Arial" panose="020B0604020202020204" pitchFamily="34" charset="0"/>
              <a:buChar char="•"/>
            </a:pPr>
            <a:r>
              <a:rPr lang="en-US" altLang="en-US" dirty="0" smtClean="0">
                <a:latin typeface="Cambria" panose="02040503050406030204" pitchFamily="18" charset="0"/>
              </a:rPr>
              <a:t>You need "</a:t>
            </a:r>
            <a:r>
              <a:rPr lang="en-US" altLang="en-US" dirty="0" smtClean="0">
                <a:latin typeface="Cambria" panose="02040503050406030204" pitchFamily="18" charset="0"/>
              </a:rPr>
              <a:t>pockets“—</a:t>
            </a:r>
            <a:r>
              <a:rPr lang="en-US" altLang="en-US" i="1" dirty="0" smtClean="0">
                <a:latin typeface="Cambria" panose="02040503050406030204" pitchFamily="18" charset="0"/>
              </a:rPr>
              <a:t>or </a:t>
            </a:r>
            <a:r>
              <a:rPr lang="en-US" altLang="en-US" i="1" dirty="0">
                <a:latin typeface="Cambria" panose="02040503050406030204" pitchFamily="18" charset="0"/>
              </a:rPr>
              <a:t>some other game </a:t>
            </a:r>
            <a:r>
              <a:rPr lang="en-US" altLang="en-US" i="1" dirty="0" smtClean="0">
                <a:latin typeface="Cambria" panose="02040503050406030204" pitchFamily="18" charset="0"/>
              </a:rPr>
              <a:t>objective</a:t>
            </a:r>
          </a:p>
          <a:p>
            <a:pPr marL="342900" indent="-342900" eaLnBrk="1" hangingPunct="1">
              <a:spcBef>
                <a:spcPct val="50000"/>
              </a:spcBef>
              <a:buFont typeface="Arial" panose="020B0604020202020204" pitchFamily="34" charset="0"/>
              <a:buChar char="•"/>
            </a:pPr>
            <a:r>
              <a:rPr lang="en-US" altLang="en-US" dirty="0" smtClean="0">
                <a:latin typeface="Cambria" panose="02040503050406030204" pitchFamily="18" charset="0"/>
              </a:rPr>
              <a:t>You need </a:t>
            </a:r>
            <a:r>
              <a:rPr lang="en-US" altLang="en-US" b="1" u="sng" dirty="0" smtClean="0">
                <a:latin typeface="Cambria" panose="02040503050406030204" pitchFamily="18" charset="0"/>
              </a:rPr>
              <a:t>user control</a:t>
            </a:r>
            <a:r>
              <a:rPr lang="en-US" altLang="en-US" dirty="0" smtClean="0">
                <a:latin typeface="Cambria" panose="02040503050406030204" pitchFamily="18" charset="0"/>
              </a:rPr>
              <a:t> of at least one object </a:t>
            </a:r>
            <a:r>
              <a:rPr lang="en-US" altLang="en-US" sz="1800" dirty="0" smtClean="0">
                <a:latin typeface="Cambria" panose="02040503050406030204" pitchFamily="18" charset="0"/>
              </a:rPr>
              <a:t>(mouse/</a:t>
            </a:r>
            <a:r>
              <a:rPr lang="en-US" altLang="en-US" sz="1800" dirty="0" err="1" smtClean="0">
                <a:latin typeface="Cambria" panose="02040503050406030204" pitchFamily="18" charset="0"/>
              </a:rPr>
              <a:t>kbd</a:t>
            </a:r>
            <a:r>
              <a:rPr lang="en-US" altLang="en-US" sz="1800" dirty="0" smtClean="0">
                <a:latin typeface="Cambria" panose="02040503050406030204" pitchFamily="18" charset="0"/>
              </a:rPr>
              <a:t>)</a:t>
            </a:r>
            <a:endParaRPr lang="en-US" altLang="en-US" sz="1800" dirty="0">
              <a:latin typeface="Cambria" panose="02040503050406030204" pitchFamily="18" charset="0"/>
            </a:endParaRPr>
          </a:p>
        </p:txBody>
      </p:sp>
      <p:grpSp>
        <p:nvGrpSpPr>
          <p:cNvPr id="33799" name="Group 20"/>
          <p:cNvGrpSpPr>
            <a:grpSpLocks/>
          </p:cNvGrpSpPr>
          <p:nvPr/>
        </p:nvGrpSpPr>
        <p:grpSpPr bwMode="auto">
          <a:xfrm>
            <a:off x="8206604" y="3048397"/>
            <a:ext cx="517525" cy="568325"/>
            <a:chOff x="2928" y="1051"/>
            <a:chExt cx="840" cy="957"/>
          </a:xfrm>
        </p:grpSpPr>
        <p:sp>
          <p:nvSpPr>
            <p:cNvPr id="33802" name="Freeform 21"/>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3803" name="Oval 22"/>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33804" name="Oval 23"/>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33805" name="Oval 24"/>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33806" name="Oval 25"/>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33807" name="Oval 26"/>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33808" name="Oval 27"/>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33809" name="Oval 28"/>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33810" name="AutoShape 29"/>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33811" name="Freeform 30"/>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3812" name="Freeform 31"/>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3813" name="Freeform 32"/>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3814" name="Freeform 33"/>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3800" name="Rectangle 25"/>
          <p:cNvSpPr>
            <a:spLocks noChangeArrowheads="1"/>
          </p:cNvSpPr>
          <p:nvPr/>
        </p:nvSpPr>
        <p:spPr bwMode="auto">
          <a:xfrm>
            <a:off x="868362" y="1314385"/>
            <a:ext cx="3581401" cy="1323439"/>
          </a:xfrm>
          <a:prstGeom prst="rect">
            <a:avLst/>
          </a:prstGeom>
          <a:solidFill>
            <a:srgbClr val="CCECFF"/>
          </a:solidFill>
          <a:ln>
            <a:noFill/>
          </a:ln>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2000" dirty="0" err="1">
                <a:latin typeface="Calibri" panose="020F0502020204030204" pitchFamily="34" charset="0"/>
              </a:rPr>
              <a:t>VPython</a:t>
            </a:r>
            <a:r>
              <a:rPr lang="en-US" altLang="en-US" sz="2000" dirty="0">
                <a:latin typeface="Calibri" panose="020F0502020204030204" pitchFamily="34" charset="0"/>
              </a:rPr>
              <a:t> was designed to make 3d physics simulations simpler to </a:t>
            </a:r>
            <a:r>
              <a:rPr lang="en-US" altLang="en-US" sz="2000" dirty="0" smtClean="0">
                <a:latin typeface="Calibri" panose="020F0502020204030204" pitchFamily="34" charset="0"/>
              </a:rPr>
              <a:t>program – as a result, the library itself is physics-free!</a:t>
            </a:r>
            <a:endParaRPr lang="en-US" altLang="en-US" sz="3600" dirty="0">
              <a:latin typeface="Calibri" panose="020F0502020204030204" pitchFamily="34" charset="0"/>
            </a:endParaRPr>
          </a:p>
        </p:txBody>
      </p:sp>
      <p:sp>
        <p:nvSpPr>
          <p:cNvPr id="4" name="TextBox 3"/>
          <p:cNvSpPr txBox="1"/>
          <p:nvPr/>
        </p:nvSpPr>
        <p:spPr>
          <a:xfrm>
            <a:off x="4724400" y="1528652"/>
            <a:ext cx="3261813" cy="954107"/>
          </a:xfrm>
          <a:prstGeom prst="rect">
            <a:avLst/>
          </a:prstGeom>
          <a:noFill/>
        </p:spPr>
        <p:txBody>
          <a:bodyPr wrap="square" rtlCol="0">
            <a:spAutoFit/>
          </a:bodyPr>
          <a:lstStyle/>
          <a:p>
            <a:pPr algn="ctr"/>
            <a:r>
              <a:rPr lang="en-US" sz="2800" dirty="0" smtClean="0">
                <a:solidFill>
                  <a:srgbClr val="000AF9"/>
                </a:solidFill>
                <a:latin typeface="Cambria" panose="02040503050406030204" pitchFamily="18" charset="0"/>
              </a:rPr>
              <a:t> </a:t>
            </a:r>
            <a:r>
              <a:rPr lang="en-US" sz="2800" dirty="0" smtClean="0">
                <a:solidFill>
                  <a:srgbClr val="000AF9"/>
                </a:solidFill>
                <a:latin typeface="Cambria" panose="02040503050406030204" pitchFamily="18" charset="0"/>
                <a:sym typeface="Symbol"/>
              </a:rPr>
              <a:t></a:t>
            </a:r>
            <a:r>
              <a:rPr lang="en-US" sz="2800" dirty="0" smtClean="0">
                <a:solidFill>
                  <a:srgbClr val="000AF9"/>
                </a:solidFill>
                <a:latin typeface="Cambria" panose="02040503050406030204" pitchFamily="18" charset="0"/>
              </a:rPr>
              <a:t> </a:t>
            </a:r>
            <a:r>
              <a:rPr lang="en-US" sz="2800" dirty="0" err="1" smtClean="0">
                <a:solidFill>
                  <a:srgbClr val="000AF9"/>
                </a:solidFill>
                <a:latin typeface="Cambria" panose="02040503050406030204" pitchFamily="18" charset="0"/>
              </a:rPr>
              <a:t>Phunky</a:t>
            </a:r>
            <a:r>
              <a:rPr lang="en-US" sz="2800" dirty="0" smtClean="0">
                <a:solidFill>
                  <a:srgbClr val="000AF9"/>
                </a:solidFill>
                <a:latin typeface="Cambria" panose="02040503050406030204" pitchFamily="18" charset="0"/>
              </a:rPr>
              <a:t> Physics is welcome!</a:t>
            </a:r>
            <a:endParaRPr lang="en-US" sz="2800" dirty="0">
              <a:solidFill>
                <a:srgbClr val="000AF9"/>
              </a:solidFill>
              <a:latin typeface="Cambria" panose="02040503050406030204" pitchFamily="18" charset="0"/>
            </a:endParaRPr>
          </a:p>
        </p:txBody>
      </p:sp>
      <p:sp>
        <p:nvSpPr>
          <p:cNvPr id="5" name="TextBox 4"/>
          <p:cNvSpPr txBox="1"/>
          <p:nvPr/>
        </p:nvSpPr>
        <p:spPr>
          <a:xfrm>
            <a:off x="6491623" y="3035718"/>
            <a:ext cx="1803699" cy="253916"/>
          </a:xfrm>
          <a:prstGeom prst="rect">
            <a:avLst/>
          </a:prstGeom>
          <a:noFill/>
        </p:spPr>
        <p:txBody>
          <a:bodyPr wrap="none" rtlCol="0">
            <a:spAutoFit/>
          </a:bodyPr>
          <a:lstStyle/>
          <a:p>
            <a:r>
              <a:rPr lang="en-US" sz="1050" dirty="0" smtClean="0">
                <a:solidFill>
                  <a:srgbClr val="009900"/>
                </a:solidFill>
                <a:latin typeface="Calibri" panose="020F0502020204030204" pitchFamily="34" charset="0"/>
                <a:cs typeface="Calibri" panose="020F0502020204030204" pitchFamily="34" charset="0"/>
              </a:rPr>
              <a:t>sounds like </a:t>
            </a:r>
            <a:r>
              <a:rPr lang="en-US" sz="1050" i="1" u="sng" dirty="0" smtClean="0">
                <a:solidFill>
                  <a:srgbClr val="009900"/>
                </a:solidFill>
                <a:latin typeface="Calibri" panose="020F0502020204030204" pitchFamily="34" charset="0"/>
                <a:cs typeface="Calibri" panose="020F0502020204030204" pitchFamily="34" charset="0"/>
              </a:rPr>
              <a:t>all</a:t>
            </a:r>
            <a:r>
              <a:rPr lang="en-US" sz="1050" i="1" dirty="0" smtClean="0">
                <a:solidFill>
                  <a:srgbClr val="009900"/>
                </a:solidFill>
                <a:latin typeface="Calibri" panose="020F0502020204030204" pitchFamily="34" charset="0"/>
                <a:cs typeface="Calibri" panose="020F0502020204030204" pitchFamily="34" charset="0"/>
              </a:rPr>
              <a:t>  </a:t>
            </a:r>
            <a:r>
              <a:rPr lang="en-US" sz="1050" dirty="0" smtClean="0">
                <a:solidFill>
                  <a:srgbClr val="009900"/>
                </a:solidFill>
                <a:latin typeface="Calibri" panose="020F0502020204030204" pitchFamily="34" charset="0"/>
                <a:cs typeface="Calibri" panose="020F0502020204030204" pitchFamily="34" charset="0"/>
              </a:rPr>
              <a:t>physics to me!</a:t>
            </a:r>
            <a:endParaRPr lang="en-US" sz="1050" dirty="0">
              <a:solidFill>
                <a:srgbClr val="0099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34862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Text Box 29"/>
          <p:cNvSpPr txBox="1">
            <a:spLocks noChangeArrowheads="1"/>
          </p:cNvSpPr>
          <p:nvPr>
            <p:custDataLst>
              <p:tags r:id="rId1"/>
            </p:custDataLst>
          </p:nvPr>
        </p:nvSpPr>
        <p:spPr bwMode="auto">
          <a:xfrm>
            <a:off x="304800" y="177800"/>
            <a:ext cx="86447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600" b="0" i="1" u="none" strike="noStrike" kern="1200" cap="none" spc="0" normalizeH="0" baseline="0" noProof="0" dirty="0" err="1" smtClean="0">
                <a:ln>
                  <a:noFill/>
                </a:ln>
                <a:solidFill>
                  <a:srgbClr val="000000"/>
                </a:solidFill>
                <a:effectLst/>
                <a:uLnTx/>
                <a:uFillTx/>
                <a:latin typeface="Cambria" pitchFamily="18" charset="0"/>
                <a:ea typeface="ＭＳ Ｐゴシック" pitchFamily="34" charset="-128"/>
                <a:cs typeface="+mn-cs"/>
              </a:rPr>
              <a:t>vPython</a:t>
            </a:r>
            <a:r>
              <a:rPr kumimoji="0" lang="en-US" altLang="en-US" sz="36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Linear + Spherical collisions...</a:t>
            </a:r>
          </a:p>
        </p:txBody>
      </p:sp>
      <p:sp>
        <p:nvSpPr>
          <p:cNvPr id="53252" name="Text Box 56"/>
          <p:cNvSpPr txBox="1">
            <a:spLocks noChangeArrowheads="1"/>
          </p:cNvSpPr>
          <p:nvPr/>
        </p:nvSpPr>
        <p:spPr bwMode="auto">
          <a:xfrm>
            <a:off x="1058553" y="1160130"/>
            <a:ext cx="6092031" cy="830997"/>
          </a:xfrm>
          <a:prstGeom prst="rect">
            <a:avLst/>
          </a:prstGeom>
          <a:solidFill>
            <a:srgbClr val="CCFFCC"/>
          </a:solidFill>
          <a:ln>
            <a:noFill/>
          </a:ln>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b="1" i="1"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At least some </a:t>
            </a:r>
            <a:r>
              <a:rPr kumimoji="0" lang="en-US" altLang="en-US"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of the game needs to be about </a:t>
            </a:r>
            <a:r>
              <a:rPr kumimoji="0" lang="en-US" altLang="en-US" b="0" i="1"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detecting collisions  </a:t>
            </a:r>
            <a:r>
              <a:rPr kumimoji="0" lang="en-US" altLang="en-US"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and </a:t>
            </a:r>
            <a:r>
              <a:rPr kumimoji="0" lang="en-US" altLang="en-US" b="0" i="1"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rPr>
              <a:t>changing velocities</a:t>
            </a:r>
            <a:endParaRPr kumimoji="0" lang="en-US" altLang="en-US"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endParaRPr>
          </a:p>
        </p:txBody>
      </p:sp>
      <p:cxnSp>
        <p:nvCxnSpPr>
          <p:cNvPr id="53253" name="Straight Connector 2"/>
          <p:cNvCxnSpPr>
            <a:cxnSpLocks noChangeShapeType="1"/>
          </p:cNvCxnSpPr>
          <p:nvPr/>
        </p:nvCxnSpPr>
        <p:spPr bwMode="auto">
          <a:xfrm>
            <a:off x="8371337" y="1560460"/>
            <a:ext cx="0" cy="29718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53254" name="Rectangle 5"/>
          <p:cNvSpPr>
            <a:spLocks noChangeArrowheads="1"/>
          </p:cNvSpPr>
          <p:nvPr/>
        </p:nvSpPr>
        <p:spPr bwMode="auto">
          <a:xfrm>
            <a:off x="8001000" y="1143000"/>
            <a:ext cx="739305" cy="369332"/>
          </a:xfrm>
          <a:prstGeom prst="rect">
            <a:avLst/>
          </a:prstGeom>
          <a:solidFill>
            <a:srgbClr val="CCFFCC"/>
          </a:solidFill>
          <a:ln>
            <a:noFill/>
          </a:ln>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mn-cs"/>
              </a:rPr>
              <a:t>x = 10</a:t>
            </a:r>
          </a:p>
        </p:txBody>
      </p:sp>
      <p:sp>
        <p:nvSpPr>
          <p:cNvPr id="53255" name="Oval 6"/>
          <p:cNvSpPr>
            <a:spLocks noChangeArrowheads="1"/>
          </p:cNvSpPr>
          <p:nvPr/>
        </p:nvSpPr>
        <p:spPr bwMode="auto">
          <a:xfrm>
            <a:off x="6797675" y="4175073"/>
            <a:ext cx="180975" cy="179387"/>
          </a:xfrm>
          <a:prstGeom prst="ellipse">
            <a:avLst/>
          </a:prstGeom>
          <a:solidFill>
            <a:srgbClr val="C00000"/>
          </a:solidFill>
          <a:ln w="9525" algn="ctr">
            <a:solidFill>
              <a:srgbClr val="C00000"/>
            </a:solidFill>
            <a:round/>
            <a:headEnd/>
            <a:tailEnd/>
          </a:ln>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endParaRPr>
          </a:p>
        </p:txBody>
      </p:sp>
      <p:cxnSp>
        <p:nvCxnSpPr>
          <p:cNvPr id="53256" name="Straight Arrow Connector 8"/>
          <p:cNvCxnSpPr>
            <a:cxnSpLocks noChangeShapeType="1"/>
          </p:cNvCxnSpPr>
          <p:nvPr/>
        </p:nvCxnSpPr>
        <p:spPr bwMode="auto">
          <a:xfrm flipV="1">
            <a:off x="7002462" y="3846460"/>
            <a:ext cx="312738" cy="312738"/>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53257" name="Text Box 56"/>
          <p:cNvSpPr txBox="1">
            <a:spLocks noChangeArrowheads="1"/>
          </p:cNvSpPr>
          <p:nvPr/>
        </p:nvSpPr>
        <p:spPr bwMode="auto">
          <a:xfrm>
            <a:off x="6797675" y="5435547"/>
            <a:ext cx="2151869" cy="369888"/>
          </a:xfrm>
          <a:prstGeom prst="rect">
            <a:avLst/>
          </a:prstGeom>
          <a:solidFill>
            <a:srgbClr val="CCFFCC"/>
          </a:solidFill>
          <a:ln>
            <a:noFill/>
          </a:ln>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Line ~ wall at x=10</a:t>
            </a:r>
          </a:p>
        </p:txBody>
      </p:sp>
      <p:sp>
        <p:nvSpPr>
          <p:cNvPr id="53258" name="Rectangle 10"/>
          <p:cNvSpPr>
            <a:spLocks noChangeArrowheads="1"/>
          </p:cNvSpPr>
          <p:nvPr/>
        </p:nvSpPr>
        <p:spPr bwMode="auto">
          <a:xfrm>
            <a:off x="6551844" y="5943600"/>
            <a:ext cx="18166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How to </a:t>
            </a:r>
            <a:r>
              <a:rPr kumimoji="0" lang="en-US" altLang="en-US" sz="1800" b="1" i="0" u="none" strike="noStrike" kern="1200" cap="none" spc="0" normalizeH="0" baseline="0" noProof="0" dirty="0" smtClean="0">
                <a:ln>
                  <a:noFill/>
                </a:ln>
                <a:solidFill>
                  <a:srgbClr val="000AF9"/>
                </a:solidFill>
                <a:effectLst/>
                <a:uLnTx/>
                <a:uFillTx/>
                <a:latin typeface="Cambria" pitchFamily="18" charset="0"/>
                <a:ea typeface="ＭＳ Ｐゴシック" pitchFamily="34" charset="-128"/>
                <a:cs typeface="+mn-cs"/>
              </a:rPr>
              <a:t>bounce</a:t>
            </a: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a:t>
            </a:r>
          </a:p>
        </p:txBody>
      </p:sp>
      <p:sp>
        <p:nvSpPr>
          <p:cNvPr id="53259" name="Rectangle 14"/>
          <p:cNvSpPr>
            <a:spLocks noChangeArrowheads="1"/>
          </p:cNvSpPr>
          <p:nvPr/>
        </p:nvSpPr>
        <p:spPr bwMode="auto">
          <a:xfrm>
            <a:off x="6551844" y="6335712"/>
            <a:ext cx="19063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009900"/>
                </a:solidFill>
                <a:effectLst/>
                <a:uLnTx/>
                <a:uFillTx/>
                <a:latin typeface="Cambria" pitchFamily="18" charset="0"/>
                <a:ea typeface="ＭＳ Ｐゴシック" pitchFamily="34" charset="-128"/>
                <a:cs typeface="+mn-cs"/>
              </a:rPr>
              <a:t>W</a:t>
            </a:r>
            <a:r>
              <a:rPr kumimoji="0" lang="en-US" altLang="en-US" sz="1800" b="1" i="0" u="none" strike="noStrike" kern="1200" cap="none" spc="0" normalizeH="0" baseline="0" noProof="0" dirty="0" smtClean="0">
                <a:ln>
                  <a:noFill/>
                </a:ln>
                <a:solidFill>
                  <a:srgbClr val="009900"/>
                </a:solidFill>
                <a:effectLst/>
                <a:uLnTx/>
                <a:uFillTx/>
                <a:latin typeface="Cambria" pitchFamily="18" charset="0"/>
                <a:ea typeface="ＭＳ Ｐゴシック" pitchFamily="34" charset="-128"/>
                <a:cs typeface="+mn-cs"/>
              </a:rPr>
              <a:t>hat else to do</a:t>
            </a: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a:t>
            </a:r>
          </a:p>
        </p:txBody>
      </p:sp>
      <p:cxnSp>
        <p:nvCxnSpPr>
          <p:cNvPr id="16" name="Straight Connector 2"/>
          <p:cNvCxnSpPr>
            <a:cxnSpLocks noChangeShapeType="1"/>
          </p:cNvCxnSpPr>
          <p:nvPr/>
        </p:nvCxnSpPr>
        <p:spPr bwMode="auto">
          <a:xfrm>
            <a:off x="7455568" y="5203025"/>
            <a:ext cx="1136204" cy="0"/>
          </a:xfrm>
          <a:prstGeom prst="line">
            <a:avLst/>
          </a:prstGeom>
          <a:noFill/>
          <a:ln w="28575" algn="ctr">
            <a:solidFill>
              <a:schemeClr val="bg1">
                <a:lumMod val="65000"/>
              </a:schemeClr>
            </a:solidFill>
            <a:round/>
            <a:headEnd type="none" w="med" len="med"/>
            <a:tailEnd type="arrow" w="med" len="med"/>
          </a:ln>
          <a:extLst>
            <a:ext uri="{909E8E84-426E-40DD-AFC4-6F175D3DCCD1}">
              <a14:hiddenFill xmlns:a14="http://schemas.microsoft.com/office/drawing/2010/main">
                <a:noFill/>
              </a14:hiddenFill>
            </a:ext>
          </a:extLst>
        </p:spPr>
      </p:cxnSp>
      <p:sp>
        <p:nvSpPr>
          <p:cNvPr id="18" name="Rectangle 17"/>
          <p:cNvSpPr/>
          <p:nvPr/>
        </p:nvSpPr>
        <p:spPr>
          <a:xfrm>
            <a:off x="8650421" y="4953000"/>
            <a:ext cx="471604"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FFFFFF">
                    <a:lumMod val="65000"/>
                  </a:srgbClr>
                </a:solidFill>
                <a:effectLst/>
                <a:uLnTx/>
                <a:uFillTx/>
                <a:latin typeface="Calibri" panose="020F0502020204030204" pitchFamily="34" charset="0"/>
                <a:ea typeface="MS PGothic" pitchFamily="34" charset="-128"/>
                <a:cs typeface="+mn-cs"/>
              </a:rPr>
              <a:t>+x</a:t>
            </a:r>
            <a:endParaRPr kumimoji="0" lang="en-US" sz="2400" b="0" i="0" u="none" strike="noStrike" kern="1200" cap="none" spc="0" normalizeH="0" baseline="0" noProof="0" dirty="0">
              <a:ln>
                <a:noFill/>
              </a:ln>
              <a:solidFill>
                <a:srgbClr val="FFFFFF">
                  <a:lumMod val="65000"/>
                </a:srgbClr>
              </a:solidFill>
              <a:effectLst/>
              <a:uLnTx/>
              <a:uFillTx/>
              <a:latin typeface="Times New Roman" pitchFamily="18" charset="0"/>
              <a:ea typeface="MS PGothic" pitchFamily="34" charset="-128"/>
              <a:cs typeface="+mn-cs"/>
            </a:endParaRPr>
          </a:p>
        </p:txBody>
      </p:sp>
      <p:sp>
        <p:nvSpPr>
          <p:cNvPr id="19" name="Right Arrow 18"/>
          <p:cNvSpPr/>
          <p:nvPr/>
        </p:nvSpPr>
        <p:spPr bwMode="auto">
          <a:xfrm>
            <a:off x="6070581" y="6365993"/>
            <a:ext cx="457200" cy="308769"/>
          </a:xfrm>
          <a:prstGeom prst="rightArrow">
            <a:avLst>
              <a:gd name="adj1" fmla="val 36436"/>
              <a:gd name="adj2" fmla="val 50000"/>
            </a:avLst>
          </a:prstGeom>
          <a:solidFill>
            <a:srgbClr val="00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20" name="Right Arrow 19"/>
          <p:cNvSpPr/>
          <p:nvPr/>
        </p:nvSpPr>
        <p:spPr bwMode="auto">
          <a:xfrm>
            <a:off x="6070581" y="5973881"/>
            <a:ext cx="457200" cy="308769"/>
          </a:xfrm>
          <a:prstGeom prst="rightArrow">
            <a:avLst>
              <a:gd name="adj1" fmla="val 36436"/>
              <a:gd name="adj2" fmla="val 50000"/>
            </a:avLst>
          </a:prstGeom>
          <a:solidFill>
            <a:srgbClr val="000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833" y="2555245"/>
            <a:ext cx="4853155" cy="4149799"/>
          </a:xfrm>
          <a:prstGeom prst="rect">
            <a:avLst/>
          </a:prstGeom>
        </p:spPr>
      </p:pic>
      <p:cxnSp>
        <p:nvCxnSpPr>
          <p:cNvPr id="9" name="Straight Arrow Connector 8"/>
          <p:cNvCxnSpPr/>
          <p:nvPr/>
        </p:nvCxnSpPr>
        <p:spPr>
          <a:xfrm flipH="1" flipV="1">
            <a:off x="3733800" y="4202977"/>
            <a:ext cx="17481" cy="1630362"/>
          </a:xfrm>
          <a:prstGeom prst="straightConnector1">
            <a:avLst/>
          </a:prstGeom>
          <a:ln>
            <a:solidFill>
              <a:srgbClr val="FFFF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76744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9"/>
          <p:cNvSpPr txBox="1">
            <a:spLocks noChangeArrowheads="1"/>
          </p:cNvSpPr>
          <p:nvPr>
            <p:custDataLst>
              <p:tags r:id="rId1"/>
            </p:custDataLst>
          </p:nvPr>
        </p:nvSpPr>
        <p:spPr bwMode="auto">
          <a:xfrm>
            <a:off x="304800" y="177800"/>
            <a:ext cx="7315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spcBef>
                <a:spcPct val="50000"/>
              </a:spcBef>
            </a:pPr>
            <a:r>
              <a:rPr lang="en-US" altLang="en-US" sz="4200" i="1" dirty="0" err="1" smtClean="0">
                <a:solidFill>
                  <a:srgbClr val="000000"/>
                </a:solidFill>
                <a:latin typeface="Cambria" pitchFamily="18" charset="0"/>
              </a:rPr>
              <a:t>vPython</a:t>
            </a:r>
            <a:r>
              <a:rPr lang="en-US" altLang="en-US" sz="4200" dirty="0" smtClean="0">
                <a:solidFill>
                  <a:srgbClr val="000000"/>
                </a:solidFill>
                <a:latin typeface="Cambria" pitchFamily="18" charset="0"/>
              </a:rPr>
              <a:t>:  Linear collisions</a:t>
            </a:r>
          </a:p>
        </p:txBody>
      </p:sp>
      <p:sp>
        <p:nvSpPr>
          <p:cNvPr id="4" name="Text Box 56"/>
          <p:cNvSpPr txBox="1">
            <a:spLocks noChangeArrowheads="1"/>
          </p:cNvSpPr>
          <p:nvPr/>
        </p:nvSpPr>
        <p:spPr bwMode="auto">
          <a:xfrm>
            <a:off x="228600" y="3505200"/>
            <a:ext cx="5257800" cy="3231654"/>
          </a:xfrm>
          <a:prstGeom prst="rect">
            <a:avLst/>
          </a:prstGeom>
          <a:solidFill>
            <a:schemeClr val="bg1">
              <a:lumMod val="95000"/>
            </a:schemeClr>
          </a:solidFill>
          <a:ln>
            <a:noFill/>
          </a:ln>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spcBef>
                <a:spcPct val="50000"/>
              </a:spcBef>
              <a:defRPr/>
            </a:pPr>
            <a:r>
              <a:rPr lang="en-US" b="1" dirty="0" err="1" smtClean="0">
                <a:solidFill>
                  <a:srgbClr val="C00000"/>
                </a:solidFill>
                <a:latin typeface="Courier New" pitchFamily="49" charset="0"/>
                <a:cs typeface="Courier New" pitchFamily="49" charset="0"/>
              </a:rPr>
              <a:t>ball.vel</a:t>
            </a:r>
            <a:r>
              <a:rPr lang="en-US" b="1" dirty="0" smtClean="0">
                <a:solidFill>
                  <a:srgbClr val="FFFFFF">
                    <a:lumMod val="50000"/>
                  </a:srgbClr>
                </a:solidFill>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smtClean="0">
                <a:solidFill>
                  <a:srgbClr val="FFFFFF">
                    <a:lumMod val="50000"/>
                  </a:srgbClr>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vector(1,0,1)</a:t>
            </a:r>
          </a:p>
          <a:p>
            <a:pPr eaLnBrk="0" hangingPunct="0">
              <a:spcBef>
                <a:spcPct val="50000"/>
              </a:spcBef>
              <a:defRPr/>
            </a:pPr>
            <a:r>
              <a:rPr lang="en-US" b="1" dirty="0" smtClean="0">
                <a:solidFill>
                  <a:srgbClr val="E97E09"/>
                </a:solidFill>
                <a:latin typeface="Courier New" pitchFamily="49" charset="0"/>
                <a:cs typeface="Courier New" pitchFamily="49" charset="0"/>
              </a:rPr>
              <a:t>while</a:t>
            </a:r>
            <a:r>
              <a:rPr lang="en-US" b="1" dirty="0" smtClean="0">
                <a:solidFill>
                  <a:srgbClr val="C00000"/>
                </a:solidFill>
                <a:latin typeface="Courier New" pitchFamily="49" charset="0"/>
                <a:cs typeface="Courier New" pitchFamily="49" charset="0"/>
              </a:rPr>
              <a:t> </a:t>
            </a:r>
            <a:r>
              <a:rPr lang="en-US" b="1" dirty="0" smtClean="0">
                <a:solidFill>
                  <a:srgbClr val="7030A0"/>
                </a:solidFill>
                <a:latin typeface="Courier New" pitchFamily="49" charset="0"/>
                <a:cs typeface="Courier New" pitchFamily="49" charset="0"/>
              </a:rPr>
              <a:t>True</a:t>
            </a:r>
            <a:r>
              <a:rPr lang="en-US" b="1" dirty="0" smtClean="0">
                <a:solidFill>
                  <a:srgbClr val="C00000"/>
                </a:solidFill>
                <a:latin typeface="Courier New" pitchFamily="49" charset="0"/>
                <a:cs typeface="Courier New" pitchFamily="49" charset="0"/>
              </a:rPr>
              <a:t>:</a:t>
            </a:r>
          </a:p>
          <a:p>
            <a:pPr eaLnBrk="0" hangingPunct="0">
              <a:spcBef>
                <a:spcPct val="50000"/>
              </a:spcBef>
              <a:defRPr/>
            </a:pPr>
            <a:r>
              <a:rPr lang="en-US" b="1" dirty="0" smtClean="0">
                <a:solidFill>
                  <a:srgbClr val="000000"/>
                </a:solidFill>
                <a:latin typeface="Courier New" pitchFamily="49" charset="0"/>
                <a:cs typeface="Courier New" pitchFamily="49" charset="0"/>
              </a:rPr>
              <a:t>   </a:t>
            </a:r>
            <a:r>
              <a:rPr lang="en-US" b="1" dirty="0" err="1" smtClean="0">
                <a:solidFill>
                  <a:srgbClr val="FFFFFF">
                    <a:lumMod val="50000"/>
                  </a:srgbClr>
                </a:solidFill>
                <a:latin typeface="Courier New" pitchFamily="49" charset="0"/>
                <a:cs typeface="Courier New" pitchFamily="49" charset="0"/>
              </a:rPr>
              <a:t>ball.pos</a:t>
            </a:r>
            <a:r>
              <a:rPr lang="en-US" b="1" dirty="0" smtClean="0">
                <a:solidFill>
                  <a:srgbClr val="FFFFFF">
                    <a:lumMod val="50000"/>
                  </a:srgbClr>
                </a:solidFill>
                <a:latin typeface="Courier New" pitchFamily="49" charset="0"/>
                <a:cs typeface="Courier New" pitchFamily="49" charset="0"/>
              </a:rPr>
              <a:t> += </a:t>
            </a:r>
            <a:r>
              <a:rPr lang="en-US" b="1" dirty="0" err="1" smtClean="0">
                <a:solidFill>
                  <a:srgbClr val="FFFFFF">
                    <a:lumMod val="50000"/>
                  </a:srgbClr>
                </a:solidFill>
                <a:latin typeface="Courier New" pitchFamily="49" charset="0"/>
                <a:cs typeface="Courier New" pitchFamily="49" charset="0"/>
              </a:rPr>
              <a:t>dt</a:t>
            </a:r>
            <a:r>
              <a:rPr lang="en-US" b="1" dirty="0" smtClean="0">
                <a:solidFill>
                  <a:srgbClr val="FFFFFF">
                    <a:lumMod val="50000"/>
                  </a:srgbClr>
                </a:solidFill>
                <a:latin typeface="Courier New" pitchFamily="49" charset="0"/>
                <a:cs typeface="Courier New" pitchFamily="49" charset="0"/>
              </a:rPr>
              <a:t>*</a:t>
            </a:r>
            <a:r>
              <a:rPr lang="en-US" b="1" dirty="0" err="1" smtClean="0">
                <a:solidFill>
                  <a:srgbClr val="FFFFFF">
                    <a:lumMod val="50000"/>
                  </a:srgbClr>
                </a:solidFill>
                <a:latin typeface="Courier New" pitchFamily="49" charset="0"/>
                <a:cs typeface="Courier New" pitchFamily="49" charset="0"/>
              </a:rPr>
              <a:t>ball.vel</a:t>
            </a:r>
            <a:endParaRPr lang="en-US" b="1" dirty="0" smtClean="0">
              <a:solidFill>
                <a:srgbClr val="000000"/>
              </a:solidFill>
              <a:latin typeface="Courier New" pitchFamily="49" charset="0"/>
              <a:cs typeface="Courier New" pitchFamily="49" charset="0"/>
            </a:endParaRPr>
          </a:p>
          <a:p>
            <a:pPr eaLnBrk="0" hangingPunct="0">
              <a:spcBef>
                <a:spcPct val="50000"/>
              </a:spcBef>
              <a:defRPr/>
            </a:pPr>
            <a:r>
              <a:rPr lang="en-US" b="1" dirty="0" smtClean="0">
                <a:solidFill>
                  <a:srgbClr val="000000"/>
                </a:solidFill>
                <a:latin typeface="Courier New" pitchFamily="49" charset="0"/>
                <a:cs typeface="Courier New" pitchFamily="49" charset="0"/>
              </a:rPr>
              <a:t>   </a:t>
            </a:r>
            <a:r>
              <a:rPr lang="en-US" b="1" dirty="0" smtClean="0">
                <a:solidFill>
                  <a:srgbClr val="E97E09"/>
                </a:solidFill>
                <a:latin typeface="Courier New" pitchFamily="49" charset="0"/>
                <a:cs typeface="Courier New" pitchFamily="49" charset="0"/>
              </a:rPr>
              <a:t>if</a:t>
            </a:r>
            <a:r>
              <a:rPr lang="en-US" b="1" dirty="0" smtClean="0">
                <a:solidFill>
                  <a:srgbClr val="000000"/>
                </a:solidFill>
                <a:latin typeface="Courier New" pitchFamily="49" charset="0"/>
                <a:cs typeface="Courier New" pitchFamily="49" charset="0"/>
              </a:rPr>
              <a:t> </a:t>
            </a:r>
            <a:r>
              <a:rPr lang="en-US" b="1" dirty="0" err="1" smtClean="0">
                <a:solidFill>
                  <a:srgbClr val="000000"/>
                </a:solidFill>
                <a:latin typeface="Courier New" pitchFamily="49" charset="0"/>
                <a:cs typeface="Courier New" pitchFamily="49" charset="0"/>
              </a:rPr>
              <a:t>ball.pos.x</a:t>
            </a:r>
            <a:r>
              <a:rPr lang="en-US" b="1" dirty="0" smtClean="0">
                <a:solidFill>
                  <a:srgbClr val="000000"/>
                </a:solidFill>
                <a:latin typeface="Courier New" pitchFamily="49" charset="0"/>
                <a:cs typeface="Courier New" pitchFamily="49" charset="0"/>
              </a:rPr>
              <a:t> &gt; </a:t>
            </a:r>
            <a:r>
              <a:rPr lang="en-US" b="1" dirty="0">
                <a:solidFill>
                  <a:srgbClr val="000000"/>
                </a:solidFill>
                <a:latin typeface="Courier New" pitchFamily="49" charset="0"/>
                <a:cs typeface="Courier New" pitchFamily="49" charset="0"/>
              </a:rPr>
              <a:t>1</a:t>
            </a:r>
            <a:r>
              <a:rPr lang="en-US" b="1" dirty="0" smtClean="0">
                <a:solidFill>
                  <a:srgbClr val="000000"/>
                </a:solidFill>
                <a:latin typeface="Courier New" pitchFamily="49" charset="0"/>
                <a:cs typeface="Courier New" pitchFamily="49" charset="0"/>
              </a:rPr>
              <a:t>0:</a:t>
            </a:r>
          </a:p>
          <a:p>
            <a:pPr eaLnBrk="0" hangingPunct="0">
              <a:spcBef>
                <a:spcPct val="50000"/>
              </a:spcBef>
              <a:defRPr/>
            </a:pPr>
            <a:r>
              <a:rPr lang="en-US" b="1" dirty="0" smtClean="0">
                <a:solidFill>
                  <a:srgbClr val="120DFB"/>
                </a:solidFill>
                <a:latin typeface="Courier New" pitchFamily="49" charset="0"/>
                <a:cs typeface="Courier New" pitchFamily="49" charset="0"/>
              </a:rPr>
              <a:t>      </a:t>
            </a:r>
            <a:r>
              <a:rPr lang="en-US" b="1" dirty="0" err="1" smtClean="0">
                <a:solidFill>
                  <a:srgbClr val="120DFB"/>
                </a:solidFill>
                <a:latin typeface="Courier New" pitchFamily="49" charset="0"/>
                <a:cs typeface="Courier New" pitchFamily="49" charset="0"/>
              </a:rPr>
              <a:t>ball.vel.x</a:t>
            </a:r>
            <a:endParaRPr lang="en-US" b="1" dirty="0" smtClean="0">
              <a:solidFill>
                <a:srgbClr val="120DFB"/>
              </a:solidFill>
              <a:latin typeface="Courier New" pitchFamily="49" charset="0"/>
              <a:cs typeface="Courier New" pitchFamily="49" charset="0"/>
            </a:endParaRPr>
          </a:p>
          <a:p>
            <a:pPr eaLnBrk="0" hangingPunct="0">
              <a:spcBef>
                <a:spcPct val="50000"/>
              </a:spcBef>
              <a:defRPr/>
            </a:pPr>
            <a:r>
              <a:rPr lang="en-US" b="1" dirty="0" smtClean="0">
                <a:solidFill>
                  <a:srgbClr val="120DFB"/>
                </a:solidFill>
                <a:latin typeface="Courier New" pitchFamily="49" charset="0"/>
                <a:cs typeface="Courier New" pitchFamily="49" charset="0"/>
              </a:rPr>
              <a:t>      </a:t>
            </a:r>
            <a:r>
              <a:rPr lang="en-US" b="1" dirty="0" err="1" smtClean="0">
                <a:solidFill>
                  <a:srgbClr val="097621"/>
                </a:solidFill>
                <a:latin typeface="Courier New" pitchFamily="49" charset="0"/>
                <a:cs typeface="Courier New" pitchFamily="49" charset="0"/>
              </a:rPr>
              <a:t>ball.pos.x</a:t>
            </a:r>
            <a:endParaRPr lang="en-US" b="1" dirty="0" smtClean="0">
              <a:solidFill>
                <a:srgbClr val="097621"/>
              </a:solidFill>
              <a:latin typeface="Courier New" pitchFamily="49" charset="0"/>
              <a:cs typeface="Courier New" pitchFamily="49" charset="0"/>
            </a:endParaRPr>
          </a:p>
        </p:txBody>
      </p:sp>
      <p:sp>
        <p:nvSpPr>
          <p:cNvPr id="53252" name="Text Box 56"/>
          <p:cNvSpPr txBox="1">
            <a:spLocks noChangeArrowheads="1"/>
          </p:cNvSpPr>
          <p:nvPr/>
        </p:nvSpPr>
        <p:spPr bwMode="auto">
          <a:xfrm>
            <a:off x="838200" y="1667458"/>
            <a:ext cx="3429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0" hangingPunct="0">
              <a:spcBef>
                <a:spcPct val="50000"/>
              </a:spcBef>
            </a:pPr>
            <a:r>
              <a:rPr lang="en-US" altLang="en-US" sz="1800" b="1" i="1" dirty="0" smtClean="0">
                <a:solidFill>
                  <a:srgbClr val="000000"/>
                </a:solidFill>
                <a:latin typeface="Cambria" pitchFamily="18" charset="0"/>
              </a:rPr>
              <a:t>At least some </a:t>
            </a:r>
            <a:r>
              <a:rPr lang="en-US" altLang="en-US" sz="1800" dirty="0" smtClean="0">
                <a:solidFill>
                  <a:srgbClr val="000000"/>
                </a:solidFill>
                <a:latin typeface="Cambria" pitchFamily="18" charset="0"/>
              </a:rPr>
              <a:t>of the game needs to be about </a:t>
            </a:r>
            <a:r>
              <a:rPr lang="en-US" altLang="en-US" sz="1800" i="1" dirty="0" smtClean="0">
                <a:solidFill>
                  <a:srgbClr val="000000"/>
                </a:solidFill>
                <a:latin typeface="Cambria" pitchFamily="18" charset="0"/>
              </a:rPr>
              <a:t>detecting collisions  </a:t>
            </a:r>
            <a:r>
              <a:rPr lang="en-US" altLang="en-US" sz="1800" dirty="0" smtClean="0">
                <a:solidFill>
                  <a:srgbClr val="000000"/>
                </a:solidFill>
                <a:latin typeface="Cambria" pitchFamily="18" charset="0"/>
              </a:rPr>
              <a:t>and </a:t>
            </a:r>
            <a:r>
              <a:rPr lang="en-US" altLang="en-US" sz="1800" i="1" dirty="0">
                <a:solidFill>
                  <a:srgbClr val="000000"/>
                </a:solidFill>
                <a:latin typeface="Cambria" pitchFamily="18" charset="0"/>
              </a:rPr>
              <a:t>changing velocities</a:t>
            </a:r>
            <a:endParaRPr lang="en-US" altLang="en-US" sz="1800" dirty="0" smtClean="0">
              <a:solidFill>
                <a:srgbClr val="000000"/>
              </a:solidFill>
              <a:latin typeface="Cambria" pitchFamily="18" charset="0"/>
            </a:endParaRPr>
          </a:p>
        </p:txBody>
      </p:sp>
      <p:cxnSp>
        <p:nvCxnSpPr>
          <p:cNvPr id="53253" name="Straight Connector 2"/>
          <p:cNvCxnSpPr>
            <a:cxnSpLocks noChangeShapeType="1"/>
          </p:cNvCxnSpPr>
          <p:nvPr/>
        </p:nvCxnSpPr>
        <p:spPr bwMode="auto">
          <a:xfrm>
            <a:off x="8371337" y="1560460"/>
            <a:ext cx="0" cy="29718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53254" name="Rectangle 5"/>
          <p:cNvSpPr>
            <a:spLocks noChangeArrowheads="1"/>
          </p:cNvSpPr>
          <p:nvPr/>
        </p:nvSpPr>
        <p:spPr bwMode="auto">
          <a:xfrm>
            <a:off x="8001000" y="1143000"/>
            <a:ext cx="739305" cy="369332"/>
          </a:xfrm>
          <a:prstGeom prst="rect">
            <a:avLst/>
          </a:prstGeom>
          <a:solidFill>
            <a:srgbClr val="CCFFCC"/>
          </a:solidFill>
          <a:ln>
            <a:noFill/>
          </a:ln>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r>
              <a:rPr lang="en-US" altLang="en-US" sz="1800" dirty="0" smtClean="0">
                <a:solidFill>
                  <a:srgbClr val="000000"/>
                </a:solidFill>
                <a:latin typeface="Calibri" panose="020F0502020204030204" pitchFamily="34" charset="0"/>
              </a:rPr>
              <a:t>x = 10</a:t>
            </a:r>
          </a:p>
        </p:txBody>
      </p:sp>
      <p:sp>
        <p:nvSpPr>
          <p:cNvPr id="53255" name="Oval 6"/>
          <p:cNvSpPr>
            <a:spLocks noChangeArrowheads="1"/>
          </p:cNvSpPr>
          <p:nvPr/>
        </p:nvSpPr>
        <p:spPr bwMode="auto">
          <a:xfrm>
            <a:off x="6797675" y="4175073"/>
            <a:ext cx="180975" cy="179387"/>
          </a:xfrm>
          <a:prstGeom prst="ellipse">
            <a:avLst/>
          </a:prstGeom>
          <a:solidFill>
            <a:srgbClr val="C00000"/>
          </a:solidFill>
          <a:ln w="9525" algn="ctr">
            <a:solidFill>
              <a:srgbClr val="C00000"/>
            </a:solidFill>
            <a:round/>
            <a:headEnd/>
            <a:tailEnd/>
          </a:ln>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endParaRPr lang="en-US" altLang="en-US" smtClean="0">
              <a:solidFill>
                <a:srgbClr val="000000"/>
              </a:solidFill>
            </a:endParaRPr>
          </a:p>
        </p:txBody>
      </p:sp>
      <p:cxnSp>
        <p:nvCxnSpPr>
          <p:cNvPr id="53256" name="Straight Arrow Connector 8"/>
          <p:cNvCxnSpPr>
            <a:cxnSpLocks noChangeShapeType="1"/>
          </p:cNvCxnSpPr>
          <p:nvPr/>
        </p:nvCxnSpPr>
        <p:spPr bwMode="auto">
          <a:xfrm flipV="1">
            <a:off x="7002462" y="3846460"/>
            <a:ext cx="312738" cy="312738"/>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53257" name="Text Box 56"/>
          <p:cNvSpPr txBox="1">
            <a:spLocks noChangeArrowheads="1"/>
          </p:cNvSpPr>
          <p:nvPr/>
        </p:nvSpPr>
        <p:spPr bwMode="auto">
          <a:xfrm>
            <a:off x="6797675" y="5435547"/>
            <a:ext cx="2151869" cy="369888"/>
          </a:xfrm>
          <a:prstGeom prst="rect">
            <a:avLst/>
          </a:prstGeom>
          <a:solidFill>
            <a:srgbClr val="CCFFCC"/>
          </a:solidFill>
          <a:ln>
            <a:noFill/>
          </a:ln>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0" hangingPunct="0">
              <a:spcBef>
                <a:spcPct val="50000"/>
              </a:spcBef>
            </a:pPr>
            <a:r>
              <a:rPr lang="en-US" altLang="en-US" sz="1800" dirty="0" smtClean="0">
                <a:solidFill>
                  <a:srgbClr val="000000"/>
                </a:solidFill>
                <a:latin typeface="Cambria" pitchFamily="18" charset="0"/>
              </a:rPr>
              <a:t>Line ~ wall at x=10</a:t>
            </a:r>
          </a:p>
        </p:txBody>
      </p:sp>
      <p:sp>
        <p:nvSpPr>
          <p:cNvPr id="53258" name="Rectangle 10"/>
          <p:cNvSpPr>
            <a:spLocks noChangeArrowheads="1"/>
          </p:cNvSpPr>
          <p:nvPr/>
        </p:nvSpPr>
        <p:spPr bwMode="auto">
          <a:xfrm>
            <a:off x="6551844" y="5943600"/>
            <a:ext cx="18166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spcBef>
                <a:spcPct val="50000"/>
              </a:spcBef>
            </a:pPr>
            <a:r>
              <a:rPr lang="en-US" altLang="en-US" sz="1800" dirty="0" smtClean="0">
                <a:solidFill>
                  <a:srgbClr val="000000"/>
                </a:solidFill>
                <a:latin typeface="Cambria" pitchFamily="18" charset="0"/>
              </a:rPr>
              <a:t>How to </a:t>
            </a:r>
            <a:r>
              <a:rPr lang="en-US" altLang="en-US" sz="1800" b="1" dirty="0" smtClean="0">
                <a:solidFill>
                  <a:srgbClr val="000AF9"/>
                </a:solidFill>
                <a:latin typeface="Cambria" pitchFamily="18" charset="0"/>
              </a:rPr>
              <a:t>bounce</a:t>
            </a:r>
            <a:r>
              <a:rPr lang="en-US" altLang="en-US" sz="1800" dirty="0" smtClean="0">
                <a:solidFill>
                  <a:srgbClr val="000000"/>
                </a:solidFill>
                <a:latin typeface="Cambria" pitchFamily="18" charset="0"/>
              </a:rPr>
              <a:t>?</a:t>
            </a:r>
          </a:p>
        </p:txBody>
      </p:sp>
      <p:sp>
        <p:nvSpPr>
          <p:cNvPr id="53259" name="Rectangle 14"/>
          <p:cNvSpPr>
            <a:spLocks noChangeArrowheads="1"/>
          </p:cNvSpPr>
          <p:nvPr/>
        </p:nvSpPr>
        <p:spPr bwMode="auto">
          <a:xfrm>
            <a:off x="6551844" y="6335712"/>
            <a:ext cx="19063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spcBef>
                <a:spcPct val="50000"/>
              </a:spcBef>
            </a:pPr>
            <a:r>
              <a:rPr lang="en-US" altLang="en-US" sz="1800" b="1" dirty="0">
                <a:solidFill>
                  <a:srgbClr val="009900"/>
                </a:solidFill>
                <a:latin typeface="Cambria" pitchFamily="18" charset="0"/>
              </a:rPr>
              <a:t>W</a:t>
            </a:r>
            <a:r>
              <a:rPr lang="en-US" altLang="en-US" sz="1800" b="1" dirty="0" smtClean="0">
                <a:solidFill>
                  <a:srgbClr val="009900"/>
                </a:solidFill>
                <a:latin typeface="Cambria" pitchFamily="18" charset="0"/>
              </a:rPr>
              <a:t>hat else to do</a:t>
            </a:r>
            <a:r>
              <a:rPr lang="en-US" altLang="en-US" sz="1800" dirty="0" smtClean="0">
                <a:solidFill>
                  <a:srgbClr val="000000"/>
                </a:solidFill>
                <a:latin typeface="Cambria" pitchFamily="18" charset="0"/>
              </a:rPr>
              <a:t>?</a:t>
            </a:r>
          </a:p>
        </p:txBody>
      </p:sp>
      <p:cxnSp>
        <p:nvCxnSpPr>
          <p:cNvPr id="13" name="Straight Connector 2"/>
          <p:cNvCxnSpPr>
            <a:cxnSpLocks noChangeShapeType="1"/>
          </p:cNvCxnSpPr>
          <p:nvPr/>
        </p:nvCxnSpPr>
        <p:spPr bwMode="auto">
          <a:xfrm flipV="1">
            <a:off x="5867045" y="1657036"/>
            <a:ext cx="0" cy="1281906"/>
          </a:xfrm>
          <a:prstGeom prst="line">
            <a:avLst/>
          </a:prstGeom>
          <a:noFill/>
          <a:ln w="28575" algn="ctr">
            <a:solidFill>
              <a:schemeClr val="bg1">
                <a:lumMod val="65000"/>
              </a:schemeClr>
            </a:solidFill>
            <a:round/>
            <a:headEnd type="none" w="med" len="med"/>
            <a:tailEnd type="arrow" w="med" len="med"/>
          </a:ln>
          <a:extLst>
            <a:ext uri="{909E8E84-426E-40DD-AFC4-6F175D3DCCD1}">
              <a14:hiddenFill xmlns:a14="http://schemas.microsoft.com/office/drawing/2010/main">
                <a:noFill/>
              </a14:hiddenFill>
            </a:ext>
          </a:extLst>
        </p:spPr>
      </p:cxnSp>
      <p:sp>
        <p:nvSpPr>
          <p:cNvPr id="5" name="Rectangle 4"/>
          <p:cNvSpPr/>
          <p:nvPr/>
        </p:nvSpPr>
        <p:spPr>
          <a:xfrm>
            <a:off x="5635618" y="1179460"/>
            <a:ext cx="460382" cy="461665"/>
          </a:xfrm>
          <a:prstGeom prst="rect">
            <a:avLst/>
          </a:prstGeom>
        </p:spPr>
        <p:txBody>
          <a:bodyPr wrap="none">
            <a:spAutoFit/>
          </a:bodyPr>
          <a:lstStyle/>
          <a:p>
            <a:r>
              <a:rPr lang="en-US" dirty="0" smtClean="0">
                <a:solidFill>
                  <a:schemeClr val="bg1">
                    <a:lumMod val="65000"/>
                  </a:schemeClr>
                </a:solidFill>
                <a:latin typeface="Calibri" panose="020F0502020204030204" pitchFamily="34" charset="0"/>
              </a:rPr>
              <a:t>+z</a:t>
            </a:r>
            <a:endParaRPr lang="en-US" dirty="0">
              <a:solidFill>
                <a:schemeClr val="bg1">
                  <a:lumMod val="65000"/>
                </a:schemeClr>
              </a:solidFill>
            </a:endParaRPr>
          </a:p>
        </p:txBody>
      </p:sp>
      <p:cxnSp>
        <p:nvCxnSpPr>
          <p:cNvPr id="16" name="Straight Connector 2"/>
          <p:cNvCxnSpPr>
            <a:cxnSpLocks noChangeShapeType="1"/>
          </p:cNvCxnSpPr>
          <p:nvPr/>
        </p:nvCxnSpPr>
        <p:spPr bwMode="auto">
          <a:xfrm>
            <a:off x="7455568" y="5203025"/>
            <a:ext cx="1136204" cy="0"/>
          </a:xfrm>
          <a:prstGeom prst="line">
            <a:avLst/>
          </a:prstGeom>
          <a:noFill/>
          <a:ln w="28575" algn="ctr">
            <a:solidFill>
              <a:schemeClr val="bg1">
                <a:lumMod val="65000"/>
              </a:schemeClr>
            </a:solidFill>
            <a:round/>
            <a:headEnd type="none" w="med" len="med"/>
            <a:tailEnd type="arrow" w="med" len="med"/>
          </a:ln>
          <a:extLst>
            <a:ext uri="{909E8E84-426E-40DD-AFC4-6F175D3DCCD1}">
              <a14:hiddenFill xmlns:a14="http://schemas.microsoft.com/office/drawing/2010/main">
                <a:noFill/>
              </a14:hiddenFill>
            </a:ext>
          </a:extLst>
        </p:spPr>
      </p:cxnSp>
      <p:sp>
        <p:nvSpPr>
          <p:cNvPr id="18" name="Rectangle 17"/>
          <p:cNvSpPr/>
          <p:nvPr/>
        </p:nvSpPr>
        <p:spPr>
          <a:xfrm>
            <a:off x="8650421" y="4953000"/>
            <a:ext cx="471604" cy="461665"/>
          </a:xfrm>
          <a:prstGeom prst="rect">
            <a:avLst/>
          </a:prstGeom>
        </p:spPr>
        <p:txBody>
          <a:bodyPr wrap="none">
            <a:spAutoFit/>
          </a:bodyPr>
          <a:lstStyle/>
          <a:p>
            <a:r>
              <a:rPr lang="en-US" dirty="0" smtClean="0">
                <a:solidFill>
                  <a:schemeClr val="bg1">
                    <a:lumMod val="65000"/>
                  </a:schemeClr>
                </a:solidFill>
                <a:latin typeface="Calibri" panose="020F0502020204030204" pitchFamily="34" charset="0"/>
              </a:rPr>
              <a:t>+x</a:t>
            </a:r>
            <a:endParaRPr lang="en-US" dirty="0">
              <a:solidFill>
                <a:schemeClr val="bg1">
                  <a:lumMod val="65000"/>
                </a:schemeClr>
              </a:solidFill>
            </a:endParaRPr>
          </a:p>
        </p:txBody>
      </p:sp>
      <p:sp>
        <p:nvSpPr>
          <p:cNvPr id="19" name="Right Arrow 18"/>
          <p:cNvSpPr/>
          <p:nvPr/>
        </p:nvSpPr>
        <p:spPr bwMode="auto">
          <a:xfrm>
            <a:off x="6070581" y="6365993"/>
            <a:ext cx="457200" cy="308769"/>
          </a:xfrm>
          <a:prstGeom prst="rightArrow">
            <a:avLst>
              <a:gd name="adj1" fmla="val 36436"/>
              <a:gd name="adj2" fmla="val 50000"/>
            </a:avLst>
          </a:prstGeom>
          <a:solidFill>
            <a:srgbClr val="00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0" name="Right Arrow 19"/>
          <p:cNvSpPr/>
          <p:nvPr/>
        </p:nvSpPr>
        <p:spPr bwMode="auto">
          <a:xfrm>
            <a:off x="6070581" y="5973881"/>
            <a:ext cx="457200" cy="308769"/>
          </a:xfrm>
          <a:prstGeom prst="rightArrow">
            <a:avLst>
              <a:gd name="adj1" fmla="val 36436"/>
              <a:gd name="adj2" fmla="val 50000"/>
            </a:avLst>
          </a:prstGeom>
          <a:solidFill>
            <a:srgbClr val="000A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 name="Rounded Rectangle 2"/>
          <p:cNvSpPr/>
          <p:nvPr/>
        </p:nvSpPr>
        <p:spPr bwMode="auto">
          <a:xfrm>
            <a:off x="685800" y="4640864"/>
            <a:ext cx="4495800" cy="45556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ectangle 5"/>
          <p:cNvSpPr/>
          <p:nvPr/>
        </p:nvSpPr>
        <p:spPr>
          <a:xfrm>
            <a:off x="189411" y="4093843"/>
            <a:ext cx="5074443" cy="1015663"/>
          </a:xfrm>
          <a:prstGeom prst="rect">
            <a:avLst/>
          </a:prstGeom>
        </p:spPr>
        <p:txBody>
          <a:bodyPr wrap="square">
            <a:spAutoFit/>
          </a:bodyPr>
          <a:lstStyle/>
          <a:p>
            <a:pPr eaLnBrk="0" hangingPunct="0">
              <a:spcBef>
                <a:spcPct val="50000"/>
              </a:spcBef>
              <a:defRPr/>
            </a:pPr>
            <a:endParaRPr lang="en-US" b="1" dirty="0">
              <a:solidFill>
                <a:srgbClr val="C00000"/>
              </a:solidFill>
              <a:latin typeface="Courier New" pitchFamily="49" charset="0"/>
              <a:cs typeface="Courier New" pitchFamily="49" charset="0"/>
            </a:endParaRPr>
          </a:p>
          <a:p>
            <a:pPr eaLnBrk="0" hangingPunct="0">
              <a:spcBef>
                <a:spcPct val="50000"/>
              </a:spcBef>
              <a:defRPr/>
            </a:pPr>
            <a:r>
              <a:rPr lang="en-US" b="1" dirty="0">
                <a:solidFill>
                  <a:srgbClr val="000000"/>
                </a:solidFill>
                <a:latin typeface="Courier New" pitchFamily="49" charset="0"/>
                <a:cs typeface="Courier New" pitchFamily="49" charset="0"/>
              </a:rPr>
              <a:t>   </a:t>
            </a:r>
            <a:r>
              <a:rPr lang="en-US" b="1" dirty="0" err="1">
                <a:solidFill>
                  <a:srgbClr val="FFFFFF">
                    <a:lumMod val="50000"/>
                  </a:srgbClr>
                </a:solidFill>
                <a:latin typeface="Courier New" pitchFamily="49" charset="0"/>
                <a:cs typeface="Courier New" pitchFamily="49" charset="0"/>
              </a:rPr>
              <a:t>ball.pos</a:t>
            </a:r>
            <a:r>
              <a:rPr lang="en-US" b="1" dirty="0">
                <a:solidFill>
                  <a:srgbClr val="FFFFFF">
                    <a:lumMod val="50000"/>
                  </a:srgbClr>
                </a:solidFill>
                <a:latin typeface="Courier New" pitchFamily="49" charset="0"/>
                <a:cs typeface="Courier New" pitchFamily="49" charset="0"/>
              </a:rPr>
              <a:t> += </a:t>
            </a:r>
            <a:r>
              <a:rPr lang="en-US" b="1" dirty="0" err="1">
                <a:solidFill>
                  <a:srgbClr val="FFFFFF">
                    <a:lumMod val="50000"/>
                  </a:srgbClr>
                </a:solidFill>
                <a:latin typeface="Courier New" pitchFamily="49" charset="0"/>
                <a:cs typeface="Courier New" pitchFamily="49" charset="0"/>
              </a:rPr>
              <a:t>dt</a:t>
            </a:r>
            <a:r>
              <a:rPr lang="en-US" b="1" dirty="0">
                <a:solidFill>
                  <a:srgbClr val="FFFFFF">
                    <a:lumMod val="50000"/>
                  </a:srgbClr>
                </a:solidFill>
                <a:latin typeface="Courier New" pitchFamily="49" charset="0"/>
                <a:cs typeface="Courier New" pitchFamily="49" charset="0"/>
              </a:rPr>
              <a:t>*</a:t>
            </a:r>
            <a:r>
              <a:rPr lang="en-US" b="1" dirty="0" err="1">
                <a:solidFill>
                  <a:srgbClr val="FFFFFF">
                    <a:lumMod val="50000"/>
                  </a:srgbClr>
                </a:solidFill>
                <a:latin typeface="Courier New" pitchFamily="49" charset="0"/>
                <a:cs typeface="Courier New" pitchFamily="49" charset="0"/>
              </a:rPr>
              <a:t>ball.vel</a:t>
            </a:r>
            <a:endParaRPr lang="en-US" b="1" dirty="0">
              <a:solidFill>
                <a:srgbClr val="000000"/>
              </a:solidFill>
              <a:latin typeface="Courier New" pitchFamily="49" charset="0"/>
              <a:cs typeface="Courier New" pitchFamily="49" charset="0"/>
            </a:endParaRPr>
          </a:p>
        </p:txBody>
      </p:sp>
    </p:spTree>
    <p:extLst>
      <p:ext uri="{BB962C8B-B14F-4D97-AF65-F5344CB8AC3E}">
        <p14:creationId xmlns:p14="http://schemas.microsoft.com/office/powerpoint/2010/main" val="25677843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208296" y="1769395"/>
            <a:ext cx="1752600" cy="300037"/>
          </a:xfrm>
          <a:prstGeom prst="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56323" name="Text Box 56"/>
          <p:cNvSpPr txBox="1">
            <a:spLocks noChangeArrowheads="1"/>
          </p:cNvSpPr>
          <p:nvPr/>
        </p:nvSpPr>
        <p:spPr bwMode="auto">
          <a:xfrm>
            <a:off x="4676775" y="1254125"/>
            <a:ext cx="38576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n-US" altLang="en-US" b="1" dirty="0" smtClean="0">
                <a:solidFill>
                  <a:srgbClr val="000000"/>
                </a:solidFill>
                <a:latin typeface="Cambria" pitchFamily="18" charset="0"/>
              </a:rPr>
              <a:t>1 First</a:t>
            </a:r>
            <a:r>
              <a:rPr kumimoji="0" lang="en-US" altLang="en-US" sz="2400" b="1"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a:t>
            </a:r>
            <a:r>
              <a:rPr kumimoji="0" lang="en-US" alt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approximation:</a:t>
            </a:r>
          </a:p>
        </p:txBody>
      </p:sp>
      <p:sp>
        <p:nvSpPr>
          <p:cNvPr id="56324" name="Oval 1"/>
          <p:cNvSpPr>
            <a:spLocks noChangeArrowheads="1"/>
          </p:cNvSpPr>
          <p:nvPr/>
        </p:nvSpPr>
        <p:spPr bwMode="auto">
          <a:xfrm>
            <a:off x="1071563" y="2611438"/>
            <a:ext cx="1166812" cy="1166812"/>
          </a:xfrm>
          <a:prstGeom prst="ellipse">
            <a:avLst/>
          </a:prstGeom>
          <a:solidFill>
            <a:srgbClr val="CCECFF"/>
          </a:solidFill>
          <a:ln w="9525" algn="ctr">
            <a:solidFill>
              <a:schemeClr val="tx1"/>
            </a:solidFill>
            <a:round/>
            <a:headEnd/>
            <a:tailEnd/>
          </a:ln>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endParaRPr>
          </a:p>
        </p:txBody>
      </p:sp>
      <p:sp>
        <p:nvSpPr>
          <p:cNvPr id="56325" name="Oval 12"/>
          <p:cNvSpPr>
            <a:spLocks noChangeArrowheads="1"/>
          </p:cNvSpPr>
          <p:nvPr/>
        </p:nvSpPr>
        <p:spPr bwMode="auto">
          <a:xfrm>
            <a:off x="1889125" y="1757363"/>
            <a:ext cx="1166813" cy="1166812"/>
          </a:xfrm>
          <a:prstGeom prst="ellipse">
            <a:avLst/>
          </a:prstGeom>
          <a:solidFill>
            <a:srgbClr val="FFCCCC"/>
          </a:solidFill>
          <a:ln w="9525" algn="ctr">
            <a:solidFill>
              <a:schemeClr val="tx1"/>
            </a:solidFill>
            <a:round/>
            <a:headEnd/>
            <a:tailEnd/>
          </a:ln>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endParaRPr>
          </a:p>
        </p:txBody>
      </p:sp>
      <p:cxnSp>
        <p:nvCxnSpPr>
          <p:cNvPr id="56326" name="Straight Arrow Connector 13"/>
          <p:cNvCxnSpPr>
            <a:cxnSpLocks noChangeShapeType="1"/>
          </p:cNvCxnSpPr>
          <p:nvPr/>
        </p:nvCxnSpPr>
        <p:spPr bwMode="auto">
          <a:xfrm flipV="1">
            <a:off x="1644650" y="3213100"/>
            <a:ext cx="0" cy="1363663"/>
          </a:xfrm>
          <a:prstGeom prst="straightConnector1">
            <a:avLst/>
          </a:prstGeom>
          <a:noFill/>
          <a:ln w="38100" algn="ctr">
            <a:solidFill>
              <a:srgbClr val="120DFB"/>
            </a:solidFill>
            <a:round/>
            <a:headEnd/>
            <a:tailEnd type="arrow" w="med" len="med"/>
          </a:ln>
          <a:extLst>
            <a:ext uri="{909E8E84-426E-40DD-AFC4-6F175D3DCCD1}">
              <a14:hiddenFill xmlns:a14="http://schemas.microsoft.com/office/drawing/2010/main">
                <a:noFill/>
              </a14:hiddenFill>
            </a:ext>
          </a:extLst>
        </p:spPr>
      </p:cxnSp>
      <p:sp>
        <p:nvSpPr>
          <p:cNvPr id="56327" name="Text Box 56"/>
          <p:cNvSpPr txBox="1">
            <a:spLocks noChangeArrowheads="1"/>
          </p:cNvSpPr>
          <p:nvPr/>
        </p:nvSpPr>
        <p:spPr bwMode="auto">
          <a:xfrm>
            <a:off x="5362575" y="1735138"/>
            <a:ext cx="279082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Stop </a:t>
            </a:r>
            <a:r>
              <a:rPr kumimoji="0" lang="en-US" altLang="en-US" sz="1800" b="1" i="0" u="none" strike="noStrike" kern="1200" cap="none" spc="0" normalizeH="0" baseline="0" noProof="0" dirty="0" smtClean="0">
                <a:ln>
                  <a:noFill/>
                </a:ln>
                <a:solidFill>
                  <a:srgbClr val="120DFB"/>
                </a:solidFill>
                <a:effectLst/>
                <a:uLnTx/>
                <a:uFillTx/>
                <a:latin typeface="Cambria" pitchFamily="18" charset="0"/>
                <a:ea typeface="ＭＳ Ｐゴシック" pitchFamily="34" charset="-128"/>
                <a:cs typeface="+mn-cs"/>
              </a:rPr>
              <a:t>q</a:t>
            </a: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a:t>
            </a:r>
            <a:r>
              <a:rPr kumimoji="0" lang="en-US" altLang="en-US" sz="1800" b="0" i="0"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rPr>
              <a:t> </a:t>
            </a:r>
            <a:r>
              <a:rPr kumimoji="0" lang="en-US" altLang="en-US" sz="1800" b="0" i="1"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Undo any overlap.</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Make </a:t>
            </a:r>
            <a:r>
              <a:rPr kumimoji="0" lang="en-US" altLang="en-US" sz="1800" b="1" i="0" u="none" strike="noStrike" kern="1200" cap="none" spc="0" normalizeH="0" baseline="0" noProof="0" dirty="0" err="1" smtClean="0">
                <a:ln>
                  <a:noFill/>
                </a:ln>
                <a:solidFill>
                  <a:srgbClr val="FF0000"/>
                </a:solidFill>
                <a:effectLst/>
                <a:uLnTx/>
                <a:uFillTx/>
                <a:latin typeface="Cambria" pitchFamily="18" charset="0"/>
                <a:ea typeface="ＭＳ Ｐゴシック" pitchFamily="34" charset="-128"/>
                <a:cs typeface="+mn-cs"/>
              </a:rPr>
              <a:t>r</a:t>
            </a:r>
            <a:r>
              <a:rPr kumimoji="0" lang="en-US" altLang="en-US" sz="1800" b="0" i="0" u="none" strike="noStrike" kern="1200" cap="none" spc="0" normalizeH="0" baseline="0" noProof="0" dirty="0" err="1" smtClean="0">
                <a:ln>
                  <a:noFill/>
                </a:ln>
                <a:solidFill>
                  <a:srgbClr val="000000"/>
                </a:solidFill>
                <a:effectLst/>
                <a:uLnTx/>
                <a:uFillTx/>
                <a:latin typeface="Cambria" pitchFamily="18" charset="0"/>
                <a:ea typeface="ＭＳ Ｐゴシック" pitchFamily="34" charset="-128"/>
                <a:cs typeface="+mn-cs"/>
              </a:rPr>
              <a:t>.vel</a:t>
            </a: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 </a:t>
            </a:r>
            <a:r>
              <a:rPr kumimoji="0" lang="en-US" altLang="en-US" sz="1800" b="1" i="0" u="none" strike="noStrike" kern="1200" cap="none" spc="0" normalizeH="0" baseline="0" noProof="0" dirty="0" err="1" smtClean="0">
                <a:ln>
                  <a:noFill/>
                </a:ln>
                <a:solidFill>
                  <a:srgbClr val="120DFB"/>
                </a:solidFill>
                <a:effectLst/>
                <a:uLnTx/>
                <a:uFillTx/>
                <a:latin typeface="Cambria" pitchFamily="18" charset="0"/>
                <a:ea typeface="ＭＳ Ｐゴシック" pitchFamily="34" charset="-128"/>
                <a:cs typeface="+mn-cs"/>
              </a:rPr>
              <a:t>q</a:t>
            </a:r>
            <a:r>
              <a:rPr kumimoji="0" lang="en-US" altLang="en-US" sz="1800" b="0" i="0" u="none" strike="noStrike" kern="1200" cap="none" spc="0" normalizeH="0" baseline="0" noProof="0" dirty="0" err="1" smtClean="0">
                <a:ln>
                  <a:noFill/>
                </a:ln>
                <a:solidFill>
                  <a:srgbClr val="000000"/>
                </a:solidFill>
                <a:effectLst/>
                <a:uLnTx/>
                <a:uFillTx/>
                <a:latin typeface="Cambria" pitchFamily="18" charset="0"/>
                <a:ea typeface="ＭＳ Ｐゴシック" pitchFamily="34" charset="-128"/>
                <a:cs typeface="+mn-cs"/>
              </a:rPr>
              <a:t>.vel</a:t>
            </a: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a:t>
            </a:r>
          </a:p>
        </p:txBody>
      </p:sp>
      <p:sp>
        <p:nvSpPr>
          <p:cNvPr id="56328" name="Rectangle 17"/>
          <p:cNvSpPr>
            <a:spLocks noChangeArrowheads="1"/>
          </p:cNvSpPr>
          <p:nvPr/>
        </p:nvSpPr>
        <p:spPr bwMode="auto">
          <a:xfrm>
            <a:off x="887413" y="3414713"/>
            <a:ext cx="366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120DFB"/>
                </a:solidFill>
                <a:effectLst/>
                <a:uLnTx/>
                <a:uFillTx/>
                <a:latin typeface="Cambria" pitchFamily="18" charset="0"/>
                <a:ea typeface="ＭＳ Ｐゴシック" pitchFamily="34" charset="-128"/>
                <a:cs typeface="+mn-cs"/>
              </a:rPr>
              <a:t>q</a:t>
            </a:r>
            <a:endParaRPr kumimoji="0" lang="en-US" altLang="en-US" sz="24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endParaRPr>
          </a:p>
        </p:txBody>
      </p:sp>
      <p:sp>
        <p:nvSpPr>
          <p:cNvPr id="56329" name="Rectangle 19"/>
          <p:cNvSpPr>
            <a:spLocks noChangeArrowheads="1"/>
          </p:cNvSpPr>
          <p:nvPr/>
        </p:nvSpPr>
        <p:spPr bwMode="auto">
          <a:xfrm>
            <a:off x="2921000" y="2474913"/>
            <a:ext cx="327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FF0000"/>
                </a:solidFill>
                <a:effectLst/>
                <a:uLnTx/>
                <a:uFillTx/>
                <a:latin typeface="Cambria" pitchFamily="18" charset="0"/>
                <a:ea typeface="ＭＳ Ｐゴシック" pitchFamily="34" charset="-128"/>
                <a:cs typeface="+mn-cs"/>
              </a:rPr>
              <a:t>r</a:t>
            </a:r>
            <a:endParaRPr kumimoji="0" lang="en-US" altLang="en-US" sz="2400" b="0" i="0" u="none" strike="noStrike" kern="1200" cap="none" spc="0" normalizeH="0" baseline="0" noProof="0" smtClean="0">
              <a:ln>
                <a:noFill/>
              </a:ln>
              <a:solidFill>
                <a:srgbClr val="FF0000"/>
              </a:solidFill>
              <a:effectLst/>
              <a:uLnTx/>
              <a:uFillTx/>
              <a:latin typeface="Arial" pitchFamily="34" charset="0"/>
              <a:ea typeface="ＭＳ Ｐゴシック" pitchFamily="34" charset="-128"/>
              <a:cs typeface="+mn-cs"/>
            </a:endParaRPr>
          </a:p>
        </p:txBody>
      </p:sp>
      <p:sp>
        <p:nvSpPr>
          <p:cNvPr id="56332" name="Rectangle 22"/>
          <p:cNvSpPr>
            <a:spLocks noChangeArrowheads="1"/>
          </p:cNvSpPr>
          <p:nvPr/>
        </p:nvSpPr>
        <p:spPr bwMode="auto">
          <a:xfrm>
            <a:off x="1654175" y="4114800"/>
            <a:ext cx="852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120DFB"/>
                </a:solidFill>
                <a:effectLst/>
                <a:uLnTx/>
                <a:uFillTx/>
                <a:latin typeface="Cambria" pitchFamily="18" charset="0"/>
                <a:ea typeface="ＭＳ Ｐゴシック" pitchFamily="34" charset="-128"/>
                <a:cs typeface="+mn-cs"/>
              </a:rPr>
              <a:t>q.vel</a:t>
            </a:r>
            <a:endParaRPr kumimoji="0" lang="en-US" altLang="en-US" sz="24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endParaRPr>
          </a:p>
        </p:txBody>
      </p:sp>
      <p:sp>
        <p:nvSpPr>
          <p:cNvPr id="20" name="Text Box 29"/>
          <p:cNvSpPr txBox="1">
            <a:spLocks noChangeArrowheads="1"/>
          </p:cNvSpPr>
          <p:nvPr>
            <p:custDataLst>
              <p:tags r:id="rId1"/>
            </p:custDataLst>
          </p:nvPr>
        </p:nvSpPr>
        <p:spPr bwMode="auto">
          <a:xfrm>
            <a:off x="381000" y="152400"/>
            <a:ext cx="7315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42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Spherical collisions</a:t>
            </a:r>
          </a:p>
        </p:txBody>
      </p:sp>
      <p:grpSp>
        <p:nvGrpSpPr>
          <p:cNvPr id="19" name="Group 20"/>
          <p:cNvGrpSpPr>
            <a:grpSpLocks/>
          </p:cNvGrpSpPr>
          <p:nvPr/>
        </p:nvGrpSpPr>
        <p:grpSpPr bwMode="auto">
          <a:xfrm>
            <a:off x="228600" y="6135213"/>
            <a:ext cx="517525" cy="568325"/>
            <a:chOff x="2928" y="1051"/>
            <a:chExt cx="840" cy="957"/>
          </a:xfrm>
        </p:grpSpPr>
        <p:sp>
          <p:nvSpPr>
            <p:cNvPr id="21" name="Freeform 21"/>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2" name="Oval 22"/>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3" name="Oval 23"/>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4" name="Oval 24"/>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5" name="Oval 25"/>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6" name="Oval 26"/>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7" name="Oval 27"/>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8" name="Oval 28"/>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9" name="AutoShape 29"/>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30" name="Freeform 30"/>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31" name="Freeform 31"/>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32" name="Freeform 32"/>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33" name="Freeform 33"/>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grpSp>
      <p:sp>
        <p:nvSpPr>
          <p:cNvPr id="34" name="TextBox 33"/>
          <p:cNvSpPr txBox="1"/>
          <p:nvPr/>
        </p:nvSpPr>
        <p:spPr>
          <a:xfrm>
            <a:off x="755196" y="6107170"/>
            <a:ext cx="3048000" cy="3231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dirty="0" smtClean="0">
                <a:ln>
                  <a:noFill/>
                </a:ln>
                <a:solidFill>
                  <a:srgbClr val="009900"/>
                </a:solidFill>
                <a:effectLst/>
                <a:uLnTx/>
                <a:uFillTx/>
                <a:latin typeface="Cambria" panose="02040503050406030204" pitchFamily="18" charset="0"/>
                <a:ea typeface="MS PGothic" pitchFamily="34" charset="-128"/>
                <a:cs typeface="+mn-cs"/>
              </a:rPr>
              <a:t>Reality is just three eyes away!</a:t>
            </a:r>
            <a:endParaRPr kumimoji="0" lang="en-US" sz="1500" b="0" i="0" u="none" strike="noStrike" kern="1200" cap="none" spc="0" normalizeH="0" baseline="0" noProof="0" dirty="0">
              <a:ln>
                <a:noFill/>
              </a:ln>
              <a:solidFill>
                <a:srgbClr val="009900"/>
              </a:solidFill>
              <a:effectLst/>
              <a:uLnTx/>
              <a:uFillTx/>
              <a:latin typeface="Cambria" panose="02040503050406030204" pitchFamily="18" charset="0"/>
              <a:ea typeface="MS PGothic" pitchFamily="34" charset="-128"/>
              <a:cs typeface="+mn-cs"/>
            </a:endParaRPr>
          </a:p>
        </p:txBody>
      </p:sp>
      <p:cxnSp>
        <p:nvCxnSpPr>
          <p:cNvPr id="35" name="Straight Arrow Connector 13"/>
          <p:cNvCxnSpPr>
            <a:cxnSpLocks noChangeShapeType="1"/>
          </p:cNvCxnSpPr>
          <p:nvPr/>
        </p:nvCxnSpPr>
        <p:spPr bwMode="auto">
          <a:xfrm flipV="1">
            <a:off x="2480537" y="955177"/>
            <a:ext cx="0" cy="1363663"/>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6" name="Rectangle 19"/>
          <p:cNvSpPr>
            <a:spLocks noChangeArrowheads="1"/>
          </p:cNvSpPr>
          <p:nvPr/>
        </p:nvSpPr>
        <p:spPr bwMode="auto">
          <a:xfrm>
            <a:off x="2514600" y="990600"/>
            <a:ext cx="7822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err="1" smtClean="0">
                <a:ln>
                  <a:noFill/>
                </a:ln>
                <a:solidFill>
                  <a:srgbClr val="FF0000"/>
                </a:solidFill>
                <a:effectLst/>
                <a:uLnTx/>
                <a:uFillTx/>
                <a:latin typeface="Cambria" pitchFamily="18" charset="0"/>
                <a:ea typeface="ＭＳ Ｐゴシック" pitchFamily="34" charset="-128"/>
                <a:cs typeface="+mn-cs"/>
              </a:rPr>
              <a:t>r.vel</a:t>
            </a:r>
            <a:endParaRPr kumimoji="0" lang="en-US" altLang="en-US" sz="2400" b="0" i="0" u="none" strike="noStrike" kern="1200" cap="none" spc="0" normalizeH="0" baseline="0" noProof="0" dirty="0" smtClean="0">
              <a:ln>
                <a:noFill/>
              </a:ln>
              <a:solidFill>
                <a:srgbClr val="FF0000"/>
              </a:solidFill>
              <a:effectLst/>
              <a:uLnTx/>
              <a:uFillTx/>
              <a:latin typeface="Arial" pitchFamily="34" charset="0"/>
              <a:ea typeface="ＭＳ Ｐゴシック" pitchFamily="34" charset="-128"/>
              <a:cs typeface="+mn-cs"/>
            </a:endParaRPr>
          </a:p>
        </p:txBody>
      </p:sp>
      <p:sp>
        <p:nvSpPr>
          <p:cNvPr id="37" name="Text Box 56"/>
          <p:cNvSpPr txBox="1">
            <a:spLocks noChangeArrowheads="1"/>
          </p:cNvSpPr>
          <p:nvPr/>
        </p:nvSpPr>
        <p:spPr bwMode="auto">
          <a:xfrm>
            <a:off x="4676774" y="2971800"/>
            <a:ext cx="3857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n-US" altLang="en-US" b="1" dirty="0" smtClean="0">
                <a:solidFill>
                  <a:srgbClr val="000000"/>
                </a:solidFill>
                <a:latin typeface="Cambria" pitchFamily="18" charset="0"/>
              </a:rPr>
              <a:t>2 Second</a:t>
            </a:r>
            <a:r>
              <a:rPr kumimoji="0" lang="en-US" altLang="en-US" sz="2400" b="1"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a:t>
            </a:r>
            <a:r>
              <a:rPr kumimoji="0" lang="en-US" alt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approximation:</a:t>
            </a:r>
          </a:p>
        </p:txBody>
      </p:sp>
      <p:sp>
        <p:nvSpPr>
          <p:cNvPr id="38" name="Text Box 56"/>
          <p:cNvSpPr txBox="1">
            <a:spLocks noChangeArrowheads="1"/>
          </p:cNvSpPr>
          <p:nvPr/>
        </p:nvSpPr>
        <p:spPr bwMode="auto">
          <a:xfrm>
            <a:off x="5362575" y="3476625"/>
            <a:ext cx="2790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Stop </a:t>
            </a:r>
            <a:r>
              <a:rPr kumimoji="0" lang="en-US" altLang="en-US" sz="1800" b="1" i="0" u="none" strike="noStrike" kern="1200" cap="none" spc="0" normalizeH="0" baseline="0" noProof="0" dirty="0" smtClean="0">
                <a:ln>
                  <a:noFill/>
                </a:ln>
                <a:solidFill>
                  <a:srgbClr val="120DFB"/>
                </a:solidFill>
                <a:effectLst/>
                <a:uLnTx/>
                <a:uFillTx/>
                <a:latin typeface="Cambria" pitchFamily="18" charset="0"/>
                <a:ea typeface="ＭＳ Ｐゴシック" pitchFamily="34" charset="-128"/>
                <a:cs typeface="+mn-cs"/>
              </a:rPr>
              <a:t>q</a:t>
            </a: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a:t>
            </a:r>
            <a:r>
              <a:rPr kumimoji="0" lang="en-US" altLang="en-US" sz="1800" b="0" i="1"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Undo </a:t>
            </a:r>
            <a:r>
              <a:rPr kumimoji="0" lang="en-US" altLang="en-US" sz="1800" b="0" i="1"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rPr>
              <a:t>any overlap.</a:t>
            </a:r>
            <a:endPar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Compute </a:t>
            </a:r>
            <a:r>
              <a:rPr kumimoji="0" lang="en-US" altLang="en-US" sz="1800" b="1"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d</a:t>
            </a: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 </a:t>
            </a:r>
            <a:r>
              <a:rPr kumimoji="0" lang="en-US" altLang="en-US" sz="1800" b="1" i="0" u="none" strike="noStrike" kern="1200" cap="none" spc="0" normalizeH="0" baseline="0" noProof="0" dirty="0" err="1" smtClean="0">
                <a:ln>
                  <a:noFill/>
                </a:ln>
                <a:solidFill>
                  <a:srgbClr val="FF0000"/>
                </a:solidFill>
                <a:effectLst/>
                <a:uLnTx/>
                <a:uFillTx/>
                <a:latin typeface="Cambria" pitchFamily="18" charset="0"/>
                <a:ea typeface="ＭＳ Ｐゴシック" pitchFamily="34" charset="-128"/>
                <a:cs typeface="+mn-cs"/>
              </a:rPr>
              <a:t>r</a:t>
            </a:r>
            <a:r>
              <a:rPr kumimoji="0" lang="en-US" altLang="en-US" sz="1800" b="0" i="0" u="none" strike="noStrike" kern="1200" cap="none" spc="0" normalizeH="0" baseline="0" noProof="0" dirty="0" err="1" smtClean="0">
                <a:ln>
                  <a:noFill/>
                </a:ln>
                <a:solidFill>
                  <a:srgbClr val="000000"/>
                </a:solidFill>
                <a:effectLst/>
                <a:uLnTx/>
                <a:uFillTx/>
                <a:latin typeface="Cambria" pitchFamily="18" charset="0"/>
                <a:ea typeface="ＭＳ Ｐゴシック" pitchFamily="34" charset="-128"/>
                <a:cs typeface="+mn-cs"/>
              </a:rPr>
              <a:t>.pos</a:t>
            </a: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 </a:t>
            </a:r>
            <a:r>
              <a:rPr kumimoji="0" lang="en-US" altLang="en-US" sz="1800" b="1" i="0" u="none" strike="noStrike" kern="1200" cap="none" spc="0" normalizeH="0" baseline="0" noProof="0" dirty="0" err="1" smtClean="0">
                <a:ln>
                  <a:noFill/>
                </a:ln>
                <a:solidFill>
                  <a:srgbClr val="120DFB"/>
                </a:solidFill>
                <a:effectLst/>
                <a:uLnTx/>
                <a:uFillTx/>
                <a:latin typeface="Cambria" pitchFamily="18" charset="0"/>
                <a:ea typeface="ＭＳ Ｐゴシック" pitchFamily="34" charset="-128"/>
                <a:cs typeface="+mn-cs"/>
              </a:rPr>
              <a:t>q</a:t>
            </a:r>
            <a:r>
              <a:rPr kumimoji="0" lang="en-US" altLang="en-US" sz="1800" b="0" i="0" u="none" strike="noStrike" kern="1200" cap="none" spc="0" normalizeH="0" baseline="0" noProof="0" dirty="0" err="1" smtClean="0">
                <a:ln>
                  <a:noFill/>
                </a:ln>
                <a:solidFill>
                  <a:srgbClr val="000000"/>
                </a:solidFill>
                <a:effectLst/>
                <a:uLnTx/>
                <a:uFillTx/>
                <a:latin typeface="Cambria" pitchFamily="18" charset="0"/>
                <a:ea typeface="ＭＳ Ｐゴシック" pitchFamily="34" charset="-128"/>
                <a:cs typeface="+mn-cs"/>
              </a:rPr>
              <a:t>.pos</a:t>
            </a:r>
            <a:endPar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Make </a:t>
            </a:r>
            <a:r>
              <a:rPr kumimoji="0" lang="en-US" altLang="en-US" sz="1800" b="1" i="0" u="none" strike="noStrike" kern="1200" cap="none" spc="0" normalizeH="0" baseline="0" noProof="0" dirty="0" err="1" smtClean="0">
                <a:ln>
                  <a:noFill/>
                </a:ln>
                <a:solidFill>
                  <a:srgbClr val="FF0000"/>
                </a:solidFill>
                <a:effectLst/>
                <a:uLnTx/>
                <a:uFillTx/>
                <a:latin typeface="Cambria" pitchFamily="18" charset="0"/>
                <a:ea typeface="ＭＳ Ｐゴシック" pitchFamily="34" charset="-128"/>
                <a:cs typeface="+mn-cs"/>
              </a:rPr>
              <a:t>r</a:t>
            </a:r>
            <a:r>
              <a:rPr kumimoji="0" lang="en-US" altLang="en-US" sz="1800" b="0" i="0" u="none" strike="noStrike" kern="1200" cap="none" spc="0" normalizeH="0" baseline="0" noProof="0" dirty="0" err="1" smtClean="0">
                <a:ln>
                  <a:noFill/>
                </a:ln>
                <a:solidFill>
                  <a:srgbClr val="000000"/>
                </a:solidFill>
                <a:effectLst/>
                <a:uLnTx/>
                <a:uFillTx/>
                <a:latin typeface="Cambria" pitchFamily="18" charset="0"/>
                <a:ea typeface="ＭＳ Ｐゴシック" pitchFamily="34" charset="-128"/>
                <a:cs typeface="+mn-cs"/>
              </a:rPr>
              <a:t>.vel</a:t>
            </a: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 </a:t>
            </a:r>
            <a:r>
              <a:rPr kumimoji="0" lang="en-US" altLang="en-US" sz="1800" b="1"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d</a:t>
            </a:r>
            <a:endPar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endParaRPr>
          </a:p>
        </p:txBody>
      </p:sp>
      <p:sp>
        <p:nvSpPr>
          <p:cNvPr id="39" name="Text Box 56"/>
          <p:cNvSpPr txBox="1">
            <a:spLocks noChangeArrowheads="1"/>
          </p:cNvSpPr>
          <p:nvPr/>
        </p:nvSpPr>
        <p:spPr bwMode="auto">
          <a:xfrm>
            <a:off x="4676774" y="5081588"/>
            <a:ext cx="4162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n-US" altLang="en-US" b="1" dirty="0" smtClean="0">
                <a:solidFill>
                  <a:srgbClr val="000000"/>
                </a:solidFill>
                <a:latin typeface="Cambria" pitchFamily="18" charset="0"/>
              </a:rPr>
              <a:t>3 Third</a:t>
            </a:r>
            <a:r>
              <a:rPr kumimoji="0" lang="en-US" altLang="en-US" sz="2400" b="1"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a:t>
            </a:r>
            <a:r>
              <a:rPr kumimoji="0" lang="en-US" alt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approximation:</a:t>
            </a:r>
          </a:p>
        </p:txBody>
      </p:sp>
      <p:sp>
        <p:nvSpPr>
          <p:cNvPr id="40" name="Text Box 56"/>
          <p:cNvSpPr txBox="1">
            <a:spLocks noChangeArrowheads="1"/>
          </p:cNvSpPr>
          <p:nvPr/>
        </p:nvSpPr>
        <p:spPr bwMode="auto">
          <a:xfrm>
            <a:off x="5362575" y="5616575"/>
            <a:ext cx="31718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Same as </a:t>
            </a:r>
            <a:r>
              <a:rPr kumimoji="0" lang="en-US" altLang="en-US" sz="1800" b="1"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second</a:t>
            </a: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a:t>
            </a: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but</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Make </a:t>
            </a:r>
            <a:r>
              <a:rPr kumimoji="0" lang="en-US" altLang="en-US" sz="1800" b="1" i="0" u="none" strike="noStrike" kern="1200" cap="none" spc="0" normalizeH="0" baseline="0" noProof="0" dirty="0" err="1" smtClean="0">
                <a:ln>
                  <a:noFill/>
                </a:ln>
                <a:solidFill>
                  <a:srgbClr val="120DFB"/>
                </a:solidFill>
                <a:effectLst/>
                <a:uLnTx/>
                <a:uFillTx/>
                <a:latin typeface="Cambria" pitchFamily="18" charset="0"/>
                <a:ea typeface="ＭＳ Ｐゴシック" pitchFamily="34" charset="-128"/>
                <a:cs typeface="+mn-cs"/>
              </a:rPr>
              <a:t>q</a:t>
            </a:r>
            <a:r>
              <a:rPr kumimoji="0" lang="en-US" altLang="en-US" sz="1800" b="0" i="0" u="none" strike="noStrike" kern="1200" cap="none" spc="0" normalizeH="0" baseline="0" noProof="0" dirty="0" err="1" smtClean="0">
                <a:ln>
                  <a:noFill/>
                </a:ln>
                <a:solidFill>
                  <a:srgbClr val="000000"/>
                </a:solidFill>
                <a:effectLst/>
                <a:uLnTx/>
                <a:uFillTx/>
                <a:latin typeface="Cambria" pitchFamily="18" charset="0"/>
                <a:ea typeface="ＭＳ Ｐゴシック" pitchFamily="34" charset="-128"/>
                <a:cs typeface="+mn-cs"/>
              </a:rPr>
              <a:t>.vel</a:t>
            </a: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 </a:t>
            </a:r>
            <a:r>
              <a:rPr kumimoji="0" lang="en-US" altLang="en-US" sz="1800" b="1"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d</a:t>
            </a:r>
            <a:r>
              <a:rPr kumimoji="0" lang="en-US" altLang="en-US" sz="1800" b="1" i="0" u="none" strike="noStrike" kern="1200" cap="none" spc="0" normalizeH="0" baseline="42000" noProof="0" dirty="0" smtClean="0">
                <a:ln>
                  <a:noFill/>
                </a:ln>
                <a:solidFill>
                  <a:srgbClr val="000000"/>
                </a:solidFill>
                <a:effectLst/>
                <a:uLnTx/>
                <a:uFillTx/>
                <a:latin typeface="Cambria" pitchFamily="18" charset="0"/>
                <a:ea typeface="ＭＳ Ｐゴシック" pitchFamily="34" charset="-128"/>
                <a:cs typeface="+mn-cs"/>
                <a:sym typeface="Symbol" pitchFamily="18" charset="2"/>
              </a:rPr>
              <a:t>  </a:t>
            </a: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sym typeface="Symbol" pitchFamily="18" charset="2"/>
              </a:rPr>
              <a:t>, at 90 from </a:t>
            </a:r>
            <a:r>
              <a:rPr kumimoji="0" lang="en-US" altLang="en-US" sz="1800" b="1"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sym typeface="Symbol" pitchFamily="18" charset="2"/>
              </a:rPr>
              <a:t>d</a:t>
            </a:r>
            <a:endParaRPr kumimoji="0" lang="en-US" altLang="en-US" sz="1800" b="1"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endParaRPr>
          </a:p>
        </p:txBody>
      </p:sp>
    </p:spTree>
    <p:extLst>
      <p:ext uri="{BB962C8B-B14F-4D97-AF65-F5344CB8AC3E}">
        <p14:creationId xmlns:p14="http://schemas.microsoft.com/office/powerpoint/2010/main" val="151450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Oval 1"/>
          <p:cNvSpPr>
            <a:spLocks noChangeArrowheads="1"/>
          </p:cNvSpPr>
          <p:nvPr/>
        </p:nvSpPr>
        <p:spPr bwMode="auto">
          <a:xfrm>
            <a:off x="1071563" y="2611438"/>
            <a:ext cx="1166812" cy="1166812"/>
          </a:xfrm>
          <a:prstGeom prst="ellipse">
            <a:avLst/>
          </a:prstGeom>
          <a:solidFill>
            <a:srgbClr val="CCECFF"/>
          </a:solidFill>
          <a:ln w="9525" algn="ctr">
            <a:solidFill>
              <a:schemeClr val="tx1"/>
            </a:solidFill>
            <a:round/>
            <a:headEnd/>
            <a:tailEnd/>
          </a:ln>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endParaRPr>
          </a:p>
        </p:txBody>
      </p:sp>
      <p:sp>
        <p:nvSpPr>
          <p:cNvPr id="56325" name="Oval 12"/>
          <p:cNvSpPr>
            <a:spLocks noChangeArrowheads="1"/>
          </p:cNvSpPr>
          <p:nvPr/>
        </p:nvSpPr>
        <p:spPr bwMode="auto">
          <a:xfrm>
            <a:off x="1889125" y="1757363"/>
            <a:ext cx="1166813" cy="1166812"/>
          </a:xfrm>
          <a:prstGeom prst="ellipse">
            <a:avLst/>
          </a:prstGeom>
          <a:solidFill>
            <a:srgbClr val="FFCCCC"/>
          </a:solidFill>
          <a:ln w="9525" algn="ctr">
            <a:solidFill>
              <a:schemeClr val="tx1"/>
            </a:solidFill>
            <a:round/>
            <a:headEnd/>
            <a:tailEnd/>
          </a:ln>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endParaRPr>
          </a:p>
        </p:txBody>
      </p:sp>
      <p:sp>
        <p:nvSpPr>
          <p:cNvPr id="56328" name="Rectangle 17"/>
          <p:cNvSpPr>
            <a:spLocks noChangeArrowheads="1"/>
          </p:cNvSpPr>
          <p:nvPr/>
        </p:nvSpPr>
        <p:spPr bwMode="auto">
          <a:xfrm>
            <a:off x="887413" y="3414713"/>
            <a:ext cx="366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120DFB"/>
                </a:solidFill>
                <a:effectLst/>
                <a:uLnTx/>
                <a:uFillTx/>
                <a:latin typeface="Cambria" pitchFamily="18" charset="0"/>
                <a:ea typeface="ＭＳ Ｐゴシック" pitchFamily="34" charset="-128"/>
                <a:cs typeface="+mn-cs"/>
              </a:rPr>
              <a:t>q</a:t>
            </a:r>
            <a:endParaRPr kumimoji="0" lang="en-US" altLang="en-US" sz="24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endParaRPr>
          </a:p>
        </p:txBody>
      </p:sp>
      <p:sp>
        <p:nvSpPr>
          <p:cNvPr id="56329" name="Rectangle 19"/>
          <p:cNvSpPr>
            <a:spLocks noChangeArrowheads="1"/>
          </p:cNvSpPr>
          <p:nvPr/>
        </p:nvSpPr>
        <p:spPr bwMode="auto">
          <a:xfrm>
            <a:off x="2921000" y="2474913"/>
            <a:ext cx="327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FF0000"/>
                </a:solidFill>
                <a:effectLst/>
                <a:uLnTx/>
                <a:uFillTx/>
                <a:latin typeface="Cambria" pitchFamily="18" charset="0"/>
                <a:ea typeface="ＭＳ Ｐゴシック" pitchFamily="34" charset="-128"/>
                <a:cs typeface="+mn-cs"/>
              </a:rPr>
              <a:t>r</a:t>
            </a:r>
            <a:endParaRPr kumimoji="0" lang="en-US" altLang="en-US" sz="2400" b="0" i="0" u="none" strike="noStrike" kern="1200" cap="none" spc="0" normalizeH="0" baseline="0" noProof="0" smtClean="0">
              <a:ln>
                <a:noFill/>
              </a:ln>
              <a:solidFill>
                <a:srgbClr val="FF0000"/>
              </a:solidFill>
              <a:effectLst/>
              <a:uLnTx/>
              <a:uFillTx/>
              <a:latin typeface="Arial" pitchFamily="34" charset="0"/>
              <a:ea typeface="ＭＳ Ｐゴシック" pitchFamily="34" charset="-128"/>
              <a:cs typeface="+mn-cs"/>
            </a:endParaRPr>
          </a:p>
        </p:txBody>
      </p:sp>
      <p:sp>
        <p:nvSpPr>
          <p:cNvPr id="56332" name="Rectangle 22"/>
          <p:cNvSpPr>
            <a:spLocks noChangeArrowheads="1"/>
          </p:cNvSpPr>
          <p:nvPr/>
        </p:nvSpPr>
        <p:spPr bwMode="auto">
          <a:xfrm>
            <a:off x="1654175" y="4114800"/>
            <a:ext cx="852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120DFB"/>
                </a:solidFill>
                <a:effectLst/>
                <a:uLnTx/>
                <a:uFillTx/>
                <a:latin typeface="Cambria" pitchFamily="18" charset="0"/>
                <a:ea typeface="ＭＳ Ｐゴシック" pitchFamily="34" charset="-128"/>
                <a:cs typeface="+mn-cs"/>
              </a:rPr>
              <a:t>q.vel</a:t>
            </a:r>
            <a:endParaRPr kumimoji="0" lang="en-US" altLang="en-US" sz="24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endParaRPr>
          </a:p>
        </p:txBody>
      </p:sp>
      <p:cxnSp>
        <p:nvCxnSpPr>
          <p:cNvPr id="56334" name="Straight Arrow Connector 27"/>
          <p:cNvCxnSpPr>
            <a:cxnSpLocks noChangeShapeType="1"/>
          </p:cNvCxnSpPr>
          <p:nvPr/>
        </p:nvCxnSpPr>
        <p:spPr bwMode="auto">
          <a:xfrm flipV="1">
            <a:off x="1644650" y="2316163"/>
            <a:ext cx="828675" cy="896937"/>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6335" name="Rectangle 29"/>
          <p:cNvSpPr>
            <a:spLocks noChangeArrowheads="1"/>
          </p:cNvSpPr>
          <p:nvPr/>
        </p:nvSpPr>
        <p:spPr bwMode="auto">
          <a:xfrm>
            <a:off x="2201863" y="2451100"/>
            <a:ext cx="369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000000"/>
                </a:solidFill>
                <a:effectLst/>
                <a:uLnTx/>
                <a:uFillTx/>
                <a:latin typeface="Cambria" pitchFamily="18" charset="0"/>
                <a:ea typeface="ＭＳ Ｐゴシック" pitchFamily="34" charset="-128"/>
                <a:cs typeface="+mn-cs"/>
              </a:rPr>
              <a:t>d</a:t>
            </a:r>
            <a:endParaRPr kumimoji="0" lang="en-US" altLang="en-US" sz="24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endParaRPr>
          </a:p>
        </p:txBody>
      </p:sp>
      <p:grpSp>
        <p:nvGrpSpPr>
          <p:cNvPr id="19" name="Group 20"/>
          <p:cNvGrpSpPr>
            <a:grpSpLocks/>
          </p:cNvGrpSpPr>
          <p:nvPr/>
        </p:nvGrpSpPr>
        <p:grpSpPr bwMode="auto">
          <a:xfrm>
            <a:off x="228600" y="6135213"/>
            <a:ext cx="517525" cy="568325"/>
            <a:chOff x="2928" y="1051"/>
            <a:chExt cx="840" cy="957"/>
          </a:xfrm>
        </p:grpSpPr>
        <p:sp>
          <p:nvSpPr>
            <p:cNvPr id="21" name="Freeform 21"/>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2" name="Oval 22"/>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3" name="Oval 23"/>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4" name="Oval 24"/>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5" name="Oval 25"/>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6" name="Oval 26"/>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7" name="Oval 27"/>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8" name="Oval 28"/>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9" name="AutoShape 29"/>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30" name="Freeform 30"/>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31" name="Freeform 31"/>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32" name="Freeform 32"/>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33" name="Freeform 33"/>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grpSp>
      <p:sp>
        <p:nvSpPr>
          <p:cNvPr id="34" name="TextBox 33"/>
          <p:cNvSpPr txBox="1"/>
          <p:nvPr/>
        </p:nvSpPr>
        <p:spPr>
          <a:xfrm>
            <a:off x="755196" y="6107170"/>
            <a:ext cx="3048000" cy="3231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dirty="0" smtClean="0">
                <a:ln>
                  <a:noFill/>
                </a:ln>
                <a:solidFill>
                  <a:srgbClr val="009900"/>
                </a:solidFill>
                <a:effectLst/>
                <a:uLnTx/>
                <a:uFillTx/>
                <a:latin typeface="Cambria" panose="02040503050406030204" pitchFamily="18" charset="0"/>
                <a:ea typeface="MS PGothic" pitchFamily="34" charset="-128"/>
                <a:cs typeface="+mn-cs"/>
              </a:rPr>
              <a:t>Reality is just two eyes away!</a:t>
            </a:r>
            <a:endParaRPr kumimoji="0" lang="en-US" sz="1500" b="0" i="0" u="none" strike="noStrike" kern="1200" cap="none" spc="0" normalizeH="0" baseline="0" noProof="0" dirty="0">
              <a:ln>
                <a:noFill/>
              </a:ln>
              <a:solidFill>
                <a:srgbClr val="009900"/>
              </a:solidFill>
              <a:effectLst/>
              <a:uLnTx/>
              <a:uFillTx/>
              <a:latin typeface="Cambria" panose="02040503050406030204" pitchFamily="18" charset="0"/>
              <a:ea typeface="MS PGothic" pitchFamily="34" charset="-128"/>
              <a:cs typeface="+mn-cs"/>
            </a:endParaRPr>
          </a:p>
        </p:txBody>
      </p:sp>
      <p:cxnSp>
        <p:nvCxnSpPr>
          <p:cNvPr id="35" name="Straight Arrow Connector 13"/>
          <p:cNvCxnSpPr>
            <a:cxnSpLocks noChangeShapeType="1"/>
          </p:cNvCxnSpPr>
          <p:nvPr/>
        </p:nvCxnSpPr>
        <p:spPr bwMode="auto">
          <a:xfrm flipV="1">
            <a:off x="1644650" y="3213100"/>
            <a:ext cx="0" cy="1363663"/>
          </a:xfrm>
          <a:prstGeom prst="straightConnector1">
            <a:avLst/>
          </a:prstGeom>
          <a:noFill/>
          <a:ln w="38100" algn="ctr">
            <a:solidFill>
              <a:srgbClr val="120DFB"/>
            </a:solidFill>
            <a:round/>
            <a:headEnd/>
            <a:tailEnd type="arrow" w="med" len="med"/>
          </a:ln>
          <a:extLst>
            <a:ext uri="{909E8E84-426E-40DD-AFC4-6F175D3DCCD1}">
              <a14:hiddenFill xmlns:a14="http://schemas.microsoft.com/office/drawing/2010/main">
                <a:noFill/>
              </a14:hiddenFill>
            </a:ext>
          </a:extLst>
        </p:spPr>
      </p:cxnSp>
      <p:cxnSp>
        <p:nvCxnSpPr>
          <p:cNvPr id="36" name="Straight Arrow Connector 27"/>
          <p:cNvCxnSpPr>
            <a:cxnSpLocks noChangeShapeType="1"/>
          </p:cNvCxnSpPr>
          <p:nvPr/>
        </p:nvCxnSpPr>
        <p:spPr bwMode="auto">
          <a:xfrm flipV="1">
            <a:off x="2486388" y="1406163"/>
            <a:ext cx="828675" cy="896937"/>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7" name="Rectangle 19"/>
          <p:cNvSpPr>
            <a:spLocks noChangeArrowheads="1"/>
          </p:cNvSpPr>
          <p:nvPr/>
        </p:nvSpPr>
        <p:spPr bwMode="auto">
          <a:xfrm>
            <a:off x="3248025" y="1447800"/>
            <a:ext cx="7822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err="1" smtClean="0">
                <a:ln>
                  <a:noFill/>
                </a:ln>
                <a:solidFill>
                  <a:srgbClr val="FF0000"/>
                </a:solidFill>
                <a:effectLst/>
                <a:uLnTx/>
                <a:uFillTx/>
                <a:latin typeface="Cambria" pitchFamily="18" charset="0"/>
                <a:ea typeface="ＭＳ Ｐゴシック" pitchFamily="34" charset="-128"/>
                <a:cs typeface="+mn-cs"/>
              </a:rPr>
              <a:t>r.vel</a:t>
            </a:r>
            <a:endParaRPr kumimoji="0" lang="en-US" altLang="en-US" sz="2400" b="0" i="0" u="none" strike="noStrike" kern="1200" cap="none" spc="0" normalizeH="0" baseline="0" noProof="0" dirty="0" smtClean="0">
              <a:ln>
                <a:noFill/>
              </a:ln>
              <a:solidFill>
                <a:srgbClr val="FF0000"/>
              </a:solidFill>
              <a:effectLst/>
              <a:uLnTx/>
              <a:uFillTx/>
              <a:latin typeface="Arial" pitchFamily="34" charset="0"/>
              <a:ea typeface="ＭＳ Ｐゴシック" pitchFamily="34" charset="-128"/>
              <a:cs typeface="+mn-cs"/>
            </a:endParaRPr>
          </a:p>
        </p:txBody>
      </p:sp>
      <p:sp>
        <p:nvSpPr>
          <p:cNvPr id="38" name="Text Box 29"/>
          <p:cNvSpPr txBox="1">
            <a:spLocks noChangeArrowheads="1"/>
          </p:cNvSpPr>
          <p:nvPr>
            <p:custDataLst>
              <p:tags r:id="rId1"/>
            </p:custDataLst>
          </p:nvPr>
        </p:nvSpPr>
        <p:spPr bwMode="auto">
          <a:xfrm>
            <a:off x="381000" y="152400"/>
            <a:ext cx="7315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42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Spherical collisions</a:t>
            </a:r>
          </a:p>
        </p:txBody>
      </p:sp>
      <p:sp>
        <p:nvSpPr>
          <p:cNvPr id="41" name="Rectangle 40"/>
          <p:cNvSpPr/>
          <p:nvPr/>
        </p:nvSpPr>
        <p:spPr bwMode="auto">
          <a:xfrm>
            <a:off x="6208296" y="1769395"/>
            <a:ext cx="1752600" cy="300037"/>
          </a:xfrm>
          <a:prstGeom prst="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42" name="Text Box 56"/>
          <p:cNvSpPr txBox="1">
            <a:spLocks noChangeArrowheads="1"/>
          </p:cNvSpPr>
          <p:nvPr/>
        </p:nvSpPr>
        <p:spPr bwMode="auto">
          <a:xfrm>
            <a:off x="4676775" y="1254125"/>
            <a:ext cx="38576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n-US" altLang="en-US" b="1" dirty="0" smtClean="0">
                <a:solidFill>
                  <a:srgbClr val="000000"/>
                </a:solidFill>
                <a:latin typeface="Cambria" pitchFamily="18" charset="0"/>
              </a:rPr>
              <a:t>1 First</a:t>
            </a:r>
            <a:r>
              <a:rPr kumimoji="0" lang="en-US" altLang="en-US" sz="2400" b="1"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a:t>
            </a:r>
            <a:r>
              <a:rPr kumimoji="0" lang="en-US" alt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approximation:</a:t>
            </a:r>
          </a:p>
        </p:txBody>
      </p:sp>
      <p:sp>
        <p:nvSpPr>
          <p:cNvPr id="43" name="Text Box 56"/>
          <p:cNvSpPr txBox="1">
            <a:spLocks noChangeArrowheads="1"/>
          </p:cNvSpPr>
          <p:nvPr/>
        </p:nvSpPr>
        <p:spPr bwMode="auto">
          <a:xfrm>
            <a:off x="5362575" y="1735138"/>
            <a:ext cx="279082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Stop </a:t>
            </a:r>
            <a:r>
              <a:rPr kumimoji="0" lang="en-US" altLang="en-US" sz="1800" b="1" i="0" u="none" strike="noStrike" kern="1200" cap="none" spc="0" normalizeH="0" baseline="0" noProof="0" dirty="0" smtClean="0">
                <a:ln>
                  <a:noFill/>
                </a:ln>
                <a:solidFill>
                  <a:srgbClr val="120DFB"/>
                </a:solidFill>
                <a:effectLst/>
                <a:uLnTx/>
                <a:uFillTx/>
                <a:latin typeface="Cambria" pitchFamily="18" charset="0"/>
                <a:ea typeface="ＭＳ Ｐゴシック" pitchFamily="34" charset="-128"/>
                <a:cs typeface="+mn-cs"/>
              </a:rPr>
              <a:t>q</a:t>
            </a: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a:t>
            </a:r>
            <a:r>
              <a:rPr kumimoji="0" lang="en-US" altLang="en-US" sz="1800" b="0" i="0"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rPr>
              <a:t> </a:t>
            </a:r>
            <a:r>
              <a:rPr kumimoji="0" lang="en-US" altLang="en-US" sz="1800" b="0" i="1"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Undo any overlap.</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Make </a:t>
            </a:r>
            <a:r>
              <a:rPr kumimoji="0" lang="en-US" altLang="en-US" sz="1800" b="1" i="0" u="none" strike="noStrike" kern="1200" cap="none" spc="0" normalizeH="0" baseline="0" noProof="0" dirty="0" err="1" smtClean="0">
                <a:ln>
                  <a:noFill/>
                </a:ln>
                <a:solidFill>
                  <a:srgbClr val="FF0000"/>
                </a:solidFill>
                <a:effectLst/>
                <a:uLnTx/>
                <a:uFillTx/>
                <a:latin typeface="Cambria" pitchFamily="18" charset="0"/>
                <a:ea typeface="ＭＳ Ｐゴシック" pitchFamily="34" charset="-128"/>
                <a:cs typeface="+mn-cs"/>
              </a:rPr>
              <a:t>r</a:t>
            </a:r>
            <a:r>
              <a:rPr kumimoji="0" lang="en-US" altLang="en-US" sz="1800" b="0" i="0" u="none" strike="noStrike" kern="1200" cap="none" spc="0" normalizeH="0" baseline="0" noProof="0" dirty="0" err="1" smtClean="0">
                <a:ln>
                  <a:noFill/>
                </a:ln>
                <a:solidFill>
                  <a:srgbClr val="000000"/>
                </a:solidFill>
                <a:effectLst/>
                <a:uLnTx/>
                <a:uFillTx/>
                <a:latin typeface="Cambria" pitchFamily="18" charset="0"/>
                <a:ea typeface="ＭＳ Ｐゴシック" pitchFamily="34" charset="-128"/>
                <a:cs typeface="+mn-cs"/>
              </a:rPr>
              <a:t>.vel</a:t>
            </a: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 </a:t>
            </a:r>
            <a:r>
              <a:rPr kumimoji="0" lang="en-US" altLang="en-US" sz="1800" b="1" i="0" u="none" strike="noStrike" kern="1200" cap="none" spc="0" normalizeH="0" baseline="0" noProof="0" dirty="0" err="1" smtClean="0">
                <a:ln>
                  <a:noFill/>
                </a:ln>
                <a:solidFill>
                  <a:srgbClr val="120DFB"/>
                </a:solidFill>
                <a:effectLst/>
                <a:uLnTx/>
                <a:uFillTx/>
                <a:latin typeface="Cambria" pitchFamily="18" charset="0"/>
                <a:ea typeface="ＭＳ Ｐゴシック" pitchFamily="34" charset="-128"/>
                <a:cs typeface="+mn-cs"/>
              </a:rPr>
              <a:t>q</a:t>
            </a:r>
            <a:r>
              <a:rPr kumimoji="0" lang="en-US" altLang="en-US" sz="1800" b="0" i="0" u="none" strike="noStrike" kern="1200" cap="none" spc="0" normalizeH="0" baseline="0" noProof="0" dirty="0" err="1" smtClean="0">
                <a:ln>
                  <a:noFill/>
                </a:ln>
                <a:solidFill>
                  <a:srgbClr val="000000"/>
                </a:solidFill>
                <a:effectLst/>
                <a:uLnTx/>
                <a:uFillTx/>
                <a:latin typeface="Cambria" pitchFamily="18" charset="0"/>
                <a:ea typeface="ＭＳ Ｐゴシック" pitchFamily="34" charset="-128"/>
                <a:cs typeface="+mn-cs"/>
              </a:rPr>
              <a:t>.vel</a:t>
            </a: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a:t>
            </a:r>
          </a:p>
        </p:txBody>
      </p:sp>
      <p:sp>
        <p:nvSpPr>
          <p:cNvPr id="44" name="Text Box 56"/>
          <p:cNvSpPr txBox="1">
            <a:spLocks noChangeArrowheads="1"/>
          </p:cNvSpPr>
          <p:nvPr/>
        </p:nvSpPr>
        <p:spPr bwMode="auto">
          <a:xfrm>
            <a:off x="4676774" y="2971800"/>
            <a:ext cx="3857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n-US" altLang="en-US" b="1" dirty="0" smtClean="0">
                <a:solidFill>
                  <a:srgbClr val="000000"/>
                </a:solidFill>
                <a:latin typeface="Cambria" pitchFamily="18" charset="0"/>
              </a:rPr>
              <a:t>2 Second</a:t>
            </a:r>
            <a:r>
              <a:rPr kumimoji="0" lang="en-US" altLang="en-US" sz="2400" b="1"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a:t>
            </a:r>
            <a:r>
              <a:rPr kumimoji="0" lang="en-US" alt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approximation:</a:t>
            </a:r>
          </a:p>
        </p:txBody>
      </p:sp>
      <p:sp>
        <p:nvSpPr>
          <p:cNvPr id="45" name="Text Box 56"/>
          <p:cNvSpPr txBox="1">
            <a:spLocks noChangeArrowheads="1"/>
          </p:cNvSpPr>
          <p:nvPr/>
        </p:nvSpPr>
        <p:spPr bwMode="auto">
          <a:xfrm>
            <a:off x="5362575" y="3476625"/>
            <a:ext cx="2790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Stop </a:t>
            </a:r>
            <a:r>
              <a:rPr kumimoji="0" lang="en-US" altLang="en-US" sz="1800" b="1" i="0" u="none" strike="noStrike" kern="1200" cap="none" spc="0" normalizeH="0" baseline="0" noProof="0" dirty="0" smtClean="0">
                <a:ln>
                  <a:noFill/>
                </a:ln>
                <a:solidFill>
                  <a:srgbClr val="120DFB"/>
                </a:solidFill>
                <a:effectLst/>
                <a:uLnTx/>
                <a:uFillTx/>
                <a:latin typeface="Cambria" pitchFamily="18" charset="0"/>
                <a:ea typeface="ＭＳ Ｐゴシック" pitchFamily="34" charset="-128"/>
                <a:cs typeface="+mn-cs"/>
              </a:rPr>
              <a:t>q</a:t>
            </a: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a:t>
            </a:r>
            <a:r>
              <a:rPr kumimoji="0" lang="en-US" altLang="en-US" sz="1800" b="0" i="1"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Undo </a:t>
            </a:r>
            <a:r>
              <a:rPr kumimoji="0" lang="en-US" altLang="en-US" sz="1800" b="0" i="1"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rPr>
              <a:t>any overlap.</a:t>
            </a:r>
            <a:endPar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Compute </a:t>
            </a:r>
            <a:r>
              <a:rPr kumimoji="0" lang="en-US" altLang="en-US" sz="1800" b="1"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d</a:t>
            </a: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 </a:t>
            </a:r>
            <a:r>
              <a:rPr kumimoji="0" lang="en-US" altLang="en-US" sz="1800" b="1" i="0" u="none" strike="noStrike" kern="1200" cap="none" spc="0" normalizeH="0" baseline="0" noProof="0" dirty="0" err="1" smtClean="0">
                <a:ln>
                  <a:noFill/>
                </a:ln>
                <a:solidFill>
                  <a:srgbClr val="FF0000"/>
                </a:solidFill>
                <a:effectLst/>
                <a:uLnTx/>
                <a:uFillTx/>
                <a:latin typeface="Cambria" pitchFamily="18" charset="0"/>
                <a:ea typeface="ＭＳ Ｐゴシック" pitchFamily="34" charset="-128"/>
                <a:cs typeface="+mn-cs"/>
              </a:rPr>
              <a:t>r</a:t>
            </a:r>
            <a:r>
              <a:rPr kumimoji="0" lang="en-US" altLang="en-US" sz="1800" b="0" i="0" u="none" strike="noStrike" kern="1200" cap="none" spc="0" normalizeH="0" baseline="0" noProof="0" dirty="0" err="1" smtClean="0">
                <a:ln>
                  <a:noFill/>
                </a:ln>
                <a:solidFill>
                  <a:srgbClr val="000000"/>
                </a:solidFill>
                <a:effectLst/>
                <a:uLnTx/>
                <a:uFillTx/>
                <a:latin typeface="Cambria" pitchFamily="18" charset="0"/>
                <a:ea typeface="ＭＳ Ｐゴシック" pitchFamily="34" charset="-128"/>
                <a:cs typeface="+mn-cs"/>
              </a:rPr>
              <a:t>.pos</a:t>
            </a: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 </a:t>
            </a:r>
            <a:r>
              <a:rPr kumimoji="0" lang="en-US" altLang="en-US" sz="1800" b="1" i="0" u="none" strike="noStrike" kern="1200" cap="none" spc="0" normalizeH="0" baseline="0" noProof="0" dirty="0" err="1" smtClean="0">
                <a:ln>
                  <a:noFill/>
                </a:ln>
                <a:solidFill>
                  <a:srgbClr val="120DFB"/>
                </a:solidFill>
                <a:effectLst/>
                <a:uLnTx/>
                <a:uFillTx/>
                <a:latin typeface="Cambria" pitchFamily="18" charset="0"/>
                <a:ea typeface="ＭＳ Ｐゴシック" pitchFamily="34" charset="-128"/>
                <a:cs typeface="+mn-cs"/>
              </a:rPr>
              <a:t>q</a:t>
            </a:r>
            <a:r>
              <a:rPr kumimoji="0" lang="en-US" altLang="en-US" sz="1800" b="0" i="0" u="none" strike="noStrike" kern="1200" cap="none" spc="0" normalizeH="0" baseline="0" noProof="0" dirty="0" err="1" smtClean="0">
                <a:ln>
                  <a:noFill/>
                </a:ln>
                <a:solidFill>
                  <a:srgbClr val="000000"/>
                </a:solidFill>
                <a:effectLst/>
                <a:uLnTx/>
                <a:uFillTx/>
                <a:latin typeface="Cambria" pitchFamily="18" charset="0"/>
                <a:ea typeface="ＭＳ Ｐゴシック" pitchFamily="34" charset="-128"/>
                <a:cs typeface="+mn-cs"/>
              </a:rPr>
              <a:t>.pos</a:t>
            </a:r>
            <a:endPar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Make </a:t>
            </a:r>
            <a:r>
              <a:rPr kumimoji="0" lang="en-US" altLang="en-US" sz="1800" b="1" i="0" u="none" strike="noStrike" kern="1200" cap="none" spc="0" normalizeH="0" baseline="0" noProof="0" dirty="0" err="1" smtClean="0">
                <a:ln>
                  <a:noFill/>
                </a:ln>
                <a:solidFill>
                  <a:srgbClr val="FF0000"/>
                </a:solidFill>
                <a:effectLst/>
                <a:uLnTx/>
                <a:uFillTx/>
                <a:latin typeface="Cambria" pitchFamily="18" charset="0"/>
                <a:ea typeface="ＭＳ Ｐゴシック" pitchFamily="34" charset="-128"/>
                <a:cs typeface="+mn-cs"/>
              </a:rPr>
              <a:t>r</a:t>
            </a:r>
            <a:r>
              <a:rPr kumimoji="0" lang="en-US" altLang="en-US" sz="1800" b="0" i="0" u="none" strike="noStrike" kern="1200" cap="none" spc="0" normalizeH="0" baseline="0" noProof="0" dirty="0" err="1" smtClean="0">
                <a:ln>
                  <a:noFill/>
                </a:ln>
                <a:solidFill>
                  <a:srgbClr val="000000"/>
                </a:solidFill>
                <a:effectLst/>
                <a:uLnTx/>
                <a:uFillTx/>
                <a:latin typeface="Cambria" pitchFamily="18" charset="0"/>
                <a:ea typeface="ＭＳ Ｐゴシック" pitchFamily="34" charset="-128"/>
                <a:cs typeface="+mn-cs"/>
              </a:rPr>
              <a:t>.vel</a:t>
            </a: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 </a:t>
            </a:r>
            <a:r>
              <a:rPr kumimoji="0" lang="en-US" altLang="en-US" sz="1800" b="1"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d</a:t>
            </a:r>
            <a:endPar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endParaRPr>
          </a:p>
        </p:txBody>
      </p:sp>
      <p:sp>
        <p:nvSpPr>
          <p:cNvPr id="46" name="Text Box 56"/>
          <p:cNvSpPr txBox="1">
            <a:spLocks noChangeArrowheads="1"/>
          </p:cNvSpPr>
          <p:nvPr/>
        </p:nvSpPr>
        <p:spPr bwMode="auto">
          <a:xfrm>
            <a:off x="4676774" y="5081588"/>
            <a:ext cx="4162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n-US" altLang="en-US" b="1" dirty="0" smtClean="0">
                <a:solidFill>
                  <a:srgbClr val="000000"/>
                </a:solidFill>
                <a:latin typeface="Cambria" pitchFamily="18" charset="0"/>
              </a:rPr>
              <a:t>3 Third</a:t>
            </a:r>
            <a:r>
              <a:rPr kumimoji="0" lang="en-US" altLang="en-US" sz="2400" b="1"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a:t>
            </a:r>
            <a:r>
              <a:rPr kumimoji="0" lang="en-US" alt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approximation:</a:t>
            </a:r>
          </a:p>
        </p:txBody>
      </p:sp>
      <p:sp>
        <p:nvSpPr>
          <p:cNvPr id="47" name="Text Box 56"/>
          <p:cNvSpPr txBox="1">
            <a:spLocks noChangeArrowheads="1"/>
          </p:cNvSpPr>
          <p:nvPr/>
        </p:nvSpPr>
        <p:spPr bwMode="auto">
          <a:xfrm>
            <a:off x="5362575" y="5616575"/>
            <a:ext cx="31718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Same as </a:t>
            </a:r>
            <a:r>
              <a:rPr kumimoji="0" lang="en-US" altLang="en-US" sz="1800" b="1"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second</a:t>
            </a: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a:t>
            </a: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but</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Make </a:t>
            </a:r>
            <a:r>
              <a:rPr kumimoji="0" lang="en-US" altLang="en-US" sz="1800" b="1" i="0" u="none" strike="noStrike" kern="1200" cap="none" spc="0" normalizeH="0" baseline="0" noProof="0" dirty="0" err="1" smtClean="0">
                <a:ln>
                  <a:noFill/>
                </a:ln>
                <a:solidFill>
                  <a:srgbClr val="120DFB"/>
                </a:solidFill>
                <a:effectLst/>
                <a:uLnTx/>
                <a:uFillTx/>
                <a:latin typeface="Cambria" pitchFamily="18" charset="0"/>
                <a:ea typeface="ＭＳ Ｐゴシック" pitchFamily="34" charset="-128"/>
                <a:cs typeface="+mn-cs"/>
              </a:rPr>
              <a:t>q</a:t>
            </a:r>
            <a:r>
              <a:rPr kumimoji="0" lang="en-US" altLang="en-US" sz="1800" b="0" i="0" u="none" strike="noStrike" kern="1200" cap="none" spc="0" normalizeH="0" baseline="0" noProof="0" dirty="0" err="1" smtClean="0">
                <a:ln>
                  <a:noFill/>
                </a:ln>
                <a:solidFill>
                  <a:srgbClr val="000000"/>
                </a:solidFill>
                <a:effectLst/>
                <a:uLnTx/>
                <a:uFillTx/>
                <a:latin typeface="Cambria" pitchFamily="18" charset="0"/>
                <a:ea typeface="ＭＳ Ｐゴシック" pitchFamily="34" charset="-128"/>
                <a:cs typeface="+mn-cs"/>
              </a:rPr>
              <a:t>.vel</a:t>
            </a: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 </a:t>
            </a:r>
            <a:r>
              <a:rPr kumimoji="0" lang="en-US" altLang="en-US" sz="1800" b="1"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d</a:t>
            </a:r>
            <a:r>
              <a:rPr kumimoji="0" lang="en-US" altLang="en-US" sz="1800" b="1" i="0" u="none" strike="noStrike" kern="1200" cap="none" spc="0" normalizeH="0" baseline="42000" noProof="0" dirty="0" smtClean="0">
                <a:ln>
                  <a:noFill/>
                </a:ln>
                <a:solidFill>
                  <a:srgbClr val="000000"/>
                </a:solidFill>
                <a:effectLst/>
                <a:uLnTx/>
                <a:uFillTx/>
                <a:latin typeface="Cambria" pitchFamily="18" charset="0"/>
                <a:ea typeface="ＭＳ Ｐゴシック" pitchFamily="34" charset="-128"/>
                <a:cs typeface="+mn-cs"/>
                <a:sym typeface="Symbol" pitchFamily="18" charset="2"/>
              </a:rPr>
              <a:t>  </a:t>
            </a: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sym typeface="Symbol" pitchFamily="18" charset="2"/>
              </a:rPr>
              <a:t>, at 90 from </a:t>
            </a:r>
            <a:r>
              <a:rPr kumimoji="0" lang="en-US" altLang="en-US" sz="1800" b="1"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sym typeface="Symbol" pitchFamily="18" charset="2"/>
              </a:rPr>
              <a:t>d</a:t>
            </a:r>
            <a:endParaRPr kumimoji="0" lang="en-US" altLang="en-US" sz="1800" b="1"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endParaRPr>
          </a:p>
        </p:txBody>
      </p:sp>
    </p:spTree>
    <p:extLst>
      <p:ext uri="{BB962C8B-B14F-4D97-AF65-F5344CB8AC3E}">
        <p14:creationId xmlns:p14="http://schemas.microsoft.com/office/powerpoint/2010/main" val="32949261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Oval 1"/>
          <p:cNvSpPr>
            <a:spLocks noChangeArrowheads="1"/>
          </p:cNvSpPr>
          <p:nvPr/>
        </p:nvSpPr>
        <p:spPr bwMode="auto">
          <a:xfrm>
            <a:off x="1071563" y="2611438"/>
            <a:ext cx="1166812" cy="1166812"/>
          </a:xfrm>
          <a:prstGeom prst="ellipse">
            <a:avLst/>
          </a:prstGeom>
          <a:solidFill>
            <a:srgbClr val="CCECFF"/>
          </a:solidFill>
          <a:ln w="9525" algn="ctr">
            <a:solidFill>
              <a:schemeClr val="tx1"/>
            </a:solidFill>
            <a:round/>
            <a:headEnd/>
            <a:tailEnd/>
          </a:ln>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endParaRPr>
          </a:p>
        </p:txBody>
      </p:sp>
      <p:sp>
        <p:nvSpPr>
          <p:cNvPr id="56325" name="Oval 12"/>
          <p:cNvSpPr>
            <a:spLocks noChangeArrowheads="1"/>
          </p:cNvSpPr>
          <p:nvPr/>
        </p:nvSpPr>
        <p:spPr bwMode="auto">
          <a:xfrm>
            <a:off x="1889125" y="1757363"/>
            <a:ext cx="1166813" cy="1166812"/>
          </a:xfrm>
          <a:prstGeom prst="ellipse">
            <a:avLst/>
          </a:prstGeom>
          <a:solidFill>
            <a:srgbClr val="FFCCCC"/>
          </a:solidFill>
          <a:ln w="9525" algn="ctr">
            <a:solidFill>
              <a:schemeClr val="tx1"/>
            </a:solidFill>
            <a:round/>
            <a:headEnd/>
            <a:tailEnd/>
          </a:ln>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endParaRPr>
          </a:p>
        </p:txBody>
      </p:sp>
      <p:cxnSp>
        <p:nvCxnSpPr>
          <p:cNvPr id="56326" name="Straight Arrow Connector 13"/>
          <p:cNvCxnSpPr>
            <a:cxnSpLocks noChangeShapeType="1"/>
          </p:cNvCxnSpPr>
          <p:nvPr/>
        </p:nvCxnSpPr>
        <p:spPr bwMode="auto">
          <a:xfrm flipV="1">
            <a:off x="1644650" y="3213100"/>
            <a:ext cx="0" cy="1363663"/>
          </a:xfrm>
          <a:prstGeom prst="straightConnector1">
            <a:avLst/>
          </a:prstGeom>
          <a:noFill/>
          <a:ln w="19050" algn="ctr">
            <a:solidFill>
              <a:srgbClr val="120DFB"/>
            </a:solidFill>
            <a:round/>
            <a:headEnd/>
            <a:tailEnd type="arrow" w="med" len="med"/>
          </a:ln>
          <a:extLst>
            <a:ext uri="{909E8E84-426E-40DD-AFC4-6F175D3DCCD1}">
              <a14:hiddenFill xmlns:a14="http://schemas.microsoft.com/office/drawing/2010/main">
                <a:noFill/>
              </a14:hiddenFill>
            </a:ext>
          </a:extLst>
        </p:spPr>
      </p:cxnSp>
      <p:sp>
        <p:nvSpPr>
          <p:cNvPr id="56328" name="Rectangle 17"/>
          <p:cNvSpPr>
            <a:spLocks noChangeArrowheads="1"/>
          </p:cNvSpPr>
          <p:nvPr/>
        </p:nvSpPr>
        <p:spPr bwMode="auto">
          <a:xfrm>
            <a:off x="887413" y="3414713"/>
            <a:ext cx="366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120DFB"/>
                </a:solidFill>
                <a:effectLst/>
                <a:uLnTx/>
                <a:uFillTx/>
                <a:latin typeface="Cambria" pitchFamily="18" charset="0"/>
                <a:ea typeface="ＭＳ Ｐゴシック" pitchFamily="34" charset="-128"/>
                <a:cs typeface="+mn-cs"/>
              </a:rPr>
              <a:t>q</a:t>
            </a:r>
            <a:endParaRPr kumimoji="0" lang="en-US" altLang="en-US" sz="24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endParaRPr>
          </a:p>
        </p:txBody>
      </p:sp>
      <p:sp>
        <p:nvSpPr>
          <p:cNvPr id="56329" name="Rectangle 19"/>
          <p:cNvSpPr>
            <a:spLocks noChangeArrowheads="1"/>
          </p:cNvSpPr>
          <p:nvPr/>
        </p:nvSpPr>
        <p:spPr bwMode="auto">
          <a:xfrm>
            <a:off x="2921000" y="2474913"/>
            <a:ext cx="327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FF0000"/>
                </a:solidFill>
                <a:effectLst/>
                <a:uLnTx/>
                <a:uFillTx/>
                <a:latin typeface="Cambria" pitchFamily="18" charset="0"/>
                <a:ea typeface="ＭＳ Ｐゴシック" pitchFamily="34" charset="-128"/>
                <a:cs typeface="+mn-cs"/>
              </a:rPr>
              <a:t>r</a:t>
            </a:r>
            <a:endParaRPr kumimoji="0" lang="en-US" altLang="en-US" sz="2400" b="0" i="0" u="none" strike="noStrike" kern="1200" cap="none" spc="0" normalizeH="0" baseline="0" noProof="0" smtClean="0">
              <a:ln>
                <a:noFill/>
              </a:ln>
              <a:solidFill>
                <a:srgbClr val="FF0000"/>
              </a:solidFill>
              <a:effectLst/>
              <a:uLnTx/>
              <a:uFillTx/>
              <a:latin typeface="Arial" pitchFamily="34" charset="0"/>
              <a:ea typeface="ＭＳ Ｐゴシック" pitchFamily="34" charset="-128"/>
              <a:cs typeface="+mn-cs"/>
            </a:endParaRPr>
          </a:p>
        </p:txBody>
      </p:sp>
      <p:sp>
        <p:nvSpPr>
          <p:cNvPr id="56332" name="Rectangle 22"/>
          <p:cNvSpPr>
            <a:spLocks noChangeArrowheads="1"/>
          </p:cNvSpPr>
          <p:nvPr/>
        </p:nvSpPr>
        <p:spPr bwMode="auto">
          <a:xfrm>
            <a:off x="1654175" y="4114800"/>
            <a:ext cx="13733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smtClean="0">
                <a:ln>
                  <a:noFill/>
                </a:ln>
                <a:solidFill>
                  <a:srgbClr val="120DFB"/>
                </a:solidFill>
                <a:effectLst/>
                <a:uLnTx/>
                <a:uFillTx/>
                <a:latin typeface="Cambria" pitchFamily="18" charset="0"/>
                <a:ea typeface="ＭＳ Ｐゴシック" pitchFamily="34" charset="-128"/>
                <a:cs typeface="+mn-cs"/>
              </a:rPr>
              <a:t>old </a:t>
            </a:r>
            <a:r>
              <a:rPr kumimoji="0" lang="en-US" altLang="en-US" sz="2400" b="1" i="0" u="none" strike="noStrike" kern="1200" cap="none" spc="0" normalizeH="0" baseline="0" noProof="0" dirty="0" err="1" smtClean="0">
                <a:ln>
                  <a:noFill/>
                </a:ln>
                <a:solidFill>
                  <a:srgbClr val="120DFB"/>
                </a:solidFill>
                <a:effectLst/>
                <a:uLnTx/>
                <a:uFillTx/>
                <a:latin typeface="Cambria" pitchFamily="18" charset="0"/>
                <a:ea typeface="ＭＳ Ｐゴシック" pitchFamily="34" charset="-128"/>
                <a:cs typeface="+mn-cs"/>
              </a:rPr>
              <a:t>q.vel</a:t>
            </a:r>
            <a:endParaRPr kumimoji="0" lang="en-US" altLang="en-US" sz="24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endParaRPr>
          </a:p>
        </p:txBody>
      </p:sp>
      <p:cxnSp>
        <p:nvCxnSpPr>
          <p:cNvPr id="56334" name="Straight Arrow Connector 27"/>
          <p:cNvCxnSpPr>
            <a:cxnSpLocks noChangeShapeType="1"/>
          </p:cNvCxnSpPr>
          <p:nvPr/>
        </p:nvCxnSpPr>
        <p:spPr bwMode="auto">
          <a:xfrm flipV="1">
            <a:off x="1644650" y="2316163"/>
            <a:ext cx="828675" cy="896937"/>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6335" name="Rectangle 29"/>
          <p:cNvSpPr>
            <a:spLocks noChangeArrowheads="1"/>
          </p:cNvSpPr>
          <p:nvPr/>
        </p:nvSpPr>
        <p:spPr bwMode="auto">
          <a:xfrm>
            <a:off x="2201863" y="2451100"/>
            <a:ext cx="369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000000"/>
                </a:solidFill>
                <a:effectLst/>
                <a:uLnTx/>
                <a:uFillTx/>
                <a:latin typeface="Cambria" pitchFamily="18" charset="0"/>
                <a:ea typeface="ＭＳ Ｐゴシック" pitchFamily="34" charset="-128"/>
                <a:cs typeface="+mn-cs"/>
              </a:rPr>
              <a:t>d</a:t>
            </a:r>
            <a:endParaRPr kumimoji="0" lang="en-US" altLang="en-US" sz="24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endParaRPr>
          </a:p>
        </p:txBody>
      </p:sp>
      <p:cxnSp>
        <p:nvCxnSpPr>
          <p:cNvPr id="56337" name="Straight Arrow Connector 31"/>
          <p:cNvCxnSpPr>
            <a:cxnSpLocks noChangeShapeType="1"/>
          </p:cNvCxnSpPr>
          <p:nvPr/>
        </p:nvCxnSpPr>
        <p:spPr bwMode="auto">
          <a:xfrm flipH="1" flipV="1">
            <a:off x="1022350" y="2770188"/>
            <a:ext cx="631825" cy="474662"/>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6338" name="Rectangle 34"/>
          <p:cNvSpPr>
            <a:spLocks noChangeArrowheads="1"/>
          </p:cNvSpPr>
          <p:nvPr/>
        </p:nvSpPr>
        <p:spPr bwMode="auto">
          <a:xfrm>
            <a:off x="852488" y="2362200"/>
            <a:ext cx="503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000000"/>
                </a:solidFill>
                <a:effectLst/>
                <a:uLnTx/>
                <a:uFillTx/>
                <a:latin typeface="Cambria" pitchFamily="18" charset="0"/>
                <a:ea typeface="ＭＳ Ｐゴシック" pitchFamily="34" charset="-128"/>
                <a:cs typeface="+mn-cs"/>
              </a:rPr>
              <a:t>d</a:t>
            </a:r>
            <a:r>
              <a:rPr kumimoji="0" lang="en-US" altLang="en-US" sz="2400" b="1" i="0" u="none" strike="noStrike" kern="1200" cap="none" spc="0" normalizeH="0" baseline="42000" noProof="0" smtClean="0">
                <a:ln>
                  <a:noFill/>
                </a:ln>
                <a:solidFill>
                  <a:srgbClr val="000000"/>
                </a:solidFill>
                <a:effectLst/>
                <a:uLnTx/>
                <a:uFillTx/>
                <a:latin typeface="Cambria" pitchFamily="18" charset="0"/>
                <a:ea typeface="ＭＳ Ｐゴシック" pitchFamily="34" charset="-128"/>
                <a:cs typeface="+mn-cs"/>
                <a:sym typeface="Symbol" pitchFamily="18" charset="2"/>
              </a:rPr>
              <a:t></a:t>
            </a:r>
            <a:endParaRPr kumimoji="0" lang="en-US" altLang="en-US" sz="2400" b="0" i="0" u="none" strike="noStrike" kern="1200" cap="none" spc="0" normalizeH="0" baseline="42000" noProof="0" smtClean="0">
              <a:ln>
                <a:noFill/>
              </a:ln>
              <a:solidFill>
                <a:srgbClr val="000000"/>
              </a:solidFill>
              <a:effectLst/>
              <a:uLnTx/>
              <a:uFillTx/>
              <a:latin typeface="Arial" pitchFamily="34" charset="0"/>
              <a:ea typeface="ＭＳ Ｐゴシック" pitchFamily="34" charset="-128"/>
              <a:cs typeface="+mn-cs"/>
            </a:endParaRPr>
          </a:p>
        </p:txBody>
      </p:sp>
      <p:grpSp>
        <p:nvGrpSpPr>
          <p:cNvPr id="19" name="Group 20"/>
          <p:cNvGrpSpPr>
            <a:grpSpLocks/>
          </p:cNvGrpSpPr>
          <p:nvPr/>
        </p:nvGrpSpPr>
        <p:grpSpPr bwMode="auto">
          <a:xfrm>
            <a:off x="228600" y="6135213"/>
            <a:ext cx="517525" cy="568325"/>
            <a:chOff x="2928" y="1051"/>
            <a:chExt cx="840" cy="957"/>
          </a:xfrm>
        </p:grpSpPr>
        <p:sp>
          <p:nvSpPr>
            <p:cNvPr id="21" name="Freeform 21"/>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2" name="Oval 22"/>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3" name="Oval 23"/>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4" name="Oval 24"/>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5" name="Oval 25"/>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6" name="Oval 26"/>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7" name="Oval 27"/>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8" name="Oval 28"/>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9" name="AutoShape 29"/>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30" name="Freeform 30"/>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31" name="Freeform 31"/>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32" name="Freeform 32"/>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33" name="Freeform 33"/>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grpSp>
      <p:sp>
        <p:nvSpPr>
          <p:cNvPr id="34" name="TextBox 33"/>
          <p:cNvSpPr txBox="1"/>
          <p:nvPr/>
        </p:nvSpPr>
        <p:spPr>
          <a:xfrm>
            <a:off x="755196" y="6107170"/>
            <a:ext cx="3048000" cy="3231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dirty="0" smtClean="0">
                <a:ln>
                  <a:noFill/>
                </a:ln>
                <a:solidFill>
                  <a:srgbClr val="009900"/>
                </a:solidFill>
                <a:effectLst/>
                <a:uLnTx/>
                <a:uFillTx/>
                <a:latin typeface="Cambria" panose="02040503050406030204" pitchFamily="18" charset="0"/>
                <a:ea typeface="MS PGothic" pitchFamily="34" charset="-128"/>
                <a:cs typeface="+mn-cs"/>
              </a:rPr>
              <a:t>Reality is just one eye away!</a:t>
            </a:r>
            <a:endParaRPr kumimoji="0" lang="en-US" sz="1500" b="0" i="0" u="none" strike="noStrike" kern="1200" cap="none" spc="0" normalizeH="0" baseline="0" noProof="0" dirty="0">
              <a:ln>
                <a:noFill/>
              </a:ln>
              <a:solidFill>
                <a:srgbClr val="009900"/>
              </a:solidFill>
              <a:effectLst/>
              <a:uLnTx/>
              <a:uFillTx/>
              <a:latin typeface="Cambria" panose="02040503050406030204" pitchFamily="18" charset="0"/>
              <a:ea typeface="MS PGothic" pitchFamily="34" charset="-128"/>
              <a:cs typeface="+mn-cs"/>
            </a:endParaRPr>
          </a:p>
        </p:txBody>
      </p:sp>
      <p:cxnSp>
        <p:nvCxnSpPr>
          <p:cNvPr id="35" name="Straight Arrow Connector 13"/>
          <p:cNvCxnSpPr>
            <a:cxnSpLocks noChangeShapeType="1"/>
          </p:cNvCxnSpPr>
          <p:nvPr/>
        </p:nvCxnSpPr>
        <p:spPr bwMode="auto">
          <a:xfrm flipV="1">
            <a:off x="1644650" y="3213100"/>
            <a:ext cx="0" cy="1363663"/>
          </a:xfrm>
          <a:prstGeom prst="straightConnector1">
            <a:avLst/>
          </a:prstGeom>
          <a:noFill/>
          <a:ln w="38100" algn="ctr">
            <a:solidFill>
              <a:srgbClr val="120DFB"/>
            </a:solidFill>
            <a:round/>
            <a:headEnd/>
            <a:tailEnd type="arrow" w="med" len="med"/>
          </a:ln>
          <a:extLst>
            <a:ext uri="{909E8E84-426E-40DD-AFC4-6F175D3DCCD1}">
              <a14:hiddenFill xmlns:a14="http://schemas.microsoft.com/office/drawing/2010/main">
                <a:noFill/>
              </a14:hiddenFill>
            </a:ext>
          </a:extLst>
        </p:spPr>
      </p:cxnSp>
      <p:cxnSp>
        <p:nvCxnSpPr>
          <p:cNvPr id="36" name="Straight Arrow Connector 27"/>
          <p:cNvCxnSpPr>
            <a:cxnSpLocks noChangeShapeType="1"/>
          </p:cNvCxnSpPr>
          <p:nvPr/>
        </p:nvCxnSpPr>
        <p:spPr bwMode="auto">
          <a:xfrm flipV="1">
            <a:off x="2486388" y="1406163"/>
            <a:ext cx="828675" cy="896937"/>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7" name="Rectangle 19"/>
          <p:cNvSpPr>
            <a:spLocks noChangeArrowheads="1"/>
          </p:cNvSpPr>
          <p:nvPr/>
        </p:nvSpPr>
        <p:spPr bwMode="auto">
          <a:xfrm>
            <a:off x="3248025" y="1447800"/>
            <a:ext cx="7822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err="1" smtClean="0">
                <a:ln>
                  <a:noFill/>
                </a:ln>
                <a:solidFill>
                  <a:srgbClr val="FF0000"/>
                </a:solidFill>
                <a:effectLst/>
                <a:uLnTx/>
                <a:uFillTx/>
                <a:latin typeface="Cambria" pitchFamily="18" charset="0"/>
                <a:ea typeface="ＭＳ Ｐゴシック" pitchFamily="34" charset="-128"/>
                <a:cs typeface="+mn-cs"/>
              </a:rPr>
              <a:t>r.vel</a:t>
            </a:r>
            <a:endParaRPr kumimoji="0" lang="en-US" altLang="en-US" sz="2400" b="0" i="0" u="none" strike="noStrike" kern="1200" cap="none" spc="0" normalizeH="0" baseline="0" noProof="0" dirty="0" smtClean="0">
              <a:ln>
                <a:noFill/>
              </a:ln>
              <a:solidFill>
                <a:srgbClr val="FF0000"/>
              </a:solidFill>
              <a:effectLst/>
              <a:uLnTx/>
              <a:uFillTx/>
              <a:latin typeface="Arial" pitchFamily="34" charset="0"/>
              <a:ea typeface="ＭＳ Ｐゴシック" pitchFamily="34" charset="-128"/>
              <a:cs typeface="+mn-cs"/>
            </a:endParaRPr>
          </a:p>
        </p:txBody>
      </p:sp>
      <p:sp>
        <p:nvSpPr>
          <p:cNvPr id="38" name="Rectangle 22"/>
          <p:cNvSpPr>
            <a:spLocks noChangeArrowheads="1"/>
          </p:cNvSpPr>
          <p:nvPr/>
        </p:nvSpPr>
        <p:spPr bwMode="auto">
          <a:xfrm>
            <a:off x="0" y="1841435"/>
            <a:ext cx="9724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new </a:t>
            </a:r>
            <a:r>
              <a:rPr kumimoji="0" lang="en-US" altLang="en-US" sz="2400" b="1" i="0" u="none" strike="noStrike" kern="1200" cap="none" spc="0" normalizeH="0" baseline="0" noProof="0" dirty="0" err="1" smtClean="0">
                <a:ln>
                  <a:noFill/>
                </a:ln>
                <a:solidFill>
                  <a:srgbClr val="000000"/>
                </a:solidFill>
                <a:effectLst/>
                <a:uLnTx/>
                <a:uFillTx/>
                <a:latin typeface="Cambria" pitchFamily="18" charset="0"/>
                <a:ea typeface="ＭＳ Ｐゴシック" pitchFamily="34" charset="-128"/>
                <a:cs typeface="+mn-cs"/>
              </a:rPr>
              <a:t>q.vel</a:t>
            </a:r>
            <a:endParaRPr kumimoji="0" lang="en-US" altLang="en-US" sz="2400" b="0" i="0" u="none" strike="noStrike" kern="1200" cap="none" spc="0" normalizeH="0" baseline="0" noProof="0" dirty="0" smtClean="0">
              <a:ln>
                <a:noFill/>
              </a:ln>
              <a:solidFill>
                <a:srgbClr val="000000"/>
              </a:solidFill>
              <a:effectLst/>
              <a:uLnTx/>
              <a:uFillTx/>
              <a:latin typeface="Arial" pitchFamily="34" charset="0"/>
              <a:ea typeface="ＭＳ Ｐゴシック" pitchFamily="34" charset="-128"/>
              <a:cs typeface="+mn-cs"/>
            </a:endParaRPr>
          </a:p>
        </p:txBody>
      </p:sp>
      <p:sp>
        <p:nvSpPr>
          <p:cNvPr id="39" name="Text Box 29"/>
          <p:cNvSpPr txBox="1">
            <a:spLocks noChangeArrowheads="1"/>
          </p:cNvSpPr>
          <p:nvPr>
            <p:custDataLst>
              <p:tags r:id="rId1"/>
            </p:custDataLst>
          </p:nvPr>
        </p:nvSpPr>
        <p:spPr bwMode="auto">
          <a:xfrm>
            <a:off x="381000" y="152400"/>
            <a:ext cx="7315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42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Spherical collisions</a:t>
            </a:r>
          </a:p>
        </p:txBody>
      </p:sp>
      <p:sp>
        <p:nvSpPr>
          <p:cNvPr id="40" name="Rectangle 39"/>
          <p:cNvSpPr/>
          <p:nvPr/>
        </p:nvSpPr>
        <p:spPr bwMode="auto">
          <a:xfrm>
            <a:off x="6208296" y="1769395"/>
            <a:ext cx="1752600" cy="300037"/>
          </a:xfrm>
          <a:prstGeom prst="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endParaRPr>
          </a:p>
        </p:txBody>
      </p:sp>
      <p:sp>
        <p:nvSpPr>
          <p:cNvPr id="41" name="Text Box 56"/>
          <p:cNvSpPr txBox="1">
            <a:spLocks noChangeArrowheads="1"/>
          </p:cNvSpPr>
          <p:nvPr/>
        </p:nvSpPr>
        <p:spPr bwMode="auto">
          <a:xfrm>
            <a:off x="4676775" y="1254125"/>
            <a:ext cx="38576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n-US" altLang="en-US" b="1" dirty="0" smtClean="0">
                <a:solidFill>
                  <a:srgbClr val="000000"/>
                </a:solidFill>
                <a:latin typeface="Cambria" pitchFamily="18" charset="0"/>
              </a:rPr>
              <a:t>1 First</a:t>
            </a:r>
            <a:r>
              <a:rPr kumimoji="0" lang="en-US" altLang="en-US" sz="2400" b="1"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a:t>
            </a:r>
            <a:r>
              <a:rPr kumimoji="0" lang="en-US" alt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approximation:</a:t>
            </a:r>
          </a:p>
        </p:txBody>
      </p:sp>
      <p:sp>
        <p:nvSpPr>
          <p:cNvPr id="42" name="Text Box 56"/>
          <p:cNvSpPr txBox="1">
            <a:spLocks noChangeArrowheads="1"/>
          </p:cNvSpPr>
          <p:nvPr/>
        </p:nvSpPr>
        <p:spPr bwMode="auto">
          <a:xfrm>
            <a:off x="5362575" y="1735138"/>
            <a:ext cx="279082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Stop </a:t>
            </a:r>
            <a:r>
              <a:rPr kumimoji="0" lang="en-US" altLang="en-US" sz="1800" b="1" i="0" u="none" strike="noStrike" kern="1200" cap="none" spc="0" normalizeH="0" baseline="0" noProof="0" dirty="0" smtClean="0">
                <a:ln>
                  <a:noFill/>
                </a:ln>
                <a:solidFill>
                  <a:srgbClr val="120DFB"/>
                </a:solidFill>
                <a:effectLst/>
                <a:uLnTx/>
                <a:uFillTx/>
                <a:latin typeface="Cambria" pitchFamily="18" charset="0"/>
                <a:ea typeface="ＭＳ Ｐゴシック" pitchFamily="34" charset="-128"/>
                <a:cs typeface="+mn-cs"/>
              </a:rPr>
              <a:t>q</a:t>
            </a: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a:t>
            </a:r>
            <a:r>
              <a:rPr kumimoji="0" lang="en-US" altLang="en-US" sz="1800" b="0" i="0"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rPr>
              <a:t> </a:t>
            </a:r>
            <a:r>
              <a:rPr kumimoji="0" lang="en-US" altLang="en-US" sz="1800" b="0" i="1"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Undo any overlap.</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Make </a:t>
            </a:r>
            <a:r>
              <a:rPr kumimoji="0" lang="en-US" altLang="en-US" sz="1800" b="1" i="0" u="none" strike="noStrike" kern="1200" cap="none" spc="0" normalizeH="0" baseline="0" noProof="0" dirty="0" err="1" smtClean="0">
                <a:ln>
                  <a:noFill/>
                </a:ln>
                <a:solidFill>
                  <a:srgbClr val="FF0000"/>
                </a:solidFill>
                <a:effectLst/>
                <a:uLnTx/>
                <a:uFillTx/>
                <a:latin typeface="Cambria" pitchFamily="18" charset="0"/>
                <a:ea typeface="ＭＳ Ｐゴシック" pitchFamily="34" charset="-128"/>
                <a:cs typeface="+mn-cs"/>
              </a:rPr>
              <a:t>r</a:t>
            </a:r>
            <a:r>
              <a:rPr kumimoji="0" lang="en-US" altLang="en-US" sz="1800" b="0" i="0" u="none" strike="noStrike" kern="1200" cap="none" spc="0" normalizeH="0" baseline="0" noProof="0" dirty="0" err="1" smtClean="0">
                <a:ln>
                  <a:noFill/>
                </a:ln>
                <a:solidFill>
                  <a:srgbClr val="000000"/>
                </a:solidFill>
                <a:effectLst/>
                <a:uLnTx/>
                <a:uFillTx/>
                <a:latin typeface="Cambria" pitchFamily="18" charset="0"/>
                <a:ea typeface="ＭＳ Ｐゴシック" pitchFamily="34" charset="-128"/>
                <a:cs typeface="+mn-cs"/>
              </a:rPr>
              <a:t>.vel</a:t>
            </a: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 </a:t>
            </a:r>
            <a:r>
              <a:rPr kumimoji="0" lang="en-US" altLang="en-US" sz="1800" b="1" i="0" u="none" strike="noStrike" kern="1200" cap="none" spc="0" normalizeH="0" baseline="0" noProof="0" dirty="0" err="1" smtClean="0">
                <a:ln>
                  <a:noFill/>
                </a:ln>
                <a:solidFill>
                  <a:srgbClr val="120DFB"/>
                </a:solidFill>
                <a:effectLst/>
                <a:uLnTx/>
                <a:uFillTx/>
                <a:latin typeface="Cambria" pitchFamily="18" charset="0"/>
                <a:ea typeface="ＭＳ Ｐゴシック" pitchFamily="34" charset="-128"/>
                <a:cs typeface="+mn-cs"/>
              </a:rPr>
              <a:t>q</a:t>
            </a:r>
            <a:r>
              <a:rPr kumimoji="0" lang="en-US" altLang="en-US" sz="1800" b="0" i="0" u="none" strike="noStrike" kern="1200" cap="none" spc="0" normalizeH="0" baseline="0" noProof="0" dirty="0" err="1" smtClean="0">
                <a:ln>
                  <a:noFill/>
                </a:ln>
                <a:solidFill>
                  <a:srgbClr val="000000"/>
                </a:solidFill>
                <a:effectLst/>
                <a:uLnTx/>
                <a:uFillTx/>
                <a:latin typeface="Cambria" pitchFamily="18" charset="0"/>
                <a:ea typeface="ＭＳ Ｐゴシック" pitchFamily="34" charset="-128"/>
                <a:cs typeface="+mn-cs"/>
              </a:rPr>
              <a:t>.vel</a:t>
            </a: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a:t>
            </a:r>
          </a:p>
        </p:txBody>
      </p:sp>
      <p:sp>
        <p:nvSpPr>
          <p:cNvPr id="43" name="Text Box 56"/>
          <p:cNvSpPr txBox="1">
            <a:spLocks noChangeArrowheads="1"/>
          </p:cNvSpPr>
          <p:nvPr/>
        </p:nvSpPr>
        <p:spPr bwMode="auto">
          <a:xfrm>
            <a:off x="4676774" y="2971800"/>
            <a:ext cx="3857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n-US" altLang="en-US" b="1" dirty="0" smtClean="0">
                <a:solidFill>
                  <a:srgbClr val="000000"/>
                </a:solidFill>
                <a:latin typeface="Cambria" pitchFamily="18" charset="0"/>
              </a:rPr>
              <a:t>2 Second</a:t>
            </a:r>
            <a:r>
              <a:rPr kumimoji="0" lang="en-US" altLang="en-US" sz="2400" b="1"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a:t>
            </a:r>
            <a:r>
              <a:rPr kumimoji="0" lang="en-US" alt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approximation:</a:t>
            </a:r>
          </a:p>
        </p:txBody>
      </p:sp>
      <p:sp>
        <p:nvSpPr>
          <p:cNvPr id="44" name="Text Box 56"/>
          <p:cNvSpPr txBox="1">
            <a:spLocks noChangeArrowheads="1"/>
          </p:cNvSpPr>
          <p:nvPr/>
        </p:nvSpPr>
        <p:spPr bwMode="auto">
          <a:xfrm>
            <a:off x="5362575" y="3476625"/>
            <a:ext cx="2790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Stop </a:t>
            </a:r>
            <a:r>
              <a:rPr kumimoji="0" lang="en-US" altLang="en-US" sz="1800" b="1" i="0" u="none" strike="noStrike" kern="1200" cap="none" spc="0" normalizeH="0" baseline="0" noProof="0" dirty="0" smtClean="0">
                <a:ln>
                  <a:noFill/>
                </a:ln>
                <a:solidFill>
                  <a:srgbClr val="120DFB"/>
                </a:solidFill>
                <a:effectLst/>
                <a:uLnTx/>
                <a:uFillTx/>
                <a:latin typeface="Cambria" pitchFamily="18" charset="0"/>
                <a:ea typeface="ＭＳ Ｐゴシック" pitchFamily="34" charset="-128"/>
                <a:cs typeface="+mn-cs"/>
              </a:rPr>
              <a:t>q</a:t>
            </a: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a:t>
            </a:r>
            <a:r>
              <a:rPr kumimoji="0" lang="en-US" altLang="en-US" sz="1800" b="0" i="1"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Undo </a:t>
            </a:r>
            <a:r>
              <a:rPr kumimoji="0" lang="en-US" altLang="en-US" sz="1800" b="0" i="1" u="none" strike="noStrike" kern="1200" cap="none" spc="0" normalizeH="0" baseline="0" noProof="0" dirty="0">
                <a:ln>
                  <a:noFill/>
                </a:ln>
                <a:solidFill>
                  <a:srgbClr val="000000"/>
                </a:solidFill>
                <a:effectLst/>
                <a:uLnTx/>
                <a:uFillTx/>
                <a:latin typeface="Cambria" pitchFamily="18" charset="0"/>
                <a:ea typeface="ＭＳ Ｐゴシック" pitchFamily="34" charset="-128"/>
                <a:cs typeface="+mn-cs"/>
              </a:rPr>
              <a:t>any overlap.</a:t>
            </a:r>
            <a:endPar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Compute </a:t>
            </a:r>
            <a:r>
              <a:rPr kumimoji="0" lang="en-US" altLang="en-US" sz="1800" b="1"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d</a:t>
            </a: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 </a:t>
            </a:r>
            <a:r>
              <a:rPr kumimoji="0" lang="en-US" altLang="en-US" sz="1800" b="1" i="0" u="none" strike="noStrike" kern="1200" cap="none" spc="0" normalizeH="0" baseline="0" noProof="0" dirty="0" err="1" smtClean="0">
                <a:ln>
                  <a:noFill/>
                </a:ln>
                <a:solidFill>
                  <a:srgbClr val="FF0000"/>
                </a:solidFill>
                <a:effectLst/>
                <a:uLnTx/>
                <a:uFillTx/>
                <a:latin typeface="Cambria" pitchFamily="18" charset="0"/>
                <a:ea typeface="ＭＳ Ｐゴシック" pitchFamily="34" charset="-128"/>
                <a:cs typeface="+mn-cs"/>
              </a:rPr>
              <a:t>r</a:t>
            </a:r>
            <a:r>
              <a:rPr kumimoji="0" lang="en-US" altLang="en-US" sz="1800" b="0" i="0" u="none" strike="noStrike" kern="1200" cap="none" spc="0" normalizeH="0" baseline="0" noProof="0" dirty="0" err="1" smtClean="0">
                <a:ln>
                  <a:noFill/>
                </a:ln>
                <a:solidFill>
                  <a:srgbClr val="000000"/>
                </a:solidFill>
                <a:effectLst/>
                <a:uLnTx/>
                <a:uFillTx/>
                <a:latin typeface="Cambria" pitchFamily="18" charset="0"/>
                <a:ea typeface="ＭＳ Ｐゴシック" pitchFamily="34" charset="-128"/>
                <a:cs typeface="+mn-cs"/>
              </a:rPr>
              <a:t>.pos</a:t>
            </a: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 </a:t>
            </a:r>
            <a:r>
              <a:rPr kumimoji="0" lang="en-US" altLang="en-US" sz="1800" b="1" i="0" u="none" strike="noStrike" kern="1200" cap="none" spc="0" normalizeH="0" baseline="0" noProof="0" dirty="0" err="1" smtClean="0">
                <a:ln>
                  <a:noFill/>
                </a:ln>
                <a:solidFill>
                  <a:srgbClr val="120DFB"/>
                </a:solidFill>
                <a:effectLst/>
                <a:uLnTx/>
                <a:uFillTx/>
                <a:latin typeface="Cambria" pitchFamily="18" charset="0"/>
                <a:ea typeface="ＭＳ Ｐゴシック" pitchFamily="34" charset="-128"/>
                <a:cs typeface="+mn-cs"/>
              </a:rPr>
              <a:t>q</a:t>
            </a:r>
            <a:r>
              <a:rPr kumimoji="0" lang="en-US" altLang="en-US" sz="1800" b="0" i="0" u="none" strike="noStrike" kern="1200" cap="none" spc="0" normalizeH="0" baseline="0" noProof="0" dirty="0" err="1" smtClean="0">
                <a:ln>
                  <a:noFill/>
                </a:ln>
                <a:solidFill>
                  <a:srgbClr val="000000"/>
                </a:solidFill>
                <a:effectLst/>
                <a:uLnTx/>
                <a:uFillTx/>
                <a:latin typeface="Cambria" pitchFamily="18" charset="0"/>
                <a:ea typeface="ＭＳ Ｐゴシック" pitchFamily="34" charset="-128"/>
                <a:cs typeface="+mn-cs"/>
              </a:rPr>
              <a:t>.pos</a:t>
            </a:r>
            <a:endPar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Make </a:t>
            </a:r>
            <a:r>
              <a:rPr kumimoji="0" lang="en-US" altLang="en-US" sz="1800" b="1" i="0" u="none" strike="noStrike" kern="1200" cap="none" spc="0" normalizeH="0" baseline="0" noProof="0" dirty="0" err="1" smtClean="0">
                <a:ln>
                  <a:noFill/>
                </a:ln>
                <a:solidFill>
                  <a:srgbClr val="FF0000"/>
                </a:solidFill>
                <a:effectLst/>
                <a:uLnTx/>
                <a:uFillTx/>
                <a:latin typeface="Cambria" pitchFamily="18" charset="0"/>
                <a:ea typeface="ＭＳ Ｐゴシック" pitchFamily="34" charset="-128"/>
                <a:cs typeface="+mn-cs"/>
              </a:rPr>
              <a:t>r</a:t>
            </a:r>
            <a:r>
              <a:rPr kumimoji="0" lang="en-US" altLang="en-US" sz="1800" b="0" i="0" u="none" strike="noStrike" kern="1200" cap="none" spc="0" normalizeH="0" baseline="0" noProof="0" dirty="0" err="1" smtClean="0">
                <a:ln>
                  <a:noFill/>
                </a:ln>
                <a:solidFill>
                  <a:srgbClr val="000000"/>
                </a:solidFill>
                <a:effectLst/>
                <a:uLnTx/>
                <a:uFillTx/>
                <a:latin typeface="Cambria" pitchFamily="18" charset="0"/>
                <a:ea typeface="ＭＳ Ｐゴシック" pitchFamily="34" charset="-128"/>
                <a:cs typeface="+mn-cs"/>
              </a:rPr>
              <a:t>.vel</a:t>
            </a: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 </a:t>
            </a:r>
            <a:r>
              <a:rPr kumimoji="0" lang="en-US" altLang="en-US" sz="1800" b="1"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d</a:t>
            </a:r>
            <a:endPar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endParaRPr>
          </a:p>
        </p:txBody>
      </p:sp>
      <p:sp>
        <p:nvSpPr>
          <p:cNvPr id="45" name="Text Box 56"/>
          <p:cNvSpPr txBox="1">
            <a:spLocks noChangeArrowheads="1"/>
          </p:cNvSpPr>
          <p:nvPr/>
        </p:nvSpPr>
        <p:spPr bwMode="auto">
          <a:xfrm>
            <a:off x="4676774" y="5081588"/>
            <a:ext cx="4162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n-US" altLang="en-US" b="1" dirty="0" smtClean="0">
                <a:solidFill>
                  <a:srgbClr val="000000"/>
                </a:solidFill>
                <a:latin typeface="Cambria" pitchFamily="18" charset="0"/>
              </a:rPr>
              <a:t>3 Third</a:t>
            </a:r>
            <a:r>
              <a:rPr kumimoji="0" lang="en-US" altLang="en-US" sz="2400" b="1"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a:t>
            </a:r>
            <a:r>
              <a:rPr kumimoji="0" lang="en-US" altLang="en-US" sz="24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approximation:</a:t>
            </a:r>
          </a:p>
        </p:txBody>
      </p:sp>
      <p:sp>
        <p:nvSpPr>
          <p:cNvPr id="46" name="Text Box 56"/>
          <p:cNvSpPr txBox="1">
            <a:spLocks noChangeArrowheads="1"/>
          </p:cNvSpPr>
          <p:nvPr/>
        </p:nvSpPr>
        <p:spPr bwMode="auto">
          <a:xfrm>
            <a:off x="5362575" y="5616575"/>
            <a:ext cx="31718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Same as </a:t>
            </a:r>
            <a:r>
              <a:rPr kumimoji="0" lang="en-US" altLang="en-US" sz="1800" b="1"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second</a:t>
            </a: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a:t>
            </a: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but</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Make </a:t>
            </a:r>
            <a:r>
              <a:rPr kumimoji="0" lang="en-US" altLang="en-US" sz="1800" b="1" i="0" u="none" strike="noStrike" kern="1200" cap="none" spc="0" normalizeH="0" baseline="0" noProof="0" dirty="0" err="1" smtClean="0">
                <a:ln>
                  <a:noFill/>
                </a:ln>
                <a:solidFill>
                  <a:srgbClr val="120DFB"/>
                </a:solidFill>
                <a:effectLst/>
                <a:uLnTx/>
                <a:uFillTx/>
                <a:latin typeface="Cambria" pitchFamily="18" charset="0"/>
                <a:ea typeface="ＭＳ Ｐゴシック" pitchFamily="34" charset="-128"/>
                <a:cs typeface="+mn-cs"/>
              </a:rPr>
              <a:t>q</a:t>
            </a:r>
            <a:r>
              <a:rPr kumimoji="0" lang="en-US" altLang="en-US" sz="1800" b="0" i="0" u="none" strike="noStrike" kern="1200" cap="none" spc="0" normalizeH="0" baseline="0" noProof="0" dirty="0" err="1" smtClean="0">
                <a:ln>
                  <a:noFill/>
                </a:ln>
                <a:solidFill>
                  <a:srgbClr val="000000"/>
                </a:solidFill>
                <a:effectLst/>
                <a:uLnTx/>
                <a:uFillTx/>
                <a:latin typeface="Cambria" pitchFamily="18" charset="0"/>
                <a:ea typeface="ＭＳ Ｐゴシック" pitchFamily="34" charset="-128"/>
                <a:cs typeface="+mn-cs"/>
              </a:rPr>
              <a:t>.vel</a:t>
            </a: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 = </a:t>
            </a:r>
            <a:r>
              <a:rPr kumimoji="0" lang="en-US" altLang="en-US" sz="1800" b="1"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rPr>
              <a:t>d</a:t>
            </a:r>
            <a:r>
              <a:rPr kumimoji="0" lang="en-US" altLang="en-US" sz="1800" b="1" i="0" u="none" strike="noStrike" kern="1200" cap="none" spc="0" normalizeH="0" baseline="42000" noProof="0" dirty="0" smtClean="0">
                <a:ln>
                  <a:noFill/>
                </a:ln>
                <a:solidFill>
                  <a:srgbClr val="000000"/>
                </a:solidFill>
                <a:effectLst/>
                <a:uLnTx/>
                <a:uFillTx/>
                <a:latin typeface="Cambria" pitchFamily="18" charset="0"/>
                <a:ea typeface="ＭＳ Ｐゴシック" pitchFamily="34" charset="-128"/>
                <a:cs typeface="+mn-cs"/>
                <a:sym typeface="Symbol" pitchFamily="18" charset="2"/>
              </a:rPr>
              <a:t>  </a:t>
            </a:r>
            <a:r>
              <a:rPr kumimoji="0" lang="en-US" altLang="en-US" sz="1800" b="0"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sym typeface="Symbol" pitchFamily="18" charset="2"/>
              </a:rPr>
              <a:t>, at 90 from </a:t>
            </a:r>
            <a:r>
              <a:rPr kumimoji="0" lang="en-US" altLang="en-US" sz="1800" b="1"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sym typeface="Symbol" pitchFamily="18" charset="2"/>
              </a:rPr>
              <a:t>d</a:t>
            </a:r>
            <a:endParaRPr kumimoji="0" lang="en-US" altLang="en-US" sz="1800" b="1" i="0" u="none" strike="noStrike" kern="1200" cap="none" spc="0" normalizeH="0" baseline="0" noProof="0" dirty="0" smtClean="0">
              <a:ln>
                <a:noFill/>
              </a:ln>
              <a:solidFill>
                <a:srgbClr val="000000"/>
              </a:solidFill>
              <a:effectLst/>
              <a:uLnTx/>
              <a:uFillTx/>
              <a:latin typeface="Cambria" pitchFamily="18" charset="0"/>
              <a:ea typeface="ＭＳ Ｐゴシック" pitchFamily="34" charset="-128"/>
              <a:cs typeface="+mn-cs"/>
            </a:endParaRPr>
          </a:p>
        </p:txBody>
      </p:sp>
    </p:spTree>
    <p:extLst>
      <p:ext uri="{BB962C8B-B14F-4D97-AF65-F5344CB8AC3E}">
        <p14:creationId xmlns:p14="http://schemas.microsoft.com/office/powerpoint/2010/main" val="11021084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9938" name="Picture 5"/>
          <p:cNvPicPr>
            <a:picLocks noChangeAspect="1" noChangeArrowheads="1"/>
          </p:cNvPicPr>
          <p:nvPr/>
        </p:nvPicPr>
        <p:blipFill>
          <a:blip r:embed="rId3">
            <a:extLst>
              <a:ext uri="{28A0092B-C50C-407E-A947-70E740481C1C}">
                <a14:useLocalDpi xmlns:a14="http://schemas.microsoft.com/office/drawing/2010/main" val="0"/>
              </a:ext>
            </a:extLst>
          </a:blip>
          <a:srcRect b="14667"/>
          <a:stretch>
            <a:fillRect/>
          </a:stretch>
        </p:blipFill>
        <p:spPr bwMode="auto">
          <a:xfrm>
            <a:off x="838200" y="1295400"/>
            <a:ext cx="7620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4"/>
          <p:cNvSpPr txBox="1">
            <a:spLocks noChangeArrowheads="1"/>
          </p:cNvSpPr>
          <p:nvPr/>
        </p:nvSpPr>
        <p:spPr bwMode="auto">
          <a:xfrm>
            <a:off x="228600" y="228600"/>
            <a:ext cx="68294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spcBef>
                <a:spcPct val="50000"/>
              </a:spcBef>
            </a:pPr>
            <a:r>
              <a:rPr lang="en-US" altLang="en-US" sz="4200" dirty="0" err="1">
                <a:latin typeface="Cambria" panose="02040503050406030204" pitchFamily="18" charset="0"/>
              </a:rPr>
              <a:t>vPool</a:t>
            </a:r>
            <a:r>
              <a:rPr lang="en-US" altLang="en-US" sz="4200" dirty="0">
                <a:latin typeface="Cambria" panose="02040503050406030204" pitchFamily="18" charset="0"/>
              </a:rPr>
              <a:t> – physics?</a:t>
            </a:r>
            <a:endParaRPr lang="en-US" altLang="en-US" sz="4200" i="1" dirty="0">
              <a:latin typeface="Cambria" panose="02040503050406030204" pitchFamily="18" charset="0"/>
            </a:endParaRPr>
          </a:p>
        </p:txBody>
      </p:sp>
      <p:sp>
        <p:nvSpPr>
          <p:cNvPr id="39940" name="Rectangle 45"/>
          <p:cNvSpPr>
            <a:spLocks noChangeArrowheads="1"/>
          </p:cNvSpPr>
          <p:nvPr/>
        </p:nvSpPr>
        <p:spPr bwMode="auto">
          <a:xfrm>
            <a:off x="4267200" y="457200"/>
            <a:ext cx="4495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r>
              <a:rPr lang="en-US" altLang="en-US" sz="1500" b="1" dirty="0">
                <a:latin typeface="Calibri" panose="020F0502020204030204" pitchFamily="34" charset="0"/>
              </a:rPr>
              <a:t>http://en.wikipedia.org/wiki/Elastic_collision</a:t>
            </a:r>
          </a:p>
        </p:txBody>
      </p:sp>
      <p:sp>
        <p:nvSpPr>
          <p:cNvPr id="48" name="Rounded Rectangle 47"/>
          <p:cNvSpPr/>
          <p:nvPr/>
        </p:nvSpPr>
        <p:spPr>
          <a:xfrm>
            <a:off x="2362200" y="2057400"/>
            <a:ext cx="5867400" cy="457200"/>
          </a:xfrm>
          <a:prstGeom prst="roundRect">
            <a:avLst/>
          </a:prstGeom>
          <a:noFill/>
          <a:ln>
            <a:solidFill>
              <a:srgbClr val="AF1E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942" name="Rectangle 49"/>
          <p:cNvSpPr>
            <a:spLocks noChangeArrowheads="1"/>
          </p:cNvSpPr>
          <p:nvPr/>
        </p:nvSpPr>
        <p:spPr bwMode="auto">
          <a:xfrm>
            <a:off x="609600" y="6324600"/>
            <a:ext cx="4495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r>
              <a:rPr lang="en-US" altLang="en-US" sz="1500" b="1">
                <a:latin typeface="Cambria" pitchFamily="18" charset="0"/>
              </a:rPr>
              <a:t>equations below...</a:t>
            </a:r>
          </a:p>
        </p:txBody>
      </p:sp>
    </p:spTree>
    <p:extLst>
      <p:ext uri="{BB962C8B-B14F-4D97-AF65-F5344CB8AC3E}">
        <p14:creationId xmlns:p14="http://schemas.microsoft.com/office/powerpoint/2010/main" val="40930738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228600" y="228600"/>
            <a:ext cx="68294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spcBef>
                <a:spcPct val="50000"/>
              </a:spcBef>
            </a:pPr>
            <a:r>
              <a:rPr lang="en-US" altLang="en-US" sz="4200" dirty="0" err="1">
                <a:latin typeface="Cambria" panose="02040503050406030204" pitchFamily="18" charset="0"/>
              </a:rPr>
              <a:t>vPool</a:t>
            </a:r>
            <a:r>
              <a:rPr lang="en-US" altLang="en-US" sz="4200" dirty="0">
                <a:latin typeface="Cambria" panose="02040503050406030204" pitchFamily="18" charset="0"/>
              </a:rPr>
              <a:t> – physics?</a:t>
            </a:r>
            <a:endParaRPr lang="en-US" altLang="en-US" sz="4200" i="1" dirty="0">
              <a:latin typeface="Cambria" panose="02040503050406030204" pitchFamily="18" charset="0"/>
            </a:endParaRPr>
          </a:p>
        </p:txBody>
      </p:sp>
      <p:pic>
        <p:nvPicPr>
          <p:cNvPr id="40963" name="Picture 4" descr="http://upload.wikimedia.org/wikipedia/commons/2/2c/Elastischer_sto%C3%9F_2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76400"/>
            <a:ext cx="7334250" cy="41910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40964" name="Rectangle 45"/>
          <p:cNvSpPr>
            <a:spLocks noChangeArrowheads="1"/>
          </p:cNvSpPr>
          <p:nvPr/>
        </p:nvSpPr>
        <p:spPr bwMode="auto">
          <a:xfrm>
            <a:off x="4267200" y="457200"/>
            <a:ext cx="4495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r>
              <a:rPr lang="en-US" altLang="en-US" sz="1500" b="1" dirty="0">
                <a:latin typeface="Calibri" panose="020F0502020204030204" pitchFamily="34" charset="0"/>
              </a:rPr>
              <a:t>http://en.wikipedia.org/wiki/Elastic_collision</a:t>
            </a:r>
          </a:p>
        </p:txBody>
      </p:sp>
    </p:spTree>
    <p:extLst>
      <p:ext uri="{BB962C8B-B14F-4D97-AF65-F5344CB8AC3E}">
        <p14:creationId xmlns:p14="http://schemas.microsoft.com/office/powerpoint/2010/main" val="14916050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p:cNvSpPr/>
          <p:nvPr/>
        </p:nvSpPr>
        <p:spPr bwMode="auto">
          <a:xfrm rot="16200000">
            <a:off x="3336141" y="5980798"/>
            <a:ext cx="498732" cy="605633"/>
          </a:xfrm>
          <a:prstGeom prst="downArrow">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8" charset="0"/>
              <a:ea typeface="ＭＳ Ｐゴシック" pitchFamily="-108" charset="-128"/>
              <a:cs typeface="ＭＳ Ｐゴシック" pitchFamily="-108" charset="-128"/>
            </a:endParaRPr>
          </a:p>
        </p:txBody>
      </p:sp>
      <p:sp>
        <p:nvSpPr>
          <p:cNvPr id="36866" name="Rectangle 12"/>
          <p:cNvSpPr>
            <a:spLocks noChangeArrowheads="1"/>
          </p:cNvSpPr>
          <p:nvPr/>
        </p:nvSpPr>
        <p:spPr bwMode="auto">
          <a:xfrm>
            <a:off x="6032679" y="3466562"/>
            <a:ext cx="2840865" cy="3230451"/>
          </a:xfrm>
          <a:prstGeom prst="rect">
            <a:avLst/>
          </a:prstGeom>
          <a:solidFill>
            <a:srgbClr val="FFCCCC"/>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36867" name="Text Box 9"/>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Bef>
                <a:spcPct val="50000"/>
              </a:spcBef>
            </a:pPr>
            <a:r>
              <a:rPr lang="en-US" sz="4000" dirty="0">
                <a:latin typeface="Cambria" panose="02040503050406030204" pitchFamily="18" charset="0"/>
              </a:rPr>
              <a:t>Games'</a:t>
            </a:r>
            <a:r>
              <a:rPr lang="en-US" altLang="ja-JP" sz="4000" dirty="0">
                <a:latin typeface="Cambria" panose="02040503050406030204" pitchFamily="18" charset="0"/>
              </a:rPr>
              <a:t> Branching Factors</a:t>
            </a:r>
            <a:endParaRPr lang="en-US" sz="4000" dirty="0">
              <a:latin typeface="Cambria" panose="02040503050406030204" pitchFamily="18" charset="0"/>
            </a:endParaRPr>
          </a:p>
        </p:txBody>
      </p:sp>
      <p:sp>
        <p:nvSpPr>
          <p:cNvPr id="36868" name="Text Box 11"/>
          <p:cNvSpPr txBox="1">
            <a:spLocks noChangeArrowheads="1"/>
          </p:cNvSpPr>
          <p:nvPr/>
        </p:nvSpPr>
        <p:spPr bwMode="auto">
          <a:xfrm>
            <a:off x="5903913" y="3613150"/>
            <a:ext cx="30480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lnSpc>
                <a:spcPct val="70000"/>
              </a:lnSpc>
              <a:spcBef>
                <a:spcPct val="50000"/>
              </a:spcBef>
            </a:pPr>
            <a:r>
              <a:rPr lang="en-US" sz="1600" b="1"/>
              <a:t>Branching Factors</a:t>
            </a:r>
          </a:p>
          <a:p>
            <a:pPr algn="ctr">
              <a:lnSpc>
                <a:spcPct val="70000"/>
              </a:lnSpc>
              <a:spcBef>
                <a:spcPct val="50000"/>
              </a:spcBef>
            </a:pPr>
            <a:r>
              <a:rPr lang="en-US" sz="1400"/>
              <a:t>for different two-player games</a:t>
            </a:r>
          </a:p>
        </p:txBody>
      </p:sp>
      <p:sp>
        <p:nvSpPr>
          <p:cNvPr id="36869" name="Text Box 13"/>
          <p:cNvSpPr txBox="1">
            <a:spLocks noChangeArrowheads="1"/>
          </p:cNvSpPr>
          <p:nvPr/>
        </p:nvSpPr>
        <p:spPr bwMode="auto">
          <a:xfrm>
            <a:off x="6324600" y="4191000"/>
            <a:ext cx="2286000" cy="247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nSpc>
                <a:spcPct val="80000"/>
              </a:lnSpc>
              <a:spcBef>
                <a:spcPct val="50000"/>
              </a:spcBef>
            </a:pPr>
            <a:r>
              <a:rPr lang="en-US" sz="1800" dirty="0">
                <a:solidFill>
                  <a:schemeClr val="accent2"/>
                </a:solidFill>
              </a:rPr>
              <a:t>Tic-tac-toe            4</a:t>
            </a:r>
          </a:p>
          <a:p>
            <a:pPr>
              <a:lnSpc>
                <a:spcPct val="80000"/>
              </a:lnSpc>
              <a:spcBef>
                <a:spcPct val="50000"/>
              </a:spcBef>
            </a:pPr>
            <a:r>
              <a:rPr lang="en-US" sz="1800" dirty="0">
                <a:solidFill>
                  <a:schemeClr val="accent2"/>
                </a:solidFill>
              </a:rPr>
              <a:t>Connect Four       7</a:t>
            </a:r>
          </a:p>
          <a:p>
            <a:pPr>
              <a:lnSpc>
                <a:spcPct val="80000"/>
              </a:lnSpc>
              <a:spcBef>
                <a:spcPct val="50000"/>
              </a:spcBef>
            </a:pPr>
            <a:r>
              <a:rPr lang="en-US" sz="1800" dirty="0">
                <a:solidFill>
                  <a:schemeClr val="accent2"/>
                </a:solidFill>
              </a:rPr>
              <a:t>Checkers           10</a:t>
            </a:r>
          </a:p>
          <a:p>
            <a:pPr>
              <a:lnSpc>
                <a:spcPct val="80000"/>
              </a:lnSpc>
              <a:spcBef>
                <a:spcPct val="50000"/>
              </a:spcBef>
            </a:pPr>
            <a:r>
              <a:rPr lang="en-US" sz="1800" dirty="0" err="1" smtClean="0">
                <a:solidFill>
                  <a:schemeClr val="accent2"/>
                </a:solidFill>
              </a:rPr>
              <a:t>Reversi</a:t>
            </a:r>
            <a:r>
              <a:rPr lang="en-US" sz="1800" dirty="0" smtClean="0">
                <a:solidFill>
                  <a:schemeClr val="accent2"/>
                </a:solidFill>
              </a:rPr>
              <a:t>              </a:t>
            </a:r>
            <a:r>
              <a:rPr lang="en-US" sz="1800" dirty="0">
                <a:solidFill>
                  <a:schemeClr val="accent2"/>
                </a:solidFill>
              </a:rPr>
              <a:t>30</a:t>
            </a:r>
          </a:p>
          <a:p>
            <a:pPr>
              <a:lnSpc>
                <a:spcPct val="80000"/>
              </a:lnSpc>
              <a:spcBef>
                <a:spcPct val="50000"/>
              </a:spcBef>
            </a:pPr>
            <a:r>
              <a:rPr lang="en-US" sz="1800" dirty="0">
                <a:solidFill>
                  <a:schemeClr val="accent2"/>
                </a:solidFill>
              </a:rPr>
              <a:t>Chess                40</a:t>
            </a:r>
          </a:p>
          <a:p>
            <a:pPr>
              <a:lnSpc>
                <a:spcPct val="80000"/>
              </a:lnSpc>
              <a:spcBef>
                <a:spcPct val="50000"/>
              </a:spcBef>
            </a:pPr>
            <a:r>
              <a:rPr lang="en-US" sz="1800" dirty="0">
                <a:solidFill>
                  <a:schemeClr val="accent2"/>
                </a:solidFill>
              </a:rPr>
              <a:t>Go                    </a:t>
            </a:r>
            <a:r>
              <a:rPr lang="en-US" sz="1800" dirty="0" smtClean="0">
                <a:solidFill>
                  <a:schemeClr val="accent2"/>
                </a:solidFill>
              </a:rPr>
              <a:t>300</a:t>
            </a:r>
          </a:p>
          <a:p>
            <a:pPr>
              <a:lnSpc>
                <a:spcPct val="80000"/>
              </a:lnSpc>
              <a:spcBef>
                <a:spcPct val="50000"/>
              </a:spcBef>
            </a:pPr>
            <a:r>
              <a:rPr lang="en-US" sz="1800" dirty="0" err="1" smtClean="0">
                <a:solidFill>
                  <a:schemeClr val="accent2"/>
                </a:solidFill>
              </a:rPr>
              <a:t>Arimaa</a:t>
            </a:r>
            <a:r>
              <a:rPr lang="en-US" sz="1800" dirty="0" smtClean="0">
                <a:solidFill>
                  <a:schemeClr val="accent2"/>
                </a:solidFill>
              </a:rPr>
              <a:t>            </a:t>
            </a:r>
            <a:r>
              <a:rPr lang="en-US" sz="1200" dirty="0" smtClean="0">
                <a:solidFill>
                  <a:schemeClr val="accent2"/>
                </a:solidFill>
              </a:rPr>
              <a:t>17,000</a:t>
            </a:r>
            <a:endParaRPr lang="en-US" sz="1200" dirty="0">
              <a:solidFill>
                <a:schemeClr val="accent2"/>
              </a:solidFill>
            </a:endParaRPr>
          </a:p>
        </p:txBody>
      </p:sp>
      <p:sp>
        <p:nvSpPr>
          <p:cNvPr id="36870" name="Line 30"/>
          <p:cNvSpPr>
            <a:spLocks noChangeShapeType="1"/>
          </p:cNvSpPr>
          <p:nvPr/>
        </p:nvSpPr>
        <p:spPr bwMode="auto">
          <a:xfrm>
            <a:off x="4087968" y="5219163"/>
            <a:ext cx="4722378"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1" name="Line 31"/>
          <p:cNvSpPr>
            <a:spLocks noChangeShapeType="1"/>
          </p:cNvSpPr>
          <p:nvPr/>
        </p:nvSpPr>
        <p:spPr bwMode="auto">
          <a:xfrm>
            <a:off x="3039414" y="5917842"/>
            <a:ext cx="5778868" cy="0"/>
          </a:xfrm>
          <a:prstGeom prst="line">
            <a:avLst/>
          </a:prstGeom>
          <a:noFill/>
          <a:ln w="28575">
            <a:solidFill>
              <a:srgbClr val="C0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2" name="Line 32"/>
          <p:cNvSpPr>
            <a:spLocks noChangeShapeType="1"/>
          </p:cNvSpPr>
          <p:nvPr/>
        </p:nvSpPr>
        <p:spPr bwMode="auto">
          <a:xfrm>
            <a:off x="6683375" y="1766888"/>
            <a:ext cx="0" cy="3175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3" name="Line 33"/>
          <p:cNvSpPr>
            <a:spLocks noChangeShapeType="1"/>
          </p:cNvSpPr>
          <p:nvPr/>
        </p:nvSpPr>
        <p:spPr bwMode="auto">
          <a:xfrm>
            <a:off x="6715125" y="1758950"/>
            <a:ext cx="285750" cy="3492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4" name="Line 34"/>
          <p:cNvSpPr>
            <a:spLocks noChangeShapeType="1"/>
          </p:cNvSpPr>
          <p:nvPr/>
        </p:nvSpPr>
        <p:spPr bwMode="auto">
          <a:xfrm>
            <a:off x="6754813" y="1719263"/>
            <a:ext cx="635000" cy="3730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5" name="Line 35"/>
          <p:cNvSpPr>
            <a:spLocks noChangeShapeType="1"/>
          </p:cNvSpPr>
          <p:nvPr/>
        </p:nvSpPr>
        <p:spPr bwMode="auto">
          <a:xfrm>
            <a:off x="6761163" y="1684338"/>
            <a:ext cx="1069975" cy="4302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6" name="Line 36"/>
          <p:cNvSpPr>
            <a:spLocks noChangeShapeType="1"/>
          </p:cNvSpPr>
          <p:nvPr/>
        </p:nvSpPr>
        <p:spPr bwMode="auto">
          <a:xfrm flipH="1">
            <a:off x="6342063" y="1747838"/>
            <a:ext cx="285750" cy="3651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7" name="Line 37"/>
          <p:cNvSpPr>
            <a:spLocks noChangeShapeType="1"/>
          </p:cNvSpPr>
          <p:nvPr/>
        </p:nvSpPr>
        <p:spPr bwMode="auto">
          <a:xfrm flipH="1">
            <a:off x="5976938" y="1708150"/>
            <a:ext cx="635000" cy="3730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8" name="Line 38"/>
          <p:cNvSpPr>
            <a:spLocks noChangeShapeType="1"/>
          </p:cNvSpPr>
          <p:nvPr/>
        </p:nvSpPr>
        <p:spPr bwMode="auto">
          <a:xfrm flipH="1">
            <a:off x="5516563" y="1676400"/>
            <a:ext cx="1071562" cy="4286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9" name="Oval 40"/>
          <p:cNvSpPr>
            <a:spLocks noChangeArrowheads="1"/>
          </p:cNvSpPr>
          <p:nvPr/>
        </p:nvSpPr>
        <p:spPr bwMode="auto">
          <a:xfrm>
            <a:off x="5468938" y="2078038"/>
            <a:ext cx="96837" cy="96837"/>
          </a:xfrm>
          <a:prstGeom prst="ellipse">
            <a:avLst/>
          </a:prstGeom>
          <a:solidFill>
            <a:srgbClr val="008000"/>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880" name="Oval 41"/>
          <p:cNvSpPr>
            <a:spLocks noChangeArrowheads="1"/>
          </p:cNvSpPr>
          <p:nvPr/>
        </p:nvSpPr>
        <p:spPr bwMode="auto">
          <a:xfrm>
            <a:off x="5922963" y="2079625"/>
            <a:ext cx="96837" cy="96838"/>
          </a:xfrm>
          <a:prstGeom prst="ellipse">
            <a:avLst/>
          </a:prstGeom>
          <a:solidFill>
            <a:srgbClr val="008000"/>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881" name="Oval 42"/>
          <p:cNvSpPr>
            <a:spLocks noChangeArrowheads="1"/>
          </p:cNvSpPr>
          <p:nvPr/>
        </p:nvSpPr>
        <p:spPr bwMode="auto">
          <a:xfrm>
            <a:off x="6297613" y="2081213"/>
            <a:ext cx="96837" cy="96837"/>
          </a:xfrm>
          <a:prstGeom prst="ellipse">
            <a:avLst/>
          </a:prstGeom>
          <a:solidFill>
            <a:srgbClr val="008000"/>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882" name="Oval 43"/>
          <p:cNvSpPr>
            <a:spLocks noChangeArrowheads="1"/>
          </p:cNvSpPr>
          <p:nvPr/>
        </p:nvSpPr>
        <p:spPr bwMode="auto">
          <a:xfrm>
            <a:off x="6632575" y="2066925"/>
            <a:ext cx="96838" cy="96838"/>
          </a:xfrm>
          <a:prstGeom prst="ellipse">
            <a:avLst/>
          </a:prstGeom>
          <a:solidFill>
            <a:srgbClr val="008000"/>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883" name="Oval 44"/>
          <p:cNvSpPr>
            <a:spLocks noChangeArrowheads="1"/>
          </p:cNvSpPr>
          <p:nvPr/>
        </p:nvSpPr>
        <p:spPr bwMode="auto">
          <a:xfrm>
            <a:off x="6967538" y="2076450"/>
            <a:ext cx="96837" cy="96838"/>
          </a:xfrm>
          <a:prstGeom prst="ellipse">
            <a:avLst/>
          </a:prstGeom>
          <a:solidFill>
            <a:srgbClr val="008000"/>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884" name="Oval 45"/>
          <p:cNvSpPr>
            <a:spLocks noChangeArrowheads="1"/>
          </p:cNvSpPr>
          <p:nvPr/>
        </p:nvSpPr>
        <p:spPr bwMode="auto">
          <a:xfrm>
            <a:off x="7366000" y="2078038"/>
            <a:ext cx="96838" cy="96837"/>
          </a:xfrm>
          <a:prstGeom prst="ellipse">
            <a:avLst/>
          </a:prstGeom>
          <a:solidFill>
            <a:srgbClr val="008000"/>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885" name="Oval 46"/>
          <p:cNvSpPr>
            <a:spLocks noChangeArrowheads="1"/>
          </p:cNvSpPr>
          <p:nvPr/>
        </p:nvSpPr>
        <p:spPr bwMode="auto">
          <a:xfrm>
            <a:off x="7820025" y="2095500"/>
            <a:ext cx="96838" cy="96838"/>
          </a:xfrm>
          <a:prstGeom prst="ellipse">
            <a:avLst/>
          </a:prstGeom>
          <a:solidFill>
            <a:srgbClr val="008000"/>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886" name="Line 47"/>
          <p:cNvSpPr>
            <a:spLocks noChangeShapeType="1"/>
          </p:cNvSpPr>
          <p:nvPr/>
        </p:nvSpPr>
        <p:spPr bwMode="auto">
          <a:xfrm>
            <a:off x="5516563" y="2179638"/>
            <a:ext cx="0" cy="468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87" name="Line 48"/>
          <p:cNvSpPr>
            <a:spLocks noChangeShapeType="1"/>
          </p:cNvSpPr>
          <p:nvPr/>
        </p:nvSpPr>
        <p:spPr bwMode="auto">
          <a:xfrm>
            <a:off x="5516563" y="2187575"/>
            <a:ext cx="71437" cy="4683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88" name="Line 49"/>
          <p:cNvSpPr>
            <a:spLocks noChangeShapeType="1"/>
          </p:cNvSpPr>
          <p:nvPr/>
        </p:nvSpPr>
        <p:spPr bwMode="auto">
          <a:xfrm>
            <a:off x="5516563" y="2187575"/>
            <a:ext cx="150812" cy="476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89" name="Line 50"/>
          <p:cNvSpPr>
            <a:spLocks noChangeShapeType="1"/>
          </p:cNvSpPr>
          <p:nvPr/>
        </p:nvSpPr>
        <p:spPr bwMode="auto">
          <a:xfrm>
            <a:off x="5516563" y="2187575"/>
            <a:ext cx="230187" cy="484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90" name="Line 51"/>
          <p:cNvSpPr>
            <a:spLocks noChangeShapeType="1"/>
          </p:cNvSpPr>
          <p:nvPr/>
        </p:nvSpPr>
        <p:spPr bwMode="auto">
          <a:xfrm flipH="1">
            <a:off x="5445125" y="2187575"/>
            <a:ext cx="63500" cy="4683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91" name="Line 52"/>
          <p:cNvSpPr>
            <a:spLocks noChangeShapeType="1"/>
          </p:cNvSpPr>
          <p:nvPr/>
        </p:nvSpPr>
        <p:spPr bwMode="auto">
          <a:xfrm flipH="1">
            <a:off x="5373688" y="2187575"/>
            <a:ext cx="134937" cy="460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92" name="Line 53"/>
          <p:cNvSpPr>
            <a:spLocks noChangeShapeType="1"/>
          </p:cNvSpPr>
          <p:nvPr/>
        </p:nvSpPr>
        <p:spPr bwMode="auto">
          <a:xfrm flipH="1">
            <a:off x="5294313" y="2195513"/>
            <a:ext cx="206375" cy="452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93" name="Line 54"/>
          <p:cNvSpPr>
            <a:spLocks noChangeShapeType="1"/>
          </p:cNvSpPr>
          <p:nvPr/>
        </p:nvSpPr>
        <p:spPr bwMode="auto">
          <a:xfrm>
            <a:off x="5961063" y="2185988"/>
            <a:ext cx="0" cy="468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94" name="Line 55"/>
          <p:cNvSpPr>
            <a:spLocks noChangeShapeType="1"/>
          </p:cNvSpPr>
          <p:nvPr/>
        </p:nvSpPr>
        <p:spPr bwMode="auto">
          <a:xfrm>
            <a:off x="5961063" y="2193925"/>
            <a:ext cx="71437" cy="4683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95" name="Line 56"/>
          <p:cNvSpPr>
            <a:spLocks noChangeShapeType="1"/>
          </p:cNvSpPr>
          <p:nvPr/>
        </p:nvSpPr>
        <p:spPr bwMode="auto">
          <a:xfrm>
            <a:off x="5961063" y="2193925"/>
            <a:ext cx="150812" cy="476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96" name="Line 57"/>
          <p:cNvSpPr>
            <a:spLocks noChangeShapeType="1"/>
          </p:cNvSpPr>
          <p:nvPr/>
        </p:nvSpPr>
        <p:spPr bwMode="auto">
          <a:xfrm>
            <a:off x="5961063" y="2193925"/>
            <a:ext cx="230187" cy="484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97" name="Line 58"/>
          <p:cNvSpPr>
            <a:spLocks noChangeShapeType="1"/>
          </p:cNvSpPr>
          <p:nvPr/>
        </p:nvSpPr>
        <p:spPr bwMode="auto">
          <a:xfrm flipH="1">
            <a:off x="5889625" y="2193925"/>
            <a:ext cx="63500" cy="4683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98" name="Line 59"/>
          <p:cNvSpPr>
            <a:spLocks noChangeShapeType="1"/>
          </p:cNvSpPr>
          <p:nvPr/>
        </p:nvSpPr>
        <p:spPr bwMode="auto">
          <a:xfrm flipH="1">
            <a:off x="5818188" y="2193925"/>
            <a:ext cx="134937" cy="460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99" name="Line 60"/>
          <p:cNvSpPr>
            <a:spLocks noChangeShapeType="1"/>
          </p:cNvSpPr>
          <p:nvPr/>
        </p:nvSpPr>
        <p:spPr bwMode="auto">
          <a:xfrm flipH="1">
            <a:off x="5738813" y="2201863"/>
            <a:ext cx="206375" cy="452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00" name="Line 61"/>
          <p:cNvSpPr>
            <a:spLocks noChangeShapeType="1"/>
          </p:cNvSpPr>
          <p:nvPr/>
        </p:nvSpPr>
        <p:spPr bwMode="auto">
          <a:xfrm>
            <a:off x="6342063" y="2178050"/>
            <a:ext cx="0" cy="4683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01" name="Line 62"/>
          <p:cNvSpPr>
            <a:spLocks noChangeShapeType="1"/>
          </p:cNvSpPr>
          <p:nvPr/>
        </p:nvSpPr>
        <p:spPr bwMode="auto">
          <a:xfrm>
            <a:off x="6342063" y="2185988"/>
            <a:ext cx="71437" cy="468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02" name="Line 63"/>
          <p:cNvSpPr>
            <a:spLocks noChangeShapeType="1"/>
          </p:cNvSpPr>
          <p:nvPr/>
        </p:nvSpPr>
        <p:spPr bwMode="auto">
          <a:xfrm>
            <a:off x="6342063" y="2185988"/>
            <a:ext cx="150812" cy="476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03" name="Line 64"/>
          <p:cNvSpPr>
            <a:spLocks noChangeShapeType="1"/>
          </p:cNvSpPr>
          <p:nvPr/>
        </p:nvSpPr>
        <p:spPr bwMode="auto">
          <a:xfrm>
            <a:off x="6342063" y="2185988"/>
            <a:ext cx="230187" cy="4841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04" name="Line 65"/>
          <p:cNvSpPr>
            <a:spLocks noChangeShapeType="1"/>
          </p:cNvSpPr>
          <p:nvPr/>
        </p:nvSpPr>
        <p:spPr bwMode="auto">
          <a:xfrm flipH="1">
            <a:off x="6270625" y="2185988"/>
            <a:ext cx="63500" cy="468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05" name="Line 66"/>
          <p:cNvSpPr>
            <a:spLocks noChangeShapeType="1"/>
          </p:cNvSpPr>
          <p:nvPr/>
        </p:nvSpPr>
        <p:spPr bwMode="auto">
          <a:xfrm flipH="1">
            <a:off x="6199188" y="2185988"/>
            <a:ext cx="134937" cy="460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06" name="Line 67"/>
          <p:cNvSpPr>
            <a:spLocks noChangeShapeType="1"/>
          </p:cNvSpPr>
          <p:nvPr/>
        </p:nvSpPr>
        <p:spPr bwMode="auto">
          <a:xfrm flipH="1">
            <a:off x="6119813" y="2193925"/>
            <a:ext cx="206375" cy="452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07" name="Line 68"/>
          <p:cNvSpPr>
            <a:spLocks noChangeShapeType="1"/>
          </p:cNvSpPr>
          <p:nvPr/>
        </p:nvSpPr>
        <p:spPr bwMode="auto">
          <a:xfrm>
            <a:off x="6681788" y="2174875"/>
            <a:ext cx="0" cy="4683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08" name="Line 69"/>
          <p:cNvSpPr>
            <a:spLocks noChangeShapeType="1"/>
          </p:cNvSpPr>
          <p:nvPr/>
        </p:nvSpPr>
        <p:spPr bwMode="auto">
          <a:xfrm>
            <a:off x="6681788" y="2182813"/>
            <a:ext cx="71437" cy="468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09" name="Line 70"/>
          <p:cNvSpPr>
            <a:spLocks noChangeShapeType="1"/>
          </p:cNvSpPr>
          <p:nvPr/>
        </p:nvSpPr>
        <p:spPr bwMode="auto">
          <a:xfrm>
            <a:off x="6681788" y="2182813"/>
            <a:ext cx="150812" cy="476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10" name="Line 71"/>
          <p:cNvSpPr>
            <a:spLocks noChangeShapeType="1"/>
          </p:cNvSpPr>
          <p:nvPr/>
        </p:nvSpPr>
        <p:spPr bwMode="auto">
          <a:xfrm>
            <a:off x="6681788" y="2182813"/>
            <a:ext cx="230187" cy="4841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11" name="Line 72"/>
          <p:cNvSpPr>
            <a:spLocks noChangeShapeType="1"/>
          </p:cNvSpPr>
          <p:nvPr/>
        </p:nvSpPr>
        <p:spPr bwMode="auto">
          <a:xfrm flipH="1">
            <a:off x="6610350" y="2182813"/>
            <a:ext cx="63500" cy="468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12" name="Line 73"/>
          <p:cNvSpPr>
            <a:spLocks noChangeShapeType="1"/>
          </p:cNvSpPr>
          <p:nvPr/>
        </p:nvSpPr>
        <p:spPr bwMode="auto">
          <a:xfrm flipH="1">
            <a:off x="6538913" y="2182813"/>
            <a:ext cx="134937" cy="460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13" name="Line 74"/>
          <p:cNvSpPr>
            <a:spLocks noChangeShapeType="1"/>
          </p:cNvSpPr>
          <p:nvPr/>
        </p:nvSpPr>
        <p:spPr bwMode="auto">
          <a:xfrm flipH="1">
            <a:off x="6459538" y="2190750"/>
            <a:ext cx="206375" cy="452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14" name="Line 75"/>
          <p:cNvSpPr>
            <a:spLocks noChangeShapeType="1"/>
          </p:cNvSpPr>
          <p:nvPr/>
        </p:nvSpPr>
        <p:spPr bwMode="auto">
          <a:xfrm>
            <a:off x="7874000" y="2198688"/>
            <a:ext cx="0" cy="468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15" name="Line 76"/>
          <p:cNvSpPr>
            <a:spLocks noChangeShapeType="1"/>
          </p:cNvSpPr>
          <p:nvPr/>
        </p:nvSpPr>
        <p:spPr bwMode="auto">
          <a:xfrm>
            <a:off x="7874000" y="2206625"/>
            <a:ext cx="71438" cy="4683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16" name="Line 77"/>
          <p:cNvSpPr>
            <a:spLocks noChangeShapeType="1"/>
          </p:cNvSpPr>
          <p:nvPr/>
        </p:nvSpPr>
        <p:spPr bwMode="auto">
          <a:xfrm>
            <a:off x="7874000" y="2206625"/>
            <a:ext cx="150813" cy="476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17" name="Line 78"/>
          <p:cNvSpPr>
            <a:spLocks noChangeShapeType="1"/>
          </p:cNvSpPr>
          <p:nvPr/>
        </p:nvSpPr>
        <p:spPr bwMode="auto">
          <a:xfrm>
            <a:off x="7874000" y="2206625"/>
            <a:ext cx="230188" cy="484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18" name="Line 79"/>
          <p:cNvSpPr>
            <a:spLocks noChangeShapeType="1"/>
          </p:cNvSpPr>
          <p:nvPr/>
        </p:nvSpPr>
        <p:spPr bwMode="auto">
          <a:xfrm flipH="1">
            <a:off x="7802563" y="2206625"/>
            <a:ext cx="63500" cy="4683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19" name="Line 80"/>
          <p:cNvSpPr>
            <a:spLocks noChangeShapeType="1"/>
          </p:cNvSpPr>
          <p:nvPr/>
        </p:nvSpPr>
        <p:spPr bwMode="auto">
          <a:xfrm flipH="1">
            <a:off x="7731125" y="2206625"/>
            <a:ext cx="134938" cy="460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20" name="Line 81"/>
          <p:cNvSpPr>
            <a:spLocks noChangeShapeType="1"/>
          </p:cNvSpPr>
          <p:nvPr/>
        </p:nvSpPr>
        <p:spPr bwMode="auto">
          <a:xfrm flipH="1">
            <a:off x="7651750" y="2214563"/>
            <a:ext cx="206375" cy="452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21" name="Line 82"/>
          <p:cNvSpPr>
            <a:spLocks noChangeShapeType="1"/>
          </p:cNvSpPr>
          <p:nvPr/>
        </p:nvSpPr>
        <p:spPr bwMode="auto">
          <a:xfrm>
            <a:off x="7424738" y="2173288"/>
            <a:ext cx="0" cy="468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22" name="Line 83"/>
          <p:cNvSpPr>
            <a:spLocks noChangeShapeType="1"/>
          </p:cNvSpPr>
          <p:nvPr/>
        </p:nvSpPr>
        <p:spPr bwMode="auto">
          <a:xfrm>
            <a:off x="7424738" y="2181225"/>
            <a:ext cx="71437" cy="4683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23" name="Line 84"/>
          <p:cNvSpPr>
            <a:spLocks noChangeShapeType="1"/>
          </p:cNvSpPr>
          <p:nvPr/>
        </p:nvSpPr>
        <p:spPr bwMode="auto">
          <a:xfrm>
            <a:off x="7424738" y="2181225"/>
            <a:ext cx="150812" cy="476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24" name="Line 85"/>
          <p:cNvSpPr>
            <a:spLocks noChangeShapeType="1"/>
          </p:cNvSpPr>
          <p:nvPr/>
        </p:nvSpPr>
        <p:spPr bwMode="auto">
          <a:xfrm>
            <a:off x="7424738" y="2181225"/>
            <a:ext cx="230187" cy="484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25" name="Line 86"/>
          <p:cNvSpPr>
            <a:spLocks noChangeShapeType="1"/>
          </p:cNvSpPr>
          <p:nvPr/>
        </p:nvSpPr>
        <p:spPr bwMode="auto">
          <a:xfrm flipH="1">
            <a:off x="7353300" y="2181225"/>
            <a:ext cx="63500" cy="4683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26" name="Line 87"/>
          <p:cNvSpPr>
            <a:spLocks noChangeShapeType="1"/>
          </p:cNvSpPr>
          <p:nvPr/>
        </p:nvSpPr>
        <p:spPr bwMode="auto">
          <a:xfrm flipH="1">
            <a:off x="7281863" y="2181225"/>
            <a:ext cx="134937" cy="460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27" name="Line 88"/>
          <p:cNvSpPr>
            <a:spLocks noChangeShapeType="1"/>
          </p:cNvSpPr>
          <p:nvPr/>
        </p:nvSpPr>
        <p:spPr bwMode="auto">
          <a:xfrm flipH="1">
            <a:off x="7202488" y="2189163"/>
            <a:ext cx="206375" cy="452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28" name="Line 89"/>
          <p:cNvSpPr>
            <a:spLocks noChangeShapeType="1"/>
          </p:cNvSpPr>
          <p:nvPr/>
        </p:nvSpPr>
        <p:spPr bwMode="auto">
          <a:xfrm>
            <a:off x="7015163" y="2190750"/>
            <a:ext cx="0" cy="4683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29" name="Line 90"/>
          <p:cNvSpPr>
            <a:spLocks noChangeShapeType="1"/>
          </p:cNvSpPr>
          <p:nvPr/>
        </p:nvSpPr>
        <p:spPr bwMode="auto">
          <a:xfrm>
            <a:off x="7015163" y="2198688"/>
            <a:ext cx="71437" cy="468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30" name="Line 91"/>
          <p:cNvSpPr>
            <a:spLocks noChangeShapeType="1"/>
          </p:cNvSpPr>
          <p:nvPr/>
        </p:nvSpPr>
        <p:spPr bwMode="auto">
          <a:xfrm>
            <a:off x="7015163" y="2198688"/>
            <a:ext cx="150812" cy="476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31" name="Line 92"/>
          <p:cNvSpPr>
            <a:spLocks noChangeShapeType="1"/>
          </p:cNvSpPr>
          <p:nvPr/>
        </p:nvSpPr>
        <p:spPr bwMode="auto">
          <a:xfrm>
            <a:off x="7015163" y="2198688"/>
            <a:ext cx="230187" cy="4841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32" name="Line 93"/>
          <p:cNvSpPr>
            <a:spLocks noChangeShapeType="1"/>
          </p:cNvSpPr>
          <p:nvPr/>
        </p:nvSpPr>
        <p:spPr bwMode="auto">
          <a:xfrm flipH="1">
            <a:off x="6943725" y="2198688"/>
            <a:ext cx="63500" cy="468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33" name="Line 94"/>
          <p:cNvSpPr>
            <a:spLocks noChangeShapeType="1"/>
          </p:cNvSpPr>
          <p:nvPr/>
        </p:nvSpPr>
        <p:spPr bwMode="auto">
          <a:xfrm flipH="1">
            <a:off x="6872288" y="2198688"/>
            <a:ext cx="134937" cy="460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34" name="Line 95"/>
          <p:cNvSpPr>
            <a:spLocks noChangeShapeType="1"/>
          </p:cNvSpPr>
          <p:nvPr/>
        </p:nvSpPr>
        <p:spPr bwMode="auto">
          <a:xfrm flipH="1">
            <a:off x="6792913" y="2206625"/>
            <a:ext cx="206375" cy="452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35" name="Oval 96"/>
          <p:cNvSpPr>
            <a:spLocks noChangeArrowheads="1"/>
          </p:cNvSpPr>
          <p:nvPr/>
        </p:nvSpPr>
        <p:spPr bwMode="auto">
          <a:xfrm>
            <a:off x="7616825" y="2643188"/>
            <a:ext cx="74613" cy="74612"/>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36" name="Oval 97"/>
          <p:cNvSpPr>
            <a:spLocks noChangeArrowheads="1"/>
          </p:cNvSpPr>
          <p:nvPr/>
        </p:nvSpPr>
        <p:spPr bwMode="auto">
          <a:xfrm>
            <a:off x="7689850" y="2652713"/>
            <a:ext cx="74613" cy="74612"/>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37" name="Oval 98"/>
          <p:cNvSpPr>
            <a:spLocks noChangeArrowheads="1"/>
          </p:cNvSpPr>
          <p:nvPr/>
        </p:nvSpPr>
        <p:spPr bwMode="auto">
          <a:xfrm>
            <a:off x="7762875" y="2654300"/>
            <a:ext cx="74613" cy="74613"/>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38" name="Oval 99"/>
          <p:cNvSpPr>
            <a:spLocks noChangeArrowheads="1"/>
          </p:cNvSpPr>
          <p:nvPr/>
        </p:nvSpPr>
        <p:spPr bwMode="auto">
          <a:xfrm>
            <a:off x="7835900" y="2647950"/>
            <a:ext cx="74613" cy="74613"/>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39" name="Oval 100"/>
          <p:cNvSpPr>
            <a:spLocks noChangeArrowheads="1"/>
          </p:cNvSpPr>
          <p:nvPr/>
        </p:nvSpPr>
        <p:spPr bwMode="auto">
          <a:xfrm>
            <a:off x="7908925" y="2649538"/>
            <a:ext cx="74613" cy="74612"/>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40" name="Oval 101"/>
          <p:cNvSpPr>
            <a:spLocks noChangeArrowheads="1"/>
          </p:cNvSpPr>
          <p:nvPr/>
        </p:nvSpPr>
        <p:spPr bwMode="auto">
          <a:xfrm>
            <a:off x="7981950" y="2659063"/>
            <a:ext cx="74613" cy="74612"/>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41" name="Oval 102"/>
          <p:cNvSpPr>
            <a:spLocks noChangeArrowheads="1"/>
          </p:cNvSpPr>
          <p:nvPr/>
        </p:nvSpPr>
        <p:spPr bwMode="auto">
          <a:xfrm>
            <a:off x="8078788" y="2660650"/>
            <a:ext cx="74612" cy="74613"/>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42" name="Oval 103"/>
          <p:cNvSpPr>
            <a:spLocks noChangeArrowheads="1"/>
          </p:cNvSpPr>
          <p:nvPr/>
        </p:nvSpPr>
        <p:spPr bwMode="auto">
          <a:xfrm>
            <a:off x="7165975" y="2613025"/>
            <a:ext cx="74613" cy="74613"/>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43" name="Oval 104"/>
          <p:cNvSpPr>
            <a:spLocks noChangeArrowheads="1"/>
          </p:cNvSpPr>
          <p:nvPr/>
        </p:nvSpPr>
        <p:spPr bwMode="auto">
          <a:xfrm>
            <a:off x="7239000" y="2622550"/>
            <a:ext cx="74613" cy="74613"/>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44" name="Oval 105"/>
          <p:cNvSpPr>
            <a:spLocks noChangeArrowheads="1"/>
          </p:cNvSpPr>
          <p:nvPr/>
        </p:nvSpPr>
        <p:spPr bwMode="auto">
          <a:xfrm>
            <a:off x="7312025" y="2624138"/>
            <a:ext cx="74613" cy="74612"/>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45" name="Oval 106"/>
          <p:cNvSpPr>
            <a:spLocks noChangeArrowheads="1"/>
          </p:cNvSpPr>
          <p:nvPr/>
        </p:nvSpPr>
        <p:spPr bwMode="auto">
          <a:xfrm>
            <a:off x="7385050" y="2617788"/>
            <a:ext cx="74613" cy="74612"/>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46" name="Oval 107"/>
          <p:cNvSpPr>
            <a:spLocks noChangeArrowheads="1"/>
          </p:cNvSpPr>
          <p:nvPr/>
        </p:nvSpPr>
        <p:spPr bwMode="auto">
          <a:xfrm>
            <a:off x="7458075" y="2619375"/>
            <a:ext cx="74613" cy="74613"/>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47" name="Oval 108"/>
          <p:cNvSpPr>
            <a:spLocks noChangeArrowheads="1"/>
          </p:cNvSpPr>
          <p:nvPr/>
        </p:nvSpPr>
        <p:spPr bwMode="auto">
          <a:xfrm>
            <a:off x="7531100" y="2628900"/>
            <a:ext cx="74613" cy="74613"/>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48" name="Oval 109"/>
          <p:cNvSpPr>
            <a:spLocks noChangeArrowheads="1"/>
          </p:cNvSpPr>
          <p:nvPr/>
        </p:nvSpPr>
        <p:spPr bwMode="auto">
          <a:xfrm>
            <a:off x="7627938" y="2630488"/>
            <a:ext cx="74612" cy="74612"/>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49" name="Oval 110"/>
          <p:cNvSpPr>
            <a:spLocks noChangeArrowheads="1"/>
          </p:cNvSpPr>
          <p:nvPr/>
        </p:nvSpPr>
        <p:spPr bwMode="auto">
          <a:xfrm>
            <a:off x="6754813" y="2630488"/>
            <a:ext cx="74612" cy="74612"/>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50" name="Oval 111"/>
          <p:cNvSpPr>
            <a:spLocks noChangeArrowheads="1"/>
          </p:cNvSpPr>
          <p:nvPr/>
        </p:nvSpPr>
        <p:spPr bwMode="auto">
          <a:xfrm>
            <a:off x="6827838" y="2640013"/>
            <a:ext cx="74612" cy="74612"/>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51" name="Oval 112"/>
          <p:cNvSpPr>
            <a:spLocks noChangeArrowheads="1"/>
          </p:cNvSpPr>
          <p:nvPr/>
        </p:nvSpPr>
        <p:spPr bwMode="auto">
          <a:xfrm>
            <a:off x="6900863" y="2641600"/>
            <a:ext cx="74612" cy="74613"/>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52" name="Oval 113"/>
          <p:cNvSpPr>
            <a:spLocks noChangeArrowheads="1"/>
          </p:cNvSpPr>
          <p:nvPr/>
        </p:nvSpPr>
        <p:spPr bwMode="auto">
          <a:xfrm>
            <a:off x="6973888" y="2635250"/>
            <a:ext cx="74612" cy="74613"/>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53" name="Oval 114"/>
          <p:cNvSpPr>
            <a:spLocks noChangeArrowheads="1"/>
          </p:cNvSpPr>
          <p:nvPr/>
        </p:nvSpPr>
        <p:spPr bwMode="auto">
          <a:xfrm>
            <a:off x="7046913" y="2636838"/>
            <a:ext cx="74612" cy="74612"/>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54" name="Oval 115"/>
          <p:cNvSpPr>
            <a:spLocks noChangeArrowheads="1"/>
          </p:cNvSpPr>
          <p:nvPr/>
        </p:nvSpPr>
        <p:spPr bwMode="auto">
          <a:xfrm>
            <a:off x="7119938" y="2646363"/>
            <a:ext cx="74612" cy="74612"/>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55" name="Oval 116"/>
          <p:cNvSpPr>
            <a:spLocks noChangeArrowheads="1"/>
          </p:cNvSpPr>
          <p:nvPr/>
        </p:nvSpPr>
        <p:spPr bwMode="auto">
          <a:xfrm>
            <a:off x="7216775" y="2647950"/>
            <a:ext cx="74613" cy="74613"/>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56" name="Oval 117"/>
          <p:cNvSpPr>
            <a:spLocks noChangeArrowheads="1"/>
          </p:cNvSpPr>
          <p:nvPr/>
        </p:nvSpPr>
        <p:spPr bwMode="auto">
          <a:xfrm>
            <a:off x="6407150" y="2624138"/>
            <a:ext cx="74613" cy="74612"/>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57" name="Oval 118"/>
          <p:cNvSpPr>
            <a:spLocks noChangeArrowheads="1"/>
          </p:cNvSpPr>
          <p:nvPr/>
        </p:nvSpPr>
        <p:spPr bwMode="auto">
          <a:xfrm>
            <a:off x="6480175" y="2633663"/>
            <a:ext cx="74613" cy="74612"/>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58" name="Oval 119"/>
          <p:cNvSpPr>
            <a:spLocks noChangeArrowheads="1"/>
          </p:cNvSpPr>
          <p:nvPr/>
        </p:nvSpPr>
        <p:spPr bwMode="auto">
          <a:xfrm>
            <a:off x="6553200" y="2635250"/>
            <a:ext cx="74613" cy="74613"/>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59" name="Oval 120"/>
          <p:cNvSpPr>
            <a:spLocks noChangeArrowheads="1"/>
          </p:cNvSpPr>
          <p:nvPr/>
        </p:nvSpPr>
        <p:spPr bwMode="auto">
          <a:xfrm>
            <a:off x="6626225" y="2628900"/>
            <a:ext cx="74613" cy="74613"/>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60" name="Oval 121"/>
          <p:cNvSpPr>
            <a:spLocks noChangeArrowheads="1"/>
          </p:cNvSpPr>
          <p:nvPr/>
        </p:nvSpPr>
        <p:spPr bwMode="auto">
          <a:xfrm>
            <a:off x="6699250" y="2630488"/>
            <a:ext cx="74613" cy="74612"/>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61" name="Oval 122"/>
          <p:cNvSpPr>
            <a:spLocks noChangeArrowheads="1"/>
          </p:cNvSpPr>
          <p:nvPr/>
        </p:nvSpPr>
        <p:spPr bwMode="auto">
          <a:xfrm>
            <a:off x="6772275" y="2640013"/>
            <a:ext cx="74613" cy="74612"/>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62" name="Oval 123"/>
          <p:cNvSpPr>
            <a:spLocks noChangeArrowheads="1"/>
          </p:cNvSpPr>
          <p:nvPr/>
        </p:nvSpPr>
        <p:spPr bwMode="auto">
          <a:xfrm>
            <a:off x="6869113" y="2641600"/>
            <a:ext cx="74612" cy="74613"/>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63" name="Oval 124"/>
          <p:cNvSpPr>
            <a:spLocks noChangeArrowheads="1"/>
          </p:cNvSpPr>
          <p:nvPr/>
        </p:nvSpPr>
        <p:spPr bwMode="auto">
          <a:xfrm>
            <a:off x="6067425" y="2657475"/>
            <a:ext cx="74613" cy="74613"/>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64" name="Oval 125"/>
          <p:cNvSpPr>
            <a:spLocks noChangeArrowheads="1"/>
          </p:cNvSpPr>
          <p:nvPr/>
        </p:nvSpPr>
        <p:spPr bwMode="auto">
          <a:xfrm>
            <a:off x="6140450" y="2667000"/>
            <a:ext cx="74613" cy="74613"/>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65" name="Oval 126"/>
          <p:cNvSpPr>
            <a:spLocks noChangeArrowheads="1"/>
          </p:cNvSpPr>
          <p:nvPr/>
        </p:nvSpPr>
        <p:spPr bwMode="auto">
          <a:xfrm>
            <a:off x="6213475" y="2668588"/>
            <a:ext cx="74613" cy="74612"/>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66" name="Oval 127"/>
          <p:cNvSpPr>
            <a:spLocks noChangeArrowheads="1"/>
          </p:cNvSpPr>
          <p:nvPr/>
        </p:nvSpPr>
        <p:spPr bwMode="auto">
          <a:xfrm>
            <a:off x="6286500" y="2662238"/>
            <a:ext cx="74613" cy="74612"/>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67" name="Oval 128"/>
          <p:cNvSpPr>
            <a:spLocks noChangeArrowheads="1"/>
          </p:cNvSpPr>
          <p:nvPr/>
        </p:nvSpPr>
        <p:spPr bwMode="auto">
          <a:xfrm>
            <a:off x="6359525" y="2663825"/>
            <a:ext cx="74613" cy="74613"/>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68" name="Oval 129"/>
          <p:cNvSpPr>
            <a:spLocks noChangeArrowheads="1"/>
          </p:cNvSpPr>
          <p:nvPr/>
        </p:nvSpPr>
        <p:spPr bwMode="auto">
          <a:xfrm>
            <a:off x="6432550" y="2673350"/>
            <a:ext cx="74613" cy="74613"/>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69" name="Oval 130"/>
          <p:cNvSpPr>
            <a:spLocks noChangeArrowheads="1"/>
          </p:cNvSpPr>
          <p:nvPr/>
        </p:nvSpPr>
        <p:spPr bwMode="auto">
          <a:xfrm>
            <a:off x="6529388" y="2674938"/>
            <a:ext cx="74612" cy="74612"/>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70" name="Oval 131"/>
          <p:cNvSpPr>
            <a:spLocks noChangeArrowheads="1"/>
          </p:cNvSpPr>
          <p:nvPr/>
        </p:nvSpPr>
        <p:spPr bwMode="auto">
          <a:xfrm>
            <a:off x="5695950" y="2643188"/>
            <a:ext cx="74613" cy="74612"/>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71" name="Oval 132"/>
          <p:cNvSpPr>
            <a:spLocks noChangeArrowheads="1"/>
          </p:cNvSpPr>
          <p:nvPr/>
        </p:nvSpPr>
        <p:spPr bwMode="auto">
          <a:xfrm>
            <a:off x="5768975" y="2652713"/>
            <a:ext cx="74613" cy="74612"/>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72" name="Oval 133"/>
          <p:cNvSpPr>
            <a:spLocks noChangeArrowheads="1"/>
          </p:cNvSpPr>
          <p:nvPr/>
        </p:nvSpPr>
        <p:spPr bwMode="auto">
          <a:xfrm>
            <a:off x="5842000" y="2654300"/>
            <a:ext cx="74613" cy="74613"/>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73" name="Oval 134"/>
          <p:cNvSpPr>
            <a:spLocks noChangeArrowheads="1"/>
          </p:cNvSpPr>
          <p:nvPr/>
        </p:nvSpPr>
        <p:spPr bwMode="auto">
          <a:xfrm>
            <a:off x="5915025" y="2647950"/>
            <a:ext cx="74613" cy="74613"/>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74" name="Oval 135"/>
          <p:cNvSpPr>
            <a:spLocks noChangeArrowheads="1"/>
          </p:cNvSpPr>
          <p:nvPr/>
        </p:nvSpPr>
        <p:spPr bwMode="auto">
          <a:xfrm>
            <a:off x="5988050" y="2649538"/>
            <a:ext cx="74613" cy="74612"/>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75" name="Oval 136"/>
          <p:cNvSpPr>
            <a:spLocks noChangeArrowheads="1"/>
          </p:cNvSpPr>
          <p:nvPr/>
        </p:nvSpPr>
        <p:spPr bwMode="auto">
          <a:xfrm>
            <a:off x="6061075" y="2659063"/>
            <a:ext cx="74613" cy="74612"/>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76" name="Oval 137"/>
          <p:cNvSpPr>
            <a:spLocks noChangeArrowheads="1"/>
          </p:cNvSpPr>
          <p:nvPr/>
        </p:nvSpPr>
        <p:spPr bwMode="auto">
          <a:xfrm>
            <a:off x="6157913" y="2660650"/>
            <a:ext cx="74612" cy="74613"/>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77" name="Oval 138"/>
          <p:cNvSpPr>
            <a:spLocks noChangeArrowheads="1"/>
          </p:cNvSpPr>
          <p:nvPr/>
        </p:nvSpPr>
        <p:spPr bwMode="auto">
          <a:xfrm>
            <a:off x="5253038" y="2636838"/>
            <a:ext cx="74612" cy="74612"/>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78" name="Oval 139"/>
          <p:cNvSpPr>
            <a:spLocks noChangeArrowheads="1"/>
          </p:cNvSpPr>
          <p:nvPr/>
        </p:nvSpPr>
        <p:spPr bwMode="auto">
          <a:xfrm>
            <a:off x="5326063" y="2646363"/>
            <a:ext cx="74612" cy="74612"/>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79" name="Oval 140"/>
          <p:cNvSpPr>
            <a:spLocks noChangeArrowheads="1"/>
          </p:cNvSpPr>
          <p:nvPr/>
        </p:nvSpPr>
        <p:spPr bwMode="auto">
          <a:xfrm>
            <a:off x="5399088" y="2647950"/>
            <a:ext cx="74612" cy="74613"/>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80" name="Oval 141"/>
          <p:cNvSpPr>
            <a:spLocks noChangeArrowheads="1"/>
          </p:cNvSpPr>
          <p:nvPr/>
        </p:nvSpPr>
        <p:spPr bwMode="auto">
          <a:xfrm>
            <a:off x="5472113" y="2641600"/>
            <a:ext cx="74612" cy="74613"/>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81" name="Oval 142"/>
          <p:cNvSpPr>
            <a:spLocks noChangeArrowheads="1"/>
          </p:cNvSpPr>
          <p:nvPr/>
        </p:nvSpPr>
        <p:spPr bwMode="auto">
          <a:xfrm>
            <a:off x="5545138" y="2643188"/>
            <a:ext cx="74612" cy="74612"/>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82" name="Oval 143"/>
          <p:cNvSpPr>
            <a:spLocks noChangeArrowheads="1"/>
          </p:cNvSpPr>
          <p:nvPr/>
        </p:nvSpPr>
        <p:spPr bwMode="auto">
          <a:xfrm>
            <a:off x="5618163" y="2652713"/>
            <a:ext cx="74612" cy="74612"/>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83" name="Oval 144"/>
          <p:cNvSpPr>
            <a:spLocks noChangeArrowheads="1"/>
          </p:cNvSpPr>
          <p:nvPr/>
        </p:nvSpPr>
        <p:spPr bwMode="auto">
          <a:xfrm>
            <a:off x="5715000" y="2654300"/>
            <a:ext cx="74613" cy="74613"/>
          </a:xfrm>
          <a:prstGeom prst="ellipse">
            <a:avLst/>
          </a:prstGeom>
          <a:solidFill>
            <a:schemeClr val="accent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84" name="Rectangle 146"/>
          <p:cNvSpPr>
            <a:spLocks noChangeArrowheads="1"/>
          </p:cNvSpPr>
          <p:nvPr/>
        </p:nvSpPr>
        <p:spPr bwMode="auto">
          <a:xfrm>
            <a:off x="4837113" y="1752600"/>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a:solidFill>
                  <a:srgbClr val="008000"/>
                </a:solidFill>
              </a:rPr>
              <a:t>1 Ply</a:t>
            </a:r>
          </a:p>
        </p:txBody>
      </p:sp>
      <p:sp>
        <p:nvSpPr>
          <p:cNvPr id="36985" name="Rectangle 147"/>
          <p:cNvSpPr>
            <a:spLocks noChangeArrowheads="1"/>
          </p:cNvSpPr>
          <p:nvPr/>
        </p:nvSpPr>
        <p:spPr bwMode="auto">
          <a:xfrm>
            <a:off x="4608513" y="2590800"/>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a:solidFill>
                  <a:schemeClr val="accent2"/>
                </a:solidFill>
              </a:rPr>
              <a:t>2 Ply</a:t>
            </a:r>
          </a:p>
        </p:txBody>
      </p:sp>
      <p:sp>
        <p:nvSpPr>
          <p:cNvPr id="36986" name="Text Box 148"/>
          <p:cNvSpPr txBox="1">
            <a:spLocks noChangeArrowheads="1"/>
          </p:cNvSpPr>
          <p:nvPr/>
        </p:nvSpPr>
        <p:spPr bwMode="auto">
          <a:xfrm>
            <a:off x="720669" y="3338243"/>
            <a:ext cx="3124200" cy="1569660"/>
          </a:xfrm>
          <a:prstGeom prst="rect">
            <a:avLst/>
          </a:prstGeom>
          <a:solidFill>
            <a:schemeClr val="bg1">
              <a:lumMod val="95000"/>
            </a:schemeClr>
          </a:solidFill>
          <a:ln>
            <a:noFill/>
          </a:ln>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Bef>
                <a:spcPct val="50000"/>
              </a:spcBef>
            </a:pPr>
            <a:r>
              <a:rPr lang="en-US" sz="3200" dirty="0">
                <a:latin typeface="Calibri" pitchFamily="34" charset="0"/>
              </a:rPr>
              <a:t>Boundaries for </a:t>
            </a:r>
            <a:r>
              <a:rPr lang="en-US" sz="3200" b="1" i="1" dirty="0">
                <a:latin typeface="Calibri" pitchFamily="34" charset="0"/>
              </a:rPr>
              <a:t>qualitatively</a:t>
            </a:r>
            <a:r>
              <a:rPr lang="en-US" sz="3200" dirty="0">
                <a:latin typeface="Calibri" pitchFamily="34" charset="0"/>
              </a:rPr>
              <a:t> different games…</a:t>
            </a:r>
          </a:p>
        </p:txBody>
      </p:sp>
      <p:sp>
        <p:nvSpPr>
          <p:cNvPr id="36987" name="Oval 149"/>
          <p:cNvSpPr>
            <a:spLocks noChangeArrowheads="1"/>
          </p:cNvSpPr>
          <p:nvPr/>
        </p:nvSpPr>
        <p:spPr bwMode="auto">
          <a:xfrm>
            <a:off x="6596063" y="1592263"/>
            <a:ext cx="192087" cy="168275"/>
          </a:xfrm>
          <a:prstGeom prst="ellipse">
            <a:avLst/>
          </a:prstGeom>
          <a:solidFill>
            <a:schemeClr val="tx1"/>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sp>
        <p:nvSpPr>
          <p:cNvPr id="36988" name="Rectangle 150"/>
          <p:cNvSpPr>
            <a:spLocks noChangeArrowheads="1"/>
          </p:cNvSpPr>
          <p:nvPr/>
        </p:nvSpPr>
        <p:spPr bwMode="auto">
          <a:xfrm>
            <a:off x="6705600" y="1295400"/>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a:t>0 Ply</a:t>
            </a:r>
          </a:p>
        </p:txBody>
      </p:sp>
      <p:sp>
        <p:nvSpPr>
          <p:cNvPr id="36989" name="Text Box 9"/>
          <p:cNvSpPr txBox="1">
            <a:spLocks noChangeArrowheads="1"/>
          </p:cNvSpPr>
          <p:nvPr/>
        </p:nvSpPr>
        <p:spPr bwMode="auto">
          <a:xfrm>
            <a:off x="319825" y="1478756"/>
            <a:ext cx="3925888"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nSpc>
                <a:spcPct val="90000"/>
              </a:lnSpc>
              <a:spcBef>
                <a:spcPct val="50000"/>
              </a:spcBef>
            </a:pPr>
            <a:r>
              <a:rPr lang="en-US" sz="2100" dirty="0" smtClean="0">
                <a:latin typeface="Cambria" pitchFamily="18" charset="0"/>
              </a:rPr>
              <a:t>On </a:t>
            </a:r>
            <a:r>
              <a:rPr lang="en-US" sz="2100" dirty="0">
                <a:latin typeface="Cambria" pitchFamily="18" charset="0"/>
              </a:rPr>
              <a:t>average, Connect 4 players have </a:t>
            </a:r>
            <a:r>
              <a:rPr lang="en-US" sz="2100" b="1" dirty="0">
                <a:solidFill>
                  <a:srgbClr val="06961A"/>
                </a:solidFill>
                <a:latin typeface="Cambria" pitchFamily="18" charset="0"/>
              </a:rPr>
              <a:t>seven choices </a:t>
            </a:r>
            <a:r>
              <a:rPr lang="en-US" sz="2100" dirty="0">
                <a:latin typeface="Cambria" pitchFamily="18" charset="0"/>
              </a:rPr>
              <a:t>per move.</a:t>
            </a:r>
          </a:p>
          <a:p>
            <a:pPr>
              <a:lnSpc>
                <a:spcPct val="90000"/>
              </a:lnSpc>
              <a:spcBef>
                <a:spcPct val="50000"/>
              </a:spcBef>
            </a:pPr>
            <a:r>
              <a:rPr lang="en-US" sz="2100" dirty="0" smtClean="0">
                <a:latin typeface="Cambria" pitchFamily="18" charset="0"/>
              </a:rPr>
              <a:t>Chess </a:t>
            </a:r>
            <a:r>
              <a:rPr lang="en-US" sz="2100" dirty="0">
                <a:latin typeface="Cambria" pitchFamily="18" charset="0"/>
              </a:rPr>
              <a:t>players have more, </a:t>
            </a:r>
            <a:r>
              <a:rPr lang="en-US" sz="2100" b="1" dirty="0">
                <a:solidFill>
                  <a:srgbClr val="06961A"/>
                </a:solidFill>
                <a:latin typeface="Cambria" pitchFamily="18" charset="0"/>
              </a:rPr>
              <a:t>perhaps around 40</a:t>
            </a:r>
            <a:r>
              <a:rPr lang="en-US" sz="2100" dirty="0">
                <a:latin typeface="Cambria" pitchFamily="18" charset="0"/>
              </a:rPr>
              <a:t>, possible choices in a given move.</a:t>
            </a:r>
          </a:p>
        </p:txBody>
      </p:sp>
      <p:sp>
        <p:nvSpPr>
          <p:cNvPr id="2" name="Down Arrow 1"/>
          <p:cNvSpPr/>
          <p:nvPr/>
        </p:nvSpPr>
        <p:spPr bwMode="auto">
          <a:xfrm rot="2329211">
            <a:off x="3362336" y="959684"/>
            <a:ext cx="478687" cy="533400"/>
          </a:xfrm>
          <a:prstGeom prst="downArrow">
            <a:avLst/>
          </a:prstGeom>
          <a:solidFill>
            <a:srgbClr val="CCFFCC"/>
          </a:solidFill>
          <a:ln w="9525" cap="flat" cmpd="sng" algn="ctr">
            <a:solidFill>
              <a:srgbClr val="0696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6990" name="Text Box 31"/>
          <p:cNvSpPr txBox="1">
            <a:spLocks noChangeArrowheads="1"/>
          </p:cNvSpPr>
          <p:nvPr/>
        </p:nvSpPr>
        <p:spPr bwMode="auto">
          <a:xfrm>
            <a:off x="4337485" y="4430713"/>
            <a:ext cx="1885157" cy="369887"/>
          </a:xfrm>
          <a:prstGeom prst="rect">
            <a:avLst/>
          </a:prstGeom>
          <a:solidFill>
            <a:srgbClr val="FFCCCC"/>
          </a:solidFill>
          <a:ln>
            <a:solidFill>
              <a:schemeClr val="bg1"/>
            </a:solidFill>
          </a:ln>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Bef>
                <a:spcPct val="50000"/>
              </a:spcBef>
            </a:pPr>
            <a:r>
              <a:rPr lang="ja-JP" altLang="en-US" sz="1800" dirty="0">
                <a:latin typeface="Cambria" panose="02040503050406030204" pitchFamily="18" charset="0"/>
              </a:rPr>
              <a:t>“</a:t>
            </a:r>
            <a:r>
              <a:rPr lang="en-US" altLang="ja-JP" sz="1800" dirty="0">
                <a:latin typeface="Cambria" panose="02040503050406030204" pitchFamily="18" charset="0"/>
              </a:rPr>
              <a:t>solved</a:t>
            </a:r>
            <a:r>
              <a:rPr lang="ja-JP" altLang="en-US" sz="1800" dirty="0">
                <a:latin typeface="Cambria" panose="02040503050406030204" pitchFamily="18" charset="0"/>
              </a:rPr>
              <a:t>”</a:t>
            </a:r>
            <a:r>
              <a:rPr lang="en-US" altLang="ja-JP" sz="1800" dirty="0">
                <a:latin typeface="Cambria" panose="02040503050406030204" pitchFamily="18" charset="0"/>
              </a:rPr>
              <a:t> games</a:t>
            </a:r>
            <a:endParaRPr lang="en-US" sz="1800" dirty="0">
              <a:latin typeface="Cambria" panose="02040503050406030204" pitchFamily="18" charset="0"/>
            </a:endParaRPr>
          </a:p>
        </p:txBody>
      </p:sp>
      <p:sp>
        <p:nvSpPr>
          <p:cNvPr id="36991" name="Text Box 33"/>
          <p:cNvSpPr txBox="1">
            <a:spLocks noChangeArrowheads="1"/>
          </p:cNvSpPr>
          <p:nvPr/>
        </p:nvSpPr>
        <p:spPr bwMode="auto">
          <a:xfrm>
            <a:off x="3601679" y="5395554"/>
            <a:ext cx="2620963" cy="369888"/>
          </a:xfrm>
          <a:prstGeom prst="rect">
            <a:avLst/>
          </a:prstGeom>
          <a:solidFill>
            <a:srgbClr val="FFCCCC"/>
          </a:solidFill>
          <a:ln>
            <a:solidFill>
              <a:schemeClr val="bg1"/>
            </a:solidFill>
          </a:ln>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Bef>
                <a:spcPct val="50000"/>
              </a:spcBef>
            </a:pPr>
            <a:r>
              <a:rPr lang="en-US" sz="1800" dirty="0">
                <a:latin typeface="Cambria" panose="02040503050406030204" pitchFamily="18" charset="0"/>
              </a:rPr>
              <a:t>computer-dominated</a:t>
            </a:r>
          </a:p>
        </p:txBody>
      </p:sp>
      <p:sp>
        <p:nvSpPr>
          <p:cNvPr id="36992" name="Text Box 34"/>
          <p:cNvSpPr txBox="1">
            <a:spLocks noChangeArrowheads="1"/>
          </p:cNvSpPr>
          <p:nvPr/>
        </p:nvSpPr>
        <p:spPr bwMode="auto">
          <a:xfrm>
            <a:off x="3982679" y="6096000"/>
            <a:ext cx="2239963" cy="369888"/>
          </a:xfrm>
          <a:prstGeom prst="rect">
            <a:avLst/>
          </a:prstGeom>
          <a:solidFill>
            <a:srgbClr val="FFCCCC"/>
          </a:solidFill>
          <a:ln>
            <a:solidFill>
              <a:schemeClr val="bg1"/>
            </a:solidFill>
          </a:ln>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Bef>
                <a:spcPct val="50000"/>
              </a:spcBef>
            </a:pPr>
            <a:r>
              <a:rPr lang="en-US" sz="1800" dirty="0">
                <a:latin typeface="Cambria" panose="02040503050406030204" pitchFamily="18" charset="0"/>
              </a:rPr>
              <a:t>human-dominated</a:t>
            </a:r>
          </a:p>
        </p:txBody>
      </p:sp>
      <p:sp>
        <p:nvSpPr>
          <p:cNvPr id="3" name="Rectangle 2"/>
          <p:cNvSpPr/>
          <p:nvPr/>
        </p:nvSpPr>
        <p:spPr>
          <a:xfrm>
            <a:off x="1551846" y="6058437"/>
            <a:ext cx="2194833" cy="461665"/>
          </a:xfrm>
          <a:prstGeom prst="rect">
            <a:avLst/>
          </a:prstGeom>
        </p:spPr>
        <p:txBody>
          <a:bodyPr wrap="none">
            <a:spAutoFit/>
          </a:bodyPr>
          <a:lstStyle/>
          <a:p>
            <a:pPr algn="r"/>
            <a:r>
              <a:rPr lang="en-US" dirty="0" smtClean="0">
                <a:latin typeface="Calibri" pitchFamily="34" charset="0"/>
              </a:rPr>
              <a:t>only 'til 2015-16</a:t>
            </a:r>
            <a:endParaRPr lang="en-US" dirty="0"/>
          </a:p>
        </p:txBody>
      </p:sp>
    </p:spTree>
    <p:extLst>
      <p:ext uri="{BB962C8B-B14F-4D97-AF65-F5344CB8AC3E}">
        <p14:creationId xmlns:p14="http://schemas.microsoft.com/office/powerpoint/2010/main" val="8868681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046" y="350335"/>
            <a:ext cx="8614954" cy="5364665"/>
          </a:xfrm>
          <a:prstGeom prst="rect">
            <a:avLst/>
          </a:prstGeom>
        </p:spPr>
      </p:pic>
      <p:sp>
        <p:nvSpPr>
          <p:cNvPr id="20" name="Text Box 29"/>
          <p:cNvSpPr txBox="1">
            <a:spLocks noChangeArrowheads="1"/>
          </p:cNvSpPr>
          <p:nvPr>
            <p:custDataLst>
              <p:tags r:id="rId1"/>
            </p:custDataLst>
          </p:nvPr>
        </p:nvSpPr>
        <p:spPr bwMode="auto">
          <a:xfrm>
            <a:off x="6400800" y="172719"/>
            <a:ext cx="2451462" cy="1384995"/>
          </a:xfrm>
          <a:prstGeom prst="rect">
            <a:avLst/>
          </a:prstGeom>
          <a:solidFill>
            <a:srgbClr val="FAE9D6"/>
          </a:solidFill>
          <a:ln>
            <a:noFill/>
          </a:ln>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0" hangingPunct="0">
              <a:spcBef>
                <a:spcPct val="50000"/>
              </a:spcBef>
            </a:pPr>
            <a:r>
              <a:rPr lang="en-US" altLang="en-US" sz="4200" b="1" dirty="0" smtClean="0">
                <a:solidFill>
                  <a:srgbClr val="000000"/>
                </a:solidFill>
                <a:latin typeface="Courier New" panose="02070309020205020404" pitchFamily="49" charset="0"/>
                <a:cs typeface="Courier New" panose="02070309020205020404" pitchFamily="49" charset="0"/>
              </a:rPr>
              <a:t>vector</a:t>
            </a:r>
            <a:r>
              <a:rPr lang="en-US" altLang="en-US" sz="4200" dirty="0" smtClean="0">
                <a:solidFill>
                  <a:srgbClr val="000000"/>
                </a:solidFill>
                <a:latin typeface="Cambria" pitchFamily="18" charset="0"/>
              </a:rPr>
              <a:t>  library!</a:t>
            </a:r>
          </a:p>
        </p:txBody>
      </p:sp>
      <p:grpSp>
        <p:nvGrpSpPr>
          <p:cNvPr id="35" name="Group 20"/>
          <p:cNvGrpSpPr>
            <a:grpSpLocks/>
          </p:cNvGrpSpPr>
          <p:nvPr/>
        </p:nvGrpSpPr>
        <p:grpSpPr bwMode="auto">
          <a:xfrm>
            <a:off x="4465320" y="5952331"/>
            <a:ext cx="517525" cy="568325"/>
            <a:chOff x="2928" y="1051"/>
            <a:chExt cx="840" cy="957"/>
          </a:xfrm>
        </p:grpSpPr>
        <p:sp>
          <p:nvSpPr>
            <p:cNvPr id="36" name="Freeform 21"/>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7" name="Oval 22"/>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38" name="Oval 23"/>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39" name="Oval 24"/>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40" name="Oval 25"/>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41" name="Oval 26"/>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42" name="Oval 27"/>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43" name="Oval 28"/>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44" name="AutoShape 29"/>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45" name="Freeform 30"/>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6" name="Freeform 31"/>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7" name="Freeform 32"/>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8" name="Freeform 33"/>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9" name="TextBox 48"/>
          <p:cNvSpPr txBox="1"/>
          <p:nvPr/>
        </p:nvSpPr>
        <p:spPr>
          <a:xfrm>
            <a:off x="4991916" y="5924288"/>
            <a:ext cx="3740604" cy="323165"/>
          </a:xfrm>
          <a:prstGeom prst="rect">
            <a:avLst/>
          </a:prstGeom>
          <a:noFill/>
        </p:spPr>
        <p:txBody>
          <a:bodyPr wrap="square" rtlCol="0">
            <a:spAutoFit/>
          </a:bodyPr>
          <a:lstStyle/>
          <a:p>
            <a:r>
              <a:rPr lang="en-US" sz="1500" dirty="0" smtClean="0">
                <a:solidFill>
                  <a:srgbClr val="009900"/>
                </a:solidFill>
                <a:latin typeface="Cambria" panose="02040503050406030204" pitchFamily="18" charset="0"/>
              </a:rPr>
              <a:t>This is how I like my vectors: </a:t>
            </a:r>
            <a:r>
              <a:rPr lang="en-US" sz="1500" b="1" i="1" dirty="0" smtClean="0">
                <a:solidFill>
                  <a:srgbClr val="009900"/>
                </a:solidFill>
                <a:latin typeface="Cambria" panose="02040503050406030204" pitchFamily="18" charset="0"/>
              </a:rPr>
              <a:t>well done!</a:t>
            </a:r>
            <a:r>
              <a:rPr lang="en-US" sz="1500" dirty="0" smtClean="0">
                <a:solidFill>
                  <a:srgbClr val="009900"/>
                </a:solidFill>
                <a:latin typeface="Cambria" panose="02040503050406030204" pitchFamily="18" charset="0"/>
              </a:rPr>
              <a:t> </a:t>
            </a:r>
          </a:p>
        </p:txBody>
      </p:sp>
      <p:sp>
        <p:nvSpPr>
          <p:cNvPr id="3" name="Rectangle 2"/>
          <p:cNvSpPr/>
          <p:nvPr/>
        </p:nvSpPr>
        <p:spPr>
          <a:xfrm>
            <a:off x="5032309" y="6167247"/>
            <a:ext cx="1709122" cy="246221"/>
          </a:xfrm>
          <a:prstGeom prst="rect">
            <a:avLst/>
          </a:prstGeom>
        </p:spPr>
        <p:txBody>
          <a:bodyPr wrap="none">
            <a:spAutoFit/>
          </a:bodyPr>
          <a:lstStyle/>
          <a:p>
            <a:pPr algn="ctr"/>
            <a:r>
              <a:rPr lang="en-US" sz="1000" dirty="0">
                <a:solidFill>
                  <a:srgbClr val="009900"/>
                </a:solidFill>
                <a:latin typeface="Cambria" panose="02040503050406030204" pitchFamily="18" charset="0"/>
              </a:rPr>
              <a:t> (or, at least, </a:t>
            </a:r>
            <a:r>
              <a:rPr lang="en-US" sz="1000" i="1" dirty="0">
                <a:solidFill>
                  <a:srgbClr val="009900"/>
                </a:solidFill>
                <a:latin typeface="Cambria" panose="02040503050406030204" pitchFamily="18" charset="0"/>
              </a:rPr>
              <a:t>already </a:t>
            </a:r>
            <a:r>
              <a:rPr lang="en-US" sz="1000" i="1" dirty="0" smtClean="0">
                <a:solidFill>
                  <a:srgbClr val="009900"/>
                </a:solidFill>
                <a:latin typeface="Cambria" panose="02040503050406030204" pitchFamily="18" charset="0"/>
              </a:rPr>
              <a:t>done…</a:t>
            </a:r>
            <a:r>
              <a:rPr lang="en-US" sz="1000" dirty="0" smtClean="0">
                <a:solidFill>
                  <a:srgbClr val="009900"/>
                </a:solidFill>
                <a:latin typeface="Cambria" panose="02040503050406030204" pitchFamily="18" charset="0"/>
              </a:rPr>
              <a:t>)</a:t>
            </a:r>
            <a:endParaRPr lang="en-US" sz="1000" dirty="0"/>
          </a:p>
        </p:txBody>
      </p:sp>
    </p:spTree>
    <p:extLst>
      <p:ext uri="{BB962C8B-B14F-4D97-AF65-F5344CB8AC3E}">
        <p14:creationId xmlns:p14="http://schemas.microsoft.com/office/powerpoint/2010/main" val="8266118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638"/>
          <a:stretch/>
        </p:blipFill>
        <p:spPr>
          <a:xfrm>
            <a:off x="691704" y="381000"/>
            <a:ext cx="8030584" cy="5486400"/>
          </a:xfrm>
          <a:prstGeom prst="rect">
            <a:avLst/>
          </a:prstGeom>
        </p:spPr>
      </p:pic>
      <p:sp>
        <p:nvSpPr>
          <p:cNvPr id="39939" name="Text Box 4"/>
          <p:cNvSpPr txBox="1">
            <a:spLocks noChangeArrowheads="1"/>
          </p:cNvSpPr>
          <p:nvPr/>
        </p:nvSpPr>
        <p:spPr bwMode="auto">
          <a:xfrm>
            <a:off x="228600" y="228600"/>
            <a:ext cx="2971799" cy="1384995"/>
          </a:xfrm>
          <a:prstGeom prst="rect">
            <a:avLst/>
          </a:prstGeom>
          <a:solidFill>
            <a:schemeClr val="bg1">
              <a:lumMod val="95000"/>
            </a:schemeClr>
          </a:solidFill>
          <a:ln>
            <a:noFill/>
          </a:ln>
          <a:extLst/>
        </p:spPr>
        <p:txBody>
          <a:bodyPr wrap="squar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200" b="0" i="0" u="none" strike="noStrike" kern="1200" cap="none" spc="0" normalizeH="0" baseline="0" noProof="0" dirty="0" smtClean="0">
                <a:ln>
                  <a:noFill/>
                </a:ln>
                <a:solidFill>
                  <a:srgbClr val="000000"/>
                </a:solidFill>
                <a:effectLst/>
                <a:uLnTx/>
                <a:uFillTx/>
                <a:latin typeface="Cambria" panose="02040503050406030204" pitchFamily="18" charset="0"/>
                <a:ea typeface="ＭＳ Ｐゴシック" pitchFamily="34" charset="-128"/>
                <a:cs typeface="+mn-cs"/>
              </a:rPr>
              <a:t>Example</a:t>
            </a:r>
            <a:r>
              <a:rPr kumimoji="0" lang="en-US" altLang="en-US" sz="4200" b="0" i="0" u="none" strike="noStrike" kern="1200" cap="none" spc="0" normalizeH="0" noProof="0" dirty="0" smtClean="0">
                <a:ln>
                  <a:noFill/>
                </a:ln>
                <a:solidFill>
                  <a:srgbClr val="000000"/>
                </a:solidFill>
                <a:effectLst/>
                <a:uLnTx/>
                <a:uFillTx/>
                <a:latin typeface="Cambria" panose="02040503050406030204" pitchFamily="18" charset="0"/>
                <a:ea typeface="ＭＳ Ｐゴシック" pitchFamily="34" charset="-128"/>
                <a:cs typeface="+mn-cs"/>
              </a:rPr>
              <a:t> </a:t>
            </a:r>
            <a:r>
              <a:rPr kumimoji="0" lang="en-US" altLang="en-US" sz="4200" b="0" i="0" u="none" strike="noStrike" kern="1200" cap="none" spc="0" normalizeH="0" noProof="0" dirty="0" err="1" smtClean="0">
                <a:ln>
                  <a:noFill/>
                </a:ln>
                <a:solidFill>
                  <a:srgbClr val="000000"/>
                </a:solidFill>
                <a:effectLst/>
                <a:uLnTx/>
                <a:uFillTx/>
                <a:latin typeface="Cambria" panose="02040503050406030204" pitchFamily="18" charset="0"/>
                <a:ea typeface="ＭＳ Ｐゴシック" pitchFamily="34" charset="-128"/>
                <a:cs typeface="+mn-cs"/>
              </a:rPr>
              <a:t>vProjects</a:t>
            </a:r>
            <a:r>
              <a:rPr kumimoji="0" lang="en-US" altLang="en-US" sz="4200" b="0" i="0" u="none" strike="noStrike" kern="1200" cap="none" spc="0" normalizeH="0" noProof="0" dirty="0" smtClean="0">
                <a:ln>
                  <a:noFill/>
                </a:ln>
                <a:solidFill>
                  <a:srgbClr val="000000"/>
                </a:solidFill>
                <a:effectLst/>
                <a:uLnTx/>
                <a:uFillTx/>
                <a:latin typeface="Cambria" panose="02040503050406030204" pitchFamily="18" charset="0"/>
                <a:ea typeface="ＭＳ Ｐゴシック" pitchFamily="34" charset="-128"/>
                <a:cs typeface="+mn-cs"/>
              </a:rPr>
              <a:t>...</a:t>
            </a:r>
            <a:endParaRPr kumimoji="0" lang="en-US" altLang="en-US" sz="4200" b="0" i="1" u="none" strike="noStrike" kern="1200" cap="none" spc="0" normalizeH="0" baseline="0" noProof="0" dirty="0">
              <a:ln>
                <a:noFill/>
              </a:ln>
              <a:solidFill>
                <a:srgbClr val="000000"/>
              </a:solidFill>
              <a:effectLst/>
              <a:uLnTx/>
              <a:uFillTx/>
              <a:latin typeface="Cambria" panose="02040503050406030204" pitchFamily="18" charset="0"/>
              <a:ea typeface="ＭＳ Ｐゴシック" pitchFamily="34" charset="-128"/>
              <a:cs typeface="+mn-cs"/>
            </a:endParaRPr>
          </a:p>
        </p:txBody>
      </p:sp>
    </p:spTree>
    <p:extLst>
      <p:ext uri="{BB962C8B-B14F-4D97-AF65-F5344CB8AC3E}">
        <p14:creationId xmlns:p14="http://schemas.microsoft.com/office/powerpoint/2010/main" val="20606285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5"/>
          <p:cNvSpPr txBox="1">
            <a:spLocks noChangeArrowheads="1"/>
          </p:cNvSpPr>
          <p:nvPr/>
        </p:nvSpPr>
        <p:spPr bwMode="auto">
          <a:xfrm>
            <a:off x="377885" y="225839"/>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4200" dirty="0" smtClean="0">
                <a:latin typeface="Cambria" panose="02040503050406030204" pitchFamily="18" charset="0"/>
              </a:rPr>
              <a:t>the </a:t>
            </a:r>
            <a:r>
              <a:rPr lang="en-US" altLang="en-US" sz="4200" dirty="0" err="1" smtClean="0">
                <a:latin typeface="Cambria" panose="02040503050406030204" pitchFamily="18" charset="0"/>
              </a:rPr>
              <a:t>TextID</a:t>
            </a:r>
            <a:r>
              <a:rPr lang="en-US" altLang="en-US" sz="4200" dirty="0" smtClean="0">
                <a:latin typeface="Cambria" panose="02040503050406030204" pitchFamily="18" charset="0"/>
              </a:rPr>
              <a:t> </a:t>
            </a:r>
            <a:r>
              <a:rPr lang="en-US" altLang="en-US" sz="4200" i="1" dirty="0" err="1" smtClean="0">
                <a:latin typeface="Cambria" panose="02040503050406030204" pitchFamily="18" charset="0"/>
              </a:rPr>
              <a:t>IDer</a:t>
            </a:r>
            <a:r>
              <a:rPr lang="en-US" altLang="en-US" sz="4200" dirty="0" smtClean="0">
                <a:latin typeface="Cambria" panose="02040503050406030204" pitchFamily="18" charset="0"/>
              </a:rPr>
              <a:t>...</a:t>
            </a:r>
            <a:endParaRPr lang="en-US" altLang="en-US" sz="4200" dirty="0">
              <a:latin typeface="Cambria" panose="02040503050406030204" pitchFamily="18" charset="0"/>
            </a:endParaRPr>
          </a:p>
        </p:txBody>
      </p:sp>
      <p:sp>
        <p:nvSpPr>
          <p:cNvPr id="2" name="TextBox 1"/>
          <p:cNvSpPr txBox="1"/>
          <p:nvPr/>
        </p:nvSpPr>
        <p:spPr>
          <a:xfrm>
            <a:off x="842963" y="6192252"/>
            <a:ext cx="7467600" cy="461665"/>
          </a:xfrm>
          <a:prstGeom prst="rect">
            <a:avLst/>
          </a:prstGeom>
          <a:noFill/>
        </p:spPr>
        <p:txBody>
          <a:bodyPr wrap="square" rtlCol="0">
            <a:spAutoFit/>
          </a:bodyPr>
          <a:lstStyle/>
          <a:p>
            <a:pPr algn="ctr"/>
            <a:r>
              <a:rPr lang="en-US" dirty="0" smtClean="0">
                <a:latin typeface="Cambria" panose="02040503050406030204" pitchFamily="18" charset="0"/>
              </a:rPr>
              <a:t>First paragraph of </a:t>
            </a:r>
            <a:r>
              <a:rPr lang="en-US" u="sng" dirty="0" smtClean="0">
                <a:latin typeface="Cambria" panose="02040503050406030204" pitchFamily="18" charset="0"/>
              </a:rPr>
              <a:t>The Cuckoo's Calling</a:t>
            </a:r>
            <a:r>
              <a:rPr lang="en-US" dirty="0" smtClean="0">
                <a:latin typeface="Cambria" panose="02040503050406030204" pitchFamily="18" charset="0"/>
              </a:rPr>
              <a:t> by R. Galbraith</a:t>
            </a:r>
            <a:endParaRPr lang="en-US" dirty="0">
              <a:latin typeface="Cambria" panose="02040503050406030204" pitchFamily="18" charset="0"/>
            </a:endParaRPr>
          </a:p>
        </p:txBody>
      </p:sp>
      <p:sp>
        <p:nvSpPr>
          <p:cNvPr id="3" name="Rectangle 2"/>
          <p:cNvSpPr/>
          <p:nvPr/>
        </p:nvSpPr>
        <p:spPr>
          <a:xfrm>
            <a:off x="381000" y="1940581"/>
            <a:ext cx="5715000" cy="2677656"/>
          </a:xfrm>
          <a:prstGeom prst="rect">
            <a:avLst/>
          </a:prstGeom>
        </p:spPr>
        <p:txBody>
          <a:bodyPr wrap="square">
            <a:spAutoFit/>
          </a:bodyPr>
          <a:lstStyle/>
          <a:p>
            <a:pPr algn="ctr"/>
            <a:r>
              <a:rPr lang="en-US" dirty="0">
                <a:latin typeface="Segoe Print" panose="02000600000000000000" pitchFamily="2" charset="0"/>
              </a:rPr>
              <a:t>Though Robin </a:t>
            </a:r>
            <a:r>
              <a:rPr lang="en-US" dirty="0" err="1">
                <a:latin typeface="Segoe Print" panose="02000600000000000000" pitchFamily="2" charset="0"/>
              </a:rPr>
              <a:t>Ellacott’s</a:t>
            </a:r>
            <a:r>
              <a:rPr lang="en-US" dirty="0">
                <a:latin typeface="Segoe Print" panose="02000600000000000000" pitchFamily="2" charset="0"/>
              </a:rPr>
              <a:t> twenty-five years of life had seen their moments of drama and incident, she had never before woken up in the certain knowledge that she would remember the coming day for as long as she lived.</a:t>
            </a:r>
          </a:p>
        </p:txBody>
      </p:sp>
      <p:pic>
        <p:nvPicPr>
          <p:cNvPr id="5" name="Picture 2" descr="C:\Users\Owner\Desktop\imgs_for_Lec22\imgs_for_Lec22\CC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524000"/>
            <a:ext cx="2453211" cy="35108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587301" y="4944446"/>
            <a:ext cx="1102418" cy="276999"/>
          </a:xfrm>
          <a:prstGeom prst="rect">
            <a:avLst/>
          </a:prstGeom>
        </p:spPr>
        <p:txBody>
          <a:bodyPr wrap="none">
            <a:spAutoFit/>
          </a:bodyPr>
          <a:lstStyle/>
          <a:p>
            <a:r>
              <a:rPr lang="en-US" sz="1200" b="1" dirty="0" smtClean="0">
                <a:latin typeface="Cambria" panose="02040503050406030204" pitchFamily="18" charset="0"/>
              </a:rPr>
              <a:t>April 4, 2013</a:t>
            </a:r>
            <a:endParaRPr lang="en-US" sz="1200" b="1"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29866">
            <a:off x="612818" y="2636269"/>
            <a:ext cx="6781800" cy="3409844"/>
          </a:xfrm>
          <a:prstGeom prst="rect">
            <a:avLst/>
          </a:prstGeom>
          <a:ln w="76200">
            <a:solidFill>
              <a:schemeClr val="bg1"/>
            </a:solidFill>
          </a:ln>
        </p:spPr>
      </p:pic>
    </p:spTree>
    <p:extLst>
      <p:ext uri="{BB962C8B-B14F-4D97-AF65-F5344CB8AC3E}">
        <p14:creationId xmlns:p14="http://schemas.microsoft.com/office/powerpoint/2010/main" val="381195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wner\Desktop\imgs_for_Lec22\imgs_for_Lec22\CC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9673" y="2057400"/>
            <a:ext cx="2453211" cy="351081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wner\Desktop\imgs_for_Lec22\imgs_for_Lec22\JKR_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047" y="533400"/>
            <a:ext cx="7966553"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Owner\Desktop\imgs_for_Lec22\imgs_for_Lec22\JKR_2.png"/>
          <p:cNvPicPr>
            <a:picLocks noChangeAspect="1" noChangeArrowheads="1"/>
          </p:cNvPicPr>
          <p:nvPr/>
        </p:nvPicPr>
        <p:blipFill rotWithShape="1">
          <a:blip r:embed="rId5">
            <a:extLst>
              <a:ext uri="{28A0092B-C50C-407E-A947-70E740481C1C}">
                <a14:useLocalDpi xmlns:a14="http://schemas.microsoft.com/office/drawing/2010/main" val="0"/>
              </a:ext>
            </a:extLst>
          </a:blip>
          <a:srcRect b="30829"/>
          <a:stretch/>
        </p:blipFill>
        <p:spPr bwMode="auto">
          <a:xfrm>
            <a:off x="276225" y="1905000"/>
            <a:ext cx="5819775" cy="3663218"/>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16568" y="3633537"/>
            <a:ext cx="5819775" cy="691884"/>
          </a:xfrm>
          <a:prstGeom prst="roundRect">
            <a:avLst/>
          </a:prstGeom>
          <a:noFill/>
          <a:ln w="28575">
            <a:solidFill>
              <a:srgbClr val="CC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743200" y="6477000"/>
            <a:ext cx="6324600" cy="323165"/>
          </a:xfrm>
          <a:prstGeom prst="rect">
            <a:avLst/>
          </a:prstGeom>
        </p:spPr>
        <p:txBody>
          <a:bodyPr wrap="square">
            <a:spAutoFit/>
          </a:bodyPr>
          <a:lstStyle/>
          <a:p>
            <a:pPr algn="r"/>
            <a:r>
              <a:rPr lang="en-US" sz="1500" dirty="0" smtClean="0">
                <a:latin typeface="Calibri" panose="020F0502020204030204" pitchFamily="34" charset="0"/>
              </a:rPr>
              <a:t>kottke.org/13/08/how-</a:t>
            </a:r>
            <a:r>
              <a:rPr lang="en-US" sz="1500" dirty="0" err="1" smtClean="0">
                <a:latin typeface="Calibri" panose="020F0502020204030204" pitchFamily="34" charset="0"/>
              </a:rPr>
              <a:t>jk</a:t>
            </a:r>
            <a:r>
              <a:rPr lang="en-US" sz="1500" dirty="0" smtClean="0">
                <a:latin typeface="Calibri" panose="020F0502020204030204" pitchFamily="34" charset="0"/>
              </a:rPr>
              <a:t>-</a:t>
            </a:r>
            <a:r>
              <a:rPr lang="en-US" sz="1500" dirty="0" err="1" smtClean="0">
                <a:latin typeface="Calibri" panose="020F0502020204030204" pitchFamily="34" charset="0"/>
              </a:rPr>
              <a:t>rowling</a:t>
            </a:r>
            <a:r>
              <a:rPr lang="en-US" sz="1500" dirty="0" smtClean="0">
                <a:latin typeface="Calibri" panose="020F0502020204030204" pitchFamily="34" charset="0"/>
              </a:rPr>
              <a:t>-was-found-to-be-</a:t>
            </a:r>
            <a:r>
              <a:rPr lang="en-US" sz="1500" dirty="0" err="1" smtClean="0">
                <a:latin typeface="Calibri" panose="020F0502020204030204" pitchFamily="34" charset="0"/>
              </a:rPr>
              <a:t>robert</a:t>
            </a:r>
            <a:r>
              <a:rPr lang="en-US" sz="1500" dirty="0" smtClean="0">
                <a:latin typeface="Calibri" panose="020F0502020204030204" pitchFamily="34" charset="0"/>
              </a:rPr>
              <a:t>-</a:t>
            </a:r>
            <a:r>
              <a:rPr lang="en-US" sz="1500" dirty="0" err="1" smtClean="0">
                <a:latin typeface="Calibri" panose="020F0502020204030204" pitchFamily="34" charset="0"/>
              </a:rPr>
              <a:t>galbraith</a:t>
            </a:r>
            <a:endParaRPr lang="en-US" sz="1500" dirty="0">
              <a:latin typeface="Calibri" panose="020F0502020204030204" pitchFamily="34" charset="0"/>
            </a:endParaRPr>
          </a:p>
        </p:txBody>
      </p:sp>
      <p:sp>
        <p:nvSpPr>
          <p:cNvPr id="7" name="Rounded Rectangle 6"/>
          <p:cNvSpPr/>
          <p:nvPr/>
        </p:nvSpPr>
        <p:spPr>
          <a:xfrm>
            <a:off x="220081" y="2871537"/>
            <a:ext cx="5819775" cy="721895"/>
          </a:xfrm>
          <a:prstGeom prst="roundRect">
            <a:avLst/>
          </a:prstGeom>
          <a:noFill/>
          <a:ln w="28575">
            <a:solidFill>
              <a:srgbClr val="000AF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888642" y="1422042"/>
            <a:ext cx="1066800"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12594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14400" y="4879768"/>
            <a:ext cx="2414388" cy="1216232"/>
          </a:xfrm>
          <a:prstGeom prst="roundRect">
            <a:avLst/>
          </a:prstGeom>
          <a:solidFill>
            <a:srgbClr val="CCEC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3608665" y="3674492"/>
            <a:ext cx="2195032" cy="1066800"/>
          </a:xfrm>
          <a:prstGeom prst="roundRect">
            <a:avLst/>
          </a:prstGeom>
          <a:solidFill>
            <a:srgbClr val="CC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6059241" y="2362200"/>
            <a:ext cx="2195032" cy="1066800"/>
          </a:xfrm>
          <a:prstGeom prst="roundRect">
            <a:avLst/>
          </a:prstGeom>
          <a:solidFill>
            <a:srgbClr val="FFCC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 Box 5"/>
          <p:cNvSpPr txBox="1">
            <a:spLocks noChangeArrowheads="1"/>
          </p:cNvSpPr>
          <p:nvPr/>
        </p:nvSpPr>
        <p:spPr bwMode="auto">
          <a:xfrm>
            <a:off x="337610" y="207372"/>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4200" dirty="0" smtClean="0">
                <a:latin typeface="Cambria" panose="02040503050406030204" pitchFamily="18" charset="0"/>
              </a:rPr>
              <a:t>the </a:t>
            </a:r>
            <a:r>
              <a:rPr lang="en-US" altLang="en-US" sz="4200" dirty="0" err="1" smtClean="0">
                <a:latin typeface="Cambria" panose="02040503050406030204" pitchFamily="18" charset="0"/>
              </a:rPr>
              <a:t>TextID</a:t>
            </a:r>
            <a:r>
              <a:rPr lang="en-US" altLang="en-US" sz="4200" dirty="0" smtClean="0">
                <a:latin typeface="Cambria" panose="02040503050406030204" pitchFamily="18" charset="0"/>
              </a:rPr>
              <a:t> project</a:t>
            </a:r>
            <a:endParaRPr lang="en-US" altLang="en-US" sz="4200" dirty="0">
              <a:latin typeface="Cambria" panose="02040503050406030204" pitchFamily="18" charset="0"/>
            </a:endParaRPr>
          </a:p>
        </p:txBody>
      </p:sp>
      <p:sp>
        <p:nvSpPr>
          <p:cNvPr id="22" name="Rectangle 4"/>
          <p:cNvSpPr>
            <a:spLocks noChangeArrowheads="1"/>
          </p:cNvSpPr>
          <p:nvPr/>
        </p:nvSpPr>
        <p:spPr bwMode="auto">
          <a:xfrm>
            <a:off x="685800" y="1524000"/>
            <a:ext cx="7555350"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pPr>
            <a:r>
              <a:rPr lang="en-US" altLang="en-US" dirty="0" smtClean="0">
                <a:solidFill>
                  <a:srgbClr val="000000"/>
                </a:solidFill>
                <a:latin typeface="Cambria" panose="02040503050406030204" pitchFamily="18" charset="0"/>
                <a:cs typeface="Arial" pitchFamily="34" charset="0"/>
              </a:rPr>
              <a:t>Big ideas: </a:t>
            </a:r>
          </a:p>
          <a:p>
            <a:pPr eaLnBrk="1" hangingPunct="1">
              <a:spcBef>
                <a:spcPct val="20000"/>
              </a:spcBef>
            </a:pPr>
            <a:r>
              <a:rPr lang="en-US" altLang="en-US" dirty="0">
                <a:solidFill>
                  <a:srgbClr val="000000"/>
                </a:solidFill>
                <a:latin typeface="Cambria" panose="02040503050406030204" pitchFamily="18" charset="0"/>
                <a:cs typeface="Arial" pitchFamily="34" charset="0"/>
              </a:rPr>
              <a:t> </a:t>
            </a:r>
            <a:r>
              <a:rPr lang="en-US" altLang="en-US" dirty="0" smtClean="0">
                <a:solidFill>
                  <a:srgbClr val="000000"/>
                </a:solidFill>
                <a:latin typeface="Cambria" panose="02040503050406030204" pitchFamily="18" charset="0"/>
                <a:cs typeface="Arial" pitchFamily="34" charset="0"/>
              </a:rPr>
              <a:t>    (1) Build </a:t>
            </a:r>
            <a:r>
              <a:rPr lang="en-US" altLang="en-US" b="1" i="1" dirty="0" smtClean="0">
                <a:solidFill>
                  <a:srgbClr val="000000"/>
                </a:solidFill>
                <a:latin typeface="Cambria" panose="02040503050406030204" pitchFamily="18" charset="0"/>
                <a:cs typeface="Arial" pitchFamily="34" charset="0"/>
              </a:rPr>
              <a:t>lexical </a:t>
            </a:r>
            <a:r>
              <a:rPr lang="en-US" altLang="en-US" dirty="0" smtClean="0">
                <a:solidFill>
                  <a:srgbClr val="000000"/>
                </a:solidFill>
                <a:latin typeface="Cambria" panose="02040503050406030204" pitchFamily="18" charset="0"/>
                <a:cs typeface="Arial" pitchFamily="34" charset="0"/>
              </a:rPr>
              <a:t>models of bodies of text…</a:t>
            </a:r>
          </a:p>
          <a:p>
            <a:pPr eaLnBrk="1" hangingPunct="1">
              <a:spcBef>
                <a:spcPct val="20000"/>
              </a:spcBef>
            </a:pPr>
            <a:r>
              <a:rPr lang="en-US" altLang="en-US" dirty="0">
                <a:solidFill>
                  <a:srgbClr val="000000"/>
                </a:solidFill>
                <a:latin typeface="Cambria" panose="02040503050406030204" pitchFamily="18" charset="0"/>
                <a:cs typeface="Arial" pitchFamily="34" charset="0"/>
              </a:rPr>
              <a:t> </a:t>
            </a:r>
            <a:r>
              <a:rPr lang="en-US" altLang="en-US" dirty="0" smtClean="0">
                <a:solidFill>
                  <a:srgbClr val="000000"/>
                </a:solidFill>
                <a:latin typeface="Cambria" panose="02040503050406030204" pitchFamily="18" charset="0"/>
                <a:cs typeface="Arial" pitchFamily="34" charset="0"/>
              </a:rPr>
              <a:t>    (2) </a:t>
            </a:r>
            <a:r>
              <a:rPr lang="en-US" altLang="en-US" i="1" dirty="0" smtClean="0">
                <a:solidFill>
                  <a:srgbClr val="000000"/>
                </a:solidFill>
                <a:latin typeface="Cambria" panose="02040503050406030204" pitchFamily="18" charset="0"/>
                <a:cs typeface="Arial" pitchFamily="34" charset="0"/>
              </a:rPr>
              <a:t>Use a similarity score to measure        </a:t>
            </a:r>
            <a:r>
              <a:rPr lang="en-US" altLang="en-US" b="1" i="1" dirty="0" err="1" smtClean="0">
                <a:solidFill>
                  <a:srgbClr val="C00000"/>
                </a:solidFill>
                <a:latin typeface="Cambria" panose="02040503050406030204" pitchFamily="18" charset="0"/>
                <a:cs typeface="Arial" pitchFamily="34" charset="0"/>
              </a:rPr>
              <a:t>Rowlingness</a:t>
            </a:r>
            <a:endParaRPr lang="en-US" altLang="en-US" b="1" dirty="0" smtClean="0">
              <a:solidFill>
                <a:srgbClr val="C00000"/>
              </a:solidFill>
              <a:latin typeface="Cambria" panose="02040503050406030204" pitchFamily="18" charset="0"/>
              <a:cs typeface="Arial" pitchFamily="34" charset="0"/>
            </a:endParaRPr>
          </a:p>
        </p:txBody>
      </p:sp>
      <p:sp>
        <p:nvSpPr>
          <p:cNvPr id="2" name="Rectangle 1"/>
          <p:cNvSpPr/>
          <p:nvPr/>
        </p:nvSpPr>
        <p:spPr>
          <a:xfrm>
            <a:off x="6172200" y="2855039"/>
            <a:ext cx="2016771" cy="461665"/>
          </a:xfrm>
          <a:prstGeom prst="rect">
            <a:avLst/>
          </a:prstGeom>
        </p:spPr>
        <p:txBody>
          <a:bodyPr wrap="none">
            <a:spAutoFit/>
          </a:bodyPr>
          <a:lstStyle/>
          <a:p>
            <a:pPr eaLnBrk="1" hangingPunct="1">
              <a:spcBef>
                <a:spcPct val="20000"/>
              </a:spcBef>
            </a:pPr>
            <a:r>
              <a:rPr lang="en-US" altLang="en-US" b="1" i="1" dirty="0" err="1" smtClean="0">
                <a:solidFill>
                  <a:srgbClr val="C00000"/>
                </a:solidFill>
                <a:latin typeface="Cambria" panose="02040503050406030204" pitchFamily="18" charset="0"/>
                <a:cs typeface="Arial" pitchFamily="34" charset="0"/>
              </a:rPr>
              <a:t>Shakepearity</a:t>
            </a:r>
            <a:endParaRPr lang="en-US" altLang="en-US" b="1" dirty="0">
              <a:solidFill>
                <a:srgbClr val="C00000"/>
              </a:solidFill>
              <a:latin typeface="Cambria" panose="02040503050406030204" pitchFamily="18" charset="0"/>
              <a:cs typeface="Arial" pitchFamily="34" charset="0"/>
            </a:endParaRPr>
          </a:p>
        </p:txBody>
      </p:sp>
      <p:sp>
        <p:nvSpPr>
          <p:cNvPr id="24" name="Rectangle 23"/>
          <p:cNvSpPr/>
          <p:nvPr/>
        </p:nvSpPr>
        <p:spPr>
          <a:xfrm>
            <a:off x="3733800" y="3787534"/>
            <a:ext cx="1944763" cy="415498"/>
          </a:xfrm>
          <a:prstGeom prst="rect">
            <a:avLst/>
          </a:prstGeom>
        </p:spPr>
        <p:txBody>
          <a:bodyPr wrap="none">
            <a:spAutoFit/>
          </a:bodyPr>
          <a:lstStyle/>
          <a:p>
            <a:pPr eaLnBrk="1" hangingPunct="1">
              <a:spcBef>
                <a:spcPct val="20000"/>
              </a:spcBef>
            </a:pPr>
            <a:r>
              <a:rPr lang="en-US" altLang="en-US" sz="2100" b="1" i="1" dirty="0" err="1" smtClean="0">
                <a:solidFill>
                  <a:srgbClr val="009900"/>
                </a:solidFill>
                <a:latin typeface="Cambria" panose="02040503050406030204" pitchFamily="18" charset="0"/>
                <a:cs typeface="Arial" pitchFamily="34" charset="0"/>
              </a:rPr>
              <a:t>NYTimes-iness</a:t>
            </a:r>
            <a:endParaRPr lang="en-US" altLang="en-US" sz="2100" b="1" dirty="0">
              <a:solidFill>
                <a:srgbClr val="009900"/>
              </a:solidFill>
              <a:latin typeface="Cambria" panose="02040503050406030204" pitchFamily="18" charset="0"/>
              <a:cs typeface="Arial" pitchFamily="34" charset="0"/>
            </a:endParaRPr>
          </a:p>
        </p:txBody>
      </p:sp>
      <p:sp>
        <p:nvSpPr>
          <p:cNvPr id="25" name="Rectangle 24"/>
          <p:cNvSpPr/>
          <p:nvPr/>
        </p:nvSpPr>
        <p:spPr>
          <a:xfrm>
            <a:off x="3733800" y="4194829"/>
            <a:ext cx="1997085" cy="415498"/>
          </a:xfrm>
          <a:prstGeom prst="rect">
            <a:avLst/>
          </a:prstGeom>
        </p:spPr>
        <p:txBody>
          <a:bodyPr wrap="none">
            <a:spAutoFit/>
          </a:bodyPr>
          <a:lstStyle/>
          <a:p>
            <a:pPr eaLnBrk="1" hangingPunct="1">
              <a:spcBef>
                <a:spcPct val="20000"/>
              </a:spcBef>
            </a:pPr>
            <a:r>
              <a:rPr lang="en-US" altLang="en-US" sz="2100" b="1" i="1" dirty="0" err="1" smtClean="0">
                <a:solidFill>
                  <a:srgbClr val="009900"/>
                </a:solidFill>
                <a:latin typeface="Cambria" panose="02040503050406030204" pitchFamily="18" charset="0"/>
                <a:cs typeface="Arial" pitchFamily="34" charset="0"/>
              </a:rPr>
              <a:t>WSJournalicity</a:t>
            </a:r>
            <a:endParaRPr lang="en-US" altLang="en-US" sz="2100" b="1" dirty="0">
              <a:solidFill>
                <a:srgbClr val="009900"/>
              </a:solidFill>
              <a:latin typeface="Cambria" panose="02040503050406030204" pitchFamily="18" charset="0"/>
              <a:cs typeface="Arial" pitchFamily="34" charset="0"/>
            </a:endParaRPr>
          </a:p>
        </p:txBody>
      </p:sp>
      <p:sp>
        <p:nvSpPr>
          <p:cNvPr id="3" name="Rectangle 2"/>
          <p:cNvSpPr/>
          <p:nvPr/>
        </p:nvSpPr>
        <p:spPr>
          <a:xfrm>
            <a:off x="8064137" y="2660353"/>
            <a:ext cx="487954" cy="415498"/>
          </a:xfrm>
          <a:prstGeom prst="rect">
            <a:avLst/>
          </a:prstGeom>
        </p:spPr>
        <p:txBody>
          <a:bodyPr wrap="none">
            <a:spAutoFit/>
          </a:bodyPr>
          <a:lstStyle/>
          <a:p>
            <a:r>
              <a:rPr lang="en-US" sz="2100" dirty="0" smtClean="0">
                <a:solidFill>
                  <a:srgbClr val="000000"/>
                </a:solidFill>
                <a:latin typeface="Cambria" panose="02040503050406030204" pitchFamily="18" charset="0"/>
                <a:cs typeface="Arial" pitchFamily="34" charset="0"/>
              </a:rPr>
              <a:t>vs.</a:t>
            </a:r>
            <a:endParaRPr lang="en-US" sz="2100" dirty="0"/>
          </a:p>
        </p:txBody>
      </p:sp>
      <p:sp>
        <p:nvSpPr>
          <p:cNvPr id="27" name="Rectangle 26"/>
          <p:cNvSpPr/>
          <p:nvPr/>
        </p:nvSpPr>
        <p:spPr>
          <a:xfrm>
            <a:off x="5594983" y="3991324"/>
            <a:ext cx="487954" cy="415498"/>
          </a:xfrm>
          <a:prstGeom prst="rect">
            <a:avLst/>
          </a:prstGeom>
        </p:spPr>
        <p:txBody>
          <a:bodyPr wrap="none">
            <a:spAutoFit/>
          </a:bodyPr>
          <a:lstStyle/>
          <a:p>
            <a:r>
              <a:rPr lang="en-US" sz="2100" dirty="0" smtClean="0">
                <a:solidFill>
                  <a:srgbClr val="000000"/>
                </a:solidFill>
                <a:latin typeface="Cambria" panose="02040503050406030204" pitchFamily="18" charset="0"/>
                <a:cs typeface="Arial" pitchFamily="34" charset="0"/>
              </a:rPr>
              <a:t>vs.</a:t>
            </a:r>
            <a:endParaRPr lang="en-US" sz="2100" dirty="0"/>
          </a:p>
        </p:txBody>
      </p:sp>
      <p:sp>
        <p:nvSpPr>
          <p:cNvPr id="9" name="Rectangle 8"/>
          <p:cNvSpPr/>
          <p:nvPr/>
        </p:nvSpPr>
        <p:spPr>
          <a:xfrm>
            <a:off x="5105400" y="5821680"/>
            <a:ext cx="3726804" cy="738664"/>
          </a:xfrm>
          <a:prstGeom prst="rect">
            <a:avLst/>
          </a:prstGeom>
          <a:solidFill>
            <a:schemeClr val="bg1">
              <a:lumMod val="95000"/>
            </a:schemeClr>
          </a:solidFill>
        </p:spPr>
        <p:txBody>
          <a:bodyPr wrap="square">
            <a:spAutoFit/>
          </a:bodyPr>
          <a:lstStyle/>
          <a:p>
            <a:pPr algn="ctr" eaLnBrk="1" hangingPunct="1">
              <a:spcBef>
                <a:spcPct val="20000"/>
              </a:spcBef>
            </a:pPr>
            <a:r>
              <a:rPr lang="en-US" altLang="en-US" sz="2100" b="1" dirty="0" smtClean="0">
                <a:solidFill>
                  <a:srgbClr val="000000"/>
                </a:solidFill>
                <a:latin typeface="Cambria" panose="02040503050406030204" pitchFamily="18" charset="0"/>
                <a:cs typeface="Arial" pitchFamily="34" charset="0"/>
              </a:rPr>
              <a:t>even better</a:t>
            </a:r>
            <a:r>
              <a:rPr lang="en-US" altLang="en-US" sz="2100" i="1" dirty="0" smtClean="0">
                <a:solidFill>
                  <a:srgbClr val="000000"/>
                </a:solidFill>
                <a:latin typeface="Cambria" panose="02040503050406030204" pitchFamily="18" charset="0"/>
                <a:cs typeface="Arial" pitchFamily="34" charset="0"/>
              </a:rPr>
              <a:t>: your own choice of two or more comparisons…</a:t>
            </a:r>
            <a:endParaRPr lang="en-US" altLang="en-US" sz="2100" dirty="0">
              <a:solidFill>
                <a:srgbClr val="000000"/>
              </a:solidFill>
              <a:latin typeface="Cambria" panose="02040503050406030204" pitchFamily="18" charset="0"/>
              <a:cs typeface="Arial" pitchFamily="34" charset="0"/>
            </a:endParaRPr>
          </a:p>
        </p:txBody>
      </p:sp>
      <p:sp>
        <p:nvSpPr>
          <p:cNvPr id="11" name="Rectangle 10"/>
          <p:cNvSpPr/>
          <p:nvPr/>
        </p:nvSpPr>
        <p:spPr>
          <a:xfrm>
            <a:off x="1066800" y="5060454"/>
            <a:ext cx="2197205" cy="415498"/>
          </a:xfrm>
          <a:prstGeom prst="rect">
            <a:avLst/>
          </a:prstGeom>
        </p:spPr>
        <p:txBody>
          <a:bodyPr wrap="none">
            <a:spAutoFit/>
          </a:bodyPr>
          <a:lstStyle/>
          <a:p>
            <a:pPr eaLnBrk="1" hangingPunct="1">
              <a:spcBef>
                <a:spcPct val="20000"/>
              </a:spcBef>
            </a:pPr>
            <a:r>
              <a:rPr lang="en-US" altLang="en-US" sz="2100" b="1" i="1" dirty="0" smtClean="0">
                <a:solidFill>
                  <a:srgbClr val="000AF9"/>
                </a:solidFill>
                <a:latin typeface="Cambria" panose="02040503050406030204" pitchFamily="18" charset="0"/>
                <a:cs typeface="Arial" pitchFamily="34" charset="0"/>
              </a:rPr>
              <a:t>Big Bang Theory</a:t>
            </a:r>
            <a:endParaRPr lang="en-US" altLang="en-US" sz="2100" b="1" dirty="0">
              <a:solidFill>
                <a:srgbClr val="000AF9"/>
              </a:solidFill>
              <a:latin typeface="Cambria" panose="02040503050406030204" pitchFamily="18" charset="0"/>
              <a:cs typeface="Arial" pitchFamily="34" charset="0"/>
            </a:endParaRPr>
          </a:p>
        </p:txBody>
      </p:sp>
      <p:sp>
        <p:nvSpPr>
          <p:cNvPr id="12" name="Rectangle 11"/>
          <p:cNvSpPr/>
          <p:nvPr/>
        </p:nvSpPr>
        <p:spPr>
          <a:xfrm>
            <a:off x="1066800" y="5467749"/>
            <a:ext cx="1997406" cy="415498"/>
          </a:xfrm>
          <a:prstGeom prst="rect">
            <a:avLst/>
          </a:prstGeom>
        </p:spPr>
        <p:txBody>
          <a:bodyPr wrap="none">
            <a:spAutoFit/>
          </a:bodyPr>
          <a:lstStyle/>
          <a:p>
            <a:pPr eaLnBrk="1" hangingPunct="1">
              <a:spcBef>
                <a:spcPct val="20000"/>
              </a:spcBef>
            </a:pPr>
            <a:r>
              <a:rPr lang="en-US" altLang="en-US" sz="2100" b="1" i="1" dirty="0" smtClean="0">
                <a:solidFill>
                  <a:srgbClr val="000AF9"/>
                </a:solidFill>
                <a:latin typeface="Cambria" panose="02040503050406030204" pitchFamily="18" charset="0"/>
                <a:cs typeface="Arial" pitchFamily="34" charset="0"/>
              </a:rPr>
              <a:t>Modern Family</a:t>
            </a:r>
            <a:endParaRPr lang="en-US" altLang="en-US" sz="2100" b="1" dirty="0">
              <a:solidFill>
                <a:srgbClr val="000AF9"/>
              </a:solidFill>
              <a:latin typeface="Cambria" panose="02040503050406030204" pitchFamily="18" charset="0"/>
              <a:cs typeface="Arial" pitchFamily="34" charset="0"/>
            </a:endParaRPr>
          </a:p>
        </p:txBody>
      </p:sp>
      <p:sp>
        <p:nvSpPr>
          <p:cNvPr id="13" name="Rectangle 12"/>
          <p:cNvSpPr/>
          <p:nvPr/>
        </p:nvSpPr>
        <p:spPr>
          <a:xfrm>
            <a:off x="3084811" y="5370478"/>
            <a:ext cx="487954" cy="415498"/>
          </a:xfrm>
          <a:prstGeom prst="rect">
            <a:avLst/>
          </a:prstGeom>
        </p:spPr>
        <p:txBody>
          <a:bodyPr wrap="none">
            <a:spAutoFit/>
          </a:bodyPr>
          <a:lstStyle/>
          <a:p>
            <a:r>
              <a:rPr lang="en-US" sz="2100" dirty="0" smtClean="0">
                <a:solidFill>
                  <a:srgbClr val="000000"/>
                </a:solidFill>
                <a:latin typeface="Cambria" panose="02040503050406030204" pitchFamily="18" charset="0"/>
                <a:cs typeface="Arial" pitchFamily="34" charset="0"/>
              </a:rPr>
              <a:t>vs.</a:t>
            </a:r>
            <a:endParaRPr lang="en-US" sz="2100" dirty="0"/>
          </a:p>
        </p:txBody>
      </p:sp>
    </p:spTree>
    <p:extLst>
      <p:ext uri="{BB962C8B-B14F-4D97-AF65-F5344CB8AC3E}">
        <p14:creationId xmlns:p14="http://schemas.microsoft.com/office/powerpoint/2010/main" val="7113373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532303"/>
            <a:ext cx="8764893" cy="834450"/>
          </a:xfrm>
          <a:prstGeom prst="rect">
            <a:avLst/>
          </a:prstGeom>
          <a:solidFill>
            <a:srgbClr val="CCE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260728" y="2626816"/>
            <a:ext cx="8610600" cy="3877985"/>
          </a:xfrm>
          <a:prstGeom prst="rect">
            <a:avLst/>
          </a:prstGeom>
        </p:spPr>
        <p:txBody>
          <a:bodyPr wrap="square">
            <a:spAutoFit/>
          </a:bodyPr>
          <a:lstStyle/>
          <a:p>
            <a:r>
              <a:rPr lang="en-US" sz="1800" dirty="0" smtClean="0">
                <a:latin typeface="Calibri" panose="020F0502020204030204" pitchFamily="34" charset="0"/>
              </a:rPr>
              <a:t>{'and</a:t>
            </a:r>
            <a:r>
              <a:rPr lang="en-US" sz="1800" dirty="0">
                <a:latin typeface="Calibri" panose="020F0502020204030204" pitchFamily="34" charset="0"/>
              </a:rPr>
              <a:t>': 3, '</a:t>
            </a:r>
            <a:r>
              <a:rPr lang="en-US" sz="1800" dirty="0" err="1">
                <a:latin typeface="Calibri" panose="020F0502020204030204" pitchFamily="34" charset="0"/>
              </a:rPr>
              <a:t>poptartful</a:t>
            </a:r>
            <a:r>
              <a:rPr lang="en-US" sz="1800" dirty="0">
                <a:latin typeface="Calibri" panose="020F0502020204030204" pitchFamily="34" charset="0"/>
              </a:rPr>
              <a:t>': 1, 'liked': 1, '</a:t>
            </a:r>
            <a:r>
              <a:rPr lang="en-US" sz="1800" dirty="0" err="1">
                <a:latin typeface="Calibri" panose="020F0502020204030204" pitchFamily="34" charset="0"/>
              </a:rPr>
              <a:t>spamful</a:t>
            </a:r>
            <a:r>
              <a:rPr lang="en-US" sz="1800" dirty="0">
                <a:latin typeface="Calibri" panose="020F0502020204030204" pitchFamily="34" charset="0"/>
              </a:rPr>
              <a:t>': 1, 'like': 2, '': 1, 'spam': 2, '</a:t>
            </a:r>
            <a:r>
              <a:rPr lang="en-US" sz="1800" dirty="0" err="1">
                <a:latin typeface="Calibri" panose="020F0502020204030204" pitchFamily="34" charset="0"/>
              </a:rPr>
              <a:t>i</a:t>
            </a:r>
            <a:r>
              <a:rPr lang="en-US" sz="1800" dirty="0">
                <a:latin typeface="Calibri" panose="020F0502020204030204" pitchFamily="34" charset="0"/>
              </a:rPr>
              <a:t>': 1, '42': 1, 'all': 1, 'thanksgiving': 1, 'will': 1, 'bring': 1, '</a:t>
            </a:r>
            <a:r>
              <a:rPr lang="en-US" sz="1800" dirty="0" err="1">
                <a:latin typeface="Calibri" panose="020F0502020204030204" pitchFamily="34" charset="0"/>
              </a:rPr>
              <a:t>poptarts</a:t>
            </a:r>
            <a:r>
              <a:rPr lang="en-US" sz="1800" dirty="0">
                <a:latin typeface="Calibri" panose="020F0502020204030204" pitchFamily="34" charset="0"/>
              </a:rPr>
              <a:t>': 3, 'spams': 1, 'by': 1, 'are': 2}</a:t>
            </a:r>
          </a:p>
          <a:p>
            <a:endParaRPr lang="en-US" sz="1800" dirty="0">
              <a:latin typeface="Calibri" panose="020F0502020204030204" pitchFamily="34" charset="0"/>
            </a:endParaRPr>
          </a:p>
          <a:p>
            <a:r>
              <a:rPr lang="en-US" dirty="0" smtClean="0">
                <a:latin typeface="Calibri" panose="020F0502020204030204" pitchFamily="34" charset="0"/>
              </a:rPr>
              <a:t>{</a:t>
            </a:r>
            <a:r>
              <a:rPr lang="en-US" dirty="0">
                <a:latin typeface="Calibri" panose="020F0502020204030204" pitchFamily="34" charset="0"/>
              </a:rPr>
              <a:t>0: 1, 1: 1, 2: 2, 3: 6, 4: 5, 5: 3, 7: 1, 8: 3, 10: 1, 12: 1}</a:t>
            </a:r>
          </a:p>
          <a:p>
            <a:endParaRPr lang="en-US" dirty="0" smtClean="0">
              <a:latin typeface="Calibri" panose="020F0502020204030204" pitchFamily="34" charset="0"/>
            </a:endParaRPr>
          </a:p>
          <a:p>
            <a:r>
              <a:rPr lang="en-US" dirty="0" smtClean="0">
                <a:latin typeface="Calibri" panose="020F0502020204030204" pitchFamily="34" charset="0"/>
              </a:rPr>
              <a:t>{</a:t>
            </a:r>
            <a:r>
              <a:rPr lang="en-US" dirty="0">
                <a:latin typeface="Calibri" panose="020F0502020204030204" pitchFamily="34" charset="0"/>
              </a:rPr>
              <a:t>'and': 3, '': 1, 'all': 1, 'like': 3, '</a:t>
            </a:r>
            <a:r>
              <a:rPr lang="en-US" dirty="0" err="1">
                <a:latin typeface="Calibri" panose="020F0502020204030204" pitchFamily="34" charset="0"/>
              </a:rPr>
              <a:t>thanksgiv</a:t>
            </a:r>
            <a:r>
              <a:rPr lang="en-US" dirty="0">
                <a:latin typeface="Calibri" panose="020F0502020204030204" pitchFamily="34" charset="0"/>
              </a:rPr>
              <a:t>': 1, 'spam': 4, '</a:t>
            </a:r>
            <a:r>
              <a:rPr lang="en-US" dirty="0" err="1">
                <a:latin typeface="Calibri" panose="020F0502020204030204" pitchFamily="34" charset="0"/>
              </a:rPr>
              <a:t>i</a:t>
            </a:r>
            <a:r>
              <a:rPr lang="en-US" dirty="0">
                <a:latin typeface="Calibri" panose="020F0502020204030204" pitchFamily="34" charset="0"/>
              </a:rPr>
              <a:t>': 1, '42': 1, 'by': 1, 'will': 1, 'bring': 1, '</a:t>
            </a:r>
            <a:r>
              <a:rPr lang="en-US" dirty="0" err="1">
                <a:latin typeface="Calibri" panose="020F0502020204030204" pitchFamily="34" charset="0"/>
              </a:rPr>
              <a:t>ar</a:t>
            </a:r>
            <a:r>
              <a:rPr lang="en-US" dirty="0">
                <a:latin typeface="Calibri" panose="020F0502020204030204" pitchFamily="34" charset="0"/>
              </a:rPr>
              <a:t>': 2, '</a:t>
            </a:r>
            <a:r>
              <a:rPr lang="en-US" dirty="0" err="1">
                <a:latin typeface="Calibri" panose="020F0502020204030204" pitchFamily="34" charset="0"/>
              </a:rPr>
              <a:t>poptart</a:t>
            </a:r>
            <a:r>
              <a:rPr lang="en-US" dirty="0">
                <a:latin typeface="Calibri" panose="020F0502020204030204" pitchFamily="34" charset="0"/>
              </a:rPr>
              <a:t>': 4}</a:t>
            </a:r>
          </a:p>
          <a:p>
            <a:endParaRPr lang="en-US" dirty="0" smtClean="0">
              <a:latin typeface="Calibri" panose="020F0502020204030204" pitchFamily="34" charset="0"/>
            </a:endParaRPr>
          </a:p>
          <a:p>
            <a:r>
              <a:rPr lang="en-US" dirty="0" smtClean="0">
                <a:latin typeface="Calibri" panose="020F0502020204030204" pitchFamily="34" charset="0"/>
              </a:rPr>
              <a:t>{</a:t>
            </a:r>
            <a:r>
              <a:rPr lang="en-US" dirty="0">
                <a:latin typeface="Calibri" panose="020F0502020204030204" pitchFamily="34" charset="0"/>
              </a:rPr>
              <a:t>12: 1, 5: 1, 7: 1}</a:t>
            </a:r>
          </a:p>
          <a:p>
            <a:endParaRPr lang="en-US" dirty="0">
              <a:latin typeface="Calibri" panose="020F0502020204030204" pitchFamily="34" charset="0"/>
            </a:endParaRPr>
          </a:p>
          <a:p>
            <a:r>
              <a:rPr lang="en-US" dirty="0" smtClean="0">
                <a:latin typeface="Calibri" panose="020F0502020204030204" pitchFamily="34" charset="0"/>
              </a:rPr>
              <a:t>        </a:t>
            </a:r>
            <a:r>
              <a:rPr lang="en-US" dirty="0" smtClean="0">
                <a:latin typeface="Calibri" panose="020F0502020204030204" pitchFamily="34" charset="0"/>
              </a:rPr>
              <a:t>         </a:t>
            </a:r>
            <a:r>
              <a:rPr lang="en-US" dirty="0" smtClean="0">
                <a:latin typeface="Calibri" panose="020F0502020204030204" pitchFamily="34" charset="0"/>
              </a:rPr>
              <a:t>{'!': </a:t>
            </a:r>
            <a:r>
              <a:rPr lang="en-US" dirty="0">
                <a:latin typeface="Calibri" panose="020F0502020204030204" pitchFamily="34" charset="0"/>
              </a:rPr>
              <a:t>1, '-': 2, '?': 1, '_': 2, '.': 1}</a:t>
            </a:r>
            <a:endParaRPr lang="en-US" sz="3200" dirty="0">
              <a:latin typeface="Calibri" panose="020F0502020204030204" pitchFamily="34" charset="0"/>
            </a:endParaRPr>
          </a:p>
        </p:txBody>
      </p:sp>
      <p:sp>
        <p:nvSpPr>
          <p:cNvPr id="4" name="Rectangle 3"/>
          <p:cNvSpPr/>
          <p:nvPr/>
        </p:nvSpPr>
        <p:spPr>
          <a:xfrm>
            <a:off x="350818" y="1447800"/>
            <a:ext cx="2949846" cy="461665"/>
          </a:xfrm>
          <a:prstGeom prst="rect">
            <a:avLst/>
          </a:prstGeom>
          <a:solidFill>
            <a:srgbClr val="FAE9D6"/>
          </a:solidFill>
        </p:spPr>
        <p:txBody>
          <a:bodyPr wrap="none">
            <a:spAutoFit/>
          </a:bodyPr>
          <a:lstStyle/>
          <a:p>
            <a:r>
              <a:rPr lang="en-US" b="1" dirty="0" smtClean="0">
                <a:solidFill>
                  <a:srgbClr val="F6890C"/>
                </a:solidFill>
                <a:latin typeface="Courier New" panose="02070309020205020404" pitchFamily="49" charset="0"/>
                <a:cs typeface="Courier New" panose="02070309020205020404" pitchFamily="49" charset="0"/>
              </a:rPr>
              <a:t>class</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TextModel</a:t>
            </a:r>
            <a:endParaRPr lang="en-US" b="1" dirty="0">
              <a:latin typeface="Courier New" panose="02070309020205020404" pitchFamily="49" charset="0"/>
              <a:cs typeface="Courier New" panose="02070309020205020404" pitchFamily="49" charset="0"/>
            </a:endParaRPr>
          </a:p>
        </p:txBody>
      </p:sp>
      <p:sp>
        <p:nvSpPr>
          <p:cNvPr id="22" name="Rectangle 21"/>
          <p:cNvSpPr/>
          <p:nvPr/>
        </p:nvSpPr>
        <p:spPr>
          <a:xfrm>
            <a:off x="7696200" y="3495503"/>
            <a:ext cx="506870" cy="369332"/>
          </a:xfrm>
          <a:prstGeom prst="rect">
            <a:avLst/>
          </a:prstGeom>
          <a:solidFill>
            <a:srgbClr val="000AF9"/>
          </a:solidFill>
        </p:spPr>
        <p:txBody>
          <a:bodyPr wrap="none">
            <a:spAutoFit/>
          </a:bodyPr>
          <a:lstStyle/>
          <a:p>
            <a:r>
              <a:rPr lang="en-US" sz="1800" b="1" dirty="0" smtClean="0">
                <a:solidFill>
                  <a:schemeClr val="bg1"/>
                </a:solidFill>
                <a:latin typeface="Calibri" panose="020F0502020204030204" pitchFamily="34" charset="0"/>
              </a:rPr>
              <a:t>???</a:t>
            </a:r>
            <a:endParaRPr lang="en-US" sz="1800" b="1" dirty="0">
              <a:solidFill>
                <a:schemeClr val="bg1"/>
              </a:solidFill>
            </a:endParaRPr>
          </a:p>
        </p:txBody>
      </p:sp>
      <p:sp>
        <p:nvSpPr>
          <p:cNvPr id="24" name="Rectangle 23"/>
          <p:cNvSpPr/>
          <p:nvPr/>
        </p:nvSpPr>
        <p:spPr>
          <a:xfrm>
            <a:off x="7396363" y="4745321"/>
            <a:ext cx="506870" cy="369332"/>
          </a:xfrm>
          <a:prstGeom prst="rect">
            <a:avLst/>
          </a:prstGeom>
          <a:solidFill>
            <a:srgbClr val="000AF9"/>
          </a:solidFill>
        </p:spPr>
        <p:txBody>
          <a:bodyPr wrap="none">
            <a:spAutoFit/>
          </a:bodyPr>
          <a:lstStyle/>
          <a:p>
            <a:r>
              <a:rPr lang="en-US" sz="1800" b="1" dirty="0" smtClean="0">
                <a:solidFill>
                  <a:schemeClr val="bg1"/>
                </a:solidFill>
                <a:latin typeface="Calibri" panose="020F0502020204030204" pitchFamily="34" charset="0"/>
              </a:rPr>
              <a:t>???</a:t>
            </a:r>
            <a:endParaRPr lang="en-US" sz="1800" b="1" dirty="0">
              <a:solidFill>
                <a:schemeClr val="bg1"/>
              </a:solidFill>
            </a:endParaRPr>
          </a:p>
        </p:txBody>
      </p:sp>
      <p:sp>
        <p:nvSpPr>
          <p:cNvPr id="25" name="Rectangle 24"/>
          <p:cNvSpPr/>
          <p:nvPr/>
        </p:nvSpPr>
        <p:spPr>
          <a:xfrm>
            <a:off x="2590800" y="5334000"/>
            <a:ext cx="506870" cy="369332"/>
          </a:xfrm>
          <a:prstGeom prst="rect">
            <a:avLst/>
          </a:prstGeom>
          <a:solidFill>
            <a:srgbClr val="000AF9"/>
          </a:solidFill>
        </p:spPr>
        <p:txBody>
          <a:bodyPr wrap="none">
            <a:spAutoFit/>
          </a:bodyPr>
          <a:lstStyle/>
          <a:p>
            <a:r>
              <a:rPr lang="en-US" sz="1800" b="1" dirty="0" smtClean="0">
                <a:solidFill>
                  <a:schemeClr val="bg1"/>
                </a:solidFill>
                <a:latin typeface="Calibri" panose="020F0502020204030204" pitchFamily="34" charset="0"/>
              </a:rPr>
              <a:t>???</a:t>
            </a:r>
            <a:endParaRPr lang="en-US" sz="1800" b="1" dirty="0">
              <a:solidFill>
                <a:schemeClr val="bg1"/>
              </a:solidFill>
            </a:endParaRPr>
          </a:p>
        </p:txBody>
      </p:sp>
      <p:sp>
        <p:nvSpPr>
          <p:cNvPr id="26" name="Rectangle 25"/>
          <p:cNvSpPr/>
          <p:nvPr/>
        </p:nvSpPr>
        <p:spPr>
          <a:xfrm>
            <a:off x="291852" y="6069031"/>
            <a:ext cx="506870" cy="369332"/>
          </a:xfrm>
          <a:prstGeom prst="rect">
            <a:avLst/>
          </a:prstGeom>
          <a:solidFill>
            <a:srgbClr val="000AF9"/>
          </a:solidFill>
        </p:spPr>
        <p:txBody>
          <a:bodyPr wrap="none">
            <a:spAutoFit/>
          </a:bodyPr>
          <a:lstStyle/>
          <a:p>
            <a:r>
              <a:rPr lang="en-US" sz="1800" b="1" dirty="0" smtClean="0">
                <a:solidFill>
                  <a:schemeClr val="bg1"/>
                </a:solidFill>
                <a:latin typeface="Calibri" panose="020F0502020204030204" pitchFamily="34" charset="0"/>
              </a:rPr>
              <a:t>???</a:t>
            </a:r>
            <a:endParaRPr lang="en-US" sz="1800" b="1" dirty="0">
              <a:solidFill>
                <a:schemeClr val="bg1"/>
              </a:solidFill>
            </a:endParaRPr>
          </a:p>
        </p:txBody>
      </p:sp>
      <p:sp>
        <p:nvSpPr>
          <p:cNvPr id="9" name="Rectangle 8"/>
          <p:cNvSpPr/>
          <p:nvPr/>
        </p:nvSpPr>
        <p:spPr>
          <a:xfrm>
            <a:off x="616095" y="1882845"/>
            <a:ext cx="4704365" cy="369332"/>
          </a:xfrm>
          <a:prstGeom prst="rect">
            <a:avLst/>
          </a:prstGeom>
          <a:solidFill>
            <a:srgbClr val="FFEFD7"/>
          </a:solidFill>
        </p:spPr>
        <p:txBody>
          <a:bodyPr wrap="none">
            <a:spAutoFit/>
          </a:bodyPr>
          <a:lstStyle/>
          <a:p>
            <a:r>
              <a:rPr lang="en-US" sz="1800" dirty="0" smtClean="0">
                <a:latin typeface="Calibri" panose="020F0502020204030204" pitchFamily="34" charset="0"/>
              </a:rPr>
              <a:t>... contains at least five Python dictionaries, e.g.,</a:t>
            </a:r>
            <a:endParaRPr lang="en-US" sz="1400" dirty="0">
              <a:latin typeface="Calibri" panose="020F0502020204030204" pitchFamily="34" charset="0"/>
            </a:endParaRPr>
          </a:p>
        </p:txBody>
      </p:sp>
      <p:sp>
        <p:nvSpPr>
          <p:cNvPr id="27" name="Rectangle 26"/>
          <p:cNvSpPr/>
          <p:nvPr/>
        </p:nvSpPr>
        <p:spPr>
          <a:xfrm>
            <a:off x="1066800" y="648237"/>
            <a:ext cx="631903" cy="461665"/>
          </a:xfrm>
          <a:prstGeom prst="rect">
            <a:avLst/>
          </a:prstGeom>
          <a:solidFill>
            <a:srgbClr val="000AF9"/>
          </a:solidFill>
          <a:ln>
            <a:solidFill>
              <a:schemeClr val="bg1"/>
            </a:solidFill>
          </a:ln>
        </p:spPr>
        <p:txBody>
          <a:bodyPr wrap="none">
            <a:spAutoFit/>
          </a:bodyPr>
          <a:lstStyle/>
          <a:p>
            <a:pPr algn="ctr"/>
            <a:r>
              <a:rPr lang="en-US" b="1" dirty="0" smtClean="0">
                <a:solidFill>
                  <a:schemeClr val="bg1"/>
                </a:solidFill>
                <a:latin typeface="Calibri" panose="020F0502020204030204" pitchFamily="34" charset="0"/>
              </a:rPr>
              <a:t>File</a:t>
            </a:r>
            <a:endParaRPr lang="en-US" sz="1800" b="1" dirty="0">
              <a:solidFill>
                <a:schemeClr val="bg1"/>
              </a:solidFill>
              <a:latin typeface="Calibri" panose="020F0502020204030204" pitchFamily="34" charset="0"/>
            </a:endParaRPr>
          </a:p>
        </p:txBody>
      </p:sp>
      <p:sp>
        <p:nvSpPr>
          <p:cNvPr id="10" name="Rectangle 9"/>
          <p:cNvSpPr/>
          <p:nvPr/>
        </p:nvSpPr>
        <p:spPr>
          <a:xfrm>
            <a:off x="990600" y="149831"/>
            <a:ext cx="7989144" cy="1015663"/>
          </a:xfrm>
          <a:prstGeom prst="rect">
            <a:avLst/>
          </a:prstGeom>
          <a:ln>
            <a:solidFill>
              <a:srgbClr val="000AF9"/>
            </a:solidFill>
          </a:ln>
        </p:spPr>
        <p:txBody>
          <a:bodyPr wrap="square">
            <a:spAutoFit/>
          </a:bodyPr>
          <a:lstStyle/>
          <a:p>
            <a:pPr algn="r"/>
            <a:r>
              <a:rPr lang="en-US" sz="2000" dirty="0">
                <a:latin typeface="Consolas" panose="020B0609020204030204" pitchFamily="49" charset="0"/>
              </a:rPr>
              <a:t>I like </a:t>
            </a:r>
            <a:r>
              <a:rPr lang="en-US" sz="2000" dirty="0" err="1">
                <a:latin typeface="Consolas" panose="020B0609020204030204" pitchFamily="49" charset="0"/>
              </a:rPr>
              <a:t>poptarts</a:t>
            </a:r>
            <a:r>
              <a:rPr lang="en-US" sz="2000" dirty="0">
                <a:latin typeface="Consolas" panose="020B0609020204030204" pitchFamily="49" charset="0"/>
              </a:rPr>
              <a:t> and 42 and spam. </a:t>
            </a:r>
            <a:r>
              <a:rPr lang="en-US" sz="2000" dirty="0" err="1">
                <a:latin typeface="Consolas" panose="020B0609020204030204" pitchFamily="49" charset="0"/>
              </a:rPr>
              <a:t>Spamful</a:t>
            </a:r>
            <a:r>
              <a:rPr lang="en-US" sz="2000" dirty="0">
                <a:latin typeface="Consolas" panose="020B0609020204030204" pitchFamily="49" charset="0"/>
              </a:rPr>
              <a:t> </a:t>
            </a:r>
            <a:r>
              <a:rPr lang="en-US" sz="2000" dirty="0" err="1">
                <a:latin typeface="Consolas" panose="020B0609020204030204" pitchFamily="49" charset="0"/>
              </a:rPr>
              <a:t>poptarts</a:t>
            </a:r>
            <a:r>
              <a:rPr lang="en-US" sz="2000" dirty="0">
                <a:latin typeface="Consolas" panose="020B0609020204030204" pitchFamily="49" charset="0"/>
              </a:rPr>
              <a:t> are </a:t>
            </a:r>
            <a:r>
              <a:rPr lang="en-US" sz="2000" dirty="0" smtClean="0">
                <a:latin typeface="Consolas" panose="020B0609020204030204" pitchFamily="49" charset="0"/>
              </a:rPr>
              <a:t>like </a:t>
            </a:r>
            <a:r>
              <a:rPr lang="en-US" sz="2000" dirty="0" err="1">
                <a:latin typeface="Consolas" panose="020B0609020204030204" pitchFamily="49" charset="0"/>
              </a:rPr>
              <a:t>poptartful</a:t>
            </a:r>
            <a:r>
              <a:rPr lang="en-US" sz="2000" dirty="0">
                <a:latin typeface="Consolas" panose="020B0609020204030204" pitchFamily="49" charset="0"/>
              </a:rPr>
              <a:t> spams -- and are liked by all! </a:t>
            </a:r>
            <a:r>
              <a:rPr lang="en-US" sz="2000" dirty="0" smtClean="0">
                <a:latin typeface="Consolas" panose="020B0609020204030204" pitchFamily="49" charset="0"/>
              </a:rPr>
              <a:t> </a:t>
            </a:r>
          </a:p>
          <a:p>
            <a:pPr algn="r"/>
            <a:r>
              <a:rPr lang="en-US" sz="2000" dirty="0" smtClean="0">
                <a:latin typeface="Consolas" panose="020B0609020204030204" pitchFamily="49" charset="0"/>
              </a:rPr>
              <a:t>Will </a:t>
            </a:r>
            <a:r>
              <a:rPr lang="en-US" sz="2000" dirty="0">
                <a:latin typeface="Consolas" panose="020B0609020204030204" pitchFamily="49" charset="0"/>
              </a:rPr>
              <a:t>_Thanksgiving_ bring spam </a:t>
            </a:r>
            <a:r>
              <a:rPr lang="en-US" sz="2000" dirty="0" err="1">
                <a:latin typeface="Consolas" panose="020B0609020204030204" pitchFamily="49" charset="0"/>
              </a:rPr>
              <a:t>poptarts</a:t>
            </a:r>
            <a:r>
              <a:rPr lang="en-US" sz="2000" dirty="0">
                <a:latin typeface="Consolas" panose="020B0609020204030204" pitchFamily="49" charset="0"/>
              </a:rPr>
              <a:t>? </a:t>
            </a:r>
          </a:p>
        </p:txBody>
      </p:sp>
      <p:sp>
        <p:nvSpPr>
          <p:cNvPr id="28" name="Down Arrow 27"/>
          <p:cNvSpPr/>
          <p:nvPr/>
        </p:nvSpPr>
        <p:spPr>
          <a:xfrm>
            <a:off x="3750545" y="1240163"/>
            <a:ext cx="784301" cy="711926"/>
          </a:xfrm>
          <a:prstGeom prst="downArrow">
            <a:avLst/>
          </a:prstGeom>
          <a:solidFill>
            <a:srgbClr val="FAE9D6"/>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889174" y="2257484"/>
            <a:ext cx="2028119" cy="369332"/>
          </a:xfrm>
          <a:prstGeom prst="rect">
            <a:avLst/>
          </a:prstGeom>
          <a:solidFill>
            <a:srgbClr val="CCECFF"/>
          </a:solidFill>
        </p:spPr>
        <p:txBody>
          <a:bodyPr wrap="none">
            <a:spAutoFit/>
          </a:bodyPr>
          <a:lstStyle/>
          <a:p>
            <a:r>
              <a:rPr lang="en-US" sz="1800" b="1" dirty="0" smtClean="0">
                <a:solidFill>
                  <a:schemeClr val="tx1">
                    <a:lumMod val="50000"/>
                    <a:lumOff val="50000"/>
                  </a:schemeClr>
                </a:solidFill>
                <a:latin typeface="Calibri" panose="020F0502020204030204" pitchFamily="34" charset="0"/>
              </a:rPr>
              <a:t>count of each word</a:t>
            </a:r>
            <a:endParaRPr lang="en-US" sz="1800" b="1" dirty="0">
              <a:solidFill>
                <a:schemeClr val="tx1">
                  <a:lumMod val="50000"/>
                  <a:lumOff val="50000"/>
                </a:schemeClr>
              </a:solidFill>
            </a:endParaRPr>
          </a:p>
        </p:txBody>
      </p:sp>
      <p:sp>
        <p:nvSpPr>
          <p:cNvPr id="15" name="TextBox 14"/>
          <p:cNvSpPr txBox="1"/>
          <p:nvPr/>
        </p:nvSpPr>
        <p:spPr>
          <a:xfrm>
            <a:off x="5642683" y="5990846"/>
            <a:ext cx="3308851" cy="707886"/>
          </a:xfrm>
          <a:prstGeom prst="rect">
            <a:avLst/>
          </a:prstGeom>
          <a:solidFill>
            <a:srgbClr val="FAE9D6"/>
          </a:solidFill>
        </p:spPr>
        <p:txBody>
          <a:bodyPr wrap="square" rtlCol="0">
            <a:spAutoFit/>
          </a:bodyPr>
          <a:lstStyle/>
          <a:p>
            <a:pPr algn="ctr"/>
            <a:r>
              <a:rPr lang="en-US" sz="2000" b="1" i="1" dirty="0" smtClean="0">
                <a:solidFill>
                  <a:srgbClr val="000AF9"/>
                </a:solidFill>
                <a:latin typeface="Cambria" panose="02040503050406030204" pitchFamily="18" charset="0"/>
              </a:rPr>
              <a:t>What are these four other dictionaries counting?!</a:t>
            </a:r>
            <a:endParaRPr lang="en-US" sz="2000" b="1" i="1" dirty="0">
              <a:solidFill>
                <a:srgbClr val="000AF9"/>
              </a:solidFill>
              <a:latin typeface="Cambria" panose="02040503050406030204" pitchFamily="18" charset="0"/>
            </a:endParaRPr>
          </a:p>
        </p:txBody>
      </p:sp>
    </p:spTree>
    <p:extLst>
      <p:ext uri="{BB962C8B-B14F-4D97-AF65-F5344CB8AC3E}">
        <p14:creationId xmlns:p14="http://schemas.microsoft.com/office/powerpoint/2010/main" val="26424842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532303"/>
            <a:ext cx="8764893" cy="834450"/>
          </a:xfrm>
          <a:prstGeom prst="rect">
            <a:avLst/>
          </a:prstGeom>
          <a:solidFill>
            <a:srgbClr val="CCE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260728" y="2626816"/>
            <a:ext cx="8610600" cy="3877985"/>
          </a:xfrm>
          <a:prstGeom prst="rect">
            <a:avLst/>
          </a:prstGeom>
        </p:spPr>
        <p:txBody>
          <a:bodyPr wrap="square">
            <a:spAutoFit/>
          </a:bodyPr>
          <a:lstStyle/>
          <a:p>
            <a:r>
              <a:rPr lang="en-US" sz="1800" dirty="0" smtClean="0">
                <a:latin typeface="Calibri" panose="020F0502020204030204" pitchFamily="34" charset="0"/>
              </a:rPr>
              <a:t>{'and</a:t>
            </a:r>
            <a:r>
              <a:rPr lang="en-US" sz="1800" dirty="0">
                <a:latin typeface="Calibri" panose="020F0502020204030204" pitchFamily="34" charset="0"/>
              </a:rPr>
              <a:t>': 3, '</a:t>
            </a:r>
            <a:r>
              <a:rPr lang="en-US" sz="1800" dirty="0" err="1">
                <a:latin typeface="Calibri" panose="020F0502020204030204" pitchFamily="34" charset="0"/>
              </a:rPr>
              <a:t>poptartful</a:t>
            </a:r>
            <a:r>
              <a:rPr lang="en-US" sz="1800" dirty="0">
                <a:latin typeface="Calibri" panose="020F0502020204030204" pitchFamily="34" charset="0"/>
              </a:rPr>
              <a:t>': 1, 'liked': 1, '</a:t>
            </a:r>
            <a:r>
              <a:rPr lang="en-US" sz="1800" dirty="0" err="1">
                <a:latin typeface="Calibri" panose="020F0502020204030204" pitchFamily="34" charset="0"/>
              </a:rPr>
              <a:t>spamful</a:t>
            </a:r>
            <a:r>
              <a:rPr lang="en-US" sz="1800" dirty="0">
                <a:latin typeface="Calibri" panose="020F0502020204030204" pitchFamily="34" charset="0"/>
              </a:rPr>
              <a:t>': 1, 'like': 2, '': 1, 'spam': 2, '</a:t>
            </a:r>
            <a:r>
              <a:rPr lang="en-US" sz="1800" dirty="0" err="1">
                <a:latin typeface="Calibri" panose="020F0502020204030204" pitchFamily="34" charset="0"/>
              </a:rPr>
              <a:t>i</a:t>
            </a:r>
            <a:r>
              <a:rPr lang="en-US" sz="1800" dirty="0">
                <a:latin typeface="Calibri" panose="020F0502020204030204" pitchFamily="34" charset="0"/>
              </a:rPr>
              <a:t>': 1, '42': 1, 'all': 1, 'thanksgiving': 1, 'will': 1, 'bring': 1, '</a:t>
            </a:r>
            <a:r>
              <a:rPr lang="en-US" sz="1800" dirty="0" err="1">
                <a:latin typeface="Calibri" panose="020F0502020204030204" pitchFamily="34" charset="0"/>
              </a:rPr>
              <a:t>poptarts</a:t>
            </a:r>
            <a:r>
              <a:rPr lang="en-US" sz="1800" dirty="0">
                <a:latin typeface="Calibri" panose="020F0502020204030204" pitchFamily="34" charset="0"/>
              </a:rPr>
              <a:t>': 3, 'spams': 1, 'by': 1, 'are': 2}</a:t>
            </a:r>
          </a:p>
          <a:p>
            <a:endParaRPr lang="en-US" sz="1800" dirty="0">
              <a:latin typeface="Calibri" panose="020F0502020204030204" pitchFamily="34" charset="0"/>
            </a:endParaRPr>
          </a:p>
          <a:p>
            <a:r>
              <a:rPr lang="en-US" dirty="0" smtClean="0">
                <a:latin typeface="Calibri" panose="020F0502020204030204" pitchFamily="34" charset="0"/>
              </a:rPr>
              <a:t>{</a:t>
            </a:r>
            <a:r>
              <a:rPr lang="en-US" dirty="0">
                <a:latin typeface="Calibri" panose="020F0502020204030204" pitchFamily="34" charset="0"/>
              </a:rPr>
              <a:t>0: 1, 1: 1, 2: 2, 3: 6, 4: 5, 5: 3, 7: 1, 8: 3, 10: 1, 12: 1}</a:t>
            </a:r>
          </a:p>
          <a:p>
            <a:endParaRPr lang="en-US" dirty="0" smtClean="0">
              <a:latin typeface="Calibri" panose="020F0502020204030204" pitchFamily="34" charset="0"/>
            </a:endParaRPr>
          </a:p>
          <a:p>
            <a:r>
              <a:rPr lang="en-US" dirty="0" smtClean="0">
                <a:latin typeface="Calibri" panose="020F0502020204030204" pitchFamily="34" charset="0"/>
              </a:rPr>
              <a:t>{</a:t>
            </a:r>
            <a:r>
              <a:rPr lang="en-US" dirty="0">
                <a:latin typeface="Calibri" panose="020F0502020204030204" pitchFamily="34" charset="0"/>
              </a:rPr>
              <a:t>'and': 3, '': 1, 'all': 1, 'like': 3, '</a:t>
            </a:r>
            <a:r>
              <a:rPr lang="en-US" dirty="0" err="1">
                <a:latin typeface="Calibri" panose="020F0502020204030204" pitchFamily="34" charset="0"/>
              </a:rPr>
              <a:t>thanksgiv</a:t>
            </a:r>
            <a:r>
              <a:rPr lang="en-US" dirty="0">
                <a:latin typeface="Calibri" panose="020F0502020204030204" pitchFamily="34" charset="0"/>
              </a:rPr>
              <a:t>': 1, 'spam': 4, '</a:t>
            </a:r>
            <a:r>
              <a:rPr lang="en-US" dirty="0" err="1">
                <a:latin typeface="Calibri" panose="020F0502020204030204" pitchFamily="34" charset="0"/>
              </a:rPr>
              <a:t>i</a:t>
            </a:r>
            <a:r>
              <a:rPr lang="en-US" dirty="0">
                <a:latin typeface="Calibri" panose="020F0502020204030204" pitchFamily="34" charset="0"/>
              </a:rPr>
              <a:t>': 1, '42': 1, 'by': 1, 'will': 1, 'bring': 1, '</a:t>
            </a:r>
            <a:r>
              <a:rPr lang="en-US" dirty="0" err="1">
                <a:latin typeface="Calibri" panose="020F0502020204030204" pitchFamily="34" charset="0"/>
              </a:rPr>
              <a:t>ar</a:t>
            </a:r>
            <a:r>
              <a:rPr lang="en-US" dirty="0">
                <a:latin typeface="Calibri" panose="020F0502020204030204" pitchFamily="34" charset="0"/>
              </a:rPr>
              <a:t>': 2, '</a:t>
            </a:r>
            <a:r>
              <a:rPr lang="en-US" dirty="0" err="1">
                <a:latin typeface="Calibri" panose="020F0502020204030204" pitchFamily="34" charset="0"/>
              </a:rPr>
              <a:t>poptart</a:t>
            </a:r>
            <a:r>
              <a:rPr lang="en-US" dirty="0">
                <a:latin typeface="Calibri" panose="020F0502020204030204" pitchFamily="34" charset="0"/>
              </a:rPr>
              <a:t>': 4}</a:t>
            </a:r>
          </a:p>
          <a:p>
            <a:endParaRPr lang="en-US" dirty="0" smtClean="0">
              <a:latin typeface="Calibri" panose="020F0502020204030204" pitchFamily="34" charset="0"/>
            </a:endParaRPr>
          </a:p>
          <a:p>
            <a:r>
              <a:rPr lang="en-US" dirty="0" smtClean="0">
                <a:latin typeface="Calibri" panose="020F0502020204030204" pitchFamily="34" charset="0"/>
              </a:rPr>
              <a:t>{</a:t>
            </a:r>
            <a:r>
              <a:rPr lang="en-US" dirty="0">
                <a:latin typeface="Calibri" panose="020F0502020204030204" pitchFamily="34" charset="0"/>
              </a:rPr>
              <a:t>12: 1, 5: 1, 7: 1}</a:t>
            </a:r>
          </a:p>
          <a:p>
            <a:endParaRPr lang="en-US" dirty="0">
              <a:latin typeface="Calibri" panose="020F0502020204030204" pitchFamily="34" charset="0"/>
            </a:endParaRPr>
          </a:p>
          <a:p>
            <a:r>
              <a:rPr lang="en-US" dirty="0" smtClean="0">
                <a:latin typeface="Calibri" panose="020F0502020204030204" pitchFamily="34" charset="0"/>
              </a:rPr>
              <a:t>                 </a:t>
            </a:r>
            <a:r>
              <a:rPr lang="en-US" dirty="0" smtClean="0">
                <a:latin typeface="Calibri" panose="020F0502020204030204" pitchFamily="34" charset="0"/>
              </a:rPr>
              <a:t>{'!': </a:t>
            </a:r>
            <a:r>
              <a:rPr lang="en-US" dirty="0">
                <a:latin typeface="Calibri" panose="020F0502020204030204" pitchFamily="34" charset="0"/>
              </a:rPr>
              <a:t>1, '-': 2, '?': 1, '_': 2, '.': 1}</a:t>
            </a:r>
            <a:endParaRPr lang="en-US" sz="3200" dirty="0">
              <a:latin typeface="Calibri" panose="020F0502020204030204" pitchFamily="34" charset="0"/>
            </a:endParaRPr>
          </a:p>
        </p:txBody>
      </p:sp>
      <p:sp>
        <p:nvSpPr>
          <p:cNvPr id="4" name="Rectangle 3"/>
          <p:cNvSpPr/>
          <p:nvPr/>
        </p:nvSpPr>
        <p:spPr>
          <a:xfrm>
            <a:off x="350818" y="1447800"/>
            <a:ext cx="2949846" cy="461665"/>
          </a:xfrm>
          <a:prstGeom prst="rect">
            <a:avLst/>
          </a:prstGeom>
          <a:solidFill>
            <a:srgbClr val="FAE9D6"/>
          </a:solidFill>
        </p:spPr>
        <p:txBody>
          <a:bodyPr wrap="none">
            <a:spAutoFit/>
          </a:bodyPr>
          <a:lstStyle/>
          <a:p>
            <a:r>
              <a:rPr lang="en-US" b="1" dirty="0" smtClean="0">
                <a:solidFill>
                  <a:srgbClr val="F6890C"/>
                </a:solidFill>
                <a:latin typeface="Courier New" panose="02070309020205020404" pitchFamily="49" charset="0"/>
                <a:cs typeface="Courier New" panose="02070309020205020404" pitchFamily="49" charset="0"/>
              </a:rPr>
              <a:t>class</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TextModel</a:t>
            </a:r>
            <a:endParaRPr lang="en-US" b="1" dirty="0">
              <a:latin typeface="Courier New" panose="02070309020205020404" pitchFamily="49" charset="0"/>
              <a:cs typeface="Courier New" panose="02070309020205020404" pitchFamily="49" charset="0"/>
            </a:endParaRPr>
          </a:p>
        </p:txBody>
      </p:sp>
      <p:sp>
        <p:nvSpPr>
          <p:cNvPr id="9" name="Rectangle 8"/>
          <p:cNvSpPr/>
          <p:nvPr/>
        </p:nvSpPr>
        <p:spPr>
          <a:xfrm>
            <a:off x="616095" y="1882845"/>
            <a:ext cx="4704365" cy="369332"/>
          </a:xfrm>
          <a:prstGeom prst="rect">
            <a:avLst/>
          </a:prstGeom>
          <a:solidFill>
            <a:srgbClr val="FFEFD7"/>
          </a:solidFill>
        </p:spPr>
        <p:txBody>
          <a:bodyPr wrap="none">
            <a:spAutoFit/>
          </a:bodyPr>
          <a:lstStyle/>
          <a:p>
            <a:r>
              <a:rPr lang="en-US" sz="1800" dirty="0" smtClean="0">
                <a:latin typeface="Calibri" panose="020F0502020204030204" pitchFamily="34" charset="0"/>
              </a:rPr>
              <a:t>... contains at least five Python dictionaries, e.g.,</a:t>
            </a:r>
            <a:endParaRPr lang="en-US" sz="1400" dirty="0">
              <a:latin typeface="Calibri" panose="020F0502020204030204" pitchFamily="34" charset="0"/>
            </a:endParaRPr>
          </a:p>
        </p:txBody>
      </p:sp>
      <p:sp>
        <p:nvSpPr>
          <p:cNvPr id="27" name="Rectangle 26"/>
          <p:cNvSpPr/>
          <p:nvPr/>
        </p:nvSpPr>
        <p:spPr>
          <a:xfrm>
            <a:off x="1066800" y="648237"/>
            <a:ext cx="631903" cy="461665"/>
          </a:xfrm>
          <a:prstGeom prst="rect">
            <a:avLst/>
          </a:prstGeom>
          <a:solidFill>
            <a:srgbClr val="000AF9"/>
          </a:solidFill>
          <a:ln>
            <a:solidFill>
              <a:schemeClr val="bg1"/>
            </a:solidFill>
          </a:ln>
        </p:spPr>
        <p:txBody>
          <a:bodyPr wrap="none">
            <a:spAutoFit/>
          </a:bodyPr>
          <a:lstStyle/>
          <a:p>
            <a:pPr algn="ctr"/>
            <a:r>
              <a:rPr lang="en-US" b="1" dirty="0" smtClean="0">
                <a:solidFill>
                  <a:schemeClr val="bg1"/>
                </a:solidFill>
                <a:latin typeface="Calibri" panose="020F0502020204030204" pitchFamily="34" charset="0"/>
              </a:rPr>
              <a:t>File</a:t>
            </a:r>
            <a:endParaRPr lang="en-US" sz="1800" b="1" dirty="0">
              <a:solidFill>
                <a:schemeClr val="bg1"/>
              </a:solidFill>
              <a:latin typeface="Calibri" panose="020F0502020204030204" pitchFamily="34" charset="0"/>
            </a:endParaRPr>
          </a:p>
        </p:txBody>
      </p:sp>
      <p:sp>
        <p:nvSpPr>
          <p:cNvPr id="10" name="Rectangle 9"/>
          <p:cNvSpPr/>
          <p:nvPr/>
        </p:nvSpPr>
        <p:spPr>
          <a:xfrm>
            <a:off x="990600" y="149831"/>
            <a:ext cx="7989144" cy="1015663"/>
          </a:xfrm>
          <a:prstGeom prst="rect">
            <a:avLst/>
          </a:prstGeom>
          <a:ln>
            <a:solidFill>
              <a:srgbClr val="000AF9"/>
            </a:solidFill>
          </a:ln>
        </p:spPr>
        <p:txBody>
          <a:bodyPr wrap="square">
            <a:spAutoFit/>
          </a:bodyPr>
          <a:lstStyle/>
          <a:p>
            <a:pPr algn="r"/>
            <a:r>
              <a:rPr lang="en-US" sz="2000" dirty="0">
                <a:latin typeface="Consolas" panose="020B0609020204030204" pitchFamily="49" charset="0"/>
              </a:rPr>
              <a:t>I like </a:t>
            </a:r>
            <a:r>
              <a:rPr lang="en-US" sz="2000" dirty="0" err="1">
                <a:latin typeface="Consolas" panose="020B0609020204030204" pitchFamily="49" charset="0"/>
              </a:rPr>
              <a:t>poptarts</a:t>
            </a:r>
            <a:r>
              <a:rPr lang="en-US" sz="2000" dirty="0">
                <a:latin typeface="Consolas" panose="020B0609020204030204" pitchFamily="49" charset="0"/>
              </a:rPr>
              <a:t> and 42 and spam. </a:t>
            </a:r>
            <a:r>
              <a:rPr lang="en-US" sz="2000" dirty="0" err="1">
                <a:latin typeface="Consolas" panose="020B0609020204030204" pitchFamily="49" charset="0"/>
              </a:rPr>
              <a:t>Spamful</a:t>
            </a:r>
            <a:r>
              <a:rPr lang="en-US" sz="2000" dirty="0">
                <a:latin typeface="Consolas" panose="020B0609020204030204" pitchFamily="49" charset="0"/>
              </a:rPr>
              <a:t> </a:t>
            </a:r>
            <a:r>
              <a:rPr lang="en-US" sz="2000" dirty="0" err="1">
                <a:latin typeface="Consolas" panose="020B0609020204030204" pitchFamily="49" charset="0"/>
              </a:rPr>
              <a:t>poptarts</a:t>
            </a:r>
            <a:r>
              <a:rPr lang="en-US" sz="2000" dirty="0">
                <a:latin typeface="Consolas" panose="020B0609020204030204" pitchFamily="49" charset="0"/>
              </a:rPr>
              <a:t> are </a:t>
            </a:r>
            <a:r>
              <a:rPr lang="en-US" sz="2000" dirty="0" smtClean="0">
                <a:latin typeface="Consolas" panose="020B0609020204030204" pitchFamily="49" charset="0"/>
              </a:rPr>
              <a:t>like </a:t>
            </a:r>
            <a:r>
              <a:rPr lang="en-US" sz="2000" dirty="0" err="1">
                <a:latin typeface="Consolas" panose="020B0609020204030204" pitchFamily="49" charset="0"/>
              </a:rPr>
              <a:t>poptartful</a:t>
            </a:r>
            <a:r>
              <a:rPr lang="en-US" sz="2000" dirty="0">
                <a:latin typeface="Consolas" panose="020B0609020204030204" pitchFamily="49" charset="0"/>
              </a:rPr>
              <a:t> spams -- and are liked by all! </a:t>
            </a:r>
            <a:r>
              <a:rPr lang="en-US" sz="2000" dirty="0" smtClean="0">
                <a:latin typeface="Consolas" panose="020B0609020204030204" pitchFamily="49" charset="0"/>
              </a:rPr>
              <a:t> </a:t>
            </a:r>
          </a:p>
          <a:p>
            <a:pPr algn="r"/>
            <a:r>
              <a:rPr lang="en-US" sz="2000" dirty="0" smtClean="0">
                <a:latin typeface="Consolas" panose="020B0609020204030204" pitchFamily="49" charset="0"/>
              </a:rPr>
              <a:t>Will </a:t>
            </a:r>
            <a:r>
              <a:rPr lang="en-US" sz="2000" dirty="0">
                <a:latin typeface="Consolas" panose="020B0609020204030204" pitchFamily="49" charset="0"/>
              </a:rPr>
              <a:t>_Thanksgiving_ bring spam </a:t>
            </a:r>
            <a:r>
              <a:rPr lang="en-US" sz="2000" dirty="0" err="1">
                <a:latin typeface="Consolas" panose="020B0609020204030204" pitchFamily="49" charset="0"/>
              </a:rPr>
              <a:t>poptarts</a:t>
            </a:r>
            <a:r>
              <a:rPr lang="en-US" sz="2000" dirty="0">
                <a:latin typeface="Consolas" panose="020B0609020204030204" pitchFamily="49" charset="0"/>
              </a:rPr>
              <a:t>? </a:t>
            </a:r>
          </a:p>
        </p:txBody>
      </p:sp>
      <p:sp>
        <p:nvSpPr>
          <p:cNvPr id="28" name="Down Arrow 27"/>
          <p:cNvSpPr/>
          <p:nvPr/>
        </p:nvSpPr>
        <p:spPr>
          <a:xfrm>
            <a:off x="3750545" y="1240163"/>
            <a:ext cx="784301" cy="711926"/>
          </a:xfrm>
          <a:prstGeom prst="downArrow">
            <a:avLst/>
          </a:prstGeom>
          <a:solidFill>
            <a:srgbClr val="FAE9D6"/>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889174" y="2257484"/>
            <a:ext cx="2028119" cy="369332"/>
          </a:xfrm>
          <a:prstGeom prst="rect">
            <a:avLst/>
          </a:prstGeom>
          <a:solidFill>
            <a:srgbClr val="CCECFF"/>
          </a:solidFill>
        </p:spPr>
        <p:txBody>
          <a:bodyPr wrap="none">
            <a:spAutoFit/>
          </a:bodyPr>
          <a:lstStyle/>
          <a:p>
            <a:r>
              <a:rPr lang="en-US" sz="1800" b="1" dirty="0" smtClean="0">
                <a:solidFill>
                  <a:schemeClr val="tx1">
                    <a:lumMod val="50000"/>
                    <a:lumOff val="50000"/>
                  </a:schemeClr>
                </a:solidFill>
                <a:latin typeface="Calibri" panose="020F0502020204030204" pitchFamily="34" charset="0"/>
              </a:rPr>
              <a:t>count of each word</a:t>
            </a:r>
            <a:endParaRPr lang="en-US" sz="1800" b="1" dirty="0">
              <a:solidFill>
                <a:schemeClr val="tx1">
                  <a:lumMod val="50000"/>
                  <a:lumOff val="50000"/>
                </a:schemeClr>
              </a:solidFill>
            </a:endParaRPr>
          </a:p>
        </p:txBody>
      </p:sp>
      <p:sp>
        <p:nvSpPr>
          <p:cNvPr id="15" name="TextBox 14"/>
          <p:cNvSpPr txBox="1"/>
          <p:nvPr/>
        </p:nvSpPr>
        <p:spPr>
          <a:xfrm>
            <a:off x="5642683" y="5990846"/>
            <a:ext cx="3308851" cy="707886"/>
          </a:xfrm>
          <a:prstGeom prst="rect">
            <a:avLst/>
          </a:prstGeom>
          <a:solidFill>
            <a:srgbClr val="FAE9D6"/>
          </a:solidFill>
        </p:spPr>
        <p:txBody>
          <a:bodyPr wrap="square" rtlCol="0">
            <a:spAutoFit/>
          </a:bodyPr>
          <a:lstStyle/>
          <a:p>
            <a:pPr algn="ctr"/>
            <a:r>
              <a:rPr lang="en-US" sz="2000" b="1" i="1" dirty="0" smtClean="0">
                <a:solidFill>
                  <a:srgbClr val="000AF9"/>
                </a:solidFill>
                <a:latin typeface="Cambria" panose="02040503050406030204" pitchFamily="18" charset="0"/>
              </a:rPr>
              <a:t>What are these four other dictionaries counting?!</a:t>
            </a:r>
            <a:endParaRPr lang="en-US" sz="2000" b="1" i="1" dirty="0">
              <a:solidFill>
                <a:srgbClr val="000AF9"/>
              </a:solidFill>
              <a:latin typeface="Cambria" panose="02040503050406030204" pitchFamily="18" charset="0"/>
            </a:endParaRPr>
          </a:p>
        </p:txBody>
      </p:sp>
      <p:sp>
        <p:nvSpPr>
          <p:cNvPr id="16" name="Rectangle 15"/>
          <p:cNvSpPr/>
          <p:nvPr/>
        </p:nvSpPr>
        <p:spPr>
          <a:xfrm>
            <a:off x="113763" y="6069031"/>
            <a:ext cx="1349537" cy="369332"/>
          </a:xfrm>
          <a:prstGeom prst="rect">
            <a:avLst/>
          </a:prstGeom>
          <a:solidFill>
            <a:srgbClr val="000AF9"/>
          </a:solidFill>
        </p:spPr>
        <p:txBody>
          <a:bodyPr wrap="none">
            <a:spAutoFit/>
          </a:bodyPr>
          <a:lstStyle/>
          <a:p>
            <a:r>
              <a:rPr lang="en-US" sz="1800" b="1" dirty="0" smtClean="0">
                <a:solidFill>
                  <a:schemeClr val="bg1"/>
                </a:solidFill>
                <a:latin typeface="Calibri" panose="020F0502020204030204" pitchFamily="34" charset="0"/>
              </a:rPr>
              <a:t>punctuation</a:t>
            </a:r>
            <a:endParaRPr lang="en-US" sz="1800" b="1" dirty="0">
              <a:solidFill>
                <a:schemeClr val="bg1"/>
              </a:solidFill>
            </a:endParaRPr>
          </a:p>
        </p:txBody>
      </p:sp>
      <p:sp>
        <p:nvSpPr>
          <p:cNvPr id="17" name="Rectangle 16"/>
          <p:cNvSpPr/>
          <p:nvPr/>
        </p:nvSpPr>
        <p:spPr>
          <a:xfrm>
            <a:off x="6985716" y="3495503"/>
            <a:ext cx="1430200" cy="369332"/>
          </a:xfrm>
          <a:prstGeom prst="rect">
            <a:avLst/>
          </a:prstGeom>
          <a:solidFill>
            <a:srgbClr val="000AF9"/>
          </a:solidFill>
        </p:spPr>
        <p:txBody>
          <a:bodyPr wrap="none">
            <a:spAutoFit/>
          </a:bodyPr>
          <a:lstStyle/>
          <a:p>
            <a:pPr algn="ctr"/>
            <a:r>
              <a:rPr lang="en-US" sz="1800" b="1" dirty="0" smtClean="0">
                <a:solidFill>
                  <a:schemeClr val="bg1"/>
                </a:solidFill>
                <a:latin typeface="Calibri" panose="020F0502020204030204" pitchFamily="34" charset="0"/>
              </a:rPr>
              <a:t>word lengths</a:t>
            </a:r>
            <a:endParaRPr lang="en-US" sz="1800" b="1" dirty="0">
              <a:solidFill>
                <a:schemeClr val="bg1"/>
              </a:solidFill>
            </a:endParaRPr>
          </a:p>
        </p:txBody>
      </p:sp>
      <p:sp>
        <p:nvSpPr>
          <p:cNvPr id="18" name="Rectangle 17"/>
          <p:cNvSpPr/>
          <p:nvPr/>
        </p:nvSpPr>
        <p:spPr>
          <a:xfrm>
            <a:off x="8124042" y="4724400"/>
            <a:ext cx="745140" cy="369332"/>
          </a:xfrm>
          <a:prstGeom prst="rect">
            <a:avLst/>
          </a:prstGeom>
          <a:solidFill>
            <a:srgbClr val="000AF9"/>
          </a:solidFill>
        </p:spPr>
        <p:txBody>
          <a:bodyPr wrap="none">
            <a:spAutoFit/>
          </a:bodyPr>
          <a:lstStyle/>
          <a:p>
            <a:pPr algn="ctr"/>
            <a:r>
              <a:rPr lang="en-US" sz="1800" b="1" dirty="0" smtClean="0">
                <a:solidFill>
                  <a:schemeClr val="bg1"/>
                </a:solidFill>
                <a:latin typeface="Calibri" panose="020F0502020204030204" pitchFamily="34" charset="0"/>
              </a:rPr>
              <a:t>stems</a:t>
            </a:r>
            <a:endParaRPr lang="en-US" sz="1800" b="1" dirty="0">
              <a:solidFill>
                <a:schemeClr val="bg1"/>
              </a:solidFill>
            </a:endParaRPr>
          </a:p>
        </p:txBody>
      </p:sp>
      <p:sp>
        <p:nvSpPr>
          <p:cNvPr id="19" name="Rectangle 18"/>
          <p:cNvSpPr/>
          <p:nvPr/>
        </p:nvSpPr>
        <p:spPr>
          <a:xfrm>
            <a:off x="2718516" y="5334000"/>
            <a:ext cx="1790683" cy="369332"/>
          </a:xfrm>
          <a:prstGeom prst="rect">
            <a:avLst/>
          </a:prstGeom>
          <a:solidFill>
            <a:srgbClr val="000AF9"/>
          </a:solidFill>
        </p:spPr>
        <p:txBody>
          <a:bodyPr wrap="none">
            <a:spAutoFit/>
          </a:bodyPr>
          <a:lstStyle/>
          <a:p>
            <a:pPr algn="ctr"/>
            <a:r>
              <a:rPr lang="en-US" sz="1800" b="1" dirty="0" smtClean="0">
                <a:solidFill>
                  <a:schemeClr val="bg1"/>
                </a:solidFill>
                <a:latin typeface="Calibri" panose="020F0502020204030204" pitchFamily="34" charset="0"/>
              </a:rPr>
              <a:t>sentence lengths</a:t>
            </a:r>
            <a:endParaRPr lang="en-US" sz="1800" b="1" dirty="0">
              <a:solidFill>
                <a:schemeClr val="bg1"/>
              </a:solidFill>
            </a:endParaRPr>
          </a:p>
        </p:txBody>
      </p:sp>
    </p:spTree>
    <p:extLst>
      <p:ext uri="{BB962C8B-B14F-4D97-AF65-F5344CB8AC3E}">
        <p14:creationId xmlns:p14="http://schemas.microsoft.com/office/powerpoint/2010/main" val="25544547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635726" y="1942011"/>
            <a:ext cx="6125682" cy="1676952"/>
          </a:xfrm>
          <a:prstGeom prst="roundRect">
            <a:avLst/>
          </a:prstGeom>
          <a:solidFill>
            <a:srgbClr val="CCE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ounded Rectangle 1"/>
          <p:cNvSpPr/>
          <p:nvPr/>
        </p:nvSpPr>
        <p:spPr>
          <a:xfrm>
            <a:off x="579549" y="4134118"/>
            <a:ext cx="6207617" cy="1696271"/>
          </a:xfrm>
          <a:prstGeom prst="roundRect">
            <a:avLst/>
          </a:prstGeom>
          <a:solidFill>
            <a:srgbClr val="FAE9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 Box 5"/>
          <p:cNvSpPr txBox="1">
            <a:spLocks noChangeArrowheads="1"/>
          </p:cNvSpPr>
          <p:nvPr/>
        </p:nvSpPr>
        <p:spPr bwMode="auto">
          <a:xfrm>
            <a:off x="304800" y="182562"/>
            <a:ext cx="858409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4200" dirty="0" err="1" smtClean="0">
                <a:latin typeface="Cambria" panose="02040503050406030204" pitchFamily="18" charset="0"/>
              </a:rPr>
              <a:t>TextID's</a:t>
            </a:r>
            <a:r>
              <a:rPr lang="en-US" altLang="en-US" sz="4200" dirty="0" smtClean="0">
                <a:latin typeface="Cambria" panose="02040503050406030204" pitchFamily="18" charset="0"/>
              </a:rPr>
              <a:t> </a:t>
            </a:r>
            <a:r>
              <a:rPr lang="en-US" altLang="en-US" sz="4200" i="1" dirty="0" smtClean="0">
                <a:latin typeface="Cambria" panose="02040503050406030204" pitchFamily="18" charset="0"/>
              </a:rPr>
              <a:t>building blocks…</a:t>
            </a:r>
            <a:endParaRPr lang="en-US" altLang="en-US" sz="4200" b="1" i="1" dirty="0">
              <a:latin typeface="Cambria" panose="02040503050406030204" pitchFamily="18" charset="0"/>
            </a:endParaRPr>
          </a:p>
        </p:txBody>
      </p:sp>
      <p:sp>
        <p:nvSpPr>
          <p:cNvPr id="4" name="Text Box 23"/>
          <p:cNvSpPr txBox="1">
            <a:spLocks noChangeArrowheads="1"/>
          </p:cNvSpPr>
          <p:nvPr/>
        </p:nvSpPr>
        <p:spPr bwMode="auto">
          <a:xfrm>
            <a:off x="838200" y="1429191"/>
            <a:ext cx="723265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indent="0" eaLnBrk="1" hangingPunct="1">
              <a:spcBef>
                <a:spcPct val="50000"/>
              </a:spcBef>
            </a:pPr>
            <a:r>
              <a:rPr lang="en-US" altLang="en-US" b="1" i="1" dirty="0" smtClean="0">
                <a:latin typeface="Cambria" panose="02040503050406030204" pitchFamily="18" charset="0"/>
              </a:rPr>
              <a:t>(1) </a:t>
            </a:r>
            <a:r>
              <a:rPr lang="en-US" altLang="en-US" b="1" i="1" dirty="0" smtClean="0">
                <a:latin typeface="Cambria" panose="02040503050406030204" pitchFamily="18" charset="0"/>
              </a:rPr>
              <a:t>Get text from file…</a:t>
            </a:r>
          </a:p>
          <a:p>
            <a:pPr marL="0" indent="0" eaLnBrk="1" hangingPunct="1">
              <a:spcBef>
                <a:spcPct val="50000"/>
              </a:spcBef>
            </a:pPr>
            <a:r>
              <a:rPr lang="en-US" altLang="en-US" b="1" i="1" dirty="0" smtClean="0">
                <a:solidFill>
                  <a:srgbClr val="000AF9"/>
                </a:solidFill>
                <a:latin typeface="Cambria" panose="02040503050406030204" pitchFamily="18" charset="0"/>
              </a:rPr>
              <a:t>(2) </a:t>
            </a:r>
            <a:r>
              <a:rPr lang="en-US" altLang="en-US" b="1" i="1" dirty="0" smtClean="0">
                <a:solidFill>
                  <a:srgbClr val="000AF9"/>
                </a:solidFill>
                <a:latin typeface="Cambria" panose="02040503050406030204" pitchFamily="18" charset="0"/>
              </a:rPr>
              <a:t>Split up the text into words (first pass)</a:t>
            </a:r>
          </a:p>
          <a:p>
            <a:pPr marL="0" indent="0" eaLnBrk="1" hangingPunct="1">
              <a:spcBef>
                <a:spcPct val="50000"/>
              </a:spcBef>
            </a:pPr>
            <a:r>
              <a:rPr lang="en-US" altLang="en-US" b="1" i="1" dirty="0" smtClean="0">
                <a:solidFill>
                  <a:schemeClr val="bg1">
                    <a:lumMod val="65000"/>
                  </a:schemeClr>
                </a:solidFill>
                <a:latin typeface="Cambria" panose="02040503050406030204" pitchFamily="18" charset="0"/>
              </a:rPr>
              <a:t>(3) </a:t>
            </a:r>
            <a:r>
              <a:rPr lang="en-US" altLang="en-US" b="1" i="1" dirty="0" smtClean="0">
                <a:solidFill>
                  <a:schemeClr val="bg1">
                    <a:lumMod val="65000"/>
                  </a:schemeClr>
                </a:solidFill>
                <a:latin typeface="Cambria" panose="02040503050406030204" pitchFamily="18" charset="0"/>
              </a:rPr>
              <a:t>Model punctuation marks</a:t>
            </a:r>
            <a:r>
              <a:rPr lang="en-US" altLang="en-US" b="1" i="1" dirty="0">
                <a:solidFill>
                  <a:schemeClr val="bg1">
                    <a:lumMod val="65000"/>
                  </a:schemeClr>
                </a:solidFill>
                <a:latin typeface="Cambria" panose="02040503050406030204" pitchFamily="18" charset="0"/>
              </a:rPr>
              <a:t> </a:t>
            </a:r>
            <a:r>
              <a:rPr lang="en-US" altLang="en-US" b="1" i="1" dirty="0" smtClean="0">
                <a:solidFill>
                  <a:schemeClr val="bg1">
                    <a:lumMod val="65000"/>
                  </a:schemeClr>
                </a:solidFill>
                <a:latin typeface="Cambria" panose="02040503050406030204" pitchFamily="18" charset="0"/>
              </a:rPr>
              <a:t>(optional) </a:t>
            </a:r>
          </a:p>
          <a:p>
            <a:pPr marL="0" indent="0" eaLnBrk="1" hangingPunct="1">
              <a:spcBef>
                <a:spcPct val="50000"/>
              </a:spcBef>
            </a:pPr>
            <a:r>
              <a:rPr lang="en-US" altLang="en-US" b="1" i="1" dirty="0" smtClean="0">
                <a:solidFill>
                  <a:srgbClr val="000000"/>
                </a:solidFill>
                <a:latin typeface="Cambria" panose="02040503050406030204" pitchFamily="18" charset="0"/>
              </a:rPr>
              <a:t>(4) </a:t>
            </a:r>
            <a:r>
              <a:rPr lang="en-US" altLang="en-US" b="1" i="1" dirty="0" smtClean="0">
                <a:solidFill>
                  <a:srgbClr val="000000"/>
                </a:solidFill>
                <a:latin typeface="Cambria" panose="02040503050406030204" pitchFamily="18" charset="0"/>
              </a:rPr>
              <a:t>Model sentence lengths (using  </a:t>
            </a:r>
            <a:r>
              <a:rPr lang="en-US" altLang="en-US" b="1" dirty="0" smtClean="0">
                <a:solidFill>
                  <a:srgbClr val="000000"/>
                </a:solidFill>
                <a:latin typeface="Consolas" panose="020B0609020204030204" pitchFamily="49" charset="0"/>
                <a:cs typeface="Consolas" panose="020B0609020204030204" pitchFamily="49" charset="0"/>
              </a:rPr>
              <a:t>'.!?'</a:t>
            </a:r>
            <a:r>
              <a:rPr lang="en-US" altLang="en-US" b="1" i="1" dirty="0" smtClean="0">
                <a:solidFill>
                  <a:srgbClr val="000000"/>
                </a:solidFill>
                <a:latin typeface="Cambria" panose="02040503050406030204" pitchFamily="18" charset="0"/>
              </a:rPr>
              <a:t>)</a:t>
            </a:r>
          </a:p>
          <a:p>
            <a:pPr marL="0" indent="0" eaLnBrk="1" hangingPunct="1">
              <a:spcBef>
                <a:spcPct val="50000"/>
              </a:spcBef>
            </a:pPr>
            <a:r>
              <a:rPr lang="en-US" altLang="en-US" b="1" i="1" dirty="0" smtClean="0">
                <a:solidFill>
                  <a:srgbClr val="000000"/>
                </a:solidFill>
                <a:latin typeface="Cambria" panose="02040503050406030204" pitchFamily="18" charset="0"/>
              </a:rPr>
              <a:t>(5) </a:t>
            </a:r>
            <a:r>
              <a:rPr lang="en-US" altLang="en-US" b="1" i="1" dirty="0" smtClean="0">
                <a:solidFill>
                  <a:srgbClr val="000000"/>
                </a:solidFill>
                <a:latin typeface="Cambria" panose="02040503050406030204" pitchFamily="18" charset="0"/>
              </a:rPr>
              <a:t>Take a breather...</a:t>
            </a:r>
          </a:p>
          <a:p>
            <a:pPr marL="0" indent="0" eaLnBrk="1" hangingPunct="1">
              <a:spcBef>
                <a:spcPct val="50000"/>
              </a:spcBef>
            </a:pPr>
            <a:r>
              <a:rPr lang="en-US" altLang="en-US" b="1" i="1" dirty="0" smtClean="0">
                <a:solidFill>
                  <a:srgbClr val="CC3300"/>
                </a:solidFill>
                <a:latin typeface="Cambria" panose="02040503050406030204" pitchFamily="18" charset="0"/>
              </a:rPr>
              <a:t>(6) </a:t>
            </a:r>
            <a:r>
              <a:rPr lang="en-US" altLang="en-US" b="1" i="1" dirty="0" smtClean="0">
                <a:solidFill>
                  <a:srgbClr val="CC3300"/>
                </a:solidFill>
                <a:latin typeface="Cambria" panose="02040503050406030204" pitchFamily="18" charset="0"/>
              </a:rPr>
              <a:t>Clean up the words (second pass)</a:t>
            </a:r>
          </a:p>
          <a:p>
            <a:pPr marL="0" indent="0" eaLnBrk="1" hangingPunct="1">
              <a:spcBef>
                <a:spcPct val="50000"/>
              </a:spcBef>
            </a:pPr>
            <a:r>
              <a:rPr lang="en-US" altLang="en-US" b="1" i="1" dirty="0" smtClean="0">
                <a:solidFill>
                  <a:srgbClr val="000000"/>
                </a:solidFill>
                <a:latin typeface="Cambria" panose="02040503050406030204" pitchFamily="18" charset="0"/>
              </a:rPr>
              <a:t>(7) </a:t>
            </a:r>
            <a:r>
              <a:rPr lang="en-US" altLang="en-US" b="1" i="1" dirty="0" smtClean="0">
                <a:solidFill>
                  <a:srgbClr val="000000"/>
                </a:solidFill>
                <a:latin typeface="Cambria" panose="02040503050406030204" pitchFamily="18" charset="0"/>
              </a:rPr>
              <a:t>Model words and word lengths</a:t>
            </a:r>
          </a:p>
          <a:p>
            <a:pPr marL="0" indent="0" eaLnBrk="1" hangingPunct="1">
              <a:spcBef>
                <a:spcPct val="50000"/>
              </a:spcBef>
            </a:pPr>
            <a:r>
              <a:rPr lang="en-US" altLang="en-US" b="1" i="1" dirty="0" smtClean="0">
                <a:solidFill>
                  <a:srgbClr val="CC3300"/>
                </a:solidFill>
                <a:latin typeface="Cambria" panose="02040503050406030204" pitchFamily="18" charset="0"/>
              </a:rPr>
              <a:t>(8) </a:t>
            </a:r>
            <a:r>
              <a:rPr lang="en-US" altLang="en-US" b="1" i="1" dirty="0" smtClean="0">
                <a:solidFill>
                  <a:srgbClr val="CC3300"/>
                </a:solidFill>
                <a:latin typeface="Cambria" panose="02040503050406030204" pitchFamily="18" charset="0"/>
              </a:rPr>
              <a:t>Stem words and model those stems</a:t>
            </a:r>
          </a:p>
          <a:p>
            <a:pPr marL="0" indent="0" eaLnBrk="1" hangingPunct="1">
              <a:spcBef>
                <a:spcPct val="50000"/>
              </a:spcBef>
            </a:pPr>
            <a:r>
              <a:rPr lang="en-US" altLang="en-US" b="1" i="1" dirty="0" smtClean="0">
                <a:latin typeface="Cambria" panose="02040503050406030204" pitchFamily="18" charset="0"/>
              </a:rPr>
              <a:t>(9) </a:t>
            </a:r>
            <a:r>
              <a:rPr lang="en-US" altLang="en-US" b="1" i="1" dirty="0" smtClean="0">
                <a:latin typeface="Cambria" panose="02040503050406030204" pitchFamily="18" charset="0"/>
              </a:rPr>
              <a:t>You're ready to score against your model!</a:t>
            </a:r>
            <a:endParaRPr lang="en-US" altLang="en-US" b="1" i="1" dirty="0">
              <a:latin typeface="Cambria" panose="02040503050406030204" pitchFamily="18" charset="0"/>
            </a:endParaRPr>
          </a:p>
        </p:txBody>
      </p:sp>
      <p:grpSp>
        <p:nvGrpSpPr>
          <p:cNvPr id="5" name="Group 24"/>
          <p:cNvGrpSpPr>
            <a:grpSpLocks/>
          </p:cNvGrpSpPr>
          <p:nvPr/>
        </p:nvGrpSpPr>
        <p:grpSpPr bwMode="auto">
          <a:xfrm>
            <a:off x="8304115" y="594201"/>
            <a:ext cx="546100" cy="654050"/>
            <a:chOff x="2928" y="1051"/>
            <a:chExt cx="840" cy="957"/>
          </a:xfrm>
        </p:grpSpPr>
        <p:sp>
          <p:nvSpPr>
            <p:cNvPr id="6" name="Freeform 25"/>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7" name="Oval 26"/>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8" name="Oval 27"/>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9" name="Oval 28"/>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0" name="Oval 29"/>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1" name="Oval 30"/>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2" name="Oval 31"/>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3" name="Oval 32"/>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4" name="AutoShape 33"/>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5" name="Freeform 34"/>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16" name="Freeform 35"/>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17" name="Freeform 36"/>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18" name="Freeform 37"/>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19" name="Text Box 40"/>
          <p:cNvSpPr txBox="1">
            <a:spLocks noChangeArrowheads="1"/>
          </p:cNvSpPr>
          <p:nvPr/>
        </p:nvSpPr>
        <p:spPr bwMode="auto">
          <a:xfrm>
            <a:off x="7098159" y="263878"/>
            <a:ext cx="14493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800" dirty="0">
                <a:solidFill>
                  <a:srgbClr val="009900"/>
                </a:solidFill>
                <a:latin typeface="Calibri" panose="020F0502020204030204" pitchFamily="34" charset="0"/>
              </a:rPr>
              <a:t>This looks familiar...</a:t>
            </a:r>
          </a:p>
        </p:txBody>
      </p:sp>
      <p:sp>
        <p:nvSpPr>
          <p:cNvPr id="24" name="Rectangle 23"/>
          <p:cNvSpPr/>
          <p:nvPr/>
        </p:nvSpPr>
        <p:spPr>
          <a:xfrm>
            <a:off x="6761408" y="2321063"/>
            <a:ext cx="2222314" cy="923330"/>
          </a:xfrm>
          <a:prstGeom prst="rect">
            <a:avLst/>
          </a:prstGeom>
          <a:noFill/>
        </p:spPr>
        <p:txBody>
          <a:bodyPr wrap="square">
            <a:spAutoFit/>
          </a:bodyPr>
          <a:lstStyle/>
          <a:p>
            <a:pPr algn="ctr"/>
            <a:r>
              <a:rPr lang="en-US" sz="1800" b="1" dirty="0" smtClean="0">
                <a:solidFill>
                  <a:srgbClr val="000AF9"/>
                </a:solidFill>
                <a:latin typeface="Calibri" panose="020F0502020204030204" pitchFamily="34" charset="0"/>
              </a:rPr>
              <a:t>text with punctuation preserved</a:t>
            </a:r>
            <a:endParaRPr lang="en-US" sz="1800" b="1" dirty="0">
              <a:solidFill>
                <a:srgbClr val="000AF9"/>
              </a:solidFill>
            </a:endParaRPr>
          </a:p>
        </p:txBody>
      </p:sp>
      <p:sp>
        <p:nvSpPr>
          <p:cNvPr id="25" name="Rectangle 24"/>
          <p:cNvSpPr/>
          <p:nvPr/>
        </p:nvSpPr>
        <p:spPr>
          <a:xfrm>
            <a:off x="6796028" y="4520588"/>
            <a:ext cx="2222314" cy="923330"/>
          </a:xfrm>
          <a:prstGeom prst="rect">
            <a:avLst/>
          </a:prstGeom>
          <a:noFill/>
        </p:spPr>
        <p:txBody>
          <a:bodyPr wrap="square">
            <a:spAutoFit/>
          </a:bodyPr>
          <a:lstStyle/>
          <a:p>
            <a:pPr algn="ctr"/>
            <a:r>
              <a:rPr lang="en-US" sz="1800" b="1" dirty="0" smtClean="0">
                <a:solidFill>
                  <a:srgbClr val="CC3300"/>
                </a:solidFill>
                <a:latin typeface="Calibri" panose="020F0502020204030204" pitchFamily="34" charset="0"/>
              </a:rPr>
              <a:t>text with punctuation removed</a:t>
            </a:r>
            <a:endParaRPr lang="en-US" sz="1800" b="1" dirty="0">
              <a:solidFill>
                <a:srgbClr val="CC3300"/>
              </a:solidFill>
            </a:endParaRPr>
          </a:p>
        </p:txBody>
      </p:sp>
    </p:spTree>
    <p:extLst>
      <p:ext uri="{BB962C8B-B14F-4D97-AF65-F5344CB8AC3E}">
        <p14:creationId xmlns:p14="http://schemas.microsoft.com/office/powerpoint/2010/main" val="23428052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
          <p:cNvSpPr txBox="1">
            <a:spLocks noChangeArrowheads="1"/>
          </p:cNvSpPr>
          <p:nvPr/>
        </p:nvSpPr>
        <p:spPr bwMode="auto">
          <a:xfrm>
            <a:off x="304800" y="182562"/>
            <a:ext cx="858409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4200" dirty="0" err="1" smtClean="0">
                <a:latin typeface="Cambria" panose="02040503050406030204" pitchFamily="18" charset="0"/>
              </a:rPr>
              <a:t>TextID's</a:t>
            </a:r>
            <a:r>
              <a:rPr lang="en-US" altLang="en-US" sz="4200" dirty="0" smtClean="0">
                <a:latin typeface="Cambria" panose="02040503050406030204" pitchFamily="18" charset="0"/>
              </a:rPr>
              <a:t>  </a:t>
            </a:r>
            <a:r>
              <a:rPr lang="en-US" altLang="en-US" sz="4200" i="1" dirty="0" smtClean="0">
                <a:latin typeface="Cambria" panose="02040503050406030204" pitchFamily="18" charset="0"/>
              </a:rPr>
              <a:t>library resources</a:t>
            </a:r>
            <a:endParaRPr lang="en-US" altLang="en-US" sz="4200" b="1" i="1" dirty="0">
              <a:latin typeface="Cambria" panose="02040503050406030204" pitchFamily="18" charset="0"/>
            </a:endParaRPr>
          </a:p>
        </p:txBody>
      </p:sp>
      <p:grpSp>
        <p:nvGrpSpPr>
          <p:cNvPr id="5" name="Group 24"/>
          <p:cNvGrpSpPr>
            <a:grpSpLocks/>
          </p:cNvGrpSpPr>
          <p:nvPr/>
        </p:nvGrpSpPr>
        <p:grpSpPr bwMode="auto">
          <a:xfrm>
            <a:off x="8392810" y="431739"/>
            <a:ext cx="546100" cy="654050"/>
            <a:chOff x="2928" y="1051"/>
            <a:chExt cx="840" cy="957"/>
          </a:xfrm>
        </p:grpSpPr>
        <p:sp>
          <p:nvSpPr>
            <p:cNvPr id="6" name="Freeform 25"/>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7" name="Oval 26"/>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8" name="Oval 27"/>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9" name="Oval 28"/>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0" name="Oval 29"/>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1" name="Oval 30"/>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2" name="Oval 31"/>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3" name="Oval 32"/>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4" name="AutoShape 33"/>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5" name="Freeform 34"/>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16" name="Freeform 35"/>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17" name="Freeform 36"/>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18" name="Freeform 37"/>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19" name="Text Box 40"/>
          <p:cNvSpPr txBox="1">
            <a:spLocks noChangeArrowheads="1"/>
          </p:cNvSpPr>
          <p:nvPr/>
        </p:nvSpPr>
        <p:spPr bwMode="auto">
          <a:xfrm>
            <a:off x="7061086" y="177824"/>
            <a:ext cx="144939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900" dirty="0" smtClean="0">
                <a:solidFill>
                  <a:srgbClr val="009900"/>
                </a:solidFill>
                <a:latin typeface="Calibri" panose="020F0502020204030204" pitchFamily="34" charset="0"/>
              </a:rPr>
              <a:t>I bet they told you the age of the library was over…</a:t>
            </a:r>
          </a:p>
          <a:p>
            <a:pPr algn="ctr" eaLnBrk="1" hangingPunct="1"/>
            <a:r>
              <a:rPr lang="en-US" altLang="en-US" sz="900" dirty="0" smtClean="0">
                <a:solidFill>
                  <a:srgbClr val="009900"/>
                </a:solidFill>
                <a:latin typeface="Calibri" panose="020F0502020204030204" pitchFamily="34" charset="0"/>
              </a:rPr>
              <a:t>but It's just begun!</a:t>
            </a:r>
            <a:endParaRPr lang="en-US" altLang="en-US" sz="900" dirty="0">
              <a:solidFill>
                <a:srgbClr val="009900"/>
              </a:solidFill>
              <a:latin typeface="Calibri" panose="020F0502020204030204" pitchFamily="34" charset="0"/>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914" y="2032276"/>
            <a:ext cx="3404643" cy="482324"/>
          </a:xfrm>
          <a:prstGeom prst="rect">
            <a:avLst/>
          </a:prstGeom>
          <a:ln w="38100">
            <a:solidFill>
              <a:srgbClr val="000AF9"/>
            </a:solidFill>
          </a:ln>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914" y="1219200"/>
            <a:ext cx="6679622" cy="476306"/>
          </a:xfrm>
          <a:prstGeom prst="rect">
            <a:avLst/>
          </a:prstGeom>
          <a:ln>
            <a:solidFill>
              <a:srgbClr val="000AF9"/>
            </a:solidFill>
          </a:ln>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0846" y="2019231"/>
            <a:ext cx="4505954" cy="495369"/>
          </a:xfrm>
          <a:prstGeom prst="rect">
            <a:avLst/>
          </a:prstGeom>
          <a:ln>
            <a:solidFill>
              <a:srgbClr val="000AF9"/>
            </a:solidFill>
          </a:ln>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034" y="3587040"/>
            <a:ext cx="7893409" cy="695401"/>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800" y="2769326"/>
            <a:ext cx="7750172" cy="650966"/>
          </a:xfrm>
          <a:prstGeom prst="rect">
            <a:avLst/>
          </a:prstGeom>
        </p:spPr>
      </p:pic>
      <p:pic>
        <p:nvPicPr>
          <p:cNvPr id="26" name="Picture 25"/>
          <p:cNvPicPr>
            <a:picLocks noChangeAspect="1"/>
          </p:cNvPicPr>
          <p:nvPr/>
        </p:nvPicPr>
        <p:blipFill rotWithShape="1">
          <a:blip r:embed="rId8">
            <a:extLst>
              <a:ext uri="{28A0092B-C50C-407E-A947-70E740481C1C}">
                <a14:useLocalDpi xmlns:a14="http://schemas.microsoft.com/office/drawing/2010/main" val="0"/>
              </a:ext>
            </a:extLst>
          </a:blip>
          <a:srcRect b="43406"/>
          <a:stretch/>
        </p:blipFill>
        <p:spPr>
          <a:xfrm>
            <a:off x="711926" y="4487245"/>
            <a:ext cx="7834524" cy="2142155"/>
          </a:xfrm>
          <a:prstGeom prst="rect">
            <a:avLst/>
          </a:prstGeom>
        </p:spPr>
      </p:pic>
    </p:spTree>
    <p:extLst>
      <p:ext uri="{BB962C8B-B14F-4D97-AF65-F5344CB8AC3E}">
        <p14:creationId xmlns:p14="http://schemas.microsoft.com/office/powerpoint/2010/main" val="35460735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ext Box 5"/>
          <p:cNvSpPr txBox="1">
            <a:spLocks noChangeArrowheads="1"/>
          </p:cNvSpPr>
          <p:nvPr/>
        </p:nvSpPr>
        <p:spPr bwMode="auto">
          <a:xfrm>
            <a:off x="304800" y="182562"/>
            <a:ext cx="858409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4200" dirty="0" err="1" smtClean="0">
                <a:latin typeface="Cambria" panose="02040503050406030204" pitchFamily="18" charset="0"/>
              </a:rPr>
              <a:t>TextID's</a:t>
            </a:r>
            <a:r>
              <a:rPr lang="en-US" altLang="en-US" sz="4200" dirty="0" smtClean="0">
                <a:latin typeface="Cambria" panose="02040503050406030204" pitchFamily="18" charset="0"/>
              </a:rPr>
              <a:t>  </a:t>
            </a:r>
            <a:r>
              <a:rPr lang="en-US" altLang="en-US" sz="4200" i="1" dirty="0" smtClean="0">
                <a:latin typeface="Cambria" panose="02040503050406030204" pitchFamily="18" charset="0"/>
              </a:rPr>
              <a:t>library resources</a:t>
            </a:r>
            <a:endParaRPr lang="en-US" altLang="en-US" sz="4200" b="1" i="1" dirty="0">
              <a:latin typeface="Cambria" panose="02040503050406030204" pitchFamily="18" charset="0"/>
            </a:endParaRPr>
          </a:p>
        </p:txBody>
      </p:sp>
      <p:grpSp>
        <p:nvGrpSpPr>
          <p:cNvPr id="5" name="Group 24"/>
          <p:cNvGrpSpPr>
            <a:grpSpLocks/>
          </p:cNvGrpSpPr>
          <p:nvPr/>
        </p:nvGrpSpPr>
        <p:grpSpPr bwMode="auto">
          <a:xfrm>
            <a:off x="8392810" y="431739"/>
            <a:ext cx="546100" cy="654050"/>
            <a:chOff x="2928" y="1051"/>
            <a:chExt cx="840" cy="957"/>
          </a:xfrm>
        </p:grpSpPr>
        <p:sp>
          <p:nvSpPr>
            <p:cNvPr id="6" name="Freeform 25"/>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7" name="Oval 26"/>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8" name="Oval 27"/>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9" name="Oval 28"/>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0" name="Oval 29"/>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1" name="Oval 30"/>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2" name="Oval 31"/>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3" name="Oval 32"/>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4" name="AutoShape 33"/>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5" name="Freeform 34"/>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16" name="Freeform 35"/>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17" name="Freeform 36"/>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18" name="Freeform 37"/>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19" name="Text Box 40"/>
          <p:cNvSpPr txBox="1">
            <a:spLocks noChangeArrowheads="1"/>
          </p:cNvSpPr>
          <p:nvPr/>
        </p:nvSpPr>
        <p:spPr bwMode="auto">
          <a:xfrm>
            <a:off x="7061086" y="177824"/>
            <a:ext cx="144939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900" dirty="0" smtClean="0">
                <a:solidFill>
                  <a:srgbClr val="009900"/>
                </a:solidFill>
                <a:latin typeface="Calibri" panose="020F0502020204030204" pitchFamily="34" charset="0"/>
              </a:rPr>
              <a:t>I bet they told you the age of the library was over…</a:t>
            </a:r>
          </a:p>
          <a:p>
            <a:pPr algn="ctr" eaLnBrk="1" hangingPunct="1"/>
            <a:r>
              <a:rPr lang="en-US" altLang="en-US" sz="900" dirty="0" smtClean="0">
                <a:solidFill>
                  <a:srgbClr val="009900"/>
                </a:solidFill>
                <a:latin typeface="Calibri" panose="020F0502020204030204" pitchFamily="34" charset="0"/>
              </a:rPr>
              <a:t>but It's just begun!</a:t>
            </a:r>
            <a:endParaRPr lang="en-US" altLang="en-US" sz="900" dirty="0">
              <a:solidFill>
                <a:srgbClr val="009900"/>
              </a:solidFill>
              <a:latin typeface="Calibri" panose="020F0502020204030204" pitchFamily="34" charset="0"/>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914" y="2032276"/>
            <a:ext cx="3404643" cy="482324"/>
          </a:xfrm>
          <a:prstGeom prst="rect">
            <a:avLst/>
          </a:prstGeom>
          <a:ln w="38100">
            <a:solidFill>
              <a:srgbClr val="000AF9"/>
            </a:solidFill>
          </a:ln>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914" y="1219200"/>
            <a:ext cx="6679622" cy="476306"/>
          </a:xfrm>
          <a:prstGeom prst="rect">
            <a:avLst/>
          </a:prstGeom>
          <a:ln>
            <a:solidFill>
              <a:srgbClr val="000AF9"/>
            </a:solidFill>
          </a:ln>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0846" y="2019231"/>
            <a:ext cx="4505954" cy="495369"/>
          </a:xfrm>
          <a:prstGeom prst="rect">
            <a:avLst/>
          </a:prstGeom>
          <a:ln>
            <a:solidFill>
              <a:srgbClr val="000AF9"/>
            </a:solidFill>
          </a:ln>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034" y="3587040"/>
            <a:ext cx="7893409" cy="695401"/>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800" y="2769326"/>
            <a:ext cx="7750172" cy="650966"/>
          </a:xfrm>
          <a:prstGeom prst="rect">
            <a:avLst/>
          </a:prstGeom>
        </p:spPr>
      </p:pic>
      <p:pic>
        <p:nvPicPr>
          <p:cNvPr id="26" name="Picture 25"/>
          <p:cNvPicPr>
            <a:picLocks noChangeAspect="1"/>
          </p:cNvPicPr>
          <p:nvPr/>
        </p:nvPicPr>
        <p:blipFill rotWithShape="1">
          <a:blip r:embed="rId8">
            <a:extLst>
              <a:ext uri="{28A0092B-C50C-407E-A947-70E740481C1C}">
                <a14:useLocalDpi xmlns:a14="http://schemas.microsoft.com/office/drawing/2010/main" val="0"/>
              </a:ext>
            </a:extLst>
          </a:blip>
          <a:srcRect b="43406"/>
          <a:stretch/>
        </p:blipFill>
        <p:spPr>
          <a:xfrm>
            <a:off x="711926" y="4487245"/>
            <a:ext cx="7834524" cy="2142155"/>
          </a:xfrm>
          <a:prstGeom prst="rect">
            <a:avLst/>
          </a:prstGeom>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1166902">
            <a:off x="465549" y="2616213"/>
            <a:ext cx="7430593" cy="3565321"/>
          </a:xfrm>
          <a:prstGeom prst="rect">
            <a:avLst/>
          </a:prstGeom>
          <a:ln>
            <a:solidFill>
              <a:srgbClr val="CC3300"/>
            </a:solidFill>
          </a:ln>
        </p:spPr>
      </p:pic>
      <p:sp>
        <p:nvSpPr>
          <p:cNvPr id="3" name="Right Arrow 2"/>
          <p:cNvSpPr/>
          <p:nvPr/>
        </p:nvSpPr>
        <p:spPr>
          <a:xfrm rot="10800000">
            <a:off x="5473521" y="5271753"/>
            <a:ext cx="3289582" cy="1213560"/>
          </a:xfrm>
          <a:prstGeom prst="rightArrow">
            <a:avLst/>
          </a:prstGeom>
          <a:solidFill>
            <a:srgbClr val="FFEFD7"/>
          </a:solidFill>
          <a:ln>
            <a:solidFill>
              <a:srgbClr val="F689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5715000" y="5713789"/>
            <a:ext cx="2970685" cy="369332"/>
          </a:xfrm>
          <a:prstGeom prst="rect">
            <a:avLst/>
          </a:prstGeom>
        </p:spPr>
        <p:txBody>
          <a:bodyPr wrap="none">
            <a:spAutoFit/>
          </a:bodyPr>
          <a:lstStyle/>
          <a:p>
            <a:r>
              <a:rPr lang="en-US" sz="1800" b="1" dirty="0" err="1" smtClean="0">
                <a:latin typeface="Consolas" panose="020B0609020204030204" pitchFamily="49" charset="0"/>
              </a:rPr>
              <a:t>string.ascii_lowercase</a:t>
            </a:r>
            <a:endParaRPr lang="en-US" sz="1800" b="1" dirty="0">
              <a:latin typeface="Consolas" panose="020B0609020204030204" pitchFamily="49" charset="0"/>
            </a:endParaRPr>
          </a:p>
        </p:txBody>
      </p:sp>
    </p:spTree>
    <p:extLst>
      <p:ext uri="{BB962C8B-B14F-4D97-AF65-F5344CB8AC3E}">
        <p14:creationId xmlns:p14="http://schemas.microsoft.com/office/powerpoint/2010/main" val="6503690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5"/>
          <p:cNvSpPr>
            <a:spLocks noChangeArrowheads="1"/>
          </p:cNvSpPr>
          <p:nvPr/>
        </p:nvSpPr>
        <p:spPr bwMode="auto">
          <a:xfrm>
            <a:off x="266700" y="712787"/>
            <a:ext cx="5410200" cy="4976813"/>
          </a:xfrm>
          <a:prstGeom prst="rect">
            <a:avLst/>
          </a:prstGeom>
          <a:noFill/>
          <a:ln w="28575">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37891" name="Picture 5" descr="Picture 2.png"/>
          <p:cNvPicPr>
            <a:picLocks noChangeAspect="1"/>
          </p:cNvPicPr>
          <p:nvPr/>
        </p:nvPicPr>
        <p:blipFill>
          <a:blip r:embed="rId3">
            <a:extLst>
              <a:ext uri="{28A0092B-C50C-407E-A947-70E740481C1C}">
                <a14:useLocalDpi xmlns:a14="http://schemas.microsoft.com/office/drawing/2010/main" val="0"/>
              </a:ext>
            </a:extLst>
          </a:blip>
          <a:srcRect l="8897" r="10017"/>
          <a:stretch>
            <a:fillRect/>
          </a:stretch>
        </p:blipFill>
        <p:spPr bwMode="auto">
          <a:xfrm>
            <a:off x="622300" y="966787"/>
            <a:ext cx="4860925"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ounded Rectangle 4"/>
          <p:cNvSpPr>
            <a:spLocks noChangeArrowheads="1"/>
          </p:cNvSpPr>
          <p:nvPr/>
        </p:nvSpPr>
        <p:spPr bwMode="auto">
          <a:xfrm>
            <a:off x="1485900" y="1931987"/>
            <a:ext cx="3048000" cy="381000"/>
          </a:xfrm>
          <a:prstGeom prst="roundRect">
            <a:avLst>
              <a:gd name="adj" fmla="val 16667"/>
            </a:avLst>
          </a:prstGeom>
          <a:solidFill>
            <a:srgbClr val="00B050">
              <a:alpha val="1803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Text Box 31"/>
          <p:cNvSpPr txBox="1">
            <a:spLocks noChangeArrowheads="1"/>
          </p:cNvSpPr>
          <p:nvPr/>
        </p:nvSpPr>
        <p:spPr bwMode="auto">
          <a:xfrm>
            <a:off x="632618" y="5976936"/>
            <a:ext cx="4678363" cy="461963"/>
          </a:xfrm>
          <a:prstGeom prst="rect">
            <a:avLst/>
          </a:prstGeom>
          <a:solidFill>
            <a:srgbClr val="CCFFCC"/>
          </a:solidFill>
          <a:ln>
            <a:noFill/>
          </a:ln>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Bef>
                <a:spcPct val="50000"/>
              </a:spcBef>
            </a:pPr>
            <a:r>
              <a:rPr lang="en-US" dirty="0">
                <a:latin typeface="Cambria" panose="02040503050406030204" pitchFamily="18" charset="0"/>
              </a:rPr>
              <a:t>Connect 4 was solved in </a:t>
            </a:r>
            <a:r>
              <a:rPr lang="en-US" b="1" dirty="0">
                <a:latin typeface="Cambria" panose="02040503050406030204" pitchFamily="18" charset="0"/>
              </a:rPr>
              <a:t>1988</a:t>
            </a:r>
            <a:r>
              <a:rPr lang="en-US" dirty="0">
                <a:latin typeface="Cambria" panose="02040503050406030204" pitchFamily="18" charset="0"/>
              </a:rPr>
              <a:t>.</a:t>
            </a:r>
          </a:p>
        </p:txBody>
      </p:sp>
      <p:sp>
        <p:nvSpPr>
          <p:cNvPr id="7" name="Oval 1050"/>
          <p:cNvSpPr>
            <a:spLocks noChangeArrowheads="1"/>
          </p:cNvSpPr>
          <p:nvPr/>
        </p:nvSpPr>
        <p:spPr bwMode="auto">
          <a:xfrm>
            <a:off x="6156325" y="1543843"/>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8" name="Oval 1051" descr="Dark vertical"/>
          <p:cNvSpPr>
            <a:spLocks noChangeArrowheads="1"/>
          </p:cNvSpPr>
          <p:nvPr/>
        </p:nvSpPr>
        <p:spPr bwMode="auto">
          <a:xfrm>
            <a:off x="6156325" y="1905793"/>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9" name="Oval 1053" descr="Dark vertical"/>
          <p:cNvSpPr>
            <a:spLocks noChangeArrowheads="1"/>
          </p:cNvSpPr>
          <p:nvPr/>
        </p:nvSpPr>
        <p:spPr bwMode="auto">
          <a:xfrm>
            <a:off x="6156325" y="2632868"/>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10" name="Oval 1054"/>
          <p:cNvSpPr>
            <a:spLocks noChangeArrowheads="1"/>
          </p:cNvSpPr>
          <p:nvPr/>
        </p:nvSpPr>
        <p:spPr bwMode="auto">
          <a:xfrm>
            <a:off x="6156325" y="2996406"/>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11" name="Oval 1055"/>
          <p:cNvSpPr>
            <a:spLocks noChangeArrowheads="1"/>
          </p:cNvSpPr>
          <p:nvPr/>
        </p:nvSpPr>
        <p:spPr bwMode="auto">
          <a:xfrm>
            <a:off x="6156325" y="3359943"/>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12" name="Oval 1056"/>
          <p:cNvSpPr>
            <a:spLocks noChangeArrowheads="1"/>
          </p:cNvSpPr>
          <p:nvPr/>
        </p:nvSpPr>
        <p:spPr bwMode="auto">
          <a:xfrm>
            <a:off x="6537325" y="1543843"/>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13" name="Oval 1057"/>
          <p:cNvSpPr>
            <a:spLocks noChangeArrowheads="1"/>
          </p:cNvSpPr>
          <p:nvPr/>
        </p:nvSpPr>
        <p:spPr bwMode="auto">
          <a:xfrm>
            <a:off x="6537325" y="1905793"/>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14" name="Oval 1058"/>
          <p:cNvSpPr>
            <a:spLocks noChangeArrowheads="1"/>
          </p:cNvSpPr>
          <p:nvPr/>
        </p:nvSpPr>
        <p:spPr bwMode="auto">
          <a:xfrm>
            <a:off x="6537325" y="2269331"/>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15" name="Oval 1059"/>
          <p:cNvSpPr>
            <a:spLocks noChangeArrowheads="1"/>
          </p:cNvSpPr>
          <p:nvPr/>
        </p:nvSpPr>
        <p:spPr bwMode="auto">
          <a:xfrm>
            <a:off x="6537325" y="2632868"/>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16" name="Oval 1060"/>
          <p:cNvSpPr>
            <a:spLocks noChangeArrowheads="1"/>
          </p:cNvSpPr>
          <p:nvPr/>
        </p:nvSpPr>
        <p:spPr bwMode="auto">
          <a:xfrm>
            <a:off x="6537325" y="2996406"/>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17" name="Oval 1061"/>
          <p:cNvSpPr>
            <a:spLocks noChangeArrowheads="1"/>
          </p:cNvSpPr>
          <p:nvPr/>
        </p:nvSpPr>
        <p:spPr bwMode="auto">
          <a:xfrm>
            <a:off x="6918325" y="1543843"/>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18" name="Oval 1062"/>
          <p:cNvSpPr>
            <a:spLocks noChangeArrowheads="1"/>
          </p:cNvSpPr>
          <p:nvPr/>
        </p:nvSpPr>
        <p:spPr bwMode="auto">
          <a:xfrm>
            <a:off x="6918325" y="1905793"/>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19" name="Oval 1063"/>
          <p:cNvSpPr>
            <a:spLocks noChangeArrowheads="1"/>
          </p:cNvSpPr>
          <p:nvPr/>
        </p:nvSpPr>
        <p:spPr bwMode="auto">
          <a:xfrm>
            <a:off x="6918325" y="2269331"/>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20" name="Oval 1064"/>
          <p:cNvSpPr>
            <a:spLocks noChangeArrowheads="1"/>
          </p:cNvSpPr>
          <p:nvPr/>
        </p:nvSpPr>
        <p:spPr bwMode="auto">
          <a:xfrm>
            <a:off x="6918325" y="2632868"/>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21" name="Oval 1065"/>
          <p:cNvSpPr>
            <a:spLocks noChangeArrowheads="1"/>
          </p:cNvSpPr>
          <p:nvPr/>
        </p:nvSpPr>
        <p:spPr bwMode="auto">
          <a:xfrm>
            <a:off x="7677150" y="2994818"/>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22" name="Oval 1066"/>
          <p:cNvSpPr>
            <a:spLocks noChangeArrowheads="1"/>
          </p:cNvSpPr>
          <p:nvPr/>
        </p:nvSpPr>
        <p:spPr bwMode="auto">
          <a:xfrm>
            <a:off x="7299325" y="1543843"/>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23" name="Oval 1067"/>
          <p:cNvSpPr>
            <a:spLocks noChangeArrowheads="1"/>
          </p:cNvSpPr>
          <p:nvPr/>
        </p:nvSpPr>
        <p:spPr bwMode="auto">
          <a:xfrm>
            <a:off x="7299325" y="1905793"/>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24" name="Oval 1069"/>
          <p:cNvSpPr>
            <a:spLocks noChangeArrowheads="1"/>
          </p:cNvSpPr>
          <p:nvPr/>
        </p:nvSpPr>
        <p:spPr bwMode="auto">
          <a:xfrm>
            <a:off x="7299325" y="2632868"/>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25" name="Oval 1071"/>
          <p:cNvSpPr>
            <a:spLocks noChangeArrowheads="1"/>
          </p:cNvSpPr>
          <p:nvPr/>
        </p:nvSpPr>
        <p:spPr bwMode="auto">
          <a:xfrm>
            <a:off x="7680325" y="1543843"/>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26" name="Oval 1072"/>
          <p:cNvSpPr>
            <a:spLocks noChangeArrowheads="1"/>
          </p:cNvSpPr>
          <p:nvPr/>
        </p:nvSpPr>
        <p:spPr bwMode="auto">
          <a:xfrm>
            <a:off x="7680325" y="1905793"/>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27" name="Oval 1073"/>
          <p:cNvSpPr>
            <a:spLocks noChangeArrowheads="1"/>
          </p:cNvSpPr>
          <p:nvPr/>
        </p:nvSpPr>
        <p:spPr bwMode="auto">
          <a:xfrm>
            <a:off x="7680325" y="2269331"/>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28" name="Oval 1074"/>
          <p:cNvSpPr>
            <a:spLocks noChangeArrowheads="1"/>
          </p:cNvSpPr>
          <p:nvPr/>
        </p:nvSpPr>
        <p:spPr bwMode="auto">
          <a:xfrm>
            <a:off x="7680325" y="2632868"/>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29" name="Oval 1075"/>
          <p:cNvSpPr>
            <a:spLocks noChangeArrowheads="1"/>
          </p:cNvSpPr>
          <p:nvPr/>
        </p:nvSpPr>
        <p:spPr bwMode="auto">
          <a:xfrm>
            <a:off x="7680325" y="3359943"/>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30" name="Oval 1076"/>
          <p:cNvSpPr>
            <a:spLocks noChangeArrowheads="1"/>
          </p:cNvSpPr>
          <p:nvPr/>
        </p:nvSpPr>
        <p:spPr bwMode="auto">
          <a:xfrm>
            <a:off x="8061325" y="1543843"/>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31" name="Oval 1077"/>
          <p:cNvSpPr>
            <a:spLocks noChangeArrowheads="1"/>
          </p:cNvSpPr>
          <p:nvPr/>
        </p:nvSpPr>
        <p:spPr bwMode="auto">
          <a:xfrm>
            <a:off x="8061325" y="1905793"/>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32" name="Oval 1078"/>
          <p:cNvSpPr>
            <a:spLocks noChangeArrowheads="1"/>
          </p:cNvSpPr>
          <p:nvPr/>
        </p:nvSpPr>
        <p:spPr bwMode="auto">
          <a:xfrm>
            <a:off x="8061325" y="2269331"/>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33" name="Oval 1079"/>
          <p:cNvSpPr>
            <a:spLocks noChangeArrowheads="1"/>
          </p:cNvSpPr>
          <p:nvPr/>
        </p:nvSpPr>
        <p:spPr bwMode="auto">
          <a:xfrm>
            <a:off x="8061325" y="2632868"/>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34" name="Oval 1080"/>
          <p:cNvSpPr>
            <a:spLocks noChangeArrowheads="1"/>
          </p:cNvSpPr>
          <p:nvPr/>
        </p:nvSpPr>
        <p:spPr bwMode="auto">
          <a:xfrm>
            <a:off x="8061325" y="2996406"/>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35" name="Oval 1081"/>
          <p:cNvSpPr>
            <a:spLocks noChangeArrowheads="1"/>
          </p:cNvSpPr>
          <p:nvPr/>
        </p:nvSpPr>
        <p:spPr bwMode="auto">
          <a:xfrm>
            <a:off x="8442325" y="1543843"/>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36" name="Oval 1082"/>
          <p:cNvSpPr>
            <a:spLocks noChangeArrowheads="1"/>
          </p:cNvSpPr>
          <p:nvPr/>
        </p:nvSpPr>
        <p:spPr bwMode="auto">
          <a:xfrm>
            <a:off x="8442325" y="1905793"/>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37" name="Oval 1083"/>
          <p:cNvSpPr>
            <a:spLocks noChangeArrowheads="1"/>
          </p:cNvSpPr>
          <p:nvPr/>
        </p:nvSpPr>
        <p:spPr bwMode="auto">
          <a:xfrm>
            <a:off x="8442325" y="2269331"/>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38" name="Oval 1084"/>
          <p:cNvSpPr>
            <a:spLocks noChangeArrowheads="1"/>
          </p:cNvSpPr>
          <p:nvPr/>
        </p:nvSpPr>
        <p:spPr bwMode="auto">
          <a:xfrm>
            <a:off x="8442325" y="2632868"/>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39" name="Oval 1085"/>
          <p:cNvSpPr>
            <a:spLocks noChangeArrowheads="1"/>
          </p:cNvSpPr>
          <p:nvPr/>
        </p:nvSpPr>
        <p:spPr bwMode="auto">
          <a:xfrm>
            <a:off x="8442325" y="2996406"/>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40" name="Oval 1086"/>
          <p:cNvSpPr>
            <a:spLocks noChangeArrowheads="1"/>
          </p:cNvSpPr>
          <p:nvPr/>
        </p:nvSpPr>
        <p:spPr bwMode="auto">
          <a:xfrm>
            <a:off x="8442325" y="3359943"/>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41" name="Rectangle 1087"/>
          <p:cNvSpPr>
            <a:spLocks noChangeArrowheads="1"/>
          </p:cNvSpPr>
          <p:nvPr/>
        </p:nvSpPr>
        <p:spPr bwMode="auto">
          <a:xfrm>
            <a:off x="6096000" y="1459706"/>
            <a:ext cx="2714625" cy="2278062"/>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42" name="Oval 1102" descr="Dark vertical"/>
          <p:cNvSpPr>
            <a:spLocks noChangeArrowheads="1"/>
          </p:cNvSpPr>
          <p:nvPr/>
        </p:nvSpPr>
        <p:spPr bwMode="auto">
          <a:xfrm>
            <a:off x="6546850" y="3367881"/>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43" name="Oval 1103" descr="Dark vertical"/>
          <p:cNvSpPr>
            <a:spLocks noChangeArrowheads="1"/>
          </p:cNvSpPr>
          <p:nvPr/>
        </p:nvSpPr>
        <p:spPr bwMode="auto">
          <a:xfrm>
            <a:off x="6927850" y="3367881"/>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44" name="Oval 1104" descr="Dark vertical"/>
          <p:cNvSpPr>
            <a:spLocks noChangeArrowheads="1"/>
          </p:cNvSpPr>
          <p:nvPr/>
        </p:nvSpPr>
        <p:spPr bwMode="auto">
          <a:xfrm>
            <a:off x="7308850" y="3367881"/>
            <a:ext cx="304800" cy="304800"/>
          </a:xfrm>
          <a:prstGeom prst="ellipse">
            <a:avLst/>
          </a:prstGeom>
          <a:solidFill>
            <a:schemeClr val="tx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45" name="Oval 1105" descr="Dark vertical"/>
          <p:cNvSpPr>
            <a:spLocks noChangeArrowheads="1"/>
          </p:cNvSpPr>
          <p:nvPr/>
        </p:nvSpPr>
        <p:spPr bwMode="auto">
          <a:xfrm>
            <a:off x="6921500" y="2999581"/>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46" name="Oval 1106"/>
          <p:cNvSpPr>
            <a:spLocks noChangeArrowheads="1"/>
          </p:cNvSpPr>
          <p:nvPr/>
        </p:nvSpPr>
        <p:spPr bwMode="auto">
          <a:xfrm>
            <a:off x="8061325" y="3353593"/>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47" name="Oval 1053" descr="Dark vertical"/>
          <p:cNvSpPr>
            <a:spLocks noChangeArrowheads="1"/>
          </p:cNvSpPr>
          <p:nvPr/>
        </p:nvSpPr>
        <p:spPr bwMode="auto">
          <a:xfrm>
            <a:off x="6159500" y="2266156"/>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48" name="Oval 1105" descr="Dark vertical"/>
          <p:cNvSpPr>
            <a:spLocks noChangeArrowheads="1"/>
          </p:cNvSpPr>
          <p:nvPr/>
        </p:nvSpPr>
        <p:spPr bwMode="auto">
          <a:xfrm>
            <a:off x="7300912" y="2994818"/>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49" name="Oval 1105" descr="Dark vertical"/>
          <p:cNvSpPr>
            <a:spLocks noChangeArrowheads="1"/>
          </p:cNvSpPr>
          <p:nvPr/>
        </p:nvSpPr>
        <p:spPr bwMode="auto">
          <a:xfrm>
            <a:off x="7299325" y="2266156"/>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eaLnBrk="0" hangingPunct="0">
              <a:spcBef>
                <a:spcPct val="50000"/>
              </a:spcBef>
            </a:pPr>
            <a:endParaRPr lang="en-US" altLang="en-US" smtClean="0">
              <a:solidFill>
                <a:srgbClr val="000000"/>
              </a:solidFill>
            </a:endParaRPr>
          </a:p>
        </p:txBody>
      </p:sp>
      <p:sp>
        <p:nvSpPr>
          <p:cNvPr id="2" name="Down Arrow 1"/>
          <p:cNvSpPr/>
          <p:nvPr/>
        </p:nvSpPr>
        <p:spPr bwMode="auto">
          <a:xfrm rot="10800000">
            <a:off x="7210062" y="3833948"/>
            <a:ext cx="533400" cy="1220787"/>
          </a:xfrm>
          <a:prstGeom prst="downArrow">
            <a:avLst/>
          </a:prstGeom>
          <a:solidFill>
            <a:srgbClr val="FAE9D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8" charset="0"/>
              <a:ea typeface="ＭＳ Ｐゴシック" pitchFamily="-108" charset="-128"/>
              <a:cs typeface="ＭＳ Ｐゴシック" pitchFamily="-108" charset="-128"/>
            </a:endParaRPr>
          </a:p>
        </p:txBody>
      </p:sp>
      <p:sp>
        <p:nvSpPr>
          <p:cNvPr id="50" name="Down Arrow 49"/>
          <p:cNvSpPr/>
          <p:nvPr/>
        </p:nvSpPr>
        <p:spPr bwMode="auto">
          <a:xfrm>
            <a:off x="7585438" y="227013"/>
            <a:ext cx="533400" cy="1220787"/>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8" charset="0"/>
              <a:ea typeface="ＭＳ Ｐゴシック" pitchFamily="-108" charset="-128"/>
              <a:cs typeface="ＭＳ Ｐゴシック" pitchFamily="-108" charset="-128"/>
            </a:endParaRPr>
          </a:p>
        </p:txBody>
      </p:sp>
      <p:sp>
        <p:nvSpPr>
          <p:cNvPr id="51" name="Down Arrow 50"/>
          <p:cNvSpPr/>
          <p:nvPr/>
        </p:nvSpPr>
        <p:spPr bwMode="auto">
          <a:xfrm>
            <a:off x="6794863" y="227013"/>
            <a:ext cx="533400" cy="1220787"/>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8" charset="0"/>
              <a:ea typeface="ＭＳ Ｐゴシック" pitchFamily="-108" charset="-128"/>
              <a:cs typeface="ＭＳ Ｐゴシック" pitchFamily="-108" charset="-128"/>
            </a:endParaRPr>
          </a:p>
        </p:txBody>
      </p:sp>
      <p:sp>
        <p:nvSpPr>
          <p:cNvPr id="3" name="TextBox 2"/>
          <p:cNvSpPr txBox="1"/>
          <p:nvPr/>
        </p:nvSpPr>
        <p:spPr>
          <a:xfrm>
            <a:off x="6386511" y="117901"/>
            <a:ext cx="2206625" cy="707886"/>
          </a:xfrm>
          <a:prstGeom prst="rect">
            <a:avLst/>
          </a:prstGeom>
          <a:solidFill>
            <a:schemeClr val="bg1">
              <a:lumMod val="85000"/>
            </a:schemeClr>
          </a:solidFill>
        </p:spPr>
        <p:txBody>
          <a:bodyPr wrap="square" rtlCol="0">
            <a:spAutoFit/>
          </a:bodyPr>
          <a:lstStyle/>
          <a:p>
            <a:pPr algn="ctr"/>
            <a:r>
              <a:rPr lang="en-US" sz="2000" dirty="0" smtClean="0">
                <a:latin typeface="Calibri" panose="020F0502020204030204" pitchFamily="34" charset="0"/>
              </a:rPr>
              <a:t>draw/tie with perfect play</a:t>
            </a:r>
            <a:endParaRPr lang="en-US" sz="2000" dirty="0">
              <a:latin typeface="Calibri" panose="020F0502020204030204" pitchFamily="34" charset="0"/>
            </a:endParaRPr>
          </a:p>
        </p:txBody>
      </p:sp>
      <p:sp>
        <p:nvSpPr>
          <p:cNvPr id="53" name="TextBox 52"/>
          <p:cNvSpPr txBox="1"/>
          <p:nvPr/>
        </p:nvSpPr>
        <p:spPr>
          <a:xfrm>
            <a:off x="6388100" y="4981714"/>
            <a:ext cx="2206625" cy="707886"/>
          </a:xfrm>
          <a:prstGeom prst="rect">
            <a:avLst/>
          </a:prstGeom>
          <a:solidFill>
            <a:srgbClr val="FAE9D6"/>
          </a:solidFill>
        </p:spPr>
        <p:txBody>
          <a:bodyPr wrap="square" rtlCol="0">
            <a:spAutoFit/>
          </a:bodyPr>
          <a:lstStyle/>
          <a:p>
            <a:pPr algn="ctr"/>
            <a:r>
              <a:rPr lang="en-US" sz="2000" dirty="0" smtClean="0">
                <a:latin typeface="Calibri" panose="020F0502020204030204" pitchFamily="34" charset="0"/>
              </a:rPr>
              <a:t>first-player win (with perfect play)</a:t>
            </a:r>
            <a:endParaRPr lang="en-US" sz="2000" dirty="0">
              <a:latin typeface="Calibri" panose="020F0502020204030204" pitchFamily="34" charset="0"/>
            </a:endParaRPr>
          </a:p>
        </p:txBody>
      </p:sp>
      <p:sp>
        <p:nvSpPr>
          <p:cNvPr id="54" name="Down Arrow 53"/>
          <p:cNvSpPr/>
          <p:nvPr/>
        </p:nvSpPr>
        <p:spPr bwMode="auto">
          <a:xfrm rot="10800000">
            <a:off x="8012293" y="3821973"/>
            <a:ext cx="409938" cy="755469"/>
          </a:xfrm>
          <a:prstGeom prst="downArrow">
            <a:avLst/>
          </a:prstGeom>
          <a:solidFill>
            <a:srgbClr val="CC33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8" charset="0"/>
              <a:ea typeface="ＭＳ Ｐゴシック" pitchFamily="-108" charset="-128"/>
              <a:cs typeface="ＭＳ Ｐゴシック" pitchFamily="-108" charset="-128"/>
            </a:endParaRPr>
          </a:p>
        </p:txBody>
      </p:sp>
      <p:sp>
        <p:nvSpPr>
          <p:cNvPr id="55" name="Down Arrow 54"/>
          <p:cNvSpPr/>
          <p:nvPr/>
        </p:nvSpPr>
        <p:spPr bwMode="auto">
          <a:xfrm rot="10800000">
            <a:off x="8442325" y="3833948"/>
            <a:ext cx="409938" cy="755469"/>
          </a:xfrm>
          <a:prstGeom prst="downArrow">
            <a:avLst/>
          </a:prstGeom>
          <a:solidFill>
            <a:srgbClr val="CC33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8" charset="0"/>
              <a:ea typeface="ＭＳ Ｐゴシック" pitchFamily="-108" charset="-128"/>
              <a:cs typeface="ＭＳ Ｐゴシック" pitchFamily="-108" charset="-128"/>
            </a:endParaRPr>
          </a:p>
        </p:txBody>
      </p:sp>
      <p:sp>
        <p:nvSpPr>
          <p:cNvPr id="56" name="Down Arrow 55"/>
          <p:cNvSpPr/>
          <p:nvPr/>
        </p:nvSpPr>
        <p:spPr bwMode="auto">
          <a:xfrm rot="10800000">
            <a:off x="6107293" y="3821973"/>
            <a:ext cx="409938" cy="755469"/>
          </a:xfrm>
          <a:prstGeom prst="downArrow">
            <a:avLst/>
          </a:prstGeom>
          <a:solidFill>
            <a:srgbClr val="CC33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8" charset="0"/>
              <a:ea typeface="ＭＳ Ｐゴシック" pitchFamily="-108" charset="-128"/>
              <a:cs typeface="ＭＳ Ｐゴシック" pitchFamily="-108" charset="-128"/>
            </a:endParaRPr>
          </a:p>
        </p:txBody>
      </p:sp>
      <p:sp>
        <p:nvSpPr>
          <p:cNvPr id="57" name="Down Arrow 56"/>
          <p:cNvSpPr/>
          <p:nvPr/>
        </p:nvSpPr>
        <p:spPr bwMode="auto">
          <a:xfrm rot="10800000">
            <a:off x="6537325" y="3833948"/>
            <a:ext cx="409938" cy="755469"/>
          </a:xfrm>
          <a:prstGeom prst="downArrow">
            <a:avLst/>
          </a:prstGeom>
          <a:solidFill>
            <a:srgbClr val="CC33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8" charset="0"/>
              <a:ea typeface="ＭＳ Ｐゴシック" pitchFamily="-108" charset="-128"/>
              <a:cs typeface="ＭＳ Ｐゴシック" pitchFamily="-108" charset="-128"/>
            </a:endParaRPr>
          </a:p>
        </p:txBody>
      </p:sp>
      <p:sp>
        <p:nvSpPr>
          <p:cNvPr id="58" name="TextBox 57"/>
          <p:cNvSpPr txBox="1"/>
          <p:nvPr/>
        </p:nvSpPr>
        <p:spPr>
          <a:xfrm>
            <a:off x="4560708" y="4225128"/>
            <a:ext cx="1763892" cy="523220"/>
          </a:xfrm>
          <a:prstGeom prst="rect">
            <a:avLst/>
          </a:prstGeom>
          <a:solidFill>
            <a:srgbClr val="CC3300"/>
          </a:solidFill>
        </p:spPr>
        <p:txBody>
          <a:bodyPr wrap="square" rtlCol="0">
            <a:spAutoFit/>
          </a:bodyPr>
          <a:lstStyle/>
          <a:p>
            <a:pPr algn="ctr"/>
            <a:r>
              <a:rPr lang="en-US" sz="1400" b="1" dirty="0" smtClean="0">
                <a:solidFill>
                  <a:schemeClr val="bg1"/>
                </a:solidFill>
                <a:latin typeface="Calibri" panose="020F0502020204030204" pitchFamily="34" charset="0"/>
              </a:rPr>
              <a:t>first-player losses (with perfect play)</a:t>
            </a:r>
            <a:endParaRPr lang="en-US" sz="14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5525455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ext Box 5"/>
          <p:cNvSpPr txBox="1">
            <a:spLocks noChangeArrowheads="1"/>
          </p:cNvSpPr>
          <p:nvPr/>
        </p:nvSpPr>
        <p:spPr bwMode="auto">
          <a:xfrm>
            <a:off x="304800" y="182562"/>
            <a:ext cx="858409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4200" dirty="0" err="1" smtClean="0">
                <a:latin typeface="Cambria" panose="02040503050406030204" pitchFamily="18" charset="0"/>
              </a:rPr>
              <a:t>TextID's</a:t>
            </a:r>
            <a:r>
              <a:rPr lang="en-US" altLang="en-US" sz="4200" dirty="0" smtClean="0">
                <a:latin typeface="Cambria" panose="02040503050406030204" pitchFamily="18" charset="0"/>
              </a:rPr>
              <a:t>  </a:t>
            </a:r>
            <a:r>
              <a:rPr lang="en-US" altLang="en-US" sz="4200" i="1" dirty="0" smtClean="0">
                <a:latin typeface="Cambria" panose="02040503050406030204" pitchFamily="18" charset="0"/>
              </a:rPr>
              <a:t>library resources</a:t>
            </a:r>
            <a:endParaRPr lang="en-US" altLang="en-US" sz="4200" b="1" i="1" dirty="0">
              <a:latin typeface="Cambria" panose="02040503050406030204" pitchFamily="18" charset="0"/>
            </a:endParaRPr>
          </a:p>
        </p:txBody>
      </p:sp>
      <p:grpSp>
        <p:nvGrpSpPr>
          <p:cNvPr id="5" name="Group 24"/>
          <p:cNvGrpSpPr>
            <a:grpSpLocks/>
          </p:cNvGrpSpPr>
          <p:nvPr/>
        </p:nvGrpSpPr>
        <p:grpSpPr bwMode="auto">
          <a:xfrm>
            <a:off x="8392810" y="431739"/>
            <a:ext cx="546100" cy="654050"/>
            <a:chOff x="2928" y="1051"/>
            <a:chExt cx="840" cy="957"/>
          </a:xfrm>
        </p:grpSpPr>
        <p:sp>
          <p:nvSpPr>
            <p:cNvPr id="6" name="Freeform 25"/>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7" name="Oval 26"/>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8" name="Oval 27"/>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9" name="Oval 28"/>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0" name="Oval 29"/>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1" name="Oval 30"/>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2" name="Oval 31"/>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3" name="Oval 32"/>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4" name="AutoShape 33"/>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5" name="Freeform 34"/>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16" name="Freeform 35"/>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17" name="Freeform 36"/>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18" name="Freeform 37"/>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19" name="Text Box 40"/>
          <p:cNvSpPr txBox="1">
            <a:spLocks noChangeArrowheads="1"/>
          </p:cNvSpPr>
          <p:nvPr/>
        </p:nvSpPr>
        <p:spPr bwMode="auto">
          <a:xfrm>
            <a:off x="7061086" y="177824"/>
            <a:ext cx="144939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900" dirty="0" smtClean="0">
                <a:solidFill>
                  <a:srgbClr val="009900"/>
                </a:solidFill>
                <a:latin typeface="Calibri" panose="020F0502020204030204" pitchFamily="34" charset="0"/>
              </a:rPr>
              <a:t>I bet they told you the age of the library was over…</a:t>
            </a:r>
          </a:p>
          <a:p>
            <a:pPr algn="ctr" eaLnBrk="1" hangingPunct="1"/>
            <a:r>
              <a:rPr lang="en-US" altLang="en-US" sz="900" dirty="0" smtClean="0">
                <a:solidFill>
                  <a:srgbClr val="009900"/>
                </a:solidFill>
                <a:latin typeface="Calibri" panose="020F0502020204030204" pitchFamily="34" charset="0"/>
              </a:rPr>
              <a:t>but It's just begun!</a:t>
            </a:r>
            <a:endParaRPr lang="en-US" altLang="en-US" sz="900" dirty="0">
              <a:solidFill>
                <a:srgbClr val="009900"/>
              </a:solidFill>
              <a:latin typeface="Calibri" panose="020F0502020204030204" pitchFamily="34" charset="0"/>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914" y="2032276"/>
            <a:ext cx="3404643" cy="482324"/>
          </a:xfrm>
          <a:prstGeom prst="rect">
            <a:avLst/>
          </a:prstGeom>
          <a:ln w="38100">
            <a:solidFill>
              <a:srgbClr val="000AF9"/>
            </a:solidFill>
          </a:ln>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914" y="1219200"/>
            <a:ext cx="6679622" cy="476306"/>
          </a:xfrm>
          <a:prstGeom prst="rect">
            <a:avLst/>
          </a:prstGeom>
          <a:ln>
            <a:solidFill>
              <a:srgbClr val="000AF9"/>
            </a:solidFill>
          </a:ln>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0846" y="2019231"/>
            <a:ext cx="4505954" cy="495369"/>
          </a:xfrm>
          <a:prstGeom prst="rect">
            <a:avLst/>
          </a:prstGeom>
          <a:ln>
            <a:solidFill>
              <a:srgbClr val="000AF9"/>
            </a:solidFill>
          </a:ln>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034" y="3587040"/>
            <a:ext cx="7893409" cy="695401"/>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800" y="2769326"/>
            <a:ext cx="7750172" cy="650966"/>
          </a:xfrm>
          <a:prstGeom prst="rect">
            <a:avLst/>
          </a:prstGeom>
        </p:spPr>
      </p:pic>
      <p:pic>
        <p:nvPicPr>
          <p:cNvPr id="26" name="Picture 25"/>
          <p:cNvPicPr>
            <a:picLocks noChangeAspect="1"/>
          </p:cNvPicPr>
          <p:nvPr/>
        </p:nvPicPr>
        <p:blipFill rotWithShape="1">
          <a:blip r:embed="rId8">
            <a:extLst>
              <a:ext uri="{28A0092B-C50C-407E-A947-70E740481C1C}">
                <a14:useLocalDpi xmlns:a14="http://schemas.microsoft.com/office/drawing/2010/main" val="0"/>
              </a:ext>
            </a:extLst>
          </a:blip>
          <a:srcRect b="43406"/>
          <a:stretch/>
        </p:blipFill>
        <p:spPr>
          <a:xfrm>
            <a:off x="711926" y="4487245"/>
            <a:ext cx="7834524" cy="2142155"/>
          </a:xfrm>
          <a:prstGeom prst="rect">
            <a:avLst/>
          </a:prstGeom>
        </p:spPr>
      </p:pic>
      <p:pic>
        <p:nvPicPr>
          <p:cNvPr id="2" name="Picture 1"/>
          <p:cNvPicPr>
            <a:picLocks noChangeAspect="1"/>
          </p:cNvPicPr>
          <p:nvPr/>
        </p:nvPicPr>
        <p:blipFill rotWithShape="1">
          <a:blip r:embed="rId9">
            <a:extLst>
              <a:ext uri="{28A0092B-C50C-407E-A947-70E740481C1C}">
                <a14:useLocalDpi xmlns:a14="http://schemas.microsoft.com/office/drawing/2010/main" val="0"/>
              </a:ext>
            </a:extLst>
          </a:blip>
          <a:srcRect b="11147"/>
          <a:stretch/>
        </p:blipFill>
        <p:spPr>
          <a:xfrm rot="21422476">
            <a:off x="594903" y="2559397"/>
            <a:ext cx="7971848" cy="3580059"/>
          </a:xfrm>
          <a:prstGeom prst="rect">
            <a:avLst/>
          </a:prstGeom>
          <a:ln>
            <a:solidFill>
              <a:srgbClr val="000AF9"/>
            </a:solidFill>
          </a:ln>
        </p:spPr>
      </p:pic>
      <p:sp>
        <p:nvSpPr>
          <p:cNvPr id="3" name="TextBox 2"/>
          <p:cNvSpPr txBox="1"/>
          <p:nvPr/>
        </p:nvSpPr>
        <p:spPr>
          <a:xfrm rot="21292948">
            <a:off x="7013788" y="5089729"/>
            <a:ext cx="1690912" cy="1200329"/>
          </a:xfrm>
          <a:prstGeom prst="rect">
            <a:avLst/>
          </a:prstGeom>
          <a:solidFill>
            <a:srgbClr val="CCECFF"/>
          </a:solidFill>
          <a:ln>
            <a:solidFill>
              <a:srgbClr val="000AF9"/>
            </a:solidFill>
          </a:ln>
        </p:spPr>
        <p:txBody>
          <a:bodyPr wrap="none" rtlCol="0">
            <a:spAutoFit/>
          </a:bodyPr>
          <a:lstStyle/>
          <a:p>
            <a:r>
              <a:rPr lang="en-US" sz="7200" dirty="0" smtClean="0">
                <a:latin typeface="Calibri" panose="020F0502020204030204" pitchFamily="34" charset="0"/>
                <a:cs typeface="Calibri" panose="020F0502020204030204" pitchFamily="34" charset="0"/>
              </a:rPr>
              <a:t>Yes!</a:t>
            </a:r>
            <a:endParaRPr lang="en-US" sz="7200" dirty="0">
              <a:latin typeface="Calibri" panose="020F0502020204030204" pitchFamily="34" charset="0"/>
              <a:cs typeface="Calibri" panose="020F0502020204030204" pitchFamily="34" charset="0"/>
            </a:endParaRPr>
          </a:p>
        </p:txBody>
      </p:sp>
      <p:sp>
        <p:nvSpPr>
          <p:cNvPr id="27" name="Right Arrow 26"/>
          <p:cNvSpPr/>
          <p:nvPr/>
        </p:nvSpPr>
        <p:spPr>
          <a:xfrm rot="8126338">
            <a:off x="7878767" y="4089488"/>
            <a:ext cx="927279" cy="770312"/>
          </a:xfrm>
          <a:prstGeom prst="rightArrow">
            <a:avLst/>
          </a:prstGeom>
          <a:solidFill>
            <a:srgbClr val="CCECFF"/>
          </a:solidFill>
          <a:ln>
            <a:solidFill>
              <a:srgbClr val="000AF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03070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5"/>
          <p:cNvSpPr txBox="1">
            <a:spLocks noChangeArrowheads="1"/>
          </p:cNvSpPr>
          <p:nvPr/>
        </p:nvSpPr>
        <p:spPr bwMode="auto">
          <a:xfrm>
            <a:off x="304800" y="235539"/>
            <a:ext cx="2898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dirty="0">
                <a:solidFill>
                  <a:srgbClr val="000000"/>
                </a:solidFill>
                <a:latin typeface="Cambria" panose="02040503050406030204" pitchFamily="18" charset="0"/>
              </a:rPr>
              <a:t>Stemming</a:t>
            </a:r>
          </a:p>
        </p:txBody>
      </p:sp>
      <p:sp>
        <p:nvSpPr>
          <p:cNvPr id="3" name="TextBox 2"/>
          <p:cNvSpPr txBox="1"/>
          <p:nvPr/>
        </p:nvSpPr>
        <p:spPr>
          <a:xfrm>
            <a:off x="4381500" y="189927"/>
            <a:ext cx="4533900" cy="830997"/>
          </a:xfrm>
          <a:prstGeom prst="rect">
            <a:avLst/>
          </a:prstGeom>
          <a:noFill/>
        </p:spPr>
        <p:txBody>
          <a:bodyPr wrap="square" rtlCol="0">
            <a:spAutoFit/>
          </a:bodyPr>
          <a:lstStyle/>
          <a:p>
            <a:pPr algn="ctr"/>
            <a:r>
              <a:rPr lang="en-US" dirty="0" smtClean="0">
                <a:latin typeface="Cambria" panose="02040503050406030204" pitchFamily="18" charset="0"/>
              </a:rPr>
              <a:t>An algorithm that outputs the </a:t>
            </a:r>
            <a:r>
              <a:rPr lang="en-US" b="1" u="sng" dirty="0" smtClean="0">
                <a:latin typeface="Cambria" panose="02040503050406030204" pitchFamily="18" charset="0"/>
              </a:rPr>
              <a:t>root</a:t>
            </a:r>
            <a:r>
              <a:rPr lang="en-US" dirty="0" smtClean="0">
                <a:latin typeface="Cambria" panose="02040503050406030204" pitchFamily="18" charset="0"/>
              </a:rPr>
              <a:t> of the input word. </a:t>
            </a:r>
            <a:endParaRPr lang="en-US" dirty="0">
              <a:latin typeface="Cambria" panose="02040503050406030204" pitchFamily="18" charset="0"/>
            </a:endParaRPr>
          </a:p>
        </p:txBody>
      </p:sp>
      <p:sp>
        <p:nvSpPr>
          <p:cNvPr id="76" name="Rectangle 75"/>
          <p:cNvSpPr/>
          <p:nvPr/>
        </p:nvSpPr>
        <p:spPr>
          <a:xfrm>
            <a:off x="6549070" y="2577737"/>
            <a:ext cx="1811741" cy="1569660"/>
          </a:xfrm>
          <a:prstGeom prst="rect">
            <a:avLst/>
          </a:prstGeom>
        </p:spPr>
        <p:txBody>
          <a:bodyPr wrap="square">
            <a:spAutoFit/>
          </a:bodyPr>
          <a:lstStyle/>
          <a:p>
            <a:pPr algn="ctr"/>
            <a:r>
              <a:rPr lang="en-US" dirty="0" smtClean="0">
                <a:latin typeface="Cambria" panose="02040503050406030204" pitchFamily="18" charset="0"/>
              </a:rPr>
              <a:t>these don't have to be words, just </a:t>
            </a:r>
            <a:r>
              <a:rPr lang="en-US" b="1" dirty="0" smtClean="0">
                <a:latin typeface="Cambria" panose="02040503050406030204" pitchFamily="18" charset="0"/>
              </a:rPr>
              <a:t>stems</a:t>
            </a:r>
            <a:r>
              <a:rPr lang="en-US" dirty="0" smtClean="0">
                <a:latin typeface="Cambria" panose="02040503050406030204" pitchFamily="18" charset="0"/>
              </a:rPr>
              <a:t>…</a:t>
            </a:r>
            <a:endParaRPr lang="en-US" dirty="0"/>
          </a:p>
        </p:txBody>
      </p:sp>
      <p:cxnSp>
        <p:nvCxnSpPr>
          <p:cNvPr id="6" name="Straight Arrow Connector 5"/>
          <p:cNvCxnSpPr/>
          <p:nvPr/>
        </p:nvCxnSpPr>
        <p:spPr>
          <a:xfrm flipH="1" flipV="1">
            <a:off x="6114915" y="2087705"/>
            <a:ext cx="533400" cy="621585"/>
          </a:xfrm>
          <a:prstGeom prst="straightConnector1">
            <a:avLst/>
          </a:prstGeom>
          <a:ln>
            <a:solidFill>
              <a:schemeClr val="bg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flipH="1" flipV="1">
            <a:off x="5803097" y="2590212"/>
            <a:ext cx="857250" cy="220590"/>
          </a:xfrm>
          <a:prstGeom prst="straightConnector1">
            <a:avLst/>
          </a:prstGeom>
          <a:ln>
            <a:solidFill>
              <a:schemeClr val="bg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H="1">
            <a:off x="6196263" y="2872834"/>
            <a:ext cx="464084" cy="351629"/>
          </a:xfrm>
          <a:prstGeom prst="straightConnector1">
            <a:avLst/>
          </a:prstGeom>
          <a:ln>
            <a:solidFill>
              <a:schemeClr val="bg2"/>
            </a:solidFill>
            <a:tailEnd type="arrow"/>
          </a:ln>
          <a:effectLst/>
        </p:spPr>
        <p:style>
          <a:lnRef idx="2">
            <a:schemeClr val="accent1"/>
          </a:lnRef>
          <a:fillRef idx="0">
            <a:schemeClr val="accent1"/>
          </a:fillRef>
          <a:effectRef idx="1">
            <a:schemeClr val="accent1"/>
          </a:effectRef>
          <a:fontRef idx="minor">
            <a:schemeClr val="tx1"/>
          </a:fontRef>
        </p:style>
      </p:cxnSp>
      <p:sp>
        <p:nvSpPr>
          <p:cNvPr id="86" name="Rectangle 85"/>
          <p:cNvSpPr/>
          <p:nvPr/>
        </p:nvSpPr>
        <p:spPr>
          <a:xfrm>
            <a:off x="6654483" y="4590871"/>
            <a:ext cx="1811741" cy="1200329"/>
          </a:xfrm>
          <a:prstGeom prst="rect">
            <a:avLst/>
          </a:prstGeom>
        </p:spPr>
        <p:txBody>
          <a:bodyPr wrap="square">
            <a:spAutoFit/>
          </a:bodyPr>
          <a:lstStyle/>
          <a:p>
            <a:pPr algn="ctr"/>
            <a:r>
              <a:rPr lang="en-US" dirty="0" smtClean="0">
                <a:latin typeface="Cambria" panose="02040503050406030204" pitchFamily="18" charset="0"/>
              </a:rPr>
              <a:t>but, they </a:t>
            </a:r>
            <a:r>
              <a:rPr lang="en-US" b="1" i="1" dirty="0" smtClean="0">
                <a:latin typeface="Cambria" panose="02040503050406030204" pitchFamily="18" charset="0"/>
              </a:rPr>
              <a:t>can</a:t>
            </a:r>
            <a:r>
              <a:rPr lang="en-US" dirty="0" smtClean="0">
                <a:latin typeface="Cambria" panose="02040503050406030204" pitchFamily="18" charset="0"/>
              </a:rPr>
              <a:t> also be words</a:t>
            </a:r>
            <a:endParaRPr lang="en-US" dirty="0"/>
          </a:p>
        </p:txBody>
      </p:sp>
      <p:cxnSp>
        <p:nvCxnSpPr>
          <p:cNvPr id="87" name="Straight Arrow Connector 86"/>
          <p:cNvCxnSpPr/>
          <p:nvPr/>
        </p:nvCxnSpPr>
        <p:spPr>
          <a:xfrm flipH="1" flipV="1">
            <a:off x="6231723" y="4064805"/>
            <a:ext cx="568992" cy="683516"/>
          </a:xfrm>
          <a:prstGeom prst="straightConnector1">
            <a:avLst/>
          </a:prstGeom>
          <a:ln>
            <a:solidFill>
              <a:schemeClr val="bg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flipH="1" flipV="1">
            <a:off x="6287177" y="4558963"/>
            <a:ext cx="497496" cy="236595"/>
          </a:xfrm>
          <a:prstGeom prst="straightConnector1">
            <a:avLst/>
          </a:prstGeom>
          <a:ln>
            <a:solidFill>
              <a:schemeClr val="bg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flipH="1">
            <a:off x="6086843" y="4855716"/>
            <a:ext cx="685799" cy="264695"/>
          </a:xfrm>
          <a:prstGeom prst="straightConnector1">
            <a:avLst/>
          </a:prstGeom>
          <a:ln>
            <a:solidFill>
              <a:schemeClr val="bg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flipH="1">
            <a:off x="6050747" y="4903842"/>
            <a:ext cx="794084" cy="818148"/>
          </a:xfrm>
          <a:prstGeom prst="straightConnector1">
            <a:avLst/>
          </a:prstGeom>
          <a:ln>
            <a:solidFill>
              <a:schemeClr val="bg2"/>
            </a:solidFill>
            <a:tailEnd type="arrow"/>
          </a:ln>
          <a:effectLst/>
        </p:spPr>
        <p:style>
          <a:lnRef idx="2">
            <a:schemeClr val="accent1"/>
          </a:lnRef>
          <a:fillRef idx="0">
            <a:schemeClr val="accent1"/>
          </a:fillRef>
          <a:effectRef idx="1">
            <a:schemeClr val="accent1"/>
          </a:effectRef>
          <a:fontRef idx="minor">
            <a:schemeClr val="tx1"/>
          </a:fontRef>
        </p:style>
      </p:cxnSp>
      <p:sp>
        <p:nvSpPr>
          <p:cNvPr id="99" name="Rectangle 98"/>
          <p:cNvSpPr/>
          <p:nvPr/>
        </p:nvSpPr>
        <p:spPr>
          <a:xfrm>
            <a:off x="6287177" y="6120825"/>
            <a:ext cx="2172880" cy="584775"/>
          </a:xfrm>
          <a:prstGeom prst="rect">
            <a:avLst/>
          </a:prstGeom>
          <a:solidFill>
            <a:srgbClr val="CCFFCC"/>
          </a:solidFill>
        </p:spPr>
        <p:txBody>
          <a:bodyPr wrap="square">
            <a:spAutoFit/>
          </a:bodyPr>
          <a:lstStyle/>
          <a:p>
            <a:pPr algn="ctr"/>
            <a:r>
              <a:rPr lang="en-US" sz="1600" dirty="0" smtClean="0">
                <a:latin typeface="Cambria" panose="02040503050406030204" pitchFamily="18" charset="0"/>
              </a:rPr>
              <a:t>either way,  they </a:t>
            </a:r>
            <a:r>
              <a:rPr lang="en-US" sz="1600" b="1" i="1" dirty="0" smtClean="0">
                <a:latin typeface="Cambria" panose="02040503050406030204" pitchFamily="18" charset="0"/>
              </a:rPr>
              <a:t>all </a:t>
            </a:r>
            <a:r>
              <a:rPr lang="en-US" sz="1600" dirty="0" smtClean="0">
                <a:latin typeface="Cambria" panose="02040503050406030204" pitchFamily="18" charset="0"/>
              </a:rPr>
              <a:t>have exceptions!</a:t>
            </a:r>
            <a:endParaRPr lang="en-US" sz="1600" dirty="0"/>
          </a:p>
        </p:txBody>
      </p:sp>
      <p:sp>
        <p:nvSpPr>
          <p:cNvPr id="31" name="Right Arrow 30"/>
          <p:cNvSpPr/>
          <p:nvPr/>
        </p:nvSpPr>
        <p:spPr>
          <a:xfrm>
            <a:off x="8523387" y="6236368"/>
            <a:ext cx="504309" cy="363815"/>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ight Arrow 108"/>
          <p:cNvSpPr/>
          <p:nvPr/>
        </p:nvSpPr>
        <p:spPr>
          <a:xfrm rot="5400000">
            <a:off x="5203593" y="1099391"/>
            <a:ext cx="504309" cy="363815"/>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1" name="Group 110"/>
          <p:cNvGrpSpPr/>
          <p:nvPr/>
        </p:nvGrpSpPr>
        <p:grpSpPr>
          <a:xfrm>
            <a:off x="602551" y="5550568"/>
            <a:ext cx="6366044" cy="461665"/>
            <a:chOff x="253033" y="6091535"/>
            <a:chExt cx="6366044" cy="461665"/>
          </a:xfrm>
        </p:grpSpPr>
        <p:sp>
          <p:nvSpPr>
            <p:cNvPr id="112" name="Text Box 10"/>
            <p:cNvSpPr txBox="1">
              <a:spLocks noChangeArrowheads="1"/>
            </p:cNvSpPr>
            <p:nvPr/>
          </p:nvSpPr>
          <p:spPr bwMode="auto">
            <a:xfrm>
              <a:off x="253033" y="6091535"/>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smtClean="0">
                  <a:solidFill>
                    <a:srgbClr val="000000"/>
                  </a:solidFill>
                  <a:latin typeface="Courier New" pitchFamily="49" charset="0"/>
                </a:rPr>
                <a:t>stem(</a:t>
              </a:r>
              <a:r>
                <a:rPr lang="en-US" altLang="en-US" b="1" dirty="0" smtClean="0">
                  <a:solidFill>
                    <a:srgbClr val="009900"/>
                  </a:solidFill>
                  <a:latin typeface="Courier New" pitchFamily="49" charset="0"/>
                </a:rPr>
                <a:t>'stemming'</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113" name="Text Box 10"/>
            <p:cNvSpPr txBox="1">
              <a:spLocks noChangeArrowheads="1"/>
            </p:cNvSpPr>
            <p:nvPr/>
          </p:nvSpPr>
          <p:spPr bwMode="auto">
            <a:xfrm>
              <a:off x="4495800" y="6091535"/>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smtClean="0">
                  <a:solidFill>
                    <a:srgbClr val="009900"/>
                  </a:solidFill>
                  <a:latin typeface="Courier New" pitchFamily="49" charset="0"/>
                </a:rPr>
                <a:t>'stem'</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114" name="Right Arrow 113"/>
            <p:cNvSpPr/>
            <p:nvPr/>
          </p:nvSpPr>
          <p:spPr>
            <a:xfrm>
              <a:off x="3931427" y="6116667"/>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5" name="Group 114"/>
          <p:cNvGrpSpPr/>
          <p:nvPr/>
        </p:nvGrpSpPr>
        <p:grpSpPr>
          <a:xfrm>
            <a:off x="578118" y="1751399"/>
            <a:ext cx="6366044" cy="461665"/>
            <a:chOff x="228600" y="1905000"/>
            <a:chExt cx="6366044" cy="461665"/>
          </a:xfrm>
        </p:grpSpPr>
        <p:sp>
          <p:nvSpPr>
            <p:cNvPr id="116" name="Text Box 10"/>
            <p:cNvSpPr txBox="1">
              <a:spLocks noChangeArrowheads="1"/>
            </p:cNvSpPr>
            <p:nvPr/>
          </p:nvSpPr>
          <p:spPr bwMode="auto">
            <a:xfrm>
              <a:off x="228600" y="1905000"/>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smtClean="0">
                  <a:solidFill>
                    <a:srgbClr val="000000"/>
                  </a:solidFill>
                  <a:latin typeface="Courier New" pitchFamily="49" charset="0"/>
                </a:rPr>
                <a:t>stem(</a:t>
              </a:r>
              <a:r>
                <a:rPr lang="en-US" altLang="en-US" b="1" dirty="0" smtClean="0">
                  <a:solidFill>
                    <a:srgbClr val="009900"/>
                  </a:solidFill>
                  <a:latin typeface="Courier New" pitchFamily="49" charset="0"/>
                </a:rPr>
                <a:t>'parties'</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117" name="Text Box 10"/>
            <p:cNvSpPr txBox="1">
              <a:spLocks noChangeArrowheads="1"/>
            </p:cNvSpPr>
            <p:nvPr/>
          </p:nvSpPr>
          <p:spPr bwMode="auto">
            <a:xfrm>
              <a:off x="4471367" y="1905000"/>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smtClean="0">
                  <a:solidFill>
                    <a:srgbClr val="009900"/>
                  </a:solidFill>
                  <a:latin typeface="Courier New" pitchFamily="49" charset="0"/>
                </a:rPr>
                <a:t>'</a:t>
              </a:r>
              <a:r>
                <a:rPr lang="en-US" altLang="en-US" b="1" dirty="0" err="1" smtClean="0">
                  <a:solidFill>
                    <a:srgbClr val="009900"/>
                  </a:solidFill>
                  <a:latin typeface="Courier New" pitchFamily="49" charset="0"/>
                </a:rPr>
                <a:t>parti</a:t>
              </a:r>
              <a:r>
                <a:rPr lang="en-US" altLang="en-US" b="1" dirty="0" smtClean="0">
                  <a:solidFill>
                    <a:srgbClr val="009900"/>
                  </a:solidFill>
                  <a:latin typeface="Courier New" pitchFamily="49" charset="0"/>
                </a:rPr>
                <a:t>'</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118" name="Right Arrow 117"/>
            <p:cNvSpPr/>
            <p:nvPr/>
          </p:nvSpPr>
          <p:spPr>
            <a:xfrm>
              <a:off x="3906994" y="1930132"/>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9" name="Group 118"/>
          <p:cNvGrpSpPr/>
          <p:nvPr/>
        </p:nvGrpSpPr>
        <p:grpSpPr>
          <a:xfrm>
            <a:off x="578118" y="3094589"/>
            <a:ext cx="6366044" cy="461665"/>
            <a:chOff x="228600" y="3957935"/>
            <a:chExt cx="6366044" cy="461665"/>
          </a:xfrm>
        </p:grpSpPr>
        <p:sp>
          <p:nvSpPr>
            <p:cNvPr id="120" name="Text Box 10"/>
            <p:cNvSpPr txBox="1">
              <a:spLocks noChangeArrowheads="1"/>
            </p:cNvSpPr>
            <p:nvPr/>
          </p:nvSpPr>
          <p:spPr bwMode="auto">
            <a:xfrm>
              <a:off x="228600" y="3957935"/>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smtClean="0">
                  <a:solidFill>
                    <a:srgbClr val="000000"/>
                  </a:solidFill>
                  <a:latin typeface="Courier New" pitchFamily="49" charset="0"/>
                </a:rPr>
                <a:t>stem(</a:t>
              </a:r>
              <a:r>
                <a:rPr lang="en-US" altLang="en-US" b="1" dirty="0" smtClean="0">
                  <a:solidFill>
                    <a:srgbClr val="009900"/>
                  </a:solidFill>
                  <a:latin typeface="Courier New" pitchFamily="49" charset="0"/>
                </a:rPr>
                <a:t>'swerving'</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121" name="Text Box 10"/>
            <p:cNvSpPr txBox="1">
              <a:spLocks noChangeArrowheads="1"/>
            </p:cNvSpPr>
            <p:nvPr/>
          </p:nvSpPr>
          <p:spPr bwMode="auto">
            <a:xfrm>
              <a:off x="4471367" y="3957935"/>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smtClean="0">
                  <a:solidFill>
                    <a:srgbClr val="009900"/>
                  </a:solidFill>
                  <a:latin typeface="Courier New" pitchFamily="49" charset="0"/>
                </a:rPr>
                <a:t>'</a:t>
              </a:r>
              <a:r>
                <a:rPr lang="en-US" altLang="en-US" b="1" dirty="0" err="1" smtClean="0">
                  <a:solidFill>
                    <a:srgbClr val="009900"/>
                  </a:solidFill>
                  <a:latin typeface="Courier New" pitchFamily="49" charset="0"/>
                </a:rPr>
                <a:t>swerv</a:t>
              </a:r>
              <a:r>
                <a:rPr lang="en-US" altLang="en-US" b="1" dirty="0" smtClean="0">
                  <a:solidFill>
                    <a:srgbClr val="009900"/>
                  </a:solidFill>
                  <a:latin typeface="Courier New" pitchFamily="49" charset="0"/>
                </a:rPr>
                <a:t>'</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122" name="Right Arrow 121"/>
            <p:cNvSpPr/>
            <p:nvPr/>
          </p:nvSpPr>
          <p:spPr>
            <a:xfrm>
              <a:off x="3906994" y="3983067"/>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23" name="Group 122"/>
          <p:cNvGrpSpPr/>
          <p:nvPr/>
        </p:nvGrpSpPr>
        <p:grpSpPr>
          <a:xfrm>
            <a:off x="578118" y="2426368"/>
            <a:ext cx="6366044" cy="461665"/>
            <a:chOff x="228600" y="3348335"/>
            <a:chExt cx="6366044" cy="461665"/>
          </a:xfrm>
        </p:grpSpPr>
        <p:sp>
          <p:nvSpPr>
            <p:cNvPr id="124" name="Text Box 10"/>
            <p:cNvSpPr txBox="1">
              <a:spLocks noChangeArrowheads="1"/>
            </p:cNvSpPr>
            <p:nvPr/>
          </p:nvSpPr>
          <p:spPr bwMode="auto">
            <a:xfrm>
              <a:off x="228600" y="3348335"/>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smtClean="0">
                  <a:solidFill>
                    <a:srgbClr val="000000"/>
                  </a:solidFill>
                  <a:latin typeface="Courier New" pitchFamily="49" charset="0"/>
                </a:rPr>
                <a:t>stem(</a:t>
              </a:r>
              <a:r>
                <a:rPr lang="en-US" altLang="en-US" b="1" dirty="0" smtClean="0">
                  <a:solidFill>
                    <a:srgbClr val="009900"/>
                  </a:solidFill>
                  <a:latin typeface="Courier New" pitchFamily="49" charset="0"/>
                </a:rPr>
                <a:t>'love'</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125" name="Text Box 10"/>
            <p:cNvSpPr txBox="1">
              <a:spLocks noChangeArrowheads="1"/>
            </p:cNvSpPr>
            <p:nvPr/>
          </p:nvSpPr>
          <p:spPr bwMode="auto">
            <a:xfrm>
              <a:off x="4471367" y="3348335"/>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smtClean="0">
                  <a:solidFill>
                    <a:srgbClr val="009900"/>
                  </a:solidFill>
                  <a:latin typeface="Courier New" pitchFamily="49" charset="0"/>
                </a:rPr>
                <a:t>'</a:t>
              </a:r>
              <a:r>
                <a:rPr lang="en-US" altLang="en-US" b="1" dirty="0" err="1" smtClean="0">
                  <a:solidFill>
                    <a:srgbClr val="009900"/>
                  </a:solidFill>
                  <a:latin typeface="Courier New" pitchFamily="49" charset="0"/>
                </a:rPr>
                <a:t>lov</a:t>
              </a:r>
              <a:r>
                <a:rPr lang="en-US" altLang="en-US" b="1" dirty="0" smtClean="0">
                  <a:solidFill>
                    <a:srgbClr val="009900"/>
                  </a:solidFill>
                  <a:latin typeface="Courier New" pitchFamily="49" charset="0"/>
                </a:rPr>
                <a:t>'</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126" name="Right Arrow 125"/>
            <p:cNvSpPr/>
            <p:nvPr/>
          </p:nvSpPr>
          <p:spPr>
            <a:xfrm>
              <a:off x="3906994" y="3373467"/>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27" name="Group 126"/>
          <p:cNvGrpSpPr/>
          <p:nvPr/>
        </p:nvGrpSpPr>
        <p:grpSpPr>
          <a:xfrm>
            <a:off x="578118" y="3797968"/>
            <a:ext cx="6366044" cy="461665"/>
            <a:chOff x="228600" y="4572000"/>
            <a:chExt cx="6366044" cy="461665"/>
          </a:xfrm>
        </p:grpSpPr>
        <p:sp>
          <p:nvSpPr>
            <p:cNvPr id="128" name="Text Box 10"/>
            <p:cNvSpPr txBox="1">
              <a:spLocks noChangeArrowheads="1"/>
            </p:cNvSpPr>
            <p:nvPr/>
          </p:nvSpPr>
          <p:spPr bwMode="auto">
            <a:xfrm>
              <a:off x="228600" y="4572000"/>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smtClean="0">
                  <a:solidFill>
                    <a:srgbClr val="000000"/>
                  </a:solidFill>
                  <a:latin typeface="Courier New" pitchFamily="49" charset="0"/>
                </a:rPr>
                <a:t>stem(</a:t>
              </a:r>
              <a:r>
                <a:rPr lang="en-US" altLang="en-US" b="1" dirty="0" smtClean="0">
                  <a:solidFill>
                    <a:srgbClr val="009900"/>
                  </a:solidFill>
                  <a:latin typeface="Courier New" pitchFamily="49" charset="0"/>
                </a:rPr>
                <a:t>'quickly'</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129" name="Text Box 10"/>
            <p:cNvSpPr txBox="1">
              <a:spLocks noChangeArrowheads="1"/>
            </p:cNvSpPr>
            <p:nvPr/>
          </p:nvSpPr>
          <p:spPr bwMode="auto">
            <a:xfrm>
              <a:off x="4471367" y="4572000"/>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smtClean="0">
                  <a:solidFill>
                    <a:srgbClr val="009900"/>
                  </a:solidFill>
                  <a:latin typeface="Courier New" pitchFamily="49" charset="0"/>
                </a:rPr>
                <a:t>'quick'</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130" name="Right Arrow 129"/>
            <p:cNvSpPr/>
            <p:nvPr/>
          </p:nvSpPr>
          <p:spPr>
            <a:xfrm>
              <a:off x="3906994" y="4597132"/>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31" name="Group 130"/>
          <p:cNvGrpSpPr/>
          <p:nvPr/>
        </p:nvGrpSpPr>
        <p:grpSpPr>
          <a:xfrm>
            <a:off x="578118" y="4973626"/>
            <a:ext cx="6366044" cy="461665"/>
            <a:chOff x="228600" y="5558135"/>
            <a:chExt cx="6366044" cy="461665"/>
          </a:xfrm>
        </p:grpSpPr>
        <p:sp>
          <p:nvSpPr>
            <p:cNvPr id="132" name="Text Box 10"/>
            <p:cNvSpPr txBox="1">
              <a:spLocks noChangeArrowheads="1"/>
            </p:cNvSpPr>
            <p:nvPr/>
          </p:nvSpPr>
          <p:spPr bwMode="auto">
            <a:xfrm>
              <a:off x="228600" y="5558135"/>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smtClean="0">
                  <a:solidFill>
                    <a:srgbClr val="000000"/>
                  </a:solidFill>
                  <a:latin typeface="Courier New" pitchFamily="49" charset="0"/>
                </a:rPr>
                <a:t>stem(</a:t>
              </a:r>
              <a:r>
                <a:rPr lang="en-US" altLang="en-US" b="1" dirty="0" smtClean="0">
                  <a:solidFill>
                    <a:srgbClr val="009900"/>
                  </a:solidFill>
                  <a:latin typeface="Courier New" pitchFamily="49" charset="0"/>
                </a:rPr>
                <a:t>'stems'</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133" name="Text Box 10"/>
            <p:cNvSpPr txBox="1">
              <a:spLocks noChangeArrowheads="1"/>
            </p:cNvSpPr>
            <p:nvPr/>
          </p:nvSpPr>
          <p:spPr bwMode="auto">
            <a:xfrm>
              <a:off x="4471367" y="5558135"/>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smtClean="0">
                  <a:solidFill>
                    <a:srgbClr val="009900"/>
                  </a:solidFill>
                  <a:latin typeface="Courier New" pitchFamily="49" charset="0"/>
                </a:rPr>
                <a:t>'stem'</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134" name="Right Arrow 133"/>
            <p:cNvSpPr/>
            <p:nvPr/>
          </p:nvSpPr>
          <p:spPr>
            <a:xfrm>
              <a:off x="3906994" y="5583267"/>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35" name="Group 134"/>
          <p:cNvGrpSpPr/>
          <p:nvPr/>
        </p:nvGrpSpPr>
        <p:grpSpPr>
          <a:xfrm>
            <a:off x="578118" y="4396683"/>
            <a:ext cx="6366044" cy="461665"/>
            <a:chOff x="228600" y="5024735"/>
            <a:chExt cx="6366044" cy="461665"/>
          </a:xfrm>
        </p:grpSpPr>
        <p:sp>
          <p:nvSpPr>
            <p:cNvPr id="136" name="Text Box 10"/>
            <p:cNvSpPr txBox="1">
              <a:spLocks noChangeArrowheads="1"/>
            </p:cNvSpPr>
            <p:nvPr/>
          </p:nvSpPr>
          <p:spPr bwMode="auto">
            <a:xfrm>
              <a:off x="228600" y="5024735"/>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smtClean="0">
                  <a:solidFill>
                    <a:srgbClr val="000000"/>
                  </a:solidFill>
                  <a:latin typeface="Courier New" pitchFamily="49" charset="0"/>
                </a:rPr>
                <a:t>stem(</a:t>
              </a:r>
              <a:r>
                <a:rPr lang="en-US" altLang="en-US" b="1" dirty="0" smtClean="0">
                  <a:solidFill>
                    <a:srgbClr val="009900"/>
                  </a:solidFill>
                  <a:latin typeface="Courier New" pitchFamily="49" charset="0"/>
                </a:rPr>
                <a:t>'slowest'</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137" name="Text Box 10"/>
            <p:cNvSpPr txBox="1">
              <a:spLocks noChangeArrowheads="1"/>
            </p:cNvSpPr>
            <p:nvPr/>
          </p:nvSpPr>
          <p:spPr bwMode="auto">
            <a:xfrm>
              <a:off x="4471367" y="5024735"/>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smtClean="0">
                  <a:solidFill>
                    <a:srgbClr val="009900"/>
                  </a:solidFill>
                  <a:latin typeface="Courier New" pitchFamily="49" charset="0"/>
                </a:rPr>
                <a:t>'slow'</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138" name="Right Arrow 137"/>
            <p:cNvSpPr/>
            <p:nvPr/>
          </p:nvSpPr>
          <p:spPr>
            <a:xfrm>
              <a:off x="3906994" y="5049867"/>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43" name="Text Box 5"/>
          <p:cNvSpPr txBox="1">
            <a:spLocks noChangeArrowheads="1"/>
          </p:cNvSpPr>
          <p:nvPr/>
        </p:nvSpPr>
        <p:spPr bwMode="auto">
          <a:xfrm>
            <a:off x="2583629" y="2043136"/>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smtClean="0">
                <a:solidFill>
                  <a:srgbClr val="000000"/>
                </a:solidFill>
                <a:latin typeface="Cambria" panose="02040503050406030204" pitchFamily="18" charset="0"/>
              </a:rPr>
              <a:t>ends in </a:t>
            </a:r>
            <a:r>
              <a:rPr lang="en-US" altLang="en-US" sz="900" i="1" dirty="0" err="1" smtClean="0">
                <a:solidFill>
                  <a:srgbClr val="000000"/>
                </a:solidFill>
                <a:latin typeface="Cambria" panose="02040503050406030204" pitchFamily="18" charset="0"/>
              </a:rPr>
              <a:t>ies</a:t>
            </a:r>
            <a:endParaRPr lang="en-US" altLang="en-US" sz="900" i="1" dirty="0">
              <a:solidFill>
                <a:srgbClr val="000000"/>
              </a:solidFill>
              <a:latin typeface="Cambria" panose="02040503050406030204" pitchFamily="18" charset="0"/>
            </a:endParaRPr>
          </a:p>
        </p:txBody>
      </p:sp>
      <p:sp>
        <p:nvSpPr>
          <p:cNvPr id="144" name="Text Box 5"/>
          <p:cNvSpPr txBox="1">
            <a:spLocks noChangeArrowheads="1"/>
          </p:cNvSpPr>
          <p:nvPr/>
        </p:nvSpPr>
        <p:spPr bwMode="auto">
          <a:xfrm>
            <a:off x="2485296" y="2719233"/>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smtClean="0">
                <a:solidFill>
                  <a:srgbClr val="000000"/>
                </a:solidFill>
                <a:latin typeface="Cambria" panose="02040503050406030204" pitchFamily="18" charset="0"/>
              </a:rPr>
              <a:t>ends in vow + cons + e</a:t>
            </a:r>
            <a:endParaRPr lang="en-US" altLang="en-US" sz="900" i="1" dirty="0">
              <a:solidFill>
                <a:srgbClr val="000000"/>
              </a:solidFill>
              <a:latin typeface="Cambria" panose="02040503050406030204" pitchFamily="18" charset="0"/>
            </a:endParaRPr>
          </a:p>
        </p:txBody>
      </p:sp>
      <p:sp>
        <p:nvSpPr>
          <p:cNvPr id="145" name="Text Box 5"/>
          <p:cNvSpPr txBox="1">
            <a:spLocks noChangeArrowheads="1"/>
          </p:cNvSpPr>
          <p:nvPr/>
        </p:nvSpPr>
        <p:spPr bwMode="auto">
          <a:xfrm>
            <a:off x="2306944" y="3414736"/>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smtClean="0">
                <a:solidFill>
                  <a:srgbClr val="000000"/>
                </a:solidFill>
                <a:latin typeface="Cambria" panose="02040503050406030204" pitchFamily="18" charset="0"/>
              </a:rPr>
              <a:t>ends in vow + cons + </a:t>
            </a:r>
            <a:r>
              <a:rPr lang="en-US" altLang="en-US" sz="900" i="1" dirty="0" err="1" smtClean="0">
                <a:solidFill>
                  <a:srgbClr val="000000"/>
                </a:solidFill>
                <a:latin typeface="Cambria" panose="02040503050406030204" pitchFamily="18" charset="0"/>
              </a:rPr>
              <a:t>ing</a:t>
            </a:r>
            <a:endParaRPr lang="en-US" altLang="en-US" sz="900" i="1" dirty="0">
              <a:solidFill>
                <a:srgbClr val="000000"/>
              </a:solidFill>
              <a:latin typeface="Cambria" panose="02040503050406030204" pitchFamily="18" charset="0"/>
            </a:endParaRPr>
          </a:p>
        </p:txBody>
      </p:sp>
      <p:sp>
        <p:nvSpPr>
          <p:cNvPr id="146" name="Text Box 5"/>
          <p:cNvSpPr txBox="1">
            <a:spLocks noChangeArrowheads="1"/>
          </p:cNvSpPr>
          <p:nvPr/>
        </p:nvSpPr>
        <p:spPr bwMode="auto">
          <a:xfrm>
            <a:off x="2152192" y="5866199"/>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smtClean="0">
                <a:solidFill>
                  <a:srgbClr val="000000"/>
                </a:solidFill>
                <a:latin typeface="Cambria" panose="02040503050406030204" pitchFamily="18" charset="0"/>
              </a:rPr>
              <a:t>ends in vow + 2*cons + </a:t>
            </a:r>
            <a:r>
              <a:rPr lang="en-US" altLang="en-US" sz="900" i="1" dirty="0" err="1" smtClean="0">
                <a:solidFill>
                  <a:srgbClr val="000000"/>
                </a:solidFill>
                <a:latin typeface="Cambria" panose="02040503050406030204" pitchFamily="18" charset="0"/>
              </a:rPr>
              <a:t>ing</a:t>
            </a:r>
            <a:endParaRPr lang="en-US" altLang="en-US" sz="900" i="1" dirty="0">
              <a:solidFill>
                <a:srgbClr val="000000"/>
              </a:solidFill>
              <a:latin typeface="Cambria" panose="02040503050406030204" pitchFamily="18" charset="0"/>
            </a:endParaRPr>
          </a:p>
        </p:txBody>
      </p:sp>
      <p:sp>
        <p:nvSpPr>
          <p:cNvPr id="147" name="Text Box 5"/>
          <p:cNvSpPr txBox="1">
            <a:spLocks noChangeArrowheads="1"/>
          </p:cNvSpPr>
          <p:nvPr/>
        </p:nvSpPr>
        <p:spPr bwMode="auto">
          <a:xfrm>
            <a:off x="2220890" y="4142036"/>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smtClean="0">
                <a:solidFill>
                  <a:srgbClr val="000000"/>
                </a:solidFill>
                <a:latin typeface="Cambria" panose="02040503050406030204" pitchFamily="18" charset="0"/>
              </a:rPr>
              <a:t>ends in vow + cons + </a:t>
            </a:r>
            <a:r>
              <a:rPr lang="en-US" altLang="en-US" sz="900" i="1" dirty="0" err="1" smtClean="0">
                <a:solidFill>
                  <a:srgbClr val="000000"/>
                </a:solidFill>
                <a:latin typeface="Cambria" panose="02040503050406030204" pitchFamily="18" charset="0"/>
              </a:rPr>
              <a:t>ly</a:t>
            </a:r>
            <a:endParaRPr lang="en-US" altLang="en-US" sz="900" i="1" dirty="0">
              <a:solidFill>
                <a:srgbClr val="000000"/>
              </a:solidFill>
              <a:latin typeface="Cambria" panose="02040503050406030204" pitchFamily="18" charset="0"/>
            </a:endParaRPr>
          </a:p>
        </p:txBody>
      </p:sp>
      <p:sp>
        <p:nvSpPr>
          <p:cNvPr id="148" name="Text Box 5"/>
          <p:cNvSpPr txBox="1">
            <a:spLocks noChangeArrowheads="1"/>
          </p:cNvSpPr>
          <p:nvPr/>
        </p:nvSpPr>
        <p:spPr bwMode="auto">
          <a:xfrm>
            <a:off x="2154370" y="4710136"/>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smtClean="0">
                <a:solidFill>
                  <a:srgbClr val="000000"/>
                </a:solidFill>
                <a:latin typeface="Cambria" panose="02040503050406030204" pitchFamily="18" charset="0"/>
              </a:rPr>
              <a:t>ends in vow + cons + </a:t>
            </a:r>
            <a:r>
              <a:rPr lang="en-US" altLang="en-US" sz="900" i="1" dirty="0" err="1" smtClean="0">
                <a:solidFill>
                  <a:srgbClr val="000000"/>
                </a:solidFill>
                <a:latin typeface="Cambria" panose="02040503050406030204" pitchFamily="18" charset="0"/>
              </a:rPr>
              <a:t>est</a:t>
            </a:r>
            <a:endParaRPr lang="en-US" altLang="en-US" sz="900" i="1" dirty="0">
              <a:solidFill>
                <a:srgbClr val="000000"/>
              </a:solidFill>
              <a:latin typeface="Cambria" panose="02040503050406030204" pitchFamily="18" charset="0"/>
            </a:endParaRPr>
          </a:p>
        </p:txBody>
      </p:sp>
      <p:sp>
        <p:nvSpPr>
          <p:cNvPr id="149" name="Text Box 5"/>
          <p:cNvSpPr txBox="1">
            <a:spLocks noChangeArrowheads="1"/>
          </p:cNvSpPr>
          <p:nvPr/>
        </p:nvSpPr>
        <p:spPr bwMode="auto">
          <a:xfrm>
            <a:off x="2367957" y="5280547"/>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smtClean="0">
                <a:solidFill>
                  <a:srgbClr val="000000"/>
                </a:solidFill>
                <a:latin typeface="Cambria" panose="02040503050406030204" pitchFamily="18" charset="0"/>
              </a:rPr>
              <a:t>ends in cons + s</a:t>
            </a:r>
            <a:endParaRPr lang="en-US" altLang="en-US" sz="900" i="1" dirty="0">
              <a:solidFill>
                <a:srgbClr val="000000"/>
              </a:solidFill>
              <a:latin typeface="Cambria" panose="02040503050406030204" pitchFamily="18" charset="0"/>
            </a:endParaRPr>
          </a:p>
        </p:txBody>
      </p:sp>
    </p:spTree>
    <p:extLst>
      <p:ext uri="{BB962C8B-B14F-4D97-AF65-F5344CB8AC3E}">
        <p14:creationId xmlns:p14="http://schemas.microsoft.com/office/powerpoint/2010/main" val="17187790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Text Box 5"/>
          <p:cNvSpPr txBox="1">
            <a:spLocks noChangeArrowheads="1"/>
          </p:cNvSpPr>
          <p:nvPr/>
        </p:nvSpPr>
        <p:spPr bwMode="auto">
          <a:xfrm>
            <a:off x="3792893" y="121600"/>
            <a:ext cx="14649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200" i="1" dirty="0" smtClean="0">
                <a:solidFill>
                  <a:srgbClr val="009900"/>
                </a:solidFill>
                <a:latin typeface="Cambria" panose="02040503050406030204" pitchFamily="18" charset="0"/>
              </a:rPr>
              <a:t>getting to the root of the problem…</a:t>
            </a:r>
            <a:endParaRPr lang="en-US" altLang="en-US" sz="1200" i="1" dirty="0">
              <a:solidFill>
                <a:srgbClr val="009900"/>
              </a:solidFill>
              <a:latin typeface="Cambria" panose="02040503050406030204" pitchFamily="18" charset="0"/>
            </a:endParaRPr>
          </a:p>
        </p:txBody>
      </p:sp>
      <p:grpSp>
        <p:nvGrpSpPr>
          <p:cNvPr id="14" name="Group 13"/>
          <p:cNvGrpSpPr/>
          <p:nvPr/>
        </p:nvGrpSpPr>
        <p:grpSpPr>
          <a:xfrm>
            <a:off x="5834057" y="121600"/>
            <a:ext cx="2838190" cy="473995"/>
            <a:chOff x="170016" y="228152"/>
            <a:chExt cx="2838190" cy="473995"/>
          </a:xfrm>
        </p:grpSpPr>
        <p:sp>
          <p:nvSpPr>
            <p:cNvPr id="4" name="Rounded Rectangle 3"/>
            <p:cNvSpPr/>
            <p:nvPr/>
          </p:nvSpPr>
          <p:spPr>
            <a:xfrm>
              <a:off x="170016" y="228152"/>
              <a:ext cx="2838190" cy="461963"/>
            </a:xfrm>
            <a:prstGeom prst="roundRect">
              <a:avLst/>
            </a:pr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987" name="Text Box 10"/>
            <p:cNvSpPr txBox="1">
              <a:spLocks noChangeArrowheads="1"/>
            </p:cNvSpPr>
            <p:nvPr/>
          </p:nvSpPr>
          <p:spPr bwMode="auto">
            <a:xfrm>
              <a:off x="218144" y="240184"/>
              <a:ext cx="276283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err="1">
                  <a:solidFill>
                    <a:srgbClr val="FF6600"/>
                  </a:solidFill>
                  <a:latin typeface="Courier New" pitchFamily="49" charset="0"/>
                </a:rPr>
                <a:t>def</a:t>
              </a:r>
              <a:r>
                <a:rPr lang="en-US" altLang="en-US" b="1" dirty="0">
                  <a:solidFill>
                    <a:srgbClr val="FF6600"/>
                  </a:solidFill>
                  <a:latin typeface="Courier New" pitchFamily="49" charset="0"/>
                </a:rPr>
                <a:t> </a:t>
              </a:r>
              <a:r>
                <a:rPr lang="en-US" altLang="en-US" b="1" dirty="0" smtClean="0">
                  <a:solidFill>
                    <a:srgbClr val="000000"/>
                  </a:solidFill>
                  <a:latin typeface="Courier New" pitchFamily="49" charset="0"/>
                </a:rPr>
                <a:t>stem(w):   </a:t>
              </a:r>
              <a:endParaRPr lang="en-US" altLang="en-US" b="1" dirty="0">
                <a:solidFill>
                  <a:srgbClr val="000000"/>
                </a:solidFill>
                <a:latin typeface="Courier New" pitchFamily="49" charset="0"/>
              </a:endParaRPr>
            </a:p>
          </p:txBody>
        </p:sp>
      </p:grpSp>
      <p:grpSp>
        <p:nvGrpSpPr>
          <p:cNvPr id="41988" name="Group 15"/>
          <p:cNvGrpSpPr>
            <a:grpSpLocks/>
          </p:cNvGrpSpPr>
          <p:nvPr/>
        </p:nvGrpSpPr>
        <p:grpSpPr bwMode="auto">
          <a:xfrm>
            <a:off x="3434232" y="326049"/>
            <a:ext cx="445766" cy="430020"/>
            <a:chOff x="2928" y="1051"/>
            <a:chExt cx="840" cy="957"/>
          </a:xfrm>
        </p:grpSpPr>
        <p:sp>
          <p:nvSpPr>
            <p:cNvPr id="42009" name="Freeform 16"/>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42010" name="Oval 1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1" name="Oval 1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2" name="Oval 1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3" name="Oval 2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4" name="Oval 2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5" name="Oval 2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6" name="Oval 2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7" name="AutoShape 2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8" name="Freeform 2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42019" name="Freeform 2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42020" name="Freeform 2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42021" name="Freeform 2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42001" name="Rectangle 40"/>
          <p:cNvSpPr>
            <a:spLocks noChangeArrowheads="1"/>
          </p:cNvSpPr>
          <p:nvPr/>
        </p:nvSpPr>
        <p:spPr bwMode="auto">
          <a:xfrm>
            <a:off x="1790716" y="1012339"/>
            <a:ext cx="5372084" cy="323165"/>
          </a:xfrm>
          <a:prstGeom prst="rect">
            <a:avLst/>
          </a:prstGeom>
          <a:solidFill>
            <a:srgbClr val="CCFFCC"/>
          </a:solidFill>
          <a:ln>
            <a:noFill/>
          </a:ln>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500" dirty="0" smtClean="0">
                <a:solidFill>
                  <a:srgbClr val="000000"/>
                </a:solidFill>
                <a:latin typeface="Calibri" panose="020F0502020204030204" pitchFamily="34" charset="0"/>
              </a:rPr>
              <a:t>Find an English exception to each of these stemming patterns:</a:t>
            </a:r>
            <a:endParaRPr lang="en-US" altLang="en-US" sz="1500" dirty="0">
              <a:solidFill>
                <a:srgbClr val="000000"/>
              </a:solidFill>
              <a:latin typeface="Calibri" panose="020F0502020204030204" pitchFamily="34" charset="0"/>
            </a:endParaRPr>
          </a:p>
        </p:txBody>
      </p:sp>
      <p:grpSp>
        <p:nvGrpSpPr>
          <p:cNvPr id="13" name="Group 12"/>
          <p:cNvGrpSpPr/>
          <p:nvPr/>
        </p:nvGrpSpPr>
        <p:grpSpPr>
          <a:xfrm>
            <a:off x="1167433" y="5562600"/>
            <a:ext cx="6366044" cy="461665"/>
            <a:chOff x="253033" y="6091535"/>
            <a:chExt cx="6366044" cy="461665"/>
          </a:xfrm>
        </p:grpSpPr>
        <p:sp>
          <p:nvSpPr>
            <p:cNvPr id="44" name="Text Box 10"/>
            <p:cNvSpPr txBox="1">
              <a:spLocks noChangeArrowheads="1"/>
            </p:cNvSpPr>
            <p:nvPr/>
          </p:nvSpPr>
          <p:spPr bwMode="auto">
            <a:xfrm>
              <a:off x="253033" y="6091535"/>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smtClean="0">
                  <a:solidFill>
                    <a:srgbClr val="000000"/>
                  </a:solidFill>
                  <a:latin typeface="Courier New" pitchFamily="49" charset="0"/>
                </a:rPr>
                <a:t>stem(</a:t>
              </a:r>
              <a:r>
                <a:rPr lang="en-US" altLang="en-US" b="1" dirty="0" smtClean="0">
                  <a:solidFill>
                    <a:srgbClr val="009900"/>
                  </a:solidFill>
                  <a:latin typeface="Courier New" pitchFamily="49" charset="0"/>
                </a:rPr>
                <a:t>'stemming'</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49" name="Text Box 10"/>
            <p:cNvSpPr txBox="1">
              <a:spLocks noChangeArrowheads="1"/>
            </p:cNvSpPr>
            <p:nvPr/>
          </p:nvSpPr>
          <p:spPr bwMode="auto">
            <a:xfrm>
              <a:off x="4495800" y="6091535"/>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smtClean="0">
                  <a:solidFill>
                    <a:srgbClr val="009900"/>
                  </a:solidFill>
                  <a:latin typeface="Courier New" pitchFamily="49" charset="0"/>
                </a:rPr>
                <a:t>'stem'</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2" name="Right Arrow 1"/>
            <p:cNvSpPr/>
            <p:nvPr/>
          </p:nvSpPr>
          <p:spPr>
            <a:xfrm>
              <a:off x="3931427" y="6116667"/>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 name="Group 5"/>
          <p:cNvGrpSpPr/>
          <p:nvPr/>
        </p:nvGrpSpPr>
        <p:grpSpPr>
          <a:xfrm>
            <a:off x="1143000" y="1763431"/>
            <a:ext cx="6366044" cy="461665"/>
            <a:chOff x="228600" y="1905000"/>
            <a:chExt cx="6366044" cy="461665"/>
          </a:xfrm>
        </p:grpSpPr>
        <p:sp>
          <p:nvSpPr>
            <p:cNvPr id="53" name="Text Box 10"/>
            <p:cNvSpPr txBox="1">
              <a:spLocks noChangeArrowheads="1"/>
            </p:cNvSpPr>
            <p:nvPr/>
          </p:nvSpPr>
          <p:spPr bwMode="auto">
            <a:xfrm>
              <a:off x="228600" y="1905000"/>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smtClean="0">
                  <a:solidFill>
                    <a:srgbClr val="000000"/>
                  </a:solidFill>
                  <a:latin typeface="Courier New" pitchFamily="49" charset="0"/>
                </a:rPr>
                <a:t>stem(</a:t>
              </a:r>
              <a:r>
                <a:rPr lang="en-US" altLang="en-US" b="1" dirty="0" smtClean="0">
                  <a:solidFill>
                    <a:srgbClr val="009900"/>
                  </a:solidFill>
                  <a:latin typeface="Courier New" pitchFamily="49" charset="0"/>
                </a:rPr>
                <a:t>'parties'</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54" name="Text Box 10"/>
            <p:cNvSpPr txBox="1">
              <a:spLocks noChangeArrowheads="1"/>
            </p:cNvSpPr>
            <p:nvPr/>
          </p:nvSpPr>
          <p:spPr bwMode="auto">
            <a:xfrm>
              <a:off x="4471367" y="1905000"/>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smtClean="0">
                  <a:solidFill>
                    <a:srgbClr val="009900"/>
                  </a:solidFill>
                  <a:latin typeface="Courier New" pitchFamily="49" charset="0"/>
                </a:rPr>
                <a:t>'</a:t>
              </a:r>
              <a:r>
                <a:rPr lang="en-US" altLang="en-US" b="1" dirty="0" err="1" smtClean="0">
                  <a:solidFill>
                    <a:srgbClr val="009900"/>
                  </a:solidFill>
                  <a:latin typeface="Courier New" pitchFamily="49" charset="0"/>
                </a:rPr>
                <a:t>parti</a:t>
              </a:r>
              <a:r>
                <a:rPr lang="en-US" altLang="en-US" b="1" dirty="0" smtClean="0">
                  <a:solidFill>
                    <a:srgbClr val="009900"/>
                  </a:solidFill>
                  <a:latin typeface="Courier New" pitchFamily="49" charset="0"/>
                </a:rPr>
                <a:t>'</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55" name="Right Arrow 54"/>
            <p:cNvSpPr/>
            <p:nvPr/>
          </p:nvSpPr>
          <p:spPr>
            <a:xfrm>
              <a:off x="3906994" y="1930132"/>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9" name="Group 8"/>
          <p:cNvGrpSpPr/>
          <p:nvPr/>
        </p:nvGrpSpPr>
        <p:grpSpPr>
          <a:xfrm>
            <a:off x="1143000" y="3106621"/>
            <a:ext cx="6366044" cy="461665"/>
            <a:chOff x="228600" y="3957935"/>
            <a:chExt cx="6366044" cy="461665"/>
          </a:xfrm>
        </p:grpSpPr>
        <p:sp>
          <p:nvSpPr>
            <p:cNvPr id="56" name="Text Box 10"/>
            <p:cNvSpPr txBox="1">
              <a:spLocks noChangeArrowheads="1"/>
            </p:cNvSpPr>
            <p:nvPr/>
          </p:nvSpPr>
          <p:spPr bwMode="auto">
            <a:xfrm>
              <a:off x="228600" y="3957935"/>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smtClean="0">
                  <a:solidFill>
                    <a:srgbClr val="000000"/>
                  </a:solidFill>
                  <a:latin typeface="Courier New" pitchFamily="49" charset="0"/>
                </a:rPr>
                <a:t>stem(</a:t>
              </a:r>
              <a:r>
                <a:rPr lang="en-US" altLang="en-US" b="1" dirty="0" smtClean="0">
                  <a:solidFill>
                    <a:srgbClr val="009900"/>
                  </a:solidFill>
                  <a:latin typeface="Courier New" pitchFamily="49" charset="0"/>
                </a:rPr>
                <a:t>'swerving'</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57" name="Text Box 10"/>
            <p:cNvSpPr txBox="1">
              <a:spLocks noChangeArrowheads="1"/>
            </p:cNvSpPr>
            <p:nvPr/>
          </p:nvSpPr>
          <p:spPr bwMode="auto">
            <a:xfrm>
              <a:off x="4471367" y="3957935"/>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smtClean="0">
                  <a:solidFill>
                    <a:srgbClr val="009900"/>
                  </a:solidFill>
                  <a:latin typeface="Courier New" pitchFamily="49" charset="0"/>
                </a:rPr>
                <a:t>'</a:t>
              </a:r>
              <a:r>
                <a:rPr lang="en-US" altLang="en-US" b="1" dirty="0" err="1" smtClean="0">
                  <a:solidFill>
                    <a:srgbClr val="009900"/>
                  </a:solidFill>
                  <a:latin typeface="Courier New" pitchFamily="49" charset="0"/>
                </a:rPr>
                <a:t>swerv</a:t>
              </a:r>
              <a:r>
                <a:rPr lang="en-US" altLang="en-US" b="1" dirty="0" smtClean="0">
                  <a:solidFill>
                    <a:srgbClr val="009900"/>
                  </a:solidFill>
                  <a:latin typeface="Courier New" pitchFamily="49" charset="0"/>
                </a:rPr>
                <a:t>'</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58" name="Right Arrow 57"/>
            <p:cNvSpPr/>
            <p:nvPr/>
          </p:nvSpPr>
          <p:spPr>
            <a:xfrm>
              <a:off x="3906994" y="3983067"/>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 name="Group 7"/>
          <p:cNvGrpSpPr/>
          <p:nvPr/>
        </p:nvGrpSpPr>
        <p:grpSpPr>
          <a:xfrm>
            <a:off x="1143000" y="2438400"/>
            <a:ext cx="6366044" cy="461665"/>
            <a:chOff x="228600" y="3348335"/>
            <a:chExt cx="6366044" cy="461665"/>
          </a:xfrm>
        </p:grpSpPr>
        <p:sp>
          <p:nvSpPr>
            <p:cNvPr id="59" name="Text Box 10"/>
            <p:cNvSpPr txBox="1">
              <a:spLocks noChangeArrowheads="1"/>
            </p:cNvSpPr>
            <p:nvPr/>
          </p:nvSpPr>
          <p:spPr bwMode="auto">
            <a:xfrm>
              <a:off x="228600" y="3348335"/>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smtClean="0">
                  <a:solidFill>
                    <a:srgbClr val="000000"/>
                  </a:solidFill>
                  <a:latin typeface="Courier New" pitchFamily="49" charset="0"/>
                </a:rPr>
                <a:t>stem(</a:t>
              </a:r>
              <a:r>
                <a:rPr lang="en-US" altLang="en-US" b="1" dirty="0" smtClean="0">
                  <a:solidFill>
                    <a:srgbClr val="009900"/>
                  </a:solidFill>
                  <a:latin typeface="Courier New" pitchFamily="49" charset="0"/>
                </a:rPr>
                <a:t>'love'</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60" name="Text Box 10"/>
            <p:cNvSpPr txBox="1">
              <a:spLocks noChangeArrowheads="1"/>
            </p:cNvSpPr>
            <p:nvPr/>
          </p:nvSpPr>
          <p:spPr bwMode="auto">
            <a:xfrm>
              <a:off x="4471367" y="3348335"/>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smtClean="0">
                  <a:solidFill>
                    <a:srgbClr val="009900"/>
                  </a:solidFill>
                  <a:latin typeface="Courier New" pitchFamily="49" charset="0"/>
                </a:rPr>
                <a:t>'</a:t>
              </a:r>
              <a:r>
                <a:rPr lang="en-US" altLang="en-US" b="1" dirty="0" err="1" smtClean="0">
                  <a:solidFill>
                    <a:srgbClr val="009900"/>
                  </a:solidFill>
                  <a:latin typeface="Courier New" pitchFamily="49" charset="0"/>
                </a:rPr>
                <a:t>lov</a:t>
              </a:r>
              <a:r>
                <a:rPr lang="en-US" altLang="en-US" b="1" dirty="0" smtClean="0">
                  <a:solidFill>
                    <a:srgbClr val="009900"/>
                  </a:solidFill>
                  <a:latin typeface="Courier New" pitchFamily="49" charset="0"/>
                </a:rPr>
                <a:t>'</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61" name="Right Arrow 60"/>
            <p:cNvSpPr/>
            <p:nvPr/>
          </p:nvSpPr>
          <p:spPr>
            <a:xfrm>
              <a:off x="3906994" y="3373467"/>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 name="Group 9"/>
          <p:cNvGrpSpPr/>
          <p:nvPr/>
        </p:nvGrpSpPr>
        <p:grpSpPr>
          <a:xfrm>
            <a:off x="1143000" y="3810000"/>
            <a:ext cx="6366044" cy="461665"/>
            <a:chOff x="228600" y="4572000"/>
            <a:chExt cx="6366044" cy="461665"/>
          </a:xfrm>
        </p:grpSpPr>
        <p:sp>
          <p:nvSpPr>
            <p:cNvPr id="62" name="Text Box 10"/>
            <p:cNvSpPr txBox="1">
              <a:spLocks noChangeArrowheads="1"/>
            </p:cNvSpPr>
            <p:nvPr/>
          </p:nvSpPr>
          <p:spPr bwMode="auto">
            <a:xfrm>
              <a:off x="228600" y="4572000"/>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smtClean="0">
                  <a:solidFill>
                    <a:srgbClr val="000000"/>
                  </a:solidFill>
                  <a:latin typeface="Courier New" pitchFamily="49" charset="0"/>
                </a:rPr>
                <a:t>stem(</a:t>
              </a:r>
              <a:r>
                <a:rPr lang="en-US" altLang="en-US" b="1" dirty="0" smtClean="0">
                  <a:solidFill>
                    <a:srgbClr val="009900"/>
                  </a:solidFill>
                  <a:latin typeface="Courier New" pitchFamily="49" charset="0"/>
                </a:rPr>
                <a:t>'quickly'</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63" name="Text Box 10"/>
            <p:cNvSpPr txBox="1">
              <a:spLocks noChangeArrowheads="1"/>
            </p:cNvSpPr>
            <p:nvPr/>
          </p:nvSpPr>
          <p:spPr bwMode="auto">
            <a:xfrm>
              <a:off x="4471367" y="4572000"/>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smtClean="0">
                  <a:solidFill>
                    <a:srgbClr val="009900"/>
                  </a:solidFill>
                  <a:latin typeface="Courier New" pitchFamily="49" charset="0"/>
                </a:rPr>
                <a:t>'quick'</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64" name="Right Arrow 63"/>
            <p:cNvSpPr/>
            <p:nvPr/>
          </p:nvSpPr>
          <p:spPr>
            <a:xfrm>
              <a:off x="3906994" y="4597132"/>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2" name="Group 11"/>
          <p:cNvGrpSpPr/>
          <p:nvPr/>
        </p:nvGrpSpPr>
        <p:grpSpPr>
          <a:xfrm>
            <a:off x="1143000" y="4985658"/>
            <a:ext cx="6366044" cy="461665"/>
            <a:chOff x="228600" y="5558135"/>
            <a:chExt cx="6366044" cy="461665"/>
          </a:xfrm>
        </p:grpSpPr>
        <p:sp>
          <p:nvSpPr>
            <p:cNvPr id="65" name="Text Box 10"/>
            <p:cNvSpPr txBox="1">
              <a:spLocks noChangeArrowheads="1"/>
            </p:cNvSpPr>
            <p:nvPr/>
          </p:nvSpPr>
          <p:spPr bwMode="auto">
            <a:xfrm>
              <a:off x="228600" y="5558135"/>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smtClean="0">
                  <a:solidFill>
                    <a:srgbClr val="000000"/>
                  </a:solidFill>
                  <a:latin typeface="Courier New" pitchFamily="49" charset="0"/>
                </a:rPr>
                <a:t>stem(</a:t>
              </a:r>
              <a:r>
                <a:rPr lang="en-US" altLang="en-US" b="1" dirty="0" smtClean="0">
                  <a:solidFill>
                    <a:srgbClr val="009900"/>
                  </a:solidFill>
                  <a:latin typeface="Courier New" pitchFamily="49" charset="0"/>
                </a:rPr>
                <a:t>'stems'</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66" name="Text Box 10"/>
            <p:cNvSpPr txBox="1">
              <a:spLocks noChangeArrowheads="1"/>
            </p:cNvSpPr>
            <p:nvPr/>
          </p:nvSpPr>
          <p:spPr bwMode="auto">
            <a:xfrm>
              <a:off x="4471367" y="5558135"/>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smtClean="0">
                  <a:solidFill>
                    <a:srgbClr val="009900"/>
                  </a:solidFill>
                  <a:latin typeface="Courier New" pitchFamily="49" charset="0"/>
                </a:rPr>
                <a:t>'stem'</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67" name="Right Arrow 66"/>
            <p:cNvSpPr/>
            <p:nvPr/>
          </p:nvSpPr>
          <p:spPr>
            <a:xfrm>
              <a:off x="3906994" y="5583267"/>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 name="Group 10"/>
          <p:cNvGrpSpPr/>
          <p:nvPr/>
        </p:nvGrpSpPr>
        <p:grpSpPr>
          <a:xfrm>
            <a:off x="1143000" y="4408715"/>
            <a:ext cx="6366044" cy="461665"/>
            <a:chOff x="228600" y="5024735"/>
            <a:chExt cx="6366044" cy="461665"/>
          </a:xfrm>
        </p:grpSpPr>
        <p:sp>
          <p:nvSpPr>
            <p:cNvPr id="68" name="Text Box 10"/>
            <p:cNvSpPr txBox="1">
              <a:spLocks noChangeArrowheads="1"/>
            </p:cNvSpPr>
            <p:nvPr/>
          </p:nvSpPr>
          <p:spPr bwMode="auto">
            <a:xfrm>
              <a:off x="228600" y="5024735"/>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smtClean="0">
                  <a:solidFill>
                    <a:srgbClr val="000000"/>
                  </a:solidFill>
                  <a:latin typeface="Courier New" pitchFamily="49" charset="0"/>
                </a:rPr>
                <a:t>stem(</a:t>
              </a:r>
              <a:r>
                <a:rPr lang="en-US" altLang="en-US" b="1" dirty="0" smtClean="0">
                  <a:solidFill>
                    <a:srgbClr val="009900"/>
                  </a:solidFill>
                  <a:latin typeface="Courier New" pitchFamily="49" charset="0"/>
                </a:rPr>
                <a:t>'slowest'</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69" name="Text Box 10"/>
            <p:cNvSpPr txBox="1">
              <a:spLocks noChangeArrowheads="1"/>
            </p:cNvSpPr>
            <p:nvPr/>
          </p:nvSpPr>
          <p:spPr bwMode="auto">
            <a:xfrm>
              <a:off x="4471367" y="5024735"/>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smtClean="0">
                  <a:solidFill>
                    <a:srgbClr val="009900"/>
                  </a:solidFill>
                  <a:latin typeface="Courier New" pitchFamily="49" charset="0"/>
                </a:rPr>
                <a:t>'slow'</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70" name="Right Arrow 69"/>
            <p:cNvSpPr/>
            <p:nvPr/>
          </p:nvSpPr>
          <p:spPr>
            <a:xfrm>
              <a:off x="3906994" y="5049867"/>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2" name="Group 71"/>
          <p:cNvGrpSpPr/>
          <p:nvPr/>
        </p:nvGrpSpPr>
        <p:grpSpPr>
          <a:xfrm>
            <a:off x="1169126" y="6243935"/>
            <a:ext cx="6366044" cy="461665"/>
            <a:chOff x="253033" y="6091535"/>
            <a:chExt cx="6366044" cy="461665"/>
          </a:xfrm>
        </p:grpSpPr>
        <p:sp>
          <p:nvSpPr>
            <p:cNvPr id="73" name="Text Box 10"/>
            <p:cNvSpPr txBox="1">
              <a:spLocks noChangeArrowheads="1"/>
            </p:cNvSpPr>
            <p:nvPr/>
          </p:nvSpPr>
          <p:spPr bwMode="auto">
            <a:xfrm>
              <a:off x="253033" y="6091535"/>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smtClean="0">
                  <a:solidFill>
                    <a:srgbClr val="000000"/>
                  </a:solidFill>
                  <a:latin typeface="Courier New" pitchFamily="49" charset="0"/>
                </a:rPr>
                <a:t>stem(</a:t>
              </a:r>
              <a:r>
                <a:rPr lang="en-US" altLang="en-US" b="1" dirty="0" smtClean="0">
                  <a:solidFill>
                    <a:srgbClr val="009900"/>
                  </a:solidFill>
                  <a:latin typeface="Courier New" pitchFamily="49" charset="0"/>
                </a:rPr>
                <a:t>__________</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74" name="Text Box 10"/>
            <p:cNvSpPr txBox="1">
              <a:spLocks noChangeArrowheads="1"/>
            </p:cNvSpPr>
            <p:nvPr/>
          </p:nvSpPr>
          <p:spPr bwMode="auto">
            <a:xfrm>
              <a:off x="4495800" y="6091535"/>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smtClean="0">
                  <a:solidFill>
                    <a:srgbClr val="009900"/>
                  </a:solidFill>
                  <a:latin typeface="Courier New" pitchFamily="49" charset="0"/>
                </a:rPr>
                <a:t> _______</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75" name="Right Arrow 74"/>
            <p:cNvSpPr/>
            <p:nvPr/>
          </p:nvSpPr>
          <p:spPr>
            <a:xfrm>
              <a:off x="3931427" y="6116667"/>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6" name="Text Box 5"/>
          <p:cNvSpPr txBox="1">
            <a:spLocks noChangeArrowheads="1"/>
          </p:cNvSpPr>
          <p:nvPr/>
        </p:nvSpPr>
        <p:spPr bwMode="auto">
          <a:xfrm>
            <a:off x="3148511" y="2055168"/>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smtClean="0">
                <a:solidFill>
                  <a:srgbClr val="000000"/>
                </a:solidFill>
                <a:latin typeface="Cambria" panose="02040503050406030204" pitchFamily="18" charset="0"/>
              </a:rPr>
              <a:t>ends in </a:t>
            </a:r>
            <a:r>
              <a:rPr lang="en-US" altLang="en-US" sz="900" i="1" dirty="0" err="1" smtClean="0">
                <a:solidFill>
                  <a:srgbClr val="000000"/>
                </a:solidFill>
                <a:latin typeface="Cambria" panose="02040503050406030204" pitchFamily="18" charset="0"/>
              </a:rPr>
              <a:t>ies</a:t>
            </a:r>
            <a:endParaRPr lang="en-US" altLang="en-US" sz="900" i="1" dirty="0">
              <a:solidFill>
                <a:srgbClr val="000000"/>
              </a:solidFill>
              <a:latin typeface="Cambria" panose="02040503050406030204" pitchFamily="18" charset="0"/>
            </a:endParaRPr>
          </a:p>
        </p:txBody>
      </p:sp>
      <p:sp>
        <p:nvSpPr>
          <p:cNvPr id="78" name="Text Box 5"/>
          <p:cNvSpPr txBox="1">
            <a:spLocks noChangeArrowheads="1"/>
          </p:cNvSpPr>
          <p:nvPr/>
        </p:nvSpPr>
        <p:spPr bwMode="auto">
          <a:xfrm>
            <a:off x="3050178" y="2731265"/>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smtClean="0">
                <a:solidFill>
                  <a:srgbClr val="000000"/>
                </a:solidFill>
                <a:latin typeface="Cambria" panose="02040503050406030204" pitchFamily="18" charset="0"/>
              </a:rPr>
              <a:t>ends in vow + cons + e</a:t>
            </a:r>
            <a:endParaRPr lang="en-US" altLang="en-US" sz="900" i="1" dirty="0">
              <a:solidFill>
                <a:srgbClr val="000000"/>
              </a:solidFill>
              <a:latin typeface="Cambria" panose="02040503050406030204" pitchFamily="18" charset="0"/>
            </a:endParaRPr>
          </a:p>
        </p:txBody>
      </p:sp>
      <p:sp>
        <p:nvSpPr>
          <p:cNvPr id="79" name="Text Box 5"/>
          <p:cNvSpPr txBox="1">
            <a:spLocks noChangeArrowheads="1"/>
          </p:cNvSpPr>
          <p:nvPr/>
        </p:nvSpPr>
        <p:spPr bwMode="auto">
          <a:xfrm>
            <a:off x="2871826" y="3426768"/>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smtClean="0">
                <a:solidFill>
                  <a:srgbClr val="000000"/>
                </a:solidFill>
                <a:latin typeface="Cambria" panose="02040503050406030204" pitchFamily="18" charset="0"/>
              </a:rPr>
              <a:t>ends in vow + cons + </a:t>
            </a:r>
            <a:r>
              <a:rPr lang="en-US" altLang="en-US" sz="900" i="1" dirty="0" err="1" smtClean="0">
                <a:solidFill>
                  <a:srgbClr val="000000"/>
                </a:solidFill>
                <a:latin typeface="Cambria" panose="02040503050406030204" pitchFamily="18" charset="0"/>
              </a:rPr>
              <a:t>ing</a:t>
            </a:r>
            <a:endParaRPr lang="en-US" altLang="en-US" sz="900" i="1" dirty="0">
              <a:solidFill>
                <a:srgbClr val="000000"/>
              </a:solidFill>
              <a:latin typeface="Cambria" panose="02040503050406030204" pitchFamily="18" charset="0"/>
            </a:endParaRPr>
          </a:p>
        </p:txBody>
      </p:sp>
      <p:sp>
        <p:nvSpPr>
          <p:cNvPr id="80" name="Text Box 5"/>
          <p:cNvSpPr txBox="1">
            <a:spLocks noChangeArrowheads="1"/>
          </p:cNvSpPr>
          <p:nvPr/>
        </p:nvSpPr>
        <p:spPr bwMode="auto">
          <a:xfrm>
            <a:off x="2717074" y="5878231"/>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smtClean="0">
                <a:solidFill>
                  <a:srgbClr val="000000"/>
                </a:solidFill>
                <a:latin typeface="Cambria" panose="02040503050406030204" pitchFamily="18" charset="0"/>
              </a:rPr>
              <a:t>ends in vow + 2*cons + </a:t>
            </a:r>
            <a:r>
              <a:rPr lang="en-US" altLang="en-US" sz="900" i="1" dirty="0" err="1" smtClean="0">
                <a:solidFill>
                  <a:srgbClr val="000000"/>
                </a:solidFill>
                <a:latin typeface="Cambria" panose="02040503050406030204" pitchFamily="18" charset="0"/>
              </a:rPr>
              <a:t>ing</a:t>
            </a:r>
            <a:endParaRPr lang="en-US" altLang="en-US" sz="900" i="1" dirty="0">
              <a:solidFill>
                <a:srgbClr val="000000"/>
              </a:solidFill>
              <a:latin typeface="Cambria" panose="02040503050406030204" pitchFamily="18" charset="0"/>
            </a:endParaRPr>
          </a:p>
        </p:txBody>
      </p:sp>
      <p:sp>
        <p:nvSpPr>
          <p:cNvPr id="81" name="Text Box 5"/>
          <p:cNvSpPr txBox="1">
            <a:spLocks noChangeArrowheads="1"/>
          </p:cNvSpPr>
          <p:nvPr/>
        </p:nvSpPr>
        <p:spPr bwMode="auto">
          <a:xfrm>
            <a:off x="2785772" y="4154068"/>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smtClean="0">
                <a:solidFill>
                  <a:srgbClr val="000000"/>
                </a:solidFill>
                <a:latin typeface="Cambria" panose="02040503050406030204" pitchFamily="18" charset="0"/>
              </a:rPr>
              <a:t>ends in vow + cons + </a:t>
            </a:r>
            <a:r>
              <a:rPr lang="en-US" altLang="en-US" sz="900" i="1" dirty="0" err="1" smtClean="0">
                <a:solidFill>
                  <a:srgbClr val="000000"/>
                </a:solidFill>
                <a:latin typeface="Cambria" panose="02040503050406030204" pitchFamily="18" charset="0"/>
              </a:rPr>
              <a:t>ly</a:t>
            </a:r>
            <a:endParaRPr lang="en-US" altLang="en-US" sz="900" i="1" dirty="0">
              <a:solidFill>
                <a:srgbClr val="000000"/>
              </a:solidFill>
              <a:latin typeface="Cambria" panose="02040503050406030204" pitchFamily="18" charset="0"/>
            </a:endParaRPr>
          </a:p>
        </p:txBody>
      </p:sp>
      <p:sp>
        <p:nvSpPr>
          <p:cNvPr id="82" name="Text Box 5"/>
          <p:cNvSpPr txBox="1">
            <a:spLocks noChangeArrowheads="1"/>
          </p:cNvSpPr>
          <p:nvPr/>
        </p:nvSpPr>
        <p:spPr bwMode="auto">
          <a:xfrm>
            <a:off x="2719252" y="4722168"/>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smtClean="0">
                <a:solidFill>
                  <a:srgbClr val="000000"/>
                </a:solidFill>
                <a:latin typeface="Cambria" panose="02040503050406030204" pitchFamily="18" charset="0"/>
              </a:rPr>
              <a:t>ends in vow + cons + </a:t>
            </a:r>
            <a:r>
              <a:rPr lang="en-US" altLang="en-US" sz="900" i="1" dirty="0" err="1" smtClean="0">
                <a:solidFill>
                  <a:srgbClr val="000000"/>
                </a:solidFill>
                <a:latin typeface="Cambria" panose="02040503050406030204" pitchFamily="18" charset="0"/>
              </a:rPr>
              <a:t>est</a:t>
            </a:r>
            <a:endParaRPr lang="en-US" altLang="en-US" sz="900" i="1" dirty="0">
              <a:solidFill>
                <a:srgbClr val="000000"/>
              </a:solidFill>
              <a:latin typeface="Cambria" panose="02040503050406030204" pitchFamily="18" charset="0"/>
            </a:endParaRPr>
          </a:p>
        </p:txBody>
      </p:sp>
      <p:sp>
        <p:nvSpPr>
          <p:cNvPr id="83" name="Text Box 5"/>
          <p:cNvSpPr txBox="1">
            <a:spLocks noChangeArrowheads="1"/>
          </p:cNvSpPr>
          <p:nvPr/>
        </p:nvSpPr>
        <p:spPr bwMode="auto">
          <a:xfrm>
            <a:off x="2932839" y="5292579"/>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smtClean="0">
                <a:solidFill>
                  <a:srgbClr val="000000"/>
                </a:solidFill>
                <a:latin typeface="Cambria" panose="02040503050406030204" pitchFamily="18" charset="0"/>
              </a:rPr>
              <a:t>ends in cons + s</a:t>
            </a:r>
            <a:endParaRPr lang="en-US" altLang="en-US" sz="900" i="1" dirty="0">
              <a:solidFill>
                <a:srgbClr val="000000"/>
              </a:solidFill>
              <a:latin typeface="Cambria" panose="02040503050406030204" pitchFamily="18" charset="0"/>
            </a:endParaRPr>
          </a:p>
        </p:txBody>
      </p:sp>
      <p:sp>
        <p:nvSpPr>
          <p:cNvPr id="84" name="Text Box 5"/>
          <p:cNvSpPr txBox="1">
            <a:spLocks noChangeArrowheads="1"/>
          </p:cNvSpPr>
          <p:nvPr/>
        </p:nvSpPr>
        <p:spPr bwMode="auto">
          <a:xfrm>
            <a:off x="2498560" y="6627168"/>
            <a:ext cx="20095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smtClean="0">
                <a:solidFill>
                  <a:srgbClr val="000000"/>
                </a:solidFill>
                <a:latin typeface="Cambria" panose="02040503050406030204" pitchFamily="18" charset="0"/>
              </a:rPr>
              <a:t>create your own rule for stemming</a:t>
            </a:r>
            <a:endParaRPr lang="en-US" altLang="en-US" sz="900" i="1" dirty="0">
              <a:solidFill>
                <a:srgbClr val="000000"/>
              </a:solidFill>
              <a:latin typeface="Cambria" panose="02040503050406030204" pitchFamily="18" charset="0"/>
            </a:endParaRPr>
          </a:p>
        </p:txBody>
      </p:sp>
      <p:sp>
        <p:nvSpPr>
          <p:cNvPr id="5" name="Rectangle 4"/>
          <p:cNvSpPr/>
          <p:nvPr/>
        </p:nvSpPr>
        <p:spPr>
          <a:xfrm>
            <a:off x="223774" y="943088"/>
            <a:ext cx="1401217" cy="461665"/>
          </a:xfrm>
          <a:prstGeom prst="rect">
            <a:avLst/>
          </a:prstGeom>
          <a:solidFill>
            <a:schemeClr val="bg1">
              <a:lumMod val="85000"/>
            </a:schemeClr>
          </a:solidFill>
        </p:spPr>
        <p:txBody>
          <a:bodyPr wrap="none">
            <a:spAutoFit/>
          </a:bodyPr>
          <a:lstStyle/>
          <a:p>
            <a:pPr algn="ctr"/>
            <a:r>
              <a:rPr lang="en-US" altLang="en-US" dirty="0" smtClean="0">
                <a:solidFill>
                  <a:srgbClr val="000000"/>
                </a:solidFill>
                <a:latin typeface="Calibri" panose="020F0502020204030204" pitchFamily="34" charset="0"/>
              </a:rPr>
              <a:t>exception</a:t>
            </a:r>
            <a:endParaRPr lang="en-US" dirty="0"/>
          </a:p>
        </p:txBody>
      </p:sp>
      <p:sp>
        <p:nvSpPr>
          <p:cNvPr id="71" name="Rectangle 70"/>
          <p:cNvSpPr/>
          <p:nvPr/>
        </p:nvSpPr>
        <p:spPr>
          <a:xfrm>
            <a:off x="7358786" y="966172"/>
            <a:ext cx="1557350" cy="369332"/>
          </a:xfrm>
          <a:prstGeom prst="rect">
            <a:avLst/>
          </a:prstGeom>
          <a:solidFill>
            <a:schemeClr val="bg1">
              <a:lumMod val="85000"/>
            </a:schemeClr>
          </a:solidFill>
        </p:spPr>
        <p:txBody>
          <a:bodyPr wrap="none">
            <a:spAutoFit/>
          </a:bodyPr>
          <a:lstStyle/>
          <a:p>
            <a:pPr algn="ctr"/>
            <a:r>
              <a:rPr lang="en-US" altLang="en-US" sz="1800" b="1" dirty="0" smtClean="0">
                <a:solidFill>
                  <a:srgbClr val="000000"/>
                </a:solidFill>
                <a:latin typeface="Calibri" panose="020F0502020204030204" pitchFamily="34" charset="0"/>
              </a:rPr>
              <a:t>incorrect stem</a:t>
            </a:r>
            <a:endParaRPr lang="en-US" sz="1800" b="1" dirty="0"/>
          </a:p>
        </p:txBody>
      </p:sp>
      <p:sp>
        <p:nvSpPr>
          <p:cNvPr id="15" name="TextBox 14"/>
          <p:cNvSpPr txBox="1"/>
          <p:nvPr/>
        </p:nvSpPr>
        <p:spPr>
          <a:xfrm>
            <a:off x="707783" y="1763430"/>
            <a:ext cx="720069" cy="461665"/>
          </a:xfrm>
          <a:prstGeom prst="rect">
            <a:avLst/>
          </a:prstGeom>
          <a:solidFill>
            <a:schemeClr val="bg1">
              <a:lumMod val="85000"/>
            </a:schemeClr>
          </a:solidFill>
        </p:spPr>
        <p:txBody>
          <a:bodyPr wrap="none" rtlCol="0">
            <a:spAutoFit/>
          </a:bodyPr>
          <a:lstStyle/>
          <a:p>
            <a:r>
              <a:rPr lang="en-US" b="1" dirty="0" smtClean="0">
                <a:latin typeface="Candara" panose="020E0502030303020204" pitchFamily="34" charset="0"/>
              </a:rPr>
              <a:t>pies</a:t>
            </a:r>
            <a:endParaRPr lang="en-US" b="1" dirty="0">
              <a:latin typeface="Candara" panose="020E0502030303020204" pitchFamily="34" charset="0"/>
            </a:endParaRPr>
          </a:p>
        </p:txBody>
      </p:sp>
      <p:sp>
        <p:nvSpPr>
          <p:cNvPr id="85" name="TextBox 84"/>
          <p:cNvSpPr txBox="1"/>
          <p:nvPr/>
        </p:nvSpPr>
        <p:spPr>
          <a:xfrm>
            <a:off x="7540332" y="1576136"/>
            <a:ext cx="410690" cy="584775"/>
          </a:xfrm>
          <a:prstGeom prst="rect">
            <a:avLst/>
          </a:prstGeom>
          <a:solidFill>
            <a:schemeClr val="bg1">
              <a:lumMod val="85000"/>
            </a:schemeClr>
          </a:solidFill>
        </p:spPr>
        <p:txBody>
          <a:bodyPr wrap="none" rtlCol="0">
            <a:spAutoFit/>
          </a:bodyPr>
          <a:lstStyle/>
          <a:p>
            <a:r>
              <a:rPr lang="en-US" sz="3200" b="1" dirty="0" smtClean="0">
                <a:latin typeface="Symbol" panose="05050102010706020507" pitchFamily="18" charset="2"/>
              </a:rPr>
              <a:t>p</a:t>
            </a:r>
            <a:endParaRPr lang="en-US" b="1" dirty="0">
              <a:latin typeface="Symbol" panose="05050102010706020507" pitchFamily="18" charset="2"/>
            </a:endParaRPr>
          </a:p>
        </p:txBody>
      </p:sp>
      <p:sp>
        <p:nvSpPr>
          <p:cNvPr id="89" name="TextBox 88"/>
          <p:cNvSpPr txBox="1"/>
          <p:nvPr/>
        </p:nvSpPr>
        <p:spPr>
          <a:xfrm>
            <a:off x="202837" y="3122194"/>
            <a:ext cx="1225015" cy="461665"/>
          </a:xfrm>
          <a:prstGeom prst="rect">
            <a:avLst/>
          </a:prstGeom>
          <a:solidFill>
            <a:schemeClr val="bg1">
              <a:lumMod val="85000"/>
            </a:schemeClr>
          </a:solidFill>
        </p:spPr>
        <p:txBody>
          <a:bodyPr wrap="none" rtlCol="0">
            <a:spAutoFit/>
          </a:bodyPr>
          <a:lstStyle/>
          <a:p>
            <a:r>
              <a:rPr lang="en-US" b="1" dirty="0" smtClean="0">
                <a:latin typeface="Candara" panose="020E0502030303020204" pitchFamily="34" charset="0"/>
              </a:rPr>
              <a:t>nothing</a:t>
            </a:r>
            <a:endParaRPr lang="en-US" b="1" dirty="0">
              <a:latin typeface="Candara" panose="020E0502030303020204" pitchFamily="34" charset="0"/>
            </a:endParaRPr>
          </a:p>
        </p:txBody>
      </p:sp>
      <p:sp>
        <p:nvSpPr>
          <p:cNvPr id="90" name="TextBox 89"/>
          <p:cNvSpPr txBox="1"/>
          <p:nvPr/>
        </p:nvSpPr>
        <p:spPr>
          <a:xfrm>
            <a:off x="781521" y="3810000"/>
            <a:ext cx="646331" cy="461665"/>
          </a:xfrm>
          <a:prstGeom prst="rect">
            <a:avLst/>
          </a:prstGeom>
          <a:solidFill>
            <a:schemeClr val="bg1">
              <a:lumMod val="85000"/>
            </a:schemeClr>
          </a:solidFill>
        </p:spPr>
        <p:txBody>
          <a:bodyPr wrap="none" rtlCol="0">
            <a:spAutoFit/>
          </a:bodyPr>
          <a:lstStyle/>
          <a:p>
            <a:r>
              <a:rPr lang="en-US" b="1" dirty="0" smtClean="0">
                <a:latin typeface="Candara" panose="020E0502030303020204" pitchFamily="34" charset="0"/>
              </a:rPr>
              <a:t>ally</a:t>
            </a:r>
            <a:endParaRPr lang="en-US" b="1" dirty="0">
              <a:latin typeface="Candara" panose="020E0502030303020204" pitchFamily="34" charset="0"/>
            </a:endParaRPr>
          </a:p>
        </p:txBody>
      </p:sp>
      <p:sp>
        <p:nvSpPr>
          <p:cNvPr id="92" name="TextBox 91"/>
          <p:cNvSpPr txBox="1"/>
          <p:nvPr/>
        </p:nvSpPr>
        <p:spPr>
          <a:xfrm>
            <a:off x="76200" y="5562600"/>
            <a:ext cx="1351652" cy="461665"/>
          </a:xfrm>
          <a:prstGeom prst="rect">
            <a:avLst/>
          </a:prstGeom>
          <a:solidFill>
            <a:schemeClr val="bg1">
              <a:lumMod val="85000"/>
            </a:schemeClr>
          </a:solidFill>
        </p:spPr>
        <p:txBody>
          <a:bodyPr wrap="none" rtlCol="0">
            <a:spAutoFit/>
          </a:bodyPr>
          <a:lstStyle/>
          <a:p>
            <a:r>
              <a:rPr lang="en-US" b="1" dirty="0" smtClean="0">
                <a:latin typeface="Candara" panose="020E0502030303020204" pitchFamily="34" charset="0"/>
              </a:rPr>
              <a:t>lemming</a:t>
            </a:r>
            <a:endParaRPr lang="en-US" b="1" dirty="0">
              <a:latin typeface="Candara" panose="020E0502030303020204" pitchFamily="34" charset="0"/>
            </a:endParaRPr>
          </a:p>
        </p:txBody>
      </p:sp>
      <p:sp>
        <p:nvSpPr>
          <p:cNvPr id="93" name="TextBox 92"/>
          <p:cNvSpPr txBox="1"/>
          <p:nvPr/>
        </p:nvSpPr>
        <p:spPr>
          <a:xfrm>
            <a:off x="3050178" y="6173524"/>
            <a:ext cx="862737" cy="461665"/>
          </a:xfrm>
          <a:prstGeom prst="rect">
            <a:avLst/>
          </a:prstGeom>
          <a:solidFill>
            <a:srgbClr val="CCFFCC"/>
          </a:solidFill>
        </p:spPr>
        <p:txBody>
          <a:bodyPr wrap="none" rtlCol="0">
            <a:spAutoFit/>
          </a:bodyPr>
          <a:lstStyle/>
          <a:p>
            <a:r>
              <a:rPr lang="en-US" b="1" dirty="0" smtClean="0">
                <a:latin typeface="Candara" panose="020E0502030303020204" pitchFamily="34" charset="0"/>
              </a:rPr>
              <a:t>undo</a:t>
            </a:r>
            <a:endParaRPr lang="en-US" b="1" dirty="0">
              <a:latin typeface="Candara" panose="020E0502030303020204" pitchFamily="34" charset="0"/>
            </a:endParaRPr>
          </a:p>
        </p:txBody>
      </p:sp>
      <p:sp>
        <p:nvSpPr>
          <p:cNvPr id="94" name="TextBox 93"/>
          <p:cNvSpPr txBox="1"/>
          <p:nvPr/>
        </p:nvSpPr>
        <p:spPr>
          <a:xfrm>
            <a:off x="5882185" y="6204085"/>
            <a:ext cx="526106" cy="461665"/>
          </a:xfrm>
          <a:prstGeom prst="rect">
            <a:avLst/>
          </a:prstGeom>
          <a:solidFill>
            <a:srgbClr val="CCFFCC"/>
          </a:solidFill>
        </p:spPr>
        <p:txBody>
          <a:bodyPr wrap="none" rtlCol="0">
            <a:spAutoFit/>
          </a:bodyPr>
          <a:lstStyle/>
          <a:p>
            <a:r>
              <a:rPr lang="en-US" b="1" dirty="0" smtClean="0">
                <a:latin typeface="Candara" panose="020E0502030303020204" pitchFamily="34" charset="0"/>
              </a:rPr>
              <a:t>do</a:t>
            </a:r>
            <a:endParaRPr lang="en-US" b="1" dirty="0">
              <a:latin typeface="Candara" panose="020E0502030303020204" pitchFamily="34" charset="0"/>
            </a:endParaRPr>
          </a:p>
        </p:txBody>
      </p:sp>
      <p:sp>
        <p:nvSpPr>
          <p:cNvPr id="95" name="TextBox 94"/>
          <p:cNvSpPr txBox="1"/>
          <p:nvPr/>
        </p:nvSpPr>
        <p:spPr>
          <a:xfrm>
            <a:off x="7540332" y="6189567"/>
            <a:ext cx="630301" cy="461665"/>
          </a:xfrm>
          <a:prstGeom prst="rect">
            <a:avLst/>
          </a:prstGeom>
          <a:solidFill>
            <a:schemeClr val="bg1">
              <a:lumMod val="85000"/>
            </a:schemeClr>
          </a:solidFill>
        </p:spPr>
        <p:txBody>
          <a:bodyPr wrap="none" rtlCol="0">
            <a:spAutoFit/>
          </a:bodyPr>
          <a:lstStyle/>
          <a:p>
            <a:r>
              <a:rPr lang="en-US" b="1" dirty="0" smtClean="0">
                <a:solidFill>
                  <a:srgbClr val="009900"/>
                </a:solidFill>
                <a:latin typeface="Candara" panose="020E0502030303020204" pitchFamily="34" charset="0"/>
              </a:rPr>
              <a:t>der</a:t>
            </a:r>
            <a:endParaRPr lang="en-US" b="1" dirty="0">
              <a:solidFill>
                <a:srgbClr val="009900"/>
              </a:solidFill>
              <a:latin typeface="Candara" panose="020E0502030303020204" pitchFamily="34" charset="0"/>
            </a:endParaRPr>
          </a:p>
        </p:txBody>
      </p:sp>
      <p:sp>
        <p:nvSpPr>
          <p:cNvPr id="96" name="TextBox 95"/>
          <p:cNvSpPr txBox="1"/>
          <p:nvPr/>
        </p:nvSpPr>
        <p:spPr>
          <a:xfrm>
            <a:off x="701371" y="2455137"/>
            <a:ext cx="688009" cy="461665"/>
          </a:xfrm>
          <a:prstGeom prst="rect">
            <a:avLst/>
          </a:prstGeom>
          <a:solidFill>
            <a:schemeClr val="bg1">
              <a:lumMod val="85000"/>
            </a:schemeClr>
          </a:solidFill>
        </p:spPr>
        <p:txBody>
          <a:bodyPr wrap="none" rtlCol="0">
            <a:spAutoFit/>
          </a:bodyPr>
          <a:lstStyle/>
          <a:p>
            <a:r>
              <a:rPr lang="en-US" b="1" dirty="0" smtClean="0">
                <a:latin typeface="Candara" panose="020E0502030303020204" pitchFamily="34" charset="0"/>
              </a:rPr>
              <a:t>kite</a:t>
            </a:r>
            <a:endParaRPr lang="en-US" b="1" dirty="0">
              <a:latin typeface="Candara" panose="020E0502030303020204" pitchFamily="34" charset="0"/>
            </a:endParaRPr>
          </a:p>
        </p:txBody>
      </p:sp>
      <p:sp>
        <p:nvSpPr>
          <p:cNvPr id="97" name="TextBox 96"/>
          <p:cNvSpPr txBox="1"/>
          <p:nvPr/>
        </p:nvSpPr>
        <p:spPr>
          <a:xfrm>
            <a:off x="151541" y="4985658"/>
            <a:ext cx="1276311" cy="461665"/>
          </a:xfrm>
          <a:prstGeom prst="rect">
            <a:avLst/>
          </a:prstGeom>
          <a:solidFill>
            <a:srgbClr val="FFEFD7"/>
          </a:solidFill>
          <a:ln>
            <a:solidFill>
              <a:srgbClr val="F6890C"/>
            </a:solidFill>
          </a:ln>
        </p:spPr>
        <p:txBody>
          <a:bodyPr wrap="none" rtlCol="0">
            <a:spAutoFit/>
          </a:bodyPr>
          <a:lstStyle/>
          <a:p>
            <a:r>
              <a:rPr lang="en-US" b="1" dirty="0" smtClean="0">
                <a:solidFill>
                  <a:srgbClr val="FFEFD7"/>
                </a:solidFill>
                <a:latin typeface="Candara" panose="020E0502030303020204" pitchFamily="34" charset="0"/>
              </a:rPr>
              <a:t>princess</a:t>
            </a:r>
            <a:endParaRPr lang="en-US" b="1" dirty="0">
              <a:solidFill>
                <a:srgbClr val="FFEFD7"/>
              </a:solidFill>
              <a:latin typeface="Candara" panose="020E0502030303020204" pitchFamily="34" charset="0"/>
            </a:endParaRPr>
          </a:p>
        </p:txBody>
      </p:sp>
      <p:sp>
        <p:nvSpPr>
          <p:cNvPr id="98" name="TextBox 97"/>
          <p:cNvSpPr txBox="1"/>
          <p:nvPr/>
        </p:nvSpPr>
        <p:spPr>
          <a:xfrm>
            <a:off x="7540332" y="4985658"/>
            <a:ext cx="1146468" cy="461665"/>
          </a:xfrm>
          <a:prstGeom prst="rect">
            <a:avLst/>
          </a:prstGeom>
          <a:solidFill>
            <a:srgbClr val="FFEFD7"/>
          </a:solidFill>
          <a:ln>
            <a:solidFill>
              <a:srgbClr val="F6890C"/>
            </a:solidFill>
          </a:ln>
        </p:spPr>
        <p:txBody>
          <a:bodyPr wrap="none" rtlCol="0">
            <a:spAutoFit/>
          </a:bodyPr>
          <a:lstStyle/>
          <a:p>
            <a:r>
              <a:rPr lang="en-US" b="1" dirty="0" smtClean="0">
                <a:solidFill>
                  <a:srgbClr val="FFEFD7"/>
                </a:solidFill>
                <a:latin typeface="Candara" panose="020E0502030303020204" pitchFamily="34" charset="0"/>
              </a:rPr>
              <a:t>princes</a:t>
            </a:r>
            <a:endParaRPr lang="en-US" b="1" dirty="0">
              <a:solidFill>
                <a:srgbClr val="FFEFD7"/>
              </a:solidFill>
              <a:latin typeface="Candara" panose="020E0502030303020204" pitchFamily="34" charset="0"/>
            </a:endParaRPr>
          </a:p>
        </p:txBody>
      </p:sp>
      <p:sp>
        <p:nvSpPr>
          <p:cNvPr id="16" name="AutoShape 2" descr="Image result for picture of a di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TextBox 99"/>
          <p:cNvSpPr txBox="1"/>
          <p:nvPr/>
        </p:nvSpPr>
        <p:spPr>
          <a:xfrm>
            <a:off x="209249" y="4407568"/>
            <a:ext cx="1218603" cy="461665"/>
          </a:xfrm>
          <a:prstGeom prst="rect">
            <a:avLst/>
          </a:prstGeom>
          <a:solidFill>
            <a:srgbClr val="FFEFD7"/>
          </a:solidFill>
          <a:ln>
            <a:solidFill>
              <a:srgbClr val="F6890C"/>
            </a:solidFill>
          </a:ln>
        </p:spPr>
        <p:txBody>
          <a:bodyPr wrap="none" rtlCol="0">
            <a:spAutoFit/>
          </a:bodyPr>
          <a:lstStyle/>
          <a:p>
            <a:r>
              <a:rPr lang="en-US" b="1" dirty="0" smtClean="0">
                <a:solidFill>
                  <a:srgbClr val="FFEFD7"/>
                </a:solidFill>
                <a:latin typeface="Candara" panose="020E0502030303020204" pitchFamily="34" charset="0"/>
              </a:rPr>
              <a:t>interest</a:t>
            </a:r>
            <a:endParaRPr lang="en-US" b="1" dirty="0">
              <a:solidFill>
                <a:srgbClr val="FFEFD7"/>
              </a:solidFill>
              <a:latin typeface="Candara" panose="020E0502030303020204" pitchFamily="34" charset="0"/>
            </a:endParaRPr>
          </a:p>
        </p:txBody>
      </p:sp>
      <p:sp>
        <p:nvSpPr>
          <p:cNvPr id="101" name="TextBox 100"/>
          <p:cNvSpPr txBox="1"/>
          <p:nvPr/>
        </p:nvSpPr>
        <p:spPr>
          <a:xfrm>
            <a:off x="460921" y="6204699"/>
            <a:ext cx="966931" cy="461665"/>
          </a:xfrm>
          <a:prstGeom prst="rect">
            <a:avLst/>
          </a:prstGeom>
          <a:solidFill>
            <a:schemeClr val="bg1">
              <a:lumMod val="85000"/>
            </a:schemeClr>
          </a:solidFill>
        </p:spPr>
        <p:txBody>
          <a:bodyPr wrap="none" rtlCol="0">
            <a:spAutoFit/>
          </a:bodyPr>
          <a:lstStyle/>
          <a:p>
            <a:r>
              <a:rPr lang="en-US" b="1" dirty="0" smtClean="0">
                <a:solidFill>
                  <a:srgbClr val="009900"/>
                </a:solidFill>
                <a:latin typeface="Candara" panose="020E0502030303020204" pitchFamily="34" charset="0"/>
              </a:rPr>
              <a:t>under</a:t>
            </a:r>
            <a:endParaRPr lang="en-US" b="1" dirty="0">
              <a:solidFill>
                <a:srgbClr val="009900"/>
              </a:solidFill>
              <a:latin typeface="Candara" panose="020E0502030303020204" pitchFamily="34" charset="0"/>
            </a:endParaRPr>
          </a:p>
        </p:txBody>
      </p:sp>
      <p:sp>
        <p:nvSpPr>
          <p:cNvPr id="102" name="TextBox 101"/>
          <p:cNvSpPr txBox="1"/>
          <p:nvPr/>
        </p:nvSpPr>
        <p:spPr>
          <a:xfrm>
            <a:off x="7540332" y="5562599"/>
            <a:ext cx="678391" cy="461665"/>
          </a:xfrm>
          <a:prstGeom prst="rect">
            <a:avLst/>
          </a:prstGeom>
          <a:solidFill>
            <a:schemeClr val="bg1">
              <a:lumMod val="85000"/>
            </a:schemeClr>
          </a:solidFill>
        </p:spPr>
        <p:txBody>
          <a:bodyPr wrap="none" rtlCol="0">
            <a:spAutoFit/>
          </a:bodyPr>
          <a:lstStyle/>
          <a:p>
            <a:r>
              <a:rPr lang="en-US" b="1" dirty="0" err="1" smtClean="0">
                <a:latin typeface="Candara" panose="020E0502030303020204" pitchFamily="34" charset="0"/>
              </a:rPr>
              <a:t>lem</a:t>
            </a:r>
            <a:endParaRPr lang="en-US" b="1" dirty="0">
              <a:latin typeface="Candara" panose="020E0502030303020204" pitchFamily="34" charset="0"/>
            </a:endParaRPr>
          </a:p>
        </p:txBody>
      </p:sp>
      <p:sp>
        <p:nvSpPr>
          <p:cNvPr id="103" name="TextBox 102"/>
          <p:cNvSpPr txBox="1"/>
          <p:nvPr/>
        </p:nvSpPr>
        <p:spPr>
          <a:xfrm>
            <a:off x="7540332" y="4407567"/>
            <a:ext cx="819455" cy="461665"/>
          </a:xfrm>
          <a:prstGeom prst="rect">
            <a:avLst/>
          </a:prstGeom>
          <a:solidFill>
            <a:srgbClr val="FFEFD7"/>
          </a:solidFill>
          <a:ln>
            <a:solidFill>
              <a:srgbClr val="F6890C"/>
            </a:solidFill>
          </a:ln>
        </p:spPr>
        <p:txBody>
          <a:bodyPr wrap="none" rtlCol="0">
            <a:spAutoFit/>
          </a:bodyPr>
          <a:lstStyle/>
          <a:p>
            <a:r>
              <a:rPr lang="en-US" b="1" dirty="0" smtClean="0">
                <a:solidFill>
                  <a:srgbClr val="FFEFD7"/>
                </a:solidFill>
                <a:latin typeface="Candara" panose="020E0502030303020204" pitchFamily="34" charset="0"/>
              </a:rPr>
              <a:t>inter</a:t>
            </a:r>
            <a:endParaRPr lang="en-US" b="1" dirty="0">
              <a:solidFill>
                <a:srgbClr val="FFEFD7"/>
              </a:solidFill>
              <a:latin typeface="Candara" panose="020E0502030303020204" pitchFamily="34" charset="0"/>
            </a:endParaRPr>
          </a:p>
        </p:txBody>
      </p:sp>
      <p:sp>
        <p:nvSpPr>
          <p:cNvPr id="104" name="TextBox 103"/>
          <p:cNvSpPr txBox="1"/>
          <p:nvPr/>
        </p:nvSpPr>
        <p:spPr>
          <a:xfrm>
            <a:off x="7540332" y="3805535"/>
            <a:ext cx="415498" cy="461665"/>
          </a:xfrm>
          <a:prstGeom prst="rect">
            <a:avLst/>
          </a:prstGeom>
          <a:solidFill>
            <a:schemeClr val="bg1">
              <a:lumMod val="85000"/>
            </a:schemeClr>
          </a:solidFill>
        </p:spPr>
        <p:txBody>
          <a:bodyPr wrap="none" rtlCol="0">
            <a:spAutoFit/>
          </a:bodyPr>
          <a:lstStyle/>
          <a:p>
            <a:r>
              <a:rPr lang="en-US" b="1" dirty="0" smtClean="0">
                <a:latin typeface="Candara" panose="020E0502030303020204" pitchFamily="34" charset="0"/>
              </a:rPr>
              <a:t>al</a:t>
            </a:r>
            <a:endParaRPr lang="en-US" b="1" dirty="0">
              <a:latin typeface="Candara" panose="020E0502030303020204" pitchFamily="34" charset="0"/>
            </a:endParaRPr>
          </a:p>
        </p:txBody>
      </p:sp>
      <p:sp>
        <p:nvSpPr>
          <p:cNvPr id="105" name="TextBox 104"/>
          <p:cNvSpPr txBox="1"/>
          <p:nvPr/>
        </p:nvSpPr>
        <p:spPr>
          <a:xfrm>
            <a:off x="7540332" y="3100136"/>
            <a:ext cx="808235" cy="461665"/>
          </a:xfrm>
          <a:prstGeom prst="rect">
            <a:avLst/>
          </a:prstGeom>
          <a:solidFill>
            <a:schemeClr val="bg1">
              <a:lumMod val="85000"/>
            </a:schemeClr>
          </a:solidFill>
        </p:spPr>
        <p:txBody>
          <a:bodyPr wrap="none" rtlCol="0">
            <a:spAutoFit/>
          </a:bodyPr>
          <a:lstStyle/>
          <a:p>
            <a:r>
              <a:rPr lang="en-US" b="1" dirty="0" err="1" smtClean="0">
                <a:latin typeface="Candara" panose="020E0502030303020204" pitchFamily="34" charset="0"/>
              </a:rPr>
              <a:t>noth</a:t>
            </a:r>
            <a:endParaRPr lang="en-US" b="1" dirty="0">
              <a:latin typeface="Candara" panose="020E0502030303020204" pitchFamily="34" charset="0"/>
            </a:endParaRPr>
          </a:p>
        </p:txBody>
      </p:sp>
      <p:sp>
        <p:nvSpPr>
          <p:cNvPr id="87" name="Text Box 5"/>
          <p:cNvSpPr txBox="1">
            <a:spLocks noChangeArrowheads="1"/>
          </p:cNvSpPr>
          <p:nvPr/>
        </p:nvSpPr>
        <p:spPr bwMode="auto">
          <a:xfrm>
            <a:off x="190516" y="23336"/>
            <a:ext cx="450091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4200" i="1" dirty="0" smtClean="0">
                <a:solidFill>
                  <a:srgbClr val="000000"/>
                </a:solidFill>
                <a:latin typeface="Cambria" panose="02040503050406030204" pitchFamily="18" charset="0"/>
              </a:rPr>
              <a:t>Stemming!</a:t>
            </a:r>
            <a:endParaRPr lang="en-US" altLang="en-US" sz="4200" i="1" dirty="0">
              <a:solidFill>
                <a:srgbClr val="000000"/>
              </a:solidFill>
              <a:latin typeface="Cambria" panose="02040503050406030204" pitchFamily="18" charset="0"/>
            </a:endParaRPr>
          </a:p>
        </p:txBody>
      </p:sp>
      <p:sp>
        <p:nvSpPr>
          <p:cNvPr id="86" name="TextBox 85"/>
          <p:cNvSpPr txBox="1"/>
          <p:nvPr/>
        </p:nvSpPr>
        <p:spPr>
          <a:xfrm>
            <a:off x="7533477" y="2414224"/>
            <a:ext cx="530915" cy="461665"/>
          </a:xfrm>
          <a:prstGeom prst="rect">
            <a:avLst/>
          </a:prstGeom>
          <a:solidFill>
            <a:schemeClr val="bg1">
              <a:lumMod val="85000"/>
            </a:schemeClr>
          </a:solidFill>
        </p:spPr>
        <p:txBody>
          <a:bodyPr wrap="none" rtlCol="0">
            <a:spAutoFit/>
          </a:bodyPr>
          <a:lstStyle/>
          <a:p>
            <a:r>
              <a:rPr lang="en-US" b="1" dirty="0" smtClean="0">
                <a:latin typeface="Candara" panose="020E0502030303020204" pitchFamily="34" charset="0"/>
              </a:rPr>
              <a:t>kit</a:t>
            </a:r>
            <a:endParaRPr lang="en-US" b="1" dirty="0">
              <a:latin typeface="Candara" panose="020E0502030303020204" pitchFamily="34" charset="0"/>
            </a:endParaRPr>
          </a:p>
        </p:txBody>
      </p:sp>
    </p:spTree>
    <p:extLst>
      <p:ext uri="{BB962C8B-B14F-4D97-AF65-F5344CB8AC3E}">
        <p14:creationId xmlns:p14="http://schemas.microsoft.com/office/powerpoint/2010/main" val="17552757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5"/>
          <p:cNvSpPr txBox="1">
            <a:spLocks noChangeArrowheads="1"/>
          </p:cNvSpPr>
          <p:nvPr/>
        </p:nvSpPr>
        <p:spPr bwMode="auto">
          <a:xfrm>
            <a:off x="3792893" y="121600"/>
            <a:ext cx="14649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200" i="1" dirty="0" smtClean="0">
                <a:solidFill>
                  <a:srgbClr val="009900"/>
                </a:solidFill>
                <a:latin typeface="Cambria" panose="02040503050406030204" pitchFamily="18" charset="0"/>
              </a:rPr>
              <a:t>getting to the root of the problem…</a:t>
            </a:r>
            <a:endParaRPr lang="en-US" altLang="en-US" sz="1200" i="1" dirty="0">
              <a:solidFill>
                <a:srgbClr val="009900"/>
              </a:solidFill>
              <a:latin typeface="Cambria" panose="02040503050406030204" pitchFamily="18" charset="0"/>
            </a:endParaRPr>
          </a:p>
        </p:txBody>
      </p:sp>
      <p:grpSp>
        <p:nvGrpSpPr>
          <p:cNvPr id="14" name="Group 13"/>
          <p:cNvGrpSpPr/>
          <p:nvPr/>
        </p:nvGrpSpPr>
        <p:grpSpPr>
          <a:xfrm>
            <a:off x="5834057" y="121600"/>
            <a:ext cx="2838190" cy="473995"/>
            <a:chOff x="170016" y="228152"/>
            <a:chExt cx="2838190" cy="473995"/>
          </a:xfrm>
        </p:grpSpPr>
        <p:sp>
          <p:nvSpPr>
            <p:cNvPr id="4" name="Rounded Rectangle 3"/>
            <p:cNvSpPr/>
            <p:nvPr/>
          </p:nvSpPr>
          <p:spPr>
            <a:xfrm>
              <a:off x="170016" y="228152"/>
              <a:ext cx="2838190" cy="461963"/>
            </a:xfrm>
            <a:prstGeom prst="roundRect">
              <a:avLst/>
            </a:pr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987" name="Text Box 10"/>
            <p:cNvSpPr txBox="1">
              <a:spLocks noChangeArrowheads="1"/>
            </p:cNvSpPr>
            <p:nvPr/>
          </p:nvSpPr>
          <p:spPr bwMode="auto">
            <a:xfrm>
              <a:off x="218144" y="240184"/>
              <a:ext cx="276283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err="1">
                  <a:solidFill>
                    <a:srgbClr val="FF6600"/>
                  </a:solidFill>
                  <a:latin typeface="Courier New" pitchFamily="49" charset="0"/>
                </a:rPr>
                <a:t>def</a:t>
              </a:r>
              <a:r>
                <a:rPr lang="en-US" altLang="en-US" b="1" dirty="0">
                  <a:solidFill>
                    <a:srgbClr val="FF6600"/>
                  </a:solidFill>
                  <a:latin typeface="Courier New" pitchFamily="49" charset="0"/>
                </a:rPr>
                <a:t> </a:t>
              </a:r>
              <a:r>
                <a:rPr lang="en-US" altLang="en-US" b="1" dirty="0" smtClean="0">
                  <a:solidFill>
                    <a:srgbClr val="000000"/>
                  </a:solidFill>
                  <a:latin typeface="Courier New" pitchFamily="49" charset="0"/>
                </a:rPr>
                <a:t>stem(w):   </a:t>
              </a:r>
              <a:endParaRPr lang="en-US" altLang="en-US" b="1" dirty="0">
                <a:solidFill>
                  <a:srgbClr val="000000"/>
                </a:solidFill>
                <a:latin typeface="Courier New" pitchFamily="49" charset="0"/>
              </a:endParaRPr>
            </a:p>
          </p:txBody>
        </p:sp>
      </p:grpSp>
      <p:grpSp>
        <p:nvGrpSpPr>
          <p:cNvPr id="41988" name="Group 15"/>
          <p:cNvGrpSpPr>
            <a:grpSpLocks/>
          </p:cNvGrpSpPr>
          <p:nvPr/>
        </p:nvGrpSpPr>
        <p:grpSpPr bwMode="auto">
          <a:xfrm>
            <a:off x="3434232" y="326049"/>
            <a:ext cx="445766" cy="430020"/>
            <a:chOff x="2928" y="1051"/>
            <a:chExt cx="840" cy="957"/>
          </a:xfrm>
        </p:grpSpPr>
        <p:sp>
          <p:nvSpPr>
            <p:cNvPr id="42009" name="Freeform 16"/>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42010" name="Oval 1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1" name="Oval 1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2" name="Oval 1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3" name="Oval 2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4" name="Oval 2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5" name="Oval 2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6" name="Oval 2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7" name="AutoShape 2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2018" name="Freeform 2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42019" name="Freeform 2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42020" name="Freeform 2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42021" name="Freeform 2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42001" name="Rectangle 40"/>
          <p:cNvSpPr>
            <a:spLocks noChangeArrowheads="1"/>
          </p:cNvSpPr>
          <p:nvPr/>
        </p:nvSpPr>
        <p:spPr bwMode="auto">
          <a:xfrm>
            <a:off x="1790716" y="1012339"/>
            <a:ext cx="5372084" cy="323165"/>
          </a:xfrm>
          <a:prstGeom prst="rect">
            <a:avLst/>
          </a:prstGeom>
          <a:solidFill>
            <a:srgbClr val="CCFFCC"/>
          </a:solidFill>
          <a:ln>
            <a:noFill/>
          </a:ln>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500" dirty="0" smtClean="0">
                <a:solidFill>
                  <a:srgbClr val="000000"/>
                </a:solidFill>
                <a:latin typeface="Calibri" panose="020F0502020204030204" pitchFamily="34" charset="0"/>
              </a:rPr>
              <a:t>Find an English exception to each of these stemming patterns:</a:t>
            </a:r>
            <a:endParaRPr lang="en-US" altLang="en-US" sz="1500" dirty="0">
              <a:solidFill>
                <a:srgbClr val="000000"/>
              </a:solidFill>
              <a:latin typeface="Calibri" panose="020F0502020204030204" pitchFamily="34" charset="0"/>
            </a:endParaRPr>
          </a:p>
        </p:txBody>
      </p:sp>
      <p:grpSp>
        <p:nvGrpSpPr>
          <p:cNvPr id="13" name="Group 12"/>
          <p:cNvGrpSpPr/>
          <p:nvPr/>
        </p:nvGrpSpPr>
        <p:grpSpPr>
          <a:xfrm>
            <a:off x="1167433" y="5562600"/>
            <a:ext cx="6366044" cy="461665"/>
            <a:chOff x="253033" y="6091535"/>
            <a:chExt cx="6366044" cy="461665"/>
          </a:xfrm>
        </p:grpSpPr>
        <p:sp>
          <p:nvSpPr>
            <p:cNvPr id="44" name="Text Box 10"/>
            <p:cNvSpPr txBox="1">
              <a:spLocks noChangeArrowheads="1"/>
            </p:cNvSpPr>
            <p:nvPr/>
          </p:nvSpPr>
          <p:spPr bwMode="auto">
            <a:xfrm>
              <a:off x="253033" y="6091535"/>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smtClean="0">
                  <a:solidFill>
                    <a:srgbClr val="000000"/>
                  </a:solidFill>
                  <a:latin typeface="Courier New" pitchFamily="49" charset="0"/>
                </a:rPr>
                <a:t>stem(</a:t>
              </a:r>
              <a:r>
                <a:rPr lang="en-US" altLang="en-US" b="1" dirty="0" smtClean="0">
                  <a:solidFill>
                    <a:srgbClr val="009900"/>
                  </a:solidFill>
                  <a:latin typeface="Courier New" pitchFamily="49" charset="0"/>
                </a:rPr>
                <a:t>'stemming'</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49" name="Text Box 10"/>
            <p:cNvSpPr txBox="1">
              <a:spLocks noChangeArrowheads="1"/>
            </p:cNvSpPr>
            <p:nvPr/>
          </p:nvSpPr>
          <p:spPr bwMode="auto">
            <a:xfrm>
              <a:off x="4495800" y="6091535"/>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smtClean="0">
                  <a:solidFill>
                    <a:srgbClr val="009900"/>
                  </a:solidFill>
                  <a:latin typeface="Courier New" pitchFamily="49" charset="0"/>
                </a:rPr>
                <a:t>'stem'</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2" name="Right Arrow 1"/>
            <p:cNvSpPr/>
            <p:nvPr/>
          </p:nvSpPr>
          <p:spPr>
            <a:xfrm>
              <a:off x="3931427" y="6116667"/>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 name="Group 5"/>
          <p:cNvGrpSpPr/>
          <p:nvPr/>
        </p:nvGrpSpPr>
        <p:grpSpPr>
          <a:xfrm>
            <a:off x="1143000" y="1763431"/>
            <a:ext cx="6366044" cy="461665"/>
            <a:chOff x="228600" y="1905000"/>
            <a:chExt cx="6366044" cy="461665"/>
          </a:xfrm>
        </p:grpSpPr>
        <p:sp>
          <p:nvSpPr>
            <p:cNvPr id="53" name="Text Box 10"/>
            <p:cNvSpPr txBox="1">
              <a:spLocks noChangeArrowheads="1"/>
            </p:cNvSpPr>
            <p:nvPr/>
          </p:nvSpPr>
          <p:spPr bwMode="auto">
            <a:xfrm>
              <a:off x="228600" y="1905000"/>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smtClean="0">
                  <a:solidFill>
                    <a:srgbClr val="000000"/>
                  </a:solidFill>
                  <a:latin typeface="Courier New" pitchFamily="49" charset="0"/>
                </a:rPr>
                <a:t>stem(</a:t>
              </a:r>
              <a:r>
                <a:rPr lang="en-US" altLang="en-US" b="1" dirty="0" smtClean="0">
                  <a:solidFill>
                    <a:srgbClr val="009900"/>
                  </a:solidFill>
                  <a:latin typeface="Courier New" pitchFamily="49" charset="0"/>
                </a:rPr>
                <a:t>'parties'</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54" name="Text Box 10"/>
            <p:cNvSpPr txBox="1">
              <a:spLocks noChangeArrowheads="1"/>
            </p:cNvSpPr>
            <p:nvPr/>
          </p:nvSpPr>
          <p:spPr bwMode="auto">
            <a:xfrm>
              <a:off x="4471367" y="1905000"/>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smtClean="0">
                  <a:solidFill>
                    <a:srgbClr val="009900"/>
                  </a:solidFill>
                  <a:latin typeface="Courier New" pitchFamily="49" charset="0"/>
                </a:rPr>
                <a:t>'</a:t>
              </a:r>
              <a:r>
                <a:rPr lang="en-US" altLang="en-US" b="1" dirty="0" err="1" smtClean="0">
                  <a:solidFill>
                    <a:srgbClr val="009900"/>
                  </a:solidFill>
                  <a:latin typeface="Courier New" pitchFamily="49" charset="0"/>
                </a:rPr>
                <a:t>parti</a:t>
              </a:r>
              <a:r>
                <a:rPr lang="en-US" altLang="en-US" b="1" dirty="0" smtClean="0">
                  <a:solidFill>
                    <a:srgbClr val="009900"/>
                  </a:solidFill>
                  <a:latin typeface="Courier New" pitchFamily="49" charset="0"/>
                </a:rPr>
                <a:t>'</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55" name="Right Arrow 54"/>
            <p:cNvSpPr/>
            <p:nvPr/>
          </p:nvSpPr>
          <p:spPr>
            <a:xfrm>
              <a:off x="3906994" y="1930132"/>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9" name="Group 8"/>
          <p:cNvGrpSpPr/>
          <p:nvPr/>
        </p:nvGrpSpPr>
        <p:grpSpPr>
          <a:xfrm>
            <a:off x="1143000" y="3106621"/>
            <a:ext cx="6366044" cy="461665"/>
            <a:chOff x="228600" y="3957935"/>
            <a:chExt cx="6366044" cy="461665"/>
          </a:xfrm>
        </p:grpSpPr>
        <p:sp>
          <p:nvSpPr>
            <p:cNvPr id="56" name="Text Box 10"/>
            <p:cNvSpPr txBox="1">
              <a:spLocks noChangeArrowheads="1"/>
            </p:cNvSpPr>
            <p:nvPr/>
          </p:nvSpPr>
          <p:spPr bwMode="auto">
            <a:xfrm>
              <a:off x="228600" y="3957935"/>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smtClean="0">
                  <a:solidFill>
                    <a:srgbClr val="000000"/>
                  </a:solidFill>
                  <a:latin typeface="Courier New" pitchFamily="49" charset="0"/>
                </a:rPr>
                <a:t>stem(</a:t>
              </a:r>
              <a:r>
                <a:rPr lang="en-US" altLang="en-US" b="1" dirty="0" smtClean="0">
                  <a:solidFill>
                    <a:srgbClr val="009900"/>
                  </a:solidFill>
                  <a:latin typeface="Courier New" pitchFamily="49" charset="0"/>
                </a:rPr>
                <a:t>'swerving'</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57" name="Text Box 10"/>
            <p:cNvSpPr txBox="1">
              <a:spLocks noChangeArrowheads="1"/>
            </p:cNvSpPr>
            <p:nvPr/>
          </p:nvSpPr>
          <p:spPr bwMode="auto">
            <a:xfrm>
              <a:off x="4471367" y="3957935"/>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smtClean="0">
                  <a:solidFill>
                    <a:srgbClr val="009900"/>
                  </a:solidFill>
                  <a:latin typeface="Courier New" pitchFamily="49" charset="0"/>
                </a:rPr>
                <a:t>'</a:t>
              </a:r>
              <a:r>
                <a:rPr lang="en-US" altLang="en-US" b="1" dirty="0" err="1" smtClean="0">
                  <a:solidFill>
                    <a:srgbClr val="009900"/>
                  </a:solidFill>
                  <a:latin typeface="Courier New" pitchFamily="49" charset="0"/>
                </a:rPr>
                <a:t>swerv</a:t>
              </a:r>
              <a:r>
                <a:rPr lang="en-US" altLang="en-US" b="1" dirty="0" smtClean="0">
                  <a:solidFill>
                    <a:srgbClr val="009900"/>
                  </a:solidFill>
                  <a:latin typeface="Courier New" pitchFamily="49" charset="0"/>
                </a:rPr>
                <a:t>'</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58" name="Right Arrow 57"/>
            <p:cNvSpPr/>
            <p:nvPr/>
          </p:nvSpPr>
          <p:spPr>
            <a:xfrm>
              <a:off x="3906994" y="3983067"/>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 name="Group 7"/>
          <p:cNvGrpSpPr/>
          <p:nvPr/>
        </p:nvGrpSpPr>
        <p:grpSpPr>
          <a:xfrm>
            <a:off x="1143000" y="2438400"/>
            <a:ext cx="6366044" cy="461665"/>
            <a:chOff x="228600" y="3348335"/>
            <a:chExt cx="6366044" cy="461665"/>
          </a:xfrm>
        </p:grpSpPr>
        <p:sp>
          <p:nvSpPr>
            <p:cNvPr id="59" name="Text Box 10"/>
            <p:cNvSpPr txBox="1">
              <a:spLocks noChangeArrowheads="1"/>
            </p:cNvSpPr>
            <p:nvPr/>
          </p:nvSpPr>
          <p:spPr bwMode="auto">
            <a:xfrm>
              <a:off x="228600" y="3348335"/>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smtClean="0">
                  <a:solidFill>
                    <a:srgbClr val="000000"/>
                  </a:solidFill>
                  <a:latin typeface="Courier New" pitchFamily="49" charset="0"/>
                </a:rPr>
                <a:t>stem(</a:t>
              </a:r>
              <a:r>
                <a:rPr lang="en-US" altLang="en-US" b="1" dirty="0" smtClean="0">
                  <a:solidFill>
                    <a:srgbClr val="009900"/>
                  </a:solidFill>
                  <a:latin typeface="Courier New" pitchFamily="49" charset="0"/>
                </a:rPr>
                <a:t>'love'</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60" name="Text Box 10"/>
            <p:cNvSpPr txBox="1">
              <a:spLocks noChangeArrowheads="1"/>
            </p:cNvSpPr>
            <p:nvPr/>
          </p:nvSpPr>
          <p:spPr bwMode="auto">
            <a:xfrm>
              <a:off x="4471367" y="3348335"/>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smtClean="0">
                  <a:solidFill>
                    <a:srgbClr val="009900"/>
                  </a:solidFill>
                  <a:latin typeface="Courier New" pitchFamily="49" charset="0"/>
                </a:rPr>
                <a:t>'</a:t>
              </a:r>
              <a:r>
                <a:rPr lang="en-US" altLang="en-US" b="1" dirty="0" err="1" smtClean="0">
                  <a:solidFill>
                    <a:srgbClr val="009900"/>
                  </a:solidFill>
                  <a:latin typeface="Courier New" pitchFamily="49" charset="0"/>
                </a:rPr>
                <a:t>lov</a:t>
              </a:r>
              <a:r>
                <a:rPr lang="en-US" altLang="en-US" b="1" dirty="0" smtClean="0">
                  <a:solidFill>
                    <a:srgbClr val="009900"/>
                  </a:solidFill>
                  <a:latin typeface="Courier New" pitchFamily="49" charset="0"/>
                </a:rPr>
                <a:t>'</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61" name="Right Arrow 60"/>
            <p:cNvSpPr/>
            <p:nvPr/>
          </p:nvSpPr>
          <p:spPr>
            <a:xfrm>
              <a:off x="3906994" y="3373467"/>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 name="Group 9"/>
          <p:cNvGrpSpPr/>
          <p:nvPr/>
        </p:nvGrpSpPr>
        <p:grpSpPr>
          <a:xfrm>
            <a:off x="1143000" y="3810000"/>
            <a:ext cx="6366044" cy="461665"/>
            <a:chOff x="228600" y="4572000"/>
            <a:chExt cx="6366044" cy="461665"/>
          </a:xfrm>
        </p:grpSpPr>
        <p:sp>
          <p:nvSpPr>
            <p:cNvPr id="62" name="Text Box 10"/>
            <p:cNvSpPr txBox="1">
              <a:spLocks noChangeArrowheads="1"/>
            </p:cNvSpPr>
            <p:nvPr/>
          </p:nvSpPr>
          <p:spPr bwMode="auto">
            <a:xfrm>
              <a:off x="228600" y="4572000"/>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smtClean="0">
                  <a:solidFill>
                    <a:srgbClr val="000000"/>
                  </a:solidFill>
                  <a:latin typeface="Courier New" pitchFamily="49" charset="0"/>
                </a:rPr>
                <a:t>stem(</a:t>
              </a:r>
              <a:r>
                <a:rPr lang="en-US" altLang="en-US" b="1" dirty="0" smtClean="0">
                  <a:solidFill>
                    <a:srgbClr val="009900"/>
                  </a:solidFill>
                  <a:latin typeface="Courier New" pitchFamily="49" charset="0"/>
                </a:rPr>
                <a:t>'quickly'</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63" name="Text Box 10"/>
            <p:cNvSpPr txBox="1">
              <a:spLocks noChangeArrowheads="1"/>
            </p:cNvSpPr>
            <p:nvPr/>
          </p:nvSpPr>
          <p:spPr bwMode="auto">
            <a:xfrm>
              <a:off x="4471367" y="4572000"/>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smtClean="0">
                  <a:solidFill>
                    <a:srgbClr val="009900"/>
                  </a:solidFill>
                  <a:latin typeface="Courier New" pitchFamily="49" charset="0"/>
                </a:rPr>
                <a:t>'quick'</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64" name="Right Arrow 63"/>
            <p:cNvSpPr/>
            <p:nvPr/>
          </p:nvSpPr>
          <p:spPr>
            <a:xfrm>
              <a:off x="3906994" y="4597132"/>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2" name="Group 11"/>
          <p:cNvGrpSpPr/>
          <p:nvPr/>
        </p:nvGrpSpPr>
        <p:grpSpPr>
          <a:xfrm>
            <a:off x="1143000" y="4985658"/>
            <a:ext cx="6366044" cy="461665"/>
            <a:chOff x="228600" y="5558135"/>
            <a:chExt cx="6366044" cy="461665"/>
          </a:xfrm>
        </p:grpSpPr>
        <p:sp>
          <p:nvSpPr>
            <p:cNvPr id="65" name="Text Box 10"/>
            <p:cNvSpPr txBox="1">
              <a:spLocks noChangeArrowheads="1"/>
            </p:cNvSpPr>
            <p:nvPr/>
          </p:nvSpPr>
          <p:spPr bwMode="auto">
            <a:xfrm>
              <a:off x="228600" y="5558135"/>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smtClean="0">
                  <a:solidFill>
                    <a:srgbClr val="000000"/>
                  </a:solidFill>
                  <a:latin typeface="Courier New" pitchFamily="49" charset="0"/>
                </a:rPr>
                <a:t>stem(</a:t>
              </a:r>
              <a:r>
                <a:rPr lang="en-US" altLang="en-US" b="1" dirty="0" smtClean="0">
                  <a:solidFill>
                    <a:srgbClr val="009900"/>
                  </a:solidFill>
                  <a:latin typeface="Courier New" pitchFamily="49" charset="0"/>
                </a:rPr>
                <a:t>'stems'</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66" name="Text Box 10"/>
            <p:cNvSpPr txBox="1">
              <a:spLocks noChangeArrowheads="1"/>
            </p:cNvSpPr>
            <p:nvPr/>
          </p:nvSpPr>
          <p:spPr bwMode="auto">
            <a:xfrm>
              <a:off x="4471367" y="5558135"/>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smtClean="0">
                  <a:solidFill>
                    <a:srgbClr val="009900"/>
                  </a:solidFill>
                  <a:latin typeface="Courier New" pitchFamily="49" charset="0"/>
                </a:rPr>
                <a:t>'stem'</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67" name="Right Arrow 66"/>
            <p:cNvSpPr/>
            <p:nvPr/>
          </p:nvSpPr>
          <p:spPr>
            <a:xfrm>
              <a:off x="3906994" y="5583267"/>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 name="Group 10"/>
          <p:cNvGrpSpPr/>
          <p:nvPr/>
        </p:nvGrpSpPr>
        <p:grpSpPr>
          <a:xfrm>
            <a:off x="1143000" y="4408715"/>
            <a:ext cx="6366044" cy="461665"/>
            <a:chOff x="228600" y="5024735"/>
            <a:chExt cx="6366044" cy="461665"/>
          </a:xfrm>
        </p:grpSpPr>
        <p:sp>
          <p:nvSpPr>
            <p:cNvPr id="68" name="Text Box 10"/>
            <p:cNvSpPr txBox="1">
              <a:spLocks noChangeArrowheads="1"/>
            </p:cNvSpPr>
            <p:nvPr/>
          </p:nvSpPr>
          <p:spPr bwMode="auto">
            <a:xfrm>
              <a:off x="228600" y="5024735"/>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smtClean="0">
                  <a:solidFill>
                    <a:srgbClr val="000000"/>
                  </a:solidFill>
                  <a:latin typeface="Courier New" pitchFamily="49" charset="0"/>
                </a:rPr>
                <a:t>stem(</a:t>
              </a:r>
              <a:r>
                <a:rPr lang="en-US" altLang="en-US" b="1" dirty="0" smtClean="0">
                  <a:solidFill>
                    <a:srgbClr val="009900"/>
                  </a:solidFill>
                  <a:latin typeface="Courier New" pitchFamily="49" charset="0"/>
                </a:rPr>
                <a:t>'slowest'</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69" name="Text Box 10"/>
            <p:cNvSpPr txBox="1">
              <a:spLocks noChangeArrowheads="1"/>
            </p:cNvSpPr>
            <p:nvPr/>
          </p:nvSpPr>
          <p:spPr bwMode="auto">
            <a:xfrm>
              <a:off x="4471367" y="5024735"/>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smtClean="0">
                  <a:solidFill>
                    <a:srgbClr val="009900"/>
                  </a:solidFill>
                  <a:latin typeface="Courier New" pitchFamily="49" charset="0"/>
                </a:rPr>
                <a:t>'slow'</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70" name="Right Arrow 69"/>
            <p:cNvSpPr/>
            <p:nvPr/>
          </p:nvSpPr>
          <p:spPr>
            <a:xfrm>
              <a:off x="3906994" y="5049867"/>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2" name="Group 71"/>
          <p:cNvGrpSpPr/>
          <p:nvPr/>
        </p:nvGrpSpPr>
        <p:grpSpPr>
          <a:xfrm>
            <a:off x="1169126" y="6243935"/>
            <a:ext cx="6366044" cy="461665"/>
            <a:chOff x="253033" y="6091535"/>
            <a:chExt cx="6366044" cy="461665"/>
          </a:xfrm>
        </p:grpSpPr>
        <p:sp>
          <p:nvSpPr>
            <p:cNvPr id="73" name="Text Box 10"/>
            <p:cNvSpPr txBox="1">
              <a:spLocks noChangeArrowheads="1"/>
            </p:cNvSpPr>
            <p:nvPr/>
          </p:nvSpPr>
          <p:spPr bwMode="auto">
            <a:xfrm>
              <a:off x="253033" y="6091535"/>
              <a:ext cx="34976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b="1" dirty="0" smtClean="0">
                  <a:solidFill>
                    <a:srgbClr val="000000"/>
                  </a:solidFill>
                  <a:latin typeface="Courier New" pitchFamily="49" charset="0"/>
                </a:rPr>
                <a:t>stem(</a:t>
              </a:r>
              <a:r>
                <a:rPr lang="en-US" altLang="en-US" b="1" dirty="0" smtClean="0">
                  <a:solidFill>
                    <a:srgbClr val="009900"/>
                  </a:solidFill>
                  <a:latin typeface="Courier New" pitchFamily="49" charset="0"/>
                </a:rPr>
                <a:t>__________</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74" name="Text Box 10"/>
            <p:cNvSpPr txBox="1">
              <a:spLocks noChangeArrowheads="1"/>
            </p:cNvSpPr>
            <p:nvPr/>
          </p:nvSpPr>
          <p:spPr bwMode="auto">
            <a:xfrm>
              <a:off x="4495800" y="6091535"/>
              <a:ext cx="212327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b="1" dirty="0" smtClean="0">
                  <a:solidFill>
                    <a:srgbClr val="009900"/>
                  </a:solidFill>
                  <a:latin typeface="Courier New" pitchFamily="49" charset="0"/>
                </a:rPr>
                <a:t> _______</a:t>
              </a:r>
              <a:r>
                <a:rPr lang="en-US" altLang="en-US" b="1" dirty="0" smtClean="0">
                  <a:solidFill>
                    <a:srgbClr val="000000"/>
                  </a:solidFill>
                  <a:latin typeface="Courier New" pitchFamily="49" charset="0"/>
                </a:rPr>
                <a:t>   </a:t>
              </a:r>
              <a:endParaRPr lang="en-US" altLang="en-US" b="1" dirty="0">
                <a:solidFill>
                  <a:srgbClr val="000000"/>
                </a:solidFill>
                <a:latin typeface="Courier New" pitchFamily="49" charset="0"/>
              </a:endParaRPr>
            </a:p>
          </p:txBody>
        </p:sp>
        <p:sp>
          <p:nvSpPr>
            <p:cNvPr id="75" name="Right Arrow 74"/>
            <p:cNvSpPr/>
            <p:nvPr/>
          </p:nvSpPr>
          <p:spPr>
            <a:xfrm>
              <a:off x="3931427" y="6116667"/>
              <a:ext cx="488173" cy="411401"/>
            </a:xfrm>
            <a:prstGeom prst="rightArrow">
              <a:avLst/>
            </a:prstGeom>
            <a:solidFill>
              <a:srgbClr val="CCFFCC"/>
            </a:solidFill>
            <a:ln>
              <a:solidFill>
                <a:srgbClr val="0099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6" name="Text Box 5"/>
          <p:cNvSpPr txBox="1">
            <a:spLocks noChangeArrowheads="1"/>
          </p:cNvSpPr>
          <p:nvPr/>
        </p:nvSpPr>
        <p:spPr bwMode="auto">
          <a:xfrm>
            <a:off x="3148511" y="2055168"/>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smtClean="0">
                <a:solidFill>
                  <a:srgbClr val="000000"/>
                </a:solidFill>
                <a:latin typeface="Cambria" panose="02040503050406030204" pitchFamily="18" charset="0"/>
              </a:rPr>
              <a:t>ends in </a:t>
            </a:r>
            <a:r>
              <a:rPr lang="en-US" altLang="en-US" sz="900" i="1" dirty="0" err="1" smtClean="0">
                <a:solidFill>
                  <a:srgbClr val="000000"/>
                </a:solidFill>
                <a:latin typeface="Cambria" panose="02040503050406030204" pitchFamily="18" charset="0"/>
              </a:rPr>
              <a:t>ies</a:t>
            </a:r>
            <a:endParaRPr lang="en-US" altLang="en-US" sz="900" i="1" dirty="0">
              <a:solidFill>
                <a:srgbClr val="000000"/>
              </a:solidFill>
              <a:latin typeface="Cambria" panose="02040503050406030204" pitchFamily="18" charset="0"/>
            </a:endParaRPr>
          </a:p>
        </p:txBody>
      </p:sp>
      <p:sp>
        <p:nvSpPr>
          <p:cNvPr id="78" name="Text Box 5"/>
          <p:cNvSpPr txBox="1">
            <a:spLocks noChangeArrowheads="1"/>
          </p:cNvSpPr>
          <p:nvPr/>
        </p:nvSpPr>
        <p:spPr bwMode="auto">
          <a:xfrm>
            <a:off x="3050178" y="2731265"/>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smtClean="0">
                <a:solidFill>
                  <a:srgbClr val="000000"/>
                </a:solidFill>
                <a:latin typeface="Cambria" panose="02040503050406030204" pitchFamily="18" charset="0"/>
              </a:rPr>
              <a:t>ends in vow + cons + e</a:t>
            </a:r>
            <a:endParaRPr lang="en-US" altLang="en-US" sz="900" i="1" dirty="0">
              <a:solidFill>
                <a:srgbClr val="000000"/>
              </a:solidFill>
              <a:latin typeface="Cambria" panose="02040503050406030204" pitchFamily="18" charset="0"/>
            </a:endParaRPr>
          </a:p>
        </p:txBody>
      </p:sp>
      <p:sp>
        <p:nvSpPr>
          <p:cNvPr id="79" name="Text Box 5"/>
          <p:cNvSpPr txBox="1">
            <a:spLocks noChangeArrowheads="1"/>
          </p:cNvSpPr>
          <p:nvPr/>
        </p:nvSpPr>
        <p:spPr bwMode="auto">
          <a:xfrm>
            <a:off x="2871826" y="3426768"/>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smtClean="0">
                <a:solidFill>
                  <a:srgbClr val="000000"/>
                </a:solidFill>
                <a:latin typeface="Cambria" panose="02040503050406030204" pitchFamily="18" charset="0"/>
              </a:rPr>
              <a:t>ends in vow + cons + </a:t>
            </a:r>
            <a:r>
              <a:rPr lang="en-US" altLang="en-US" sz="900" i="1" dirty="0" err="1" smtClean="0">
                <a:solidFill>
                  <a:srgbClr val="000000"/>
                </a:solidFill>
                <a:latin typeface="Cambria" panose="02040503050406030204" pitchFamily="18" charset="0"/>
              </a:rPr>
              <a:t>ing</a:t>
            </a:r>
            <a:endParaRPr lang="en-US" altLang="en-US" sz="900" i="1" dirty="0">
              <a:solidFill>
                <a:srgbClr val="000000"/>
              </a:solidFill>
              <a:latin typeface="Cambria" panose="02040503050406030204" pitchFamily="18" charset="0"/>
            </a:endParaRPr>
          </a:p>
        </p:txBody>
      </p:sp>
      <p:sp>
        <p:nvSpPr>
          <p:cNvPr id="80" name="Text Box 5"/>
          <p:cNvSpPr txBox="1">
            <a:spLocks noChangeArrowheads="1"/>
          </p:cNvSpPr>
          <p:nvPr/>
        </p:nvSpPr>
        <p:spPr bwMode="auto">
          <a:xfrm>
            <a:off x="2717074" y="5878231"/>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smtClean="0">
                <a:solidFill>
                  <a:srgbClr val="000000"/>
                </a:solidFill>
                <a:latin typeface="Cambria" panose="02040503050406030204" pitchFamily="18" charset="0"/>
              </a:rPr>
              <a:t>ends in vow + 2*cons + </a:t>
            </a:r>
            <a:r>
              <a:rPr lang="en-US" altLang="en-US" sz="900" i="1" dirty="0" err="1" smtClean="0">
                <a:solidFill>
                  <a:srgbClr val="000000"/>
                </a:solidFill>
                <a:latin typeface="Cambria" panose="02040503050406030204" pitchFamily="18" charset="0"/>
              </a:rPr>
              <a:t>ing</a:t>
            </a:r>
            <a:endParaRPr lang="en-US" altLang="en-US" sz="900" i="1" dirty="0">
              <a:solidFill>
                <a:srgbClr val="000000"/>
              </a:solidFill>
              <a:latin typeface="Cambria" panose="02040503050406030204" pitchFamily="18" charset="0"/>
            </a:endParaRPr>
          </a:p>
        </p:txBody>
      </p:sp>
      <p:sp>
        <p:nvSpPr>
          <p:cNvPr id="81" name="Text Box 5"/>
          <p:cNvSpPr txBox="1">
            <a:spLocks noChangeArrowheads="1"/>
          </p:cNvSpPr>
          <p:nvPr/>
        </p:nvSpPr>
        <p:spPr bwMode="auto">
          <a:xfrm>
            <a:off x="2785772" y="4154068"/>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smtClean="0">
                <a:solidFill>
                  <a:srgbClr val="000000"/>
                </a:solidFill>
                <a:latin typeface="Cambria" panose="02040503050406030204" pitchFamily="18" charset="0"/>
              </a:rPr>
              <a:t>ends in vow + cons + </a:t>
            </a:r>
            <a:r>
              <a:rPr lang="en-US" altLang="en-US" sz="900" i="1" dirty="0" err="1" smtClean="0">
                <a:solidFill>
                  <a:srgbClr val="000000"/>
                </a:solidFill>
                <a:latin typeface="Cambria" panose="02040503050406030204" pitchFamily="18" charset="0"/>
              </a:rPr>
              <a:t>ly</a:t>
            </a:r>
            <a:endParaRPr lang="en-US" altLang="en-US" sz="900" i="1" dirty="0">
              <a:solidFill>
                <a:srgbClr val="000000"/>
              </a:solidFill>
              <a:latin typeface="Cambria" panose="02040503050406030204" pitchFamily="18" charset="0"/>
            </a:endParaRPr>
          </a:p>
        </p:txBody>
      </p:sp>
      <p:sp>
        <p:nvSpPr>
          <p:cNvPr id="82" name="Text Box 5"/>
          <p:cNvSpPr txBox="1">
            <a:spLocks noChangeArrowheads="1"/>
          </p:cNvSpPr>
          <p:nvPr/>
        </p:nvSpPr>
        <p:spPr bwMode="auto">
          <a:xfrm>
            <a:off x="2719252" y="4722168"/>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smtClean="0">
                <a:solidFill>
                  <a:srgbClr val="000000"/>
                </a:solidFill>
                <a:latin typeface="Cambria" panose="02040503050406030204" pitchFamily="18" charset="0"/>
              </a:rPr>
              <a:t>ends in vow + cons + </a:t>
            </a:r>
            <a:r>
              <a:rPr lang="en-US" altLang="en-US" sz="900" i="1" dirty="0" err="1" smtClean="0">
                <a:solidFill>
                  <a:srgbClr val="000000"/>
                </a:solidFill>
                <a:latin typeface="Cambria" panose="02040503050406030204" pitchFamily="18" charset="0"/>
              </a:rPr>
              <a:t>est</a:t>
            </a:r>
            <a:endParaRPr lang="en-US" altLang="en-US" sz="900" i="1" dirty="0">
              <a:solidFill>
                <a:srgbClr val="000000"/>
              </a:solidFill>
              <a:latin typeface="Cambria" panose="02040503050406030204" pitchFamily="18" charset="0"/>
            </a:endParaRPr>
          </a:p>
        </p:txBody>
      </p:sp>
      <p:sp>
        <p:nvSpPr>
          <p:cNvPr id="83" name="Text Box 5"/>
          <p:cNvSpPr txBox="1">
            <a:spLocks noChangeArrowheads="1"/>
          </p:cNvSpPr>
          <p:nvPr/>
        </p:nvSpPr>
        <p:spPr bwMode="auto">
          <a:xfrm>
            <a:off x="2932839" y="5292579"/>
            <a:ext cx="14649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smtClean="0">
                <a:solidFill>
                  <a:srgbClr val="000000"/>
                </a:solidFill>
                <a:latin typeface="Cambria" panose="02040503050406030204" pitchFamily="18" charset="0"/>
              </a:rPr>
              <a:t>ends in cons + s</a:t>
            </a:r>
            <a:endParaRPr lang="en-US" altLang="en-US" sz="900" i="1" dirty="0">
              <a:solidFill>
                <a:srgbClr val="000000"/>
              </a:solidFill>
              <a:latin typeface="Cambria" panose="02040503050406030204" pitchFamily="18" charset="0"/>
            </a:endParaRPr>
          </a:p>
        </p:txBody>
      </p:sp>
      <p:sp>
        <p:nvSpPr>
          <p:cNvPr id="84" name="Text Box 5"/>
          <p:cNvSpPr txBox="1">
            <a:spLocks noChangeArrowheads="1"/>
          </p:cNvSpPr>
          <p:nvPr/>
        </p:nvSpPr>
        <p:spPr bwMode="auto">
          <a:xfrm>
            <a:off x="2498560" y="6627168"/>
            <a:ext cx="20095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i="1" dirty="0" smtClean="0">
                <a:solidFill>
                  <a:srgbClr val="000000"/>
                </a:solidFill>
                <a:latin typeface="Cambria" panose="02040503050406030204" pitchFamily="18" charset="0"/>
              </a:rPr>
              <a:t>create your own rule for stemming</a:t>
            </a:r>
            <a:endParaRPr lang="en-US" altLang="en-US" sz="900" i="1" dirty="0">
              <a:solidFill>
                <a:srgbClr val="000000"/>
              </a:solidFill>
              <a:latin typeface="Cambria" panose="02040503050406030204" pitchFamily="18" charset="0"/>
            </a:endParaRPr>
          </a:p>
        </p:txBody>
      </p:sp>
      <p:sp>
        <p:nvSpPr>
          <p:cNvPr id="5" name="Rectangle 4"/>
          <p:cNvSpPr/>
          <p:nvPr/>
        </p:nvSpPr>
        <p:spPr>
          <a:xfrm>
            <a:off x="223774" y="943088"/>
            <a:ext cx="1401217" cy="461665"/>
          </a:xfrm>
          <a:prstGeom prst="rect">
            <a:avLst/>
          </a:prstGeom>
          <a:solidFill>
            <a:schemeClr val="bg1">
              <a:lumMod val="85000"/>
            </a:schemeClr>
          </a:solidFill>
        </p:spPr>
        <p:txBody>
          <a:bodyPr wrap="none">
            <a:spAutoFit/>
          </a:bodyPr>
          <a:lstStyle/>
          <a:p>
            <a:pPr algn="ctr"/>
            <a:r>
              <a:rPr lang="en-US" altLang="en-US" dirty="0" smtClean="0">
                <a:solidFill>
                  <a:srgbClr val="000000"/>
                </a:solidFill>
                <a:latin typeface="Calibri" panose="020F0502020204030204" pitchFamily="34" charset="0"/>
              </a:rPr>
              <a:t>exception</a:t>
            </a:r>
            <a:endParaRPr lang="en-US" dirty="0"/>
          </a:p>
        </p:txBody>
      </p:sp>
      <p:sp>
        <p:nvSpPr>
          <p:cNvPr id="71" name="Rectangle 70"/>
          <p:cNvSpPr/>
          <p:nvPr/>
        </p:nvSpPr>
        <p:spPr>
          <a:xfrm>
            <a:off x="7358786" y="966172"/>
            <a:ext cx="1557350" cy="369332"/>
          </a:xfrm>
          <a:prstGeom prst="rect">
            <a:avLst/>
          </a:prstGeom>
          <a:solidFill>
            <a:schemeClr val="bg1">
              <a:lumMod val="85000"/>
            </a:schemeClr>
          </a:solidFill>
        </p:spPr>
        <p:txBody>
          <a:bodyPr wrap="none">
            <a:spAutoFit/>
          </a:bodyPr>
          <a:lstStyle/>
          <a:p>
            <a:pPr algn="ctr"/>
            <a:r>
              <a:rPr lang="en-US" altLang="en-US" sz="1800" b="1" dirty="0" smtClean="0">
                <a:solidFill>
                  <a:srgbClr val="000000"/>
                </a:solidFill>
                <a:latin typeface="Calibri" panose="020F0502020204030204" pitchFamily="34" charset="0"/>
              </a:rPr>
              <a:t>incorrect stem</a:t>
            </a:r>
            <a:endParaRPr lang="en-US" sz="1800" b="1" dirty="0"/>
          </a:p>
        </p:txBody>
      </p:sp>
      <p:sp>
        <p:nvSpPr>
          <p:cNvPr id="15" name="TextBox 14"/>
          <p:cNvSpPr txBox="1"/>
          <p:nvPr/>
        </p:nvSpPr>
        <p:spPr>
          <a:xfrm>
            <a:off x="707783" y="1763430"/>
            <a:ext cx="720069" cy="461665"/>
          </a:xfrm>
          <a:prstGeom prst="rect">
            <a:avLst/>
          </a:prstGeom>
          <a:solidFill>
            <a:schemeClr val="bg1">
              <a:lumMod val="85000"/>
            </a:schemeClr>
          </a:solidFill>
        </p:spPr>
        <p:txBody>
          <a:bodyPr wrap="none" rtlCol="0">
            <a:spAutoFit/>
          </a:bodyPr>
          <a:lstStyle/>
          <a:p>
            <a:r>
              <a:rPr lang="en-US" b="1" dirty="0" smtClean="0">
                <a:latin typeface="Candara" panose="020E0502030303020204" pitchFamily="34" charset="0"/>
              </a:rPr>
              <a:t>pies</a:t>
            </a:r>
            <a:endParaRPr lang="en-US" b="1" dirty="0">
              <a:latin typeface="Candara" panose="020E0502030303020204" pitchFamily="34" charset="0"/>
            </a:endParaRPr>
          </a:p>
        </p:txBody>
      </p:sp>
      <p:sp>
        <p:nvSpPr>
          <p:cNvPr id="85" name="TextBox 84"/>
          <p:cNvSpPr txBox="1"/>
          <p:nvPr/>
        </p:nvSpPr>
        <p:spPr>
          <a:xfrm>
            <a:off x="7540332" y="1576136"/>
            <a:ext cx="410690" cy="584775"/>
          </a:xfrm>
          <a:prstGeom prst="rect">
            <a:avLst/>
          </a:prstGeom>
          <a:solidFill>
            <a:schemeClr val="bg1">
              <a:lumMod val="85000"/>
            </a:schemeClr>
          </a:solidFill>
        </p:spPr>
        <p:txBody>
          <a:bodyPr wrap="none" rtlCol="0">
            <a:spAutoFit/>
          </a:bodyPr>
          <a:lstStyle/>
          <a:p>
            <a:r>
              <a:rPr lang="en-US" sz="3200" b="1" dirty="0" smtClean="0">
                <a:latin typeface="Symbol" panose="05050102010706020507" pitchFamily="18" charset="2"/>
              </a:rPr>
              <a:t>p</a:t>
            </a:r>
            <a:endParaRPr lang="en-US" b="1" dirty="0">
              <a:latin typeface="Symbol" panose="05050102010706020507" pitchFamily="18" charset="2"/>
            </a:endParaRPr>
          </a:p>
        </p:txBody>
      </p:sp>
      <p:sp>
        <p:nvSpPr>
          <p:cNvPr id="89" name="TextBox 88"/>
          <p:cNvSpPr txBox="1"/>
          <p:nvPr/>
        </p:nvSpPr>
        <p:spPr>
          <a:xfrm>
            <a:off x="202837" y="3122194"/>
            <a:ext cx="1225015" cy="461665"/>
          </a:xfrm>
          <a:prstGeom prst="rect">
            <a:avLst/>
          </a:prstGeom>
          <a:solidFill>
            <a:schemeClr val="bg1">
              <a:lumMod val="85000"/>
            </a:schemeClr>
          </a:solidFill>
        </p:spPr>
        <p:txBody>
          <a:bodyPr wrap="none" rtlCol="0">
            <a:spAutoFit/>
          </a:bodyPr>
          <a:lstStyle/>
          <a:p>
            <a:r>
              <a:rPr lang="en-US" b="1" dirty="0" smtClean="0">
                <a:latin typeface="Candara" panose="020E0502030303020204" pitchFamily="34" charset="0"/>
              </a:rPr>
              <a:t>nothing</a:t>
            </a:r>
            <a:endParaRPr lang="en-US" b="1" dirty="0">
              <a:latin typeface="Candara" panose="020E0502030303020204" pitchFamily="34" charset="0"/>
            </a:endParaRPr>
          </a:p>
        </p:txBody>
      </p:sp>
      <p:sp>
        <p:nvSpPr>
          <p:cNvPr id="90" name="TextBox 89"/>
          <p:cNvSpPr txBox="1"/>
          <p:nvPr/>
        </p:nvSpPr>
        <p:spPr>
          <a:xfrm>
            <a:off x="781521" y="3810000"/>
            <a:ext cx="646331" cy="461665"/>
          </a:xfrm>
          <a:prstGeom prst="rect">
            <a:avLst/>
          </a:prstGeom>
          <a:solidFill>
            <a:schemeClr val="bg1">
              <a:lumMod val="85000"/>
            </a:schemeClr>
          </a:solidFill>
        </p:spPr>
        <p:txBody>
          <a:bodyPr wrap="none" rtlCol="0">
            <a:spAutoFit/>
          </a:bodyPr>
          <a:lstStyle/>
          <a:p>
            <a:r>
              <a:rPr lang="en-US" b="1" dirty="0" smtClean="0">
                <a:latin typeface="Candara" panose="020E0502030303020204" pitchFamily="34" charset="0"/>
              </a:rPr>
              <a:t>ally</a:t>
            </a:r>
            <a:endParaRPr lang="en-US" b="1" dirty="0">
              <a:latin typeface="Candara" panose="020E0502030303020204" pitchFamily="34" charset="0"/>
            </a:endParaRPr>
          </a:p>
        </p:txBody>
      </p:sp>
      <p:sp>
        <p:nvSpPr>
          <p:cNvPr id="92" name="TextBox 91"/>
          <p:cNvSpPr txBox="1"/>
          <p:nvPr/>
        </p:nvSpPr>
        <p:spPr>
          <a:xfrm>
            <a:off x="76200" y="5562600"/>
            <a:ext cx="1351652" cy="461665"/>
          </a:xfrm>
          <a:prstGeom prst="rect">
            <a:avLst/>
          </a:prstGeom>
          <a:solidFill>
            <a:schemeClr val="bg1">
              <a:lumMod val="85000"/>
            </a:schemeClr>
          </a:solidFill>
        </p:spPr>
        <p:txBody>
          <a:bodyPr wrap="none" rtlCol="0">
            <a:spAutoFit/>
          </a:bodyPr>
          <a:lstStyle/>
          <a:p>
            <a:r>
              <a:rPr lang="en-US" b="1" dirty="0" smtClean="0">
                <a:latin typeface="Candara" panose="020E0502030303020204" pitchFamily="34" charset="0"/>
              </a:rPr>
              <a:t>lemming</a:t>
            </a:r>
            <a:endParaRPr lang="en-US" b="1" dirty="0">
              <a:latin typeface="Candara" panose="020E0502030303020204" pitchFamily="34" charset="0"/>
            </a:endParaRPr>
          </a:p>
        </p:txBody>
      </p:sp>
      <p:sp>
        <p:nvSpPr>
          <p:cNvPr id="93" name="TextBox 92"/>
          <p:cNvSpPr txBox="1"/>
          <p:nvPr/>
        </p:nvSpPr>
        <p:spPr>
          <a:xfrm>
            <a:off x="3050178" y="6173524"/>
            <a:ext cx="862737" cy="461665"/>
          </a:xfrm>
          <a:prstGeom prst="rect">
            <a:avLst/>
          </a:prstGeom>
          <a:solidFill>
            <a:srgbClr val="CCFFCC"/>
          </a:solidFill>
        </p:spPr>
        <p:txBody>
          <a:bodyPr wrap="none" rtlCol="0">
            <a:spAutoFit/>
          </a:bodyPr>
          <a:lstStyle/>
          <a:p>
            <a:r>
              <a:rPr lang="en-US" b="1" dirty="0" smtClean="0">
                <a:latin typeface="Candara" panose="020E0502030303020204" pitchFamily="34" charset="0"/>
              </a:rPr>
              <a:t>undo</a:t>
            </a:r>
            <a:endParaRPr lang="en-US" b="1" dirty="0">
              <a:latin typeface="Candara" panose="020E0502030303020204" pitchFamily="34" charset="0"/>
            </a:endParaRPr>
          </a:p>
        </p:txBody>
      </p:sp>
      <p:sp>
        <p:nvSpPr>
          <p:cNvPr id="94" name="TextBox 93"/>
          <p:cNvSpPr txBox="1"/>
          <p:nvPr/>
        </p:nvSpPr>
        <p:spPr>
          <a:xfrm>
            <a:off x="5882185" y="6204085"/>
            <a:ext cx="526106" cy="461665"/>
          </a:xfrm>
          <a:prstGeom prst="rect">
            <a:avLst/>
          </a:prstGeom>
          <a:solidFill>
            <a:srgbClr val="CCFFCC"/>
          </a:solidFill>
        </p:spPr>
        <p:txBody>
          <a:bodyPr wrap="none" rtlCol="0">
            <a:spAutoFit/>
          </a:bodyPr>
          <a:lstStyle/>
          <a:p>
            <a:r>
              <a:rPr lang="en-US" b="1" dirty="0" smtClean="0">
                <a:latin typeface="Candara" panose="020E0502030303020204" pitchFamily="34" charset="0"/>
              </a:rPr>
              <a:t>do</a:t>
            </a:r>
            <a:endParaRPr lang="en-US" b="1" dirty="0">
              <a:latin typeface="Candara" panose="020E0502030303020204" pitchFamily="34" charset="0"/>
            </a:endParaRPr>
          </a:p>
        </p:txBody>
      </p:sp>
      <p:sp>
        <p:nvSpPr>
          <p:cNvPr id="95" name="TextBox 94"/>
          <p:cNvSpPr txBox="1"/>
          <p:nvPr/>
        </p:nvSpPr>
        <p:spPr>
          <a:xfrm>
            <a:off x="7540332" y="6189567"/>
            <a:ext cx="630301" cy="461665"/>
          </a:xfrm>
          <a:prstGeom prst="rect">
            <a:avLst/>
          </a:prstGeom>
          <a:solidFill>
            <a:schemeClr val="bg1">
              <a:lumMod val="85000"/>
            </a:schemeClr>
          </a:solidFill>
        </p:spPr>
        <p:txBody>
          <a:bodyPr wrap="none" rtlCol="0">
            <a:spAutoFit/>
          </a:bodyPr>
          <a:lstStyle/>
          <a:p>
            <a:r>
              <a:rPr lang="en-US" b="1" dirty="0" smtClean="0">
                <a:solidFill>
                  <a:srgbClr val="009900"/>
                </a:solidFill>
                <a:latin typeface="Candara" panose="020E0502030303020204" pitchFamily="34" charset="0"/>
              </a:rPr>
              <a:t>der</a:t>
            </a:r>
            <a:endParaRPr lang="en-US" b="1" dirty="0">
              <a:solidFill>
                <a:srgbClr val="009900"/>
              </a:solidFill>
              <a:latin typeface="Candara" panose="020E0502030303020204" pitchFamily="34" charset="0"/>
            </a:endParaRPr>
          </a:p>
        </p:txBody>
      </p:sp>
      <p:sp>
        <p:nvSpPr>
          <p:cNvPr id="96" name="TextBox 95"/>
          <p:cNvSpPr txBox="1"/>
          <p:nvPr/>
        </p:nvSpPr>
        <p:spPr>
          <a:xfrm>
            <a:off x="701371" y="2455137"/>
            <a:ext cx="688009" cy="461665"/>
          </a:xfrm>
          <a:prstGeom prst="rect">
            <a:avLst/>
          </a:prstGeom>
          <a:solidFill>
            <a:schemeClr val="bg1">
              <a:lumMod val="85000"/>
            </a:schemeClr>
          </a:solidFill>
        </p:spPr>
        <p:txBody>
          <a:bodyPr wrap="none" rtlCol="0">
            <a:spAutoFit/>
          </a:bodyPr>
          <a:lstStyle/>
          <a:p>
            <a:r>
              <a:rPr lang="en-US" b="1" dirty="0" smtClean="0">
                <a:latin typeface="Candara" panose="020E0502030303020204" pitchFamily="34" charset="0"/>
              </a:rPr>
              <a:t>kite</a:t>
            </a:r>
            <a:endParaRPr lang="en-US" b="1" dirty="0">
              <a:latin typeface="Candara" panose="020E0502030303020204" pitchFamily="34" charset="0"/>
            </a:endParaRPr>
          </a:p>
        </p:txBody>
      </p:sp>
      <p:sp>
        <p:nvSpPr>
          <p:cNvPr id="97" name="TextBox 96"/>
          <p:cNvSpPr txBox="1"/>
          <p:nvPr/>
        </p:nvSpPr>
        <p:spPr>
          <a:xfrm>
            <a:off x="151541" y="4985658"/>
            <a:ext cx="1276311" cy="461665"/>
          </a:xfrm>
          <a:prstGeom prst="rect">
            <a:avLst/>
          </a:prstGeom>
          <a:solidFill>
            <a:srgbClr val="FFEFD7"/>
          </a:solidFill>
          <a:ln>
            <a:solidFill>
              <a:srgbClr val="F6890C"/>
            </a:solidFill>
          </a:ln>
        </p:spPr>
        <p:txBody>
          <a:bodyPr wrap="none" rtlCol="0">
            <a:spAutoFit/>
          </a:bodyPr>
          <a:lstStyle/>
          <a:p>
            <a:r>
              <a:rPr lang="en-US" b="1" dirty="0" smtClean="0">
                <a:latin typeface="Candara" panose="020E0502030303020204" pitchFamily="34" charset="0"/>
              </a:rPr>
              <a:t>princess</a:t>
            </a:r>
            <a:endParaRPr lang="en-US" b="1" dirty="0">
              <a:latin typeface="Candara" panose="020E0502030303020204" pitchFamily="34" charset="0"/>
            </a:endParaRPr>
          </a:p>
        </p:txBody>
      </p:sp>
      <p:sp>
        <p:nvSpPr>
          <p:cNvPr id="98" name="TextBox 97"/>
          <p:cNvSpPr txBox="1"/>
          <p:nvPr/>
        </p:nvSpPr>
        <p:spPr>
          <a:xfrm>
            <a:off x="7540332" y="4985658"/>
            <a:ext cx="1146468" cy="461665"/>
          </a:xfrm>
          <a:prstGeom prst="rect">
            <a:avLst/>
          </a:prstGeom>
          <a:solidFill>
            <a:srgbClr val="FFEFD7"/>
          </a:solidFill>
          <a:ln>
            <a:solidFill>
              <a:srgbClr val="F6890C"/>
            </a:solidFill>
          </a:ln>
        </p:spPr>
        <p:txBody>
          <a:bodyPr wrap="none" rtlCol="0">
            <a:spAutoFit/>
          </a:bodyPr>
          <a:lstStyle/>
          <a:p>
            <a:r>
              <a:rPr lang="en-US" b="1" dirty="0" smtClean="0">
                <a:latin typeface="Candara" panose="020E0502030303020204" pitchFamily="34" charset="0"/>
              </a:rPr>
              <a:t>princes</a:t>
            </a:r>
            <a:endParaRPr lang="en-US" b="1" dirty="0">
              <a:latin typeface="Candara" panose="020E0502030303020204" pitchFamily="34" charset="0"/>
            </a:endParaRPr>
          </a:p>
        </p:txBody>
      </p:sp>
      <p:sp>
        <p:nvSpPr>
          <p:cNvPr id="16" name="AutoShape 2" descr="Image result for picture of a di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TextBox 99"/>
          <p:cNvSpPr txBox="1"/>
          <p:nvPr/>
        </p:nvSpPr>
        <p:spPr>
          <a:xfrm>
            <a:off x="209249" y="4407568"/>
            <a:ext cx="1218603" cy="461665"/>
          </a:xfrm>
          <a:prstGeom prst="rect">
            <a:avLst/>
          </a:prstGeom>
          <a:solidFill>
            <a:srgbClr val="FFEFD7"/>
          </a:solidFill>
          <a:ln>
            <a:solidFill>
              <a:srgbClr val="F6890C"/>
            </a:solidFill>
          </a:ln>
        </p:spPr>
        <p:txBody>
          <a:bodyPr wrap="none" rtlCol="0">
            <a:spAutoFit/>
          </a:bodyPr>
          <a:lstStyle/>
          <a:p>
            <a:r>
              <a:rPr lang="en-US" b="1" dirty="0" smtClean="0">
                <a:latin typeface="Candara" panose="020E0502030303020204" pitchFamily="34" charset="0"/>
              </a:rPr>
              <a:t>interest</a:t>
            </a:r>
            <a:endParaRPr lang="en-US" b="1" dirty="0">
              <a:latin typeface="Candara" panose="020E0502030303020204" pitchFamily="34" charset="0"/>
            </a:endParaRPr>
          </a:p>
        </p:txBody>
      </p:sp>
      <p:sp>
        <p:nvSpPr>
          <p:cNvPr id="101" name="TextBox 100"/>
          <p:cNvSpPr txBox="1"/>
          <p:nvPr/>
        </p:nvSpPr>
        <p:spPr>
          <a:xfrm>
            <a:off x="460921" y="6204699"/>
            <a:ext cx="966931" cy="461665"/>
          </a:xfrm>
          <a:prstGeom prst="rect">
            <a:avLst/>
          </a:prstGeom>
          <a:solidFill>
            <a:schemeClr val="bg1">
              <a:lumMod val="85000"/>
            </a:schemeClr>
          </a:solidFill>
        </p:spPr>
        <p:txBody>
          <a:bodyPr wrap="none" rtlCol="0">
            <a:spAutoFit/>
          </a:bodyPr>
          <a:lstStyle/>
          <a:p>
            <a:r>
              <a:rPr lang="en-US" b="1" dirty="0" smtClean="0">
                <a:solidFill>
                  <a:srgbClr val="009900"/>
                </a:solidFill>
                <a:latin typeface="Candara" panose="020E0502030303020204" pitchFamily="34" charset="0"/>
              </a:rPr>
              <a:t>under</a:t>
            </a:r>
            <a:endParaRPr lang="en-US" b="1" dirty="0">
              <a:solidFill>
                <a:srgbClr val="009900"/>
              </a:solidFill>
              <a:latin typeface="Candara" panose="020E0502030303020204" pitchFamily="34" charset="0"/>
            </a:endParaRPr>
          </a:p>
        </p:txBody>
      </p:sp>
      <p:sp>
        <p:nvSpPr>
          <p:cNvPr id="102" name="TextBox 101"/>
          <p:cNvSpPr txBox="1"/>
          <p:nvPr/>
        </p:nvSpPr>
        <p:spPr>
          <a:xfrm>
            <a:off x="7540332" y="5562599"/>
            <a:ext cx="678391" cy="461665"/>
          </a:xfrm>
          <a:prstGeom prst="rect">
            <a:avLst/>
          </a:prstGeom>
          <a:solidFill>
            <a:schemeClr val="bg1">
              <a:lumMod val="85000"/>
            </a:schemeClr>
          </a:solidFill>
        </p:spPr>
        <p:txBody>
          <a:bodyPr wrap="none" rtlCol="0">
            <a:spAutoFit/>
          </a:bodyPr>
          <a:lstStyle/>
          <a:p>
            <a:r>
              <a:rPr lang="en-US" b="1" dirty="0" err="1" smtClean="0">
                <a:latin typeface="Candara" panose="020E0502030303020204" pitchFamily="34" charset="0"/>
              </a:rPr>
              <a:t>lem</a:t>
            </a:r>
            <a:endParaRPr lang="en-US" b="1" dirty="0">
              <a:latin typeface="Candara" panose="020E0502030303020204" pitchFamily="34" charset="0"/>
            </a:endParaRPr>
          </a:p>
        </p:txBody>
      </p:sp>
      <p:sp>
        <p:nvSpPr>
          <p:cNvPr id="103" name="TextBox 102"/>
          <p:cNvSpPr txBox="1"/>
          <p:nvPr/>
        </p:nvSpPr>
        <p:spPr>
          <a:xfrm>
            <a:off x="7540332" y="4407567"/>
            <a:ext cx="819455" cy="461665"/>
          </a:xfrm>
          <a:prstGeom prst="rect">
            <a:avLst/>
          </a:prstGeom>
          <a:solidFill>
            <a:srgbClr val="FFEFD7"/>
          </a:solidFill>
          <a:ln>
            <a:solidFill>
              <a:srgbClr val="F6890C"/>
            </a:solidFill>
          </a:ln>
        </p:spPr>
        <p:txBody>
          <a:bodyPr wrap="none" rtlCol="0">
            <a:spAutoFit/>
          </a:bodyPr>
          <a:lstStyle/>
          <a:p>
            <a:r>
              <a:rPr lang="en-US" b="1" dirty="0" smtClean="0">
                <a:latin typeface="Candara" panose="020E0502030303020204" pitchFamily="34" charset="0"/>
              </a:rPr>
              <a:t>inter</a:t>
            </a:r>
            <a:endParaRPr lang="en-US" b="1" dirty="0">
              <a:latin typeface="Candara" panose="020E0502030303020204" pitchFamily="34" charset="0"/>
            </a:endParaRPr>
          </a:p>
        </p:txBody>
      </p:sp>
      <p:sp>
        <p:nvSpPr>
          <p:cNvPr id="104" name="TextBox 103"/>
          <p:cNvSpPr txBox="1"/>
          <p:nvPr/>
        </p:nvSpPr>
        <p:spPr>
          <a:xfrm>
            <a:off x="7540332" y="3805535"/>
            <a:ext cx="415498" cy="461665"/>
          </a:xfrm>
          <a:prstGeom prst="rect">
            <a:avLst/>
          </a:prstGeom>
          <a:solidFill>
            <a:schemeClr val="bg1">
              <a:lumMod val="85000"/>
            </a:schemeClr>
          </a:solidFill>
        </p:spPr>
        <p:txBody>
          <a:bodyPr wrap="none" rtlCol="0">
            <a:spAutoFit/>
          </a:bodyPr>
          <a:lstStyle/>
          <a:p>
            <a:r>
              <a:rPr lang="en-US" b="1" dirty="0" smtClean="0">
                <a:latin typeface="Candara" panose="020E0502030303020204" pitchFamily="34" charset="0"/>
              </a:rPr>
              <a:t>al</a:t>
            </a:r>
            <a:endParaRPr lang="en-US" b="1" dirty="0">
              <a:latin typeface="Candara" panose="020E0502030303020204" pitchFamily="34" charset="0"/>
            </a:endParaRPr>
          </a:p>
        </p:txBody>
      </p:sp>
      <p:sp>
        <p:nvSpPr>
          <p:cNvPr id="105" name="TextBox 104"/>
          <p:cNvSpPr txBox="1"/>
          <p:nvPr/>
        </p:nvSpPr>
        <p:spPr>
          <a:xfrm>
            <a:off x="7540332" y="3100136"/>
            <a:ext cx="808235" cy="461665"/>
          </a:xfrm>
          <a:prstGeom prst="rect">
            <a:avLst/>
          </a:prstGeom>
          <a:solidFill>
            <a:schemeClr val="bg1">
              <a:lumMod val="85000"/>
            </a:schemeClr>
          </a:solidFill>
        </p:spPr>
        <p:txBody>
          <a:bodyPr wrap="none" rtlCol="0">
            <a:spAutoFit/>
          </a:bodyPr>
          <a:lstStyle/>
          <a:p>
            <a:r>
              <a:rPr lang="en-US" b="1" dirty="0" err="1" smtClean="0">
                <a:latin typeface="Candara" panose="020E0502030303020204" pitchFamily="34" charset="0"/>
              </a:rPr>
              <a:t>noth</a:t>
            </a:r>
            <a:endParaRPr lang="en-US" b="1" dirty="0">
              <a:latin typeface="Candara" panose="020E0502030303020204" pitchFamily="34" charset="0"/>
            </a:endParaRPr>
          </a:p>
        </p:txBody>
      </p:sp>
      <p:sp>
        <p:nvSpPr>
          <p:cNvPr id="87" name="Text Box 5"/>
          <p:cNvSpPr txBox="1">
            <a:spLocks noChangeArrowheads="1"/>
          </p:cNvSpPr>
          <p:nvPr/>
        </p:nvSpPr>
        <p:spPr bwMode="auto">
          <a:xfrm>
            <a:off x="190516" y="23336"/>
            <a:ext cx="450091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4200" i="1" dirty="0" smtClean="0">
                <a:solidFill>
                  <a:srgbClr val="000000"/>
                </a:solidFill>
                <a:latin typeface="Cambria" panose="02040503050406030204" pitchFamily="18" charset="0"/>
              </a:rPr>
              <a:t>Stemming!</a:t>
            </a:r>
            <a:endParaRPr lang="en-US" altLang="en-US" sz="4200" i="1" dirty="0">
              <a:solidFill>
                <a:srgbClr val="000000"/>
              </a:solidFill>
              <a:latin typeface="Cambria" panose="02040503050406030204" pitchFamily="18" charset="0"/>
            </a:endParaRPr>
          </a:p>
        </p:txBody>
      </p:sp>
      <p:sp>
        <p:nvSpPr>
          <p:cNvPr id="86" name="TextBox 85"/>
          <p:cNvSpPr txBox="1"/>
          <p:nvPr/>
        </p:nvSpPr>
        <p:spPr>
          <a:xfrm>
            <a:off x="7533477" y="2414224"/>
            <a:ext cx="530915" cy="461665"/>
          </a:xfrm>
          <a:prstGeom prst="rect">
            <a:avLst/>
          </a:prstGeom>
          <a:solidFill>
            <a:schemeClr val="bg1">
              <a:lumMod val="85000"/>
            </a:schemeClr>
          </a:solidFill>
        </p:spPr>
        <p:txBody>
          <a:bodyPr wrap="none" rtlCol="0">
            <a:spAutoFit/>
          </a:bodyPr>
          <a:lstStyle/>
          <a:p>
            <a:r>
              <a:rPr lang="en-US" b="1" dirty="0" smtClean="0">
                <a:latin typeface="Candara" panose="020E0502030303020204" pitchFamily="34" charset="0"/>
              </a:rPr>
              <a:t>kit</a:t>
            </a:r>
            <a:endParaRPr lang="en-US" b="1" dirty="0">
              <a:latin typeface="Candara" panose="020E0502030303020204" pitchFamily="34" charset="0"/>
            </a:endParaRPr>
          </a:p>
        </p:txBody>
      </p:sp>
    </p:spTree>
    <p:extLst>
      <p:ext uri="{BB962C8B-B14F-4D97-AF65-F5344CB8AC3E}">
        <p14:creationId xmlns:p14="http://schemas.microsoft.com/office/powerpoint/2010/main" val="13745271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
          <p:cNvSpPr txBox="1">
            <a:spLocks noChangeArrowheads="1"/>
          </p:cNvSpPr>
          <p:nvPr/>
        </p:nvSpPr>
        <p:spPr bwMode="auto">
          <a:xfrm>
            <a:off x="304800" y="182562"/>
            <a:ext cx="4114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4200" dirty="0" smtClean="0">
                <a:latin typeface="Cambria" panose="02040503050406030204" pitchFamily="18" charset="0"/>
              </a:rPr>
              <a:t>Model </a:t>
            </a:r>
            <a:r>
              <a:rPr lang="en-US" altLang="en-US" sz="4200" i="1" dirty="0" smtClean="0">
                <a:latin typeface="Cambria" panose="02040503050406030204" pitchFamily="18" charset="0"/>
              </a:rPr>
              <a:t>matching</a:t>
            </a:r>
            <a:endParaRPr lang="en-US" altLang="en-US" sz="4200" b="1" i="1" dirty="0">
              <a:latin typeface="Cambria" panose="02040503050406030204" pitchFamily="18" charset="0"/>
            </a:endParaRPr>
          </a:p>
        </p:txBody>
      </p:sp>
      <p:sp>
        <p:nvSpPr>
          <p:cNvPr id="4" name="Text Box 23"/>
          <p:cNvSpPr txBox="1">
            <a:spLocks noChangeArrowheads="1"/>
          </p:cNvSpPr>
          <p:nvPr/>
        </p:nvSpPr>
        <p:spPr bwMode="auto">
          <a:xfrm>
            <a:off x="5257800" y="132982"/>
            <a:ext cx="3080084" cy="830997"/>
          </a:xfrm>
          <a:prstGeom prst="rect">
            <a:avLst/>
          </a:prstGeom>
          <a:solidFill>
            <a:srgbClr val="CCFFCC"/>
          </a:solidFill>
          <a:ln>
            <a:noFill/>
          </a:ln>
          <a:extLst/>
        </p:spPr>
        <p:txBody>
          <a:bodyPr wrap="square">
            <a:spAutoFit/>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indent="0" algn="ctr" eaLnBrk="1" hangingPunct="1">
              <a:spcBef>
                <a:spcPct val="50000"/>
              </a:spcBef>
            </a:pPr>
            <a:r>
              <a:rPr lang="en-US" altLang="en-US" dirty="0" smtClean="0">
                <a:solidFill>
                  <a:srgbClr val="000000"/>
                </a:solidFill>
                <a:latin typeface="Cambria" panose="02040503050406030204" pitchFamily="18" charset="0"/>
              </a:rPr>
              <a:t>Suppose we have two </a:t>
            </a:r>
            <a:r>
              <a:rPr lang="en-US" altLang="en-US" b="1" i="1" dirty="0" smtClean="0">
                <a:solidFill>
                  <a:srgbClr val="000000"/>
                </a:solidFill>
                <a:latin typeface="Cambria" panose="02040503050406030204" pitchFamily="18" charset="0"/>
              </a:rPr>
              <a:t>trained models</a:t>
            </a:r>
            <a:r>
              <a:rPr lang="en-US" altLang="en-US" dirty="0" smtClean="0">
                <a:solidFill>
                  <a:srgbClr val="000000"/>
                </a:solidFill>
                <a:latin typeface="Cambria" panose="02040503050406030204" pitchFamily="18" charset="0"/>
              </a:rPr>
              <a:t>:</a:t>
            </a:r>
            <a:endParaRPr lang="en-US" altLang="en-US" dirty="0">
              <a:solidFill>
                <a:srgbClr val="000000"/>
              </a:solidFill>
              <a:latin typeface="Cambria" panose="02040503050406030204" pitchFamily="18" charset="0"/>
            </a:endParaRPr>
          </a:p>
        </p:txBody>
      </p:sp>
      <p:sp>
        <p:nvSpPr>
          <p:cNvPr id="20" name="TextBox 19"/>
          <p:cNvSpPr txBox="1"/>
          <p:nvPr/>
        </p:nvSpPr>
        <p:spPr>
          <a:xfrm>
            <a:off x="685800" y="1219200"/>
            <a:ext cx="2590800" cy="1200329"/>
          </a:xfrm>
          <a:prstGeom prst="rect">
            <a:avLst/>
          </a:prstGeom>
          <a:noFill/>
        </p:spPr>
        <p:txBody>
          <a:bodyPr wrap="square" rtlCol="0">
            <a:spAutoFit/>
          </a:bodyPr>
          <a:lstStyle/>
          <a:p>
            <a:pPr algn="ctr"/>
            <a:r>
              <a:rPr lang="en-US" dirty="0" smtClean="0">
                <a:latin typeface="Calibri" panose="020F0502020204030204" pitchFamily="34" charset="0"/>
              </a:rPr>
              <a:t>WS: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50, </a:t>
            </a:r>
          </a:p>
          <a:p>
            <a:pPr algn="ctr"/>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"spell"</a:t>
            </a:r>
            <a:r>
              <a:rPr lang="en-US" dirty="0" smtClean="0">
                <a:latin typeface="Calibri" panose="020F0502020204030204" pitchFamily="34" charset="0"/>
              </a:rPr>
              <a:t>: 8, </a:t>
            </a:r>
          </a:p>
          <a:p>
            <a:pPr algn="ctr"/>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"thou"</a:t>
            </a:r>
            <a:r>
              <a:rPr lang="en-US" dirty="0" smtClean="0">
                <a:latin typeface="Calibri" panose="020F0502020204030204" pitchFamily="34" charset="0"/>
              </a:rPr>
              <a:t>: 42 }</a:t>
            </a:r>
            <a:endParaRPr lang="en-US" dirty="0">
              <a:latin typeface="Calibri" panose="020F0502020204030204" pitchFamily="34" charset="0"/>
            </a:endParaRPr>
          </a:p>
        </p:txBody>
      </p:sp>
      <p:sp>
        <p:nvSpPr>
          <p:cNvPr id="8" name="TextBox 7"/>
          <p:cNvSpPr txBox="1"/>
          <p:nvPr/>
        </p:nvSpPr>
        <p:spPr>
          <a:xfrm>
            <a:off x="1600200" y="5074990"/>
            <a:ext cx="4228813" cy="1569660"/>
          </a:xfrm>
          <a:prstGeom prst="rect">
            <a:avLst/>
          </a:prstGeom>
          <a:noFill/>
        </p:spPr>
        <p:txBody>
          <a:bodyPr wrap="square" rtlCol="0">
            <a:spAutoFit/>
          </a:bodyPr>
          <a:lstStyle/>
          <a:p>
            <a:pPr algn="ctr"/>
            <a:r>
              <a:rPr lang="en-US" i="1" dirty="0" smtClean="0">
                <a:latin typeface="Calibri" panose="020F0502020204030204" pitchFamily="34" charset="0"/>
              </a:rPr>
              <a:t>Unknown text</a:t>
            </a:r>
            <a:r>
              <a:rPr lang="en-US" dirty="0" smtClean="0">
                <a:latin typeface="Calibri" panose="020F0502020204030204" pitchFamily="34" charset="0"/>
              </a:rPr>
              <a:t>: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3,  </a:t>
            </a:r>
          </a:p>
          <a:p>
            <a:pPr algn="ctr"/>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"thou"</a:t>
            </a:r>
            <a:r>
              <a:rPr lang="en-US" dirty="0" smtClean="0">
                <a:latin typeface="Calibri" panose="020F0502020204030204" pitchFamily="34" charset="0"/>
              </a:rPr>
              <a:t>: 1,</a:t>
            </a:r>
          </a:p>
          <a:p>
            <a:pPr algn="ctr"/>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"potter"</a:t>
            </a:r>
            <a:r>
              <a:rPr lang="en-US" dirty="0" smtClean="0">
                <a:latin typeface="Calibri" panose="020F0502020204030204" pitchFamily="34" charset="0"/>
              </a:rPr>
              <a:t>: 2, </a:t>
            </a:r>
          </a:p>
          <a:p>
            <a:pPr algn="ctr"/>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"spam"</a:t>
            </a:r>
            <a:r>
              <a:rPr lang="en-US" dirty="0" smtClean="0">
                <a:latin typeface="Calibri" panose="020F0502020204030204" pitchFamily="34" charset="0"/>
              </a:rPr>
              <a:t>: 4 }</a:t>
            </a:r>
            <a:endParaRPr lang="en-US" dirty="0">
              <a:latin typeface="Calibri" panose="020F0502020204030204" pitchFamily="34" charset="0"/>
            </a:endParaRPr>
          </a:p>
        </p:txBody>
      </p:sp>
      <p:grpSp>
        <p:nvGrpSpPr>
          <p:cNvPr id="13" name="Group 15"/>
          <p:cNvGrpSpPr>
            <a:grpSpLocks/>
          </p:cNvGrpSpPr>
          <p:nvPr/>
        </p:nvGrpSpPr>
        <p:grpSpPr bwMode="auto">
          <a:xfrm>
            <a:off x="8521673" y="6285029"/>
            <a:ext cx="533064" cy="483708"/>
            <a:chOff x="2928" y="1051"/>
            <a:chExt cx="840" cy="957"/>
          </a:xfrm>
        </p:grpSpPr>
        <p:sp>
          <p:nvSpPr>
            <p:cNvPr id="14" name="Freeform 16"/>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15" name="Oval 1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6" name="Oval 1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7" name="Oval 1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8" name="Oval 2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9" name="Oval 2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4" name="Oval 2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5" name="Oval 2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6" name="AutoShape 2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7" name="Freeform 2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28" name="Freeform 2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29" name="Freeform 2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30" name="Freeform 2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31" name="Text Box 5"/>
          <p:cNvSpPr txBox="1">
            <a:spLocks noChangeArrowheads="1"/>
          </p:cNvSpPr>
          <p:nvPr/>
        </p:nvSpPr>
        <p:spPr bwMode="auto">
          <a:xfrm>
            <a:off x="6790036" y="5943600"/>
            <a:ext cx="20199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200" dirty="0" smtClean="0">
                <a:solidFill>
                  <a:srgbClr val="000000"/>
                </a:solidFill>
                <a:latin typeface="Cambria" panose="02040503050406030204" pitchFamily="18" charset="0"/>
              </a:rPr>
              <a:t>These must have been some </a:t>
            </a:r>
            <a:r>
              <a:rPr lang="en-US" altLang="en-US" sz="1200" i="1" dirty="0" smtClean="0">
                <a:solidFill>
                  <a:srgbClr val="000000"/>
                </a:solidFill>
                <a:latin typeface="Cambria" panose="02040503050406030204" pitchFamily="18" charset="0"/>
              </a:rPr>
              <a:t>really</a:t>
            </a:r>
            <a:r>
              <a:rPr lang="en-US" altLang="en-US" sz="1200" dirty="0" smtClean="0">
                <a:solidFill>
                  <a:srgbClr val="000000"/>
                </a:solidFill>
                <a:latin typeface="Cambria" panose="02040503050406030204" pitchFamily="18" charset="0"/>
              </a:rPr>
              <a:t> avant-garde texts!</a:t>
            </a:r>
            <a:endParaRPr lang="en-US" altLang="en-US" sz="1200" dirty="0">
              <a:solidFill>
                <a:srgbClr val="000000"/>
              </a:solidFill>
              <a:latin typeface="Cambria" panose="02040503050406030204" pitchFamily="18" charset="0"/>
            </a:endParaRPr>
          </a:p>
        </p:txBody>
      </p:sp>
      <p:sp>
        <p:nvSpPr>
          <p:cNvPr id="22" name="TextBox 21"/>
          <p:cNvSpPr txBox="1"/>
          <p:nvPr/>
        </p:nvSpPr>
        <p:spPr>
          <a:xfrm>
            <a:off x="5137484" y="1219200"/>
            <a:ext cx="3352800" cy="1200329"/>
          </a:xfrm>
          <a:prstGeom prst="rect">
            <a:avLst/>
          </a:prstGeom>
          <a:noFill/>
        </p:spPr>
        <p:txBody>
          <a:bodyPr wrap="square" rtlCol="0">
            <a:spAutoFit/>
          </a:bodyPr>
          <a:lstStyle/>
          <a:p>
            <a:r>
              <a:rPr lang="en-US" dirty="0" smtClean="0">
                <a:latin typeface="Calibri" panose="020F0502020204030204" pitchFamily="34" charset="0"/>
              </a:rPr>
              <a:t>JKR: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25, </a:t>
            </a:r>
          </a:p>
          <a:p>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"spell"</a:t>
            </a:r>
            <a:r>
              <a:rPr lang="en-US" dirty="0" smtClean="0">
                <a:latin typeface="Calibri" panose="020F0502020204030204" pitchFamily="34" charset="0"/>
              </a:rPr>
              <a:t>: 275,</a:t>
            </a:r>
          </a:p>
          <a:p>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"potter"</a:t>
            </a:r>
            <a:r>
              <a:rPr lang="en-US" dirty="0" smtClean="0">
                <a:latin typeface="Calibri" panose="020F0502020204030204" pitchFamily="34" charset="0"/>
              </a:rPr>
              <a:t>: 700 }</a:t>
            </a:r>
            <a:endParaRPr lang="en-US" dirty="0">
              <a:latin typeface="Calibri" panose="020F0502020204030204" pitchFamily="34" charset="0"/>
            </a:endParaRPr>
          </a:p>
        </p:txBody>
      </p:sp>
      <p:sp>
        <p:nvSpPr>
          <p:cNvPr id="35" name="Text Box 5"/>
          <p:cNvSpPr txBox="1">
            <a:spLocks noChangeArrowheads="1"/>
          </p:cNvSpPr>
          <p:nvPr/>
        </p:nvSpPr>
        <p:spPr bwMode="auto">
          <a:xfrm rot="21164340">
            <a:off x="2852151" y="2737078"/>
            <a:ext cx="4114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2800" dirty="0" smtClean="0">
                <a:solidFill>
                  <a:srgbClr val="000AF9"/>
                </a:solidFill>
                <a:latin typeface="Candara" panose="020E0502030303020204" pitchFamily="34" charset="0"/>
              </a:rPr>
              <a:t>how do we handle different-sized texts?</a:t>
            </a:r>
            <a:endParaRPr lang="en-US" altLang="en-US" sz="2800" b="1" i="1" dirty="0">
              <a:solidFill>
                <a:srgbClr val="000AF9"/>
              </a:solidFill>
              <a:latin typeface="Candara" panose="020E0502030303020204" pitchFamily="34" charset="0"/>
            </a:endParaRPr>
          </a:p>
        </p:txBody>
      </p:sp>
      <p:sp>
        <p:nvSpPr>
          <p:cNvPr id="36" name="Down Arrow 35"/>
          <p:cNvSpPr/>
          <p:nvPr/>
        </p:nvSpPr>
        <p:spPr>
          <a:xfrm rot="10992887">
            <a:off x="2617855" y="2419529"/>
            <a:ext cx="381000" cy="476071"/>
          </a:xfrm>
          <a:prstGeom prst="downArrow">
            <a:avLst/>
          </a:prstGeom>
          <a:solidFill>
            <a:srgbClr val="000AF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wn Arrow 36"/>
          <p:cNvSpPr/>
          <p:nvPr/>
        </p:nvSpPr>
        <p:spPr>
          <a:xfrm rot="9956046">
            <a:off x="7339260" y="2419529"/>
            <a:ext cx="381000" cy="476071"/>
          </a:xfrm>
          <a:prstGeom prst="downArrow">
            <a:avLst/>
          </a:prstGeom>
          <a:solidFill>
            <a:srgbClr val="000AF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150" y="3023468"/>
            <a:ext cx="1266247" cy="1609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5452" r="11146"/>
          <a:stretch/>
        </p:blipFill>
        <p:spPr bwMode="auto">
          <a:xfrm>
            <a:off x="7197351" y="3023468"/>
            <a:ext cx="156410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90611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
          <p:cNvSpPr txBox="1">
            <a:spLocks noChangeArrowheads="1"/>
          </p:cNvSpPr>
          <p:nvPr/>
        </p:nvSpPr>
        <p:spPr bwMode="auto">
          <a:xfrm>
            <a:off x="304800" y="182562"/>
            <a:ext cx="4114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4200" dirty="0" smtClean="0">
                <a:latin typeface="Cambria" panose="02040503050406030204" pitchFamily="18" charset="0"/>
              </a:rPr>
              <a:t>Model </a:t>
            </a:r>
            <a:r>
              <a:rPr lang="en-US" altLang="en-US" sz="4200" i="1" dirty="0" smtClean="0">
                <a:latin typeface="Cambria" panose="02040503050406030204" pitchFamily="18" charset="0"/>
              </a:rPr>
              <a:t>matching</a:t>
            </a:r>
            <a:endParaRPr lang="en-US" altLang="en-US" sz="4200" b="1" i="1" dirty="0">
              <a:latin typeface="Cambria" panose="02040503050406030204" pitchFamily="18" charset="0"/>
            </a:endParaRPr>
          </a:p>
        </p:txBody>
      </p:sp>
      <p:sp>
        <p:nvSpPr>
          <p:cNvPr id="4" name="Text Box 23"/>
          <p:cNvSpPr txBox="1">
            <a:spLocks noChangeArrowheads="1"/>
          </p:cNvSpPr>
          <p:nvPr/>
        </p:nvSpPr>
        <p:spPr bwMode="auto">
          <a:xfrm>
            <a:off x="5257800" y="132982"/>
            <a:ext cx="3080084" cy="830997"/>
          </a:xfrm>
          <a:prstGeom prst="rect">
            <a:avLst/>
          </a:prstGeom>
          <a:solidFill>
            <a:srgbClr val="CCFFCC"/>
          </a:solidFill>
          <a:ln>
            <a:noFill/>
          </a:ln>
          <a:extLst/>
        </p:spPr>
        <p:txBody>
          <a:bodyPr wrap="square">
            <a:spAutoFit/>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indent="0" algn="ctr" eaLnBrk="1" hangingPunct="1">
              <a:spcBef>
                <a:spcPct val="50000"/>
              </a:spcBef>
            </a:pPr>
            <a:r>
              <a:rPr lang="en-US" altLang="en-US" dirty="0" smtClean="0">
                <a:solidFill>
                  <a:srgbClr val="000000"/>
                </a:solidFill>
                <a:latin typeface="Cambria" panose="02040503050406030204" pitchFamily="18" charset="0"/>
              </a:rPr>
              <a:t>Suppose we have two </a:t>
            </a:r>
            <a:r>
              <a:rPr lang="en-US" altLang="en-US" b="1" i="1" dirty="0" smtClean="0">
                <a:solidFill>
                  <a:srgbClr val="000000"/>
                </a:solidFill>
                <a:latin typeface="Cambria" panose="02040503050406030204" pitchFamily="18" charset="0"/>
              </a:rPr>
              <a:t>trained models</a:t>
            </a:r>
            <a:r>
              <a:rPr lang="en-US" altLang="en-US" dirty="0" smtClean="0">
                <a:solidFill>
                  <a:srgbClr val="000000"/>
                </a:solidFill>
                <a:latin typeface="Cambria" panose="02040503050406030204" pitchFamily="18" charset="0"/>
              </a:rPr>
              <a:t>:</a:t>
            </a:r>
            <a:endParaRPr lang="en-US" altLang="en-US" dirty="0">
              <a:solidFill>
                <a:srgbClr val="000000"/>
              </a:solidFill>
              <a:latin typeface="Cambria" panose="02040503050406030204" pitchFamily="18" charset="0"/>
            </a:endParaRPr>
          </a:p>
        </p:txBody>
      </p:sp>
      <p:sp>
        <p:nvSpPr>
          <p:cNvPr id="20" name="TextBox 19"/>
          <p:cNvSpPr txBox="1"/>
          <p:nvPr/>
        </p:nvSpPr>
        <p:spPr>
          <a:xfrm>
            <a:off x="685800" y="1219200"/>
            <a:ext cx="2590800" cy="1200329"/>
          </a:xfrm>
          <a:prstGeom prst="rect">
            <a:avLst/>
          </a:prstGeom>
          <a:noFill/>
        </p:spPr>
        <p:txBody>
          <a:bodyPr wrap="square" rtlCol="0">
            <a:spAutoFit/>
          </a:bodyPr>
          <a:lstStyle/>
          <a:p>
            <a:pPr algn="ctr"/>
            <a:r>
              <a:rPr lang="en-US" dirty="0" smtClean="0">
                <a:latin typeface="Calibri" panose="020F0502020204030204" pitchFamily="34" charset="0"/>
              </a:rPr>
              <a:t>WS: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50, </a:t>
            </a:r>
          </a:p>
          <a:p>
            <a:pPr algn="ctr"/>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"spell"</a:t>
            </a:r>
            <a:r>
              <a:rPr lang="en-US" dirty="0" smtClean="0">
                <a:latin typeface="Calibri" panose="020F0502020204030204" pitchFamily="34" charset="0"/>
              </a:rPr>
              <a:t>: 8, </a:t>
            </a:r>
          </a:p>
          <a:p>
            <a:pPr algn="ctr"/>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"thou"</a:t>
            </a:r>
            <a:r>
              <a:rPr lang="en-US" dirty="0" smtClean="0">
                <a:latin typeface="Calibri" panose="020F0502020204030204" pitchFamily="34" charset="0"/>
              </a:rPr>
              <a:t>: 42 }</a:t>
            </a:r>
            <a:endParaRPr lang="en-US" dirty="0">
              <a:latin typeface="Calibri" panose="020F0502020204030204" pitchFamily="34" charset="0"/>
            </a:endParaRPr>
          </a:p>
        </p:txBody>
      </p:sp>
      <p:sp>
        <p:nvSpPr>
          <p:cNvPr id="8" name="TextBox 7"/>
          <p:cNvSpPr txBox="1"/>
          <p:nvPr/>
        </p:nvSpPr>
        <p:spPr>
          <a:xfrm>
            <a:off x="1600200" y="5074990"/>
            <a:ext cx="4228813" cy="1569660"/>
          </a:xfrm>
          <a:prstGeom prst="rect">
            <a:avLst/>
          </a:prstGeom>
          <a:noFill/>
        </p:spPr>
        <p:txBody>
          <a:bodyPr wrap="square" rtlCol="0">
            <a:spAutoFit/>
          </a:bodyPr>
          <a:lstStyle/>
          <a:p>
            <a:pPr algn="ctr"/>
            <a:r>
              <a:rPr lang="en-US" i="1" dirty="0" smtClean="0">
                <a:latin typeface="Calibri" panose="020F0502020204030204" pitchFamily="34" charset="0"/>
              </a:rPr>
              <a:t>Unknown text</a:t>
            </a:r>
            <a:r>
              <a:rPr lang="en-US" dirty="0" smtClean="0">
                <a:latin typeface="Calibri" panose="020F0502020204030204" pitchFamily="34" charset="0"/>
              </a:rPr>
              <a:t>: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3,  </a:t>
            </a:r>
          </a:p>
          <a:p>
            <a:pPr algn="ctr"/>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"thou"</a:t>
            </a:r>
            <a:r>
              <a:rPr lang="en-US" dirty="0" smtClean="0">
                <a:latin typeface="Calibri" panose="020F0502020204030204" pitchFamily="34" charset="0"/>
              </a:rPr>
              <a:t>: 1,</a:t>
            </a:r>
          </a:p>
          <a:p>
            <a:pPr algn="ctr"/>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"potter"</a:t>
            </a:r>
            <a:r>
              <a:rPr lang="en-US" dirty="0" smtClean="0">
                <a:latin typeface="Calibri" panose="020F0502020204030204" pitchFamily="34" charset="0"/>
              </a:rPr>
              <a:t>: 2, </a:t>
            </a:r>
          </a:p>
          <a:p>
            <a:pPr algn="ctr"/>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"spam"</a:t>
            </a:r>
            <a:r>
              <a:rPr lang="en-US" dirty="0" smtClean="0">
                <a:latin typeface="Calibri" panose="020F0502020204030204" pitchFamily="34" charset="0"/>
              </a:rPr>
              <a:t>: 4 }</a:t>
            </a:r>
            <a:endParaRPr lang="en-US" dirty="0">
              <a:latin typeface="Calibri" panose="020F0502020204030204" pitchFamily="34" charset="0"/>
            </a:endParaRPr>
          </a:p>
        </p:txBody>
      </p:sp>
      <p:sp>
        <p:nvSpPr>
          <p:cNvPr id="22" name="TextBox 21"/>
          <p:cNvSpPr txBox="1"/>
          <p:nvPr/>
        </p:nvSpPr>
        <p:spPr>
          <a:xfrm>
            <a:off x="5137484" y="1219200"/>
            <a:ext cx="3352800" cy="1200329"/>
          </a:xfrm>
          <a:prstGeom prst="rect">
            <a:avLst/>
          </a:prstGeom>
          <a:noFill/>
        </p:spPr>
        <p:txBody>
          <a:bodyPr wrap="square" rtlCol="0">
            <a:spAutoFit/>
          </a:bodyPr>
          <a:lstStyle/>
          <a:p>
            <a:r>
              <a:rPr lang="en-US" dirty="0" smtClean="0">
                <a:latin typeface="Calibri" panose="020F0502020204030204" pitchFamily="34" charset="0"/>
              </a:rPr>
              <a:t>JKR: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25, </a:t>
            </a:r>
          </a:p>
          <a:p>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"spell"</a:t>
            </a:r>
            <a:r>
              <a:rPr lang="en-US" dirty="0" smtClean="0">
                <a:latin typeface="Calibri" panose="020F0502020204030204" pitchFamily="34" charset="0"/>
              </a:rPr>
              <a:t>: 275,</a:t>
            </a:r>
          </a:p>
          <a:p>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"potter"</a:t>
            </a:r>
            <a:r>
              <a:rPr lang="en-US" dirty="0" smtClean="0">
                <a:latin typeface="Calibri" panose="020F0502020204030204" pitchFamily="34" charset="0"/>
              </a:rPr>
              <a:t>: 700 }</a:t>
            </a:r>
            <a:endParaRPr lang="en-US" dirty="0">
              <a:latin typeface="Calibri" panose="020F0502020204030204" pitchFamily="34" charset="0"/>
            </a:endParaRPr>
          </a:p>
        </p:txBody>
      </p:sp>
      <p:sp>
        <p:nvSpPr>
          <p:cNvPr id="2" name="Down Arrow 1"/>
          <p:cNvSpPr/>
          <p:nvPr/>
        </p:nvSpPr>
        <p:spPr>
          <a:xfrm>
            <a:off x="2057400" y="2419529"/>
            <a:ext cx="381000" cy="476071"/>
          </a:xfrm>
          <a:prstGeom prst="downArrow">
            <a:avLst/>
          </a:prstGeom>
          <a:solidFill>
            <a:srgbClr val="000AF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wn Arrow 22"/>
          <p:cNvSpPr/>
          <p:nvPr/>
        </p:nvSpPr>
        <p:spPr>
          <a:xfrm>
            <a:off x="6436895" y="2419529"/>
            <a:ext cx="381000" cy="476071"/>
          </a:xfrm>
          <a:prstGeom prst="downArrow">
            <a:avLst/>
          </a:prstGeom>
          <a:solidFill>
            <a:srgbClr val="000AF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685800" y="2971800"/>
            <a:ext cx="2819400" cy="1200329"/>
          </a:xfrm>
          <a:prstGeom prst="rect">
            <a:avLst/>
          </a:prstGeom>
          <a:noFill/>
        </p:spPr>
        <p:txBody>
          <a:bodyPr wrap="square" rtlCol="0">
            <a:spAutoFit/>
          </a:bodyPr>
          <a:lstStyle/>
          <a:p>
            <a:pPr algn="ctr"/>
            <a:r>
              <a:rPr lang="en-US" dirty="0" smtClean="0">
                <a:latin typeface="Calibri" panose="020F0502020204030204" pitchFamily="34" charset="0"/>
              </a:rPr>
              <a:t>WS: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a:t>
            </a:r>
            <a:r>
              <a:rPr lang="en-US" dirty="0">
                <a:latin typeface="Calibri" panose="020F0502020204030204" pitchFamily="34" charset="0"/>
              </a:rPr>
              <a:t> </a:t>
            </a:r>
            <a:r>
              <a:rPr lang="en-US" dirty="0" smtClean="0">
                <a:solidFill>
                  <a:srgbClr val="000AF9"/>
                </a:solidFill>
                <a:latin typeface="Calibri" panose="020F0502020204030204" pitchFamily="34" charset="0"/>
              </a:rPr>
              <a:t>0.50</a:t>
            </a:r>
            <a:r>
              <a:rPr lang="en-US" dirty="0" smtClean="0">
                <a:latin typeface="Calibri" panose="020F0502020204030204" pitchFamily="34" charset="0"/>
              </a:rPr>
              <a:t>, </a:t>
            </a:r>
          </a:p>
          <a:p>
            <a:pPr algn="ctr"/>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"spell"</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0.08</a:t>
            </a:r>
            <a:r>
              <a:rPr lang="en-US" dirty="0" smtClean="0">
                <a:latin typeface="Calibri" panose="020F0502020204030204" pitchFamily="34" charset="0"/>
              </a:rPr>
              <a:t>, </a:t>
            </a:r>
          </a:p>
          <a:p>
            <a:pPr algn="ctr"/>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"thou"</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0.42</a:t>
            </a:r>
            <a:r>
              <a:rPr lang="en-US" dirty="0" smtClean="0">
                <a:latin typeface="Calibri" panose="020F0502020204030204" pitchFamily="34" charset="0"/>
              </a:rPr>
              <a:t> }</a:t>
            </a:r>
            <a:endParaRPr lang="en-US" dirty="0">
              <a:latin typeface="Calibri" panose="020F0502020204030204" pitchFamily="34" charset="0"/>
            </a:endParaRPr>
          </a:p>
        </p:txBody>
      </p:sp>
      <p:sp>
        <p:nvSpPr>
          <p:cNvPr id="33" name="TextBox 32"/>
          <p:cNvSpPr txBox="1"/>
          <p:nvPr/>
        </p:nvSpPr>
        <p:spPr>
          <a:xfrm>
            <a:off x="5137484" y="2971800"/>
            <a:ext cx="3352800" cy="1200329"/>
          </a:xfrm>
          <a:prstGeom prst="rect">
            <a:avLst/>
          </a:prstGeom>
          <a:noFill/>
        </p:spPr>
        <p:txBody>
          <a:bodyPr wrap="square" rtlCol="0">
            <a:spAutoFit/>
          </a:bodyPr>
          <a:lstStyle/>
          <a:p>
            <a:r>
              <a:rPr lang="en-US" dirty="0" smtClean="0">
                <a:latin typeface="Calibri" panose="020F0502020204030204" pitchFamily="34" charset="0"/>
              </a:rPr>
              <a:t>JKR: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0.025</a:t>
            </a:r>
            <a:r>
              <a:rPr lang="en-US" dirty="0" smtClean="0">
                <a:latin typeface="Calibri" panose="020F0502020204030204" pitchFamily="34" charset="0"/>
              </a:rPr>
              <a:t>, </a:t>
            </a:r>
          </a:p>
          <a:p>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"spell"</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0.275</a:t>
            </a:r>
            <a:r>
              <a:rPr lang="en-US" dirty="0" smtClean="0">
                <a:latin typeface="Calibri" panose="020F0502020204030204" pitchFamily="34" charset="0"/>
              </a:rPr>
              <a:t>,</a:t>
            </a:r>
          </a:p>
          <a:p>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"potter"</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0.700</a:t>
            </a:r>
            <a:r>
              <a:rPr lang="en-US" dirty="0" smtClean="0">
                <a:latin typeface="Calibri" panose="020F0502020204030204" pitchFamily="34" charset="0"/>
              </a:rPr>
              <a:t> }</a:t>
            </a:r>
            <a:endParaRPr lang="en-US" dirty="0">
              <a:latin typeface="Calibri" panose="020F0502020204030204" pitchFamily="34" charset="0"/>
            </a:endParaRPr>
          </a:p>
        </p:txBody>
      </p:sp>
      <p:sp>
        <p:nvSpPr>
          <p:cNvPr id="34" name="Text Box 5"/>
          <p:cNvSpPr txBox="1">
            <a:spLocks noChangeArrowheads="1"/>
          </p:cNvSpPr>
          <p:nvPr/>
        </p:nvSpPr>
        <p:spPr bwMode="auto">
          <a:xfrm>
            <a:off x="2378241" y="2384412"/>
            <a:ext cx="411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2800" dirty="0" smtClean="0">
                <a:solidFill>
                  <a:srgbClr val="000AF9"/>
                </a:solidFill>
                <a:latin typeface="Candara" panose="020E0502030303020204" pitchFamily="34" charset="0"/>
              </a:rPr>
              <a:t>normalize for size</a:t>
            </a:r>
            <a:endParaRPr lang="en-US" altLang="en-US" sz="2800" b="1" i="1" dirty="0">
              <a:solidFill>
                <a:srgbClr val="000AF9"/>
              </a:solidFill>
              <a:latin typeface="Candara" panose="020E0502030303020204" pitchFamily="34" charset="0"/>
            </a:endParaRPr>
          </a:p>
        </p:txBody>
      </p:sp>
    </p:spTree>
    <p:extLst>
      <p:ext uri="{BB962C8B-B14F-4D97-AF65-F5344CB8AC3E}">
        <p14:creationId xmlns:p14="http://schemas.microsoft.com/office/powerpoint/2010/main" val="8013785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
          <p:cNvSpPr txBox="1">
            <a:spLocks noChangeArrowheads="1"/>
          </p:cNvSpPr>
          <p:nvPr/>
        </p:nvSpPr>
        <p:spPr bwMode="auto">
          <a:xfrm>
            <a:off x="304800" y="182562"/>
            <a:ext cx="4114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4200" dirty="0" smtClean="0">
                <a:latin typeface="Cambria" panose="02040503050406030204" pitchFamily="18" charset="0"/>
              </a:rPr>
              <a:t>Model </a:t>
            </a:r>
            <a:r>
              <a:rPr lang="en-US" altLang="en-US" sz="4200" i="1" dirty="0" smtClean="0">
                <a:latin typeface="Cambria" panose="02040503050406030204" pitchFamily="18" charset="0"/>
              </a:rPr>
              <a:t>matching</a:t>
            </a:r>
            <a:endParaRPr lang="en-US" altLang="en-US" sz="4200" b="1" i="1" dirty="0">
              <a:latin typeface="Cambria" panose="02040503050406030204" pitchFamily="18" charset="0"/>
            </a:endParaRPr>
          </a:p>
        </p:txBody>
      </p:sp>
      <p:sp>
        <p:nvSpPr>
          <p:cNvPr id="8" name="TextBox 7"/>
          <p:cNvSpPr txBox="1"/>
          <p:nvPr/>
        </p:nvSpPr>
        <p:spPr>
          <a:xfrm>
            <a:off x="1600200" y="5074990"/>
            <a:ext cx="4228813" cy="1569660"/>
          </a:xfrm>
          <a:prstGeom prst="rect">
            <a:avLst/>
          </a:prstGeom>
          <a:noFill/>
        </p:spPr>
        <p:txBody>
          <a:bodyPr wrap="square" rtlCol="0">
            <a:spAutoFit/>
          </a:bodyPr>
          <a:lstStyle/>
          <a:p>
            <a:pPr algn="ctr"/>
            <a:r>
              <a:rPr lang="en-US" i="1" dirty="0" smtClean="0">
                <a:latin typeface="Calibri" panose="020F0502020204030204" pitchFamily="34" charset="0"/>
              </a:rPr>
              <a:t>Unknown text</a:t>
            </a:r>
            <a:r>
              <a:rPr lang="en-US" dirty="0" smtClean="0">
                <a:latin typeface="Calibri" panose="020F0502020204030204" pitchFamily="34" charset="0"/>
              </a:rPr>
              <a:t>: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3,  </a:t>
            </a:r>
          </a:p>
          <a:p>
            <a:pPr algn="ctr"/>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"thou"</a:t>
            </a:r>
            <a:r>
              <a:rPr lang="en-US" dirty="0" smtClean="0">
                <a:latin typeface="Calibri" panose="020F0502020204030204" pitchFamily="34" charset="0"/>
              </a:rPr>
              <a:t>: 1,</a:t>
            </a:r>
          </a:p>
          <a:p>
            <a:pPr algn="ctr"/>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"potter"</a:t>
            </a:r>
            <a:r>
              <a:rPr lang="en-US" dirty="0" smtClean="0">
                <a:latin typeface="Calibri" panose="020F0502020204030204" pitchFamily="34" charset="0"/>
              </a:rPr>
              <a:t>: 2, </a:t>
            </a:r>
          </a:p>
          <a:p>
            <a:pPr algn="ctr"/>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"spam"</a:t>
            </a:r>
            <a:r>
              <a:rPr lang="en-US" dirty="0" smtClean="0">
                <a:latin typeface="Calibri" panose="020F0502020204030204" pitchFamily="34" charset="0"/>
              </a:rPr>
              <a:t>: 4 }</a:t>
            </a:r>
            <a:endParaRPr lang="en-US" dirty="0">
              <a:latin typeface="Calibri" panose="020F0502020204030204" pitchFamily="34" charset="0"/>
            </a:endParaRPr>
          </a:p>
        </p:txBody>
      </p:sp>
      <p:grpSp>
        <p:nvGrpSpPr>
          <p:cNvPr id="13" name="Group 15"/>
          <p:cNvGrpSpPr>
            <a:grpSpLocks/>
          </p:cNvGrpSpPr>
          <p:nvPr/>
        </p:nvGrpSpPr>
        <p:grpSpPr bwMode="auto">
          <a:xfrm>
            <a:off x="8521673" y="6285029"/>
            <a:ext cx="533064" cy="483708"/>
            <a:chOff x="2928" y="1051"/>
            <a:chExt cx="840" cy="957"/>
          </a:xfrm>
        </p:grpSpPr>
        <p:sp>
          <p:nvSpPr>
            <p:cNvPr id="14" name="Freeform 16"/>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15" name="Oval 1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6" name="Oval 1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7" name="Oval 1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8" name="Oval 2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9" name="Oval 2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4" name="Oval 2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5" name="Oval 2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6" name="AutoShape 2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7" name="Freeform 2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28" name="Freeform 2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29" name="Freeform 2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30" name="Freeform 2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31" name="Text Box 5"/>
          <p:cNvSpPr txBox="1">
            <a:spLocks noChangeArrowheads="1"/>
          </p:cNvSpPr>
          <p:nvPr/>
        </p:nvSpPr>
        <p:spPr bwMode="auto">
          <a:xfrm>
            <a:off x="7163146" y="5943600"/>
            <a:ext cx="16468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200" dirty="0" smtClean="0">
                <a:solidFill>
                  <a:srgbClr val="000000"/>
                </a:solidFill>
                <a:latin typeface="Cambria" panose="02040503050406030204" pitchFamily="18" charset="0"/>
              </a:rPr>
              <a:t>There's </a:t>
            </a:r>
            <a:r>
              <a:rPr lang="en-US" altLang="en-US" sz="1200" u="sng" dirty="0" smtClean="0">
                <a:solidFill>
                  <a:srgbClr val="000000"/>
                </a:solidFill>
                <a:latin typeface="Cambria" panose="02040503050406030204" pitchFamily="18" charset="0"/>
              </a:rPr>
              <a:t>probably</a:t>
            </a:r>
            <a:r>
              <a:rPr lang="en-US" altLang="en-US" sz="1200" dirty="0" smtClean="0">
                <a:solidFill>
                  <a:srgbClr val="000000"/>
                </a:solidFill>
                <a:latin typeface="Cambria" panose="02040503050406030204" pitchFamily="18" charset="0"/>
              </a:rPr>
              <a:t> a way to do this!</a:t>
            </a:r>
            <a:endParaRPr lang="en-US" altLang="en-US" sz="1200" dirty="0">
              <a:solidFill>
                <a:srgbClr val="000000"/>
              </a:solidFill>
              <a:latin typeface="Cambria" panose="02040503050406030204" pitchFamily="18" charset="0"/>
            </a:endParaRPr>
          </a:p>
        </p:txBody>
      </p:sp>
      <p:sp>
        <p:nvSpPr>
          <p:cNvPr id="32" name="TextBox 31"/>
          <p:cNvSpPr txBox="1"/>
          <p:nvPr/>
        </p:nvSpPr>
        <p:spPr>
          <a:xfrm>
            <a:off x="685800" y="1295400"/>
            <a:ext cx="2819400" cy="1200329"/>
          </a:xfrm>
          <a:prstGeom prst="rect">
            <a:avLst/>
          </a:prstGeom>
          <a:noFill/>
        </p:spPr>
        <p:txBody>
          <a:bodyPr wrap="square" rtlCol="0">
            <a:spAutoFit/>
          </a:bodyPr>
          <a:lstStyle/>
          <a:p>
            <a:pPr algn="ctr"/>
            <a:r>
              <a:rPr lang="en-US" dirty="0" smtClean="0">
                <a:latin typeface="Calibri" panose="020F0502020204030204" pitchFamily="34" charset="0"/>
              </a:rPr>
              <a:t>WS: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a:t>
            </a:r>
            <a:r>
              <a:rPr lang="en-US" dirty="0">
                <a:latin typeface="Calibri" panose="020F0502020204030204" pitchFamily="34" charset="0"/>
              </a:rPr>
              <a:t> </a:t>
            </a:r>
            <a:r>
              <a:rPr lang="en-US" dirty="0" smtClean="0">
                <a:solidFill>
                  <a:srgbClr val="000AF9"/>
                </a:solidFill>
                <a:latin typeface="Calibri" panose="020F0502020204030204" pitchFamily="34" charset="0"/>
              </a:rPr>
              <a:t>0.50</a:t>
            </a:r>
            <a:r>
              <a:rPr lang="en-US" dirty="0" smtClean="0">
                <a:latin typeface="Calibri" panose="020F0502020204030204" pitchFamily="34" charset="0"/>
              </a:rPr>
              <a:t>, </a:t>
            </a:r>
          </a:p>
          <a:p>
            <a:pPr algn="ctr"/>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"spell"</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0.08</a:t>
            </a:r>
            <a:r>
              <a:rPr lang="en-US" dirty="0" smtClean="0">
                <a:latin typeface="Calibri" panose="020F0502020204030204" pitchFamily="34" charset="0"/>
              </a:rPr>
              <a:t>, </a:t>
            </a:r>
          </a:p>
          <a:p>
            <a:pPr algn="ctr"/>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"thou"</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0.42</a:t>
            </a:r>
            <a:r>
              <a:rPr lang="en-US" dirty="0" smtClean="0">
                <a:latin typeface="Calibri" panose="020F0502020204030204" pitchFamily="34" charset="0"/>
              </a:rPr>
              <a:t> }</a:t>
            </a:r>
            <a:endParaRPr lang="en-US" dirty="0">
              <a:latin typeface="Calibri" panose="020F0502020204030204" pitchFamily="34" charset="0"/>
            </a:endParaRPr>
          </a:p>
        </p:txBody>
      </p:sp>
      <p:sp>
        <p:nvSpPr>
          <p:cNvPr id="33" name="TextBox 32"/>
          <p:cNvSpPr txBox="1"/>
          <p:nvPr/>
        </p:nvSpPr>
        <p:spPr>
          <a:xfrm>
            <a:off x="5137484" y="1295400"/>
            <a:ext cx="3352800" cy="1200329"/>
          </a:xfrm>
          <a:prstGeom prst="rect">
            <a:avLst/>
          </a:prstGeom>
          <a:noFill/>
        </p:spPr>
        <p:txBody>
          <a:bodyPr wrap="square" rtlCol="0">
            <a:spAutoFit/>
          </a:bodyPr>
          <a:lstStyle/>
          <a:p>
            <a:r>
              <a:rPr lang="en-US" dirty="0" smtClean="0">
                <a:latin typeface="Calibri" panose="020F0502020204030204" pitchFamily="34" charset="0"/>
              </a:rPr>
              <a:t>JKR: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0.025</a:t>
            </a:r>
            <a:r>
              <a:rPr lang="en-US" dirty="0" smtClean="0">
                <a:latin typeface="Calibri" panose="020F0502020204030204" pitchFamily="34" charset="0"/>
              </a:rPr>
              <a:t>, </a:t>
            </a:r>
          </a:p>
          <a:p>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"spell"</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0.275</a:t>
            </a:r>
            <a:r>
              <a:rPr lang="en-US" dirty="0" smtClean="0">
                <a:latin typeface="Calibri" panose="020F0502020204030204" pitchFamily="34" charset="0"/>
              </a:rPr>
              <a:t>,</a:t>
            </a:r>
          </a:p>
          <a:p>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"potter"</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0.700</a:t>
            </a:r>
            <a:r>
              <a:rPr lang="en-US" dirty="0" smtClean="0">
                <a:latin typeface="Calibri" panose="020F0502020204030204" pitchFamily="34" charset="0"/>
              </a:rPr>
              <a:t> }</a:t>
            </a:r>
            <a:endParaRPr lang="en-US" dirty="0">
              <a:latin typeface="Calibri" panose="020F0502020204030204" pitchFamily="34" charset="0"/>
            </a:endParaRPr>
          </a:p>
        </p:txBody>
      </p:sp>
      <p:sp>
        <p:nvSpPr>
          <p:cNvPr id="35" name="Text Box 5"/>
          <p:cNvSpPr txBox="1">
            <a:spLocks noChangeArrowheads="1"/>
          </p:cNvSpPr>
          <p:nvPr/>
        </p:nvSpPr>
        <p:spPr bwMode="auto">
          <a:xfrm rot="21164340">
            <a:off x="1896155" y="3072427"/>
            <a:ext cx="507464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2800" dirty="0" smtClean="0">
                <a:solidFill>
                  <a:srgbClr val="000AF9"/>
                </a:solidFill>
                <a:latin typeface="Candara" panose="020E0502030303020204" pitchFamily="34" charset="0"/>
              </a:rPr>
              <a:t>how do we </a:t>
            </a:r>
            <a:r>
              <a:rPr lang="en-US" altLang="en-US" sz="2800" u="sng" dirty="0" smtClean="0">
                <a:solidFill>
                  <a:srgbClr val="000AF9"/>
                </a:solidFill>
                <a:latin typeface="Candara" panose="020E0502030303020204" pitchFamily="34" charset="0"/>
              </a:rPr>
              <a:t>compare</a:t>
            </a:r>
            <a:r>
              <a:rPr lang="en-US" altLang="en-US" sz="2800" dirty="0" smtClean="0">
                <a:solidFill>
                  <a:srgbClr val="000AF9"/>
                </a:solidFill>
                <a:latin typeface="Candara" panose="020E0502030303020204" pitchFamily="34" charset="0"/>
              </a:rPr>
              <a:t> the models with an unknown text?</a:t>
            </a:r>
            <a:endParaRPr lang="en-US" altLang="en-US" sz="2800" b="1" i="1" dirty="0">
              <a:solidFill>
                <a:srgbClr val="000AF9"/>
              </a:solidFill>
              <a:latin typeface="Candara" panose="020E0502030303020204" pitchFamily="34" charset="0"/>
            </a:endParaRPr>
          </a:p>
        </p:txBody>
      </p:sp>
      <p:sp>
        <p:nvSpPr>
          <p:cNvPr id="36" name="Down Arrow 35"/>
          <p:cNvSpPr/>
          <p:nvPr/>
        </p:nvSpPr>
        <p:spPr>
          <a:xfrm>
            <a:off x="4953000" y="4596064"/>
            <a:ext cx="381000" cy="476071"/>
          </a:xfrm>
          <a:prstGeom prst="downArrow">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 Box 5"/>
          <p:cNvSpPr txBox="1">
            <a:spLocks noChangeArrowheads="1"/>
          </p:cNvSpPr>
          <p:nvPr/>
        </p:nvSpPr>
        <p:spPr bwMode="auto">
          <a:xfrm>
            <a:off x="5446296" y="4551402"/>
            <a:ext cx="31983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1500" dirty="0" smtClean="0">
                <a:latin typeface="Candara" panose="020E0502030303020204" pitchFamily="34" charset="0"/>
              </a:rPr>
              <a:t>What's the </a:t>
            </a:r>
            <a:r>
              <a:rPr lang="en-US" altLang="en-US" sz="1500" b="1" dirty="0" smtClean="0">
                <a:solidFill>
                  <a:srgbClr val="C00000"/>
                </a:solidFill>
                <a:latin typeface="Candara" panose="020E0502030303020204" pitchFamily="34" charset="0"/>
              </a:rPr>
              <a:t>likelihood</a:t>
            </a:r>
            <a:r>
              <a:rPr lang="en-US" altLang="en-US" sz="1500" b="1" dirty="0" smtClean="0">
                <a:solidFill>
                  <a:srgbClr val="FF0000"/>
                </a:solidFill>
                <a:latin typeface="Candara" panose="020E0502030303020204" pitchFamily="34" charset="0"/>
              </a:rPr>
              <a:t> </a:t>
            </a:r>
            <a:r>
              <a:rPr lang="en-US" altLang="en-US" sz="1500" dirty="0" smtClean="0">
                <a:latin typeface="Candara" panose="020E0502030303020204" pitchFamily="34" charset="0"/>
              </a:rPr>
              <a:t>of the new model arising from each? </a:t>
            </a:r>
            <a:endParaRPr lang="en-US" altLang="en-US" sz="1500" b="1" i="1" dirty="0">
              <a:latin typeface="Candara" panose="020E0502030303020204" pitchFamily="34" charset="0"/>
            </a:endParaRPr>
          </a:p>
        </p:txBody>
      </p:sp>
      <p:sp>
        <p:nvSpPr>
          <p:cNvPr id="39" name="Text Box 23"/>
          <p:cNvSpPr txBox="1">
            <a:spLocks noChangeArrowheads="1"/>
          </p:cNvSpPr>
          <p:nvPr/>
        </p:nvSpPr>
        <p:spPr bwMode="auto">
          <a:xfrm>
            <a:off x="5257800" y="169078"/>
            <a:ext cx="3080084" cy="707886"/>
          </a:xfrm>
          <a:prstGeom prst="rect">
            <a:avLst/>
          </a:prstGeom>
          <a:solidFill>
            <a:schemeClr val="bg1">
              <a:lumMod val="95000"/>
            </a:schemeClr>
          </a:solidFill>
          <a:ln>
            <a:noFill/>
          </a:ln>
          <a:extLst/>
        </p:spPr>
        <p:txBody>
          <a:bodyPr wrap="square">
            <a:spAutoFit/>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indent="0" algn="ctr" eaLnBrk="1" hangingPunct="1">
              <a:spcBef>
                <a:spcPct val="50000"/>
              </a:spcBef>
            </a:pPr>
            <a:r>
              <a:rPr lang="en-US" altLang="en-US" sz="2000" dirty="0" smtClean="0">
                <a:solidFill>
                  <a:srgbClr val="000000"/>
                </a:solidFill>
                <a:latin typeface="Cambria" panose="02040503050406030204" pitchFamily="18" charset="0"/>
              </a:rPr>
              <a:t>Suppose we have two </a:t>
            </a:r>
            <a:r>
              <a:rPr lang="en-US" altLang="en-US" sz="2000" b="1" i="1" dirty="0" smtClean="0">
                <a:solidFill>
                  <a:srgbClr val="000000"/>
                </a:solidFill>
                <a:latin typeface="Cambria" panose="02040503050406030204" pitchFamily="18" charset="0"/>
              </a:rPr>
              <a:t>normalized models</a:t>
            </a:r>
            <a:r>
              <a:rPr lang="en-US" altLang="en-US" sz="2000" dirty="0" smtClean="0">
                <a:solidFill>
                  <a:srgbClr val="000000"/>
                </a:solidFill>
                <a:latin typeface="Cambria" panose="02040503050406030204" pitchFamily="18" charset="0"/>
              </a:rPr>
              <a:t>:</a:t>
            </a:r>
            <a:endParaRPr lang="en-US" altLang="en-US" sz="2000" dirty="0">
              <a:solidFill>
                <a:srgbClr val="000000"/>
              </a:solidFill>
              <a:latin typeface="Cambria" panose="02040503050406030204" pitchFamily="18" charset="0"/>
            </a:endParaRPr>
          </a:p>
        </p:txBody>
      </p:sp>
    </p:spTree>
    <p:extLst>
      <p:ext uri="{BB962C8B-B14F-4D97-AF65-F5344CB8AC3E}">
        <p14:creationId xmlns:p14="http://schemas.microsoft.com/office/powerpoint/2010/main" val="9478280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ext Box 5"/>
          <p:cNvSpPr txBox="1">
            <a:spLocks noChangeArrowheads="1"/>
          </p:cNvSpPr>
          <p:nvPr/>
        </p:nvSpPr>
        <p:spPr bwMode="auto">
          <a:xfrm>
            <a:off x="304800" y="182562"/>
            <a:ext cx="4114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4200" dirty="0" smtClean="0">
                <a:latin typeface="Cambria" panose="02040503050406030204" pitchFamily="18" charset="0"/>
              </a:rPr>
              <a:t>Model </a:t>
            </a:r>
            <a:r>
              <a:rPr lang="en-US" altLang="en-US" sz="4200" i="1" dirty="0" smtClean="0">
                <a:latin typeface="Cambria" panose="02040503050406030204" pitchFamily="18" charset="0"/>
              </a:rPr>
              <a:t>matching</a:t>
            </a:r>
            <a:endParaRPr lang="en-US" altLang="en-US" sz="4200" b="1" i="1" dirty="0">
              <a:latin typeface="Cambria" panose="02040503050406030204" pitchFamily="18" charset="0"/>
            </a:endParaRPr>
          </a:p>
        </p:txBody>
      </p:sp>
      <p:sp>
        <p:nvSpPr>
          <p:cNvPr id="8" name="TextBox 7"/>
          <p:cNvSpPr txBox="1"/>
          <p:nvPr/>
        </p:nvSpPr>
        <p:spPr>
          <a:xfrm>
            <a:off x="1600200" y="5074990"/>
            <a:ext cx="4228813" cy="1569660"/>
          </a:xfrm>
          <a:prstGeom prst="rect">
            <a:avLst/>
          </a:prstGeom>
          <a:noFill/>
        </p:spPr>
        <p:txBody>
          <a:bodyPr wrap="square" rtlCol="0">
            <a:spAutoFit/>
          </a:bodyPr>
          <a:lstStyle/>
          <a:p>
            <a:pPr algn="ctr"/>
            <a:r>
              <a:rPr lang="en-US" i="1" dirty="0" smtClean="0">
                <a:latin typeface="Calibri" panose="020F0502020204030204" pitchFamily="34" charset="0"/>
              </a:rPr>
              <a:t>Unknown text</a:t>
            </a:r>
            <a:r>
              <a:rPr lang="en-US" dirty="0" smtClean="0">
                <a:latin typeface="Calibri" panose="020F0502020204030204" pitchFamily="34" charset="0"/>
              </a:rPr>
              <a:t>: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3,  </a:t>
            </a:r>
          </a:p>
          <a:p>
            <a:pPr algn="ctr"/>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"thou"</a:t>
            </a:r>
            <a:r>
              <a:rPr lang="en-US" dirty="0" smtClean="0">
                <a:latin typeface="Calibri" panose="020F0502020204030204" pitchFamily="34" charset="0"/>
              </a:rPr>
              <a:t>: 1,</a:t>
            </a:r>
          </a:p>
          <a:p>
            <a:pPr algn="ctr"/>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"potter"</a:t>
            </a:r>
            <a:r>
              <a:rPr lang="en-US" dirty="0" smtClean="0">
                <a:latin typeface="Calibri" panose="020F0502020204030204" pitchFamily="34" charset="0"/>
              </a:rPr>
              <a:t>: 2, </a:t>
            </a:r>
          </a:p>
          <a:p>
            <a:pPr algn="ctr"/>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"spam"</a:t>
            </a:r>
            <a:r>
              <a:rPr lang="en-US" dirty="0" smtClean="0">
                <a:latin typeface="Calibri" panose="020F0502020204030204" pitchFamily="34" charset="0"/>
              </a:rPr>
              <a:t>: 4 }</a:t>
            </a:r>
            <a:endParaRPr lang="en-US" dirty="0">
              <a:latin typeface="Calibri" panose="020F0502020204030204" pitchFamily="34" charset="0"/>
            </a:endParaRPr>
          </a:p>
        </p:txBody>
      </p:sp>
      <p:grpSp>
        <p:nvGrpSpPr>
          <p:cNvPr id="13" name="Group 15"/>
          <p:cNvGrpSpPr>
            <a:grpSpLocks/>
          </p:cNvGrpSpPr>
          <p:nvPr/>
        </p:nvGrpSpPr>
        <p:grpSpPr bwMode="auto">
          <a:xfrm>
            <a:off x="8521673" y="6285029"/>
            <a:ext cx="533064" cy="483708"/>
            <a:chOff x="2928" y="1051"/>
            <a:chExt cx="840" cy="957"/>
          </a:xfrm>
        </p:grpSpPr>
        <p:sp>
          <p:nvSpPr>
            <p:cNvPr id="14" name="Freeform 16"/>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15" name="Oval 1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6" name="Oval 1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7" name="Oval 1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8" name="Oval 2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9" name="Oval 2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4" name="Oval 2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5" name="Oval 2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6" name="AutoShape 2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7" name="Freeform 2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28" name="Freeform 2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29" name="Freeform 2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30" name="Freeform 2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31" name="Text Box 5"/>
          <p:cNvSpPr txBox="1">
            <a:spLocks noChangeArrowheads="1"/>
          </p:cNvSpPr>
          <p:nvPr/>
        </p:nvSpPr>
        <p:spPr bwMode="auto">
          <a:xfrm>
            <a:off x="7163146" y="5943600"/>
            <a:ext cx="16468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200" dirty="0" smtClean="0">
                <a:solidFill>
                  <a:srgbClr val="000000"/>
                </a:solidFill>
                <a:latin typeface="Cambria" panose="02040503050406030204" pitchFamily="18" charset="0"/>
              </a:rPr>
              <a:t>There's </a:t>
            </a:r>
            <a:r>
              <a:rPr lang="en-US" altLang="en-US" sz="1200" u="sng" dirty="0" smtClean="0">
                <a:solidFill>
                  <a:srgbClr val="000000"/>
                </a:solidFill>
                <a:latin typeface="Cambria" panose="02040503050406030204" pitchFamily="18" charset="0"/>
              </a:rPr>
              <a:t>probably</a:t>
            </a:r>
            <a:r>
              <a:rPr lang="en-US" altLang="en-US" sz="1200" dirty="0" smtClean="0">
                <a:solidFill>
                  <a:srgbClr val="000000"/>
                </a:solidFill>
                <a:latin typeface="Cambria" panose="02040503050406030204" pitchFamily="18" charset="0"/>
              </a:rPr>
              <a:t> a way to do this!</a:t>
            </a:r>
            <a:endParaRPr lang="en-US" altLang="en-US" sz="1200" dirty="0">
              <a:solidFill>
                <a:srgbClr val="000000"/>
              </a:solidFill>
              <a:latin typeface="Cambria" panose="02040503050406030204" pitchFamily="18" charset="0"/>
            </a:endParaRPr>
          </a:p>
        </p:txBody>
      </p:sp>
      <p:sp>
        <p:nvSpPr>
          <p:cNvPr id="32" name="TextBox 31"/>
          <p:cNvSpPr txBox="1"/>
          <p:nvPr/>
        </p:nvSpPr>
        <p:spPr>
          <a:xfrm>
            <a:off x="685800" y="1295400"/>
            <a:ext cx="2819400" cy="1200329"/>
          </a:xfrm>
          <a:prstGeom prst="rect">
            <a:avLst/>
          </a:prstGeom>
          <a:noFill/>
        </p:spPr>
        <p:txBody>
          <a:bodyPr wrap="square" rtlCol="0">
            <a:spAutoFit/>
          </a:bodyPr>
          <a:lstStyle/>
          <a:p>
            <a:pPr algn="ctr"/>
            <a:r>
              <a:rPr lang="en-US" dirty="0" smtClean="0">
                <a:latin typeface="Calibri" panose="020F0502020204030204" pitchFamily="34" charset="0"/>
              </a:rPr>
              <a:t>WS: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a:t>
            </a:r>
            <a:r>
              <a:rPr lang="en-US" dirty="0">
                <a:latin typeface="Calibri" panose="020F0502020204030204" pitchFamily="34" charset="0"/>
              </a:rPr>
              <a:t> </a:t>
            </a:r>
            <a:r>
              <a:rPr lang="en-US" dirty="0" smtClean="0">
                <a:solidFill>
                  <a:srgbClr val="000AF9"/>
                </a:solidFill>
                <a:latin typeface="Calibri" panose="020F0502020204030204" pitchFamily="34" charset="0"/>
              </a:rPr>
              <a:t>0.50</a:t>
            </a:r>
            <a:r>
              <a:rPr lang="en-US" dirty="0" smtClean="0">
                <a:latin typeface="Calibri" panose="020F0502020204030204" pitchFamily="34" charset="0"/>
              </a:rPr>
              <a:t>, </a:t>
            </a:r>
          </a:p>
          <a:p>
            <a:pPr algn="ctr"/>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"spell"</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0.08</a:t>
            </a:r>
            <a:r>
              <a:rPr lang="en-US" dirty="0" smtClean="0">
                <a:latin typeface="Calibri" panose="020F0502020204030204" pitchFamily="34" charset="0"/>
              </a:rPr>
              <a:t>, </a:t>
            </a:r>
          </a:p>
          <a:p>
            <a:pPr algn="ctr"/>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"thou"</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0.42</a:t>
            </a:r>
            <a:r>
              <a:rPr lang="en-US" dirty="0" smtClean="0">
                <a:latin typeface="Calibri" panose="020F0502020204030204" pitchFamily="34" charset="0"/>
              </a:rPr>
              <a:t> }</a:t>
            </a:r>
            <a:endParaRPr lang="en-US" dirty="0">
              <a:latin typeface="Calibri" panose="020F0502020204030204" pitchFamily="34" charset="0"/>
            </a:endParaRPr>
          </a:p>
        </p:txBody>
      </p:sp>
      <p:sp>
        <p:nvSpPr>
          <p:cNvPr id="33" name="TextBox 32"/>
          <p:cNvSpPr txBox="1"/>
          <p:nvPr/>
        </p:nvSpPr>
        <p:spPr>
          <a:xfrm>
            <a:off x="5137484" y="1295400"/>
            <a:ext cx="3352800" cy="1200329"/>
          </a:xfrm>
          <a:prstGeom prst="rect">
            <a:avLst/>
          </a:prstGeom>
          <a:noFill/>
        </p:spPr>
        <p:txBody>
          <a:bodyPr wrap="square" rtlCol="0">
            <a:spAutoFit/>
          </a:bodyPr>
          <a:lstStyle/>
          <a:p>
            <a:r>
              <a:rPr lang="en-US" dirty="0" smtClean="0">
                <a:latin typeface="Calibri" panose="020F0502020204030204" pitchFamily="34" charset="0"/>
              </a:rPr>
              <a:t>JKR: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0.025</a:t>
            </a:r>
            <a:r>
              <a:rPr lang="en-US" dirty="0" smtClean="0">
                <a:latin typeface="Calibri" panose="020F0502020204030204" pitchFamily="34" charset="0"/>
              </a:rPr>
              <a:t>, </a:t>
            </a:r>
          </a:p>
          <a:p>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"spell"</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0.275</a:t>
            </a:r>
            <a:r>
              <a:rPr lang="en-US" dirty="0" smtClean="0">
                <a:latin typeface="Calibri" panose="020F0502020204030204" pitchFamily="34" charset="0"/>
              </a:rPr>
              <a:t>,</a:t>
            </a:r>
          </a:p>
          <a:p>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"potter"</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0.700</a:t>
            </a:r>
            <a:r>
              <a:rPr lang="en-US" dirty="0" smtClean="0">
                <a:latin typeface="Calibri" panose="020F0502020204030204" pitchFamily="34" charset="0"/>
              </a:rPr>
              <a:t> }</a:t>
            </a:r>
            <a:endParaRPr lang="en-US" dirty="0">
              <a:latin typeface="Calibri" panose="020F0502020204030204" pitchFamily="34" charset="0"/>
            </a:endParaRPr>
          </a:p>
        </p:txBody>
      </p:sp>
      <p:sp>
        <p:nvSpPr>
          <p:cNvPr id="35" name="Text Box 5"/>
          <p:cNvSpPr txBox="1">
            <a:spLocks noChangeArrowheads="1"/>
          </p:cNvSpPr>
          <p:nvPr/>
        </p:nvSpPr>
        <p:spPr bwMode="auto">
          <a:xfrm rot="21164340">
            <a:off x="1896155" y="3072427"/>
            <a:ext cx="507464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2800" dirty="0" smtClean="0">
                <a:solidFill>
                  <a:srgbClr val="000AF9"/>
                </a:solidFill>
                <a:latin typeface="Candara" panose="020E0502030303020204" pitchFamily="34" charset="0"/>
              </a:rPr>
              <a:t>How </a:t>
            </a:r>
            <a:r>
              <a:rPr lang="en-US" altLang="en-US" sz="2800" dirty="0" smtClean="0">
                <a:solidFill>
                  <a:srgbClr val="000AF9"/>
                </a:solidFill>
                <a:latin typeface="Candara" panose="020E0502030303020204" pitchFamily="34" charset="0"/>
              </a:rPr>
              <a:t>do we </a:t>
            </a:r>
            <a:r>
              <a:rPr lang="en-US" altLang="en-US" sz="2800" u="sng" dirty="0" smtClean="0">
                <a:solidFill>
                  <a:srgbClr val="000AF9"/>
                </a:solidFill>
                <a:latin typeface="Candara" panose="020E0502030303020204" pitchFamily="34" charset="0"/>
              </a:rPr>
              <a:t>compare</a:t>
            </a:r>
            <a:r>
              <a:rPr lang="en-US" altLang="en-US" sz="2800" dirty="0" smtClean="0">
                <a:solidFill>
                  <a:srgbClr val="000AF9"/>
                </a:solidFill>
                <a:latin typeface="Candara" panose="020E0502030303020204" pitchFamily="34" charset="0"/>
              </a:rPr>
              <a:t> the models with an unknown text?</a:t>
            </a:r>
            <a:endParaRPr lang="en-US" altLang="en-US" sz="2800" b="1" i="1" dirty="0">
              <a:solidFill>
                <a:srgbClr val="000AF9"/>
              </a:solidFill>
              <a:latin typeface="Candara" panose="020E0502030303020204" pitchFamily="34" charset="0"/>
            </a:endParaRPr>
          </a:p>
        </p:txBody>
      </p:sp>
      <p:sp>
        <p:nvSpPr>
          <p:cNvPr id="36" name="Down Arrow 35"/>
          <p:cNvSpPr/>
          <p:nvPr/>
        </p:nvSpPr>
        <p:spPr>
          <a:xfrm>
            <a:off x="4953000" y="4596064"/>
            <a:ext cx="381000" cy="476071"/>
          </a:xfrm>
          <a:prstGeom prst="downArrow">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 Box 5"/>
          <p:cNvSpPr txBox="1">
            <a:spLocks noChangeArrowheads="1"/>
          </p:cNvSpPr>
          <p:nvPr/>
        </p:nvSpPr>
        <p:spPr bwMode="auto">
          <a:xfrm>
            <a:off x="5446296" y="4551402"/>
            <a:ext cx="31983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1500" dirty="0" smtClean="0">
                <a:latin typeface="Candara" panose="020E0502030303020204" pitchFamily="34" charset="0"/>
              </a:rPr>
              <a:t>What's the </a:t>
            </a:r>
            <a:r>
              <a:rPr lang="en-US" altLang="en-US" sz="1500" b="1" dirty="0" smtClean="0">
                <a:solidFill>
                  <a:srgbClr val="C00000"/>
                </a:solidFill>
                <a:latin typeface="Candara" panose="020E0502030303020204" pitchFamily="34" charset="0"/>
              </a:rPr>
              <a:t>likelihood</a:t>
            </a:r>
            <a:r>
              <a:rPr lang="en-US" altLang="en-US" sz="1500" b="1" dirty="0" smtClean="0">
                <a:solidFill>
                  <a:srgbClr val="FF0000"/>
                </a:solidFill>
                <a:latin typeface="Candara" panose="020E0502030303020204" pitchFamily="34" charset="0"/>
              </a:rPr>
              <a:t> </a:t>
            </a:r>
            <a:r>
              <a:rPr lang="en-US" altLang="en-US" sz="1500" dirty="0" smtClean="0">
                <a:latin typeface="Candara" panose="020E0502030303020204" pitchFamily="34" charset="0"/>
              </a:rPr>
              <a:t>of the new model arising from each? </a:t>
            </a:r>
            <a:endParaRPr lang="en-US" altLang="en-US" sz="1500" b="1" i="1" dirty="0">
              <a:latin typeface="Candara" panose="020E0502030303020204" pitchFamily="34" charset="0"/>
            </a:endParaRPr>
          </a:p>
        </p:txBody>
      </p:sp>
      <p:sp>
        <p:nvSpPr>
          <p:cNvPr id="38" name="TextBox 37"/>
          <p:cNvSpPr txBox="1"/>
          <p:nvPr/>
        </p:nvSpPr>
        <p:spPr>
          <a:xfrm rot="21192812">
            <a:off x="710316" y="4710113"/>
            <a:ext cx="2875651" cy="1569660"/>
          </a:xfrm>
          <a:prstGeom prst="rect">
            <a:avLst/>
          </a:prstGeom>
          <a:solidFill>
            <a:schemeClr val="bg1">
              <a:lumMod val="95000"/>
            </a:schemeClr>
          </a:solidFill>
        </p:spPr>
        <p:txBody>
          <a:bodyPr wrap="square" rtlCol="0">
            <a:spAutoFit/>
          </a:bodyPr>
          <a:lstStyle/>
          <a:p>
            <a:pPr algn="ctr"/>
            <a:r>
              <a:rPr lang="en-US" dirty="0">
                <a:latin typeface="Cambria" panose="02040503050406030204" pitchFamily="18" charset="0"/>
              </a:rPr>
              <a:t>L</a:t>
            </a:r>
            <a:r>
              <a:rPr lang="en-US" dirty="0" smtClean="0">
                <a:latin typeface="Cambria" panose="02040503050406030204" pitchFamily="18" charset="0"/>
              </a:rPr>
              <a:t>et's just pretend that the words are all independent of each other…</a:t>
            </a:r>
            <a:endParaRPr lang="en-US" dirty="0">
              <a:latin typeface="Cambria" panose="02040503050406030204" pitchFamily="18" charset="0"/>
            </a:endParaRPr>
          </a:p>
        </p:txBody>
      </p:sp>
      <p:sp>
        <p:nvSpPr>
          <p:cNvPr id="34" name="Text Box 23"/>
          <p:cNvSpPr txBox="1">
            <a:spLocks noChangeArrowheads="1"/>
          </p:cNvSpPr>
          <p:nvPr/>
        </p:nvSpPr>
        <p:spPr bwMode="auto">
          <a:xfrm>
            <a:off x="5257800" y="169078"/>
            <a:ext cx="3080084" cy="707886"/>
          </a:xfrm>
          <a:prstGeom prst="rect">
            <a:avLst/>
          </a:prstGeom>
          <a:solidFill>
            <a:schemeClr val="bg1">
              <a:lumMod val="95000"/>
            </a:schemeClr>
          </a:solidFill>
          <a:ln>
            <a:noFill/>
          </a:ln>
          <a:extLst/>
        </p:spPr>
        <p:txBody>
          <a:bodyPr wrap="square">
            <a:spAutoFit/>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indent="0" algn="ctr" eaLnBrk="1" hangingPunct="1">
              <a:spcBef>
                <a:spcPct val="50000"/>
              </a:spcBef>
            </a:pPr>
            <a:r>
              <a:rPr lang="en-US" altLang="en-US" sz="2000" dirty="0" smtClean="0">
                <a:solidFill>
                  <a:srgbClr val="000000"/>
                </a:solidFill>
                <a:latin typeface="Cambria" panose="02040503050406030204" pitchFamily="18" charset="0"/>
              </a:rPr>
              <a:t>Suppose we have two </a:t>
            </a:r>
            <a:r>
              <a:rPr lang="en-US" altLang="en-US" sz="2000" b="1" i="1" dirty="0" smtClean="0">
                <a:solidFill>
                  <a:srgbClr val="000000"/>
                </a:solidFill>
                <a:latin typeface="Cambria" panose="02040503050406030204" pitchFamily="18" charset="0"/>
              </a:rPr>
              <a:t>normalized models</a:t>
            </a:r>
            <a:r>
              <a:rPr lang="en-US" altLang="en-US" sz="2000" dirty="0" smtClean="0">
                <a:solidFill>
                  <a:srgbClr val="000000"/>
                </a:solidFill>
                <a:latin typeface="Cambria" panose="02040503050406030204" pitchFamily="18" charset="0"/>
              </a:rPr>
              <a:t>:</a:t>
            </a:r>
            <a:endParaRPr lang="en-US" altLang="en-US" sz="2000" dirty="0">
              <a:solidFill>
                <a:srgbClr val="000000"/>
              </a:solidFill>
              <a:latin typeface="Cambria" panose="02040503050406030204" pitchFamily="18" charset="0"/>
            </a:endParaRPr>
          </a:p>
        </p:txBody>
      </p:sp>
    </p:spTree>
    <p:extLst>
      <p:ext uri="{BB962C8B-B14F-4D97-AF65-F5344CB8AC3E}">
        <p14:creationId xmlns:p14="http://schemas.microsoft.com/office/powerpoint/2010/main" val="33439441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4800600" y="1014664"/>
            <a:ext cx="3581400" cy="1828800"/>
          </a:xfrm>
          <a:prstGeom prst="roundRect">
            <a:avLst/>
          </a:prstGeom>
          <a:solidFill>
            <a:srgbClr val="CCECFF"/>
          </a:solidFill>
          <a:ln>
            <a:solidFill>
              <a:srgbClr val="000AF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ounded Rectangle 1"/>
          <p:cNvSpPr/>
          <p:nvPr/>
        </p:nvSpPr>
        <p:spPr>
          <a:xfrm>
            <a:off x="457200" y="1014664"/>
            <a:ext cx="3581400" cy="1828800"/>
          </a:xfrm>
          <a:prstGeom prst="roundRect">
            <a:avLst/>
          </a:prstGeom>
          <a:solidFill>
            <a:srgbClr val="FFEFD7"/>
          </a:solidFill>
          <a:ln>
            <a:solidFill>
              <a:srgbClr val="F689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 Box 5"/>
          <p:cNvSpPr txBox="1">
            <a:spLocks noChangeArrowheads="1"/>
          </p:cNvSpPr>
          <p:nvPr/>
        </p:nvSpPr>
        <p:spPr bwMode="auto">
          <a:xfrm>
            <a:off x="304800" y="182562"/>
            <a:ext cx="4114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4200" dirty="0" smtClean="0">
                <a:latin typeface="Cambria" panose="02040503050406030204" pitchFamily="18" charset="0"/>
              </a:rPr>
              <a:t>Model </a:t>
            </a:r>
            <a:r>
              <a:rPr lang="en-US" altLang="en-US" sz="4200" i="1" dirty="0" smtClean="0">
                <a:latin typeface="Cambria" panose="02040503050406030204" pitchFamily="18" charset="0"/>
              </a:rPr>
              <a:t>matching</a:t>
            </a:r>
            <a:endParaRPr lang="en-US" altLang="en-US" sz="4200" b="1" i="1" dirty="0">
              <a:latin typeface="Cambria" panose="02040503050406030204" pitchFamily="18" charset="0"/>
            </a:endParaRPr>
          </a:p>
        </p:txBody>
      </p:sp>
      <p:sp>
        <p:nvSpPr>
          <p:cNvPr id="4" name="Text Box 23"/>
          <p:cNvSpPr txBox="1">
            <a:spLocks noChangeArrowheads="1"/>
          </p:cNvSpPr>
          <p:nvPr/>
        </p:nvSpPr>
        <p:spPr bwMode="auto">
          <a:xfrm>
            <a:off x="5257800" y="169078"/>
            <a:ext cx="3080084" cy="707886"/>
          </a:xfrm>
          <a:prstGeom prst="rect">
            <a:avLst/>
          </a:prstGeom>
          <a:solidFill>
            <a:schemeClr val="bg1">
              <a:lumMod val="95000"/>
            </a:schemeClr>
          </a:solidFill>
          <a:ln>
            <a:noFill/>
          </a:ln>
          <a:extLst/>
        </p:spPr>
        <p:txBody>
          <a:bodyPr wrap="square">
            <a:spAutoFit/>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indent="0" algn="ctr" eaLnBrk="1" hangingPunct="1">
              <a:spcBef>
                <a:spcPct val="50000"/>
              </a:spcBef>
            </a:pPr>
            <a:r>
              <a:rPr lang="en-US" altLang="en-US" sz="2000" dirty="0" smtClean="0">
                <a:solidFill>
                  <a:srgbClr val="000000"/>
                </a:solidFill>
                <a:latin typeface="Cambria" panose="02040503050406030204" pitchFamily="18" charset="0"/>
              </a:rPr>
              <a:t>Suppose we have two </a:t>
            </a:r>
            <a:r>
              <a:rPr lang="en-US" altLang="en-US" sz="2000" b="1" i="1" dirty="0" smtClean="0">
                <a:solidFill>
                  <a:srgbClr val="000000"/>
                </a:solidFill>
                <a:latin typeface="Cambria" panose="02040503050406030204" pitchFamily="18" charset="0"/>
              </a:rPr>
              <a:t>normalized models</a:t>
            </a:r>
            <a:r>
              <a:rPr lang="en-US" altLang="en-US" sz="2000" dirty="0" smtClean="0">
                <a:solidFill>
                  <a:srgbClr val="000000"/>
                </a:solidFill>
                <a:latin typeface="Cambria" panose="02040503050406030204" pitchFamily="18" charset="0"/>
              </a:rPr>
              <a:t>:</a:t>
            </a:r>
            <a:endParaRPr lang="en-US" altLang="en-US" sz="2000" dirty="0">
              <a:solidFill>
                <a:srgbClr val="000000"/>
              </a:solidFill>
              <a:latin typeface="Cambria" panose="02040503050406030204" pitchFamily="18" charset="0"/>
            </a:endParaRPr>
          </a:p>
        </p:txBody>
      </p:sp>
      <p:grpSp>
        <p:nvGrpSpPr>
          <p:cNvPr id="13" name="Group 15"/>
          <p:cNvGrpSpPr>
            <a:grpSpLocks/>
          </p:cNvGrpSpPr>
          <p:nvPr/>
        </p:nvGrpSpPr>
        <p:grpSpPr bwMode="auto">
          <a:xfrm>
            <a:off x="8521673" y="6285029"/>
            <a:ext cx="533064" cy="483708"/>
            <a:chOff x="2928" y="1051"/>
            <a:chExt cx="840" cy="957"/>
          </a:xfrm>
        </p:grpSpPr>
        <p:sp>
          <p:nvSpPr>
            <p:cNvPr id="14" name="Freeform 16"/>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15" name="Oval 1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6" name="Oval 1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7" name="Oval 1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8" name="Oval 2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9" name="Oval 2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4" name="Oval 2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5" name="Oval 2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6" name="AutoShape 2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7" name="Freeform 2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28" name="Freeform 2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29" name="Freeform 2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30" name="Freeform 2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31" name="Text Box 5"/>
          <p:cNvSpPr txBox="1">
            <a:spLocks noChangeArrowheads="1"/>
          </p:cNvSpPr>
          <p:nvPr/>
        </p:nvSpPr>
        <p:spPr bwMode="auto">
          <a:xfrm>
            <a:off x="7696200" y="5943600"/>
            <a:ext cx="11137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dirty="0" smtClean="0">
                <a:solidFill>
                  <a:srgbClr val="000000"/>
                </a:solidFill>
                <a:latin typeface="Cambria" panose="02040503050406030204" pitchFamily="18" charset="0"/>
              </a:rPr>
              <a:t>I've got near-zero ideas on this one!</a:t>
            </a:r>
            <a:endParaRPr lang="en-US" altLang="en-US" sz="900" dirty="0">
              <a:solidFill>
                <a:srgbClr val="000000"/>
              </a:solidFill>
              <a:latin typeface="Cambria" panose="02040503050406030204" pitchFamily="18" charset="0"/>
            </a:endParaRPr>
          </a:p>
        </p:txBody>
      </p:sp>
      <p:sp>
        <p:nvSpPr>
          <p:cNvPr id="32" name="TextBox 31"/>
          <p:cNvSpPr txBox="1"/>
          <p:nvPr/>
        </p:nvSpPr>
        <p:spPr>
          <a:xfrm>
            <a:off x="685800" y="1295400"/>
            <a:ext cx="2819400" cy="1200329"/>
          </a:xfrm>
          <a:prstGeom prst="rect">
            <a:avLst/>
          </a:prstGeom>
          <a:noFill/>
        </p:spPr>
        <p:txBody>
          <a:bodyPr wrap="square" rtlCol="0">
            <a:spAutoFit/>
          </a:bodyPr>
          <a:lstStyle/>
          <a:p>
            <a:pPr algn="ctr"/>
            <a:r>
              <a:rPr lang="en-US" dirty="0" smtClean="0">
                <a:latin typeface="Calibri" panose="020F0502020204030204" pitchFamily="34" charset="0"/>
              </a:rPr>
              <a:t>WS: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a:t>
            </a:r>
            <a:r>
              <a:rPr lang="en-US" dirty="0">
                <a:latin typeface="Calibri" panose="020F0502020204030204" pitchFamily="34" charset="0"/>
              </a:rPr>
              <a:t> </a:t>
            </a:r>
            <a:r>
              <a:rPr lang="en-US" dirty="0" smtClean="0">
                <a:solidFill>
                  <a:srgbClr val="000AF9"/>
                </a:solidFill>
                <a:latin typeface="Calibri" panose="020F0502020204030204" pitchFamily="34" charset="0"/>
              </a:rPr>
              <a:t>0.50</a:t>
            </a:r>
            <a:r>
              <a:rPr lang="en-US" dirty="0" smtClean="0">
                <a:latin typeface="Calibri" panose="020F0502020204030204" pitchFamily="34" charset="0"/>
              </a:rPr>
              <a:t>, </a:t>
            </a:r>
          </a:p>
          <a:p>
            <a:pPr algn="ctr"/>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"spell"</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0.08</a:t>
            </a:r>
            <a:r>
              <a:rPr lang="en-US" dirty="0" smtClean="0">
                <a:latin typeface="Calibri" panose="020F0502020204030204" pitchFamily="34" charset="0"/>
              </a:rPr>
              <a:t>, </a:t>
            </a:r>
          </a:p>
          <a:p>
            <a:pPr algn="ctr"/>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"thou"</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0.42</a:t>
            </a:r>
            <a:r>
              <a:rPr lang="en-US" dirty="0" smtClean="0">
                <a:latin typeface="Calibri" panose="020F0502020204030204" pitchFamily="34" charset="0"/>
              </a:rPr>
              <a:t> }</a:t>
            </a:r>
            <a:endParaRPr lang="en-US" dirty="0">
              <a:latin typeface="Calibri" panose="020F0502020204030204" pitchFamily="34" charset="0"/>
            </a:endParaRPr>
          </a:p>
        </p:txBody>
      </p:sp>
      <p:sp>
        <p:nvSpPr>
          <p:cNvPr id="33" name="TextBox 32"/>
          <p:cNvSpPr txBox="1"/>
          <p:nvPr/>
        </p:nvSpPr>
        <p:spPr>
          <a:xfrm>
            <a:off x="5137484" y="1295400"/>
            <a:ext cx="3352800" cy="1200329"/>
          </a:xfrm>
          <a:prstGeom prst="rect">
            <a:avLst/>
          </a:prstGeom>
          <a:noFill/>
        </p:spPr>
        <p:txBody>
          <a:bodyPr wrap="square" rtlCol="0">
            <a:spAutoFit/>
          </a:bodyPr>
          <a:lstStyle/>
          <a:p>
            <a:r>
              <a:rPr lang="en-US" dirty="0" smtClean="0">
                <a:latin typeface="Calibri" panose="020F0502020204030204" pitchFamily="34" charset="0"/>
              </a:rPr>
              <a:t>JKR: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0.025</a:t>
            </a:r>
            <a:r>
              <a:rPr lang="en-US" dirty="0" smtClean="0">
                <a:latin typeface="Calibri" panose="020F0502020204030204" pitchFamily="34" charset="0"/>
              </a:rPr>
              <a:t>, </a:t>
            </a:r>
          </a:p>
          <a:p>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"spell"</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0.275</a:t>
            </a:r>
            <a:r>
              <a:rPr lang="en-US" dirty="0" smtClean="0">
                <a:latin typeface="Calibri" panose="020F0502020204030204" pitchFamily="34" charset="0"/>
              </a:rPr>
              <a:t>,</a:t>
            </a:r>
          </a:p>
          <a:p>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"potter"</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0.700</a:t>
            </a:r>
            <a:r>
              <a:rPr lang="en-US" dirty="0" smtClean="0">
                <a:latin typeface="Calibri" panose="020F0502020204030204" pitchFamily="34" charset="0"/>
              </a:rPr>
              <a:t> }</a:t>
            </a:r>
            <a:endParaRPr lang="en-US" dirty="0">
              <a:latin typeface="Calibri" panose="020F0502020204030204" pitchFamily="34" charset="0"/>
            </a:endParaRPr>
          </a:p>
        </p:txBody>
      </p:sp>
      <p:sp>
        <p:nvSpPr>
          <p:cNvPr id="39" name="Rounded Rectangle 38"/>
          <p:cNvSpPr/>
          <p:nvPr/>
        </p:nvSpPr>
        <p:spPr>
          <a:xfrm>
            <a:off x="304800" y="3447361"/>
            <a:ext cx="8434516" cy="1440008"/>
          </a:xfrm>
          <a:prstGeom prst="roundRect">
            <a:avLst/>
          </a:prstGeom>
          <a:solidFill>
            <a:srgbClr val="FFE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1097660"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58" name="Oval 57"/>
          <p:cNvSpPr/>
          <p:nvPr/>
        </p:nvSpPr>
        <p:spPr>
          <a:xfrm>
            <a:off x="1631060"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59" name="Oval 58"/>
          <p:cNvSpPr/>
          <p:nvPr/>
        </p:nvSpPr>
        <p:spPr>
          <a:xfrm>
            <a:off x="2140396"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60" name="Oval 59"/>
          <p:cNvSpPr/>
          <p:nvPr/>
        </p:nvSpPr>
        <p:spPr>
          <a:xfrm>
            <a:off x="2685828"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61" name="Rectangle 60"/>
          <p:cNvSpPr/>
          <p:nvPr/>
        </p:nvSpPr>
        <p:spPr>
          <a:xfrm rot="20163774">
            <a:off x="591178" y="4407040"/>
            <a:ext cx="445378" cy="276999"/>
          </a:xfrm>
          <a:prstGeom prst="rect">
            <a:avLst/>
          </a:prstGeom>
        </p:spPr>
        <p:txBody>
          <a:bodyPr wrap="none">
            <a:spAutoFit/>
          </a:bodyPr>
          <a:lstStyle/>
          <a:p>
            <a:r>
              <a:rPr lang="en-US" sz="1200" dirty="0" smtClean="0">
                <a:latin typeface="Calibri" panose="020F0502020204030204" pitchFamily="34" charset="0"/>
              </a:rPr>
              <a:t>love</a:t>
            </a:r>
            <a:endParaRPr lang="en-US" sz="1200" dirty="0"/>
          </a:p>
        </p:txBody>
      </p:sp>
      <p:sp>
        <p:nvSpPr>
          <p:cNvPr id="62" name="Rectangle 61"/>
          <p:cNvSpPr/>
          <p:nvPr/>
        </p:nvSpPr>
        <p:spPr>
          <a:xfrm rot="20163774">
            <a:off x="1118161" y="4407040"/>
            <a:ext cx="445378" cy="276999"/>
          </a:xfrm>
          <a:prstGeom prst="rect">
            <a:avLst/>
          </a:prstGeom>
        </p:spPr>
        <p:txBody>
          <a:bodyPr wrap="none">
            <a:spAutoFit/>
          </a:bodyPr>
          <a:lstStyle/>
          <a:p>
            <a:r>
              <a:rPr lang="en-US" sz="1200" dirty="0" smtClean="0">
                <a:latin typeface="Calibri" panose="020F0502020204030204" pitchFamily="34" charset="0"/>
              </a:rPr>
              <a:t>love</a:t>
            </a:r>
            <a:endParaRPr lang="en-US" sz="1200" dirty="0"/>
          </a:p>
        </p:txBody>
      </p:sp>
      <p:sp>
        <p:nvSpPr>
          <p:cNvPr id="63" name="Rectangle 62"/>
          <p:cNvSpPr/>
          <p:nvPr/>
        </p:nvSpPr>
        <p:spPr>
          <a:xfrm rot="20163774">
            <a:off x="1623489" y="4407040"/>
            <a:ext cx="445378" cy="276999"/>
          </a:xfrm>
          <a:prstGeom prst="rect">
            <a:avLst/>
          </a:prstGeom>
        </p:spPr>
        <p:txBody>
          <a:bodyPr wrap="none">
            <a:spAutoFit/>
          </a:bodyPr>
          <a:lstStyle/>
          <a:p>
            <a:r>
              <a:rPr lang="en-US" sz="1200" dirty="0" smtClean="0">
                <a:latin typeface="Calibri" panose="020F0502020204030204" pitchFamily="34" charset="0"/>
              </a:rPr>
              <a:t>love</a:t>
            </a:r>
            <a:endParaRPr lang="en-US" sz="1200" dirty="0"/>
          </a:p>
        </p:txBody>
      </p:sp>
      <p:sp>
        <p:nvSpPr>
          <p:cNvPr id="64" name="Rectangle 63"/>
          <p:cNvSpPr/>
          <p:nvPr/>
        </p:nvSpPr>
        <p:spPr>
          <a:xfrm rot="20163774">
            <a:off x="2172650" y="4407040"/>
            <a:ext cx="478016" cy="276999"/>
          </a:xfrm>
          <a:prstGeom prst="rect">
            <a:avLst/>
          </a:prstGeom>
        </p:spPr>
        <p:txBody>
          <a:bodyPr wrap="none">
            <a:spAutoFit/>
          </a:bodyPr>
          <a:lstStyle/>
          <a:p>
            <a:r>
              <a:rPr lang="en-US" sz="1200" dirty="0" smtClean="0">
                <a:latin typeface="Calibri" panose="020F0502020204030204" pitchFamily="34" charset="0"/>
              </a:rPr>
              <a:t>thou</a:t>
            </a:r>
            <a:endParaRPr lang="en-US" sz="1200" dirty="0"/>
          </a:p>
        </p:txBody>
      </p:sp>
      <p:sp>
        <p:nvSpPr>
          <p:cNvPr id="65" name="Rectangle 64"/>
          <p:cNvSpPr/>
          <p:nvPr/>
        </p:nvSpPr>
        <p:spPr>
          <a:xfrm rot="20163774">
            <a:off x="2785372" y="4407040"/>
            <a:ext cx="575157" cy="276999"/>
          </a:xfrm>
          <a:prstGeom prst="rect">
            <a:avLst/>
          </a:prstGeom>
        </p:spPr>
        <p:txBody>
          <a:bodyPr wrap="none">
            <a:spAutoFit/>
          </a:bodyPr>
          <a:lstStyle/>
          <a:p>
            <a:r>
              <a:rPr lang="en-US" sz="1200" dirty="0" smtClean="0">
                <a:latin typeface="Calibri" panose="020F0502020204030204" pitchFamily="34" charset="0"/>
              </a:rPr>
              <a:t>potter</a:t>
            </a:r>
            <a:endParaRPr lang="en-US" sz="1200" dirty="0"/>
          </a:p>
        </p:txBody>
      </p:sp>
      <p:sp>
        <p:nvSpPr>
          <p:cNvPr id="66" name="Rectangle 65"/>
          <p:cNvSpPr/>
          <p:nvPr/>
        </p:nvSpPr>
        <p:spPr>
          <a:xfrm rot="20163774">
            <a:off x="3308151" y="4407040"/>
            <a:ext cx="575157" cy="276999"/>
          </a:xfrm>
          <a:prstGeom prst="rect">
            <a:avLst/>
          </a:prstGeom>
        </p:spPr>
        <p:txBody>
          <a:bodyPr wrap="none">
            <a:spAutoFit/>
          </a:bodyPr>
          <a:lstStyle/>
          <a:p>
            <a:r>
              <a:rPr lang="en-US" sz="1200" dirty="0" smtClean="0">
                <a:latin typeface="Calibri" panose="020F0502020204030204" pitchFamily="34" charset="0"/>
              </a:rPr>
              <a:t>potter</a:t>
            </a:r>
            <a:endParaRPr lang="en-US" sz="1200" dirty="0"/>
          </a:p>
        </p:txBody>
      </p:sp>
      <p:sp>
        <p:nvSpPr>
          <p:cNvPr id="67" name="Rectangle 66"/>
          <p:cNvSpPr/>
          <p:nvPr/>
        </p:nvSpPr>
        <p:spPr>
          <a:xfrm rot="20163774">
            <a:off x="3896223" y="4407040"/>
            <a:ext cx="522900" cy="276999"/>
          </a:xfrm>
          <a:prstGeom prst="rect">
            <a:avLst/>
          </a:prstGeom>
        </p:spPr>
        <p:txBody>
          <a:bodyPr wrap="none">
            <a:spAutoFit/>
          </a:bodyPr>
          <a:lstStyle/>
          <a:p>
            <a:r>
              <a:rPr lang="en-US" sz="1200" dirty="0" smtClean="0">
                <a:latin typeface="Calibri" panose="020F0502020204030204" pitchFamily="34" charset="0"/>
              </a:rPr>
              <a:t>spam</a:t>
            </a:r>
            <a:endParaRPr lang="en-US" sz="1200" dirty="0"/>
          </a:p>
        </p:txBody>
      </p:sp>
      <p:sp>
        <p:nvSpPr>
          <p:cNvPr id="68" name="Rectangle 67"/>
          <p:cNvSpPr/>
          <p:nvPr/>
        </p:nvSpPr>
        <p:spPr>
          <a:xfrm rot="20163774">
            <a:off x="4384880" y="4407040"/>
            <a:ext cx="522900" cy="276999"/>
          </a:xfrm>
          <a:prstGeom prst="rect">
            <a:avLst/>
          </a:prstGeom>
        </p:spPr>
        <p:txBody>
          <a:bodyPr wrap="none">
            <a:spAutoFit/>
          </a:bodyPr>
          <a:lstStyle/>
          <a:p>
            <a:r>
              <a:rPr lang="en-US" sz="1200" dirty="0" smtClean="0">
                <a:latin typeface="Calibri" panose="020F0502020204030204" pitchFamily="34" charset="0"/>
              </a:rPr>
              <a:t>spam</a:t>
            </a:r>
            <a:endParaRPr lang="en-US" sz="1200" dirty="0"/>
          </a:p>
        </p:txBody>
      </p:sp>
      <p:sp>
        <p:nvSpPr>
          <p:cNvPr id="69" name="Rectangle 68"/>
          <p:cNvSpPr/>
          <p:nvPr/>
        </p:nvSpPr>
        <p:spPr>
          <a:xfrm rot="20163774">
            <a:off x="4872802" y="4407040"/>
            <a:ext cx="522900" cy="276999"/>
          </a:xfrm>
          <a:prstGeom prst="rect">
            <a:avLst/>
          </a:prstGeom>
        </p:spPr>
        <p:txBody>
          <a:bodyPr wrap="none">
            <a:spAutoFit/>
          </a:bodyPr>
          <a:lstStyle/>
          <a:p>
            <a:r>
              <a:rPr lang="en-US" sz="1200" dirty="0" smtClean="0">
                <a:latin typeface="Calibri" panose="020F0502020204030204" pitchFamily="34" charset="0"/>
              </a:rPr>
              <a:t>spam</a:t>
            </a:r>
            <a:endParaRPr lang="en-US" sz="1200" dirty="0"/>
          </a:p>
        </p:txBody>
      </p:sp>
      <p:sp>
        <p:nvSpPr>
          <p:cNvPr id="70" name="Rectangle 69"/>
          <p:cNvSpPr/>
          <p:nvPr/>
        </p:nvSpPr>
        <p:spPr>
          <a:xfrm rot="20163774">
            <a:off x="5344023" y="4407040"/>
            <a:ext cx="522900" cy="276999"/>
          </a:xfrm>
          <a:prstGeom prst="rect">
            <a:avLst/>
          </a:prstGeom>
        </p:spPr>
        <p:txBody>
          <a:bodyPr wrap="none">
            <a:spAutoFit/>
          </a:bodyPr>
          <a:lstStyle/>
          <a:p>
            <a:r>
              <a:rPr lang="en-US" sz="1200" dirty="0" smtClean="0">
                <a:latin typeface="Calibri" panose="020F0502020204030204" pitchFamily="34" charset="0"/>
              </a:rPr>
              <a:t>spam</a:t>
            </a:r>
            <a:endParaRPr lang="en-US" sz="1200" dirty="0"/>
          </a:p>
        </p:txBody>
      </p:sp>
      <p:sp>
        <p:nvSpPr>
          <p:cNvPr id="71" name="TextBox 70"/>
          <p:cNvSpPr txBox="1"/>
          <p:nvPr/>
        </p:nvSpPr>
        <p:spPr>
          <a:xfrm>
            <a:off x="5953662" y="3656145"/>
            <a:ext cx="533400" cy="923330"/>
          </a:xfrm>
          <a:prstGeom prst="rect">
            <a:avLst/>
          </a:prstGeom>
          <a:noFill/>
        </p:spPr>
        <p:txBody>
          <a:bodyPr wrap="square" rtlCol="0">
            <a:spAutoFit/>
          </a:bodyPr>
          <a:lstStyle/>
          <a:p>
            <a:r>
              <a:rPr lang="en-US" sz="5400" dirty="0" smtClean="0">
                <a:latin typeface="Calibri" panose="020F0502020204030204" pitchFamily="34" charset="0"/>
              </a:rPr>
              <a:t>=</a:t>
            </a:r>
            <a:endParaRPr lang="en-US" sz="5400" dirty="0">
              <a:latin typeface="Calibri" panose="020F0502020204030204" pitchFamily="34" charset="0"/>
            </a:endParaRPr>
          </a:p>
        </p:txBody>
      </p:sp>
      <p:sp>
        <p:nvSpPr>
          <p:cNvPr id="72" name="TextBox 71"/>
          <p:cNvSpPr txBox="1"/>
          <p:nvPr/>
        </p:nvSpPr>
        <p:spPr>
          <a:xfrm>
            <a:off x="6668854" y="3887441"/>
            <a:ext cx="1841862" cy="584775"/>
          </a:xfrm>
          <a:prstGeom prst="rect">
            <a:avLst/>
          </a:prstGeom>
          <a:solidFill>
            <a:schemeClr val="bg1"/>
          </a:solidFill>
          <a:ln w="28575">
            <a:solidFill>
              <a:schemeClr val="bg1"/>
            </a:solidFill>
          </a:ln>
        </p:spPr>
        <p:txBody>
          <a:bodyPr wrap="square" rtlCol="0">
            <a:spAutoFit/>
          </a:bodyPr>
          <a:lstStyle/>
          <a:p>
            <a:pPr algn="ctr"/>
            <a:r>
              <a:rPr lang="en-US" sz="3200" dirty="0" smtClean="0">
                <a:latin typeface="Calibri" panose="020F0502020204030204" pitchFamily="34" charset="0"/>
              </a:rPr>
              <a:t>???</a:t>
            </a:r>
            <a:endParaRPr lang="en-US" sz="3200" dirty="0">
              <a:latin typeface="Calibri" panose="020F0502020204030204" pitchFamily="34" charset="0"/>
            </a:endParaRPr>
          </a:p>
        </p:txBody>
      </p:sp>
      <p:sp>
        <p:nvSpPr>
          <p:cNvPr id="74" name="Oval 73"/>
          <p:cNvSpPr/>
          <p:nvPr/>
        </p:nvSpPr>
        <p:spPr>
          <a:xfrm>
            <a:off x="3326790"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75" name="Oval 74"/>
          <p:cNvSpPr/>
          <p:nvPr/>
        </p:nvSpPr>
        <p:spPr>
          <a:xfrm>
            <a:off x="3864544"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76" name="Oval 75"/>
          <p:cNvSpPr/>
          <p:nvPr/>
        </p:nvSpPr>
        <p:spPr>
          <a:xfrm>
            <a:off x="4397944"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77" name="Oval 76"/>
          <p:cNvSpPr/>
          <p:nvPr/>
        </p:nvSpPr>
        <p:spPr>
          <a:xfrm>
            <a:off x="4881270"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78" name="Oval 77"/>
          <p:cNvSpPr/>
          <p:nvPr/>
        </p:nvSpPr>
        <p:spPr>
          <a:xfrm>
            <a:off x="5362418"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3" name="Rectangle 2"/>
          <p:cNvSpPr/>
          <p:nvPr/>
        </p:nvSpPr>
        <p:spPr>
          <a:xfrm>
            <a:off x="590378" y="4019241"/>
            <a:ext cx="479619" cy="369332"/>
          </a:xfrm>
          <a:prstGeom prst="rect">
            <a:avLst/>
          </a:prstGeom>
        </p:spPr>
        <p:txBody>
          <a:bodyPr wrap="none">
            <a:spAutoFit/>
          </a:bodyPr>
          <a:lstStyle/>
          <a:p>
            <a:pPr algn="ctr"/>
            <a:r>
              <a:rPr lang="en-US" sz="1800" b="1" dirty="0" smtClean="0">
                <a:solidFill>
                  <a:srgbClr val="000AF9"/>
                </a:solidFill>
                <a:latin typeface="Calibri" panose="020F0502020204030204" pitchFamily="34" charset="0"/>
              </a:rPr>
              <a:t>.</a:t>
            </a:r>
            <a:r>
              <a:rPr lang="en-US" sz="1800" b="1" dirty="0">
                <a:solidFill>
                  <a:srgbClr val="000AF9"/>
                </a:solidFill>
                <a:latin typeface="Calibri" panose="020F0502020204030204" pitchFamily="34" charset="0"/>
              </a:rPr>
              <a:t>50</a:t>
            </a:r>
            <a:endParaRPr lang="en-US" sz="1800" b="1" dirty="0">
              <a:latin typeface="Calibri" panose="020F0502020204030204" pitchFamily="34" charset="0"/>
            </a:endParaRPr>
          </a:p>
        </p:txBody>
      </p:sp>
      <p:sp>
        <p:nvSpPr>
          <p:cNvPr id="79" name="Rectangle 78"/>
          <p:cNvSpPr/>
          <p:nvPr/>
        </p:nvSpPr>
        <p:spPr>
          <a:xfrm>
            <a:off x="1127786" y="4019241"/>
            <a:ext cx="479619" cy="369332"/>
          </a:xfrm>
          <a:prstGeom prst="rect">
            <a:avLst/>
          </a:prstGeom>
        </p:spPr>
        <p:txBody>
          <a:bodyPr wrap="none">
            <a:spAutoFit/>
          </a:bodyPr>
          <a:lstStyle/>
          <a:p>
            <a:pPr algn="ctr"/>
            <a:r>
              <a:rPr lang="en-US" sz="1800" b="1" dirty="0" smtClean="0">
                <a:solidFill>
                  <a:srgbClr val="000AF9"/>
                </a:solidFill>
                <a:latin typeface="Calibri" panose="020F0502020204030204" pitchFamily="34" charset="0"/>
              </a:rPr>
              <a:t>.</a:t>
            </a:r>
            <a:r>
              <a:rPr lang="en-US" sz="1800" b="1" dirty="0">
                <a:solidFill>
                  <a:srgbClr val="000AF9"/>
                </a:solidFill>
                <a:latin typeface="Calibri" panose="020F0502020204030204" pitchFamily="34" charset="0"/>
              </a:rPr>
              <a:t>50</a:t>
            </a:r>
            <a:endParaRPr lang="en-US" sz="1800" b="1" dirty="0">
              <a:latin typeface="Calibri" panose="020F0502020204030204" pitchFamily="34" charset="0"/>
            </a:endParaRPr>
          </a:p>
        </p:txBody>
      </p:sp>
      <p:sp>
        <p:nvSpPr>
          <p:cNvPr id="80" name="Rectangle 79"/>
          <p:cNvSpPr/>
          <p:nvPr/>
        </p:nvSpPr>
        <p:spPr>
          <a:xfrm>
            <a:off x="1645146" y="4019241"/>
            <a:ext cx="479619" cy="369332"/>
          </a:xfrm>
          <a:prstGeom prst="rect">
            <a:avLst/>
          </a:prstGeom>
        </p:spPr>
        <p:txBody>
          <a:bodyPr wrap="none">
            <a:spAutoFit/>
          </a:bodyPr>
          <a:lstStyle/>
          <a:p>
            <a:pPr algn="ctr"/>
            <a:r>
              <a:rPr lang="en-US" sz="1800" b="1" dirty="0" smtClean="0">
                <a:solidFill>
                  <a:srgbClr val="000AF9"/>
                </a:solidFill>
                <a:latin typeface="Calibri" panose="020F0502020204030204" pitchFamily="34" charset="0"/>
              </a:rPr>
              <a:t>.</a:t>
            </a:r>
            <a:r>
              <a:rPr lang="en-US" sz="1800" b="1" dirty="0">
                <a:solidFill>
                  <a:srgbClr val="000AF9"/>
                </a:solidFill>
                <a:latin typeface="Calibri" panose="020F0502020204030204" pitchFamily="34" charset="0"/>
              </a:rPr>
              <a:t>50</a:t>
            </a:r>
            <a:endParaRPr lang="en-US" sz="1800" b="1" dirty="0">
              <a:latin typeface="Calibri" panose="020F0502020204030204" pitchFamily="34" charset="0"/>
            </a:endParaRPr>
          </a:p>
        </p:txBody>
      </p:sp>
      <p:sp>
        <p:nvSpPr>
          <p:cNvPr id="81" name="Rectangle 80"/>
          <p:cNvSpPr/>
          <p:nvPr/>
        </p:nvSpPr>
        <p:spPr>
          <a:xfrm>
            <a:off x="2192986" y="4019241"/>
            <a:ext cx="522900" cy="369332"/>
          </a:xfrm>
          <a:prstGeom prst="rect">
            <a:avLst/>
          </a:prstGeom>
        </p:spPr>
        <p:txBody>
          <a:bodyPr wrap="none">
            <a:spAutoFit/>
          </a:bodyPr>
          <a:lstStyle/>
          <a:p>
            <a:pPr algn="ctr"/>
            <a:r>
              <a:rPr lang="en-US" sz="1800" b="1" dirty="0" smtClean="0">
                <a:solidFill>
                  <a:srgbClr val="000AF9"/>
                </a:solidFill>
                <a:latin typeface="Calibri" panose="020F0502020204030204" pitchFamily="34" charset="0"/>
              </a:rPr>
              <a:t>_?_</a:t>
            </a:r>
            <a:endParaRPr lang="en-US" sz="1800" b="1" dirty="0">
              <a:latin typeface="Calibri" panose="020F0502020204030204" pitchFamily="34" charset="0"/>
            </a:endParaRPr>
          </a:p>
        </p:txBody>
      </p:sp>
      <p:sp>
        <p:nvSpPr>
          <p:cNvPr id="82" name="Rectangle 81"/>
          <p:cNvSpPr/>
          <p:nvPr/>
        </p:nvSpPr>
        <p:spPr>
          <a:xfrm>
            <a:off x="2862608" y="4019241"/>
            <a:ext cx="292068" cy="369332"/>
          </a:xfrm>
          <a:prstGeom prst="rect">
            <a:avLst/>
          </a:prstGeom>
        </p:spPr>
        <p:txBody>
          <a:bodyPr wrap="none">
            <a:spAutoFit/>
          </a:bodyPr>
          <a:lstStyle/>
          <a:p>
            <a:pPr algn="ctr"/>
            <a:r>
              <a:rPr lang="en-US" sz="1800" b="1" dirty="0" smtClean="0">
                <a:solidFill>
                  <a:srgbClr val="000AF9"/>
                </a:solidFill>
                <a:latin typeface="Calibri" panose="020F0502020204030204" pitchFamily="34" charset="0"/>
              </a:rPr>
              <a:t>?</a:t>
            </a:r>
            <a:endParaRPr lang="en-US" sz="1800" b="1" dirty="0">
              <a:latin typeface="Calibri" panose="020F0502020204030204" pitchFamily="34" charset="0"/>
            </a:endParaRPr>
          </a:p>
        </p:txBody>
      </p:sp>
      <p:sp>
        <p:nvSpPr>
          <p:cNvPr id="83" name="Rectangle 82"/>
          <p:cNvSpPr/>
          <p:nvPr/>
        </p:nvSpPr>
        <p:spPr>
          <a:xfrm>
            <a:off x="3472208" y="4019241"/>
            <a:ext cx="292068" cy="369332"/>
          </a:xfrm>
          <a:prstGeom prst="rect">
            <a:avLst/>
          </a:prstGeom>
        </p:spPr>
        <p:txBody>
          <a:bodyPr wrap="none">
            <a:spAutoFit/>
          </a:bodyPr>
          <a:lstStyle/>
          <a:p>
            <a:pPr algn="ctr"/>
            <a:r>
              <a:rPr lang="en-US" sz="1800" b="1" dirty="0" smtClean="0">
                <a:solidFill>
                  <a:srgbClr val="000AF9"/>
                </a:solidFill>
                <a:latin typeface="Calibri" panose="020F0502020204030204" pitchFamily="34" charset="0"/>
              </a:rPr>
              <a:t>?</a:t>
            </a:r>
            <a:endParaRPr lang="en-US" sz="1800" b="1" dirty="0">
              <a:latin typeface="Calibri" panose="020F0502020204030204" pitchFamily="34" charset="0"/>
            </a:endParaRPr>
          </a:p>
        </p:txBody>
      </p:sp>
      <p:sp>
        <p:nvSpPr>
          <p:cNvPr id="84" name="Rectangle 83"/>
          <p:cNvSpPr/>
          <p:nvPr/>
        </p:nvSpPr>
        <p:spPr>
          <a:xfrm>
            <a:off x="3987231" y="4019241"/>
            <a:ext cx="292068" cy="369332"/>
          </a:xfrm>
          <a:prstGeom prst="rect">
            <a:avLst/>
          </a:prstGeom>
        </p:spPr>
        <p:txBody>
          <a:bodyPr wrap="none">
            <a:spAutoFit/>
          </a:bodyPr>
          <a:lstStyle/>
          <a:p>
            <a:pPr algn="ctr"/>
            <a:r>
              <a:rPr lang="en-US" sz="1800" b="1" dirty="0" smtClean="0">
                <a:solidFill>
                  <a:srgbClr val="000AF9"/>
                </a:solidFill>
                <a:latin typeface="Calibri" panose="020F0502020204030204" pitchFamily="34" charset="0"/>
              </a:rPr>
              <a:t>?</a:t>
            </a:r>
            <a:endParaRPr lang="en-US" sz="1800" b="1" dirty="0">
              <a:latin typeface="Calibri" panose="020F0502020204030204" pitchFamily="34" charset="0"/>
            </a:endParaRPr>
          </a:p>
        </p:txBody>
      </p:sp>
      <p:sp>
        <p:nvSpPr>
          <p:cNvPr id="85" name="Rectangle 84"/>
          <p:cNvSpPr/>
          <p:nvPr/>
        </p:nvSpPr>
        <p:spPr>
          <a:xfrm>
            <a:off x="4520631" y="4019241"/>
            <a:ext cx="292068" cy="369332"/>
          </a:xfrm>
          <a:prstGeom prst="rect">
            <a:avLst/>
          </a:prstGeom>
        </p:spPr>
        <p:txBody>
          <a:bodyPr wrap="none">
            <a:spAutoFit/>
          </a:bodyPr>
          <a:lstStyle/>
          <a:p>
            <a:pPr algn="ctr"/>
            <a:r>
              <a:rPr lang="en-US" sz="1800" b="1" dirty="0">
                <a:solidFill>
                  <a:srgbClr val="000AF9"/>
                </a:solidFill>
                <a:latin typeface="Calibri" panose="020F0502020204030204" pitchFamily="34" charset="0"/>
              </a:rPr>
              <a:t>?</a:t>
            </a:r>
            <a:endParaRPr lang="en-US" sz="1800" b="1" dirty="0">
              <a:latin typeface="Calibri" panose="020F0502020204030204" pitchFamily="34" charset="0"/>
            </a:endParaRPr>
          </a:p>
        </p:txBody>
      </p:sp>
      <p:sp>
        <p:nvSpPr>
          <p:cNvPr id="86" name="Rectangle 85"/>
          <p:cNvSpPr/>
          <p:nvPr/>
        </p:nvSpPr>
        <p:spPr>
          <a:xfrm>
            <a:off x="4996208" y="4019241"/>
            <a:ext cx="292068" cy="369332"/>
          </a:xfrm>
          <a:prstGeom prst="rect">
            <a:avLst/>
          </a:prstGeom>
        </p:spPr>
        <p:txBody>
          <a:bodyPr wrap="none">
            <a:spAutoFit/>
          </a:bodyPr>
          <a:lstStyle/>
          <a:p>
            <a:pPr algn="ctr"/>
            <a:r>
              <a:rPr lang="en-US" sz="1800" b="1" dirty="0">
                <a:solidFill>
                  <a:srgbClr val="000AF9"/>
                </a:solidFill>
                <a:latin typeface="Calibri" panose="020F0502020204030204" pitchFamily="34" charset="0"/>
              </a:rPr>
              <a:t>?</a:t>
            </a:r>
            <a:endParaRPr lang="en-US" sz="1800" b="1" dirty="0">
              <a:latin typeface="Calibri" panose="020F0502020204030204" pitchFamily="34" charset="0"/>
            </a:endParaRPr>
          </a:p>
        </p:txBody>
      </p:sp>
      <p:sp>
        <p:nvSpPr>
          <p:cNvPr id="87" name="Rectangle 86"/>
          <p:cNvSpPr/>
          <p:nvPr/>
        </p:nvSpPr>
        <p:spPr>
          <a:xfrm>
            <a:off x="5481480" y="4019241"/>
            <a:ext cx="292068" cy="369332"/>
          </a:xfrm>
          <a:prstGeom prst="rect">
            <a:avLst/>
          </a:prstGeom>
        </p:spPr>
        <p:txBody>
          <a:bodyPr wrap="none">
            <a:spAutoFit/>
          </a:bodyPr>
          <a:lstStyle/>
          <a:p>
            <a:pPr algn="ctr"/>
            <a:r>
              <a:rPr lang="en-US" sz="1800" b="1" dirty="0">
                <a:solidFill>
                  <a:srgbClr val="000AF9"/>
                </a:solidFill>
                <a:latin typeface="Calibri" panose="020F0502020204030204" pitchFamily="34" charset="0"/>
              </a:rPr>
              <a:t>?</a:t>
            </a:r>
            <a:endParaRPr lang="en-US" sz="1800" b="1" dirty="0">
              <a:latin typeface="Calibri" panose="020F0502020204030204" pitchFamily="34" charset="0"/>
            </a:endParaRPr>
          </a:p>
        </p:txBody>
      </p:sp>
      <p:sp>
        <p:nvSpPr>
          <p:cNvPr id="5" name="Right Brace 4"/>
          <p:cNvSpPr/>
          <p:nvPr/>
        </p:nvSpPr>
        <p:spPr>
          <a:xfrm rot="5400000">
            <a:off x="1293801" y="4083301"/>
            <a:ext cx="155597" cy="1371599"/>
          </a:xfrm>
          <a:prstGeom prst="rightBrace">
            <a:avLst>
              <a:gd name="adj1" fmla="val 47511"/>
              <a:gd name="adj2" fmla="val 500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8" name="Right Brace 87"/>
          <p:cNvSpPr/>
          <p:nvPr/>
        </p:nvSpPr>
        <p:spPr>
          <a:xfrm rot="5400000">
            <a:off x="3244550" y="4256052"/>
            <a:ext cx="155597" cy="1026098"/>
          </a:xfrm>
          <a:prstGeom prst="rightBrace">
            <a:avLst>
              <a:gd name="adj1" fmla="val 47511"/>
              <a:gd name="adj2" fmla="val 500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Right Brace 88"/>
          <p:cNvSpPr/>
          <p:nvPr/>
        </p:nvSpPr>
        <p:spPr>
          <a:xfrm rot="5400000">
            <a:off x="4790176" y="3863527"/>
            <a:ext cx="155596" cy="1811147"/>
          </a:xfrm>
          <a:prstGeom prst="rightBrace">
            <a:avLst>
              <a:gd name="adj1" fmla="val 47511"/>
              <a:gd name="adj2" fmla="val 500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 name="Rectangle 89"/>
          <p:cNvSpPr/>
          <p:nvPr/>
        </p:nvSpPr>
        <p:spPr>
          <a:xfrm>
            <a:off x="7909686" y="5031565"/>
            <a:ext cx="739305" cy="369332"/>
          </a:xfrm>
          <a:prstGeom prst="rect">
            <a:avLst/>
          </a:prstGeom>
        </p:spPr>
        <p:txBody>
          <a:bodyPr wrap="none">
            <a:spAutoFit/>
          </a:bodyPr>
          <a:lstStyle/>
          <a:p>
            <a:pPr algn="ctr"/>
            <a:r>
              <a:rPr lang="en-US" sz="1800" dirty="0" smtClean="0">
                <a:solidFill>
                  <a:srgbClr val="000AF9"/>
                </a:solidFill>
                <a:latin typeface="Calibri" panose="020F0502020204030204" pitchFamily="34" charset="0"/>
              </a:rPr>
              <a:t>0?  1?</a:t>
            </a:r>
            <a:endParaRPr lang="en-US" sz="1800" dirty="0">
              <a:latin typeface="Calibri" panose="020F0502020204030204" pitchFamily="34" charset="0"/>
            </a:endParaRPr>
          </a:p>
        </p:txBody>
      </p:sp>
      <p:sp>
        <p:nvSpPr>
          <p:cNvPr id="91" name="TextBox 90"/>
          <p:cNvSpPr txBox="1"/>
          <p:nvPr/>
        </p:nvSpPr>
        <p:spPr>
          <a:xfrm>
            <a:off x="304800" y="3083461"/>
            <a:ext cx="3709565" cy="646331"/>
          </a:xfrm>
          <a:prstGeom prst="rect">
            <a:avLst/>
          </a:prstGeom>
          <a:solidFill>
            <a:schemeClr val="bg1"/>
          </a:solidFill>
          <a:ln>
            <a:noFill/>
          </a:ln>
        </p:spPr>
        <p:txBody>
          <a:bodyPr wrap="square" rtlCol="0">
            <a:spAutoFit/>
          </a:bodyPr>
          <a:lstStyle/>
          <a:p>
            <a:pPr algn="ctr"/>
            <a:r>
              <a:rPr lang="en-US" sz="1800" dirty="0" smtClean="0">
                <a:latin typeface="Cambria" panose="02040503050406030204" pitchFamily="18" charset="0"/>
              </a:rPr>
              <a:t>The </a:t>
            </a:r>
            <a:r>
              <a:rPr lang="en-US" sz="1800" b="1" i="1" dirty="0" smtClean="0">
                <a:latin typeface="Calibri" panose="020F0502020204030204" pitchFamily="34" charset="0"/>
              </a:rPr>
              <a:t>WS</a:t>
            </a:r>
            <a:r>
              <a:rPr lang="en-US" sz="1800" dirty="0" smtClean="0">
                <a:latin typeface="Cambria" panose="02040503050406030204" pitchFamily="18" charset="0"/>
              </a:rPr>
              <a:t>-based probability of each word in </a:t>
            </a:r>
            <a:r>
              <a:rPr lang="en-US" sz="1800" b="1" i="1" dirty="0" smtClean="0">
                <a:latin typeface="Calibri" panose="020F0502020204030204" pitchFamily="34" charset="0"/>
              </a:rPr>
              <a:t>Unknown text</a:t>
            </a:r>
            <a:endParaRPr lang="en-US" sz="1800" b="1" i="1" dirty="0">
              <a:latin typeface="Calibri" panose="020F0502020204030204" pitchFamily="34" charset="0"/>
            </a:endParaRPr>
          </a:p>
        </p:txBody>
      </p:sp>
      <p:sp>
        <p:nvSpPr>
          <p:cNvPr id="92" name="Down Arrow 91"/>
          <p:cNvSpPr/>
          <p:nvPr/>
        </p:nvSpPr>
        <p:spPr>
          <a:xfrm>
            <a:off x="1232664" y="2634920"/>
            <a:ext cx="367536" cy="509336"/>
          </a:xfrm>
          <a:prstGeom prst="downArrow">
            <a:avLst/>
          </a:prstGeom>
          <a:solidFill>
            <a:srgbClr val="FFEFD7"/>
          </a:solidFill>
          <a:ln>
            <a:solidFill>
              <a:srgbClr val="F689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TextBox 92"/>
          <p:cNvSpPr txBox="1"/>
          <p:nvPr/>
        </p:nvSpPr>
        <p:spPr>
          <a:xfrm>
            <a:off x="533400" y="5791200"/>
            <a:ext cx="5638800" cy="830997"/>
          </a:xfrm>
          <a:prstGeom prst="rect">
            <a:avLst/>
          </a:prstGeom>
          <a:noFill/>
        </p:spPr>
        <p:txBody>
          <a:bodyPr wrap="square" rtlCol="0">
            <a:spAutoFit/>
          </a:bodyPr>
          <a:lstStyle/>
          <a:p>
            <a:r>
              <a:rPr lang="en-US" i="1" dirty="0" smtClean="0">
                <a:latin typeface="Calibri" panose="020F0502020204030204" pitchFamily="34" charset="0"/>
              </a:rPr>
              <a:t>Unknown text</a:t>
            </a:r>
            <a:r>
              <a:rPr lang="en-US" dirty="0" smtClean="0">
                <a:latin typeface="Calibri" panose="020F0502020204030204" pitchFamily="34" charset="0"/>
              </a:rPr>
              <a:t>: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3, 	</a:t>
            </a:r>
            <a:r>
              <a:rPr lang="en-US" dirty="0" smtClean="0">
                <a:solidFill>
                  <a:srgbClr val="009900"/>
                </a:solidFill>
                <a:latin typeface="Calibri" panose="020F0502020204030204" pitchFamily="34" charset="0"/>
              </a:rPr>
              <a:t>"</a:t>
            </a:r>
            <a:r>
              <a:rPr lang="en-US" dirty="0">
                <a:solidFill>
                  <a:srgbClr val="009900"/>
                </a:solidFill>
                <a:latin typeface="Calibri" panose="020F0502020204030204" pitchFamily="34" charset="0"/>
              </a:rPr>
              <a:t>potter"</a:t>
            </a:r>
            <a:r>
              <a:rPr lang="en-US" dirty="0">
                <a:latin typeface="Calibri" panose="020F0502020204030204" pitchFamily="34" charset="0"/>
              </a:rPr>
              <a:t>: 2,</a:t>
            </a:r>
            <a:endParaRPr lang="en-US" dirty="0" smtClean="0">
              <a:latin typeface="Calibri" panose="020F0502020204030204" pitchFamily="34" charset="0"/>
            </a:endParaRPr>
          </a:p>
          <a:p>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"thou"</a:t>
            </a:r>
            <a:r>
              <a:rPr lang="en-US" dirty="0" smtClean="0">
                <a:latin typeface="Calibri" panose="020F0502020204030204" pitchFamily="34" charset="0"/>
              </a:rPr>
              <a:t>: 1, </a:t>
            </a:r>
            <a:r>
              <a:rPr lang="en-US" dirty="0" smtClean="0">
                <a:solidFill>
                  <a:srgbClr val="009900"/>
                </a:solidFill>
                <a:latin typeface="Calibri" panose="020F0502020204030204" pitchFamily="34" charset="0"/>
              </a:rPr>
              <a:t>     "</a:t>
            </a:r>
            <a:r>
              <a:rPr lang="en-US" dirty="0">
                <a:solidFill>
                  <a:srgbClr val="009900"/>
                </a:solidFill>
                <a:latin typeface="Calibri" panose="020F0502020204030204" pitchFamily="34" charset="0"/>
              </a:rPr>
              <a:t>spam</a:t>
            </a:r>
            <a:r>
              <a:rPr lang="en-US" dirty="0" smtClean="0">
                <a:solidFill>
                  <a:srgbClr val="009900"/>
                </a:solidFill>
                <a:latin typeface="Calibri" panose="020F0502020204030204" pitchFamily="34" charset="0"/>
              </a:rPr>
              <a:t>"</a:t>
            </a:r>
            <a:r>
              <a:rPr lang="en-US" dirty="0" smtClean="0">
                <a:latin typeface="Calibri" panose="020F0502020204030204" pitchFamily="34" charset="0"/>
              </a:rPr>
              <a:t>:  </a:t>
            </a:r>
            <a:r>
              <a:rPr lang="en-US" dirty="0">
                <a:latin typeface="Calibri" panose="020F0502020204030204" pitchFamily="34" charset="0"/>
              </a:rPr>
              <a:t>4 }</a:t>
            </a:r>
            <a:endParaRPr lang="en-US" dirty="0" smtClean="0">
              <a:latin typeface="Calibri" panose="020F0502020204030204" pitchFamily="34" charset="0"/>
            </a:endParaRPr>
          </a:p>
        </p:txBody>
      </p:sp>
      <p:cxnSp>
        <p:nvCxnSpPr>
          <p:cNvPr id="9" name="Straight Arrow Connector 8"/>
          <p:cNvCxnSpPr/>
          <p:nvPr/>
        </p:nvCxnSpPr>
        <p:spPr>
          <a:xfrm flipH="1" flipV="1">
            <a:off x="1491916" y="4920916"/>
            <a:ext cx="1516726" cy="870284"/>
          </a:xfrm>
          <a:prstGeom prst="straightConnector1">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flipH="1" flipV="1">
            <a:off x="3416968" y="4957011"/>
            <a:ext cx="1179096" cy="858253"/>
          </a:xfrm>
          <a:prstGeom prst="straightConnector1">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116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4800600" y="1014664"/>
            <a:ext cx="3581400" cy="1828800"/>
          </a:xfrm>
          <a:prstGeom prst="roundRect">
            <a:avLst/>
          </a:prstGeom>
          <a:solidFill>
            <a:srgbClr val="CCECFF"/>
          </a:solidFill>
          <a:ln>
            <a:solidFill>
              <a:srgbClr val="000AF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ounded Rectangle 1"/>
          <p:cNvSpPr/>
          <p:nvPr/>
        </p:nvSpPr>
        <p:spPr>
          <a:xfrm>
            <a:off x="457200" y="1014664"/>
            <a:ext cx="3581400" cy="1828800"/>
          </a:xfrm>
          <a:prstGeom prst="roundRect">
            <a:avLst/>
          </a:prstGeom>
          <a:solidFill>
            <a:srgbClr val="FFEFD7"/>
          </a:solidFill>
          <a:ln>
            <a:solidFill>
              <a:srgbClr val="F689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 Box 5"/>
          <p:cNvSpPr txBox="1">
            <a:spLocks noChangeArrowheads="1"/>
          </p:cNvSpPr>
          <p:nvPr/>
        </p:nvSpPr>
        <p:spPr bwMode="auto">
          <a:xfrm>
            <a:off x="304800" y="182562"/>
            <a:ext cx="4114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4200" dirty="0" smtClean="0">
                <a:latin typeface="Cambria" panose="02040503050406030204" pitchFamily="18" charset="0"/>
              </a:rPr>
              <a:t>Model </a:t>
            </a:r>
            <a:r>
              <a:rPr lang="en-US" altLang="en-US" sz="4200" i="1" dirty="0" smtClean="0">
                <a:latin typeface="Cambria" panose="02040503050406030204" pitchFamily="18" charset="0"/>
              </a:rPr>
              <a:t>matching</a:t>
            </a:r>
            <a:endParaRPr lang="en-US" altLang="en-US" sz="4200" b="1" i="1" dirty="0">
              <a:latin typeface="Cambria" panose="02040503050406030204" pitchFamily="18" charset="0"/>
            </a:endParaRPr>
          </a:p>
        </p:txBody>
      </p:sp>
      <p:sp>
        <p:nvSpPr>
          <p:cNvPr id="4" name="Text Box 23"/>
          <p:cNvSpPr txBox="1">
            <a:spLocks noChangeArrowheads="1"/>
          </p:cNvSpPr>
          <p:nvPr/>
        </p:nvSpPr>
        <p:spPr bwMode="auto">
          <a:xfrm>
            <a:off x="5257800" y="169078"/>
            <a:ext cx="3080084" cy="707886"/>
          </a:xfrm>
          <a:prstGeom prst="rect">
            <a:avLst/>
          </a:prstGeom>
          <a:solidFill>
            <a:schemeClr val="bg1">
              <a:lumMod val="95000"/>
            </a:schemeClr>
          </a:solidFill>
          <a:ln>
            <a:noFill/>
          </a:ln>
          <a:extLst/>
        </p:spPr>
        <p:txBody>
          <a:bodyPr wrap="square">
            <a:spAutoFit/>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indent="0" algn="ctr" eaLnBrk="1" hangingPunct="1">
              <a:spcBef>
                <a:spcPct val="50000"/>
              </a:spcBef>
            </a:pPr>
            <a:r>
              <a:rPr lang="en-US" altLang="en-US" sz="2000" dirty="0" smtClean="0">
                <a:solidFill>
                  <a:srgbClr val="000000"/>
                </a:solidFill>
                <a:latin typeface="Cambria" panose="02040503050406030204" pitchFamily="18" charset="0"/>
              </a:rPr>
              <a:t>Suppose we have two </a:t>
            </a:r>
            <a:r>
              <a:rPr lang="en-US" altLang="en-US" sz="2000" b="1" i="1" dirty="0" smtClean="0">
                <a:solidFill>
                  <a:srgbClr val="000000"/>
                </a:solidFill>
                <a:latin typeface="Cambria" panose="02040503050406030204" pitchFamily="18" charset="0"/>
              </a:rPr>
              <a:t>normalized models</a:t>
            </a:r>
            <a:r>
              <a:rPr lang="en-US" altLang="en-US" sz="2000" dirty="0" smtClean="0">
                <a:solidFill>
                  <a:srgbClr val="000000"/>
                </a:solidFill>
                <a:latin typeface="Cambria" panose="02040503050406030204" pitchFamily="18" charset="0"/>
              </a:rPr>
              <a:t>:</a:t>
            </a:r>
            <a:endParaRPr lang="en-US" altLang="en-US" sz="2000" dirty="0">
              <a:solidFill>
                <a:srgbClr val="000000"/>
              </a:solidFill>
              <a:latin typeface="Cambria" panose="02040503050406030204" pitchFamily="18" charset="0"/>
            </a:endParaRPr>
          </a:p>
        </p:txBody>
      </p:sp>
      <p:grpSp>
        <p:nvGrpSpPr>
          <p:cNvPr id="13" name="Group 15"/>
          <p:cNvGrpSpPr>
            <a:grpSpLocks/>
          </p:cNvGrpSpPr>
          <p:nvPr/>
        </p:nvGrpSpPr>
        <p:grpSpPr bwMode="auto">
          <a:xfrm>
            <a:off x="8521673" y="6285029"/>
            <a:ext cx="533064" cy="483708"/>
            <a:chOff x="2928" y="1051"/>
            <a:chExt cx="840" cy="957"/>
          </a:xfrm>
        </p:grpSpPr>
        <p:sp>
          <p:nvSpPr>
            <p:cNvPr id="14" name="Freeform 16"/>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15" name="Oval 1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6" name="Oval 1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7" name="Oval 1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8" name="Oval 2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9" name="Oval 2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4" name="Oval 2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5" name="Oval 2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6" name="AutoShape 2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7" name="Freeform 2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28" name="Freeform 2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29" name="Freeform 2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30" name="Freeform 2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31" name="Text Box 5"/>
          <p:cNvSpPr txBox="1">
            <a:spLocks noChangeArrowheads="1"/>
          </p:cNvSpPr>
          <p:nvPr/>
        </p:nvSpPr>
        <p:spPr bwMode="auto">
          <a:xfrm>
            <a:off x="7696200" y="5943600"/>
            <a:ext cx="11137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dirty="0" smtClean="0">
                <a:solidFill>
                  <a:srgbClr val="000000"/>
                </a:solidFill>
                <a:latin typeface="Cambria" panose="02040503050406030204" pitchFamily="18" charset="0"/>
              </a:rPr>
              <a:t>I've got near-zero ideas on this one!</a:t>
            </a:r>
            <a:endParaRPr lang="en-US" altLang="en-US" sz="900" dirty="0">
              <a:solidFill>
                <a:srgbClr val="000000"/>
              </a:solidFill>
              <a:latin typeface="Cambria" panose="02040503050406030204" pitchFamily="18" charset="0"/>
            </a:endParaRPr>
          </a:p>
        </p:txBody>
      </p:sp>
      <p:sp>
        <p:nvSpPr>
          <p:cNvPr id="32" name="TextBox 31"/>
          <p:cNvSpPr txBox="1"/>
          <p:nvPr/>
        </p:nvSpPr>
        <p:spPr>
          <a:xfrm>
            <a:off x="685800" y="1295400"/>
            <a:ext cx="2819400" cy="1200329"/>
          </a:xfrm>
          <a:prstGeom prst="rect">
            <a:avLst/>
          </a:prstGeom>
          <a:noFill/>
        </p:spPr>
        <p:txBody>
          <a:bodyPr wrap="square" rtlCol="0">
            <a:spAutoFit/>
          </a:bodyPr>
          <a:lstStyle/>
          <a:p>
            <a:pPr algn="ctr"/>
            <a:r>
              <a:rPr lang="en-US" dirty="0" smtClean="0">
                <a:latin typeface="Calibri" panose="020F0502020204030204" pitchFamily="34" charset="0"/>
              </a:rPr>
              <a:t>WS: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a:t>
            </a:r>
            <a:r>
              <a:rPr lang="en-US" dirty="0">
                <a:latin typeface="Calibri" panose="020F0502020204030204" pitchFamily="34" charset="0"/>
              </a:rPr>
              <a:t> </a:t>
            </a:r>
            <a:r>
              <a:rPr lang="en-US" dirty="0" smtClean="0">
                <a:solidFill>
                  <a:srgbClr val="000AF9"/>
                </a:solidFill>
                <a:latin typeface="Calibri" panose="020F0502020204030204" pitchFamily="34" charset="0"/>
              </a:rPr>
              <a:t>0.50</a:t>
            </a:r>
            <a:r>
              <a:rPr lang="en-US" dirty="0" smtClean="0">
                <a:latin typeface="Calibri" panose="020F0502020204030204" pitchFamily="34" charset="0"/>
              </a:rPr>
              <a:t>, </a:t>
            </a:r>
          </a:p>
          <a:p>
            <a:pPr algn="ctr"/>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"spell"</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0.08</a:t>
            </a:r>
            <a:r>
              <a:rPr lang="en-US" dirty="0" smtClean="0">
                <a:latin typeface="Calibri" panose="020F0502020204030204" pitchFamily="34" charset="0"/>
              </a:rPr>
              <a:t>, </a:t>
            </a:r>
          </a:p>
          <a:p>
            <a:pPr algn="ctr"/>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"thou"</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0.42</a:t>
            </a:r>
            <a:r>
              <a:rPr lang="en-US" dirty="0" smtClean="0">
                <a:latin typeface="Calibri" panose="020F0502020204030204" pitchFamily="34" charset="0"/>
              </a:rPr>
              <a:t> }</a:t>
            </a:r>
            <a:endParaRPr lang="en-US" dirty="0">
              <a:latin typeface="Calibri" panose="020F0502020204030204" pitchFamily="34" charset="0"/>
            </a:endParaRPr>
          </a:p>
        </p:txBody>
      </p:sp>
      <p:sp>
        <p:nvSpPr>
          <p:cNvPr id="33" name="TextBox 32"/>
          <p:cNvSpPr txBox="1"/>
          <p:nvPr/>
        </p:nvSpPr>
        <p:spPr>
          <a:xfrm>
            <a:off x="5137484" y="1295400"/>
            <a:ext cx="3352800" cy="1200329"/>
          </a:xfrm>
          <a:prstGeom prst="rect">
            <a:avLst/>
          </a:prstGeom>
          <a:noFill/>
        </p:spPr>
        <p:txBody>
          <a:bodyPr wrap="square" rtlCol="0">
            <a:spAutoFit/>
          </a:bodyPr>
          <a:lstStyle/>
          <a:p>
            <a:r>
              <a:rPr lang="en-US" dirty="0" smtClean="0">
                <a:latin typeface="Calibri" panose="020F0502020204030204" pitchFamily="34" charset="0"/>
              </a:rPr>
              <a:t>JKR: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0.025</a:t>
            </a:r>
            <a:r>
              <a:rPr lang="en-US" dirty="0" smtClean="0">
                <a:latin typeface="Calibri" panose="020F0502020204030204" pitchFamily="34" charset="0"/>
              </a:rPr>
              <a:t>, </a:t>
            </a:r>
          </a:p>
          <a:p>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"spell"</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0.275</a:t>
            </a:r>
            <a:r>
              <a:rPr lang="en-US" dirty="0" smtClean="0">
                <a:latin typeface="Calibri" panose="020F0502020204030204" pitchFamily="34" charset="0"/>
              </a:rPr>
              <a:t>,</a:t>
            </a:r>
          </a:p>
          <a:p>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"potter"</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0.700</a:t>
            </a:r>
            <a:r>
              <a:rPr lang="en-US" dirty="0" smtClean="0">
                <a:latin typeface="Calibri" panose="020F0502020204030204" pitchFamily="34" charset="0"/>
              </a:rPr>
              <a:t> }</a:t>
            </a:r>
            <a:endParaRPr lang="en-US" dirty="0">
              <a:latin typeface="Calibri" panose="020F0502020204030204" pitchFamily="34" charset="0"/>
            </a:endParaRPr>
          </a:p>
        </p:txBody>
      </p:sp>
      <p:sp>
        <p:nvSpPr>
          <p:cNvPr id="39" name="Rounded Rectangle 38"/>
          <p:cNvSpPr/>
          <p:nvPr/>
        </p:nvSpPr>
        <p:spPr>
          <a:xfrm>
            <a:off x="304800" y="3447361"/>
            <a:ext cx="8434516" cy="1440008"/>
          </a:xfrm>
          <a:prstGeom prst="roundRect">
            <a:avLst/>
          </a:prstGeom>
          <a:solidFill>
            <a:srgbClr val="FFE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1097660"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58" name="Oval 57"/>
          <p:cNvSpPr/>
          <p:nvPr/>
        </p:nvSpPr>
        <p:spPr>
          <a:xfrm>
            <a:off x="1631060"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59" name="Oval 58"/>
          <p:cNvSpPr/>
          <p:nvPr/>
        </p:nvSpPr>
        <p:spPr>
          <a:xfrm>
            <a:off x="2140396"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60" name="Oval 59"/>
          <p:cNvSpPr/>
          <p:nvPr/>
        </p:nvSpPr>
        <p:spPr>
          <a:xfrm>
            <a:off x="2685828"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61" name="Rectangle 60"/>
          <p:cNvSpPr/>
          <p:nvPr/>
        </p:nvSpPr>
        <p:spPr>
          <a:xfrm rot="20163774">
            <a:off x="591178" y="4407040"/>
            <a:ext cx="445378" cy="276999"/>
          </a:xfrm>
          <a:prstGeom prst="rect">
            <a:avLst/>
          </a:prstGeom>
        </p:spPr>
        <p:txBody>
          <a:bodyPr wrap="none">
            <a:spAutoFit/>
          </a:bodyPr>
          <a:lstStyle/>
          <a:p>
            <a:r>
              <a:rPr lang="en-US" sz="1200" dirty="0" smtClean="0">
                <a:latin typeface="Calibri" panose="020F0502020204030204" pitchFamily="34" charset="0"/>
              </a:rPr>
              <a:t>love</a:t>
            </a:r>
            <a:endParaRPr lang="en-US" sz="1200" dirty="0"/>
          </a:p>
        </p:txBody>
      </p:sp>
      <p:sp>
        <p:nvSpPr>
          <p:cNvPr id="62" name="Rectangle 61"/>
          <p:cNvSpPr/>
          <p:nvPr/>
        </p:nvSpPr>
        <p:spPr>
          <a:xfrm rot="20163774">
            <a:off x="1118161" y="4407040"/>
            <a:ext cx="445378" cy="276999"/>
          </a:xfrm>
          <a:prstGeom prst="rect">
            <a:avLst/>
          </a:prstGeom>
        </p:spPr>
        <p:txBody>
          <a:bodyPr wrap="none">
            <a:spAutoFit/>
          </a:bodyPr>
          <a:lstStyle/>
          <a:p>
            <a:r>
              <a:rPr lang="en-US" sz="1200" dirty="0" smtClean="0">
                <a:latin typeface="Calibri" panose="020F0502020204030204" pitchFamily="34" charset="0"/>
              </a:rPr>
              <a:t>love</a:t>
            </a:r>
            <a:endParaRPr lang="en-US" sz="1200" dirty="0"/>
          </a:p>
        </p:txBody>
      </p:sp>
      <p:sp>
        <p:nvSpPr>
          <p:cNvPr id="63" name="Rectangle 62"/>
          <p:cNvSpPr/>
          <p:nvPr/>
        </p:nvSpPr>
        <p:spPr>
          <a:xfrm rot="20163774">
            <a:off x="1623489" y="4407040"/>
            <a:ext cx="445378" cy="276999"/>
          </a:xfrm>
          <a:prstGeom prst="rect">
            <a:avLst/>
          </a:prstGeom>
        </p:spPr>
        <p:txBody>
          <a:bodyPr wrap="none">
            <a:spAutoFit/>
          </a:bodyPr>
          <a:lstStyle/>
          <a:p>
            <a:r>
              <a:rPr lang="en-US" sz="1200" dirty="0" smtClean="0">
                <a:latin typeface="Calibri" panose="020F0502020204030204" pitchFamily="34" charset="0"/>
              </a:rPr>
              <a:t>love</a:t>
            </a:r>
            <a:endParaRPr lang="en-US" sz="1200" dirty="0"/>
          </a:p>
        </p:txBody>
      </p:sp>
      <p:sp>
        <p:nvSpPr>
          <p:cNvPr id="64" name="Rectangle 63"/>
          <p:cNvSpPr/>
          <p:nvPr/>
        </p:nvSpPr>
        <p:spPr>
          <a:xfrm rot="20163774">
            <a:off x="2172650" y="4407040"/>
            <a:ext cx="478016" cy="276999"/>
          </a:xfrm>
          <a:prstGeom prst="rect">
            <a:avLst/>
          </a:prstGeom>
        </p:spPr>
        <p:txBody>
          <a:bodyPr wrap="none">
            <a:spAutoFit/>
          </a:bodyPr>
          <a:lstStyle/>
          <a:p>
            <a:r>
              <a:rPr lang="en-US" sz="1200" dirty="0" smtClean="0">
                <a:latin typeface="Calibri" panose="020F0502020204030204" pitchFamily="34" charset="0"/>
              </a:rPr>
              <a:t>thou</a:t>
            </a:r>
            <a:endParaRPr lang="en-US" sz="1200" dirty="0"/>
          </a:p>
        </p:txBody>
      </p:sp>
      <p:sp>
        <p:nvSpPr>
          <p:cNvPr id="65" name="Rectangle 64"/>
          <p:cNvSpPr/>
          <p:nvPr/>
        </p:nvSpPr>
        <p:spPr>
          <a:xfrm rot="20163774">
            <a:off x="2785372" y="4407040"/>
            <a:ext cx="575157" cy="276999"/>
          </a:xfrm>
          <a:prstGeom prst="rect">
            <a:avLst/>
          </a:prstGeom>
        </p:spPr>
        <p:txBody>
          <a:bodyPr wrap="none">
            <a:spAutoFit/>
          </a:bodyPr>
          <a:lstStyle/>
          <a:p>
            <a:r>
              <a:rPr lang="en-US" sz="1200" dirty="0" smtClean="0">
                <a:latin typeface="Calibri" panose="020F0502020204030204" pitchFamily="34" charset="0"/>
              </a:rPr>
              <a:t>potter</a:t>
            </a:r>
            <a:endParaRPr lang="en-US" sz="1200" dirty="0"/>
          </a:p>
        </p:txBody>
      </p:sp>
      <p:sp>
        <p:nvSpPr>
          <p:cNvPr id="66" name="Rectangle 65"/>
          <p:cNvSpPr/>
          <p:nvPr/>
        </p:nvSpPr>
        <p:spPr>
          <a:xfrm rot="20163774">
            <a:off x="3308151" y="4407040"/>
            <a:ext cx="575157" cy="276999"/>
          </a:xfrm>
          <a:prstGeom prst="rect">
            <a:avLst/>
          </a:prstGeom>
        </p:spPr>
        <p:txBody>
          <a:bodyPr wrap="none">
            <a:spAutoFit/>
          </a:bodyPr>
          <a:lstStyle/>
          <a:p>
            <a:r>
              <a:rPr lang="en-US" sz="1200" dirty="0" smtClean="0">
                <a:latin typeface="Calibri" panose="020F0502020204030204" pitchFamily="34" charset="0"/>
              </a:rPr>
              <a:t>potter</a:t>
            </a:r>
            <a:endParaRPr lang="en-US" sz="1200" dirty="0"/>
          </a:p>
        </p:txBody>
      </p:sp>
      <p:sp>
        <p:nvSpPr>
          <p:cNvPr id="67" name="Rectangle 66"/>
          <p:cNvSpPr/>
          <p:nvPr/>
        </p:nvSpPr>
        <p:spPr>
          <a:xfrm rot="20163774">
            <a:off x="3896223" y="4407040"/>
            <a:ext cx="522900" cy="276999"/>
          </a:xfrm>
          <a:prstGeom prst="rect">
            <a:avLst/>
          </a:prstGeom>
        </p:spPr>
        <p:txBody>
          <a:bodyPr wrap="none">
            <a:spAutoFit/>
          </a:bodyPr>
          <a:lstStyle/>
          <a:p>
            <a:r>
              <a:rPr lang="en-US" sz="1200" dirty="0" smtClean="0">
                <a:latin typeface="Calibri" panose="020F0502020204030204" pitchFamily="34" charset="0"/>
              </a:rPr>
              <a:t>spam</a:t>
            </a:r>
            <a:endParaRPr lang="en-US" sz="1200" dirty="0"/>
          </a:p>
        </p:txBody>
      </p:sp>
      <p:sp>
        <p:nvSpPr>
          <p:cNvPr id="68" name="Rectangle 67"/>
          <p:cNvSpPr/>
          <p:nvPr/>
        </p:nvSpPr>
        <p:spPr>
          <a:xfrm rot="20163774">
            <a:off x="4384880" y="4407040"/>
            <a:ext cx="522900" cy="276999"/>
          </a:xfrm>
          <a:prstGeom prst="rect">
            <a:avLst/>
          </a:prstGeom>
        </p:spPr>
        <p:txBody>
          <a:bodyPr wrap="none">
            <a:spAutoFit/>
          </a:bodyPr>
          <a:lstStyle/>
          <a:p>
            <a:r>
              <a:rPr lang="en-US" sz="1200" dirty="0" smtClean="0">
                <a:latin typeface="Calibri" panose="020F0502020204030204" pitchFamily="34" charset="0"/>
              </a:rPr>
              <a:t>spam</a:t>
            </a:r>
            <a:endParaRPr lang="en-US" sz="1200" dirty="0"/>
          </a:p>
        </p:txBody>
      </p:sp>
      <p:sp>
        <p:nvSpPr>
          <p:cNvPr id="69" name="Rectangle 68"/>
          <p:cNvSpPr/>
          <p:nvPr/>
        </p:nvSpPr>
        <p:spPr>
          <a:xfrm rot="20163774">
            <a:off x="4872802" y="4407040"/>
            <a:ext cx="522900" cy="276999"/>
          </a:xfrm>
          <a:prstGeom prst="rect">
            <a:avLst/>
          </a:prstGeom>
        </p:spPr>
        <p:txBody>
          <a:bodyPr wrap="none">
            <a:spAutoFit/>
          </a:bodyPr>
          <a:lstStyle/>
          <a:p>
            <a:r>
              <a:rPr lang="en-US" sz="1200" dirty="0" smtClean="0">
                <a:latin typeface="Calibri" panose="020F0502020204030204" pitchFamily="34" charset="0"/>
              </a:rPr>
              <a:t>spam</a:t>
            </a:r>
            <a:endParaRPr lang="en-US" sz="1200" dirty="0"/>
          </a:p>
        </p:txBody>
      </p:sp>
      <p:sp>
        <p:nvSpPr>
          <p:cNvPr id="70" name="Rectangle 69"/>
          <p:cNvSpPr/>
          <p:nvPr/>
        </p:nvSpPr>
        <p:spPr>
          <a:xfrm rot="20163774">
            <a:off x="5344023" y="4407040"/>
            <a:ext cx="522900" cy="276999"/>
          </a:xfrm>
          <a:prstGeom prst="rect">
            <a:avLst/>
          </a:prstGeom>
        </p:spPr>
        <p:txBody>
          <a:bodyPr wrap="none">
            <a:spAutoFit/>
          </a:bodyPr>
          <a:lstStyle/>
          <a:p>
            <a:r>
              <a:rPr lang="en-US" sz="1200" dirty="0" smtClean="0">
                <a:latin typeface="Calibri" panose="020F0502020204030204" pitchFamily="34" charset="0"/>
              </a:rPr>
              <a:t>spam</a:t>
            </a:r>
            <a:endParaRPr lang="en-US" sz="1200" dirty="0"/>
          </a:p>
        </p:txBody>
      </p:sp>
      <p:sp>
        <p:nvSpPr>
          <p:cNvPr id="71" name="TextBox 70"/>
          <p:cNvSpPr txBox="1"/>
          <p:nvPr/>
        </p:nvSpPr>
        <p:spPr>
          <a:xfrm>
            <a:off x="5953662" y="3656145"/>
            <a:ext cx="533400" cy="923330"/>
          </a:xfrm>
          <a:prstGeom prst="rect">
            <a:avLst/>
          </a:prstGeom>
          <a:noFill/>
        </p:spPr>
        <p:txBody>
          <a:bodyPr wrap="square" rtlCol="0">
            <a:spAutoFit/>
          </a:bodyPr>
          <a:lstStyle/>
          <a:p>
            <a:r>
              <a:rPr lang="en-US" sz="5400" dirty="0" smtClean="0">
                <a:latin typeface="Calibri" panose="020F0502020204030204" pitchFamily="34" charset="0"/>
              </a:rPr>
              <a:t>=</a:t>
            </a:r>
            <a:endParaRPr lang="en-US" sz="5400" dirty="0">
              <a:latin typeface="Calibri" panose="020F0502020204030204" pitchFamily="34" charset="0"/>
            </a:endParaRPr>
          </a:p>
        </p:txBody>
      </p:sp>
      <p:sp>
        <p:nvSpPr>
          <p:cNvPr id="72" name="TextBox 71"/>
          <p:cNvSpPr txBox="1"/>
          <p:nvPr/>
        </p:nvSpPr>
        <p:spPr>
          <a:xfrm>
            <a:off x="6668854" y="3887441"/>
            <a:ext cx="1841862" cy="584775"/>
          </a:xfrm>
          <a:prstGeom prst="rect">
            <a:avLst/>
          </a:prstGeom>
          <a:solidFill>
            <a:schemeClr val="bg1"/>
          </a:solidFill>
          <a:ln w="28575">
            <a:solidFill>
              <a:schemeClr val="bg1"/>
            </a:solidFill>
          </a:ln>
        </p:spPr>
        <p:txBody>
          <a:bodyPr wrap="square" rtlCol="0">
            <a:spAutoFit/>
          </a:bodyPr>
          <a:lstStyle/>
          <a:p>
            <a:pPr algn="ctr"/>
            <a:r>
              <a:rPr lang="en-US" sz="3200" dirty="0" smtClean="0">
                <a:latin typeface="Calibri" panose="020F0502020204030204" pitchFamily="34" charset="0"/>
              </a:rPr>
              <a:t>0.0525</a:t>
            </a:r>
            <a:endParaRPr lang="en-US" sz="3200" dirty="0">
              <a:latin typeface="Calibri" panose="020F0502020204030204" pitchFamily="34" charset="0"/>
            </a:endParaRPr>
          </a:p>
        </p:txBody>
      </p:sp>
      <p:sp>
        <p:nvSpPr>
          <p:cNvPr id="74" name="Oval 73"/>
          <p:cNvSpPr/>
          <p:nvPr/>
        </p:nvSpPr>
        <p:spPr>
          <a:xfrm>
            <a:off x="3326790"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75" name="Oval 74"/>
          <p:cNvSpPr/>
          <p:nvPr/>
        </p:nvSpPr>
        <p:spPr>
          <a:xfrm>
            <a:off x="3864544"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76" name="Oval 75"/>
          <p:cNvSpPr/>
          <p:nvPr/>
        </p:nvSpPr>
        <p:spPr>
          <a:xfrm>
            <a:off x="4397944"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77" name="Oval 76"/>
          <p:cNvSpPr/>
          <p:nvPr/>
        </p:nvSpPr>
        <p:spPr>
          <a:xfrm>
            <a:off x="4881270"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78" name="Oval 77"/>
          <p:cNvSpPr/>
          <p:nvPr/>
        </p:nvSpPr>
        <p:spPr>
          <a:xfrm>
            <a:off x="5362418"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3" name="Rectangle 2"/>
          <p:cNvSpPr/>
          <p:nvPr/>
        </p:nvSpPr>
        <p:spPr>
          <a:xfrm>
            <a:off x="590378" y="4019241"/>
            <a:ext cx="479619" cy="369332"/>
          </a:xfrm>
          <a:prstGeom prst="rect">
            <a:avLst/>
          </a:prstGeom>
        </p:spPr>
        <p:txBody>
          <a:bodyPr wrap="none">
            <a:spAutoFit/>
          </a:bodyPr>
          <a:lstStyle/>
          <a:p>
            <a:pPr algn="ctr"/>
            <a:r>
              <a:rPr lang="en-US" sz="1800" b="1" dirty="0" smtClean="0">
                <a:solidFill>
                  <a:srgbClr val="000AF9"/>
                </a:solidFill>
                <a:latin typeface="Calibri" panose="020F0502020204030204" pitchFamily="34" charset="0"/>
              </a:rPr>
              <a:t>.</a:t>
            </a:r>
            <a:r>
              <a:rPr lang="en-US" sz="1800" b="1" dirty="0">
                <a:solidFill>
                  <a:srgbClr val="000AF9"/>
                </a:solidFill>
                <a:latin typeface="Calibri" panose="020F0502020204030204" pitchFamily="34" charset="0"/>
              </a:rPr>
              <a:t>50</a:t>
            </a:r>
            <a:endParaRPr lang="en-US" sz="1800" b="1" dirty="0">
              <a:latin typeface="Calibri" panose="020F0502020204030204" pitchFamily="34" charset="0"/>
            </a:endParaRPr>
          </a:p>
        </p:txBody>
      </p:sp>
      <p:sp>
        <p:nvSpPr>
          <p:cNvPr id="79" name="Rectangle 78"/>
          <p:cNvSpPr/>
          <p:nvPr/>
        </p:nvSpPr>
        <p:spPr>
          <a:xfrm>
            <a:off x="1127786" y="4019241"/>
            <a:ext cx="479619" cy="369332"/>
          </a:xfrm>
          <a:prstGeom prst="rect">
            <a:avLst/>
          </a:prstGeom>
        </p:spPr>
        <p:txBody>
          <a:bodyPr wrap="none">
            <a:spAutoFit/>
          </a:bodyPr>
          <a:lstStyle/>
          <a:p>
            <a:pPr algn="ctr"/>
            <a:r>
              <a:rPr lang="en-US" sz="1800" b="1" dirty="0" smtClean="0">
                <a:solidFill>
                  <a:srgbClr val="000AF9"/>
                </a:solidFill>
                <a:latin typeface="Calibri" panose="020F0502020204030204" pitchFamily="34" charset="0"/>
              </a:rPr>
              <a:t>.</a:t>
            </a:r>
            <a:r>
              <a:rPr lang="en-US" sz="1800" b="1" dirty="0">
                <a:solidFill>
                  <a:srgbClr val="000AF9"/>
                </a:solidFill>
                <a:latin typeface="Calibri" panose="020F0502020204030204" pitchFamily="34" charset="0"/>
              </a:rPr>
              <a:t>50</a:t>
            </a:r>
            <a:endParaRPr lang="en-US" sz="1800" b="1" dirty="0">
              <a:latin typeface="Calibri" panose="020F0502020204030204" pitchFamily="34" charset="0"/>
            </a:endParaRPr>
          </a:p>
        </p:txBody>
      </p:sp>
      <p:sp>
        <p:nvSpPr>
          <p:cNvPr id="80" name="Rectangle 79"/>
          <p:cNvSpPr/>
          <p:nvPr/>
        </p:nvSpPr>
        <p:spPr>
          <a:xfrm>
            <a:off x="1645146" y="4019241"/>
            <a:ext cx="479619" cy="369332"/>
          </a:xfrm>
          <a:prstGeom prst="rect">
            <a:avLst/>
          </a:prstGeom>
        </p:spPr>
        <p:txBody>
          <a:bodyPr wrap="none">
            <a:spAutoFit/>
          </a:bodyPr>
          <a:lstStyle/>
          <a:p>
            <a:pPr algn="ctr"/>
            <a:r>
              <a:rPr lang="en-US" sz="1800" b="1" dirty="0" smtClean="0">
                <a:solidFill>
                  <a:srgbClr val="000AF9"/>
                </a:solidFill>
                <a:latin typeface="Calibri" panose="020F0502020204030204" pitchFamily="34" charset="0"/>
              </a:rPr>
              <a:t>.</a:t>
            </a:r>
            <a:r>
              <a:rPr lang="en-US" sz="1800" b="1" dirty="0">
                <a:solidFill>
                  <a:srgbClr val="000AF9"/>
                </a:solidFill>
                <a:latin typeface="Calibri" panose="020F0502020204030204" pitchFamily="34" charset="0"/>
              </a:rPr>
              <a:t>50</a:t>
            </a:r>
            <a:endParaRPr lang="en-US" sz="1800" b="1" dirty="0">
              <a:latin typeface="Calibri" panose="020F0502020204030204" pitchFamily="34" charset="0"/>
            </a:endParaRPr>
          </a:p>
        </p:txBody>
      </p:sp>
      <p:sp>
        <p:nvSpPr>
          <p:cNvPr id="81" name="Rectangle 80"/>
          <p:cNvSpPr/>
          <p:nvPr/>
        </p:nvSpPr>
        <p:spPr>
          <a:xfrm>
            <a:off x="2214628" y="4019241"/>
            <a:ext cx="479619" cy="369332"/>
          </a:xfrm>
          <a:prstGeom prst="rect">
            <a:avLst/>
          </a:prstGeom>
        </p:spPr>
        <p:txBody>
          <a:bodyPr wrap="none">
            <a:spAutoFit/>
          </a:bodyPr>
          <a:lstStyle/>
          <a:p>
            <a:pPr algn="ctr"/>
            <a:r>
              <a:rPr lang="en-US" sz="1800" b="1" dirty="0" smtClean="0">
                <a:solidFill>
                  <a:srgbClr val="000AF9"/>
                </a:solidFill>
                <a:latin typeface="Calibri" panose="020F0502020204030204" pitchFamily="34" charset="0"/>
              </a:rPr>
              <a:t>.42</a:t>
            </a:r>
            <a:endParaRPr lang="en-US" sz="1800" b="1" dirty="0">
              <a:latin typeface="Calibri" panose="020F0502020204030204" pitchFamily="34" charset="0"/>
            </a:endParaRPr>
          </a:p>
        </p:txBody>
      </p:sp>
      <p:sp>
        <p:nvSpPr>
          <p:cNvPr id="82" name="Rectangle 81"/>
          <p:cNvSpPr/>
          <p:nvPr/>
        </p:nvSpPr>
        <p:spPr>
          <a:xfrm>
            <a:off x="2857799" y="4019241"/>
            <a:ext cx="301686" cy="369332"/>
          </a:xfrm>
          <a:prstGeom prst="rect">
            <a:avLst/>
          </a:prstGeom>
        </p:spPr>
        <p:txBody>
          <a:bodyPr wrap="none">
            <a:spAutoFit/>
          </a:bodyPr>
          <a:lstStyle/>
          <a:p>
            <a:pPr algn="ctr"/>
            <a:r>
              <a:rPr lang="en-US" sz="1800" b="1" dirty="0">
                <a:solidFill>
                  <a:srgbClr val="000AF9"/>
                </a:solidFill>
                <a:latin typeface="Calibri" panose="020F0502020204030204" pitchFamily="34" charset="0"/>
              </a:rPr>
              <a:t>1</a:t>
            </a:r>
            <a:endParaRPr lang="en-US" sz="1800" b="1" dirty="0">
              <a:latin typeface="Calibri" panose="020F0502020204030204" pitchFamily="34" charset="0"/>
            </a:endParaRPr>
          </a:p>
        </p:txBody>
      </p:sp>
      <p:sp>
        <p:nvSpPr>
          <p:cNvPr id="83" name="Rectangle 82"/>
          <p:cNvSpPr/>
          <p:nvPr/>
        </p:nvSpPr>
        <p:spPr>
          <a:xfrm>
            <a:off x="3467399" y="4019241"/>
            <a:ext cx="301686" cy="369332"/>
          </a:xfrm>
          <a:prstGeom prst="rect">
            <a:avLst/>
          </a:prstGeom>
        </p:spPr>
        <p:txBody>
          <a:bodyPr wrap="none">
            <a:spAutoFit/>
          </a:bodyPr>
          <a:lstStyle/>
          <a:p>
            <a:pPr algn="ctr"/>
            <a:r>
              <a:rPr lang="en-US" sz="1800" b="1" dirty="0">
                <a:solidFill>
                  <a:srgbClr val="000AF9"/>
                </a:solidFill>
                <a:latin typeface="Calibri" panose="020F0502020204030204" pitchFamily="34" charset="0"/>
              </a:rPr>
              <a:t>1</a:t>
            </a:r>
            <a:endParaRPr lang="en-US" sz="1800" b="1" dirty="0">
              <a:latin typeface="Calibri" panose="020F0502020204030204" pitchFamily="34" charset="0"/>
            </a:endParaRPr>
          </a:p>
        </p:txBody>
      </p:sp>
      <p:sp>
        <p:nvSpPr>
          <p:cNvPr id="84" name="Rectangle 83"/>
          <p:cNvSpPr/>
          <p:nvPr/>
        </p:nvSpPr>
        <p:spPr>
          <a:xfrm>
            <a:off x="3982422" y="4019241"/>
            <a:ext cx="301686" cy="369332"/>
          </a:xfrm>
          <a:prstGeom prst="rect">
            <a:avLst/>
          </a:prstGeom>
        </p:spPr>
        <p:txBody>
          <a:bodyPr wrap="none">
            <a:spAutoFit/>
          </a:bodyPr>
          <a:lstStyle/>
          <a:p>
            <a:pPr algn="ctr"/>
            <a:r>
              <a:rPr lang="en-US" sz="1800" b="1" dirty="0">
                <a:solidFill>
                  <a:srgbClr val="000AF9"/>
                </a:solidFill>
                <a:latin typeface="Calibri" panose="020F0502020204030204" pitchFamily="34" charset="0"/>
              </a:rPr>
              <a:t>1</a:t>
            </a:r>
            <a:endParaRPr lang="en-US" sz="1800" b="1" dirty="0">
              <a:latin typeface="Calibri" panose="020F0502020204030204" pitchFamily="34" charset="0"/>
            </a:endParaRPr>
          </a:p>
        </p:txBody>
      </p:sp>
      <p:sp>
        <p:nvSpPr>
          <p:cNvPr id="85" name="Rectangle 84"/>
          <p:cNvSpPr/>
          <p:nvPr/>
        </p:nvSpPr>
        <p:spPr>
          <a:xfrm>
            <a:off x="4515822" y="4019241"/>
            <a:ext cx="301686" cy="369332"/>
          </a:xfrm>
          <a:prstGeom prst="rect">
            <a:avLst/>
          </a:prstGeom>
        </p:spPr>
        <p:txBody>
          <a:bodyPr wrap="none">
            <a:spAutoFit/>
          </a:bodyPr>
          <a:lstStyle/>
          <a:p>
            <a:pPr algn="ctr"/>
            <a:r>
              <a:rPr lang="en-US" sz="1800" b="1" dirty="0" smtClean="0">
                <a:solidFill>
                  <a:srgbClr val="000AF9"/>
                </a:solidFill>
                <a:latin typeface="Calibri" panose="020F0502020204030204" pitchFamily="34" charset="0"/>
              </a:rPr>
              <a:t>1</a:t>
            </a:r>
            <a:endParaRPr lang="en-US" sz="1800" b="1" dirty="0">
              <a:latin typeface="Calibri" panose="020F0502020204030204" pitchFamily="34" charset="0"/>
            </a:endParaRPr>
          </a:p>
        </p:txBody>
      </p:sp>
      <p:sp>
        <p:nvSpPr>
          <p:cNvPr id="86" name="Rectangle 85"/>
          <p:cNvSpPr/>
          <p:nvPr/>
        </p:nvSpPr>
        <p:spPr>
          <a:xfrm>
            <a:off x="4991399" y="4019241"/>
            <a:ext cx="301686" cy="369332"/>
          </a:xfrm>
          <a:prstGeom prst="rect">
            <a:avLst/>
          </a:prstGeom>
        </p:spPr>
        <p:txBody>
          <a:bodyPr wrap="none">
            <a:spAutoFit/>
          </a:bodyPr>
          <a:lstStyle/>
          <a:p>
            <a:pPr algn="ctr"/>
            <a:r>
              <a:rPr lang="en-US" sz="1800" b="1" dirty="0" smtClean="0">
                <a:solidFill>
                  <a:srgbClr val="000AF9"/>
                </a:solidFill>
                <a:latin typeface="Calibri" panose="020F0502020204030204" pitchFamily="34" charset="0"/>
              </a:rPr>
              <a:t>1</a:t>
            </a:r>
            <a:endParaRPr lang="en-US" sz="1800" b="1" dirty="0">
              <a:latin typeface="Calibri" panose="020F0502020204030204" pitchFamily="34" charset="0"/>
            </a:endParaRPr>
          </a:p>
        </p:txBody>
      </p:sp>
      <p:sp>
        <p:nvSpPr>
          <p:cNvPr id="87" name="Rectangle 86"/>
          <p:cNvSpPr/>
          <p:nvPr/>
        </p:nvSpPr>
        <p:spPr>
          <a:xfrm>
            <a:off x="5476671" y="4019241"/>
            <a:ext cx="301686" cy="369332"/>
          </a:xfrm>
          <a:prstGeom prst="rect">
            <a:avLst/>
          </a:prstGeom>
        </p:spPr>
        <p:txBody>
          <a:bodyPr wrap="none">
            <a:spAutoFit/>
          </a:bodyPr>
          <a:lstStyle/>
          <a:p>
            <a:pPr algn="ctr"/>
            <a:r>
              <a:rPr lang="en-US" sz="1800" b="1" dirty="0" smtClean="0">
                <a:solidFill>
                  <a:srgbClr val="000AF9"/>
                </a:solidFill>
                <a:latin typeface="Calibri" panose="020F0502020204030204" pitchFamily="34" charset="0"/>
              </a:rPr>
              <a:t>1</a:t>
            </a:r>
            <a:endParaRPr lang="en-US" sz="1800" b="1" dirty="0">
              <a:latin typeface="Calibri" panose="020F0502020204030204" pitchFamily="34" charset="0"/>
            </a:endParaRPr>
          </a:p>
        </p:txBody>
      </p:sp>
      <p:sp>
        <p:nvSpPr>
          <p:cNvPr id="5" name="Right Brace 4"/>
          <p:cNvSpPr/>
          <p:nvPr/>
        </p:nvSpPr>
        <p:spPr>
          <a:xfrm rot="5400000">
            <a:off x="1293801" y="4083301"/>
            <a:ext cx="155597" cy="1371599"/>
          </a:xfrm>
          <a:prstGeom prst="rightBrace">
            <a:avLst>
              <a:gd name="adj1" fmla="val 47511"/>
              <a:gd name="adj2" fmla="val 500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8" name="Right Brace 87"/>
          <p:cNvSpPr/>
          <p:nvPr/>
        </p:nvSpPr>
        <p:spPr>
          <a:xfrm rot="5400000">
            <a:off x="3244550" y="4256052"/>
            <a:ext cx="155597" cy="1026098"/>
          </a:xfrm>
          <a:prstGeom prst="rightBrace">
            <a:avLst>
              <a:gd name="adj1" fmla="val 47511"/>
              <a:gd name="adj2" fmla="val 500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Right Brace 88"/>
          <p:cNvSpPr/>
          <p:nvPr/>
        </p:nvSpPr>
        <p:spPr>
          <a:xfrm rot="5400000">
            <a:off x="4790176" y="3863527"/>
            <a:ext cx="155596" cy="1811147"/>
          </a:xfrm>
          <a:prstGeom prst="rightBrace">
            <a:avLst>
              <a:gd name="adj1" fmla="val 47511"/>
              <a:gd name="adj2" fmla="val 500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 name="Rectangle 89"/>
          <p:cNvSpPr/>
          <p:nvPr/>
        </p:nvSpPr>
        <p:spPr>
          <a:xfrm>
            <a:off x="8025904" y="5031565"/>
            <a:ext cx="506870" cy="369332"/>
          </a:xfrm>
          <a:prstGeom prst="rect">
            <a:avLst/>
          </a:prstGeom>
        </p:spPr>
        <p:txBody>
          <a:bodyPr wrap="none">
            <a:spAutoFit/>
          </a:bodyPr>
          <a:lstStyle/>
          <a:p>
            <a:pPr algn="ctr"/>
            <a:r>
              <a:rPr lang="en-US" sz="1800" b="1" dirty="0" smtClean="0">
                <a:solidFill>
                  <a:srgbClr val="000AF9"/>
                </a:solidFill>
                <a:latin typeface="Calibri" panose="020F0502020204030204" pitchFamily="34" charset="0"/>
              </a:rPr>
              <a:t>???</a:t>
            </a:r>
            <a:endParaRPr lang="en-US" sz="1800" b="1" dirty="0">
              <a:latin typeface="Calibri" panose="020F0502020204030204" pitchFamily="34" charset="0"/>
            </a:endParaRPr>
          </a:p>
        </p:txBody>
      </p:sp>
      <p:sp>
        <p:nvSpPr>
          <p:cNvPr id="91" name="TextBox 90"/>
          <p:cNvSpPr txBox="1"/>
          <p:nvPr/>
        </p:nvSpPr>
        <p:spPr>
          <a:xfrm>
            <a:off x="304800" y="3083461"/>
            <a:ext cx="3709565" cy="646331"/>
          </a:xfrm>
          <a:prstGeom prst="rect">
            <a:avLst/>
          </a:prstGeom>
          <a:solidFill>
            <a:schemeClr val="bg1"/>
          </a:solidFill>
          <a:ln>
            <a:noFill/>
          </a:ln>
        </p:spPr>
        <p:txBody>
          <a:bodyPr wrap="square" rtlCol="0">
            <a:spAutoFit/>
          </a:bodyPr>
          <a:lstStyle/>
          <a:p>
            <a:pPr algn="ctr"/>
            <a:r>
              <a:rPr lang="en-US" sz="1800" dirty="0" smtClean="0">
                <a:latin typeface="Cambria" panose="02040503050406030204" pitchFamily="18" charset="0"/>
              </a:rPr>
              <a:t>The </a:t>
            </a:r>
            <a:r>
              <a:rPr lang="en-US" sz="1800" b="1" i="1" dirty="0" smtClean="0">
                <a:latin typeface="Calibri" panose="020F0502020204030204" pitchFamily="34" charset="0"/>
              </a:rPr>
              <a:t>WS</a:t>
            </a:r>
            <a:r>
              <a:rPr lang="en-US" sz="1800" dirty="0" smtClean="0">
                <a:latin typeface="Cambria" panose="02040503050406030204" pitchFamily="18" charset="0"/>
              </a:rPr>
              <a:t>-based probability of each word in </a:t>
            </a:r>
            <a:r>
              <a:rPr lang="en-US" sz="1800" b="1" i="1" dirty="0" smtClean="0">
                <a:latin typeface="Calibri" panose="020F0502020204030204" pitchFamily="34" charset="0"/>
              </a:rPr>
              <a:t>Unknown text</a:t>
            </a:r>
            <a:endParaRPr lang="en-US" sz="1800" b="1" i="1" dirty="0">
              <a:latin typeface="Calibri" panose="020F0502020204030204" pitchFamily="34" charset="0"/>
            </a:endParaRPr>
          </a:p>
        </p:txBody>
      </p:sp>
      <p:sp>
        <p:nvSpPr>
          <p:cNvPr id="92" name="Down Arrow 91"/>
          <p:cNvSpPr/>
          <p:nvPr/>
        </p:nvSpPr>
        <p:spPr>
          <a:xfrm>
            <a:off x="1232664" y="2634920"/>
            <a:ext cx="367536" cy="509336"/>
          </a:xfrm>
          <a:prstGeom prst="downArrow">
            <a:avLst/>
          </a:prstGeom>
          <a:solidFill>
            <a:srgbClr val="FFEFD7"/>
          </a:solidFill>
          <a:ln>
            <a:solidFill>
              <a:srgbClr val="F689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TextBox 92"/>
          <p:cNvSpPr txBox="1"/>
          <p:nvPr/>
        </p:nvSpPr>
        <p:spPr>
          <a:xfrm>
            <a:off x="533400" y="5791200"/>
            <a:ext cx="5638800" cy="830997"/>
          </a:xfrm>
          <a:prstGeom prst="rect">
            <a:avLst/>
          </a:prstGeom>
          <a:noFill/>
        </p:spPr>
        <p:txBody>
          <a:bodyPr wrap="square" rtlCol="0">
            <a:spAutoFit/>
          </a:bodyPr>
          <a:lstStyle/>
          <a:p>
            <a:r>
              <a:rPr lang="en-US" i="1" dirty="0" smtClean="0">
                <a:latin typeface="Calibri" panose="020F0502020204030204" pitchFamily="34" charset="0"/>
              </a:rPr>
              <a:t>Unknown text</a:t>
            </a:r>
            <a:r>
              <a:rPr lang="en-US" dirty="0" smtClean="0">
                <a:latin typeface="Calibri" panose="020F0502020204030204" pitchFamily="34" charset="0"/>
              </a:rPr>
              <a:t>: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3, 	</a:t>
            </a:r>
            <a:r>
              <a:rPr lang="en-US" dirty="0" smtClean="0">
                <a:solidFill>
                  <a:srgbClr val="009900"/>
                </a:solidFill>
                <a:latin typeface="Calibri" panose="020F0502020204030204" pitchFamily="34" charset="0"/>
              </a:rPr>
              <a:t>"</a:t>
            </a:r>
            <a:r>
              <a:rPr lang="en-US" dirty="0">
                <a:solidFill>
                  <a:srgbClr val="009900"/>
                </a:solidFill>
                <a:latin typeface="Calibri" panose="020F0502020204030204" pitchFamily="34" charset="0"/>
              </a:rPr>
              <a:t>potter"</a:t>
            </a:r>
            <a:r>
              <a:rPr lang="en-US" dirty="0">
                <a:latin typeface="Calibri" panose="020F0502020204030204" pitchFamily="34" charset="0"/>
              </a:rPr>
              <a:t>: 2,</a:t>
            </a:r>
            <a:endParaRPr lang="en-US" dirty="0" smtClean="0">
              <a:latin typeface="Calibri" panose="020F0502020204030204" pitchFamily="34" charset="0"/>
            </a:endParaRPr>
          </a:p>
          <a:p>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"thou"</a:t>
            </a:r>
            <a:r>
              <a:rPr lang="en-US" dirty="0" smtClean="0">
                <a:latin typeface="Calibri" panose="020F0502020204030204" pitchFamily="34" charset="0"/>
              </a:rPr>
              <a:t>: 1, </a:t>
            </a:r>
            <a:r>
              <a:rPr lang="en-US" dirty="0" smtClean="0">
                <a:solidFill>
                  <a:srgbClr val="009900"/>
                </a:solidFill>
                <a:latin typeface="Calibri" panose="020F0502020204030204" pitchFamily="34" charset="0"/>
              </a:rPr>
              <a:t>     "</a:t>
            </a:r>
            <a:r>
              <a:rPr lang="en-US" dirty="0">
                <a:solidFill>
                  <a:srgbClr val="009900"/>
                </a:solidFill>
                <a:latin typeface="Calibri" panose="020F0502020204030204" pitchFamily="34" charset="0"/>
              </a:rPr>
              <a:t>spam</a:t>
            </a:r>
            <a:r>
              <a:rPr lang="en-US" dirty="0" smtClean="0">
                <a:solidFill>
                  <a:srgbClr val="009900"/>
                </a:solidFill>
                <a:latin typeface="Calibri" panose="020F0502020204030204" pitchFamily="34" charset="0"/>
              </a:rPr>
              <a:t>"</a:t>
            </a:r>
            <a:r>
              <a:rPr lang="en-US" dirty="0" smtClean="0">
                <a:latin typeface="Calibri" panose="020F0502020204030204" pitchFamily="34" charset="0"/>
              </a:rPr>
              <a:t>:  </a:t>
            </a:r>
            <a:r>
              <a:rPr lang="en-US" dirty="0">
                <a:latin typeface="Calibri" panose="020F0502020204030204" pitchFamily="34" charset="0"/>
              </a:rPr>
              <a:t>4 }</a:t>
            </a:r>
            <a:endParaRPr lang="en-US" dirty="0" smtClean="0">
              <a:latin typeface="Calibri" panose="020F0502020204030204" pitchFamily="34" charset="0"/>
            </a:endParaRPr>
          </a:p>
        </p:txBody>
      </p:sp>
      <p:cxnSp>
        <p:nvCxnSpPr>
          <p:cNvPr id="9" name="Straight Arrow Connector 8"/>
          <p:cNvCxnSpPr/>
          <p:nvPr/>
        </p:nvCxnSpPr>
        <p:spPr>
          <a:xfrm flipH="1" flipV="1">
            <a:off x="1491916" y="4920916"/>
            <a:ext cx="1516726" cy="870284"/>
          </a:xfrm>
          <a:prstGeom prst="straightConnector1">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flipH="1" flipV="1">
            <a:off x="3416968" y="4957011"/>
            <a:ext cx="1179096" cy="858253"/>
          </a:xfrm>
          <a:prstGeom prst="straightConnector1">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rot="21241200">
            <a:off x="6441955" y="4495345"/>
            <a:ext cx="1540042" cy="923330"/>
          </a:xfrm>
          <a:prstGeom prst="rect">
            <a:avLst/>
          </a:prstGeom>
          <a:solidFill>
            <a:schemeClr val="bg1">
              <a:lumMod val="85000"/>
            </a:schemeClr>
          </a:solidFill>
        </p:spPr>
        <p:txBody>
          <a:bodyPr wrap="square" rtlCol="0">
            <a:spAutoFit/>
          </a:bodyPr>
          <a:lstStyle/>
          <a:p>
            <a:pPr algn="ctr"/>
            <a:r>
              <a:rPr lang="en-US" sz="1800" dirty="0" smtClean="0">
                <a:solidFill>
                  <a:srgbClr val="C00000"/>
                </a:solidFill>
                <a:latin typeface="Calibri" panose="020F0502020204030204" pitchFamily="34" charset="0"/>
              </a:rPr>
              <a:t>Why is this </a:t>
            </a:r>
            <a:r>
              <a:rPr lang="en-US" sz="1800" i="1" u="sng" dirty="0" smtClean="0">
                <a:solidFill>
                  <a:srgbClr val="C00000"/>
                </a:solidFill>
                <a:latin typeface="Calibri" panose="020F0502020204030204" pitchFamily="34" charset="0"/>
              </a:rPr>
              <a:t>especially</a:t>
            </a:r>
            <a:r>
              <a:rPr lang="en-US" sz="1800" dirty="0" smtClean="0">
                <a:solidFill>
                  <a:srgbClr val="C00000"/>
                </a:solidFill>
                <a:latin typeface="Calibri" panose="020F0502020204030204" pitchFamily="34" charset="0"/>
              </a:rPr>
              <a:t> incorrect?</a:t>
            </a:r>
            <a:endParaRPr lang="en-US" sz="1800" dirty="0">
              <a:solidFill>
                <a:srgbClr val="C00000"/>
              </a:solidFill>
              <a:latin typeface="Calibri" panose="020F0502020204030204" pitchFamily="34" charset="0"/>
            </a:endParaRPr>
          </a:p>
        </p:txBody>
      </p:sp>
    </p:spTree>
    <p:extLst>
      <p:ext uri="{BB962C8B-B14F-4D97-AF65-F5344CB8AC3E}">
        <p14:creationId xmlns:p14="http://schemas.microsoft.com/office/powerpoint/2010/main" val="1913706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Box 31"/>
          <p:cNvSpPr txBox="1">
            <a:spLocks noChangeArrowheads="1"/>
          </p:cNvSpPr>
          <p:nvPr/>
        </p:nvSpPr>
        <p:spPr bwMode="auto">
          <a:xfrm>
            <a:off x="224195" y="6248400"/>
            <a:ext cx="5643205" cy="461963"/>
          </a:xfrm>
          <a:prstGeom prst="rect">
            <a:avLst/>
          </a:prstGeom>
          <a:solidFill>
            <a:srgbClr val="CCFFCC"/>
          </a:solidFill>
          <a:ln>
            <a:noFill/>
          </a:ln>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Bef>
                <a:spcPct val="50000"/>
              </a:spcBef>
            </a:pPr>
            <a:r>
              <a:rPr lang="en-US" dirty="0">
                <a:latin typeface="Cambria" panose="02040503050406030204" pitchFamily="18" charset="0"/>
              </a:rPr>
              <a:t>Connect 4 </a:t>
            </a:r>
            <a:r>
              <a:rPr lang="en-US" dirty="0" smtClean="0">
                <a:latin typeface="Cambria" panose="02040503050406030204" pitchFamily="18" charset="0"/>
              </a:rPr>
              <a:t>is solved ~ like tic-tac-toe</a:t>
            </a:r>
            <a:endParaRPr lang="en-US" dirty="0">
              <a:latin typeface="Cambria" panose="020405030504060302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795" y="850107"/>
            <a:ext cx="8240874" cy="5181600"/>
          </a:xfrm>
          <a:prstGeom prst="rect">
            <a:avLst/>
          </a:prstGeom>
          <a:ln>
            <a:solidFill>
              <a:srgbClr val="009900"/>
            </a:solidFill>
          </a:ln>
        </p:spPr>
      </p:pic>
      <p:sp>
        <p:nvSpPr>
          <p:cNvPr id="60" name="Text Box 31"/>
          <p:cNvSpPr txBox="1">
            <a:spLocks noChangeArrowheads="1"/>
          </p:cNvSpPr>
          <p:nvPr/>
        </p:nvSpPr>
        <p:spPr bwMode="auto">
          <a:xfrm>
            <a:off x="4186595" y="171451"/>
            <a:ext cx="4678363" cy="461963"/>
          </a:xfrm>
          <a:prstGeom prst="rect">
            <a:avLst/>
          </a:prstGeom>
          <a:solidFill>
            <a:schemeClr val="bg1">
              <a:lumMod val="95000"/>
            </a:schemeClr>
          </a:solidFill>
          <a:ln>
            <a:noFill/>
          </a:ln>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Bef>
                <a:spcPct val="50000"/>
              </a:spcBef>
            </a:pPr>
            <a:r>
              <a:rPr lang="en-US" dirty="0" smtClean="0">
                <a:solidFill>
                  <a:srgbClr val="009900"/>
                </a:solidFill>
                <a:latin typeface="Cambria" panose="02040503050406030204" pitchFamily="18" charset="0"/>
              </a:rPr>
              <a:t>Nice site showing ideal play...</a:t>
            </a:r>
            <a:endParaRPr lang="en-US" dirty="0">
              <a:solidFill>
                <a:srgbClr val="009900"/>
              </a:solidFill>
              <a:latin typeface="Cambria" panose="02040503050406030204" pitchFamily="18" charset="0"/>
            </a:endParaRPr>
          </a:p>
        </p:txBody>
      </p:sp>
    </p:spTree>
    <p:extLst>
      <p:ext uri="{BB962C8B-B14F-4D97-AF65-F5344CB8AC3E}">
        <p14:creationId xmlns:p14="http://schemas.microsoft.com/office/powerpoint/2010/main" val="41715507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4800600" y="1014664"/>
            <a:ext cx="3581400" cy="1828800"/>
          </a:xfrm>
          <a:prstGeom prst="roundRect">
            <a:avLst/>
          </a:prstGeom>
          <a:solidFill>
            <a:srgbClr val="CCECFF"/>
          </a:solidFill>
          <a:ln>
            <a:solidFill>
              <a:srgbClr val="000AF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ounded Rectangle 1"/>
          <p:cNvSpPr/>
          <p:nvPr/>
        </p:nvSpPr>
        <p:spPr>
          <a:xfrm>
            <a:off x="457200" y="1014664"/>
            <a:ext cx="3581400" cy="1828800"/>
          </a:xfrm>
          <a:prstGeom prst="roundRect">
            <a:avLst/>
          </a:prstGeom>
          <a:solidFill>
            <a:srgbClr val="FFEFD7"/>
          </a:solidFill>
          <a:ln>
            <a:solidFill>
              <a:srgbClr val="F689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 Box 5"/>
          <p:cNvSpPr txBox="1">
            <a:spLocks noChangeArrowheads="1"/>
          </p:cNvSpPr>
          <p:nvPr/>
        </p:nvSpPr>
        <p:spPr bwMode="auto">
          <a:xfrm>
            <a:off x="304800" y="182562"/>
            <a:ext cx="4114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4200" dirty="0" smtClean="0">
                <a:latin typeface="Cambria" panose="02040503050406030204" pitchFamily="18" charset="0"/>
              </a:rPr>
              <a:t>Model </a:t>
            </a:r>
            <a:r>
              <a:rPr lang="en-US" altLang="en-US" sz="4200" i="1" dirty="0" smtClean="0">
                <a:latin typeface="Cambria" panose="02040503050406030204" pitchFamily="18" charset="0"/>
              </a:rPr>
              <a:t>matching</a:t>
            </a:r>
            <a:endParaRPr lang="en-US" altLang="en-US" sz="4200" b="1" i="1" dirty="0">
              <a:latin typeface="Cambria" panose="02040503050406030204" pitchFamily="18" charset="0"/>
            </a:endParaRPr>
          </a:p>
        </p:txBody>
      </p:sp>
      <p:sp>
        <p:nvSpPr>
          <p:cNvPr id="4" name="Text Box 23"/>
          <p:cNvSpPr txBox="1">
            <a:spLocks noChangeArrowheads="1"/>
          </p:cNvSpPr>
          <p:nvPr/>
        </p:nvSpPr>
        <p:spPr bwMode="auto">
          <a:xfrm>
            <a:off x="5257800" y="169078"/>
            <a:ext cx="3080084" cy="707886"/>
          </a:xfrm>
          <a:prstGeom prst="rect">
            <a:avLst/>
          </a:prstGeom>
          <a:solidFill>
            <a:schemeClr val="bg1">
              <a:lumMod val="95000"/>
            </a:schemeClr>
          </a:solidFill>
          <a:ln>
            <a:noFill/>
          </a:ln>
          <a:extLst/>
        </p:spPr>
        <p:txBody>
          <a:bodyPr wrap="square">
            <a:spAutoFit/>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indent="0" algn="ctr" eaLnBrk="1" hangingPunct="1">
              <a:spcBef>
                <a:spcPct val="50000"/>
              </a:spcBef>
            </a:pPr>
            <a:r>
              <a:rPr lang="en-US" altLang="en-US" sz="2000" dirty="0" smtClean="0">
                <a:solidFill>
                  <a:srgbClr val="000000"/>
                </a:solidFill>
                <a:latin typeface="Cambria" panose="02040503050406030204" pitchFamily="18" charset="0"/>
              </a:rPr>
              <a:t>Suppose we have two </a:t>
            </a:r>
            <a:r>
              <a:rPr lang="en-US" altLang="en-US" sz="2000" b="1" i="1" dirty="0" smtClean="0">
                <a:solidFill>
                  <a:srgbClr val="000000"/>
                </a:solidFill>
                <a:latin typeface="Cambria" panose="02040503050406030204" pitchFamily="18" charset="0"/>
              </a:rPr>
              <a:t>normalized models</a:t>
            </a:r>
            <a:r>
              <a:rPr lang="en-US" altLang="en-US" sz="2000" dirty="0" smtClean="0">
                <a:solidFill>
                  <a:srgbClr val="000000"/>
                </a:solidFill>
                <a:latin typeface="Cambria" panose="02040503050406030204" pitchFamily="18" charset="0"/>
              </a:rPr>
              <a:t>:</a:t>
            </a:r>
            <a:endParaRPr lang="en-US" altLang="en-US" sz="2000" dirty="0">
              <a:solidFill>
                <a:srgbClr val="000000"/>
              </a:solidFill>
              <a:latin typeface="Cambria" panose="02040503050406030204" pitchFamily="18" charset="0"/>
            </a:endParaRPr>
          </a:p>
        </p:txBody>
      </p:sp>
      <p:grpSp>
        <p:nvGrpSpPr>
          <p:cNvPr id="13" name="Group 15"/>
          <p:cNvGrpSpPr>
            <a:grpSpLocks/>
          </p:cNvGrpSpPr>
          <p:nvPr/>
        </p:nvGrpSpPr>
        <p:grpSpPr bwMode="auto">
          <a:xfrm>
            <a:off x="8521673" y="6285029"/>
            <a:ext cx="533064" cy="483708"/>
            <a:chOff x="2928" y="1051"/>
            <a:chExt cx="840" cy="957"/>
          </a:xfrm>
        </p:grpSpPr>
        <p:sp>
          <p:nvSpPr>
            <p:cNvPr id="14" name="Freeform 16"/>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15" name="Oval 1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6" name="Oval 1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7" name="Oval 1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8" name="Oval 2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9" name="Oval 2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4" name="Oval 2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5" name="Oval 2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6" name="AutoShape 2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7" name="Freeform 2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28" name="Freeform 2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29" name="Freeform 2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30" name="Freeform 2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31" name="Text Box 5"/>
          <p:cNvSpPr txBox="1">
            <a:spLocks noChangeArrowheads="1"/>
          </p:cNvSpPr>
          <p:nvPr/>
        </p:nvSpPr>
        <p:spPr bwMode="auto">
          <a:xfrm>
            <a:off x="7696200" y="5943600"/>
            <a:ext cx="11137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900" dirty="0" smtClean="0">
                <a:solidFill>
                  <a:srgbClr val="000000"/>
                </a:solidFill>
                <a:latin typeface="Cambria" panose="02040503050406030204" pitchFamily="18" charset="0"/>
              </a:rPr>
              <a:t>I've got near-zero ideas on this one!</a:t>
            </a:r>
            <a:endParaRPr lang="en-US" altLang="en-US" sz="900" dirty="0">
              <a:solidFill>
                <a:srgbClr val="000000"/>
              </a:solidFill>
              <a:latin typeface="Cambria" panose="02040503050406030204" pitchFamily="18" charset="0"/>
            </a:endParaRPr>
          </a:p>
        </p:txBody>
      </p:sp>
      <p:sp>
        <p:nvSpPr>
          <p:cNvPr id="32" name="TextBox 31"/>
          <p:cNvSpPr txBox="1"/>
          <p:nvPr/>
        </p:nvSpPr>
        <p:spPr>
          <a:xfrm>
            <a:off x="685800" y="1295400"/>
            <a:ext cx="2819400" cy="1200329"/>
          </a:xfrm>
          <a:prstGeom prst="rect">
            <a:avLst/>
          </a:prstGeom>
          <a:noFill/>
        </p:spPr>
        <p:txBody>
          <a:bodyPr wrap="square" rtlCol="0">
            <a:spAutoFit/>
          </a:bodyPr>
          <a:lstStyle/>
          <a:p>
            <a:pPr algn="ctr"/>
            <a:r>
              <a:rPr lang="en-US" dirty="0" smtClean="0">
                <a:latin typeface="Calibri" panose="020F0502020204030204" pitchFamily="34" charset="0"/>
              </a:rPr>
              <a:t>WS: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a:t>
            </a:r>
            <a:r>
              <a:rPr lang="en-US" dirty="0">
                <a:latin typeface="Calibri" panose="020F0502020204030204" pitchFamily="34" charset="0"/>
              </a:rPr>
              <a:t> </a:t>
            </a:r>
            <a:r>
              <a:rPr lang="en-US" dirty="0" smtClean="0">
                <a:solidFill>
                  <a:srgbClr val="000AF9"/>
                </a:solidFill>
                <a:latin typeface="Calibri" panose="020F0502020204030204" pitchFamily="34" charset="0"/>
              </a:rPr>
              <a:t>0.50</a:t>
            </a:r>
            <a:r>
              <a:rPr lang="en-US" dirty="0" smtClean="0">
                <a:latin typeface="Calibri" panose="020F0502020204030204" pitchFamily="34" charset="0"/>
              </a:rPr>
              <a:t>, </a:t>
            </a:r>
          </a:p>
          <a:p>
            <a:pPr algn="ctr"/>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"spell"</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0.08</a:t>
            </a:r>
            <a:r>
              <a:rPr lang="en-US" dirty="0" smtClean="0">
                <a:latin typeface="Calibri" panose="020F0502020204030204" pitchFamily="34" charset="0"/>
              </a:rPr>
              <a:t>, </a:t>
            </a:r>
          </a:p>
          <a:p>
            <a:pPr algn="ctr"/>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"thou"</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0.42</a:t>
            </a:r>
            <a:r>
              <a:rPr lang="en-US" dirty="0" smtClean="0">
                <a:latin typeface="Calibri" panose="020F0502020204030204" pitchFamily="34" charset="0"/>
              </a:rPr>
              <a:t> }</a:t>
            </a:r>
            <a:endParaRPr lang="en-US" dirty="0">
              <a:latin typeface="Calibri" panose="020F0502020204030204" pitchFamily="34" charset="0"/>
            </a:endParaRPr>
          </a:p>
        </p:txBody>
      </p:sp>
      <p:sp>
        <p:nvSpPr>
          <p:cNvPr id="33" name="TextBox 32"/>
          <p:cNvSpPr txBox="1"/>
          <p:nvPr/>
        </p:nvSpPr>
        <p:spPr>
          <a:xfrm>
            <a:off x="5137484" y="1295400"/>
            <a:ext cx="3352800" cy="1200329"/>
          </a:xfrm>
          <a:prstGeom prst="rect">
            <a:avLst/>
          </a:prstGeom>
          <a:noFill/>
        </p:spPr>
        <p:txBody>
          <a:bodyPr wrap="square" rtlCol="0">
            <a:spAutoFit/>
          </a:bodyPr>
          <a:lstStyle/>
          <a:p>
            <a:r>
              <a:rPr lang="en-US" dirty="0" smtClean="0">
                <a:latin typeface="Calibri" panose="020F0502020204030204" pitchFamily="34" charset="0"/>
              </a:rPr>
              <a:t>JKR: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0.025</a:t>
            </a:r>
            <a:r>
              <a:rPr lang="en-US" dirty="0" smtClean="0">
                <a:latin typeface="Calibri" panose="020F0502020204030204" pitchFamily="34" charset="0"/>
              </a:rPr>
              <a:t>, </a:t>
            </a:r>
          </a:p>
          <a:p>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"spell"</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0.275</a:t>
            </a:r>
            <a:r>
              <a:rPr lang="en-US" dirty="0" smtClean="0">
                <a:latin typeface="Calibri" panose="020F0502020204030204" pitchFamily="34" charset="0"/>
              </a:rPr>
              <a:t>,</a:t>
            </a:r>
          </a:p>
          <a:p>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"potter"</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0.700</a:t>
            </a:r>
            <a:r>
              <a:rPr lang="en-US" dirty="0" smtClean="0">
                <a:latin typeface="Calibri" panose="020F0502020204030204" pitchFamily="34" charset="0"/>
              </a:rPr>
              <a:t> }</a:t>
            </a:r>
            <a:endParaRPr lang="en-US" dirty="0">
              <a:latin typeface="Calibri" panose="020F0502020204030204" pitchFamily="34" charset="0"/>
            </a:endParaRPr>
          </a:p>
        </p:txBody>
      </p:sp>
      <p:sp>
        <p:nvSpPr>
          <p:cNvPr id="39" name="Rounded Rectangle 38"/>
          <p:cNvSpPr/>
          <p:nvPr/>
        </p:nvSpPr>
        <p:spPr>
          <a:xfrm>
            <a:off x="304800" y="3447361"/>
            <a:ext cx="8434516" cy="1440008"/>
          </a:xfrm>
          <a:prstGeom prst="roundRect">
            <a:avLst/>
          </a:prstGeom>
          <a:solidFill>
            <a:srgbClr val="FFE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1097660"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58" name="Oval 57"/>
          <p:cNvSpPr/>
          <p:nvPr/>
        </p:nvSpPr>
        <p:spPr>
          <a:xfrm>
            <a:off x="1631060"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59" name="Oval 58"/>
          <p:cNvSpPr/>
          <p:nvPr/>
        </p:nvSpPr>
        <p:spPr>
          <a:xfrm>
            <a:off x="2140396"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60" name="Oval 59"/>
          <p:cNvSpPr/>
          <p:nvPr/>
        </p:nvSpPr>
        <p:spPr>
          <a:xfrm>
            <a:off x="2685828"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61" name="Rectangle 60"/>
          <p:cNvSpPr/>
          <p:nvPr/>
        </p:nvSpPr>
        <p:spPr>
          <a:xfrm rot="20163774">
            <a:off x="591178" y="4407040"/>
            <a:ext cx="445378" cy="276999"/>
          </a:xfrm>
          <a:prstGeom prst="rect">
            <a:avLst/>
          </a:prstGeom>
        </p:spPr>
        <p:txBody>
          <a:bodyPr wrap="none">
            <a:spAutoFit/>
          </a:bodyPr>
          <a:lstStyle/>
          <a:p>
            <a:r>
              <a:rPr lang="en-US" sz="1200" dirty="0" smtClean="0">
                <a:latin typeface="Calibri" panose="020F0502020204030204" pitchFamily="34" charset="0"/>
              </a:rPr>
              <a:t>love</a:t>
            </a:r>
            <a:endParaRPr lang="en-US" sz="1200" dirty="0"/>
          </a:p>
        </p:txBody>
      </p:sp>
      <p:sp>
        <p:nvSpPr>
          <p:cNvPr id="62" name="Rectangle 61"/>
          <p:cNvSpPr/>
          <p:nvPr/>
        </p:nvSpPr>
        <p:spPr>
          <a:xfrm rot="20163774">
            <a:off x="1118161" y="4407040"/>
            <a:ext cx="445378" cy="276999"/>
          </a:xfrm>
          <a:prstGeom prst="rect">
            <a:avLst/>
          </a:prstGeom>
        </p:spPr>
        <p:txBody>
          <a:bodyPr wrap="none">
            <a:spAutoFit/>
          </a:bodyPr>
          <a:lstStyle/>
          <a:p>
            <a:r>
              <a:rPr lang="en-US" sz="1200" dirty="0" smtClean="0">
                <a:latin typeface="Calibri" panose="020F0502020204030204" pitchFamily="34" charset="0"/>
              </a:rPr>
              <a:t>love</a:t>
            </a:r>
            <a:endParaRPr lang="en-US" sz="1200" dirty="0"/>
          </a:p>
        </p:txBody>
      </p:sp>
      <p:sp>
        <p:nvSpPr>
          <p:cNvPr id="63" name="Rectangle 62"/>
          <p:cNvSpPr/>
          <p:nvPr/>
        </p:nvSpPr>
        <p:spPr>
          <a:xfrm rot="20163774">
            <a:off x="1623489" y="4407040"/>
            <a:ext cx="445378" cy="276999"/>
          </a:xfrm>
          <a:prstGeom prst="rect">
            <a:avLst/>
          </a:prstGeom>
        </p:spPr>
        <p:txBody>
          <a:bodyPr wrap="none">
            <a:spAutoFit/>
          </a:bodyPr>
          <a:lstStyle/>
          <a:p>
            <a:r>
              <a:rPr lang="en-US" sz="1200" dirty="0" smtClean="0">
                <a:latin typeface="Calibri" panose="020F0502020204030204" pitchFamily="34" charset="0"/>
              </a:rPr>
              <a:t>love</a:t>
            </a:r>
            <a:endParaRPr lang="en-US" sz="1200" dirty="0"/>
          </a:p>
        </p:txBody>
      </p:sp>
      <p:sp>
        <p:nvSpPr>
          <p:cNvPr id="64" name="Rectangle 63"/>
          <p:cNvSpPr/>
          <p:nvPr/>
        </p:nvSpPr>
        <p:spPr>
          <a:xfrm rot="20163774">
            <a:off x="2172650" y="4407040"/>
            <a:ext cx="478016" cy="276999"/>
          </a:xfrm>
          <a:prstGeom prst="rect">
            <a:avLst/>
          </a:prstGeom>
        </p:spPr>
        <p:txBody>
          <a:bodyPr wrap="none">
            <a:spAutoFit/>
          </a:bodyPr>
          <a:lstStyle/>
          <a:p>
            <a:r>
              <a:rPr lang="en-US" sz="1200" dirty="0" smtClean="0">
                <a:latin typeface="Calibri" panose="020F0502020204030204" pitchFamily="34" charset="0"/>
              </a:rPr>
              <a:t>thou</a:t>
            </a:r>
            <a:endParaRPr lang="en-US" sz="1200" dirty="0"/>
          </a:p>
        </p:txBody>
      </p:sp>
      <p:sp>
        <p:nvSpPr>
          <p:cNvPr id="65" name="Rectangle 64"/>
          <p:cNvSpPr/>
          <p:nvPr/>
        </p:nvSpPr>
        <p:spPr>
          <a:xfrm rot="20163774">
            <a:off x="2785372" y="4407040"/>
            <a:ext cx="575157" cy="276999"/>
          </a:xfrm>
          <a:prstGeom prst="rect">
            <a:avLst/>
          </a:prstGeom>
        </p:spPr>
        <p:txBody>
          <a:bodyPr wrap="none">
            <a:spAutoFit/>
          </a:bodyPr>
          <a:lstStyle/>
          <a:p>
            <a:r>
              <a:rPr lang="en-US" sz="1200" dirty="0" smtClean="0">
                <a:latin typeface="Calibri" panose="020F0502020204030204" pitchFamily="34" charset="0"/>
              </a:rPr>
              <a:t>potter</a:t>
            </a:r>
            <a:endParaRPr lang="en-US" sz="1200" dirty="0"/>
          </a:p>
        </p:txBody>
      </p:sp>
      <p:sp>
        <p:nvSpPr>
          <p:cNvPr id="66" name="Rectangle 65"/>
          <p:cNvSpPr/>
          <p:nvPr/>
        </p:nvSpPr>
        <p:spPr>
          <a:xfrm rot="20163774">
            <a:off x="3308151" y="4407040"/>
            <a:ext cx="575157" cy="276999"/>
          </a:xfrm>
          <a:prstGeom prst="rect">
            <a:avLst/>
          </a:prstGeom>
        </p:spPr>
        <p:txBody>
          <a:bodyPr wrap="none">
            <a:spAutoFit/>
          </a:bodyPr>
          <a:lstStyle/>
          <a:p>
            <a:r>
              <a:rPr lang="en-US" sz="1200" dirty="0" smtClean="0">
                <a:latin typeface="Calibri" panose="020F0502020204030204" pitchFamily="34" charset="0"/>
              </a:rPr>
              <a:t>potter</a:t>
            </a:r>
            <a:endParaRPr lang="en-US" sz="1200" dirty="0"/>
          </a:p>
        </p:txBody>
      </p:sp>
      <p:sp>
        <p:nvSpPr>
          <p:cNvPr id="67" name="Rectangle 66"/>
          <p:cNvSpPr/>
          <p:nvPr/>
        </p:nvSpPr>
        <p:spPr>
          <a:xfrm rot="20163774">
            <a:off x="3896223" y="4407040"/>
            <a:ext cx="522900" cy="276999"/>
          </a:xfrm>
          <a:prstGeom prst="rect">
            <a:avLst/>
          </a:prstGeom>
        </p:spPr>
        <p:txBody>
          <a:bodyPr wrap="none">
            <a:spAutoFit/>
          </a:bodyPr>
          <a:lstStyle/>
          <a:p>
            <a:r>
              <a:rPr lang="en-US" sz="1200" dirty="0" smtClean="0">
                <a:latin typeface="Calibri" panose="020F0502020204030204" pitchFamily="34" charset="0"/>
              </a:rPr>
              <a:t>spam</a:t>
            </a:r>
            <a:endParaRPr lang="en-US" sz="1200" dirty="0"/>
          </a:p>
        </p:txBody>
      </p:sp>
      <p:sp>
        <p:nvSpPr>
          <p:cNvPr id="68" name="Rectangle 67"/>
          <p:cNvSpPr/>
          <p:nvPr/>
        </p:nvSpPr>
        <p:spPr>
          <a:xfrm rot="20163774">
            <a:off x="4384880" y="4407040"/>
            <a:ext cx="522900" cy="276999"/>
          </a:xfrm>
          <a:prstGeom prst="rect">
            <a:avLst/>
          </a:prstGeom>
        </p:spPr>
        <p:txBody>
          <a:bodyPr wrap="none">
            <a:spAutoFit/>
          </a:bodyPr>
          <a:lstStyle/>
          <a:p>
            <a:r>
              <a:rPr lang="en-US" sz="1200" dirty="0" smtClean="0">
                <a:latin typeface="Calibri" panose="020F0502020204030204" pitchFamily="34" charset="0"/>
              </a:rPr>
              <a:t>spam</a:t>
            </a:r>
            <a:endParaRPr lang="en-US" sz="1200" dirty="0"/>
          </a:p>
        </p:txBody>
      </p:sp>
      <p:sp>
        <p:nvSpPr>
          <p:cNvPr id="69" name="Rectangle 68"/>
          <p:cNvSpPr/>
          <p:nvPr/>
        </p:nvSpPr>
        <p:spPr>
          <a:xfrm rot="20163774">
            <a:off x="4872802" y="4407040"/>
            <a:ext cx="522900" cy="276999"/>
          </a:xfrm>
          <a:prstGeom prst="rect">
            <a:avLst/>
          </a:prstGeom>
        </p:spPr>
        <p:txBody>
          <a:bodyPr wrap="none">
            <a:spAutoFit/>
          </a:bodyPr>
          <a:lstStyle/>
          <a:p>
            <a:r>
              <a:rPr lang="en-US" sz="1200" dirty="0" smtClean="0">
                <a:latin typeface="Calibri" panose="020F0502020204030204" pitchFamily="34" charset="0"/>
              </a:rPr>
              <a:t>spam</a:t>
            </a:r>
            <a:endParaRPr lang="en-US" sz="1200" dirty="0"/>
          </a:p>
        </p:txBody>
      </p:sp>
      <p:sp>
        <p:nvSpPr>
          <p:cNvPr id="70" name="Rectangle 69"/>
          <p:cNvSpPr/>
          <p:nvPr/>
        </p:nvSpPr>
        <p:spPr>
          <a:xfrm rot="20163774">
            <a:off x="5344023" y="4407040"/>
            <a:ext cx="522900" cy="276999"/>
          </a:xfrm>
          <a:prstGeom prst="rect">
            <a:avLst/>
          </a:prstGeom>
        </p:spPr>
        <p:txBody>
          <a:bodyPr wrap="none">
            <a:spAutoFit/>
          </a:bodyPr>
          <a:lstStyle/>
          <a:p>
            <a:r>
              <a:rPr lang="en-US" sz="1200" dirty="0" smtClean="0">
                <a:latin typeface="Calibri" panose="020F0502020204030204" pitchFamily="34" charset="0"/>
              </a:rPr>
              <a:t>spam</a:t>
            </a:r>
            <a:endParaRPr lang="en-US" sz="1200" dirty="0"/>
          </a:p>
        </p:txBody>
      </p:sp>
      <p:sp>
        <p:nvSpPr>
          <p:cNvPr id="71" name="TextBox 70"/>
          <p:cNvSpPr txBox="1"/>
          <p:nvPr/>
        </p:nvSpPr>
        <p:spPr>
          <a:xfrm>
            <a:off x="5953662" y="3656145"/>
            <a:ext cx="533400" cy="923330"/>
          </a:xfrm>
          <a:prstGeom prst="rect">
            <a:avLst/>
          </a:prstGeom>
          <a:noFill/>
        </p:spPr>
        <p:txBody>
          <a:bodyPr wrap="square" rtlCol="0">
            <a:spAutoFit/>
          </a:bodyPr>
          <a:lstStyle/>
          <a:p>
            <a:r>
              <a:rPr lang="en-US" sz="5400" dirty="0" smtClean="0">
                <a:latin typeface="Calibri" panose="020F0502020204030204" pitchFamily="34" charset="0"/>
              </a:rPr>
              <a:t>=</a:t>
            </a:r>
            <a:endParaRPr lang="en-US" sz="5400" dirty="0">
              <a:latin typeface="Calibri" panose="020F0502020204030204" pitchFamily="34" charset="0"/>
            </a:endParaRPr>
          </a:p>
        </p:txBody>
      </p:sp>
      <p:sp>
        <p:nvSpPr>
          <p:cNvPr id="72" name="TextBox 71"/>
          <p:cNvSpPr txBox="1"/>
          <p:nvPr/>
        </p:nvSpPr>
        <p:spPr>
          <a:xfrm>
            <a:off x="6668854" y="3887441"/>
            <a:ext cx="1841862" cy="584775"/>
          </a:xfrm>
          <a:prstGeom prst="rect">
            <a:avLst/>
          </a:prstGeom>
          <a:solidFill>
            <a:schemeClr val="bg1"/>
          </a:solidFill>
          <a:ln w="28575">
            <a:solidFill>
              <a:schemeClr val="bg1"/>
            </a:solidFill>
          </a:ln>
        </p:spPr>
        <p:txBody>
          <a:bodyPr wrap="square" rtlCol="0">
            <a:spAutoFit/>
          </a:bodyPr>
          <a:lstStyle/>
          <a:p>
            <a:pPr algn="ctr"/>
            <a:r>
              <a:rPr lang="en-US" sz="3200" dirty="0" smtClean="0">
                <a:latin typeface="Calibri" panose="020F0502020204030204" pitchFamily="34" charset="0"/>
              </a:rPr>
              <a:t>0.0</a:t>
            </a:r>
            <a:endParaRPr lang="en-US" sz="3200" dirty="0">
              <a:latin typeface="Calibri" panose="020F0502020204030204" pitchFamily="34" charset="0"/>
            </a:endParaRPr>
          </a:p>
        </p:txBody>
      </p:sp>
      <p:sp>
        <p:nvSpPr>
          <p:cNvPr id="74" name="Oval 73"/>
          <p:cNvSpPr/>
          <p:nvPr/>
        </p:nvSpPr>
        <p:spPr>
          <a:xfrm>
            <a:off x="3326790"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75" name="Oval 74"/>
          <p:cNvSpPr/>
          <p:nvPr/>
        </p:nvSpPr>
        <p:spPr>
          <a:xfrm>
            <a:off x="3864544"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76" name="Oval 75"/>
          <p:cNvSpPr/>
          <p:nvPr/>
        </p:nvSpPr>
        <p:spPr>
          <a:xfrm>
            <a:off x="4397944"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77" name="Oval 76"/>
          <p:cNvSpPr/>
          <p:nvPr/>
        </p:nvSpPr>
        <p:spPr>
          <a:xfrm>
            <a:off x="4881270"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78" name="Oval 77"/>
          <p:cNvSpPr/>
          <p:nvPr/>
        </p:nvSpPr>
        <p:spPr>
          <a:xfrm>
            <a:off x="5362418"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3" name="Rectangle 2"/>
          <p:cNvSpPr/>
          <p:nvPr/>
        </p:nvSpPr>
        <p:spPr>
          <a:xfrm>
            <a:off x="590378" y="4019241"/>
            <a:ext cx="479619" cy="369332"/>
          </a:xfrm>
          <a:prstGeom prst="rect">
            <a:avLst/>
          </a:prstGeom>
        </p:spPr>
        <p:txBody>
          <a:bodyPr wrap="none">
            <a:spAutoFit/>
          </a:bodyPr>
          <a:lstStyle/>
          <a:p>
            <a:pPr algn="ctr"/>
            <a:r>
              <a:rPr lang="en-US" sz="1800" b="1" dirty="0" smtClean="0">
                <a:solidFill>
                  <a:srgbClr val="000AF9"/>
                </a:solidFill>
                <a:latin typeface="Calibri" panose="020F0502020204030204" pitchFamily="34" charset="0"/>
              </a:rPr>
              <a:t>.</a:t>
            </a:r>
            <a:r>
              <a:rPr lang="en-US" sz="1800" b="1" dirty="0">
                <a:solidFill>
                  <a:srgbClr val="000AF9"/>
                </a:solidFill>
                <a:latin typeface="Calibri" panose="020F0502020204030204" pitchFamily="34" charset="0"/>
              </a:rPr>
              <a:t>50</a:t>
            </a:r>
            <a:endParaRPr lang="en-US" sz="1800" b="1" dirty="0">
              <a:latin typeface="Calibri" panose="020F0502020204030204" pitchFamily="34" charset="0"/>
            </a:endParaRPr>
          </a:p>
        </p:txBody>
      </p:sp>
      <p:sp>
        <p:nvSpPr>
          <p:cNvPr id="79" name="Rectangle 78"/>
          <p:cNvSpPr/>
          <p:nvPr/>
        </p:nvSpPr>
        <p:spPr>
          <a:xfrm>
            <a:off x="1127786" y="4019241"/>
            <a:ext cx="479619" cy="369332"/>
          </a:xfrm>
          <a:prstGeom prst="rect">
            <a:avLst/>
          </a:prstGeom>
        </p:spPr>
        <p:txBody>
          <a:bodyPr wrap="none">
            <a:spAutoFit/>
          </a:bodyPr>
          <a:lstStyle/>
          <a:p>
            <a:pPr algn="ctr"/>
            <a:r>
              <a:rPr lang="en-US" sz="1800" b="1" dirty="0" smtClean="0">
                <a:solidFill>
                  <a:srgbClr val="000AF9"/>
                </a:solidFill>
                <a:latin typeface="Calibri" panose="020F0502020204030204" pitchFamily="34" charset="0"/>
              </a:rPr>
              <a:t>.</a:t>
            </a:r>
            <a:r>
              <a:rPr lang="en-US" sz="1800" b="1" dirty="0">
                <a:solidFill>
                  <a:srgbClr val="000AF9"/>
                </a:solidFill>
                <a:latin typeface="Calibri" panose="020F0502020204030204" pitchFamily="34" charset="0"/>
              </a:rPr>
              <a:t>50</a:t>
            </a:r>
            <a:endParaRPr lang="en-US" sz="1800" b="1" dirty="0">
              <a:latin typeface="Calibri" panose="020F0502020204030204" pitchFamily="34" charset="0"/>
            </a:endParaRPr>
          </a:p>
        </p:txBody>
      </p:sp>
      <p:sp>
        <p:nvSpPr>
          <p:cNvPr id="80" name="Rectangle 79"/>
          <p:cNvSpPr/>
          <p:nvPr/>
        </p:nvSpPr>
        <p:spPr>
          <a:xfrm>
            <a:off x="1645146" y="4019241"/>
            <a:ext cx="479619" cy="369332"/>
          </a:xfrm>
          <a:prstGeom prst="rect">
            <a:avLst/>
          </a:prstGeom>
        </p:spPr>
        <p:txBody>
          <a:bodyPr wrap="none">
            <a:spAutoFit/>
          </a:bodyPr>
          <a:lstStyle/>
          <a:p>
            <a:pPr algn="ctr"/>
            <a:r>
              <a:rPr lang="en-US" sz="1800" b="1" dirty="0" smtClean="0">
                <a:solidFill>
                  <a:srgbClr val="000AF9"/>
                </a:solidFill>
                <a:latin typeface="Calibri" panose="020F0502020204030204" pitchFamily="34" charset="0"/>
              </a:rPr>
              <a:t>.</a:t>
            </a:r>
            <a:r>
              <a:rPr lang="en-US" sz="1800" b="1" dirty="0">
                <a:solidFill>
                  <a:srgbClr val="000AF9"/>
                </a:solidFill>
                <a:latin typeface="Calibri" panose="020F0502020204030204" pitchFamily="34" charset="0"/>
              </a:rPr>
              <a:t>50</a:t>
            </a:r>
            <a:endParaRPr lang="en-US" sz="1800" b="1" dirty="0">
              <a:latin typeface="Calibri" panose="020F0502020204030204" pitchFamily="34" charset="0"/>
            </a:endParaRPr>
          </a:p>
        </p:txBody>
      </p:sp>
      <p:sp>
        <p:nvSpPr>
          <p:cNvPr id="81" name="Rectangle 80"/>
          <p:cNvSpPr/>
          <p:nvPr/>
        </p:nvSpPr>
        <p:spPr>
          <a:xfrm>
            <a:off x="2214628" y="4019241"/>
            <a:ext cx="479619" cy="369332"/>
          </a:xfrm>
          <a:prstGeom prst="rect">
            <a:avLst/>
          </a:prstGeom>
        </p:spPr>
        <p:txBody>
          <a:bodyPr wrap="none">
            <a:spAutoFit/>
          </a:bodyPr>
          <a:lstStyle/>
          <a:p>
            <a:pPr algn="ctr"/>
            <a:r>
              <a:rPr lang="en-US" sz="1800" b="1" dirty="0" smtClean="0">
                <a:solidFill>
                  <a:srgbClr val="000AF9"/>
                </a:solidFill>
                <a:latin typeface="Calibri" panose="020F0502020204030204" pitchFamily="34" charset="0"/>
              </a:rPr>
              <a:t>.42</a:t>
            </a:r>
            <a:endParaRPr lang="en-US" sz="1800" b="1" dirty="0">
              <a:latin typeface="Calibri" panose="020F0502020204030204" pitchFamily="34" charset="0"/>
            </a:endParaRPr>
          </a:p>
        </p:txBody>
      </p:sp>
      <p:sp>
        <p:nvSpPr>
          <p:cNvPr id="82" name="Rectangle 81"/>
          <p:cNvSpPr/>
          <p:nvPr/>
        </p:nvSpPr>
        <p:spPr>
          <a:xfrm>
            <a:off x="2857799" y="4019241"/>
            <a:ext cx="301686" cy="369332"/>
          </a:xfrm>
          <a:prstGeom prst="rect">
            <a:avLst/>
          </a:prstGeom>
        </p:spPr>
        <p:txBody>
          <a:bodyPr wrap="none">
            <a:spAutoFit/>
          </a:bodyPr>
          <a:lstStyle/>
          <a:p>
            <a:pPr algn="ctr"/>
            <a:r>
              <a:rPr lang="en-US" sz="1800" b="1" dirty="0" smtClean="0">
                <a:solidFill>
                  <a:srgbClr val="000AF9"/>
                </a:solidFill>
                <a:latin typeface="Calibri" panose="020F0502020204030204" pitchFamily="34" charset="0"/>
              </a:rPr>
              <a:t>0</a:t>
            </a:r>
            <a:endParaRPr lang="en-US" sz="1800" b="1" dirty="0">
              <a:latin typeface="Calibri" panose="020F0502020204030204" pitchFamily="34" charset="0"/>
            </a:endParaRPr>
          </a:p>
        </p:txBody>
      </p:sp>
      <p:sp>
        <p:nvSpPr>
          <p:cNvPr id="83" name="Rectangle 82"/>
          <p:cNvSpPr/>
          <p:nvPr/>
        </p:nvSpPr>
        <p:spPr>
          <a:xfrm>
            <a:off x="3467399" y="4019241"/>
            <a:ext cx="301686" cy="369332"/>
          </a:xfrm>
          <a:prstGeom prst="rect">
            <a:avLst/>
          </a:prstGeom>
        </p:spPr>
        <p:txBody>
          <a:bodyPr wrap="none">
            <a:spAutoFit/>
          </a:bodyPr>
          <a:lstStyle/>
          <a:p>
            <a:pPr algn="ctr"/>
            <a:r>
              <a:rPr lang="en-US" sz="1800" b="1" dirty="0" smtClean="0">
                <a:solidFill>
                  <a:srgbClr val="000AF9"/>
                </a:solidFill>
                <a:latin typeface="Calibri" panose="020F0502020204030204" pitchFamily="34" charset="0"/>
              </a:rPr>
              <a:t>0</a:t>
            </a:r>
            <a:endParaRPr lang="en-US" sz="1800" b="1" dirty="0">
              <a:latin typeface="Calibri" panose="020F0502020204030204" pitchFamily="34" charset="0"/>
            </a:endParaRPr>
          </a:p>
        </p:txBody>
      </p:sp>
      <p:sp>
        <p:nvSpPr>
          <p:cNvPr id="84" name="Rectangle 83"/>
          <p:cNvSpPr/>
          <p:nvPr/>
        </p:nvSpPr>
        <p:spPr>
          <a:xfrm>
            <a:off x="3982422" y="4019241"/>
            <a:ext cx="301686" cy="369332"/>
          </a:xfrm>
          <a:prstGeom prst="rect">
            <a:avLst/>
          </a:prstGeom>
        </p:spPr>
        <p:txBody>
          <a:bodyPr wrap="none">
            <a:spAutoFit/>
          </a:bodyPr>
          <a:lstStyle/>
          <a:p>
            <a:pPr algn="ctr"/>
            <a:r>
              <a:rPr lang="en-US" sz="1800" b="1" dirty="0" smtClean="0">
                <a:solidFill>
                  <a:srgbClr val="000AF9"/>
                </a:solidFill>
                <a:latin typeface="Calibri" panose="020F0502020204030204" pitchFamily="34" charset="0"/>
              </a:rPr>
              <a:t>0</a:t>
            </a:r>
            <a:endParaRPr lang="en-US" sz="1800" b="1" dirty="0">
              <a:latin typeface="Calibri" panose="020F0502020204030204" pitchFamily="34" charset="0"/>
            </a:endParaRPr>
          </a:p>
        </p:txBody>
      </p:sp>
      <p:sp>
        <p:nvSpPr>
          <p:cNvPr id="85" name="Rectangle 84"/>
          <p:cNvSpPr/>
          <p:nvPr/>
        </p:nvSpPr>
        <p:spPr>
          <a:xfrm>
            <a:off x="4515822" y="4019241"/>
            <a:ext cx="301686" cy="369332"/>
          </a:xfrm>
          <a:prstGeom prst="rect">
            <a:avLst/>
          </a:prstGeom>
        </p:spPr>
        <p:txBody>
          <a:bodyPr wrap="none">
            <a:spAutoFit/>
          </a:bodyPr>
          <a:lstStyle/>
          <a:p>
            <a:pPr algn="ctr"/>
            <a:r>
              <a:rPr lang="en-US" sz="1800" b="1" dirty="0">
                <a:solidFill>
                  <a:srgbClr val="000AF9"/>
                </a:solidFill>
                <a:latin typeface="Calibri" panose="020F0502020204030204" pitchFamily="34" charset="0"/>
              </a:rPr>
              <a:t>0</a:t>
            </a:r>
            <a:endParaRPr lang="en-US" sz="1800" b="1" dirty="0">
              <a:latin typeface="Calibri" panose="020F0502020204030204" pitchFamily="34" charset="0"/>
            </a:endParaRPr>
          </a:p>
        </p:txBody>
      </p:sp>
      <p:sp>
        <p:nvSpPr>
          <p:cNvPr id="86" name="Rectangle 85"/>
          <p:cNvSpPr/>
          <p:nvPr/>
        </p:nvSpPr>
        <p:spPr>
          <a:xfrm>
            <a:off x="4991399" y="4019241"/>
            <a:ext cx="301686" cy="369332"/>
          </a:xfrm>
          <a:prstGeom prst="rect">
            <a:avLst/>
          </a:prstGeom>
        </p:spPr>
        <p:txBody>
          <a:bodyPr wrap="none">
            <a:spAutoFit/>
          </a:bodyPr>
          <a:lstStyle/>
          <a:p>
            <a:pPr algn="ctr"/>
            <a:r>
              <a:rPr lang="en-US" sz="1800" b="1" dirty="0">
                <a:solidFill>
                  <a:srgbClr val="000AF9"/>
                </a:solidFill>
                <a:latin typeface="Calibri" panose="020F0502020204030204" pitchFamily="34" charset="0"/>
              </a:rPr>
              <a:t>0</a:t>
            </a:r>
            <a:endParaRPr lang="en-US" sz="1800" b="1" dirty="0">
              <a:latin typeface="Calibri" panose="020F0502020204030204" pitchFamily="34" charset="0"/>
            </a:endParaRPr>
          </a:p>
        </p:txBody>
      </p:sp>
      <p:sp>
        <p:nvSpPr>
          <p:cNvPr id="87" name="Rectangle 86"/>
          <p:cNvSpPr/>
          <p:nvPr/>
        </p:nvSpPr>
        <p:spPr>
          <a:xfrm>
            <a:off x="5476671" y="4019241"/>
            <a:ext cx="301686" cy="369332"/>
          </a:xfrm>
          <a:prstGeom prst="rect">
            <a:avLst/>
          </a:prstGeom>
        </p:spPr>
        <p:txBody>
          <a:bodyPr wrap="none">
            <a:spAutoFit/>
          </a:bodyPr>
          <a:lstStyle/>
          <a:p>
            <a:pPr algn="ctr"/>
            <a:r>
              <a:rPr lang="en-US" sz="1800" b="1" dirty="0">
                <a:solidFill>
                  <a:srgbClr val="000AF9"/>
                </a:solidFill>
                <a:latin typeface="Calibri" panose="020F0502020204030204" pitchFamily="34" charset="0"/>
              </a:rPr>
              <a:t>0</a:t>
            </a:r>
            <a:endParaRPr lang="en-US" sz="1800" b="1" dirty="0">
              <a:latin typeface="Calibri" panose="020F0502020204030204" pitchFamily="34" charset="0"/>
            </a:endParaRPr>
          </a:p>
        </p:txBody>
      </p:sp>
      <p:sp>
        <p:nvSpPr>
          <p:cNvPr id="5" name="Right Brace 4"/>
          <p:cNvSpPr/>
          <p:nvPr/>
        </p:nvSpPr>
        <p:spPr>
          <a:xfrm rot="5400000">
            <a:off x="1293801" y="4083301"/>
            <a:ext cx="155597" cy="1371599"/>
          </a:xfrm>
          <a:prstGeom prst="rightBrace">
            <a:avLst>
              <a:gd name="adj1" fmla="val 47511"/>
              <a:gd name="adj2" fmla="val 500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8" name="Right Brace 87"/>
          <p:cNvSpPr/>
          <p:nvPr/>
        </p:nvSpPr>
        <p:spPr>
          <a:xfrm rot="5400000">
            <a:off x="3244550" y="4256052"/>
            <a:ext cx="155597" cy="1026098"/>
          </a:xfrm>
          <a:prstGeom prst="rightBrace">
            <a:avLst>
              <a:gd name="adj1" fmla="val 47511"/>
              <a:gd name="adj2" fmla="val 500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Right Brace 88"/>
          <p:cNvSpPr/>
          <p:nvPr/>
        </p:nvSpPr>
        <p:spPr>
          <a:xfrm rot="5400000">
            <a:off x="4790176" y="3863527"/>
            <a:ext cx="155596" cy="1811147"/>
          </a:xfrm>
          <a:prstGeom prst="rightBrace">
            <a:avLst>
              <a:gd name="adj1" fmla="val 47511"/>
              <a:gd name="adj2" fmla="val 500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 name="Rectangle 89"/>
          <p:cNvSpPr/>
          <p:nvPr/>
        </p:nvSpPr>
        <p:spPr>
          <a:xfrm>
            <a:off x="8025904" y="5031565"/>
            <a:ext cx="506870" cy="369332"/>
          </a:xfrm>
          <a:prstGeom prst="rect">
            <a:avLst/>
          </a:prstGeom>
        </p:spPr>
        <p:txBody>
          <a:bodyPr wrap="none">
            <a:spAutoFit/>
          </a:bodyPr>
          <a:lstStyle/>
          <a:p>
            <a:pPr algn="ctr"/>
            <a:r>
              <a:rPr lang="en-US" sz="1800" b="1" dirty="0" smtClean="0">
                <a:solidFill>
                  <a:srgbClr val="000AF9"/>
                </a:solidFill>
                <a:latin typeface="Calibri" panose="020F0502020204030204" pitchFamily="34" charset="0"/>
              </a:rPr>
              <a:t>???</a:t>
            </a:r>
            <a:endParaRPr lang="en-US" sz="1800" b="1" dirty="0">
              <a:latin typeface="Calibri" panose="020F0502020204030204" pitchFamily="34" charset="0"/>
            </a:endParaRPr>
          </a:p>
        </p:txBody>
      </p:sp>
      <p:sp>
        <p:nvSpPr>
          <p:cNvPr id="91" name="TextBox 90"/>
          <p:cNvSpPr txBox="1"/>
          <p:nvPr/>
        </p:nvSpPr>
        <p:spPr>
          <a:xfrm>
            <a:off x="304800" y="3083461"/>
            <a:ext cx="3709565" cy="646331"/>
          </a:xfrm>
          <a:prstGeom prst="rect">
            <a:avLst/>
          </a:prstGeom>
          <a:solidFill>
            <a:schemeClr val="bg1"/>
          </a:solidFill>
          <a:ln>
            <a:noFill/>
          </a:ln>
        </p:spPr>
        <p:txBody>
          <a:bodyPr wrap="square" rtlCol="0">
            <a:spAutoFit/>
          </a:bodyPr>
          <a:lstStyle/>
          <a:p>
            <a:pPr algn="ctr"/>
            <a:r>
              <a:rPr lang="en-US" sz="1800" dirty="0" smtClean="0">
                <a:latin typeface="Cambria" panose="02040503050406030204" pitchFamily="18" charset="0"/>
              </a:rPr>
              <a:t>The </a:t>
            </a:r>
            <a:r>
              <a:rPr lang="en-US" sz="1800" b="1" i="1" dirty="0" smtClean="0">
                <a:latin typeface="Calibri" panose="020F0502020204030204" pitchFamily="34" charset="0"/>
              </a:rPr>
              <a:t>WS</a:t>
            </a:r>
            <a:r>
              <a:rPr lang="en-US" sz="1800" dirty="0" smtClean="0">
                <a:latin typeface="Cambria" panose="02040503050406030204" pitchFamily="18" charset="0"/>
              </a:rPr>
              <a:t>-based probability of each word in </a:t>
            </a:r>
            <a:r>
              <a:rPr lang="en-US" sz="1800" b="1" i="1" dirty="0" smtClean="0">
                <a:latin typeface="Calibri" panose="020F0502020204030204" pitchFamily="34" charset="0"/>
              </a:rPr>
              <a:t>Unknown text</a:t>
            </a:r>
            <a:endParaRPr lang="en-US" sz="1800" b="1" i="1" dirty="0">
              <a:latin typeface="Calibri" panose="020F0502020204030204" pitchFamily="34" charset="0"/>
            </a:endParaRPr>
          </a:p>
        </p:txBody>
      </p:sp>
      <p:sp>
        <p:nvSpPr>
          <p:cNvPr id="92" name="Down Arrow 91"/>
          <p:cNvSpPr/>
          <p:nvPr/>
        </p:nvSpPr>
        <p:spPr>
          <a:xfrm>
            <a:off x="1232664" y="2634920"/>
            <a:ext cx="367536" cy="509336"/>
          </a:xfrm>
          <a:prstGeom prst="downArrow">
            <a:avLst/>
          </a:prstGeom>
          <a:solidFill>
            <a:srgbClr val="FFEFD7"/>
          </a:solidFill>
          <a:ln>
            <a:solidFill>
              <a:srgbClr val="F689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TextBox 92"/>
          <p:cNvSpPr txBox="1"/>
          <p:nvPr/>
        </p:nvSpPr>
        <p:spPr>
          <a:xfrm>
            <a:off x="533400" y="5791200"/>
            <a:ext cx="5638800" cy="830997"/>
          </a:xfrm>
          <a:prstGeom prst="rect">
            <a:avLst/>
          </a:prstGeom>
          <a:noFill/>
        </p:spPr>
        <p:txBody>
          <a:bodyPr wrap="square" rtlCol="0">
            <a:spAutoFit/>
          </a:bodyPr>
          <a:lstStyle/>
          <a:p>
            <a:r>
              <a:rPr lang="en-US" i="1" dirty="0" smtClean="0">
                <a:latin typeface="Calibri" panose="020F0502020204030204" pitchFamily="34" charset="0"/>
              </a:rPr>
              <a:t>Unknown text</a:t>
            </a:r>
            <a:r>
              <a:rPr lang="en-US" dirty="0" smtClean="0">
                <a:latin typeface="Calibri" panose="020F0502020204030204" pitchFamily="34" charset="0"/>
              </a:rPr>
              <a:t>: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3, 	</a:t>
            </a:r>
            <a:r>
              <a:rPr lang="en-US" dirty="0" smtClean="0">
                <a:solidFill>
                  <a:srgbClr val="009900"/>
                </a:solidFill>
                <a:latin typeface="Calibri" panose="020F0502020204030204" pitchFamily="34" charset="0"/>
              </a:rPr>
              <a:t>"</a:t>
            </a:r>
            <a:r>
              <a:rPr lang="en-US" dirty="0">
                <a:solidFill>
                  <a:srgbClr val="009900"/>
                </a:solidFill>
                <a:latin typeface="Calibri" panose="020F0502020204030204" pitchFamily="34" charset="0"/>
              </a:rPr>
              <a:t>potter"</a:t>
            </a:r>
            <a:r>
              <a:rPr lang="en-US" dirty="0">
                <a:latin typeface="Calibri" panose="020F0502020204030204" pitchFamily="34" charset="0"/>
              </a:rPr>
              <a:t>: 2,</a:t>
            </a:r>
            <a:endParaRPr lang="en-US" dirty="0" smtClean="0">
              <a:latin typeface="Calibri" panose="020F0502020204030204" pitchFamily="34" charset="0"/>
            </a:endParaRPr>
          </a:p>
          <a:p>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"thou"</a:t>
            </a:r>
            <a:r>
              <a:rPr lang="en-US" dirty="0" smtClean="0">
                <a:latin typeface="Calibri" panose="020F0502020204030204" pitchFamily="34" charset="0"/>
              </a:rPr>
              <a:t>: 1, </a:t>
            </a:r>
            <a:r>
              <a:rPr lang="en-US" dirty="0" smtClean="0">
                <a:solidFill>
                  <a:srgbClr val="009900"/>
                </a:solidFill>
                <a:latin typeface="Calibri" panose="020F0502020204030204" pitchFamily="34" charset="0"/>
              </a:rPr>
              <a:t>     "</a:t>
            </a:r>
            <a:r>
              <a:rPr lang="en-US" dirty="0">
                <a:solidFill>
                  <a:srgbClr val="009900"/>
                </a:solidFill>
                <a:latin typeface="Calibri" panose="020F0502020204030204" pitchFamily="34" charset="0"/>
              </a:rPr>
              <a:t>spam</a:t>
            </a:r>
            <a:r>
              <a:rPr lang="en-US" dirty="0" smtClean="0">
                <a:solidFill>
                  <a:srgbClr val="009900"/>
                </a:solidFill>
                <a:latin typeface="Calibri" panose="020F0502020204030204" pitchFamily="34" charset="0"/>
              </a:rPr>
              <a:t>"</a:t>
            </a:r>
            <a:r>
              <a:rPr lang="en-US" dirty="0" smtClean="0">
                <a:latin typeface="Calibri" panose="020F0502020204030204" pitchFamily="34" charset="0"/>
              </a:rPr>
              <a:t>:  </a:t>
            </a:r>
            <a:r>
              <a:rPr lang="en-US" dirty="0">
                <a:latin typeface="Calibri" panose="020F0502020204030204" pitchFamily="34" charset="0"/>
              </a:rPr>
              <a:t>4 }</a:t>
            </a:r>
            <a:endParaRPr lang="en-US" dirty="0" smtClean="0">
              <a:latin typeface="Calibri" panose="020F0502020204030204" pitchFamily="34" charset="0"/>
            </a:endParaRPr>
          </a:p>
        </p:txBody>
      </p:sp>
      <p:cxnSp>
        <p:nvCxnSpPr>
          <p:cNvPr id="9" name="Straight Arrow Connector 8"/>
          <p:cNvCxnSpPr/>
          <p:nvPr/>
        </p:nvCxnSpPr>
        <p:spPr>
          <a:xfrm flipH="1" flipV="1">
            <a:off x="1491916" y="4920916"/>
            <a:ext cx="1516726" cy="870284"/>
          </a:xfrm>
          <a:prstGeom prst="straightConnector1">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flipH="1" flipV="1">
            <a:off x="3416968" y="4957011"/>
            <a:ext cx="1179096" cy="858253"/>
          </a:xfrm>
          <a:prstGeom prst="straightConnector1">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5" name="Down Arrow 94"/>
          <p:cNvSpPr/>
          <p:nvPr/>
        </p:nvSpPr>
        <p:spPr>
          <a:xfrm>
            <a:off x="7381953" y="3485841"/>
            <a:ext cx="367536" cy="509336"/>
          </a:xfrm>
          <a:prstGeom prst="downArrow">
            <a:avLst/>
          </a:prstGeom>
          <a:solidFill>
            <a:schemeClr val="bg1">
              <a:lumMod val="85000"/>
            </a:schemeClr>
          </a:solidFill>
          <a:ln>
            <a:solidFill>
              <a:srgbClr val="F689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TextBox 72"/>
          <p:cNvSpPr txBox="1"/>
          <p:nvPr/>
        </p:nvSpPr>
        <p:spPr>
          <a:xfrm>
            <a:off x="6819764" y="2971800"/>
            <a:ext cx="1540042" cy="646331"/>
          </a:xfrm>
          <a:prstGeom prst="rect">
            <a:avLst/>
          </a:prstGeom>
          <a:solidFill>
            <a:schemeClr val="bg1">
              <a:lumMod val="85000"/>
            </a:schemeClr>
          </a:solidFill>
        </p:spPr>
        <p:txBody>
          <a:bodyPr wrap="square" rtlCol="0">
            <a:spAutoFit/>
          </a:bodyPr>
          <a:lstStyle/>
          <a:p>
            <a:pPr algn="ctr"/>
            <a:r>
              <a:rPr lang="en-US" sz="1800" dirty="0" smtClean="0">
                <a:solidFill>
                  <a:srgbClr val="C00000"/>
                </a:solidFill>
                <a:latin typeface="Calibri" panose="020F0502020204030204" pitchFamily="34" charset="0"/>
              </a:rPr>
              <a:t>Correct</a:t>
            </a:r>
            <a:r>
              <a:rPr lang="en-US" sz="1800" dirty="0" smtClean="0">
                <a:solidFill>
                  <a:srgbClr val="C00000"/>
                </a:solidFill>
                <a:latin typeface="Calibri" panose="020F0502020204030204" pitchFamily="34" charset="0"/>
              </a:rPr>
              <a:t>, but </a:t>
            </a:r>
            <a:r>
              <a:rPr lang="en-US" sz="1800" b="1" i="1" dirty="0" smtClean="0">
                <a:solidFill>
                  <a:srgbClr val="C00000"/>
                </a:solidFill>
                <a:latin typeface="Calibri" panose="020F0502020204030204" pitchFamily="34" charset="0"/>
              </a:rPr>
              <a:t>not helpful</a:t>
            </a:r>
            <a:r>
              <a:rPr lang="en-US" sz="1800" dirty="0" smtClean="0">
                <a:solidFill>
                  <a:srgbClr val="C00000"/>
                </a:solidFill>
                <a:latin typeface="Calibri" panose="020F0502020204030204" pitchFamily="34" charset="0"/>
              </a:rPr>
              <a:t>!</a:t>
            </a:r>
            <a:endParaRPr lang="en-US" sz="1800" dirty="0">
              <a:solidFill>
                <a:srgbClr val="C00000"/>
              </a:solidFill>
              <a:latin typeface="Calibri" panose="020F0502020204030204" pitchFamily="34" charset="0"/>
            </a:endParaRPr>
          </a:p>
        </p:txBody>
      </p:sp>
    </p:spTree>
    <p:extLst>
      <p:ext uri="{BB962C8B-B14F-4D97-AF65-F5344CB8AC3E}">
        <p14:creationId xmlns:p14="http://schemas.microsoft.com/office/powerpoint/2010/main" val="8389391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4800600" y="1014664"/>
            <a:ext cx="3581400" cy="1828800"/>
          </a:xfrm>
          <a:prstGeom prst="roundRect">
            <a:avLst/>
          </a:prstGeom>
          <a:solidFill>
            <a:srgbClr val="CCECFF"/>
          </a:solidFill>
          <a:ln>
            <a:solidFill>
              <a:srgbClr val="000AF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ounded Rectangle 1"/>
          <p:cNvSpPr/>
          <p:nvPr/>
        </p:nvSpPr>
        <p:spPr>
          <a:xfrm>
            <a:off x="457200" y="1014664"/>
            <a:ext cx="3581400" cy="1828800"/>
          </a:xfrm>
          <a:prstGeom prst="roundRect">
            <a:avLst/>
          </a:prstGeom>
          <a:solidFill>
            <a:srgbClr val="FFEFD7"/>
          </a:solidFill>
          <a:ln>
            <a:solidFill>
              <a:srgbClr val="F689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 Box 5"/>
          <p:cNvSpPr txBox="1">
            <a:spLocks noChangeArrowheads="1"/>
          </p:cNvSpPr>
          <p:nvPr/>
        </p:nvSpPr>
        <p:spPr bwMode="auto">
          <a:xfrm>
            <a:off x="304800" y="182562"/>
            <a:ext cx="4114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4200" dirty="0" smtClean="0">
                <a:latin typeface="Cambria" panose="02040503050406030204" pitchFamily="18" charset="0"/>
              </a:rPr>
              <a:t>Model </a:t>
            </a:r>
            <a:r>
              <a:rPr lang="en-US" altLang="en-US" sz="4200" i="1" dirty="0" smtClean="0">
                <a:latin typeface="Cambria" panose="02040503050406030204" pitchFamily="18" charset="0"/>
              </a:rPr>
              <a:t>matching</a:t>
            </a:r>
            <a:endParaRPr lang="en-US" altLang="en-US" sz="4200" b="1" i="1" dirty="0">
              <a:latin typeface="Cambria" panose="02040503050406030204" pitchFamily="18" charset="0"/>
            </a:endParaRPr>
          </a:p>
        </p:txBody>
      </p:sp>
      <p:sp>
        <p:nvSpPr>
          <p:cNvPr id="4" name="Text Box 23"/>
          <p:cNvSpPr txBox="1">
            <a:spLocks noChangeArrowheads="1"/>
          </p:cNvSpPr>
          <p:nvPr/>
        </p:nvSpPr>
        <p:spPr bwMode="auto">
          <a:xfrm>
            <a:off x="5257800" y="169078"/>
            <a:ext cx="3080084" cy="707886"/>
          </a:xfrm>
          <a:prstGeom prst="rect">
            <a:avLst/>
          </a:prstGeom>
          <a:solidFill>
            <a:schemeClr val="bg1">
              <a:lumMod val="95000"/>
            </a:schemeClr>
          </a:solidFill>
          <a:ln>
            <a:noFill/>
          </a:ln>
          <a:extLst/>
        </p:spPr>
        <p:txBody>
          <a:bodyPr wrap="square">
            <a:spAutoFit/>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indent="0" algn="ctr" eaLnBrk="1" hangingPunct="1">
              <a:spcBef>
                <a:spcPct val="50000"/>
              </a:spcBef>
            </a:pPr>
            <a:r>
              <a:rPr lang="en-US" altLang="en-US" sz="2000" dirty="0" smtClean="0">
                <a:solidFill>
                  <a:srgbClr val="000000"/>
                </a:solidFill>
                <a:latin typeface="Cambria" panose="02040503050406030204" pitchFamily="18" charset="0"/>
              </a:rPr>
              <a:t>Suppose we have two </a:t>
            </a:r>
            <a:r>
              <a:rPr lang="en-US" altLang="en-US" sz="2000" b="1" i="1" dirty="0" smtClean="0">
                <a:solidFill>
                  <a:srgbClr val="000000"/>
                </a:solidFill>
                <a:latin typeface="Cambria" panose="02040503050406030204" pitchFamily="18" charset="0"/>
              </a:rPr>
              <a:t>normalized models</a:t>
            </a:r>
            <a:r>
              <a:rPr lang="en-US" altLang="en-US" sz="2000" dirty="0" smtClean="0">
                <a:solidFill>
                  <a:srgbClr val="000000"/>
                </a:solidFill>
                <a:latin typeface="Cambria" panose="02040503050406030204" pitchFamily="18" charset="0"/>
              </a:rPr>
              <a:t>:</a:t>
            </a:r>
            <a:endParaRPr lang="en-US" altLang="en-US" sz="2000" dirty="0">
              <a:solidFill>
                <a:srgbClr val="000000"/>
              </a:solidFill>
              <a:latin typeface="Cambria" panose="02040503050406030204" pitchFamily="18" charset="0"/>
            </a:endParaRPr>
          </a:p>
        </p:txBody>
      </p:sp>
      <p:sp>
        <p:nvSpPr>
          <p:cNvPr id="8" name="TextBox 7"/>
          <p:cNvSpPr txBox="1"/>
          <p:nvPr/>
        </p:nvSpPr>
        <p:spPr>
          <a:xfrm>
            <a:off x="533400" y="5791200"/>
            <a:ext cx="5638800" cy="830997"/>
          </a:xfrm>
          <a:prstGeom prst="rect">
            <a:avLst/>
          </a:prstGeom>
          <a:noFill/>
        </p:spPr>
        <p:txBody>
          <a:bodyPr wrap="square" rtlCol="0">
            <a:spAutoFit/>
          </a:bodyPr>
          <a:lstStyle/>
          <a:p>
            <a:r>
              <a:rPr lang="en-US" i="1" dirty="0" smtClean="0">
                <a:latin typeface="Calibri" panose="020F0502020204030204" pitchFamily="34" charset="0"/>
              </a:rPr>
              <a:t>Unknown text</a:t>
            </a:r>
            <a:r>
              <a:rPr lang="en-US" dirty="0" smtClean="0">
                <a:latin typeface="Calibri" panose="020F0502020204030204" pitchFamily="34" charset="0"/>
              </a:rPr>
              <a:t>: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3, 	</a:t>
            </a:r>
            <a:r>
              <a:rPr lang="en-US" dirty="0" smtClean="0">
                <a:solidFill>
                  <a:srgbClr val="009900"/>
                </a:solidFill>
                <a:latin typeface="Calibri" panose="020F0502020204030204" pitchFamily="34" charset="0"/>
              </a:rPr>
              <a:t>"</a:t>
            </a:r>
            <a:r>
              <a:rPr lang="en-US" dirty="0">
                <a:solidFill>
                  <a:srgbClr val="009900"/>
                </a:solidFill>
                <a:latin typeface="Calibri" panose="020F0502020204030204" pitchFamily="34" charset="0"/>
              </a:rPr>
              <a:t>potter"</a:t>
            </a:r>
            <a:r>
              <a:rPr lang="en-US" dirty="0">
                <a:latin typeface="Calibri" panose="020F0502020204030204" pitchFamily="34" charset="0"/>
              </a:rPr>
              <a:t>: 2,</a:t>
            </a:r>
            <a:endParaRPr lang="en-US" dirty="0" smtClean="0">
              <a:latin typeface="Calibri" panose="020F0502020204030204" pitchFamily="34" charset="0"/>
            </a:endParaRPr>
          </a:p>
          <a:p>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"thou"</a:t>
            </a:r>
            <a:r>
              <a:rPr lang="en-US" dirty="0" smtClean="0">
                <a:latin typeface="Calibri" panose="020F0502020204030204" pitchFamily="34" charset="0"/>
              </a:rPr>
              <a:t>: 1, </a:t>
            </a:r>
            <a:r>
              <a:rPr lang="en-US" dirty="0" smtClean="0">
                <a:solidFill>
                  <a:srgbClr val="009900"/>
                </a:solidFill>
                <a:latin typeface="Calibri" panose="020F0502020204030204" pitchFamily="34" charset="0"/>
              </a:rPr>
              <a:t>     "</a:t>
            </a:r>
            <a:r>
              <a:rPr lang="en-US" dirty="0">
                <a:solidFill>
                  <a:srgbClr val="009900"/>
                </a:solidFill>
                <a:latin typeface="Calibri" panose="020F0502020204030204" pitchFamily="34" charset="0"/>
              </a:rPr>
              <a:t>spam</a:t>
            </a:r>
            <a:r>
              <a:rPr lang="en-US" dirty="0" smtClean="0">
                <a:solidFill>
                  <a:srgbClr val="009900"/>
                </a:solidFill>
                <a:latin typeface="Calibri" panose="020F0502020204030204" pitchFamily="34" charset="0"/>
              </a:rPr>
              <a:t>"</a:t>
            </a:r>
            <a:r>
              <a:rPr lang="en-US" dirty="0" smtClean="0">
                <a:latin typeface="Calibri" panose="020F0502020204030204" pitchFamily="34" charset="0"/>
              </a:rPr>
              <a:t>:  </a:t>
            </a:r>
            <a:r>
              <a:rPr lang="en-US" dirty="0">
                <a:latin typeface="Calibri" panose="020F0502020204030204" pitchFamily="34" charset="0"/>
              </a:rPr>
              <a:t>4 }</a:t>
            </a:r>
            <a:endParaRPr lang="en-US" dirty="0" smtClean="0">
              <a:latin typeface="Calibri" panose="020F0502020204030204" pitchFamily="34" charset="0"/>
            </a:endParaRPr>
          </a:p>
        </p:txBody>
      </p:sp>
      <p:grpSp>
        <p:nvGrpSpPr>
          <p:cNvPr id="13" name="Group 15"/>
          <p:cNvGrpSpPr>
            <a:grpSpLocks/>
          </p:cNvGrpSpPr>
          <p:nvPr/>
        </p:nvGrpSpPr>
        <p:grpSpPr bwMode="auto">
          <a:xfrm>
            <a:off x="8521673" y="6285029"/>
            <a:ext cx="533064" cy="483708"/>
            <a:chOff x="2928" y="1051"/>
            <a:chExt cx="840" cy="957"/>
          </a:xfrm>
        </p:grpSpPr>
        <p:sp>
          <p:nvSpPr>
            <p:cNvPr id="14" name="Freeform 16"/>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15" name="Oval 1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6" name="Oval 1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7" name="Oval 1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8" name="Oval 2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9" name="Oval 2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4" name="Oval 2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5" name="Oval 2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6" name="AutoShape 2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7" name="Freeform 2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28" name="Freeform 2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29" name="Freeform 2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30" name="Freeform 2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31" name="Text Box 5"/>
          <p:cNvSpPr txBox="1">
            <a:spLocks noChangeArrowheads="1"/>
          </p:cNvSpPr>
          <p:nvPr/>
        </p:nvSpPr>
        <p:spPr bwMode="auto">
          <a:xfrm>
            <a:off x="7086600" y="6047601"/>
            <a:ext cx="16468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spcBef>
                <a:spcPct val="50000"/>
              </a:spcBef>
            </a:pPr>
            <a:r>
              <a:rPr lang="en-US" altLang="en-US" sz="1200" dirty="0" smtClean="0">
                <a:solidFill>
                  <a:srgbClr val="000000"/>
                </a:solidFill>
                <a:latin typeface="Cambria" panose="02040503050406030204" pitchFamily="18" charset="0"/>
              </a:rPr>
              <a:t>half of </a:t>
            </a:r>
            <a:r>
              <a:rPr lang="el-GR" altLang="en-US" sz="1200" dirty="0" smtClean="0">
                <a:solidFill>
                  <a:srgbClr val="000000"/>
                </a:solidFill>
                <a:latin typeface="Calibri" panose="020F0502020204030204" pitchFamily="34" charset="0"/>
                <a:cs typeface="Times New Roman" panose="02020603050405020304" pitchFamily="18" charset="0"/>
              </a:rPr>
              <a:t>ϵ</a:t>
            </a:r>
            <a:r>
              <a:rPr lang="en-US" altLang="en-US" sz="1200" dirty="0" smtClean="0">
                <a:solidFill>
                  <a:srgbClr val="000000"/>
                </a:solidFill>
                <a:latin typeface="Symbol" panose="05050102010706020507" pitchFamily="18" charset="2"/>
              </a:rPr>
              <a:t> !</a:t>
            </a:r>
            <a:r>
              <a:rPr lang="en-US" altLang="en-US" sz="1200" dirty="0" smtClean="0">
                <a:solidFill>
                  <a:srgbClr val="000000"/>
                </a:solidFill>
                <a:latin typeface="Cambria" panose="02040503050406030204" pitchFamily="18" charset="0"/>
              </a:rPr>
              <a:t> </a:t>
            </a:r>
            <a:endParaRPr lang="en-US" altLang="en-US" sz="1200" dirty="0">
              <a:solidFill>
                <a:srgbClr val="000000"/>
              </a:solidFill>
              <a:latin typeface="Cambria" panose="02040503050406030204" pitchFamily="18" charset="0"/>
            </a:endParaRPr>
          </a:p>
        </p:txBody>
      </p:sp>
      <p:sp>
        <p:nvSpPr>
          <p:cNvPr id="32" name="TextBox 31"/>
          <p:cNvSpPr txBox="1"/>
          <p:nvPr/>
        </p:nvSpPr>
        <p:spPr>
          <a:xfrm>
            <a:off x="685800" y="1295400"/>
            <a:ext cx="2819400" cy="1200329"/>
          </a:xfrm>
          <a:prstGeom prst="rect">
            <a:avLst/>
          </a:prstGeom>
          <a:noFill/>
        </p:spPr>
        <p:txBody>
          <a:bodyPr wrap="square" rtlCol="0">
            <a:spAutoFit/>
          </a:bodyPr>
          <a:lstStyle/>
          <a:p>
            <a:pPr algn="ctr"/>
            <a:r>
              <a:rPr lang="en-US" dirty="0" smtClean="0">
                <a:latin typeface="Calibri" panose="020F0502020204030204" pitchFamily="34" charset="0"/>
              </a:rPr>
              <a:t>WS: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a:t>
            </a:r>
            <a:r>
              <a:rPr lang="en-US" dirty="0">
                <a:latin typeface="Calibri" panose="020F0502020204030204" pitchFamily="34" charset="0"/>
              </a:rPr>
              <a:t> </a:t>
            </a:r>
            <a:r>
              <a:rPr lang="en-US" dirty="0" smtClean="0">
                <a:solidFill>
                  <a:srgbClr val="000AF9"/>
                </a:solidFill>
                <a:latin typeface="Calibri" panose="020F0502020204030204" pitchFamily="34" charset="0"/>
              </a:rPr>
              <a:t>0.50</a:t>
            </a:r>
            <a:r>
              <a:rPr lang="en-US" dirty="0" smtClean="0">
                <a:latin typeface="Calibri" panose="020F0502020204030204" pitchFamily="34" charset="0"/>
              </a:rPr>
              <a:t>, </a:t>
            </a:r>
          </a:p>
          <a:p>
            <a:pPr algn="ctr"/>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"spell"</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0.08</a:t>
            </a:r>
            <a:r>
              <a:rPr lang="en-US" dirty="0" smtClean="0">
                <a:latin typeface="Calibri" panose="020F0502020204030204" pitchFamily="34" charset="0"/>
              </a:rPr>
              <a:t>, </a:t>
            </a:r>
          </a:p>
          <a:p>
            <a:pPr algn="ctr"/>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"thou"</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0.42</a:t>
            </a:r>
            <a:r>
              <a:rPr lang="en-US" dirty="0" smtClean="0">
                <a:latin typeface="Calibri" panose="020F0502020204030204" pitchFamily="34" charset="0"/>
              </a:rPr>
              <a:t> }</a:t>
            </a:r>
            <a:endParaRPr lang="en-US" dirty="0">
              <a:latin typeface="Calibri" panose="020F0502020204030204" pitchFamily="34" charset="0"/>
            </a:endParaRPr>
          </a:p>
        </p:txBody>
      </p:sp>
      <p:sp>
        <p:nvSpPr>
          <p:cNvPr id="33" name="TextBox 32"/>
          <p:cNvSpPr txBox="1"/>
          <p:nvPr/>
        </p:nvSpPr>
        <p:spPr>
          <a:xfrm>
            <a:off x="5137484" y="1295400"/>
            <a:ext cx="3352800" cy="1200329"/>
          </a:xfrm>
          <a:prstGeom prst="rect">
            <a:avLst/>
          </a:prstGeom>
          <a:noFill/>
        </p:spPr>
        <p:txBody>
          <a:bodyPr wrap="square" rtlCol="0">
            <a:spAutoFit/>
          </a:bodyPr>
          <a:lstStyle/>
          <a:p>
            <a:r>
              <a:rPr lang="en-US" dirty="0" smtClean="0">
                <a:latin typeface="Calibri" panose="020F0502020204030204" pitchFamily="34" charset="0"/>
              </a:rPr>
              <a:t>JKR: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0.025</a:t>
            </a:r>
            <a:r>
              <a:rPr lang="en-US" dirty="0" smtClean="0">
                <a:latin typeface="Calibri" panose="020F0502020204030204" pitchFamily="34" charset="0"/>
              </a:rPr>
              <a:t>, </a:t>
            </a:r>
          </a:p>
          <a:p>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"spell"</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0.275</a:t>
            </a:r>
            <a:r>
              <a:rPr lang="en-US" dirty="0" smtClean="0">
                <a:latin typeface="Calibri" panose="020F0502020204030204" pitchFamily="34" charset="0"/>
              </a:rPr>
              <a:t>,</a:t>
            </a:r>
          </a:p>
          <a:p>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"potter"</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0.700</a:t>
            </a:r>
            <a:r>
              <a:rPr lang="en-US" dirty="0" smtClean="0">
                <a:latin typeface="Calibri" panose="020F0502020204030204" pitchFamily="34" charset="0"/>
              </a:rPr>
              <a:t> }</a:t>
            </a:r>
            <a:endParaRPr lang="en-US" dirty="0">
              <a:latin typeface="Calibri" panose="020F0502020204030204" pitchFamily="34" charset="0"/>
            </a:endParaRPr>
          </a:p>
        </p:txBody>
      </p:sp>
      <p:sp>
        <p:nvSpPr>
          <p:cNvPr id="39" name="Rounded Rectangle 38"/>
          <p:cNvSpPr/>
          <p:nvPr/>
        </p:nvSpPr>
        <p:spPr>
          <a:xfrm>
            <a:off x="304800" y="3447361"/>
            <a:ext cx="8434516" cy="1440008"/>
          </a:xfrm>
          <a:prstGeom prst="roundRect">
            <a:avLst/>
          </a:prstGeom>
          <a:solidFill>
            <a:srgbClr val="FFE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1097660"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58" name="Oval 57"/>
          <p:cNvSpPr/>
          <p:nvPr/>
        </p:nvSpPr>
        <p:spPr>
          <a:xfrm>
            <a:off x="1631060"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59" name="Oval 58"/>
          <p:cNvSpPr/>
          <p:nvPr/>
        </p:nvSpPr>
        <p:spPr>
          <a:xfrm>
            <a:off x="2140396"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60" name="Oval 59"/>
          <p:cNvSpPr/>
          <p:nvPr/>
        </p:nvSpPr>
        <p:spPr>
          <a:xfrm>
            <a:off x="2685828"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61" name="Rectangle 60"/>
          <p:cNvSpPr/>
          <p:nvPr/>
        </p:nvSpPr>
        <p:spPr>
          <a:xfrm rot="20163774">
            <a:off x="591178" y="4407040"/>
            <a:ext cx="445378" cy="276999"/>
          </a:xfrm>
          <a:prstGeom prst="rect">
            <a:avLst/>
          </a:prstGeom>
        </p:spPr>
        <p:txBody>
          <a:bodyPr wrap="none">
            <a:spAutoFit/>
          </a:bodyPr>
          <a:lstStyle/>
          <a:p>
            <a:r>
              <a:rPr lang="en-US" sz="1200" dirty="0" smtClean="0">
                <a:latin typeface="Calibri" panose="020F0502020204030204" pitchFamily="34" charset="0"/>
              </a:rPr>
              <a:t>love</a:t>
            </a:r>
            <a:endParaRPr lang="en-US" sz="1200" dirty="0"/>
          </a:p>
        </p:txBody>
      </p:sp>
      <p:sp>
        <p:nvSpPr>
          <p:cNvPr id="62" name="Rectangle 61"/>
          <p:cNvSpPr/>
          <p:nvPr/>
        </p:nvSpPr>
        <p:spPr>
          <a:xfrm rot="20163774">
            <a:off x="1118161" y="4407040"/>
            <a:ext cx="445378" cy="276999"/>
          </a:xfrm>
          <a:prstGeom prst="rect">
            <a:avLst/>
          </a:prstGeom>
        </p:spPr>
        <p:txBody>
          <a:bodyPr wrap="none">
            <a:spAutoFit/>
          </a:bodyPr>
          <a:lstStyle/>
          <a:p>
            <a:r>
              <a:rPr lang="en-US" sz="1200" dirty="0" smtClean="0">
                <a:latin typeface="Calibri" panose="020F0502020204030204" pitchFamily="34" charset="0"/>
              </a:rPr>
              <a:t>love</a:t>
            </a:r>
            <a:endParaRPr lang="en-US" sz="1200" dirty="0"/>
          </a:p>
        </p:txBody>
      </p:sp>
      <p:sp>
        <p:nvSpPr>
          <p:cNvPr id="63" name="Rectangle 62"/>
          <p:cNvSpPr/>
          <p:nvPr/>
        </p:nvSpPr>
        <p:spPr>
          <a:xfrm rot="20163774">
            <a:off x="1623489" y="4407040"/>
            <a:ext cx="445378" cy="276999"/>
          </a:xfrm>
          <a:prstGeom prst="rect">
            <a:avLst/>
          </a:prstGeom>
        </p:spPr>
        <p:txBody>
          <a:bodyPr wrap="none">
            <a:spAutoFit/>
          </a:bodyPr>
          <a:lstStyle/>
          <a:p>
            <a:r>
              <a:rPr lang="en-US" sz="1200" dirty="0" smtClean="0">
                <a:latin typeface="Calibri" panose="020F0502020204030204" pitchFamily="34" charset="0"/>
              </a:rPr>
              <a:t>love</a:t>
            </a:r>
            <a:endParaRPr lang="en-US" sz="1200" dirty="0"/>
          </a:p>
        </p:txBody>
      </p:sp>
      <p:sp>
        <p:nvSpPr>
          <p:cNvPr id="64" name="Rectangle 63"/>
          <p:cNvSpPr/>
          <p:nvPr/>
        </p:nvSpPr>
        <p:spPr>
          <a:xfrm rot="20163774">
            <a:off x="2172650" y="4407040"/>
            <a:ext cx="478016" cy="276999"/>
          </a:xfrm>
          <a:prstGeom prst="rect">
            <a:avLst/>
          </a:prstGeom>
        </p:spPr>
        <p:txBody>
          <a:bodyPr wrap="none">
            <a:spAutoFit/>
          </a:bodyPr>
          <a:lstStyle/>
          <a:p>
            <a:r>
              <a:rPr lang="en-US" sz="1200" dirty="0" smtClean="0">
                <a:latin typeface="Calibri" panose="020F0502020204030204" pitchFamily="34" charset="0"/>
              </a:rPr>
              <a:t>thou</a:t>
            </a:r>
            <a:endParaRPr lang="en-US" sz="1200" dirty="0"/>
          </a:p>
        </p:txBody>
      </p:sp>
      <p:sp>
        <p:nvSpPr>
          <p:cNvPr id="65" name="Rectangle 64"/>
          <p:cNvSpPr/>
          <p:nvPr/>
        </p:nvSpPr>
        <p:spPr>
          <a:xfrm rot="20163774">
            <a:off x="2785372" y="4407040"/>
            <a:ext cx="575157" cy="276999"/>
          </a:xfrm>
          <a:prstGeom prst="rect">
            <a:avLst/>
          </a:prstGeom>
        </p:spPr>
        <p:txBody>
          <a:bodyPr wrap="none">
            <a:spAutoFit/>
          </a:bodyPr>
          <a:lstStyle/>
          <a:p>
            <a:r>
              <a:rPr lang="en-US" sz="1200" dirty="0" smtClean="0">
                <a:latin typeface="Calibri" panose="020F0502020204030204" pitchFamily="34" charset="0"/>
              </a:rPr>
              <a:t>potter</a:t>
            </a:r>
            <a:endParaRPr lang="en-US" sz="1200" dirty="0"/>
          </a:p>
        </p:txBody>
      </p:sp>
      <p:sp>
        <p:nvSpPr>
          <p:cNvPr id="66" name="Rectangle 65"/>
          <p:cNvSpPr/>
          <p:nvPr/>
        </p:nvSpPr>
        <p:spPr>
          <a:xfrm rot="20163774">
            <a:off x="3308151" y="4407040"/>
            <a:ext cx="575157" cy="276999"/>
          </a:xfrm>
          <a:prstGeom prst="rect">
            <a:avLst/>
          </a:prstGeom>
        </p:spPr>
        <p:txBody>
          <a:bodyPr wrap="none">
            <a:spAutoFit/>
          </a:bodyPr>
          <a:lstStyle/>
          <a:p>
            <a:r>
              <a:rPr lang="en-US" sz="1200" dirty="0" smtClean="0">
                <a:latin typeface="Calibri" panose="020F0502020204030204" pitchFamily="34" charset="0"/>
              </a:rPr>
              <a:t>potter</a:t>
            </a:r>
            <a:endParaRPr lang="en-US" sz="1200" dirty="0"/>
          </a:p>
        </p:txBody>
      </p:sp>
      <p:sp>
        <p:nvSpPr>
          <p:cNvPr id="67" name="Rectangle 66"/>
          <p:cNvSpPr/>
          <p:nvPr/>
        </p:nvSpPr>
        <p:spPr>
          <a:xfrm rot="20163774">
            <a:off x="3896223" y="4407040"/>
            <a:ext cx="522900" cy="276999"/>
          </a:xfrm>
          <a:prstGeom prst="rect">
            <a:avLst/>
          </a:prstGeom>
        </p:spPr>
        <p:txBody>
          <a:bodyPr wrap="none">
            <a:spAutoFit/>
          </a:bodyPr>
          <a:lstStyle/>
          <a:p>
            <a:r>
              <a:rPr lang="en-US" sz="1200" dirty="0" smtClean="0">
                <a:latin typeface="Calibri" panose="020F0502020204030204" pitchFamily="34" charset="0"/>
              </a:rPr>
              <a:t>spam</a:t>
            </a:r>
            <a:endParaRPr lang="en-US" sz="1200" dirty="0"/>
          </a:p>
        </p:txBody>
      </p:sp>
      <p:sp>
        <p:nvSpPr>
          <p:cNvPr id="68" name="Rectangle 67"/>
          <p:cNvSpPr/>
          <p:nvPr/>
        </p:nvSpPr>
        <p:spPr>
          <a:xfrm rot="20163774">
            <a:off x="4384880" y="4407040"/>
            <a:ext cx="522900" cy="276999"/>
          </a:xfrm>
          <a:prstGeom prst="rect">
            <a:avLst/>
          </a:prstGeom>
        </p:spPr>
        <p:txBody>
          <a:bodyPr wrap="none">
            <a:spAutoFit/>
          </a:bodyPr>
          <a:lstStyle/>
          <a:p>
            <a:r>
              <a:rPr lang="en-US" sz="1200" dirty="0" smtClean="0">
                <a:latin typeface="Calibri" panose="020F0502020204030204" pitchFamily="34" charset="0"/>
              </a:rPr>
              <a:t>spam</a:t>
            </a:r>
            <a:endParaRPr lang="en-US" sz="1200" dirty="0"/>
          </a:p>
        </p:txBody>
      </p:sp>
      <p:sp>
        <p:nvSpPr>
          <p:cNvPr id="69" name="Rectangle 68"/>
          <p:cNvSpPr/>
          <p:nvPr/>
        </p:nvSpPr>
        <p:spPr>
          <a:xfrm rot="20163774">
            <a:off x="4872802" y="4407040"/>
            <a:ext cx="522900" cy="276999"/>
          </a:xfrm>
          <a:prstGeom prst="rect">
            <a:avLst/>
          </a:prstGeom>
        </p:spPr>
        <p:txBody>
          <a:bodyPr wrap="none">
            <a:spAutoFit/>
          </a:bodyPr>
          <a:lstStyle/>
          <a:p>
            <a:r>
              <a:rPr lang="en-US" sz="1200" dirty="0" smtClean="0">
                <a:latin typeface="Calibri" panose="020F0502020204030204" pitchFamily="34" charset="0"/>
              </a:rPr>
              <a:t>spam</a:t>
            </a:r>
            <a:endParaRPr lang="en-US" sz="1200" dirty="0"/>
          </a:p>
        </p:txBody>
      </p:sp>
      <p:sp>
        <p:nvSpPr>
          <p:cNvPr id="70" name="Rectangle 69"/>
          <p:cNvSpPr/>
          <p:nvPr/>
        </p:nvSpPr>
        <p:spPr>
          <a:xfrm rot="20163774">
            <a:off x="5344023" y="4407040"/>
            <a:ext cx="522900" cy="276999"/>
          </a:xfrm>
          <a:prstGeom prst="rect">
            <a:avLst/>
          </a:prstGeom>
        </p:spPr>
        <p:txBody>
          <a:bodyPr wrap="none">
            <a:spAutoFit/>
          </a:bodyPr>
          <a:lstStyle/>
          <a:p>
            <a:r>
              <a:rPr lang="en-US" sz="1200" dirty="0" smtClean="0">
                <a:latin typeface="Calibri" panose="020F0502020204030204" pitchFamily="34" charset="0"/>
              </a:rPr>
              <a:t>spam</a:t>
            </a:r>
            <a:endParaRPr lang="en-US" sz="1200" dirty="0"/>
          </a:p>
        </p:txBody>
      </p:sp>
      <p:sp>
        <p:nvSpPr>
          <p:cNvPr id="71" name="TextBox 70"/>
          <p:cNvSpPr txBox="1"/>
          <p:nvPr/>
        </p:nvSpPr>
        <p:spPr>
          <a:xfrm>
            <a:off x="5953662" y="3656145"/>
            <a:ext cx="533400" cy="923330"/>
          </a:xfrm>
          <a:prstGeom prst="rect">
            <a:avLst/>
          </a:prstGeom>
          <a:noFill/>
        </p:spPr>
        <p:txBody>
          <a:bodyPr wrap="square" rtlCol="0">
            <a:spAutoFit/>
          </a:bodyPr>
          <a:lstStyle/>
          <a:p>
            <a:r>
              <a:rPr lang="en-US" sz="5400" dirty="0" smtClean="0">
                <a:latin typeface="Calibri" panose="020F0502020204030204" pitchFamily="34" charset="0"/>
              </a:rPr>
              <a:t>=</a:t>
            </a:r>
            <a:endParaRPr lang="en-US" sz="5400" dirty="0">
              <a:latin typeface="Calibri" panose="020F0502020204030204" pitchFamily="34" charset="0"/>
            </a:endParaRPr>
          </a:p>
        </p:txBody>
      </p:sp>
      <p:sp>
        <p:nvSpPr>
          <p:cNvPr id="72" name="TextBox 71"/>
          <p:cNvSpPr txBox="1"/>
          <p:nvPr/>
        </p:nvSpPr>
        <p:spPr>
          <a:xfrm>
            <a:off x="6668854" y="3887441"/>
            <a:ext cx="1841862" cy="584775"/>
          </a:xfrm>
          <a:prstGeom prst="rect">
            <a:avLst/>
          </a:prstGeom>
          <a:solidFill>
            <a:schemeClr val="bg1"/>
          </a:solidFill>
          <a:ln w="28575">
            <a:solidFill>
              <a:schemeClr val="bg1"/>
            </a:solidFill>
          </a:ln>
        </p:spPr>
        <p:txBody>
          <a:bodyPr wrap="square" rtlCol="0">
            <a:spAutoFit/>
          </a:bodyPr>
          <a:lstStyle/>
          <a:p>
            <a:pPr algn="ctr"/>
            <a:r>
              <a:rPr lang="en-US" sz="3200" dirty="0" smtClean="0">
                <a:latin typeface="Calibri" panose="020F0502020204030204" pitchFamily="34" charset="0"/>
              </a:rPr>
              <a:t>1.57e-13</a:t>
            </a:r>
            <a:endParaRPr lang="en-US" sz="3200" dirty="0">
              <a:latin typeface="Calibri" panose="020F0502020204030204" pitchFamily="34" charset="0"/>
            </a:endParaRPr>
          </a:p>
        </p:txBody>
      </p:sp>
      <p:sp>
        <p:nvSpPr>
          <p:cNvPr id="74" name="Oval 73"/>
          <p:cNvSpPr/>
          <p:nvPr/>
        </p:nvSpPr>
        <p:spPr>
          <a:xfrm>
            <a:off x="3326790"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75" name="Oval 74"/>
          <p:cNvSpPr/>
          <p:nvPr/>
        </p:nvSpPr>
        <p:spPr>
          <a:xfrm>
            <a:off x="3864544"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76" name="Oval 75"/>
          <p:cNvSpPr/>
          <p:nvPr/>
        </p:nvSpPr>
        <p:spPr>
          <a:xfrm>
            <a:off x="4397944"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77" name="Oval 76"/>
          <p:cNvSpPr/>
          <p:nvPr/>
        </p:nvSpPr>
        <p:spPr>
          <a:xfrm>
            <a:off x="4881270"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78" name="Oval 77"/>
          <p:cNvSpPr/>
          <p:nvPr/>
        </p:nvSpPr>
        <p:spPr>
          <a:xfrm>
            <a:off x="5362418"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3" name="Rectangle 2"/>
          <p:cNvSpPr/>
          <p:nvPr/>
        </p:nvSpPr>
        <p:spPr>
          <a:xfrm>
            <a:off x="590378" y="4019241"/>
            <a:ext cx="479619" cy="369332"/>
          </a:xfrm>
          <a:prstGeom prst="rect">
            <a:avLst/>
          </a:prstGeom>
        </p:spPr>
        <p:txBody>
          <a:bodyPr wrap="none">
            <a:spAutoFit/>
          </a:bodyPr>
          <a:lstStyle/>
          <a:p>
            <a:pPr algn="ctr"/>
            <a:r>
              <a:rPr lang="en-US" sz="1800" b="1" dirty="0" smtClean="0">
                <a:solidFill>
                  <a:srgbClr val="000AF9"/>
                </a:solidFill>
                <a:latin typeface="Calibri" panose="020F0502020204030204" pitchFamily="34" charset="0"/>
              </a:rPr>
              <a:t>.</a:t>
            </a:r>
            <a:r>
              <a:rPr lang="en-US" sz="1800" b="1" dirty="0">
                <a:solidFill>
                  <a:srgbClr val="000AF9"/>
                </a:solidFill>
                <a:latin typeface="Calibri" panose="020F0502020204030204" pitchFamily="34" charset="0"/>
              </a:rPr>
              <a:t>50</a:t>
            </a:r>
            <a:endParaRPr lang="en-US" sz="1800" b="1" dirty="0">
              <a:latin typeface="Calibri" panose="020F0502020204030204" pitchFamily="34" charset="0"/>
            </a:endParaRPr>
          </a:p>
        </p:txBody>
      </p:sp>
      <p:sp>
        <p:nvSpPr>
          <p:cNvPr id="79" name="Rectangle 78"/>
          <p:cNvSpPr/>
          <p:nvPr/>
        </p:nvSpPr>
        <p:spPr>
          <a:xfrm>
            <a:off x="1127786" y="4019241"/>
            <a:ext cx="479619" cy="369332"/>
          </a:xfrm>
          <a:prstGeom prst="rect">
            <a:avLst/>
          </a:prstGeom>
        </p:spPr>
        <p:txBody>
          <a:bodyPr wrap="none">
            <a:spAutoFit/>
          </a:bodyPr>
          <a:lstStyle/>
          <a:p>
            <a:pPr algn="ctr"/>
            <a:r>
              <a:rPr lang="en-US" sz="1800" b="1" dirty="0" smtClean="0">
                <a:solidFill>
                  <a:srgbClr val="000AF9"/>
                </a:solidFill>
                <a:latin typeface="Calibri" panose="020F0502020204030204" pitchFamily="34" charset="0"/>
              </a:rPr>
              <a:t>.</a:t>
            </a:r>
            <a:r>
              <a:rPr lang="en-US" sz="1800" b="1" dirty="0">
                <a:solidFill>
                  <a:srgbClr val="000AF9"/>
                </a:solidFill>
                <a:latin typeface="Calibri" panose="020F0502020204030204" pitchFamily="34" charset="0"/>
              </a:rPr>
              <a:t>50</a:t>
            </a:r>
            <a:endParaRPr lang="en-US" sz="1800" b="1" dirty="0">
              <a:latin typeface="Calibri" panose="020F0502020204030204" pitchFamily="34" charset="0"/>
            </a:endParaRPr>
          </a:p>
        </p:txBody>
      </p:sp>
      <p:sp>
        <p:nvSpPr>
          <p:cNvPr id="80" name="Rectangle 79"/>
          <p:cNvSpPr/>
          <p:nvPr/>
        </p:nvSpPr>
        <p:spPr>
          <a:xfrm>
            <a:off x="1645146" y="4019241"/>
            <a:ext cx="479619" cy="369332"/>
          </a:xfrm>
          <a:prstGeom prst="rect">
            <a:avLst/>
          </a:prstGeom>
        </p:spPr>
        <p:txBody>
          <a:bodyPr wrap="none">
            <a:spAutoFit/>
          </a:bodyPr>
          <a:lstStyle/>
          <a:p>
            <a:pPr algn="ctr"/>
            <a:r>
              <a:rPr lang="en-US" sz="1800" b="1" dirty="0" smtClean="0">
                <a:solidFill>
                  <a:srgbClr val="000AF9"/>
                </a:solidFill>
                <a:latin typeface="Calibri" panose="020F0502020204030204" pitchFamily="34" charset="0"/>
              </a:rPr>
              <a:t>.</a:t>
            </a:r>
            <a:r>
              <a:rPr lang="en-US" sz="1800" b="1" dirty="0">
                <a:solidFill>
                  <a:srgbClr val="000AF9"/>
                </a:solidFill>
                <a:latin typeface="Calibri" panose="020F0502020204030204" pitchFamily="34" charset="0"/>
              </a:rPr>
              <a:t>50</a:t>
            </a:r>
            <a:endParaRPr lang="en-US" sz="1800" b="1" dirty="0">
              <a:latin typeface="Calibri" panose="020F0502020204030204" pitchFamily="34" charset="0"/>
            </a:endParaRPr>
          </a:p>
        </p:txBody>
      </p:sp>
      <p:sp>
        <p:nvSpPr>
          <p:cNvPr id="81" name="Rectangle 80"/>
          <p:cNvSpPr/>
          <p:nvPr/>
        </p:nvSpPr>
        <p:spPr>
          <a:xfrm>
            <a:off x="2214628" y="4019241"/>
            <a:ext cx="479619" cy="369332"/>
          </a:xfrm>
          <a:prstGeom prst="rect">
            <a:avLst/>
          </a:prstGeom>
        </p:spPr>
        <p:txBody>
          <a:bodyPr wrap="none">
            <a:spAutoFit/>
          </a:bodyPr>
          <a:lstStyle/>
          <a:p>
            <a:pPr algn="ctr"/>
            <a:r>
              <a:rPr lang="en-US" sz="1800" b="1" dirty="0" smtClean="0">
                <a:solidFill>
                  <a:srgbClr val="000AF9"/>
                </a:solidFill>
                <a:latin typeface="Calibri" panose="020F0502020204030204" pitchFamily="34" charset="0"/>
              </a:rPr>
              <a:t>.42</a:t>
            </a:r>
            <a:endParaRPr lang="en-US" sz="1800" b="1" dirty="0">
              <a:latin typeface="Calibri" panose="020F0502020204030204" pitchFamily="34" charset="0"/>
            </a:endParaRPr>
          </a:p>
        </p:txBody>
      </p:sp>
      <p:sp>
        <p:nvSpPr>
          <p:cNvPr id="82" name="Rectangle 81"/>
          <p:cNvSpPr/>
          <p:nvPr/>
        </p:nvSpPr>
        <p:spPr>
          <a:xfrm>
            <a:off x="2743987" y="4019241"/>
            <a:ext cx="529312" cy="323165"/>
          </a:xfrm>
          <a:prstGeom prst="rect">
            <a:avLst/>
          </a:prstGeom>
        </p:spPr>
        <p:txBody>
          <a:bodyPr wrap="none">
            <a:spAutoFit/>
          </a:bodyPr>
          <a:lstStyle/>
          <a:p>
            <a:pPr algn="ctr"/>
            <a:r>
              <a:rPr lang="en-US" sz="1500" b="1" dirty="0" smtClean="0">
                <a:solidFill>
                  <a:schemeClr val="accent6">
                    <a:lumMod val="60000"/>
                    <a:lumOff val="40000"/>
                  </a:schemeClr>
                </a:solidFill>
                <a:latin typeface="Calibri" panose="020F0502020204030204" pitchFamily="34" charset="0"/>
              </a:rPr>
              <a:t>.012</a:t>
            </a:r>
            <a:endParaRPr lang="en-US" sz="1500" b="1" dirty="0">
              <a:solidFill>
                <a:schemeClr val="accent6">
                  <a:lumMod val="60000"/>
                  <a:lumOff val="40000"/>
                </a:schemeClr>
              </a:solidFill>
              <a:latin typeface="Calibri" panose="020F0502020204030204" pitchFamily="34" charset="0"/>
            </a:endParaRPr>
          </a:p>
        </p:txBody>
      </p:sp>
      <p:sp>
        <p:nvSpPr>
          <p:cNvPr id="83" name="Rectangle 82"/>
          <p:cNvSpPr/>
          <p:nvPr/>
        </p:nvSpPr>
        <p:spPr>
          <a:xfrm>
            <a:off x="3353586" y="4019241"/>
            <a:ext cx="529311" cy="323165"/>
          </a:xfrm>
          <a:prstGeom prst="rect">
            <a:avLst/>
          </a:prstGeom>
        </p:spPr>
        <p:txBody>
          <a:bodyPr wrap="none">
            <a:spAutoFit/>
          </a:bodyPr>
          <a:lstStyle/>
          <a:p>
            <a:pPr lvl="0" algn="ctr"/>
            <a:r>
              <a:rPr lang="en-US" sz="1500" b="1" dirty="0">
                <a:solidFill>
                  <a:srgbClr val="2D2D8A">
                    <a:lumMod val="60000"/>
                    <a:lumOff val="40000"/>
                  </a:srgbClr>
                </a:solidFill>
                <a:latin typeface="Calibri" panose="020F0502020204030204" pitchFamily="34" charset="0"/>
              </a:rPr>
              <a:t>.</a:t>
            </a:r>
            <a:r>
              <a:rPr lang="en-US" sz="1500" b="1" dirty="0" smtClean="0">
                <a:solidFill>
                  <a:srgbClr val="2D2D8A">
                    <a:lumMod val="60000"/>
                    <a:lumOff val="40000"/>
                  </a:srgbClr>
                </a:solidFill>
                <a:latin typeface="Calibri" panose="020F0502020204030204" pitchFamily="34" charset="0"/>
              </a:rPr>
              <a:t>012</a:t>
            </a:r>
            <a:endParaRPr lang="en-US" sz="1500" b="1" dirty="0">
              <a:solidFill>
                <a:srgbClr val="2D2D8A">
                  <a:lumMod val="60000"/>
                  <a:lumOff val="40000"/>
                </a:srgbClr>
              </a:solidFill>
              <a:latin typeface="Calibri" panose="020F0502020204030204" pitchFamily="34" charset="0"/>
            </a:endParaRPr>
          </a:p>
        </p:txBody>
      </p:sp>
      <p:sp>
        <p:nvSpPr>
          <p:cNvPr id="84" name="Rectangle 83"/>
          <p:cNvSpPr/>
          <p:nvPr/>
        </p:nvSpPr>
        <p:spPr>
          <a:xfrm>
            <a:off x="3868609" y="4019241"/>
            <a:ext cx="529312" cy="323165"/>
          </a:xfrm>
          <a:prstGeom prst="rect">
            <a:avLst/>
          </a:prstGeom>
        </p:spPr>
        <p:txBody>
          <a:bodyPr wrap="none">
            <a:spAutoFit/>
          </a:bodyPr>
          <a:lstStyle/>
          <a:p>
            <a:pPr lvl="0" algn="ctr"/>
            <a:r>
              <a:rPr lang="en-US" sz="1500" b="1" dirty="0">
                <a:solidFill>
                  <a:srgbClr val="2D2D8A">
                    <a:lumMod val="60000"/>
                    <a:lumOff val="40000"/>
                  </a:srgbClr>
                </a:solidFill>
                <a:latin typeface="Calibri" panose="020F0502020204030204" pitchFamily="34" charset="0"/>
              </a:rPr>
              <a:t>.012</a:t>
            </a:r>
          </a:p>
        </p:txBody>
      </p:sp>
      <p:sp>
        <p:nvSpPr>
          <p:cNvPr id="85" name="Rectangle 84"/>
          <p:cNvSpPr/>
          <p:nvPr/>
        </p:nvSpPr>
        <p:spPr>
          <a:xfrm>
            <a:off x="4402009" y="4019241"/>
            <a:ext cx="529311" cy="323165"/>
          </a:xfrm>
          <a:prstGeom prst="rect">
            <a:avLst/>
          </a:prstGeom>
        </p:spPr>
        <p:txBody>
          <a:bodyPr wrap="none">
            <a:spAutoFit/>
          </a:bodyPr>
          <a:lstStyle/>
          <a:p>
            <a:pPr lvl="0" algn="ctr"/>
            <a:r>
              <a:rPr lang="en-US" sz="1500" b="1" dirty="0">
                <a:solidFill>
                  <a:srgbClr val="2D2D8A">
                    <a:lumMod val="60000"/>
                    <a:lumOff val="40000"/>
                  </a:srgbClr>
                </a:solidFill>
                <a:latin typeface="Calibri" panose="020F0502020204030204" pitchFamily="34" charset="0"/>
              </a:rPr>
              <a:t>.</a:t>
            </a:r>
            <a:r>
              <a:rPr lang="en-US" sz="1500" b="1" dirty="0" smtClean="0">
                <a:solidFill>
                  <a:srgbClr val="2D2D8A">
                    <a:lumMod val="60000"/>
                    <a:lumOff val="40000"/>
                  </a:srgbClr>
                </a:solidFill>
                <a:latin typeface="Calibri" panose="020F0502020204030204" pitchFamily="34" charset="0"/>
              </a:rPr>
              <a:t>012</a:t>
            </a:r>
            <a:endParaRPr lang="en-US" sz="1500" b="1" dirty="0">
              <a:solidFill>
                <a:srgbClr val="2D2D8A">
                  <a:lumMod val="60000"/>
                  <a:lumOff val="40000"/>
                </a:srgbClr>
              </a:solidFill>
              <a:latin typeface="Calibri" panose="020F0502020204030204" pitchFamily="34" charset="0"/>
            </a:endParaRPr>
          </a:p>
        </p:txBody>
      </p:sp>
      <p:sp>
        <p:nvSpPr>
          <p:cNvPr id="86" name="Rectangle 85"/>
          <p:cNvSpPr/>
          <p:nvPr/>
        </p:nvSpPr>
        <p:spPr>
          <a:xfrm>
            <a:off x="4877586" y="4019241"/>
            <a:ext cx="529312" cy="323165"/>
          </a:xfrm>
          <a:prstGeom prst="rect">
            <a:avLst/>
          </a:prstGeom>
        </p:spPr>
        <p:txBody>
          <a:bodyPr wrap="none">
            <a:spAutoFit/>
          </a:bodyPr>
          <a:lstStyle/>
          <a:p>
            <a:pPr lvl="0" algn="ctr"/>
            <a:r>
              <a:rPr lang="en-US" sz="1500" b="1" dirty="0">
                <a:solidFill>
                  <a:srgbClr val="2D2D8A">
                    <a:lumMod val="60000"/>
                    <a:lumOff val="40000"/>
                  </a:srgbClr>
                </a:solidFill>
                <a:latin typeface="Calibri" panose="020F0502020204030204" pitchFamily="34" charset="0"/>
              </a:rPr>
              <a:t>.012</a:t>
            </a:r>
          </a:p>
        </p:txBody>
      </p:sp>
      <p:sp>
        <p:nvSpPr>
          <p:cNvPr id="87" name="Rectangle 86"/>
          <p:cNvSpPr/>
          <p:nvPr/>
        </p:nvSpPr>
        <p:spPr>
          <a:xfrm>
            <a:off x="5362858" y="4019241"/>
            <a:ext cx="529312" cy="323165"/>
          </a:xfrm>
          <a:prstGeom prst="rect">
            <a:avLst/>
          </a:prstGeom>
        </p:spPr>
        <p:txBody>
          <a:bodyPr wrap="none">
            <a:spAutoFit/>
          </a:bodyPr>
          <a:lstStyle/>
          <a:p>
            <a:pPr lvl="0" algn="ctr"/>
            <a:r>
              <a:rPr lang="en-US" sz="1500" b="1" dirty="0">
                <a:solidFill>
                  <a:srgbClr val="2D2D8A">
                    <a:lumMod val="60000"/>
                    <a:lumOff val="40000"/>
                  </a:srgbClr>
                </a:solidFill>
                <a:latin typeface="Calibri" panose="020F0502020204030204" pitchFamily="34" charset="0"/>
              </a:rPr>
              <a:t>.012</a:t>
            </a:r>
          </a:p>
        </p:txBody>
      </p:sp>
      <p:sp>
        <p:nvSpPr>
          <p:cNvPr id="5" name="Right Brace 4"/>
          <p:cNvSpPr/>
          <p:nvPr/>
        </p:nvSpPr>
        <p:spPr>
          <a:xfrm rot="5400000">
            <a:off x="1293801" y="4083301"/>
            <a:ext cx="155597" cy="1371599"/>
          </a:xfrm>
          <a:prstGeom prst="rightBrace">
            <a:avLst>
              <a:gd name="adj1" fmla="val 47511"/>
              <a:gd name="adj2" fmla="val 500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8" name="Right Brace 87"/>
          <p:cNvSpPr/>
          <p:nvPr/>
        </p:nvSpPr>
        <p:spPr>
          <a:xfrm rot="5400000">
            <a:off x="3244550" y="4256052"/>
            <a:ext cx="155597" cy="1026098"/>
          </a:xfrm>
          <a:prstGeom prst="rightBrace">
            <a:avLst>
              <a:gd name="adj1" fmla="val 47511"/>
              <a:gd name="adj2" fmla="val 500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Right Brace 88"/>
          <p:cNvSpPr/>
          <p:nvPr/>
        </p:nvSpPr>
        <p:spPr>
          <a:xfrm rot="5400000">
            <a:off x="4790176" y="3863527"/>
            <a:ext cx="155596" cy="1811147"/>
          </a:xfrm>
          <a:prstGeom prst="rightBrace">
            <a:avLst>
              <a:gd name="adj1" fmla="val 47511"/>
              <a:gd name="adj2" fmla="val 500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TextBox 72"/>
          <p:cNvSpPr txBox="1"/>
          <p:nvPr/>
        </p:nvSpPr>
        <p:spPr>
          <a:xfrm>
            <a:off x="304800" y="3083461"/>
            <a:ext cx="3709565" cy="646331"/>
          </a:xfrm>
          <a:prstGeom prst="rect">
            <a:avLst/>
          </a:prstGeom>
          <a:solidFill>
            <a:schemeClr val="bg1"/>
          </a:solidFill>
          <a:ln>
            <a:noFill/>
          </a:ln>
        </p:spPr>
        <p:txBody>
          <a:bodyPr wrap="square" rtlCol="0">
            <a:spAutoFit/>
          </a:bodyPr>
          <a:lstStyle/>
          <a:p>
            <a:pPr algn="ctr"/>
            <a:r>
              <a:rPr lang="en-US" sz="1800" dirty="0" smtClean="0">
                <a:latin typeface="Cambria" panose="02040503050406030204" pitchFamily="18" charset="0"/>
              </a:rPr>
              <a:t>The </a:t>
            </a:r>
            <a:r>
              <a:rPr lang="en-US" sz="1800" b="1" i="1" dirty="0" smtClean="0">
                <a:latin typeface="Calibri" panose="020F0502020204030204" pitchFamily="34" charset="0"/>
              </a:rPr>
              <a:t>WS</a:t>
            </a:r>
            <a:r>
              <a:rPr lang="en-US" sz="1800" dirty="0" smtClean="0">
                <a:latin typeface="Cambria" panose="02040503050406030204" pitchFamily="18" charset="0"/>
              </a:rPr>
              <a:t>-based probability of each word in </a:t>
            </a:r>
            <a:r>
              <a:rPr lang="en-US" sz="1800" b="1" i="1" dirty="0" smtClean="0">
                <a:latin typeface="Calibri" panose="020F0502020204030204" pitchFamily="34" charset="0"/>
              </a:rPr>
              <a:t>Unknown text</a:t>
            </a:r>
            <a:endParaRPr lang="en-US" sz="1800" b="1" i="1" dirty="0">
              <a:latin typeface="Calibri" panose="020F0502020204030204" pitchFamily="34" charset="0"/>
            </a:endParaRPr>
          </a:p>
        </p:txBody>
      </p:sp>
      <p:sp>
        <p:nvSpPr>
          <p:cNvPr id="90" name="Down Arrow 89"/>
          <p:cNvSpPr/>
          <p:nvPr/>
        </p:nvSpPr>
        <p:spPr>
          <a:xfrm>
            <a:off x="1232664" y="2634920"/>
            <a:ext cx="367536" cy="509336"/>
          </a:xfrm>
          <a:prstGeom prst="downArrow">
            <a:avLst/>
          </a:prstGeom>
          <a:solidFill>
            <a:srgbClr val="FFEFD7"/>
          </a:solidFill>
          <a:ln>
            <a:solidFill>
              <a:srgbClr val="F689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rot="21270828">
            <a:off x="7975866" y="4469576"/>
            <a:ext cx="811441" cy="369332"/>
          </a:xfrm>
          <a:prstGeom prst="rect">
            <a:avLst/>
          </a:prstGeom>
          <a:solidFill>
            <a:srgbClr val="FFEFD7"/>
          </a:solidFill>
        </p:spPr>
        <p:txBody>
          <a:bodyPr wrap="none">
            <a:spAutoFit/>
          </a:bodyPr>
          <a:lstStyle/>
          <a:p>
            <a:pPr algn="ctr"/>
            <a:r>
              <a:rPr lang="en-US" sz="1800" i="1" dirty="0" smtClean="0">
                <a:solidFill>
                  <a:srgbClr val="000AF9"/>
                </a:solidFill>
                <a:latin typeface="Calibri" panose="020F0502020204030204" pitchFamily="34" charset="0"/>
              </a:rPr>
              <a:t>What?</a:t>
            </a:r>
            <a:endParaRPr lang="en-US" sz="1800" i="1" dirty="0">
              <a:latin typeface="Calibri" panose="020F0502020204030204" pitchFamily="34" charset="0"/>
            </a:endParaRPr>
          </a:p>
        </p:txBody>
      </p:sp>
      <p:sp>
        <p:nvSpPr>
          <p:cNvPr id="92" name="TextBox 91"/>
          <p:cNvSpPr txBox="1"/>
          <p:nvPr/>
        </p:nvSpPr>
        <p:spPr>
          <a:xfrm>
            <a:off x="3945061" y="3120179"/>
            <a:ext cx="4788568" cy="646331"/>
          </a:xfrm>
          <a:prstGeom prst="rect">
            <a:avLst/>
          </a:prstGeom>
          <a:solidFill>
            <a:schemeClr val="bg1">
              <a:lumMod val="95000"/>
            </a:schemeClr>
          </a:solidFill>
          <a:ln>
            <a:noFill/>
          </a:ln>
        </p:spPr>
        <p:txBody>
          <a:bodyPr wrap="square" rtlCol="0">
            <a:spAutoFit/>
          </a:bodyPr>
          <a:lstStyle/>
          <a:p>
            <a:pPr algn="ctr"/>
            <a:r>
              <a:rPr lang="en-US" sz="1800" dirty="0" smtClean="0">
                <a:latin typeface="Cambria" panose="02040503050406030204" pitchFamily="18" charset="0"/>
              </a:rPr>
              <a:t>For </a:t>
            </a:r>
            <a:r>
              <a:rPr lang="en-US" sz="1800" dirty="0" smtClean="0">
                <a:latin typeface="Cambria" panose="02040503050406030204" pitchFamily="18" charset="0"/>
              </a:rPr>
              <a:t>missing words, use </a:t>
            </a:r>
            <a:r>
              <a:rPr lang="en-US" sz="1800" b="1" u="sng" dirty="0" smtClean="0">
                <a:latin typeface="Cambria" panose="02040503050406030204" pitchFamily="18" charset="0"/>
              </a:rPr>
              <a:t>half</a:t>
            </a:r>
            <a:r>
              <a:rPr lang="en-US" sz="1800" dirty="0" smtClean="0">
                <a:latin typeface="Cambria" panose="02040503050406030204" pitchFamily="18" charset="0"/>
              </a:rPr>
              <a:t> the smallest value – </a:t>
            </a:r>
            <a:r>
              <a:rPr lang="en-US" sz="1800" i="1" dirty="0" smtClean="0">
                <a:latin typeface="Cambria" panose="02040503050406030204" pitchFamily="18" charset="0"/>
              </a:rPr>
              <a:t>across </a:t>
            </a:r>
            <a:r>
              <a:rPr lang="en-US" sz="1800" i="1" u="sng" dirty="0" smtClean="0">
                <a:latin typeface="Cambria" panose="02040503050406030204" pitchFamily="18" charset="0"/>
              </a:rPr>
              <a:t>both</a:t>
            </a:r>
            <a:r>
              <a:rPr lang="en-US" sz="1800" i="1" dirty="0" smtClean="0">
                <a:latin typeface="Cambria" panose="02040503050406030204" pitchFamily="18" charset="0"/>
              </a:rPr>
              <a:t> normalized models!</a:t>
            </a:r>
            <a:endParaRPr lang="en-US" sz="1800" b="1" i="1" dirty="0">
              <a:latin typeface="Calibri" panose="020F0502020204030204" pitchFamily="34" charset="0"/>
            </a:endParaRPr>
          </a:p>
        </p:txBody>
      </p:sp>
      <p:sp>
        <p:nvSpPr>
          <p:cNvPr id="7" name="Rectangle 6"/>
          <p:cNvSpPr/>
          <p:nvPr/>
        </p:nvSpPr>
        <p:spPr>
          <a:xfrm>
            <a:off x="1207906" y="4788072"/>
            <a:ext cx="340158" cy="461665"/>
          </a:xfrm>
          <a:prstGeom prst="rect">
            <a:avLst/>
          </a:prstGeom>
        </p:spPr>
        <p:txBody>
          <a:bodyPr wrap="none">
            <a:spAutoFit/>
          </a:bodyPr>
          <a:lstStyle/>
          <a:p>
            <a:r>
              <a:rPr lang="en-US" dirty="0">
                <a:solidFill>
                  <a:srgbClr val="000000"/>
                </a:solidFill>
                <a:latin typeface="Calibri" panose="020F0502020204030204" pitchFamily="34" charset="0"/>
              </a:rPr>
              <a:t>3</a:t>
            </a:r>
            <a:endParaRPr lang="en-US" dirty="0"/>
          </a:p>
        </p:txBody>
      </p:sp>
      <p:sp>
        <p:nvSpPr>
          <p:cNvPr id="93" name="Rectangle 92"/>
          <p:cNvSpPr/>
          <p:nvPr/>
        </p:nvSpPr>
        <p:spPr>
          <a:xfrm>
            <a:off x="2250642" y="4800600"/>
            <a:ext cx="340158" cy="461665"/>
          </a:xfrm>
          <a:prstGeom prst="rect">
            <a:avLst/>
          </a:prstGeom>
        </p:spPr>
        <p:txBody>
          <a:bodyPr wrap="none">
            <a:spAutoFit/>
          </a:bodyPr>
          <a:lstStyle/>
          <a:p>
            <a:r>
              <a:rPr lang="en-US" dirty="0" smtClean="0">
                <a:solidFill>
                  <a:srgbClr val="000000"/>
                </a:solidFill>
                <a:latin typeface="Calibri" panose="020F0502020204030204" pitchFamily="34" charset="0"/>
              </a:rPr>
              <a:t>1</a:t>
            </a:r>
            <a:endParaRPr lang="en-US" dirty="0"/>
          </a:p>
        </p:txBody>
      </p:sp>
      <p:sp>
        <p:nvSpPr>
          <p:cNvPr id="94" name="Rectangle 93"/>
          <p:cNvSpPr/>
          <p:nvPr/>
        </p:nvSpPr>
        <p:spPr>
          <a:xfrm>
            <a:off x="3161034" y="4788568"/>
            <a:ext cx="340158" cy="461665"/>
          </a:xfrm>
          <a:prstGeom prst="rect">
            <a:avLst/>
          </a:prstGeom>
        </p:spPr>
        <p:txBody>
          <a:bodyPr wrap="none">
            <a:spAutoFit/>
          </a:bodyPr>
          <a:lstStyle/>
          <a:p>
            <a:r>
              <a:rPr lang="en-US" dirty="0" smtClean="0">
                <a:solidFill>
                  <a:srgbClr val="000000"/>
                </a:solidFill>
                <a:latin typeface="Calibri" panose="020F0502020204030204" pitchFamily="34" charset="0"/>
              </a:rPr>
              <a:t>2</a:t>
            </a:r>
            <a:endParaRPr lang="en-US" dirty="0"/>
          </a:p>
        </p:txBody>
      </p:sp>
      <p:sp>
        <p:nvSpPr>
          <p:cNvPr id="95" name="Rectangle 94"/>
          <p:cNvSpPr/>
          <p:nvPr/>
        </p:nvSpPr>
        <p:spPr>
          <a:xfrm>
            <a:off x="4713106" y="4801096"/>
            <a:ext cx="340158" cy="461665"/>
          </a:xfrm>
          <a:prstGeom prst="rect">
            <a:avLst/>
          </a:prstGeom>
        </p:spPr>
        <p:txBody>
          <a:bodyPr wrap="none">
            <a:spAutoFit/>
          </a:bodyPr>
          <a:lstStyle/>
          <a:p>
            <a:r>
              <a:rPr lang="en-US" dirty="0">
                <a:solidFill>
                  <a:srgbClr val="000000"/>
                </a:solidFill>
                <a:latin typeface="Calibri" panose="020F0502020204030204" pitchFamily="34" charset="0"/>
              </a:rPr>
              <a:t>4</a:t>
            </a:r>
            <a:endParaRPr lang="en-US" dirty="0"/>
          </a:p>
        </p:txBody>
      </p:sp>
    </p:spTree>
    <p:extLst>
      <p:ext uri="{BB962C8B-B14F-4D97-AF65-F5344CB8AC3E}">
        <p14:creationId xmlns:p14="http://schemas.microsoft.com/office/powerpoint/2010/main" val="31259504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4800600" y="1014664"/>
            <a:ext cx="3581400" cy="1828800"/>
          </a:xfrm>
          <a:prstGeom prst="roundRect">
            <a:avLst/>
          </a:prstGeom>
          <a:solidFill>
            <a:srgbClr val="CCECFF"/>
          </a:solidFill>
          <a:ln>
            <a:solidFill>
              <a:srgbClr val="000AF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ounded Rectangle 1"/>
          <p:cNvSpPr/>
          <p:nvPr/>
        </p:nvSpPr>
        <p:spPr>
          <a:xfrm>
            <a:off x="457200" y="1014664"/>
            <a:ext cx="3581400" cy="1828800"/>
          </a:xfrm>
          <a:prstGeom prst="roundRect">
            <a:avLst/>
          </a:prstGeom>
          <a:solidFill>
            <a:srgbClr val="FFEFD7"/>
          </a:solidFill>
          <a:ln>
            <a:solidFill>
              <a:srgbClr val="F689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 Box 5"/>
          <p:cNvSpPr txBox="1">
            <a:spLocks noChangeArrowheads="1"/>
          </p:cNvSpPr>
          <p:nvPr/>
        </p:nvSpPr>
        <p:spPr bwMode="auto">
          <a:xfrm>
            <a:off x="304800" y="182562"/>
            <a:ext cx="4114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4200" dirty="0" smtClean="0">
                <a:latin typeface="Cambria" panose="02040503050406030204" pitchFamily="18" charset="0"/>
              </a:rPr>
              <a:t>Model </a:t>
            </a:r>
            <a:r>
              <a:rPr lang="en-US" altLang="en-US" sz="4200" i="1" dirty="0" smtClean="0">
                <a:latin typeface="Cambria" panose="02040503050406030204" pitchFamily="18" charset="0"/>
              </a:rPr>
              <a:t>matching</a:t>
            </a:r>
            <a:endParaRPr lang="en-US" altLang="en-US" sz="4200" b="1" i="1" dirty="0">
              <a:latin typeface="Cambria" panose="02040503050406030204" pitchFamily="18" charset="0"/>
            </a:endParaRPr>
          </a:p>
        </p:txBody>
      </p:sp>
      <p:sp>
        <p:nvSpPr>
          <p:cNvPr id="4" name="Text Box 23"/>
          <p:cNvSpPr txBox="1">
            <a:spLocks noChangeArrowheads="1"/>
          </p:cNvSpPr>
          <p:nvPr/>
        </p:nvSpPr>
        <p:spPr bwMode="auto">
          <a:xfrm>
            <a:off x="5257800" y="169078"/>
            <a:ext cx="3080084" cy="707886"/>
          </a:xfrm>
          <a:prstGeom prst="rect">
            <a:avLst/>
          </a:prstGeom>
          <a:solidFill>
            <a:schemeClr val="bg1">
              <a:lumMod val="95000"/>
            </a:schemeClr>
          </a:solidFill>
          <a:ln>
            <a:noFill/>
          </a:ln>
          <a:extLst/>
        </p:spPr>
        <p:txBody>
          <a:bodyPr wrap="square">
            <a:spAutoFit/>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indent="0" algn="ctr" eaLnBrk="1" hangingPunct="1">
              <a:spcBef>
                <a:spcPct val="50000"/>
              </a:spcBef>
            </a:pPr>
            <a:r>
              <a:rPr lang="en-US" altLang="en-US" sz="2000" dirty="0" smtClean="0">
                <a:solidFill>
                  <a:srgbClr val="000000"/>
                </a:solidFill>
                <a:latin typeface="Cambria" panose="02040503050406030204" pitchFamily="18" charset="0"/>
              </a:rPr>
              <a:t>Suppose we have two </a:t>
            </a:r>
            <a:r>
              <a:rPr lang="en-US" altLang="en-US" sz="2000" b="1" i="1" dirty="0" smtClean="0">
                <a:solidFill>
                  <a:srgbClr val="000000"/>
                </a:solidFill>
                <a:latin typeface="Cambria" panose="02040503050406030204" pitchFamily="18" charset="0"/>
              </a:rPr>
              <a:t>normalized models</a:t>
            </a:r>
            <a:r>
              <a:rPr lang="en-US" altLang="en-US" sz="2000" dirty="0" smtClean="0">
                <a:solidFill>
                  <a:srgbClr val="000000"/>
                </a:solidFill>
                <a:latin typeface="Cambria" panose="02040503050406030204" pitchFamily="18" charset="0"/>
              </a:rPr>
              <a:t>:</a:t>
            </a:r>
            <a:endParaRPr lang="en-US" altLang="en-US" sz="2000" dirty="0">
              <a:solidFill>
                <a:srgbClr val="000000"/>
              </a:solidFill>
              <a:latin typeface="Cambria" panose="02040503050406030204" pitchFamily="18" charset="0"/>
            </a:endParaRPr>
          </a:p>
        </p:txBody>
      </p:sp>
      <p:sp>
        <p:nvSpPr>
          <p:cNvPr id="8" name="TextBox 7"/>
          <p:cNvSpPr txBox="1"/>
          <p:nvPr/>
        </p:nvSpPr>
        <p:spPr>
          <a:xfrm>
            <a:off x="533400" y="5791200"/>
            <a:ext cx="5638800" cy="830997"/>
          </a:xfrm>
          <a:prstGeom prst="rect">
            <a:avLst/>
          </a:prstGeom>
          <a:noFill/>
        </p:spPr>
        <p:txBody>
          <a:bodyPr wrap="square" rtlCol="0">
            <a:spAutoFit/>
          </a:bodyPr>
          <a:lstStyle/>
          <a:p>
            <a:r>
              <a:rPr lang="en-US" i="1" dirty="0" smtClean="0">
                <a:latin typeface="Calibri" panose="020F0502020204030204" pitchFamily="34" charset="0"/>
              </a:rPr>
              <a:t>Unknown text</a:t>
            </a:r>
            <a:r>
              <a:rPr lang="en-US" dirty="0" smtClean="0">
                <a:latin typeface="Calibri" panose="020F0502020204030204" pitchFamily="34" charset="0"/>
              </a:rPr>
              <a:t>: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3, 	</a:t>
            </a:r>
            <a:r>
              <a:rPr lang="en-US" dirty="0" smtClean="0">
                <a:solidFill>
                  <a:srgbClr val="009900"/>
                </a:solidFill>
                <a:latin typeface="Calibri" panose="020F0502020204030204" pitchFamily="34" charset="0"/>
              </a:rPr>
              <a:t>"</a:t>
            </a:r>
            <a:r>
              <a:rPr lang="en-US" dirty="0">
                <a:solidFill>
                  <a:srgbClr val="009900"/>
                </a:solidFill>
                <a:latin typeface="Calibri" panose="020F0502020204030204" pitchFamily="34" charset="0"/>
              </a:rPr>
              <a:t>potter"</a:t>
            </a:r>
            <a:r>
              <a:rPr lang="en-US" dirty="0">
                <a:latin typeface="Calibri" panose="020F0502020204030204" pitchFamily="34" charset="0"/>
              </a:rPr>
              <a:t>: 2,</a:t>
            </a:r>
            <a:endParaRPr lang="en-US" dirty="0" smtClean="0">
              <a:latin typeface="Calibri" panose="020F0502020204030204" pitchFamily="34" charset="0"/>
            </a:endParaRPr>
          </a:p>
          <a:p>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"thou"</a:t>
            </a:r>
            <a:r>
              <a:rPr lang="en-US" dirty="0" smtClean="0">
                <a:latin typeface="Calibri" panose="020F0502020204030204" pitchFamily="34" charset="0"/>
              </a:rPr>
              <a:t>: 1, </a:t>
            </a:r>
            <a:r>
              <a:rPr lang="en-US" dirty="0" smtClean="0">
                <a:solidFill>
                  <a:srgbClr val="009900"/>
                </a:solidFill>
                <a:latin typeface="Calibri" panose="020F0502020204030204" pitchFamily="34" charset="0"/>
              </a:rPr>
              <a:t>     "</a:t>
            </a:r>
            <a:r>
              <a:rPr lang="en-US" dirty="0">
                <a:solidFill>
                  <a:srgbClr val="009900"/>
                </a:solidFill>
                <a:latin typeface="Calibri" panose="020F0502020204030204" pitchFamily="34" charset="0"/>
              </a:rPr>
              <a:t>spam</a:t>
            </a:r>
            <a:r>
              <a:rPr lang="en-US" dirty="0" smtClean="0">
                <a:solidFill>
                  <a:srgbClr val="009900"/>
                </a:solidFill>
                <a:latin typeface="Calibri" panose="020F0502020204030204" pitchFamily="34" charset="0"/>
              </a:rPr>
              <a:t>"</a:t>
            </a:r>
            <a:r>
              <a:rPr lang="en-US" dirty="0" smtClean="0">
                <a:latin typeface="Calibri" panose="020F0502020204030204" pitchFamily="34" charset="0"/>
              </a:rPr>
              <a:t>:  </a:t>
            </a:r>
            <a:r>
              <a:rPr lang="en-US" dirty="0">
                <a:latin typeface="Calibri" panose="020F0502020204030204" pitchFamily="34" charset="0"/>
              </a:rPr>
              <a:t>4 }</a:t>
            </a:r>
            <a:endParaRPr lang="en-US" dirty="0" smtClean="0">
              <a:latin typeface="Calibri" panose="020F0502020204030204" pitchFamily="34" charset="0"/>
            </a:endParaRPr>
          </a:p>
        </p:txBody>
      </p:sp>
      <p:grpSp>
        <p:nvGrpSpPr>
          <p:cNvPr id="13" name="Group 15"/>
          <p:cNvGrpSpPr>
            <a:grpSpLocks/>
          </p:cNvGrpSpPr>
          <p:nvPr/>
        </p:nvGrpSpPr>
        <p:grpSpPr bwMode="auto">
          <a:xfrm>
            <a:off x="8521673" y="6285029"/>
            <a:ext cx="533064" cy="483708"/>
            <a:chOff x="2928" y="1051"/>
            <a:chExt cx="840" cy="957"/>
          </a:xfrm>
        </p:grpSpPr>
        <p:sp>
          <p:nvSpPr>
            <p:cNvPr id="14" name="Freeform 16"/>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15" name="Oval 1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6" name="Oval 1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7" name="Oval 1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8" name="Oval 2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9" name="Oval 2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4" name="Oval 2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5" name="Oval 2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6" name="AutoShape 2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7" name="Freeform 2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28" name="Freeform 2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29" name="Freeform 2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30" name="Freeform 2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31" name="Text Box 5"/>
          <p:cNvSpPr txBox="1">
            <a:spLocks noChangeArrowheads="1"/>
          </p:cNvSpPr>
          <p:nvPr/>
        </p:nvSpPr>
        <p:spPr bwMode="auto">
          <a:xfrm>
            <a:off x="7086600" y="6047601"/>
            <a:ext cx="16468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spcBef>
                <a:spcPct val="50000"/>
              </a:spcBef>
            </a:pPr>
            <a:r>
              <a:rPr lang="en-US" altLang="en-US" sz="1200" dirty="0" smtClean="0">
                <a:solidFill>
                  <a:srgbClr val="000000"/>
                </a:solidFill>
                <a:latin typeface="Cambria" panose="02040503050406030204" pitchFamily="18" charset="0"/>
              </a:rPr>
              <a:t>half of </a:t>
            </a:r>
            <a:r>
              <a:rPr lang="el-GR" altLang="en-US" sz="1200" dirty="0" smtClean="0">
                <a:solidFill>
                  <a:srgbClr val="000000"/>
                </a:solidFill>
                <a:latin typeface="Calibri" panose="020F0502020204030204" pitchFamily="34" charset="0"/>
                <a:cs typeface="Times New Roman" panose="02020603050405020304" pitchFamily="18" charset="0"/>
              </a:rPr>
              <a:t>ϵ</a:t>
            </a:r>
            <a:r>
              <a:rPr lang="en-US" altLang="en-US" sz="1200" dirty="0" smtClean="0">
                <a:solidFill>
                  <a:srgbClr val="000000"/>
                </a:solidFill>
                <a:latin typeface="Symbol" panose="05050102010706020507" pitchFamily="18" charset="2"/>
              </a:rPr>
              <a:t> !</a:t>
            </a:r>
            <a:r>
              <a:rPr lang="en-US" altLang="en-US" sz="1200" dirty="0" smtClean="0">
                <a:solidFill>
                  <a:srgbClr val="000000"/>
                </a:solidFill>
                <a:latin typeface="Cambria" panose="02040503050406030204" pitchFamily="18" charset="0"/>
              </a:rPr>
              <a:t> </a:t>
            </a:r>
            <a:endParaRPr lang="en-US" altLang="en-US" sz="1200" dirty="0">
              <a:solidFill>
                <a:srgbClr val="000000"/>
              </a:solidFill>
              <a:latin typeface="Cambria" panose="02040503050406030204" pitchFamily="18" charset="0"/>
            </a:endParaRPr>
          </a:p>
        </p:txBody>
      </p:sp>
      <p:sp>
        <p:nvSpPr>
          <p:cNvPr id="32" name="TextBox 31"/>
          <p:cNvSpPr txBox="1"/>
          <p:nvPr/>
        </p:nvSpPr>
        <p:spPr>
          <a:xfrm>
            <a:off x="685800" y="1295400"/>
            <a:ext cx="2819400" cy="1200329"/>
          </a:xfrm>
          <a:prstGeom prst="rect">
            <a:avLst/>
          </a:prstGeom>
          <a:noFill/>
        </p:spPr>
        <p:txBody>
          <a:bodyPr wrap="square" rtlCol="0">
            <a:spAutoFit/>
          </a:bodyPr>
          <a:lstStyle/>
          <a:p>
            <a:pPr algn="ctr"/>
            <a:r>
              <a:rPr lang="en-US" dirty="0" smtClean="0">
                <a:latin typeface="Calibri" panose="020F0502020204030204" pitchFamily="34" charset="0"/>
              </a:rPr>
              <a:t>WS: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a:t>
            </a:r>
            <a:r>
              <a:rPr lang="en-US" dirty="0">
                <a:latin typeface="Calibri" panose="020F0502020204030204" pitchFamily="34" charset="0"/>
              </a:rPr>
              <a:t> </a:t>
            </a:r>
            <a:r>
              <a:rPr lang="en-US" dirty="0" smtClean="0">
                <a:solidFill>
                  <a:srgbClr val="000AF9"/>
                </a:solidFill>
                <a:latin typeface="Calibri" panose="020F0502020204030204" pitchFamily="34" charset="0"/>
              </a:rPr>
              <a:t>0.50</a:t>
            </a:r>
            <a:r>
              <a:rPr lang="en-US" dirty="0" smtClean="0">
                <a:latin typeface="Calibri" panose="020F0502020204030204" pitchFamily="34" charset="0"/>
              </a:rPr>
              <a:t>, </a:t>
            </a:r>
          </a:p>
          <a:p>
            <a:pPr algn="ctr"/>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"spell"</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0.08</a:t>
            </a:r>
            <a:r>
              <a:rPr lang="en-US" dirty="0" smtClean="0">
                <a:latin typeface="Calibri" panose="020F0502020204030204" pitchFamily="34" charset="0"/>
              </a:rPr>
              <a:t>, </a:t>
            </a:r>
          </a:p>
          <a:p>
            <a:pPr algn="ctr"/>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"thou"</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0.42</a:t>
            </a:r>
            <a:r>
              <a:rPr lang="en-US" dirty="0" smtClean="0">
                <a:latin typeface="Calibri" panose="020F0502020204030204" pitchFamily="34" charset="0"/>
              </a:rPr>
              <a:t> }</a:t>
            </a:r>
            <a:endParaRPr lang="en-US" dirty="0">
              <a:latin typeface="Calibri" panose="020F0502020204030204" pitchFamily="34" charset="0"/>
            </a:endParaRPr>
          </a:p>
        </p:txBody>
      </p:sp>
      <p:sp>
        <p:nvSpPr>
          <p:cNvPr id="33" name="TextBox 32"/>
          <p:cNvSpPr txBox="1"/>
          <p:nvPr/>
        </p:nvSpPr>
        <p:spPr>
          <a:xfrm>
            <a:off x="5137484" y="1295400"/>
            <a:ext cx="3352800" cy="1200329"/>
          </a:xfrm>
          <a:prstGeom prst="rect">
            <a:avLst/>
          </a:prstGeom>
          <a:noFill/>
        </p:spPr>
        <p:txBody>
          <a:bodyPr wrap="square" rtlCol="0">
            <a:spAutoFit/>
          </a:bodyPr>
          <a:lstStyle/>
          <a:p>
            <a:r>
              <a:rPr lang="en-US" dirty="0" smtClean="0">
                <a:latin typeface="Calibri" panose="020F0502020204030204" pitchFamily="34" charset="0"/>
              </a:rPr>
              <a:t>JKR: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0.025</a:t>
            </a:r>
            <a:r>
              <a:rPr lang="en-US" dirty="0" smtClean="0">
                <a:latin typeface="Calibri" panose="020F0502020204030204" pitchFamily="34" charset="0"/>
              </a:rPr>
              <a:t>, </a:t>
            </a:r>
          </a:p>
          <a:p>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"spell"</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0.275</a:t>
            </a:r>
            <a:r>
              <a:rPr lang="en-US" dirty="0" smtClean="0">
                <a:latin typeface="Calibri" panose="020F0502020204030204" pitchFamily="34" charset="0"/>
              </a:rPr>
              <a:t>,</a:t>
            </a:r>
          </a:p>
          <a:p>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"potter"</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0.700</a:t>
            </a:r>
            <a:r>
              <a:rPr lang="en-US" dirty="0" smtClean="0">
                <a:latin typeface="Calibri" panose="020F0502020204030204" pitchFamily="34" charset="0"/>
              </a:rPr>
              <a:t> }</a:t>
            </a:r>
            <a:endParaRPr lang="en-US" dirty="0">
              <a:latin typeface="Calibri" panose="020F0502020204030204" pitchFamily="34" charset="0"/>
            </a:endParaRPr>
          </a:p>
        </p:txBody>
      </p:sp>
      <p:sp>
        <p:nvSpPr>
          <p:cNvPr id="39" name="Rounded Rectangle 38"/>
          <p:cNvSpPr/>
          <p:nvPr/>
        </p:nvSpPr>
        <p:spPr>
          <a:xfrm>
            <a:off x="304800" y="3447361"/>
            <a:ext cx="8434516" cy="1440008"/>
          </a:xfrm>
          <a:prstGeom prst="roundRect">
            <a:avLst/>
          </a:prstGeom>
          <a:solidFill>
            <a:srgbClr val="FFE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1097660"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58" name="Oval 57"/>
          <p:cNvSpPr/>
          <p:nvPr/>
        </p:nvSpPr>
        <p:spPr>
          <a:xfrm>
            <a:off x="1631060"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59" name="Oval 58"/>
          <p:cNvSpPr/>
          <p:nvPr/>
        </p:nvSpPr>
        <p:spPr>
          <a:xfrm>
            <a:off x="2140396"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60" name="Oval 59"/>
          <p:cNvSpPr/>
          <p:nvPr/>
        </p:nvSpPr>
        <p:spPr>
          <a:xfrm>
            <a:off x="2685828"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61" name="Rectangle 60"/>
          <p:cNvSpPr/>
          <p:nvPr/>
        </p:nvSpPr>
        <p:spPr>
          <a:xfrm rot="20163774">
            <a:off x="591178" y="4407040"/>
            <a:ext cx="445378" cy="276999"/>
          </a:xfrm>
          <a:prstGeom prst="rect">
            <a:avLst/>
          </a:prstGeom>
        </p:spPr>
        <p:txBody>
          <a:bodyPr wrap="none">
            <a:spAutoFit/>
          </a:bodyPr>
          <a:lstStyle/>
          <a:p>
            <a:r>
              <a:rPr lang="en-US" sz="1200" dirty="0" smtClean="0">
                <a:latin typeface="Calibri" panose="020F0502020204030204" pitchFamily="34" charset="0"/>
              </a:rPr>
              <a:t>love</a:t>
            </a:r>
            <a:endParaRPr lang="en-US" sz="1200" dirty="0"/>
          </a:p>
        </p:txBody>
      </p:sp>
      <p:sp>
        <p:nvSpPr>
          <p:cNvPr id="62" name="Rectangle 61"/>
          <p:cNvSpPr/>
          <p:nvPr/>
        </p:nvSpPr>
        <p:spPr>
          <a:xfrm rot="20163774">
            <a:off x="1118161" y="4407040"/>
            <a:ext cx="445378" cy="276999"/>
          </a:xfrm>
          <a:prstGeom prst="rect">
            <a:avLst/>
          </a:prstGeom>
        </p:spPr>
        <p:txBody>
          <a:bodyPr wrap="none">
            <a:spAutoFit/>
          </a:bodyPr>
          <a:lstStyle/>
          <a:p>
            <a:r>
              <a:rPr lang="en-US" sz="1200" dirty="0" smtClean="0">
                <a:latin typeface="Calibri" panose="020F0502020204030204" pitchFamily="34" charset="0"/>
              </a:rPr>
              <a:t>love</a:t>
            </a:r>
            <a:endParaRPr lang="en-US" sz="1200" dirty="0"/>
          </a:p>
        </p:txBody>
      </p:sp>
      <p:sp>
        <p:nvSpPr>
          <p:cNvPr id="63" name="Rectangle 62"/>
          <p:cNvSpPr/>
          <p:nvPr/>
        </p:nvSpPr>
        <p:spPr>
          <a:xfrm rot="20163774">
            <a:off x="1623489" y="4407040"/>
            <a:ext cx="445378" cy="276999"/>
          </a:xfrm>
          <a:prstGeom prst="rect">
            <a:avLst/>
          </a:prstGeom>
        </p:spPr>
        <p:txBody>
          <a:bodyPr wrap="none">
            <a:spAutoFit/>
          </a:bodyPr>
          <a:lstStyle/>
          <a:p>
            <a:r>
              <a:rPr lang="en-US" sz="1200" dirty="0" smtClean="0">
                <a:latin typeface="Calibri" panose="020F0502020204030204" pitchFamily="34" charset="0"/>
              </a:rPr>
              <a:t>love</a:t>
            </a:r>
            <a:endParaRPr lang="en-US" sz="1200" dirty="0"/>
          </a:p>
        </p:txBody>
      </p:sp>
      <p:sp>
        <p:nvSpPr>
          <p:cNvPr id="64" name="Rectangle 63"/>
          <p:cNvSpPr/>
          <p:nvPr/>
        </p:nvSpPr>
        <p:spPr>
          <a:xfrm rot="20163774">
            <a:off x="2172650" y="4407040"/>
            <a:ext cx="478016" cy="276999"/>
          </a:xfrm>
          <a:prstGeom prst="rect">
            <a:avLst/>
          </a:prstGeom>
        </p:spPr>
        <p:txBody>
          <a:bodyPr wrap="none">
            <a:spAutoFit/>
          </a:bodyPr>
          <a:lstStyle/>
          <a:p>
            <a:r>
              <a:rPr lang="en-US" sz="1200" dirty="0" smtClean="0">
                <a:latin typeface="Calibri" panose="020F0502020204030204" pitchFamily="34" charset="0"/>
              </a:rPr>
              <a:t>thou</a:t>
            </a:r>
            <a:endParaRPr lang="en-US" sz="1200" dirty="0"/>
          </a:p>
        </p:txBody>
      </p:sp>
      <p:sp>
        <p:nvSpPr>
          <p:cNvPr id="65" name="Rectangle 64"/>
          <p:cNvSpPr/>
          <p:nvPr/>
        </p:nvSpPr>
        <p:spPr>
          <a:xfrm rot="20163774">
            <a:off x="2785372" y="4407040"/>
            <a:ext cx="575157" cy="276999"/>
          </a:xfrm>
          <a:prstGeom prst="rect">
            <a:avLst/>
          </a:prstGeom>
        </p:spPr>
        <p:txBody>
          <a:bodyPr wrap="none">
            <a:spAutoFit/>
          </a:bodyPr>
          <a:lstStyle/>
          <a:p>
            <a:r>
              <a:rPr lang="en-US" sz="1200" dirty="0" smtClean="0">
                <a:latin typeface="Calibri" panose="020F0502020204030204" pitchFamily="34" charset="0"/>
              </a:rPr>
              <a:t>potter</a:t>
            </a:r>
            <a:endParaRPr lang="en-US" sz="1200" dirty="0"/>
          </a:p>
        </p:txBody>
      </p:sp>
      <p:sp>
        <p:nvSpPr>
          <p:cNvPr id="66" name="Rectangle 65"/>
          <p:cNvSpPr/>
          <p:nvPr/>
        </p:nvSpPr>
        <p:spPr>
          <a:xfrm rot="20163774">
            <a:off x="3308151" y="4407040"/>
            <a:ext cx="575157" cy="276999"/>
          </a:xfrm>
          <a:prstGeom prst="rect">
            <a:avLst/>
          </a:prstGeom>
        </p:spPr>
        <p:txBody>
          <a:bodyPr wrap="none">
            <a:spAutoFit/>
          </a:bodyPr>
          <a:lstStyle/>
          <a:p>
            <a:r>
              <a:rPr lang="en-US" sz="1200" dirty="0" smtClean="0">
                <a:latin typeface="Calibri" panose="020F0502020204030204" pitchFamily="34" charset="0"/>
              </a:rPr>
              <a:t>potter</a:t>
            </a:r>
            <a:endParaRPr lang="en-US" sz="1200" dirty="0"/>
          </a:p>
        </p:txBody>
      </p:sp>
      <p:sp>
        <p:nvSpPr>
          <p:cNvPr id="67" name="Rectangle 66"/>
          <p:cNvSpPr/>
          <p:nvPr/>
        </p:nvSpPr>
        <p:spPr>
          <a:xfrm rot="20163774">
            <a:off x="3896223" y="4407040"/>
            <a:ext cx="522900" cy="276999"/>
          </a:xfrm>
          <a:prstGeom prst="rect">
            <a:avLst/>
          </a:prstGeom>
        </p:spPr>
        <p:txBody>
          <a:bodyPr wrap="none">
            <a:spAutoFit/>
          </a:bodyPr>
          <a:lstStyle/>
          <a:p>
            <a:r>
              <a:rPr lang="en-US" sz="1200" dirty="0" smtClean="0">
                <a:latin typeface="Calibri" panose="020F0502020204030204" pitchFamily="34" charset="0"/>
              </a:rPr>
              <a:t>spam</a:t>
            </a:r>
            <a:endParaRPr lang="en-US" sz="1200" dirty="0"/>
          </a:p>
        </p:txBody>
      </p:sp>
      <p:sp>
        <p:nvSpPr>
          <p:cNvPr id="68" name="Rectangle 67"/>
          <p:cNvSpPr/>
          <p:nvPr/>
        </p:nvSpPr>
        <p:spPr>
          <a:xfrm rot="20163774">
            <a:off x="4384880" y="4407040"/>
            <a:ext cx="522900" cy="276999"/>
          </a:xfrm>
          <a:prstGeom prst="rect">
            <a:avLst/>
          </a:prstGeom>
        </p:spPr>
        <p:txBody>
          <a:bodyPr wrap="none">
            <a:spAutoFit/>
          </a:bodyPr>
          <a:lstStyle/>
          <a:p>
            <a:r>
              <a:rPr lang="en-US" sz="1200" dirty="0" smtClean="0">
                <a:latin typeface="Calibri" panose="020F0502020204030204" pitchFamily="34" charset="0"/>
              </a:rPr>
              <a:t>spam</a:t>
            </a:r>
            <a:endParaRPr lang="en-US" sz="1200" dirty="0"/>
          </a:p>
        </p:txBody>
      </p:sp>
      <p:sp>
        <p:nvSpPr>
          <p:cNvPr id="69" name="Rectangle 68"/>
          <p:cNvSpPr/>
          <p:nvPr/>
        </p:nvSpPr>
        <p:spPr>
          <a:xfrm rot="20163774">
            <a:off x="4872802" y="4407040"/>
            <a:ext cx="522900" cy="276999"/>
          </a:xfrm>
          <a:prstGeom prst="rect">
            <a:avLst/>
          </a:prstGeom>
        </p:spPr>
        <p:txBody>
          <a:bodyPr wrap="none">
            <a:spAutoFit/>
          </a:bodyPr>
          <a:lstStyle/>
          <a:p>
            <a:r>
              <a:rPr lang="en-US" sz="1200" dirty="0" smtClean="0">
                <a:latin typeface="Calibri" panose="020F0502020204030204" pitchFamily="34" charset="0"/>
              </a:rPr>
              <a:t>spam</a:t>
            </a:r>
            <a:endParaRPr lang="en-US" sz="1200" dirty="0"/>
          </a:p>
        </p:txBody>
      </p:sp>
      <p:sp>
        <p:nvSpPr>
          <p:cNvPr id="70" name="Rectangle 69"/>
          <p:cNvSpPr/>
          <p:nvPr/>
        </p:nvSpPr>
        <p:spPr>
          <a:xfrm rot="20163774">
            <a:off x="5344023" y="4407040"/>
            <a:ext cx="522900" cy="276999"/>
          </a:xfrm>
          <a:prstGeom prst="rect">
            <a:avLst/>
          </a:prstGeom>
        </p:spPr>
        <p:txBody>
          <a:bodyPr wrap="none">
            <a:spAutoFit/>
          </a:bodyPr>
          <a:lstStyle/>
          <a:p>
            <a:r>
              <a:rPr lang="en-US" sz="1200" dirty="0" smtClean="0">
                <a:latin typeface="Calibri" panose="020F0502020204030204" pitchFamily="34" charset="0"/>
              </a:rPr>
              <a:t>spam</a:t>
            </a:r>
            <a:endParaRPr lang="en-US" sz="1200" dirty="0"/>
          </a:p>
        </p:txBody>
      </p:sp>
      <p:sp>
        <p:nvSpPr>
          <p:cNvPr id="71" name="TextBox 70"/>
          <p:cNvSpPr txBox="1"/>
          <p:nvPr/>
        </p:nvSpPr>
        <p:spPr>
          <a:xfrm>
            <a:off x="5953662" y="3656145"/>
            <a:ext cx="533400" cy="923330"/>
          </a:xfrm>
          <a:prstGeom prst="rect">
            <a:avLst/>
          </a:prstGeom>
          <a:noFill/>
        </p:spPr>
        <p:txBody>
          <a:bodyPr wrap="square" rtlCol="0">
            <a:spAutoFit/>
          </a:bodyPr>
          <a:lstStyle/>
          <a:p>
            <a:r>
              <a:rPr lang="en-US" sz="5400" dirty="0" smtClean="0">
                <a:latin typeface="Calibri" panose="020F0502020204030204" pitchFamily="34" charset="0"/>
              </a:rPr>
              <a:t>=</a:t>
            </a:r>
            <a:endParaRPr lang="en-US" sz="5400" dirty="0">
              <a:latin typeface="Calibri" panose="020F0502020204030204" pitchFamily="34" charset="0"/>
            </a:endParaRPr>
          </a:p>
        </p:txBody>
      </p:sp>
      <p:sp>
        <p:nvSpPr>
          <p:cNvPr id="72" name="TextBox 71"/>
          <p:cNvSpPr txBox="1"/>
          <p:nvPr/>
        </p:nvSpPr>
        <p:spPr>
          <a:xfrm>
            <a:off x="6668854" y="3887441"/>
            <a:ext cx="1841862" cy="584775"/>
          </a:xfrm>
          <a:prstGeom prst="rect">
            <a:avLst/>
          </a:prstGeom>
          <a:solidFill>
            <a:schemeClr val="bg1"/>
          </a:solidFill>
          <a:ln w="28575">
            <a:solidFill>
              <a:schemeClr val="bg1"/>
            </a:solidFill>
          </a:ln>
        </p:spPr>
        <p:txBody>
          <a:bodyPr wrap="square" rtlCol="0">
            <a:spAutoFit/>
          </a:bodyPr>
          <a:lstStyle/>
          <a:p>
            <a:pPr algn="ctr"/>
            <a:r>
              <a:rPr lang="en-US" sz="3200" dirty="0" smtClean="0">
                <a:latin typeface="Calibri" panose="020F0502020204030204" pitchFamily="34" charset="0"/>
              </a:rPr>
              <a:t>1.57e-13</a:t>
            </a:r>
            <a:endParaRPr lang="en-US" sz="3200" dirty="0">
              <a:latin typeface="Calibri" panose="020F0502020204030204" pitchFamily="34" charset="0"/>
            </a:endParaRPr>
          </a:p>
        </p:txBody>
      </p:sp>
      <p:sp>
        <p:nvSpPr>
          <p:cNvPr id="74" name="Oval 73"/>
          <p:cNvSpPr/>
          <p:nvPr/>
        </p:nvSpPr>
        <p:spPr>
          <a:xfrm>
            <a:off x="3326790"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75" name="Oval 74"/>
          <p:cNvSpPr/>
          <p:nvPr/>
        </p:nvSpPr>
        <p:spPr>
          <a:xfrm>
            <a:off x="3864544"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76" name="Oval 75"/>
          <p:cNvSpPr/>
          <p:nvPr/>
        </p:nvSpPr>
        <p:spPr>
          <a:xfrm>
            <a:off x="4397944"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77" name="Oval 76"/>
          <p:cNvSpPr/>
          <p:nvPr/>
        </p:nvSpPr>
        <p:spPr>
          <a:xfrm>
            <a:off x="4881270"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78" name="Oval 77"/>
          <p:cNvSpPr/>
          <p:nvPr/>
        </p:nvSpPr>
        <p:spPr>
          <a:xfrm>
            <a:off x="5362418" y="4181048"/>
            <a:ext cx="45720"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3" name="Rectangle 2"/>
          <p:cNvSpPr/>
          <p:nvPr/>
        </p:nvSpPr>
        <p:spPr>
          <a:xfrm>
            <a:off x="590378" y="4019241"/>
            <a:ext cx="479619" cy="369332"/>
          </a:xfrm>
          <a:prstGeom prst="rect">
            <a:avLst/>
          </a:prstGeom>
        </p:spPr>
        <p:txBody>
          <a:bodyPr wrap="none">
            <a:spAutoFit/>
          </a:bodyPr>
          <a:lstStyle/>
          <a:p>
            <a:pPr algn="ctr"/>
            <a:r>
              <a:rPr lang="en-US" sz="1800" b="1" dirty="0" smtClean="0">
                <a:solidFill>
                  <a:srgbClr val="000AF9"/>
                </a:solidFill>
                <a:latin typeface="Calibri" panose="020F0502020204030204" pitchFamily="34" charset="0"/>
              </a:rPr>
              <a:t>.</a:t>
            </a:r>
            <a:r>
              <a:rPr lang="en-US" sz="1800" b="1" dirty="0">
                <a:solidFill>
                  <a:srgbClr val="000AF9"/>
                </a:solidFill>
                <a:latin typeface="Calibri" panose="020F0502020204030204" pitchFamily="34" charset="0"/>
              </a:rPr>
              <a:t>50</a:t>
            </a:r>
            <a:endParaRPr lang="en-US" sz="1800" b="1" dirty="0">
              <a:latin typeface="Calibri" panose="020F0502020204030204" pitchFamily="34" charset="0"/>
            </a:endParaRPr>
          </a:p>
        </p:txBody>
      </p:sp>
      <p:sp>
        <p:nvSpPr>
          <p:cNvPr id="79" name="Rectangle 78"/>
          <p:cNvSpPr/>
          <p:nvPr/>
        </p:nvSpPr>
        <p:spPr>
          <a:xfrm>
            <a:off x="1127786" y="4019241"/>
            <a:ext cx="479619" cy="369332"/>
          </a:xfrm>
          <a:prstGeom prst="rect">
            <a:avLst/>
          </a:prstGeom>
        </p:spPr>
        <p:txBody>
          <a:bodyPr wrap="none">
            <a:spAutoFit/>
          </a:bodyPr>
          <a:lstStyle/>
          <a:p>
            <a:pPr algn="ctr"/>
            <a:r>
              <a:rPr lang="en-US" sz="1800" b="1" dirty="0" smtClean="0">
                <a:solidFill>
                  <a:srgbClr val="000AF9"/>
                </a:solidFill>
                <a:latin typeface="Calibri" panose="020F0502020204030204" pitchFamily="34" charset="0"/>
              </a:rPr>
              <a:t>.</a:t>
            </a:r>
            <a:r>
              <a:rPr lang="en-US" sz="1800" b="1" dirty="0">
                <a:solidFill>
                  <a:srgbClr val="000AF9"/>
                </a:solidFill>
                <a:latin typeface="Calibri" panose="020F0502020204030204" pitchFamily="34" charset="0"/>
              </a:rPr>
              <a:t>50</a:t>
            </a:r>
            <a:endParaRPr lang="en-US" sz="1800" b="1" dirty="0">
              <a:latin typeface="Calibri" panose="020F0502020204030204" pitchFamily="34" charset="0"/>
            </a:endParaRPr>
          </a:p>
        </p:txBody>
      </p:sp>
      <p:sp>
        <p:nvSpPr>
          <p:cNvPr id="80" name="Rectangle 79"/>
          <p:cNvSpPr/>
          <p:nvPr/>
        </p:nvSpPr>
        <p:spPr>
          <a:xfrm>
            <a:off x="1645146" y="4019241"/>
            <a:ext cx="479619" cy="369332"/>
          </a:xfrm>
          <a:prstGeom prst="rect">
            <a:avLst/>
          </a:prstGeom>
        </p:spPr>
        <p:txBody>
          <a:bodyPr wrap="none">
            <a:spAutoFit/>
          </a:bodyPr>
          <a:lstStyle/>
          <a:p>
            <a:pPr algn="ctr"/>
            <a:r>
              <a:rPr lang="en-US" sz="1800" b="1" dirty="0" smtClean="0">
                <a:solidFill>
                  <a:srgbClr val="000AF9"/>
                </a:solidFill>
                <a:latin typeface="Calibri" panose="020F0502020204030204" pitchFamily="34" charset="0"/>
              </a:rPr>
              <a:t>.</a:t>
            </a:r>
            <a:r>
              <a:rPr lang="en-US" sz="1800" b="1" dirty="0">
                <a:solidFill>
                  <a:srgbClr val="000AF9"/>
                </a:solidFill>
                <a:latin typeface="Calibri" panose="020F0502020204030204" pitchFamily="34" charset="0"/>
              </a:rPr>
              <a:t>50</a:t>
            </a:r>
            <a:endParaRPr lang="en-US" sz="1800" b="1" dirty="0">
              <a:latin typeface="Calibri" panose="020F0502020204030204" pitchFamily="34" charset="0"/>
            </a:endParaRPr>
          </a:p>
        </p:txBody>
      </p:sp>
      <p:sp>
        <p:nvSpPr>
          <p:cNvPr id="81" name="Rectangle 80"/>
          <p:cNvSpPr/>
          <p:nvPr/>
        </p:nvSpPr>
        <p:spPr>
          <a:xfrm>
            <a:off x="2214628" y="4019241"/>
            <a:ext cx="479619" cy="369332"/>
          </a:xfrm>
          <a:prstGeom prst="rect">
            <a:avLst/>
          </a:prstGeom>
        </p:spPr>
        <p:txBody>
          <a:bodyPr wrap="none">
            <a:spAutoFit/>
          </a:bodyPr>
          <a:lstStyle/>
          <a:p>
            <a:pPr algn="ctr"/>
            <a:r>
              <a:rPr lang="en-US" sz="1800" b="1" dirty="0" smtClean="0">
                <a:solidFill>
                  <a:srgbClr val="000AF9"/>
                </a:solidFill>
                <a:latin typeface="Calibri" panose="020F0502020204030204" pitchFamily="34" charset="0"/>
              </a:rPr>
              <a:t>.42</a:t>
            </a:r>
            <a:endParaRPr lang="en-US" sz="1800" b="1" dirty="0">
              <a:latin typeface="Calibri" panose="020F0502020204030204" pitchFamily="34" charset="0"/>
            </a:endParaRPr>
          </a:p>
        </p:txBody>
      </p:sp>
      <p:sp>
        <p:nvSpPr>
          <p:cNvPr id="82" name="Rectangle 81"/>
          <p:cNvSpPr/>
          <p:nvPr/>
        </p:nvSpPr>
        <p:spPr>
          <a:xfrm>
            <a:off x="2743987" y="4019241"/>
            <a:ext cx="529312" cy="323165"/>
          </a:xfrm>
          <a:prstGeom prst="rect">
            <a:avLst/>
          </a:prstGeom>
        </p:spPr>
        <p:txBody>
          <a:bodyPr wrap="none">
            <a:spAutoFit/>
          </a:bodyPr>
          <a:lstStyle/>
          <a:p>
            <a:pPr algn="ctr"/>
            <a:r>
              <a:rPr lang="en-US" sz="1500" b="1" dirty="0" smtClean="0">
                <a:solidFill>
                  <a:schemeClr val="accent6">
                    <a:lumMod val="60000"/>
                    <a:lumOff val="40000"/>
                  </a:schemeClr>
                </a:solidFill>
                <a:latin typeface="Calibri" panose="020F0502020204030204" pitchFamily="34" charset="0"/>
              </a:rPr>
              <a:t>.012</a:t>
            </a:r>
            <a:endParaRPr lang="en-US" sz="1500" b="1" dirty="0">
              <a:solidFill>
                <a:schemeClr val="accent6">
                  <a:lumMod val="60000"/>
                  <a:lumOff val="40000"/>
                </a:schemeClr>
              </a:solidFill>
              <a:latin typeface="Calibri" panose="020F0502020204030204" pitchFamily="34" charset="0"/>
            </a:endParaRPr>
          </a:p>
        </p:txBody>
      </p:sp>
      <p:sp>
        <p:nvSpPr>
          <p:cNvPr id="83" name="Rectangle 82"/>
          <p:cNvSpPr/>
          <p:nvPr/>
        </p:nvSpPr>
        <p:spPr>
          <a:xfrm>
            <a:off x="3353586" y="4019241"/>
            <a:ext cx="529311" cy="323165"/>
          </a:xfrm>
          <a:prstGeom prst="rect">
            <a:avLst/>
          </a:prstGeom>
        </p:spPr>
        <p:txBody>
          <a:bodyPr wrap="none">
            <a:spAutoFit/>
          </a:bodyPr>
          <a:lstStyle/>
          <a:p>
            <a:pPr lvl="0" algn="ctr"/>
            <a:r>
              <a:rPr lang="en-US" sz="1500" b="1" dirty="0">
                <a:solidFill>
                  <a:srgbClr val="2D2D8A">
                    <a:lumMod val="60000"/>
                    <a:lumOff val="40000"/>
                  </a:srgbClr>
                </a:solidFill>
                <a:latin typeface="Calibri" panose="020F0502020204030204" pitchFamily="34" charset="0"/>
              </a:rPr>
              <a:t>.</a:t>
            </a:r>
            <a:r>
              <a:rPr lang="en-US" sz="1500" b="1" dirty="0" smtClean="0">
                <a:solidFill>
                  <a:srgbClr val="2D2D8A">
                    <a:lumMod val="60000"/>
                    <a:lumOff val="40000"/>
                  </a:srgbClr>
                </a:solidFill>
                <a:latin typeface="Calibri" panose="020F0502020204030204" pitchFamily="34" charset="0"/>
              </a:rPr>
              <a:t>012</a:t>
            </a:r>
            <a:endParaRPr lang="en-US" sz="1500" b="1" dirty="0">
              <a:solidFill>
                <a:srgbClr val="2D2D8A">
                  <a:lumMod val="60000"/>
                  <a:lumOff val="40000"/>
                </a:srgbClr>
              </a:solidFill>
              <a:latin typeface="Calibri" panose="020F0502020204030204" pitchFamily="34" charset="0"/>
            </a:endParaRPr>
          </a:p>
        </p:txBody>
      </p:sp>
      <p:sp>
        <p:nvSpPr>
          <p:cNvPr id="84" name="Rectangle 83"/>
          <p:cNvSpPr/>
          <p:nvPr/>
        </p:nvSpPr>
        <p:spPr>
          <a:xfrm>
            <a:off x="3868609" y="4019241"/>
            <a:ext cx="529312" cy="323165"/>
          </a:xfrm>
          <a:prstGeom prst="rect">
            <a:avLst/>
          </a:prstGeom>
        </p:spPr>
        <p:txBody>
          <a:bodyPr wrap="none">
            <a:spAutoFit/>
          </a:bodyPr>
          <a:lstStyle/>
          <a:p>
            <a:pPr lvl="0" algn="ctr"/>
            <a:r>
              <a:rPr lang="en-US" sz="1500" b="1" dirty="0">
                <a:solidFill>
                  <a:srgbClr val="2D2D8A">
                    <a:lumMod val="60000"/>
                    <a:lumOff val="40000"/>
                  </a:srgbClr>
                </a:solidFill>
                <a:latin typeface="Calibri" panose="020F0502020204030204" pitchFamily="34" charset="0"/>
              </a:rPr>
              <a:t>.012</a:t>
            </a:r>
          </a:p>
        </p:txBody>
      </p:sp>
      <p:sp>
        <p:nvSpPr>
          <p:cNvPr id="85" name="Rectangle 84"/>
          <p:cNvSpPr/>
          <p:nvPr/>
        </p:nvSpPr>
        <p:spPr>
          <a:xfrm>
            <a:off x="4402009" y="4019241"/>
            <a:ext cx="529311" cy="323165"/>
          </a:xfrm>
          <a:prstGeom prst="rect">
            <a:avLst/>
          </a:prstGeom>
        </p:spPr>
        <p:txBody>
          <a:bodyPr wrap="none">
            <a:spAutoFit/>
          </a:bodyPr>
          <a:lstStyle/>
          <a:p>
            <a:pPr lvl="0" algn="ctr"/>
            <a:r>
              <a:rPr lang="en-US" sz="1500" b="1" dirty="0">
                <a:solidFill>
                  <a:srgbClr val="2D2D8A">
                    <a:lumMod val="60000"/>
                    <a:lumOff val="40000"/>
                  </a:srgbClr>
                </a:solidFill>
                <a:latin typeface="Calibri" panose="020F0502020204030204" pitchFamily="34" charset="0"/>
              </a:rPr>
              <a:t>.</a:t>
            </a:r>
            <a:r>
              <a:rPr lang="en-US" sz="1500" b="1" dirty="0" smtClean="0">
                <a:solidFill>
                  <a:srgbClr val="2D2D8A">
                    <a:lumMod val="60000"/>
                    <a:lumOff val="40000"/>
                  </a:srgbClr>
                </a:solidFill>
                <a:latin typeface="Calibri" panose="020F0502020204030204" pitchFamily="34" charset="0"/>
              </a:rPr>
              <a:t>012</a:t>
            </a:r>
            <a:endParaRPr lang="en-US" sz="1500" b="1" dirty="0">
              <a:solidFill>
                <a:srgbClr val="2D2D8A">
                  <a:lumMod val="60000"/>
                  <a:lumOff val="40000"/>
                </a:srgbClr>
              </a:solidFill>
              <a:latin typeface="Calibri" panose="020F0502020204030204" pitchFamily="34" charset="0"/>
            </a:endParaRPr>
          </a:p>
        </p:txBody>
      </p:sp>
      <p:sp>
        <p:nvSpPr>
          <p:cNvPr id="86" name="Rectangle 85"/>
          <p:cNvSpPr/>
          <p:nvPr/>
        </p:nvSpPr>
        <p:spPr>
          <a:xfrm>
            <a:off x="4877586" y="4019241"/>
            <a:ext cx="529312" cy="323165"/>
          </a:xfrm>
          <a:prstGeom prst="rect">
            <a:avLst/>
          </a:prstGeom>
        </p:spPr>
        <p:txBody>
          <a:bodyPr wrap="none">
            <a:spAutoFit/>
          </a:bodyPr>
          <a:lstStyle/>
          <a:p>
            <a:pPr lvl="0" algn="ctr"/>
            <a:r>
              <a:rPr lang="en-US" sz="1500" b="1" dirty="0">
                <a:solidFill>
                  <a:srgbClr val="2D2D8A">
                    <a:lumMod val="60000"/>
                    <a:lumOff val="40000"/>
                  </a:srgbClr>
                </a:solidFill>
                <a:latin typeface="Calibri" panose="020F0502020204030204" pitchFamily="34" charset="0"/>
              </a:rPr>
              <a:t>.012</a:t>
            </a:r>
          </a:p>
        </p:txBody>
      </p:sp>
      <p:sp>
        <p:nvSpPr>
          <p:cNvPr id="87" name="Rectangle 86"/>
          <p:cNvSpPr/>
          <p:nvPr/>
        </p:nvSpPr>
        <p:spPr>
          <a:xfrm>
            <a:off x="5362858" y="4019241"/>
            <a:ext cx="529312" cy="323165"/>
          </a:xfrm>
          <a:prstGeom prst="rect">
            <a:avLst/>
          </a:prstGeom>
        </p:spPr>
        <p:txBody>
          <a:bodyPr wrap="none">
            <a:spAutoFit/>
          </a:bodyPr>
          <a:lstStyle/>
          <a:p>
            <a:pPr lvl="0" algn="ctr"/>
            <a:r>
              <a:rPr lang="en-US" sz="1500" b="1" dirty="0">
                <a:solidFill>
                  <a:srgbClr val="2D2D8A">
                    <a:lumMod val="60000"/>
                    <a:lumOff val="40000"/>
                  </a:srgbClr>
                </a:solidFill>
                <a:latin typeface="Calibri" panose="020F0502020204030204" pitchFamily="34" charset="0"/>
              </a:rPr>
              <a:t>.012</a:t>
            </a:r>
          </a:p>
        </p:txBody>
      </p:sp>
      <p:sp>
        <p:nvSpPr>
          <p:cNvPr id="5" name="Right Brace 4"/>
          <p:cNvSpPr/>
          <p:nvPr/>
        </p:nvSpPr>
        <p:spPr>
          <a:xfrm rot="5400000">
            <a:off x="1293801" y="4083301"/>
            <a:ext cx="155597" cy="1371599"/>
          </a:xfrm>
          <a:prstGeom prst="rightBrace">
            <a:avLst>
              <a:gd name="adj1" fmla="val 47511"/>
              <a:gd name="adj2" fmla="val 500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8" name="Right Brace 87"/>
          <p:cNvSpPr/>
          <p:nvPr/>
        </p:nvSpPr>
        <p:spPr>
          <a:xfrm rot="5400000">
            <a:off x="3244550" y="4256052"/>
            <a:ext cx="155597" cy="1026098"/>
          </a:xfrm>
          <a:prstGeom prst="rightBrace">
            <a:avLst>
              <a:gd name="adj1" fmla="val 47511"/>
              <a:gd name="adj2" fmla="val 500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Right Brace 88"/>
          <p:cNvSpPr/>
          <p:nvPr/>
        </p:nvSpPr>
        <p:spPr>
          <a:xfrm rot="5400000">
            <a:off x="4790176" y="3863527"/>
            <a:ext cx="155596" cy="1811147"/>
          </a:xfrm>
          <a:prstGeom prst="rightBrace">
            <a:avLst>
              <a:gd name="adj1" fmla="val 47511"/>
              <a:gd name="adj2" fmla="val 500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TextBox 72"/>
          <p:cNvSpPr txBox="1"/>
          <p:nvPr/>
        </p:nvSpPr>
        <p:spPr>
          <a:xfrm>
            <a:off x="304800" y="3083461"/>
            <a:ext cx="3709565" cy="646331"/>
          </a:xfrm>
          <a:prstGeom prst="rect">
            <a:avLst/>
          </a:prstGeom>
          <a:solidFill>
            <a:schemeClr val="bg1"/>
          </a:solidFill>
          <a:ln>
            <a:noFill/>
          </a:ln>
        </p:spPr>
        <p:txBody>
          <a:bodyPr wrap="square" rtlCol="0">
            <a:spAutoFit/>
          </a:bodyPr>
          <a:lstStyle/>
          <a:p>
            <a:pPr algn="ctr"/>
            <a:r>
              <a:rPr lang="en-US" sz="1800" dirty="0" smtClean="0">
                <a:latin typeface="Cambria" panose="02040503050406030204" pitchFamily="18" charset="0"/>
              </a:rPr>
              <a:t>the </a:t>
            </a:r>
            <a:r>
              <a:rPr lang="en-US" sz="1800" b="1" i="1" dirty="0" smtClean="0">
                <a:latin typeface="Calibri" panose="020F0502020204030204" pitchFamily="34" charset="0"/>
              </a:rPr>
              <a:t>WS</a:t>
            </a:r>
            <a:r>
              <a:rPr lang="en-US" sz="1800" dirty="0" smtClean="0">
                <a:latin typeface="Cambria" panose="02040503050406030204" pitchFamily="18" charset="0"/>
              </a:rPr>
              <a:t>-based probability of each word in </a:t>
            </a:r>
            <a:r>
              <a:rPr lang="en-US" sz="1800" b="1" i="1" dirty="0" smtClean="0">
                <a:latin typeface="Calibri" panose="020F0502020204030204" pitchFamily="34" charset="0"/>
              </a:rPr>
              <a:t>Unknown text</a:t>
            </a:r>
            <a:endParaRPr lang="en-US" sz="1800" b="1" i="1" dirty="0">
              <a:latin typeface="Calibri" panose="020F0502020204030204" pitchFamily="34" charset="0"/>
            </a:endParaRPr>
          </a:p>
        </p:txBody>
      </p:sp>
      <p:sp>
        <p:nvSpPr>
          <p:cNvPr id="90" name="Down Arrow 89"/>
          <p:cNvSpPr/>
          <p:nvPr/>
        </p:nvSpPr>
        <p:spPr>
          <a:xfrm>
            <a:off x="1232664" y="2634920"/>
            <a:ext cx="367536" cy="509336"/>
          </a:xfrm>
          <a:prstGeom prst="downArrow">
            <a:avLst/>
          </a:prstGeom>
          <a:solidFill>
            <a:srgbClr val="FFEFD7"/>
          </a:solidFill>
          <a:ln>
            <a:solidFill>
              <a:srgbClr val="F689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rot="21270828">
            <a:off x="7820987" y="4469576"/>
            <a:ext cx="1121205" cy="369332"/>
          </a:xfrm>
          <a:prstGeom prst="rect">
            <a:avLst/>
          </a:prstGeom>
          <a:solidFill>
            <a:srgbClr val="FFEFD7"/>
          </a:solidFill>
        </p:spPr>
        <p:txBody>
          <a:bodyPr wrap="none">
            <a:spAutoFit/>
          </a:bodyPr>
          <a:lstStyle/>
          <a:p>
            <a:pPr algn="ctr"/>
            <a:r>
              <a:rPr lang="en-US" sz="1800" i="1" dirty="0" smtClean="0">
                <a:solidFill>
                  <a:srgbClr val="000AF9"/>
                </a:solidFill>
                <a:latin typeface="Calibri" panose="020F0502020204030204" pitchFamily="34" charset="0"/>
              </a:rPr>
              <a:t>too small!</a:t>
            </a:r>
            <a:endParaRPr lang="en-US" sz="1800" i="1" dirty="0">
              <a:latin typeface="Calibri" panose="020F0502020204030204" pitchFamily="34" charset="0"/>
            </a:endParaRPr>
          </a:p>
        </p:txBody>
      </p:sp>
      <p:sp>
        <p:nvSpPr>
          <p:cNvPr id="7" name="Rectangle 6"/>
          <p:cNvSpPr/>
          <p:nvPr/>
        </p:nvSpPr>
        <p:spPr>
          <a:xfrm>
            <a:off x="1207906" y="4788072"/>
            <a:ext cx="340158" cy="461665"/>
          </a:xfrm>
          <a:prstGeom prst="rect">
            <a:avLst/>
          </a:prstGeom>
        </p:spPr>
        <p:txBody>
          <a:bodyPr wrap="none">
            <a:spAutoFit/>
          </a:bodyPr>
          <a:lstStyle/>
          <a:p>
            <a:r>
              <a:rPr lang="en-US" dirty="0">
                <a:solidFill>
                  <a:srgbClr val="000000"/>
                </a:solidFill>
                <a:latin typeface="Calibri" panose="020F0502020204030204" pitchFamily="34" charset="0"/>
              </a:rPr>
              <a:t>3</a:t>
            </a:r>
            <a:endParaRPr lang="en-US" dirty="0"/>
          </a:p>
        </p:txBody>
      </p:sp>
      <p:sp>
        <p:nvSpPr>
          <p:cNvPr id="93" name="Rectangle 92"/>
          <p:cNvSpPr/>
          <p:nvPr/>
        </p:nvSpPr>
        <p:spPr>
          <a:xfrm>
            <a:off x="2250642" y="4800600"/>
            <a:ext cx="340158" cy="461665"/>
          </a:xfrm>
          <a:prstGeom prst="rect">
            <a:avLst/>
          </a:prstGeom>
        </p:spPr>
        <p:txBody>
          <a:bodyPr wrap="none">
            <a:spAutoFit/>
          </a:bodyPr>
          <a:lstStyle/>
          <a:p>
            <a:r>
              <a:rPr lang="en-US" dirty="0" smtClean="0">
                <a:solidFill>
                  <a:srgbClr val="000000"/>
                </a:solidFill>
                <a:latin typeface="Calibri" panose="020F0502020204030204" pitchFamily="34" charset="0"/>
              </a:rPr>
              <a:t>1</a:t>
            </a:r>
            <a:endParaRPr lang="en-US" dirty="0"/>
          </a:p>
        </p:txBody>
      </p:sp>
      <p:sp>
        <p:nvSpPr>
          <p:cNvPr id="94" name="Rectangle 93"/>
          <p:cNvSpPr/>
          <p:nvPr/>
        </p:nvSpPr>
        <p:spPr>
          <a:xfrm>
            <a:off x="3161034" y="4788568"/>
            <a:ext cx="340158" cy="461665"/>
          </a:xfrm>
          <a:prstGeom prst="rect">
            <a:avLst/>
          </a:prstGeom>
        </p:spPr>
        <p:txBody>
          <a:bodyPr wrap="none">
            <a:spAutoFit/>
          </a:bodyPr>
          <a:lstStyle/>
          <a:p>
            <a:r>
              <a:rPr lang="en-US" dirty="0" smtClean="0">
                <a:solidFill>
                  <a:srgbClr val="000000"/>
                </a:solidFill>
                <a:latin typeface="Calibri" panose="020F0502020204030204" pitchFamily="34" charset="0"/>
              </a:rPr>
              <a:t>2</a:t>
            </a:r>
            <a:endParaRPr lang="en-US" dirty="0"/>
          </a:p>
        </p:txBody>
      </p:sp>
      <p:sp>
        <p:nvSpPr>
          <p:cNvPr id="95" name="Rectangle 94"/>
          <p:cNvSpPr/>
          <p:nvPr/>
        </p:nvSpPr>
        <p:spPr>
          <a:xfrm>
            <a:off x="4713106" y="4801096"/>
            <a:ext cx="340158" cy="461665"/>
          </a:xfrm>
          <a:prstGeom prst="rect">
            <a:avLst/>
          </a:prstGeom>
        </p:spPr>
        <p:txBody>
          <a:bodyPr wrap="none">
            <a:spAutoFit/>
          </a:bodyPr>
          <a:lstStyle/>
          <a:p>
            <a:r>
              <a:rPr lang="en-US" dirty="0">
                <a:solidFill>
                  <a:srgbClr val="000000"/>
                </a:solidFill>
                <a:latin typeface="Calibri" panose="020F0502020204030204" pitchFamily="34" charset="0"/>
              </a:rPr>
              <a:t>4</a:t>
            </a:r>
            <a:endParaRPr lang="en-US" dirty="0"/>
          </a:p>
        </p:txBody>
      </p:sp>
      <p:sp>
        <p:nvSpPr>
          <p:cNvPr id="6" name="TextBox 5"/>
          <p:cNvSpPr txBox="1"/>
          <p:nvPr/>
        </p:nvSpPr>
        <p:spPr>
          <a:xfrm rot="21217215">
            <a:off x="4456451" y="5113885"/>
            <a:ext cx="4154166" cy="461665"/>
          </a:xfrm>
          <a:prstGeom prst="rect">
            <a:avLst/>
          </a:prstGeom>
          <a:solidFill>
            <a:srgbClr val="CCECFF"/>
          </a:solidFill>
        </p:spPr>
        <p:txBody>
          <a:bodyPr wrap="square" rtlCol="0">
            <a:spAutoFit/>
          </a:bodyPr>
          <a:lstStyle/>
          <a:p>
            <a:pPr algn="ctr"/>
            <a:r>
              <a:rPr lang="en-US" dirty="0" smtClean="0">
                <a:solidFill>
                  <a:srgbClr val="CC3300"/>
                </a:solidFill>
                <a:latin typeface="Candara" panose="020E0502030303020204" pitchFamily="34" charset="0"/>
              </a:rPr>
              <a:t>take logs of everything!</a:t>
            </a:r>
            <a:endParaRPr lang="en-US" dirty="0">
              <a:solidFill>
                <a:srgbClr val="CC3300"/>
              </a:solidFill>
              <a:latin typeface="Candara" panose="020E0502030303020204" pitchFamily="34" charset="0"/>
            </a:endParaRPr>
          </a:p>
        </p:txBody>
      </p:sp>
      <p:sp>
        <p:nvSpPr>
          <p:cNvPr id="96" name="TextBox 95"/>
          <p:cNvSpPr txBox="1"/>
          <p:nvPr/>
        </p:nvSpPr>
        <p:spPr>
          <a:xfrm>
            <a:off x="3945061" y="3120179"/>
            <a:ext cx="4788568" cy="646331"/>
          </a:xfrm>
          <a:prstGeom prst="rect">
            <a:avLst/>
          </a:prstGeom>
          <a:solidFill>
            <a:schemeClr val="bg1">
              <a:lumMod val="95000"/>
            </a:schemeClr>
          </a:solidFill>
          <a:ln>
            <a:noFill/>
          </a:ln>
        </p:spPr>
        <p:txBody>
          <a:bodyPr wrap="square" rtlCol="0">
            <a:spAutoFit/>
          </a:bodyPr>
          <a:lstStyle/>
          <a:p>
            <a:pPr algn="ctr"/>
            <a:r>
              <a:rPr lang="en-US" sz="1800" dirty="0" smtClean="0">
                <a:latin typeface="Cambria" panose="02040503050406030204" pitchFamily="18" charset="0"/>
              </a:rPr>
              <a:t>for missing words, use </a:t>
            </a:r>
            <a:r>
              <a:rPr lang="en-US" sz="1800" b="1" u="sng" dirty="0" smtClean="0">
                <a:latin typeface="Cambria" panose="02040503050406030204" pitchFamily="18" charset="0"/>
              </a:rPr>
              <a:t>half</a:t>
            </a:r>
            <a:r>
              <a:rPr lang="en-US" sz="1800" dirty="0" smtClean="0">
                <a:latin typeface="Cambria" panose="02040503050406030204" pitchFamily="18" charset="0"/>
              </a:rPr>
              <a:t> the smallest value – </a:t>
            </a:r>
            <a:r>
              <a:rPr lang="en-US" sz="1800" i="1" dirty="0" smtClean="0">
                <a:latin typeface="Cambria" panose="02040503050406030204" pitchFamily="18" charset="0"/>
              </a:rPr>
              <a:t>across </a:t>
            </a:r>
            <a:r>
              <a:rPr lang="en-US" sz="1800" i="1" u="sng" dirty="0" smtClean="0">
                <a:latin typeface="Cambria" panose="02040503050406030204" pitchFamily="18" charset="0"/>
              </a:rPr>
              <a:t>both</a:t>
            </a:r>
            <a:r>
              <a:rPr lang="en-US" sz="1800" i="1" dirty="0" smtClean="0">
                <a:latin typeface="Cambria" panose="02040503050406030204" pitchFamily="18" charset="0"/>
              </a:rPr>
              <a:t> normalized models!</a:t>
            </a:r>
            <a:endParaRPr lang="en-US" sz="1800" b="1" i="1" dirty="0">
              <a:latin typeface="Calibri" panose="020F0502020204030204" pitchFamily="34" charset="0"/>
            </a:endParaRPr>
          </a:p>
        </p:txBody>
      </p:sp>
    </p:spTree>
    <p:extLst>
      <p:ext uri="{BB962C8B-B14F-4D97-AF65-F5344CB8AC3E}">
        <p14:creationId xmlns:p14="http://schemas.microsoft.com/office/powerpoint/2010/main" val="20591320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4800600" y="1014664"/>
            <a:ext cx="3581400" cy="1828800"/>
          </a:xfrm>
          <a:prstGeom prst="roundRect">
            <a:avLst/>
          </a:prstGeom>
          <a:solidFill>
            <a:srgbClr val="CCECFF"/>
          </a:solidFill>
          <a:ln>
            <a:solidFill>
              <a:srgbClr val="000AF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ounded Rectangle 1"/>
          <p:cNvSpPr/>
          <p:nvPr/>
        </p:nvSpPr>
        <p:spPr>
          <a:xfrm>
            <a:off x="457200" y="1014664"/>
            <a:ext cx="3581400" cy="1828800"/>
          </a:xfrm>
          <a:prstGeom prst="roundRect">
            <a:avLst/>
          </a:prstGeom>
          <a:solidFill>
            <a:srgbClr val="FFEFD7"/>
          </a:solidFill>
          <a:ln>
            <a:solidFill>
              <a:srgbClr val="F689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 Box 5"/>
          <p:cNvSpPr txBox="1">
            <a:spLocks noChangeArrowheads="1"/>
          </p:cNvSpPr>
          <p:nvPr/>
        </p:nvSpPr>
        <p:spPr bwMode="auto">
          <a:xfrm>
            <a:off x="304800" y="182562"/>
            <a:ext cx="4114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4200" dirty="0" smtClean="0">
                <a:latin typeface="Cambria" panose="02040503050406030204" pitchFamily="18" charset="0"/>
              </a:rPr>
              <a:t>Model </a:t>
            </a:r>
            <a:r>
              <a:rPr lang="en-US" altLang="en-US" sz="4200" i="1" dirty="0" smtClean="0">
                <a:latin typeface="Cambria" panose="02040503050406030204" pitchFamily="18" charset="0"/>
              </a:rPr>
              <a:t>matching</a:t>
            </a:r>
            <a:endParaRPr lang="en-US" altLang="en-US" sz="4200" b="1" i="1" dirty="0">
              <a:latin typeface="Cambria" panose="02040503050406030204" pitchFamily="18" charset="0"/>
            </a:endParaRPr>
          </a:p>
        </p:txBody>
      </p:sp>
      <p:sp>
        <p:nvSpPr>
          <p:cNvPr id="4" name="Text Box 23"/>
          <p:cNvSpPr txBox="1">
            <a:spLocks noChangeArrowheads="1"/>
          </p:cNvSpPr>
          <p:nvPr/>
        </p:nvSpPr>
        <p:spPr bwMode="auto">
          <a:xfrm>
            <a:off x="5257800" y="169078"/>
            <a:ext cx="3080084" cy="707886"/>
          </a:xfrm>
          <a:prstGeom prst="rect">
            <a:avLst/>
          </a:prstGeom>
          <a:solidFill>
            <a:schemeClr val="bg1">
              <a:lumMod val="95000"/>
            </a:schemeClr>
          </a:solidFill>
          <a:ln>
            <a:noFill/>
          </a:ln>
          <a:extLst/>
        </p:spPr>
        <p:txBody>
          <a:bodyPr wrap="square">
            <a:spAutoFit/>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indent="0" algn="ctr" eaLnBrk="1" hangingPunct="1">
              <a:spcBef>
                <a:spcPct val="50000"/>
              </a:spcBef>
            </a:pPr>
            <a:r>
              <a:rPr lang="en-US" altLang="en-US" sz="2000" dirty="0" smtClean="0">
                <a:solidFill>
                  <a:srgbClr val="000000"/>
                </a:solidFill>
                <a:latin typeface="Cambria" panose="02040503050406030204" pitchFamily="18" charset="0"/>
              </a:rPr>
              <a:t>Suppose we have two </a:t>
            </a:r>
            <a:r>
              <a:rPr lang="en-US" altLang="en-US" sz="2000" b="1" i="1" dirty="0" smtClean="0">
                <a:solidFill>
                  <a:srgbClr val="000000"/>
                </a:solidFill>
                <a:latin typeface="Cambria" panose="02040503050406030204" pitchFamily="18" charset="0"/>
              </a:rPr>
              <a:t>normalized models</a:t>
            </a:r>
            <a:r>
              <a:rPr lang="en-US" altLang="en-US" sz="2000" dirty="0" smtClean="0">
                <a:solidFill>
                  <a:srgbClr val="000000"/>
                </a:solidFill>
                <a:latin typeface="Cambria" panose="02040503050406030204" pitchFamily="18" charset="0"/>
              </a:rPr>
              <a:t>:</a:t>
            </a:r>
            <a:endParaRPr lang="en-US" altLang="en-US" sz="2000" dirty="0">
              <a:solidFill>
                <a:srgbClr val="000000"/>
              </a:solidFill>
              <a:latin typeface="Cambria" panose="02040503050406030204" pitchFamily="18" charset="0"/>
            </a:endParaRPr>
          </a:p>
        </p:txBody>
      </p:sp>
      <p:sp>
        <p:nvSpPr>
          <p:cNvPr id="8" name="TextBox 7"/>
          <p:cNvSpPr txBox="1"/>
          <p:nvPr/>
        </p:nvSpPr>
        <p:spPr>
          <a:xfrm>
            <a:off x="533400" y="5791200"/>
            <a:ext cx="5638800" cy="830997"/>
          </a:xfrm>
          <a:prstGeom prst="rect">
            <a:avLst/>
          </a:prstGeom>
          <a:noFill/>
        </p:spPr>
        <p:txBody>
          <a:bodyPr wrap="square" rtlCol="0">
            <a:spAutoFit/>
          </a:bodyPr>
          <a:lstStyle/>
          <a:p>
            <a:r>
              <a:rPr lang="en-US" i="1" dirty="0" smtClean="0">
                <a:latin typeface="Calibri" panose="020F0502020204030204" pitchFamily="34" charset="0"/>
              </a:rPr>
              <a:t>Unknown text</a:t>
            </a:r>
            <a:r>
              <a:rPr lang="en-US" dirty="0" smtClean="0">
                <a:latin typeface="Calibri" panose="020F0502020204030204" pitchFamily="34" charset="0"/>
              </a:rPr>
              <a:t>: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3, 	</a:t>
            </a:r>
            <a:r>
              <a:rPr lang="en-US" dirty="0" smtClean="0">
                <a:solidFill>
                  <a:srgbClr val="009900"/>
                </a:solidFill>
                <a:latin typeface="Calibri" panose="020F0502020204030204" pitchFamily="34" charset="0"/>
              </a:rPr>
              <a:t>"</a:t>
            </a:r>
            <a:r>
              <a:rPr lang="en-US" dirty="0">
                <a:solidFill>
                  <a:srgbClr val="009900"/>
                </a:solidFill>
                <a:latin typeface="Calibri" panose="020F0502020204030204" pitchFamily="34" charset="0"/>
              </a:rPr>
              <a:t>potter"</a:t>
            </a:r>
            <a:r>
              <a:rPr lang="en-US" dirty="0">
                <a:latin typeface="Calibri" panose="020F0502020204030204" pitchFamily="34" charset="0"/>
              </a:rPr>
              <a:t>: 2,</a:t>
            </a:r>
            <a:endParaRPr lang="en-US" dirty="0" smtClean="0">
              <a:latin typeface="Calibri" panose="020F0502020204030204" pitchFamily="34" charset="0"/>
            </a:endParaRPr>
          </a:p>
          <a:p>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"thou"</a:t>
            </a:r>
            <a:r>
              <a:rPr lang="en-US" dirty="0" smtClean="0">
                <a:latin typeface="Calibri" panose="020F0502020204030204" pitchFamily="34" charset="0"/>
              </a:rPr>
              <a:t>: 1, </a:t>
            </a:r>
            <a:r>
              <a:rPr lang="en-US" dirty="0" smtClean="0">
                <a:solidFill>
                  <a:srgbClr val="009900"/>
                </a:solidFill>
                <a:latin typeface="Calibri" panose="020F0502020204030204" pitchFamily="34" charset="0"/>
              </a:rPr>
              <a:t>     "</a:t>
            </a:r>
            <a:r>
              <a:rPr lang="en-US" dirty="0">
                <a:solidFill>
                  <a:srgbClr val="009900"/>
                </a:solidFill>
                <a:latin typeface="Calibri" panose="020F0502020204030204" pitchFamily="34" charset="0"/>
              </a:rPr>
              <a:t>spam</a:t>
            </a:r>
            <a:r>
              <a:rPr lang="en-US" dirty="0" smtClean="0">
                <a:solidFill>
                  <a:srgbClr val="009900"/>
                </a:solidFill>
                <a:latin typeface="Calibri" panose="020F0502020204030204" pitchFamily="34" charset="0"/>
              </a:rPr>
              <a:t>"</a:t>
            </a:r>
            <a:r>
              <a:rPr lang="en-US" dirty="0" smtClean="0">
                <a:latin typeface="Calibri" panose="020F0502020204030204" pitchFamily="34" charset="0"/>
              </a:rPr>
              <a:t>:  </a:t>
            </a:r>
            <a:r>
              <a:rPr lang="en-US" dirty="0">
                <a:latin typeface="Calibri" panose="020F0502020204030204" pitchFamily="34" charset="0"/>
              </a:rPr>
              <a:t>4 }</a:t>
            </a:r>
            <a:endParaRPr lang="en-US" dirty="0" smtClean="0">
              <a:latin typeface="Calibri" panose="020F0502020204030204" pitchFamily="34" charset="0"/>
            </a:endParaRPr>
          </a:p>
        </p:txBody>
      </p:sp>
      <p:grpSp>
        <p:nvGrpSpPr>
          <p:cNvPr id="13" name="Group 15"/>
          <p:cNvGrpSpPr>
            <a:grpSpLocks/>
          </p:cNvGrpSpPr>
          <p:nvPr/>
        </p:nvGrpSpPr>
        <p:grpSpPr bwMode="auto">
          <a:xfrm>
            <a:off x="8521673" y="6285029"/>
            <a:ext cx="533064" cy="483708"/>
            <a:chOff x="2928" y="1051"/>
            <a:chExt cx="840" cy="957"/>
          </a:xfrm>
        </p:grpSpPr>
        <p:sp>
          <p:nvSpPr>
            <p:cNvPr id="14" name="Freeform 16"/>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15" name="Oval 1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6" name="Oval 1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7" name="Oval 1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8" name="Oval 2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9" name="Oval 2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4" name="Oval 2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5" name="Oval 2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6" name="AutoShape 2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7" name="Freeform 2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28" name="Freeform 2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29" name="Freeform 2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30" name="Freeform 2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31" name="Text Box 5"/>
          <p:cNvSpPr txBox="1">
            <a:spLocks noChangeArrowheads="1"/>
          </p:cNvSpPr>
          <p:nvPr/>
        </p:nvSpPr>
        <p:spPr bwMode="auto">
          <a:xfrm>
            <a:off x="7086600" y="6047601"/>
            <a:ext cx="16468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spcBef>
                <a:spcPct val="50000"/>
              </a:spcBef>
            </a:pPr>
            <a:r>
              <a:rPr lang="en-US" altLang="en-US" sz="1200" dirty="0" smtClean="0">
                <a:solidFill>
                  <a:srgbClr val="000000"/>
                </a:solidFill>
                <a:latin typeface="Cambria" panose="02040503050406030204" pitchFamily="18" charset="0"/>
              </a:rPr>
              <a:t>half of </a:t>
            </a:r>
            <a:r>
              <a:rPr lang="el-GR" altLang="en-US" sz="1200" dirty="0" smtClean="0">
                <a:solidFill>
                  <a:srgbClr val="000000"/>
                </a:solidFill>
                <a:latin typeface="Calibri" panose="020F0502020204030204" pitchFamily="34" charset="0"/>
                <a:cs typeface="Times New Roman" panose="02020603050405020304" pitchFamily="18" charset="0"/>
              </a:rPr>
              <a:t>ϵ</a:t>
            </a:r>
            <a:r>
              <a:rPr lang="en-US" altLang="en-US" sz="1200" dirty="0" smtClean="0">
                <a:solidFill>
                  <a:srgbClr val="000000"/>
                </a:solidFill>
                <a:latin typeface="Symbol" panose="05050102010706020507" pitchFamily="18" charset="2"/>
              </a:rPr>
              <a:t> !</a:t>
            </a:r>
            <a:r>
              <a:rPr lang="en-US" altLang="en-US" sz="1200" dirty="0" smtClean="0">
                <a:solidFill>
                  <a:srgbClr val="000000"/>
                </a:solidFill>
                <a:latin typeface="Cambria" panose="02040503050406030204" pitchFamily="18" charset="0"/>
              </a:rPr>
              <a:t> </a:t>
            </a:r>
            <a:endParaRPr lang="en-US" altLang="en-US" sz="1200" dirty="0">
              <a:solidFill>
                <a:srgbClr val="000000"/>
              </a:solidFill>
              <a:latin typeface="Cambria" panose="02040503050406030204" pitchFamily="18" charset="0"/>
            </a:endParaRPr>
          </a:p>
        </p:txBody>
      </p:sp>
      <p:sp>
        <p:nvSpPr>
          <p:cNvPr id="32" name="TextBox 31"/>
          <p:cNvSpPr txBox="1"/>
          <p:nvPr/>
        </p:nvSpPr>
        <p:spPr>
          <a:xfrm>
            <a:off x="685800" y="1295400"/>
            <a:ext cx="2819400" cy="1200329"/>
          </a:xfrm>
          <a:prstGeom prst="rect">
            <a:avLst/>
          </a:prstGeom>
          <a:noFill/>
        </p:spPr>
        <p:txBody>
          <a:bodyPr wrap="square" rtlCol="0">
            <a:spAutoFit/>
          </a:bodyPr>
          <a:lstStyle/>
          <a:p>
            <a:pPr algn="ctr"/>
            <a:r>
              <a:rPr lang="en-US" dirty="0" smtClean="0">
                <a:latin typeface="Calibri" panose="020F0502020204030204" pitchFamily="34" charset="0"/>
              </a:rPr>
              <a:t>WS: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a:t>
            </a:r>
            <a:r>
              <a:rPr lang="en-US" dirty="0">
                <a:latin typeface="Calibri" panose="020F0502020204030204" pitchFamily="34" charset="0"/>
              </a:rPr>
              <a:t> </a:t>
            </a:r>
            <a:r>
              <a:rPr lang="en-US" dirty="0" smtClean="0">
                <a:solidFill>
                  <a:srgbClr val="000AF9"/>
                </a:solidFill>
                <a:latin typeface="Calibri" panose="020F0502020204030204" pitchFamily="34" charset="0"/>
              </a:rPr>
              <a:t>0.50</a:t>
            </a:r>
            <a:r>
              <a:rPr lang="en-US" dirty="0" smtClean="0">
                <a:latin typeface="Calibri" panose="020F0502020204030204" pitchFamily="34" charset="0"/>
              </a:rPr>
              <a:t>, </a:t>
            </a:r>
          </a:p>
          <a:p>
            <a:pPr algn="ctr"/>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"spell"</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0.08</a:t>
            </a:r>
            <a:r>
              <a:rPr lang="en-US" dirty="0" smtClean="0">
                <a:latin typeface="Calibri" panose="020F0502020204030204" pitchFamily="34" charset="0"/>
              </a:rPr>
              <a:t>, </a:t>
            </a:r>
          </a:p>
          <a:p>
            <a:pPr algn="ctr"/>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"thou"</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0.42</a:t>
            </a:r>
            <a:r>
              <a:rPr lang="en-US" dirty="0" smtClean="0">
                <a:latin typeface="Calibri" panose="020F0502020204030204" pitchFamily="34" charset="0"/>
              </a:rPr>
              <a:t> }</a:t>
            </a:r>
            <a:endParaRPr lang="en-US" dirty="0">
              <a:latin typeface="Calibri" panose="020F0502020204030204" pitchFamily="34" charset="0"/>
            </a:endParaRPr>
          </a:p>
        </p:txBody>
      </p:sp>
      <p:sp>
        <p:nvSpPr>
          <p:cNvPr id="33" name="TextBox 32"/>
          <p:cNvSpPr txBox="1"/>
          <p:nvPr/>
        </p:nvSpPr>
        <p:spPr>
          <a:xfrm>
            <a:off x="5137484" y="1295400"/>
            <a:ext cx="3352800" cy="1200329"/>
          </a:xfrm>
          <a:prstGeom prst="rect">
            <a:avLst/>
          </a:prstGeom>
          <a:noFill/>
        </p:spPr>
        <p:txBody>
          <a:bodyPr wrap="square" rtlCol="0">
            <a:spAutoFit/>
          </a:bodyPr>
          <a:lstStyle/>
          <a:p>
            <a:r>
              <a:rPr lang="en-US" dirty="0" smtClean="0">
                <a:latin typeface="Calibri" panose="020F0502020204030204" pitchFamily="34" charset="0"/>
              </a:rPr>
              <a:t>JKR: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0.025</a:t>
            </a:r>
            <a:r>
              <a:rPr lang="en-US" dirty="0" smtClean="0">
                <a:latin typeface="Calibri" panose="020F0502020204030204" pitchFamily="34" charset="0"/>
              </a:rPr>
              <a:t>, </a:t>
            </a:r>
          </a:p>
          <a:p>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"spell"</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0.275</a:t>
            </a:r>
            <a:r>
              <a:rPr lang="en-US" dirty="0" smtClean="0">
                <a:latin typeface="Calibri" panose="020F0502020204030204" pitchFamily="34" charset="0"/>
              </a:rPr>
              <a:t>,</a:t>
            </a:r>
          </a:p>
          <a:p>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"potter"</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0.700</a:t>
            </a:r>
            <a:r>
              <a:rPr lang="en-US" dirty="0" smtClean="0">
                <a:latin typeface="Calibri" panose="020F0502020204030204" pitchFamily="34" charset="0"/>
              </a:rPr>
              <a:t> }</a:t>
            </a:r>
            <a:endParaRPr lang="en-US" dirty="0">
              <a:latin typeface="Calibri" panose="020F0502020204030204" pitchFamily="34" charset="0"/>
            </a:endParaRPr>
          </a:p>
        </p:txBody>
      </p:sp>
      <p:sp>
        <p:nvSpPr>
          <p:cNvPr id="39" name="Rounded Rectangle 38"/>
          <p:cNvSpPr/>
          <p:nvPr/>
        </p:nvSpPr>
        <p:spPr>
          <a:xfrm>
            <a:off x="304800" y="3447361"/>
            <a:ext cx="8434516" cy="1440008"/>
          </a:xfrm>
          <a:prstGeom prst="roundRect">
            <a:avLst/>
          </a:prstGeom>
          <a:solidFill>
            <a:srgbClr val="FFE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rot="20163774">
            <a:off x="591178" y="4407040"/>
            <a:ext cx="445378" cy="276999"/>
          </a:xfrm>
          <a:prstGeom prst="rect">
            <a:avLst/>
          </a:prstGeom>
        </p:spPr>
        <p:txBody>
          <a:bodyPr wrap="none">
            <a:spAutoFit/>
          </a:bodyPr>
          <a:lstStyle/>
          <a:p>
            <a:r>
              <a:rPr lang="en-US" sz="1200" dirty="0" smtClean="0">
                <a:latin typeface="Calibri" panose="020F0502020204030204" pitchFamily="34" charset="0"/>
              </a:rPr>
              <a:t>love</a:t>
            </a:r>
            <a:endParaRPr lang="en-US" sz="1200" dirty="0"/>
          </a:p>
        </p:txBody>
      </p:sp>
      <p:sp>
        <p:nvSpPr>
          <p:cNvPr id="62" name="Rectangle 61"/>
          <p:cNvSpPr/>
          <p:nvPr/>
        </p:nvSpPr>
        <p:spPr>
          <a:xfrm rot="20163774">
            <a:off x="1118161" y="4407040"/>
            <a:ext cx="445378" cy="276999"/>
          </a:xfrm>
          <a:prstGeom prst="rect">
            <a:avLst/>
          </a:prstGeom>
        </p:spPr>
        <p:txBody>
          <a:bodyPr wrap="none">
            <a:spAutoFit/>
          </a:bodyPr>
          <a:lstStyle/>
          <a:p>
            <a:r>
              <a:rPr lang="en-US" sz="1200" dirty="0" smtClean="0">
                <a:latin typeface="Calibri" panose="020F0502020204030204" pitchFamily="34" charset="0"/>
              </a:rPr>
              <a:t>love</a:t>
            </a:r>
            <a:endParaRPr lang="en-US" sz="1200" dirty="0"/>
          </a:p>
        </p:txBody>
      </p:sp>
      <p:sp>
        <p:nvSpPr>
          <p:cNvPr id="63" name="Rectangle 62"/>
          <p:cNvSpPr/>
          <p:nvPr/>
        </p:nvSpPr>
        <p:spPr>
          <a:xfrm rot="20163774">
            <a:off x="1623489" y="4407040"/>
            <a:ext cx="445378" cy="276999"/>
          </a:xfrm>
          <a:prstGeom prst="rect">
            <a:avLst/>
          </a:prstGeom>
        </p:spPr>
        <p:txBody>
          <a:bodyPr wrap="none">
            <a:spAutoFit/>
          </a:bodyPr>
          <a:lstStyle/>
          <a:p>
            <a:r>
              <a:rPr lang="en-US" sz="1200" dirty="0" smtClean="0">
                <a:latin typeface="Calibri" panose="020F0502020204030204" pitchFamily="34" charset="0"/>
              </a:rPr>
              <a:t>love</a:t>
            </a:r>
            <a:endParaRPr lang="en-US" sz="1200" dirty="0"/>
          </a:p>
        </p:txBody>
      </p:sp>
      <p:sp>
        <p:nvSpPr>
          <p:cNvPr id="64" name="Rectangle 63"/>
          <p:cNvSpPr/>
          <p:nvPr/>
        </p:nvSpPr>
        <p:spPr>
          <a:xfrm rot="20163774">
            <a:off x="2172650" y="4407040"/>
            <a:ext cx="478016" cy="276999"/>
          </a:xfrm>
          <a:prstGeom prst="rect">
            <a:avLst/>
          </a:prstGeom>
        </p:spPr>
        <p:txBody>
          <a:bodyPr wrap="none">
            <a:spAutoFit/>
          </a:bodyPr>
          <a:lstStyle/>
          <a:p>
            <a:r>
              <a:rPr lang="en-US" sz="1200" dirty="0" smtClean="0">
                <a:latin typeface="Calibri" panose="020F0502020204030204" pitchFamily="34" charset="0"/>
              </a:rPr>
              <a:t>thou</a:t>
            </a:r>
            <a:endParaRPr lang="en-US" sz="1200" dirty="0"/>
          </a:p>
        </p:txBody>
      </p:sp>
      <p:sp>
        <p:nvSpPr>
          <p:cNvPr id="65" name="Rectangle 64"/>
          <p:cNvSpPr/>
          <p:nvPr/>
        </p:nvSpPr>
        <p:spPr>
          <a:xfrm rot="20163774">
            <a:off x="2785372" y="4407040"/>
            <a:ext cx="575157" cy="276999"/>
          </a:xfrm>
          <a:prstGeom prst="rect">
            <a:avLst/>
          </a:prstGeom>
        </p:spPr>
        <p:txBody>
          <a:bodyPr wrap="none">
            <a:spAutoFit/>
          </a:bodyPr>
          <a:lstStyle/>
          <a:p>
            <a:r>
              <a:rPr lang="en-US" sz="1200" dirty="0" smtClean="0">
                <a:latin typeface="Calibri" panose="020F0502020204030204" pitchFamily="34" charset="0"/>
              </a:rPr>
              <a:t>potter</a:t>
            </a:r>
            <a:endParaRPr lang="en-US" sz="1200" dirty="0"/>
          </a:p>
        </p:txBody>
      </p:sp>
      <p:sp>
        <p:nvSpPr>
          <p:cNvPr id="66" name="Rectangle 65"/>
          <p:cNvSpPr/>
          <p:nvPr/>
        </p:nvSpPr>
        <p:spPr>
          <a:xfrm rot="20163774">
            <a:off x="3308151" y="4407040"/>
            <a:ext cx="575157" cy="276999"/>
          </a:xfrm>
          <a:prstGeom prst="rect">
            <a:avLst/>
          </a:prstGeom>
        </p:spPr>
        <p:txBody>
          <a:bodyPr wrap="none">
            <a:spAutoFit/>
          </a:bodyPr>
          <a:lstStyle/>
          <a:p>
            <a:r>
              <a:rPr lang="en-US" sz="1200" dirty="0" smtClean="0">
                <a:latin typeface="Calibri" panose="020F0502020204030204" pitchFamily="34" charset="0"/>
              </a:rPr>
              <a:t>potter</a:t>
            </a:r>
            <a:endParaRPr lang="en-US" sz="1200" dirty="0"/>
          </a:p>
        </p:txBody>
      </p:sp>
      <p:sp>
        <p:nvSpPr>
          <p:cNvPr id="67" name="Rectangle 66"/>
          <p:cNvSpPr/>
          <p:nvPr/>
        </p:nvSpPr>
        <p:spPr>
          <a:xfrm rot="20163774">
            <a:off x="3896223" y="4407040"/>
            <a:ext cx="522900" cy="276999"/>
          </a:xfrm>
          <a:prstGeom prst="rect">
            <a:avLst/>
          </a:prstGeom>
        </p:spPr>
        <p:txBody>
          <a:bodyPr wrap="none">
            <a:spAutoFit/>
          </a:bodyPr>
          <a:lstStyle/>
          <a:p>
            <a:r>
              <a:rPr lang="en-US" sz="1200" dirty="0" smtClean="0">
                <a:latin typeface="Calibri" panose="020F0502020204030204" pitchFamily="34" charset="0"/>
              </a:rPr>
              <a:t>spam</a:t>
            </a:r>
            <a:endParaRPr lang="en-US" sz="1200" dirty="0"/>
          </a:p>
        </p:txBody>
      </p:sp>
      <p:sp>
        <p:nvSpPr>
          <p:cNvPr id="68" name="Rectangle 67"/>
          <p:cNvSpPr/>
          <p:nvPr/>
        </p:nvSpPr>
        <p:spPr>
          <a:xfrm rot="20163774">
            <a:off x="4384880" y="4407040"/>
            <a:ext cx="522900" cy="276999"/>
          </a:xfrm>
          <a:prstGeom prst="rect">
            <a:avLst/>
          </a:prstGeom>
        </p:spPr>
        <p:txBody>
          <a:bodyPr wrap="none">
            <a:spAutoFit/>
          </a:bodyPr>
          <a:lstStyle/>
          <a:p>
            <a:r>
              <a:rPr lang="en-US" sz="1200" dirty="0" smtClean="0">
                <a:latin typeface="Calibri" panose="020F0502020204030204" pitchFamily="34" charset="0"/>
              </a:rPr>
              <a:t>spam</a:t>
            </a:r>
            <a:endParaRPr lang="en-US" sz="1200" dirty="0"/>
          </a:p>
        </p:txBody>
      </p:sp>
      <p:sp>
        <p:nvSpPr>
          <p:cNvPr id="69" name="Rectangle 68"/>
          <p:cNvSpPr/>
          <p:nvPr/>
        </p:nvSpPr>
        <p:spPr>
          <a:xfrm rot="20163774">
            <a:off x="4872802" y="4407040"/>
            <a:ext cx="522900" cy="276999"/>
          </a:xfrm>
          <a:prstGeom prst="rect">
            <a:avLst/>
          </a:prstGeom>
        </p:spPr>
        <p:txBody>
          <a:bodyPr wrap="none">
            <a:spAutoFit/>
          </a:bodyPr>
          <a:lstStyle/>
          <a:p>
            <a:r>
              <a:rPr lang="en-US" sz="1200" dirty="0" smtClean="0">
                <a:latin typeface="Calibri" panose="020F0502020204030204" pitchFamily="34" charset="0"/>
              </a:rPr>
              <a:t>spam</a:t>
            </a:r>
            <a:endParaRPr lang="en-US" sz="1200" dirty="0"/>
          </a:p>
        </p:txBody>
      </p:sp>
      <p:sp>
        <p:nvSpPr>
          <p:cNvPr id="70" name="Rectangle 69"/>
          <p:cNvSpPr/>
          <p:nvPr/>
        </p:nvSpPr>
        <p:spPr>
          <a:xfrm rot="20163774">
            <a:off x="5344023" y="4407040"/>
            <a:ext cx="522900" cy="276999"/>
          </a:xfrm>
          <a:prstGeom prst="rect">
            <a:avLst/>
          </a:prstGeom>
        </p:spPr>
        <p:txBody>
          <a:bodyPr wrap="none">
            <a:spAutoFit/>
          </a:bodyPr>
          <a:lstStyle/>
          <a:p>
            <a:r>
              <a:rPr lang="en-US" sz="1200" dirty="0" smtClean="0">
                <a:latin typeface="Calibri" panose="020F0502020204030204" pitchFamily="34" charset="0"/>
              </a:rPr>
              <a:t>spam</a:t>
            </a:r>
            <a:endParaRPr lang="en-US" sz="1200" dirty="0"/>
          </a:p>
        </p:txBody>
      </p:sp>
      <p:sp>
        <p:nvSpPr>
          <p:cNvPr id="71" name="TextBox 70"/>
          <p:cNvSpPr txBox="1"/>
          <p:nvPr/>
        </p:nvSpPr>
        <p:spPr>
          <a:xfrm>
            <a:off x="5953662" y="3656145"/>
            <a:ext cx="533400" cy="923330"/>
          </a:xfrm>
          <a:prstGeom prst="rect">
            <a:avLst/>
          </a:prstGeom>
          <a:noFill/>
        </p:spPr>
        <p:txBody>
          <a:bodyPr wrap="square" rtlCol="0">
            <a:spAutoFit/>
          </a:bodyPr>
          <a:lstStyle/>
          <a:p>
            <a:r>
              <a:rPr lang="en-US" sz="5400" dirty="0" smtClean="0">
                <a:latin typeface="Calibri" panose="020F0502020204030204" pitchFamily="34" charset="0"/>
              </a:rPr>
              <a:t>=</a:t>
            </a:r>
            <a:endParaRPr lang="en-US" sz="5400" dirty="0">
              <a:latin typeface="Calibri" panose="020F0502020204030204" pitchFamily="34" charset="0"/>
            </a:endParaRPr>
          </a:p>
        </p:txBody>
      </p:sp>
      <p:sp>
        <p:nvSpPr>
          <p:cNvPr id="3" name="Rectangle 2"/>
          <p:cNvSpPr/>
          <p:nvPr/>
        </p:nvSpPr>
        <p:spPr>
          <a:xfrm>
            <a:off x="712007" y="3972549"/>
            <a:ext cx="1144865" cy="369332"/>
          </a:xfrm>
          <a:prstGeom prst="rect">
            <a:avLst/>
          </a:prstGeom>
        </p:spPr>
        <p:txBody>
          <a:bodyPr wrap="none">
            <a:spAutoFit/>
          </a:bodyPr>
          <a:lstStyle/>
          <a:p>
            <a:pPr algn="ctr"/>
            <a:r>
              <a:rPr lang="en-US" sz="1800" b="1" dirty="0" smtClean="0">
                <a:solidFill>
                  <a:srgbClr val="000AF9"/>
                </a:solidFill>
                <a:latin typeface="Calibri" panose="020F0502020204030204" pitchFamily="34" charset="0"/>
              </a:rPr>
              <a:t>3*log(.50)</a:t>
            </a:r>
            <a:endParaRPr lang="en-US" sz="1800" b="1" dirty="0">
              <a:latin typeface="Calibri" panose="020F0502020204030204" pitchFamily="34" charset="0"/>
            </a:endParaRPr>
          </a:p>
        </p:txBody>
      </p:sp>
      <p:sp>
        <p:nvSpPr>
          <p:cNvPr id="5" name="Right Brace 4"/>
          <p:cNvSpPr/>
          <p:nvPr/>
        </p:nvSpPr>
        <p:spPr>
          <a:xfrm rot="5400000">
            <a:off x="1293801" y="4083301"/>
            <a:ext cx="155597" cy="1371599"/>
          </a:xfrm>
          <a:prstGeom prst="rightBrace">
            <a:avLst>
              <a:gd name="adj1" fmla="val 47511"/>
              <a:gd name="adj2" fmla="val 500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8" name="Right Brace 87"/>
          <p:cNvSpPr/>
          <p:nvPr/>
        </p:nvSpPr>
        <p:spPr>
          <a:xfrm rot="5400000">
            <a:off x="3244550" y="4256052"/>
            <a:ext cx="155597" cy="1026098"/>
          </a:xfrm>
          <a:prstGeom prst="rightBrace">
            <a:avLst>
              <a:gd name="adj1" fmla="val 47511"/>
              <a:gd name="adj2" fmla="val 500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Right Brace 88"/>
          <p:cNvSpPr/>
          <p:nvPr/>
        </p:nvSpPr>
        <p:spPr>
          <a:xfrm rot="5400000">
            <a:off x="4790176" y="3863527"/>
            <a:ext cx="155596" cy="1811147"/>
          </a:xfrm>
          <a:prstGeom prst="rightBrace">
            <a:avLst>
              <a:gd name="adj1" fmla="val 47511"/>
              <a:gd name="adj2" fmla="val 500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TextBox 72"/>
          <p:cNvSpPr txBox="1"/>
          <p:nvPr/>
        </p:nvSpPr>
        <p:spPr>
          <a:xfrm>
            <a:off x="304800" y="3083461"/>
            <a:ext cx="3709565" cy="646331"/>
          </a:xfrm>
          <a:prstGeom prst="rect">
            <a:avLst/>
          </a:prstGeom>
          <a:solidFill>
            <a:schemeClr val="bg1"/>
          </a:solidFill>
          <a:ln>
            <a:noFill/>
          </a:ln>
        </p:spPr>
        <p:txBody>
          <a:bodyPr wrap="square" rtlCol="0">
            <a:spAutoFit/>
          </a:bodyPr>
          <a:lstStyle/>
          <a:p>
            <a:pPr algn="ctr"/>
            <a:r>
              <a:rPr lang="en-US" sz="1800" dirty="0" smtClean="0">
                <a:latin typeface="Cambria" panose="02040503050406030204" pitchFamily="18" charset="0"/>
              </a:rPr>
              <a:t>the </a:t>
            </a:r>
            <a:r>
              <a:rPr lang="en-US" sz="1800" b="1" i="1" dirty="0" smtClean="0">
                <a:latin typeface="Calibri" panose="020F0502020204030204" pitchFamily="34" charset="0"/>
              </a:rPr>
              <a:t>WS</a:t>
            </a:r>
            <a:r>
              <a:rPr lang="en-US" sz="1800" dirty="0" smtClean="0">
                <a:latin typeface="Cambria" panose="02040503050406030204" pitchFamily="18" charset="0"/>
              </a:rPr>
              <a:t>-based probability of each word in </a:t>
            </a:r>
            <a:r>
              <a:rPr lang="en-US" sz="1800" b="1" i="1" dirty="0" smtClean="0">
                <a:latin typeface="Calibri" panose="020F0502020204030204" pitchFamily="34" charset="0"/>
              </a:rPr>
              <a:t>Unknown text</a:t>
            </a:r>
            <a:endParaRPr lang="en-US" sz="1800" b="1" i="1" dirty="0">
              <a:latin typeface="Calibri" panose="020F0502020204030204" pitchFamily="34" charset="0"/>
            </a:endParaRPr>
          </a:p>
        </p:txBody>
      </p:sp>
      <p:sp>
        <p:nvSpPr>
          <p:cNvPr id="90" name="Down Arrow 89"/>
          <p:cNvSpPr/>
          <p:nvPr/>
        </p:nvSpPr>
        <p:spPr>
          <a:xfrm>
            <a:off x="1232664" y="2634920"/>
            <a:ext cx="367536" cy="509336"/>
          </a:xfrm>
          <a:prstGeom prst="downArrow">
            <a:avLst/>
          </a:prstGeom>
          <a:solidFill>
            <a:srgbClr val="FFEFD7"/>
          </a:solidFill>
          <a:ln>
            <a:solidFill>
              <a:srgbClr val="F689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rot="21270828">
            <a:off x="8116132" y="4469576"/>
            <a:ext cx="530915" cy="369332"/>
          </a:xfrm>
          <a:prstGeom prst="rect">
            <a:avLst/>
          </a:prstGeom>
          <a:solidFill>
            <a:srgbClr val="FFEFD7"/>
          </a:solidFill>
        </p:spPr>
        <p:txBody>
          <a:bodyPr wrap="none">
            <a:spAutoFit/>
          </a:bodyPr>
          <a:lstStyle/>
          <a:p>
            <a:pPr algn="ctr"/>
            <a:r>
              <a:rPr lang="en-US" sz="1800" i="1" dirty="0" smtClean="0">
                <a:solidFill>
                  <a:srgbClr val="000AF9"/>
                </a:solidFill>
                <a:latin typeface="Calibri" panose="020F0502020204030204" pitchFamily="34" charset="0"/>
              </a:rPr>
              <a:t>OK!</a:t>
            </a:r>
            <a:endParaRPr lang="en-US" sz="1800" i="1" dirty="0">
              <a:latin typeface="Calibri" panose="020F0502020204030204" pitchFamily="34" charset="0"/>
            </a:endParaRPr>
          </a:p>
        </p:txBody>
      </p:sp>
      <p:sp>
        <p:nvSpPr>
          <p:cNvPr id="7" name="Rectangle 6"/>
          <p:cNvSpPr/>
          <p:nvPr/>
        </p:nvSpPr>
        <p:spPr>
          <a:xfrm>
            <a:off x="1207906" y="4788072"/>
            <a:ext cx="340158" cy="461665"/>
          </a:xfrm>
          <a:prstGeom prst="rect">
            <a:avLst/>
          </a:prstGeom>
        </p:spPr>
        <p:txBody>
          <a:bodyPr wrap="none">
            <a:spAutoFit/>
          </a:bodyPr>
          <a:lstStyle/>
          <a:p>
            <a:r>
              <a:rPr lang="en-US" dirty="0">
                <a:solidFill>
                  <a:srgbClr val="000000"/>
                </a:solidFill>
                <a:latin typeface="Calibri" panose="020F0502020204030204" pitchFamily="34" charset="0"/>
              </a:rPr>
              <a:t>3</a:t>
            </a:r>
            <a:endParaRPr lang="en-US" dirty="0"/>
          </a:p>
        </p:txBody>
      </p:sp>
      <p:sp>
        <p:nvSpPr>
          <p:cNvPr id="93" name="Rectangle 92"/>
          <p:cNvSpPr/>
          <p:nvPr/>
        </p:nvSpPr>
        <p:spPr>
          <a:xfrm>
            <a:off x="2250642" y="4800600"/>
            <a:ext cx="340158" cy="461665"/>
          </a:xfrm>
          <a:prstGeom prst="rect">
            <a:avLst/>
          </a:prstGeom>
        </p:spPr>
        <p:txBody>
          <a:bodyPr wrap="none">
            <a:spAutoFit/>
          </a:bodyPr>
          <a:lstStyle/>
          <a:p>
            <a:r>
              <a:rPr lang="en-US" dirty="0" smtClean="0">
                <a:solidFill>
                  <a:srgbClr val="000000"/>
                </a:solidFill>
                <a:latin typeface="Calibri" panose="020F0502020204030204" pitchFamily="34" charset="0"/>
              </a:rPr>
              <a:t>1</a:t>
            </a:r>
            <a:endParaRPr lang="en-US" dirty="0"/>
          </a:p>
        </p:txBody>
      </p:sp>
      <p:sp>
        <p:nvSpPr>
          <p:cNvPr id="94" name="Rectangle 93"/>
          <p:cNvSpPr/>
          <p:nvPr/>
        </p:nvSpPr>
        <p:spPr>
          <a:xfrm>
            <a:off x="3161034" y="4788568"/>
            <a:ext cx="340158" cy="461665"/>
          </a:xfrm>
          <a:prstGeom prst="rect">
            <a:avLst/>
          </a:prstGeom>
        </p:spPr>
        <p:txBody>
          <a:bodyPr wrap="none">
            <a:spAutoFit/>
          </a:bodyPr>
          <a:lstStyle/>
          <a:p>
            <a:r>
              <a:rPr lang="en-US" dirty="0" smtClean="0">
                <a:solidFill>
                  <a:srgbClr val="000000"/>
                </a:solidFill>
                <a:latin typeface="Calibri" panose="020F0502020204030204" pitchFamily="34" charset="0"/>
              </a:rPr>
              <a:t>2</a:t>
            </a:r>
            <a:endParaRPr lang="en-US" dirty="0"/>
          </a:p>
        </p:txBody>
      </p:sp>
      <p:sp>
        <p:nvSpPr>
          <p:cNvPr id="95" name="Rectangle 94"/>
          <p:cNvSpPr/>
          <p:nvPr/>
        </p:nvSpPr>
        <p:spPr>
          <a:xfrm>
            <a:off x="4713106" y="4801096"/>
            <a:ext cx="340158" cy="461665"/>
          </a:xfrm>
          <a:prstGeom prst="rect">
            <a:avLst/>
          </a:prstGeom>
        </p:spPr>
        <p:txBody>
          <a:bodyPr wrap="none">
            <a:spAutoFit/>
          </a:bodyPr>
          <a:lstStyle/>
          <a:p>
            <a:r>
              <a:rPr lang="en-US" dirty="0">
                <a:solidFill>
                  <a:srgbClr val="000000"/>
                </a:solidFill>
                <a:latin typeface="Calibri" panose="020F0502020204030204" pitchFamily="34" charset="0"/>
              </a:rPr>
              <a:t>4</a:t>
            </a:r>
            <a:endParaRPr lang="en-US" dirty="0"/>
          </a:p>
        </p:txBody>
      </p:sp>
      <p:sp>
        <p:nvSpPr>
          <p:cNvPr id="6" name="TextBox 5"/>
          <p:cNvSpPr txBox="1"/>
          <p:nvPr/>
        </p:nvSpPr>
        <p:spPr>
          <a:xfrm rot="21217215">
            <a:off x="4456451" y="5113885"/>
            <a:ext cx="4154166" cy="461665"/>
          </a:xfrm>
          <a:prstGeom prst="rect">
            <a:avLst/>
          </a:prstGeom>
          <a:solidFill>
            <a:srgbClr val="CCECFF"/>
          </a:solidFill>
        </p:spPr>
        <p:txBody>
          <a:bodyPr wrap="square" rtlCol="0">
            <a:spAutoFit/>
          </a:bodyPr>
          <a:lstStyle/>
          <a:p>
            <a:pPr algn="ctr"/>
            <a:r>
              <a:rPr lang="en-US" dirty="0" smtClean="0">
                <a:solidFill>
                  <a:srgbClr val="CC3300"/>
                </a:solidFill>
                <a:latin typeface="Candara" panose="020E0502030303020204" pitchFamily="34" charset="0"/>
              </a:rPr>
              <a:t>take logs of everything!</a:t>
            </a:r>
            <a:endParaRPr lang="en-US" dirty="0">
              <a:solidFill>
                <a:srgbClr val="CC3300"/>
              </a:solidFill>
              <a:latin typeface="Candara" panose="020E0502030303020204" pitchFamily="34" charset="0"/>
            </a:endParaRPr>
          </a:p>
        </p:txBody>
      </p:sp>
      <p:sp>
        <p:nvSpPr>
          <p:cNvPr id="96" name="Rectangle 95"/>
          <p:cNvSpPr/>
          <p:nvPr/>
        </p:nvSpPr>
        <p:spPr>
          <a:xfrm>
            <a:off x="1780672" y="3972549"/>
            <a:ext cx="1080745" cy="369332"/>
          </a:xfrm>
          <a:prstGeom prst="rect">
            <a:avLst/>
          </a:prstGeom>
        </p:spPr>
        <p:txBody>
          <a:bodyPr wrap="none">
            <a:spAutoFit/>
          </a:bodyPr>
          <a:lstStyle/>
          <a:p>
            <a:pPr algn="ctr"/>
            <a:r>
              <a:rPr lang="en-US" sz="1800" b="1" dirty="0" smtClean="0">
                <a:solidFill>
                  <a:srgbClr val="000AF9"/>
                </a:solidFill>
                <a:latin typeface="Calibri" panose="020F0502020204030204" pitchFamily="34" charset="0"/>
              </a:rPr>
              <a:t>+ log(.42)</a:t>
            </a:r>
            <a:endParaRPr lang="en-US" sz="1800" b="1" dirty="0">
              <a:latin typeface="Calibri" panose="020F0502020204030204" pitchFamily="34" charset="0"/>
            </a:endParaRPr>
          </a:p>
        </p:txBody>
      </p:sp>
      <p:sp>
        <p:nvSpPr>
          <p:cNvPr id="97" name="Rectangle 96"/>
          <p:cNvSpPr/>
          <p:nvPr/>
        </p:nvSpPr>
        <p:spPr>
          <a:xfrm>
            <a:off x="2788872" y="3972549"/>
            <a:ext cx="1430200" cy="369332"/>
          </a:xfrm>
          <a:prstGeom prst="rect">
            <a:avLst/>
          </a:prstGeom>
        </p:spPr>
        <p:txBody>
          <a:bodyPr wrap="none">
            <a:spAutoFit/>
          </a:bodyPr>
          <a:lstStyle/>
          <a:p>
            <a:pPr algn="ctr"/>
            <a:r>
              <a:rPr lang="en-US" sz="1800" b="1" dirty="0" smtClean="0">
                <a:solidFill>
                  <a:srgbClr val="000AF9"/>
                </a:solidFill>
                <a:latin typeface="Calibri" panose="020F0502020204030204" pitchFamily="34" charset="0"/>
              </a:rPr>
              <a:t>+ 2*log(.012)</a:t>
            </a:r>
            <a:endParaRPr lang="en-US" sz="1800" b="1" dirty="0">
              <a:latin typeface="Calibri" panose="020F0502020204030204" pitchFamily="34" charset="0"/>
            </a:endParaRPr>
          </a:p>
        </p:txBody>
      </p:sp>
      <p:sp>
        <p:nvSpPr>
          <p:cNvPr id="98" name="Rectangle 97"/>
          <p:cNvSpPr/>
          <p:nvPr/>
        </p:nvSpPr>
        <p:spPr>
          <a:xfrm>
            <a:off x="4142872" y="3972549"/>
            <a:ext cx="1430200" cy="369332"/>
          </a:xfrm>
          <a:prstGeom prst="rect">
            <a:avLst/>
          </a:prstGeom>
        </p:spPr>
        <p:txBody>
          <a:bodyPr wrap="none">
            <a:spAutoFit/>
          </a:bodyPr>
          <a:lstStyle/>
          <a:p>
            <a:pPr algn="ctr"/>
            <a:r>
              <a:rPr lang="en-US" sz="1800" b="1" dirty="0" smtClean="0">
                <a:solidFill>
                  <a:srgbClr val="000AF9"/>
                </a:solidFill>
                <a:latin typeface="Calibri" panose="020F0502020204030204" pitchFamily="34" charset="0"/>
              </a:rPr>
              <a:t>+ 4*log(.012)</a:t>
            </a:r>
            <a:endParaRPr lang="en-US" sz="1800" b="1" dirty="0">
              <a:latin typeface="Calibri" panose="020F0502020204030204" pitchFamily="34" charset="0"/>
            </a:endParaRPr>
          </a:p>
        </p:txBody>
      </p:sp>
      <p:sp>
        <p:nvSpPr>
          <p:cNvPr id="72" name="TextBox 71"/>
          <p:cNvSpPr txBox="1"/>
          <p:nvPr/>
        </p:nvSpPr>
        <p:spPr>
          <a:xfrm>
            <a:off x="6668854" y="3887441"/>
            <a:ext cx="1841862" cy="584775"/>
          </a:xfrm>
          <a:prstGeom prst="rect">
            <a:avLst/>
          </a:prstGeom>
          <a:solidFill>
            <a:schemeClr val="bg1"/>
          </a:solidFill>
          <a:ln w="28575">
            <a:solidFill>
              <a:srgbClr val="F6890C"/>
            </a:solidFill>
          </a:ln>
        </p:spPr>
        <p:txBody>
          <a:bodyPr wrap="square" rtlCol="0">
            <a:spAutoFit/>
          </a:bodyPr>
          <a:lstStyle/>
          <a:p>
            <a:pPr algn="ctr"/>
            <a:r>
              <a:rPr lang="en-US" sz="3200" dirty="0" smtClean="0">
                <a:latin typeface="Calibri" panose="020F0502020204030204" pitchFamily="34" charset="0"/>
              </a:rPr>
              <a:t>-29.48</a:t>
            </a:r>
            <a:endParaRPr lang="en-US" sz="3200" dirty="0">
              <a:latin typeface="Calibri" panose="020F0502020204030204" pitchFamily="34" charset="0"/>
            </a:endParaRPr>
          </a:p>
        </p:txBody>
      </p:sp>
      <p:sp>
        <p:nvSpPr>
          <p:cNvPr id="53" name="TextBox 52"/>
          <p:cNvSpPr txBox="1"/>
          <p:nvPr/>
        </p:nvSpPr>
        <p:spPr>
          <a:xfrm>
            <a:off x="3945061" y="3120179"/>
            <a:ext cx="4788568" cy="646331"/>
          </a:xfrm>
          <a:prstGeom prst="rect">
            <a:avLst/>
          </a:prstGeom>
          <a:solidFill>
            <a:schemeClr val="bg1">
              <a:lumMod val="95000"/>
            </a:schemeClr>
          </a:solidFill>
          <a:ln>
            <a:noFill/>
          </a:ln>
        </p:spPr>
        <p:txBody>
          <a:bodyPr wrap="square" rtlCol="0">
            <a:spAutoFit/>
          </a:bodyPr>
          <a:lstStyle/>
          <a:p>
            <a:pPr algn="ctr"/>
            <a:r>
              <a:rPr lang="en-US" sz="1800" dirty="0" smtClean="0">
                <a:latin typeface="Cambria" panose="02040503050406030204" pitchFamily="18" charset="0"/>
              </a:rPr>
              <a:t>for missing words, use </a:t>
            </a:r>
            <a:r>
              <a:rPr lang="en-US" sz="1800" b="1" u="sng" dirty="0" smtClean="0">
                <a:latin typeface="Cambria" panose="02040503050406030204" pitchFamily="18" charset="0"/>
              </a:rPr>
              <a:t>half</a:t>
            </a:r>
            <a:r>
              <a:rPr lang="en-US" sz="1800" dirty="0" smtClean="0">
                <a:latin typeface="Cambria" panose="02040503050406030204" pitchFamily="18" charset="0"/>
              </a:rPr>
              <a:t> the smallest value – </a:t>
            </a:r>
            <a:r>
              <a:rPr lang="en-US" sz="1800" i="1" dirty="0" smtClean="0">
                <a:latin typeface="Cambria" panose="02040503050406030204" pitchFamily="18" charset="0"/>
              </a:rPr>
              <a:t>across </a:t>
            </a:r>
            <a:r>
              <a:rPr lang="en-US" sz="1800" i="1" u="sng" dirty="0" smtClean="0">
                <a:latin typeface="Cambria" panose="02040503050406030204" pitchFamily="18" charset="0"/>
              </a:rPr>
              <a:t>both</a:t>
            </a:r>
            <a:r>
              <a:rPr lang="en-US" sz="1800" i="1" dirty="0" smtClean="0">
                <a:latin typeface="Cambria" panose="02040503050406030204" pitchFamily="18" charset="0"/>
              </a:rPr>
              <a:t> normalized models!</a:t>
            </a:r>
            <a:endParaRPr lang="en-US" sz="1800" b="1" i="1" dirty="0">
              <a:latin typeface="Calibri" panose="020F0502020204030204" pitchFamily="34" charset="0"/>
            </a:endParaRPr>
          </a:p>
        </p:txBody>
      </p:sp>
    </p:spTree>
    <p:extLst>
      <p:ext uri="{BB962C8B-B14F-4D97-AF65-F5344CB8AC3E}">
        <p14:creationId xmlns:p14="http://schemas.microsoft.com/office/powerpoint/2010/main" val="29944807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 name="Rounded Rectangle 33"/>
          <p:cNvSpPr/>
          <p:nvPr/>
        </p:nvSpPr>
        <p:spPr>
          <a:xfrm>
            <a:off x="4800600" y="1014664"/>
            <a:ext cx="3581400" cy="1828800"/>
          </a:xfrm>
          <a:prstGeom prst="roundRect">
            <a:avLst/>
          </a:prstGeom>
          <a:solidFill>
            <a:srgbClr val="CCECFF"/>
          </a:solidFill>
          <a:ln>
            <a:solidFill>
              <a:srgbClr val="000AF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ounded Rectangle 1"/>
          <p:cNvSpPr/>
          <p:nvPr/>
        </p:nvSpPr>
        <p:spPr>
          <a:xfrm>
            <a:off x="457200" y="1014664"/>
            <a:ext cx="3581400" cy="1828800"/>
          </a:xfrm>
          <a:prstGeom prst="roundRect">
            <a:avLst/>
          </a:prstGeom>
          <a:solidFill>
            <a:srgbClr val="FFEFD7"/>
          </a:solidFill>
          <a:ln>
            <a:solidFill>
              <a:srgbClr val="F689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 Box 5"/>
          <p:cNvSpPr txBox="1">
            <a:spLocks noChangeArrowheads="1"/>
          </p:cNvSpPr>
          <p:nvPr/>
        </p:nvSpPr>
        <p:spPr bwMode="auto">
          <a:xfrm>
            <a:off x="304800" y="182562"/>
            <a:ext cx="4114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4200" dirty="0" smtClean="0">
                <a:latin typeface="Cambria" panose="02040503050406030204" pitchFamily="18" charset="0"/>
              </a:rPr>
              <a:t>Model </a:t>
            </a:r>
            <a:r>
              <a:rPr lang="en-US" altLang="en-US" sz="4200" i="1" dirty="0" smtClean="0">
                <a:latin typeface="Cambria" panose="02040503050406030204" pitchFamily="18" charset="0"/>
              </a:rPr>
              <a:t>matching</a:t>
            </a:r>
            <a:endParaRPr lang="en-US" altLang="en-US" sz="4200" b="1" i="1" dirty="0">
              <a:latin typeface="Cambria" panose="02040503050406030204" pitchFamily="18" charset="0"/>
            </a:endParaRPr>
          </a:p>
        </p:txBody>
      </p:sp>
      <p:sp>
        <p:nvSpPr>
          <p:cNvPr id="4" name="Text Box 23"/>
          <p:cNvSpPr txBox="1">
            <a:spLocks noChangeArrowheads="1"/>
          </p:cNvSpPr>
          <p:nvPr/>
        </p:nvSpPr>
        <p:spPr bwMode="auto">
          <a:xfrm>
            <a:off x="5257800" y="169078"/>
            <a:ext cx="3080084" cy="707886"/>
          </a:xfrm>
          <a:prstGeom prst="rect">
            <a:avLst/>
          </a:prstGeom>
          <a:solidFill>
            <a:schemeClr val="bg1">
              <a:lumMod val="95000"/>
            </a:schemeClr>
          </a:solidFill>
          <a:ln>
            <a:noFill/>
          </a:ln>
          <a:extLst/>
        </p:spPr>
        <p:txBody>
          <a:bodyPr wrap="square">
            <a:spAutoFit/>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indent="0" algn="ctr" eaLnBrk="1" hangingPunct="1">
              <a:spcBef>
                <a:spcPct val="50000"/>
              </a:spcBef>
            </a:pPr>
            <a:r>
              <a:rPr lang="en-US" altLang="en-US" sz="2000" dirty="0" smtClean="0">
                <a:solidFill>
                  <a:srgbClr val="000000"/>
                </a:solidFill>
                <a:latin typeface="Cambria" panose="02040503050406030204" pitchFamily="18" charset="0"/>
              </a:rPr>
              <a:t>Suppose we have two </a:t>
            </a:r>
            <a:r>
              <a:rPr lang="en-US" altLang="en-US" sz="2000" b="1" i="1" dirty="0" smtClean="0">
                <a:solidFill>
                  <a:srgbClr val="000000"/>
                </a:solidFill>
                <a:latin typeface="Cambria" panose="02040503050406030204" pitchFamily="18" charset="0"/>
              </a:rPr>
              <a:t>normalized models</a:t>
            </a:r>
            <a:r>
              <a:rPr lang="en-US" altLang="en-US" sz="2000" dirty="0" smtClean="0">
                <a:solidFill>
                  <a:srgbClr val="000000"/>
                </a:solidFill>
                <a:latin typeface="Cambria" panose="02040503050406030204" pitchFamily="18" charset="0"/>
              </a:rPr>
              <a:t>:</a:t>
            </a:r>
            <a:endParaRPr lang="en-US" altLang="en-US" sz="2000" dirty="0">
              <a:solidFill>
                <a:srgbClr val="000000"/>
              </a:solidFill>
              <a:latin typeface="Cambria" panose="02040503050406030204" pitchFamily="18" charset="0"/>
            </a:endParaRPr>
          </a:p>
        </p:txBody>
      </p:sp>
      <p:sp>
        <p:nvSpPr>
          <p:cNvPr id="8" name="TextBox 7"/>
          <p:cNvSpPr txBox="1"/>
          <p:nvPr/>
        </p:nvSpPr>
        <p:spPr>
          <a:xfrm>
            <a:off x="533400" y="5791200"/>
            <a:ext cx="5638800" cy="830997"/>
          </a:xfrm>
          <a:prstGeom prst="rect">
            <a:avLst/>
          </a:prstGeom>
          <a:noFill/>
        </p:spPr>
        <p:txBody>
          <a:bodyPr wrap="square" rtlCol="0">
            <a:spAutoFit/>
          </a:bodyPr>
          <a:lstStyle/>
          <a:p>
            <a:r>
              <a:rPr lang="en-US" i="1" dirty="0" smtClean="0">
                <a:latin typeface="Calibri" panose="020F0502020204030204" pitchFamily="34" charset="0"/>
              </a:rPr>
              <a:t>Unknown text</a:t>
            </a:r>
            <a:r>
              <a:rPr lang="en-US" dirty="0" smtClean="0">
                <a:latin typeface="Calibri" panose="020F0502020204030204" pitchFamily="34" charset="0"/>
              </a:rPr>
              <a:t>: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3, 	</a:t>
            </a:r>
            <a:r>
              <a:rPr lang="en-US" dirty="0" smtClean="0">
                <a:solidFill>
                  <a:srgbClr val="009900"/>
                </a:solidFill>
                <a:latin typeface="Calibri" panose="020F0502020204030204" pitchFamily="34" charset="0"/>
              </a:rPr>
              <a:t>"</a:t>
            </a:r>
            <a:r>
              <a:rPr lang="en-US" dirty="0">
                <a:solidFill>
                  <a:srgbClr val="009900"/>
                </a:solidFill>
                <a:latin typeface="Calibri" panose="020F0502020204030204" pitchFamily="34" charset="0"/>
              </a:rPr>
              <a:t>potter"</a:t>
            </a:r>
            <a:r>
              <a:rPr lang="en-US" dirty="0">
                <a:latin typeface="Calibri" panose="020F0502020204030204" pitchFamily="34" charset="0"/>
              </a:rPr>
              <a:t>: 2,</a:t>
            </a:r>
            <a:endParaRPr lang="en-US" dirty="0" smtClean="0">
              <a:latin typeface="Calibri" panose="020F0502020204030204" pitchFamily="34" charset="0"/>
            </a:endParaRPr>
          </a:p>
          <a:p>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"thou"</a:t>
            </a:r>
            <a:r>
              <a:rPr lang="en-US" dirty="0" smtClean="0">
                <a:latin typeface="Calibri" panose="020F0502020204030204" pitchFamily="34" charset="0"/>
              </a:rPr>
              <a:t>: 1, </a:t>
            </a:r>
            <a:r>
              <a:rPr lang="en-US" dirty="0" smtClean="0">
                <a:solidFill>
                  <a:srgbClr val="009900"/>
                </a:solidFill>
                <a:latin typeface="Calibri" panose="020F0502020204030204" pitchFamily="34" charset="0"/>
              </a:rPr>
              <a:t>     "</a:t>
            </a:r>
            <a:r>
              <a:rPr lang="en-US" dirty="0">
                <a:solidFill>
                  <a:srgbClr val="009900"/>
                </a:solidFill>
                <a:latin typeface="Calibri" panose="020F0502020204030204" pitchFamily="34" charset="0"/>
              </a:rPr>
              <a:t>spam</a:t>
            </a:r>
            <a:r>
              <a:rPr lang="en-US" dirty="0" smtClean="0">
                <a:solidFill>
                  <a:srgbClr val="009900"/>
                </a:solidFill>
                <a:latin typeface="Calibri" panose="020F0502020204030204" pitchFamily="34" charset="0"/>
              </a:rPr>
              <a:t>"</a:t>
            </a:r>
            <a:r>
              <a:rPr lang="en-US" dirty="0" smtClean="0">
                <a:latin typeface="Calibri" panose="020F0502020204030204" pitchFamily="34" charset="0"/>
              </a:rPr>
              <a:t>:  </a:t>
            </a:r>
            <a:r>
              <a:rPr lang="en-US" dirty="0">
                <a:latin typeface="Calibri" panose="020F0502020204030204" pitchFamily="34" charset="0"/>
              </a:rPr>
              <a:t>4 }</a:t>
            </a:r>
            <a:endParaRPr lang="en-US" dirty="0" smtClean="0">
              <a:latin typeface="Calibri" panose="020F0502020204030204" pitchFamily="34" charset="0"/>
            </a:endParaRPr>
          </a:p>
        </p:txBody>
      </p:sp>
      <p:grpSp>
        <p:nvGrpSpPr>
          <p:cNvPr id="13" name="Group 15"/>
          <p:cNvGrpSpPr>
            <a:grpSpLocks/>
          </p:cNvGrpSpPr>
          <p:nvPr/>
        </p:nvGrpSpPr>
        <p:grpSpPr bwMode="auto">
          <a:xfrm>
            <a:off x="8521673" y="6285029"/>
            <a:ext cx="533064" cy="483708"/>
            <a:chOff x="2928" y="1051"/>
            <a:chExt cx="840" cy="957"/>
          </a:xfrm>
        </p:grpSpPr>
        <p:sp>
          <p:nvSpPr>
            <p:cNvPr id="14" name="Freeform 16"/>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15" name="Oval 1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6" name="Oval 1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7" name="Oval 1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8" name="Oval 2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9" name="Oval 2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4" name="Oval 2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5" name="Oval 2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6" name="AutoShape 2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7" name="Freeform 2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28" name="Freeform 2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29" name="Freeform 2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30" name="Freeform 2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31" name="Text Box 5"/>
          <p:cNvSpPr txBox="1">
            <a:spLocks noChangeArrowheads="1"/>
          </p:cNvSpPr>
          <p:nvPr/>
        </p:nvSpPr>
        <p:spPr bwMode="auto">
          <a:xfrm>
            <a:off x="7086600" y="6047601"/>
            <a:ext cx="16468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spcBef>
                <a:spcPct val="50000"/>
              </a:spcBef>
            </a:pPr>
            <a:r>
              <a:rPr lang="en-US" altLang="en-US" sz="1200" dirty="0" smtClean="0">
                <a:solidFill>
                  <a:srgbClr val="000000"/>
                </a:solidFill>
                <a:latin typeface="Cambria" panose="02040503050406030204" pitchFamily="18" charset="0"/>
              </a:rPr>
              <a:t>this </a:t>
            </a:r>
            <a:r>
              <a:rPr lang="en-US" altLang="en-US" sz="1200" b="1" i="1" dirty="0" smtClean="0">
                <a:solidFill>
                  <a:srgbClr val="000000"/>
                </a:solidFill>
                <a:latin typeface="Cambria" panose="02040503050406030204" pitchFamily="18" charset="0"/>
              </a:rPr>
              <a:t>looks </a:t>
            </a:r>
            <a:r>
              <a:rPr lang="en-US" altLang="en-US" sz="1200" dirty="0" smtClean="0">
                <a:solidFill>
                  <a:srgbClr val="000000"/>
                </a:solidFill>
                <a:latin typeface="Cambria" panose="02040503050406030204" pitchFamily="18" charset="0"/>
              </a:rPr>
              <a:t>close…</a:t>
            </a:r>
            <a:endParaRPr lang="en-US" altLang="en-US" sz="1200" dirty="0">
              <a:solidFill>
                <a:srgbClr val="000000"/>
              </a:solidFill>
              <a:latin typeface="Cambria" panose="02040503050406030204" pitchFamily="18" charset="0"/>
            </a:endParaRPr>
          </a:p>
        </p:txBody>
      </p:sp>
      <p:sp>
        <p:nvSpPr>
          <p:cNvPr id="32" name="TextBox 31"/>
          <p:cNvSpPr txBox="1"/>
          <p:nvPr/>
        </p:nvSpPr>
        <p:spPr>
          <a:xfrm>
            <a:off x="685800" y="1295400"/>
            <a:ext cx="2819400" cy="1200329"/>
          </a:xfrm>
          <a:prstGeom prst="rect">
            <a:avLst/>
          </a:prstGeom>
          <a:noFill/>
        </p:spPr>
        <p:txBody>
          <a:bodyPr wrap="square" rtlCol="0">
            <a:spAutoFit/>
          </a:bodyPr>
          <a:lstStyle/>
          <a:p>
            <a:pPr algn="ctr"/>
            <a:r>
              <a:rPr lang="en-US" dirty="0" smtClean="0">
                <a:latin typeface="Calibri" panose="020F0502020204030204" pitchFamily="34" charset="0"/>
              </a:rPr>
              <a:t>WS: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a:t>
            </a:r>
            <a:r>
              <a:rPr lang="en-US" dirty="0">
                <a:latin typeface="Calibri" panose="020F0502020204030204" pitchFamily="34" charset="0"/>
              </a:rPr>
              <a:t> </a:t>
            </a:r>
            <a:r>
              <a:rPr lang="en-US" dirty="0" smtClean="0">
                <a:solidFill>
                  <a:srgbClr val="000AF9"/>
                </a:solidFill>
                <a:latin typeface="Calibri" panose="020F0502020204030204" pitchFamily="34" charset="0"/>
              </a:rPr>
              <a:t>0.50</a:t>
            </a:r>
            <a:r>
              <a:rPr lang="en-US" dirty="0" smtClean="0">
                <a:latin typeface="Calibri" panose="020F0502020204030204" pitchFamily="34" charset="0"/>
              </a:rPr>
              <a:t>, </a:t>
            </a:r>
          </a:p>
          <a:p>
            <a:pPr algn="ctr"/>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"spell"</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0.08</a:t>
            </a:r>
            <a:r>
              <a:rPr lang="en-US" dirty="0" smtClean="0">
                <a:latin typeface="Calibri" panose="020F0502020204030204" pitchFamily="34" charset="0"/>
              </a:rPr>
              <a:t>, </a:t>
            </a:r>
          </a:p>
          <a:p>
            <a:pPr algn="ctr"/>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"thou"</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0.42</a:t>
            </a:r>
            <a:r>
              <a:rPr lang="en-US" dirty="0" smtClean="0">
                <a:latin typeface="Calibri" panose="020F0502020204030204" pitchFamily="34" charset="0"/>
              </a:rPr>
              <a:t> }</a:t>
            </a:r>
            <a:endParaRPr lang="en-US" dirty="0">
              <a:latin typeface="Calibri" panose="020F0502020204030204" pitchFamily="34" charset="0"/>
            </a:endParaRPr>
          </a:p>
        </p:txBody>
      </p:sp>
      <p:sp>
        <p:nvSpPr>
          <p:cNvPr id="33" name="TextBox 32"/>
          <p:cNvSpPr txBox="1"/>
          <p:nvPr/>
        </p:nvSpPr>
        <p:spPr>
          <a:xfrm>
            <a:off x="5137484" y="1295400"/>
            <a:ext cx="3352800" cy="1200329"/>
          </a:xfrm>
          <a:prstGeom prst="rect">
            <a:avLst/>
          </a:prstGeom>
          <a:noFill/>
        </p:spPr>
        <p:txBody>
          <a:bodyPr wrap="square" rtlCol="0">
            <a:spAutoFit/>
          </a:bodyPr>
          <a:lstStyle/>
          <a:p>
            <a:r>
              <a:rPr lang="en-US" dirty="0" smtClean="0">
                <a:latin typeface="Calibri" panose="020F0502020204030204" pitchFamily="34" charset="0"/>
              </a:rPr>
              <a:t>JKR: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0.025</a:t>
            </a:r>
            <a:r>
              <a:rPr lang="en-US" dirty="0" smtClean="0">
                <a:latin typeface="Calibri" panose="020F0502020204030204" pitchFamily="34" charset="0"/>
              </a:rPr>
              <a:t>, </a:t>
            </a:r>
          </a:p>
          <a:p>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"spell"</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0.275</a:t>
            </a:r>
            <a:r>
              <a:rPr lang="en-US" dirty="0" smtClean="0">
                <a:latin typeface="Calibri" panose="020F0502020204030204" pitchFamily="34" charset="0"/>
              </a:rPr>
              <a:t>,</a:t>
            </a:r>
          </a:p>
          <a:p>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"potter"</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0.700</a:t>
            </a:r>
            <a:r>
              <a:rPr lang="en-US" dirty="0" smtClean="0">
                <a:latin typeface="Calibri" panose="020F0502020204030204" pitchFamily="34" charset="0"/>
              </a:rPr>
              <a:t> }</a:t>
            </a:r>
            <a:endParaRPr lang="en-US" dirty="0">
              <a:latin typeface="Calibri" panose="020F0502020204030204" pitchFamily="34" charset="0"/>
            </a:endParaRPr>
          </a:p>
        </p:txBody>
      </p:sp>
      <p:sp>
        <p:nvSpPr>
          <p:cNvPr id="39" name="Rounded Rectangle 38"/>
          <p:cNvSpPr/>
          <p:nvPr/>
        </p:nvSpPr>
        <p:spPr>
          <a:xfrm>
            <a:off x="304800" y="3447361"/>
            <a:ext cx="8434516" cy="1440008"/>
          </a:xfrm>
          <a:prstGeom prst="roundRect">
            <a:avLst/>
          </a:prstGeom>
          <a:solidFill>
            <a:srgbClr val="FFE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rot="20163774">
            <a:off x="591178" y="4407040"/>
            <a:ext cx="445378" cy="276999"/>
          </a:xfrm>
          <a:prstGeom prst="rect">
            <a:avLst/>
          </a:prstGeom>
        </p:spPr>
        <p:txBody>
          <a:bodyPr wrap="none">
            <a:spAutoFit/>
          </a:bodyPr>
          <a:lstStyle/>
          <a:p>
            <a:r>
              <a:rPr lang="en-US" sz="1200" dirty="0" smtClean="0">
                <a:latin typeface="Calibri" panose="020F0502020204030204" pitchFamily="34" charset="0"/>
              </a:rPr>
              <a:t>love</a:t>
            </a:r>
            <a:endParaRPr lang="en-US" sz="1200" dirty="0"/>
          </a:p>
        </p:txBody>
      </p:sp>
      <p:sp>
        <p:nvSpPr>
          <p:cNvPr id="62" name="Rectangle 61"/>
          <p:cNvSpPr/>
          <p:nvPr/>
        </p:nvSpPr>
        <p:spPr>
          <a:xfrm rot="20163774">
            <a:off x="1118161" y="4407040"/>
            <a:ext cx="445378" cy="276999"/>
          </a:xfrm>
          <a:prstGeom prst="rect">
            <a:avLst/>
          </a:prstGeom>
        </p:spPr>
        <p:txBody>
          <a:bodyPr wrap="none">
            <a:spAutoFit/>
          </a:bodyPr>
          <a:lstStyle/>
          <a:p>
            <a:r>
              <a:rPr lang="en-US" sz="1200" dirty="0" smtClean="0">
                <a:latin typeface="Calibri" panose="020F0502020204030204" pitchFamily="34" charset="0"/>
              </a:rPr>
              <a:t>love</a:t>
            </a:r>
            <a:endParaRPr lang="en-US" sz="1200" dirty="0"/>
          </a:p>
        </p:txBody>
      </p:sp>
      <p:sp>
        <p:nvSpPr>
          <p:cNvPr id="63" name="Rectangle 62"/>
          <p:cNvSpPr/>
          <p:nvPr/>
        </p:nvSpPr>
        <p:spPr>
          <a:xfrm rot="20163774">
            <a:off x="1623489" y="4407040"/>
            <a:ext cx="445378" cy="276999"/>
          </a:xfrm>
          <a:prstGeom prst="rect">
            <a:avLst/>
          </a:prstGeom>
        </p:spPr>
        <p:txBody>
          <a:bodyPr wrap="none">
            <a:spAutoFit/>
          </a:bodyPr>
          <a:lstStyle/>
          <a:p>
            <a:r>
              <a:rPr lang="en-US" sz="1200" dirty="0" smtClean="0">
                <a:latin typeface="Calibri" panose="020F0502020204030204" pitchFamily="34" charset="0"/>
              </a:rPr>
              <a:t>love</a:t>
            </a:r>
            <a:endParaRPr lang="en-US" sz="1200" dirty="0"/>
          </a:p>
        </p:txBody>
      </p:sp>
      <p:sp>
        <p:nvSpPr>
          <p:cNvPr id="64" name="Rectangle 63"/>
          <p:cNvSpPr/>
          <p:nvPr/>
        </p:nvSpPr>
        <p:spPr>
          <a:xfrm rot="20163774">
            <a:off x="2172650" y="4407040"/>
            <a:ext cx="478016" cy="276999"/>
          </a:xfrm>
          <a:prstGeom prst="rect">
            <a:avLst/>
          </a:prstGeom>
        </p:spPr>
        <p:txBody>
          <a:bodyPr wrap="none">
            <a:spAutoFit/>
          </a:bodyPr>
          <a:lstStyle/>
          <a:p>
            <a:r>
              <a:rPr lang="en-US" sz="1200" dirty="0" smtClean="0">
                <a:latin typeface="Calibri" panose="020F0502020204030204" pitchFamily="34" charset="0"/>
              </a:rPr>
              <a:t>thou</a:t>
            </a:r>
            <a:endParaRPr lang="en-US" sz="1200" dirty="0"/>
          </a:p>
        </p:txBody>
      </p:sp>
      <p:sp>
        <p:nvSpPr>
          <p:cNvPr id="65" name="Rectangle 64"/>
          <p:cNvSpPr/>
          <p:nvPr/>
        </p:nvSpPr>
        <p:spPr>
          <a:xfrm rot="20163774">
            <a:off x="2785372" y="4407040"/>
            <a:ext cx="575157" cy="276999"/>
          </a:xfrm>
          <a:prstGeom prst="rect">
            <a:avLst/>
          </a:prstGeom>
        </p:spPr>
        <p:txBody>
          <a:bodyPr wrap="none">
            <a:spAutoFit/>
          </a:bodyPr>
          <a:lstStyle/>
          <a:p>
            <a:r>
              <a:rPr lang="en-US" sz="1200" dirty="0" smtClean="0">
                <a:latin typeface="Calibri" panose="020F0502020204030204" pitchFamily="34" charset="0"/>
              </a:rPr>
              <a:t>potter</a:t>
            </a:r>
            <a:endParaRPr lang="en-US" sz="1200" dirty="0"/>
          </a:p>
        </p:txBody>
      </p:sp>
      <p:sp>
        <p:nvSpPr>
          <p:cNvPr id="66" name="Rectangle 65"/>
          <p:cNvSpPr/>
          <p:nvPr/>
        </p:nvSpPr>
        <p:spPr>
          <a:xfrm rot="20163774">
            <a:off x="3308151" y="4407040"/>
            <a:ext cx="575157" cy="276999"/>
          </a:xfrm>
          <a:prstGeom prst="rect">
            <a:avLst/>
          </a:prstGeom>
        </p:spPr>
        <p:txBody>
          <a:bodyPr wrap="none">
            <a:spAutoFit/>
          </a:bodyPr>
          <a:lstStyle/>
          <a:p>
            <a:r>
              <a:rPr lang="en-US" sz="1200" dirty="0" smtClean="0">
                <a:latin typeface="Calibri" panose="020F0502020204030204" pitchFamily="34" charset="0"/>
              </a:rPr>
              <a:t>potter</a:t>
            </a:r>
            <a:endParaRPr lang="en-US" sz="1200" dirty="0"/>
          </a:p>
        </p:txBody>
      </p:sp>
      <p:sp>
        <p:nvSpPr>
          <p:cNvPr id="67" name="Rectangle 66"/>
          <p:cNvSpPr/>
          <p:nvPr/>
        </p:nvSpPr>
        <p:spPr>
          <a:xfrm rot="20163774">
            <a:off x="3896223" y="4407040"/>
            <a:ext cx="522900" cy="276999"/>
          </a:xfrm>
          <a:prstGeom prst="rect">
            <a:avLst/>
          </a:prstGeom>
        </p:spPr>
        <p:txBody>
          <a:bodyPr wrap="none">
            <a:spAutoFit/>
          </a:bodyPr>
          <a:lstStyle/>
          <a:p>
            <a:r>
              <a:rPr lang="en-US" sz="1200" dirty="0" smtClean="0">
                <a:latin typeface="Calibri" panose="020F0502020204030204" pitchFamily="34" charset="0"/>
              </a:rPr>
              <a:t>spam</a:t>
            </a:r>
            <a:endParaRPr lang="en-US" sz="1200" dirty="0"/>
          </a:p>
        </p:txBody>
      </p:sp>
      <p:sp>
        <p:nvSpPr>
          <p:cNvPr id="68" name="Rectangle 67"/>
          <p:cNvSpPr/>
          <p:nvPr/>
        </p:nvSpPr>
        <p:spPr>
          <a:xfrm rot="20163774">
            <a:off x="4384880" y="4407040"/>
            <a:ext cx="522900" cy="276999"/>
          </a:xfrm>
          <a:prstGeom prst="rect">
            <a:avLst/>
          </a:prstGeom>
        </p:spPr>
        <p:txBody>
          <a:bodyPr wrap="none">
            <a:spAutoFit/>
          </a:bodyPr>
          <a:lstStyle/>
          <a:p>
            <a:r>
              <a:rPr lang="en-US" sz="1200" dirty="0" smtClean="0">
                <a:latin typeface="Calibri" panose="020F0502020204030204" pitchFamily="34" charset="0"/>
              </a:rPr>
              <a:t>spam</a:t>
            </a:r>
            <a:endParaRPr lang="en-US" sz="1200" dirty="0"/>
          </a:p>
        </p:txBody>
      </p:sp>
      <p:sp>
        <p:nvSpPr>
          <p:cNvPr id="69" name="Rectangle 68"/>
          <p:cNvSpPr/>
          <p:nvPr/>
        </p:nvSpPr>
        <p:spPr>
          <a:xfrm rot="20163774">
            <a:off x="4872802" y="4407040"/>
            <a:ext cx="522900" cy="276999"/>
          </a:xfrm>
          <a:prstGeom prst="rect">
            <a:avLst/>
          </a:prstGeom>
        </p:spPr>
        <p:txBody>
          <a:bodyPr wrap="none">
            <a:spAutoFit/>
          </a:bodyPr>
          <a:lstStyle/>
          <a:p>
            <a:r>
              <a:rPr lang="en-US" sz="1200" dirty="0" smtClean="0">
                <a:latin typeface="Calibri" panose="020F0502020204030204" pitchFamily="34" charset="0"/>
              </a:rPr>
              <a:t>spam</a:t>
            </a:r>
            <a:endParaRPr lang="en-US" sz="1200" dirty="0"/>
          </a:p>
        </p:txBody>
      </p:sp>
      <p:sp>
        <p:nvSpPr>
          <p:cNvPr id="70" name="Rectangle 69"/>
          <p:cNvSpPr/>
          <p:nvPr/>
        </p:nvSpPr>
        <p:spPr>
          <a:xfrm rot="20163774">
            <a:off x="5344023" y="4407040"/>
            <a:ext cx="522900" cy="276999"/>
          </a:xfrm>
          <a:prstGeom prst="rect">
            <a:avLst/>
          </a:prstGeom>
        </p:spPr>
        <p:txBody>
          <a:bodyPr wrap="none">
            <a:spAutoFit/>
          </a:bodyPr>
          <a:lstStyle/>
          <a:p>
            <a:r>
              <a:rPr lang="en-US" sz="1200" dirty="0" smtClean="0">
                <a:latin typeface="Calibri" panose="020F0502020204030204" pitchFamily="34" charset="0"/>
              </a:rPr>
              <a:t>spam</a:t>
            </a:r>
            <a:endParaRPr lang="en-US" sz="1200" dirty="0"/>
          </a:p>
        </p:txBody>
      </p:sp>
      <p:sp>
        <p:nvSpPr>
          <p:cNvPr id="71" name="TextBox 70"/>
          <p:cNvSpPr txBox="1"/>
          <p:nvPr/>
        </p:nvSpPr>
        <p:spPr>
          <a:xfrm>
            <a:off x="5953662" y="3656145"/>
            <a:ext cx="533400" cy="923330"/>
          </a:xfrm>
          <a:prstGeom prst="rect">
            <a:avLst/>
          </a:prstGeom>
          <a:noFill/>
        </p:spPr>
        <p:txBody>
          <a:bodyPr wrap="square" rtlCol="0">
            <a:spAutoFit/>
          </a:bodyPr>
          <a:lstStyle/>
          <a:p>
            <a:r>
              <a:rPr lang="en-US" sz="5400" dirty="0" smtClean="0">
                <a:latin typeface="Calibri" panose="020F0502020204030204" pitchFamily="34" charset="0"/>
              </a:rPr>
              <a:t>=</a:t>
            </a:r>
            <a:endParaRPr lang="en-US" sz="5400" dirty="0">
              <a:latin typeface="Calibri" panose="020F0502020204030204" pitchFamily="34" charset="0"/>
            </a:endParaRPr>
          </a:p>
        </p:txBody>
      </p:sp>
      <p:sp>
        <p:nvSpPr>
          <p:cNvPr id="3" name="Rectangle 2"/>
          <p:cNvSpPr/>
          <p:nvPr/>
        </p:nvSpPr>
        <p:spPr>
          <a:xfrm>
            <a:off x="585536" y="3972549"/>
            <a:ext cx="1261884" cy="369332"/>
          </a:xfrm>
          <a:prstGeom prst="rect">
            <a:avLst/>
          </a:prstGeom>
        </p:spPr>
        <p:txBody>
          <a:bodyPr wrap="none">
            <a:spAutoFit/>
          </a:bodyPr>
          <a:lstStyle/>
          <a:p>
            <a:pPr algn="ctr"/>
            <a:r>
              <a:rPr lang="en-US" sz="1800" b="1" dirty="0" smtClean="0">
                <a:solidFill>
                  <a:srgbClr val="000AF9"/>
                </a:solidFill>
                <a:latin typeface="Calibri" panose="020F0502020204030204" pitchFamily="34" charset="0"/>
              </a:rPr>
              <a:t>3*log(.025)</a:t>
            </a:r>
            <a:endParaRPr lang="en-US" sz="1800" b="1" dirty="0">
              <a:latin typeface="Calibri" panose="020F0502020204030204" pitchFamily="34" charset="0"/>
            </a:endParaRPr>
          </a:p>
        </p:txBody>
      </p:sp>
      <p:sp>
        <p:nvSpPr>
          <p:cNvPr id="5" name="Right Brace 4"/>
          <p:cNvSpPr/>
          <p:nvPr/>
        </p:nvSpPr>
        <p:spPr>
          <a:xfrm rot="5400000">
            <a:off x="1293801" y="4083301"/>
            <a:ext cx="155597" cy="1371599"/>
          </a:xfrm>
          <a:prstGeom prst="rightBrace">
            <a:avLst>
              <a:gd name="adj1" fmla="val 47511"/>
              <a:gd name="adj2" fmla="val 500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8" name="Right Brace 87"/>
          <p:cNvSpPr/>
          <p:nvPr/>
        </p:nvSpPr>
        <p:spPr>
          <a:xfrm rot="5400000">
            <a:off x="3244550" y="4256052"/>
            <a:ext cx="155597" cy="1026098"/>
          </a:xfrm>
          <a:prstGeom prst="rightBrace">
            <a:avLst>
              <a:gd name="adj1" fmla="val 47511"/>
              <a:gd name="adj2" fmla="val 500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Right Brace 88"/>
          <p:cNvSpPr/>
          <p:nvPr/>
        </p:nvSpPr>
        <p:spPr>
          <a:xfrm rot="5400000">
            <a:off x="4790176" y="3863527"/>
            <a:ext cx="155596" cy="1811147"/>
          </a:xfrm>
          <a:prstGeom prst="rightBrace">
            <a:avLst>
              <a:gd name="adj1" fmla="val 47511"/>
              <a:gd name="adj2" fmla="val 50000"/>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TextBox 72"/>
          <p:cNvSpPr txBox="1"/>
          <p:nvPr/>
        </p:nvSpPr>
        <p:spPr>
          <a:xfrm>
            <a:off x="5053435" y="3083461"/>
            <a:ext cx="3709565" cy="646331"/>
          </a:xfrm>
          <a:prstGeom prst="rect">
            <a:avLst/>
          </a:prstGeom>
          <a:solidFill>
            <a:schemeClr val="bg1"/>
          </a:solidFill>
          <a:ln>
            <a:noFill/>
          </a:ln>
        </p:spPr>
        <p:txBody>
          <a:bodyPr wrap="square" rtlCol="0">
            <a:spAutoFit/>
          </a:bodyPr>
          <a:lstStyle/>
          <a:p>
            <a:pPr algn="ctr"/>
            <a:r>
              <a:rPr lang="en-US" sz="1800" dirty="0" smtClean="0">
                <a:latin typeface="Cambria" panose="02040503050406030204" pitchFamily="18" charset="0"/>
              </a:rPr>
              <a:t>the </a:t>
            </a:r>
            <a:r>
              <a:rPr lang="en-US" sz="1800" b="1" i="1" dirty="0" smtClean="0">
                <a:latin typeface="Calibri" panose="020F0502020204030204" pitchFamily="34" charset="0"/>
              </a:rPr>
              <a:t>WS</a:t>
            </a:r>
            <a:r>
              <a:rPr lang="en-US" sz="1800" dirty="0" smtClean="0">
                <a:latin typeface="Cambria" panose="02040503050406030204" pitchFamily="18" charset="0"/>
              </a:rPr>
              <a:t>-based probability of each word in </a:t>
            </a:r>
            <a:r>
              <a:rPr lang="en-US" sz="1800" b="1" i="1" dirty="0" smtClean="0">
                <a:latin typeface="Calibri" panose="020F0502020204030204" pitchFamily="34" charset="0"/>
              </a:rPr>
              <a:t>Unknown text</a:t>
            </a:r>
            <a:endParaRPr lang="en-US" sz="1800" b="1" i="1" dirty="0">
              <a:latin typeface="Calibri" panose="020F0502020204030204" pitchFamily="34" charset="0"/>
            </a:endParaRPr>
          </a:p>
        </p:txBody>
      </p:sp>
      <p:sp>
        <p:nvSpPr>
          <p:cNvPr id="90" name="Down Arrow 89"/>
          <p:cNvSpPr/>
          <p:nvPr/>
        </p:nvSpPr>
        <p:spPr>
          <a:xfrm>
            <a:off x="6041459" y="2622888"/>
            <a:ext cx="367536" cy="509336"/>
          </a:xfrm>
          <a:prstGeom prst="downArrow">
            <a:avLst/>
          </a:prstGeom>
          <a:solidFill>
            <a:srgbClr val="CCECFF"/>
          </a:solidFill>
          <a:ln>
            <a:solidFill>
              <a:srgbClr val="000AF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07906" y="4788072"/>
            <a:ext cx="340158" cy="461665"/>
          </a:xfrm>
          <a:prstGeom prst="rect">
            <a:avLst/>
          </a:prstGeom>
        </p:spPr>
        <p:txBody>
          <a:bodyPr wrap="none">
            <a:spAutoFit/>
          </a:bodyPr>
          <a:lstStyle/>
          <a:p>
            <a:r>
              <a:rPr lang="en-US" dirty="0">
                <a:solidFill>
                  <a:srgbClr val="000000"/>
                </a:solidFill>
                <a:latin typeface="Calibri" panose="020F0502020204030204" pitchFamily="34" charset="0"/>
              </a:rPr>
              <a:t>3</a:t>
            </a:r>
            <a:endParaRPr lang="en-US" dirty="0"/>
          </a:p>
        </p:txBody>
      </p:sp>
      <p:sp>
        <p:nvSpPr>
          <p:cNvPr id="93" name="Rectangle 92"/>
          <p:cNvSpPr/>
          <p:nvPr/>
        </p:nvSpPr>
        <p:spPr>
          <a:xfrm>
            <a:off x="2250642" y="4800600"/>
            <a:ext cx="340158" cy="461665"/>
          </a:xfrm>
          <a:prstGeom prst="rect">
            <a:avLst/>
          </a:prstGeom>
        </p:spPr>
        <p:txBody>
          <a:bodyPr wrap="none">
            <a:spAutoFit/>
          </a:bodyPr>
          <a:lstStyle/>
          <a:p>
            <a:r>
              <a:rPr lang="en-US" dirty="0" smtClean="0">
                <a:solidFill>
                  <a:srgbClr val="000000"/>
                </a:solidFill>
                <a:latin typeface="Calibri" panose="020F0502020204030204" pitchFamily="34" charset="0"/>
              </a:rPr>
              <a:t>1</a:t>
            </a:r>
            <a:endParaRPr lang="en-US" dirty="0"/>
          </a:p>
        </p:txBody>
      </p:sp>
      <p:sp>
        <p:nvSpPr>
          <p:cNvPr id="94" name="Rectangle 93"/>
          <p:cNvSpPr/>
          <p:nvPr/>
        </p:nvSpPr>
        <p:spPr>
          <a:xfrm>
            <a:off x="3161034" y="4788568"/>
            <a:ext cx="340158" cy="461665"/>
          </a:xfrm>
          <a:prstGeom prst="rect">
            <a:avLst/>
          </a:prstGeom>
        </p:spPr>
        <p:txBody>
          <a:bodyPr wrap="none">
            <a:spAutoFit/>
          </a:bodyPr>
          <a:lstStyle/>
          <a:p>
            <a:r>
              <a:rPr lang="en-US" dirty="0" smtClean="0">
                <a:solidFill>
                  <a:srgbClr val="000000"/>
                </a:solidFill>
                <a:latin typeface="Calibri" panose="020F0502020204030204" pitchFamily="34" charset="0"/>
              </a:rPr>
              <a:t>2</a:t>
            </a:r>
            <a:endParaRPr lang="en-US" dirty="0"/>
          </a:p>
        </p:txBody>
      </p:sp>
      <p:sp>
        <p:nvSpPr>
          <p:cNvPr id="95" name="Rectangle 94"/>
          <p:cNvSpPr/>
          <p:nvPr/>
        </p:nvSpPr>
        <p:spPr>
          <a:xfrm>
            <a:off x="4713106" y="4801096"/>
            <a:ext cx="340158" cy="461665"/>
          </a:xfrm>
          <a:prstGeom prst="rect">
            <a:avLst/>
          </a:prstGeom>
        </p:spPr>
        <p:txBody>
          <a:bodyPr wrap="none">
            <a:spAutoFit/>
          </a:bodyPr>
          <a:lstStyle/>
          <a:p>
            <a:r>
              <a:rPr lang="en-US" dirty="0">
                <a:solidFill>
                  <a:srgbClr val="000000"/>
                </a:solidFill>
                <a:latin typeface="Calibri" panose="020F0502020204030204" pitchFamily="34" charset="0"/>
              </a:rPr>
              <a:t>4</a:t>
            </a:r>
            <a:endParaRPr lang="en-US" dirty="0"/>
          </a:p>
        </p:txBody>
      </p:sp>
      <p:sp>
        <p:nvSpPr>
          <p:cNvPr id="96" name="Rectangle 95"/>
          <p:cNvSpPr/>
          <p:nvPr/>
        </p:nvSpPr>
        <p:spPr>
          <a:xfrm>
            <a:off x="1782322" y="3972549"/>
            <a:ext cx="1197765" cy="369332"/>
          </a:xfrm>
          <a:prstGeom prst="rect">
            <a:avLst/>
          </a:prstGeom>
        </p:spPr>
        <p:txBody>
          <a:bodyPr wrap="none">
            <a:spAutoFit/>
          </a:bodyPr>
          <a:lstStyle/>
          <a:p>
            <a:pPr algn="ctr"/>
            <a:r>
              <a:rPr lang="en-US" sz="1800" b="1" dirty="0" smtClean="0">
                <a:solidFill>
                  <a:srgbClr val="000AF9"/>
                </a:solidFill>
                <a:latin typeface="Calibri" panose="020F0502020204030204" pitchFamily="34" charset="0"/>
              </a:rPr>
              <a:t>+ log(.012)</a:t>
            </a:r>
            <a:endParaRPr lang="en-US" sz="1800" b="1" dirty="0">
              <a:latin typeface="Calibri" panose="020F0502020204030204" pitchFamily="34" charset="0"/>
            </a:endParaRPr>
          </a:p>
        </p:txBody>
      </p:sp>
      <p:sp>
        <p:nvSpPr>
          <p:cNvPr id="97" name="Rectangle 96"/>
          <p:cNvSpPr/>
          <p:nvPr/>
        </p:nvSpPr>
        <p:spPr>
          <a:xfrm>
            <a:off x="2966051" y="3972549"/>
            <a:ext cx="1196161" cy="369332"/>
          </a:xfrm>
          <a:prstGeom prst="rect">
            <a:avLst/>
          </a:prstGeom>
        </p:spPr>
        <p:txBody>
          <a:bodyPr wrap="none">
            <a:spAutoFit/>
          </a:bodyPr>
          <a:lstStyle/>
          <a:p>
            <a:pPr algn="ctr"/>
            <a:r>
              <a:rPr lang="en-US" sz="1800" b="1" dirty="0" smtClean="0">
                <a:solidFill>
                  <a:srgbClr val="000AF9"/>
                </a:solidFill>
                <a:latin typeface="Calibri" panose="020F0502020204030204" pitchFamily="34" charset="0"/>
              </a:rPr>
              <a:t>+ 2*log(.7)</a:t>
            </a:r>
            <a:endParaRPr lang="en-US" sz="1800" b="1" dirty="0">
              <a:latin typeface="Calibri" panose="020F0502020204030204" pitchFamily="34" charset="0"/>
            </a:endParaRPr>
          </a:p>
        </p:txBody>
      </p:sp>
      <p:sp>
        <p:nvSpPr>
          <p:cNvPr id="98" name="Rectangle 97"/>
          <p:cNvSpPr/>
          <p:nvPr/>
        </p:nvSpPr>
        <p:spPr>
          <a:xfrm>
            <a:off x="4142872" y="3972549"/>
            <a:ext cx="1430200" cy="369332"/>
          </a:xfrm>
          <a:prstGeom prst="rect">
            <a:avLst/>
          </a:prstGeom>
        </p:spPr>
        <p:txBody>
          <a:bodyPr wrap="none">
            <a:spAutoFit/>
          </a:bodyPr>
          <a:lstStyle/>
          <a:p>
            <a:pPr algn="ctr"/>
            <a:r>
              <a:rPr lang="en-US" sz="1800" b="1" dirty="0" smtClean="0">
                <a:solidFill>
                  <a:srgbClr val="000AF9"/>
                </a:solidFill>
                <a:latin typeface="Calibri" panose="020F0502020204030204" pitchFamily="34" charset="0"/>
              </a:rPr>
              <a:t>+ 4*log(.012)</a:t>
            </a:r>
            <a:endParaRPr lang="en-US" sz="1800" b="1" dirty="0">
              <a:latin typeface="Calibri" panose="020F0502020204030204" pitchFamily="34" charset="0"/>
            </a:endParaRPr>
          </a:p>
        </p:txBody>
      </p:sp>
      <p:sp>
        <p:nvSpPr>
          <p:cNvPr id="72" name="TextBox 71"/>
          <p:cNvSpPr txBox="1"/>
          <p:nvPr/>
        </p:nvSpPr>
        <p:spPr>
          <a:xfrm>
            <a:off x="6668854" y="3887441"/>
            <a:ext cx="1841862" cy="584775"/>
          </a:xfrm>
          <a:prstGeom prst="rect">
            <a:avLst/>
          </a:prstGeom>
          <a:solidFill>
            <a:schemeClr val="bg1"/>
          </a:solidFill>
          <a:ln w="28575">
            <a:solidFill>
              <a:srgbClr val="000AF9"/>
            </a:solidFill>
          </a:ln>
        </p:spPr>
        <p:txBody>
          <a:bodyPr wrap="square" rtlCol="0">
            <a:spAutoFit/>
          </a:bodyPr>
          <a:lstStyle/>
          <a:p>
            <a:pPr algn="ctr"/>
            <a:r>
              <a:rPr lang="en-US" sz="3200" dirty="0" smtClean="0">
                <a:latin typeface="Calibri" panose="020F0502020204030204" pitchFamily="34" charset="0"/>
              </a:rPr>
              <a:t>-33.89</a:t>
            </a:r>
            <a:endParaRPr lang="en-US" sz="3200" dirty="0">
              <a:latin typeface="Calibri" panose="020F0502020204030204" pitchFamily="34" charset="0"/>
            </a:endParaRPr>
          </a:p>
        </p:txBody>
      </p:sp>
    </p:spTree>
    <p:extLst>
      <p:ext uri="{BB962C8B-B14F-4D97-AF65-F5344CB8AC3E}">
        <p14:creationId xmlns:p14="http://schemas.microsoft.com/office/powerpoint/2010/main" val="12198638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4800600" y="1014664"/>
            <a:ext cx="3581400" cy="1828800"/>
          </a:xfrm>
          <a:prstGeom prst="roundRect">
            <a:avLst/>
          </a:prstGeom>
          <a:solidFill>
            <a:srgbClr val="CCECFF"/>
          </a:solidFill>
          <a:ln>
            <a:solidFill>
              <a:srgbClr val="000AF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ounded Rectangle 1"/>
          <p:cNvSpPr/>
          <p:nvPr/>
        </p:nvSpPr>
        <p:spPr>
          <a:xfrm>
            <a:off x="457200" y="1014664"/>
            <a:ext cx="3581400" cy="1828800"/>
          </a:xfrm>
          <a:prstGeom prst="roundRect">
            <a:avLst/>
          </a:prstGeom>
          <a:solidFill>
            <a:srgbClr val="FFEFD7"/>
          </a:solidFill>
          <a:ln>
            <a:solidFill>
              <a:srgbClr val="F689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 Box 5"/>
          <p:cNvSpPr txBox="1">
            <a:spLocks noChangeArrowheads="1"/>
          </p:cNvSpPr>
          <p:nvPr/>
        </p:nvSpPr>
        <p:spPr bwMode="auto">
          <a:xfrm>
            <a:off x="304800" y="182562"/>
            <a:ext cx="4114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4200" dirty="0" smtClean="0">
                <a:latin typeface="Cambria" panose="02040503050406030204" pitchFamily="18" charset="0"/>
              </a:rPr>
              <a:t>Model </a:t>
            </a:r>
            <a:r>
              <a:rPr lang="en-US" altLang="en-US" sz="4200" i="1" dirty="0" smtClean="0">
                <a:latin typeface="Cambria" panose="02040503050406030204" pitchFamily="18" charset="0"/>
              </a:rPr>
              <a:t>matching</a:t>
            </a:r>
            <a:endParaRPr lang="en-US" altLang="en-US" sz="4200" b="1" i="1" dirty="0">
              <a:latin typeface="Cambria" panose="02040503050406030204" pitchFamily="18" charset="0"/>
            </a:endParaRPr>
          </a:p>
        </p:txBody>
      </p:sp>
      <p:sp>
        <p:nvSpPr>
          <p:cNvPr id="4" name="Text Box 23"/>
          <p:cNvSpPr txBox="1">
            <a:spLocks noChangeArrowheads="1"/>
          </p:cNvSpPr>
          <p:nvPr/>
        </p:nvSpPr>
        <p:spPr bwMode="auto">
          <a:xfrm>
            <a:off x="5257800" y="169078"/>
            <a:ext cx="3080084" cy="707886"/>
          </a:xfrm>
          <a:prstGeom prst="rect">
            <a:avLst/>
          </a:prstGeom>
          <a:solidFill>
            <a:schemeClr val="bg1">
              <a:lumMod val="95000"/>
            </a:schemeClr>
          </a:solidFill>
          <a:ln>
            <a:noFill/>
          </a:ln>
          <a:extLst/>
        </p:spPr>
        <p:txBody>
          <a:bodyPr wrap="square">
            <a:spAutoFit/>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indent="0" algn="ctr" eaLnBrk="1" hangingPunct="1">
              <a:spcBef>
                <a:spcPct val="50000"/>
              </a:spcBef>
            </a:pPr>
            <a:r>
              <a:rPr lang="en-US" altLang="en-US" sz="2000" dirty="0" smtClean="0">
                <a:solidFill>
                  <a:srgbClr val="000000"/>
                </a:solidFill>
                <a:latin typeface="Cambria" panose="02040503050406030204" pitchFamily="18" charset="0"/>
              </a:rPr>
              <a:t>Suppose we have two </a:t>
            </a:r>
            <a:r>
              <a:rPr lang="en-US" altLang="en-US" sz="2000" b="1" i="1" dirty="0" smtClean="0">
                <a:solidFill>
                  <a:srgbClr val="000000"/>
                </a:solidFill>
                <a:latin typeface="Cambria" panose="02040503050406030204" pitchFamily="18" charset="0"/>
              </a:rPr>
              <a:t>normalized models</a:t>
            </a:r>
            <a:r>
              <a:rPr lang="en-US" altLang="en-US" sz="2000" dirty="0" smtClean="0">
                <a:solidFill>
                  <a:srgbClr val="000000"/>
                </a:solidFill>
                <a:latin typeface="Cambria" panose="02040503050406030204" pitchFamily="18" charset="0"/>
              </a:rPr>
              <a:t>:</a:t>
            </a:r>
            <a:endParaRPr lang="en-US" altLang="en-US" sz="2000" dirty="0">
              <a:solidFill>
                <a:srgbClr val="000000"/>
              </a:solidFill>
              <a:latin typeface="Cambria" panose="02040503050406030204" pitchFamily="18" charset="0"/>
            </a:endParaRPr>
          </a:p>
        </p:txBody>
      </p:sp>
      <p:sp>
        <p:nvSpPr>
          <p:cNvPr id="8" name="TextBox 7"/>
          <p:cNvSpPr txBox="1"/>
          <p:nvPr/>
        </p:nvSpPr>
        <p:spPr>
          <a:xfrm>
            <a:off x="2667000" y="3066871"/>
            <a:ext cx="3739816" cy="1200329"/>
          </a:xfrm>
          <a:prstGeom prst="rect">
            <a:avLst/>
          </a:prstGeom>
          <a:noFill/>
        </p:spPr>
        <p:txBody>
          <a:bodyPr wrap="square" rtlCol="0">
            <a:spAutoFit/>
          </a:bodyPr>
          <a:lstStyle/>
          <a:p>
            <a:r>
              <a:rPr lang="en-US" i="1" dirty="0" smtClean="0">
                <a:latin typeface="Calibri" panose="020F0502020204030204" pitchFamily="34" charset="0"/>
              </a:rPr>
              <a:t>Unknown text</a:t>
            </a:r>
            <a:r>
              <a:rPr lang="en-US" dirty="0" smtClean="0">
                <a:latin typeface="Calibri" panose="020F0502020204030204" pitchFamily="34" charset="0"/>
              </a:rPr>
              <a:t>: </a:t>
            </a:r>
          </a:p>
          <a:p>
            <a:r>
              <a:rPr lang="en-US" dirty="0" smtClean="0">
                <a:latin typeface="Calibri" panose="020F0502020204030204" pitchFamily="34" charset="0"/>
              </a:rPr>
              <a:t>{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3, </a:t>
            </a:r>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a:t>
            </a:r>
            <a:r>
              <a:rPr lang="en-US" dirty="0">
                <a:solidFill>
                  <a:srgbClr val="009900"/>
                </a:solidFill>
                <a:latin typeface="Calibri" panose="020F0502020204030204" pitchFamily="34" charset="0"/>
              </a:rPr>
              <a:t>potter"</a:t>
            </a:r>
            <a:r>
              <a:rPr lang="en-US" dirty="0">
                <a:latin typeface="Calibri" panose="020F0502020204030204" pitchFamily="34" charset="0"/>
              </a:rPr>
              <a:t>: 2,</a:t>
            </a:r>
            <a:endParaRPr lang="en-US" dirty="0" smtClean="0">
              <a:latin typeface="Calibri" panose="020F0502020204030204" pitchFamily="34" charset="0"/>
            </a:endParaRPr>
          </a:p>
          <a:p>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"thou"</a:t>
            </a:r>
            <a:r>
              <a:rPr lang="en-US" dirty="0" smtClean="0">
                <a:latin typeface="Calibri" panose="020F0502020204030204" pitchFamily="34" charset="0"/>
              </a:rPr>
              <a:t>: 1, </a:t>
            </a:r>
            <a:r>
              <a:rPr lang="en-US" dirty="0" smtClean="0">
                <a:solidFill>
                  <a:srgbClr val="009900"/>
                </a:solidFill>
                <a:latin typeface="Calibri" panose="020F0502020204030204" pitchFamily="34" charset="0"/>
              </a:rPr>
              <a:t>     "</a:t>
            </a:r>
            <a:r>
              <a:rPr lang="en-US" dirty="0">
                <a:solidFill>
                  <a:srgbClr val="009900"/>
                </a:solidFill>
                <a:latin typeface="Calibri" panose="020F0502020204030204" pitchFamily="34" charset="0"/>
              </a:rPr>
              <a:t>spam</a:t>
            </a:r>
            <a:r>
              <a:rPr lang="en-US" dirty="0" smtClean="0">
                <a:solidFill>
                  <a:srgbClr val="009900"/>
                </a:solidFill>
                <a:latin typeface="Calibri" panose="020F0502020204030204" pitchFamily="34" charset="0"/>
              </a:rPr>
              <a:t>"</a:t>
            </a:r>
            <a:r>
              <a:rPr lang="en-US" dirty="0" smtClean="0">
                <a:latin typeface="Calibri" panose="020F0502020204030204" pitchFamily="34" charset="0"/>
              </a:rPr>
              <a:t>:  </a:t>
            </a:r>
            <a:r>
              <a:rPr lang="en-US" dirty="0">
                <a:latin typeface="Calibri" panose="020F0502020204030204" pitchFamily="34" charset="0"/>
              </a:rPr>
              <a:t>4 }</a:t>
            </a:r>
            <a:endParaRPr lang="en-US" dirty="0" smtClean="0">
              <a:latin typeface="Calibri" panose="020F0502020204030204" pitchFamily="34" charset="0"/>
            </a:endParaRPr>
          </a:p>
        </p:txBody>
      </p:sp>
      <p:sp>
        <p:nvSpPr>
          <p:cNvPr id="32" name="TextBox 31"/>
          <p:cNvSpPr txBox="1"/>
          <p:nvPr/>
        </p:nvSpPr>
        <p:spPr>
          <a:xfrm>
            <a:off x="685800" y="1295400"/>
            <a:ext cx="2819400" cy="1200329"/>
          </a:xfrm>
          <a:prstGeom prst="rect">
            <a:avLst/>
          </a:prstGeom>
          <a:noFill/>
        </p:spPr>
        <p:txBody>
          <a:bodyPr wrap="square" rtlCol="0">
            <a:spAutoFit/>
          </a:bodyPr>
          <a:lstStyle/>
          <a:p>
            <a:pPr algn="ctr"/>
            <a:r>
              <a:rPr lang="en-US" dirty="0" smtClean="0">
                <a:latin typeface="Calibri" panose="020F0502020204030204" pitchFamily="34" charset="0"/>
              </a:rPr>
              <a:t>WS: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a:t>
            </a:r>
            <a:r>
              <a:rPr lang="en-US" dirty="0">
                <a:latin typeface="Calibri" panose="020F0502020204030204" pitchFamily="34" charset="0"/>
              </a:rPr>
              <a:t> </a:t>
            </a:r>
            <a:r>
              <a:rPr lang="en-US" dirty="0" smtClean="0">
                <a:solidFill>
                  <a:srgbClr val="000AF9"/>
                </a:solidFill>
                <a:latin typeface="Calibri" panose="020F0502020204030204" pitchFamily="34" charset="0"/>
              </a:rPr>
              <a:t>0.50</a:t>
            </a:r>
            <a:r>
              <a:rPr lang="en-US" dirty="0" smtClean="0">
                <a:latin typeface="Calibri" panose="020F0502020204030204" pitchFamily="34" charset="0"/>
              </a:rPr>
              <a:t>, </a:t>
            </a:r>
          </a:p>
          <a:p>
            <a:pPr algn="ctr"/>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"spell"</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0.08</a:t>
            </a:r>
            <a:r>
              <a:rPr lang="en-US" dirty="0" smtClean="0">
                <a:latin typeface="Calibri" panose="020F0502020204030204" pitchFamily="34" charset="0"/>
              </a:rPr>
              <a:t>, </a:t>
            </a:r>
          </a:p>
          <a:p>
            <a:pPr algn="ctr"/>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"thou"</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0.42</a:t>
            </a:r>
            <a:r>
              <a:rPr lang="en-US" dirty="0" smtClean="0">
                <a:latin typeface="Calibri" panose="020F0502020204030204" pitchFamily="34" charset="0"/>
              </a:rPr>
              <a:t> }</a:t>
            </a:r>
            <a:endParaRPr lang="en-US" dirty="0">
              <a:latin typeface="Calibri" panose="020F0502020204030204" pitchFamily="34" charset="0"/>
            </a:endParaRPr>
          </a:p>
        </p:txBody>
      </p:sp>
      <p:sp>
        <p:nvSpPr>
          <p:cNvPr id="33" name="TextBox 32"/>
          <p:cNvSpPr txBox="1"/>
          <p:nvPr/>
        </p:nvSpPr>
        <p:spPr>
          <a:xfrm>
            <a:off x="5137484" y="1295400"/>
            <a:ext cx="3352800" cy="1200329"/>
          </a:xfrm>
          <a:prstGeom prst="rect">
            <a:avLst/>
          </a:prstGeom>
          <a:noFill/>
        </p:spPr>
        <p:txBody>
          <a:bodyPr wrap="square" rtlCol="0">
            <a:spAutoFit/>
          </a:bodyPr>
          <a:lstStyle/>
          <a:p>
            <a:r>
              <a:rPr lang="en-US" dirty="0" smtClean="0">
                <a:latin typeface="Calibri" panose="020F0502020204030204" pitchFamily="34" charset="0"/>
              </a:rPr>
              <a:t>JKR: { </a:t>
            </a:r>
            <a:r>
              <a:rPr lang="en-US" dirty="0" smtClean="0">
                <a:solidFill>
                  <a:srgbClr val="009900"/>
                </a:solidFill>
                <a:latin typeface="Calibri" panose="020F0502020204030204" pitchFamily="34" charset="0"/>
              </a:rPr>
              <a:t>"love"</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0.025</a:t>
            </a:r>
            <a:r>
              <a:rPr lang="en-US" dirty="0" smtClean="0">
                <a:latin typeface="Calibri" panose="020F0502020204030204" pitchFamily="34" charset="0"/>
              </a:rPr>
              <a:t>, </a:t>
            </a:r>
          </a:p>
          <a:p>
            <a:r>
              <a:rPr lang="en-US" dirty="0">
                <a:solidFill>
                  <a:srgbClr val="009900"/>
                </a:solidFill>
                <a:latin typeface="Calibri" panose="020F0502020204030204" pitchFamily="34" charset="0"/>
              </a:rPr>
              <a:t> </a:t>
            </a:r>
            <a:r>
              <a:rPr lang="en-US" dirty="0" smtClean="0">
                <a:solidFill>
                  <a:srgbClr val="009900"/>
                </a:solidFill>
                <a:latin typeface="Calibri" panose="020F0502020204030204" pitchFamily="34" charset="0"/>
              </a:rPr>
              <a:t>          "spell"</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0.275</a:t>
            </a:r>
            <a:r>
              <a:rPr lang="en-US" dirty="0" smtClean="0">
                <a:latin typeface="Calibri" panose="020F0502020204030204" pitchFamily="34" charset="0"/>
              </a:rPr>
              <a:t>,</a:t>
            </a:r>
          </a:p>
          <a:p>
            <a:r>
              <a:rPr lang="en-US" dirty="0">
                <a:latin typeface="Calibri" panose="020F0502020204030204" pitchFamily="34" charset="0"/>
              </a:rPr>
              <a:t> </a:t>
            </a:r>
            <a:r>
              <a:rPr lang="en-US" dirty="0" smtClean="0">
                <a:latin typeface="Calibri" panose="020F0502020204030204" pitchFamily="34" charset="0"/>
              </a:rPr>
              <a:t>          </a:t>
            </a:r>
            <a:r>
              <a:rPr lang="en-US" dirty="0" smtClean="0">
                <a:solidFill>
                  <a:srgbClr val="009900"/>
                </a:solidFill>
                <a:latin typeface="Calibri" panose="020F0502020204030204" pitchFamily="34" charset="0"/>
              </a:rPr>
              <a:t>"potter"</a:t>
            </a:r>
            <a:r>
              <a:rPr lang="en-US" dirty="0" smtClean="0">
                <a:latin typeface="Calibri" panose="020F0502020204030204" pitchFamily="34" charset="0"/>
              </a:rPr>
              <a:t>: </a:t>
            </a:r>
            <a:r>
              <a:rPr lang="en-US" dirty="0" smtClean="0">
                <a:solidFill>
                  <a:srgbClr val="000AF9"/>
                </a:solidFill>
                <a:latin typeface="Calibri" panose="020F0502020204030204" pitchFamily="34" charset="0"/>
              </a:rPr>
              <a:t>0.700</a:t>
            </a:r>
            <a:r>
              <a:rPr lang="en-US" dirty="0" smtClean="0">
                <a:latin typeface="Calibri" panose="020F0502020204030204" pitchFamily="34" charset="0"/>
              </a:rPr>
              <a:t> }</a:t>
            </a:r>
            <a:endParaRPr lang="en-US" dirty="0">
              <a:latin typeface="Calibri" panose="020F0502020204030204" pitchFamily="34" charset="0"/>
            </a:endParaRPr>
          </a:p>
        </p:txBody>
      </p:sp>
      <p:sp>
        <p:nvSpPr>
          <p:cNvPr id="50" name="Down Arrow 49"/>
          <p:cNvSpPr/>
          <p:nvPr/>
        </p:nvSpPr>
        <p:spPr>
          <a:xfrm>
            <a:off x="1686424" y="3941518"/>
            <a:ext cx="609602" cy="873350"/>
          </a:xfrm>
          <a:prstGeom prst="downArrow">
            <a:avLst>
              <a:gd name="adj1" fmla="val 50000"/>
              <a:gd name="adj2" fmla="val 56428"/>
            </a:avLst>
          </a:prstGeom>
          <a:solidFill>
            <a:srgbClr val="FFEFD7"/>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Up-Down Arrow 50"/>
          <p:cNvSpPr/>
          <p:nvPr/>
        </p:nvSpPr>
        <p:spPr>
          <a:xfrm rot="18627196">
            <a:off x="1683825" y="2859091"/>
            <a:ext cx="533400" cy="1066800"/>
          </a:xfrm>
          <a:prstGeom prst="upDown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Down Arrow 51"/>
          <p:cNvSpPr/>
          <p:nvPr/>
        </p:nvSpPr>
        <p:spPr>
          <a:xfrm>
            <a:off x="6286499" y="3941518"/>
            <a:ext cx="609602" cy="873350"/>
          </a:xfrm>
          <a:prstGeom prst="downArrow">
            <a:avLst>
              <a:gd name="adj1" fmla="val 50000"/>
              <a:gd name="adj2" fmla="val 56428"/>
            </a:avLst>
          </a:prstGeom>
          <a:solidFill>
            <a:srgbClr val="CCECFF"/>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Up-Down Arrow 52"/>
          <p:cNvSpPr/>
          <p:nvPr/>
        </p:nvSpPr>
        <p:spPr>
          <a:xfrm rot="2767297">
            <a:off x="6324600" y="2859091"/>
            <a:ext cx="533400" cy="1066800"/>
          </a:xfrm>
          <a:prstGeom prst="upDown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ounded Rectangle 53"/>
          <p:cNvSpPr/>
          <p:nvPr/>
        </p:nvSpPr>
        <p:spPr>
          <a:xfrm>
            <a:off x="609600" y="4953000"/>
            <a:ext cx="2808779" cy="1225731"/>
          </a:xfrm>
          <a:prstGeom prst="roundRect">
            <a:avLst/>
          </a:prstGeom>
          <a:solidFill>
            <a:srgbClr val="FFEFD7"/>
          </a:solidFill>
          <a:ln>
            <a:solidFill>
              <a:srgbClr val="F689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1093058" y="5273477"/>
            <a:ext cx="1841862" cy="584775"/>
          </a:xfrm>
          <a:prstGeom prst="rect">
            <a:avLst/>
          </a:prstGeom>
          <a:solidFill>
            <a:schemeClr val="bg1"/>
          </a:solidFill>
          <a:ln w="28575">
            <a:solidFill>
              <a:srgbClr val="F6890C"/>
            </a:solidFill>
          </a:ln>
        </p:spPr>
        <p:txBody>
          <a:bodyPr wrap="square" rtlCol="0">
            <a:spAutoFit/>
          </a:bodyPr>
          <a:lstStyle/>
          <a:p>
            <a:pPr algn="ctr"/>
            <a:r>
              <a:rPr lang="en-US" sz="3200" dirty="0" smtClean="0">
                <a:latin typeface="Calibri" panose="020F0502020204030204" pitchFamily="34" charset="0"/>
              </a:rPr>
              <a:t>-29.48</a:t>
            </a:r>
            <a:endParaRPr lang="en-US" sz="3200" dirty="0">
              <a:latin typeface="Calibri" panose="020F0502020204030204" pitchFamily="34" charset="0"/>
            </a:endParaRPr>
          </a:p>
        </p:txBody>
      </p:sp>
      <p:sp>
        <p:nvSpPr>
          <p:cNvPr id="56" name="Rounded Rectangle 55"/>
          <p:cNvSpPr/>
          <p:nvPr/>
        </p:nvSpPr>
        <p:spPr>
          <a:xfrm>
            <a:off x="5193632" y="4940968"/>
            <a:ext cx="2808779" cy="1225731"/>
          </a:xfrm>
          <a:prstGeom prst="roundRect">
            <a:avLst/>
          </a:prstGeom>
          <a:solidFill>
            <a:srgbClr val="CCE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5677090" y="5261445"/>
            <a:ext cx="1841862" cy="584775"/>
          </a:xfrm>
          <a:prstGeom prst="rect">
            <a:avLst/>
          </a:prstGeom>
          <a:solidFill>
            <a:schemeClr val="bg1"/>
          </a:solidFill>
          <a:ln w="28575">
            <a:solidFill>
              <a:srgbClr val="000AF9"/>
            </a:solidFill>
          </a:ln>
        </p:spPr>
        <p:txBody>
          <a:bodyPr wrap="square" rtlCol="0">
            <a:spAutoFit/>
          </a:bodyPr>
          <a:lstStyle/>
          <a:p>
            <a:pPr algn="ctr"/>
            <a:r>
              <a:rPr lang="en-US" sz="3200" dirty="0" smtClean="0">
                <a:latin typeface="Calibri" panose="020F0502020204030204" pitchFamily="34" charset="0"/>
              </a:rPr>
              <a:t>-33.89</a:t>
            </a:r>
            <a:endParaRPr lang="en-US" sz="3200" dirty="0">
              <a:latin typeface="Calibri" panose="020F0502020204030204" pitchFamily="34" charset="0"/>
            </a:endParaRPr>
          </a:p>
        </p:txBody>
      </p:sp>
      <p:sp>
        <p:nvSpPr>
          <p:cNvPr id="6" name="Rectangle 5"/>
          <p:cNvSpPr/>
          <p:nvPr/>
        </p:nvSpPr>
        <p:spPr>
          <a:xfrm>
            <a:off x="895564" y="6075944"/>
            <a:ext cx="2254463" cy="323165"/>
          </a:xfrm>
          <a:prstGeom prst="rect">
            <a:avLst/>
          </a:prstGeom>
          <a:solidFill>
            <a:schemeClr val="bg1"/>
          </a:solidFill>
          <a:ln>
            <a:solidFill>
              <a:srgbClr val="F6890C"/>
            </a:solidFill>
          </a:ln>
        </p:spPr>
        <p:txBody>
          <a:bodyPr wrap="none">
            <a:spAutoFit/>
          </a:bodyPr>
          <a:lstStyle/>
          <a:p>
            <a:pPr algn="ctr"/>
            <a:r>
              <a:rPr lang="en-US" sz="1500" b="1" i="1" dirty="0" smtClean="0">
                <a:latin typeface="Calibri" panose="020F0502020204030204" pitchFamily="34" charset="0"/>
              </a:rPr>
              <a:t>the </a:t>
            </a:r>
            <a:r>
              <a:rPr lang="en-US" sz="1500" b="1" i="1" dirty="0" smtClean="0">
                <a:solidFill>
                  <a:srgbClr val="CC3300"/>
                </a:solidFill>
                <a:latin typeface="Calibri" panose="020F0502020204030204" pitchFamily="34" charset="0"/>
              </a:rPr>
              <a:t>(much)</a:t>
            </a:r>
            <a:r>
              <a:rPr lang="en-US" sz="1500" b="1" i="1" dirty="0" smtClean="0">
                <a:latin typeface="Calibri" panose="020F0502020204030204" pitchFamily="34" charset="0"/>
              </a:rPr>
              <a:t> better match…</a:t>
            </a:r>
            <a:endParaRPr lang="en-US" sz="1500" b="1" dirty="0"/>
          </a:p>
        </p:txBody>
      </p:sp>
    </p:spTree>
    <p:extLst>
      <p:ext uri="{BB962C8B-B14F-4D97-AF65-F5344CB8AC3E}">
        <p14:creationId xmlns:p14="http://schemas.microsoft.com/office/powerpoint/2010/main" val="1686032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ext Box 5"/>
          <p:cNvSpPr txBox="1">
            <a:spLocks noChangeArrowheads="1"/>
          </p:cNvSpPr>
          <p:nvPr/>
        </p:nvSpPr>
        <p:spPr bwMode="auto">
          <a:xfrm>
            <a:off x="304800" y="182562"/>
            <a:ext cx="685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3600" dirty="0" smtClean="0">
                <a:latin typeface="Cambria" panose="02040503050406030204" pitchFamily="18" charset="0"/>
              </a:rPr>
              <a:t>Naïve Bayes classification</a:t>
            </a:r>
            <a:endParaRPr lang="en-US" altLang="en-US" sz="3600" b="1" i="1" dirty="0">
              <a:latin typeface="Cambria" panose="02040503050406030204" pitchFamily="18" charset="0"/>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535" t="30047" r="33093" b="42501"/>
          <a:stretch/>
        </p:blipFill>
        <p:spPr bwMode="auto">
          <a:xfrm>
            <a:off x="1371600" y="1010653"/>
            <a:ext cx="6510647" cy="257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0616" t="36603" r="2986" b="30670"/>
          <a:stretch/>
        </p:blipFill>
        <p:spPr bwMode="auto">
          <a:xfrm>
            <a:off x="92848" y="3886200"/>
            <a:ext cx="8686799" cy="2481944"/>
          </a:xfrm>
          <a:prstGeom prst="rect">
            <a:avLst/>
          </a:prstGeom>
          <a:noFill/>
          <a:ln w="57150">
            <a:solidFill>
              <a:srgbClr val="F6890C"/>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rot="20949426">
            <a:off x="8341857" y="5686924"/>
            <a:ext cx="923707" cy="415498"/>
          </a:xfrm>
          <a:prstGeom prst="rect">
            <a:avLst/>
          </a:prstGeom>
          <a:solidFill>
            <a:srgbClr val="FAE9D6"/>
          </a:solidFill>
        </p:spPr>
        <p:txBody>
          <a:bodyPr wrap="square" rtlCol="0">
            <a:spAutoFit/>
          </a:bodyPr>
          <a:lstStyle/>
          <a:p>
            <a:pPr algn="ctr"/>
            <a:r>
              <a:rPr lang="en-US" sz="2100" dirty="0" smtClean="0">
                <a:latin typeface="Cambria" panose="02040503050406030204" pitchFamily="18" charset="0"/>
              </a:rPr>
              <a:t>done!</a:t>
            </a:r>
            <a:endParaRPr lang="en-US" sz="2100" dirty="0">
              <a:latin typeface="Cambria" panose="02040503050406030204" pitchFamily="18" charset="0"/>
            </a:endParaRPr>
          </a:p>
        </p:txBody>
      </p:sp>
      <p:sp>
        <p:nvSpPr>
          <p:cNvPr id="6" name="Down Arrow 5"/>
          <p:cNvSpPr/>
          <p:nvPr/>
        </p:nvSpPr>
        <p:spPr>
          <a:xfrm rot="5400000">
            <a:off x="7717500" y="5557947"/>
            <a:ext cx="609600" cy="771307"/>
          </a:xfrm>
          <a:prstGeom prst="downArrow">
            <a:avLst/>
          </a:prstGeom>
          <a:solidFill>
            <a:srgbClr val="FAE9D6"/>
          </a:solidFill>
          <a:ln>
            <a:solidFill>
              <a:srgbClr val="F6890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1822" t="55753" r="7134" b="22895"/>
          <a:stretch/>
        </p:blipFill>
        <p:spPr bwMode="auto">
          <a:xfrm rot="20952891">
            <a:off x="1527647" y="2937885"/>
            <a:ext cx="6330311" cy="1879589"/>
          </a:xfrm>
          <a:prstGeom prst="rect">
            <a:avLst/>
          </a:prstGeom>
          <a:noFill/>
          <a:ln w="9525">
            <a:solidFill>
              <a:srgbClr val="F6890C"/>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rot="20943839">
            <a:off x="2140933" y="4760355"/>
            <a:ext cx="5754914" cy="461665"/>
          </a:xfrm>
          <a:prstGeom prst="rect">
            <a:avLst/>
          </a:prstGeom>
          <a:solidFill>
            <a:srgbClr val="FAE9D6"/>
          </a:solidFill>
        </p:spPr>
        <p:txBody>
          <a:bodyPr wrap="square" rtlCol="0">
            <a:spAutoFit/>
          </a:bodyPr>
          <a:lstStyle/>
          <a:p>
            <a:pPr algn="ctr"/>
            <a:r>
              <a:rPr lang="en-US" dirty="0" smtClean="0">
                <a:latin typeface="Cambria" panose="02040503050406030204" pitchFamily="18" charset="0"/>
              </a:rPr>
              <a:t>Don't take these formulas too seriously…</a:t>
            </a:r>
            <a:endParaRPr lang="en-US" dirty="0">
              <a:latin typeface="Cambria" panose="02040503050406030204" pitchFamily="18" charset="0"/>
            </a:endParaRPr>
          </a:p>
        </p:txBody>
      </p:sp>
    </p:spTree>
    <p:extLst>
      <p:ext uri="{BB962C8B-B14F-4D97-AF65-F5344CB8AC3E}">
        <p14:creationId xmlns:p14="http://schemas.microsoft.com/office/powerpoint/2010/main" val="31841823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1403925" y="1229178"/>
            <a:ext cx="755535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pPr>
            <a:r>
              <a:rPr lang="en-US" altLang="en-US" dirty="0" smtClean="0">
                <a:solidFill>
                  <a:srgbClr val="000000"/>
                </a:solidFill>
                <a:latin typeface="Cambria" panose="02040503050406030204" pitchFamily="18" charset="0"/>
                <a:cs typeface="Arial" pitchFamily="34" charset="0"/>
              </a:rPr>
              <a:t>     (1) Implement </a:t>
            </a:r>
            <a:r>
              <a:rPr lang="en-US" altLang="en-US" dirty="0" err="1">
                <a:solidFill>
                  <a:srgbClr val="000000"/>
                </a:solidFill>
                <a:latin typeface="Cambria" panose="02040503050406030204" pitchFamily="18" charset="0"/>
                <a:cs typeface="Arial" pitchFamily="34" charset="0"/>
              </a:rPr>
              <a:t>Picobot</a:t>
            </a:r>
            <a:r>
              <a:rPr lang="en-US" altLang="en-US" dirty="0">
                <a:solidFill>
                  <a:srgbClr val="000000"/>
                </a:solidFill>
                <a:latin typeface="Cambria" panose="02040503050406030204" pitchFamily="18" charset="0"/>
                <a:cs typeface="Arial" pitchFamily="34" charset="0"/>
              </a:rPr>
              <a:t> </a:t>
            </a:r>
            <a:r>
              <a:rPr lang="en-US" altLang="en-US" dirty="0" smtClean="0">
                <a:solidFill>
                  <a:srgbClr val="000000"/>
                </a:solidFill>
                <a:latin typeface="Cambria" panose="02040503050406030204" pitchFamily="18" charset="0"/>
                <a:cs typeface="Arial" pitchFamily="34" charset="0"/>
              </a:rPr>
              <a:t>in Python</a:t>
            </a:r>
          </a:p>
          <a:p>
            <a:pPr eaLnBrk="1" hangingPunct="1">
              <a:spcBef>
                <a:spcPct val="20000"/>
              </a:spcBef>
            </a:pPr>
            <a:r>
              <a:rPr lang="en-US" altLang="en-US" dirty="0" smtClean="0">
                <a:solidFill>
                  <a:srgbClr val="000000"/>
                </a:solidFill>
                <a:latin typeface="Cambria" panose="02040503050406030204" pitchFamily="18" charset="0"/>
                <a:cs typeface="Arial" pitchFamily="34" charset="0"/>
              </a:rPr>
              <a:t>     (2) </a:t>
            </a:r>
            <a:r>
              <a:rPr lang="en-US" altLang="en-US" i="1" dirty="0" smtClean="0">
                <a:solidFill>
                  <a:srgbClr val="000000"/>
                </a:solidFill>
                <a:latin typeface="Cambria" panose="02040503050406030204" pitchFamily="18" charset="0"/>
                <a:cs typeface="Arial" pitchFamily="34" charset="0"/>
              </a:rPr>
              <a:t>Train Python to write successful </a:t>
            </a:r>
            <a:r>
              <a:rPr lang="en-US" altLang="en-US" i="1" dirty="0" err="1" smtClean="0">
                <a:solidFill>
                  <a:srgbClr val="000000"/>
                </a:solidFill>
                <a:latin typeface="Cambria" panose="02040503050406030204" pitchFamily="18" charset="0"/>
                <a:cs typeface="Arial" pitchFamily="34" charset="0"/>
              </a:rPr>
              <a:t>Picobot</a:t>
            </a:r>
            <a:r>
              <a:rPr lang="en-US" altLang="en-US" i="1" dirty="0" smtClean="0">
                <a:solidFill>
                  <a:srgbClr val="000000"/>
                </a:solidFill>
                <a:latin typeface="Cambria" panose="02040503050406030204" pitchFamily="18" charset="0"/>
                <a:cs typeface="Arial" pitchFamily="34" charset="0"/>
              </a:rPr>
              <a:t> programs!</a:t>
            </a:r>
            <a:endParaRPr lang="en-US" altLang="en-US" dirty="0" smtClean="0">
              <a:solidFill>
                <a:srgbClr val="000000"/>
              </a:solidFill>
              <a:latin typeface="Cambria" panose="02040503050406030204" pitchFamily="18" charset="0"/>
              <a:cs typeface="Arial" pitchFamily="34" charset="0"/>
            </a:endParaRPr>
          </a:p>
        </p:txBody>
      </p:sp>
      <p:sp>
        <p:nvSpPr>
          <p:cNvPr id="46083" name="Text Box 8"/>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dirty="0">
                <a:latin typeface="Cambria" panose="02040503050406030204" pitchFamily="18" charset="0"/>
              </a:rPr>
              <a:t>The </a:t>
            </a:r>
            <a:r>
              <a:rPr lang="en-US" altLang="en-US" sz="4200" dirty="0" err="1">
                <a:latin typeface="Cambria" panose="02040503050406030204" pitchFamily="18" charset="0"/>
              </a:rPr>
              <a:t>Picobot</a:t>
            </a:r>
            <a:r>
              <a:rPr lang="en-US" altLang="en-US" sz="4200" dirty="0">
                <a:latin typeface="Cambria" panose="02040503050406030204" pitchFamily="18" charset="0"/>
              </a:rPr>
              <a:t> project</a:t>
            </a:r>
          </a:p>
        </p:txBody>
      </p:sp>
      <p:grpSp>
        <p:nvGrpSpPr>
          <p:cNvPr id="46084" name="Group 5"/>
          <p:cNvGrpSpPr>
            <a:grpSpLocks/>
          </p:cNvGrpSpPr>
          <p:nvPr/>
        </p:nvGrpSpPr>
        <p:grpSpPr bwMode="auto">
          <a:xfrm>
            <a:off x="8384397" y="6020985"/>
            <a:ext cx="518840" cy="647421"/>
            <a:chOff x="2928" y="1051"/>
            <a:chExt cx="840" cy="957"/>
          </a:xfrm>
        </p:grpSpPr>
        <p:sp>
          <p:nvSpPr>
            <p:cNvPr id="46087" name="Freeform 6"/>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46088" name="Oval 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6089" name="Oval 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6090" name="Oval 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6091" name="Oval 1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6092" name="Oval 1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6093" name="Oval 1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6094" name="Oval 1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6095" name="AutoShape 1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46096" name="Freeform 1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46097" name="Freeform 1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46098" name="Freeform 1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46099" name="Freeform 1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46085" name="Rectangle 24"/>
          <p:cNvSpPr>
            <a:spLocks noChangeArrowheads="1"/>
          </p:cNvSpPr>
          <p:nvPr/>
        </p:nvSpPr>
        <p:spPr bwMode="auto">
          <a:xfrm>
            <a:off x="5845994" y="5732957"/>
            <a:ext cx="25862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sz="1600" dirty="0" smtClean="0">
                <a:solidFill>
                  <a:srgbClr val="009900"/>
                </a:solidFill>
                <a:latin typeface="Cambria" panose="02040503050406030204" pitchFamily="18" charset="0"/>
              </a:rPr>
              <a:t>Talk </a:t>
            </a:r>
            <a:r>
              <a:rPr lang="en-US" altLang="en-US" sz="1600" dirty="0" smtClean="0">
                <a:solidFill>
                  <a:srgbClr val="009900"/>
                </a:solidFill>
                <a:latin typeface="Cambria" panose="02040503050406030204" pitchFamily="18" charset="0"/>
              </a:rPr>
              <a:t>about going </a:t>
            </a:r>
            <a:r>
              <a:rPr lang="en-US" altLang="en-US" sz="1600" i="1" dirty="0">
                <a:solidFill>
                  <a:srgbClr val="009900"/>
                </a:solidFill>
                <a:latin typeface="Cambria" panose="02040503050406030204" pitchFamily="18" charset="0"/>
              </a:rPr>
              <a:t>full circle...</a:t>
            </a:r>
            <a:endParaRPr lang="en-US" altLang="en-US" sz="1600" dirty="0">
              <a:solidFill>
                <a:srgbClr val="000000"/>
              </a:solidFill>
              <a:latin typeface="Cambria" panose="02040503050406030204" pitchFamily="18" charset="0"/>
            </a:endParaRPr>
          </a:p>
        </p:txBody>
      </p:sp>
      <p:pic>
        <p:nvPicPr>
          <p:cNvPr id="46086" name="Picture 25" descr="Picture 1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819400"/>
            <a:ext cx="3657600"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87441" y="1143000"/>
            <a:ext cx="1236559" cy="1077218"/>
          </a:xfrm>
          <a:prstGeom prst="rect">
            <a:avLst/>
          </a:prstGeom>
          <a:solidFill>
            <a:srgbClr val="CCECFF"/>
          </a:solidFill>
        </p:spPr>
        <p:txBody>
          <a:bodyPr wrap="square">
            <a:spAutoFit/>
          </a:bodyPr>
          <a:lstStyle/>
          <a:p>
            <a:pPr algn="ctr" eaLnBrk="1" hangingPunct="1">
              <a:spcBef>
                <a:spcPct val="20000"/>
              </a:spcBef>
            </a:pPr>
            <a:r>
              <a:rPr lang="en-US" altLang="en-US" sz="3200" dirty="0">
                <a:solidFill>
                  <a:srgbClr val="000000"/>
                </a:solidFill>
                <a:latin typeface="Cambria" panose="02040503050406030204" pitchFamily="18" charset="0"/>
                <a:cs typeface="Arial" pitchFamily="34" charset="0"/>
              </a:rPr>
              <a:t>Big </a:t>
            </a:r>
            <a:r>
              <a:rPr lang="en-US" altLang="en-US" sz="3200" dirty="0" smtClean="0">
                <a:solidFill>
                  <a:srgbClr val="000000"/>
                </a:solidFill>
                <a:latin typeface="Cambria" panose="02040503050406030204" pitchFamily="18" charset="0"/>
                <a:cs typeface="Arial" pitchFamily="34" charset="0"/>
              </a:rPr>
              <a:t>ideas </a:t>
            </a:r>
            <a:endParaRPr lang="en-US" altLang="en-US" sz="3200" dirty="0">
              <a:solidFill>
                <a:srgbClr val="000000"/>
              </a:solidFill>
              <a:latin typeface="Cambria" panose="02040503050406030204" pitchFamily="18" charset="0"/>
              <a:cs typeface="Arial" pitchFamily="34" charset="0"/>
            </a:endParaRPr>
          </a:p>
        </p:txBody>
      </p:sp>
    </p:spTree>
    <p:extLst>
      <p:ext uri="{BB962C8B-B14F-4D97-AF65-F5344CB8AC3E}">
        <p14:creationId xmlns:p14="http://schemas.microsoft.com/office/powerpoint/2010/main" val="12452104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009" y="1219200"/>
            <a:ext cx="8023508" cy="5351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106" name="Text Box 5"/>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altLang="en-US" sz="4200" dirty="0" err="1">
                <a:latin typeface="Cambria" panose="02040503050406030204" pitchFamily="18" charset="0"/>
              </a:rPr>
              <a:t>Picobot</a:t>
            </a:r>
            <a:r>
              <a:rPr lang="en-US" altLang="en-US" sz="4200" dirty="0">
                <a:latin typeface="Cambria" panose="02040503050406030204" pitchFamily="18" charset="0"/>
              </a:rPr>
              <a:t> </a:t>
            </a:r>
            <a:r>
              <a:rPr lang="en-US" altLang="en-US" sz="4200" i="1" dirty="0">
                <a:latin typeface="Cambria" panose="02040503050406030204" pitchFamily="18" charset="0"/>
              </a:rPr>
              <a:t>returns!</a:t>
            </a:r>
            <a:endParaRPr lang="en-US" altLang="en-US" sz="4200" dirty="0">
              <a:latin typeface="Cambria" panose="02040503050406030204" pitchFamily="18" charset="0"/>
            </a:endParaRPr>
          </a:p>
        </p:txBody>
      </p:sp>
      <p:sp>
        <p:nvSpPr>
          <p:cNvPr id="47108" name="Rectangle 6"/>
          <p:cNvSpPr>
            <a:spLocks noChangeArrowheads="1"/>
          </p:cNvSpPr>
          <p:nvPr/>
        </p:nvSpPr>
        <p:spPr bwMode="auto">
          <a:xfrm rot="21002162">
            <a:off x="5257800" y="5181600"/>
            <a:ext cx="3676650" cy="1200150"/>
          </a:xfrm>
          <a:prstGeom prst="rect">
            <a:avLst/>
          </a:prstGeom>
          <a:solidFill>
            <a:srgbClr val="CCECFF"/>
          </a:solidFill>
          <a:ln w="9525">
            <a:noFill/>
            <a:miter lim="800000"/>
            <a:headEnd/>
            <a:tailEnd/>
          </a:ln>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dirty="0">
                <a:latin typeface="Cambria" panose="02040503050406030204" pitchFamily="18" charset="0"/>
                <a:cs typeface="Arial" pitchFamily="34" charset="0"/>
              </a:rPr>
              <a:t>What data structures (classes) might be helpful in implementing </a:t>
            </a:r>
            <a:r>
              <a:rPr lang="en-US" altLang="en-US" dirty="0" err="1">
                <a:latin typeface="Cambria" panose="02040503050406030204" pitchFamily="18" charset="0"/>
                <a:cs typeface="Arial" pitchFamily="34" charset="0"/>
              </a:rPr>
              <a:t>Picobot</a:t>
            </a:r>
            <a:r>
              <a:rPr lang="en-US" altLang="en-US" dirty="0">
                <a:latin typeface="Cambria" panose="02040503050406030204" pitchFamily="18" charset="0"/>
                <a:cs typeface="Arial" pitchFamily="34" charset="0"/>
              </a:rPr>
              <a:t>?</a:t>
            </a:r>
            <a:endParaRPr lang="en-US" altLang="en-US" dirty="0">
              <a:latin typeface="Cambria" panose="02040503050406030204" pitchFamily="18" charset="0"/>
            </a:endParaRPr>
          </a:p>
        </p:txBody>
      </p:sp>
    </p:spTree>
    <p:extLst>
      <p:ext uri="{BB962C8B-B14F-4D97-AF65-F5344CB8AC3E}">
        <p14:creationId xmlns:p14="http://schemas.microsoft.com/office/powerpoint/2010/main" val="32884895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3" name="Text Box 8"/>
          <p:cNvSpPr txBox="1">
            <a:spLocks noChangeArrowheads="1"/>
          </p:cNvSpPr>
          <p:nvPr/>
        </p:nvSpPr>
        <p:spPr bwMode="auto">
          <a:xfrm>
            <a:off x="304800" y="193972"/>
            <a:ext cx="4419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4200" dirty="0" err="1" smtClean="0">
                <a:latin typeface="Cambria" panose="02040503050406030204" pitchFamily="18" charset="0"/>
              </a:rPr>
              <a:t>Picobot's</a:t>
            </a:r>
            <a:r>
              <a:rPr lang="en-US" altLang="en-US" sz="4200" dirty="0" smtClean="0">
                <a:latin typeface="Cambria" panose="02040503050406030204" pitchFamily="18" charset="0"/>
              </a:rPr>
              <a:t> classes</a:t>
            </a:r>
            <a:endParaRPr lang="en-US" altLang="en-US" sz="4200" dirty="0">
              <a:latin typeface="Cambria" panose="02040503050406030204" pitchFamily="18" charset="0"/>
            </a:endParaRPr>
          </a:p>
        </p:txBody>
      </p:sp>
      <p:sp>
        <p:nvSpPr>
          <p:cNvPr id="3" name="TextBox 2"/>
          <p:cNvSpPr txBox="1"/>
          <p:nvPr/>
        </p:nvSpPr>
        <p:spPr>
          <a:xfrm>
            <a:off x="611187" y="1487269"/>
            <a:ext cx="5027613" cy="646331"/>
          </a:xfrm>
          <a:prstGeom prst="rect">
            <a:avLst/>
          </a:prstGeom>
          <a:noFill/>
        </p:spPr>
        <p:txBody>
          <a:bodyPr wrap="square" rtlCol="0">
            <a:spAutoFit/>
          </a:bodyPr>
          <a:lstStyle/>
          <a:p>
            <a:r>
              <a:rPr lang="en-US" sz="3600" b="1" dirty="0" smtClean="0">
                <a:solidFill>
                  <a:srgbClr val="F6890C"/>
                </a:solidFill>
                <a:latin typeface="Courier New" panose="02070309020205020404" pitchFamily="49" charset="0"/>
                <a:cs typeface="Courier New" panose="02070309020205020404" pitchFamily="49" charset="0"/>
              </a:rPr>
              <a:t>class</a:t>
            </a:r>
            <a:r>
              <a:rPr lang="en-US" sz="3600" b="1" dirty="0" smtClean="0">
                <a:latin typeface="Courier New" panose="02070309020205020404" pitchFamily="49" charset="0"/>
                <a:cs typeface="Courier New" panose="02070309020205020404" pitchFamily="49" charset="0"/>
              </a:rPr>
              <a:t> Program:</a:t>
            </a:r>
            <a:endParaRPr lang="en-US" sz="3600" b="1" dirty="0">
              <a:latin typeface="Courier New" panose="02070309020205020404" pitchFamily="49" charset="0"/>
              <a:cs typeface="Courier New" panose="02070309020205020404" pitchFamily="49" charset="0"/>
            </a:endParaRPr>
          </a:p>
        </p:txBody>
      </p:sp>
      <p:sp>
        <p:nvSpPr>
          <p:cNvPr id="13" name="TextBox 12"/>
          <p:cNvSpPr txBox="1"/>
          <p:nvPr/>
        </p:nvSpPr>
        <p:spPr>
          <a:xfrm>
            <a:off x="921208" y="3809999"/>
            <a:ext cx="3186783" cy="830997"/>
          </a:xfrm>
          <a:prstGeom prst="rect">
            <a:avLst/>
          </a:prstGeom>
          <a:noFill/>
        </p:spPr>
        <p:txBody>
          <a:bodyPr wrap="square" rtlCol="0">
            <a:spAutoFit/>
          </a:bodyPr>
          <a:lstStyle/>
          <a:p>
            <a:pPr algn="ctr"/>
            <a:r>
              <a:rPr lang="en-US" dirty="0" smtClean="0">
                <a:latin typeface="Cambria" panose="02040503050406030204" pitchFamily="18" charset="0"/>
              </a:rPr>
              <a:t>What </a:t>
            </a:r>
            <a:r>
              <a:rPr lang="en-US" u="sng" dirty="0" smtClean="0">
                <a:latin typeface="Cambria" panose="02040503050406030204" pitchFamily="18" charset="0"/>
              </a:rPr>
              <a:t>type</a:t>
            </a:r>
            <a:r>
              <a:rPr lang="en-US" dirty="0" smtClean="0">
                <a:latin typeface="Cambria" panose="02040503050406030204" pitchFamily="18" charset="0"/>
              </a:rPr>
              <a:t> should </a:t>
            </a:r>
            <a:r>
              <a:rPr lang="en-US" b="1" dirty="0" err="1" smtClean="0">
                <a:latin typeface="Courier New" panose="02070309020205020404" pitchFamily="49" charset="0"/>
                <a:cs typeface="Courier New" panose="02070309020205020404" pitchFamily="49" charset="0"/>
              </a:rPr>
              <a:t>self.rules</a:t>
            </a:r>
            <a:r>
              <a:rPr lang="en-US" dirty="0" smtClean="0">
                <a:latin typeface="Cambria" panose="02040503050406030204" pitchFamily="18" charset="0"/>
              </a:rPr>
              <a:t> be?</a:t>
            </a:r>
            <a:endParaRPr lang="en-US" dirty="0">
              <a:latin typeface="Cambria" panose="02040503050406030204" pitchFamily="18" charset="0"/>
            </a:endParaRPr>
          </a:p>
        </p:txBody>
      </p:sp>
      <p:sp>
        <p:nvSpPr>
          <p:cNvPr id="14" name="Rectangle 13"/>
          <p:cNvSpPr/>
          <p:nvPr/>
        </p:nvSpPr>
        <p:spPr>
          <a:xfrm>
            <a:off x="5883880" y="179591"/>
            <a:ext cx="2438400" cy="5632311"/>
          </a:xfrm>
          <a:prstGeom prst="rect">
            <a:avLst/>
          </a:prstGeom>
          <a:noFill/>
        </p:spPr>
        <p:txBody>
          <a:bodyPr wrap="square">
            <a:spAutoFit/>
          </a:bodyPr>
          <a:lstStyle/>
          <a:p>
            <a:pPr algn="ctr"/>
            <a:endParaRPr lang="en-US" sz="1800" b="1" dirty="0" smtClean="0">
              <a:latin typeface="Courier New" panose="02070309020205020404" pitchFamily="49" charset="0"/>
              <a:cs typeface="Courier New" panose="02070309020205020404" pitchFamily="49" charset="0"/>
            </a:endParaRPr>
          </a:p>
          <a:p>
            <a:pPr algn="ctr"/>
            <a:r>
              <a:rPr lang="en-US" sz="1800" b="1" dirty="0" smtClean="0">
                <a:latin typeface="Courier New" panose="02070309020205020404" pitchFamily="49" charset="0"/>
                <a:cs typeface="Courier New" panose="02070309020205020404" pitchFamily="49" charset="0"/>
              </a:rPr>
              <a:t>0 </a:t>
            </a:r>
            <a:r>
              <a:rPr lang="en-US" sz="1800" b="1" dirty="0" err="1">
                <a:latin typeface="Courier New" panose="02070309020205020404" pitchFamily="49" charset="0"/>
                <a:cs typeface="Courier New" panose="02070309020205020404" pitchFamily="49" charset="0"/>
              </a:rPr>
              <a:t>xxxx</a:t>
            </a:r>
            <a:r>
              <a:rPr lang="en-US" sz="1800" b="1" dirty="0">
                <a:latin typeface="Courier New" panose="02070309020205020404" pitchFamily="49" charset="0"/>
                <a:cs typeface="Courier New" panose="02070309020205020404" pitchFamily="49" charset="0"/>
              </a:rPr>
              <a:t> -&gt; N 0   </a:t>
            </a:r>
          </a:p>
          <a:p>
            <a:pPr algn="ctr"/>
            <a:r>
              <a:rPr lang="en-US" sz="1800" b="1" dirty="0">
                <a:latin typeface="Courier New" panose="02070309020205020404" pitchFamily="49" charset="0"/>
                <a:cs typeface="Courier New" panose="02070309020205020404" pitchFamily="49" charset="0"/>
              </a:rPr>
              <a:t>0 </a:t>
            </a:r>
            <a:r>
              <a:rPr lang="en-US" sz="1800" b="1" dirty="0" err="1">
                <a:latin typeface="Courier New" panose="02070309020205020404" pitchFamily="49" charset="0"/>
                <a:cs typeface="Courier New" panose="02070309020205020404" pitchFamily="49" charset="0"/>
              </a:rPr>
              <a:t>Nxxx</a:t>
            </a:r>
            <a:r>
              <a:rPr lang="en-US" sz="1800" b="1" dirty="0">
                <a:latin typeface="Courier New" panose="02070309020205020404" pitchFamily="49" charset="0"/>
                <a:cs typeface="Courier New" panose="02070309020205020404" pitchFamily="49" charset="0"/>
              </a:rPr>
              <a:t> -&gt; W 0 </a:t>
            </a:r>
          </a:p>
          <a:p>
            <a:pPr algn="ctr"/>
            <a:r>
              <a:rPr lang="en-US" sz="1800" b="1" dirty="0">
                <a:latin typeface="Courier New" panose="02070309020205020404" pitchFamily="49" charset="0"/>
                <a:cs typeface="Courier New" panose="02070309020205020404" pitchFamily="49" charset="0"/>
              </a:rPr>
              <a:t>0 </a:t>
            </a:r>
            <a:r>
              <a:rPr lang="en-US" sz="1800" b="1" dirty="0" err="1">
                <a:latin typeface="Courier New" panose="02070309020205020404" pitchFamily="49" charset="0"/>
                <a:cs typeface="Courier New" panose="02070309020205020404" pitchFamily="49" charset="0"/>
              </a:rPr>
              <a:t>NxWx</a:t>
            </a:r>
            <a:r>
              <a:rPr lang="en-US" sz="1800" b="1" dirty="0">
                <a:latin typeface="Courier New" panose="02070309020205020404" pitchFamily="49" charset="0"/>
                <a:cs typeface="Courier New" panose="02070309020205020404" pitchFamily="49" charset="0"/>
              </a:rPr>
              <a:t> -&gt; S 0</a:t>
            </a:r>
          </a:p>
          <a:p>
            <a:pPr algn="ctr"/>
            <a:r>
              <a:rPr lang="en-US" sz="1800" b="1" dirty="0">
                <a:latin typeface="Courier New" panose="02070309020205020404" pitchFamily="49" charset="0"/>
                <a:cs typeface="Courier New" panose="02070309020205020404" pitchFamily="49" charset="0"/>
              </a:rPr>
              <a:t>0 </a:t>
            </a:r>
            <a:r>
              <a:rPr lang="en-US" sz="1800" b="1" dirty="0" err="1">
                <a:latin typeface="Courier New" panose="02070309020205020404" pitchFamily="49" charset="0"/>
                <a:cs typeface="Courier New" panose="02070309020205020404" pitchFamily="49" charset="0"/>
              </a:rPr>
              <a:t>xxWx</a:t>
            </a:r>
            <a:r>
              <a:rPr lang="en-US" sz="1800" b="1" dirty="0">
                <a:latin typeface="Courier New" panose="02070309020205020404" pitchFamily="49" charset="0"/>
                <a:cs typeface="Courier New" panose="02070309020205020404" pitchFamily="49" charset="0"/>
              </a:rPr>
              <a:t> -&gt; S 0</a:t>
            </a:r>
          </a:p>
          <a:p>
            <a:pPr algn="ctr"/>
            <a:r>
              <a:rPr lang="en-US" sz="1800" b="1" dirty="0">
                <a:latin typeface="Courier New" panose="02070309020205020404" pitchFamily="49" charset="0"/>
                <a:cs typeface="Courier New" panose="02070309020205020404" pitchFamily="49" charset="0"/>
              </a:rPr>
              <a:t>0 </a:t>
            </a:r>
            <a:r>
              <a:rPr lang="en-US" sz="1800" b="1" dirty="0" err="1">
                <a:latin typeface="Courier New" panose="02070309020205020404" pitchFamily="49" charset="0"/>
                <a:cs typeface="Courier New" panose="02070309020205020404" pitchFamily="49" charset="0"/>
              </a:rPr>
              <a:t>xxWS</a:t>
            </a:r>
            <a:r>
              <a:rPr lang="en-US" sz="1800" b="1" dirty="0">
                <a:latin typeface="Courier New" panose="02070309020205020404" pitchFamily="49" charset="0"/>
                <a:cs typeface="Courier New" panose="02070309020205020404" pitchFamily="49" charset="0"/>
              </a:rPr>
              <a:t> -&gt; E 0</a:t>
            </a:r>
          </a:p>
          <a:p>
            <a:pPr algn="ctr"/>
            <a:r>
              <a:rPr lang="en-US" sz="1800" b="1" dirty="0">
                <a:latin typeface="Courier New" panose="02070309020205020404" pitchFamily="49" charset="0"/>
                <a:cs typeface="Courier New" panose="02070309020205020404" pitchFamily="49" charset="0"/>
              </a:rPr>
              <a:t>0 </a:t>
            </a:r>
            <a:r>
              <a:rPr lang="en-US" sz="1800" b="1" dirty="0" err="1">
                <a:latin typeface="Courier New" panose="02070309020205020404" pitchFamily="49" charset="0"/>
                <a:cs typeface="Courier New" panose="02070309020205020404" pitchFamily="49" charset="0"/>
              </a:rPr>
              <a:t>xxxS</a:t>
            </a:r>
            <a:r>
              <a:rPr lang="en-US" sz="1800" b="1" dirty="0">
                <a:latin typeface="Courier New" panose="02070309020205020404" pitchFamily="49" charset="0"/>
                <a:cs typeface="Courier New" panose="02070309020205020404" pitchFamily="49" charset="0"/>
              </a:rPr>
              <a:t> -&gt; E 0</a:t>
            </a:r>
          </a:p>
          <a:p>
            <a:pPr algn="ctr"/>
            <a:r>
              <a:rPr lang="en-US" sz="1800" b="1" dirty="0">
                <a:latin typeface="Courier New" panose="02070309020205020404" pitchFamily="49" charset="0"/>
                <a:cs typeface="Courier New" panose="02070309020205020404" pitchFamily="49" charset="0"/>
              </a:rPr>
              <a:t>0 </a:t>
            </a:r>
            <a:r>
              <a:rPr lang="en-US" sz="1800" b="1" dirty="0" err="1">
                <a:latin typeface="Courier New" panose="02070309020205020404" pitchFamily="49" charset="0"/>
                <a:cs typeface="Courier New" panose="02070309020205020404" pitchFamily="49" charset="0"/>
              </a:rPr>
              <a:t>xExS</a:t>
            </a:r>
            <a:r>
              <a:rPr lang="en-US" sz="1800" b="1" dirty="0">
                <a:latin typeface="Courier New" panose="02070309020205020404" pitchFamily="49" charset="0"/>
                <a:cs typeface="Courier New" panose="02070309020205020404" pitchFamily="49" charset="0"/>
              </a:rPr>
              <a:t> -&gt; N 0</a:t>
            </a:r>
          </a:p>
          <a:p>
            <a:pPr algn="ctr"/>
            <a:r>
              <a:rPr lang="en-US" sz="1800" b="1" dirty="0">
                <a:latin typeface="Courier New" panose="02070309020205020404" pitchFamily="49" charset="0"/>
                <a:cs typeface="Courier New" panose="02070309020205020404" pitchFamily="49" charset="0"/>
              </a:rPr>
              <a:t>0 </a:t>
            </a:r>
            <a:r>
              <a:rPr lang="en-US" sz="1800" b="1" dirty="0" err="1">
                <a:latin typeface="Courier New" panose="02070309020205020404" pitchFamily="49" charset="0"/>
                <a:cs typeface="Courier New" panose="02070309020205020404" pitchFamily="49" charset="0"/>
              </a:rPr>
              <a:t>xExx</a:t>
            </a:r>
            <a:r>
              <a:rPr lang="en-US" sz="1800" b="1" dirty="0">
                <a:latin typeface="Courier New" panose="02070309020205020404" pitchFamily="49" charset="0"/>
                <a:cs typeface="Courier New" panose="02070309020205020404" pitchFamily="49" charset="0"/>
              </a:rPr>
              <a:t> -&gt; N 0</a:t>
            </a:r>
          </a:p>
          <a:p>
            <a:pPr algn="ctr"/>
            <a:r>
              <a:rPr lang="en-US" sz="1800" b="1" dirty="0">
                <a:latin typeface="Courier New" panose="02070309020205020404" pitchFamily="49" charset="0"/>
                <a:cs typeface="Courier New" panose="02070309020205020404" pitchFamily="49" charset="0"/>
              </a:rPr>
              <a:t>0 </a:t>
            </a:r>
            <a:r>
              <a:rPr lang="en-US" sz="1800" b="1" dirty="0" err="1">
                <a:latin typeface="Courier New" panose="02070309020205020404" pitchFamily="49" charset="0"/>
                <a:cs typeface="Courier New" panose="02070309020205020404" pitchFamily="49" charset="0"/>
              </a:rPr>
              <a:t>NExx</a:t>
            </a:r>
            <a:r>
              <a:rPr lang="en-US" sz="1800" b="1" dirty="0">
                <a:latin typeface="Courier New" panose="02070309020205020404" pitchFamily="49" charset="0"/>
                <a:cs typeface="Courier New" panose="02070309020205020404" pitchFamily="49" charset="0"/>
              </a:rPr>
              <a:t> -&gt; </a:t>
            </a:r>
            <a:r>
              <a:rPr lang="en-US" sz="1800" b="1" dirty="0" smtClean="0">
                <a:latin typeface="Courier New" panose="02070309020205020404" pitchFamily="49" charset="0"/>
                <a:cs typeface="Courier New" panose="02070309020205020404" pitchFamily="49" charset="0"/>
              </a:rPr>
              <a:t>S </a:t>
            </a:r>
            <a:r>
              <a:rPr lang="en-US" sz="1800" b="1" dirty="0">
                <a:latin typeface="Courier New" panose="02070309020205020404" pitchFamily="49" charset="0"/>
                <a:cs typeface="Courier New" panose="02070309020205020404" pitchFamily="49" charset="0"/>
              </a:rPr>
              <a:t>1</a:t>
            </a:r>
            <a:endParaRPr lang="en-US" sz="1800" b="1" dirty="0" smtClean="0">
              <a:latin typeface="Courier New" panose="02070309020205020404" pitchFamily="49" charset="0"/>
              <a:cs typeface="Courier New" panose="02070309020205020404" pitchFamily="49" charset="0"/>
            </a:endParaRPr>
          </a:p>
          <a:p>
            <a:pPr algn="ctr"/>
            <a:r>
              <a:rPr lang="en-US" sz="1800" b="1" dirty="0" smtClean="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xxxx</a:t>
            </a:r>
            <a:r>
              <a:rPr lang="en-US" sz="1800" b="1" dirty="0">
                <a:latin typeface="Courier New" panose="02070309020205020404" pitchFamily="49" charset="0"/>
                <a:cs typeface="Courier New" panose="02070309020205020404" pitchFamily="49" charset="0"/>
              </a:rPr>
              <a:t> -&gt; S</a:t>
            </a:r>
            <a:r>
              <a:rPr lang="en-US" sz="1800" b="1" dirty="0" smtClean="0">
                <a:latin typeface="Courier New" panose="02070309020205020404" pitchFamily="49" charset="0"/>
                <a:cs typeface="Courier New" panose="02070309020205020404" pitchFamily="49" charset="0"/>
              </a:rPr>
              <a:t> 1    </a:t>
            </a:r>
            <a:endParaRPr lang="en-US" sz="1800" b="1" dirty="0">
              <a:latin typeface="Courier New" panose="02070309020205020404" pitchFamily="49" charset="0"/>
              <a:cs typeface="Courier New" panose="02070309020205020404" pitchFamily="49" charset="0"/>
            </a:endParaRPr>
          </a:p>
          <a:p>
            <a:pPr algn="ctr"/>
            <a:r>
              <a:rPr lang="en-US" sz="1800" b="1" dirty="0" smtClean="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Nxxx</a:t>
            </a:r>
            <a:r>
              <a:rPr lang="en-US" sz="1800" b="1" dirty="0">
                <a:latin typeface="Courier New" panose="02070309020205020404" pitchFamily="49" charset="0"/>
                <a:cs typeface="Courier New" panose="02070309020205020404" pitchFamily="49" charset="0"/>
              </a:rPr>
              <a:t> -&gt; </a:t>
            </a:r>
            <a:r>
              <a:rPr lang="en-US" sz="1800" b="1" dirty="0" smtClean="0">
                <a:latin typeface="Courier New" panose="02070309020205020404" pitchFamily="49" charset="0"/>
                <a:cs typeface="Courier New" panose="02070309020205020404" pitchFamily="49" charset="0"/>
              </a:rPr>
              <a:t>E 1 </a:t>
            </a:r>
            <a:endParaRPr lang="en-US" sz="1800" b="1" dirty="0">
              <a:latin typeface="Courier New" panose="02070309020205020404" pitchFamily="49" charset="0"/>
              <a:cs typeface="Courier New" panose="02070309020205020404" pitchFamily="49" charset="0"/>
            </a:endParaRPr>
          </a:p>
          <a:p>
            <a:pPr algn="ctr"/>
            <a:r>
              <a:rPr lang="en-US" sz="1800" b="1" dirty="0" smtClean="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NxWx</a:t>
            </a:r>
            <a:r>
              <a:rPr lang="en-US" sz="1800" b="1" dirty="0">
                <a:latin typeface="Courier New" panose="02070309020205020404" pitchFamily="49" charset="0"/>
                <a:cs typeface="Courier New" panose="02070309020205020404" pitchFamily="49" charset="0"/>
              </a:rPr>
              <a:t> -&gt; </a:t>
            </a:r>
            <a:r>
              <a:rPr lang="en-US" sz="1800" b="1" dirty="0" smtClean="0">
                <a:latin typeface="Courier New" panose="02070309020205020404" pitchFamily="49" charset="0"/>
                <a:cs typeface="Courier New" panose="02070309020205020404" pitchFamily="49" charset="0"/>
              </a:rPr>
              <a:t>E 1</a:t>
            </a:r>
            <a:endParaRPr lang="en-US" sz="1800" b="1" dirty="0">
              <a:latin typeface="Courier New" panose="02070309020205020404" pitchFamily="49" charset="0"/>
              <a:cs typeface="Courier New" panose="02070309020205020404" pitchFamily="49" charset="0"/>
            </a:endParaRPr>
          </a:p>
          <a:p>
            <a:pPr algn="ctr"/>
            <a:r>
              <a:rPr lang="en-US" sz="1800" b="1" dirty="0" smtClean="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xxWx</a:t>
            </a:r>
            <a:r>
              <a:rPr lang="en-US" sz="1800" b="1" dirty="0">
                <a:latin typeface="Courier New" panose="02070309020205020404" pitchFamily="49" charset="0"/>
                <a:cs typeface="Courier New" panose="02070309020205020404" pitchFamily="49" charset="0"/>
              </a:rPr>
              <a:t> -&gt; </a:t>
            </a:r>
            <a:r>
              <a:rPr lang="en-US" sz="1800" b="1" dirty="0" smtClean="0">
                <a:latin typeface="Courier New" panose="02070309020205020404" pitchFamily="49" charset="0"/>
                <a:cs typeface="Courier New" panose="02070309020205020404" pitchFamily="49" charset="0"/>
              </a:rPr>
              <a:t>N 1</a:t>
            </a:r>
            <a:endParaRPr lang="en-US" sz="1800" b="1" dirty="0">
              <a:latin typeface="Courier New" panose="02070309020205020404" pitchFamily="49" charset="0"/>
              <a:cs typeface="Courier New" panose="02070309020205020404" pitchFamily="49" charset="0"/>
            </a:endParaRPr>
          </a:p>
          <a:p>
            <a:pPr algn="ctr"/>
            <a:r>
              <a:rPr lang="en-US" sz="1800" b="1" dirty="0" smtClean="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xxWS</a:t>
            </a:r>
            <a:r>
              <a:rPr lang="en-US" sz="1800" b="1" dirty="0">
                <a:latin typeface="Courier New" panose="02070309020205020404" pitchFamily="49" charset="0"/>
                <a:cs typeface="Courier New" panose="02070309020205020404" pitchFamily="49" charset="0"/>
              </a:rPr>
              <a:t> -&gt; </a:t>
            </a:r>
            <a:r>
              <a:rPr lang="en-US" sz="1800" b="1" dirty="0" smtClean="0">
                <a:latin typeface="Courier New" panose="02070309020205020404" pitchFamily="49" charset="0"/>
                <a:cs typeface="Courier New" panose="02070309020205020404" pitchFamily="49" charset="0"/>
              </a:rPr>
              <a:t>N 1</a:t>
            </a:r>
            <a:endParaRPr lang="en-US" sz="1800" b="1" dirty="0">
              <a:latin typeface="Courier New" panose="02070309020205020404" pitchFamily="49" charset="0"/>
              <a:cs typeface="Courier New" panose="02070309020205020404" pitchFamily="49" charset="0"/>
            </a:endParaRPr>
          </a:p>
          <a:p>
            <a:pPr algn="ctr"/>
            <a:r>
              <a:rPr lang="en-US" sz="1800" b="1" dirty="0" smtClean="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xxxS</a:t>
            </a:r>
            <a:r>
              <a:rPr lang="en-US" sz="1800" b="1" dirty="0">
                <a:latin typeface="Courier New" panose="02070309020205020404" pitchFamily="49" charset="0"/>
                <a:cs typeface="Courier New" panose="02070309020205020404" pitchFamily="49" charset="0"/>
              </a:rPr>
              <a:t> -&gt; </a:t>
            </a:r>
            <a:r>
              <a:rPr lang="en-US" sz="1800" b="1" dirty="0" smtClean="0">
                <a:latin typeface="Courier New" panose="02070309020205020404" pitchFamily="49" charset="0"/>
                <a:cs typeface="Courier New" panose="02070309020205020404" pitchFamily="49" charset="0"/>
              </a:rPr>
              <a:t>W 1</a:t>
            </a:r>
            <a:endParaRPr lang="en-US" sz="1800" b="1" dirty="0">
              <a:latin typeface="Courier New" panose="02070309020205020404" pitchFamily="49" charset="0"/>
              <a:cs typeface="Courier New" panose="02070309020205020404" pitchFamily="49" charset="0"/>
            </a:endParaRPr>
          </a:p>
          <a:p>
            <a:pPr algn="ctr"/>
            <a:r>
              <a:rPr lang="en-US" sz="1800" b="1" dirty="0" smtClean="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xExS</a:t>
            </a:r>
            <a:r>
              <a:rPr lang="en-US" sz="1800" b="1" dirty="0">
                <a:latin typeface="Courier New" panose="02070309020205020404" pitchFamily="49" charset="0"/>
                <a:cs typeface="Courier New" panose="02070309020205020404" pitchFamily="49" charset="0"/>
              </a:rPr>
              <a:t> -&gt; </a:t>
            </a:r>
            <a:r>
              <a:rPr lang="en-US" sz="1800" b="1" dirty="0" smtClean="0">
                <a:latin typeface="Courier New" panose="02070309020205020404" pitchFamily="49" charset="0"/>
                <a:cs typeface="Courier New" panose="02070309020205020404" pitchFamily="49" charset="0"/>
              </a:rPr>
              <a:t>W 1</a:t>
            </a:r>
            <a:endParaRPr lang="en-US" sz="1800" b="1" dirty="0">
              <a:latin typeface="Courier New" panose="02070309020205020404" pitchFamily="49" charset="0"/>
              <a:cs typeface="Courier New" panose="02070309020205020404" pitchFamily="49" charset="0"/>
            </a:endParaRPr>
          </a:p>
          <a:p>
            <a:pPr algn="ctr"/>
            <a:r>
              <a:rPr lang="en-US" sz="1800" b="1" dirty="0" smtClean="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xExx</a:t>
            </a:r>
            <a:r>
              <a:rPr lang="en-US" sz="1800" b="1" dirty="0">
                <a:latin typeface="Courier New" panose="02070309020205020404" pitchFamily="49" charset="0"/>
                <a:cs typeface="Courier New" panose="02070309020205020404" pitchFamily="49" charset="0"/>
              </a:rPr>
              <a:t> -&gt; </a:t>
            </a:r>
            <a:r>
              <a:rPr lang="en-US" sz="1800" b="1" dirty="0" smtClean="0">
                <a:latin typeface="Courier New" panose="02070309020205020404" pitchFamily="49" charset="0"/>
                <a:cs typeface="Courier New" panose="02070309020205020404" pitchFamily="49" charset="0"/>
              </a:rPr>
              <a:t>S 1</a:t>
            </a:r>
            <a:endParaRPr lang="en-US" sz="1800" b="1" dirty="0">
              <a:latin typeface="Courier New" panose="02070309020205020404" pitchFamily="49" charset="0"/>
              <a:cs typeface="Courier New" panose="02070309020205020404" pitchFamily="49" charset="0"/>
            </a:endParaRPr>
          </a:p>
          <a:p>
            <a:pPr algn="ctr"/>
            <a:r>
              <a:rPr lang="en-US" sz="1800" b="1" dirty="0" smtClean="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NExx</a:t>
            </a:r>
            <a:r>
              <a:rPr lang="en-US" sz="1800" b="1" dirty="0">
                <a:latin typeface="Courier New" panose="02070309020205020404" pitchFamily="49" charset="0"/>
                <a:cs typeface="Courier New" panose="02070309020205020404" pitchFamily="49" charset="0"/>
              </a:rPr>
              <a:t> -&gt; W</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0</a:t>
            </a:r>
          </a:p>
          <a:p>
            <a:pPr algn="ctr"/>
            <a:endParaRPr lang="en-US" sz="1800" b="1" dirty="0">
              <a:latin typeface="Courier New" panose="02070309020205020404" pitchFamily="49" charset="0"/>
              <a:cs typeface="Courier New" panose="02070309020205020404" pitchFamily="49" charset="0"/>
            </a:endParaRPr>
          </a:p>
        </p:txBody>
      </p:sp>
      <p:sp>
        <p:nvSpPr>
          <p:cNvPr id="15" name="TextBox 14"/>
          <p:cNvSpPr txBox="1"/>
          <p:nvPr/>
        </p:nvSpPr>
        <p:spPr>
          <a:xfrm>
            <a:off x="599154" y="2667000"/>
            <a:ext cx="4277645" cy="830997"/>
          </a:xfrm>
          <a:prstGeom prst="rect">
            <a:avLst/>
          </a:prstGeom>
          <a:solidFill>
            <a:srgbClr val="FAE9D6"/>
          </a:solidFill>
        </p:spPr>
        <p:txBody>
          <a:bodyPr wrap="square" rtlCol="0">
            <a:spAutoFit/>
          </a:bodyPr>
          <a:lstStyle/>
          <a:p>
            <a:pPr algn="ctr"/>
            <a:r>
              <a:rPr lang="en-US" dirty="0" smtClean="0">
                <a:latin typeface="Cambria" panose="02040503050406030204" pitchFamily="18" charset="0"/>
              </a:rPr>
              <a:t>What in Python could most usefully hold all of these </a:t>
            </a:r>
            <a:r>
              <a:rPr lang="en-US" b="1" i="1" dirty="0" smtClean="0">
                <a:solidFill>
                  <a:srgbClr val="F6890C"/>
                </a:solidFill>
                <a:latin typeface="Cambria" panose="02040503050406030204" pitchFamily="18" charset="0"/>
              </a:rPr>
              <a:t>rules</a:t>
            </a:r>
            <a:r>
              <a:rPr lang="en-US" dirty="0" smtClean="0">
                <a:latin typeface="Cambria" panose="02040503050406030204" pitchFamily="18" charset="0"/>
              </a:rPr>
              <a:t>?</a:t>
            </a:r>
            <a:endParaRPr lang="en-US" dirty="0">
              <a:latin typeface="Cambria" panose="02040503050406030204" pitchFamily="18" charset="0"/>
            </a:endParaRPr>
          </a:p>
        </p:txBody>
      </p:sp>
    </p:spTree>
    <p:extLst>
      <p:ext uri="{BB962C8B-B14F-4D97-AF65-F5344CB8AC3E}">
        <p14:creationId xmlns:p14="http://schemas.microsoft.com/office/powerpoint/2010/main" val="1065286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8914" name="Picture 14" descr="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09612"/>
            <a:ext cx="7924800" cy="505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15"/>
          <p:cNvSpPr>
            <a:spLocks noChangeArrowheads="1"/>
          </p:cNvSpPr>
          <p:nvPr/>
        </p:nvSpPr>
        <p:spPr bwMode="auto">
          <a:xfrm>
            <a:off x="381000" y="609600"/>
            <a:ext cx="3200400" cy="762000"/>
          </a:xfrm>
          <a:prstGeom prst="rect">
            <a:avLst/>
          </a:prstGeom>
          <a:noFill/>
          <a:ln w="28575">
            <a:solidFill>
              <a:srgbClr val="0B04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17" name="Line 30"/>
          <p:cNvSpPr>
            <a:spLocks noChangeShapeType="1"/>
          </p:cNvSpPr>
          <p:nvPr/>
        </p:nvSpPr>
        <p:spPr bwMode="auto">
          <a:xfrm>
            <a:off x="2800350" y="4605337"/>
            <a:ext cx="3867150" cy="0"/>
          </a:xfrm>
          <a:prstGeom prst="line">
            <a:avLst/>
          </a:prstGeom>
          <a:noFill/>
          <a:ln w="25400">
            <a:solidFill>
              <a:srgbClr val="6E041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18" name="Line 30"/>
          <p:cNvSpPr>
            <a:spLocks noChangeShapeType="1"/>
          </p:cNvSpPr>
          <p:nvPr/>
        </p:nvSpPr>
        <p:spPr bwMode="auto">
          <a:xfrm>
            <a:off x="568325" y="5140325"/>
            <a:ext cx="1516063" cy="0"/>
          </a:xfrm>
          <a:prstGeom prst="line">
            <a:avLst/>
          </a:prstGeom>
          <a:noFill/>
          <a:ln w="254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19" name="Line 30"/>
          <p:cNvSpPr>
            <a:spLocks noChangeShapeType="1"/>
          </p:cNvSpPr>
          <p:nvPr/>
        </p:nvSpPr>
        <p:spPr bwMode="auto">
          <a:xfrm>
            <a:off x="5661025" y="4876800"/>
            <a:ext cx="2708275" cy="0"/>
          </a:xfrm>
          <a:prstGeom prst="line">
            <a:avLst/>
          </a:prstGeom>
          <a:noFill/>
          <a:ln w="254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Text Box 31"/>
          <p:cNvSpPr txBox="1">
            <a:spLocks noChangeArrowheads="1"/>
          </p:cNvSpPr>
          <p:nvPr/>
        </p:nvSpPr>
        <p:spPr bwMode="auto">
          <a:xfrm>
            <a:off x="2118518" y="5897561"/>
            <a:ext cx="4678363" cy="461963"/>
          </a:xfrm>
          <a:prstGeom prst="rect">
            <a:avLst/>
          </a:prstGeom>
          <a:solidFill>
            <a:srgbClr val="CCECFF"/>
          </a:solidFill>
          <a:ln>
            <a:noFill/>
          </a:ln>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Bef>
                <a:spcPct val="50000"/>
              </a:spcBef>
            </a:pPr>
            <a:r>
              <a:rPr lang="en-US" dirty="0" smtClean="0">
                <a:latin typeface="Cambria" panose="02040503050406030204" pitchFamily="18" charset="0"/>
              </a:rPr>
              <a:t>Checkers </a:t>
            </a:r>
            <a:r>
              <a:rPr lang="en-US" dirty="0">
                <a:latin typeface="Cambria" panose="02040503050406030204" pitchFamily="18" charset="0"/>
              </a:rPr>
              <a:t>was solved in </a:t>
            </a:r>
            <a:r>
              <a:rPr lang="en-US" b="1" dirty="0" smtClean="0">
                <a:latin typeface="Cambria" panose="02040503050406030204" pitchFamily="18" charset="0"/>
              </a:rPr>
              <a:t>2007</a:t>
            </a:r>
            <a:r>
              <a:rPr lang="en-US" dirty="0" smtClean="0">
                <a:latin typeface="Cambria" panose="02040503050406030204" pitchFamily="18" charset="0"/>
              </a:rPr>
              <a:t>.</a:t>
            </a:r>
            <a:endParaRPr lang="en-US" dirty="0">
              <a:latin typeface="Cambria" panose="02040503050406030204" pitchFamily="18" charset="0"/>
            </a:endParaRPr>
          </a:p>
        </p:txBody>
      </p:sp>
    </p:spTree>
    <p:extLst>
      <p:ext uri="{BB962C8B-B14F-4D97-AF65-F5344CB8AC3E}">
        <p14:creationId xmlns:p14="http://schemas.microsoft.com/office/powerpoint/2010/main" val="5952844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007768" y="5127905"/>
            <a:ext cx="2145632" cy="346464"/>
          </a:xfrm>
          <a:prstGeom prst="round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6007768" y="6196264"/>
            <a:ext cx="1600200" cy="461665"/>
          </a:xfrm>
          <a:prstGeom prst="roundRect">
            <a:avLst/>
          </a:prstGeom>
          <a:solidFill>
            <a:srgbClr val="FFEFD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2947736" y="6184231"/>
            <a:ext cx="1981200" cy="461665"/>
          </a:xfrm>
          <a:prstGeom prst="roundRect">
            <a:avLst/>
          </a:prstGeom>
          <a:solidFill>
            <a:srgbClr val="FFEFD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133" name="Text Box 8"/>
          <p:cNvSpPr txBox="1">
            <a:spLocks noChangeArrowheads="1"/>
          </p:cNvSpPr>
          <p:nvPr/>
        </p:nvSpPr>
        <p:spPr bwMode="auto">
          <a:xfrm>
            <a:off x="304800" y="193972"/>
            <a:ext cx="4419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4200" dirty="0" err="1" smtClean="0">
                <a:latin typeface="Cambria" panose="02040503050406030204" pitchFamily="18" charset="0"/>
              </a:rPr>
              <a:t>Picobot's</a:t>
            </a:r>
            <a:r>
              <a:rPr lang="en-US" altLang="en-US" sz="4200" dirty="0" smtClean="0">
                <a:latin typeface="Cambria" panose="02040503050406030204" pitchFamily="18" charset="0"/>
              </a:rPr>
              <a:t> classes</a:t>
            </a:r>
            <a:endParaRPr lang="en-US" altLang="en-US" sz="4200" dirty="0">
              <a:latin typeface="Cambria" panose="02040503050406030204" pitchFamily="18" charset="0"/>
            </a:endParaRPr>
          </a:p>
        </p:txBody>
      </p:sp>
      <p:sp>
        <p:nvSpPr>
          <p:cNvPr id="3" name="TextBox 2"/>
          <p:cNvSpPr txBox="1"/>
          <p:nvPr/>
        </p:nvSpPr>
        <p:spPr>
          <a:xfrm>
            <a:off x="611187" y="1487269"/>
            <a:ext cx="5027613" cy="646331"/>
          </a:xfrm>
          <a:prstGeom prst="rect">
            <a:avLst/>
          </a:prstGeom>
          <a:noFill/>
        </p:spPr>
        <p:txBody>
          <a:bodyPr wrap="square" rtlCol="0">
            <a:spAutoFit/>
          </a:bodyPr>
          <a:lstStyle/>
          <a:p>
            <a:r>
              <a:rPr lang="en-US" sz="3600" b="1" dirty="0" smtClean="0">
                <a:solidFill>
                  <a:srgbClr val="F6890C"/>
                </a:solidFill>
                <a:latin typeface="Courier New" panose="02070309020205020404" pitchFamily="49" charset="0"/>
                <a:cs typeface="Courier New" panose="02070309020205020404" pitchFamily="49" charset="0"/>
              </a:rPr>
              <a:t>class</a:t>
            </a:r>
            <a:r>
              <a:rPr lang="en-US" sz="3600" b="1" dirty="0" smtClean="0">
                <a:latin typeface="Courier New" panose="02070309020205020404" pitchFamily="49" charset="0"/>
                <a:cs typeface="Courier New" panose="02070309020205020404" pitchFamily="49" charset="0"/>
              </a:rPr>
              <a:t> Program:</a:t>
            </a:r>
            <a:endParaRPr lang="en-US" sz="3600" b="1" dirty="0">
              <a:latin typeface="Courier New" panose="02070309020205020404" pitchFamily="49" charset="0"/>
              <a:cs typeface="Courier New" panose="02070309020205020404" pitchFamily="49" charset="0"/>
            </a:endParaRPr>
          </a:p>
        </p:txBody>
      </p:sp>
      <p:sp>
        <p:nvSpPr>
          <p:cNvPr id="4" name="Rectangle 3"/>
          <p:cNvSpPr/>
          <p:nvPr/>
        </p:nvSpPr>
        <p:spPr>
          <a:xfrm>
            <a:off x="5883880" y="179591"/>
            <a:ext cx="2438400" cy="5632311"/>
          </a:xfrm>
          <a:prstGeom prst="rect">
            <a:avLst/>
          </a:prstGeom>
          <a:noFill/>
        </p:spPr>
        <p:txBody>
          <a:bodyPr wrap="square">
            <a:spAutoFit/>
          </a:bodyPr>
          <a:lstStyle/>
          <a:p>
            <a:pPr algn="ctr"/>
            <a:endParaRPr lang="en-US" sz="1800" b="1" dirty="0" smtClean="0">
              <a:latin typeface="Courier New" panose="02070309020205020404" pitchFamily="49" charset="0"/>
              <a:cs typeface="Courier New" panose="02070309020205020404" pitchFamily="49" charset="0"/>
            </a:endParaRPr>
          </a:p>
          <a:p>
            <a:pPr algn="ctr"/>
            <a:r>
              <a:rPr lang="en-US" sz="1800" b="1" dirty="0" smtClean="0">
                <a:latin typeface="Courier New" panose="02070309020205020404" pitchFamily="49" charset="0"/>
                <a:cs typeface="Courier New" panose="02070309020205020404" pitchFamily="49" charset="0"/>
              </a:rPr>
              <a:t>0 </a:t>
            </a:r>
            <a:r>
              <a:rPr lang="en-US" sz="1800" b="1" dirty="0" err="1">
                <a:latin typeface="Courier New" panose="02070309020205020404" pitchFamily="49" charset="0"/>
                <a:cs typeface="Courier New" panose="02070309020205020404" pitchFamily="49" charset="0"/>
              </a:rPr>
              <a:t>xxxx</a:t>
            </a:r>
            <a:r>
              <a:rPr lang="en-US" sz="1800" b="1" dirty="0">
                <a:latin typeface="Courier New" panose="02070309020205020404" pitchFamily="49" charset="0"/>
                <a:cs typeface="Courier New" panose="02070309020205020404" pitchFamily="49" charset="0"/>
              </a:rPr>
              <a:t> -&gt; N 0   </a:t>
            </a:r>
          </a:p>
          <a:p>
            <a:pPr algn="ctr"/>
            <a:r>
              <a:rPr lang="en-US" sz="1800" b="1" dirty="0">
                <a:latin typeface="Courier New" panose="02070309020205020404" pitchFamily="49" charset="0"/>
                <a:cs typeface="Courier New" panose="02070309020205020404" pitchFamily="49" charset="0"/>
              </a:rPr>
              <a:t>0 </a:t>
            </a:r>
            <a:r>
              <a:rPr lang="en-US" sz="1800" b="1" dirty="0" err="1">
                <a:latin typeface="Courier New" panose="02070309020205020404" pitchFamily="49" charset="0"/>
                <a:cs typeface="Courier New" panose="02070309020205020404" pitchFamily="49" charset="0"/>
              </a:rPr>
              <a:t>Nxxx</a:t>
            </a:r>
            <a:r>
              <a:rPr lang="en-US" sz="1800" b="1" dirty="0">
                <a:latin typeface="Courier New" panose="02070309020205020404" pitchFamily="49" charset="0"/>
                <a:cs typeface="Courier New" panose="02070309020205020404" pitchFamily="49" charset="0"/>
              </a:rPr>
              <a:t> -&gt; W 0 </a:t>
            </a:r>
          </a:p>
          <a:p>
            <a:pPr algn="ctr"/>
            <a:r>
              <a:rPr lang="en-US" sz="1800" b="1" dirty="0">
                <a:latin typeface="Courier New" panose="02070309020205020404" pitchFamily="49" charset="0"/>
                <a:cs typeface="Courier New" panose="02070309020205020404" pitchFamily="49" charset="0"/>
              </a:rPr>
              <a:t>0 </a:t>
            </a:r>
            <a:r>
              <a:rPr lang="en-US" sz="1800" b="1" dirty="0" err="1">
                <a:latin typeface="Courier New" panose="02070309020205020404" pitchFamily="49" charset="0"/>
                <a:cs typeface="Courier New" panose="02070309020205020404" pitchFamily="49" charset="0"/>
              </a:rPr>
              <a:t>NxWx</a:t>
            </a:r>
            <a:r>
              <a:rPr lang="en-US" sz="1800" b="1" dirty="0">
                <a:latin typeface="Courier New" panose="02070309020205020404" pitchFamily="49" charset="0"/>
                <a:cs typeface="Courier New" panose="02070309020205020404" pitchFamily="49" charset="0"/>
              </a:rPr>
              <a:t> -&gt; S 0</a:t>
            </a:r>
          </a:p>
          <a:p>
            <a:pPr algn="ctr"/>
            <a:r>
              <a:rPr lang="en-US" sz="1800" b="1" dirty="0">
                <a:latin typeface="Courier New" panose="02070309020205020404" pitchFamily="49" charset="0"/>
                <a:cs typeface="Courier New" panose="02070309020205020404" pitchFamily="49" charset="0"/>
              </a:rPr>
              <a:t>0 </a:t>
            </a:r>
            <a:r>
              <a:rPr lang="en-US" sz="1800" b="1" dirty="0" err="1">
                <a:latin typeface="Courier New" panose="02070309020205020404" pitchFamily="49" charset="0"/>
                <a:cs typeface="Courier New" panose="02070309020205020404" pitchFamily="49" charset="0"/>
              </a:rPr>
              <a:t>xxWx</a:t>
            </a:r>
            <a:r>
              <a:rPr lang="en-US" sz="1800" b="1" dirty="0">
                <a:latin typeface="Courier New" panose="02070309020205020404" pitchFamily="49" charset="0"/>
                <a:cs typeface="Courier New" panose="02070309020205020404" pitchFamily="49" charset="0"/>
              </a:rPr>
              <a:t> -&gt; S 0</a:t>
            </a:r>
          </a:p>
          <a:p>
            <a:pPr algn="ctr"/>
            <a:r>
              <a:rPr lang="en-US" sz="1800" b="1" dirty="0">
                <a:latin typeface="Courier New" panose="02070309020205020404" pitchFamily="49" charset="0"/>
                <a:cs typeface="Courier New" panose="02070309020205020404" pitchFamily="49" charset="0"/>
              </a:rPr>
              <a:t>0 </a:t>
            </a:r>
            <a:r>
              <a:rPr lang="en-US" sz="1800" b="1" dirty="0" err="1">
                <a:latin typeface="Courier New" panose="02070309020205020404" pitchFamily="49" charset="0"/>
                <a:cs typeface="Courier New" panose="02070309020205020404" pitchFamily="49" charset="0"/>
              </a:rPr>
              <a:t>xxWS</a:t>
            </a:r>
            <a:r>
              <a:rPr lang="en-US" sz="1800" b="1" dirty="0">
                <a:latin typeface="Courier New" panose="02070309020205020404" pitchFamily="49" charset="0"/>
                <a:cs typeface="Courier New" panose="02070309020205020404" pitchFamily="49" charset="0"/>
              </a:rPr>
              <a:t> -&gt; E 0</a:t>
            </a:r>
          </a:p>
          <a:p>
            <a:pPr algn="ctr"/>
            <a:r>
              <a:rPr lang="en-US" sz="1800" b="1" dirty="0">
                <a:latin typeface="Courier New" panose="02070309020205020404" pitchFamily="49" charset="0"/>
                <a:cs typeface="Courier New" panose="02070309020205020404" pitchFamily="49" charset="0"/>
              </a:rPr>
              <a:t>0 </a:t>
            </a:r>
            <a:r>
              <a:rPr lang="en-US" sz="1800" b="1" dirty="0" err="1">
                <a:latin typeface="Courier New" panose="02070309020205020404" pitchFamily="49" charset="0"/>
                <a:cs typeface="Courier New" panose="02070309020205020404" pitchFamily="49" charset="0"/>
              </a:rPr>
              <a:t>xxxS</a:t>
            </a:r>
            <a:r>
              <a:rPr lang="en-US" sz="1800" b="1" dirty="0">
                <a:latin typeface="Courier New" panose="02070309020205020404" pitchFamily="49" charset="0"/>
                <a:cs typeface="Courier New" panose="02070309020205020404" pitchFamily="49" charset="0"/>
              </a:rPr>
              <a:t> -&gt; E 0</a:t>
            </a:r>
          </a:p>
          <a:p>
            <a:pPr algn="ctr"/>
            <a:r>
              <a:rPr lang="en-US" sz="1800" b="1" dirty="0">
                <a:latin typeface="Courier New" panose="02070309020205020404" pitchFamily="49" charset="0"/>
                <a:cs typeface="Courier New" panose="02070309020205020404" pitchFamily="49" charset="0"/>
              </a:rPr>
              <a:t>0 </a:t>
            </a:r>
            <a:r>
              <a:rPr lang="en-US" sz="1800" b="1" dirty="0" err="1">
                <a:latin typeface="Courier New" panose="02070309020205020404" pitchFamily="49" charset="0"/>
                <a:cs typeface="Courier New" panose="02070309020205020404" pitchFamily="49" charset="0"/>
              </a:rPr>
              <a:t>xExS</a:t>
            </a:r>
            <a:r>
              <a:rPr lang="en-US" sz="1800" b="1" dirty="0">
                <a:latin typeface="Courier New" panose="02070309020205020404" pitchFamily="49" charset="0"/>
                <a:cs typeface="Courier New" panose="02070309020205020404" pitchFamily="49" charset="0"/>
              </a:rPr>
              <a:t> -&gt; N 0</a:t>
            </a:r>
          </a:p>
          <a:p>
            <a:pPr algn="ctr"/>
            <a:r>
              <a:rPr lang="en-US" sz="1800" b="1" dirty="0">
                <a:latin typeface="Courier New" panose="02070309020205020404" pitchFamily="49" charset="0"/>
                <a:cs typeface="Courier New" panose="02070309020205020404" pitchFamily="49" charset="0"/>
              </a:rPr>
              <a:t>0 </a:t>
            </a:r>
            <a:r>
              <a:rPr lang="en-US" sz="1800" b="1" dirty="0" err="1">
                <a:latin typeface="Courier New" panose="02070309020205020404" pitchFamily="49" charset="0"/>
                <a:cs typeface="Courier New" panose="02070309020205020404" pitchFamily="49" charset="0"/>
              </a:rPr>
              <a:t>xExx</a:t>
            </a:r>
            <a:r>
              <a:rPr lang="en-US" sz="1800" b="1" dirty="0">
                <a:latin typeface="Courier New" panose="02070309020205020404" pitchFamily="49" charset="0"/>
                <a:cs typeface="Courier New" panose="02070309020205020404" pitchFamily="49" charset="0"/>
              </a:rPr>
              <a:t> -&gt; N 0</a:t>
            </a:r>
          </a:p>
          <a:p>
            <a:pPr algn="ctr"/>
            <a:r>
              <a:rPr lang="en-US" sz="1800" b="1" dirty="0">
                <a:latin typeface="Courier New" panose="02070309020205020404" pitchFamily="49" charset="0"/>
                <a:cs typeface="Courier New" panose="02070309020205020404" pitchFamily="49" charset="0"/>
              </a:rPr>
              <a:t>0 </a:t>
            </a:r>
            <a:r>
              <a:rPr lang="en-US" sz="1800" b="1" dirty="0" err="1">
                <a:latin typeface="Courier New" panose="02070309020205020404" pitchFamily="49" charset="0"/>
                <a:cs typeface="Courier New" panose="02070309020205020404" pitchFamily="49" charset="0"/>
              </a:rPr>
              <a:t>NExx</a:t>
            </a:r>
            <a:r>
              <a:rPr lang="en-US" sz="1800" b="1" dirty="0">
                <a:latin typeface="Courier New" panose="02070309020205020404" pitchFamily="49" charset="0"/>
                <a:cs typeface="Courier New" panose="02070309020205020404" pitchFamily="49" charset="0"/>
              </a:rPr>
              <a:t> -&gt; </a:t>
            </a:r>
            <a:r>
              <a:rPr lang="en-US" sz="1800" b="1" dirty="0" smtClean="0">
                <a:latin typeface="Courier New" panose="02070309020205020404" pitchFamily="49" charset="0"/>
                <a:cs typeface="Courier New" panose="02070309020205020404" pitchFamily="49" charset="0"/>
              </a:rPr>
              <a:t>S </a:t>
            </a:r>
            <a:r>
              <a:rPr lang="en-US" sz="1800" b="1" dirty="0">
                <a:latin typeface="Courier New" panose="02070309020205020404" pitchFamily="49" charset="0"/>
                <a:cs typeface="Courier New" panose="02070309020205020404" pitchFamily="49" charset="0"/>
              </a:rPr>
              <a:t>1</a:t>
            </a:r>
            <a:endParaRPr lang="en-US" sz="1800" b="1" dirty="0" smtClean="0">
              <a:latin typeface="Courier New" panose="02070309020205020404" pitchFamily="49" charset="0"/>
              <a:cs typeface="Courier New" panose="02070309020205020404" pitchFamily="49" charset="0"/>
            </a:endParaRPr>
          </a:p>
          <a:p>
            <a:pPr algn="ctr"/>
            <a:r>
              <a:rPr lang="en-US" sz="1800" b="1" dirty="0" smtClean="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xxxx</a:t>
            </a:r>
            <a:r>
              <a:rPr lang="en-US" sz="1800" b="1" dirty="0">
                <a:latin typeface="Courier New" panose="02070309020205020404" pitchFamily="49" charset="0"/>
                <a:cs typeface="Courier New" panose="02070309020205020404" pitchFamily="49" charset="0"/>
              </a:rPr>
              <a:t> -&gt; S</a:t>
            </a:r>
            <a:r>
              <a:rPr lang="en-US" sz="1800" b="1" dirty="0" smtClean="0">
                <a:latin typeface="Courier New" panose="02070309020205020404" pitchFamily="49" charset="0"/>
                <a:cs typeface="Courier New" panose="02070309020205020404" pitchFamily="49" charset="0"/>
              </a:rPr>
              <a:t> 1    </a:t>
            </a:r>
            <a:endParaRPr lang="en-US" sz="1800" b="1" dirty="0">
              <a:latin typeface="Courier New" panose="02070309020205020404" pitchFamily="49" charset="0"/>
              <a:cs typeface="Courier New" panose="02070309020205020404" pitchFamily="49" charset="0"/>
            </a:endParaRPr>
          </a:p>
          <a:p>
            <a:pPr algn="ctr"/>
            <a:r>
              <a:rPr lang="en-US" sz="1800" b="1" dirty="0" smtClean="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Nxxx</a:t>
            </a:r>
            <a:r>
              <a:rPr lang="en-US" sz="1800" b="1" dirty="0">
                <a:latin typeface="Courier New" panose="02070309020205020404" pitchFamily="49" charset="0"/>
                <a:cs typeface="Courier New" panose="02070309020205020404" pitchFamily="49" charset="0"/>
              </a:rPr>
              <a:t> -&gt; </a:t>
            </a:r>
            <a:r>
              <a:rPr lang="en-US" sz="1800" b="1" dirty="0" smtClean="0">
                <a:latin typeface="Courier New" panose="02070309020205020404" pitchFamily="49" charset="0"/>
                <a:cs typeface="Courier New" panose="02070309020205020404" pitchFamily="49" charset="0"/>
              </a:rPr>
              <a:t>E 1 </a:t>
            </a:r>
            <a:endParaRPr lang="en-US" sz="1800" b="1" dirty="0">
              <a:latin typeface="Courier New" panose="02070309020205020404" pitchFamily="49" charset="0"/>
              <a:cs typeface="Courier New" panose="02070309020205020404" pitchFamily="49" charset="0"/>
            </a:endParaRPr>
          </a:p>
          <a:p>
            <a:pPr algn="ctr"/>
            <a:r>
              <a:rPr lang="en-US" sz="1800" b="1" dirty="0" smtClean="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NxWx</a:t>
            </a:r>
            <a:r>
              <a:rPr lang="en-US" sz="1800" b="1" dirty="0">
                <a:latin typeface="Courier New" panose="02070309020205020404" pitchFamily="49" charset="0"/>
                <a:cs typeface="Courier New" panose="02070309020205020404" pitchFamily="49" charset="0"/>
              </a:rPr>
              <a:t> -&gt; </a:t>
            </a:r>
            <a:r>
              <a:rPr lang="en-US" sz="1800" b="1" dirty="0" smtClean="0">
                <a:latin typeface="Courier New" panose="02070309020205020404" pitchFamily="49" charset="0"/>
                <a:cs typeface="Courier New" panose="02070309020205020404" pitchFamily="49" charset="0"/>
              </a:rPr>
              <a:t>E 1</a:t>
            </a:r>
            <a:endParaRPr lang="en-US" sz="1800" b="1" dirty="0">
              <a:latin typeface="Courier New" panose="02070309020205020404" pitchFamily="49" charset="0"/>
              <a:cs typeface="Courier New" panose="02070309020205020404" pitchFamily="49" charset="0"/>
            </a:endParaRPr>
          </a:p>
          <a:p>
            <a:pPr algn="ctr"/>
            <a:r>
              <a:rPr lang="en-US" sz="1800" b="1" dirty="0" smtClean="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xxWx</a:t>
            </a:r>
            <a:r>
              <a:rPr lang="en-US" sz="1800" b="1" dirty="0">
                <a:latin typeface="Courier New" panose="02070309020205020404" pitchFamily="49" charset="0"/>
                <a:cs typeface="Courier New" panose="02070309020205020404" pitchFamily="49" charset="0"/>
              </a:rPr>
              <a:t> -&gt; </a:t>
            </a:r>
            <a:r>
              <a:rPr lang="en-US" sz="1800" b="1" dirty="0" smtClean="0">
                <a:latin typeface="Courier New" panose="02070309020205020404" pitchFamily="49" charset="0"/>
                <a:cs typeface="Courier New" panose="02070309020205020404" pitchFamily="49" charset="0"/>
              </a:rPr>
              <a:t>N 1</a:t>
            </a:r>
            <a:endParaRPr lang="en-US" sz="1800" b="1" dirty="0">
              <a:latin typeface="Courier New" panose="02070309020205020404" pitchFamily="49" charset="0"/>
              <a:cs typeface="Courier New" panose="02070309020205020404" pitchFamily="49" charset="0"/>
            </a:endParaRPr>
          </a:p>
          <a:p>
            <a:pPr algn="ctr"/>
            <a:r>
              <a:rPr lang="en-US" sz="1800" b="1" dirty="0" smtClean="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xxWS</a:t>
            </a:r>
            <a:r>
              <a:rPr lang="en-US" sz="1800" b="1" dirty="0">
                <a:latin typeface="Courier New" panose="02070309020205020404" pitchFamily="49" charset="0"/>
                <a:cs typeface="Courier New" panose="02070309020205020404" pitchFamily="49" charset="0"/>
              </a:rPr>
              <a:t> -&gt; </a:t>
            </a:r>
            <a:r>
              <a:rPr lang="en-US" sz="1800" b="1" dirty="0" smtClean="0">
                <a:latin typeface="Courier New" panose="02070309020205020404" pitchFamily="49" charset="0"/>
                <a:cs typeface="Courier New" panose="02070309020205020404" pitchFamily="49" charset="0"/>
              </a:rPr>
              <a:t>N 1</a:t>
            </a:r>
            <a:endParaRPr lang="en-US" sz="1800" b="1" dirty="0">
              <a:latin typeface="Courier New" panose="02070309020205020404" pitchFamily="49" charset="0"/>
              <a:cs typeface="Courier New" panose="02070309020205020404" pitchFamily="49" charset="0"/>
            </a:endParaRPr>
          </a:p>
          <a:p>
            <a:pPr algn="ctr"/>
            <a:r>
              <a:rPr lang="en-US" sz="1800" b="1" dirty="0" smtClean="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xxxS</a:t>
            </a:r>
            <a:r>
              <a:rPr lang="en-US" sz="1800" b="1" dirty="0">
                <a:latin typeface="Courier New" panose="02070309020205020404" pitchFamily="49" charset="0"/>
                <a:cs typeface="Courier New" panose="02070309020205020404" pitchFamily="49" charset="0"/>
              </a:rPr>
              <a:t> -&gt; </a:t>
            </a:r>
            <a:r>
              <a:rPr lang="en-US" sz="1800" b="1" dirty="0" smtClean="0">
                <a:latin typeface="Courier New" panose="02070309020205020404" pitchFamily="49" charset="0"/>
                <a:cs typeface="Courier New" panose="02070309020205020404" pitchFamily="49" charset="0"/>
              </a:rPr>
              <a:t>W 1</a:t>
            </a:r>
            <a:endParaRPr lang="en-US" sz="1800" b="1" dirty="0">
              <a:latin typeface="Courier New" panose="02070309020205020404" pitchFamily="49" charset="0"/>
              <a:cs typeface="Courier New" panose="02070309020205020404" pitchFamily="49" charset="0"/>
            </a:endParaRPr>
          </a:p>
          <a:p>
            <a:pPr algn="ctr"/>
            <a:r>
              <a:rPr lang="en-US" sz="1800" b="1" dirty="0" smtClean="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xExS</a:t>
            </a:r>
            <a:r>
              <a:rPr lang="en-US" sz="1800" b="1" dirty="0">
                <a:latin typeface="Courier New" panose="02070309020205020404" pitchFamily="49" charset="0"/>
                <a:cs typeface="Courier New" panose="02070309020205020404" pitchFamily="49" charset="0"/>
              </a:rPr>
              <a:t> -&gt; </a:t>
            </a:r>
            <a:r>
              <a:rPr lang="en-US" sz="1800" b="1" dirty="0" smtClean="0">
                <a:latin typeface="Courier New" panose="02070309020205020404" pitchFamily="49" charset="0"/>
                <a:cs typeface="Courier New" panose="02070309020205020404" pitchFamily="49" charset="0"/>
              </a:rPr>
              <a:t>W 1</a:t>
            </a:r>
            <a:endParaRPr lang="en-US" sz="1800" b="1" dirty="0">
              <a:latin typeface="Courier New" panose="02070309020205020404" pitchFamily="49" charset="0"/>
              <a:cs typeface="Courier New" panose="02070309020205020404" pitchFamily="49" charset="0"/>
            </a:endParaRPr>
          </a:p>
          <a:p>
            <a:pPr algn="ctr"/>
            <a:r>
              <a:rPr lang="en-US" sz="1800" b="1" dirty="0" smtClean="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xExx</a:t>
            </a:r>
            <a:r>
              <a:rPr lang="en-US" sz="1800" b="1" dirty="0">
                <a:latin typeface="Courier New" panose="02070309020205020404" pitchFamily="49" charset="0"/>
                <a:cs typeface="Courier New" panose="02070309020205020404" pitchFamily="49" charset="0"/>
              </a:rPr>
              <a:t> -&gt; </a:t>
            </a:r>
            <a:r>
              <a:rPr lang="en-US" sz="1800" b="1" dirty="0" smtClean="0">
                <a:latin typeface="Courier New" panose="02070309020205020404" pitchFamily="49" charset="0"/>
                <a:cs typeface="Courier New" panose="02070309020205020404" pitchFamily="49" charset="0"/>
              </a:rPr>
              <a:t>S 1</a:t>
            </a:r>
            <a:endParaRPr lang="en-US" sz="1800" b="1" dirty="0">
              <a:latin typeface="Courier New" panose="02070309020205020404" pitchFamily="49" charset="0"/>
              <a:cs typeface="Courier New" panose="02070309020205020404" pitchFamily="49" charset="0"/>
            </a:endParaRPr>
          </a:p>
          <a:p>
            <a:pPr algn="ctr"/>
            <a:r>
              <a:rPr lang="en-US" sz="1800" b="1" dirty="0" smtClean="0">
                <a:latin typeface="Courier New" panose="02070309020205020404" pitchFamily="49" charset="0"/>
                <a:cs typeface="Courier New" panose="02070309020205020404" pitchFamily="49" charset="0"/>
              </a:rPr>
              <a:t>1 </a:t>
            </a:r>
            <a:r>
              <a:rPr lang="en-US" sz="1800" b="1" dirty="0" err="1">
                <a:latin typeface="Courier New" panose="02070309020205020404" pitchFamily="49" charset="0"/>
                <a:cs typeface="Courier New" panose="02070309020205020404" pitchFamily="49" charset="0"/>
              </a:rPr>
              <a:t>NExx</a:t>
            </a:r>
            <a:r>
              <a:rPr lang="en-US" sz="1800" b="1" dirty="0">
                <a:latin typeface="Courier New" panose="02070309020205020404" pitchFamily="49" charset="0"/>
                <a:cs typeface="Courier New" panose="02070309020205020404" pitchFamily="49" charset="0"/>
              </a:rPr>
              <a:t> -&gt; W</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0</a:t>
            </a:r>
          </a:p>
          <a:p>
            <a:pPr algn="ctr"/>
            <a:endParaRPr lang="en-US" sz="1800" b="1" dirty="0">
              <a:latin typeface="Courier New" panose="02070309020205020404" pitchFamily="49" charset="0"/>
              <a:cs typeface="Courier New" panose="02070309020205020404" pitchFamily="49" charset="0"/>
            </a:endParaRPr>
          </a:p>
        </p:txBody>
      </p:sp>
      <p:sp>
        <p:nvSpPr>
          <p:cNvPr id="5" name="TextBox 4"/>
          <p:cNvSpPr txBox="1"/>
          <p:nvPr/>
        </p:nvSpPr>
        <p:spPr>
          <a:xfrm>
            <a:off x="599154" y="2667000"/>
            <a:ext cx="4277645" cy="830997"/>
          </a:xfrm>
          <a:prstGeom prst="rect">
            <a:avLst/>
          </a:prstGeom>
          <a:noFill/>
        </p:spPr>
        <p:txBody>
          <a:bodyPr wrap="square" rtlCol="0">
            <a:spAutoFit/>
          </a:bodyPr>
          <a:lstStyle/>
          <a:p>
            <a:pPr algn="ctr"/>
            <a:r>
              <a:rPr lang="en-US" dirty="0" smtClean="0">
                <a:latin typeface="Cambria" panose="02040503050406030204" pitchFamily="18" charset="0"/>
              </a:rPr>
              <a:t>What in Python could most usefully hold all of these </a:t>
            </a:r>
            <a:r>
              <a:rPr lang="en-US" b="1" i="1" dirty="0" smtClean="0">
                <a:solidFill>
                  <a:srgbClr val="F6890C"/>
                </a:solidFill>
                <a:latin typeface="Cambria" panose="02040503050406030204" pitchFamily="18" charset="0"/>
              </a:rPr>
              <a:t>rules</a:t>
            </a:r>
            <a:r>
              <a:rPr lang="en-US" dirty="0" smtClean="0">
                <a:latin typeface="Cambria" panose="02040503050406030204" pitchFamily="18" charset="0"/>
              </a:rPr>
              <a:t>?</a:t>
            </a:r>
            <a:endParaRPr lang="en-US" dirty="0">
              <a:latin typeface="Cambria" panose="02040503050406030204" pitchFamily="18" charset="0"/>
            </a:endParaRPr>
          </a:p>
        </p:txBody>
      </p:sp>
      <p:sp>
        <p:nvSpPr>
          <p:cNvPr id="13" name="TextBox 12"/>
          <p:cNvSpPr txBox="1"/>
          <p:nvPr/>
        </p:nvSpPr>
        <p:spPr>
          <a:xfrm>
            <a:off x="921208" y="3809999"/>
            <a:ext cx="3186783" cy="830997"/>
          </a:xfrm>
          <a:prstGeom prst="rect">
            <a:avLst/>
          </a:prstGeom>
          <a:noFill/>
        </p:spPr>
        <p:txBody>
          <a:bodyPr wrap="square" rtlCol="0">
            <a:spAutoFit/>
          </a:bodyPr>
          <a:lstStyle/>
          <a:p>
            <a:pPr algn="ctr"/>
            <a:r>
              <a:rPr lang="en-US" dirty="0" smtClean="0">
                <a:latin typeface="Cambria" panose="02040503050406030204" pitchFamily="18" charset="0"/>
              </a:rPr>
              <a:t>What type should </a:t>
            </a:r>
            <a:r>
              <a:rPr lang="en-US" b="1" dirty="0" err="1" smtClean="0">
                <a:latin typeface="Courier New" panose="02070309020205020404" pitchFamily="49" charset="0"/>
                <a:cs typeface="Courier New" panose="02070309020205020404" pitchFamily="49" charset="0"/>
              </a:rPr>
              <a:t>self.rules</a:t>
            </a:r>
            <a:r>
              <a:rPr lang="en-US" dirty="0" smtClean="0">
                <a:latin typeface="Cambria" panose="02040503050406030204" pitchFamily="18" charset="0"/>
              </a:rPr>
              <a:t> be?</a:t>
            </a:r>
            <a:endParaRPr lang="en-US" dirty="0">
              <a:latin typeface="Cambria" panose="02040503050406030204" pitchFamily="18" charset="0"/>
            </a:endParaRPr>
          </a:p>
        </p:txBody>
      </p:sp>
      <p:sp>
        <p:nvSpPr>
          <p:cNvPr id="2" name="Rectangle 1"/>
          <p:cNvSpPr/>
          <p:nvPr/>
        </p:nvSpPr>
        <p:spPr>
          <a:xfrm>
            <a:off x="762000" y="6172199"/>
            <a:ext cx="7005444" cy="461665"/>
          </a:xfrm>
          <a:prstGeom prst="rect">
            <a:avLst/>
          </a:prstGeom>
        </p:spPr>
        <p:txBody>
          <a:bodyPr wrap="none">
            <a:spAutoFit/>
          </a:bodyPr>
          <a:lstStyle/>
          <a:p>
            <a:r>
              <a:rPr lang="en-US" b="1" dirty="0" err="1" smtClean="0">
                <a:latin typeface="Courier New" panose="02070309020205020404" pitchFamily="49" charset="0"/>
                <a:cs typeface="Courier New" panose="02070309020205020404" pitchFamily="49" charset="0"/>
              </a:rPr>
              <a:t>self.rules</a:t>
            </a:r>
            <a:r>
              <a:rPr lang="en-US" b="1" dirty="0" smtClean="0">
                <a:latin typeface="Courier New" panose="02070309020205020404" pitchFamily="49" charset="0"/>
                <a:cs typeface="Courier New" panose="02070309020205020404" pitchFamily="49" charset="0"/>
              </a:rPr>
              <a:t>[ (1,</a:t>
            </a:r>
            <a:r>
              <a:rPr lang="en-US" b="1" dirty="0" smtClean="0">
                <a:solidFill>
                  <a:srgbClr val="009900"/>
                </a:solidFill>
                <a:latin typeface="Courier New" panose="02070309020205020404" pitchFamily="49" charset="0"/>
                <a:cs typeface="Courier New" panose="02070309020205020404" pitchFamily="49" charset="0"/>
              </a:rPr>
              <a:t>"NExx"</a:t>
            </a:r>
            <a:r>
              <a:rPr lang="en-US" b="1" dirty="0" smtClean="0">
                <a:latin typeface="Courier New" panose="02070309020205020404" pitchFamily="49" charset="0"/>
                <a:cs typeface="Courier New" panose="02070309020205020404" pitchFamily="49" charset="0"/>
              </a:rPr>
              <a:t>) ]  =  (</a:t>
            </a:r>
            <a:r>
              <a:rPr lang="en-US" b="1" dirty="0" smtClean="0">
                <a:solidFill>
                  <a:srgbClr val="009900"/>
                </a:solidFill>
                <a:latin typeface="Courier New" panose="02070309020205020404" pitchFamily="49" charset="0"/>
                <a:cs typeface="Courier New" panose="02070309020205020404" pitchFamily="49" charset="0"/>
              </a:rPr>
              <a:t>"W"</a:t>
            </a:r>
            <a:r>
              <a:rPr lang="en-US" b="1" dirty="0" smtClean="0">
                <a:latin typeface="Courier New" panose="02070309020205020404" pitchFamily="49" charset="0"/>
                <a:cs typeface="Courier New" panose="02070309020205020404" pitchFamily="49" charset="0"/>
              </a:rPr>
              <a:t>,0) </a:t>
            </a:r>
            <a:endParaRPr lang="en-US" dirty="0"/>
          </a:p>
        </p:txBody>
      </p:sp>
      <p:sp>
        <p:nvSpPr>
          <p:cNvPr id="6" name="Rectangle 5"/>
          <p:cNvSpPr/>
          <p:nvPr/>
        </p:nvSpPr>
        <p:spPr>
          <a:xfrm rot="20694491">
            <a:off x="1572843" y="4955271"/>
            <a:ext cx="1883511" cy="830997"/>
          </a:xfrm>
          <a:prstGeom prst="rect">
            <a:avLst/>
          </a:prstGeom>
          <a:solidFill>
            <a:srgbClr val="FFEFD7"/>
          </a:solidFill>
        </p:spPr>
        <p:txBody>
          <a:bodyPr wrap="square">
            <a:spAutoFit/>
          </a:bodyPr>
          <a:lstStyle/>
          <a:p>
            <a:pPr algn="ctr"/>
            <a:r>
              <a:rPr lang="en-US" dirty="0" smtClean="0">
                <a:latin typeface="Cambria" panose="02040503050406030204" pitchFamily="18" charset="0"/>
              </a:rPr>
              <a:t>Python dictionary</a:t>
            </a:r>
            <a:endParaRPr lang="en-US" dirty="0"/>
          </a:p>
        </p:txBody>
      </p:sp>
      <p:sp>
        <p:nvSpPr>
          <p:cNvPr id="8" name="Rectangle 7"/>
          <p:cNvSpPr/>
          <p:nvPr/>
        </p:nvSpPr>
        <p:spPr>
          <a:xfrm>
            <a:off x="3608026" y="5765074"/>
            <a:ext cx="622222" cy="461665"/>
          </a:xfrm>
          <a:prstGeom prst="rect">
            <a:avLst/>
          </a:prstGeom>
        </p:spPr>
        <p:txBody>
          <a:bodyPr wrap="none">
            <a:spAutoFit/>
          </a:bodyPr>
          <a:lstStyle/>
          <a:p>
            <a:pPr algn="ctr"/>
            <a:r>
              <a:rPr lang="en-US" b="1" dirty="0" smtClean="0">
                <a:latin typeface="Calibri" panose="020F0502020204030204" pitchFamily="34" charset="0"/>
              </a:rPr>
              <a:t>key</a:t>
            </a:r>
            <a:endParaRPr lang="en-US" b="1" dirty="0">
              <a:latin typeface="Calibri" panose="020F0502020204030204" pitchFamily="34" charset="0"/>
            </a:endParaRPr>
          </a:p>
        </p:txBody>
      </p:sp>
      <p:sp>
        <p:nvSpPr>
          <p:cNvPr id="12" name="Rectangle 11"/>
          <p:cNvSpPr/>
          <p:nvPr/>
        </p:nvSpPr>
        <p:spPr>
          <a:xfrm>
            <a:off x="6294808" y="5765074"/>
            <a:ext cx="874278" cy="461665"/>
          </a:xfrm>
          <a:prstGeom prst="rect">
            <a:avLst/>
          </a:prstGeom>
        </p:spPr>
        <p:txBody>
          <a:bodyPr wrap="none">
            <a:spAutoFit/>
          </a:bodyPr>
          <a:lstStyle/>
          <a:p>
            <a:pPr algn="ctr"/>
            <a:r>
              <a:rPr lang="en-US" b="1" dirty="0" smtClean="0">
                <a:latin typeface="Calibri" panose="020F0502020204030204" pitchFamily="34" charset="0"/>
              </a:rPr>
              <a:t>value</a:t>
            </a:r>
            <a:endParaRPr lang="en-US" b="1" dirty="0">
              <a:latin typeface="Calibri" panose="020F0502020204030204" pitchFamily="34" charset="0"/>
            </a:endParaRPr>
          </a:p>
        </p:txBody>
      </p:sp>
      <p:cxnSp>
        <p:nvCxnSpPr>
          <p:cNvPr id="11" name="Straight Arrow Connector 10"/>
          <p:cNvCxnSpPr/>
          <p:nvPr/>
        </p:nvCxnSpPr>
        <p:spPr>
          <a:xfrm>
            <a:off x="4495800" y="5127905"/>
            <a:ext cx="0" cy="937362"/>
          </a:xfrm>
          <a:prstGeom prst="straightConnector1">
            <a:avLst/>
          </a:prstGeom>
          <a:ln>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4572000" y="5127905"/>
            <a:ext cx="1722808" cy="937362"/>
          </a:xfrm>
          <a:prstGeom prst="straightConnector1">
            <a:avLst/>
          </a:prstGeom>
          <a:ln>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3938336" y="4724399"/>
            <a:ext cx="1648208" cy="461665"/>
          </a:xfrm>
          <a:prstGeom prst="rect">
            <a:avLst/>
          </a:prstGeom>
          <a:solidFill>
            <a:schemeClr val="bg1">
              <a:lumMod val="95000"/>
            </a:schemeClr>
          </a:solidFill>
        </p:spPr>
        <p:txBody>
          <a:bodyPr wrap="none">
            <a:spAutoFit/>
          </a:bodyPr>
          <a:lstStyle/>
          <a:p>
            <a:pPr algn="ctr"/>
            <a:r>
              <a:rPr lang="en-US" b="1" dirty="0" smtClean="0">
                <a:solidFill>
                  <a:schemeClr val="bg1">
                    <a:lumMod val="65000"/>
                  </a:schemeClr>
                </a:solidFill>
                <a:latin typeface="Calibri" panose="020F0502020204030204" pitchFamily="34" charset="0"/>
              </a:rPr>
              <a:t>both </a:t>
            </a:r>
            <a:r>
              <a:rPr lang="en-US" b="1" i="1" dirty="0" smtClean="0">
                <a:solidFill>
                  <a:schemeClr val="bg1">
                    <a:lumMod val="65000"/>
                  </a:schemeClr>
                </a:solidFill>
                <a:latin typeface="Calibri" panose="020F0502020204030204" pitchFamily="34" charset="0"/>
              </a:rPr>
              <a:t>tuples</a:t>
            </a:r>
            <a:endParaRPr lang="en-US" b="1" i="1" dirty="0">
              <a:solidFill>
                <a:schemeClr val="bg1">
                  <a:lumMod val="65000"/>
                </a:schemeClr>
              </a:solidFill>
              <a:latin typeface="Calibri" panose="020F0502020204030204" pitchFamily="34" charset="0"/>
            </a:endParaRPr>
          </a:p>
        </p:txBody>
      </p:sp>
      <p:sp>
        <p:nvSpPr>
          <p:cNvPr id="9" name="Down Arrow 8"/>
          <p:cNvSpPr/>
          <p:nvPr/>
        </p:nvSpPr>
        <p:spPr>
          <a:xfrm rot="2355586">
            <a:off x="7174397" y="5520534"/>
            <a:ext cx="288320" cy="399320"/>
          </a:xfrm>
          <a:prstGeom prst="downArrow">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45501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Rounded Rectangle 17"/>
          <p:cNvSpPr/>
          <p:nvPr/>
        </p:nvSpPr>
        <p:spPr>
          <a:xfrm>
            <a:off x="6013331" y="5394160"/>
            <a:ext cx="2286000" cy="461665"/>
          </a:xfrm>
          <a:prstGeom prst="round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6013331" y="4836696"/>
            <a:ext cx="2286000" cy="461665"/>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6013331" y="4293766"/>
            <a:ext cx="2286000" cy="461665"/>
          </a:xfrm>
          <a:prstGeom prst="roundRect">
            <a:avLst/>
          </a:prstGeom>
          <a:solidFill>
            <a:srgbClr val="CCE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133" name="Text Box 8"/>
          <p:cNvSpPr txBox="1">
            <a:spLocks noChangeArrowheads="1"/>
          </p:cNvSpPr>
          <p:nvPr/>
        </p:nvSpPr>
        <p:spPr bwMode="auto">
          <a:xfrm>
            <a:off x="304800" y="193972"/>
            <a:ext cx="4419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4200" dirty="0" err="1" smtClean="0">
                <a:latin typeface="Cambria" panose="02040503050406030204" pitchFamily="18" charset="0"/>
              </a:rPr>
              <a:t>Picobot's</a:t>
            </a:r>
            <a:r>
              <a:rPr lang="en-US" altLang="en-US" sz="4200" dirty="0" smtClean="0">
                <a:latin typeface="Cambria" panose="02040503050406030204" pitchFamily="18" charset="0"/>
              </a:rPr>
              <a:t> classes</a:t>
            </a:r>
            <a:endParaRPr lang="en-US" altLang="en-US" sz="4200" dirty="0">
              <a:latin typeface="Cambria" panose="02040503050406030204" pitchFamily="18" charset="0"/>
            </a:endParaRPr>
          </a:p>
        </p:txBody>
      </p:sp>
      <p:sp>
        <p:nvSpPr>
          <p:cNvPr id="3" name="TextBox 2"/>
          <p:cNvSpPr txBox="1"/>
          <p:nvPr/>
        </p:nvSpPr>
        <p:spPr>
          <a:xfrm>
            <a:off x="458787" y="2133600"/>
            <a:ext cx="5027613" cy="646331"/>
          </a:xfrm>
          <a:prstGeom prst="rect">
            <a:avLst/>
          </a:prstGeom>
          <a:noFill/>
        </p:spPr>
        <p:txBody>
          <a:bodyPr wrap="square" rtlCol="0">
            <a:spAutoFit/>
          </a:bodyPr>
          <a:lstStyle/>
          <a:p>
            <a:r>
              <a:rPr lang="en-US" sz="3600" b="1" dirty="0" smtClean="0">
                <a:solidFill>
                  <a:srgbClr val="F6890C"/>
                </a:solidFill>
                <a:latin typeface="Courier New" panose="02070309020205020404" pitchFamily="49" charset="0"/>
                <a:cs typeface="Courier New" panose="02070309020205020404" pitchFamily="49" charset="0"/>
              </a:rPr>
              <a:t>class</a:t>
            </a:r>
            <a:r>
              <a:rPr lang="en-US" sz="3600" b="1" dirty="0" smtClean="0">
                <a:latin typeface="Courier New" panose="02070309020205020404" pitchFamily="49" charset="0"/>
                <a:cs typeface="Courier New" panose="02070309020205020404" pitchFamily="49" charset="0"/>
              </a:rPr>
              <a:t> World:</a:t>
            </a:r>
            <a:endParaRPr lang="en-US" sz="3600" b="1" dirty="0">
              <a:latin typeface="Courier New" panose="02070309020205020404" pitchFamily="49" charset="0"/>
              <a:cs typeface="Courier New" panose="02070309020205020404" pitchFamily="49" charset="0"/>
            </a:endParaRPr>
          </a:p>
        </p:txBody>
      </p:sp>
      <p:sp>
        <p:nvSpPr>
          <p:cNvPr id="5" name="TextBox 4"/>
          <p:cNvSpPr txBox="1"/>
          <p:nvPr/>
        </p:nvSpPr>
        <p:spPr>
          <a:xfrm>
            <a:off x="647727" y="990600"/>
            <a:ext cx="3111376" cy="584775"/>
          </a:xfrm>
          <a:prstGeom prst="rect">
            <a:avLst/>
          </a:prstGeom>
          <a:solidFill>
            <a:schemeClr val="bg1"/>
          </a:solidFill>
        </p:spPr>
        <p:txBody>
          <a:bodyPr wrap="square" rtlCol="0">
            <a:spAutoFit/>
          </a:bodyPr>
          <a:lstStyle/>
          <a:p>
            <a:pPr algn="ctr"/>
            <a:r>
              <a:rPr lang="en-US" sz="1600" dirty="0" smtClean="0">
                <a:latin typeface="Cambria" panose="02040503050406030204" pitchFamily="18" charset="0"/>
              </a:rPr>
              <a:t>What type in Python could most usefully hold the </a:t>
            </a:r>
            <a:r>
              <a:rPr lang="en-US" sz="1600" b="1" i="1" dirty="0" smtClean="0">
                <a:solidFill>
                  <a:srgbClr val="F6890C"/>
                </a:solidFill>
                <a:latin typeface="Cambria" panose="02040503050406030204" pitchFamily="18" charset="0"/>
              </a:rPr>
              <a:t>environment</a:t>
            </a:r>
            <a:r>
              <a:rPr lang="en-US" sz="1600" dirty="0" smtClean="0">
                <a:latin typeface="Cambria" panose="02040503050406030204" pitchFamily="18" charset="0"/>
              </a:rPr>
              <a:t>?</a:t>
            </a:r>
            <a:endParaRPr lang="en-US" sz="1600" dirty="0">
              <a:latin typeface="Cambria" panose="02040503050406030204" pitchFamily="18" charset="0"/>
            </a:endParaRPr>
          </a:p>
        </p:txBody>
      </p:sp>
      <p:sp>
        <p:nvSpPr>
          <p:cNvPr id="13" name="TextBox 12"/>
          <p:cNvSpPr txBox="1"/>
          <p:nvPr/>
        </p:nvSpPr>
        <p:spPr>
          <a:xfrm>
            <a:off x="419031" y="3048000"/>
            <a:ext cx="4038600" cy="1200329"/>
          </a:xfrm>
          <a:prstGeom prst="rect">
            <a:avLst/>
          </a:prstGeom>
          <a:solidFill>
            <a:srgbClr val="FFEFD7"/>
          </a:solidFill>
        </p:spPr>
        <p:txBody>
          <a:bodyPr wrap="square" rtlCol="0">
            <a:spAutoFit/>
          </a:bodyPr>
          <a:lstStyle/>
          <a:p>
            <a:pPr algn="ctr"/>
            <a:r>
              <a:rPr lang="en-US" dirty="0" smtClean="0">
                <a:latin typeface="Cambria" panose="02040503050406030204" pitchFamily="18" charset="0"/>
              </a:rPr>
              <a:t>What </a:t>
            </a:r>
            <a:r>
              <a:rPr lang="en-US" u="sng" dirty="0" smtClean="0">
                <a:latin typeface="Cambria" panose="02040503050406030204" pitchFamily="18" charset="0"/>
              </a:rPr>
              <a:t>class</a:t>
            </a:r>
            <a:r>
              <a:rPr lang="en-US" dirty="0" smtClean="0">
                <a:latin typeface="Cambria" panose="02040503050406030204" pitchFamily="18" charset="0"/>
              </a:rPr>
              <a:t> that you've already written will be most similar to </a:t>
            </a:r>
            <a:r>
              <a:rPr lang="en-US" dirty="0" err="1" smtClean="0">
                <a:latin typeface="Cambria" panose="02040503050406030204" pitchFamily="18" charset="0"/>
              </a:rPr>
              <a:t>Picobot's</a:t>
            </a:r>
            <a:r>
              <a:rPr lang="en-US" dirty="0" smtClean="0">
                <a:latin typeface="Cambria" panose="02040503050406030204" pitchFamily="18" charset="0"/>
              </a:rPr>
              <a:t> </a:t>
            </a:r>
            <a:r>
              <a:rPr lang="en-US" b="1" dirty="0" smtClean="0">
                <a:latin typeface="Courier New" panose="02070309020205020404" pitchFamily="49" charset="0"/>
                <a:cs typeface="Courier New" panose="02070309020205020404" pitchFamily="49" charset="0"/>
              </a:rPr>
              <a:t>World</a:t>
            </a:r>
            <a:r>
              <a:rPr lang="en-US" dirty="0" smtClean="0">
                <a:latin typeface="Cambria" panose="02040503050406030204" pitchFamily="18" charset="0"/>
              </a:rPr>
              <a:t>? </a:t>
            </a:r>
            <a:endParaRPr lang="en-US" dirty="0">
              <a:latin typeface="Cambria" panose="02040503050406030204" pitchFamily="18" charset="0"/>
            </a:endParaRPr>
          </a:p>
        </p:txBody>
      </p:sp>
      <p:sp>
        <p:nvSpPr>
          <p:cNvPr id="2" name="Rectangle 1"/>
          <p:cNvSpPr/>
          <p:nvPr/>
        </p:nvSpPr>
        <p:spPr>
          <a:xfrm>
            <a:off x="4495800" y="285957"/>
            <a:ext cx="4388728" cy="3939540"/>
          </a:xfrm>
          <a:prstGeom prst="rect">
            <a:avLst/>
          </a:prstGeom>
        </p:spPr>
        <p:txBody>
          <a:bodyPr wrap="square">
            <a:spAutoFit/>
          </a:bodyPr>
          <a:lstStyle/>
          <a:p>
            <a:pPr algn="r">
              <a:lnSpc>
                <a:spcPts val="1200"/>
              </a:lnSpc>
            </a:pP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smtClean="0">
                <a:latin typeface="Courier New" panose="02070309020205020404" pitchFamily="49" charset="0"/>
                <a:cs typeface="Courier New" panose="02070309020205020404" pitchFamily="49" charset="0"/>
              </a:rPr>
              <a:t>+</a:t>
            </a:r>
            <a:r>
              <a:rPr lang="en-US" sz="1800" b="1" dirty="0" err="1" smtClean="0">
                <a:latin typeface="Courier New" panose="02070309020205020404" pitchFamily="49" charset="0"/>
                <a:cs typeface="Courier New" panose="02070309020205020404" pitchFamily="49" charset="0"/>
              </a:rPr>
              <a:t>oooooPooooooooooooooooo</a:t>
            </a:r>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a:p>
            <a:pPr algn="r">
              <a:lnSpc>
                <a:spcPts val="1200"/>
              </a:lnSpc>
            </a:pPr>
            <a:r>
              <a:rPr lang="en-US" sz="1800" b="1" dirty="0" smtClean="0">
                <a:latin typeface="Courier New" panose="02070309020205020404" pitchFamily="49" charset="0"/>
                <a:cs typeface="Courier New" panose="02070309020205020404" pitchFamily="49" charset="0"/>
              </a:rPr>
              <a:t>+o             </a:t>
            </a:r>
            <a:r>
              <a:rPr lang="en-US" sz="1800" b="1" dirty="0" err="1" smtClean="0">
                <a:latin typeface="Courier New" panose="02070309020205020404" pitchFamily="49" charset="0"/>
                <a:cs typeface="Courier New" panose="02070309020205020404" pitchFamily="49" charset="0"/>
              </a:rPr>
              <a:t>o</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o</a:t>
            </a:r>
            <a:r>
              <a:rPr lang="en-US" sz="1800" b="1" dirty="0" smtClean="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smtClean="0">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a:t>
            </a:r>
            <a:r>
              <a:rPr lang="en-US" sz="1800" b="1" dirty="0" err="1" smtClean="0">
                <a:latin typeface="Courier New" panose="02070309020205020404" pitchFamily="49" charset="0"/>
                <a:cs typeface="Courier New" panose="02070309020205020404" pitchFamily="49" charset="0"/>
              </a:rPr>
              <a:t>ooooooooooooooooooooooo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p:txBody>
      </p:sp>
      <p:sp>
        <p:nvSpPr>
          <p:cNvPr id="4" name="Rectangle 3"/>
          <p:cNvSpPr/>
          <p:nvPr/>
        </p:nvSpPr>
        <p:spPr>
          <a:xfrm>
            <a:off x="7611979" y="4201434"/>
            <a:ext cx="461986" cy="646331"/>
          </a:xfrm>
          <a:prstGeom prst="rect">
            <a:avLst/>
          </a:prstGeom>
        </p:spPr>
        <p:txBody>
          <a:bodyPr wrap="none">
            <a:spAutoFit/>
          </a:bodyPr>
          <a:lstStyle/>
          <a:p>
            <a:r>
              <a:rPr lang="en-US" sz="3600" b="1" dirty="0">
                <a:latin typeface="Courier New" panose="02070309020205020404" pitchFamily="49" charset="0"/>
                <a:cs typeface="Courier New" panose="02070309020205020404" pitchFamily="49" charset="0"/>
              </a:rPr>
              <a:t>+</a:t>
            </a:r>
            <a:endParaRPr lang="en-US" sz="3600" dirty="0"/>
          </a:p>
        </p:txBody>
      </p:sp>
      <p:sp>
        <p:nvSpPr>
          <p:cNvPr id="10" name="Rectangle 9"/>
          <p:cNvSpPr/>
          <p:nvPr/>
        </p:nvSpPr>
        <p:spPr>
          <a:xfrm>
            <a:off x="7611979" y="4689849"/>
            <a:ext cx="461986" cy="646331"/>
          </a:xfrm>
          <a:prstGeom prst="rect">
            <a:avLst/>
          </a:prstGeom>
        </p:spPr>
        <p:txBody>
          <a:bodyPr wrap="none">
            <a:spAutoFit/>
          </a:bodyPr>
          <a:lstStyle/>
          <a:p>
            <a:r>
              <a:rPr lang="en-US" sz="3600" b="1" dirty="0" smtClean="0">
                <a:latin typeface="Courier New" panose="02070309020205020404" pitchFamily="49" charset="0"/>
                <a:cs typeface="Courier New" panose="02070309020205020404" pitchFamily="49" charset="0"/>
              </a:rPr>
              <a:t>o</a:t>
            </a:r>
            <a:endParaRPr lang="en-US" sz="3600" dirty="0"/>
          </a:p>
        </p:txBody>
      </p:sp>
      <p:sp>
        <p:nvSpPr>
          <p:cNvPr id="11" name="Rectangle 10"/>
          <p:cNvSpPr/>
          <p:nvPr/>
        </p:nvSpPr>
        <p:spPr>
          <a:xfrm>
            <a:off x="7616765" y="5295928"/>
            <a:ext cx="461986" cy="646331"/>
          </a:xfrm>
          <a:prstGeom prst="rect">
            <a:avLst/>
          </a:prstGeom>
        </p:spPr>
        <p:txBody>
          <a:bodyPr wrap="none">
            <a:spAutoFit/>
          </a:bodyPr>
          <a:lstStyle/>
          <a:p>
            <a:r>
              <a:rPr lang="en-US" sz="3600" b="1" dirty="0">
                <a:latin typeface="Courier New" panose="02070309020205020404" pitchFamily="49" charset="0"/>
                <a:cs typeface="Courier New" panose="02070309020205020404" pitchFamily="49" charset="0"/>
              </a:rPr>
              <a:t>P</a:t>
            </a:r>
            <a:endParaRPr lang="en-US" sz="3600" dirty="0"/>
          </a:p>
        </p:txBody>
      </p:sp>
      <p:sp>
        <p:nvSpPr>
          <p:cNvPr id="6" name="Rectangle 5"/>
          <p:cNvSpPr/>
          <p:nvPr/>
        </p:nvSpPr>
        <p:spPr>
          <a:xfrm>
            <a:off x="6019800" y="5388260"/>
            <a:ext cx="1261884" cy="461665"/>
          </a:xfrm>
          <a:prstGeom prst="rect">
            <a:avLst/>
          </a:prstGeom>
        </p:spPr>
        <p:txBody>
          <a:bodyPr wrap="none">
            <a:spAutoFit/>
          </a:bodyPr>
          <a:lstStyle/>
          <a:p>
            <a:pPr algn="ctr"/>
            <a:r>
              <a:rPr lang="en-US" dirty="0" err="1" smtClean="0">
                <a:latin typeface="Cambria" panose="02040503050406030204" pitchFamily="18" charset="0"/>
              </a:rPr>
              <a:t>Picobot</a:t>
            </a:r>
            <a:r>
              <a:rPr lang="en-US" dirty="0" smtClean="0">
                <a:latin typeface="Cambria" panose="02040503050406030204" pitchFamily="18" charset="0"/>
              </a:rPr>
              <a:t>:</a:t>
            </a:r>
            <a:endParaRPr lang="en-US" dirty="0"/>
          </a:p>
        </p:txBody>
      </p:sp>
      <p:sp>
        <p:nvSpPr>
          <p:cNvPr id="15" name="Rectangle 14"/>
          <p:cNvSpPr/>
          <p:nvPr/>
        </p:nvSpPr>
        <p:spPr>
          <a:xfrm>
            <a:off x="6061222" y="4841867"/>
            <a:ext cx="1179041" cy="461665"/>
          </a:xfrm>
          <a:prstGeom prst="rect">
            <a:avLst/>
          </a:prstGeom>
        </p:spPr>
        <p:txBody>
          <a:bodyPr wrap="none">
            <a:spAutoFit/>
          </a:bodyPr>
          <a:lstStyle/>
          <a:p>
            <a:pPr algn="ctr"/>
            <a:r>
              <a:rPr lang="en-US" dirty="0" smtClean="0">
                <a:latin typeface="Cambria" panose="02040503050406030204" pitchFamily="18" charset="0"/>
              </a:rPr>
              <a:t>Visited:</a:t>
            </a:r>
            <a:endParaRPr lang="en-US" dirty="0"/>
          </a:p>
        </p:txBody>
      </p:sp>
      <p:sp>
        <p:nvSpPr>
          <p:cNvPr id="16" name="Rectangle 15"/>
          <p:cNvSpPr/>
          <p:nvPr/>
        </p:nvSpPr>
        <p:spPr>
          <a:xfrm>
            <a:off x="6223734" y="4293766"/>
            <a:ext cx="854016" cy="461665"/>
          </a:xfrm>
          <a:prstGeom prst="rect">
            <a:avLst/>
          </a:prstGeom>
        </p:spPr>
        <p:txBody>
          <a:bodyPr wrap="none">
            <a:spAutoFit/>
          </a:bodyPr>
          <a:lstStyle/>
          <a:p>
            <a:pPr algn="ctr"/>
            <a:r>
              <a:rPr lang="en-US" dirty="0" smtClean="0">
                <a:latin typeface="Cambria" panose="02040503050406030204" pitchFamily="18" charset="0"/>
              </a:rPr>
              <a:t>Wall:</a:t>
            </a:r>
            <a:endParaRPr lang="en-US" dirty="0"/>
          </a:p>
        </p:txBody>
      </p:sp>
      <p:sp>
        <p:nvSpPr>
          <p:cNvPr id="9" name="Rectangle 8"/>
          <p:cNvSpPr/>
          <p:nvPr/>
        </p:nvSpPr>
        <p:spPr>
          <a:xfrm>
            <a:off x="629611" y="4477527"/>
            <a:ext cx="3693640" cy="461665"/>
          </a:xfrm>
          <a:prstGeom prst="rect">
            <a:avLst/>
          </a:prstGeom>
        </p:spPr>
        <p:txBody>
          <a:bodyPr wrap="none">
            <a:spAutoFit/>
          </a:bodyPr>
          <a:lstStyle/>
          <a:p>
            <a:pPr lvl="0" algn="ctr"/>
            <a:r>
              <a:rPr lang="en-US" dirty="0" smtClean="0">
                <a:latin typeface="Cambria" panose="02040503050406030204" pitchFamily="18" charset="0"/>
              </a:rPr>
              <a:t>What will </a:t>
            </a:r>
            <a:r>
              <a:rPr lang="en-US" b="1" dirty="0" err="1" smtClean="0">
                <a:solidFill>
                  <a:srgbClr val="000000"/>
                </a:solidFill>
                <a:latin typeface="Courier New" panose="02070309020205020404" pitchFamily="49" charset="0"/>
                <a:cs typeface="Courier New" panose="02070309020205020404" pitchFamily="49" charset="0"/>
              </a:rPr>
              <a:t>self.room</a:t>
            </a:r>
            <a:r>
              <a:rPr lang="en-US" dirty="0" smtClean="0">
                <a:solidFill>
                  <a:srgbClr val="000000"/>
                </a:solidFill>
                <a:latin typeface="Cambria" panose="02040503050406030204" pitchFamily="18" charset="0"/>
              </a:rPr>
              <a:t> be?</a:t>
            </a:r>
            <a:endParaRPr lang="en-US" dirty="0">
              <a:solidFill>
                <a:srgbClr val="000000"/>
              </a:solidFill>
              <a:latin typeface="Cambria" panose="02040503050406030204" pitchFamily="18" charset="0"/>
            </a:endParaRPr>
          </a:p>
        </p:txBody>
      </p:sp>
      <p:cxnSp>
        <p:nvCxnSpPr>
          <p:cNvPr id="14" name="Straight Arrow Connector 13"/>
          <p:cNvCxnSpPr/>
          <p:nvPr/>
        </p:nvCxnSpPr>
        <p:spPr>
          <a:xfrm flipV="1">
            <a:off x="4457631" y="4201434"/>
            <a:ext cx="876369" cy="488415"/>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10615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640186" y="6279221"/>
            <a:ext cx="5208414" cy="461665"/>
          </a:xfrm>
          <a:prstGeom prst="rect">
            <a:avLst/>
          </a:prstGeom>
          <a:solidFill>
            <a:srgbClr val="CCECFF"/>
          </a:solidFill>
        </p:spPr>
        <p:txBody>
          <a:bodyPr wrap="none">
            <a:spAutoFit/>
          </a:bodyPr>
          <a:lstStyle/>
          <a:p>
            <a:pPr algn="ctr"/>
            <a:r>
              <a:rPr lang="en-US" b="1" dirty="0" smtClean="0">
                <a:solidFill>
                  <a:schemeClr val="bg2"/>
                </a:solidFill>
                <a:latin typeface="Calibri" panose="020F0502020204030204" pitchFamily="34" charset="0"/>
              </a:rPr>
              <a:t>a list-of-lists-of-one-character-strings….</a:t>
            </a:r>
            <a:endParaRPr lang="en-US" b="1" i="1" dirty="0">
              <a:solidFill>
                <a:schemeClr val="bg2"/>
              </a:solidFill>
              <a:latin typeface="Calibri" panose="020F0502020204030204" pitchFamily="34" charset="0"/>
            </a:endParaRPr>
          </a:p>
        </p:txBody>
      </p:sp>
      <p:sp>
        <p:nvSpPr>
          <p:cNvPr id="18" name="Rounded Rectangle 17"/>
          <p:cNvSpPr/>
          <p:nvPr/>
        </p:nvSpPr>
        <p:spPr>
          <a:xfrm>
            <a:off x="6013331" y="5394160"/>
            <a:ext cx="2286000" cy="461665"/>
          </a:xfrm>
          <a:prstGeom prst="round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6013331" y="4836696"/>
            <a:ext cx="2286000" cy="461665"/>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6013331" y="4293766"/>
            <a:ext cx="2286000" cy="461665"/>
          </a:xfrm>
          <a:prstGeom prst="roundRect">
            <a:avLst/>
          </a:prstGeom>
          <a:solidFill>
            <a:srgbClr val="CCE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133" name="Text Box 8"/>
          <p:cNvSpPr txBox="1">
            <a:spLocks noChangeArrowheads="1"/>
          </p:cNvSpPr>
          <p:nvPr/>
        </p:nvSpPr>
        <p:spPr bwMode="auto">
          <a:xfrm>
            <a:off x="304800" y="193972"/>
            <a:ext cx="4419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4200" dirty="0" err="1" smtClean="0">
                <a:latin typeface="Cambria" panose="02040503050406030204" pitchFamily="18" charset="0"/>
              </a:rPr>
              <a:t>Picobot's</a:t>
            </a:r>
            <a:r>
              <a:rPr lang="en-US" altLang="en-US" sz="4200" dirty="0" smtClean="0">
                <a:latin typeface="Cambria" panose="02040503050406030204" pitchFamily="18" charset="0"/>
              </a:rPr>
              <a:t> classes</a:t>
            </a:r>
            <a:endParaRPr lang="en-US" altLang="en-US" sz="4200" dirty="0">
              <a:latin typeface="Cambria" panose="02040503050406030204" pitchFamily="18" charset="0"/>
            </a:endParaRPr>
          </a:p>
        </p:txBody>
      </p:sp>
      <p:sp>
        <p:nvSpPr>
          <p:cNvPr id="3" name="TextBox 2"/>
          <p:cNvSpPr txBox="1"/>
          <p:nvPr/>
        </p:nvSpPr>
        <p:spPr>
          <a:xfrm>
            <a:off x="458787" y="2133600"/>
            <a:ext cx="5027613" cy="646331"/>
          </a:xfrm>
          <a:prstGeom prst="rect">
            <a:avLst/>
          </a:prstGeom>
          <a:noFill/>
        </p:spPr>
        <p:txBody>
          <a:bodyPr wrap="square" rtlCol="0">
            <a:spAutoFit/>
          </a:bodyPr>
          <a:lstStyle/>
          <a:p>
            <a:r>
              <a:rPr lang="en-US" sz="3600" b="1" dirty="0" smtClean="0">
                <a:solidFill>
                  <a:srgbClr val="F6890C"/>
                </a:solidFill>
                <a:latin typeface="Courier New" panose="02070309020205020404" pitchFamily="49" charset="0"/>
                <a:cs typeface="Courier New" panose="02070309020205020404" pitchFamily="49" charset="0"/>
              </a:rPr>
              <a:t>class</a:t>
            </a:r>
            <a:r>
              <a:rPr lang="en-US" sz="3600" b="1" dirty="0" smtClean="0">
                <a:latin typeface="Courier New" panose="02070309020205020404" pitchFamily="49" charset="0"/>
                <a:cs typeface="Courier New" panose="02070309020205020404" pitchFamily="49" charset="0"/>
              </a:rPr>
              <a:t> World:</a:t>
            </a:r>
            <a:endParaRPr lang="en-US" sz="3600" b="1" dirty="0">
              <a:latin typeface="Courier New" panose="02070309020205020404" pitchFamily="49" charset="0"/>
              <a:cs typeface="Courier New" panose="02070309020205020404" pitchFamily="49" charset="0"/>
            </a:endParaRPr>
          </a:p>
        </p:txBody>
      </p:sp>
      <p:sp>
        <p:nvSpPr>
          <p:cNvPr id="5" name="TextBox 4"/>
          <p:cNvSpPr txBox="1"/>
          <p:nvPr/>
        </p:nvSpPr>
        <p:spPr>
          <a:xfrm>
            <a:off x="647727" y="990600"/>
            <a:ext cx="3111376" cy="584775"/>
          </a:xfrm>
          <a:prstGeom prst="rect">
            <a:avLst/>
          </a:prstGeom>
          <a:solidFill>
            <a:schemeClr val="bg1"/>
          </a:solidFill>
        </p:spPr>
        <p:txBody>
          <a:bodyPr wrap="square" rtlCol="0">
            <a:spAutoFit/>
          </a:bodyPr>
          <a:lstStyle/>
          <a:p>
            <a:pPr algn="ctr"/>
            <a:r>
              <a:rPr lang="en-US" sz="1600" dirty="0" smtClean="0">
                <a:latin typeface="Cambria" panose="02040503050406030204" pitchFamily="18" charset="0"/>
              </a:rPr>
              <a:t>What type in Python could most usefully hold the </a:t>
            </a:r>
            <a:r>
              <a:rPr lang="en-US" sz="1600" b="1" i="1" dirty="0" smtClean="0">
                <a:solidFill>
                  <a:srgbClr val="F6890C"/>
                </a:solidFill>
                <a:latin typeface="Cambria" panose="02040503050406030204" pitchFamily="18" charset="0"/>
              </a:rPr>
              <a:t>environment</a:t>
            </a:r>
            <a:r>
              <a:rPr lang="en-US" sz="1600" dirty="0" smtClean="0">
                <a:latin typeface="Cambria" panose="02040503050406030204" pitchFamily="18" charset="0"/>
              </a:rPr>
              <a:t>?</a:t>
            </a:r>
            <a:endParaRPr lang="en-US" sz="1600" dirty="0">
              <a:latin typeface="Cambria" panose="02040503050406030204" pitchFamily="18" charset="0"/>
            </a:endParaRPr>
          </a:p>
        </p:txBody>
      </p:sp>
      <p:sp>
        <p:nvSpPr>
          <p:cNvPr id="13" name="TextBox 12"/>
          <p:cNvSpPr txBox="1"/>
          <p:nvPr/>
        </p:nvSpPr>
        <p:spPr>
          <a:xfrm>
            <a:off x="419031" y="3048000"/>
            <a:ext cx="4038600" cy="1200329"/>
          </a:xfrm>
          <a:prstGeom prst="rect">
            <a:avLst/>
          </a:prstGeom>
          <a:solidFill>
            <a:srgbClr val="FFEFD7"/>
          </a:solidFill>
        </p:spPr>
        <p:txBody>
          <a:bodyPr wrap="square" rtlCol="0">
            <a:spAutoFit/>
          </a:bodyPr>
          <a:lstStyle/>
          <a:p>
            <a:pPr algn="ctr"/>
            <a:r>
              <a:rPr lang="en-US" dirty="0" smtClean="0">
                <a:latin typeface="Cambria" panose="02040503050406030204" pitchFamily="18" charset="0"/>
              </a:rPr>
              <a:t>What </a:t>
            </a:r>
            <a:r>
              <a:rPr lang="en-US" u="sng" dirty="0" smtClean="0">
                <a:latin typeface="Cambria" panose="02040503050406030204" pitchFamily="18" charset="0"/>
              </a:rPr>
              <a:t>class</a:t>
            </a:r>
            <a:r>
              <a:rPr lang="en-US" dirty="0" smtClean="0">
                <a:latin typeface="Cambria" panose="02040503050406030204" pitchFamily="18" charset="0"/>
              </a:rPr>
              <a:t> that you've already written will be most similar to </a:t>
            </a:r>
            <a:r>
              <a:rPr lang="en-US" dirty="0" err="1" smtClean="0">
                <a:latin typeface="Cambria" panose="02040503050406030204" pitchFamily="18" charset="0"/>
              </a:rPr>
              <a:t>Picobot's</a:t>
            </a:r>
            <a:r>
              <a:rPr lang="en-US" dirty="0" smtClean="0">
                <a:latin typeface="Cambria" panose="02040503050406030204" pitchFamily="18" charset="0"/>
              </a:rPr>
              <a:t> </a:t>
            </a:r>
            <a:r>
              <a:rPr lang="en-US" b="1" dirty="0" smtClean="0">
                <a:latin typeface="Courier New" panose="02070309020205020404" pitchFamily="49" charset="0"/>
                <a:cs typeface="Courier New" panose="02070309020205020404" pitchFamily="49" charset="0"/>
              </a:rPr>
              <a:t>World</a:t>
            </a:r>
            <a:r>
              <a:rPr lang="en-US" dirty="0" smtClean="0">
                <a:latin typeface="Cambria" panose="02040503050406030204" pitchFamily="18" charset="0"/>
              </a:rPr>
              <a:t>? </a:t>
            </a:r>
            <a:endParaRPr lang="en-US" dirty="0">
              <a:latin typeface="Cambria" panose="02040503050406030204" pitchFamily="18" charset="0"/>
            </a:endParaRPr>
          </a:p>
        </p:txBody>
      </p:sp>
      <p:sp>
        <p:nvSpPr>
          <p:cNvPr id="2" name="Rectangle 1"/>
          <p:cNvSpPr/>
          <p:nvPr/>
        </p:nvSpPr>
        <p:spPr>
          <a:xfrm>
            <a:off x="4495800" y="285957"/>
            <a:ext cx="4388728" cy="3939540"/>
          </a:xfrm>
          <a:prstGeom prst="rect">
            <a:avLst/>
          </a:prstGeom>
        </p:spPr>
        <p:txBody>
          <a:bodyPr wrap="square">
            <a:spAutoFit/>
          </a:bodyPr>
          <a:lstStyle/>
          <a:p>
            <a:pPr algn="r">
              <a:lnSpc>
                <a:spcPts val="1200"/>
              </a:lnSpc>
            </a:pP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smtClean="0">
                <a:latin typeface="Courier New" panose="02070309020205020404" pitchFamily="49" charset="0"/>
                <a:cs typeface="Courier New" panose="02070309020205020404" pitchFamily="49" charset="0"/>
              </a:rPr>
              <a:t>+</a:t>
            </a:r>
            <a:r>
              <a:rPr lang="en-US" sz="1800" b="1" dirty="0" err="1" smtClean="0">
                <a:latin typeface="Courier New" panose="02070309020205020404" pitchFamily="49" charset="0"/>
                <a:cs typeface="Courier New" panose="02070309020205020404" pitchFamily="49" charset="0"/>
              </a:rPr>
              <a:t>oooooPooooooooooooooooo</a:t>
            </a:r>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a:p>
            <a:pPr algn="r">
              <a:lnSpc>
                <a:spcPts val="1200"/>
              </a:lnSpc>
            </a:pPr>
            <a:r>
              <a:rPr lang="en-US" sz="1800" b="1" dirty="0" smtClean="0">
                <a:latin typeface="Courier New" panose="02070309020205020404" pitchFamily="49" charset="0"/>
                <a:cs typeface="Courier New" panose="02070309020205020404" pitchFamily="49" charset="0"/>
              </a:rPr>
              <a:t>+o             </a:t>
            </a:r>
            <a:r>
              <a:rPr lang="en-US" sz="1800" b="1" dirty="0" err="1" smtClean="0">
                <a:latin typeface="Courier New" panose="02070309020205020404" pitchFamily="49" charset="0"/>
                <a:cs typeface="Courier New" panose="02070309020205020404" pitchFamily="49" charset="0"/>
              </a:rPr>
              <a:t>o</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o</a:t>
            </a:r>
            <a:r>
              <a:rPr lang="en-US" sz="1800" b="1" dirty="0" smtClean="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smtClean="0">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+o                     </a:t>
            </a:r>
            <a:r>
              <a:rPr lang="en-US" sz="1800" b="1" dirty="0" err="1">
                <a:latin typeface="Courier New" panose="02070309020205020404" pitchFamily="49" charset="0"/>
                <a:cs typeface="Courier New" panose="02070309020205020404" pitchFamily="49" charset="0"/>
              </a:rPr>
              <a:t>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a:latin typeface="Courier New" panose="02070309020205020404" pitchFamily="49" charset="0"/>
                <a:cs typeface="Courier New" panose="02070309020205020404" pitchFamily="49" charset="0"/>
              </a:rPr>
              <a:t>+</a:t>
            </a:r>
            <a:r>
              <a:rPr lang="en-US" sz="1800" b="1" dirty="0" err="1" smtClean="0">
                <a:latin typeface="Courier New" panose="02070309020205020404" pitchFamily="49" charset="0"/>
                <a:cs typeface="Courier New" panose="02070309020205020404" pitchFamily="49" charset="0"/>
              </a:rPr>
              <a:t>ooooooooooooooooooooooo</a:t>
            </a:r>
            <a:r>
              <a:rPr lang="en-US" sz="1800" b="1" dirty="0">
                <a:latin typeface="Courier New" panose="02070309020205020404" pitchFamily="49" charset="0"/>
                <a:cs typeface="Courier New" panose="02070309020205020404" pitchFamily="49" charset="0"/>
              </a:rPr>
              <a:t>+</a:t>
            </a:r>
          </a:p>
          <a:p>
            <a:pPr algn="r">
              <a:lnSpc>
                <a:spcPts val="1200"/>
              </a:lnSpc>
            </a:pPr>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p:txBody>
      </p:sp>
      <p:sp>
        <p:nvSpPr>
          <p:cNvPr id="4" name="Rectangle 3"/>
          <p:cNvSpPr/>
          <p:nvPr/>
        </p:nvSpPr>
        <p:spPr>
          <a:xfrm>
            <a:off x="7611979" y="4201434"/>
            <a:ext cx="461986" cy="646331"/>
          </a:xfrm>
          <a:prstGeom prst="rect">
            <a:avLst/>
          </a:prstGeom>
        </p:spPr>
        <p:txBody>
          <a:bodyPr wrap="none">
            <a:spAutoFit/>
          </a:bodyPr>
          <a:lstStyle/>
          <a:p>
            <a:r>
              <a:rPr lang="en-US" sz="3600" b="1" dirty="0">
                <a:latin typeface="Courier New" panose="02070309020205020404" pitchFamily="49" charset="0"/>
                <a:cs typeface="Courier New" panose="02070309020205020404" pitchFamily="49" charset="0"/>
              </a:rPr>
              <a:t>+</a:t>
            </a:r>
            <a:endParaRPr lang="en-US" sz="3600" dirty="0"/>
          </a:p>
        </p:txBody>
      </p:sp>
      <p:sp>
        <p:nvSpPr>
          <p:cNvPr id="10" name="Rectangle 9"/>
          <p:cNvSpPr/>
          <p:nvPr/>
        </p:nvSpPr>
        <p:spPr>
          <a:xfrm>
            <a:off x="7611979" y="4689849"/>
            <a:ext cx="461986" cy="646331"/>
          </a:xfrm>
          <a:prstGeom prst="rect">
            <a:avLst/>
          </a:prstGeom>
        </p:spPr>
        <p:txBody>
          <a:bodyPr wrap="none">
            <a:spAutoFit/>
          </a:bodyPr>
          <a:lstStyle/>
          <a:p>
            <a:r>
              <a:rPr lang="en-US" sz="3600" b="1" dirty="0" smtClean="0">
                <a:latin typeface="Courier New" panose="02070309020205020404" pitchFamily="49" charset="0"/>
                <a:cs typeface="Courier New" panose="02070309020205020404" pitchFamily="49" charset="0"/>
              </a:rPr>
              <a:t>o</a:t>
            </a:r>
            <a:endParaRPr lang="en-US" sz="3600" dirty="0"/>
          </a:p>
        </p:txBody>
      </p:sp>
      <p:sp>
        <p:nvSpPr>
          <p:cNvPr id="11" name="Rectangle 10"/>
          <p:cNvSpPr/>
          <p:nvPr/>
        </p:nvSpPr>
        <p:spPr>
          <a:xfrm>
            <a:off x="7616765" y="5295928"/>
            <a:ext cx="461986" cy="646331"/>
          </a:xfrm>
          <a:prstGeom prst="rect">
            <a:avLst/>
          </a:prstGeom>
        </p:spPr>
        <p:txBody>
          <a:bodyPr wrap="none">
            <a:spAutoFit/>
          </a:bodyPr>
          <a:lstStyle/>
          <a:p>
            <a:r>
              <a:rPr lang="en-US" sz="3600" b="1" dirty="0">
                <a:latin typeface="Courier New" panose="02070309020205020404" pitchFamily="49" charset="0"/>
                <a:cs typeface="Courier New" panose="02070309020205020404" pitchFamily="49" charset="0"/>
              </a:rPr>
              <a:t>P</a:t>
            </a:r>
            <a:endParaRPr lang="en-US" sz="3600" dirty="0"/>
          </a:p>
        </p:txBody>
      </p:sp>
      <p:sp>
        <p:nvSpPr>
          <p:cNvPr id="6" name="Rectangle 5"/>
          <p:cNvSpPr/>
          <p:nvPr/>
        </p:nvSpPr>
        <p:spPr>
          <a:xfrm>
            <a:off x="6019800" y="5388260"/>
            <a:ext cx="1261884" cy="461665"/>
          </a:xfrm>
          <a:prstGeom prst="rect">
            <a:avLst/>
          </a:prstGeom>
        </p:spPr>
        <p:txBody>
          <a:bodyPr wrap="none">
            <a:spAutoFit/>
          </a:bodyPr>
          <a:lstStyle/>
          <a:p>
            <a:pPr algn="ctr"/>
            <a:r>
              <a:rPr lang="en-US" dirty="0" err="1" smtClean="0">
                <a:latin typeface="Cambria" panose="02040503050406030204" pitchFamily="18" charset="0"/>
              </a:rPr>
              <a:t>Picobot</a:t>
            </a:r>
            <a:r>
              <a:rPr lang="en-US" dirty="0" smtClean="0">
                <a:latin typeface="Cambria" panose="02040503050406030204" pitchFamily="18" charset="0"/>
              </a:rPr>
              <a:t>:</a:t>
            </a:r>
            <a:endParaRPr lang="en-US" dirty="0"/>
          </a:p>
        </p:txBody>
      </p:sp>
      <p:sp>
        <p:nvSpPr>
          <p:cNvPr id="15" name="Rectangle 14"/>
          <p:cNvSpPr/>
          <p:nvPr/>
        </p:nvSpPr>
        <p:spPr>
          <a:xfrm>
            <a:off x="6061222" y="4841867"/>
            <a:ext cx="1179041" cy="461665"/>
          </a:xfrm>
          <a:prstGeom prst="rect">
            <a:avLst/>
          </a:prstGeom>
        </p:spPr>
        <p:txBody>
          <a:bodyPr wrap="none">
            <a:spAutoFit/>
          </a:bodyPr>
          <a:lstStyle/>
          <a:p>
            <a:pPr algn="ctr"/>
            <a:r>
              <a:rPr lang="en-US" dirty="0" smtClean="0">
                <a:latin typeface="Cambria" panose="02040503050406030204" pitchFamily="18" charset="0"/>
              </a:rPr>
              <a:t>Visited:</a:t>
            </a:r>
            <a:endParaRPr lang="en-US" dirty="0"/>
          </a:p>
        </p:txBody>
      </p:sp>
      <p:sp>
        <p:nvSpPr>
          <p:cNvPr id="16" name="Rectangle 15"/>
          <p:cNvSpPr/>
          <p:nvPr/>
        </p:nvSpPr>
        <p:spPr>
          <a:xfrm>
            <a:off x="6223734" y="4293766"/>
            <a:ext cx="854016" cy="461665"/>
          </a:xfrm>
          <a:prstGeom prst="rect">
            <a:avLst/>
          </a:prstGeom>
        </p:spPr>
        <p:txBody>
          <a:bodyPr wrap="none">
            <a:spAutoFit/>
          </a:bodyPr>
          <a:lstStyle/>
          <a:p>
            <a:pPr algn="ctr"/>
            <a:r>
              <a:rPr lang="en-US" dirty="0" smtClean="0">
                <a:latin typeface="Cambria" panose="02040503050406030204" pitchFamily="18" charset="0"/>
              </a:rPr>
              <a:t>Wall:</a:t>
            </a:r>
            <a:endParaRPr lang="en-US" dirty="0"/>
          </a:p>
        </p:txBody>
      </p:sp>
      <p:sp>
        <p:nvSpPr>
          <p:cNvPr id="9" name="Rectangle 8"/>
          <p:cNvSpPr/>
          <p:nvPr/>
        </p:nvSpPr>
        <p:spPr>
          <a:xfrm>
            <a:off x="629611" y="4477527"/>
            <a:ext cx="3693640" cy="461665"/>
          </a:xfrm>
          <a:prstGeom prst="rect">
            <a:avLst/>
          </a:prstGeom>
        </p:spPr>
        <p:txBody>
          <a:bodyPr wrap="none">
            <a:spAutoFit/>
          </a:bodyPr>
          <a:lstStyle/>
          <a:p>
            <a:pPr lvl="0" algn="ctr"/>
            <a:r>
              <a:rPr lang="en-US" dirty="0" smtClean="0">
                <a:latin typeface="Cambria" panose="02040503050406030204" pitchFamily="18" charset="0"/>
              </a:rPr>
              <a:t>What will </a:t>
            </a:r>
            <a:r>
              <a:rPr lang="en-US" b="1" dirty="0" err="1" smtClean="0">
                <a:solidFill>
                  <a:srgbClr val="000000"/>
                </a:solidFill>
                <a:latin typeface="Courier New" panose="02070309020205020404" pitchFamily="49" charset="0"/>
                <a:cs typeface="Courier New" panose="02070309020205020404" pitchFamily="49" charset="0"/>
              </a:rPr>
              <a:t>self.room</a:t>
            </a:r>
            <a:r>
              <a:rPr lang="en-US" dirty="0" smtClean="0">
                <a:solidFill>
                  <a:srgbClr val="000000"/>
                </a:solidFill>
                <a:latin typeface="Cambria" panose="02040503050406030204" pitchFamily="18" charset="0"/>
              </a:rPr>
              <a:t> be?</a:t>
            </a:r>
            <a:endParaRPr lang="en-US" dirty="0">
              <a:solidFill>
                <a:srgbClr val="000000"/>
              </a:solidFill>
              <a:latin typeface="Cambria" panose="02040503050406030204" pitchFamily="18" charset="0"/>
            </a:endParaRPr>
          </a:p>
        </p:txBody>
      </p:sp>
      <p:cxnSp>
        <p:nvCxnSpPr>
          <p:cNvPr id="14" name="Straight Arrow Connector 13"/>
          <p:cNvCxnSpPr/>
          <p:nvPr/>
        </p:nvCxnSpPr>
        <p:spPr>
          <a:xfrm flipV="1">
            <a:off x="4457631" y="4201434"/>
            <a:ext cx="876369" cy="488415"/>
          </a:xfrm>
          <a:prstGeom prst="straightConnector1">
            <a:avLst/>
          </a:prstGeom>
          <a:ln>
            <a:solidFill>
              <a:srgbClr val="F6890C"/>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rot="20972158">
            <a:off x="1061498" y="5178297"/>
            <a:ext cx="3430023" cy="1200329"/>
          </a:xfrm>
          <a:prstGeom prst="rect">
            <a:avLst/>
          </a:prstGeom>
          <a:solidFill>
            <a:srgbClr val="CCECFF"/>
          </a:solidFill>
        </p:spPr>
        <p:txBody>
          <a:bodyPr wrap="square">
            <a:spAutoFit/>
          </a:bodyPr>
          <a:lstStyle/>
          <a:p>
            <a:pPr algn="ctr"/>
            <a:r>
              <a:rPr lang="en-US" dirty="0" smtClean="0">
                <a:latin typeface="Cambria" panose="02040503050406030204" pitchFamily="18" charset="0"/>
              </a:rPr>
              <a:t>The same as the Connect-Four board's </a:t>
            </a:r>
            <a:r>
              <a:rPr lang="en-US" b="1" dirty="0" err="1" smtClean="0">
                <a:solidFill>
                  <a:srgbClr val="000AF9"/>
                </a:solidFill>
                <a:latin typeface="Courier New" panose="02070309020205020404" pitchFamily="49" charset="0"/>
                <a:cs typeface="Courier New" panose="02070309020205020404" pitchFamily="49" charset="0"/>
              </a:rPr>
              <a:t>self.data</a:t>
            </a:r>
            <a:r>
              <a:rPr lang="en-US" dirty="0" smtClean="0">
                <a:latin typeface="Cambria" panose="02040503050406030204" pitchFamily="18" charset="0"/>
              </a:rPr>
              <a:t>!</a:t>
            </a:r>
            <a:endParaRPr lang="en-US" dirty="0"/>
          </a:p>
        </p:txBody>
      </p:sp>
      <p:sp>
        <p:nvSpPr>
          <p:cNvPr id="7" name="Rectangle 6"/>
          <p:cNvSpPr/>
          <p:nvPr/>
        </p:nvSpPr>
        <p:spPr>
          <a:xfrm rot="852961">
            <a:off x="3198987" y="2817166"/>
            <a:ext cx="2212465" cy="461665"/>
          </a:xfrm>
          <a:prstGeom prst="rect">
            <a:avLst/>
          </a:prstGeom>
          <a:solidFill>
            <a:srgbClr val="CCECFF"/>
          </a:solidFill>
        </p:spPr>
        <p:txBody>
          <a:bodyPr wrap="none">
            <a:spAutoFit/>
          </a:bodyPr>
          <a:lstStyle/>
          <a:p>
            <a:r>
              <a:rPr lang="en-US" b="1" dirty="0" smtClean="0">
                <a:solidFill>
                  <a:srgbClr val="F6890C"/>
                </a:solidFill>
                <a:latin typeface="Courier New" panose="02070309020205020404" pitchFamily="49" charset="0"/>
                <a:cs typeface="Courier New" panose="02070309020205020404" pitchFamily="49" charset="0"/>
              </a:rPr>
              <a:t>class</a:t>
            </a:r>
            <a:r>
              <a:rPr lang="en-US" b="1" dirty="0" smtClean="0">
                <a:solidFill>
                  <a:srgbClr val="000AF9"/>
                </a:solidFill>
                <a:latin typeface="Courier New" panose="02070309020205020404" pitchFamily="49" charset="0"/>
                <a:cs typeface="Courier New" panose="02070309020205020404" pitchFamily="49" charset="0"/>
              </a:rPr>
              <a:t> Board</a:t>
            </a:r>
            <a:endParaRPr lang="en-US" dirty="0"/>
          </a:p>
        </p:txBody>
      </p:sp>
    </p:spTree>
    <p:extLst>
      <p:ext uri="{BB962C8B-B14F-4D97-AF65-F5344CB8AC3E}">
        <p14:creationId xmlns:p14="http://schemas.microsoft.com/office/powerpoint/2010/main" val="34262051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381000" y="1600200"/>
            <a:ext cx="4598987" cy="4754563"/>
          </a:xfrm>
        </p:spPr>
        <p:txBody>
          <a:bodyPr/>
          <a:lstStyle/>
          <a:p>
            <a:pPr eaLnBrk="1" hangingPunct="1">
              <a:buFontTx/>
              <a:buNone/>
            </a:pPr>
            <a:r>
              <a:rPr lang="en-US" altLang="en-US" sz="1800" b="1" dirty="0" smtClean="0">
                <a:solidFill>
                  <a:srgbClr val="009900"/>
                </a:solidFill>
                <a:latin typeface="Courier New" pitchFamily="49" charset="0"/>
              </a:rPr>
              <a:t>Current State:</a:t>
            </a:r>
            <a:r>
              <a:rPr lang="en-US" altLang="en-US" sz="1800" b="1" dirty="0" smtClean="0">
                <a:latin typeface="Courier New" pitchFamily="49" charset="0"/>
              </a:rPr>
              <a:t> 1</a:t>
            </a:r>
          </a:p>
          <a:p>
            <a:pPr eaLnBrk="1" hangingPunct="1">
              <a:buFontTx/>
              <a:buNone/>
            </a:pPr>
            <a:r>
              <a:rPr lang="en-US" altLang="en-US" sz="1800" b="1" dirty="0" smtClean="0">
                <a:solidFill>
                  <a:srgbClr val="A30107"/>
                </a:solidFill>
                <a:latin typeface="Courier New" pitchFamily="49" charset="0"/>
              </a:rPr>
              <a:t>Current Rule:</a:t>
            </a:r>
            <a:r>
              <a:rPr lang="en-US" altLang="en-US" sz="1800" b="1" dirty="0" smtClean="0">
                <a:latin typeface="Courier New" pitchFamily="49" charset="0"/>
              </a:rPr>
              <a:t>  1 N*W* -&gt; X 2</a:t>
            </a:r>
          </a:p>
          <a:p>
            <a:pPr eaLnBrk="1" hangingPunct="1">
              <a:buFontTx/>
              <a:buNone/>
            </a:pPr>
            <a:endParaRPr lang="en-US" altLang="en-US" sz="1800" b="1" dirty="0" smtClean="0">
              <a:latin typeface="Courier New" pitchFamily="49" charset="0"/>
            </a:endParaRPr>
          </a:p>
          <a:p>
            <a:pPr eaLnBrk="1" hangingPunct="1">
              <a:lnSpc>
                <a:spcPts val="1400"/>
              </a:lnSpc>
              <a:buFontTx/>
              <a:buNone/>
            </a:pPr>
            <a:r>
              <a:rPr lang="en-US" altLang="en-US" sz="2400" b="1" dirty="0" smtClean="0">
                <a:solidFill>
                  <a:srgbClr val="000AF9"/>
                </a:solidFill>
                <a:latin typeface="Courier New" pitchFamily="49" charset="0"/>
              </a:rPr>
              <a:t>++++++++++</a:t>
            </a:r>
          </a:p>
          <a:p>
            <a:pPr eaLnBrk="1" hangingPunct="1">
              <a:lnSpc>
                <a:spcPts val="1400"/>
              </a:lnSpc>
              <a:buFontTx/>
              <a:buNone/>
            </a:pPr>
            <a:r>
              <a:rPr lang="en-US" altLang="en-US" sz="2400" b="1" dirty="0" smtClean="0">
                <a:solidFill>
                  <a:srgbClr val="000AF9"/>
                </a:solidFill>
                <a:latin typeface="Courier New" pitchFamily="49" charset="0"/>
              </a:rPr>
              <a:t>+</a:t>
            </a:r>
            <a:r>
              <a:rPr lang="en-US" altLang="en-US" sz="2400" b="1" dirty="0" smtClean="0">
                <a:solidFill>
                  <a:schemeClr val="bg1">
                    <a:lumMod val="65000"/>
                  </a:schemeClr>
                </a:solidFill>
                <a:latin typeface="Courier New" pitchFamily="49" charset="0"/>
              </a:rPr>
              <a:t>o</a:t>
            </a:r>
            <a:r>
              <a:rPr lang="en-US" altLang="en-US" sz="2400" b="1" dirty="0" smtClean="0">
                <a:solidFill>
                  <a:srgbClr val="000AF9"/>
                </a:solidFill>
                <a:latin typeface="Courier New" pitchFamily="49" charset="0"/>
              </a:rPr>
              <a:t>++</a:t>
            </a:r>
            <a:r>
              <a:rPr lang="en-US" altLang="en-US" sz="2400" b="1" dirty="0" err="1" smtClean="0">
                <a:solidFill>
                  <a:schemeClr val="bg1">
                    <a:lumMod val="65000"/>
                  </a:schemeClr>
                </a:solidFill>
                <a:latin typeface="Courier New" pitchFamily="49" charset="0"/>
              </a:rPr>
              <a:t>o</a:t>
            </a:r>
            <a:r>
              <a:rPr lang="en-US" altLang="en-US" sz="2400" b="1" dirty="0" err="1" smtClean="0">
                <a:solidFill>
                  <a:srgbClr val="000AF9"/>
                </a:solidFill>
                <a:latin typeface="Courier New" pitchFamily="49" charset="0"/>
              </a:rPr>
              <a:t>+</a:t>
            </a:r>
            <a:r>
              <a:rPr lang="en-US" altLang="en-US" sz="2400" b="1" dirty="0" err="1" smtClean="0">
                <a:solidFill>
                  <a:schemeClr val="bg1">
                    <a:lumMod val="65000"/>
                  </a:schemeClr>
                </a:solidFill>
                <a:latin typeface="Courier New" pitchFamily="49" charset="0"/>
              </a:rPr>
              <a:t>o</a:t>
            </a:r>
            <a:r>
              <a:rPr lang="en-US" altLang="en-US" sz="2400" b="1" dirty="0" smtClean="0">
                <a:solidFill>
                  <a:srgbClr val="000AF9"/>
                </a:solidFill>
                <a:latin typeface="Courier New" pitchFamily="49" charset="0"/>
              </a:rPr>
              <a:t>+++</a:t>
            </a:r>
          </a:p>
          <a:p>
            <a:pPr eaLnBrk="1" hangingPunct="1">
              <a:lnSpc>
                <a:spcPts val="1400"/>
              </a:lnSpc>
              <a:buFontTx/>
              <a:buNone/>
            </a:pPr>
            <a:r>
              <a:rPr lang="en-US" altLang="en-US" sz="2400" b="1" dirty="0" smtClean="0">
                <a:solidFill>
                  <a:srgbClr val="000AF9"/>
                </a:solidFill>
                <a:latin typeface="Courier New" pitchFamily="49" charset="0"/>
              </a:rPr>
              <a:t>+</a:t>
            </a:r>
            <a:r>
              <a:rPr lang="en-US" altLang="en-US" sz="2400" b="1" dirty="0" err="1" smtClean="0">
                <a:solidFill>
                  <a:schemeClr val="bg1">
                    <a:lumMod val="65000"/>
                  </a:schemeClr>
                </a:solidFill>
                <a:latin typeface="Courier New" pitchFamily="49" charset="0"/>
              </a:rPr>
              <a:t>oooooo</a:t>
            </a:r>
            <a:r>
              <a:rPr lang="en-US" altLang="en-US" sz="2400" b="1" dirty="0" smtClean="0">
                <a:solidFill>
                  <a:srgbClr val="000AF9"/>
                </a:solidFill>
                <a:latin typeface="Courier New" pitchFamily="49" charset="0"/>
              </a:rPr>
              <a:t> ++</a:t>
            </a:r>
          </a:p>
          <a:p>
            <a:pPr eaLnBrk="1" hangingPunct="1">
              <a:lnSpc>
                <a:spcPts val="1400"/>
              </a:lnSpc>
              <a:buFontTx/>
              <a:buNone/>
            </a:pPr>
            <a:r>
              <a:rPr lang="en-US" altLang="en-US" sz="2400" b="1" dirty="0" smtClean="0">
                <a:solidFill>
                  <a:srgbClr val="000AF9"/>
                </a:solidFill>
                <a:latin typeface="Courier New" pitchFamily="49" charset="0"/>
              </a:rPr>
              <a:t>++++</a:t>
            </a:r>
            <a:r>
              <a:rPr lang="en-US" altLang="en-US" sz="2400" b="1" dirty="0" smtClean="0">
                <a:solidFill>
                  <a:schemeClr val="bg1">
                    <a:lumMod val="65000"/>
                  </a:schemeClr>
                </a:solidFill>
                <a:latin typeface="Courier New" pitchFamily="49" charset="0"/>
              </a:rPr>
              <a:t>o</a:t>
            </a:r>
            <a:r>
              <a:rPr lang="en-US" altLang="en-US" sz="2400" b="1" dirty="0" smtClean="0">
                <a:solidFill>
                  <a:srgbClr val="000AF9"/>
                </a:solidFill>
                <a:latin typeface="Courier New" pitchFamily="49" charset="0"/>
              </a:rPr>
              <a:t>++  +</a:t>
            </a:r>
          </a:p>
          <a:p>
            <a:pPr eaLnBrk="1" hangingPunct="1">
              <a:lnSpc>
                <a:spcPts val="1400"/>
              </a:lnSpc>
              <a:buFontTx/>
              <a:buNone/>
            </a:pPr>
            <a:r>
              <a:rPr lang="en-US" altLang="en-US" sz="2400" b="1" dirty="0" smtClean="0">
                <a:solidFill>
                  <a:srgbClr val="000AF9"/>
                </a:solidFill>
                <a:latin typeface="Courier New" pitchFamily="49" charset="0"/>
              </a:rPr>
              <a:t>+</a:t>
            </a:r>
            <a:r>
              <a:rPr lang="en-US" altLang="en-US" sz="2400" b="1" dirty="0" err="1" smtClean="0">
                <a:solidFill>
                  <a:schemeClr val="bg1">
                    <a:lumMod val="65000"/>
                  </a:schemeClr>
                </a:solidFill>
                <a:latin typeface="Courier New" pitchFamily="49" charset="0"/>
              </a:rPr>
              <a:t>oooo</a:t>
            </a:r>
            <a:r>
              <a:rPr lang="en-US" altLang="en-US" sz="2400" b="1" dirty="0" smtClean="0">
                <a:solidFill>
                  <a:srgbClr val="000AF9"/>
                </a:solidFill>
                <a:latin typeface="Courier New" pitchFamily="49" charset="0"/>
              </a:rPr>
              <a:t>+++++</a:t>
            </a:r>
          </a:p>
          <a:p>
            <a:pPr eaLnBrk="1" hangingPunct="1">
              <a:lnSpc>
                <a:spcPts val="1400"/>
              </a:lnSpc>
              <a:buFontTx/>
              <a:buNone/>
            </a:pPr>
            <a:r>
              <a:rPr lang="en-US" altLang="en-US" sz="2400" b="1" dirty="0" smtClean="0">
                <a:solidFill>
                  <a:srgbClr val="000AF9"/>
                </a:solidFill>
                <a:latin typeface="Courier New" pitchFamily="49" charset="0"/>
              </a:rPr>
              <a:t>++++</a:t>
            </a:r>
            <a:r>
              <a:rPr lang="en-US" altLang="en-US" sz="2400" b="1" dirty="0" smtClean="0">
                <a:solidFill>
                  <a:schemeClr val="bg1">
                    <a:lumMod val="65000"/>
                  </a:schemeClr>
                </a:solidFill>
                <a:latin typeface="Courier New" pitchFamily="49" charset="0"/>
              </a:rPr>
              <a:t>o</a:t>
            </a:r>
            <a:r>
              <a:rPr lang="en-US" altLang="en-US" sz="2400" b="1" dirty="0" smtClean="0">
                <a:solidFill>
                  <a:srgbClr val="000AF9"/>
                </a:solidFill>
                <a:latin typeface="Courier New" pitchFamily="49" charset="0"/>
              </a:rPr>
              <a:t>    +</a:t>
            </a:r>
          </a:p>
          <a:p>
            <a:pPr eaLnBrk="1" hangingPunct="1">
              <a:lnSpc>
                <a:spcPts val="1400"/>
              </a:lnSpc>
              <a:buFontTx/>
              <a:buNone/>
            </a:pPr>
            <a:r>
              <a:rPr lang="en-US" altLang="en-US" sz="2400" b="1" dirty="0" smtClean="0">
                <a:solidFill>
                  <a:srgbClr val="000AF9"/>
                </a:solidFill>
                <a:latin typeface="Courier New" pitchFamily="49" charset="0"/>
              </a:rPr>
              <a:t>+</a:t>
            </a:r>
            <a:r>
              <a:rPr lang="en-US" altLang="en-US" sz="2400" b="1" dirty="0" err="1" smtClean="0">
                <a:solidFill>
                  <a:schemeClr val="bg1">
                    <a:lumMod val="65000"/>
                  </a:schemeClr>
                </a:solidFill>
                <a:latin typeface="Courier New" pitchFamily="49" charset="0"/>
              </a:rPr>
              <a:t>oooo</a:t>
            </a:r>
            <a:r>
              <a:rPr lang="en-US" altLang="en-US" sz="2400" b="1" dirty="0" smtClean="0">
                <a:solidFill>
                  <a:srgbClr val="000AF9"/>
                </a:solidFill>
                <a:latin typeface="Courier New" pitchFamily="49" charset="0"/>
              </a:rPr>
              <a:t>+++ +</a:t>
            </a:r>
          </a:p>
          <a:p>
            <a:pPr eaLnBrk="1" hangingPunct="1">
              <a:lnSpc>
                <a:spcPts val="1400"/>
              </a:lnSpc>
              <a:buFontTx/>
              <a:buNone/>
            </a:pPr>
            <a:r>
              <a:rPr lang="en-US" altLang="en-US" sz="2400" b="1" dirty="0" smtClean="0">
                <a:solidFill>
                  <a:srgbClr val="000AF9"/>
                </a:solidFill>
                <a:latin typeface="Courier New" pitchFamily="49" charset="0"/>
              </a:rPr>
              <a:t>++++</a:t>
            </a:r>
            <a:r>
              <a:rPr lang="en-US" altLang="en-US" sz="2400" b="1" dirty="0" smtClean="0">
                <a:solidFill>
                  <a:schemeClr val="bg1">
                    <a:lumMod val="65000"/>
                  </a:schemeClr>
                </a:solidFill>
                <a:latin typeface="Courier New" pitchFamily="49" charset="0"/>
              </a:rPr>
              <a:t>o</a:t>
            </a:r>
            <a:r>
              <a:rPr lang="en-US" altLang="en-US" sz="2400" b="1" dirty="0" smtClean="0">
                <a:solidFill>
                  <a:srgbClr val="000AF9"/>
                </a:solidFill>
                <a:latin typeface="Courier New" pitchFamily="49" charset="0"/>
              </a:rPr>
              <a:t>+++++</a:t>
            </a:r>
          </a:p>
          <a:p>
            <a:pPr eaLnBrk="1" hangingPunct="1">
              <a:lnSpc>
                <a:spcPts val="1400"/>
              </a:lnSpc>
              <a:buFontTx/>
              <a:buNone/>
            </a:pPr>
            <a:r>
              <a:rPr lang="en-US" altLang="en-US" sz="2400" b="1" dirty="0" smtClean="0">
                <a:solidFill>
                  <a:srgbClr val="000AF9"/>
                </a:solidFill>
                <a:latin typeface="Courier New" pitchFamily="49" charset="0"/>
              </a:rPr>
              <a:t>+</a:t>
            </a:r>
            <a:r>
              <a:rPr lang="en-US" altLang="en-US" sz="2400" b="1" dirty="0" err="1">
                <a:solidFill>
                  <a:srgbClr val="009900"/>
                </a:solidFill>
                <a:latin typeface="Courier New" pitchFamily="49" charset="0"/>
              </a:rPr>
              <a:t>P</a:t>
            </a:r>
            <a:r>
              <a:rPr lang="en-US" altLang="en-US" sz="2400" b="1" dirty="0" err="1" smtClean="0">
                <a:solidFill>
                  <a:schemeClr val="bg1">
                    <a:lumMod val="65000"/>
                  </a:schemeClr>
                </a:solidFill>
                <a:latin typeface="Courier New" pitchFamily="49" charset="0"/>
              </a:rPr>
              <a:t>ooo</a:t>
            </a:r>
            <a:r>
              <a:rPr lang="en-US" altLang="en-US" sz="2400" b="1" dirty="0" smtClean="0">
                <a:solidFill>
                  <a:srgbClr val="000AF9"/>
                </a:solidFill>
                <a:latin typeface="Courier New" pitchFamily="49" charset="0"/>
              </a:rPr>
              <a:t>    +</a:t>
            </a:r>
          </a:p>
          <a:p>
            <a:pPr eaLnBrk="1" hangingPunct="1">
              <a:lnSpc>
                <a:spcPts val="1400"/>
              </a:lnSpc>
              <a:buFontTx/>
              <a:buNone/>
            </a:pPr>
            <a:r>
              <a:rPr lang="en-US" altLang="en-US" sz="2400" b="1" dirty="0" smtClean="0">
                <a:solidFill>
                  <a:srgbClr val="000AF9"/>
                </a:solidFill>
                <a:latin typeface="Courier New" pitchFamily="49" charset="0"/>
              </a:rPr>
              <a:t>++++++++++</a:t>
            </a:r>
            <a:endParaRPr lang="en-US" altLang="en-US" sz="1800" b="1" dirty="0" smtClean="0">
              <a:solidFill>
                <a:srgbClr val="000AF9"/>
              </a:solidFill>
              <a:latin typeface="Courier New" pitchFamily="49" charset="0"/>
            </a:endParaRPr>
          </a:p>
          <a:p>
            <a:pPr eaLnBrk="1" hangingPunct="1"/>
            <a:endParaRPr lang="en-US" altLang="en-US" sz="1200" dirty="0" smtClean="0">
              <a:latin typeface="Courier New" pitchFamily="49" charset="0"/>
            </a:endParaRPr>
          </a:p>
        </p:txBody>
      </p:sp>
      <p:sp>
        <p:nvSpPr>
          <p:cNvPr id="49155" name="Rectangle 5"/>
          <p:cNvSpPr>
            <a:spLocks noChangeArrowheads="1"/>
          </p:cNvSpPr>
          <p:nvPr/>
        </p:nvSpPr>
        <p:spPr bwMode="auto">
          <a:xfrm>
            <a:off x="2209800" y="247650"/>
            <a:ext cx="466679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4200" dirty="0">
                <a:solidFill>
                  <a:srgbClr val="000000"/>
                </a:solidFill>
                <a:latin typeface="Cambria" panose="02040503050406030204" pitchFamily="18" charset="0"/>
              </a:rPr>
              <a:t>The </a:t>
            </a:r>
            <a:r>
              <a:rPr lang="en-US" altLang="en-US" sz="4200" dirty="0" err="1">
                <a:solidFill>
                  <a:srgbClr val="000000"/>
                </a:solidFill>
                <a:latin typeface="Cambria" panose="02040503050406030204" pitchFamily="18" charset="0"/>
              </a:rPr>
              <a:t>Picobot</a:t>
            </a:r>
            <a:r>
              <a:rPr lang="en-US" altLang="en-US" sz="4200" dirty="0">
                <a:solidFill>
                  <a:srgbClr val="000000"/>
                </a:solidFill>
                <a:latin typeface="Cambria" panose="02040503050406030204" pitchFamily="18" charset="0"/>
              </a:rPr>
              <a:t> project</a:t>
            </a:r>
          </a:p>
        </p:txBody>
      </p:sp>
      <p:sp>
        <p:nvSpPr>
          <p:cNvPr id="49156" name="Rectangle 9"/>
          <p:cNvSpPr>
            <a:spLocks noChangeArrowheads="1"/>
          </p:cNvSpPr>
          <p:nvPr/>
        </p:nvSpPr>
        <p:spPr bwMode="auto">
          <a:xfrm>
            <a:off x="5243526" y="2023420"/>
            <a:ext cx="3352800" cy="1077218"/>
          </a:xfrm>
          <a:prstGeom prst="rect">
            <a:avLst/>
          </a:prstGeom>
          <a:solidFill>
            <a:srgbClr val="CCECFF"/>
          </a:solidFill>
          <a:ln w="9525">
            <a:noFill/>
            <a:miter lim="800000"/>
            <a:headEnd/>
            <a:tailEnd/>
          </a:ln>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3200" dirty="0" smtClean="0">
                <a:solidFill>
                  <a:srgbClr val="000000"/>
                </a:solidFill>
                <a:latin typeface="Cambria" panose="02040503050406030204" pitchFamily="18" charset="0"/>
              </a:rPr>
              <a:t>First, build an </a:t>
            </a:r>
            <a:r>
              <a:rPr lang="en-US" altLang="en-US" sz="3200" b="1" i="1" dirty="0" smtClean="0">
                <a:solidFill>
                  <a:srgbClr val="000000"/>
                </a:solidFill>
                <a:latin typeface="Cambria" panose="02040503050406030204" pitchFamily="18" charset="0"/>
              </a:rPr>
              <a:t>ASCII simulation</a:t>
            </a:r>
            <a:endParaRPr lang="en-US" altLang="en-US" sz="3200" dirty="0">
              <a:solidFill>
                <a:srgbClr val="000000"/>
              </a:solidFill>
              <a:latin typeface="Cambria" panose="02040503050406030204" pitchFamily="18" charset="0"/>
            </a:endParaRPr>
          </a:p>
        </p:txBody>
      </p:sp>
      <p:sp>
        <p:nvSpPr>
          <p:cNvPr id="49157" name="Line 10"/>
          <p:cNvSpPr>
            <a:spLocks noChangeShapeType="1"/>
          </p:cNvSpPr>
          <p:nvPr/>
        </p:nvSpPr>
        <p:spPr bwMode="auto">
          <a:xfrm flipH="1" flipV="1">
            <a:off x="782052" y="4812632"/>
            <a:ext cx="968370" cy="673768"/>
          </a:xfrm>
          <a:prstGeom prst="line">
            <a:avLst/>
          </a:prstGeom>
          <a:noFill/>
          <a:ln w="19050">
            <a:solidFill>
              <a:srgbClr val="00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9158" name="Line 11"/>
          <p:cNvSpPr>
            <a:spLocks noChangeShapeType="1"/>
          </p:cNvSpPr>
          <p:nvPr/>
        </p:nvSpPr>
        <p:spPr bwMode="auto">
          <a:xfrm flipH="1" flipV="1">
            <a:off x="1750423" y="2899954"/>
            <a:ext cx="1136468" cy="10450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9159" name="Text Box 12"/>
          <p:cNvSpPr txBox="1">
            <a:spLocks noChangeArrowheads="1"/>
          </p:cNvSpPr>
          <p:nvPr/>
        </p:nvSpPr>
        <p:spPr bwMode="auto">
          <a:xfrm>
            <a:off x="2819400" y="2730991"/>
            <a:ext cx="13244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dirty="0" err="1">
                <a:solidFill>
                  <a:srgbClr val="000000"/>
                </a:solidFill>
                <a:latin typeface="Cambria" panose="02040503050406030204" pitchFamily="18" charset="0"/>
              </a:rPr>
              <a:t>Picobot</a:t>
            </a:r>
            <a:r>
              <a:rPr lang="en-US" altLang="en-US" dirty="0">
                <a:solidFill>
                  <a:srgbClr val="000000"/>
                </a:solidFill>
                <a:latin typeface="Cambria" panose="02040503050406030204" pitchFamily="18" charset="0"/>
              </a:rPr>
              <a:t> started here…</a:t>
            </a:r>
          </a:p>
        </p:txBody>
      </p:sp>
      <p:sp>
        <p:nvSpPr>
          <p:cNvPr id="49160" name="Text Box 13"/>
          <p:cNvSpPr txBox="1">
            <a:spLocks noChangeArrowheads="1"/>
          </p:cNvSpPr>
          <p:nvPr/>
        </p:nvSpPr>
        <p:spPr bwMode="auto">
          <a:xfrm>
            <a:off x="1730828" y="5287101"/>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dirty="0">
                <a:solidFill>
                  <a:srgbClr val="009900"/>
                </a:solidFill>
                <a:latin typeface="Cambria" panose="02040503050406030204" pitchFamily="18" charset="0"/>
              </a:rPr>
              <a:t>and is now here…</a:t>
            </a:r>
          </a:p>
        </p:txBody>
      </p:sp>
      <p:sp>
        <p:nvSpPr>
          <p:cNvPr id="23" name="Rectangle 24"/>
          <p:cNvSpPr>
            <a:spLocks noChangeArrowheads="1"/>
          </p:cNvSpPr>
          <p:nvPr/>
        </p:nvSpPr>
        <p:spPr bwMode="auto">
          <a:xfrm>
            <a:off x="76200" y="6350913"/>
            <a:ext cx="2194449" cy="430887"/>
          </a:xfrm>
          <a:prstGeom prst="rect">
            <a:avLst/>
          </a:prstGeom>
          <a:solidFill>
            <a:schemeClr val="bg1"/>
          </a:solidFill>
          <a:ln>
            <a:noFill/>
          </a:ln>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100" b="1" dirty="0" smtClean="0">
                <a:solidFill>
                  <a:srgbClr val="000000"/>
                </a:solidFill>
                <a:latin typeface="Calibri" panose="020F0502020204030204" pitchFamily="34" charset="0"/>
              </a:rPr>
              <a:t>Your </a:t>
            </a:r>
            <a:r>
              <a:rPr lang="en-US" altLang="en-US" sz="1100" b="1" dirty="0">
                <a:solidFill>
                  <a:srgbClr val="000000"/>
                </a:solidFill>
                <a:latin typeface="Calibri" panose="020F0502020204030204" pitchFamily="34" charset="0"/>
              </a:rPr>
              <a:t>a</a:t>
            </a:r>
            <a:r>
              <a:rPr lang="en-US" altLang="en-US" sz="1100" b="1" dirty="0" smtClean="0">
                <a:solidFill>
                  <a:srgbClr val="000000"/>
                </a:solidFill>
                <a:latin typeface="Calibri" panose="020F0502020204030204" pitchFamily="34" charset="0"/>
              </a:rPr>
              <a:t>ctual ASCII is likely to be more monochromatic!</a:t>
            </a:r>
            <a:endParaRPr lang="en-US" altLang="en-US" sz="1100" b="1" dirty="0">
              <a:solidFill>
                <a:srgbClr val="000000"/>
              </a:solidFill>
              <a:latin typeface="Calibri" panose="020F0502020204030204" pitchFamily="34" charset="0"/>
            </a:endParaRPr>
          </a:p>
        </p:txBody>
      </p:sp>
      <p:sp>
        <p:nvSpPr>
          <p:cNvPr id="10" name="Rectangle 9"/>
          <p:cNvSpPr>
            <a:spLocks noChangeArrowheads="1"/>
          </p:cNvSpPr>
          <p:nvPr/>
        </p:nvSpPr>
        <p:spPr bwMode="auto">
          <a:xfrm rot="20892387">
            <a:off x="5299983" y="3726181"/>
            <a:ext cx="3352800" cy="584775"/>
          </a:xfrm>
          <a:prstGeom prst="rect">
            <a:avLst/>
          </a:prstGeom>
          <a:solidFill>
            <a:srgbClr val="FFCC99"/>
          </a:solidFill>
          <a:ln w="9525">
            <a:noFill/>
            <a:miter lim="800000"/>
            <a:headEnd/>
            <a:tailEnd/>
          </a:ln>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3200" dirty="0" smtClean="0">
                <a:solidFill>
                  <a:srgbClr val="000000"/>
                </a:solidFill>
                <a:latin typeface="Cambria" panose="02040503050406030204" pitchFamily="18" charset="0"/>
              </a:rPr>
              <a:t>then, </a:t>
            </a:r>
            <a:r>
              <a:rPr lang="en-US" altLang="en-US" sz="3200" b="1" i="1" dirty="0" smtClean="0">
                <a:solidFill>
                  <a:srgbClr val="000000"/>
                </a:solidFill>
                <a:latin typeface="Cambria" panose="02040503050406030204" pitchFamily="18" charset="0"/>
              </a:rPr>
              <a:t>evolve </a:t>
            </a:r>
            <a:r>
              <a:rPr lang="en-US" altLang="en-US" sz="3200" dirty="0" smtClean="0">
                <a:solidFill>
                  <a:srgbClr val="000000"/>
                </a:solidFill>
                <a:latin typeface="Cambria" panose="02040503050406030204" pitchFamily="18" charset="0"/>
              </a:rPr>
              <a:t>it…</a:t>
            </a:r>
            <a:endParaRPr lang="en-US" altLang="en-US" sz="3200" dirty="0">
              <a:solidFill>
                <a:srgbClr val="000000"/>
              </a:solidFill>
              <a:latin typeface="Cambria" panose="02040503050406030204" pitchFamily="18" charset="0"/>
            </a:endParaRPr>
          </a:p>
        </p:txBody>
      </p:sp>
      <p:sp>
        <p:nvSpPr>
          <p:cNvPr id="11" name="Rectangle 10"/>
          <p:cNvSpPr/>
          <p:nvPr/>
        </p:nvSpPr>
        <p:spPr>
          <a:xfrm>
            <a:off x="5057272" y="6436896"/>
            <a:ext cx="3990475" cy="369332"/>
          </a:xfrm>
          <a:prstGeom prst="rect">
            <a:avLst/>
          </a:prstGeom>
        </p:spPr>
        <p:txBody>
          <a:bodyPr wrap="square">
            <a:spAutoFit/>
          </a:bodyPr>
          <a:lstStyle/>
          <a:p>
            <a:pPr algn="r" fontAlgn="auto">
              <a:spcBef>
                <a:spcPts val="0"/>
              </a:spcBef>
              <a:spcAft>
                <a:spcPts val="0"/>
              </a:spcAft>
            </a:pPr>
            <a:r>
              <a:rPr lang="en-US" sz="900" dirty="0">
                <a:solidFill>
                  <a:srgbClr val="000000"/>
                </a:solidFill>
                <a:latin typeface="Calibri" panose="020F0502020204030204" pitchFamily="34" charset="0"/>
                <a:ea typeface="+mn-ea"/>
              </a:rPr>
              <a:t>http://rednuht.org/genetic_cars_2/     or    http://boxcar2d.com/</a:t>
            </a:r>
          </a:p>
          <a:p>
            <a:pPr algn="r" fontAlgn="auto">
              <a:spcBef>
                <a:spcPts val="0"/>
              </a:spcBef>
              <a:spcAft>
                <a:spcPts val="0"/>
              </a:spcAft>
            </a:pPr>
            <a:r>
              <a:rPr lang="en-US" sz="900" dirty="0" smtClean="0">
                <a:solidFill>
                  <a:srgbClr val="000000"/>
                </a:solidFill>
                <a:latin typeface="Calibri" panose="020F0502020204030204" pitchFamily="34" charset="0"/>
                <a:ea typeface="+mn-ea"/>
              </a:rPr>
              <a:t>Box2d: https</a:t>
            </a:r>
            <a:r>
              <a:rPr lang="en-US" sz="900" dirty="0">
                <a:solidFill>
                  <a:srgbClr val="000000"/>
                </a:solidFill>
                <a:latin typeface="Calibri" panose="020F0502020204030204" pitchFamily="34" charset="0"/>
                <a:ea typeface="+mn-ea"/>
              </a:rPr>
              <a:t>://www.youtube.com/watch?v=uxourrlPlf8</a:t>
            </a:r>
          </a:p>
        </p:txBody>
      </p:sp>
      <p:sp>
        <p:nvSpPr>
          <p:cNvPr id="2" name="Rectangle 1"/>
          <p:cNvSpPr/>
          <p:nvPr/>
        </p:nvSpPr>
        <p:spPr>
          <a:xfrm>
            <a:off x="5715000" y="4532293"/>
            <a:ext cx="3308684" cy="954107"/>
          </a:xfrm>
          <a:prstGeom prst="rect">
            <a:avLst/>
          </a:prstGeom>
        </p:spPr>
        <p:txBody>
          <a:bodyPr wrap="square">
            <a:spAutoFit/>
          </a:bodyPr>
          <a:lstStyle/>
          <a:p>
            <a:pPr algn="ctr" fontAlgn="auto">
              <a:spcBef>
                <a:spcPts val="0"/>
              </a:spcBef>
              <a:spcAft>
                <a:spcPts val="0"/>
              </a:spcAft>
            </a:pPr>
            <a:r>
              <a:rPr lang="en-US" altLang="en-US" sz="2800" b="1" dirty="0" smtClean="0">
                <a:solidFill>
                  <a:srgbClr val="CC3300"/>
                </a:solidFill>
                <a:latin typeface="Cambria" panose="02040503050406030204" pitchFamily="18" charset="0"/>
                <a:ea typeface="+mn-ea"/>
              </a:rPr>
              <a:t>with your own genetic algorithm</a:t>
            </a:r>
            <a:endParaRPr lang="en-US" sz="2800" b="1" dirty="0">
              <a:solidFill>
                <a:srgbClr val="CC3300"/>
              </a:solidFill>
              <a:latin typeface="Arial"/>
              <a:ea typeface="+mn-ea"/>
            </a:endParaRPr>
          </a:p>
        </p:txBody>
      </p:sp>
    </p:spTree>
    <p:extLst>
      <p:ext uri="{BB962C8B-B14F-4D97-AF65-F5344CB8AC3E}">
        <p14:creationId xmlns:p14="http://schemas.microsoft.com/office/powerpoint/2010/main" val="36601077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24"/>
          <p:cNvSpPr txBox="1">
            <a:spLocks noChangeArrowheads="1"/>
          </p:cNvSpPr>
          <p:nvPr/>
        </p:nvSpPr>
        <p:spPr bwMode="auto">
          <a:xfrm>
            <a:off x="1036638" y="152400"/>
            <a:ext cx="718343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200" dirty="0" smtClean="0">
                <a:solidFill>
                  <a:srgbClr val="000000"/>
                </a:solidFill>
                <a:latin typeface="Cambria" panose="02040503050406030204" pitchFamily="18" charset="0"/>
              </a:rPr>
              <a:t>Program </a:t>
            </a:r>
            <a:r>
              <a:rPr lang="en-US" altLang="en-US" sz="4200" b="1" i="1" dirty="0">
                <a:solidFill>
                  <a:srgbClr val="000000"/>
                </a:solidFill>
                <a:latin typeface="Cambria" panose="02040503050406030204" pitchFamily="18" charset="0"/>
              </a:rPr>
              <a:t>evolution</a:t>
            </a:r>
            <a:endParaRPr lang="en-US" altLang="en-US" sz="4200" b="1" dirty="0">
              <a:solidFill>
                <a:srgbClr val="000000"/>
              </a:solidFill>
              <a:latin typeface="Cambria" panose="02040503050406030204" pitchFamily="18" charset="0"/>
            </a:endParaRPr>
          </a:p>
        </p:txBody>
      </p:sp>
      <p:pic>
        <p:nvPicPr>
          <p:cNvPr id="50181" name="Picture 1" descr="Screen shot 2011-11-22 at 8.09.15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33600"/>
            <a:ext cx="39322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2" descr="Screen shot 2011-11-22 at 8.08.44 AM.png"/>
          <p:cNvPicPr>
            <a:picLocks noChangeAspect="1"/>
          </p:cNvPicPr>
          <p:nvPr/>
        </p:nvPicPr>
        <p:blipFill>
          <a:blip r:embed="rId4">
            <a:extLst>
              <a:ext uri="{28A0092B-C50C-407E-A947-70E740481C1C}">
                <a14:useLocalDpi xmlns:a14="http://schemas.microsoft.com/office/drawing/2010/main" val="0"/>
              </a:ext>
            </a:extLst>
          </a:blip>
          <a:srcRect b="4491"/>
          <a:stretch>
            <a:fillRect/>
          </a:stretch>
        </p:blipFill>
        <p:spPr bwMode="auto">
          <a:xfrm>
            <a:off x="4876800" y="2133600"/>
            <a:ext cx="3992563"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Rectangle 3"/>
          <p:cNvSpPr>
            <a:spLocks noChangeArrowheads="1"/>
          </p:cNvSpPr>
          <p:nvPr/>
        </p:nvSpPr>
        <p:spPr bwMode="auto">
          <a:xfrm>
            <a:off x="810954" y="2590800"/>
            <a:ext cx="14324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800" b="1" dirty="0">
                <a:solidFill>
                  <a:srgbClr val="000000"/>
                </a:solidFill>
                <a:latin typeface="Cambria" pitchFamily="18" charset="0"/>
              </a:rPr>
              <a:t>program p1</a:t>
            </a:r>
          </a:p>
          <a:p>
            <a:pPr algn="ctr" eaLnBrk="1" hangingPunct="1"/>
            <a:r>
              <a:rPr lang="en-US" altLang="en-US" sz="1800" b="1" dirty="0" smtClean="0">
                <a:solidFill>
                  <a:srgbClr val="000AF9"/>
                </a:solidFill>
                <a:latin typeface="Cambria" pitchFamily="18" charset="0"/>
              </a:rPr>
              <a:t>  </a:t>
            </a:r>
            <a:endParaRPr lang="en-US" altLang="en-US" sz="1800" b="1" dirty="0">
              <a:solidFill>
                <a:srgbClr val="000AF9"/>
              </a:solidFill>
            </a:endParaRPr>
          </a:p>
        </p:txBody>
      </p:sp>
      <p:sp>
        <p:nvSpPr>
          <p:cNvPr id="50184" name="Rectangle 22"/>
          <p:cNvSpPr>
            <a:spLocks noChangeArrowheads="1"/>
          </p:cNvSpPr>
          <p:nvPr/>
        </p:nvSpPr>
        <p:spPr bwMode="auto">
          <a:xfrm>
            <a:off x="5361522" y="3886200"/>
            <a:ext cx="14324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800" b="1" dirty="0">
                <a:solidFill>
                  <a:srgbClr val="000000"/>
                </a:solidFill>
                <a:latin typeface="Cambria" pitchFamily="18" charset="0"/>
              </a:rPr>
              <a:t>program p2</a:t>
            </a:r>
          </a:p>
          <a:p>
            <a:pPr algn="ctr" eaLnBrk="1" hangingPunct="1"/>
            <a:r>
              <a:rPr lang="en-US" altLang="en-US" sz="1800" b="1" dirty="0" smtClean="0">
                <a:solidFill>
                  <a:srgbClr val="000AF9"/>
                </a:solidFill>
                <a:latin typeface="Cambria" pitchFamily="18" charset="0"/>
              </a:rPr>
              <a:t>  </a:t>
            </a:r>
            <a:endParaRPr lang="en-US" altLang="en-US" sz="1800" b="1" dirty="0">
              <a:solidFill>
                <a:srgbClr val="000AF9"/>
              </a:solidFill>
            </a:endParaRPr>
          </a:p>
        </p:txBody>
      </p:sp>
      <p:sp>
        <p:nvSpPr>
          <p:cNvPr id="50185" name="Text Box 39"/>
          <p:cNvSpPr txBox="1">
            <a:spLocks noChangeArrowheads="1"/>
          </p:cNvSpPr>
          <p:nvPr/>
        </p:nvSpPr>
        <p:spPr bwMode="auto">
          <a:xfrm>
            <a:off x="810954" y="1091625"/>
            <a:ext cx="7409121" cy="707886"/>
          </a:xfrm>
          <a:prstGeom prst="rect">
            <a:avLst/>
          </a:prstGeom>
          <a:solidFill>
            <a:schemeClr val="bg1">
              <a:lumMod val="95000"/>
            </a:schemeClr>
          </a:solidFill>
          <a:ln>
            <a:noFill/>
          </a:ln>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2000" dirty="0">
                <a:solidFill>
                  <a:srgbClr val="000000"/>
                </a:solidFill>
                <a:latin typeface="Cambria" pitchFamily="18" charset="0"/>
              </a:rPr>
              <a:t>An example of </a:t>
            </a:r>
            <a:r>
              <a:rPr lang="en-US" altLang="en-US" sz="2000" b="1" i="1" dirty="0">
                <a:solidFill>
                  <a:srgbClr val="000000"/>
                </a:solidFill>
                <a:latin typeface="Cambria" pitchFamily="18" charset="0"/>
              </a:rPr>
              <a:t>genetic algorithms</a:t>
            </a:r>
            <a:r>
              <a:rPr lang="en-US" altLang="en-US" sz="2000" dirty="0">
                <a:solidFill>
                  <a:srgbClr val="000000"/>
                </a:solidFill>
                <a:latin typeface="Cambria" pitchFamily="18" charset="0"/>
              </a:rPr>
              <a:t>, </a:t>
            </a:r>
            <a:r>
              <a:rPr lang="en-US" altLang="en-US" sz="2000" dirty="0" smtClean="0">
                <a:solidFill>
                  <a:srgbClr val="000000"/>
                </a:solidFill>
                <a:latin typeface="Cambria" pitchFamily="18" charset="0"/>
              </a:rPr>
              <a:t>which are used </a:t>
            </a:r>
            <a:r>
              <a:rPr lang="en-US" altLang="en-US" sz="2000" dirty="0">
                <a:solidFill>
                  <a:srgbClr val="000000"/>
                </a:solidFill>
                <a:latin typeface="Cambria" pitchFamily="18" charset="0"/>
              </a:rPr>
              <a:t>for optimizing </a:t>
            </a:r>
            <a:r>
              <a:rPr lang="en-US" altLang="en-US" sz="2000" i="1" dirty="0" smtClean="0">
                <a:solidFill>
                  <a:srgbClr val="000AF9"/>
                </a:solidFill>
                <a:latin typeface="Cambria" pitchFamily="18" charset="0"/>
              </a:rPr>
              <a:t>hard-to-describe</a:t>
            </a:r>
            <a:r>
              <a:rPr lang="en-US" altLang="en-US" sz="2000" dirty="0" smtClean="0">
                <a:solidFill>
                  <a:srgbClr val="000AF9"/>
                </a:solidFill>
                <a:latin typeface="Cambria" pitchFamily="18" charset="0"/>
              </a:rPr>
              <a:t> functions  </a:t>
            </a:r>
            <a:r>
              <a:rPr lang="en-US" altLang="en-US" sz="2000" dirty="0" smtClean="0">
                <a:solidFill>
                  <a:srgbClr val="000000"/>
                </a:solidFill>
                <a:latin typeface="Cambria" pitchFamily="18" charset="0"/>
              </a:rPr>
              <a:t>with  </a:t>
            </a:r>
            <a:r>
              <a:rPr lang="en-US" altLang="en-US" sz="2000" i="1" dirty="0" smtClean="0">
                <a:solidFill>
                  <a:srgbClr val="CC3300"/>
                </a:solidFill>
                <a:latin typeface="Cambria" pitchFamily="18" charset="0"/>
              </a:rPr>
              <a:t>easily-</a:t>
            </a:r>
            <a:r>
              <a:rPr lang="en-US" altLang="en-US" sz="2000" i="1" dirty="0" err="1" smtClean="0">
                <a:solidFill>
                  <a:srgbClr val="CC3300"/>
                </a:solidFill>
                <a:latin typeface="Cambria" pitchFamily="18" charset="0"/>
              </a:rPr>
              <a:t>splittable</a:t>
            </a:r>
            <a:r>
              <a:rPr lang="en-US" altLang="en-US" sz="2000" dirty="0" smtClean="0">
                <a:solidFill>
                  <a:srgbClr val="CC3300"/>
                </a:solidFill>
                <a:latin typeface="Cambria" pitchFamily="18" charset="0"/>
              </a:rPr>
              <a:t> solutions</a:t>
            </a:r>
            <a:r>
              <a:rPr lang="en-US" altLang="en-US" sz="2000" dirty="0" smtClean="0">
                <a:solidFill>
                  <a:srgbClr val="000000"/>
                </a:solidFill>
                <a:latin typeface="Cambria" pitchFamily="18" charset="0"/>
              </a:rPr>
              <a:t>.</a:t>
            </a:r>
            <a:endParaRPr lang="en-US" altLang="en-US" sz="2000" dirty="0">
              <a:solidFill>
                <a:srgbClr val="000000"/>
              </a:solidFill>
              <a:latin typeface="Cambria" pitchFamily="18" charset="0"/>
            </a:endParaRPr>
          </a:p>
        </p:txBody>
      </p:sp>
      <p:sp>
        <p:nvSpPr>
          <p:cNvPr id="2" name="Rectangle 1"/>
          <p:cNvSpPr/>
          <p:nvPr/>
        </p:nvSpPr>
        <p:spPr>
          <a:xfrm>
            <a:off x="1893657" y="5715000"/>
            <a:ext cx="5469398" cy="830997"/>
          </a:xfrm>
          <a:prstGeom prst="rect">
            <a:avLst/>
          </a:prstGeom>
          <a:solidFill>
            <a:srgbClr val="CCECFF"/>
          </a:solidFill>
        </p:spPr>
        <p:txBody>
          <a:bodyPr wrap="square">
            <a:spAutoFit/>
          </a:bodyPr>
          <a:lstStyle/>
          <a:p>
            <a:pPr algn="ctr"/>
            <a:r>
              <a:rPr lang="en-US" dirty="0" smtClean="0">
                <a:solidFill>
                  <a:srgbClr val="000000"/>
                </a:solidFill>
                <a:latin typeface="Cambria" panose="02040503050406030204" pitchFamily="18" charset="0"/>
              </a:rPr>
              <a:t>Start with a population of, say,  ~200 </a:t>
            </a:r>
            <a:r>
              <a:rPr lang="en-US" b="1" i="1" dirty="0" smtClean="0">
                <a:solidFill>
                  <a:srgbClr val="000AF9"/>
                </a:solidFill>
                <a:latin typeface="Cambria" panose="02040503050406030204" pitchFamily="18" charset="0"/>
              </a:rPr>
              <a:t>random</a:t>
            </a:r>
            <a:r>
              <a:rPr lang="en-US" i="1" dirty="0" smtClean="0">
                <a:solidFill>
                  <a:srgbClr val="000AF9"/>
                </a:solidFill>
                <a:latin typeface="Cambria" panose="02040503050406030204" pitchFamily="18" charset="0"/>
              </a:rPr>
              <a:t> </a:t>
            </a:r>
            <a:r>
              <a:rPr lang="en-US" dirty="0" err="1" smtClean="0">
                <a:solidFill>
                  <a:srgbClr val="000000"/>
                </a:solidFill>
                <a:latin typeface="Cambria" panose="02040503050406030204" pitchFamily="18" charset="0"/>
              </a:rPr>
              <a:t>Picobot</a:t>
            </a:r>
            <a:r>
              <a:rPr lang="en-US" dirty="0" smtClean="0">
                <a:solidFill>
                  <a:srgbClr val="000000"/>
                </a:solidFill>
                <a:latin typeface="Cambria" panose="02040503050406030204" pitchFamily="18" charset="0"/>
              </a:rPr>
              <a:t> programs</a:t>
            </a:r>
            <a:r>
              <a:rPr lang="en-US" i="1" dirty="0" smtClean="0">
                <a:solidFill>
                  <a:srgbClr val="000000"/>
                </a:solidFill>
                <a:latin typeface="Cambria" panose="02040503050406030204" pitchFamily="18" charset="0"/>
              </a:rPr>
              <a:t>…</a:t>
            </a:r>
            <a:r>
              <a:rPr lang="en-US" dirty="0" smtClean="0">
                <a:solidFill>
                  <a:srgbClr val="000000"/>
                </a:solidFill>
                <a:latin typeface="Cambria" panose="02040503050406030204" pitchFamily="18" charset="0"/>
              </a:rPr>
              <a:t> </a:t>
            </a:r>
            <a:endParaRPr lang="en-US" dirty="0">
              <a:solidFill>
                <a:srgbClr val="000000"/>
              </a:solidFill>
            </a:endParaRPr>
          </a:p>
        </p:txBody>
      </p:sp>
    </p:spTree>
    <p:extLst>
      <p:ext uri="{BB962C8B-B14F-4D97-AF65-F5344CB8AC3E}">
        <p14:creationId xmlns:p14="http://schemas.microsoft.com/office/powerpoint/2010/main" val="12052819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24"/>
          <p:cNvSpPr txBox="1">
            <a:spLocks noChangeArrowheads="1"/>
          </p:cNvSpPr>
          <p:nvPr/>
        </p:nvSpPr>
        <p:spPr bwMode="auto">
          <a:xfrm>
            <a:off x="1036638" y="152400"/>
            <a:ext cx="718343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200" dirty="0" smtClean="0">
                <a:solidFill>
                  <a:srgbClr val="000000"/>
                </a:solidFill>
                <a:latin typeface="Cambria" panose="02040503050406030204" pitchFamily="18" charset="0"/>
              </a:rPr>
              <a:t>Program </a:t>
            </a:r>
            <a:r>
              <a:rPr lang="en-US" altLang="en-US" sz="4200" b="1" i="1" dirty="0">
                <a:solidFill>
                  <a:srgbClr val="000000"/>
                </a:solidFill>
                <a:latin typeface="Cambria" panose="02040503050406030204" pitchFamily="18" charset="0"/>
              </a:rPr>
              <a:t>evolution</a:t>
            </a:r>
            <a:endParaRPr lang="en-US" altLang="en-US" sz="4200" b="1" dirty="0">
              <a:solidFill>
                <a:srgbClr val="000000"/>
              </a:solidFill>
              <a:latin typeface="Cambria" panose="02040503050406030204" pitchFamily="18" charset="0"/>
            </a:endParaRPr>
          </a:p>
        </p:txBody>
      </p:sp>
      <p:pic>
        <p:nvPicPr>
          <p:cNvPr id="50181" name="Picture 1" descr="Screen shot 2011-11-22 at 8.09.15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33600"/>
            <a:ext cx="39322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2" descr="Screen shot 2011-11-22 at 8.08.44 AM.png"/>
          <p:cNvPicPr>
            <a:picLocks noChangeAspect="1"/>
          </p:cNvPicPr>
          <p:nvPr/>
        </p:nvPicPr>
        <p:blipFill>
          <a:blip r:embed="rId4">
            <a:extLst>
              <a:ext uri="{28A0092B-C50C-407E-A947-70E740481C1C}">
                <a14:useLocalDpi xmlns:a14="http://schemas.microsoft.com/office/drawing/2010/main" val="0"/>
              </a:ext>
            </a:extLst>
          </a:blip>
          <a:srcRect b="4491"/>
          <a:stretch>
            <a:fillRect/>
          </a:stretch>
        </p:blipFill>
        <p:spPr bwMode="auto">
          <a:xfrm>
            <a:off x="4876800" y="2133600"/>
            <a:ext cx="3992563"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Rectangle 3"/>
          <p:cNvSpPr>
            <a:spLocks noChangeArrowheads="1"/>
          </p:cNvSpPr>
          <p:nvPr/>
        </p:nvSpPr>
        <p:spPr bwMode="auto">
          <a:xfrm>
            <a:off x="731838" y="2590800"/>
            <a:ext cx="1590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800" b="1">
                <a:solidFill>
                  <a:srgbClr val="000000"/>
                </a:solidFill>
                <a:latin typeface="Cambria" pitchFamily="18" charset="0"/>
              </a:rPr>
              <a:t>program p1</a:t>
            </a:r>
          </a:p>
          <a:p>
            <a:pPr algn="ctr" eaLnBrk="1" hangingPunct="1"/>
            <a:r>
              <a:rPr lang="en-US" altLang="en-US" sz="1800" b="1">
                <a:solidFill>
                  <a:srgbClr val="000AF9"/>
                </a:solidFill>
                <a:latin typeface="Cambria" pitchFamily="18" charset="0"/>
              </a:rPr>
              <a:t>fitness = 0.03</a:t>
            </a:r>
            <a:endParaRPr lang="en-US" altLang="en-US" sz="1800" b="1">
              <a:solidFill>
                <a:srgbClr val="000AF9"/>
              </a:solidFill>
            </a:endParaRPr>
          </a:p>
        </p:txBody>
      </p:sp>
      <p:sp>
        <p:nvSpPr>
          <p:cNvPr id="50184" name="Rectangle 22"/>
          <p:cNvSpPr>
            <a:spLocks noChangeArrowheads="1"/>
          </p:cNvSpPr>
          <p:nvPr/>
        </p:nvSpPr>
        <p:spPr bwMode="auto">
          <a:xfrm>
            <a:off x="5283200" y="3886200"/>
            <a:ext cx="1589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800" b="1">
                <a:solidFill>
                  <a:srgbClr val="000000"/>
                </a:solidFill>
                <a:latin typeface="Cambria" pitchFamily="18" charset="0"/>
              </a:rPr>
              <a:t>program p2</a:t>
            </a:r>
          </a:p>
          <a:p>
            <a:pPr algn="ctr" eaLnBrk="1" hangingPunct="1"/>
            <a:r>
              <a:rPr lang="en-US" altLang="en-US" sz="1800" b="1">
                <a:solidFill>
                  <a:srgbClr val="000AF9"/>
                </a:solidFill>
                <a:latin typeface="Cambria" pitchFamily="18" charset="0"/>
              </a:rPr>
              <a:t>fitness = 0.05</a:t>
            </a:r>
            <a:endParaRPr lang="en-US" altLang="en-US" sz="1800" b="1">
              <a:solidFill>
                <a:srgbClr val="000AF9"/>
              </a:solidFill>
            </a:endParaRPr>
          </a:p>
        </p:txBody>
      </p:sp>
      <p:sp>
        <p:nvSpPr>
          <p:cNvPr id="2" name="Rectangle 1"/>
          <p:cNvSpPr/>
          <p:nvPr/>
        </p:nvSpPr>
        <p:spPr>
          <a:xfrm>
            <a:off x="2884257" y="5702946"/>
            <a:ext cx="3745143" cy="830997"/>
          </a:xfrm>
          <a:prstGeom prst="rect">
            <a:avLst/>
          </a:prstGeom>
          <a:solidFill>
            <a:srgbClr val="CCECFF"/>
          </a:solidFill>
        </p:spPr>
        <p:txBody>
          <a:bodyPr wrap="square">
            <a:spAutoFit/>
          </a:bodyPr>
          <a:lstStyle/>
          <a:p>
            <a:pPr algn="ctr"/>
            <a:r>
              <a:rPr lang="en-US" dirty="0" smtClean="0">
                <a:solidFill>
                  <a:srgbClr val="000000"/>
                </a:solidFill>
                <a:latin typeface="Cambria" panose="02040503050406030204" pitchFamily="18" charset="0"/>
              </a:rPr>
              <a:t>Then, </a:t>
            </a:r>
            <a:r>
              <a:rPr lang="en-US" b="1" i="1" dirty="0" smtClean="0">
                <a:solidFill>
                  <a:srgbClr val="000AF9"/>
                </a:solidFill>
                <a:latin typeface="Cambria" panose="02040503050406030204" pitchFamily="18" charset="0"/>
              </a:rPr>
              <a:t>measure </a:t>
            </a:r>
            <a:r>
              <a:rPr lang="en-US" i="1" dirty="0" smtClean="0">
                <a:solidFill>
                  <a:srgbClr val="000000"/>
                </a:solidFill>
                <a:latin typeface="Cambria" panose="02040503050406030204" pitchFamily="18" charset="0"/>
              </a:rPr>
              <a:t>the fitness </a:t>
            </a:r>
            <a:r>
              <a:rPr lang="en-US" dirty="0" smtClean="0">
                <a:solidFill>
                  <a:srgbClr val="000000"/>
                </a:solidFill>
                <a:latin typeface="Cambria" panose="02040503050406030204" pitchFamily="18" charset="0"/>
              </a:rPr>
              <a:t>of all of those programs</a:t>
            </a:r>
            <a:endParaRPr lang="en-US" dirty="0">
              <a:solidFill>
                <a:srgbClr val="000000"/>
              </a:solidFill>
            </a:endParaRPr>
          </a:p>
        </p:txBody>
      </p:sp>
      <p:grpSp>
        <p:nvGrpSpPr>
          <p:cNvPr id="11" name="Group 5"/>
          <p:cNvGrpSpPr>
            <a:grpSpLocks/>
          </p:cNvGrpSpPr>
          <p:nvPr/>
        </p:nvGrpSpPr>
        <p:grpSpPr bwMode="auto">
          <a:xfrm>
            <a:off x="8532664" y="6195550"/>
            <a:ext cx="408279" cy="508737"/>
            <a:chOff x="2928" y="1051"/>
            <a:chExt cx="840" cy="957"/>
          </a:xfrm>
        </p:grpSpPr>
        <p:sp>
          <p:nvSpPr>
            <p:cNvPr id="12" name="Freeform 6"/>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13" name="Oval 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4" name="Oval 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5" name="Oval 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6" name="Oval 1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7" name="Oval 1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8" name="Oval 1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9" name="Oval 1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0" name="AutoShape 1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1" name="Freeform 1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22" name="Freeform 1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23" name="Freeform 1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24" name="Freeform 1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25" name="Rectangle 24"/>
          <p:cNvSpPr>
            <a:spLocks noChangeArrowheads="1"/>
          </p:cNvSpPr>
          <p:nvPr/>
        </p:nvSpPr>
        <p:spPr bwMode="auto">
          <a:xfrm>
            <a:off x="7540122" y="5707864"/>
            <a:ext cx="11932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sz="1600" dirty="0" smtClean="0">
                <a:solidFill>
                  <a:srgbClr val="009900"/>
                </a:solidFill>
                <a:latin typeface="Cambria" panose="02040503050406030204" pitchFamily="18" charset="0"/>
              </a:rPr>
              <a:t>Measure? </a:t>
            </a:r>
            <a:r>
              <a:rPr lang="en-US" altLang="en-US" sz="1600" b="1" i="1" dirty="0" smtClean="0">
                <a:solidFill>
                  <a:srgbClr val="009900"/>
                </a:solidFill>
                <a:latin typeface="Cambria" panose="02040503050406030204" pitchFamily="18" charset="0"/>
              </a:rPr>
              <a:t>How</a:t>
            </a:r>
            <a:r>
              <a:rPr lang="en-US" altLang="en-US" sz="1600" dirty="0" smtClean="0">
                <a:solidFill>
                  <a:srgbClr val="009900"/>
                </a:solidFill>
                <a:latin typeface="Cambria" panose="02040503050406030204" pitchFamily="18" charset="0"/>
              </a:rPr>
              <a:t>??</a:t>
            </a:r>
            <a:endParaRPr lang="en-US" altLang="en-US" sz="1600" dirty="0">
              <a:solidFill>
                <a:srgbClr val="000000"/>
              </a:solidFill>
              <a:latin typeface="Cambria" panose="02040503050406030204" pitchFamily="18" charset="0"/>
            </a:endParaRPr>
          </a:p>
        </p:txBody>
      </p:sp>
      <p:sp>
        <p:nvSpPr>
          <p:cNvPr id="26" name="Text Box 39"/>
          <p:cNvSpPr txBox="1">
            <a:spLocks noChangeArrowheads="1"/>
          </p:cNvSpPr>
          <p:nvPr/>
        </p:nvSpPr>
        <p:spPr bwMode="auto">
          <a:xfrm>
            <a:off x="810954" y="1091625"/>
            <a:ext cx="7409121" cy="707886"/>
          </a:xfrm>
          <a:prstGeom prst="rect">
            <a:avLst/>
          </a:prstGeom>
          <a:solidFill>
            <a:schemeClr val="bg1">
              <a:lumMod val="95000"/>
            </a:schemeClr>
          </a:solidFill>
          <a:ln>
            <a:noFill/>
          </a:ln>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2000" dirty="0">
                <a:solidFill>
                  <a:srgbClr val="000000"/>
                </a:solidFill>
                <a:latin typeface="Cambria" pitchFamily="18" charset="0"/>
              </a:rPr>
              <a:t>An example of </a:t>
            </a:r>
            <a:r>
              <a:rPr lang="en-US" altLang="en-US" sz="2000" b="1" i="1" dirty="0">
                <a:solidFill>
                  <a:srgbClr val="000000"/>
                </a:solidFill>
                <a:latin typeface="Cambria" pitchFamily="18" charset="0"/>
              </a:rPr>
              <a:t>genetic algorithms</a:t>
            </a:r>
            <a:r>
              <a:rPr lang="en-US" altLang="en-US" sz="2000" dirty="0">
                <a:solidFill>
                  <a:srgbClr val="000000"/>
                </a:solidFill>
                <a:latin typeface="Cambria" pitchFamily="18" charset="0"/>
              </a:rPr>
              <a:t>, </a:t>
            </a:r>
            <a:r>
              <a:rPr lang="en-US" altLang="en-US" sz="2000" dirty="0" smtClean="0">
                <a:solidFill>
                  <a:srgbClr val="000000"/>
                </a:solidFill>
                <a:latin typeface="Cambria" pitchFamily="18" charset="0"/>
              </a:rPr>
              <a:t>which are used </a:t>
            </a:r>
            <a:r>
              <a:rPr lang="en-US" altLang="en-US" sz="2000" dirty="0">
                <a:solidFill>
                  <a:srgbClr val="000000"/>
                </a:solidFill>
                <a:latin typeface="Cambria" pitchFamily="18" charset="0"/>
              </a:rPr>
              <a:t>for optimizing </a:t>
            </a:r>
            <a:r>
              <a:rPr lang="en-US" altLang="en-US" sz="2000" dirty="0" smtClean="0">
                <a:solidFill>
                  <a:srgbClr val="000000"/>
                </a:solidFill>
                <a:latin typeface="Cambria" pitchFamily="18" charset="0"/>
              </a:rPr>
              <a:t>hard-to-describe functions with easily-</a:t>
            </a:r>
            <a:r>
              <a:rPr lang="en-US" altLang="en-US" sz="2000" dirty="0" err="1" smtClean="0">
                <a:solidFill>
                  <a:srgbClr val="000000"/>
                </a:solidFill>
                <a:latin typeface="Cambria" pitchFamily="18" charset="0"/>
              </a:rPr>
              <a:t>splittable</a:t>
            </a:r>
            <a:r>
              <a:rPr lang="en-US" altLang="en-US" sz="2000" dirty="0" smtClean="0">
                <a:solidFill>
                  <a:srgbClr val="000000"/>
                </a:solidFill>
                <a:latin typeface="Cambria" pitchFamily="18" charset="0"/>
              </a:rPr>
              <a:t> solutions.</a:t>
            </a:r>
            <a:endParaRPr lang="en-US" altLang="en-US" sz="2000" dirty="0">
              <a:solidFill>
                <a:srgbClr val="000000"/>
              </a:solidFill>
              <a:latin typeface="Cambria" pitchFamily="18" charset="0"/>
            </a:endParaRPr>
          </a:p>
        </p:txBody>
      </p:sp>
    </p:spTree>
    <p:extLst>
      <p:ext uri="{BB962C8B-B14F-4D97-AF65-F5344CB8AC3E}">
        <p14:creationId xmlns:p14="http://schemas.microsoft.com/office/powerpoint/2010/main" val="18362974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1" descr="Screen shot 2011-11-22 at 8.09.15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3556000"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2" descr="Screen shot 2011-11-22 at 8.08.44 AM.png"/>
          <p:cNvPicPr>
            <a:picLocks noChangeAspect="1"/>
          </p:cNvPicPr>
          <p:nvPr/>
        </p:nvPicPr>
        <p:blipFill>
          <a:blip r:embed="rId4">
            <a:extLst>
              <a:ext uri="{28A0092B-C50C-407E-A947-70E740481C1C}">
                <a14:useLocalDpi xmlns:a14="http://schemas.microsoft.com/office/drawing/2010/main" val="0"/>
              </a:ext>
            </a:extLst>
          </a:blip>
          <a:srcRect b="4491"/>
          <a:stretch>
            <a:fillRect/>
          </a:stretch>
        </p:blipFill>
        <p:spPr bwMode="auto">
          <a:xfrm>
            <a:off x="5075238" y="228600"/>
            <a:ext cx="3611562"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3"/>
          <p:cNvSpPr>
            <a:spLocks noChangeArrowheads="1"/>
          </p:cNvSpPr>
          <p:nvPr/>
        </p:nvSpPr>
        <p:spPr bwMode="auto">
          <a:xfrm>
            <a:off x="563563" y="609600"/>
            <a:ext cx="1589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800" b="1">
                <a:solidFill>
                  <a:srgbClr val="000000"/>
                </a:solidFill>
                <a:latin typeface="Cambria" pitchFamily="18" charset="0"/>
              </a:rPr>
              <a:t>program p1</a:t>
            </a:r>
          </a:p>
          <a:p>
            <a:pPr algn="ctr" eaLnBrk="1" hangingPunct="1"/>
            <a:r>
              <a:rPr lang="en-US" altLang="en-US" sz="1800" b="1">
                <a:solidFill>
                  <a:srgbClr val="000AF9"/>
                </a:solidFill>
                <a:latin typeface="Cambria" pitchFamily="18" charset="0"/>
              </a:rPr>
              <a:t>fitness = 0.03</a:t>
            </a:r>
            <a:endParaRPr lang="en-US" altLang="en-US" sz="1800" b="1">
              <a:solidFill>
                <a:srgbClr val="000AF9"/>
              </a:solidFill>
            </a:endParaRPr>
          </a:p>
        </p:txBody>
      </p:sp>
      <p:sp>
        <p:nvSpPr>
          <p:cNvPr id="51206" name="Rectangle 22"/>
          <p:cNvSpPr>
            <a:spLocks noChangeArrowheads="1"/>
          </p:cNvSpPr>
          <p:nvPr/>
        </p:nvSpPr>
        <p:spPr bwMode="auto">
          <a:xfrm>
            <a:off x="5287963" y="609600"/>
            <a:ext cx="1589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800" b="1" dirty="0">
                <a:solidFill>
                  <a:srgbClr val="000000"/>
                </a:solidFill>
                <a:latin typeface="Cambria" pitchFamily="18" charset="0"/>
              </a:rPr>
              <a:t>program p2</a:t>
            </a:r>
          </a:p>
          <a:p>
            <a:pPr algn="ctr" eaLnBrk="1" hangingPunct="1"/>
            <a:r>
              <a:rPr lang="en-US" altLang="en-US" sz="1800" b="1" dirty="0">
                <a:solidFill>
                  <a:srgbClr val="000AF9"/>
                </a:solidFill>
                <a:latin typeface="Cambria" pitchFamily="18" charset="0"/>
              </a:rPr>
              <a:t>fitness = 0.05</a:t>
            </a:r>
            <a:endParaRPr lang="en-US" altLang="en-US" sz="1800" b="1" dirty="0">
              <a:solidFill>
                <a:srgbClr val="000AF9"/>
              </a:solidFill>
            </a:endParaRPr>
          </a:p>
        </p:txBody>
      </p:sp>
      <p:sp>
        <p:nvSpPr>
          <p:cNvPr id="51208" name="Text Box 39"/>
          <p:cNvSpPr txBox="1">
            <a:spLocks noChangeArrowheads="1"/>
          </p:cNvSpPr>
          <p:nvPr/>
        </p:nvSpPr>
        <p:spPr bwMode="auto">
          <a:xfrm>
            <a:off x="2528094" y="2504182"/>
            <a:ext cx="3796506" cy="107721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3200" b="1" i="1" dirty="0" smtClean="0">
                <a:solidFill>
                  <a:srgbClr val="000000"/>
                </a:solidFill>
                <a:latin typeface="Cambria" pitchFamily="18" charset="0"/>
              </a:rPr>
              <a:t>mate </a:t>
            </a:r>
            <a:r>
              <a:rPr lang="en-US" altLang="en-US" sz="3200" b="1" i="1" dirty="0">
                <a:solidFill>
                  <a:srgbClr val="000000"/>
                </a:solidFill>
                <a:latin typeface="Cambria" pitchFamily="18" charset="0"/>
              </a:rPr>
              <a:t>+ mutate the </a:t>
            </a:r>
            <a:r>
              <a:rPr lang="en-US" altLang="en-US" sz="3200" b="1" i="1" dirty="0" smtClean="0">
                <a:solidFill>
                  <a:srgbClr val="000000"/>
                </a:solidFill>
                <a:latin typeface="Cambria" pitchFamily="18" charset="0"/>
              </a:rPr>
              <a:t>fittest </a:t>
            </a:r>
            <a:r>
              <a:rPr lang="en-US" altLang="en-US" sz="3200" b="1" i="1" dirty="0" err="1" smtClean="0">
                <a:solidFill>
                  <a:srgbClr val="000000"/>
                </a:solidFill>
                <a:latin typeface="Cambria" pitchFamily="18" charset="0"/>
              </a:rPr>
              <a:t>rulesets</a:t>
            </a:r>
            <a:endParaRPr lang="en-US" altLang="en-US" sz="3200" b="1" i="1" dirty="0">
              <a:solidFill>
                <a:srgbClr val="000000"/>
              </a:solidFill>
              <a:latin typeface="Cambria" pitchFamily="18" charset="0"/>
            </a:endParaRPr>
          </a:p>
        </p:txBody>
      </p:sp>
      <p:sp>
        <p:nvSpPr>
          <p:cNvPr id="12" name="Down Arrow 11"/>
          <p:cNvSpPr>
            <a:spLocks noChangeArrowheads="1"/>
          </p:cNvSpPr>
          <p:nvPr/>
        </p:nvSpPr>
        <p:spPr bwMode="auto">
          <a:xfrm rot="1967009">
            <a:off x="5683250" y="1473200"/>
            <a:ext cx="609600" cy="990600"/>
          </a:xfrm>
          <a:prstGeom prst="downArrow">
            <a:avLst>
              <a:gd name="adj1" fmla="val 50000"/>
              <a:gd name="adj2" fmla="val 49999"/>
            </a:avLst>
          </a:prstGeom>
          <a:solidFill>
            <a:srgbClr val="CCECFF"/>
          </a:solidFill>
          <a:ln w="9525">
            <a:solidFill>
              <a:schemeClr val="accent6">
                <a:lumMod val="60000"/>
                <a:lumOff val="40000"/>
              </a:schemeClr>
            </a:solid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Arial"/>
            </a:endParaRPr>
          </a:p>
        </p:txBody>
      </p:sp>
      <p:sp>
        <p:nvSpPr>
          <p:cNvPr id="13" name="Down Arrow 12"/>
          <p:cNvSpPr>
            <a:spLocks noChangeArrowheads="1"/>
          </p:cNvSpPr>
          <p:nvPr/>
        </p:nvSpPr>
        <p:spPr bwMode="auto">
          <a:xfrm rot="19497037">
            <a:off x="2659063" y="1474126"/>
            <a:ext cx="609600" cy="990600"/>
          </a:xfrm>
          <a:prstGeom prst="downArrow">
            <a:avLst>
              <a:gd name="adj1" fmla="val 50000"/>
              <a:gd name="adj2" fmla="val 49999"/>
            </a:avLst>
          </a:prstGeom>
          <a:solidFill>
            <a:srgbClr val="CCECFF"/>
          </a:solidFill>
          <a:ln w="9525">
            <a:solidFill>
              <a:schemeClr val="accent6">
                <a:lumMod val="60000"/>
                <a:lumOff val="40000"/>
              </a:schemeClr>
            </a:solid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Arial"/>
            </a:endParaRPr>
          </a:p>
        </p:txBody>
      </p:sp>
      <p:pic>
        <p:nvPicPr>
          <p:cNvPr id="16" name="Picture 1" descr="Screen shot 2011-11-22 at 8.09.15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2336" y="3963987"/>
            <a:ext cx="3556000"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 descr="Screen shot 2011-11-22 at 8.09.15 AM.png"/>
          <p:cNvPicPr>
            <a:picLocks noChangeAspect="1"/>
          </p:cNvPicPr>
          <p:nvPr/>
        </p:nvPicPr>
        <p:blipFill rotWithShape="1">
          <a:blip r:embed="rId3">
            <a:extLst>
              <a:ext uri="{28A0092B-C50C-407E-A947-70E740481C1C}">
                <a14:useLocalDpi xmlns:a14="http://schemas.microsoft.com/office/drawing/2010/main" val="0"/>
              </a:ext>
            </a:extLst>
          </a:blip>
          <a:srcRect l="42272" t="48318" r="52050" b="10007"/>
          <a:stretch/>
        </p:blipFill>
        <p:spPr bwMode="auto">
          <a:xfrm>
            <a:off x="4226593" y="5360670"/>
            <a:ext cx="201930" cy="122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 descr="Screen shot 2011-11-22 at 8.09.15 AM.png"/>
          <p:cNvPicPr>
            <a:picLocks noChangeAspect="1"/>
          </p:cNvPicPr>
          <p:nvPr/>
        </p:nvPicPr>
        <p:blipFill rotWithShape="1">
          <a:blip r:embed="rId3">
            <a:extLst>
              <a:ext uri="{28A0092B-C50C-407E-A947-70E740481C1C}">
                <a14:useLocalDpi xmlns:a14="http://schemas.microsoft.com/office/drawing/2010/main" val="0"/>
              </a:ext>
            </a:extLst>
          </a:blip>
          <a:srcRect l="42272" t="48318" r="52050" b="10007"/>
          <a:stretch/>
        </p:blipFill>
        <p:spPr bwMode="auto">
          <a:xfrm>
            <a:off x="4020152" y="5360670"/>
            <a:ext cx="201930" cy="122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 descr="Screen shot 2011-11-22 at 8.09.15 AM.png"/>
          <p:cNvPicPr>
            <a:picLocks noChangeAspect="1"/>
          </p:cNvPicPr>
          <p:nvPr/>
        </p:nvPicPr>
        <p:blipFill rotWithShape="1">
          <a:blip r:embed="rId3">
            <a:extLst>
              <a:ext uri="{28A0092B-C50C-407E-A947-70E740481C1C}">
                <a14:useLocalDpi xmlns:a14="http://schemas.microsoft.com/office/drawing/2010/main" val="0"/>
              </a:ext>
            </a:extLst>
          </a:blip>
          <a:srcRect l="42272" t="48318" r="52050" b="10007"/>
          <a:stretch/>
        </p:blipFill>
        <p:spPr bwMode="auto">
          <a:xfrm>
            <a:off x="3820795" y="5360670"/>
            <a:ext cx="201930" cy="122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 descr="Screen shot 2011-11-22 at 8.09.15 AM.png"/>
          <p:cNvPicPr>
            <a:picLocks noChangeAspect="1"/>
          </p:cNvPicPr>
          <p:nvPr/>
        </p:nvPicPr>
        <p:blipFill rotWithShape="1">
          <a:blip r:embed="rId3">
            <a:extLst>
              <a:ext uri="{28A0092B-C50C-407E-A947-70E740481C1C}">
                <a14:useLocalDpi xmlns:a14="http://schemas.microsoft.com/office/drawing/2010/main" val="0"/>
              </a:ext>
            </a:extLst>
          </a:blip>
          <a:srcRect l="42272" t="48318" r="52050" b="10007"/>
          <a:stretch/>
        </p:blipFill>
        <p:spPr bwMode="auto">
          <a:xfrm>
            <a:off x="3626386" y="5360670"/>
            <a:ext cx="201930" cy="122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 descr="Screen shot 2011-11-22 at 8.09.15 AM.png"/>
          <p:cNvPicPr>
            <a:picLocks noChangeAspect="1"/>
          </p:cNvPicPr>
          <p:nvPr/>
        </p:nvPicPr>
        <p:blipFill rotWithShape="1">
          <a:blip r:embed="rId3">
            <a:extLst>
              <a:ext uri="{28A0092B-C50C-407E-A947-70E740481C1C}">
                <a14:useLocalDpi xmlns:a14="http://schemas.microsoft.com/office/drawing/2010/main" val="0"/>
              </a:ext>
            </a:extLst>
          </a:blip>
          <a:srcRect l="42272" t="48318" r="52050" b="10007"/>
          <a:stretch/>
        </p:blipFill>
        <p:spPr bwMode="auto">
          <a:xfrm>
            <a:off x="3415566" y="5360670"/>
            <a:ext cx="201930" cy="122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 descr="Screen shot 2011-11-22 at 8.09.15 AM.png"/>
          <p:cNvPicPr>
            <a:picLocks noChangeAspect="1"/>
          </p:cNvPicPr>
          <p:nvPr/>
        </p:nvPicPr>
        <p:blipFill rotWithShape="1">
          <a:blip r:embed="rId3">
            <a:extLst>
              <a:ext uri="{28A0092B-C50C-407E-A947-70E740481C1C}">
                <a14:useLocalDpi xmlns:a14="http://schemas.microsoft.com/office/drawing/2010/main" val="0"/>
              </a:ext>
            </a:extLst>
          </a:blip>
          <a:srcRect l="42272" t="48318" r="52050" b="10007"/>
          <a:stretch/>
        </p:blipFill>
        <p:spPr bwMode="auto">
          <a:xfrm>
            <a:off x="3209125" y="5360670"/>
            <a:ext cx="201930" cy="122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 descr="Screen shot 2011-11-22 at 8.09.15 AM.png"/>
          <p:cNvPicPr>
            <a:picLocks noChangeAspect="1"/>
          </p:cNvPicPr>
          <p:nvPr/>
        </p:nvPicPr>
        <p:blipFill rotWithShape="1">
          <a:blip r:embed="rId3">
            <a:extLst>
              <a:ext uri="{28A0092B-C50C-407E-A947-70E740481C1C}">
                <a14:useLocalDpi xmlns:a14="http://schemas.microsoft.com/office/drawing/2010/main" val="0"/>
              </a:ext>
            </a:extLst>
          </a:blip>
          <a:srcRect l="45111" t="48318" r="52050" b="10007"/>
          <a:stretch/>
        </p:blipFill>
        <p:spPr bwMode="auto">
          <a:xfrm>
            <a:off x="3110040" y="5366920"/>
            <a:ext cx="100965" cy="122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2" name="Rectangle 26"/>
          <p:cNvSpPr>
            <a:spLocks noChangeArrowheads="1"/>
          </p:cNvSpPr>
          <p:nvPr/>
        </p:nvSpPr>
        <p:spPr bwMode="auto">
          <a:xfrm>
            <a:off x="681505" y="4572000"/>
            <a:ext cx="2942290" cy="646331"/>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800" b="1" dirty="0" smtClean="0">
                <a:solidFill>
                  <a:srgbClr val="000000"/>
                </a:solidFill>
                <a:latin typeface="Cambria" pitchFamily="18" charset="0"/>
              </a:rPr>
              <a:t>to create a </a:t>
            </a:r>
            <a:r>
              <a:rPr lang="en-US" altLang="en-US" sz="1800" b="1" i="1" dirty="0" smtClean="0">
                <a:solidFill>
                  <a:srgbClr val="000AF9"/>
                </a:solidFill>
                <a:latin typeface="Cambria" pitchFamily="18" charset="0"/>
              </a:rPr>
              <a:t>new generation </a:t>
            </a:r>
            <a:r>
              <a:rPr lang="en-US" altLang="en-US" sz="1800" b="1" dirty="0" smtClean="0">
                <a:solidFill>
                  <a:srgbClr val="000000"/>
                </a:solidFill>
                <a:latin typeface="Cambria" pitchFamily="18" charset="0"/>
              </a:rPr>
              <a:t>of ~200 programs…</a:t>
            </a:r>
            <a:endParaRPr lang="en-US" altLang="en-US" sz="1800" dirty="0">
              <a:solidFill>
                <a:srgbClr val="000AF9"/>
              </a:solidFill>
            </a:endParaRPr>
          </a:p>
        </p:txBody>
      </p:sp>
      <p:sp>
        <p:nvSpPr>
          <p:cNvPr id="5" name="Down Arrow 4"/>
          <p:cNvSpPr>
            <a:spLocks noChangeArrowheads="1"/>
          </p:cNvSpPr>
          <p:nvPr/>
        </p:nvSpPr>
        <p:spPr bwMode="auto">
          <a:xfrm>
            <a:off x="4090736" y="3681664"/>
            <a:ext cx="609600" cy="762000"/>
          </a:xfrm>
          <a:prstGeom prst="downArrow">
            <a:avLst>
              <a:gd name="adj1" fmla="val 50000"/>
              <a:gd name="adj2" fmla="val 49999"/>
            </a:avLst>
          </a:prstGeom>
          <a:solidFill>
            <a:srgbClr val="CCECFF"/>
          </a:solidFill>
          <a:ln w="9525">
            <a:solidFill>
              <a:schemeClr val="accent6">
                <a:lumMod val="60000"/>
                <a:lumOff val="40000"/>
              </a:schemeClr>
            </a:solid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Arial"/>
            </a:endParaRPr>
          </a:p>
        </p:txBody>
      </p:sp>
      <p:sp>
        <p:nvSpPr>
          <p:cNvPr id="32" name="Rectangle 22"/>
          <p:cNvSpPr>
            <a:spLocks noChangeArrowheads="1"/>
          </p:cNvSpPr>
          <p:nvPr/>
        </p:nvSpPr>
        <p:spPr bwMode="auto">
          <a:xfrm>
            <a:off x="3873815" y="4547936"/>
            <a:ext cx="1590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800" b="1" dirty="0">
                <a:solidFill>
                  <a:srgbClr val="000000"/>
                </a:solidFill>
                <a:latin typeface="Cambria" pitchFamily="18" charset="0"/>
              </a:rPr>
              <a:t>program </a:t>
            </a:r>
            <a:r>
              <a:rPr lang="en-US" altLang="en-US" sz="1800" b="1" dirty="0" smtClean="0">
                <a:solidFill>
                  <a:srgbClr val="000000"/>
                </a:solidFill>
                <a:latin typeface="Cambria" pitchFamily="18" charset="0"/>
              </a:rPr>
              <a:t>c1</a:t>
            </a:r>
            <a:endParaRPr lang="en-US" altLang="en-US" sz="1800" b="1" dirty="0">
              <a:solidFill>
                <a:srgbClr val="000000"/>
              </a:solidFill>
              <a:latin typeface="Cambria" pitchFamily="18" charset="0"/>
            </a:endParaRPr>
          </a:p>
          <a:p>
            <a:pPr algn="ctr" eaLnBrk="1" hangingPunct="1"/>
            <a:r>
              <a:rPr lang="en-US" altLang="en-US" sz="1800" b="1" dirty="0">
                <a:solidFill>
                  <a:srgbClr val="000AF9"/>
                </a:solidFill>
                <a:latin typeface="Cambria" pitchFamily="18" charset="0"/>
              </a:rPr>
              <a:t>fitness = </a:t>
            </a:r>
            <a:r>
              <a:rPr lang="en-US" altLang="en-US" sz="1800" b="1" dirty="0" smtClean="0">
                <a:solidFill>
                  <a:srgbClr val="000AF9"/>
                </a:solidFill>
                <a:latin typeface="Cambria" pitchFamily="18" charset="0"/>
              </a:rPr>
              <a:t>0.19</a:t>
            </a:r>
            <a:endParaRPr lang="en-US" altLang="en-US" sz="1800" b="1" dirty="0">
              <a:solidFill>
                <a:srgbClr val="000AF9"/>
              </a:solidFill>
            </a:endParaRPr>
          </a:p>
        </p:txBody>
      </p:sp>
      <p:grpSp>
        <p:nvGrpSpPr>
          <p:cNvPr id="21" name="Group 5"/>
          <p:cNvGrpSpPr>
            <a:grpSpLocks/>
          </p:cNvGrpSpPr>
          <p:nvPr/>
        </p:nvGrpSpPr>
        <p:grpSpPr bwMode="auto">
          <a:xfrm>
            <a:off x="8532664" y="6195550"/>
            <a:ext cx="408279" cy="508737"/>
            <a:chOff x="2928" y="1051"/>
            <a:chExt cx="840" cy="957"/>
          </a:xfrm>
        </p:grpSpPr>
        <p:sp>
          <p:nvSpPr>
            <p:cNvPr id="22" name="Freeform 6"/>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27" name="Oval 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28" name="Oval 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33" name="Oval 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34" name="Oval 1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35" name="Oval 1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36" name="Oval 1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37" name="Oval 1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38" name="AutoShape 1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39" name="Freeform 1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40" name="Freeform 1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41" name="Freeform 1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42" name="Freeform 1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43" name="Rectangle 42"/>
          <p:cNvSpPr>
            <a:spLocks noChangeArrowheads="1"/>
          </p:cNvSpPr>
          <p:nvPr/>
        </p:nvSpPr>
        <p:spPr bwMode="auto">
          <a:xfrm>
            <a:off x="7162800" y="5833646"/>
            <a:ext cx="15706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sz="1600" dirty="0" smtClean="0">
                <a:solidFill>
                  <a:srgbClr val="000000"/>
                </a:solidFill>
                <a:latin typeface="Cambria" panose="02040503050406030204" pitchFamily="18" charset="0"/>
              </a:rPr>
              <a:t>What the goal?</a:t>
            </a:r>
            <a:endParaRPr lang="en-US" altLang="en-US" sz="1600" dirty="0">
              <a:solidFill>
                <a:srgbClr val="000000"/>
              </a:solidFill>
              <a:latin typeface="Cambria" panose="02040503050406030204" pitchFamily="18" charset="0"/>
            </a:endParaRPr>
          </a:p>
        </p:txBody>
      </p:sp>
    </p:spTree>
    <p:extLst>
      <p:ext uri="{BB962C8B-B14F-4D97-AF65-F5344CB8AC3E}">
        <p14:creationId xmlns:p14="http://schemas.microsoft.com/office/powerpoint/2010/main" val="12261111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descr="Screen shot 2011-11-22 at 8.17.21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657600"/>
            <a:ext cx="360045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Rectangle 28"/>
          <p:cNvSpPr>
            <a:spLocks noChangeArrowheads="1"/>
          </p:cNvSpPr>
          <p:nvPr/>
        </p:nvSpPr>
        <p:spPr bwMode="auto">
          <a:xfrm>
            <a:off x="5940425" y="6196012"/>
            <a:ext cx="1592263" cy="369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800" b="1">
                <a:solidFill>
                  <a:srgbClr val="000AF9"/>
                </a:solidFill>
                <a:latin typeface="Cambria" pitchFamily="18" charset="0"/>
              </a:rPr>
              <a:t>fitness = 0.90</a:t>
            </a:r>
            <a:endParaRPr lang="en-US" altLang="en-US" sz="1800" b="1">
              <a:solidFill>
                <a:srgbClr val="000AF9"/>
              </a:solidFill>
            </a:endParaRPr>
          </a:p>
        </p:txBody>
      </p:sp>
      <p:sp>
        <p:nvSpPr>
          <p:cNvPr id="5" name="Down Arrow 4"/>
          <p:cNvSpPr>
            <a:spLocks noChangeArrowheads="1"/>
          </p:cNvSpPr>
          <p:nvPr/>
        </p:nvSpPr>
        <p:spPr bwMode="auto">
          <a:xfrm>
            <a:off x="4178801" y="3124200"/>
            <a:ext cx="609600" cy="990600"/>
          </a:xfrm>
          <a:prstGeom prst="downArrow">
            <a:avLst>
              <a:gd name="adj1" fmla="val 50000"/>
              <a:gd name="adj2" fmla="val 49999"/>
            </a:avLst>
          </a:prstGeom>
          <a:solidFill>
            <a:srgbClr val="CCECFF"/>
          </a:solidFill>
          <a:ln w="9525">
            <a:solidFill>
              <a:schemeClr val="accent6">
                <a:lumMod val="60000"/>
                <a:lumOff val="40000"/>
              </a:schemeClr>
            </a:solid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Arial"/>
            </a:endParaRPr>
          </a:p>
        </p:txBody>
      </p:sp>
      <p:sp>
        <p:nvSpPr>
          <p:cNvPr id="51212" name="Rectangle 26"/>
          <p:cNvSpPr>
            <a:spLocks noChangeArrowheads="1"/>
          </p:cNvSpPr>
          <p:nvPr/>
        </p:nvSpPr>
        <p:spPr bwMode="auto">
          <a:xfrm>
            <a:off x="533400" y="321638"/>
            <a:ext cx="8001000" cy="1200329"/>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3600" dirty="0" smtClean="0">
                <a:solidFill>
                  <a:srgbClr val="000000"/>
                </a:solidFill>
                <a:latin typeface="Cambria" pitchFamily="18" charset="0"/>
              </a:rPr>
              <a:t>Repeat this "</a:t>
            </a:r>
            <a:r>
              <a:rPr lang="en-US" altLang="en-US" sz="3600" b="1" i="1" dirty="0" smtClean="0">
                <a:solidFill>
                  <a:srgbClr val="000000"/>
                </a:solidFill>
                <a:latin typeface="Cambria" pitchFamily="18" charset="0"/>
              </a:rPr>
              <a:t>survival of the fittest</a:t>
            </a:r>
            <a:r>
              <a:rPr lang="en-US" altLang="en-US" sz="3600" dirty="0" smtClean="0">
                <a:solidFill>
                  <a:srgbClr val="000000"/>
                </a:solidFill>
                <a:latin typeface="Cambria" pitchFamily="18" charset="0"/>
              </a:rPr>
              <a:t>" process for many generations… </a:t>
            </a:r>
            <a:endParaRPr lang="en-US" altLang="en-US" sz="3600" dirty="0">
              <a:solidFill>
                <a:srgbClr val="000AF9"/>
              </a:solidFill>
            </a:endParaRPr>
          </a:p>
        </p:txBody>
      </p:sp>
      <p:sp>
        <p:nvSpPr>
          <p:cNvPr id="2" name="Rectangle 1"/>
          <p:cNvSpPr/>
          <p:nvPr/>
        </p:nvSpPr>
        <p:spPr>
          <a:xfrm>
            <a:off x="2100688" y="1828800"/>
            <a:ext cx="4957871" cy="1200329"/>
          </a:xfrm>
          <a:prstGeom prst="rect">
            <a:avLst/>
          </a:prstGeom>
        </p:spPr>
        <p:txBody>
          <a:bodyPr wrap="square">
            <a:spAutoFit/>
          </a:bodyPr>
          <a:lstStyle/>
          <a:p>
            <a:pPr algn="ctr"/>
            <a:r>
              <a:rPr lang="en-US" altLang="en-US" dirty="0" smtClean="0">
                <a:solidFill>
                  <a:srgbClr val="000000"/>
                </a:solidFill>
                <a:latin typeface="Cambria" pitchFamily="18" charset="0"/>
              </a:rPr>
              <a:t>… and by the end, your Python code should/will have evolved a much more capable </a:t>
            </a:r>
            <a:r>
              <a:rPr lang="en-US" altLang="en-US" dirty="0" err="1" smtClean="0">
                <a:solidFill>
                  <a:srgbClr val="000000"/>
                </a:solidFill>
                <a:latin typeface="Cambria" pitchFamily="18" charset="0"/>
              </a:rPr>
              <a:t>Picobot</a:t>
            </a:r>
            <a:r>
              <a:rPr lang="en-US" altLang="en-US" dirty="0" smtClean="0">
                <a:solidFill>
                  <a:srgbClr val="000000"/>
                </a:solidFill>
                <a:latin typeface="Cambria" pitchFamily="18" charset="0"/>
              </a:rPr>
              <a:t> program!</a:t>
            </a:r>
            <a:endParaRPr lang="en-US" dirty="0">
              <a:solidFill>
                <a:srgbClr val="000000"/>
              </a:solidFill>
            </a:endParaRPr>
          </a:p>
        </p:txBody>
      </p:sp>
      <p:grpSp>
        <p:nvGrpSpPr>
          <p:cNvPr id="7" name="Group 5"/>
          <p:cNvGrpSpPr>
            <a:grpSpLocks/>
          </p:cNvGrpSpPr>
          <p:nvPr/>
        </p:nvGrpSpPr>
        <p:grpSpPr bwMode="auto">
          <a:xfrm>
            <a:off x="8532664" y="6195550"/>
            <a:ext cx="408279" cy="508737"/>
            <a:chOff x="2928" y="1051"/>
            <a:chExt cx="840" cy="957"/>
          </a:xfrm>
        </p:grpSpPr>
        <p:sp>
          <p:nvSpPr>
            <p:cNvPr id="8" name="Freeform 6"/>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9" name="Oval 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0" name="Oval 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1" name="Oval 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2" name="Oval 1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3" name="Oval 1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4" name="Oval 1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5" name="Oval 1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6" name="AutoShape 1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solidFill>
                  <a:srgbClr val="000000"/>
                </a:solidFill>
              </a:endParaRPr>
            </a:p>
          </p:txBody>
        </p:sp>
        <p:sp>
          <p:nvSpPr>
            <p:cNvPr id="17" name="Freeform 1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18" name="Freeform 1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19" name="Freeform 1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20" name="Freeform 1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21" name="Rectangle 20"/>
          <p:cNvSpPr>
            <a:spLocks noChangeArrowheads="1"/>
          </p:cNvSpPr>
          <p:nvPr/>
        </p:nvSpPr>
        <p:spPr bwMode="auto">
          <a:xfrm>
            <a:off x="7420999" y="5833646"/>
            <a:ext cx="15706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sz="1600" i="1" dirty="0" smtClean="0">
                <a:solidFill>
                  <a:srgbClr val="000000"/>
                </a:solidFill>
                <a:latin typeface="Cambria" panose="02040503050406030204" pitchFamily="18" charset="0"/>
              </a:rPr>
              <a:t>Solving hw0!</a:t>
            </a:r>
            <a:endParaRPr lang="en-US" altLang="en-US" sz="1600" i="1" dirty="0">
              <a:solidFill>
                <a:srgbClr val="000000"/>
              </a:solidFill>
              <a:latin typeface="Cambria" panose="02040503050406030204" pitchFamily="18" charset="0"/>
            </a:endParaRPr>
          </a:p>
        </p:txBody>
      </p:sp>
    </p:spTree>
    <p:extLst>
      <p:ext uri="{BB962C8B-B14F-4D97-AF65-F5344CB8AC3E}">
        <p14:creationId xmlns:p14="http://schemas.microsoft.com/office/powerpoint/2010/main" val="28798285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8" name="Text Box 39"/>
          <p:cNvSpPr txBox="1">
            <a:spLocks noChangeArrowheads="1"/>
          </p:cNvSpPr>
          <p:nvPr/>
        </p:nvSpPr>
        <p:spPr bwMode="auto">
          <a:xfrm>
            <a:off x="304800" y="152400"/>
            <a:ext cx="5562600" cy="738664"/>
          </a:xfrm>
          <a:prstGeom prst="rect">
            <a:avLst/>
          </a:prstGeom>
          <a:noFill/>
          <a:ln>
            <a:noFill/>
          </a:ln>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4200" dirty="0" smtClean="0">
                <a:solidFill>
                  <a:srgbClr val="000000"/>
                </a:solidFill>
                <a:latin typeface="Cambria" pitchFamily="18" charset="0"/>
              </a:rPr>
              <a:t>Genetic Algorithms...!</a:t>
            </a:r>
            <a:endParaRPr lang="en-US" altLang="en-US" sz="4200" dirty="0">
              <a:solidFill>
                <a:srgbClr val="000000"/>
              </a:solidFill>
              <a:latin typeface="Cambria" pitchFamily="18" charset="0"/>
            </a:endParaRPr>
          </a:p>
        </p:txBody>
      </p:sp>
      <p:pic>
        <p:nvPicPr>
          <p:cNvPr id="3" name="Picture 2"/>
          <p:cNvPicPr>
            <a:picLocks noChangeAspect="1"/>
          </p:cNvPicPr>
          <p:nvPr/>
        </p:nvPicPr>
        <p:blipFill rotWithShape="1">
          <a:blip r:embed="rId3"/>
          <a:srcRect l="549" t="1366" r="1524" b="1716"/>
          <a:stretch/>
        </p:blipFill>
        <p:spPr>
          <a:xfrm>
            <a:off x="304800" y="1133340"/>
            <a:ext cx="8478592" cy="4726547"/>
          </a:xfrm>
          <a:prstGeom prst="rect">
            <a:avLst/>
          </a:prstGeom>
          <a:ln>
            <a:solidFill>
              <a:schemeClr val="bg1"/>
            </a:solidFill>
          </a:ln>
        </p:spPr>
      </p:pic>
      <p:sp>
        <p:nvSpPr>
          <p:cNvPr id="4" name="Down Arrow 3"/>
          <p:cNvSpPr/>
          <p:nvPr/>
        </p:nvSpPr>
        <p:spPr>
          <a:xfrm>
            <a:off x="2057400" y="2057400"/>
            <a:ext cx="533400" cy="685800"/>
          </a:xfrm>
          <a:prstGeom prst="downArrow">
            <a:avLst/>
          </a:prstGeom>
          <a:solidFill>
            <a:srgbClr val="FCD4C8"/>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Down Arrow 43"/>
          <p:cNvSpPr/>
          <p:nvPr/>
        </p:nvSpPr>
        <p:spPr>
          <a:xfrm rot="9586656">
            <a:off x="1272252" y="4110141"/>
            <a:ext cx="503496" cy="837633"/>
          </a:xfrm>
          <a:prstGeom prst="downArrow">
            <a:avLst/>
          </a:prstGeom>
          <a:solidFill>
            <a:srgbClr val="FCD4C8"/>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514600" y="1990151"/>
            <a:ext cx="3032240" cy="400110"/>
          </a:xfrm>
          <a:prstGeom prst="rect">
            <a:avLst/>
          </a:prstGeom>
          <a:noFill/>
        </p:spPr>
        <p:txBody>
          <a:bodyPr wrap="none" rtlCol="0">
            <a:spAutoFit/>
          </a:bodyPr>
          <a:lstStyle/>
          <a:p>
            <a:r>
              <a:rPr lang="en-US" sz="2000" dirty="0" smtClean="0">
                <a:latin typeface="Calibri" panose="020F0502020204030204" pitchFamily="34" charset="0"/>
                <a:cs typeface="Calibri" panose="020F0502020204030204" pitchFamily="34" charset="0"/>
              </a:rPr>
              <a:t>the current "fitness" leader</a:t>
            </a:r>
            <a:endParaRPr lang="en-US" sz="2000" dirty="0">
              <a:latin typeface="Calibri" panose="020F0502020204030204" pitchFamily="34" charset="0"/>
              <a:cs typeface="Calibri" panose="020F0502020204030204" pitchFamily="34" charset="0"/>
            </a:endParaRPr>
          </a:p>
        </p:txBody>
      </p:sp>
      <p:sp>
        <p:nvSpPr>
          <p:cNvPr id="45" name="TextBox 44"/>
          <p:cNvSpPr txBox="1"/>
          <p:nvPr/>
        </p:nvSpPr>
        <p:spPr>
          <a:xfrm>
            <a:off x="838200" y="4930914"/>
            <a:ext cx="2137794" cy="707886"/>
          </a:xfrm>
          <a:prstGeom prst="rect">
            <a:avLst/>
          </a:prstGeom>
          <a:noFill/>
        </p:spPr>
        <p:txBody>
          <a:bodyPr wrap="square" rtlCol="0">
            <a:spAutoFit/>
          </a:bodyPr>
          <a:lstStyle/>
          <a:p>
            <a:pPr algn="ctr"/>
            <a:r>
              <a:rPr lang="en-US" sz="2000" dirty="0" smtClean="0">
                <a:latin typeface="Calibri" panose="020F0502020204030204" pitchFamily="34" charset="0"/>
                <a:cs typeface="Calibri" panose="020F0502020204030204" pitchFamily="34" charset="0"/>
              </a:rPr>
              <a:t>the current "generation"</a:t>
            </a:r>
            <a:endParaRPr lang="en-US" sz="2000" dirty="0">
              <a:latin typeface="Calibri" panose="020F0502020204030204" pitchFamily="34" charset="0"/>
              <a:cs typeface="Calibri" panose="020F0502020204030204" pitchFamily="34" charset="0"/>
            </a:endParaRPr>
          </a:p>
        </p:txBody>
      </p:sp>
      <p:sp>
        <p:nvSpPr>
          <p:cNvPr id="46" name="Down Arrow 45"/>
          <p:cNvSpPr/>
          <p:nvPr/>
        </p:nvSpPr>
        <p:spPr>
          <a:xfrm rot="1848793">
            <a:off x="7036999" y="4435682"/>
            <a:ext cx="503496" cy="837633"/>
          </a:xfrm>
          <a:prstGeom prst="downArrow">
            <a:avLst/>
          </a:prstGeom>
          <a:solidFill>
            <a:srgbClr val="FCD4C8"/>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7422855" y="4128847"/>
            <a:ext cx="1186543" cy="400110"/>
          </a:xfrm>
          <a:prstGeom prst="rect">
            <a:avLst/>
          </a:prstGeom>
          <a:noFill/>
        </p:spPr>
        <p:txBody>
          <a:bodyPr wrap="none" rtlCol="0">
            <a:spAutoFit/>
          </a:bodyPr>
          <a:lstStyle/>
          <a:p>
            <a:r>
              <a:rPr lang="en-US" sz="2000" dirty="0" err="1" smtClean="0">
                <a:latin typeface="Calibri" panose="020F0502020204030204" pitchFamily="34" charset="0"/>
                <a:cs typeface="Calibri" panose="020F0502020204030204" pitchFamily="34" charset="0"/>
              </a:rPr>
              <a:t>fitnesses</a:t>
            </a:r>
            <a:r>
              <a:rPr lang="en-US" sz="2000" dirty="0" smtClean="0">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p:txBody>
      </p:sp>
      <p:sp>
        <p:nvSpPr>
          <p:cNvPr id="7" name="Rectangle 6"/>
          <p:cNvSpPr/>
          <p:nvPr/>
        </p:nvSpPr>
        <p:spPr>
          <a:xfrm>
            <a:off x="6477000" y="6474023"/>
            <a:ext cx="2566728" cy="307777"/>
          </a:xfrm>
          <a:prstGeom prst="rect">
            <a:avLst/>
          </a:prstGeom>
        </p:spPr>
        <p:txBody>
          <a:bodyPr wrap="none">
            <a:spAutoFit/>
          </a:bodyPr>
          <a:lstStyle/>
          <a:p>
            <a:r>
              <a:rPr lang="en-US" sz="1400" dirty="0" smtClean="0">
                <a:latin typeface="Calibri" panose="020F0502020204030204" pitchFamily="34" charset="0"/>
                <a:cs typeface="Calibri" panose="020F0502020204030204" pitchFamily="34" charset="0"/>
              </a:rPr>
              <a:t>Rafael Matsunaga:  rednuht.org</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6302867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2" descr="picobot"/>
          <p:cNvPicPr>
            <a:picLocks noChangeAspect="1" noChangeArrowheads="1"/>
          </p:cNvPicPr>
          <p:nvPr/>
        </p:nvPicPr>
        <p:blipFill rotWithShape="1">
          <a:blip r:embed="rId3">
            <a:extLst>
              <a:ext uri="{28A0092B-C50C-407E-A947-70E740481C1C}">
                <a14:useLocalDpi xmlns:a14="http://schemas.microsoft.com/office/drawing/2010/main" val="0"/>
              </a:ext>
            </a:extLst>
          </a:blip>
          <a:srcRect l="46741" r="1554"/>
          <a:stretch/>
        </p:blipFill>
        <p:spPr bwMode="auto">
          <a:xfrm>
            <a:off x="4906688" y="2209800"/>
            <a:ext cx="34692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0" name="Picture 2" descr="picobot-picoplot"/>
          <p:cNvPicPr>
            <a:picLocks noChangeAspect="1" noChangeArrowheads="1"/>
          </p:cNvPicPr>
          <p:nvPr/>
        </p:nvPicPr>
        <p:blipFill>
          <a:blip r:embed="rId4">
            <a:extLst>
              <a:ext uri="{28A0092B-C50C-407E-A947-70E740481C1C}">
                <a14:useLocalDpi xmlns:a14="http://schemas.microsoft.com/office/drawing/2010/main" val="0"/>
              </a:ext>
            </a:extLst>
          </a:blip>
          <a:srcRect l="12375" t="6291" r="13834" b="4834"/>
          <a:stretch>
            <a:fillRect/>
          </a:stretch>
        </p:blipFill>
        <p:spPr bwMode="auto">
          <a:xfrm>
            <a:off x="381000" y="3116597"/>
            <a:ext cx="3090771" cy="343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6"/>
          <p:cNvSpPr txBox="1">
            <a:spLocks noChangeArrowheads="1"/>
          </p:cNvSpPr>
          <p:nvPr/>
        </p:nvSpPr>
        <p:spPr bwMode="auto">
          <a:xfrm>
            <a:off x="381000" y="159661"/>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4200" b="1" i="1" dirty="0" smtClean="0">
                <a:solidFill>
                  <a:srgbClr val="000000"/>
                </a:solidFill>
                <a:latin typeface="Cambria" panose="02040503050406030204" pitchFamily="18" charset="0"/>
              </a:rPr>
              <a:t>Extra:  </a:t>
            </a:r>
            <a:r>
              <a:rPr lang="en-US" altLang="en-US" sz="4200" dirty="0" err="1" smtClean="0">
                <a:solidFill>
                  <a:srgbClr val="000000"/>
                </a:solidFill>
                <a:latin typeface="Cambria" panose="02040503050406030204" pitchFamily="18" charset="0"/>
              </a:rPr>
              <a:t>Picobot</a:t>
            </a:r>
            <a:r>
              <a:rPr lang="en-US" altLang="en-US" sz="4200" dirty="0" smtClean="0">
                <a:solidFill>
                  <a:srgbClr val="000000"/>
                </a:solidFill>
                <a:latin typeface="Cambria" panose="02040503050406030204" pitchFamily="18" charset="0"/>
              </a:rPr>
              <a:t> graphics…</a:t>
            </a:r>
            <a:endParaRPr lang="en-US" altLang="en-US" sz="4200" dirty="0">
              <a:solidFill>
                <a:srgbClr val="000000"/>
              </a:solidFill>
              <a:latin typeface="Cambria" panose="02040503050406030204" pitchFamily="18" charset="0"/>
            </a:endParaRPr>
          </a:p>
        </p:txBody>
      </p:sp>
      <p:sp>
        <p:nvSpPr>
          <p:cNvPr id="53252" name="Rectangle 7"/>
          <p:cNvSpPr>
            <a:spLocks noChangeArrowheads="1"/>
          </p:cNvSpPr>
          <p:nvPr/>
        </p:nvSpPr>
        <p:spPr bwMode="auto">
          <a:xfrm>
            <a:off x="1174553" y="1078569"/>
            <a:ext cx="4235647"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pPr>
            <a:r>
              <a:rPr lang="en-US" altLang="en-US" dirty="0">
                <a:solidFill>
                  <a:srgbClr val="000000"/>
                </a:solidFill>
                <a:latin typeface="Cambria" panose="02040503050406030204" pitchFamily="18" charset="0"/>
                <a:cs typeface="Arial" pitchFamily="34" charset="0"/>
              </a:rPr>
              <a:t> Choice of graphical packages </a:t>
            </a:r>
          </a:p>
          <a:p>
            <a:pPr marL="800100" lvl="1" indent="-342900" eaLnBrk="1" hangingPunct="1">
              <a:spcBef>
                <a:spcPct val="20000"/>
              </a:spcBef>
              <a:buFont typeface="Arial" panose="020B0604020202020204" pitchFamily="34" charset="0"/>
              <a:buChar char="•"/>
            </a:pPr>
            <a:r>
              <a:rPr lang="en-US" altLang="en-US" dirty="0" smtClean="0">
                <a:solidFill>
                  <a:srgbClr val="000000"/>
                </a:solidFill>
                <a:latin typeface="Cambria" panose="02040503050406030204" pitchFamily="18" charset="0"/>
                <a:cs typeface="Arial" pitchFamily="34" charset="0"/>
              </a:rPr>
              <a:t>2d:  graphics.py from C4</a:t>
            </a:r>
          </a:p>
          <a:p>
            <a:pPr marL="800100" lvl="1" indent="-342900" eaLnBrk="1" hangingPunct="1">
              <a:spcBef>
                <a:spcPct val="20000"/>
              </a:spcBef>
              <a:buFont typeface="Arial" panose="020B0604020202020204" pitchFamily="34" charset="0"/>
              <a:buChar char="•"/>
            </a:pPr>
            <a:r>
              <a:rPr lang="en-US" altLang="en-US" dirty="0" smtClean="0">
                <a:solidFill>
                  <a:srgbClr val="000000"/>
                </a:solidFill>
                <a:latin typeface="Cambria" panose="02040503050406030204" pitchFamily="18" charset="0"/>
                <a:cs typeface="Arial" pitchFamily="34" charset="0"/>
              </a:rPr>
              <a:t>3d: </a:t>
            </a:r>
            <a:r>
              <a:rPr lang="en-US" altLang="en-US" dirty="0" err="1" smtClean="0">
                <a:solidFill>
                  <a:srgbClr val="000000"/>
                </a:solidFill>
                <a:latin typeface="Cambria" panose="02040503050406030204" pitchFamily="18" charset="0"/>
                <a:cs typeface="Arial" pitchFamily="34" charset="0"/>
              </a:rPr>
              <a:t>VPython</a:t>
            </a:r>
            <a:endParaRPr lang="en-US" altLang="en-US" dirty="0">
              <a:solidFill>
                <a:srgbClr val="000000"/>
              </a:solidFill>
              <a:latin typeface="Cambria" panose="02040503050406030204" pitchFamily="18" charset="0"/>
              <a:cs typeface="Arial" pitchFamily="34" charset="0"/>
            </a:endParaRPr>
          </a:p>
        </p:txBody>
      </p:sp>
      <p:sp>
        <p:nvSpPr>
          <p:cNvPr id="53253" name="Text Box 8"/>
          <p:cNvSpPr txBox="1">
            <a:spLocks noChangeArrowheads="1"/>
          </p:cNvSpPr>
          <p:nvPr/>
        </p:nvSpPr>
        <p:spPr bwMode="auto">
          <a:xfrm rot="20934598">
            <a:off x="932139" y="5622339"/>
            <a:ext cx="1566862" cy="336550"/>
          </a:xfrm>
          <a:prstGeom prst="rect">
            <a:avLst/>
          </a:prstGeom>
          <a:solidFill>
            <a:schemeClr val="bg1">
              <a:lumMod val="95000"/>
            </a:schemeClr>
          </a:solidFill>
          <a:ln>
            <a:noFill/>
          </a:ln>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600" dirty="0" smtClean="0">
                <a:solidFill>
                  <a:srgbClr val="000000"/>
                </a:solidFill>
                <a:latin typeface="Cambria" panose="02040503050406030204" pitchFamily="18" charset="0"/>
              </a:rPr>
              <a:t>2d version</a:t>
            </a:r>
            <a:r>
              <a:rPr lang="en-US" altLang="en-US" sz="1600" dirty="0">
                <a:solidFill>
                  <a:srgbClr val="000000"/>
                </a:solidFill>
                <a:latin typeface="Cambria" panose="02040503050406030204" pitchFamily="18" charset="0"/>
              </a:rPr>
              <a:t>…</a:t>
            </a:r>
          </a:p>
        </p:txBody>
      </p:sp>
      <p:pic>
        <p:nvPicPr>
          <p:cNvPr id="23" name="Picture 19" descr="ali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4300" y="1905000"/>
            <a:ext cx="965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AutoShape 21"/>
          <p:cNvSpPr>
            <a:spLocks noChangeArrowheads="1"/>
          </p:cNvSpPr>
          <p:nvPr/>
        </p:nvSpPr>
        <p:spPr bwMode="auto">
          <a:xfrm>
            <a:off x="7467600" y="1752600"/>
            <a:ext cx="1447800" cy="515938"/>
          </a:xfrm>
          <a:prstGeom prst="wedgeRectCallout">
            <a:avLst>
              <a:gd name="adj1" fmla="val -52069"/>
              <a:gd name="adj2" fmla="val 105504"/>
            </a:avLst>
          </a:prstGeom>
          <a:solidFill>
            <a:schemeClr val="bg1">
              <a:lumMod val="95000"/>
            </a:schemeClr>
          </a:solidFill>
          <a:ln w="9525">
            <a:solidFill>
              <a:srgbClr val="000000"/>
            </a:solidFill>
            <a:miter lim="800000"/>
            <a:headEnd/>
            <a:tailEnd/>
          </a:ln>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en-US" sz="1500" dirty="0">
                <a:solidFill>
                  <a:srgbClr val="000000"/>
                </a:solidFill>
                <a:latin typeface="Comic Sans MS" pitchFamily="66" charset="0"/>
              </a:rPr>
              <a:t>Mine's going to be in 5d!</a:t>
            </a:r>
          </a:p>
        </p:txBody>
      </p:sp>
      <p:sp>
        <p:nvSpPr>
          <p:cNvPr id="27" name="Text Box 8"/>
          <p:cNvSpPr txBox="1">
            <a:spLocks noChangeArrowheads="1"/>
          </p:cNvSpPr>
          <p:nvPr/>
        </p:nvSpPr>
        <p:spPr bwMode="auto">
          <a:xfrm rot="20934598">
            <a:off x="5056620" y="2666391"/>
            <a:ext cx="922558" cy="336550"/>
          </a:xfrm>
          <a:prstGeom prst="rect">
            <a:avLst/>
          </a:prstGeom>
          <a:solidFill>
            <a:schemeClr val="bg1">
              <a:lumMod val="95000"/>
            </a:schemeClr>
          </a:solidFill>
          <a:ln>
            <a:noFill/>
          </a:ln>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1600" dirty="0" smtClean="0">
                <a:solidFill>
                  <a:srgbClr val="000000"/>
                </a:solidFill>
                <a:latin typeface="Cambria" panose="02040503050406030204" pitchFamily="18" charset="0"/>
              </a:rPr>
              <a:t>or 3d …</a:t>
            </a:r>
            <a:endParaRPr lang="en-US" altLang="en-US" sz="1600" dirty="0">
              <a:solidFill>
                <a:srgbClr val="000000"/>
              </a:solidFill>
              <a:latin typeface="Cambria" panose="02040503050406030204" pitchFamily="18" charset="0"/>
            </a:endParaRPr>
          </a:p>
        </p:txBody>
      </p:sp>
      <p:pic>
        <p:nvPicPr>
          <p:cNvPr id="28" name="Picture 27"/>
          <p:cNvPicPr>
            <a:picLocks noChangeAspect="1"/>
          </p:cNvPicPr>
          <p:nvPr/>
        </p:nvPicPr>
        <p:blipFill rotWithShape="1">
          <a:blip r:embed="rId6" cstate="print">
            <a:extLst>
              <a:ext uri="{28A0092B-C50C-407E-A947-70E740481C1C}">
                <a14:useLocalDpi xmlns:a14="http://schemas.microsoft.com/office/drawing/2010/main" val="0"/>
              </a:ext>
            </a:extLst>
          </a:blip>
          <a:srcRect l="42180" t="31848" r="42751" b="37027"/>
          <a:stretch/>
        </p:blipFill>
        <p:spPr>
          <a:xfrm>
            <a:off x="6954123" y="5703195"/>
            <a:ext cx="690561" cy="908659"/>
          </a:xfrm>
          <a:prstGeom prst="rect">
            <a:avLst/>
          </a:prstGeom>
          <a:ln>
            <a:solidFill>
              <a:schemeClr val="bg1"/>
            </a:solidFill>
          </a:ln>
        </p:spPr>
      </p:pic>
      <p:grpSp>
        <p:nvGrpSpPr>
          <p:cNvPr id="12" name="Group 13"/>
          <p:cNvGrpSpPr>
            <a:grpSpLocks/>
          </p:cNvGrpSpPr>
          <p:nvPr/>
        </p:nvGrpSpPr>
        <p:grpSpPr bwMode="auto">
          <a:xfrm>
            <a:off x="3909760" y="5867400"/>
            <a:ext cx="716698" cy="748634"/>
            <a:chOff x="2928" y="1051"/>
            <a:chExt cx="840" cy="957"/>
          </a:xfrm>
        </p:grpSpPr>
        <p:sp>
          <p:nvSpPr>
            <p:cNvPr id="13" name="Freeform 14"/>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4" name="Oval 1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5" name="Oval 1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6" name="Oval 1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7" name="Oval 1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8" name="Oval 1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19" name="Oval 2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20" name="Oval 2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21" name="AutoShape 2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22" name="Freeform 2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9" name="Freeform 2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0" name="Freeform 2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1" name="Freeform 2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2" name="AutoShape 20"/>
          <p:cNvSpPr>
            <a:spLocks noChangeArrowheads="1"/>
          </p:cNvSpPr>
          <p:nvPr/>
        </p:nvSpPr>
        <p:spPr bwMode="auto">
          <a:xfrm>
            <a:off x="2631119" y="4792632"/>
            <a:ext cx="1446391" cy="841756"/>
          </a:xfrm>
          <a:prstGeom prst="wedgeRectCallout">
            <a:avLst>
              <a:gd name="adj1" fmla="val 39929"/>
              <a:gd name="adj2" fmla="val 106298"/>
            </a:avLst>
          </a:prstGeom>
          <a:solidFill>
            <a:srgbClr val="CCFFCC"/>
          </a:solidFill>
          <a:ln w="9525">
            <a:solidFill>
              <a:srgbClr val="000000"/>
            </a:solidFill>
            <a:miter lim="800000"/>
            <a:headEnd/>
            <a:tailEnd/>
          </a:ln>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en-US" sz="1600" dirty="0" smtClean="0">
                <a:solidFill>
                  <a:srgbClr val="000000"/>
                </a:solidFill>
                <a:latin typeface="Calibri" panose="020F0502020204030204" pitchFamily="34" charset="0"/>
              </a:rPr>
              <a:t>2d should be enough for anybody</a:t>
            </a:r>
            <a:endParaRPr lang="en-US" altLang="en-US" sz="1600" dirty="0">
              <a:solidFill>
                <a:srgbClr val="000000"/>
              </a:solidFill>
              <a:latin typeface="Calibri" panose="020F0502020204030204" pitchFamily="34" charset="0"/>
            </a:endParaRPr>
          </a:p>
        </p:txBody>
      </p:sp>
      <p:sp>
        <p:nvSpPr>
          <p:cNvPr id="24" name="AutoShape 20"/>
          <p:cNvSpPr>
            <a:spLocks noChangeArrowheads="1"/>
          </p:cNvSpPr>
          <p:nvPr/>
        </p:nvSpPr>
        <p:spPr bwMode="auto">
          <a:xfrm>
            <a:off x="5158300" y="5420324"/>
            <a:ext cx="1481383" cy="1120612"/>
          </a:xfrm>
          <a:prstGeom prst="wedgeRectCallout">
            <a:avLst>
              <a:gd name="adj1" fmla="val 74198"/>
              <a:gd name="adj2" fmla="val 28483"/>
            </a:avLst>
          </a:prstGeom>
          <a:solidFill>
            <a:srgbClr val="CCFFCC"/>
          </a:solidFill>
          <a:ln w="9525">
            <a:solidFill>
              <a:srgbClr val="000000"/>
            </a:solidFill>
            <a:miter lim="800000"/>
            <a:headEnd/>
            <a:tailEnd/>
          </a:ln>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en-US" sz="1600" dirty="0" smtClean="0">
                <a:solidFill>
                  <a:srgbClr val="000000"/>
                </a:solidFill>
                <a:latin typeface="Calibri" panose="020F0502020204030204" pitchFamily="34" charset="0"/>
              </a:rPr>
              <a:t>What? All the best stuff is 3d! Think coffee, </a:t>
            </a:r>
            <a:r>
              <a:rPr lang="en-US" altLang="en-US" sz="1600" dirty="0" err="1" smtClean="0">
                <a:solidFill>
                  <a:srgbClr val="000000"/>
                </a:solidFill>
                <a:latin typeface="Calibri" panose="020F0502020204030204" pitchFamily="34" charset="0"/>
              </a:rPr>
              <a:t>poptarts</a:t>
            </a:r>
            <a:r>
              <a:rPr lang="en-US" altLang="en-US" sz="1600" dirty="0" smtClean="0">
                <a:solidFill>
                  <a:srgbClr val="000000"/>
                </a:solidFill>
                <a:latin typeface="Calibri" panose="020F0502020204030204" pitchFamily="34" charset="0"/>
              </a:rPr>
              <a:t>, etc. </a:t>
            </a:r>
            <a:endParaRPr lang="en-US" altLang="en-US" sz="16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962832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9"/>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Bef>
                <a:spcPct val="50000"/>
              </a:spcBef>
            </a:pPr>
            <a:r>
              <a:rPr lang="en-US" sz="4000" dirty="0">
                <a:latin typeface="Cambria" panose="02040503050406030204" pitchFamily="18" charset="0"/>
              </a:rPr>
              <a:t>Games'</a:t>
            </a:r>
            <a:r>
              <a:rPr lang="en-US" altLang="ja-JP" sz="4000" dirty="0">
                <a:latin typeface="Cambria" panose="02040503050406030204" pitchFamily="18" charset="0"/>
              </a:rPr>
              <a:t> Branching Factors</a:t>
            </a:r>
            <a:endParaRPr lang="en-US" sz="4000" dirty="0">
              <a:latin typeface="Cambria" panose="020405030504060302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61338" y="-708739"/>
            <a:ext cx="4267201" cy="8732676"/>
          </a:xfrm>
          <a:prstGeom prst="rect">
            <a:avLst/>
          </a:prstGeom>
        </p:spPr>
      </p:pic>
    </p:spTree>
    <p:extLst>
      <p:ext uri="{BB962C8B-B14F-4D97-AF65-F5344CB8AC3E}">
        <p14:creationId xmlns:p14="http://schemas.microsoft.com/office/powerpoint/2010/main" val="23261888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Arrow Connector 21"/>
          <p:cNvCxnSpPr/>
          <p:nvPr/>
        </p:nvCxnSpPr>
        <p:spPr>
          <a:xfrm flipV="1">
            <a:off x="4259179" y="3874168"/>
            <a:ext cx="4716379" cy="84221"/>
          </a:xfrm>
          <a:prstGeom prst="straightConnector1">
            <a:avLst/>
          </a:prstGeom>
          <a:ln>
            <a:solidFill>
              <a:srgbClr val="000AF9"/>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3176337" y="3970421"/>
            <a:ext cx="1070810" cy="2767263"/>
          </a:xfrm>
          <a:prstGeom prst="straightConnector1">
            <a:avLst/>
          </a:prstGeom>
          <a:ln>
            <a:solidFill>
              <a:srgbClr val="0099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 name="Straight Arrow Connector 3"/>
          <p:cNvCxnSpPr/>
          <p:nvPr/>
        </p:nvCxnSpPr>
        <p:spPr>
          <a:xfrm flipH="1" flipV="1">
            <a:off x="818147" y="986589"/>
            <a:ext cx="3429000" cy="2947737"/>
          </a:xfrm>
          <a:prstGeom prst="straightConnector1">
            <a:avLst/>
          </a:prstGeom>
          <a:ln>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9460" name="Text Box 5"/>
          <p:cNvSpPr txBox="1">
            <a:spLocks noChangeArrowheads="1"/>
          </p:cNvSpPr>
          <p:nvPr/>
        </p:nvSpPr>
        <p:spPr bwMode="auto">
          <a:xfrm>
            <a:off x="4473575" y="160338"/>
            <a:ext cx="40433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dirty="0" smtClean="0">
                <a:latin typeface="Cambria" panose="02040503050406030204" pitchFamily="18" charset="0"/>
              </a:rPr>
              <a:t>Project </a:t>
            </a:r>
            <a:r>
              <a:rPr lang="en-US" altLang="en-US" sz="4200" b="1" i="1" dirty="0" smtClean="0">
                <a:latin typeface="Cambria" panose="02040503050406030204" pitchFamily="18" charset="0"/>
              </a:rPr>
              <a:t>space</a:t>
            </a:r>
            <a:r>
              <a:rPr lang="en-US" altLang="en-US" sz="4200" dirty="0" smtClean="0">
                <a:latin typeface="Cambria" panose="02040503050406030204" pitchFamily="18" charset="0"/>
              </a:rPr>
              <a:t>…</a:t>
            </a:r>
            <a:endParaRPr lang="en-US" altLang="en-US" sz="4200" dirty="0">
              <a:latin typeface="Cambria" panose="02040503050406030204" pitchFamily="18" charset="0"/>
            </a:endParaRPr>
          </a:p>
        </p:txBody>
      </p:sp>
      <p:sp>
        <p:nvSpPr>
          <p:cNvPr id="19462" name="Rectangle 13"/>
          <p:cNvSpPr>
            <a:spLocks noChangeArrowheads="1"/>
          </p:cNvSpPr>
          <p:nvPr/>
        </p:nvSpPr>
        <p:spPr bwMode="auto">
          <a:xfrm>
            <a:off x="177062" y="1357481"/>
            <a:ext cx="3073278" cy="1077218"/>
          </a:xfrm>
          <a:prstGeom prst="rect">
            <a:avLst/>
          </a:prstGeom>
          <a:solidFill>
            <a:srgbClr val="FCD4C8"/>
          </a:solidFill>
          <a:ln w="12700">
            <a:solidFill>
              <a:schemeClr val="bg1"/>
            </a:solidFill>
            <a:round/>
            <a:headEnd/>
            <a:tailEnd/>
          </a:ln>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6400" dirty="0" err="1">
                <a:latin typeface="Cambria" panose="02040503050406030204" pitchFamily="18" charset="0"/>
              </a:rPr>
              <a:t>Picobot</a:t>
            </a:r>
            <a:r>
              <a:rPr lang="en-US" altLang="en-US" sz="6400" dirty="0">
                <a:latin typeface="Cambria" panose="02040503050406030204" pitchFamily="18" charset="0"/>
              </a:rPr>
              <a:t>!</a:t>
            </a:r>
          </a:p>
        </p:txBody>
      </p:sp>
      <p:sp>
        <p:nvSpPr>
          <p:cNvPr id="12" name="Rectangle 11"/>
          <p:cNvSpPr>
            <a:spLocks noChangeArrowheads="1"/>
          </p:cNvSpPr>
          <p:nvPr/>
        </p:nvSpPr>
        <p:spPr bwMode="auto">
          <a:xfrm>
            <a:off x="2438400" y="4876800"/>
            <a:ext cx="2480936" cy="1077218"/>
          </a:xfrm>
          <a:prstGeom prst="rect">
            <a:avLst/>
          </a:prstGeom>
          <a:solidFill>
            <a:srgbClr val="CCFFCC"/>
          </a:solidFill>
          <a:ln w="12700">
            <a:solidFill>
              <a:schemeClr val="bg1"/>
            </a:solidFill>
            <a:round/>
            <a:headEnd/>
            <a:tailEnd/>
          </a:ln>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6400" dirty="0" err="1" smtClean="0">
                <a:latin typeface="Cambria" panose="02040503050406030204" pitchFamily="18" charset="0"/>
              </a:rPr>
              <a:t>TextID</a:t>
            </a:r>
            <a:endParaRPr lang="en-US" altLang="en-US" sz="6400" dirty="0">
              <a:latin typeface="Cambria" panose="02040503050406030204" pitchFamily="18" charset="0"/>
            </a:endParaRPr>
          </a:p>
        </p:txBody>
      </p:sp>
      <p:sp>
        <p:nvSpPr>
          <p:cNvPr id="13" name="Rectangle 10"/>
          <p:cNvSpPr>
            <a:spLocks noChangeArrowheads="1"/>
          </p:cNvSpPr>
          <p:nvPr/>
        </p:nvSpPr>
        <p:spPr bwMode="auto">
          <a:xfrm>
            <a:off x="5943600" y="3048000"/>
            <a:ext cx="2226059" cy="1077218"/>
          </a:xfrm>
          <a:prstGeom prst="rect">
            <a:avLst/>
          </a:prstGeom>
          <a:solidFill>
            <a:srgbClr val="CCECFF"/>
          </a:solidFill>
          <a:ln w="12700">
            <a:solidFill>
              <a:schemeClr val="bg1"/>
            </a:solidFill>
            <a:round/>
            <a:headEnd/>
            <a:tailEnd/>
          </a:ln>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6400" dirty="0" err="1" smtClean="0">
                <a:latin typeface="Cambria" panose="02040503050406030204" pitchFamily="18" charset="0"/>
              </a:rPr>
              <a:t>VPool</a:t>
            </a:r>
            <a:endParaRPr lang="en-US" altLang="en-US" sz="6400" dirty="0">
              <a:latin typeface="Cambria" panose="02040503050406030204" pitchFamily="18" charset="0"/>
            </a:endParaRPr>
          </a:p>
        </p:txBody>
      </p:sp>
      <p:sp>
        <p:nvSpPr>
          <p:cNvPr id="5" name="TextBox 4"/>
          <p:cNvSpPr txBox="1"/>
          <p:nvPr/>
        </p:nvSpPr>
        <p:spPr>
          <a:xfrm>
            <a:off x="990600" y="668169"/>
            <a:ext cx="2438400" cy="461665"/>
          </a:xfrm>
          <a:prstGeom prst="rect">
            <a:avLst/>
          </a:prstGeom>
          <a:noFill/>
        </p:spPr>
        <p:txBody>
          <a:bodyPr wrap="square" rtlCol="0">
            <a:spAutoFit/>
          </a:bodyPr>
          <a:lstStyle/>
          <a:p>
            <a:r>
              <a:rPr lang="en-US" b="1" dirty="0" smtClean="0">
                <a:solidFill>
                  <a:srgbClr val="C00000"/>
                </a:solidFill>
                <a:latin typeface="Candara" panose="020E0502030303020204" pitchFamily="34" charset="0"/>
              </a:rPr>
              <a:t>algorithmic</a:t>
            </a:r>
            <a:endParaRPr lang="en-US" b="1" dirty="0">
              <a:solidFill>
                <a:srgbClr val="C00000"/>
              </a:solidFill>
              <a:latin typeface="Candara" panose="020E0502030303020204" pitchFamily="34" charset="0"/>
            </a:endParaRPr>
          </a:p>
        </p:txBody>
      </p:sp>
      <p:sp>
        <p:nvSpPr>
          <p:cNvPr id="17" name="TextBox 16"/>
          <p:cNvSpPr txBox="1"/>
          <p:nvPr/>
        </p:nvSpPr>
        <p:spPr>
          <a:xfrm>
            <a:off x="3400926" y="6324600"/>
            <a:ext cx="2917825" cy="461665"/>
          </a:xfrm>
          <a:prstGeom prst="rect">
            <a:avLst/>
          </a:prstGeom>
          <a:noFill/>
        </p:spPr>
        <p:txBody>
          <a:bodyPr wrap="square" rtlCol="0">
            <a:spAutoFit/>
          </a:bodyPr>
          <a:lstStyle/>
          <a:p>
            <a:r>
              <a:rPr lang="en-US" b="1" dirty="0" smtClean="0">
                <a:solidFill>
                  <a:srgbClr val="009900"/>
                </a:solidFill>
                <a:latin typeface="Candara" panose="020E0502030303020204" pitchFamily="34" charset="0"/>
              </a:rPr>
              <a:t>practical + checkable</a:t>
            </a:r>
            <a:endParaRPr lang="en-US" b="1" dirty="0">
              <a:solidFill>
                <a:srgbClr val="009900"/>
              </a:solidFill>
              <a:latin typeface="Candara" panose="020E0502030303020204" pitchFamily="34" charset="0"/>
            </a:endParaRPr>
          </a:p>
        </p:txBody>
      </p:sp>
      <p:sp>
        <p:nvSpPr>
          <p:cNvPr id="26" name="TextBox 25"/>
          <p:cNvSpPr txBox="1"/>
          <p:nvPr/>
        </p:nvSpPr>
        <p:spPr>
          <a:xfrm>
            <a:off x="6934200" y="4186535"/>
            <a:ext cx="2053900" cy="830997"/>
          </a:xfrm>
          <a:prstGeom prst="rect">
            <a:avLst/>
          </a:prstGeom>
          <a:noFill/>
        </p:spPr>
        <p:txBody>
          <a:bodyPr wrap="square" rtlCol="0">
            <a:spAutoFit/>
          </a:bodyPr>
          <a:lstStyle/>
          <a:p>
            <a:pPr algn="r"/>
            <a:r>
              <a:rPr lang="en-US" b="1" dirty="0" smtClean="0">
                <a:solidFill>
                  <a:srgbClr val="000AF9"/>
                </a:solidFill>
                <a:latin typeface="Candara" panose="020E0502030303020204" pitchFamily="34" charset="0"/>
              </a:rPr>
              <a:t>open-ended </a:t>
            </a:r>
            <a:r>
              <a:rPr lang="en-US" sz="1500" b="1" dirty="0" smtClean="0">
                <a:solidFill>
                  <a:srgbClr val="000AF9"/>
                </a:solidFill>
                <a:latin typeface="Candara" panose="020E0502030303020204" pitchFamily="34" charset="0"/>
              </a:rPr>
              <a:t>(and 3d!)</a:t>
            </a:r>
            <a:r>
              <a:rPr lang="en-US" b="1" dirty="0" smtClean="0">
                <a:solidFill>
                  <a:srgbClr val="000AF9"/>
                </a:solidFill>
                <a:latin typeface="Candara" panose="020E0502030303020204" pitchFamily="34" charset="0"/>
              </a:rPr>
              <a:t> </a:t>
            </a:r>
            <a:endParaRPr lang="en-US" b="1" dirty="0">
              <a:solidFill>
                <a:srgbClr val="000AF9"/>
              </a:solidFill>
              <a:latin typeface="Candara" panose="020E0502030303020204" pitchFamily="34" charset="0"/>
            </a:endParaRPr>
          </a:p>
        </p:txBody>
      </p:sp>
      <p:sp>
        <p:nvSpPr>
          <p:cNvPr id="16" name="Right Arrow 15"/>
          <p:cNvSpPr/>
          <p:nvPr/>
        </p:nvSpPr>
        <p:spPr>
          <a:xfrm>
            <a:off x="8169659" y="5017532"/>
            <a:ext cx="805899" cy="545068"/>
          </a:xfrm>
          <a:prstGeom prst="rightArrow">
            <a:avLst/>
          </a:prstGeom>
          <a:solidFill>
            <a:srgbClr val="CCE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noChangeArrowheads="1"/>
          </p:cNvSpPr>
          <p:nvPr/>
        </p:nvSpPr>
        <p:spPr bwMode="auto">
          <a:xfrm>
            <a:off x="2022379" y="2381234"/>
            <a:ext cx="1101584" cy="1077218"/>
          </a:xfrm>
          <a:prstGeom prst="rect">
            <a:avLst/>
          </a:prstGeom>
          <a:solidFill>
            <a:srgbClr val="FCD4C8"/>
          </a:solidFill>
          <a:ln w="12700">
            <a:solidFill>
              <a:schemeClr val="bg1"/>
            </a:solidFill>
            <a:round/>
            <a:headEnd/>
            <a:tailEnd/>
          </a:ln>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6400" dirty="0" smtClean="0">
                <a:latin typeface="Cambria" panose="02040503050406030204" pitchFamily="18" charset="0"/>
              </a:rPr>
              <a:t>C4</a:t>
            </a:r>
            <a:endParaRPr lang="en-US" altLang="en-US" sz="6400" dirty="0">
              <a:latin typeface="Cambria" panose="02040503050406030204" pitchFamily="18" charset="0"/>
            </a:endParaRPr>
          </a:p>
        </p:txBody>
      </p:sp>
    </p:spTree>
    <p:extLst>
      <p:ext uri="{BB962C8B-B14F-4D97-AF65-F5344CB8AC3E}">
        <p14:creationId xmlns:p14="http://schemas.microsoft.com/office/powerpoint/2010/main" val="209319764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5"/>
          <p:cNvSpPr txBox="1">
            <a:spLocks noChangeArrowheads="1"/>
          </p:cNvSpPr>
          <p:nvPr/>
        </p:nvSpPr>
        <p:spPr bwMode="auto">
          <a:xfrm>
            <a:off x="1147763" y="152400"/>
            <a:ext cx="6858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pPr>
            <a:r>
              <a:rPr lang="en-US" altLang="en-US" sz="4200" dirty="0">
                <a:latin typeface="Cambria" panose="02040503050406030204" pitchFamily="18" charset="0"/>
              </a:rPr>
              <a:t>What'</a:t>
            </a:r>
            <a:r>
              <a:rPr lang="en-US" altLang="ja-JP" sz="4200" dirty="0">
                <a:latin typeface="Cambria" panose="02040503050406030204" pitchFamily="18" charset="0"/>
              </a:rPr>
              <a:t>s due?</a:t>
            </a:r>
            <a:endParaRPr lang="en-US" altLang="en-US" sz="4200" dirty="0">
              <a:latin typeface="Cambria" panose="02040503050406030204" pitchFamily="18" charset="0"/>
            </a:endParaRPr>
          </a:p>
        </p:txBody>
      </p:sp>
      <p:grpSp>
        <p:nvGrpSpPr>
          <p:cNvPr id="55303" name="Group 13"/>
          <p:cNvGrpSpPr>
            <a:grpSpLocks/>
          </p:cNvGrpSpPr>
          <p:nvPr/>
        </p:nvGrpSpPr>
        <p:grpSpPr bwMode="auto">
          <a:xfrm>
            <a:off x="7601882" y="6064250"/>
            <a:ext cx="381000" cy="488950"/>
            <a:chOff x="2928" y="1051"/>
            <a:chExt cx="840" cy="957"/>
          </a:xfrm>
        </p:grpSpPr>
        <p:sp>
          <p:nvSpPr>
            <p:cNvPr id="55313" name="Freeform 14"/>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5314" name="Oval 1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5315" name="Oval 1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5316" name="Oval 1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5317" name="Oval 1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5318" name="Oval 1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5319" name="Oval 2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5320" name="Oval 2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5321" name="AutoShape 2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5322" name="Freeform 2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5323" name="Freeform 2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5324" name="Freeform 2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5325" name="Freeform 2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pic>
        <p:nvPicPr>
          <p:cNvPr id="55304" name="Picture 27"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536474"/>
            <a:ext cx="5572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Picture 28" descr="milest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2640" y="5257800"/>
            <a:ext cx="172085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6" name="AutoShape 29"/>
          <p:cNvSpPr>
            <a:spLocks noChangeArrowheads="1"/>
          </p:cNvSpPr>
          <p:nvPr/>
        </p:nvSpPr>
        <p:spPr bwMode="auto">
          <a:xfrm>
            <a:off x="2551113" y="5307874"/>
            <a:ext cx="1210653" cy="609600"/>
          </a:xfrm>
          <a:prstGeom prst="wedgeRectCallout">
            <a:avLst>
              <a:gd name="adj1" fmla="val -87824"/>
              <a:gd name="adj2" fmla="val 40625"/>
            </a:avLst>
          </a:prstGeom>
          <a:solidFill>
            <a:schemeClr val="bg1">
              <a:lumMod val="85000"/>
            </a:schemeClr>
          </a:solidFill>
          <a:ln w="9525">
            <a:solidFill>
              <a:srgbClr val="000000"/>
            </a:solidFill>
            <a:miter lim="800000"/>
            <a:headEnd/>
            <a:tailEnd/>
          </a:ln>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en-US" sz="1600" dirty="0">
                <a:latin typeface="Cambria" panose="02040503050406030204" pitchFamily="18" charset="0"/>
              </a:rPr>
              <a:t>Nice milestone!</a:t>
            </a:r>
          </a:p>
        </p:txBody>
      </p:sp>
      <p:sp>
        <p:nvSpPr>
          <p:cNvPr id="55307" name="AutoShape 30"/>
          <p:cNvSpPr>
            <a:spLocks noChangeArrowheads="1"/>
          </p:cNvSpPr>
          <p:nvPr/>
        </p:nvSpPr>
        <p:spPr bwMode="auto">
          <a:xfrm>
            <a:off x="5681552" y="5494338"/>
            <a:ext cx="1546225" cy="685800"/>
          </a:xfrm>
          <a:prstGeom prst="wedgeRectCallout">
            <a:avLst>
              <a:gd name="adj1" fmla="val 72060"/>
              <a:gd name="adj2" fmla="val 46528"/>
            </a:avLst>
          </a:prstGeom>
          <a:solidFill>
            <a:srgbClr val="CCFFCC"/>
          </a:solidFill>
          <a:ln w="9525">
            <a:solidFill>
              <a:srgbClr val="000000"/>
            </a:solidFill>
            <a:miter lim="800000"/>
            <a:headEnd/>
            <a:tailEnd/>
          </a:ln>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ltLang="ja-JP" sz="1600" dirty="0" smtClean="0">
                <a:latin typeface="Cambria" panose="02040503050406030204" pitchFamily="18" charset="0"/>
              </a:rPr>
              <a:t>It's a kilometer stone, actually!</a:t>
            </a:r>
            <a:endParaRPr lang="en-US" altLang="en-US" sz="1600" dirty="0">
              <a:latin typeface="Cambria" panose="02040503050406030204" pitchFamily="18" charset="0"/>
            </a:endParaRPr>
          </a:p>
        </p:txBody>
      </p:sp>
      <p:sp>
        <p:nvSpPr>
          <p:cNvPr id="2" name="Rectangle 1"/>
          <p:cNvSpPr/>
          <p:nvPr/>
        </p:nvSpPr>
        <p:spPr>
          <a:xfrm>
            <a:off x="737038" y="1219200"/>
            <a:ext cx="2250937" cy="646331"/>
          </a:xfrm>
          <a:prstGeom prst="rect">
            <a:avLst/>
          </a:prstGeom>
          <a:solidFill>
            <a:srgbClr val="CCECFF"/>
          </a:solidFill>
        </p:spPr>
        <p:txBody>
          <a:bodyPr wrap="none">
            <a:spAutoFit/>
          </a:bodyPr>
          <a:lstStyle/>
          <a:p>
            <a:pPr algn="ctr"/>
            <a:r>
              <a:rPr lang="en-US" altLang="ja-JP" sz="3600" dirty="0" smtClean="0">
                <a:latin typeface="Cambria" panose="02040503050406030204" pitchFamily="18" charset="0"/>
              </a:rPr>
              <a:t>Mon. </a:t>
            </a:r>
            <a:r>
              <a:rPr lang="en-US" altLang="ja-JP" sz="3600" dirty="0" smtClean="0">
                <a:latin typeface="Cambria" panose="02040503050406030204" pitchFamily="18" charset="0"/>
              </a:rPr>
              <a:t>4/23</a:t>
            </a:r>
            <a:endParaRPr lang="en-US" sz="3600" dirty="0"/>
          </a:p>
        </p:txBody>
      </p:sp>
      <p:sp>
        <p:nvSpPr>
          <p:cNvPr id="31" name="Rectangle 30"/>
          <p:cNvSpPr/>
          <p:nvPr/>
        </p:nvSpPr>
        <p:spPr>
          <a:xfrm>
            <a:off x="5218074" y="1219199"/>
            <a:ext cx="1994649" cy="646331"/>
          </a:xfrm>
          <a:prstGeom prst="rect">
            <a:avLst/>
          </a:prstGeom>
          <a:solidFill>
            <a:srgbClr val="FFEFD7"/>
          </a:solidFill>
        </p:spPr>
        <p:txBody>
          <a:bodyPr wrap="none">
            <a:spAutoFit/>
          </a:bodyPr>
          <a:lstStyle/>
          <a:p>
            <a:pPr algn="ctr"/>
            <a:r>
              <a:rPr lang="en-US" altLang="ja-JP" sz="3600" dirty="0" smtClean="0">
                <a:latin typeface="Cambria" panose="02040503050406030204" pitchFamily="18" charset="0"/>
              </a:rPr>
              <a:t>Wed. 5/2</a:t>
            </a:r>
            <a:endParaRPr lang="en-US" sz="3600" dirty="0"/>
          </a:p>
        </p:txBody>
      </p:sp>
      <p:sp>
        <p:nvSpPr>
          <p:cNvPr id="3" name="TextBox 2"/>
          <p:cNvSpPr txBox="1"/>
          <p:nvPr/>
        </p:nvSpPr>
        <p:spPr>
          <a:xfrm>
            <a:off x="661193" y="2123926"/>
            <a:ext cx="2638425" cy="461665"/>
          </a:xfrm>
          <a:prstGeom prst="rect">
            <a:avLst/>
          </a:prstGeom>
          <a:noFill/>
        </p:spPr>
        <p:txBody>
          <a:bodyPr wrap="square" rtlCol="0">
            <a:spAutoFit/>
          </a:bodyPr>
          <a:lstStyle/>
          <a:p>
            <a:pPr marL="342900" indent="-342900">
              <a:buFont typeface="Arial" panose="020B0604020202020204" pitchFamily="34" charset="0"/>
              <a:buChar char="•"/>
            </a:pPr>
            <a:r>
              <a:rPr lang="en-US" dirty="0" smtClean="0">
                <a:latin typeface="Cambria" panose="02040503050406030204" pitchFamily="18" charset="0"/>
              </a:rPr>
              <a:t>The "milestone"</a:t>
            </a:r>
            <a:endParaRPr lang="en-US" dirty="0">
              <a:latin typeface="Cambria" panose="02040503050406030204" pitchFamily="18" charset="0"/>
            </a:endParaRPr>
          </a:p>
        </p:txBody>
      </p:sp>
      <p:sp>
        <p:nvSpPr>
          <p:cNvPr id="33" name="TextBox 32"/>
          <p:cNvSpPr txBox="1"/>
          <p:nvPr/>
        </p:nvSpPr>
        <p:spPr>
          <a:xfrm>
            <a:off x="657390" y="2879229"/>
            <a:ext cx="3762210" cy="1692771"/>
          </a:xfrm>
          <a:prstGeom prst="rect">
            <a:avLst/>
          </a:prstGeom>
          <a:noFill/>
        </p:spPr>
        <p:txBody>
          <a:bodyPr wrap="square" rtlCol="0">
            <a:spAutoFit/>
          </a:bodyPr>
          <a:lstStyle/>
          <a:p>
            <a:pPr marL="342900" indent="-342900">
              <a:buFont typeface="Arial" panose="020B0604020202020204" pitchFamily="34" charset="0"/>
              <a:buChar char="•"/>
            </a:pPr>
            <a:r>
              <a:rPr lang="en-US" dirty="0" smtClean="0">
                <a:latin typeface="Cambria" panose="02040503050406030204" pitchFamily="18" charset="0"/>
              </a:rPr>
              <a:t>project-specific tasks ~ to ensure that everyone has </a:t>
            </a:r>
            <a:r>
              <a:rPr lang="en-US" b="1" i="1" u="sng" dirty="0" smtClean="0">
                <a:latin typeface="Cambria" panose="02040503050406030204" pitchFamily="18" charset="0"/>
              </a:rPr>
              <a:t>started</a:t>
            </a:r>
            <a:r>
              <a:rPr lang="en-US" dirty="0" smtClean="0">
                <a:latin typeface="Cambria" panose="02040503050406030204" pitchFamily="18" charset="0"/>
              </a:rPr>
              <a:t>!       </a:t>
            </a:r>
          </a:p>
          <a:p>
            <a:pPr marL="342900" indent="-342900">
              <a:buFont typeface="Arial" panose="020B0604020202020204" pitchFamily="34" charset="0"/>
              <a:buChar char="•"/>
            </a:pPr>
            <a:endParaRPr lang="en-US" sz="1600" i="1" dirty="0">
              <a:latin typeface="Cambria" panose="02040503050406030204" pitchFamily="18" charset="0"/>
            </a:endParaRPr>
          </a:p>
          <a:p>
            <a:r>
              <a:rPr lang="en-US" sz="1600" i="1" dirty="0" smtClean="0">
                <a:latin typeface="Cambria" panose="02040503050406030204" pitchFamily="18" charset="0"/>
              </a:rPr>
              <a:t>       (Note: we </a:t>
            </a:r>
            <a:r>
              <a:rPr lang="en-US" sz="1600" b="1" i="1" dirty="0" smtClean="0">
                <a:latin typeface="Cambria" panose="02040503050406030204" pitchFamily="18" charset="0"/>
              </a:rPr>
              <a:t>can't</a:t>
            </a:r>
            <a:r>
              <a:rPr lang="en-US" sz="1600" i="1" dirty="0" smtClean="0">
                <a:latin typeface="Cambria" panose="02040503050406030204" pitchFamily="18" charset="0"/>
              </a:rPr>
              <a:t> grade these in time)</a:t>
            </a:r>
            <a:endParaRPr lang="en-US" sz="1600" i="1" dirty="0">
              <a:latin typeface="Cambria" panose="02040503050406030204" pitchFamily="18" charset="0"/>
            </a:endParaRPr>
          </a:p>
        </p:txBody>
      </p:sp>
      <p:sp>
        <p:nvSpPr>
          <p:cNvPr id="34" name="TextBox 33"/>
          <p:cNvSpPr txBox="1"/>
          <p:nvPr/>
        </p:nvSpPr>
        <p:spPr>
          <a:xfrm>
            <a:off x="4880603" y="2121694"/>
            <a:ext cx="3567938" cy="461665"/>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Cambria" panose="02040503050406030204" pitchFamily="18" charset="0"/>
              </a:rPr>
              <a:t>F</a:t>
            </a:r>
            <a:r>
              <a:rPr lang="en-US" dirty="0" smtClean="0">
                <a:latin typeface="Cambria" panose="02040503050406030204" pitchFamily="18" charset="0"/>
              </a:rPr>
              <a:t>inal-project due date</a:t>
            </a:r>
            <a:endParaRPr lang="en-US" dirty="0">
              <a:latin typeface="Cambria" panose="02040503050406030204" pitchFamily="18" charset="0"/>
            </a:endParaRPr>
          </a:p>
        </p:txBody>
      </p:sp>
      <p:sp>
        <p:nvSpPr>
          <p:cNvPr id="35" name="TextBox 34"/>
          <p:cNvSpPr txBox="1"/>
          <p:nvPr/>
        </p:nvSpPr>
        <p:spPr>
          <a:xfrm>
            <a:off x="4876800" y="2876997"/>
            <a:ext cx="3810000" cy="1569660"/>
          </a:xfrm>
          <a:prstGeom prst="rect">
            <a:avLst/>
          </a:prstGeom>
          <a:noFill/>
        </p:spPr>
        <p:txBody>
          <a:bodyPr wrap="square" rtlCol="0">
            <a:spAutoFit/>
          </a:bodyPr>
          <a:lstStyle/>
          <a:p>
            <a:pPr marL="342900" indent="-342900">
              <a:buFont typeface="Arial" panose="020B0604020202020204" pitchFamily="34" charset="0"/>
              <a:buChar char="•"/>
            </a:pPr>
            <a:r>
              <a:rPr lang="en-US" dirty="0" smtClean="0">
                <a:latin typeface="Cambria" panose="02040503050406030204" pitchFamily="18" charset="0"/>
              </a:rPr>
              <a:t>A zip file with everything needed to run your final project and a </a:t>
            </a:r>
            <a:r>
              <a:rPr lang="en-US" b="1" dirty="0" smtClean="0">
                <a:latin typeface="Courier New" panose="02070309020205020404" pitchFamily="49" charset="0"/>
                <a:cs typeface="Courier New" panose="02070309020205020404" pitchFamily="49" charset="0"/>
              </a:rPr>
              <a:t>.txt</a:t>
            </a:r>
            <a:r>
              <a:rPr lang="en-US" dirty="0" smtClean="0">
                <a:latin typeface="Cambria" panose="02040503050406030204" pitchFamily="18" charset="0"/>
              </a:rPr>
              <a:t>  file describing how to do so!</a:t>
            </a:r>
            <a:endParaRPr lang="en-US" dirty="0">
              <a:latin typeface="Cambria" panose="02040503050406030204" pitchFamily="18" charset="0"/>
            </a:endParaRPr>
          </a:p>
        </p:txBody>
      </p:sp>
    </p:spTree>
    <p:extLst>
      <p:ext uri="{BB962C8B-B14F-4D97-AF65-F5344CB8AC3E}">
        <p14:creationId xmlns:p14="http://schemas.microsoft.com/office/powerpoint/2010/main" val="268920444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697288"/>
            <a:ext cx="2797175" cy="29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Text Box 18"/>
          <p:cNvSpPr txBox="1">
            <a:spLocks noChangeArrowheads="1"/>
          </p:cNvSpPr>
          <p:nvPr/>
        </p:nvSpPr>
        <p:spPr bwMode="auto">
          <a:xfrm>
            <a:off x="2286000" y="88900"/>
            <a:ext cx="65532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spcBef>
                <a:spcPct val="50000"/>
              </a:spcBef>
            </a:pPr>
            <a:r>
              <a:rPr lang="en-US" altLang="en-US" sz="3600" dirty="0">
                <a:latin typeface="Cambria" pitchFamily="18" charset="0"/>
              </a:rPr>
              <a:t>other </a:t>
            </a:r>
            <a:r>
              <a:rPr lang="en-US" altLang="en-US" sz="3600" dirty="0" err="1">
                <a:latin typeface="Cambria" pitchFamily="18" charset="0"/>
              </a:rPr>
              <a:t>VPython</a:t>
            </a:r>
            <a:r>
              <a:rPr lang="en-US" altLang="en-US" sz="3600" dirty="0">
                <a:latin typeface="Cambria" pitchFamily="18" charset="0"/>
              </a:rPr>
              <a:t> examples</a:t>
            </a:r>
          </a:p>
        </p:txBody>
      </p:sp>
      <p:sp>
        <p:nvSpPr>
          <p:cNvPr id="12" name="Rectangle 52"/>
          <p:cNvSpPr>
            <a:spLocks noChangeArrowheads="1"/>
          </p:cNvSpPr>
          <p:nvPr/>
        </p:nvSpPr>
        <p:spPr bwMode="auto">
          <a:xfrm>
            <a:off x="2146300" y="5999163"/>
            <a:ext cx="2665413" cy="461962"/>
          </a:xfrm>
          <a:prstGeom prst="rect">
            <a:avLst/>
          </a:prstGeom>
          <a:solidFill>
            <a:schemeClr val="bg1"/>
          </a:solidFill>
          <a:ln w="9525">
            <a:solidFill>
              <a:schemeClr val="bg1">
                <a:lumMod val="75000"/>
              </a:schemeClr>
            </a:solidFill>
            <a:miter lim="800000"/>
            <a:headEnd/>
            <a:tailEnd/>
          </a:ln>
          <a:effectLst/>
        </p:spPr>
        <p:txBody>
          <a:bodyPr>
            <a:spAutoFit/>
          </a:bodyPr>
          <a:lstStyle/>
          <a:p>
            <a:pPr algn="ctr">
              <a:defRPr/>
            </a:pPr>
            <a:r>
              <a:rPr lang="en-US" sz="1200" dirty="0">
                <a:latin typeface="Calibri" pitchFamily="34" charset="0"/>
                <a:ea typeface="ＭＳ Ｐゴシック"/>
              </a:rPr>
              <a:t>boxlighttest.py – very short + simple rotation and lighting example</a:t>
            </a:r>
          </a:p>
        </p:txBody>
      </p:sp>
      <p:pic>
        <p:nvPicPr>
          <p:cNvPr id="348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448050"/>
            <a:ext cx="3175000" cy="317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52"/>
          <p:cNvSpPr>
            <a:spLocks noChangeArrowheads="1"/>
          </p:cNvSpPr>
          <p:nvPr/>
        </p:nvSpPr>
        <p:spPr bwMode="auto">
          <a:xfrm>
            <a:off x="7286625" y="3733800"/>
            <a:ext cx="989013" cy="1384300"/>
          </a:xfrm>
          <a:prstGeom prst="rect">
            <a:avLst/>
          </a:prstGeom>
          <a:solidFill>
            <a:schemeClr val="bg1"/>
          </a:solidFill>
          <a:ln w="9525">
            <a:solidFill>
              <a:schemeClr val="bg1">
                <a:lumMod val="75000"/>
              </a:schemeClr>
            </a:solidFill>
            <a:miter lim="800000"/>
            <a:headEnd/>
            <a:tailEnd/>
          </a:ln>
          <a:effectLst/>
        </p:spPr>
        <p:txBody>
          <a:bodyPr>
            <a:spAutoFit/>
          </a:bodyPr>
          <a:lstStyle/>
          <a:p>
            <a:pPr algn="ctr">
              <a:defRPr/>
            </a:pPr>
            <a:r>
              <a:rPr lang="en-US" sz="1200" dirty="0">
                <a:latin typeface="Calibri" pitchFamily="34" charset="0"/>
                <a:ea typeface="ＭＳ Ｐゴシック"/>
              </a:rPr>
              <a:t>texture_and_lighting.py – fancier textures, opacity and a pendulum example</a:t>
            </a:r>
          </a:p>
        </p:txBody>
      </p:sp>
      <p:pic>
        <p:nvPicPr>
          <p:cNvPr id="348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09550"/>
            <a:ext cx="3251200" cy="32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52"/>
          <p:cNvSpPr>
            <a:spLocks noChangeArrowheads="1"/>
          </p:cNvSpPr>
          <p:nvPr/>
        </p:nvSpPr>
        <p:spPr bwMode="auto">
          <a:xfrm>
            <a:off x="60325" y="3271838"/>
            <a:ext cx="1331913" cy="461962"/>
          </a:xfrm>
          <a:prstGeom prst="rect">
            <a:avLst/>
          </a:prstGeom>
          <a:solidFill>
            <a:schemeClr val="bg1"/>
          </a:solidFill>
          <a:ln w="9525">
            <a:solidFill>
              <a:schemeClr val="bg1">
                <a:lumMod val="75000"/>
              </a:schemeClr>
            </a:solidFill>
            <a:miter lim="800000"/>
            <a:headEnd/>
            <a:tailEnd/>
          </a:ln>
          <a:effectLst/>
        </p:spPr>
        <p:txBody>
          <a:bodyPr>
            <a:spAutoFit/>
          </a:bodyPr>
          <a:lstStyle/>
          <a:p>
            <a:pPr algn="ctr">
              <a:defRPr/>
            </a:pPr>
            <a:r>
              <a:rPr lang="en-US" sz="1200" dirty="0">
                <a:latin typeface="Calibri" pitchFamily="34" charset="0"/>
                <a:ea typeface="ＭＳ Ｐゴシック"/>
              </a:rPr>
              <a:t>material_test.py – lots of materials</a:t>
            </a:r>
          </a:p>
        </p:txBody>
      </p:sp>
      <p:pic>
        <p:nvPicPr>
          <p:cNvPr id="34825" name="Picture 4"/>
          <p:cNvPicPr>
            <a:picLocks noChangeAspect="1" noChangeArrowheads="1"/>
          </p:cNvPicPr>
          <p:nvPr/>
        </p:nvPicPr>
        <p:blipFill>
          <a:blip r:embed="rId6">
            <a:extLst>
              <a:ext uri="{28A0092B-C50C-407E-A947-70E740481C1C}">
                <a14:useLocalDpi xmlns:a14="http://schemas.microsoft.com/office/drawing/2010/main" val="0"/>
              </a:ext>
            </a:extLst>
          </a:blip>
          <a:srcRect b="34421"/>
          <a:stretch>
            <a:fillRect/>
          </a:stretch>
        </p:blipFill>
        <p:spPr bwMode="auto">
          <a:xfrm>
            <a:off x="4148138" y="873125"/>
            <a:ext cx="3660775"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52"/>
          <p:cNvSpPr>
            <a:spLocks noChangeArrowheads="1"/>
          </p:cNvSpPr>
          <p:nvPr/>
        </p:nvSpPr>
        <p:spPr bwMode="auto">
          <a:xfrm>
            <a:off x="6502400" y="1235075"/>
            <a:ext cx="1568450" cy="461963"/>
          </a:xfrm>
          <a:prstGeom prst="rect">
            <a:avLst/>
          </a:prstGeom>
          <a:solidFill>
            <a:schemeClr val="bg1"/>
          </a:solidFill>
          <a:ln w="9525">
            <a:solidFill>
              <a:schemeClr val="bg1">
                <a:lumMod val="75000"/>
              </a:schemeClr>
            </a:solidFill>
            <a:miter lim="800000"/>
            <a:headEnd/>
            <a:tailEnd/>
          </a:ln>
          <a:effectLst/>
        </p:spPr>
        <p:txBody>
          <a:bodyPr>
            <a:spAutoFit/>
          </a:bodyPr>
          <a:lstStyle/>
          <a:p>
            <a:pPr algn="ctr">
              <a:defRPr/>
            </a:pPr>
            <a:r>
              <a:rPr lang="en-US" sz="1200" dirty="0">
                <a:latin typeface="Calibri" pitchFamily="34" charset="0"/>
                <a:ea typeface="ＭＳ Ｐゴシック"/>
              </a:rPr>
              <a:t>tictac.py – a 3d game  of tic-tac-toe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24"/>
          <p:cNvSpPr txBox="1">
            <a:spLocks noChangeArrowheads="1"/>
          </p:cNvSpPr>
          <p:nvPr/>
        </p:nvSpPr>
        <p:spPr bwMode="auto">
          <a:xfrm>
            <a:off x="457200" y="292434"/>
            <a:ext cx="718343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4200" b="1" i="1" dirty="0" smtClean="0">
                <a:latin typeface="Calibri" pitchFamily="34" charset="0"/>
              </a:rPr>
              <a:t>Enjoy the projects!</a:t>
            </a:r>
            <a:endParaRPr lang="en-US" altLang="en-US" sz="4200" dirty="0">
              <a:latin typeface="Calibri" pitchFamily="34" charset="0"/>
            </a:endParaRPr>
          </a:p>
        </p:txBody>
      </p:sp>
      <p:grpSp>
        <p:nvGrpSpPr>
          <p:cNvPr id="57347" name="Group 25"/>
          <p:cNvGrpSpPr>
            <a:grpSpLocks/>
          </p:cNvGrpSpPr>
          <p:nvPr/>
        </p:nvGrpSpPr>
        <p:grpSpPr bwMode="auto">
          <a:xfrm>
            <a:off x="6989763" y="5144628"/>
            <a:ext cx="412750" cy="519112"/>
            <a:chOff x="2928" y="1051"/>
            <a:chExt cx="840" cy="957"/>
          </a:xfrm>
        </p:grpSpPr>
        <p:sp>
          <p:nvSpPr>
            <p:cNvPr id="57351" name="Freeform 26"/>
            <p:cNvSpPr>
              <a:spLocks/>
            </p:cNvSpPr>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7352" name="Oval 2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7353" name="Oval 2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7354" name="Oval 2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7355" name="Oval 3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7356" name="Oval 3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7357" name="Oval 3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7358" name="Oval 3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7359" name="AutoShape 3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57360" name="Freeform 3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7361" name="Freeform 3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7362" name="Freeform 3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7363" name="Freeform 3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7348" name="Text Box 39"/>
          <p:cNvSpPr txBox="1">
            <a:spLocks noChangeArrowheads="1"/>
          </p:cNvSpPr>
          <p:nvPr/>
        </p:nvSpPr>
        <p:spPr bwMode="auto">
          <a:xfrm>
            <a:off x="6172200" y="4504865"/>
            <a:ext cx="1635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altLang="en-US" sz="1600">
                <a:solidFill>
                  <a:srgbClr val="009900"/>
                </a:solidFill>
                <a:latin typeface="Comic Sans MS" pitchFamily="66" charset="0"/>
              </a:rPr>
              <a:t>An unusual variation on VPool</a:t>
            </a:r>
          </a:p>
        </p:txBody>
      </p:sp>
      <p:pic>
        <p:nvPicPr>
          <p:cNvPr id="57349" name="Picture 42" descr="p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47800"/>
            <a:ext cx="50863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extBox 24"/>
          <p:cNvSpPr txBox="1">
            <a:spLocks noChangeArrowheads="1"/>
          </p:cNvSpPr>
          <p:nvPr/>
        </p:nvSpPr>
        <p:spPr bwMode="auto">
          <a:xfrm>
            <a:off x="4953000" y="6172200"/>
            <a:ext cx="3921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US" altLang="en-US" i="1" dirty="0">
                <a:latin typeface="Calibri" pitchFamily="34" charset="0"/>
              </a:rPr>
              <a:t>… the graders certainly do!</a:t>
            </a:r>
          </a:p>
        </p:txBody>
      </p:sp>
    </p:spTree>
    <p:extLst>
      <p:ext uri="{BB962C8B-B14F-4D97-AF65-F5344CB8AC3E}">
        <p14:creationId xmlns:p14="http://schemas.microsoft.com/office/powerpoint/2010/main" val="512067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9"/>
          <p:cNvSpPr txBox="1">
            <a:spLocks noChangeArrowheads="1"/>
          </p:cNvSpPr>
          <p:nvPr/>
        </p:nvSpPr>
        <p:spPr bwMode="auto">
          <a:xfrm>
            <a:off x="6934200" y="2072512"/>
            <a:ext cx="1937198" cy="1384995"/>
          </a:xfrm>
          <a:prstGeom prst="rect">
            <a:avLst/>
          </a:prstGeom>
          <a:solidFill>
            <a:srgbClr val="CCECFF"/>
          </a:solidFill>
          <a:ln>
            <a:noFill/>
          </a:ln>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Bef>
                <a:spcPct val="50000"/>
              </a:spcBef>
            </a:pPr>
            <a:r>
              <a:rPr lang="en-US" sz="2800" dirty="0" smtClean="0">
                <a:solidFill>
                  <a:srgbClr val="CC3300"/>
                </a:solidFill>
                <a:latin typeface="Calibri" panose="020F0502020204030204" pitchFamily="34" charset="0"/>
              </a:rPr>
              <a:t>(Games</a:t>
            </a:r>
            <a:r>
              <a:rPr lang="en-US" sz="2800" dirty="0">
                <a:solidFill>
                  <a:srgbClr val="CC3300"/>
                </a:solidFill>
                <a:latin typeface="Calibri" panose="020F0502020204030204" pitchFamily="34" charset="0"/>
              </a:rPr>
              <a:t>'</a:t>
            </a:r>
            <a:r>
              <a:rPr lang="en-US" altLang="ja-JP" sz="2800" dirty="0">
                <a:solidFill>
                  <a:srgbClr val="CC3300"/>
                </a:solidFill>
                <a:latin typeface="Calibri" panose="020F0502020204030204" pitchFamily="34" charset="0"/>
              </a:rPr>
              <a:t> Branching </a:t>
            </a:r>
            <a:r>
              <a:rPr lang="en-US" altLang="ja-JP" sz="2800" dirty="0" smtClean="0">
                <a:solidFill>
                  <a:srgbClr val="CC3300"/>
                </a:solidFill>
                <a:latin typeface="Calibri" panose="020F0502020204030204" pitchFamily="34" charset="0"/>
              </a:rPr>
              <a:t>Factors)</a:t>
            </a:r>
            <a:endParaRPr lang="en-US" sz="2800" dirty="0">
              <a:solidFill>
                <a:srgbClr val="CC3300"/>
              </a:solidFill>
              <a:latin typeface="Calibri" panose="020F0502020204030204" pitchFamily="34" charset="0"/>
            </a:endParaRPr>
          </a:p>
        </p:txBody>
      </p:sp>
      <p:grpSp>
        <p:nvGrpSpPr>
          <p:cNvPr id="6" name="Group 5"/>
          <p:cNvGrpSpPr/>
          <p:nvPr/>
        </p:nvGrpSpPr>
        <p:grpSpPr>
          <a:xfrm>
            <a:off x="304800" y="76200"/>
            <a:ext cx="6400800" cy="6629400"/>
            <a:chOff x="-533400" y="838200"/>
            <a:chExt cx="6172200" cy="6355724"/>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0417" b="40276"/>
            <a:stretch/>
          </p:blipFill>
          <p:spPr>
            <a:xfrm>
              <a:off x="-533400" y="965916"/>
              <a:ext cx="6172200" cy="6228008"/>
            </a:xfrm>
            <a:prstGeom prst="rect">
              <a:avLst/>
            </a:prstGeom>
          </p:spPr>
        </p:pic>
        <p:sp>
          <p:nvSpPr>
            <p:cNvPr id="2" name="Rectangle 1"/>
            <p:cNvSpPr/>
            <p:nvPr/>
          </p:nvSpPr>
          <p:spPr bwMode="auto">
            <a:xfrm>
              <a:off x="990600" y="838200"/>
              <a:ext cx="3505200" cy="36382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gr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4674" t="939" r="23787" b="87603"/>
          <a:stretch/>
        </p:blipFill>
        <p:spPr>
          <a:xfrm>
            <a:off x="5690317" y="427788"/>
            <a:ext cx="3181081" cy="1447263"/>
          </a:xfrm>
          <a:prstGeom prst="rect">
            <a:avLst/>
          </a:prstGeom>
          <a:ln>
            <a:solidFill>
              <a:schemeClr val="tx1"/>
            </a:solidFill>
          </a:ln>
        </p:spPr>
      </p:pic>
    </p:spTree>
    <p:extLst>
      <p:ext uri="{BB962C8B-B14F-4D97-AF65-F5344CB8AC3E}">
        <p14:creationId xmlns:p14="http://schemas.microsoft.com/office/powerpoint/2010/main" val="192176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50589" b="1"/>
          <a:stretch/>
        </p:blipFill>
        <p:spPr>
          <a:xfrm>
            <a:off x="231820" y="247919"/>
            <a:ext cx="6397580" cy="6469017"/>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4674" t="939" r="23787" b="87603"/>
          <a:stretch/>
        </p:blipFill>
        <p:spPr>
          <a:xfrm>
            <a:off x="5740758" y="5131158"/>
            <a:ext cx="3181081" cy="1447263"/>
          </a:xfrm>
          <a:prstGeom prst="rect">
            <a:avLst/>
          </a:prstGeom>
          <a:ln>
            <a:solidFill>
              <a:schemeClr val="tx1"/>
            </a:solidFill>
          </a:ln>
        </p:spPr>
      </p:pic>
      <p:sp>
        <p:nvSpPr>
          <p:cNvPr id="2" name="Down Arrow 1"/>
          <p:cNvSpPr/>
          <p:nvPr/>
        </p:nvSpPr>
        <p:spPr bwMode="auto">
          <a:xfrm rot="5400000">
            <a:off x="4103799" y="2861827"/>
            <a:ext cx="479201" cy="762000"/>
          </a:xfrm>
          <a:prstGeom prst="downArrow">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8" charset="0"/>
              <a:ea typeface="ＭＳ Ｐゴシック" pitchFamily="-108" charset="-128"/>
              <a:cs typeface="ＭＳ Ｐゴシック" pitchFamily="-108" charset="-128"/>
            </a:endParaRPr>
          </a:p>
        </p:txBody>
      </p:sp>
      <p:sp>
        <p:nvSpPr>
          <p:cNvPr id="7" name="Down Arrow 6"/>
          <p:cNvSpPr/>
          <p:nvPr/>
        </p:nvSpPr>
        <p:spPr bwMode="auto">
          <a:xfrm rot="8250054">
            <a:off x="4957636" y="5938517"/>
            <a:ext cx="479201" cy="762000"/>
          </a:xfrm>
          <a:prstGeom prst="downArrow">
            <a:avLst/>
          </a:prstGeom>
          <a:solidFill>
            <a:srgbClr val="FAE9D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8" charset="0"/>
              <a:ea typeface="ＭＳ Ｐゴシック" pitchFamily="-108" charset="-128"/>
              <a:cs typeface="ＭＳ Ｐゴシック" pitchFamily="-108" charset="-128"/>
            </a:endParaRPr>
          </a:p>
        </p:txBody>
      </p:sp>
      <p:sp>
        <p:nvSpPr>
          <p:cNvPr id="8" name="Down Arrow 7"/>
          <p:cNvSpPr/>
          <p:nvPr/>
        </p:nvSpPr>
        <p:spPr bwMode="auto">
          <a:xfrm rot="5400000">
            <a:off x="4980636" y="2542496"/>
            <a:ext cx="479201" cy="762000"/>
          </a:xfrm>
          <a:prstGeom prst="downArrow">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8" charset="0"/>
              <a:ea typeface="ＭＳ Ｐゴシック" pitchFamily="-108" charset="-128"/>
              <a:cs typeface="ＭＳ Ｐゴシック" pitchFamily="-108" charset="-128"/>
            </a:endParaRPr>
          </a:p>
        </p:txBody>
      </p:sp>
      <p:sp>
        <p:nvSpPr>
          <p:cNvPr id="4" name="TextBox 3"/>
          <p:cNvSpPr txBox="1"/>
          <p:nvPr/>
        </p:nvSpPr>
        <p:spPr>
          <a:xfrm>
            <a:off x="5886599" y="2692663"/>
            <a:ext cx="800219" cy="461665"/>
          </a:xfrm>
          <a:prstGeom prst="rect">
            <a:avLst/>
          </a:prstGeom>
          <a:solidFill>
            <a:srgbClr val="CCECFF"/>
          </a:solidFill>
        </p:spPr>
        <p:txBody>
          <a:bodyPr wrap="none" rtlCol="0">
            <a:spAutoFit/>
          </a:bodyPr>
          <a:lstStyle/>
          <a:p>
            <a:r>
              <a:rPr lang="en-US" dirty="0" smtClean="0"/>
              <a:t>2015</a:t>
            </a:r>
            <a:endParaRPr lang="en-US" dirty="0"/>
          </a:p>
        </p:txBody>
      </p:sp>
      <p:sp>
        <p:nvSpPr>
          <p:cNvPr id="9" name="TextBox 8"/>
          <p:cNvSpPr txBox="1"/>
          <p:nvPr/>
        </p:nvSpPr>
        <p:spPr>
          <a:xfrm>
            <a:off x="4820126" y="3208453"/>
            <a:ext cx="800219" cy="461665"/>
          </a:xfrm>
          <a:prstGeom prst="rect">
            <a:avLst/>
          </a:prstGeom>
          <a:solidFill>
            <a:srgbClr val="CCECFF"/>
          </a:solidFill>
        </p:spPr>
        <p:txBody>
          <a:bodyPr wrap="none" rtlCol="0">
            <a:spAutoFit/>
          </a:bodyPr>
          <a:lstStyle/>
          <a:p>
            <a:r>
              <a:rPr lang="en-US" dirty="0" smtClean="0"/>
              <a:t>2016</a:t>
            </a:r>
            <a:endParaRPr lang="en-US" dirty="0"/>
          </a:p>
        </p:txBody>
      </p:sp>
      <p:sp>
        <p:nvSpPr>
          <p:cNvPr id="10" name="TextBox 9"/>
          <p:cNvSpPr txBox="1"/>
          <p:nvPr/>
        </p:nvSpPr>
        <p:spPr>
          <a:xfrm>
            <a:off x="3676739" y="6300627"/>
            <a:ext cx="1191352" cy="461665"/>
          </a:xfrm>
          <a:prstGeom prst="rect">
            <a:avLst/>
          </a:prstGeom>
          <a:solidFill>
            <a:srgbClr val="FAE9D6"/>
          </a:solidFill>
        </p:spPr>
        <p:txBody>
          <a:bodyPr wrap="none" rtlCol="0">
            <a:spAutoFit/>
          </a:bodyPr>
          <a:lstStyle/>
          <a:p>
            <a:r>
              <a:rPr lang="en-US" dirty="0" smtClean="0"/>
              <a:t>unlikely</a:t>
            </a:r>
            <a:endParaRPr lang="en-US" dirty="0"/>
          </a:p>
        </p:txBody>
      </p:sp>
    </p:spTree>
    <p:extLst>
      <p:ext uri="{BB962C8B-B14F-4D97-AF65-F5344CB8AC3E}">
        <p14:creationId xmlns:p14="http://schemas.microsoft.com/office/powerpoint/2010/main" val="33610419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FF0000"/>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ea typeface="ＭＳ Ｐゴシック" pitchFamily="-108" charset="-128"/>
            <a:cs typeface="ＭＳ Ｐゴシック" pitchFamily="-10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17033</TotalTime>
  <Words>4969</Words>
  <Application>Microsoft Office PowerPoint</Application>
  <PresentationFormat>On-screen Show (4:3)</PresentationFormat>
  <Paragraphs>1104</Paragraphs>
  <Slides>73</Slides>
  <Notes>71</Notes>
  <HiddenSlides>22</HiddenSlides>
  <MMClips>0</MMClips>
  <ScaleCrop>false</ScaleCrop>
  <HeadingPairs>
    <vt:vector size="4" baseType="variant">
      <vt:variant>
        <vt:lpstr>Theme</vt:lpstr>
      </vt:variant>
      <vt:variant>
        <vt:i4>2</vt:i4>
      </vt:variant>
      <vt:variant>
        <vt:lpstr>Slide Titles</vt:lpstr>
      </vt:variant>
      <vt:variant>
        <vt:i4>73</vt:i4>
      </vt:variant>
    </vt:vector>
  </HeadingPairs>
  <TitlesOfParts>
    <vt:vector size="75" baseType="lpstr">
      <vt:lpstr>Default Design</vt:lpstr>
      <vt:lpstr>1_Blank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ZDodds</dc:creator>
  <cp:lastModifiedBy>Geoff Kuenning</cp:lastModifiedBy>
  <cp:revision>309</cp:revision>
  <cp:lastPrinted>2018-04-10T03:46:12Z</cp:lastPrinted>
  <dcterms:created xsi:type="dcterms:W3CDTF">2010-11-23T07:22:28Z</dcterms:created>
  <dcterms:modified xsi:type="dcterms:W3CDTF">2018-04-10T03:46:17Z</dcterms:modified>
</cp:coreProperties>
</file>