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448" r:id="rId2"/>
    <p:sldId id="398" r:id="rId3"/>
    <p:sldId id="391" r:id="rId4"/>
    <p:sldId id="463" r:id="rId5"/>
    <p:sldId id="465" r:id="rId6"/>
    <p:sldId id="466" r:id="rId7"/>
    <p:sldId id="467" r:id="rId8"/>
    <p:sldId id="468" r:id="rId9"/>
    <p:sldId id="462" r:id="rId10"/>
    <p:sldId id="329" r:id="rId11"/>
    <p:sldId id="461" r:id="rId12"/>
    <p:sldId id="426" r:id="rId13"/>
    <p:sldId id="449" r:id="rId14"/>
    <p:sldId id="450" r:id="rId15"/>
    <p:sldId id="451" r:id="rId16"/>
    <p:sldId id="452" r:id="rId17"/>
    <p:sldId id="453" r:id="rId18"/>
    <p:sldId id="454" r:id="rId19"/>
    <p:sldId id="455" r:id="rId20"/>
    <p:sldId id="404" r:id="rId21"/>
    <p:sldId id="469" r:id="rId22"/>
    <p:sldId id="457" r:id="rId23"/>
    <p:sldId id="470" r:id="rId24"/>
    <p:sldId id="412" r:id="rId25"/>
    <p:sldId id="456" r:id="rId26"/>
    <p:sldId id="475" r:id="rId27"/>
    <p:sldId id="472" r:id="rId28"/>
    <p:sldId id="471" r:id="rId29"/>
    <p:sldId id="476" r:id="rId30"/>
    <p:sldId id="424" r:id="rId31"/>
    <p:sldId id="368" r:id="rId32"/>
    <p:sldId id="419" r:id="rId33"/>
    <p:sldId id="418" r:id="rId34"/>
    <p:sldId id="425" r:id="rId35"/>
    <p:sldId id="342" r:id="rId36"/>
    <p:sldId id="420" r:id="rId37"/>
    <p:sldId id="421" r:id="rId38"/>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6"/>
        <p:sld r:id="rId28"/>
        <p:sld r:id="rId29"/>
        <p:sld r:id="rId31"/>
        <p:sld r:id="rId32"/>
        <p:sld r:id="rId33"/>
        <p:sld r:id="rId34"/>
        <p:sld r:id="rId35"/>
        <p:sld r:id="rId36"/>
        <p:sld r:id="rId37"/>
        <p:sld r:id="rId38"/>
      </p:sldLst>
    </p:custShow>
    <p:custShow name="For printing" id="1">
      <p:sldLst>
        <p:sld r:id="rId2"/>
        <p:sld r:id="rId7"/>
        <p:sld r:id="rId8"/>
        <p:sld r:id="rId9"/>
        <p:sld r:id="rId10"/>
        <p:sld r:id="rId11"/>
        <p:sld r:id="rId12"/>
        <p:sld r:id="rId13"/>
        <p:sld r:id="rId21"/>
        <p:sld r:id="rId22"/>
        <p:sld r:id="rId23"/>
        <p:sld r:id="rId25"/>
        <p:sld r:id="rId27"/>
        <p:sld r:id="rId28"/>
        <p:sld r:id="rId30"/>
        <p:sld r:id="rId32"/>
        <p:sld r:id="rId33"/>
        <p:sld r:id="rId34"/>
        <p:sld r:id="rId35"/>
        <p:sld r:id="rId36"/>
        <p:sld r:id="rId37"/>
        <p:sld r:id="rId38"/>
      </p:sldLst>
    </p:custShow>
  </p:custShowLst>
  <p:defaultTextStyle>
    <a:defPPr>
      <a:defRPr lang="en-US"/>
    </a:defPPr>
    <a:lvl1pPr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1pPr>
    <a:lvl2pPr marL="4572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2pPr>
    <a:lvl3pPr marL="9144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3pPr>
    <a:lvl4pPr marL="13716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4pPr>
    <a:lvl5pPr marL="18288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5pPr>
    <a:lvl6pPr marL="2286000" algn="l" defTabSz="914400" rtl="0" eaLnBrk="1" latinLnBrk="0" hangingPunct="1">
      <a:defRPr kern="1200">
        <a:solidFill>
          <a:schemeClr val="tx1"/>
        </a:solidFill>
        <a:latin typeface="Times New Roman" pitchFamily="18" charset="0"/>
        <a:ea typeface="ＭＳ Ｐゴシック" pitchFamily="-80" charset="-128"/>
        <a:cs typeface="+mn-cs"/>
      </a:defRPr>
    </a:lvl6pPr>
    <a:lvl7pPr marL="2743200" algn="l" defTabSz="914400" rtl="0" eaLnBrk="1" latinLnBrk="0" hangingPunct="1">
      <a:defRPr kern="1200">
        <a:solidFill>
          <a:schemeClr val="tx1"/>
        </a:solidFill>
        <a:latin typeface="Times New Roman" pitchFamily="18" charset="0"/>
        <a:ea typeface="ＭＳ Ｐゴシック" pitchFamily="-80" charset="-128"/>
        <a:cs typeface="+mn-cs"/>
      </a:defRPr>
    </a:lvl7pPr>
    <a:lvl8pPr marL="3200400" algn="l" defTabSz="914400" rtl="0" eaLnBrk="1" latinLnBrk="0" hangingPunct="1">
      <a:defRPr kern="1200">
        <a:solidFill>
          <a:schemeClr val="tx1"/>
        </a:solidFill>
        <a:latin typeface="Times New Roman" pitchFamily="18" charset="0"/>
        <a:ea typeface="ＭＳ Ｐゴシック" pitchFamily="-80" charset="-128"/>
        <a:cs typeface="+mn-cs"/>
      </a:defRPr>
    </a:lvl8pPr>
    <a:lvl9pPr marL="3657600" algn="l" defTabSz="914400" rtl="0" eaLnBrk="1" latinLnBrk="0" hangingPunct="1">
      <a:defRPr kern="1200">
        <a:solidFill>
          <a:schemeClr val="tx1"/>
        </a:solidFill>
        <a:latin typeface="Times New Roman" pitchFamily="18" charset="0"/>
        <a:ea typeface="ＭＳ Ｐゴシック"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020A"/>
    <a:srgbClr val="06A407"/>
    <a:srgbClr val="0900FF"/>
    <a:srgbClr val="72520A"/>
    <a:srgbClr val="E3E05C"/>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21" autoAdjust="0"/>
  </p:normalViewPr>
  <p:slideViewPr>
    <p:cSldViewPr>
      <p:cViewPr varScale="1">
        <p:scale>
          <a:sx n="93" d="100"/>
          <a:sy n="93" d="100"/>
        </p:scale>
        <p:origin x="-42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162"/>
    </p:cViewPr>
  </p:notesTextViewPr>
  <p:sorterViewPr>
    <p:cViewPr>
      <p:scale>
        <a:sx n="66" d="100"/>
        <a:sy n="66" d="100"/>
      </p:scale>
      <p:origin x="0" y="102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smtClean="0"/>
            </a:lvl1pPr>
          </a:lstStyle>
          <a:p>
            <a:pPr>
              <a:defRPr/>
            </a:pPr>
            <a:endParaRPr lang="en-US"/>
          </a:p>
        </p:txBody>
      </p:sp>
      <p:sp>
        <p:nvSpPr>
          <p:cNvPr id="360451" name="Rectangle 3"/>
          <p:cNvSpPr>
            <a:spLocks noGrp="1" noChangeArrowheads="1"/>
          </p:cNvSpPr>
          <p:nvPr>
            <p:ph type="dt" sz="quarter" idx="1"/>
          </p:nvPr>
        </p:nvSpPr>
        <p:spPr bwMode="auto">
          <a:xfrm>
            <a:off x="3957638" y="0"/>
            <a:ext cx="30273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smtClean="0"/>
            </a:lvl1pPr>
          </a:lstStyle>
          <a:p>
            <a:pPr>
              <a:defRPr/>
            </a:pPr>
            <a:endParaRPr lang="en-US"/>
          </a:p>
        </p:txBody>
      </p:sp>
      <p:sp>
        <p:nvSpPr>
          <p:cNvPr id="360452" name="Rectangle 4"/>
          <p:cNvSpPr>
            <a:spLocks noGrp="1" noChangeArrowheads="1"/>
          </p:cNvSpPr>
          <p:nvPr>
            <p:ph type="ftr" sz="quarter" idx="2"/>
          </p:nvPr>
        </p:nvSpPr>
        <p:spPr bwMode="auto">
          <a:xfrm>
            <a:off x="0" y="8993188"/>
            <a:ext cx="3027363"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smtClean="0"/>
            </a:lvl1pPr>
          </a:lstStyle>
          <a:p>
            <a:pPr>
              <a:defRPr/>
            </a:pPr>
            <a:endParaRPr lang="en-US"/>
          </a:p>
        </p:txBody>
      </p:sp>
      <p:sp>
        <p:nvSpPr>
          <p:cNvPr id="360453" name="Rectangle 5"/>
          <p:cNvSpPr>
            <a:spLocks noGrp="1" noChangeArrowheads="1"/>
          </p:cNvSpPr>
          <p:nvPr>
            <p:ph type="sldNum" sz="quarter" idx="3"/>
          </p:nvPr>
        </p:nvSpPr>
        <p:spPr bwMode="auto">
          <a:xfrm>
            <a:off x="3957638" y="8993188"/>
            <a:ext cx="3027362"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smtClean="0"/>
            </a:lvl1pPr>
          </a:lstStyle>
          <a:p>
            <a:pPr>
              <a:defRPr/>
            </a:pPr>
            <a:fld id="{482A086E-5052-483E-9CD0-3471F969397B}" type="slidenum">
              <a:rPr lang="en-US"/>
              <a:pPr>
                <a:defRPr/>
              </a:pPr>
              <a:t>‹#›</a:t>
            </a:fld>
            <a:endParaRPr lang="en-US"/>
          </a:p>
        </p:txBody>
      </p:sp>
    </p:spTree>
    <p:extLst>
      <p:ext uri="{BB962C8B-B14F-4D97-AF65-F5344CB8AC3E}">
        <p14:creationId xmlns:p14="http://schemas.microsoft.com/office/powerpoint/2010/main" val="134970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smtClean="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smtClean="0">
                <a:latin typeface="Arial" charset="0"/>
              </a:defRPr>
            </a:lvl1pPr>
          </a:lstStyle>
          <a:p>
            <a:pPr>
              <a:defRPr/>
            </a:pPr>
            <a:fld id="{7837B0D3-08C4-41E5-ACE1-DFD8BA050AEB}" type="slidenum">
              <a:rPr lang="en-US"/>
              <a:pPr>
                <a:defRPr/>
              </a:pPr>
              <a:t>‹#›</a:t>
            </a:fld>
            <a:endParaRPr lang="en-US"/>
          </a:p>
        </p:txBody>
      </p:sp>
    </p:spTree>
    <p:extLst>
      <p:ext uri="{BB962C8B-B14F-4D97-AF65-F5344CB8AC3E}">
        <p14:creationId xmlns:p14="http://schemas.microsoft.com/office/powerpoint/2010/main" val="4152151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pPr eaLnBrk="1" hangingPunct="1"/>
            <a:r>
              <a:rPr lang="en-US" altLang="en-US" dirty="0" smtClean="0"/>
              <a:t>Worksheet: FSM that accepts strings where</a:t>
            </a:r>
            <a:r>
              <a:rPr lang="en-US" altLang="en-US" baseline="0" dirty="0" smtClean="0"/>
              <a:t> the </a:t>
            </a:r>
            <a:r>
              <a:rPr lang="en-US" altLang="en-US" dirty="0" smtClean="0"/>
              <a:t>number of zeros is a multiple of three.</a:t>
            </a:r>
          </a:p>
          <a:p>
            <a:pPr eaLnBrk="1" hangingPunct="1"/>
            <a:r>
              <a:rPr lang="en-US" altLang="en-US" dirty="0" smtClean="0"/>
              <a:t>Demo: </a:t>
            </a:r>
            <a:r>
              <a:rPr lang="en-US" altLang="en-US" dirty="0" err="1" smtClean="0"/>
              <a:t>Jflap</a:t>
            </a:r>
            <a:r>
              <a:rPr lang="en-US" altLang="en-US" smtClean="0"/>
              <a:t>.</a:t>
            </a:r>
          </a:p>
          <a:p>
            <a:pPr eaLnBrk="1" hangingPunct="1"/>
            <a:endParaRPr lang="en-US" altLang="en-US" dirty="0" smtClean="0"/>
          </a:p>
          <a:p>
            <a:pPr eaLnBrk="1" hangingPunct="1"/>
            <a:endParaRPr lang="en-US" altLang="en-US" dirty="0" smtClean="0"/>
          </a:p>
        </p:txBody>
      </p:sp>
      <p:sp>
        <p:nvSpPr>
          <p:cNvPr id="2970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4B49F07A-33EB-476A-8876-1448CEED1A2E}" type="slidenum">
              <a:rPr lang="en-US" altLang="en-US">
                <a:latin typeface="Arial" charset="0"/>
              </a:rPr>
              <a:pPr/>
              <a:t>1</a:t>
            </a:fld>
            <a:endParaRPr lang="en-US" altLang="en-U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FEA4C3E-CF4B-4986-ADAE-2C48922F3516}" type="slidenum">
              <a:rPr lang="en-US" altLang="en-US">
                <a:latin typeface="Arial" charset="0"/>
              </a:rPr>
              <a:pPr/>
              <a:t>10</a:t>
            </a:fld>
            <a:endParaRPr lang="en-US" altLang="en-US">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DF872871-D9E5-4C80-8931-B3B01E0ADA48}" type="slidenum">
              <a:rPr lang="en-US" altLang="en-US">
                <a:latin typeface="Arial" charset="0"/>
              </a:rPr>
              <a:pPr/>
              <a:t>11</a:t>
            </a:fld>
            <a:endParaRPr lang="en-US" altLang="en-US">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eaLnBrk="1" hangingPunct="1"/>
            <a:endParaRPr lang="en-US" altLang="en-US" smtClean="0"/>
          </a:p>
        </p:txBody>
      </p:sp>
      <p:sp>
        <p:nvSpPr>
          <p:cNvPr id="3482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E70B23C-A16E-4F02-89B3-5058F8136418}" type="slidenum">
              <a:rPr lang="en-US" altLang="en-US">
                <a:latin typeface="Arial" charset="0"/>
              </a:rPr>
              <a:pPr/>
              <a:t>12</a:t>
            </a:fld>
            <a:endParaRPr lang="en-US" altLang="en-US">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pPr eaLnBrk="1" hangingPunct="1"/>
            <a:endParaRPr lang="en-US" altLang="en-US" smtClean="0"/>
          </a:p>
        </p:txBody>
      </p:sp>
      <p:sp>
        <p:nvSpPr>
          <p:cNvPr id="3584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BA23D9E0-3B7A-4CC1-AE7E-C379626DD9F3}" type="slidenum">
              <a:rPr lang="en-US" altLang="en-US">
                <a:latin typeface="Arial" charset="0"/>
              </a:rPr>
              <a:pPr/>
              <a:t>13</a:t>
            </a:fld>
            <a:endParaRPr lang="en-US" altLang="en-US">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pPr eaLnBrk="1" hangingPunct="1"/>
            <a:endParaRPr lang="en-US" altLang="en-US" smtClean="0"/>
          </a:p>
        </p:txBody>
      </p:sp>
      <p:sp>
        <p:nvSpPr>
          <p:cNvPr id="36868"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66DF024-0890-43B9-BF48-E5C506BD0E0A}" type="slidenum">
              <a:rPr lang="en-US" altLang="en-US">
                <a:latin typeface="Arial" charset="0"/>
              </a:rPr>
              <a:pPr/>
              <a:t>14</a:t>
            </a:fld>
            <a:endParaRPr lang="en-US" altLang="en-US">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pPr eaLnBrk="1" hangingPunct="1"/>
            <a:endParaRPr lang="en-US" altLang="en-US" smtClean="0"/>
          </a:p>
        </p:txBody>
      </p:sp>
      <p:sp>
        <p:nvSpPr>
          <p:cNvPr id="3789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62CED68-A10F-483F-9C76-942A60FD619B}" type="slidenum">
              <a:rPr lang="en-US" altLang="en-US">
                <a:latin typeface="Arial" charset="0"/>
              </a:rPr>
              <a:pPr/>
              <a:t>15</a:t>
            </a:fld>
            <a:endParaRPr lang="en-US" altLang="en-US">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pPr eaLnBrk="1" hangingPunct="1"/>
            <a:endParaRPr lang="en-US" altLang="en-US" smtClean="0"/>
          </a:p>
        </p:txBody>
      </p:sp>
      <p:sp>
        <p:nvSpPr>
          <p:cNvPr id="38916"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55C88E4-CB90-44D1-A849-63E13727044F}" type="slidenum">
              <a:rPr lang="en-US" altLang="en-US">
                <a:latin typeface="Arial" charset="0"/>
              </a:rPr>
              <a:pPr/>
              <a:t>16</a:t>
            </a:fld>
            <a:endParaRPr lang="en-US" altLang="en-US">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pPr eaLnBrk="1" hangingPunct="1"/>
            <a:endParaRPr lang="en-US" altLang="en-US" smtClean="0"/>
          </a:p>
        </p:txBody>
      </p:sp>
      <p:sp>
        <p:nvSpPr>
          <p:cNvPr id="3994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0367459-9121-492A-A60F-EB26563DCCCA}" type="slidenum">
              <a:rPr lang="en-US" altLang="en-US">
                <a:latin typeface="Arial" charset="0"/>
              </a:rPr>
              <a:pPr/>
              <a:t>17</a:t>
            </a:fld>
            <a:endParaRPr lang="en-US" altLang="en-US">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eaLnBrk="1" hangingPunct="1"/>
            <a:endParaRPr lang="en-US" altLang="en-US" smtClean="0"/>
          </a:p>
        </p:txBody>
      </p:sp>
      <p:sp>
        <p:nvSpPr>
          <p:cNvPr id="4096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D12716B-A171-46E6-AF8E-F0273336A99C}" type="slidenum">
              <a:rPr lang="en-US" altLang="en-US">
                <a:latin typeface="Arial" charset="0"/>
              </a:rPr>
              <a:pPr/>
              <a:t>18</a:t>
            </a:fld>
            <a:endParaRPr lang="en-US" altLang="en-US">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dirty="0" smtClean="0"/>
              <a:t>This slide has multiple animations.  First “how</a:t>
            </a:r>
            <a:r>
              <a:rPr lang="en-US" altLang="en-US" baseline="0" dirty="0" smtClean="0"/>
              <a:t> it runs” pops up; then each step is animated (in red).</a:t>
            </a:r>
            <a:endParaRPr lang="en-US" altLang="en-US" dirty="0" smtClean="0"/>
          </a:p>
        </p:txBody>
      </p:sp>
      <p:sp>
        <p:nvSpPr>
          <p:cNvPr id="41988"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EA7F373-98BE-4326-BF8D-733D99CD8AEB}" type="slidenum">
              <a:rPr lang="en-US" altLang="en-US">
                <a:latin typeface="Arial" charset="0"/>
              </a:rPr>
              <a:pPr/>
              <a:t>19</a:t>
            </a:fld>
            <a:endParaRPr lang="en-US"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C03D2AB-71E5-49D3-870F-95F52E1D1D02}" type="slidenum">
              <a:rPr lang="en-US" altLang="en-US">
                <a:latin typeface="Arial" charset="0"/>
              </a:rPr>
              <a:pPr/>
              <a:t>2</a:t>
            </a:fld>
            <a:endParaRPr lang="en-US" altLang="en-US">
              <a:latin typeface="Arial" charset="0"/>
            </a:endParaRPr>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r>
              <a:rPr lang="en-US" altLang="en-US" dirty="0" smtClean="0"/>
              <a:t>Demo </a:t>
            </a:r>
            <a:r>
              <a:rPr lang="en-US" altLang="en-US" dirty="0" err="1" smtClean="0"/>
              <a:t>JFLAP</a:t>
            </a:r>
            <a:r>
              <a:rPr lang="en-US" altLang="en-US" dirty="0" smtClean="0"/>
              <a:t> here.  Create a three-state machine.  Show delete, undo, loop transitions on multiple inputs.</a:t>
            </a:r>
            <a:r>
              <a:rPr lang="en-US" altLang="en-US" baseline="0" dirty="0" smtClean="0"/>
              <a:t>  Finish with showing the layout algorithms in the view menu.</a:t>
            </a:r>
          </a:p>
          <a:p>
            <a:pPr eaLnBrk="1" hangingPunct="1"/>
            <a:endParaRPr lang="en-US" altLang="en-US" dirty="0" smtClean="0"/>
          </a:p>
        </p:txBody>
      </p:sp>
      <p:sp>
        <p:nvSpPr>
          <p:cNvPr id="4301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803FBDE-E45C-4D1B-9599-903B89CEA8A5}" type="slidenum">
              <a:rPr lang="en-US" altLang="en-US">
                <a:latin typeface="Arial" charset="0"/>
              </a:rPr>
              <a:pPr/>
              <a:t>20</a:t>
            </a:fld>
            <a:endParaRPr lang="en-US" altLang="en-US">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endParaRPr lang="en-US" altLang="en-US" smtClean="0"/>
          </a:p>
        </p:txBody>
      </p:sp>
      <p:sp>
        <p:nvSpPr>
          <p:cNvPr id="4301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803FBDE-E45C-4D1B-9599-903B89CEA8A5}" type="slidenum">
              <a:rPr lang="en-US" altLang="en-US">
                <a:latin typeface="Arial" charset="0"/>
              </a:rPr>
              <a:pPr/>
              <a:t>21</a:t>
            </a:fld>
            <a:endParaRPr lang="en-US" altLang="en-US">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01ED76FA-4CCB-4235-905D-86EC7A8F38D0}" type="slidenum">
              <a:rPr lang="en-US" altLang="en-US">
                <a:latin typeface="Arial" charset="0"/>
              </a:rPr>
              <a:pPr/>
              <a:t>22</a:t>
            </a:fld>
            <a:endParaRPr lang="en-US" altLang="en-US">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23</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dirty="0" smtClean="0"/>
              <a:t>This slide is</a:t>
            </a:r>
            <a:r>
              <a:rPr lang="en-US" altLang="en-US" baseline="0" dirty="0" smtClean="0"/>
              <a:t> to be completed by the students on their handouts.</a:t>
            </a:r>
            <a:endParaRPr lang="en-US" altLang="en-US" dirty="0" smtClean="0"/>
          </a:p>
        </p:txBody>
      </p:sp>
      <p:sp>
        <p:nvSpPr>
          <p:cNvPr id="4608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05B271D-E353-46FA-9C51-98FC800B2317}" type="slidenum">
              <a:rPr lang="en-US" altLang="en-US">
                <a:latin typeface="Arial" charset="0"/>
              </a:rPr>
              <a:pPr/>
              <a:t>24</a:t>
            </a:fld>
            <a:endParaRPr lang="en-US" altLang="en-US">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25</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26</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27</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28</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29</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3</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eaLnBrk="1" hangingPunct="1"/>
            <a:endParaRPr lang="en-US" altLang="en-US" smtClean="0"/>
          </a:p>
        </p:txBody>
      </p:sp>
      <p:sp>
        <p:nvSpPr>
          <p:cNvPr id="4813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26916880-EC9A-43BB-B936-A080F3F5BBDA}" type="slidenum">
              <a:rPr lang="en-US" altLang="en-US">
                <a:latin typeface="Arial" charset="0"/>
              </a:rPr>
              <a:pPr/>
              <a:t>30</a:t>
            </a:fld>
            <a:endParaRPr lang="en-US" altLang="en-US">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7676DD7C-8F3C-4EAE-A1E5-D8355D81B324}" type="slidenum">
              <a:rPr lang="en-US" altLang="en-US">
                <a:latin typeface="Arial" charset="0"/>
              </a:rPr>
              <a:pPr/>
              <a:t>31</a:t>
            </a:fld>
            <a:endParaRPr lang="en-US" altLang="en-US">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8EA4E87-9ECF-4367-ACF2-7781D5F9518A}" type="slidenum">
              <a:rPr lang="en-US" altLang="en-US">
                <a:latin typeface="Arial" charset="0"/>
              </a:rPr>
              <a:pPr/>
              <a:t>32</a:t>
            </a:fld>
            <a:endParaRPr lang="en-US" altLang="en-US">
              <a:latin typeface="Arial" charset="0"/>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smtClean="0"/>
              <a:t>This slide has one animation</a:t>
            </a:r>
            <a:r>
              <a:rPr lang="en-US" altLang="en-US" baseline="0" dirty="0" smtClean="0"/>
              <a:t> that makes the questions appear.</a:t>
            </a:r>
            <a:endParaRPr lang="en-US" alt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81A719B1-1B5B-44A1-82B0-BCDED21DD48F}" type="slidenum">
              <a:rPr lang="en-US" altLang="en-US">
                <a:latin typeface="Arial" charset="0"/>
              </a:rPr>
              <a:pPr/>
              <a:t>33</a:t>
            </a:fld>
            <a:endParaRPr lang="en-US" altLang="en-US">
              <a:latin typeface="Arial" charset="0"/>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E517963-D247-4A35-A0CB-BD6328D27A42}" type="slidenum">
              <a:rPr lang="en-US" altLang="en-US">
                <a:latin typeface="Arial" charset="0"/>
              </a:rPr>
              <a:pPr/>
              <a:t>34</a:t>
            </a:fld>
            <a:endParaRPr lang="en-US" altLang="en-US">
              <a:latin typeface="Arial" charset="0"/>
            </a:endParaRPr>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ED72F88-046A-439A-83CC-B8B9145760D6}" type="slidenum">
              <a:rPr lang="en-US" altLang="en-US">
                <a:latin typeface="Arial" charset="0"/>
              </a:rPr>
              <a:pPr/>
              <a:t>35</a:t>
            </a:fld>
            <a:endParaRPr lang="en-US" altLang="en-US">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16EE3DE-76D9-494B-95FE-7CE4AC3CEDC4}" type="slidenum">
              <a:rPr lang="en-US" altLang="en-US">
                <a:latin typeface="Arial" charset="0"/>
              </a:rPr>
              <a:pPr/>
              <a:t>36</a:t>
            </a:fld>
            <a:endParaRPr lang="en-US" altLang="en-US">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4747BD5B-5287-40EA-B749-374E92CB92A9}" type="slidenum">
              <a:rPr lang="en-US" altLang="en-US">
                <a:latin typeface="Arial" charset="0"/>
              </a:rPr>
              <a:pPr/>
              <a:t>37</a:t>
            </a:fld>
            <a:endParaRPr lang="en-US" altLang="en-US">
              <a:latin typeface="Arial" charset="0"/>
            </a:endParaRPr>
          </a:p>
        </p:txBody>
      </p:sp>
      <p:sp>
        <p:nvSpPr>
          <p:cNvPr id="55299" name="Rectangle 2"/>
          <p:cNvSpPr>
            <a:spLocks noGrp="1" noRot="1" noChangeAspect="1" noChangeArrowheads="1" noTextEdit="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4</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5</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6</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7</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8</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9</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D83349-088A-4842-A119-B760F4957E74}" type="slidenum">
              <a:rPr lang="en-US"/>
              <a:pPr>
                <a:defRPr/>
              </a:pPr>
              <a:t>‹#›</a:t>
            </a:fld>
            <a:endParaRPr lang="en-US"/>
          </a:p>
        </p:txBody>
      </p:sp>
    </p:spTree>
    <p:extLst>
      <p:ext uri="{BB962C8B-B14F-4D97-AF65-F5344CB8AC3E}">
        <p14:creationId xmlns:p14="http://schemas.microsoft.com/office/powerpoint/2010/main" val="60082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927733-84FD-4B6A-9CAE-AD10F83E57D9}" type="slidenum">
              <a:rPr lang="en-US"/>
              <a:pPr>
                <a:defRPr/>
              </a:pPr>
              <a:t>‹#›</a:t>
            </a:fld>
            <a:endParaRPr lang="en-US"/>
          </a:p>
        </p:txBody>
      </p:sp>
    </p:spTree>
    <p:extLst>
      <p:ext uri="{BB962C8B-B14F-4D97-AF65-F5344CB8AC3E}">
        <p14:creationId xmlns:p14="http://schemas.microsoft.com/office/powerpoint/2010/main" val="302375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5E6CEC-B917-4FCD-898D-5EFAA344C559}" type="slidenum">
              <a:rPr lang="en-US"/>
              <a:pPr>
                <a:defRPr/>
              </a:pPr>
              <a:t>‹#›</a:t>
            </a:fld>
            <a:endParaRPr lang="en-US"/>
          </a:p>
        </p:txBody>
      </p:sp>
    </p:spTree>
    <p:extLst>
      <p:ext uri="{BB962C8B-B14F-4D97-AF65-F5344CB8AC3E}">
        <p14:creationId xmlns:p14="http://schemas.microsoft.com/office/powerpoint/2010/main" val="381563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23625D-DFD4-4808-927F-785FADB5BD23}" type="slidenum">
              <a:rPr lang="en-US"/>
              <a:pPr>
                <a:defRPr/>
              </a:pPr>
              <a:t>‹#›</a:t>
            </a:fld>
            <a:endParaRPr lang="en-US"/>
          </a:p>
        </p:txBody>
      </p:sp>
    </p:spTree>
    <p:extLst>
      <p:ext uri="{BB962C8B-B14F-4D97-AF65-F5344CB8AC3E}">
        <p14:creationId xmlns:p14="http://schemas.microsoft.com/office/powerpoint/2010/main" val="63404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AE00D7-A096-4C66-8659-D77D2B7597B5}" type="slidenum">
              <a:rPr lang="en-US"/>
              <a:pPr>
                <a:defRPr/>
              </a:pPr>
              <a:t>‹#›</a:t>
            </a:fld>
            <a:endParaRPr lang="en-US"/>
          </a:p>
        </p:txBody>
      </p:sp>
    </p:spTree>
    <p:extLst>
      <p:ext uri="{BB962C8B-B14F-4D97-AF65-F5344CB8AC3E}">
        <p14:creationId xmlns:p14="http://schemas.microsoft.com/office/powerpoint/2010/main" val="261782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97EE4F-746A-442D-AF14-F6114D81A607}" type="slidenum">
              <a:rPr lang="en-US"/>
              <a:pPr>
                <a:defRPr/>
              </a:pPr>
              <a:t>‹#›</a:t>
            </a:fld>
            <a:endParaRPr lang="en-US"/>
          </a:p>
        </p:txBody>
      </p:sp>
    </p:spTree>
    <p:extLst>
      <p:ext uri="{BB962C8B-B14F-4D97-AF65-F5344CB8AC3E}">
        <p14:creationId xmlns:p14="http://schemas.microsoft.com/office/powerpoint/2010/main" val="7724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C33483-8BAF-47DF-BC4E-6F46E5AF8EA5}" type="slidenum">
              <a:rPr lang="en-US"/>
              <a:pPr>
                <a:defRPr/>
              </a:pPr>
              <a:t>‹#›</a:t>
            </a:fld>
            <a:endParaRPr lang="en-US"/>
          </a:p>
        </p:txBody>
      </p:sp>
    </p:spTree>
    <p:extLst>
      <p:ext uri="{BB962C8B-B14F-4D97-AF65-F5344CB8AC3E}">
        <p14:creationId xmlns:p14="http://schemas.microsoft.com/office/powerpoint/2010/main" val="403535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2B4A71-D06F-4886-B108-05CB1C27D1F4}" type="slidenum">
              <a:rPr lang="en-US"/>
              <a:pPr>
                <a:defRPr/>
              </a:pPr>
              <a:t>‹#›</a:t>
            </a:fld>
            <a:endParaRPr lang="en-US"/>
          </a:p>
        </p:txBody>
      </p:sp>
    </p:spTree>
    <p:extLst>
      <p:ext uri="{BB962C8B-B14F-4D97-AF65-F5344CB8AC3E}">
        <p14:creationId xmlns:p14="http://schemas.microsoft.com/office/powerpoint/2010/main" val="333783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C9D16A3-D0E6-413E-A572-52CC52139C8A}" type="slidenum">
              <a:rPr lang="en-US"/>
              <a:pPr>
                <a:defRPr/>
              </a:pPr>
              <a:t>‹#›</a:t>
            </a:fld>
            <a:endParaRPr lang="en-US"/>
          </a:p>
        </p:txBody>
      </p:sp>
    </p:spTree>
    <p:extLst>
      <p:ext uri="{BB962C8B-B14F-4D97-AF65-F5344CB8AC3E}">
        <p14:creationId xmlns:p14="http://schemas.microsoft.com/office/powerpoint/2010/main" val="349188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4990F4-90BD-4DF3-BA91-35FABD25A487}" type="slidenum">
              <a:rPr lang="en-US"/>
              <a:pPr>
                <a:defRPr/>
              </a:pPr>
              <a:t>‹#›</a:t>
            </a:fld>
            <a:endParaRPr lang="en-US"/>
          </a:p>
        </p:txBody>
      </p:sp>
    </p:spTree>
    <p:extLst>
      <p:ext uri="{BB962C8B-B14F-4D97-AF65-F5344CB8AC3E}">
        <p14:creationId xmlns:p14="http://schemas.microsoft.com/office/powerpoint/2010/main" val="411109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F394BF-7BF5-42FE-B9EF-3E92060B035A}" type="slidenum">
              <a:rPr lang="en-US"/>
              <a:pPr>
                <a:defRPr/>
              </a:pPr>
              <a:t>‹#›</a:t>
            </a:fld>
            <a:endParaRPr lang="en-US"/>
          </a:p>
        </p:txBody>
      </p:sp>
    </p:spTree>
    <p:extLst>
      <p:ext uri="{BB962C8B-B14F-4D97-AF65-F5344CB8AC3E}">
        <p14:creationId xmlns:p14="http://schemas.microsoft.com/office/powerpoint/2010/main" val="356641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smtClean="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smtClean="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smtClean="0">
                <a:latin typeface="+mn-lt"/>
              </a:defRPr>
            </a:lvl1pPr>
          </a:lstStyle>
          <a:p>
            <a:pPr>
              <a:defRPr/>
            </a:pPr>
            <a:fld id="{60397335-A33A-453B-A2F4-A8D1AA8CCE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9.jpeg"/></Relationships>
</file>

<file path=ppt/slides/_rels/slide3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0"/>
            <a:ext cx="7772400" cy="1447800"/>
          </a:xfrm>
        </p:spPr>
        <p:txBody>
          <a:bodyPr rIns="132080"/>
          <a:lstStyle/>
          <a:p>
            <a:pPr eaLnBrk="1" hangingPunct="1"/>
            <a:r>
              <a:rPr lang="en-US" altLang="en-US" smtClean="0">
                <a:latin typeface="Old English Text MT" pitchFamily="66" charset="0"/>
                <a:sym typeface="Lucida Blackletter" charset="0"/>
              </a:rPr>
              <a:t>CS 5 Not-Quite-Daily News</a:t>
            </a:r>
          </a:p>
        </p:txBody>
      </p:sp>
      <p:sp>
        <p:nvSpPr>
          <p:cNvPr id="2051"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800" b="1">
                <a:latin typeface="Franklin Gothic Heavy" pitchFamily="34" charset="0"/>
                <a:sym typeface="Big Caslon" charset="0"/>
              </a:rPr>
              <a:t>Cheating Penguin</a:t>
            </a:r>
          </a:p>
        </p:txBody>
      </p:sp>
      <p:sp>
        <p:nvSpPr>
          <p:cNvPr id="2052" name="Rectangle 4"/>
          <p:cNvSpPr>
            <a:spLocks/>
          </p:cNvSpPr>
          <p:nvPr/>
        </p:nvSpPr>
        <p:spPr bwMode="auto">
          <a:xfrm>
            <a:off x="533400" y="2057400"/>
            <a:ext cx="5334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000" dirty="0">
                <a:latin typeface="Century" pitchFamily="18" charset="0"/>
                <a:cs typeface="Arial" charset="0"/>
                <a:sym typeface="Arial" charset="0"/>
              </a:rPr>
              <a:t>Claremont (Antarctic News Service)</a:t>
            </a:r>
            <a:r>
              <a:rPr lang="en-US" altLang="en-US" dirty="0">
                <a:latin typeface="Century" pitchFamily="18" charset="0"/>
                <a:cs typeface="Arial" charset="0"/>
                <a:sym typeface="Arial" charset="0"/>
              </a:rPr>
              <a:t>: A disgraced penguin left a local college after being caught violating the institution's honor code.</a:t>
            </a:r>
          </a:p>
          <a:p>
            <a:pPr algn="l" eaLnBrk="1" hangingPunct="1">
              <a:spcBef>
                <a:spcPct val="0"/>
              </a:spcBef>
            </a:pPr>
            <a:r>
              <a:rPr lang="en-US" altLang="en-US" dirty="0">
                <a:latin typeface="Century" pitchFamily="18" charset="0"/>
                <a:cs typeface="Arial" charset="0"/>
                <a:sym typeface="Arial" charset="0"/>
              </a:rPr>
              <a:t>    The bird had been working on a computer science game project when a fellow student discovered that the game’s animated fish were in fact live animals trapped in his laptop.</a:t>
            </a:r>
          </a:p>
          <a:p>
            <a:pPr algn="l" eaLnBrk="1" hangingPunct="1">
              <a:spcBef>
                <a:spcPct val="0"/>
              </a:spcBef>
            </a:pPr>
            <a:r>
              <a:rPr lang="en-US" altLang="en-US" dirty="0">
                <a:latin typeface="Century" pitchFamily="18" charset="0"/>
                <a:cs typeface="Arial" charset="0"/>
                <a:sym typeface="Arial" charset="0"/>
              </a:rPr>
              <a:t>    “Apparently he couldn’t get the animation to look right, so he thought he could take a shortcut and nobody would notice,” said a professor.  “But when water started leaking from his screen, it was pretty obvious that something was going on.  By then the fish had died, and the smell was so bad we had to evacuate the lab.”</a:t>
            </a:r>
          </a:p>
          <a:p>
            <a:pPr algn="l" eaLnBrk="1" hangingPunct="1">
              <a:spcBef>
                <a:spcPct val="0"/>
              </a:spcBef>
            </a:pPr>
            <a:r>
              <a:rPr lang="en-US" altLang="en-US" dirty="0">
                <a:latin typeface="Century" pitchFamily="18" charset="0"/>
                <a:cs typeface="Arial" charset="0"/>
                <a:sym typeface="Arial" charset="0"/>
              </a:rPr>
              <a:t>    The penguin will be punished with a one-year suspension and a ban on all future contact with marine life forms.</a:t>
            </a:r>
          </a:p>
        </p:txBody>
      </p:sp>
      <p:pic>
        <p:nvPicPr>
          <p:cNvPr id="2053" name="Picture 22" descr="penguin1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97675" y="1524000"/>
            <a:ext cx="19748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3"/>
          <p:cNvGrpSpPr>
            <a:grpSpLocks/>
          </p:cNvGrpSpPr>
          <p:nvPr/>
        </p:nvGrpSpPr>
        <p:grpSpPr bwMode="auto">
          <a:xfrm>
            <a:off x="533400" y="1143000"/>
            <a:ext cx="8218488" cy="180975"/>
            <a:chOff x="295" y="1311"/>
            <a:chExt cx="5177" cy="114"/>
          </a:xfrm>
        </p:grpSpPr>
        <p:sp>
          <p:nvSpPr>
            <p:cNvPr id="51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51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5123" name="Text Box 53"/>
          <p:cNvSpPr txBox="1">
            <a:spLocks noChangeArrowheads="1"/>
          </p:cNvSpPr>
          <p:nvPr/>
        </p:nvSpPr>
        <p:spPr bwMode="auto">
          <a:xfrm>
            <a:off x="1752600" y="609600"/>
            <a:ext cx="2743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endParaRPr lang="en-US" altLang="en-US" sz="2400"/>
          </a:p>
        </p:txBody>
      </p:sp>
      <p:sp>
        <p:nvSpPr>
          <p:cNvPr id="5124" name="Text Box 54"/>
          <p:cNvSpPr txBox="1">
            <a:spLocks noChangeArrowheads="1"/>
          </p:cNvSpPr>
          <p:nvPr/>
        </p:nvSpPr>
        <p:spPr bwMode="auto">
          <a:xfrm>
            <a:off x="990601" y="282575"/>
            <a:ext cx="71977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err="1">
                <a:latin typeface="+mj-lt"/>
              </a:rPr>
              <a:t>Picobot</a:t>
            </a:r>
            <a:r>
              <a:rPr lang="en-US" altLang="en-US" sz="4200" dirty="0">
                <a:latin typeface="+mj-lt"/>
              </a:rPr>
              <a:t>  ==  </a:t>
            </a:r>
            <a:r>
              <a:rPr lang="en-US" altLang="en-US" sz="4200" b="1" i="1" dirty="0">
                <a:latin typeface="+mj-lt"/>
              </a:rPr>
              <a:t>State </a:t>
            </a:r>
            <a:r>
              <a:rPr lang="en-US" altLang="en-US" sz="4200" dirty="0">
                <a:latin typeface="+mj-lt"/>
              </a:rPr>
              <a:t>Machine</a:t>
            </a:r>
          </a:p>
        </p:txBody>
      </p:sp>
      <p:pic>
        <p:nvPicPr>
          <p:cNvPr id="5125" name="Picture 57" descr="picob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00200"/>
            <a:ext cx="381000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58"/>
          <p:cNvSpPr txBox="1">
            <a:spLocks noChangeArrowheads="1"/>
          </p:cNvSpPr>
          <p:nvPr/>
        </p:nvSpPr>
        <p:spPr bwMode="auto">
          <a:xfrm>
            <a:off x="685800" y="4848225"/>
            <a:ext cx="2562225"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latin typeface="Courier New" pitchFamily="49" charset="0"/>
              </a:rPr>
              <a:t>0 x*** -&gt; N 0</a:t>
            </a:r>
            <a:endParaRPr lang="en-US" altLang="en-US" sz="2400">
              <a:latin typeface="Courier New" pitchFamily="49" charset="0"/>
            </a:endParaRPr>
          </a:p>
          <a:p>
            <a:pPr algn="l">
              <a:spcBef>
                <a:spcPct val="0"/>
              </a:spcBef>
            </a:pPr>
            <a:r>
              <a:rPr lang="en-US" altLang="en-US" sz="2400" b="1">
                <a:latin typeface="Courier New" pitchFamily="49" charset="0"/>
              </a:rPr>
              <a:t>0 N*** -&gt; S 1</a:t>
            </a:r>
            <a:endParaRPr lang="en-US" altLang="en-US" sz="2400">
              <a:latin typeface="Courier New" pitchFamily="49" charset="0"/>
            </a:endParaRPr>
          </a:p>
          <a:p>
            <a:pPr algn="l">
              <a:spcBef>
                <a:spcPct val="0"/>
              </a:spcBef>
            </a:pPr>
            <a:r>
              <a:rPr lang="en-US" altLang="en-US" sz="2400">
                <a:solidFill>
                  <a:schemeClr val="bg2"/>
                </a:solidFill>
                <a:latin typeface="Courier New" pitchFamily="49" charset="0"/>
              </a:rPr>
              <a:t>1 ***x -&gt; S 1</a:t>
            </a:r>
          </a:p>
          <a:p>
            <a:pPr algn="l">
              <a:spcBef>
                <a:spcPct val="0"/>
              </a:spcBef>
            </a:pPr>
            <a:r>
              <a:rPr lang="en-US" altLang="en-US" sz="2400">
                <a:solidFill>
                  <a:schemeClr val="bg2"/>
                </a:solidFill>
                <a:latin typeface="Courier New" pitchFamily="49" charset="0"/>
              </a:rPr>
              <a:t>1 ***N -&gt; N 0</a:t>
            </a:r>
          </a:p>
        </p:txBody>
      </p:sp>
      <p:sp>
        <p:nvSpPr>
          <p:cNvPr id="5127" name="Text Box 59"/>
          <p:cNvSpPr txBox="1">
            <a:spLocks noChangeArrowheads="1"/>
          </p:cNvSpPr>
          <p:nvPr/>
        </p:nvSpPr>
        <p:spPr bwMode="auto">
          <a:xfrm>
            <a:off x="682625" y="4386263"/>
            <a:ext cx="35845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state pattern </a:t>
            </a:r>
            <a:r>
              <a:rPr lang="en-US" altLang="en-US">
                <a:latin typeface="Courier New" pitchFamily="49" charset="0"/>
              </a:rPr>
              <a:t>-&gt;</a:t>
            </a:r>
            <a:r>
              <a:rPr lang="en-US" altLang="en-US">
                <a:latin typeface="Arial" charset="0"/>
              </a:rPr>
              <a:t> move   new state</a:t>
            </a:r>
            <a:endParaRPr lang="en-US" altLang="en-US" sz="2400">
              <a:latin typeface="Arial" charset="0"/>
            </a:endParaRPr>
          </a:p>
        </p:txBody>
      </p:sp>
      <p:sp>
        <p:nvSpPr>
          <p:cNvPr id="5128" name="Oval 60"/>
          <p:cNvSpPr>
            <a:spLocks noChangeArrowheads="1"/>
          </p:cNvSpPr>
          <p:nvPr/>
        </p:nvSpPr>
        <p:spPr bwMode="auto">
          <a:xfrm>
            <a:off x="5105400" y="5111750"/>
            <a:ext cx="935038" cy="533400"/>
          </a:xfrm>
          <a:prstGeom prst="ellipse">
            <a:avLst/>
          </a:prstGeom>
          <a:noFill/>
          <a:ln w="19050">
            <a:solidFill>
              <a:srgbClr val="0900FF"/>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go N</a:t>
            </a:r>
          </a:p>
        </p:txBody>
      </p:sp>
      <p:sp>
        <p:nvSpPr>
          <p:cNvPr id="5129" name="AutoShape 61"/>
          <p:cNvSpPr>
            <a:spLocks noChangeArrowheads="1"/>
          </p:cNvSpPr>
          <p:nvPr/>
        </p:nvSpPr>
        <p:spPr bwMode="auto">
          <a:xfrm rot="5430567">
            <a:off x="4800600" y="521017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5130" name="Oval 62"/>
          <p:cNvSpPr>
            <a:spLocks noChangeArrowheads="1"/>
          </p:cNvSpPr>
          <p:nvPr/>
        </p:nvSpPr>
        <p:spPr bwMode="auto">
          <a:xfrm>
            <a:off x="7772400" y="5133975"/>
            <a:ext cx="935038" cy="533400"/>
          </a:xfrm>
          <a:prstGeom prst="ellipse">
            <a:avLst/>
          </a:prstGeom>
          <a:noFill/>
          <a:ln w="19050">
            <a:solidFill>
              <a:srgbClr val="0900FF"/>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go S</a:t>
            </a:r>
          </a:p>
        </p:txBody>
      </p:sp>
      <p:cxnSp>
        <p:nvCxnSpPr>
          <p:cNvPr id="5131" name="AutoShape 63"/>
          <p:cNvCxnSpPr>
            <a:cxnSpLocks noChangeShapeType="1"/>
            <a:stCxn id="5128" idx="7"/>
            <a:endCxn id="5130" idx="1"/>
          </p:cNvCxnSpPr>
          <p:nvPr/>
        </p:nvCxnSpPr>
        <p:spPr bwMode="auto">
          <a:xfrm rot="5400000" flipV="1">
            <a:off x="6895306" y="4188620"/>
            <a:ext cx="22225" cy="2005012"/>
          </a:xfrm>
          <a:prstGeom prst="curvedConnector3">
            <a:avLst>
              <a:gd name="adj1" fmla="val -1335713"/>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32" name="Text Box 64"/>
          <p:cNvSpPr txBox="1">
            <a:spLocks noChangeArrowheads="1"/>
          </p:cNvSpPr>
          <p:nvPr/>
        </p:nvSpPr>
        <p:spPr bwMode="auto">
          <a:xfrm>
            <a:off x="6453188" y="4484688"/>
            <a:ext cx="91598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solidFill>
                  <a:srgbClr val="0900FF"/>
                </a:solidFill>
                <a:latin typeface="Courier New" pitchFamily="49" charset="0"/>
              </a:rPr>
              <a:t>N***</a:t>
            </a:r>
          </a:p>
        </p:txBody>
      </p:sp>
      <p:cxnSp>
        <p:nvCxnSpPr>
          <p:cNvPr id="5133" name="AutoShape 65"/>
          <p:cNvCxnSpPr>
            <a:cxnSpLocks noChangeShapeType="1"/>
            <a:endCxn id="5128" idx="0"/>
          </p:cNvCxnSpPr>
          <p:nvPr/>
        </p:nvCxnSpPr>
        <p:spPr bwMode="auto">
          <a:xfrm flipV="1">
            <a:off x="5230813" y="5102225"/>
            <a:ext cx="342900" cy="76200"/>
          </a:xfrm>
          <a:prstGeom prst="curvedConnector4">
            <a:avLst>
              <a:gd name="adj1" fmla="val -75468"/>
              <a:gd name="adj2" fmla="val 1910417"/>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34" name="Text Box 66"/>
          <p:cNvSpPr txBox="1">
            <a:spLocks noChangeArrowheads="1"/>
          </p:cNvSpPr>
          <p:nvPr/>
        </p:nvSpPr>
        <p:spPr bwMode="auto">
          <a:xfrm>
            <a:off x="4800600" y="3308350"/>
            <a:ext cx="9159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solidFill>
                  <a:srgbClr val="0900FF"/>
                </a:solidFill>
                <a:latin typeface="Courier New" pitchFamily="49" charset="0"/>
              </a:rPr>
              <a:t>x***</a:t>
            </a:r>
          </a:p>
        </p:txBody>
      </p:sp>
      <p:sp>
        <p:nvSpPr>
          <p:cNvPr id="5135" name="Text Box 67"/>
          <p:cNvSpPr txBox="1">
            <a:spLocks noChangeArrowheads="1"/>
          </p:cNvSpPr>
          <p:nvPr/>
        </p:nvSpPr>
        <p:spPr bwMode="auto">
          <a:xfrm>
            <a:off x="6081713" y="3305175"/>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solidFill>
                  <a:srgbClr val="0900FF"/>
                </a:solidFill>
                <a:latin typeface="Comic Sans MS" pitchFamily="66" charset="0"/>
              </a:rPr>
              <a:t>transitions move from state to state</a:t>
            </a:r>
          </a:p>
        </p:txBody>
      </p:sp>
      <p:sp>
        <p:nvSpPr>
          <p:cNvPr id="5136" name="Text Box 68"/>
          <p:cNvSpPr txBox="1">
            <a:spLocks noChangeArrowheads="1"/>
          </p:cNvSpPr>
          <p:nvPr/>
        </p:nvSpPr>
        <p:spPr bwMode="auto">
          <a:xfrm>
            <a:off x="5518150" y="5781675"/>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solidFill>
                  <a:srgbClr val="0900FF"/>
                </a:solidFill>
                <a:latin typeface="Comic Sans MS" pitchFamily="66" charset="0"/>
              </a:rPr>
              <a:t>each circle represents a different robot state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152400"/>
            <a:ext cx="8218488" cy="1143000"/>
          </a:xfrm>
        </p:spPr>
        <p:txBody>
          <a:bodyPr/>
          <a:lstStyle/>
          <a:p>
            <a:pPr eaLnBrk="1" hangingPunct="1"/>
            <a:r>
              <a:rPr lang="en-US" altLang="en-US" sz="4000" dirty="0" smtClean="0">
                <a:cs typeface="Times New Roman" pitchFamily="18" charset="0"/>
              </a:rPr>
              <a:t>Computer == State Machine</a:t>
            </a:r>
            <a:endParaRPr lang="en-US" altLang="en-US" dirty="0" smtClean="0">
              <a:cs typeface="Times New Roman" pitchFamily="18" charset="0"/>
            </a:endParaRPr>
          </a:p>
        </p:txBody>
      </p:sp>
      <p:grpSp>
        <p:nvGrpSpPr>
          <p:cNvPr id="6147" name="Group 3"/>
          <p:cNvGrpSpPr>
            <a:grpSpLocks/>
          </p:cNvGrpSpPr>
          <p:nvPr/>
        </p:nvGrpSpPr>
        <p:grpSpPr bwMode="auto">
          <a:xfrm>
            <a:off x="533400" y="1447800"/>
            <a:ext cx="8218488" cy="180975"/>
            <a:chOff x="295" y="1311"/>
            <a:chExt cx="5177" cy="114"/>
          </a:xfrm>
        </p:grpSpPr>
        <p:sp>
          <p:nvSpPr>
            <p:cNvPr id="61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6148" name="Rectangle 6"/>
          <p:cNvSpPr>
            <a:spLocks noChangeArrowheads="1"/>
          </p:cNvSpPr>
          <p:nvPr/>
        </p:nvSpPr>
        <p:spPr bwMode="auto">
          <a:xfrm>
            <a:off x="3733800" y="2286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49" name="Rectangle 7"/>
          <p:cNvSpPr>
            <a:spLocks noChangeArrowheads="1"/>
          </p:cNvSpPr>
          <p:nvPr/>
        </p:nvSpPr>
        <p:spPr bwMode="auto">
          <a:xfrm>
            <a:off x="3733800" y="25146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0" name="Rectangle 8"/>
          <p:cNvSpPr>
            <a:spLocks noChangeArrowheads="1"/>
          </p:cNvSpPr>
          <p:nvPr/>
        </p:nvSpPr>
        <p:spPr bwMode="auto">
          <a:xfrm>
            <a:off x="3733800" y="27432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1" name="Rectangle 9"/>
          <p:cNvSpPr>
            <a:spLocks noChangeArrowheads="1"/>
          </p:cNvSpPr>
          <p:nvPr/>
        </p:nvSpPr>
        <p:spPr bwMode="auto">
          <a:xfrm>
            <a:off x="3733800" y="29718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2" name="Rectangle 10"/>
          <p:cNvSpPr>
            <a:spLocks noChangeArrowheads="1"/>
          </p:cNvSpPr>
          <p:nvPr/>
        </p:nvSpPr>
        <p:spPr bwMode="auto">
          <a:xfrm>
            <a:off x="3733800" y="32004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3" name="Rectangle 11"/>
          <p:cNvSpPr>
            <a:spLocks noChangeArrowheads="1"/>
          </p:cNvSpPr>
          <p:nvPr/>
        </p:nvSpPr>
        <p:spPr bwMode="auto">
          <a:xfrm>
            <a:off x="3733800" y="3429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4" name="Rectangle 12"/>
          <p:cNvSpPr>
            <a:spLocks noChangeArrowheads="1"/>
          </p:cNvSpPr>
          <p:nvPr/>
        </p:nvSpPr>
        <p:spPr bwMode="auto">
          <a:xfrm>
            <a:off x="3733800" y="36576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5" name="Rectangle 13"/>
          <p:cNvSpPr>
            <a:spLocks noChangeArrowheads="1"/>
          </p:cNvSpPr>
          <p:nvPr/>
        </p:nvSpPr>
        <p:spPr bwMode="auto">
          <a:xfrm>
            <a:off x="3733800" y="38862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6" name="Rectangle 14"/>
          <p:cNvSpPr>
            <a:spLocks noChangeArrowheads="1"/>
          </p:cNvSpPr>
          <p:nvPr/>
        </p:nvSpPr>
        <p:spPr bwMode="auto">
          <a:xfrm>
            <a:off x="3733800" y="41148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7" name="Rectangle 15"/>
          <p:cNvSpPr>
            <a:spLocks noChangeArrowheads="1"/>
          </p:cNvSpPr>
          <p:nvPr/>
        </p:nvSpPr>
        <p:spPr bwMode="auto">
          <a:xfrm>
            <a:off x="3733800" y="47244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8" name="Rectangle 16"/>
          <p:cNvSpPr>
            <a:spLocks noChangeArrowheads="1"/>
          </p:cNvSpPr>
          <p:nvPr/>
        </p:nvSpPr>
        <p:spPr bwMode="auto">
          <a:xfrm>
            <a:off x="3733800" y="4953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9" name="Text Box 17"/>
          <p:cNvSpPr txBox="1">
            <a:spLocks noChangeArrowheads="1"/>
          </p:cNvSpPr>
          <p:nvPr/>
        </p:nvSpPr>
        <p:spPr bwMode="auto">
          <a:xfrm>
            <a:off x="3581400" y="5410200"/>
            <a:ext cx="2249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RAM (Memory)</a:t>
            </a:r>
          </a:p>
        </p:txBody>
      </p:sp>
      <p:sp>
        <p:nvSpPr>
          <p:cNvPr id="6160" name="Rectangle 18"/>
          <p:cNvSpPr>
            <a:spLocks noChangeArrowheads="1"/>
          </p:cNvSpPr>
          <p:nvPr/>
        </p:nvSpPr>
        <p:spPr bwMode="auto">
          <a:xfrm>
            <a:off x="3787775" y="2254250"/>
            <a:ext cx="97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01001000</a:t>
            </a:r>
            <a:endParaRPr lang="en-US" altLang="en-US">
              <a:latin typeface="Arial" charset="0"/>
            </a:endParaRPr>
          </a:p>
        </p:txBody>
      </p:sp>
      <p:sp>
        <p:nvSpPr>
          <p:cNvPr id="6161" name="Rectangle 19"/>
          <p:cNvSpPr>
            <a:spLocks noChangeArrowheads="1"/>
          </p:cNvSpPr>
          <p:nvPr/>
        </p:nvSpPr>
        <p:spPr bwMode="auto">
          <a:xfrm>
            <a:off x="3789363" y="2492375"/>
            <a:ext cx="97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11001000</a:t>
            </a:r>
            <a:endParaRPr lang="en-US" altLang="en-US">
              <a:latin typeface="Arial" charset="0"/>
            </a:endParaRPr>
          </a:p>
        </p:txBody>
      </p:sp>
      <p:sp>
        <p:nvSpPr>
          <p:cNvPr id="6162" name="Rectangle 20"/>
          <p:cNvSpPr>
            <a:spLocks noChangeArrowheads="1"/>
          </p:cNvSpPr>
          <p:nvPr/>
        </p:nvSpPr>
        <p:spPr bwMode="auto">
          <a:xfrm>
            <a:off x="838200" y="2286000"/>
            <a:ext cx="2286000" cy="1447800"/>
          </a:xfrm>
          <a:prstGeom prst="rect">
            <a:avLst/>
          </a:prstGeom>
          <a:solidFill>
            <a:schemeClr val="accent1"/>
          </a:solidFill>
          <a:ln w="9525">
            <a:solidFill>
              <a:schemeClr val="tx1"/>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latin typeface="Arial" charset="0"/>
            </a:endParaRPr>
          </a:p>
        </p:txBody>
      </p:sp>
      <p:sp>
        <p:nvSpPr>
          <p:cNvPr id="6163" name="Text Box 21"/>
          <p:cNvSpPr txBox="1">
            <a:spLocks noChangeArrowheads="1"/>
          </p:cNvSpPr>
          <p:nvPr/>
        </p:nvSpPr>
        <p:spPr bwMode="auto">
          <a:xfrm>
            <a:off x="990600" y="3886200"/>
            <a:ext cx="1882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CPU (Processor)</a:t>
            </a:r>
          </a:p>
        </p:txBody>
      </p:sp>
      <p:sp>
        <p:nvSpPr>
          <p:cNvPr id="6164" name="Rectangle 22"/>
          <p:cNvSpPr>
            <a:spLocks noChangeArrowheads="1"/>
          </p:cNvSpPr>
          <p:nvPr/>
        </p:nvSpPr>
        <p:spPr bwMode="auto">
          <a:xfrm>
            <a:off x="1676400" y="25146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00000000</a:t>
            </a:r>
            <a:endParaRPr lang="en-US" altLang="en-US">
              <a:latin typeface="Arial" charset="0"/>
            </a:endParaRPr>
          </a:p>
        </p:txBody>
      </p:sp>
      <p:sp>
        <p:nvSpPr>
          <p:cNvPr id="6165" name="Rectangle 23"/>
          <p:cNvSpPr>
            <a:spLocks noChangeArrowheads="1"/>
          </p:cNvSpPr>
          <p:nvPr/>
        </p:nvSpPr>
        <p:spPr bwMode="auto">
          <a:xfrm>
            <a:off x="1676400" y="28194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01001000</a:t>
            </a:r>
            <a:endParaRPr lang="en-US" altLang="en-US">
              <a:latin typeface="Arial" charset="0"/>
            </a:endParaRPr>
          </a:p>
        </p:txBody>
      </p:sp>
      <p:sp>
        <p:nvSpPr>
          <p:cNvPr id="6166" name="Rectangle 24"/>
          <p:cNvSpPr>
            <a:spLocks noChangeArrowheads="1"/>
          </p:cNvSpPr>
          <p:nvPr/>
        </p:nvSpPr>
        <p:spPr bwMode="auto">
          <a:xfrm>
            <a:off x="1676400" y="33528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67" name="Text Box 25"/>
          <p:cNvSpPr txBox="1">
            <a:spLocks noChangeArrowheads="1"/>
          </p:cNvSpPr>
          <p:nvPr/>
        </p:nvSpPr>
        <p:spPr bwMode="auto">
          <a:xfrm>
            <a:off x="0" y="1828800"/>
            <a:ext cx="3148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Instruction Pointer (Program Counter)</a:t>
            </a:r>
          </a:p>
        </p:txBody>
      </p:sp>
      <p:sp>
        <p:nvSpPr>
          <p:cNvPr id="6168" name="Line 26"/>
          <p:cNvSpPr>
            <a:spLocks noChangeShapeType="1"/>
          </p:cNvSpPr>
          <p:nvPr/>
        </p:nvSpPr>
        <p:spPr bwMode="auto">
          <a:xfrm>
            <a:off x="1371600" y="2057400"/>
            <a:ext cx="304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69" name="Text Box 27"/>
          <p:cNvSpPr txBox="1">
            <a:spLocks noChangeArrowheads="1"/>
          </p:cNvSpPr>
          <p:nvPr/>
        </p:nvSpPr>
        <p:spPr bwMode="auto">
          <a:xfrm>
            <a:off x="-76200" y="2546350"/>
            <a:ext cx="10048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Instruction</a:t>
            </a:r>
          </a:p>
          <a:p>
            <a:r>
              <a:rPr lang="en-US" altLang="en-US" sz="1400">
                <a:latin typeface="Arial" charset="0"/>
              </a:rPr>
              <a:t> Register</a:t>
            </a:r>
          </a:p>
          <a:p>
            <a:endParaRPr lang="en-US" altLang="en-US" sz="1400">
              <a:latin typeface="Arial" charset="0"/>
            </a:endParaRPr>
          </a:p>
        </p:txBody>
      </p:sp>
      <p:sp>
        <p:nvSpPr>
          <p:cNvPr id="6170" name="Line 28"/>
          <p:cNvSpPr>
            <a:spLocks noChangeShapeType="1"/>
          </p:cNvSpPr>
          <p:nvPr/>
        </p:nvSpPr>
        <p:spPr bwMode="auto">
          <a:xfrm>
            <a:off x="762000" y="2895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1" name="Rectangle 29"/>
          <p:cNvSpPr>
            <a:spLocks noChangeArrowheads="1"/>
          </p:cNvSpPr>
          <p:nvPr/>
        </p:nvSpPr>
        <p:spPr bwMode="auto">
          <a:xfrm>
            <a:off x="1600200" y="32766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72" name="Rectangle 30"/>
          <p:cNvSpPr>
            <a:spLocks noChangeArrowheads="1"/>
          </p:cNvSpPr>
          <p:nvPr/>
        </p:nvSpPr>
        <p:spPr bwMode="auto">
          <a:xfrm>
            <a:off x="1524000" y="32004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10010011</a:t>
            </a:r>
            <a:endParaRPr lang="en-US" altLang="en-US">
              <a:latin typeface="Arial" charset="0"/>
            </a:endParaRPr>
          </a:p>
        </p:txBody>
      </p:sp>
      <p:sp>
        <p:nvSpPr>
          <p:cNvPr id="6173" name="Text Box 31"/>
          <p:cNvSpPr txBox="1">
            <a:spLocks noChangeArrowheads="1"/>
          </p:cNvSpPr>
          <p:nvPr/>
        </p:nvSpPr>
        <p:spPr bwMode="auto">
          <a:xfrm>
            <a:off x="0" y="3149600"/>
            <a:ext cx="93503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Other </a:t>
            </a:r>
          </a:p>
          <a:p>
            <a:r>
              <a:rPr lang="en-US" altLang="en-US" sz="1400">
                <a:latin typeface="Arial" charset="0"/>
              </a:rPr>
              <a:t>Registers</a:t>
            </a:r>
            <a:endParaRPr lang="en-US" altLang="en-US" sz="2400">
              <a:latin typeface="Arial" charset="0"/>
            </a:endParaRPr>
          </a:p>
        </p:txBody>
      </p:sp>
      <p:sp>
        <p:nvSpPr>
          <p:cNvPr id="6174" name="Line 32"/>
          <p:cNvSpPr>
            <a:spLocks noChangeShapeType="1"/>
          </p:cNvSpPr>
          <p:nvPr/>
        </p:nvSpPr>
        <p:spPr bwMode="auto">
          <a:xfrm>
            <a:off x="609600" y="3352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5" name="Line 33"/>
          <p:cNvSpPr>
            <a:spLocks noChangeShapeType="1"/>
          </p:cNvSpPr>
          <p:nvPr/>
        </p:nvSpPr>
        <p:spPr bwMode="auto">
          <a:xfrm>
            <a:off x="5791200" y="1828800"/>
            <a:ext cx="0" cy="472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76" name="Rectangle 34"/>
          <p:cNvSpPr>
            <a:spLocks noChangeArrowheads="1"/>
          </p:cNvSpPr>
          <p:nvPr/>
        </p:nvSpPr>
        <p:spPr bwMode="auto">
          <a:xfrm>
            <a:off x="6781800" y="21336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7" name="Rectangle 35"/>
          <p:cNvSpPr>
            <a:spLocks noChangeArrowheads="1"/>
          </p:cNvSpPr>
          <p:nvPr/>
        </p:nvSpPr>
        <p:spPr bwMode="auto">
          <a:xfrm>
            <a:off x="6553200" y="24384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8" name="Rectangle 36"/>
          <p:cNvSpPr>
            <a:spLocks noChangeArrowheads="1"/>
          </p:cNvSpPr>
          <p:nvPr/>
        </p:nvSpPr>
        <p:spPr bwMode="auto">
          <a:xfrm>
            <a:off x="6324600" y="26670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9" name="Rectangle 37"/>
          <p:cNvSpPr>
            <a:spLocks noChangeArrowheads="1"/>
          </p:cNvSpPr>
          <p:nvPr/>
        </p:nvSpPr>
        <p:spPr bwMode="auto">
          <a:xfrm>
            <a:off x="6096000" y="28956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80" name="Line 38"/>
          <p:cNvSpPr>
            <a:spLocks noChangeShapeType="1"/>
          </p:cNvSpPr>
          <p:nvPr/>
        </p:nvSpPr>
        <p:spPr bwMode="auto">
          <a:xfrm flipV="1">
            <a:off x="8229600" y="4038600"/>
            <a:ext cx="533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1" name="Text Box 39"/>
          <p:cNvSpPr txBox="1">
            <a:spLocks noChangeArrowheads="1"/>
          </p:cNvSpPr>
          <p:nvPr/>
        </p:nvSpPr>
        <p:spPr bwMode="auto">
          <a:xfrm>
            <a:off x="7772400" y="4876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Time</a:t>
            </a:r>
          </a:p>
        </p:txBody>
      </p:sp>
      <p:pic>
        <p:nvPicPr>
          <p:cNvPr id="6182" name="Picture 4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77200" y="5791200"/>
            <a:ext cx="8953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83" name="Rectangle 37"/>
          <p:cNvSpPr>
            <a:spLocks noChangeArrowheads="1"/>
          </p:cNvSpPr>
          <p:nvPr/>
        </p:nvSpPr>
        <p:spPr bwMode="auto">
          <a:xfrm>
            <a:off x="533400" y="49530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84" name="TextBox 41"/>
          <p:cNvSpPr txBox="1">
            <a:spLocks noChangeArrowheads="1"/>
          </p:cNvSpPr>
          <p:nvPr/>
        </p:nvSpPr>
        <p:spPr bwMode="auto">
          <a:xfrm>
            <a:off x="2438400" y="6400800"/>
            <a:ext cx="3359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Total snapshot of computer’s state!</a:t>
            </a:r>
          </a:p>
        </p:txBody>
      </p:sp>
      <p:cxnSp>
        <p:nvCxnSpPr>
          <p:cNvPr id="6185" name="Straight Arrow Connector 43"/>
          <p:cNvCxnSpPr>
            <a:cxnSpLocks noChangeShapeType="1"/>
            <a:stCxn id="6184" idx="1"/>
          </p:cNvCxnSpPr>
          <p:nvPr/>
        </p:nvCxnSpPr>
        <p:spPr bwMode="auto">
          <a:xfrm rot="10800000">
            <a:off x="2286000" y="6400800"/>
            <a:ext cx="152400" cy="169863"/>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sp>
        <p:nvSpPr>
          <p:cNvPr id="6186" name="Text Box 47"/>
          <p:cNvSpPr txBox="1">
            <a:spLocks noChangeArrowheads="1"/>
          </p:cNvSpPr>
          <p:nvPr/>
        </p:nvSpPr>
        <p:spPr bwMode="auto">
          <a:xfrm>
            <a:off x="5715000" y="1676400"/>
            <a:ext cx="2644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ja-JP" altLang="en-US" sz="2400">
                <a:latin typeface="Arial" charset="0"/>
              </a:rPr>
              <a:t>“</a:t>
            </a:r>
            <a:r>
              <a:rPr lang="en-US" altLang="ja-JP" sz="2400">
                <a:latin typeface="Arial" charset="0"/>
              </a:rPr>
              <a:t>States</a:t>
            </a:r>
            <a:r>
              <a:rPr lang="ja-JP" altLang="en-US" sz="2400">
                <a:latin typeface="Arial" charset="0"/>
              </a:rPr>
              <a:t>”</a:t>
            </a:r>
            <a:endParaRPr lang="en-US" altLang="en-US" sz="2400">
              <a:latin typeface="Courier New" pitchFamily="49" charset="0"/>
            </a:endParaRPr>
          </a:p>
        </p:txBody>
      </p:sp>
      <p:sp>
        <p:nvSpPr>
          <p:cNvPr id="6187" name="Line 48"/>
          <p:cNvSpPr>
            <a:spLocks noChangeShapeType="1"/>
          </p:cNvSpPr>
          <p:nvPr/>
        </p:nvSpPr>
        <p:spPr bwMode="auto">
          <a:xfrm>
            <a:off x="6019800" y="2057400"/>
            <a:ext cx="762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8" name="Line 49"/>
          <p:cNvSpPr>
            <a:spLocks noChangeShapeType="1"/>
          </p:cNvSpPr>
          <p:nvPr/>
        </p:nvSpPr>
        <p:spPr bwMode="auto">
          <a:xfrm>
            <a:off x="6172200" y="2057400"/>
            <a:ext cx="228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9" name="Line 50"/>
          <p:cNvSpPr>
            <a:spLocks noChangeShapeType="1"/>
          </p:cNvSpPr>
          <p:nvPr/>
        </p:nvSpPr>
        <p:spPr bwMode="auto">
          <a:xfrm>
            <a:off x="6324600" y="2057400"/>
            <a:ext cx="304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0" name="Line 51"/>
          <p:cNvSpPr>
            <a:spLocks noChangeShapeType="1"/>
          </p:cNvSpPr>
          <p:nvPr/>
        </p:nvSpPr>
        <p:spPr bwMode="auto">
          <a:xfrm>
            <a:off x="6858000" y="1905000"/>
            <a:ext cx="3810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1" name="Group 2"/>
          <p:cNvGrpSpPr>
            <a:grpSpLocks/>
          </p:cNvGrpSpPr>
          <p:nvPr/>
        </p:nvGrpSpPr>
        <p:grpSpPr bwMode="auto">
          <a:xfrm>
            <a:off x="436563" y="1108075"/>
            <a:ext cx="8218487" cy="180975"/>
            <a:chOff x="295" y="1311"/>
            <a:chExt cx="5177" cy="114"/>
          </a:xfrm>
        </p:grpSpPr>
        <p:sp>
          <p:nvSpPr>
            <p:cNvPr id="720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21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7172" name="Text Box 5"/>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7173" name="Text Box 6"/>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7174" name="Text Box 30"/>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329759" name="Text Box 31"/>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grpSp>
        <p:nvGrpSpPr>
          <p:cNvPr id="7176" name="Group 55"/>
          <p:cNvGrpSpPr>
            <a:grpSpLocks/>
          </p:cNvGrpSpPr>
          <p:nvPr/>
        </p:nvGrpSpPr>
        <p:grpSpPr bwMode="auto">
          <a:xfrm>
            <a:off x="762000" y="2362200"/>
            <a:ext cx="7319963" cy="2635250"/>
            <a:chOff x="744" y="1316"/>
            <a:chExt cx="4611" cy="1660"/>
          </a:xfrm>
        </p:grpSpPr>
        <p:grpSp>
          <p:nvGrpSpPr>
            <p:cNvPr id="7181" name="Group 51"/>
            <p:cNvGrpSpPr>
              <a:grpSpLocks/>
            </p:cNvGrpSpPr>
            <p:nvPr/>
          </p:nvGrpSpPr>
          <p:grpSpPr bwMode="auto">
            <a:xfrm>
              <a:off x="2075" y="1316"/>
              <a:ext cx="2092" cy="919"/>
              <a:chOff x="2075" y="1316"/>
              <a:chExt cx="2092" cy="919"/>
            </a:xfrm>
          </p:grpSpPr>
          <p:sp>
            <p:nvSpPr>
              <p:cNvPr id="7195" name="Oval 7"/>
              <p:cNvSpPr>
                <a:spLocks noChangeArrowheads="1"/>
              </p:cNvSpPr>
              <p:nvPr/>
            </p:nvSpPr>
            <p:spPr bwMode="auto">
              <a:xfrm>
                <a:off x="2197" y="1654"/>
                <a:ext cx="422" cy="42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196" name="Text Box 8"/>
              <p:cNvSpPr txBox="1">
                <a:spLocks noChangeArrowheads="1"/>
              </p:cNvSpPr>
              <p:nvPr/>
            </p:nvSpPr>
            <p:spPr bwMode="auto">
              <a:xfrm>
                <a:off x="2275" y="1685"/>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7197" name="Oval 9"/>
              <p:cNvSpPr>
                <a:spLocks noChangeArrowheads="1"/>
              </p:cNvSpPr>
              <p:nvPr/>
            </p:nvSpPr>
            <p:spPr bwMode="auto">
              <a:xfrm>
                <a:off x="3697" y="1676"/>
                <a:ext cx="422" cy="42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198" name="Text Box 10"/>
              <p:cNvSpPr txBox="1">
                <a:spLocks noChangeArrowheads="1"/>
              </p:cNvSpPr>
              <p:nvPr/>
            </p:nvSpPr>
            <p:spPr bwMode="auto">
              <a:xfrm>
                <a:off x="3781" y="1688"/>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
            <p:nvSpPr>
              <p:cNvPr id="7199" name="Oval 11"/>
              <p:cNvSpPr>
                <a:spLocks noChangeArrowheads="1"/>
              </p:cNvSpPr>
              <p:nvPr/>
            </p:nvSpPr>
            <p:spPr bwMode="auto">
              <a:xfrm>
                <a:off x="3653" y="1638"/>
                <a:ext cx="514" cy="49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200" name="Freeform 17"/>
              <p:cNvSpPr>
                <a:spLocks/>
              </p:cNvSpPr>
              <p:nvPr/>
            </p:nvSpPr>
            <p:spPr bwMode="auto">
              <a:xfrm>
                <a:off x="2626" y="1942"/>
                <a:ext cx="1014" cy="102"/>
              </a:xfrm>
              <a:custGeom>
                <a:avLst/>
                <a:gdLst>
                  <a:gd name="T0" fmla="*/ 0 w 1014"/>
                  <a:gd name="T1" fmla="*/ 0 h 102"/>
                  <a:gd name="T2" fmla="*/ 513 w 1014"/>
                  <a:gd name="T3" fmla="*/ 98 h 102"/>
                  <a:gd name="T4" fmla="*/ 1014 w 1014"/>
                  <a:gd name="T5" fmla="*/ 24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1" name="Freeform 18"/>
              <p:cNvSpPr>
                <a:spLocks/>
              </p:cNvSpPr>
              <p:nvPr/>
            </p:nvSpPr>
            <p:spPr bwMode="auto">
              <a:xfrm>
                <a:off x="2632" y="1704"/>
                <a:ext cx="1014" cy="116"/>
              </a:xfrm>
              <a:custGeom>
                <a:avLst/>
                <a:gdLst>
                  <a:gd name="T0" fmla="*/ 0 w 1014"/>
                  <a:gd name="T1" fmla="*/ 116 h 116"/>
                  <a:gd name="T2" fmla="*/ 513 w 1014"/>
                  <a:gd name="T3" fmla="*/ 0 h 116"/>
                  <a:gd name="T4" fmla="*/ 1014 w 1014"/>
                  <a:gd name="T5" fmla="*/ 116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2" name="Text Box 19"/>
              <p:cNvSpPr txBox="1">
                <a:spLocks noChangeArrowheads="1"/>
              </p:cNvSpPr>
              <p:nvPr/>
            </p:nvSpPr>
            <p:spPr bwMode="auto">
              <a:xfrm>
                <a:off x="3119" y="1524"/>
                <a:ext cx="17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7203" name="Text Box 20"/>
              <p:cNvSpPr txBox="1">
                <a:spLocks noChangeArrowheads="1"/>
              </p:cNvSpPr>
              <p:nvPr/>
            </p:nvSpPr>
            <p:spPr bwMode="auto">
              <a:xfrm>
                <a:off x="2393" y="1316"/>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7204" name="Text Box 21"/>
              <p:cNvSpPr txBox="1">
                <a:spLocks noChangeArrowheads="1"/>
              </p:cNvSpPr>
              <p:nvPr/>
            </p:nvSpPr>
            <p:spPr bwMode="auto">
              <a:xfrm>
                <a:off x="3044" y="2023"/>
                <a:ext cx="17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7205" name="Text Box 22"/>
              <p:cNvSpPr txBox="1">
                <a:spLocks noChangeArrowheads="1"/>
              </p:cNvSpPr>
              <p:nvPr/>
            </p:nvSpPr>
            <p:spPr bwMode="auto">
              <a:xfrm>
                <a:off x="3942" y="1400"/>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7206" name="Freeform 24"/>
              <p:cNvSpPr>
                <a:spLocks/>
              </p:cNvSpPr>
              <p:nvPr/>
            </p:nvSpPr>
            <p:spPr bwMode="auto">
              <a:xfrm>
                <a:off x="2293" y="1399"/>
                <a:ext cx="152" cy="262"/>
              </a:xfrm>
              <a:custGeom>
                <a:avLst/>
                <a:gdLst>
                  <a:gd name="T0" fmla="*/ 77 w 127"/>
                  <a:gd name="T1" fmla="*/ 262 h 238"/>
                  <a:gd name="T2" fmla="*/ 11 w 127"/>
                  <a:gd name="T3" fmla="*/ 182 h 238"/>
                  <a:gd name="T4" fmla="*/ 18 w 127"/>
                  <a:gd name="T5" fmla="*/ 67 h 238"/>
                  <a:gd name="T6" fmla="*/ 91 w 127"/>
                  <a:gd name="T7" fmla="*/ 0 h 238"/>
                  <a:gd name="T8" fmla="*/ 142 w 127"/>
                  <a:gd name="T9" fmla="*/ 67 h 238"/>
                  <a:gd name="T10" fmla="*/ 150 w 127"/>
                  <a:gd name="T11" fmla="*/ 148 h 238"/>
                  <a:gd name="T12" fmla="*/ 121 w 127"/>
                  <a:gd name="T13" fmla="*/ 242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7" name="Freeform 25"/>
              <p:cNvSpPr>
                <a:spLocks/>
              </p:cNvSpPr>
              <p:nvPr/>
            </p:nvSpPr>
            <p:spPr bwMode="auto">
              <a:xfrm>
                <a:off x="3818" y="1373"/>
                <a:ext cx="152" cy="262"/>
              </a:xfrm>
              <a:custGeom>
                <a:avLst/>
                <a:gdLst>
                  <a:gd name="T0" fmla="*/ 77 w 127"/>
                  <a:gd name="T1" fmla="*/ 262 h 238"/>
                  <a:gd name="T2" fmla="*/ 11 w 127"/>
                  <a:gd name="T3" fmla="*/ 182 h 238"/>
                  <a:gd name="T4" fmla="*/ 18 w 127"/>
                  <a:gd name="T5" fmla="*/ 67 h 238"/>
                  <a:gd name="T6" fmla="*/ 91 w 127"/>
                  <a:gd name="T7" fmla="*/ 0 h 238"/>
                  <a:gd name="T8" fmla="*/ 142 w 127"/>
                  <a:gd name="T9" fmla="*/ 67 h 238"/>
                  <a:gd name="T10" fmla="*/ 150 w 127"/>
                  <a:gd name="T11" fmla="*/ 148 h 238"/>
                  <a:gd name="T12" fmla="*/ 121 w 127"/>
                  <a:gd name="T13" fmla="*/ 242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8" name="Freeform 26"/>
              <p:cNvSpPr>
                <a:spLocks/>
              </p:cNvSpPr>
              <p:nvPr/>
            </p:nvSpPr>
            <p:spPr bwMode="auto">
              <a:xfrm>
                <a:off x="2075" y="1753"/>
                <a:ext cx="110" cy="214"/>
              </a:xfrm>
              <a:custGeom>
                <a:avLst/>
                <a:gdLst>
                  <a:gd name="T0" fmla="*/ 0 w 110"/>
                  <a:gd name="T1" fmla="*/ 0 h 214"/>
                  <a:gd name="T2" fmla="*/ 0 w 110"/>
                  <a:gd name="T3" fmla="*/ 214 h 214"/>
                  <a:gd name="T4" fmla="*/ 110 w 110"/>
                  <a:gd name="T5" fmla="*/ 104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182" name="Group 52"/>
            <p:cNvGrpSpPr>
              <a:grpSpLocks/>
            </p:cNvGrpSpPr>
            <p:nvPr/>
          </p:nvGrpSpPr>
          <p:grpSpPr bwMode="auto">
            <a:xfrm>
              <a:off x="744" y="2004"/>
              <a:ext cx="1283" cy="781"/>
              <a:chOff x="744" y="2004"/>
              <a:chExt cx="1283" cy="781"/>
            </a:xfrm>
          </p:grpSpPr>
          <p:sp>
            <p:nvSpPr>
              <p:cNvPr id="7192" name="Text Box 12"/>
              <p:cNvSpPr txBox="1">
                <a:spLocks noChangeArrowheads="1"/>
              </p:cNvSpPr>
              <p:nvPr/>
            </p:nvSpPr>
            <p:spPr bwMode="auto">
              <a:xfrm>
                <a:off x="876" y="2249"/>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7193" name="Line 14"/>
              <p:cNvSpPr>
                <a:spLocks noChangeShapeType="1"/>
              </p:cNvSpPr>
              <p:nvPr/>
            </p:nvSpPr>
            <p:spPr bwMode="auto">
              <a:xfrm flipV="1">
                <a:off x="1575" y="2004"/>
                <a:ext cx="452" cy="171"/>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4" name="Text Box 27"/>
              <p:cNvSpPr txBox="1">
                <a:spLocks noChangeArrowheads="1"/>
              </p:cNvSpPr>
              <p:nvPr/>
            </p:nvSpPr>
            <p:spPr bwMode="auto">
              <a:xfrm>
                <a:off x="744" y="2497"/>
                <a:ext cx="12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grpSp>
        <p:grpSp>
          <p:nvGrpSpPr>
            <p:cNvPr id="7183" name="Group 54"/>
            <p:cNvGrpSpPr>
              <a:grpSpLocks/>
            </p:cNvGrpSpPr>
            <p:nvPr/>
          </p:nvGrpSpPr>
          <p:grpSpPr bwMode="auto">
            <a:xfrm>
              <a:off x="3851" y="2180"/>
              <a:ext cx="1504" cy="673"/>
              <a:chOff x="3851" y="2180"/>
              <a:chExt cx="1504" cy="673"/>
            </a:xfrm>
          </p:grpSpPr>
          <p:sp>
            <p:nvSpPr>
              <p:cNvPr id="7189" name="Text Box 13"/>
              <p:cNvSpPr txBox="1">
                <a:spLocks noChangeArrowheads="1"/>
              </p:cNvSpPr>
              <p:nvPr/>
            </p:nvSpPr>
            <p:spPr bwMode="auto">
              <a:xfrm>
                <a:off x="3851" y="2351"/>
                <a:ext cx="15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7190" name="Line 15"/>
              <p:cNvSpPr>
                <a:spLocks noChangeShapeType="1"/>
              </p:cNvSpPr>
              <p:nvPr/>
            </p:nvSpPr>
            <p:spPr bwMode="auto">
              <a:xfrm flipH="1" flipV="1">
                <a:off x="3994" y="2180"/>
                <a:ext cx="224" cy="22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1" name="Text Box 29"/>
              <p:cNvSpPr txBox="1">
                <a:spLocks noChangeArrowheads="1"/>
              </p:cNvSpPr>
              <p:nvPr/>
            </p:nvSpPr>
            <p:spPr bwMode="auto">
              <a:xfrm>
                <a:off x="3901" y="2565"/>
                <a:ext cx="13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grpSp>
        <p:grpSp>
          <p:nvGrpSpPr>
            <p:cNvPr id="7184" name="Group 53"/>
            <p:cNvGrpSpPr>
              <a:grpSpLocks/>
            </p:cNvGrpSpPr>
            <p:nvPr/>
          </p:nvGrpSpPr>
          <p:grpSpPr bwMode="auto">
            <a:xfrm>
              <a:off x="2208" y="2107"/>
              <a:ext cx="1247" cy="869"/>
              <a:chOff x="2208" y="2107"/>
              <a:chExt cx="1247" cy="869"/>
            </a:xfrm>
          </p:grpSpPr>
          <p:sp>
            <p:nvSpPr>
              <p:cNvPr id="7185" name="Text Box 16"/>
              <p:cNvSpPr txBox="1">
                <a:spLocks noChangeArrowheads="1"/>
              </p:cNvSpPr>
              <p:nvPr/>
            </p:nvSpPr>
            <p:spPr bwMode="auto">
              <a:xfrm>
                <a:off x="2349" y="2324"/>
                <a:ext cx="99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7186" name="Line 23"/>
              <p:cNvSpPr>
                <a:spLocks noChangeShapeType="1"/>
              </p:cNvSpPr>
              <p:nvPr/>
            </p:nvSpPr>
            <p:spPr bwMode="auto">
              <a:xfrm flipV="1">
                <a:off x="2791" y="2107"/>
                <a:ext cx="121" cy="238"/>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Text Box 28"/>
              <p:cNvSpPr txBox="1">
                <a:spLocks noChangeArrowheads="1"/>
              </p:cNvSpPr>
              <p:nvPr/>
            </p:nvSpPr>
            <p:spPr bwMode="auto">
              <a:xfrm>
                <a:off x="2208" y="2555"/>
                <a:ext cx="124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7188" name="Text Box 32"/>
              <p:cNvSpPr txBox="1">
                <a:spLocks noChangeArrowheads="1"/>
              </p:cNvSpPr>
              <p:nvPr/>
            </p:nvSpPr>
            <p:spPr bwMode="auto">
              <a:xfrm>
                <a:off x="2313" y="2764"/>
                <a:ext cx="104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grpSp>
      </p:grpSp>
      <p:sp>
        <p:nvSpPr>
          <p:cNvPr id="329761" name="Text Box 33"/>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100101</a:t>
            </a:r>
          </a:p>
        </p:txBody>
      </p:sp>
      <p:sp>
        <p:nvSpPr>
          <p:cNvPr id="329762" name="Text Box 34"/>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7179" name="AutoShape 49"/>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7180" name="AutoShape 56"/>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97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97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59" grpId="0"/>
      <p:bldP spid="329761" grpId="0"/>
      <p:bldP spid="3297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5" name="Group 3"/>
          <p:cNvGrpSpPr>
            <a:grpSpLocks/>
          </p:cNvGrpSpPr>
          <p:nvPr/>
        </p:nvGrpSpPr>
        <p:grpSpPr bwMode="auto">
          <a:xfrm>
            <a:off x="436563" y="1108075"/>
            <a:ext cx="8218487" cy="180975"/>
            <a:chOff x="295" y="1311"/>
            <a:chExt cx="5177" cy="114"/>
          </a:xfrm>
        </p:grpSpPr>
        <p:sp>
          <p:nvSpPr>
            <p:cNvPr id="822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2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8196"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8197"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8198"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8199"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8200" name="Oval 12"/>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1" name="Oval 14"/>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2" name="Oval 16"/>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3" name="Freeform 17"/>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Freeform 18"/>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Text Box 19"/>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8206" name="Text Box 20"/>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8207" name="Text Box 21"/>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8208" name="Text Box 22"/>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8209" name="Freeform 23"/>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0" name="Freeform 24"/>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1" name="Freeform 25"/>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2" name="Text Box 27"/>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8213" name="Line 28"/>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4" name="Text Box 29"/>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8215" name="Text Box 31"/>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8216" name="Line 32"/>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7" name="Text Box 33"/>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8218" name="Text Box 35"/>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8219" name="Line 36"/>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0" name="Text Box 37"/>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8221" name="Text Box 38"/>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8222" name="Text Box 39"/>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solidFill>
                  <a:srgbClr val="F3020A"/>
                </a:solidFill>
                <a:latin typeface="Courier New" pitchFamily="49" charset="0"/>
              </a:rPr>
              <a:t>1</a:t>
            </a:r>
            <a:r>
              <a:rPr lang="en-US" altLang="en-US" sz="4200" b="1">
                <a:latin typeface="Courier New" pitchFamily="49" charset="0"/>
              </a:rPr>
              <a:t>00101</a:t>
            </a:r>
          </a:p>
        </p:txBody>
      </p:sp>
      <p:sp>
        <p:nvSpPr>
          <p:cNvPr id="8223" name="Text Box 40"/>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8224" name="AutoShape 41"/>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8225" name="AutoShape 42"/>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8226"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8227"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19" name="Group 3"/>
          <p:cNvGrpSpPr>
            <a:grpSpLocks/>
          </p:cNvGrpSpPr>
          <p:nvPr/>
        </p:nvGrpSpPr>
        <p:grpSpPr bwMode="auto">
          <a:xfrm>
            <a:off x="436563" y="1108075"/>
            <a:ext cx="8218487" cy="180975"/>
            <a:chOff x="295" y="1311"/>
            <a:chExt cx="5177" cy="114"/>
          </a:xfrm>
        </p:grpSpPr>
        <p:sp>
          <p:nvSpPr>
            <p:cNvPr id="925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5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9220"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9221"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9222"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9223"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9224"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5"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6"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7"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9230"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9231"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9232"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9233"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9237"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8"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9239"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9240"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1"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9242"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9243"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9245"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9246"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solidFill>
                  <a:srgbClr val="F3020A"/>
                </a:solidFill>
                <a:latin typeface="Courier New" pitchFamily="49" charset="0"/>
              </a:rPr>
              <a:t>1</a:t>
            </a:r>
            <a:r>
              <a:rPr lang="en-US" altLang="en-US" sz="4200" b="1">
                <a:latin typeface="Courier New" pitchFamily="49" charset="0"/>
              </a:rPr>
              <a:t>00101</a:t>
            </a:r>
          </a:p>
        </p:txBody>
      </p:sp>
      <p:sp>
        <p:nvSpPr>
          <p:cNvPr id="9247"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9248"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9249"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9250"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9251"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3" name="Group 3"/>
          <p:cNvGrpSpPr>
            <a:grpSpLocks/>
          </p:cNvGrpSpPr>
          <p:nvPr/>
        </p:nvGrpSpPr>
        <p:grpSpPr bwMode="auto">
          <a:xfrm>
            <a:off x="436563" y="1108075"/>
            <a:ext cx="8218487" cy="180975"/>
            <a:chOff x="295" y="1311"/>
            <a:chExt cx="5177" cy="114"/>
          </a:xfrm>
        </p:grpSpPr>
        <p:sp>
          <p:nvSpPr>
            <p:cNvPr id="1027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7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0244"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a:t>
            </a:r>
            <a:r>
              <a:rPr lang="en-US" altLang="en-US" sz="4000" dirty="0" smtClean="0">
                <a:latin typeface="+mj-lt"/>
              </a:rPr>
              <a:t>FSMs</a:t>
            </a:r>
            <a:endParaRPr lang="en-US" altLang="en-US" sz="4000" dirty="0">
              <a:latin typeface="+mj-lt"/>
            </a:endParaRPr>
          </a:p>
        </p:txBody>
      </p:sp>
      <p:sp>
        <p:nvSpPr>
          <p:cNvPr id="10245"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0246"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0247"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0248"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49"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50"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51"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0254"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0255"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0256"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0257"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8"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0261"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0263"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0264"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0266"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0267"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0269"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0270"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a:t>
            </a:r>
            <a:r>
              <a:rPr lang="en-US" altLang="en-US" sz="4200" b="1">
                <a:solidFill>
                  <a:srgbClr val="F3020A"/>
                </a:solidFill>
                <a:latin typeface="Courier New" pitchFamily="49" charset="0"/>
              </a:rPr>
              <a:t>0</a:t>
            </a:r>
            <a:r>
              <a:rPr lang="en-US" altLang="en-US" sz="4200" b="1">
                <a:latin typeface="Courier New" pitchFamily="49" charset="0"/>
              </a:rPr>
              <a:t>0101</a:t>
            </a:r>
          </a:p>
        </p:txBody>
      </p:sp>
      <p:sp>
        <p:nvSpPr>
          <p:cNvPr id="10271"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0272"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0273"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0274"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0275"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7" name="Group 3"/>
          <p:cNvGrpSpPr>
            <a:grpSpLocks/>
          </p:cNvGrpSpPr>
          <p:nvPr/>
        </p:nvGrpSpPr>
        <p:grpSpPr bwMode="auto">
          <a:xfrm>
            <a:off x="436563" y="1108075"/>
            <a:ext cx="8218487" cy="180975"/>
            <a:chOff x="295" y="1311"/>
            <a:chExt cx="5177" cy="114"/>
          </a:xfrm>
        </p:grpSpPr>
        <p:sp>
          <p:nvSpPr>
            <p:cNvPr id="1130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30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1268"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1269"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1270"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1271"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1272"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3"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4"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5"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6"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7"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1278"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1279"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1280"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1281"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2"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3"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4"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1285"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6"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1287"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1288"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9"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1290"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1291"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2"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1293"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1294"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a:t>
            </a:r>
            <a:r>
              <a:rPr lang="en-US" altLang="en-US" sz="4200" b="1">
                <a:solidFill>
                  <a:srgbClr val="F3020A"/>
                </a:solidFill>
                <a:latin typeface="Courier New" pitchFamily="49" charset="0"/>
              </a:rPr>
              <a:t>0</a:t>
            </a:r>
            <a:r>
              <a:rPr lang="en-US" altLang="en-US" sz="4200" b="1">
                <a:latin typeface="Courier New" pitchFamily="49" charset="0"/>
              </a:rPr>
              <a:t>101</a:t>
            </a:r>
          </a:p>
        </p:txBody>
      </p:sp>
      <p:sp>
        <p:nvSpPr>
          <p:cNvPr id="11295"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1296"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1297"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1298"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1299"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291" name="Group 3"/>
          <p:cNvGrpSpPr>
            <a:grpSpLocks/>
          </p:cNvGrpSpPr>
          <p:nvPr/>
        </p:nvGrpSpPr>
        <p:grpSpPr bwMode="auto">
          <a:xfrm>
            <a:off x="436563" y="1108075"/>
            <a:ext cx="8218487" cy="180975"/>
            <a:chOff x="295" y="1311"/>
            <a:chExt cx="5177" cy="114"/>
          </a:xfrm>
        </p:grpSpPr>
        <p:sp>
          <p:nvSpPr>
            <p:cNvPr id="1232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32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2292"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2293"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2294"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2295"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2296"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7"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8"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9"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0"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38100" cap="flat" cmpd="sng">
            <a:solidFill>
              <a:srgbClr val="F3020A"/>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1"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2302"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2303"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2304"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2305"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2309"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0"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2311"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2312"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3"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2314"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2315"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2317"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2318"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a:t>
            </a:r>
            <a:r>
              <a:rPr lang="en-US" altLang="en-US" sz="4200" b="1">
                <a:solidFill>
                  <a:srgbClr val="F3020A"/>
                </a:solidFill>
                <a:latin typeface="Courier New" pitchFamily="49" charset="0"/>
              </a:rPr>
              <a:t>1</a:t>
            </a:r>
            <a:r>
              <a:rPr lang="en-US" altLang="en-US" sz="4200" b="1">
                <a:latin typeface="Courier New" pitchFamily="49" charset="0"/>
              </a:rPr>
              <a:t>01</a:t>
            </a:r>
          </a:p>
        </p:txBody>
      </p:sp>
      <p:sp>
        <p:nvSpPr>
          <p:cNvPr id="12319"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2320"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2321"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2322"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0</a:t>
            </a:r>
          </a:p>
        </p:txBody>
      </p:sp>
      <p:sp>
        <p:nvSpPr>
          <p:cNvPr id="12323"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5" name="Group 3"/>
          <p:cNvGrpSpPr>
            <a:grpSpLocks/>
          </p:cNvGrpSpPr>
          <p:nvPr/>
        </p:nvGrpSpPr>
        <p:grpSpPr bwMode="auto">
          <a:xfrm>
            <a:off x="436563" y="1108075"/>
            <a:ext cx="8218487" cy="180975"/>
            <a:chOff x="295" y="1311"/>
            <a:chExt cx="5177" cy="114"/>
          </a:xfrm>
        </p:grpSpPr>
        <p:sp>
          <p:nvSpPr>
            <p:cNvPr id="1334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4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3316"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3317"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3318"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3319"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3320"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1"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2"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3"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3326"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3327"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3328"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3329"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3333"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3335"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3336"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3338"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3339"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3341"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3342"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a:t>
            </a:r>
            <a:r>
              <a:rPr lang="en-US" altLang="en-US" sz="4200" b="1">
                <a:solidFill>
                  <a:srgbClr val="F3020A"/>
                </a:solidFill>
                <a:latin typeface="Courier New" pitchFamily="49" charset="0"/>
              </a:rPr>
              <a:t>0</a:t>
            </a:r>
            <a:r>
              <a:rPr lang="en-US" altLang="en-US" sz="4200" b="1">
                <a:latin typeface="Courier New" pitchFamily="49" charset="0"/>
              </a:rPr>
              <a:t>1</a:t>
            </a:r>
          </a:p>
        </p:txBody>
      </p:sp>
      <p:sp>
        <p:nvSpPr>
          <p:cNvPr id="13343"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3344"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3345"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3346"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0</a:t>
            </a:r>
          </a:p>
        </p:txBody>
      </p:sp>
      <p:sp>
        <p:nvSpPr>
          <p:cNvPr id="13347"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39" name="Group 3"/>
          <p:cNvGrpSpPr>
            <a:grpSpLocks/>
          </p:cNvGrpSpPr>
          <p:nvPr/>
        </p:nvGrpSpPr>
        <p:grpSpPr bwMode="auto">
          <a:xfrm>
            <a:off x="436563" y="1108075"/>
            <a:ext cx="8218487" cy="180975"/>
            <a:chOff x="295" y="1311"/>
            <a:chExt cx="5177" cy="114"/>
          </a:xfrm>
        </p:grpSpPr>
        <p:sp>
          <p:nvSpPr>
            <p:cNvPr id="1437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437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4340"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4341"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4342"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4343"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4344"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92204" name="Oval 12"/>
          <p:cNvSpPr>
            <a:spLocks noChangeArrowheads="1"/>
          </p:cNvSpPr>
          <p:nvPr/>
        </p:nvSpPr>
        <p:spPr bwMode="auto">
          <a:xfrm>
            <a:off x="5449888" y="2933700"/>
            <a:ext cx="669925" cy="669925"/>
          </a:xfrm>
          <a:prstGeom prst="ellipse">
            <a:avLst/>
          </a:prstGeom>
          <a:noFill/>
          <a:ln w="19050">
            <a:solidFill>
              <a:srgbClr val="06A407"/>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92206" name="Oval 14"/>
          <p:cNvSpPr>
            <a:spLocks noChangeArrowheads="1"/>
          </p:cNvSpPr>
          <p:nvPr/>
        </p:nvSpPr>
        <p:spPr bwMode="auto">
          <a:xfrm>
            <a:off x="5380038" y="2873375"/>
            <a:ext cx="815975" cy="790575"/>
          </a:xfrm>
          <a:prstGeom prst="ellipse">
            <a:avLst/>
          </a:prstGeom>
          <a:noFill/>
          <a:ln w="19050">
            <a:solidFill>
              <a:srgbClr val="06A407"/>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4347"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4350"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4351"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4352"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4353"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4"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5"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6"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4357"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8"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4359"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4360"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1"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4362"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4363"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4"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4365"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4366"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10010</a:t>
            </a:r>
            <a:r>
              <a:rPr lang="en-US" altLang="en-US" sz="4200" b="1">
                <a:solidFill>
                  <a:srgbClr val="F3020A"/>
                </a:solidFill>
                <a:latin typeface="Courier New" pitchFamily="49" charset="0"/>
              </a:rPr>
              <a:t>1</a:t>
            </a:r>
          </a:p>
        </p:txBody>
      </p:sp>
      <p:sp>
        <p:nvSpPr>
          <p:cNvPr id="14367"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4368"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4369"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4370"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4371"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5000" fill="hold" grpId="0" nodeType="withEffect">
                                  <p:stCondLst>
                                    <p:cond delay="0"/>
                                  </p:stCondLst>
                                  <p:childTnLst>
                                    <p:anim calcmode="discrete" valueType="str">
                                      <p:cBhvr>
                                        <p:cTn id="6" dur="1000" fill="hold"/>
                                        <p:tgtEl>
                                          <p:spTgt spid="392204"/>
                                        </p:tgtEl>
                                        <p:attrNameLst>
                                          <p:attrName>style.visibility</p:attrName>
                                        </p:attrNameLst>
                                      </p:cBhvr>
                                      <p:tavLst>
                                        <p:tav tm="0">
                                          <p:val>
                                            <p:strVal val="hidden"/>
                                          </p:val>
                                        </p:tav>
                                        <p:tav tm="50000">
                                          <p:val>
                                            <p:strVal val="visible"/>
                                          </p:val>
                                        </p:tav>
                                      </p:tavLst>
                                    </p:anim>
                                  </p:childTnLst>
                                </p:cTn>
                              </p:par>
                              <p:par>
                                <p:cTn id="7" presetID="35" presetClass="emph" presetSubtype="0" repeatCount="5000" fill="hold" grpId="0" nodeType="withEffect">
                                  <p:stCondLst>
                                    <p:cond delay="0"/>
                                  </p:stCondLst>
                                  <p:childTnLst>
                                    <p:anim calcmode="discrete" valueType="str">
                                      <p:cBhvr>
                                        <p:cTn id="8" dur="1000" fill="hold"/>
                                        <p:tgtEl>
                                          <p:spTgt spid="39220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204" grpId="0" animBg="1"/>
      <p:bldP spid="392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33400" y="1114425"/>
            <a:ext cx="8218488" cy="180975"/>
            <a:chOff x="295" y="1311"/>
            <a:chExt cx="5177" cy="114"/>
          </a:xfrm>
        </p:grpSpPr>
        <p:sp>
          <p:nvSpPr>
            <p:cNvPr id="307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07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89797" name="Text Box 5"/>
          <p:cNvSpPr txBox="1">
            <a:spLocks noChangeArrowheads="1"/>
          </p:cNvSpPr>
          <p:nvPr/>
        </p:nvSpPr>
        <p:spPr bwMode="auto">
          <a:xfrm>
            <a:off x="441325" y="1522413"/>
            <a:ext cx="7905750" cy="521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800">
                <a:latin typeface="Arial" charset="0"/>
              </a:rPr>
              <a:t>Drunk Gets Nine Months in Violin Case</a:t>
            </a:r>
          </a:p>
          <a:p>
            <a:pPr algn="l"/>
            <a:r>
              <a:rPr lang="en-US" altLang="en-US" sz="2800">
                <a:latin typeface="Arial" charset="0"/>
              </a:rPr>
              <a:t>Police Begin Campaign to Run Down Jaywalkers</a:t>
            </a:r>
          </a:p>
          <a:p>
            <a:pPr algn="l"/>
            <a:r>
              <a:rPr lang="en-US" altLang="en-US" sz="2800">
                <a:latin typeface="Arial" charset="0"/>
              </a:rPr>
              <a:t>Prostitutes Appeal to Pope</a:t>
            </a:r>
          </a:p>
          <a:p>
            <a:pPr algn="l"/>
            <a:r>
              <a:rPr lang="en-US" altLang="en-US" sz="2800">
                <a:latin typeface="Arial" charset="0"/>
              </a:rPr>
              <a:t>Red Tape Holds Up New Bridges</a:t>
            </a:r>
          </a:p>
          <a:p>
            <a:pPr algn="l"/>
            <a:r>
              <a:rPr lang="en-US" altLang="en-US" sz="2800">
                <a:latin typeface="Arial" charset="0"/>
              </a:rPr>
              <a:t>Miners Refuse to Work After Death</a:t>
            </a:r>
          </a:p>
          <a:p>
            <a:pPr algn="l"/>
            <a:r>
              <a:rPr lang="en-US" altLang="en-US" sz="2800">
                <a:latin typeface="Arial" charset="0"/>
              </a:rPr>
              <a:t>Local High School Dropouts Cut in Half</a:t>
            </a:r>
          </a:p>
          <a:p>
            <a:pPr algn="l"/>
            <a:r>
              <a:rPr lang="en-US" altLang="en-US" sz="2800">
                <a:latin typeface="Arial" charset="0"/>
              </a:rPr>
              <a:t>Man Struck by Lightning Faces Battery Charge</a:t>
            </a:r>
          </a:p>
          <a:p>
            <a:pPr algn="l"/>
            <a:r>
              <a:rPr lang="en-US" altLang="en-US" sz="2800">
                <a:latin typeface="Arial" charset="0"/>
              </a:rPr>
              <a:t>Kids Make Nutritious Snacks</a:t>
            </a:r>
            <a:endParaRPr lang="en-US" altLang="en-US" sz="2400">
              <a:latin typeface="Arial" charset="0"/>
            </a:endParaRPr>
          </a:p>
        </p:txBody>
      </p:sp>
      <p:sp>
        <p:nvSpPr>
          <p:cNvPr id="3076" name="Rectangle 6"/>
          <p:cNvSpPr>
            <a:spLocks noGrp="1" noChangeArrowheads="1"/>
          </p:cNvSpPr>
          <p:nvPr>
            <p:ph type="title"/>
          </p:nvPr>
        </p:nvSpPr>
        <p:spPr>
          <a:xfrm>
            <a:off x="457200" y="152400"/>
            <a:ext cx="8382000" cy="1143000"/>
          </a:xfrm>
          <a:noFill/>
        </p:spPr>
        <p:txBody>
          <a:bodyPr/>
          <a:lstStyle/>
          <a:p>
            <a:pPr eaLnBrk="1" hangingPunct="1"/>
            <a:r>
              <a:rPr lang="en-US" altLang="en-US" dirty="0" smtClean="0"/>
              <a:t>Real Headlines (Why AI Is Hard)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97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979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979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979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979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8979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8979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8979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436563" y="1116013"/>
            <a:ext cx="8218487" cy="180975"/>
            <a:chOff x="295" y="1311"/>
            <a:chExt cx="5177" cy="114"/>
          </a:xfrm>
        </p:grpSpPr>
        <p:sp>
          <p:nvSpPr>
            <p:cNvPr id="1538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9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5363" name="Text Box 5"/>
          <p:cNvSpPr txBox="1">
            <a:spLocks noChangeArrowheads="1"/>
          </p:cNvSpPr>
          <p:nvPr/>
        </p:nvSpPr>
        <p:spPr bwMode="auto">
          <a:xfrm>
            <a:off x="685800" y="228600"/>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err="1" smtClean="0">
                <a:latin typeface="+mj-lt"/>
              </a:rPr>
              <a:t>JFLAP</a:t>
            </a:r>
            <a:r>
              <a:rPr lang="en-US" altLang="en-US" sz="4000" dirty="0" smtClean="0">
                <a:latin typeface="+mj-lt"/>
              </a:rPr>
              <a:t>!</a:t>
            </a:r>
            <a:endParaRPr lang="en-US" altLang="en-US" sz="4000" dirty="0">
              <a:latin typeface="+mj-lt"/>
            </a:endParaRPr>
          </a:p>
        </p:txBody>
      </p:sp>
      <p:pic>
        <p:nvPicPr>
          <p:cNvPr id="31" name="Picture 2"/>
          <p:cNvPicPr>
            <a:picLocks noChangeAspect="1" noChangeArrowheads="1"/>
          </p:cNvPicPr>
          <p:nvPr/>
        </p:nvPicPr>
        <p:blipFill>
          <a:blip r:embed="rId3"/>
          <a:srcRect/>
          <a:stretch>
            <a:fillRect/>
          </a:stretch>
        </p:blipFill>
        <p:spPr bwMode="auto">
          <a:xfrm>
            <a:off x="533400" y="2209800"/>
            <a:ext cx="7954963"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 name="TextBox 1"/>
          <p:cNvSpPr txBox="1"/>
          <p:nvPr/>
        </p:nvSpPr>
        <p:spPr>
          <a:xfrm>
            <a:off x="381000" y="1447800"/>
            <a:ext cx="8394700" cy="584775"/>
          </a:xfrm>
          <a:prstGeom prst="rect">
            <a:avLst/>
          </a:prstGeom>
          <a:noFill/>
        </p:spPr>
        <p:txBody>
          <a:bodyPr wrap="square" rtlCol="0">
            <a:spAutoFit/>
          </a:bodyPr>
          <a:lstStyle/>
          <a:p>
            <a:pPr algn="l"/>
            <a:r>
              <a:rPr lang="en-US" sz="3200" dirty="0" smtClean="0">
                <a:latin typeface="+mn-lt"/>
              </a:rPr>
              <a:t>Graphical state-machine builder for HW12</a:t>
            </a:r>
            <a:endParaRPr lang="en-US" sz="3200"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436563" y="1116013"/>
            <a:ext cx="8218487" cy="180975"/>
            <a:chOff x="295" y="1311"/>
            <a:chExt cx="5177" cy="114"/>
          </a:xfrm>
        </p:grpSpPr>
        <p:sp>
          <p:nvSpPr>
            <p:cNvPr id="1538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9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5363" name="Text Box 5"/>
          <p:cNvSpPr txBox="1">
            <a:spLocks noChangeArrowheads="1"/>
          </p:cNvSpPr>
          <p:nvPr/>
        </p:nvSpPr>
        <p:spPr bwMode="auto">
          <a:xfrm>
            <a:off x="685800" y="228600"/>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Another Example</a:t>
            </a:r>
          </a:p>
        </p:txBody>
      </p:sp>
      <p:sp>
        <p:nvSpPr>
          <p:cNvPr id="15365" name="Oval 7"/>
          <p:cNvSpPr>
            <a:spLocks noChangeArrowheads="1"/>
          </p:cNvSpPr>
          <p:nvPr/>
        </p:nvSpPr>
        <p:spPr bwMode="auto">
          <a:xfrm>
            <a:off x="2297113" y="2335213"/>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66" name="Text Box 8"/>
          <p:cNvSpPr txBox="1">
            <a:spLocks noChangeArrowheads="1"/>
          </p:cNvSpPr>
          <p:nvPr/>
        </p:nvSpPr>
        <p:spPr bwMode="auto">
          <a:xfrm>
            <a:off x="2401888" y="23717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5367" name="Oval 9"/>
          <p:cNvSpPr>
            <a:spLocks noChangeArrowheads="1"/>
          </p:cNvSpPr>
          <p:nvPr/>
        </p:nvSpPr>
        <p:spPr bwMode="auto">
          <a:xfrm>
            <a:off x="4251325" y="20986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68" name="Text Box 10"/>
          <p:cNvSpPr txBox="1">
            <a:spLocks noChangeArrowheads="1"/>
          </p:cNvSpPr>
          <p:nvPr/>
        </p:nvSpPr>
        <p:spPr bwMode="auto">
          <a:xfrm>
            <a:off x="4356100" y="21431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
        <p:nvSpPr>
          <p:cNvPr id="15369" name="Oval 11"/>
          <p:cNvSpPr>
            <a:spLocks noChangeArrowheads="1"/>
          </p:cNvSpPr>
          <p:nvPr/>
        </p:nvSpPr>
        <p:spPr bwMode="auto">
          <a:xfrm>
            <a:off x="4181475" y="2038350"/>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0" name="Text Box 12"/>
          <p:cNvSpPr txBox="1">
            <a:spLocks noChangeArrowheads="1"/>
          </p:cNvSpPr>
          <p:nvPr/>
        </p:nvSpPr>
        <p:spPr bwMode="auto">
          <a:xfrm>
            <a:off x="2644775" y="1738313"/>
            <a:ext cx="36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a:t>
            </a:r>
          </a:p>
        </p:txBody>
      </p:sp>
      <p:sp>
        <p:nvSpPr>
          <p:cNvPr id="15371" name="Text Box 13"/>
          <p:cNvSpPr txBox="1">
            <a:spLocks noChangeArrowheads="1"/>
          </p:cNvSpPr>
          <p:nvPr/>
        </p:nvSpPr>
        <p:spPr bwMode="auto">
          <a:xfrm>
            <a:off x="3387725" y="2138363"/>
            <a:ext cx="32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1</a:t>
            </a:r>
          </a:p>
        </p:txBody>
      </p:sp>
      <p:sp>
        <p:nvSpPr>
          <p:cNvPr id="15372" name="Freeform 15"/>
          <p:cNvSpPr>
            <a:spLocks/>
          </p:cNvSpPr>
          <p:nvPr/>
        </p:nvSpPr>
        <p:spPr bwMode="auto">
          <a:xfrm>
            <a:off x="2459038" y="186213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3" name="Oval 17"/>
          <p:cNvSpPr>
            <a:spLocks noChangeArrowheads="1"/>
          </p:cNvSpPr>
          <p:nvPr/>
        </p:nvSpPr>
        <p:spPr bwMode="auto">
          <a:xfrm>
            <a:off x="2220913" y="2279650"/>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4" name="Line 18"/>
          <p:cNvSpPr>
            <a:spLocks noChangeShapeType="1"/>
          </p:cNvSpPr>
          <p:nvPr/>
        </p:nvSpPr>
        <p:spPr bwMode="auto">
          <a:xfrm flipV="1">
            <a:off x="3048000" y="2360613"/>
            <a:ext cx="1135063" cy="3190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5" name="Oval 19"/>
          <p:cNvSpPr>
            <a:spLocks noChangeArrowheads="1"/>
          </p:cNvSpPr>
          <p:nvPr/>
        </p:nvSpPr>
        <p:spPr bwMode="auto">
          <a:xfrm>
            <a:off x="5888038" y="29876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6" name="Text Box 20"/>
          <p:cNvSpPr txBox="1">
            <a:spLocks noChangeArrowheads="1"/>
          </p:cNvSpPr>
          <p:nvPr/>
        </p:nvSpPr>
        <p:spPr bwMode="auto">
          <a:xfrm>
            <a:off x="5992813" y="30321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2</a:t>
            </a:r>
          </a:p>
        </p:txBody>
      </p:sp>
      <p:sp>
        <p:nvSpPr>
          <p:cNvPr id="15377" name="Line 21"/>
          <p:cNvSpPr>
            <a:spLocks noChangeShapeType="1"/>
          </p:cNvSpPr>
          <p:nvPr/>
        </p:nvSpPr>
        <p:spPr bwMode="auto">
          <a:xfrm>
            <a:off x="4935538" y="2628900"/>
            <a:ext cx="990600" cy="571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8" name="Text Box 22"/>
          <p:cNvSpPr txBox="1">
            <a:spLocks noChangeArrowheads="1"/>
          </p:cNvSpPr>
          <p:nvPr/>
        </p:nvSpPr>
        <p:spPr bwMode="auto">
          <a:xfrm>
            <a:off x="6911975" y="3187700"/>
            <a:ext cx="592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0,1</a:t>
            </a:r>
          </a:p>
        </p:txBody>
      </p:sp>
      <p:sp>
        <p:nvSpPr>
          <p:cNvPr id="15379" name="Freeform 23"/>
          <p:cNvSpPr>
            <a:spLocks/>
          </p:cNvSpPr>
          <p:nvPr/>
        </p:nvSpPr>
        <p:spPr bwMode="auto">
          <a:xfrm rot="5836100">
            <a:off x="6640513" y="3154362"/>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0" name="Text Box 24"/>
          <p:cNvSpPr txBox="1">
            <a:spLocks noChangeArrowheads="1"/>
          </p:cNvSpPr>
          <p:nvPr/>
        </p:nvSpPr>
        <p:spPr bwMode="auto">
          <a:xfrm>
            <a:off x="5311775" y="2489200"/>
            <a:ext cx="32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1</a:t>
            </a:r>
          </a:p>
        </p:txBody>
      </p:sp>
      <p:sp>
        <p:nvSpPr>
          <p:cNvPr id="15381" name="Freeform 27"/>
          <p:cNvSpPr>
            <a:spLocks/>
          </p:cNvSpPr>
          <p:nvPr/>
        </p:nvSpPr>
        <p:spPr bwMode="auto">
          <a:xfrm>
            <a:off x="2035175" y="250348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7" name="Line 35"/>
          <p:cNvSpPr>
            <a:spLocks noChangeShapeType="1"/>
          </p:cNvSpPr>
          <p:nvPr/>
        </p:nvSpPr>
        <p:spPr bwMode="auto">
          <a:xfrm flipH="1">
            <a:off x="3048000" y="2538413"/>
            <a:ext cx="1092200" cy="279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8" name="Text Box 36"/>
          <p:cNvSpPr txBox="1">
            <a:spLocks noChangeArrowheads="1"/>
          </p:cNvSpPr>
          <p:nvPr/>
        </p:nvSpPr>
        <p:spPr bwMode="auto">
          <a:xfrm>
            <a:off x="3484563" y="2619375"/>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a:t>
            </a:r>
          </a:p>
        </p:txBody>
      </p:sp>
      <p:sp>
        <p:nvSpPr>
          <p:cNvPr id="2" name="TextBox 1"/>
          <p:cNvSpPr txBox="1"/>
          <p:nvPr/>
        </p:nvSpPr>
        <p:spPr>
          <a:xfrm>
            <a:off x="436563" y="4038600"/>
            <a:ext cx="8218487" cy="2123658"/>
          </a:xfrm>
          <a:prstGeom prst="rect">
            <a:avLst/>
          </a:prstGeom>
          <a:noFill/>
        </p:spPr>
        <p:txBody>
          <a:bodyPr wrap="square" rtlCol="0">
            <a:spAutoFit/>
          </a:bodyPr>
          <a:lstStyle/>
          <a:p>
            <a:pPr marL="457200" indent="-457200" algn="l">
              <a:buFont typeface="+mj-lt"/>
              <a:buAutoNum type="arabicPeriod"/>
            </a:pPr>
            <a:r>
              <a:rPr lang="en-US" sz="2400" dirty="0" smtClean="0">
                <a:latin typeface="+mn-lt"/>
                <a:cs typeface="Times New Roman" panose="02020603050405020304" pitchFamily="18" charset="0"/>
              </a:rPr>
              <a:t>What are three inputs this machine accepts?</a:t>
            </a:r>
          </a:p>
          <a:p>
            <a:pPr marL="457200" indent="-457200" algn="l">
              <a:buFont typeface="+mj-lt"/>
              <a:buAutoNum type="arabicPeriod"/>
            </a:pPr>
            <a:r>
              <a:rPr lang="en-US" sz="2400" dirty="0" smtClean="0">
                <a:latin typeface="+mn-lt"/>
                <a:cs typeface="Times New Roman" panose="02020603050405020304" pitchFamily="18" charset="0"/>
              </a:rPr>
              <a:t>How about three it rejects?</a:t>
            </a:r>
          </a:p>
          <a:p>
            <a:pPr marL="457200" indent="-457200" algn="l">
              <a:buFont typeface="+mj-lt"/>
              <a:buAutoNum type="arabicPeriod"/>
            </a:pPr>
            <a:r>
              <a:rPr lang="en-US" sz="2400" dirty="0" smtClean="0">
                <a:latin typeface="+mn-lt"/>
                <a:cs typeface="Times New Roman" panose="02020603050405020304" pitchFamily="18" charset="0"/>
              </a:rPr>
              <a:t>In English, what inputs are accepted?</a:t>
            </a:r>
          </a:p>
          <a:p>
            <a:pPr marL="457200" indent="-457200" algn="l">
              <a:buFont typeface="+mj-lt"/>
              <a:buAutoNum type="arabicPeriod"/>
            </a:pPr>
            <a:r>
              <a:rPr lang="en-US" sz="2400" dirty="0" smtClean="0">
                <a:latin typeface="+mn-lt"/>
                <a:cs typeface="Times New Roman" panose="02020603050405020304" pitchFamily="18" charset="0"/>
              </a:rPr>
              <a:t>What does each state </a:t>
            </a:r>
            <a:r>
              <a:rPr lang="en-US" sz="2400" i="1" dirty="0" smtClean="0">
                <a:latin typeface="+mn-lt"/>
                <a:cs typeface="Times New Roman" panose="02020603050405020304" pitchFamily="18" charset="0"/>
              </a:rPr>
              <a:t>mean?</a:t>
            </a:r>
            <a:endParaRPr lang="en-US" sz="2400" dirty="0">
              <a:latin typeface="+mn-lt"/>
              <a:cs typeface="Times New Roman" panose="02020603050405020304" pitchFamily="18" charset="0"/>
            </a:endParaRPr>
          </a:p>
        </p:txBody>
      </p:sp>
    </p:spTree>
    <p:extLst>
      <p:ext uri="{BB962C8B-B14F-4D97-AF65-F5344CB8AC3E}">
        <p14:creationId xmlns:p14="http://schemas.microsoft.com/office/powerpoint/2010/main" val="23912280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The Alien’s Life Advice</a:t>
            </a:r>
            <a:endParaRPr lang="en-US" altLang="en-US" smtClean="0"/>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6388" name="AutoShape 6"/>
          <p:cNvSpPr>
            <a:spLocks noChangeArrowheads="1"/>
          </p:cNvSpPr>
          <p:nvPr/>
        </p:nvSpPr>
        <p:spPr bwMode="auto">
          <a:xfrm>
            <a:off x="1066800" y="1828800"/>
            <a:ext cx="2743200" cy="1016000"/>
          </a:xfrm>
          <a:prstGeom prst="wedgeRectCallout">
            <a:avLst>
              <a:gd name="adj1" fmla="val 28588"/>
              <a:gd name="adj2" fmla="val 14421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Faculty talk among themselves about two kinds of students</a:t>
            </a:r>
            <a:endParaRPr lang="en-US" altLang="en-US" sz="2400"/>
          </a:p>
        </p:txBody>
      </p:sp>
      <p:pic>
        <p:nvPicPr>
          <p:cNvPr id="16389" name="Picture 7"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5052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4248" name="AutoShape 8"/>
          <p:cNvSpPr>
            <a:spLocks noChangeArrowheads="1"/>
          </p:cNvSpPr>
          <p:nvPr/>
        </p:nvSpPr>
        <p:spPr bwMode="auto">
          <a:xfrm>
            <a:off x="4800600" y="4953000"/>
            <a:ext cx="1676400" cy="762000"/>
          </a:xfrm>
          <a:prstGeom prst="wedgeRectCallout">
            <a:avLst>
              <a:gd name="adj1" fmla="val -98579"/>
              <a:gd name="adj2" fmla="val -117917"/>
            </a:avLst>
          </a:prstGeom>
          <a:noFill/>
          <a:ln w="12700" algn="ctr">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000">
                <a:solidFill>
                  <a:srgbClr val="000000"/>
                </a:solidFill>
                <a:latin typeface="Arial" charset="0"/>
                <a:sym typeface="Arial" charset="0"/>
              </a:rPr>
              <a:t>Don’t be the second kind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394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smtClean="0">
                <a:latin typeface="+mj-lt"/>
              </a:rPr>
              <a:t>No Occurrences of 110</a:t>
            </a:r>
            <a:endParaRPr lang="en-US" altLang="en-US" sz="4400" dirty="0">
              <a:latin typeface="+mj-lt"/>
            </a:endParaRP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t>
            </a:r>
            <a:r>
              <a:rPr lang="en-US" altLang="en-US" sz="3200" dirty="0" smtClean="0"/>
              <a:t>an FSM </a:t>
            </a:r>
            <a:r>
              <a:rPr lang="en-US" altLang="en-US" sz="3200" dirty="0"/>
              <a:t>to accept strings </a:t>
            </a:r>
            <a:r>
              <a:rPr lang="en-US" altLang="en-US" sz="3200" dirty="0" smtClean="0"/>
              <a:t>that don’t </a:t>
            </a:r>
            <a:r>
              <a:rPr lang="en-US" altLang="en-US" sz="3200" dirty="0"/>
              <a:t>contain the pattern 110 </a:t>
            </a:r>
            <a:r>
              <a:rPr lang="en-US" altLang="en-US" sz="3200" dirty="0" smtClean="0"/>
              <a:t>anywhere</a:t>
            </a:r>
            <a:endParaRPr lang="en-US" altLang="en-US" sz="3200" dirty="0"/>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029200"/>
            <a:ext cx="1981200" cy="9906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smtClean="0"/>
              <a:t>Does </a:t>
            </a:r>
            <a:r>
              <a:rPr lang="en-US" altLang="en-US" dirty="0"/>
              <a:t>your </a:t>
            </a:r>
            <a:r>
              <a:rPr lang="en-US" altLang="en-US" dirty="0" smtClean="0"/>
              <a:t>solution </a:t>
            </a:r>
            <a:r>
              <a:rPr lang="en-US" altLang="en-US" dirty="0"/>
              <a:t>use the minimum number of states?</a:t>
            </a:r>
          </a:p>
        </p:txBody>
      </p:sp>
    </p:spTree>
    <p:extLst>
      <p:ext uri="{BB962C8B-B14F-4D97-AF65-F5344CB8AC3E}">
        <p14:creationId xmlns:p14="http://schemas.microsoft.com/office/powerpoint/2010/main" val="1635712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No Occurrences of</a:t>
            </a:r>
            <a:r>
              <a:rPr lang="en-US" altLang="en-US" sz="4400" dirty="0">
                <a:latin typeface="Times" pitchFamily="18" charset="0"/>
              </a:rPr>
              <a:t> </a:t>
            </a:r>
            <a:r>
              <a:rPr lang="en-US" altLang="en-US" sz="4400" b="1" dirty="0">
                <a:latin typeface="Courier New" pitchFamily="49" charset="0"/>
              </a:rPr>
              <a:t>110</a:t>
            </a:r>
            <a:endParaRPr lang="en-US" altLang="en-US" sz="4400" dirty="0">
              <a:latin typeface="Times" pitchFamily="18" charset="0"/>
            </a:endParaRPr>
          </a:p>
        </p:txBody>
      </p:sp>
      <p:sp>
        <p:nvSpPr>
          <p:cNvPr id="18435" name="Text Box 3"/>
          <p:cNvSpPr txBox="1">
            <a:spLocks noChangeArrowheads="1"/>
          </p:cNvSpPr>
          <p:nvPr/>
        </p:nvSpPr>
        <p:spPr bwMode="auto">
          <a:xfrm>
            <a:off x="2703513" y="6469063"/>
            <a:ext cx="37004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a:solidFill>
                  <a:srgbClr val="0000FF"/>
                </a:solidFill>
                <a:latin typeface="Arial" charset="0"/>
              </a:rPr>
              <a:t>The </a:t>
            </a:r>
            <a:r>
              <a:rPr lang="en-US" altLang="en-US" sz="1400" b="1" i="1">
                <a:latin typeface="Arial" charset="0"/>
              </a:rPr>
              <a:t>minimum</a:t>
            </a:r>
            <a:r>
              <a:rPr lang="en-US" altLang="en-US" sz="1400" b="1" i="1">
                <a:solidFill>
                  <a:srgbClr val="0000FF"/>
                </a:solidFill>
                <a:latin typeface="Arial" charset="0"/>
              </a:rPr>
              <a:t> possible</a:t>
            </a:r>
            <a:r>
              <a:rPr lang="en-US" altLang="en-US" sz="1400" b="1">
                <a:solidFill>
                  <a:srgbClr val="0000FF"/>
                </a:solidFill>
                <a:latin typeface="Arial" charset="0"/>
              </a:rPr>
              <a:t> number of states?</a:t>
            </a:r>
          </a:p>
        </p:txBody>
      </p:sp>
      <p:sp>
        <p:nvSpPr>
          <p:cNvPr id="18436" name="Rectangle 4"/>
          <p:cNvSpPr>
            <a:spLocks noChangeArrowheads="1"/>
          </p:cNvSpPr>
          <p:nvPr/>
        </p:nvSpPr>
        <p:spPr bwMode="auto">
          <a:xfrm>
            <a:off x="457200" y="1447800"/>
            <a:ext cx="804386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dirty="0">
                <a:latin typeface="Times" pitchFamily="18" charset="0"/>
              </a:rPr>
              <a:t>Draw an FSM accepting strings that do </a:t>
            </a:r>
            <a:r>
              <a:rPr lang="en-US" altLang="en-US" sz="3200" b="1" i="1" dirty="0">
                <a:latin typeface="Times" pitchFamily="18" charset="0"/>
              </a:rPr>
              <a:t>NOT </a:t>
            </a:r>
            <a:r>
              <a:rPr lang="en-US" altLang="en-US" sz="3200" dirty="0">
                <a:latin typeface="Times" pitchFamily="18" charset="0"/>
              </a:rPr>
              <a:t>contain the pattern </a:t>
            </a:r>
            <a:r>
              <a:rPr lang="en-US" altLang="en-US" sz="3200" b="1" dirty="0">
                <a:latin typeface="Courier New" pitchFamily="49" charset="0"/>
              </a:rPr>
              <a:t>110</a:t>
            </a:r>
            <a:r>
              <a:rPr lang="en-US" altLang="en-US" sz="3200" dirty="0">
                <a:latin typeface="Times" pitchFamily="18" charset="0"/>
              </a:rPr>
              <a:t> anywhere</a:t>
            </a:r>
            <a:endParaRPr lang="en-US" altLang="en-US" sz="3200" dirty="0">
              <a:latin typeface="Courier New" pitchFamily="49" charset="0"/>
            </a:endParaRPr>
          </a:p>
        </p:txBody>
      </p:sp>
      <p:grpSp>
        <p:nvGrpSpPr>
          <p:cNvPr id="18437" name="Group 8"/>
          <p:cNvGrpSpPr>
            <a:grpSpLocks/>
          </p:cNvGrpSpPr>
          <p:nvPr/>
        </p:nvGrpSpPr>
        <p:grpSpPr bwMode="auto">
          <a:xfrm>
            <a:off x="436563" y="1116013"/>
            <a:ext cx="8218487" cy="180975"/>
            <a:chOff x="295" y="1311"/>
            <a:chExt cx="5177" cy="114"/>
          </a:xfrm>
        </p:grpSpPr>
        <p:sp>
          <p:nvSpPr>
            <p:cNvPr id="1845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8438" name="Oval 12"/>
          <p:cNvSpPr>
            <a:spLocks noChangeArrowheads="1"/>
          </p:cNvSpPr>
          <p:nvPr/>
        </p:nvSpPr>
        <p:spPr bwMode="auto">
          <a:xfrm>
            <a:off x="1065213" y="3079750"/>
            <a:ext cx="823912" cy="79375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39" name="AutoShape 13"/>
          <p:cNvSpPr>
            <a:spLocks noChangeArrowheads="1"/>
          </p:cNvSpPr>
          <p:nvPr/>
        </p:nvSpPr>
        <p:spPr bwMode="auto">
          <a:xfrm rot="5430567">
            <a:off x="595313" y="3259138"/>
            <a:ext cx="447675" cy="377825"/>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40" name="Oval 14"/>
          <p:cNvSpPr>
            <a:spLocks noChangeArrowheads="1"/>
          </p:cNvSpPr>
          <p:nvPr/>
        </p:nvSpPr>
        <p:spPr bwMode="auto">
          <a:xfrm>
            <a:off x="3259138" y="3003550"/>
            <a:ext cx="839787" cy="827088"/>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41" name="Rectangle 15"/>
          <p:cNvSpPr>
            <a:spLocks noChangeArrowheads="1"/>
          </p:cNvSpPr>
          <p:nvPr/>
        </p:nvSpPr>
        <p:spPr bwMode="auto">
          <a:xfrm>
            <a:off x="1049338" y="33734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sp>
        <p:nvSpPr>
          <p:cNvPr id="18442" name="Line 18"/>
          <p:cNvSpPr>
            <a:spLocks noChangeShapeType="1"/>
          </p:cNvSpPr>
          <p:nvPr/>
        </p:nvSpPr>
        <p:spPr bwMode="auto">
          <a:xfrm>
            <a:off x="1997075" y="3429000"/>
            <a:ext cx="1198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19"/>
          <p:cNvSpPr txBox="1">
            <a:spLocks noChangeArrowheads="1"/>
          </p:cNvSpPr>
          <p:nvPr/>
        </p:nvSpPr>
        <p:spPr bwMode="auto">
          <a:xfrm>
            <a:off x="2463800" y="3068638"/>
            <a:ext cx="457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44" name="Oval 20"/>
          <p:cNvSpPr>
            <a:spLocks noChangeArrowheads="1"/>
          </p:cNvSpPr>
          <p:nvPr/>
        </p:nvSpPr>
        <p:spPr bwMode="auto">
          <a:xfrm>
            <a:off x="1019175" y="3027363"/>
            <a:ext cx="915988" cy="9017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cxnSp>
        <p:nvCxnSpPr>
          <p:cNvPr id="18445" name="AutoShape 21"/>
          <p:cNvCxnSpPr>
            <a:cxnSpLocks noChangeShapeType="1"/>
          </p:cNvCxnSpPr>
          <p:nvPr/>
        </p:nvCxnSpPr>
        <p:spPr bwMode="auto">
          <a:xfrm rot="5400000" flipV="1">
            <a:off x="1662907" y="3045618"/>
            <a:ext cx="228600" cy="233363"/>
          </a:xfrm>
          <a:prstGeom prst="curvedConnector4">
            <a:avLst>
              <a:gd name="adj1" fmla="val -100000"/>
              <a:gd name="adj2" fmla="val 197958"/>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446" name="Text Box 22"/>
          <p:cNvSpPr txBox="1">
            <a:spLocks noChangeArrowheads="1"/>
          </p:cNvSpPr>
          <p:nvPr/>
        </p:nvSpPr>
        <p:spPr bwMode="auto">
          <a:xfrm>
            <a:off x="1997075" y="2514600"/>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
        <p:nvSpPr>
          <p:cNvPr id="18447" name="Line 23"/>
          <p:cNvSpPr>
            <a:spLocks noChangeShapeType="1"/>
          </p:cNvSpPr>
          <p:nvPr/>
        </p:nvSpPr>
        <p:spPr bwMode="auto">
          <a:xfrm flipH="1">
            <a:off x="2030413" y="3570288"/>
            <a:ext cx="10779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8" name="Text Box 24"/>
          <p:cNvSpPr txBox="1">
            <a:spLocks noChangeArrowheads="1"/>
          </p:cNvSpPr>
          <p:nvPr/>
        </p:nvSpPr>
        <p:spPr bwMode="auto">
          <a:xfrm>
            <a:off x="2476500" y="3603625"/>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
        <p:nvSpPr>
          <p:cNvPr id="18449" name="Oval 25"/>
          <p:cNvSpPr>
            <a:spLocks noChangeArrowheads="1"/>
          </p:cNvSpPr>
          <p:nvPr/>
        </p:nvSpPr>
        <p:spPr bwMode="auto">
          <a:xfrm>
            <a:off x="3214688" y="2960688"/>
            <a:ext cx="927100" cy="912812"/>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0" name="Line 26"/>
          <p:cNvSpPr>
            <a:spLocks noChangeShapeType="1"/>
          </p:cNvSpPr>
          <p:nvPr/>
        </p:nvSpPr>
        <p:spPr bwMode="auto">
          <a:xfrm>
            <a:off x="4211638" y="3386138"/>
            <a:ext cx="11985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1" name="Oval 27"/>
          <p:cNvSpPr>
            <a:spLocks noChangeArrowheads="1"/>
          </p:cNvSpPr>
          <p:nvPr/>
        </p:nvSpPr>
        <p:spPr bwMode="auto">
          <a:xfrm>
            <a:off x="5518150" y="2971800"/>
            <a:ext cx="839788" cy="827088"/>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2" name="Oval 28"/>
          <p:cNvSpPr>
            <a:spLocks noChangeArrowheads="1"/>
          </p:cNvSpPr>
          <p:nvPr/>
        </p:nvSpPr>
        <p:spPr bwMode="auto">
          <a:xfrm>
            <a:off x="5473700" y="2928938"/>
            <a:ext cx="927100" cy="912812"/>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3" name="Text Box 29"/>
          <p:cNvSpPr txBox="1">
            <a:spLocks noChangeArrowheads="1"/>
          </p:cNvSpPr>
          <p:nvPr/>
        </p:nvSpPr>
        <p:spPr bwMode="auto">
          <a:xfrm>
            <a:off x="6807200" y="3003550"/>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54" name="Line 30"/>
          <p:cNvSpPr>
            <a:spLocks noChangeShapeType="1"/>
          </p:cNvSpPr>
          <p:nvPr/>
        </p:nvSpPr>
        <p:spPr bwMode="auto">
          <a:xfrm>
            <a:off x="5943600" y="3908425"/>
            <a:ext cx="6350" cy="965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5" name="Line 31"/>
          <p:cNvSpPr>
            <a:spLocks noChangeShapeType="1"/>
          </p:cNvSpPr>
          <p:nvPr/>
        </p:nvSpPr>
        <p:spPr bwMode="auto">
          <a:xfrm>
            <a:off x="6480175" y="3365500"/>
            <a:ext cx="1198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6" name="Text Box 33"/>
          <p:cNvSpPr txBox="1">
            <a:spLocks noChangeArrowheads="1"/>
          </p:cNvSpPr>
          <p:nvPr/>
        </p:nvSpPr>
        <p:spPr bwMode="auto">
          <a:xfrm>
            <a:off x="4583113" y="3024188"/>
            <a:ext cx="457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57" name="Text Box 34"/>
          <p:cNvSpPr txBox="1">
            <a:spLocks noChangeArrowheads="1"/>
          </p:cNvSpPr>
          <p:nvPr/>
        </p:nvSpPr>
        <p:spPr bwMode="auto">
          <a:xfrm>
            <a:off x="5962650" y="4175125"/>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smtClean="0">
                <a:latin typeface="+mj-lt"/>
              </a:rPr>
              <a:t>Zeros Are a Multiple of 3</a:t>
            </a:r>
            <a:endParaRPr lang="en-US" altLang="en-US" sz="4400" dirty="0">
              <a:latin typeface="+mj-lt"/>
            </a:endParaRP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t>
            </a:r>
            <a:r>
              <a:rPr lang="en-US" altLang="en-US" sz="3200" dirty="0" smtClean="0"/>
              <a:t>an FSM </a:t>
            </a:r>
            <a:r>
              <a:rPr lang="en-US" altLang="en-US" sz="3200" dirty="0"/>
              <a:t>to accept strings </a:t>
            </a:r>
            <a:r>
              <a:rPr lang="en-US" altLang="en-US" sz="3200" dirty="0" smtClean="0"/>
              <a:t>for which</a:t>
            </a:r>
            <a:r>
              <a:rPr lang="en-US" altLang="en-US" sz="3200" dirty="0"/>
              <a:t> </a:t>
            </a:r>
            <a:r>
              <a:rPr lang="en-US" altLang="en-US" sz="3200" dirty="0" smtClean="0"/>
              <a:t>the </a:t>
            </a:r>
            <a:r>
              <a:rPr lang="en-US" altLang="en-US" sz="3200" dirty="0"/>
              <a:t>number of zeros is a multiple of </a:t>
            </a:r>
            <a:r>
              <a:rPr lang="en-US" altLang="en-US" sz="3200" dirty="0" smtClean="0"/>
              <a:t>3</a:t>
            </a:r>
            <a:endParaRPr lang="en-US" altLang="en-US" sz="3200" dirty="0"/>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029200"/>
            <a:ext cx="1981200" cy="9906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smtClean="0"/>
              <a:t>This seems to require some circular reasoning!</a:t>
            </a:r>
            <a:endParaRPr lang="en-US" altLang="en-US" dirty="0"/>
          </a:p>
        </p:txBody>
      </p:sp>
      <p:sp>
        <p:nvSpPr>
          <p:cNvPr id="2" name="TextBox 1"/>
          <p:cNvSpPr txBox="1"/>
          <p:nvPr/>
        </p:nvSpPr>
        <p:spPr>
          <a:xfrm>
            <a:off x="6248400" y="6336268"/>
            <a:ext cx="2667000" cy="369332"/>
          </a:xfrm>
          <a:prstGeom prst="rect">
            <a:avLst/>
          </a:prstGeom>
          <a:noFill/>
        </p:spPr>
        <p:txBody>
          <a:bodyPr wrap="square" rtlCol="0">
            <a:spAutoFit/>
          </a:bodyPr>
          <a:lstStyle/>
          <a:p>
            <a:r>
              <a:rPr lang="en-US" dirty="0" smtClean="0">
                <a:solidFill>
                  <a:srgbClr val="0070C0"/>
                </a:solidFill>
                <a:latin typeface="+mn-lt"/>
              </a:rPr>
              <a:t>Worksheet problem!</a:t>
            </a:r>
            <a:endParaRPr lang="en-US" dirty="0">
              <a:solidFill>
                <a:srgbClr val="0070C0"/>
              </a:solidFill>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smtClean="0">
                <a:latin typeface="+mj-lt"/>
              </a:rPr>
              <a:t>Zeros Are a Multiple of 3</a:t>
            </a:r>
            <a:endParaRPr lang="en-US" altLang="en-US" sz="4400" dirty="0">
              <a:latin typeface="+mj-lt"/>
            </a:endParaRP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t>
            </a:r>
            <a:r>
              <a:rPr lang="en-US" altLang="en-US" sz="3200" dirty="0" smtClean="0"/>
              <a:t>an FSM </a:t>
            </a:r>
            <a:r>
              <a:rPr lang="en-US" altLang="en-US" sz="3200" dirty="0"/>
              <a:t>to accept strings </a:t>
            </a:r>
            <a:r>
              <a:rPr lang="en-US" altLang="en-US" sz="3200" dirty="0" smtClean="0"/>
              <a:t>for which</a:t>
            </a:r>
            <a:r>
              <a:rPr lang="en-US" altLang="en-US" sz="3200" dirty="0"/>
              <a:t> </a:t>
            </a:r>
            <a:r>
              <a:rPr lang="en-US" altLang="en-US" sz="3200" dirty="0" smtClean="0"/>
              <a:t>the </a:t>
            </a:r>
            <a:r>
              <a:rPr lang="en-US" altLang="en-US" sz="3200" dirty="0"/>
              <a:t>number of zeros is a multiple of </a:t>
            </a:r>
            <a:r>
              <a:rPr lang="en-US" altLang="en-US" sz="3200" dirty="0" smtClean="0"/>
              <a:t>3</a:t>
            </a:r>
            <a:endParaRPr lang="en-US" altLang="en-US" sz="3200" dirty="0"/>
          </a:p>
        </p:txBody>
      </p:sp>
    </p:spTree>
    <p:extLst>
      <p:ext uri="{BB962C8B-B14F-4D97-AF65-F5344CB8AC3E}">
        <p14:creationId xmlns:p14="http://schemas.microsoft.com/office/powerpoint/2010/main" val="35176419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smtClean="0">
                <a:latin typeface="+mj-lt"/>
              </a:rPr>
              <a:t>Third From Left Is 1</a:t>
            </a:r>
            <a:endParaRPr lang="en-US" altLang="en-US" sz="4400" dirty="0">
              <a:latin typeface="+mj-lt"/>
            </a:endParaRP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t>
            </a:r>
            <a:r>
              <a:rPr lang="en-US" altLang="en-US" sz="3200" dirty="0" smtClean="0"/>
              <a:t>an FSM </a:t>
            </a:r>
            <a:r>
              <a:rPr lang="en-US" altLang="en-US" sz="3200" dirty="0"/>
              <a:t>to accept strings </a:t>
            </a:r>
            <a:r>
              <a:rPr lang="en-US" altLang="en-US" sz="3200" dirty="0" smtClean="0"/>
              <a:t>for which</a:t>
            </a:r>
            <a:r>
              <a:rPr lang="en-US" altLang="en-US" sz="3200" dirty="0"/>
              <a:t> </a:t>
            </a:r>
            <a:r>
              <a:rPr lang="en-US" altLang="en-US" sz="3200" dirty="0" smtClean="0"/>
              <a:t>the </a:t>
            </a:r>
            <a:r>
              <a:rPr lang="en-US" altLang="en-US" sz="3200" dirty="0"/>
              <a:t>third digit from the left is a </a:t>
            </a:r>
            <a:r>
              <a:rPr lang="en-US" altLang="en-US" sz="3200" dirty="0" smtClean="0"/>
              <a:t>1</a:t>
            </a:r>
            <a:endParaRPr lang="en-US" altLang="en-US" sz="3200" dirty="0"/>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181600"/>
            <a:ext cx="1981200" cy="747712"/>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smtClean="0"/>
              <a:t>This one makes me feel loopy!</a:t>
            </a:r>
            <a:endParaRPr lang="en-US" altLang="en-US" dirty="0"/>
          </a:p>
        </p:txBody>
      </p:sp>
    </p:spTree>
    <p:extLst>
      <p:ext uri="{BB962C8B-B14F-4D97-AF65-F5344CB8AC3E}">
        <p14:creationId xmlns:p14="http://schemas.microsoft.com/office/powerpoint/2010/main" val="29516640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smtClean="0">
                <a:latin typeface="+mj-lt"/>
              </a:rPr>
              <a:t>Third-to-Last Character Is a 1</a:t>
            </a:r>
            <a:endParaRPr lang="en-US" altLang="en-US" sz="4400" dirty="0">
              <a:latin typeface="+mj-lt"/>
            </a:endParaRP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t>
            </a:r>
            <a:r>
              <a:rPr lang="en-US" altLang="en-US" sz="3200" dirty="0" smtClean="0"/>
              <a:t>an FSM </a:t>
            </a:r>
            <a:r>
              <a:rPr lang="en-US" altLang="en-US" sz="3200" dirty="0"/>
              <a:t>to accept strings </a:t>
            </a:r>
            <a:r>
              <a:rPr lang="en-US" altLang="en-US" sz="3200" dirty="0" smtClean="0"/>
              <a:t>for which</a:t>
            </a:r>
            <a:r>
              <a:rPr lang="en-US" altLang="en-US" sz="3200" dirty="0"/>
              <a:t> </a:t>
            </a:r>
            <a:r>
              <a:rPr lang="en-US" altLang="en-US" sz="3200" dirty="0" smtClean="0"/>
              <a:t>the </a:t>
            </a:r>
            <a:r>
              <a:rPr lang="en-US" altLang="en-US" sz="3200" dirty="0"/>
              <a:t>third-from-last digit is a 1</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181600"/>
            <a:ext cx="1981200" cy="6858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smtClean="0"/>
              <a:t>Start with a tree-like structure!</a:t>
            </a:r>
            <a:endParaRPr lang="en-US" altLang="en-US" dirty="0"/>
          </a:p>
        </p:txBody>
      </p:sp>
    </p:spTree>
    <p:extLst>
      <p:ext uri="{BB962C8B-B14F-4D97-AF65-F5344CB8AC3E}">
        <p14:creationId xmlns:p14="http://schemas.microsoft.com/office/powerpoint/2010/main" val="3149764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smtClean="0">
                <a:latin typeface="+mj-lt"/>
              </a:rPr>
              <a:t>Third-to-Last Character Is a 1</a:t>
            </a:r>
            <a:endParaRPr lang="en-US" altLang="en-US" sz="4400" dirty="0">
              <a:latin typeface="+mj-lt"/>
            </a:endParaRP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t>
            </a:r>
            <a:r>
              <a:rPr lang="en-US" altLang="en-US" sz="3200" dirty="0" smtClean="0"/>
              <a:t>an FSM </a:t>
            </a:r>
            <a:r>
              <a:rPr lang="en-US" altLang="en-US" sz="3200" dirty="0"/>
              <a:t>to accept strings </a:t>
            </a:r>
            <a:r>
              <a:rPr lang="en-US" altLang="en-US" sz="3200" dirty="0" smtClean="0"/>
              <a:t>for which</a:t>
            </a:r>
            <a:r>
              <a:rPr lang="en-US" altLang="en-US" sz="3200" dirty="0"/>
              <a:t> </a:t>
            </a:r>
            <a:r>
              <a:rPr lang="en-US" altLang="en-US" sz="3200" dirty="0" smtClean="0"/>
              <a:t>the </a:t>
            </a:r>
            <a:r>
              <a:rPr lang="en-US" altLang="en-US" sz="3200" dirty="0"/>
              <a:t>third-from-last digit is a 1</a:t>
            </a:r>
          </a:p>
        </p:txBody>
      </p:sp>
      <p:sp>
        <p:nvSpPr>
          <p:cNvPr id="9" name="Text Box 3"/>
          <p:cNvSpPr txBox="1">
            <a:spLocks noChangeArrowheads="1"/>
          </p:cNvSpPr>
          <p:nvPr/>
        </p:nvSpPr>
        <p:spPr bwMode="auto">
          <a:xfrm>
            <a:off x="2701925" y="6469063"/>
            <a:ext cx="3700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dirty="0">
                <a:solidFill>
                  <a:srgbClr val="0000FF"/>
                </a:solidFill>
                <a:latin typeface="Arial" charset="0"/>
              </a:rPr>
              <a:t>The </a:t>
            </a:r>
            <a:r>
              <a:rPr lang="en-US" altLang="en-US" sz="1400" b="1" i="1" dirty="0">
                <a:latin typeface="Arial" charset="0"/>
              </a:rPr>
              <a:t>minimum</a:t>
            </a:r>
            <a:r>
              <a:rPr lang="en-US" altLang="en-US" sz="1400" b="1" i="1" dirty="0">
                <a:solidFill>
                  <a:srgbClr val="0000FF"/>
                </a:solidFill>
                <a:latin typeface="Arial" charset="0"/>
              </a:rPr>
              <a:t> possible</a:t>
            </a:r>
            <a:r>
              <a:rPr lang="en-US" altLang="en-US" sz="1400" b="1" dirty="0">
                <a:solidFill>
                  <a:srgbClr val="0000FF"/>
                </a:solidFill>
                <a:latin typeface="Arial" charset="0"/>
              </a:rPr>
              <a:t> number of states?</a:t>
            </a:r>
          </a:p>
        </p:txBody>
      </p:sp>
    </p:spTree>
    <p:extLst>
      <p:ext uri="{BB962C8B-B14F-4D97-AF65-F5344CB8AC3E}">
        <p14:creationId xmlns:p14="http://schemas.microsoft.com/office/powerpoint/2010/main" val="2454214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smtClean="0">
                <a:latin typeface="+mj-lt"/>
              </a:rPr>
              <a:t>Elastic Collisions</a:t>
            </a:r>
            <a:endParaRPr lang="en-US" altLang="en-US" sz="4200" dirty="0">
              <a:latin typeface="+mj-lt"/>
            </a:endParaRPr>
          </a:p>
        </p:txBody>
      </p:sp>
      <p:sp>
        <p:nvSpPr>
          <p:cNvPr id="2" name="Oval 1"/>
          <p:cNvSpPr/>
          <p:nvPr/>
        </p:nvSpPr>
        <p:spPr bwMode="auto">
          <a:xfrm>
            <a:off x="2971800"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48200" y="3429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fill="hold" grpId="0" nodeType="clickEffect">
                                  <p:stCondLst>
                                    <p:cond delay="0"/>
                                  </p:stCondLst>
                                  <p:childTnLst>
                                    <p:animMotion origin="layout" path="M -3.33333E-6 -4.44444E-6 L 0.11667 -4.44444E-6 " pathEditMode="relative" rAng="0" ptsTypes="AA">
                                      <p:cBhvr>
                                        <p:cTn id="6" dur="1000" fill="hold"/>
                                        <p:tgtEl>
                                          <p:spTgt spid="2"/>
                                        </p:tgtEl>
                                        <p:attrNameLst>
                                          <p:attrName>ppt_x</p:attrName>
                                          <p:attrName>ppt_y</p:attrName>
                                        </p:attrNameLst>
                                      </p:cBhvr>
                                      <p:rCtr x="5833" y="0"/>
                                    </p:animMotion>
                                  </p:childTnLst>
                                </p:cTn>
                              </p:par>
                            </p:childTnLst>
                          </p:cTn>
                        </p:par>
                        <p:par>
                          <p:cTn id="7" fill="hold">
                            <p:stCondLst>
                              <p:cond delay="1000"/>
                            </p:stCondLst>
                            <p:childTnLst>
                              <p:par>
                                <p:cTn id="8" presetID="42" presetClass="path" presetSubtype="0" fill="hold" grpId="0" nodeType="afterEffect">
                                  <p:stCondLst>
                                    <p:cond delay="0"/>
                                  </p:stCondLst>
                                  <p:childTnLst>
                                    <p:animMotion origin="layout" path="M -3.33333E-6 3.3796E-6 L 0.54167 3.3796E-6 " pathEditMode="relative" rAng="0" ptsTypes="AA">
                                      <p:cBhvr>
                                        <p:cTn id="9" dur="2000" fill="hold"/>
                                        <p:tgtEl>
                                          <p:spTgt spid="20"/>
                                        </p:tgtEl>
                                        <p:attrNameLst>
                                          <p:attrName>ppt_x</p:attrName>
                                          <p:attrName>ppt_y</p:attrName>
                                        </p:attrNameLst>
                                      </p:cBhvr>
                                      <p:rCtr x="2708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a:t>
            </a:r>
            <a:r>
              <a:rPr lang="en-US" altLang="en-US" sz="4400" dirty="0">
                <a:latin typeface="Times" pitchFamily="18" charset="0"/>
              </a:rPr>
              <a:t> </a:t>
            </a:r>
            <a:r>
              <a:rPr lang="en-US" altLang="en-US" sz="4400" b="1" dirty="0">
                <a:latin typeface="Courier New" pitchFamily="49" charset="0"/>
              </a:rPr>
              <a:t>1</a:t>
            </a:r>
            <a:endParaRPr lang="en-US" altLang="en-US" sz="4400" dirty="0">
              <a:latin typeface="Times" pitchFamily="18" charset="0"/>
            </a:endParaRPr>
          </a:p>
        </p:txBody>
      </p:sp>
      <p:sp>
        <p:nvSpPr>
          <p:cNvPr id="20483" name="Text Box 3"/>
          <p:cNvSpPr txBox="1">
            <a:spLocks noChangeArrowheads="1"/>
          </p:cNvSpPr>
          <p:nvPr/>
        </p:nvSpPr>
        <p:spPr bwMode="auto">
          <a:xfrm>
            <a:off x="2701925" y="6469063"/>
            <a:ext cx="3700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a:solidFill>
                  <a:srgbClr val="0000FF"/>
                </a:solidFill>
                <a:latin typeface="Arial" charset="0"/>
              </a:rPr>
              <a:t>The </a:t>
            </a:r>
            <a:r>
              <a:rPr lang="en-US" altLang="en-US" sz="1400" b="1" i="1">
                <a:latin typeface="Arial" charset="0"/>
              </a:rPr>
              <a:t>minimum</a:t>
            </a:r>
            <a:r>
              <a:rPr lang="en-US" altLang="en-US" sz="1400" b="1" i="1">
                <a:solidFill>
                  <a:srgbClr val="0000FF"/>
                </a:solidFill>
                <a:latin typeface="Arial" charset="0"/>
              </a:rPr>
              <a:t> possible</a:t>
            </a:r>
            <a:r>
              <a:rPr lang="en-US" altLang="en-US" sz="1400" b="1">
                <a:solidFill>
                  <a:srgbClr val="0000FF"/>
                </a:solidFill>
                <a:latin typeface="Arial" charset="0"/>
              </a:rPr>
              <a:t> number of states?</a:t>
            </a:r>
          </a:p>
        </p:txBody>
      </p:sp>
      <p:sp>
        <p:nvSpPr>
          <p:cNvPr id="20484" name="Rectangle 4"/>
          <p:cNvSpPr>
            <a:spLocks noChangeArrowheads="1"/>
          </p:cNvSpPr>
          <p:nvPr/>
        </p:nvSpPr>
        <p:spPr bwMode="auto">
          <a:xfrm>
            <a:off x="471488" y="1524000"/>
            <a:ext cx="387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Times" pitchFamily="18" charset="0"/>
              </a:rPr>
              <a:t>Draw an FSM accepting strings whose third-to-last digit (from the right) is a </a:t>
            </a:r>
            <a:r>
              <a:rPr lang="en-US" altLang="en-US" b="1">
                <a:latin typeface="Courier New" pitchFamily="49" charset="0"/>
              </a:rPr>
              <a:t>1</a:t>
            </a:r>
            <a:r>
              <a:rPr lang="en-US" altLang="en-US">
                <a:latin typeface="Times" pitchFamily="18" charset="0"/>
              </a:rPr>
              <a:t>.</a:t>
            </a:r>
          </a:p>
        </p:txBody>
      </p:sp>
      <p:grpSp>
        <p:nvGrpSpPr>
          <p:cNvPr id="20485" name="Group 5"/>
          <p:cNvGrpSpPr>
            <a:grpSpLocks/>
          </p:cNvGrpSpPr>
          <p:nvPr/>
        </p:nvGrpSpPr>
        <p:grpSpPr bwMode="auto">
          <a:xfrm>
            <a:off x="436563" y="1116013"/>
            <a:ext cx="8218487" cy="180975"/>
            <a:chOff x="295" y="1311"/>
            <a:chExt cx="5177" cy="114"/>
          </a:xfrm>
        </p:grpSpPr>
        <p:sp>
          <p:nvSpPr>
            <p:cNvPr id="20562"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63"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grpSp>
        <p:nvGrpSpPr>
          <p:cNvPr id="20486" name="Group 8"/>
          <p:cNvGrpSpPr>
            <a:grpSpLocks/>
          </p:cNvGrpSpPr>
          <p:nvPr/>
        </p:nvGrpSpPr>
        <p:grpSpPr bwMode="auto">
          <a:xfrm>
            <a:off x="4144963" y="2286000"/>
            <a:ext cx="706437" cy="533400"/>
            <a:chOff x="660" y="2803"/>
            <a:chExt cx="445" cy="336"/>
          </a:xfrm>
        </p:grpSpPr>
        <p:sp>
          <p:nvSpPr>
            <p:cNvPr id="20560" name="Oval 9"/>
            <p:cNvSpPr>
              <a:spLocks noChangeArrowheads="1"/>
            </p:cNvSpPr>
            <p:nvPr/>
          </p:nvSpPr>
          <p:spPr bwMode="auto">
            <a:xfrm>
              <a:off x="660" y="2852"/>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61" name="Text Box 10"/>
            <p:cNvSpPr txBox="1">
              <a:spLocks noChangeArrowheads="1"/>
            </p:cNvSpPr>
            <p:nvPr/>
          </p:nvSpPr>
          <p:spPr bwMode="auto">
            <a:xfrm>
              <a:off x="716" y="2803"/>
              <a:ext cx="31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Symbol" pitchFamily="18" charset="2"/>
                  <a:sym typeface="Symbol" pitchFamily="18" charset="2"/>
                </a:rPr>
                <a:t></a:t>
              </a:r>
              <a:endParaRPr lang="en-US" altLang="en-US" sz="2400" baseline="-25000">
                <a:latin typeface="Times" pitchFamily="18" charset="0"/>
              </a:endParaRPr>
            </a:p>
          </p:txBody>
        </p:sp>
      </p:grpSp>
      <p:grpSp>
        <p:nvGrpSpPr>
          <p:cNvPr id="20487" name="Group 11"/>
          <p:cNvGrpSpPr>
            <a:grpSpLocks/>
          </p:cNvGrpSpPr>
          <p:nvPr/>
        </p:nvGrpSpPr>
        <p:grpSpPr bwMode="auto">
          <a:xfrm>
            <a:off x="1836738" y="2633663"/>
            <a:ext cx="706437" cy="512762"/>
            <a:chOff x="1471" y="2931"/>
            <a:chExt cx="445" cy="323"/>
          </a:xfrm>
        </p:grpSpPr>
        <p:sp>
          <p:nvSpPr>
            <p:cNvPr id="20558" name="Oval 1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9" name="Text Box 13"/>
            <p:cNvSpPr txBox="1">
              <a:spLocks noChangeArrowheads="1"/>
            </p:cNvSpPr>
            <p:nvPr/>
          </p:nvSpPr>
          <p:spPr bwMode="auto">
            <a:xfrm>
              <a:off x="1546" y="2931"/>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a:t>
              </a:r>
              <a:endParaRPr lang="en-US" altLang="en-US" sz="2400" baseline="-25000">
                <a:latin typeface="Times" pitchFamily="18" charset="0"/>
              </a:endParaRPr>
            </a:p>
          </p:txBody>
        </p:sp>
      </p:grpSp>
      <p:grpSp>
        <p:nvGrpSpPr>
          <p:cNvPr id="20488" name="Group 14"/>
          <p:cNvGrpSpPr>
            <a:grpSpLocks/>
          </p:cNvGrpSpPr>
          <p:nvPr/>
        </p:nvGrpSpPr>
        <p:grpSpPr bwMode="auto">
          <a:xfrm>
            <a:off x="6484938" y="2638425"/>
            <a:ext cx="706437" cy="534988"/>
            <a:chOff x="1471" y="2917"/>
            <a:chExt cx="445" cy="337"/>
          </a:xfrm>
        </p:grpSpPr>
        <p:sp>
          <p:nvSpPr>
            <p:cNvPr id="20556" name="Oval 1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7" name="Text Box 16"/>
            <p:cNvSpPr txBox="1">
              <a:spLocks noChangeArrowheads="1"/>
            </p:cNvSpPr>
            <p:nvPr/>
          </p:nvSpPr>
          <p:spPr bwMode="auto">
            <a:xfrm>
              <a:off x="1546" y="2917"/>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89" name="Group 17"/>
          <p:cNvGrpSpPr>
            <a:grpSpLocks/>
          </p:cNvGrpSpPr>
          <p:nvPr/>
        </p:nvGrpSpPr>
        <p:grpSpPr bwMode="auto">
          <a:xfrm>
            <a:off x="7608888" y="3144838"/>
            <a:ext cx="706437" cy="520700"/>
            <a:chOff x="1471" y="2926"/>
            <a:chExt cx="445" cy="328"/>
          </a:xfrm>
        </p:grpSpPr>
        <p:sp>
          <p:nvSpPr>
            <p:cNvPr id="20554" name="Oval 1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5" name="Text Box 19"/>
            <p:cNvSpPr txBox="1">
              <a:spLocks noChangeArrowheads="1"/>
            </p:cNvSpPr>
            <p:nvPr/>
          </p:nvSpPr>
          <p:spPr bwMode="auto">
            <a:xfrm>
              <a:off x="1517" y="2926"/>
              <a:ext cx="33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a:t>
              </a:r>
              <a:endParaRPr lang="en-US" altLang="en-US" sz="2400" baseline="-25000">
                <a:latin typeface="Times" pitchFamily="18" charset="0"/>
              </a:endParaRPr>
            </a:p>
          </p:txBody>
        </p:sp>
      </p:grpSp>
      <p:grpSp>
        <p:nvGrpSpPr>
          <p:cNvPr id="20490" name="Group 20"/>
          <p:cNvGrpSpPr>
            <a:grpSpLocks/>
          </p:cNvGrpSpPr>
          <p:nvPr/>
        </p:nvGrpSpPr>
        <p:grpSpPr bwMode="auto">
          <a:xfrm>
            <a:off x="8255000" y="3962400"/>
            <a:ext cx="706438" cy="504825"/>
            <a:chOff x="1471" y="2936"/>
            <a:chExt cx="445" cy="318"/>
          </a:xfrm>
        </p:grpSpPr>
        <p:sp>
          <p:nvSpPr>
            <p:cNvPr id="20552" name="Oval 2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3" name="Text Box 22"/>
            <p:cNvSpPr txBox="1">
              <a:spLocks noChangeArrowheads="1"/>
            </p:cNvSpPr>
            <p:nvPr/>
          </p:nvSpPr>
          <p:spPr bwMode="auto">
            <a:xfrm>
              <a:off x="1486" y="2936"/>
              <a:ext cx="39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111</a:t>
              </a:r>
              <a:endParaRPr lang="en-US" altLang="en-US" sz="2400" baseline="-25000">
                <a:latin typeface="Times" pitchFamily="18" charset="0"/>
              </a:endParaRPr>
            </a:p>
          </p:txBody>
        </p:sp>
      </p:grpSp>
      <p:grpSp>
        <p:nvGrpSpPr>
          <p:cNvPr id="20491" name="Group 23"/>
          <p:cNvGrpSpPr>
            <a:grpSpLocks/>
          </p:cNvGrpSpPr>
          <p:nvPr/>
        </p:nvGrpSpPr>
        <p:grpSpPr bwMode="auto">
          <a:xfrm>
            <a:off x="5464175" y="3205163"/>
            <a:ext cx="706438" cy="508000"/>
            <a:chOff x="1471" y="2934"/>
            <a:chExt cx="445" cy="320"/>
          </a:xfrm>
        </p:grpSpPr>
        <p:sp>
          <p:nvSpPr>
            <p:cNvPr id="20550" name="Oval 24"/>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1" name="Text Box 25"/>
            <p:cNvSpPr txBox="1">
              <a:spLocks noChangeArrowheads="1"/>
            </p:cNvSpPr>
            <p:nvPr/>
          </p:nvSpPr>
          <p:spPr bwMode="auto">
            <a:xfrm>
              <a:off x="1513" y="2934"/>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a:t>
              </a:r>
              <a:endParaRPr lang="en-US" altLang="en-US" sz="2400" baseline="-25000">
                <a:latin typeface="Times" pitchFamily="18" charset="0"/>
              </a:endParaRPr>
            </a:p>
          </p:txBody>
        </p:sp>
      </p:grpSp>
      <p:grpSp>
        <p:nvGrpSpPr>
          <p:cNvPr id="20492" name="Group 26"/>
          <p:cNvGrpSpPr>
            <a:grpSpLocks/>
          </p:cNvGrpSpPr>
          <p:nvPr/>
        </p:nvGrpSpPr>
        <p:grpSpPr bwMode="auto">
          <a:xfrm>
            <a:off x="3116263" y="3160713"/>
            <a:ext cx="706437" cy="520700"/>
            <a:chOff x="1471" y="2926"/>
            <a:chExt cx="445" cy="328"/>
          </a:xfrm>
        </p:grpSpPr>
        <p:sp>
          <p:nvSpPr>
            <p:cNvPr id="20548" name="Oval 27"/>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9" name="Text Box 28"/>
            <p:cNvSpPr txBox="1">
              <a:spLocks noChangeArrowheads="1"/>
            </p:cNvSpPr>
            <p:nvPr/>
          </p:nvSpPr>
          <p:spPr bwMode="auto">
            <a:xfrm>
              <a:off x="1513" y="2926"/>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93" name="Group 29"/>
          <p:cNvGrpSpPr>
            <a:grpSpLocks/>
          </p:cNvGrpSpPr>
          <p:nvPr/>
        </p:nvGrpSpPr>
        <p:grpSpPr bwMode="auto">
          <a:xfrm>
            <a:off x="747713" y="3148013"/>
            <a:ext cx="706437" cy="520700"/>
            <a:chOff x="1471" y="2926"/>
            <a:chExt cx="445" cy="328"/>
          </a:xfrm>
        </p:grpSpPr>
        <p:sp>
          <p:nvSpPr>
            <p:cNvPr id="20546" name="Oval 30"/>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7" name="Text Box 31"/>
            <p:cNvSpPr txBox="1">
              <a:spLocks noChangeArrowheads="1"/>
            </p:cNvSpPr>
            <p:nvPr/>
          </p:nvSpPr>
          <p:spPr bwMode="auto">
            <a:xfrm>
              <a:off x="1513" y="2926"/>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a:t>
              </a:r>
              <a:endParaRPr lang="en-US" altLang="en-US" sz="2400" baseline="-25000">
                <a:latin typeface="Times" pitchFamily="18" charset="0"/>
              </a:endParaRPr>
            </a:p>
          </p:txBody>
        </p:sp>
      </p:grpSp>
      <p:grpSp>
        <p:nvGrpSpPr>
          <p:cNvPr id="20494" name="Group 32"/>
          <p:cNvGrpSpPr>
            <a:grpSpLocks/>
          </p:cNvGrpSpPr>
          <p:nvPr/>
        </p:nvGrpSpPr>
        <p:grpSpPr bwMode="auto">
          <a:xfrm>
            <a:off x="222250" y="3962400"/>
            <a:ext cx="706438" cy="525463"/>
            <a:chOff x="1471" y="2923"/>
            <a:chExt cx="445" cy="331"/>
          </a:xfrm>
        </p:grpSpPr>
        <p:sp>
          <p:nvSpPr>
            <p:cNvPr id="20544" name="Oval 33"/>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5" name="Text Box 34"/>
            <p:cNvSpPr txBox="1">
              <a:spLocks noChangeArrowheads="1"/>
            </p:cNvSpPr>
            <p:nvPr/>
          </p:nvSpPr>
          <p:spPr bwMode="auto">
            <a:xfrm>
              <a:off x="1482" y="2923"/>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000</a:t>
              </a:r>
              <a:endParaRPr lang="en-US" altLang="en-US" sz="2400" baseline="-25000">
                <a:latin typeface="Times" pitchFamily="18" charset="0"/>
              </a:endParaRPr>
            </a:p>
          </p:txBody>
        </p:sp>
      </p:grpSp>
      <p:grpSp>
        <p:nvGrpSpPr>
          <p:cNvPr id="20495" name="Group 35"/>
          <p:cNvGrpSpPr>
            <a:grpSpLocks/>
          </p:cNvGrpSpPr>
          <p:nvPr/>
        </p:nvGrpSpPr>
        <p:grpSpPr bwMode="auto">
          <a:xfrm>
            <a:off x="1352550" y="3962400"/>
            <a:ext cx="706438" cy="493713"/>
            <a:chOff x="1471" y="2943"/>
            <a:chExt cx="445" cy="311"/>
          </a:xfrm>
        </p:grpSpPr>
        <p:sp>
          <p:nvSpPr>
            <p:cNvPr id="20542" name="Oval 36"/>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3" name="Text Box 37"/>
            <p:cNvSpPr txBox="1">
              <a:spLocks noChangeArrowheads="1"/>
            </p:cNvSpPr>
            <p:nvPr/>
          </p:nvSpPr>
          <p:spPr bwMode="auto">
            <a:xfrm>
              <a:off x="1483" y="2943"/>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001</a:t>
              </a:r>
              <a:endParaRPr lang="en-US" altLang="en-US" sz="2400" baseline="-25000">
                <a:latin typeface="Times" pitchFamily="18" charset="0"/>
              </a:endParaRPr>
            </a:p>
          </p:txBody>
        </p:sp>
      </p:grpSp>
      <p:grpSp>
        <p:nvGrpSpPr>
          <p:cNvPr id="20496" name="Group 38"/>
          <p:cNvGrpSpPr>
            <a:grpSpLocks/>
          </p:cNvGrpSpPr>
          <p:nvPr/>
        </p:nvGrpSpPr>
        <p:grpSpPr bwMode="auto">
          <a:xfrm>
            <a:off x="2444750" y="3962400"/>
            <a:ext cx="706438" cy="520700"/>
            <a:chOff x="1471" y="2926"/>
            <a:chExt cx="445" cy="328"/>
          </a:xfrm>
        </p:grpSpPr>
        <p:sp>
          <p:nvSpPr>
            <p:cNvPr id="20540" name="Oval 39"/>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1" name="Text Box 40"/>
            <p:cNvSpPr txBox="1">
              <a:spLocks noChangeArrowheads="1"/>
            </p:cNvSpPr>
            <p:nvPr/>
          </p:nvSpPr>
          <p:spPr bwMode="auto">
            <a:xfrm>
              <a:off x="1481" y="2926"/>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r>
                <a:rPr lang="en-US" altLang="en-US" sz="2400" baseline="-25000">
                  <a:latin typeface="Times" pitchFamily="18" charset="0"/>
                  <a:sym typeface="Symbol" pitchFamily="18" charset="2"/>
                </a:rPr>
                <a:t>10</a:t>
              </a:r>
              <a:endParaRPr lang="en-US" altLang="en-US" sz="2400" baseline="-25000">
                <a:latin typeface="Times" pitchFamily="18" charset="0"/>
              </a:endParaRPr>
            </a:p>
          </p:txBody>
        </p:sp>
      </p:grpSp>
      <p:grpSp>
        <p:nvGrpSpPr>
          <p:cNvPr id="20497" name="Group 41"/>
          <p:cNvGrpSpPr>
            <a:grpSpLocks/>
          </p:cNvGrpSpPr>
          <p:nvPr/>
        </p:nvGrpSpPr>
        <p:grpSpPr bwMode="auto">
          <a:xfrm>
            <a:off x="3721100" y="3962400"/>
            <a:ext cx="706438" cy="508000"/>
            <a:chOff x="1471" y="2934"/>
            <a:chExt cx="445" cy="320"/>
          </a:xfrm>
        </p:grpSpPr>
        <p:sp>
          <p:nvSpPr>
            <p:cNvPr id="20538" name="Oval 4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9" name="Text Box 43"/>
            <p:cNvSpPr txBox="1">
              <a:spLocks noChangeArrowheads="1"/>
            </p:cNvSpPr>
            <p:nvPr/>
          </p:nvSpPr>
          <p:spPr bwMode="auto">
            <a:xfrm>
              <a:off x="1484" y="2934"/>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01</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98" name="Group 44"/>
          <p:cNvGrpSpPr>
            <a:grpSpLocks/>
          </p:cNvGrpSpPr>
          <p:nvPr/>
        </p:nvGrpSpPr>
        <p:grpSpPr bwMode="auto">
          <a:xfrm>
            <a:off x="4833938" y="3962400"/>
            <a:ext cx="706437" cy="515938"/>
            <a:chOff x="1471" y="2929"/>
            <a:chExt cx="445" cy="325"/>
          </a:xfrm>
        </p:grpSpPr>
        <p:sp>
          <p:nvSpPr>
            <p:cNvPr id="20536" name="Oval 4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7" name="Text Box 46"/>
            <p:cNvSpPr txBox="1">
              <a:spLocks noChangeArrowheads="1"/>
            </p:cNvSpPr>
            <p:nvPr/>
          </p:nvSpPr>
          <p:spPr bwMode="auto">
            <a:xfrm>
              <a:off x="1481" y="2929"/>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100</a:t>
              </a:r>
              <a:endParaRPr lang="en-US" altLang="en-US" sz="2400" baseline="-25000">
                <a:latin typeface="Times" pitchFamily="18" charset="0"/>
              </a:endParaRPr>
            </a:p>
          </p:txBody>
        </p:sp>
      </p:grpSp>
      <p:grpSp>
        <p:nvGrpSpPr>
          <p:cNvPr id="20499" name="Group 47"/>
          <p:cNvGrpSpPr>
            <a:grpSpLocks/>
          </p:cNvGrpSpPr>
          <p:nvPr/>
        </p:nvGrpSpPr>
        <p:grpSpPr bwMode="auto">
          <a:xfrm>
            <a:off x="6051550" y="3962400"/>
            <a:ext cx="706438" cy="496888"/>
            <a:chOff x="1471" y="2941"/>
            <a:chExt cx="445" cy="313"/>
          </a:xfrm>
        </p:grpSpPr>
        <p:sp>
          <p:nvSpPr>
            <p:cNvPr id="20534" name="Oval 4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5" name="Text Box 49"/>
            <p:cNvSpPr txBox="1">
              <a:spLocks noChangeArrowheads="1"/>
            </p:cNvSpPr>
            <p:nvPr/>
          </p:nvSpPr>
          <p:spPr bwMode="auto">
            <a:xfrm>
              <a:off x="1481" y="2941"/>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101</a:t>
              </a:r>
              <a:endParaRPr lang="en-US" altLang="en-US" sz="2400" baseline="-25000">
                <a:latin typeface="Times" pitchFamily="18" charset="0"/>
              </a:endParaRPr>
            </a:p>
          </p:txBody>
        </p:sp>
      </p:grpSp>
      <p:grpSp>
        <p:nvGrpSpPr>
          <p:cNvPr id="20500" name="Group 50"/>
          <p:cNvGrpSpPr>
            <a:grpSpLocks/>
          </p:cNvGrpSpPr>
          <p:nvPr/>
        </p:nvGrpSpPr>
        <p:grpSpPr bwMode="auto">
          <a:xfrm>
            <a:off x="7067550" y="3962400"/>
            <a:ext cx="706438" cy="485775"/>
            <a:chOff x="1471" y="2948"/>
            <a:chExt cx="445" cy="306"/>
          </a:xfrm>
        </p:grpSpPr>
        <p:sp>
          <p:nvSpPr>
            <p:cNvPr id="20532" name="Oval 5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3" name="Text Box 52"/>
            <p:cNvSpPr txBox="1">
              <a:spLocks noChangeArrowheads="1"/>
            </p:cNvSpPr>
            <p:nvPr/>
          </p:nvSpPr>
          <p:spPr bwMode="auto">
            <a:xfrm>
              <a:off x="1484" y="294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110</a:t>
              </a:r>
              <a:endParaRPr lang="en-US" altLang="en-US" sz="2400" baseline="-25000">
                <a:latin typeface="Times" pitchFamily="18" charset="0"/>
              </a:endParaRPr>
            </a:p>
          </p:txBody>
        </p:sp>
      </p:grpSp>
      <p:sp>
        <p:nvSpPr>
          <p:cNvPr id="20501" name="Line 53"/>
          <p:cNvSpPr>
            <a:spLocks noChangeShapeType="1"/>
          </p:cNvSpPr>
          <p:nvPr/>
        </p:nvSpPr>
        <p:spPr bwMode="auto">
          <a:xfrm flipH="1">
            <a:off x="2584450" y="2627313"/>
            <a:ext cx="1579563" cy="1936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2" name="Line 54"/>
          <p:cNvSpPr>
            <a:spLocks noChangeShapeType="1"/>
          </p:cNvSpPr>
          <p:nvPr/>
        </p:nvSpPr>
        <p:spPr bwMode="auto">
          <a:xfrm>
            <a:off x="4862513" y="2579688"/>
            <a:ext cx="1589087" cy="25082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3" name="Line 55"/>
          <p:cNvSpPr>
            <a:spLocks noChangeShapeType="1"/>
          </p:cNvSpPr>
          <p:nvPr/>
        </p:nvSpPr>
        <p:spPr bwMode="auto">
          <a:xfrm flipH="1">
            <a:off x="6132513" y="2995613"/>
            <a:ext cx="368300" cy="2619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4" name="Line 56"/>
          <p:cNvSpPr>
            <a:spLocks noChangeShapeType="1"/>
          </p:cNvSpPr>
          <p:nvPr/>
        </p:nvSpPr>
        <p:spPr bwMode="auto">
          <a:xfrm>
            <a:off x="7150100" y="3005138"/>
            <a:ext cx="504825" cy="2047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5" name="Line 57"/>
          <p:cNvSpPr>
            <a:spLocks noChangeShapeType="1"/>
          </p:cNvSpPr>
          <p:nvPr/>
        </p:nvSpPr>
        <p:spPr bwMode="auto">
          <a:xfrm>
            <a:off x="2419350" y="3044825"/>
            <a:ext cx="677863" cy="2809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6" name="Line 58"/>
          <p:cNvSpPr>
            <a:spLocks noChangeShapeType="1"/>
          </p:cNvSpPr>
          <p:nvPr/>
        </p:nvSpPr>
        <p:spPr bwMode="auto">
          <a:xfrm flipH="1">
            <a:off x="1430338" y="2976563"/>
            <a:ext cx="455612" cy="271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7" name="Text Box 59"/>
          <p:cNvSpPr txBox="1">
            <a:spLocks noChangeArrowheads="1"/>
          </p:cNvSpPr>
          <p:nvPr/>
        </p:nvSpPr>
        <p:spPr bwMode="auto">
          <a:xfrm>
            <a:off x="1331913" y="35210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08" name="Text Box 60"/>
          <p:cNvSpPr txBox="1">
            <a:spLocks noChangeArrowheads="1"/>
          </p:cNvSpPr>
          <p:nvPr/>
        </p:nvSpPr>
        <p:spPr bwMode="auto">
          <a:xfrm>
            <a:off x="3722688" y="35464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09" name="Text Box 61"/>
          <p:cNvSpPr txBox="1">
            <a:spLocks noChangeArrowheads="1"/>
          </p:cNvSpPr>
          <p:nvPr/>
        </p:nvSpPr>
        <p:spPr bwMode="auto">
          <a:xfrm>
            <a:off x="2728913" y="293211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0" name="Text Box 62"/>
          <p:cNvSpPr txBox="1">
            <a:spLocks noChangeArrowheads="1"/>
          </p:cNvSpPr>
          <p:nvPr/>
        </p:nvSpPr>
        <p:spPr bwMode="auto">
          <a:xfrm>
            <a:off x="6072188" y="3513138"/>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1" name="Text Box 63"/>
          <p:cNvSpPr txBox="1">
            <a:spLocks noChangeArrowheads="1"/>
          </p:cNvSpPr>
          <p:nvPr/>
        </p:nvSpPr>
        <p:spPr bwMode="auto">
          <a:xfrm>
            <a:off x="8323263" y="35337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2" name="Text Box 64"/>
          <p:cNvSpPr txBox="1">
            <a:spLocks noChangeArrowheads="1"/>
          </p:cNvSpPr>
          <p:nvPr/>
        </p:nvSpPr>
        <p:spPr bwMode="auto">
          <a:xfrm>
            <a:off x="7246938" y="27971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3" name="Text Box 65"/>
          <p:cNvSpPr txBox="1">
            <a:spLocks noChangeArrowheads="1"/>
          </p:cNvSpPr>
          <p:nvPr/>
        </p:nvSpPr>
        <p:spPr bwMode="auto">
          <a:xfrm>
            <a:off x="5373688" y="240665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4" name="Text Box 66"/>
          <p:cNvSpPr txBox="1">
            <a:spLocks noChangeArrowheads="1"/>
          </p:cNvSpPr>
          <p:nvPr/>
        </p:nvSpPr>
        <p:spPr bwMode="auto">
          <a:xfrm>
            <a:off x="3281363" y="24431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5" name="Text Box 67"/>
          <p:cNvSpPr txBox="1">
            <a:spLocks noChangeArrowheads="1"/>
          </p:cNvSpPr>
          <p:nvPr/>
        </p:nvSpPr>
        <p:spPr bwMode="auto">
          <a:xfrm>
            <a:off x="1476375" y="28368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6" name="Text Box 68"/>
          <p:cNvSpPr txBox="1">
            <a:spLocks noChangeArrowheads="1"/>
          </p:cNvSpPr>
          <p:nvPr/>
        </p:nvSpPr>
        <p:spPr bwMode="auto">
          <a:xfrm>
            <a:off x="506413" y="357187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7" name="Text Box 69"/>
          <p:cNvSpPr txBox="1">
            <a:spLocks noChangeArrowheads="1"/>
          </p:cNvSpPr>
          <p:nvPr/>
        </p:nvSpPr>
        <p:spPr bwMode="auto">
          <a:xfrm>
            <a:off x="2830513" y="35496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8" name="Text Box 70"/>
          <p:cNvSpPr txBox="1">
            <a:spLocks noChangeArrowheads="1"/>
          </p:cNvSpPr>
          <p:nvPr/>
        </p:nvSpPr>
        <p:spPr bwMode="auto">
          <a:xfrm>
            <a:off x="5207000" y="3532188"/>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9" name="Text Box 71"/>
          <p:cNvSpPr txBox="1">
            <a:spLocks noChangeArrowheads="1"/>
          </p:cNvSpPr>
          <p:nvPr/>
        </p:nvSpPr>
        <p:spPr bwMode="auto">
          <a:xfrm>
            <a:off x="6092825" y="285432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20" name="Text Box 72"/>
          <p:cNvSpPr txBox="1">
            <a:spLocks noChangeArrowheads="1"/>
          </p:cNvSpPr>
          <p:nvPr/>
        </p:nvSpPr>
        <p:spPr bwMode="auto">
          <a:xfrm>
            <a:off x="7367588" y="35433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21" name="Line 73"/>
          <p:cNvSpPr>
            <a:spLocks noChangeShapeType="1"/>
          </p:cNvSpPr>
          <p:nvPr/>
        </p:nvSpPr>
        <p:spPr bwMode="auto">
          <a:xfrm flipH="1">
            <a:off x="554038" y="3627438"/>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2" name="Line 74"/>
          <p:cNvSpPr>
            <a:spLocks noChangeShapeType="1"/>
          </p:cNvSpPr>
          <p:nvPr/>
        </p:nvSpPr>
        <p:spPr bwMode="auto">
          <a:xfrm flipH="1">
            <a:off x="2921000" y="3629025"/>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3" name="Line 75"/>
          <p:cNvSpPr>
            <a:spLocks noChangeShapeType="1"/>
          </p:cNvSpPr>
          <p:nvPr/>
        </p:nvSpPr>
        <p:spPr bwMode="auto">
          <a:xfrm flipH="1">
            <a:off x="52578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4" name="Line 76"/>
          <p:cNvSpPr>
            <a:spLocks noChangeShapeType="1"/>
          </p:cNvSpPr>
          <p:nvPr/>
        </p:nvSpPr>
        <p:spPr bwMode="auto">
          <a:xfrm flipH="1">
            <a:off x="7450138" y="3614738"/>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5" name="Line 77"/>
          <p:cNvSpPr>
            <a:spLocks noChangeShapeType="1"/>
          </p:cNvSpPr>
          <p:nvPr/>
        </p:nvSpPr>
        <p:spPr bwMode="auto">
          <a:xfrm>
            <a:off x="82296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6" name="Line 78"/>
          <p:cNvSpPr>
            <a:spLocks noChangeShapeType="1"/>
          </p:cNvSpPr>
          <p:nvPr/>
        </p:nvSpPr>
        <p:spPr bwMode="auto">
          <a:xfrm>
            <a:off x="60198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7" name="Line 79"/>
          <p:cNvSpPr>
            <a:spLocks noChangeShapeType="1"/>
          </p:cNvSpPr>
          <p:nvPr/>
        </p:nvSpPr>
        <p:spPr bwMode="auto">
          <a:xfrm>
            <a:off x="35814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8" name="Line 80"/>
          <p:cNvSpPr>
            <a:spLocks noChangeShapeType="1"/>
          </p:cNvSpPr>
          <p:nvPr/>
        </p:nvSpPr>
        <p:spPr bwMode="auto">
          <a:xfrm>
            <a:off x="1258888" y="362585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529" name="Picture 9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0" name="AutoShape 96"/>
          <p:cNvSpPr>
            <a:spLocks noChangeArrowheads="1"/>
          </p:cNvSpPr>
          <p:nvPr/>
        </p:nvSpPr>
        <p:spPr bwMode="auto">
          <a:xfrm>
            <a:off x="1371600" y="4876800"/>
            <a:ext cx="2057400" cy="650875"/>
          </a:xfrm>
          <a:prstGeom prst="wedgeRectCallout">
            <a:avLst>
              <a:gd name="adj1" fmla="val -70523"/>
              <a:gd name="adj2" fmla="val 5585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Something seems to be missing…</a:t>
            </a:r>
          </a:p>
        </p:txBody>
      </p:sp>
      <p:sp>
        <p:nvSpPr>
          <p:cNvPr id="20531" name="Freeform 98"/>
          <p:cNvSpPr>
            <a:spLocks/>
          </p:cNvSpPr>
          <p:nvPr/>
        </p:nvSpPr>
        <p:spPr bwMode="auto">
          <a:xfrm rot="5400000">
            <a:off x="4411662" y="2079626"/>
            <a:ext cx="131763" cy="252412"/>
          </a:xfrm>
          <a:custGeom>
            <a:avLst/>
            <a:gdLst>
              <a:gd name="T0" fmla="*/ 0 w 110"/>
              <a:gd name="T1" fmla="*/ 0 h 214"/>
              <a:gd name="T2" fmla="*/ 0 w 110"/>
              <a:gd name="T3" fmla="*/ 252412 h 214"/>
              <a:gd name="T4" fmla="*/ 131763 w 110"/>
              <a:gd name="T5" fmla="*/ 122668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rgbClr val="F3020A"/>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3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07" name="Group 4"/>
          <p:cNvGrpSpPr>
            <a:grpSpLocks/>
          </p:cNvGrpSpPr>
          <p:nvPr/>
        </p:nvGrpSpPr>
        <p:grpSpPr bwMode="auto">
          <a:xfrm>
            <a:off x="457200" y="1143000"/>
            <a:ext cx="8218488" cy="180975"/>
            <a:chOff x="295" y="1311"/>
            <a:chExt cx="5177" cy="114"/>
          </a:xfrm>
        </p:grpSpPr>
        <p:sp>
          <p:nvSpPr>
            <p:cNvPr id="215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1508" name="Picture 52"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2075" y="27432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 Box 85"/>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a:t>
            </a:r>
            <a:r>
              <a:rPr lang="en-US" altLang="en-US" sz="4400" dirty="0">
                <a:latin typeface="Times" pitchFamily="18" charset="0"/>
              </a:rPr>
              <a:t> </a:t>
            </a:r>
            <a:r>
              <a:rPr lang="en-US" altLang="en-US" sz="4400" b="1" dirty="0">
                <a:latin typeface="Courier New" pitchFamily="49" charset="0"/>
              </a:rPr>
              <a:t>1</a:t>
            </a:r>
            <a:endParaRPr lang="en-US" altLang="en-US" sz="4400" dirty="0">
              <a:latin typeface="Times" pitchFamily="18" charset="0"/>
            </a:endParaRPr>
          </a:p>
        </p:txBody>
      </p:sp>
      <p:sp>
        <p:nvSpPr>
          <p:cNvPr id="21510" name="Rectangle 87"/>
          <p:cNvSpPr>
            <a:spLocks noChangeArrowheads="1"/>
          </p:cNvSpPr>
          <p:nvPr/>
        </p:nvSpPr>
        <p:spPr bwMode="auto">
          <a:xfrm>
            <a:off x="547688" y="1485900"/>
            <a:ext cx="387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Times" pitchFamily="18" charset="0"/>
              </a:rPr>
              <a:t>Draw an FSM accepting strings whose third-to-last digit (from the right) is a </a:t>
            </a:r>
            <a:r>
              <a:rPr lang="en-US" altLang="en-US" b="1">
                <a:latin typeface="Courier New" pitchFamily="49" charset="0"/>
              </a:rPr>
              <a:t>1</a:t>
            </a:r>
            <a:r>
              <a:rPr lang="en-US" altLang="en-US">
                <a:latin typeface="Times" pitchFamily="18" charset="0"/>
              </a:rPr>
              <a:t>.</a:t>
            </a:r>
          </a:p>
        </p:txBody>
      </p:sp>
      <p:grpSp>
        <p:nvGrpSpPr>
          <p:cNvPr id="21511" name="Group 88"/>
          <p:cNvGrpSpPr>
            <a:grpSpLocks/>
          </p:cNvGrpSpPr>
          <p:nvPr/>
        </p:nvGrpSpPr>
        <p:grpSpPr bwMode="auto">
          <a:xfrm>
            <a:off x="8135938" y="2867025"/>
            <a:ext cx="706437" cy="503238"/>
            <a:chOff x="1471" y="2937"/>
            <a:chExt cx="445" cy="317"/>
          </a:xfrm>
        </p:grpSpPr>
        <p:sp>
          <p:nvSpPr>
            <p:cNvPr id="21540" name="Oval 89"/>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41" name="Text Box 90"/>
            <p:cNvSpPr txBox="1">
              <a:spLocks noChangeArrowheads="1"/>
            </p:cNvSpPr>
            <p:nvPr/>
          </p:nvSpPr>
          <p:spPr bwMode="auto">
            <a:xfrm>
              <a:off x="1486" y="2937"/>
              <a:ext cx="39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111</a:t>
              </a:r>
              <a:endParaRPr lang="en-US" altLang="en-US" sz="2400" baseline="-25000">
                <a:cs typeface="Times New Roman" pitchFamily="18" charset="0"/>
              </a:endParaRPr>
            </a:p>
          </p:txBody>
        </p:sp>
      </p:grpSp>
      <p:grpSp>
        <p:nvGrpSpPr>
          <p:cNvPr id="21512" name="Group 91"/>
          <p:cNvGrpSpPr>
            <a:grpSpLocks/>
          </p:cNvGrpSpPr>
          <p:nvPr/>
        </p:nvGrpSpPr>
        <p:grpSpPr bwMode="auto">
          <a:xfrm>
            <a:off x="638175" y="2871788"/>
            <a:ext cx="706438" cy="496887"/>
            <a:chOff x="1471" y="2941"/>
            <a:chExt cx="445" cy="313"/>
          </a:xfrm>
        </p:grpSpPr>
        <p:sp>
          <p:nvSpPr>
            <p:cNvPr id="21538" name="Oval 9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9" name="Text Box 93"/>
            <p:cNvSpPr txBox="1">
              <a:spLocks noChangeArrowheads="1"/>
            </p:cNvSpPr>
            <p:nvPr/>
          </p:nvSpPr>
          <p:spPr bwMode="auto">
            <a:xfrm>
              <a:off x="1481" y="2941"/>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000</a:t>
              </a:r>
              <a:endParaRPr lang="en-US" altLang="en-US" sz="2400" baseline="-25000">
                <a:cs typeface="Times New Roman" pitchFamily="18" charset="0"/>
              </a:endParaRPr>
            </a:p>
          </p:txBody>
        </p:sp>
      </p:grpSp>
      <p:grpSp>
        <p:nvGrpSpPr>
          <p:cNvPr id="21513" name="Group 94"/>
          <p:cNvGrpSpPr>
            <a:grpSpLocks/>
          </p:cNvGrpSpPr>
          <p:nvPr/>
        </p:nvGrpSpPr>
        <p:grpSpPr bwMode="auto">
          <a:xfrm>
            <a:off x="1628775" y="2867025"/>
            <a:ext cx="706438" cy="501650"/>
            <a:chOff x="1471" y="2938"/>
            <a:chExt cx="445" cy="316"/>
          </a:xfrm>
        </p:grpSpPr>
        <p:sp>
          <p:nvSpPr>
            <p:cNvPr id="21536" name="Oval 9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7" name="Text Box 96"/>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001</a:t>
              </a:r>
              <a:endParaRPr lang="en-US" altLang="en-US" sz="2400" baseline="-25000">
                <a:cs typeface="Times New Roman" pitchFamily="18" charset="0"/>
              </a:endParaRPr>
            </a:p>
          </p:txBody>
        </p:sp>
      </p:grpSp>
      <p:grpSp>
        <p:nvGrpSpPr>
          <p:cNvPr id="21514" name="Group 97"/>
          <p:cNvGrpSpPr>
            <a:grpSpLocks/>
          </p:cNvGrpSpPr>
          <p:nvPr/>
        </p:nvGrpSpPr>
        <p:grpSpPr bwMode="auto">
          <a:xfrm>
            <a:off x="2619375" y="2867025"/>
            <a:ext cx="706438" cy="501650"/>
            <a:chOff x="1471" y="2938"/>
            <a:chExt cx="445" cy="316"/>
          </a:xfrm>
        </p:grpSpPr>
        <p:sp>
          <p:nvSpPr>
            <p:cNvPr id="21534" name="Oval 9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5" name="Text Box 99"/>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rPr>
                <a:t>0</a:t>
              </a:r>
              <a:r>
                <a:rPr lang="en-US" altLang="en-US" sz="2400" baseline="-25000">
                  <a:cs typeface="Times New Roman" pitchFamily="18" charset="0"/>
                  <a:sym typeface="Symbol" pitchFamily="18" charset="2"/>
                </a:rPr>
                <a:t>10</a:t>
              </a:r>
              <a:endParaRPr lang="en-US" altLang="en-US" sz="2400" baseline="-25000">
                <a:cs typeface="Times New Roman" pitchFamily="18" charset="0"/>
              </a:endParaRPr>
            </a:p>
          </p:txBody>
        </p:sp>
      </p:grpSp>
      <p:grpSp>
        <p:nvGrpSpPr>
          <p:cNvPr id="21515" name="Group 100"/>
          <p:cNvGrpSpPr>
            <a:grpSpLocks/>
          </p:cNvGrpSpPr>
          <p:nvPr/>
        </p:nvGrpSpPr>
        <p:grpSpPr bwMode="auto">
          <a:xfrm>
            <a:off x="3630613" y="2867025"/>
            <a:ext cx="706437" cy="501650"/>
            <a:chOff x="1471" y="2938"/>
            <a:chExt cx="445" cy="316"/>
          </a:xfrm>
        </p:grpSpPr>
        <p:sp>
          <p:nvSpPr>
            <p:cNvPr id="21532" name="Oval 10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3" name="Text Box 102"/>
            <p:cNvSpPr txBox="1">
              <a:spLocks noChangeArrowheads="1"/>
            </p:cNvSpPr>
            <p:nvPr/>
          </p:nvSpPr>
          <p:spPr bwMode="auto">
            <a:xfrm>
              <a:off x="1484" y="293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rPr>
                <a:t>01</a:t>
              </a:r>
              <a:r>
                <a:rPr lang="en-US" altLang="en-US" sz="2400" baseline="-25000">
                  <a:cs typeface="Times New Roman" pitchFamily="18" charset="0"/>
                  <a:sym typeface="Symbol" pitchFamily="18" charset="2"/>
                </a:rPr>
                <a:t>1</a:t>
              </a:r>
              <a:endParaRPr lang="en-US" altLang="en-US" sz="2400" baseline="-25000">
                <a:cs typeface="Times New Roman" pitchFamily="18" charset="0"/>
              </a:endParaRPr>
            </a:p>
          </p:txBody>
        </p:sp>
      </p:grpSp>
      <p:grpSp>
        <p:nvGrpSpPr>
          <p:cNvPr id="21516" name="Group 103"/>
          <p:cNvGrpSpPr>
            <a:grpSpLocks/>
          </p:cNvGrpSpPr>
          <p:nvPr/>
        </p:nvGrpSpPr>
        <p:grpSpPr bwMode="auto">
          <a:xfrm>
            <a:off x="4714875" y="2867025"/>
            <a:ext cx="706438" cy="501650"/>
            <a:chOff x="1471" y="2938"/>
            <a:chExt cx="445" cy="316"/>
          </a:xfrm>
        </p:grpSpPr>
        <p:sp>
          <p:nvSpPr>
            <p:cNvPr id="21530" name="Oval 104"/>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1" name="Text Box 105"/>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100</a:t>
              </a:r>
              <a:endParaRPr lang="en-US" altLang="en-US" sz="2400" baseline="-25000">
                <a:cs typeface="Times New Roman" pitchFamily="18" charset="0"/>
              </a:endParaRPr>
            </a:p>
          </p:txBody>
        </p:sp>
      </p:grpSp>
      <p:grpSp>
        <p:nvGrpSpPr>
          <p:cNvPr id="21517" name="Group 106"/>
          <p:cNvGrpSpPr>
            <a:grpSpLocks/>
          </p:cNvGrpSpPr>
          <p:nvPr/>
        </p:nvGrpSpPr>
        <p:grpSpPr bwMode="auto">
          <a:xfrm>
            <a:off x="5932488" y="2867025"/>
            <a:ext cx="706437" cy="501650"/>
            <a:chOff x="1471" y="2938"/>
            <a:chExt cx="445" cy="316"/>
          </a:xfrm>
        </p:grpSpPr>
        <p:sp>
          <p:nvSpPr>
            <p:cNvPr id="21528" name="Oval 107"/>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29" name="Text Box 108"/>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101</a:t>
              </a:r>
              <a:endParaRPr lang="en-US" altLang="en-US" sz="2400" baseline="-25000">
                <a:cs typeface="Times New Roman" pitchFamily="18" charset="0"/>
              </a:endParaRPr>
            </a:p>
          </p:txBody>
        </p:sp>
      </p:grpSp>
      <p:grpSp>
        <p:nvGrpSpPr>
          <p:cNvPr id="21518" name="Group 109"/>
          <p:cNvGrpSpPr>
            <a:grpSpLocks/>
          </p:cNvGrpSpPr>
          <p:nvPr/>
        </p:nvGrpSpPr>
        <p:grpSpPr bwMode="auto">
          <a:xfrm>
            <a:off x="6948488" y="2867025"/>
            <a:ext cx="706437" cy="501650"/>
            <a:chOff x="1471" y="2938"/>
            <a:chExt cx="445" cy="316"/>
          </a:xfrm>
        </p:grpSpPr>
        <p:sp>
          <p:nvSpPr>
            <p:cNvPr id="21526" name="Oval 110"/>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27" name="Text Box 111"/>
            <p:cNvSpPr txBox="1">
              <a:spLocks noChangeArrowheads="1"/>
            </p:cNvSpPr>
            <p:nvPr/>
          </p:nvSpPr>
          <p:spPr bwMode="auto">
            <a:xfrm>
              <a:off x="1484" y="293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110</a:t>
              </a:r>
              <a:endParaRPr lang="en-US" altLang="en-US" sz="2400" baseline="-25000">
                <a:cs typeface="Times New Roman" pitchFamily="18" charset="0"/>
              </a:endParaRPr>
            </a:p>
          </p:txBody>
        </p:sp>
      </p:grpSp>
      <p:sp>
        <p:nvSpPr>
          <p:cNvPr id="21519" name="Oval 113"/>
          <p:cNvSpPr>
            <a:spLocks noChangeArrowheads="1"/>
          </p:cNvSpPr>
          <p:nvPr/>
        </p:nvSpPr>
        <p:spPr bwMode="auto">
          <a:xfrm>
            <a:off x="4649788"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0" name="Oval 115"/>
          <p:cNvSpPr>
            <a:spLocks noChangeArrowheads="1"/>
          </p:cNvSpPr>
          <p:nvPr/>
        </p:nvSpPr>
        <p:spPr bwMode="auto">
          <a:xfrm>
            <a:off x="586581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1" name="Oval 116"/>
          <p:cNvSpPr>
            <a:spLocks noChangeArrowheads="1"/>
          </p:cNvSpPr>
          <p:nvPr/>
        </p:nvSpPr>
        <p:spPr bwMode="auto">
          <a:xfrm>
            <a:off x="687546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2" name="Oval 117"/>
          <p:cNvSpPr>
            <a:spLocks noChangeArrowheads="1"/>
          </p:cNvSpPr>
          <p:nvPr/>
        </p:nvSpPr>
        <p:spPr bwMode="auto">
          <a:xfrm>
            <a:off x="806926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3" name="Freeform 118"/>
          <p:cNvSpPr>
            <a:spLocks/>
          </p:cNvSpPr>
          <p:nvPr/>
        </p:nvSpPr>
        <p:spPr bwMode="auto">
          <a:xfrm>
            <a:off x="2590800" y="5181600"/>
            <a:ext cx="131763" cy="252413"/>
          </a:xfrm>
          <a:custGeom>
            <a:avLst/>
            <a:gdLst>
              <a:gd name="T0" fmla="*/ 0 w 110"/>
              <a:gd name="T1" fmla="*/ 0 h 214"/>
              <a:gd name="T2" fmla="*/ 0 w 110"/>
              <a:gd name="T3" fmla="*/ 252413 h 214"/>
              <a:gd name="T4" fmla="*/ 131763 w 110"/>
              <a:gd name="T5" fmla="*/ 122668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rgbClr val="F3020A"/>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4" name="AutoShape 133"/>
          <p:cNvSpPr>
            <a:spLocks noChangeArrowheads="1"/>
          </p:cNvSpPr>
          <p:nvPr/>
        </p:nvSpPr>
        <p:spPr bwMode="auto">
          <a:xfrm>
            <a:off x="1447800" y="4800600"/>
            <a:ext cx="1524000" cy="650875"/>
          </a:xfrm>
          <a:prstGeom prst="wedgeRectCallout">
            <a:avLst>
              <a:gd name="adj1" fmla="val -78542"/>
              <a:gd name="adj2" fmla="val 7585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Where does this go?</a:t>
            </a:r>
          </a:p>
        </p:txBody>
      </p:sp>
      <p:sp>
        <p:nvSpPr>
          <p:cNvPr id="21525" name="Text Box 134"/>
          <p:cNvSpPr txBox="1">
            <a:spLocks noChangeArrowheads="1"/>
          </p:cNvSpPr>
          <p:nvPr/>
        </p:nvSpPr>
        <p:spPr bwMode="auto">
          <a:xfrm>
            <a:off x="4284663" y="6092825"/>
            <a:ext cx="4648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r"/>
            <a:r>
              <a:rPr lang="en-US" altLang="en-US" sz="3200">
                <a:latin typeface="Comic Sans MS" pitchFamily="66" charset="0"/>
              </a:rPr>
              <a:t>8 states suffice!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457200" y="1143000"/>
            <a:ext cx="8218488" cy="180975"/>
            <a:chOff x="295" y="1311"/>
            <a:chExt cx="5177" cy="114"/>
          </a:xfrm>
        </p:grpSpPr>
        <p:sp>
          <p:nvSpPr>
            <p:cNvPr id="2253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253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2531" name="Picture 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2075" y="27432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 Box 6"/>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 Computability</a:t>
            </a:r>
          </a:p>
        </p:txBody>
      </p:sp>
      <p:sp>
        <p:nvSpPr>
          <p:cNvPr id="316430" name="Text Box 14"/>
          <p:cNvSpPr txBox="1">
            <a:spLocks noChangeArrowheads="1"/>
          </p:cNvSpPr>
          <p:nvPr/>
        </p:nvSpPr>
        <p:spPr bwMode="auto">
          <a:xfrm>
            <a:off x="533400" y="1752600"/>
            <a:ext cx="8142288"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600">
                <a:solidFill>
                  <a:srgbClr val="0900FF"/>
                </a:solidFill>
              </a:rPr>
              <a:t>Are there limits to an FSM's capabilities?</a:t>
            </a:r>
          </a:p>
        </p:txBody>
      </p:sp>
      <p:sp>
        <p:nvSpPr>
          <p:cNvPr id="316431" name="Rectangle 15"/>
          <p:cNvSpPr>
            <a:spLocks noChangeArrowheads="1"/>
          </p:cNvSpPr>
          <p:nvPr/>
        </p:nvSpPr>
        <p:spPr bwMode="auto">
          <a:xfrm>
            <a:off x="873125" y="2590800"/>
            <a:ext cx="1533525"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only 1s and 0s?</a:t>
            </a:r>
          </a:p>
        </p:txBody>
      </p:sp>
      <p:sp>
        <p:nvSpPr>
          <p:cNvPr id="316432" name="Rectangle 16"/>
          <p:cNvSpPr>
            <a:spLocks noChangeArrowheads="1"/>
          </p:cNvSpPr>
          <p:nvPr/>
        </p:nvSpPr>
        <p:spPr bwMode="auto">
          <a:xfrm>
            <a:off x="3281363" y="2590800"/>
            <a:ext cx="1293812"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OUTPUT ?</a:t>
            </a:r>
          </a:p>
        </p:txBody>
      </p:sp>
      <p:sp>
        <p:nvSpPr>
          <p:cNvPr id="316433" name="Rectangle 17"/>
          <p:cNvSpPr>
            <a:spLocks noChangeArrowheads="1"/>
          </p:cNvSpPr>
          <p:nvPr/>
        </p:nvSpPr>
        <p:spPr bwMode="auto">
          <a:xfrm>
            <a:off x="5451475" y="2590800"/>
            <a:ext cx="2819400"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variables, lists, memory?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64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64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64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6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30" grpId="0"/>
      <p:bldP spid="316431" grpId="0" animBg="1"/>
      <p:bldP spid="316432" grpId="0" animBg="1"/>
      <p:bldP spid="31643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457200" y="1143000"/>
            <a:ext cx="8218488" cy="180975"/>
            <a:chOff x="295" y="1311"/>
            <a:chExt cx="5177" cy="114"/>
          </a:xfrm>
        </p:grpSpPr>
        <p:sp>
          <p:nvSpPr>
            <p:cNvPr id="2355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356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3555" name="Text Box 6"/>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a:latin typeface="+mj-lt"/>
              </a:rPr>
              <a:t>Two More FSMs</a:t>
            </a:r>
          </a:p>
        </p:txBody>
      </p:sp>
      <p:sp>
        <p:nvSpPr>
          <p:cNvPr id="23556" name="Text Box 8"/>
          <p:cNvSpPr txBox="1">
            <a:spLocks noChangeArrowheads="1"/>
          </p:cNvSpPr>
          <p:nvPr/>
        </p:nvSpPr>
        <p:spPr bwMode="auto">
          <a:xfrm>
            <a:off x="369888" y="1447800"/>
            <a:ext cx="8240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What FSM accepts inputs whose first character is the same as the last character?</a:t>
            </a:r>
          </a:p>
        </p:txBody>
      </p:sp>
      <p:pic>
        <p:nvPicPr>
          <p:cNvPr id="23557" name="Picture 4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25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AutoShape 46"/>
          <p:cNvSpPr>
            <a:spLocks noChangeArrowheads="1"/>
          </p:cNvSpPr>
          <p:nvPr/>
        </p:nvSpPr>
        <p:spPr bwMode="auto">
          <a:xfrm>
            <a:off x="5562600" y="4648200"/>
            <a:ext cx="1524000" cy="650875"/>
          </a:xfrm>
          <a:prstGeom prst="wedgeRectCallout">
            <a:avLst>
              <a:gd name="adj1" fmla="val 80315"/>
              <a:gd name="adj2" fmla="val 8516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Is this even possible?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457200" y="1143000"/>
            <a:ext cx="8218488" cy="180975"/>
            <a:chOff x="295" y="1311"/>
            <a:chExt cx="5177" cy="114"/>
          </a:xfrm>
        </p:grpSpPr>
        <p:sp>
          <p:nvSpPr>
            <p:cNvPr id="24583"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4584"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4579" name="Text Box 5"/>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Two More FSMs</a:t>
            </a:r>
          </a:p>
        </p:txBody>
      </p:sp>
      <p:sp>
        <p:nvSpPr>
          <p:cNvPr id="24580" name="Text Box 7"/>
          <p:cNvSpPr txBox="1">
            <a:spLocks noChangeArrowheads="1"/>
          </p:cNvSpPr>
          <p:nvPr/>
        </p:nvSpPr>
        <p:spPr bwMode="auto">
          <a:xfrm>
            <a:off x="369888" y="1568450"/>
            <a:ext cx="8240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What FSM accepts inputs that are </a:t>
            </a:r>
            <a:r>
              <a:rPr lang="en-US" altLang="en-US" b="1" i="1"/>
              <a:t>palindromes </a:t>
            </a:r>
            <a:r>
              <a:rPr lang="en-US" altLang="en-US"/>
              <a:t>?</a:t>
            </a:r>
          </a:p>
        </p:txBody>
      </p:sp>
      <p:pic>
        <p:nvPicPr>
          <p:cNvPr id="24581" name="Picture 2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37550" y="5780088"/>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AutoShape 25"/>
          <p:cNvSpPr>
            <a:spLocks noChangeArrowheads="1"/>
          </p:cNvSpPr>
          <p:nvPr/>
        </p:nvSpPr>
        <p:spPr bwMode="auto">
          <a:xfrm>
            <a:off x="6172200" y="4953000"/>
            <a:ext cx="1676400" cy="914400"/>
          </a:xfrm>
          <a:prstGeom prst="wedgeRectCallout">
            <a:avLst>
              <a:gd name="adj1" fmla="val 86741"/>
              <a:gd name="adj2" fmla="val 69792"/>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Are computers more powerful than FSMs?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4"/>
          <p:cNvGrpSpPr>
            <a:grpSpLocks/>
          </p:cNvGrpSpPr>
          <p:nvPr/>
        </p:nvGrpSpPr>
        <p:grpSpPr bwMode="auto">
          <a:xfrm>
            <a:off x="457200" y="1143000"/>
            <a:ext cx="8218488" cy="180975"/>
            <a:chOff x="295" y="1311"/>
            <a:chExt cx="5177" cy="114"/>
          </a:xfrm>
        </p:grpSpPr>
        <p:sp>
          <p:nvSpPr>
            <p:cNvPr id="2563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563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5603" name="Picture 7" descr="cokemac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05740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Oval 11"/>
          <p:cNvSpPr>
            <a:spLocks noChangeArrowheads="1"/>
          </p:cNvSpPr>
          <p:nvPr/>
        </p:nvSpPr>
        <p:spPr bwMode="auto">
          <a:xfrm>
            <a:off x="5105400" y="2057400"/>
            <a:ext cx="11430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nchor="ctr" anchorCtr="1"/>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start</a:t>
            </a:r>
            <a:endParaRPr lang="en-US" altLang="en-US" sz="2400">
              <a:latin typeface="Arial" charset="0"/>
            </a:endParaRPr>
          </a:p>
        </p:txBody>
      </p:sp>
      <p:sp>
        <p:nvSpPr>
          <p:cNvPr id="25605" name="AutoShape 12"/>
          <p:cNvSpPr>
            <a:spLocks noChangeArrowheads="1"/>
          </p:cNvSpPr>
          <p:nvPr/>
        </p:nvSpPr>
        <p:spPr bwMode="auto">
          <a:xfrm rot="5430567">
            <a:off x="4800600" y="215582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5606" name="Oval 13"/>
          <p:cNvSpPr>
            <a:spLocks noChangeArrowheads="1"/>
          </p:cNvSpPr>
          <p:nvPr/>
        </p:nvSpPr>
        <p:spPr bwMode="auto">
          <a:xfrm>
            <a:off x="2590800" y="3505200"/>
            <a:ext cx="15240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5 cents</a:t>
            </a:r>
            <a:endParaRPr lang="en-US" altLang="en-US" sz="2400">
              <a:latin typeface="Arial" charset="0"/>
            </a:endParaRPr>
          </a:p>
        </p:txBody>
      </p:sp>
      <p:sp>
        <p:nvSpPr>
          <p:cNvPr id="25607" name="Oval 16"/>
          <p:cNvSpPr>
            <a:spLocks noChangeArrowheads="1"/>
          </p:cNvSpPr>
          <p:nvPr/>
        </p:nvSpPr>
        <p:spPr bwMode="auto">
          <a:xfrm>
            <a:off x="4724400" y="35052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10 cents</a:t>
            </a:r>
            <a:endParaRPr lang="en-US" altLang="en-US" sz="2400">
              <a:latin typeface="Arial" charset="0"/>
            </a:endParaRPr>
          </a:p>
        </p:txBody>
      </p:sp>
      <p:sp>
        <p:nvSpPr>
          <p:cNvPr id="25608" name="Oval 17"/>
          <p:cNvSpPr>
            <a:spLocks noChangeArrowheads="1"/>
          </p:cNvSpPr>
          <p:nvPr/>
        </p:nvSpPr>
        <p:spPr bwMode="auto">
          <a:xfrm>
            <a:off x="6858000" y="3505200"/>
            <a:ext cx="17526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25 cents</a:t>
            </a:r>
            <a:endParaRPr lang="en-US" altLang="en-US" sz="2400">
              <a:latin typeface="Arial" charset="0"/>
            </a:endParaRPr>
          </a:p>
        </p:txBody>
      </p:sp>
      <p:sp>
        <p:nvSpPr>
          <p:cNvPr id="25609" name="Line 18"/>
          <p:cNvSpPr>
            <a:spLocks noChangeShapeType="1"/>
          </p:cNvSpPr>
          <p:nvPr/>
        </p:nvSpPr>
        <p:spPr bwMode="auto">
          <a:xfrm flipH="1">
            <a:off x="3810000" y="2590800"/>
            <a:ext cx="1676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0" name="Line 19"/>
          <p:cNvSpPr>
            <a:spLocks noChangeShapeType="1"/>
          </p:cNvSpPr>
          <p:nvPr/>
        </p:nvSpPr>
        <p:spPr bwMode="auto">
          <a:xfrm>
            <a:off x="5562600" y="25908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1" name="Line 20"/>
          <p:cNvSpPr>
            <a:spLocks noChangeShapeType="1"/>
          </p:cNvSpPr>
          <p:nvPr/>
        </p:nvSpPr>
        <p:spPr bwMode="auto">
          <a:xfrm>
            <a:off x="5867400" y="2590800"/>
            <a:ext cx="1371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5612" name="AutoShape 21"/>
          <p:cNvCxnSpPr>
            <a:cxnSpLocks noChangeShapeType="1"/>
            <a:stCxn id="25604" idx="7"/>
            <a:endCxn id="25604" idx="6"/>
          </p:cNvCxnSpPr>
          <p:nvPr/>
        </p:nvCxnSpPr>
        <p:spPr bwMode="auto">
          <a:xfrm rot="16200000" flipH="1">
            <a:off x="6070601" y="2146300"/>
            <a:ext cx="188912" cy="166687"/>
          </a:xfrm>
          <a:prstGeom prst="curvedConnector4">
            <a:avLst>
              <a:gd name="adj1" fmla="val -162639"/>
              <a:gd name="adj2" fmla="val 236569"/>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13" name="Text Box 22"/>
          <p:cNvSpPr txBox="1">
            <a:spLocks noChangeArrowheads="1"/>
          </p:cNvSpPr>
          <p:nvPr/>
        </p:nvSpPr>
        <p:spPr bwMode="auto">
          <a:xfrm>
            <a:off x="6432550" y="1590675"/>
            <a:ext cx="1952625" cy="73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1400">
                <a:latin typeface="Arial" charset="0"/>
              </a:rPr>
              <a:t>penny, fifty cent piece,</a:t>
            </a:r>
          </a:p>
          <a:p>
            <a:pPr algn="l">
              <a:spcBef>
                <a:spcPct val="0"/>
              </a:spcBef>
            </a:pPr>
            <a:r>
              <a:rPr lang="en-US" altLang="en-US" sz="1400">
                <a:latin typeface="Arial" charset="0"/>
              </a:rPr>
              <a:t>silver dollar, Canadian</a:t>
            </a:r>
          </a:p>
          <a:p>
            <a:pPr algn="l">
              <a:spcBef>
                <a:spcPct val="0"/>
              </a:spcBef>
            </a:pPr>
            <a:r>
              <a:rPr lang="en-US" altLang="en-US" sz="1400">
                <a:latin typeface="Arial" charset="0"/>
              </a:rPr>
              <a:t>currency, ….</a:t>
            </a:r>
          </a:p>
        </p:txBody>
      </p:sp>
      <p:sp>
        <p:nvSpPr>
          <p:cNvPr id="25614" name="Text Box 23"/>
          <p:cNvSpPr txBox="1">
            <a:spLocks noChangeArrowheads="1"/>
          </p:cNvSpPr>
          <p:nvPr/>
        </p:nvSpPr>
        <p:spPr bwMode="auto">
          <a:xfrm>
            <a:off x="6172200" y="3200400"/>
            <a:ext cx="98901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quarter</a:t>
            </a:r>
            <a:endParaRPr lang="en-US" altLang="en-US" sz="2400">
              <a:latin typeface="Arial" charset="0"/>
            </a:endParaRPr>
          </a:p>
        </p:txBody>
      </p:sp>
      <p:sp>
        <p:nvSpPr>
          <p:cNvPr id="25615" name="Text Box 24"/>
          <p:cNvSpPr txBox="1">
            <a:spLocks noChangeArrowheads="1"/>
          </p:cNvSpPr>
          <p:nvPr/>
        </p:nvSpPr>
        <p:spPr bwMode="auto">
          <a:xfrm>
            <a:off x="5486400" y="2971800"/>
            <a:ext cx="73501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dime</a:t>
            </a:r>
            <a:endParaRPr lang="en-US" altLang="en-US" sz="2400">
              <a:latin typeface="Arial" charset="0"/>
            </a:endParaRPr>
          </a:p>
        </p:txBody>
      </p:sp>
      <p:sp>
        <p:nvSpPr>
          <p:cNvPr id="25616" name="Text Box 25"/>
          <p:cNvSpPr txBox="1">
            <a:spLocks noChangeArrowheads="1"/>
          </p:cNvSpPr>
          <p:nvPr/>
        </p:nvSpPr>
        <p:spPr bwMode="auto">
          <a:xfrm>
            <a:off x="3962400" y="2667000"/>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17" name="Line 26"/>
          <p:cNvSpPr>
            <a:spLocks noChangeShapeType="1"/>
          </p:cNvSpPr>
          <p:nvPr/>
        </p:nvSpPr>
        <p:spPr bwMode="auto">
          <a:xfrm>
            <a:off x="4114800" y="38100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8" name="Text Box 27"/>
          <p:cNvSpPr txBox="1">
            <a:spLocks noChangeArrowheads="1"/>
          </p:cNvSpPr>
          <p:nvPr/>
        </p:nvSpPr>
        <p:spPr bwMode="auto">
          <a:xfrm>
            <a:off x="3962400" y="3870325"/>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19" name="Oval 28"/>
          <p:cNvSpPr>
            <a:spLocks noChangeArrowheads="1"/>
          </p:cNvSpPr>
          <p:nvPr/>
        </p:nvSpPr>
        <p:spPr bwMode="auto">
          <a:xfrm>
            <a:off x="3886200" y="49530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15 cents</a:t>
            </a:r>
            <a:endParaRPr lang="en-US" altLang="en-US" sz="2400">
              <a:latin typeface="Arial" charset="0"/>
            </a:endParaRPr>
          </a:p>
        </p:txBody>
      </p:sp>
      <p:sp>
        <p:nvSpPr>
          <p:cNvPr id="25620" name="Oval 29"/>
          <p:cNvSpPr>
            <a:spLocks noChangeArrowheads="1"/>
          </p:cNvSpPr>
          <p:nvPr/>
        </p:nvSpPr>
        <p:spPr bwMode="auto">
          <a:xfrm>
            <a:off x="6400800" y="49530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20 cents</a:t>
            </a:r>
            <a:endParaRPr lang="en-US" altLang="en-US" sz="2400">
              <a:latin typeface="Arial" charset="0"/>
            </a:endParaRPr>
          </a:p>
        </p:txBody>
      </p:sp>
      <p:sp>
        <p:nvSpPr>
          <p:cNvPr id="25621" name="Line 30"/>
          <p:cNvSpPr>
            <a:spLocks noChangeShapeType="1"/>
          </p:cNvSpPr>
          <p:nvPr/>
        </p:nvSpPr>
        <p:spPr bwMode="auto">
          <a:xfrm flipH="1">
            <a:off x="4876800" y="4191000"/>
            <a:ext cx="4572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2" name="Text Box 31"/>
          <p:cNvSpPr txBox="1">
            <a:spLocks noChangeArrowheads="1"/>
          </p:cNvSpPr>
          <p:nvPr/>
        </p:nvSpPr>
        <p:spPr bwMode="auto">
          <a:xfrm>
            <a:off x="4876800" y="4632325"/>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23" name="Line 32"/>
          <p:cNvSpPr>
            <a:spLocks noChangeShapeType="1"/>
          </p:cNvSpPr>
          <p:nvPr/>
        </p:nvSpPr>
        <p:spPr bwMode="auto">
          <a:xfrm>
            <a:off x="5943600" y="4114800"/>
            <a:ext cx="609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4" name="Text Box 33"/>
          <p:cNvSpPr txBox="1">
            <a:spLocks noChangeArrowheads="1"/>
          </p:cNvSpPr>
          <p:nvPr/>
        </p:nvSpPr>
        <p:spPr bwMode="auto">
          <a:xfrm>
            <a:off x="6427788" y="4556125"/>
            <a:ext cx="735012"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dime</a:t>
            </a:r>
            <a:endParaRPr lang="en-US" altLang="en-US" sz="2400">
              <a:latin typeface="Arial" charset="0"/>
            </a:endParaRPr>
          </a:p>
        </p:txBody>
      </p:sp>
      <p:sp>
        <p:nvSpPr>
          <p:cNvPr id="25625" name="Oval 34"/>
          <p:cNvSpPr>
            <a:spLocks noChangeArrowheads="1"/>
          </p:cNvSpPr>
          <p:nvPr/>
        </p:nvSpPr>
        <p:spPr bwMode="auto">
          <a:xfrm>
            <a:off x="6781800" y="3429000"/>
            <a:ext cx="1905000" cy="835025"/>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pic>
        <p:nvPicPr>
          <p:cNvPr id="25626" name="Picture 35"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7" name="AutoShape 36"/>
          <p:cNvSpPr>
            <a:spLocks noChangeArrowheads="1"/>
          </p:cNvSpPr>
          <p:nvPr/>
        </p:nvSpPr>
        <p:spPr bwMode="auto">
          <a:xfrm>
            <a:off x="1143000" y="5029200"/>
            <a:ext cx="2209800" cy="620713"/>
          </a:xfrm>
          <a:prstGeom prst="wedgeRectCallout">
            <a:avLst>
              <a:gd name="adj1" fmla="val -47412"/>
              <a:gd name="adj2" fmla="val 129282"/>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1600"/>
              <a:t>25 cent Cokes?  Where is this machine!?</a:t>
            </a:r>
          </a:p>
        </p:txBody>
      </p:sp>
      <p:sp>
        <p:nvSpPr>
          <p:cNvPr id="25628" name="Line 37"/>
          <p:cNvSpPr>
            <a:spLocks noChangeShapeType="1"/>
          </p:cNvSpPr>
          <p:nvPr/>
        </p:nvSpPr>
        <p:spPr bwMode="auto">
          <a:xfrm flipV="1">
            <a:off x="7772400" y="43434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9" name="Text Box 38"/>
          <p:cNvSpPr txBox="1">
            <a:spLocks noChangeArrowheads="1"/>
          </p:cNvSpPr>
          <p:nvPr/>
        </p:nvSpPr>
        <p:spPr bwMode="auto">
          <a:xfrm>
            <a:off x="7924800" y="4419600"/>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cxnSp>
        <p:nvCxnSpPr>
          <p:cNvPr id="25630" name="AutoShape 39"/>
          <p:cNvCxnSpPr>
            <a:cxnSpLocks noChangeShapeType="1"/>
            <a:stCxn id="25606" idx="4"/>
            <a:endCxn id="25625" idx="3"/>
          </p:cNvCxnSpPr>
          <p:nvPr/>
        </p:nvCxnSpPr>
        <p:spPr bwMode="auto">
          <a:xfrm rot="5400000" flipH="1" flipV="1">
            <a:off x="5182394" y="2312194"/>
            <a:ext cx="49212" cy="3708400"/>
          </a:xfrm>
          <a:prstGeom prst="curvedConnector3">
            <a:avLst>
              <a:gd name="adj1" fmla="val -612903"/>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31" name="Text Box 40"/>
          <p:cNvSpPr txBox="1">
            <a:spLocks noChangeArrowheads="1"/>
          </p:cNvSpPr>
          <p:nvPr/>
        </p:nvSpPr>
        <p:spPr bwMode="auto">
          <a:xfrm>
            <a:off x="3506788" y="4419600"/>
            <a:ext cx="989012"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quarter</a:t>
            </a:r>
            <a:endParaRPr lang="en-US" altLang="en-US" sz="2400">
              <a:latin typeface="Arial" charset="0"/>
            </a:endParaRPr>
          </a:p>
        </p:txBody>
      </p:sp>
      <p:sp>
        <p:nvSpPr>
          <p:cNvPr id="25632" name="Text Box 41"/>
          <p:cNvSpPr txBox="1">
            <a:spLocks noChangeArrowheads="1"/>
          </p:cNvSpPr>
          <p:nvPr/>
        </p:nvSpPr>
        <p:spPr bwMode="auto">
          <a:xfrm>
            <a:off x="4419600" y="6019800"/>
            <a:ext cx="33718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b="1">
                <a:solidFill>
                  <a:srgbClr val="0900FF"/>
                </a:solidFill>
                <a:latin typeface="Arial" charset="0"/>
              </a:rPr>
              <a:t>(some transitions not shown)</a:t>
            </a:r>
            <a:endParaRPr lang="en-US" altLang="en-US" sz="2400">
              <a:solidFill>
                <a:srgbClr val="0900FF"/>
              </a:solidFill>
              <a:latin typeface="Arial" charset="0"/>
            </a:endParaRPr>
          </a:p>
        </p:txBody>
      </p:sp>
      <p:sp>
        <p:nvSpPr>
          <p:cNvPr id="25633" name="Line 42"/>
          <p:cNvSpPr>
            <a:spLocks noChangeShapeType="1"/>
          </p:cNvSpPr>
          <p:nvPr/>
        </p:nvSpPr>
        <p:spPr bwMode="auto">
          <a:xfrm flipH="1" flipV="1">
            <a:off x="6172200" y="2514600"/>
            <a:ext cx="19812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34" name="Text Box 43"/>
          <p:cNvSpPr txBox="1">
            <a:spLocks noChangeArrowheads="1"/>
          </p:cNvSpPr>
          <p:nvPr/>
        </p:nvSpPr>
        <p:spPr bwMode="auto">
          <a:xfrm>
            <a:off x="7265988" y="2743200"/>
            <a:ext cx="146843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select drink</a:t>
            </a:r>
            <a:endParaRPr lang="en-US" altLang="en-US" sz="2400">
              <a:latin typeface="Arial" charset="0"/>
            </a:endParaRPr>
          </a:p>
        </p:txBody>
      </p:sp>
      <p:sp>
        <p:nvSpPr>
          <p:cNvPr id="25635" name="Text Box 45"/>
          <p:cNvSpPr txBox="1">
            <a:spLocks noChangeArrowheads="1"/>
          </p:cNvSpPr>
          <p:nvPr/>
        </p:nvSpPr>
        <p:spPr bwMode="auto">
          <a:xfrm>
            <a:off x="550863" y="241300"/>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a:latin typeface="+mj-lt"/>
              </a:rPr>
              <a:t>FSMs are Everywhere!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7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27" name="Group 2"/>
          <p:cNvGrpSpPr>
            <a:grpSpLocks/>
          </p:cNvGrpSpPr>
          <p:nvPr/>
        </p:nvGrpSpPr>
        <p:grpSpPr bwMode="auto">
          <a:xfrm>
            <a:off x="457200" y="1143000"/>
            <a:ext cx="8218488" cy="180975"/>
            <a:chOff x="295" y="1311"/>
            <a:chExt cx="5177" cy="114"/>
          </a:xfrm>
        </p:grpSpPr>
        <p:sp>
          <p:nvSpPr>
            <p:cNvPr id="26652"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6653"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6628" name="Text Box 37"/>
          <p:cNvSpPr txBox="1">
            <a:spLocks noChangeArrowheads="1"/>
          </p:cNvSpPr>
          <p:nvPr/>
        </p:nvSpPr>
        <p:spPr bwMode="auto">
          <a:xfrm>
            <a:off x="550863" y="241300"/>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FSMs are Everywhere!</a:t>
            </a:r>
          </a:p>
        </p:txBody>
      </p:sp>
      <p:pic>
        <p:nvPicPr>
          <p:cNvPr id="26629" name="Picture 38" descr="lo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1698625"/>
            <a:ext cx="140176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Oval 39"/>
          <p:cNvSpPr>
            <a:spLocks noChangeArrowheads="1"/>
          </p:cNvSpPr>
          <p:nvPr/>
        </p:nvSpPr>
        <p:spPr bwMode="auto">
          <a:xfrm>
            <a:off x="5105400" y="2057400"/>
            <a:ext cx="11430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nchor="ctr" anchorCtr="1"/>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start</a:t>
            </a:r>
            <a:endParaRPr lang="en-US" altLang="en-US" sz="2400">
              <a:latin typeface="Arial" charset="0"/>
            </a:endParaRPr>
          </a:p>
        </p:txBody>
      </p:sp>
      <p:sp>
        <p:nvSpPr>
          <p:cNvPr id="26631" name="AutoShape 40"/>
          <p:cNvSpPr>
            <a:spLocks noChangeArrowheads="1"/>
          </p:cNvSpPr>
          <p:nvPr/>
        </p:nvSpPr>
        <p:spPr bwMode="auto">
          <a:xfrm rot="5430567">
            <a:off x="4800600" y="215582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6632" name="Oval 41"/>
          <p:cNvSpPr>
            <a:spLocks noChangeArrowheads="1"/>
          </p:cNvSpPr>
          <p:nvPr/>
        </p:nvSpPr>
        <p:spPr bwMode="auto">
          <a:xfrm>
            <a:off x="28956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a:t>
            </a:r>
            <a:endParaRPr lang="en-US" altLang="en-US" sz="2400">
              <a:latin typeface="Arial" charset="0"/>
            </a:endParaRPr>
          </a:p>
        </p:txBody>
      </p:sp>
      <p:sp>
        <p:nvSpPr>
          <p:cNvPr id="26633" name="Oval 42"/>
          <p:cNvSpPr>
            <a:spLocks noChangeArrowheads="1"/>
          </p:cNvSpPr>
          <p:nvPr/>
        </p:nvSpPr>
        <p:spPr bwMode="auto">
          <a:xfrm>
            <a:off x="41148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a:t>
            </a:r>
            <a:endParaRPr lang="en-US" altLang="en-US" sz="2400">
              <a:latin typeface="Arial" charset="0"/>
            </a:endParaRPr>
          </a:p>
        </p:txBody>
      </p:sp>
      <p:sp>
        <p:nvSpPr>
          <p:cNvPr id="26634" name="Oval 43"/>
          <p:cNvSpPr>
            <a:spLocks noChangeArrowheads="1"/>
          </p:cNvSpPr>
          <p:nvPr/>
        </p:nvSpPr>
        <p:spPr bwMode="auto">
          <a:xfrm>
            <a:off x="53340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3</a:t>
            </a:r>
            <a:endParaRPr lang="en-US" altLang="en-US" sz="2400">
              <a:latin typeface="Arial" charset="0"/>
            </a:endParaRPr>
          </a:p>
        </p:txBody>
      </p:sp>
      <p:sp>
        <p:nvSpPr>
          <p:cNvPr id="26635" name="Oval 44"/>
          <p:cNvSpPr>
            <a:spLocks noChangeArrowheads="1"/>
          </p:cNvSpPr>
          <p:nvPr/>
        </p:nvSpPr>
        <p:spPr bwMode="auto">
          <a:xfrm>
            <a:off x="65532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4</a:t>
            </a:r>
            <a:endParaRPr lang="en-US" altLang="en-US" sz="2400">
              <a:latin typeface="Arial" charset="0"/>
            </a:endParaRPr>
          </a:p>
        </p:txBody>
      </p:sp>
      <p:sp>
        <p:nvSpPr>
          <p:cNvPr id="26636" name="Oval 45"/>
          <p:cNvSpPr>
            <a:spLocks noChangeArrowheads="1"/>
          </p:cNvSpPr>
          <p:nvPr/>
        </p:nvSpPr>
        <p:spPr bwMode="auto">
          <a:xfrm>
            <a:off x="77724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5</a:t>
            </a:r>
            <a:endParaRPr lang="en-US" altLang="en-US" sz="2400">
              <a:latin typeface="Arial" charset="0"/>
            </a:endParaRPr>
          </a:p>
        </p:txBody>
      </p:sp>
      <p:sp>
        <p:nvSpPr>
          <p:cNvPr id="26637" name="Oval 46"/>
          <p:cNvSpPr>
            <a:spLocks noChangeArrowheads="1"/>
          </p:cNvSpPr>
          <p:nvPr/>
        </p:nvSpPr>
        <p:spPr bwMode="auto">
          <a:xfrm>
            <a:off x="28956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a:t>
            </a:r>
            <a:endParaRPr lang="en-US" altLang="en-US" sz="2400">
              <a:latin typeface="Arial" charset="0"/>
            </a:endParaRPr>
          </a:p>
        </p:txBody>
      </p:sp>
      <p:sp>
        <p:nvSpPr>
          <p:cNvPr id="26638" name="Oval 47"/>
          <p:cNvSpPr>
            <a:spLocks noChangeArrowheads="1"/>
          </p:cNvSpPr>
          <p:nvPr/>
        </p:nvSpPr>
        <p:spPr bwMode="auto">
          <a:xfrm>
            <a:off x="41148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13</a:t>
            </a:r>
            <a:endParaRPr lang="en-US" altLang="en-US" sz="2400">
              <a:latin typeface="Arial" charset="0"/>
            </a:endParaRPr>
          </a:p>
        </p:txBody>
      </p:sp>
      <p:sp>
        <p:nvSpPr>
          <p:cNvPr id="26639" name="Oval 48"/>
          <p:cNvSpPr>
            <a:spLocks noChangeArrowheads="1"/>
          </p:cNvSpPr>
          <p:nvPr/>
        </p:nvSpPr>
        <p:spPr bwMode="auto">
          <a:xfrm>
            <a:off x="53340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14</a:t>
            </a:r>
            <a:endParaRPr lang="en-US" altLang="en-US" sz="2400">
              <a:latin typeface="Arial" charset="0"/>
            </a:endParaRPr>
          </a:p>
        </p:txBody>
      </p:sp>
      <p:sp>
        <p:nvSpPr>
          <p:cNvPr id="26640" name="Oval 49"/>
          <p:cNvSpPr>
            <a:spLocks noChangeArrowheads="1"/>
          </p:cNvSpPr>
          <p:nvPr/>
        </p:nvSpPr>
        <p:spPr bwMode="auto">
          <a:xfrm>
            <a:off x="65532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15</a:t>
            </a:r>
            <a:endParaRPr lang="en-US" altLang="en-US" sz="2400">
              <a:latin typeface="Arial" charset="0"/>
            </a:endParaRPr>
          </a:p>
        </p:txBody>
      </p:sp>
      <p:sp>
        <p:nvSpPr>
          <p:cNvPr id="26641" name="Oval 50"/>
          <p:cNvSpPr>
            <a:spLocks noChangeArrowheads="1"/>
          </p:cNvSpPr>
          <p:nvPr/>
        </p:nvSpPr>
        <p:spPr bwMode="auto">
          <a:xfrm>
            <a:off x="78486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23</a:t>
            </a:r>
            <a:endParaRPr lang="en-US" altLang="en-US" sz="2400">
              <a:latin typeface="Arial" charset="0"/>
            </a:endParaRPr>
          </a:p>
        </p:txBody>
      </p:sp>
      <p:sp>
        <p:nvSpPr>
          <p:cNvPr id="26642" name="Oval 51"/>
          <p:cNvSpPr>
            <a:spLocks noChangeArrowheads="1"/>
          </p:cNvSpPr>
          <p:nvPr/>
        </p:nvSpPr>
        <p:spPr bwMode="auto">
          <a:xfrm>
            <a:off x="28956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12,3</a:t>
            </a:r>
            <a:endParaRPr lang="en-US" altLang="en-US" sz="2400">
              <a:latin typeface="Arial" charset="0"/>
            </a:endParaRPr>
          </a:p>
        </p:txBody>
      </p:sp>
      <p:sp>
        <p:nvSpPr>
          <p:cNvPr id="26643" name="Oval 52"/>
          <p:cNvSpPr>
            <a:spLocks noChangeArrowheads="1"/>
          </p:cNvSpPr>
          <p:nvPr/>
        </p:nvSpPr>
        <p:spPr bwMode="auto">
          <a:xfrm>
            <a:off x="44958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12,4</a:t>
            </a:r>
            <a:endParaRPr lang="en-US" altLang="en-US" sz="2400">
              <a:latin typeface="Arial" charset="0"/>
            </a:endParaRPr>
          </a:p>
        </p:txBody>
      </p:sp>
      <p:sp>
        <p:nvSpPr>
          <p:cNvPr id="26644" name="Oval 53"/>
          <p:cNvSpPr>
            <a:spLocks noChangeArrowheads="1"/>
          </p:cNvSpPr>
          <p:nvPr/>
        </p:nvSpPr>
        <p:spPr bwMode="auto">
          <a:xfrm>
            <a:off x="61722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12,5</a:t>
            </a:r>
            <a:endParaRPr lang="en-US" altLang="en-US" sz="2400">
              <a:latin typeface="Arial" charset="0"/>
            </a:endParaRPr>
          </a:p>
        </p:txBody>
      </p:sp>
      <p:sp>
        <p:nvSpPr>
          <p:cNvPr id="26645" name="Oval 54"/>
          <p:cNvSpPr>
            <a:spLocks noChangeArrowheads="1"/>
          </p:cNvSpPr>
          <p:nvPr/>
        </p:nvSpPr>
        <p:spPr bwMode="auto">
          <a:xfrm>
            <a:off x="3276600" y="5943600"/>
            <a:ext cx="1676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12,5,34</a:t>
            </a:r>
            <a:endParaRPr lang="en-US" altLang="en-US" sz="2400">
              <a:latin typeface="Arial" charset="0"/>
            </a:endParaRPr>
          </a:p>
        </p:txBody>
      </p:sp>
      <p:sp>
        <p:nvSpPr>
          <p:cNvPr id="26646" name="Oval 55"/>
          <p:cNvSpPr>
            <a:spLocks noChangeArrowheads="1"/>
          </p:cNvSpPr>
          <p:nvPr/>
        </p:nvSpPr>
        <p:spPr bwMode="auto">
          <a:xfrm>
            <a:off x="3200400" y="5913438"/>
            <a:ext cx="1830388" cy="606425"/>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sp>
        <p:nvSpPr>
          <p:cNvPr id="26647" name="AutoShape 70"/>
          <p:cNvSpPr>
            <a:spLocks noChangeArrowheads="1"/>
          </p:cNvSpPr>
          <p:nvPr/>
        </p:nvSpPr>
        <p:spPr bwMode="auto">
          <a:xfrm>
            <a:off x="685800" y="4724400"/>
            <a:ext cx="1601788" cy="730250"/>
          </a:xfrm>
          <a:prstGeom prst="wedgeRectCallout">
            <a:avLst>
              <a:gd name="adj1" fmla="val -35032"/>
              <a:gd name="adj2" fmla="val 113912"/>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t>There</a:t>
            </a:r>
            <a:r>
              <a:rPr lang="en-US" altLang="en-US" sz="2000">
                <a:latin typeface="Arial" charset="0"/>
              </a:rPr>
              <a:t>’</a:t>
            </a:r>
            <a:r>
              <a:rPr lang="en-US" altLang="en-US" sz="2000"/>
              <a:t>s a lot missing here!</a:t>
            </a:r>
            <a:endParaRPr lang="en-US" altLang="en-US" sz="2400"/>
          </a:p>
        </p:txBody>
      </p:sp>
      <p:pic>
        <p:nvPicPr>
          <p:cNvPr id="26648" name="Picture 71"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6900" y="58674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9" name="AutoShape 72"/>
          <p:cNvSpPr>
            <a:spLocks noChangeArrowheads="1"/>
          </p:cNvSpPr>
          <p:nvPr/>
        </p:nvSpPr>
        <p:spPr bwMode="auto">
          <a:xfrm>
            <a:off x="6400800" y="5638800"/>
            <a:ext cx="2514600" cy="663575"/>
          </a:xfrm>
          <a:prstGeom prst="wedgeRectCallout">
            <a:avLst>
              <a:gd name="adj1" fmla="val -47727"/>
              <a:gd name="adj2" fmla="val 83255"/>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t>How many states total in this kind of lock?</a:t>
            </a:r>
            <a:endParaRPr lang="en-US" altLang="en-US" sz="2400"/>
          </a:p>
        </p:txBody>
      </p:sp>
      <p:cxnSp>
        <p:nvCxnSpPr>
          <p:cNvPr id="26650" name="AutoShape 73"/>
          <p:cNvCxnSpPr>
            <a:cxnSpLocks noChangeShapeType="1"/>
            <a:stCxn id="26646" idx="2"/>
            <a:endCxn id="26630" idx="0"/>
          </p:cNvCxnSpPr>
          <p:nvPr/>
        </p:nvCxnSpPr>
        <p:spPr bwMode="auto">
          <a:xfrm rot="10800000" flipH="1">
            <a:off x="3200400" y="2057400"/>
            <a:ext cx="2476500" cy="4159250"/>
          </a:xfrm>
          <a:prstGeom prst="curvedConnector4">
            <a:avLst>
              <a:gd name="adj1" fmla="val -33144"/>
              <a:gd name="adj2" fmla="val 10549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51" name="Text Box 74"/>
          <p:cNvSpPr txBox="1">
            <a:spLocks noChangeArrowheads="1"/>
          </p:cNvSpPr>
          <p:nvPr/>
        </p:nvSpPr>
        <p:spPr bwMode="auto">
          <a:xfrm>
            <a:off x="2036763" y="1538288"/>
            <a:ext cx="167481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Open Door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3116263" y="1143000"/>
            <a:ext cx="5559425" cy="180975"/>
            <a:chOff x="295" y="1311"/>
            <a:chExt cx="5177" cy="114"/>
          </a:xfrm>
        </p:grpSpPr>
        <p:sp>
          <p:nvSpPr>
            <p:cNvPr id="2765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765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7651" name="Text Box 5"/>
          <p:cNvSpPr txBox="1">
            <a:spLocks noChangeArrowheads="1"/>
          </p:cNvSpPr>
          <p:nvPr/>
        </p:nvSpPr>
        <p:spPr bwMode="auto">
          <a:xfrm>
            <a:off x="3081338" y="263525"/>
            <a:ext cx="55721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 == </a:t>
            </a:r>
            <a:r>
              <a:rPr lang="en-US" altLang="en-US" sz="4400" dirty="0" err="1">
                <a:latin typeface="+mj-lt"/>
              </a:rPr>
              <a:t>FearSoMe</a:t>
            </a:r>
            <a:r>
              <a:rPr lang="en-US" altLang="en-US" sz="4400" dirty="0">
                <a:latin typeface="+mj-lt"/>
              </a:rPr>
              <a:t>?</a:t>
            </a:r>
          </a:p>
        </p:txBody>
      </p:sp>
      <p:pic>
        <p:nvPicPr>
          <p:cNvPr id="27652" name="Picture 44" descr="shambler"/>
          <p:cNvPicPr>
            <a:picLocks noChangeAspect="1" noChangeArrowheads="1"/>
          </p:cNvPicPr>
          <p:nvPr/>
        </p:nvPicPr>
        <p:blipFill>
          <a:blip r:embed="rId3">
            <a:extLst>
              <a:ext uri="{28A0092B-C50C-407E-A947-70E740481C1C}">
                <a14:useLocalDpi xmlns:a14="http://schemas.microsoft.com/office/drawing/2010/main" val="0"/>
              </a:ext>
            </a:extLst>
          </a:blip>
          <a:srcRect l="30399" t="20313" r="51263" b="20313"/>
          <a:stretch>
            <a:fillRect/>
          </a:stretch>
        </p:blipFill>
        <p:spPr bwMode="auto">
          <a:xfrm>
            <a:off x="114300" y="133350"/>
            <a:ext cx="2578100"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43" descr="FS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3075" y="3124200"/>
            <a:ext cx="7178675"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Text Box 45"/>
          <p:cNvSpPr txBox="1">
            <a:spLocks noChangeArrowheads="1"/>
          </p:cNvSpPr>
          <p:nvPr/>
        </p:nvSpPr>
        <p:spPr bwMode="auto">
          <a:xfrm>
            <a:off x="4010026" y="2100263"/>
            <a:ext cx="391477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dirty="0">
                <a:solidFill>
                  <a:srgbClr val="0900FF"/>
                </a:solidFill>
              </a:rPr>
              <a:t>The FSM controlling </a:t>
            </a:r>
            <a:r>
              <a:rPr lang="en-US" altLang="en-US" sz="2400" dirty="0" smtClean="0">
                <a:solidFill>
                  <a:srgbClr val="0900FF"/>
                </a:solidFill>
              </a:rPr>
              <a:t>Quake’s </a:t>
            </a:r>
            <a:r>
              <a:rPr lang="en-US" altLang="en-US" sz="2400" dirty="0" err="1" smtClean="0">
                <a:solidFill>
                  <a:srgbClr val="0900FF"/>
                </a:solidFill>
              </a:rPr>
              <a:t>Shambler</a:t>
            </a:r>
            <a:r>
              <a:rPr lang="en-US" altLang="en-US" sz="2400" dirty="0" smtClean="0">
                <a:solidFill>
                  <a:srgbClr val="0900FF"/>
                </a:solidFill>
              </a:rPr>
              <a:t> </a:t>
            </a:r>
            <a:r>
              <a:rPr lang="en-US" altLang="en-US" sz="2400" dirty="0">
                <a:solidFill>
                  <a:srgbClr val="0900FF"/>
                </a:solidFill>
              </a:rPr>
              <a:t>monsters…</a:t>
            </a:r>
          </a:p>
        </p:txBody>
      </p:sp>
      <p:pic>
        <p:nvPicPr>
          <p:cNvPr id="27655" name="Picture 61"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6" name="AutoShape 60"/>
          <p:cNvSpPr>
            <a:spLocks noChangeArrowheads="1"/>
          </p:cNvSpPr>
          <p:nvPr/>
        </p:nvSpPr>
        <p:spPr bwMode="auto">
          <a:xfrm>
            <a:off x="152400" y="4724400"/>
            <a:ext cx="1243013" cy="649288"/>
          </a:xfrm>
          <a:prstGeom prst="wedgeRectCallout">
            <a:avLst>
              <a:gd name="adj1" fmla="val -12708"/>
              <a:gd name="adj2" fmla="val 13679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I'm </a:t>
            </a:r>
            <a:r>
              <a:rPr lang="en-US" altLang="en-US" sz="1200" b="1" i="1">
                <a:latin typeface="Comic Sans MS" pitchFamily="66" charset="0"/>
              </a:rPr>
              <a:t>Quaking</a:t>
            </a:r>
            <a:r>
              <a:rPr lang="en-US" altLang="en-US" sz="1200">
                <a:latin typeface="Comic Sans MS" pitchFamily="66" charset="0"/>
              </a:rPr>
              <a:t> in my AstroBoots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smtClean="0">
                <a:latin typeface="+mj-lt"/>
              </a:rPr>
              <a:t>Elastic Collisions</a:t>
            </a:r>
            <a:endParaRPr lang="en-US" altLang="en-US" sz="4200" dirty="0">
              <a:latin typeface="+mj-lt"/>
            </a:endParaRPr>
          </a:p>
        </p:txBody>
      </p:sp>
      <p:sp>
        <p:nvSpPr>
          <p:cNvPr id="2" name="Oval 1"/>
          <p:cNvSpPr/>
          <p:nvPr/>
        </p:nvSpPr>
        <p:spPr bwMode="auto">
          <a:xfrm>
            <a:off x="2971800"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48200" y="3048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spTree>
    <p:extLst>
      <p:ext uri="{BB962C8B-B14F-4D97-AF65-F5344CB8AC3E}">
        <p14:creationId xmlns:p14="http://schemas.microsoft.com/office/powerpoint/2010/main" val="40755032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fill="hold" grpId="0" nodeType="clickEffect">
                                  <p:stCondLst>
                                    <p:cond delay="0"/>
                                  </p:stCondLst>
                                  <p:childTnLst>
                                    <p:animMotion origin="layout" path="M -3.33333E-6 -4.44444E-6 L 0.14167 -4.44444E-6 " pathEditMode="relative" rAng="0" ptsTypes="AA">
                                      <p:cBhvr>
                                        <p:cTn id="6" dur="1000" fill="hold"/>
                                        <p:tgtEl>
                                          <p:spTgt spid="2"/>
                                        </p:tgtEl>
                                        <p:attrNameLst>
                                          <p:attrName>ppt_x</p:attrName>
                                          <p:attrName>ppt_y</p:attrName>
                                        </p:attrNameLst>
                                      </p:cBhvr>
                                      <p:rCtr x="7083" y="0"/>
                                    </p:animMotion>
                                  </p:childTnLst>
                                </p:cTn>
                              </p:par>
                            </p:childTnLst>
                          </p:cTn>
                        </p:par>
                        <p:par>
                          <p:cTn id="7" fill="hold">
                            <p:stCondLst>
                              <p:cond delay="1000"/>
                            </p:stCondLst>
                            <p:childTnLst>
                              <p:par>
                                <p:cTn id="8" presetID="42" presetClass="path" presetSubtype="0" fill="hold" grpId="0" nodeType="afterEffect">
                                  <p:stCondLst>
                                    <p:cond delay="0"/>
                                  </p:stCondLst>
                                  <p:childTnLst>
                                    <p:animMotion origin="layout" path="M 3.33333E-6 3.81679E-7 L 0.525 -0.3109 " pathEditMode="relative" rAng="0" ptsTypes="AA">
                                      <p:cBhvr>
                                        <p:cTn id="9" dur="2000" fill="hold"/>
                                        <p:tgtEl>
                                          <p:spTgt spid="20"/>
                                        </p:tgtEl>
                                        <p:attrNameLst>
                                          <p:attrName>ppt_x</p:attrName>
                                          <p:attrName>ppt_y</p:attrName>
                                        </p:attrNameLst>
                                      </p:cBhvr>
                                      <p:rCtr x="26250" y="-15545"/>
                                    </p:animMotion>
                                  </p:childTnLst>
                                </p:cTn>
                              </p:par>
                              <p:par>
                                <p:cTn id="10" presetID="42" presetClass="path" presetSubtype="0" fill="hold" grpId="1" nodeType="withEffect">
                                  <p:stCondLst>
                                    <p:cond delay="0"/>
                                  </p:stCondLst>
                                  <p:childTnLst>
                                    <p:animMotion origin="layout" path="M 0.14167 3.3796E-6 L 0.31667 0.51075 " pathEditMode="relative" rAng="0" ptsTypes="AA">
                                      <p:cBhvr>
                                        <p:cTn id="11" dur="3000" fill="hold"/>
                                        <p:tgtEl>
                                          <p:spTgt spid="2"/>
                                        </p:tgtEl>
                                        <p:attrNameLst>
                                          <p:attrName>ppt_x</p:attrName>
                                          <p:attrName>ppt_y</p:attrName>
                                        </p:attrNameLst>
                                      </p:cBhvr>
                                      <p:rCtr x="8750" y="2553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smtClean="0">
                <a:latin typeface="+mj-lt"/>
              </a:rPr>
              <a:t>Elastic Collisions</a:t>
            </a:r>
            <a:endParaRPr lang="en-US" altLang="en-US" sz="4200" dirty="0">
              <a:latin typeface="+mj-lt"/>
            </a:endParaRPr>
          </a:p>
        </p:txBody>
      </p:sp>
      <p:sp>
        <p:nvSpPr>
          <p:cNvPr id="2" name="Oval 1"/>
          <p:cNvSpPr/>
          <p:nvPr/>
        </p:nvSpPr>
        <p:spPr bwMode="auto">
          <a:xfrm>
            <a:off x="4099034"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06160" y="3048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cxnSp>
        <p:nvCxnSpPr>
          <p:cNvPr id="4" name="Straight Arrow Connector 3"/>
          <p:cNvCxnSpPr/>
          <p:nvPr/>
        </p:nvCxnSpPr>
        <p:spPr bwMode="auto">
          <a:xfrm>
            <a:off x="4403834" y="3733800"/>
            <a:ext cx="1463566" cy="0"/>
          </a:xfrm>
          <a:prstGeom prst="straightConnector1">
            <a:avLst/>
          </a:prstGeom>
          <a:noFill/>
          <a:ln w="254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2754710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smtClean="0">
                <a:latin typeface="+mj-lt"/>
              </a:rPr>
              <a:t>Elastic Collisions</a:t>
            </a:r>
            <a:endParaRPr lang="en-US" altLang="en-US" sz="4200" dirty="0">
              <a:latin typeface="+mj-lt"/>
            </a:endParaRPr>
          </a:p>
        </p:txBody>
      </p:sp>
      <p:sp>
        <p:nvSpPr>
          <p:cNvPr id="2" name="Oval 1"/>
          <p:cNvSpPr/>
          <p:nvPr/>
        </p:nvSpPr>
        <p:spPr bwMode="auto">
          <a:xfrm>
            <a:off x="4099034"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06160" y="3048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ＭＳ Ｐゴシック" pitchFamily="-80" charset="-128"/>
            </a:endParaRPr>
          </a:p>
        </p:txBody>
      </p:sp>
      <p:cxnSp>
        <p:nvCxnSpPr>
          <p:cNvPr id="4" name="Straight Arrow Connector 3"/>
          <p:cNvCxnSpPr/>
          <p:nvPr/>
        </p:nvCxnSpPr>
        <p:spPr bwMode="auto">
          <a:xfrm>
            <a:off x="4403834" y="3733800"/>
            <a:ext cx="1463566" cy="0"/>
          </a:xfrm>
          <a:prstGeom prst="straightConnector1">
            <a:avLst/>
          </a:prstGeom>
          <a:noFill/>
          <a:ln w="25400" cap="flat" cmpd="sng" algn="ctr">
            <a:solidFill>
              <a:schemeClr val="bg2">
                <a:lumMod val="60000"/>
                <a:lumOff val="40000"/>
              </a:schemeClr>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 name="Straight Arrow Connector 8"/>
          <p:cNvCxnSpPr/>
          <p:nvPr/>
        </p:nvCxnSpPr>
        <p:spPr bwMode="auto">
          <a:xfrm flipV="1">
            <a:off x="4385213" y="3048000"/>
            <a:ext cx="965054" cy="685800"/>
          </a:xfrm>
          <a:prstGeom prst="straightConnector1">
            <a:avLst/>
          </a:prstGeom>
          <a:noFill/>
          <a:ln w="254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 name="Straight Arrow Connector 11"/>
          <p:cNvCxnSpPr/>
          <p:nvPr/>
        </p:nvCxnSpPr>
        <p:spPr bwMode="auto">
          <a:xfrm>
            <a:off x="4420316" y="3733800"/>
            <a:ext cx="562901" cy="685800"/>
          </a:xfrm>
          <a:prstGeom prst="straightConnector1">
            <a:avLst/>
          </a:prstGeom>
          <a:noFill/>
          <a:ln w="254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Straight Arrow Connector 13"/>
          <p:cNvCxnSpPr/>
          <p:nvPr/>
        </p:nvCxnSpPr>
        <p:spPr bwMode="auto">
          <a:xfrm flipH="1">
            <a:off x="4983217" y="3733800"/>
            <a:ext cx="884184" cy="685800"/>
          </a:xfrm>
          <a:prstGeom prst="straightConnector1">
            <a:avLst/>
          </a:prstGeom>
          <a:noFill/>
          <a:ln w="25400" cap="flat" cmpd="sng" algn="ctr">
            <a:solidFill>
              <a:schemeClr val="tx1"/>
            </a:solidFill>
            <a:prstDash val="dash"/>
            <a:round/>
            <a:headEnd type="none" w="med" len="med"/>
            <a:tailEnd type="non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Straight Arrow Connector 16"/>
          <p:cNvCxnSpPr/>
          <p:nvPr/>
        </p:nvCxnSpPr>
        <p:spPr bwMode="auto">
          <a:xfrm>
            <a:off x="5348124" y="3086100"/>
            <a:ext cx="519276" cy="647700"/>
          </a:xfrm>
          <a:prstGeom prst="straightConnector1">
            <a:avLst/>
          </a:prstGeom>
          <a:noFill/>
          <a:ln w="25400" cap="flat" cmpd="sng" algn="ctr">
            <a:solidFill>
              <a:schemeClr val="tx1"/>
            </a:solidFill>
            <a:prstDash val="dash"/>
            <a:round/>
            <a:headEnd type="none" w="med" len="med"/>
            <a:tailEnd type="non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10145964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smtClean="0">
                <a:latin typeface="+mj-lt"/>
              </a:rPr>
              <a:t>Homework 12</a:t>
            </a:r>
            <a:endParaRPr lang="en-US" altLang="en-US" sz="4200" dirty="0">
              <a:latin typeface="+mj-lt"/>
            </a:endParaRPr>
          </a:p>
        </p:txBody>
      </p:sp>
      <p:sp>
        <p:nvSpPr>
          <p:cNvPr id="3" name="TextBox 2"/>
          <p:cNvSpPr txBox="1"/>
          <p:nvPr/>
        </p:nvSpPr>
        <p:spPr>
          <a:xfrm>
            <a:off x="533400" y="1828800"/>
            <a:ext cx="8218488" cy="3539430"/>
          </a:xfrm>
          <a:prstGeom prst="rect">
            <a:avLst/>
          </a:prstGeom>
          <a:noFill/>
        </p:spPr>
        <p:txBody>
          <a:bodyPr wrap="square" rtlCol="0">
            <a:spAutoFit/>
          </a:bodyPr>
          <a:lstStyle/>
          <a:p>
            <a:pPr marL="342900" indent="-342900" algn="l">
              <a:buFont typeface="Arial" panose="020B0604020202020204" pitchFamily="34" charset="0"/>
              <a:buChar char="•"/>
            </a:pPr>
            <a:r>
              <a:rPr lang="en-US" sz="3200" dirty="0" smtClean="0">
                <a:latin typeface="+mn-lt"/>
              </a:rPr>
              <a:t>Building finite-state machines</a:t>
            </a:r>
          </a:p>
          <a:p>
            <a:pPr marL="800100" lvl="1" indent="-342900" algn="l">
              <a:buFont typeface="Arial" panose="020B0604020202020204" pitchFamily="34" charset="0"/>
              <a:buChar char="•"/>
            </a:pPr>
            <a:r>
              <a:rPr lang="en-US" sz="3200" dirty="0" smtClean="0">
                <a:latin typeface="+mn-lt"/>
              </a:rPr>
              <a:t>Mathematical foundations of CS</a:t>
            </a:r>
          </a:p>
          <a:p>
            <a:pPr marL="342900" indent="-342900" algn="l">
              <a:buFont typeface="Arial" panose="020B0604020202020204" pitchFamily="34" charset="0"/>
              <a:buChar char="•"/>
            </a:pPr>
            <a:endParaRPr lang="en-US" sz="3200" dirty="0">
              <a:latin typeface="+mn-lt"/>
            </a:endParaRPr>
          </a:p>
          <a:p>
            <a:pPr marL="342900" indent="-342900" algn="l">
              <a:buFont typeface="Arial" panose="020B0604020202020204" pitchFamily="34" charset="0"/>
              <a:buChar char="•"/>
            </a:pPr>
            <a:r>
              <a:rPr lang="en-US" sz="3200" dirty="0" smtClean="0">
                <a:latin typeface="+mn-lt"/>
              </a:rPr>
              <a:t>Project milestone (“progress report”)</a:t>
            </a:r>
            <a:endParaRPr lang="en-US" sz="3200" dirty="0">
              <a:latin typeface="+mn-lt"/>
            </a:endParaRPr>
          </a:p>
          <a:p>
            <a:pPr marL="285750" indent="-285750" algn="l">
              <a:buFont typeface="Arial" panose="020B0604020202020204" pitchFamily="34" charset="0"/>
              <a:buChar char="•"/>
            </a:pPr>
            <a:endParaRPr lang="en-US" sz="3200" dirty="0">
              <a:latin typeface="+mn-lt"/>
            </a:endParaRPr>
          </a:p>
        </p:txBody>
      </p:sp>
    </p:spTree>
    <p:extLst>
      <p:ext uri="{BB962C8B-B14F-4D97-AF65-F5344CB8AC3E}">
        <p14:creationId xmlns:p14="http://schemas.microsoft.com/office/powerpoint/2010/main" val="3389225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smtClean="0">
                <a:latin typeface="+mj-lt"/>
              </a:rPr>
              <a:t>Labs in Weeks 12-13</a:t>
            </a:r>
            <a:endParaRPr lang="en-US" altLang="en-US" sz="4200" dirty="0">
              <a:latin typeface="+mj-lt"/>
            </a:endParaRPr>
          </a:p>
        </p:txBody>
      </p:sp>
      <p:sp>
        <p:nvSpPr>
          <p:cNvPr id="3" name="TextBox 2"/>
          <p:cNvSpPr txBox="1"/>
          <p:nvPr/>
        </p:nvSpPr>
        <p:spPr>
          <a:xfrm>
            <a:off x="533400" y="1828800"/>
            <a:ext cx="8218488" cy="4585871"/>
          </a:xfrm>
          <a:prstGeom prst="rect">
            <a:avLst/>
          </a:prstGeom>
          <a:noFill/>
        </p:spPr>
        <p:txBody>
          <a:bodyPr wrap="square" rtlCol="0">
            <a:spAutoFit/>
          </a:bodyPr>
          <a:lstStyle/>
          <a:p>
            <a:pPr marL="342900" indent="-342900" algn="l">
              <a:buFont typeface="Arial" panose="020B0604020202020204" pitchFamily="34" charset="0"/>
              <a:buChar char="•"/>
            </a:pPr>
            <a:r>
              <a:rPr lang="en-US" sz="3200" dirty="0" smtClean="0">
                <a:latin typeface="+mn-lt"/>
              </a:rPr>
              <a:t>Tue and Wed, 2:45 PM and 6 PM</a:t>
            </a:r>
          </a:p>
          <a:p>
            <a:pPr marL="342900" indent="-342900" algn="l">
              <a:buFont typeface="Arial" panose="020B0604020202020204" pitchFamily="34" charset="0"/>
              <a:buChar char="•"/>
            </a:pPr>
            <a:r>
              <a:rPr lang="en-US" sz="3200" dirty="0" smtClean="0">
                <a:latin typeface="+mn-lt"/>
              </a:rPr>
              <a:t>Entirely optional</a:t>
            </a:r>
          </a:p>
          <a:p>
            <a:pPr marL="800100" lvl="1" indent="-342900" algn="l">
              <a:buFont typeface="Arial" panose="020B0604020202020204" pitchFamily="34" charset="0"/>
              <a:buChar char="•"/>
            </a:pPr>
            <a:r>
              <a:rPr lang="en-US" sz="3200" dirty="0" smtClean="0">
                <a:latin typeface="+mn-lt"/>
              </a:rPr>
              <a:t>Work on FSMs (</a:t>
            </a:r>
            <a:r>
              <a:rPr lang="en-US" sz="3200" dirty="0" err="1" smtClean="0">
                <a:latin typeface="+mn-lt"/>
              </a:rPr>
              <a:t>HW</a:t>
            </a:r>
            <a:r>
              <a:rPr lang="en-US" sz="3200" dirty="0" smtClean="0">
                <a:latin typeface="+mn-lt"/>
              </a:rPr>
              <a:t> 12)</a:t>
            </a:r>
          </a:p>
          <a:p>
            <a:pPr marL="800100" lvl="1" indent="-342900" algn="l">
              <a:buFont typeface="Arial" panose="020B0604020202020204" pitchFamily="34" charset="0"/>
              <a:buChar char="•"/>
            </a:pPr>
            <a:r>
              <a:rPr lang="en-US" sz="3200" dirty="0" smtClean="0">
                <a:latin typeface="+mn-lt"/>
              </a:rPr>
              <a:t>Work on final project milestone</a:t>
            </a:r>
          </a:p>
          <a:p>
            <a:pPr marL="342900" indent="-342900" algn="l">
              <a:buFont typeface="Arial" panose="020B0604020202020204" pitchFamily="34" charset="0"/>
              <a:buChar char="•"/>
            </a:pPr>
            <a:r>
              <a:rPr lang="en-US" sz="3200" dirty="0" smtClean="0">
                <a:latin typeface="+mn-lt"/>
              </a:rPr>
              <a:t>Note: you won’t get quick feedback on milestone, so </a:t>
            </a:r>
            <a:r>
              <a:rPr lang="en-US" sz="3200" b="1" i="1" dirty="0" smtClean="0">
                <a:latin typeface="+mn-lt"/>
              </a:rPr>
              <a:t>join us for lab!</a:t>
            </a:r>
            <a:endParaRPr lang="en-US" sz="3200" dirty="0">
              <a:latin typeface="+mn-lt"/>
            </a:endParaRPr>
          </a:p>
          <a:p>
            <a:pPr marL="285750" indent="-285750" algn="l">
              <a:buFont typeface="Arial" panose="020B0604020202020204" pitchFamily="34" charset="0"/>
              <a:buChar char="•"/>
            </a:pPr>
            <a:endParaRPr lang="en-US" sz="2400" dirty="0">
              <a:latin typeface="+mn-lt"/>
            </a:endParaRPr>
          </a:p>
        </p:txBody>
      </p:sp>
    </p:spTree>
    <p:extLst>
      <p:ext uri="{BB962C8B-B14F-4D97-AF65-F5344CB8AC3E}">
        <p14:creationId xmlns:p14="http://schemas.microsoft.com/office/powerpoint/2010/main" val="1548283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State?</a:t>
            </a:r>
          </a:p>
        </p:txBody>
      </p:sp>
      <p:sp>
        <p:nvSpPr>
          <p:cNvPr id="4100" name="Rectangle 9"/>
          <p:cNvSpPr>
            <a:spLocks noChangeArrowheads="1"/>
          </p:cNvSpPr>
          <p:nvPr/>
        </p:nvSpPr>
        <p:spPr bwMode="auto">
          <a:xfrm>
            <a:off x="815975" y="1617663"/>
            <a:ext cx="7920038"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a:t>The </a:t>
            </a:r>
            <a:r>
              <a:rPr lang="en-US" altLang="en-US" sz="3200" b="1" i="1"/>
              <a:t>state</a:t>
            </a:r>
            <a:r>
              <a:rPr lang="en-US" altLang="en-US" sz="3200"/>
              <a:t> of a computation (or computer) is </a:t>
            </a:r>
          </a:p>
        </p:txBody>
      </p:sp>
      <p:sp>
        <p:nvSpPr>
          <p:cNvPr id="4101" name="Rectangle 17"/>
          <p:cNvSpPr>
            <a:spLocks noChangeArrowheads="1"/>
          </p:cNvSpPr>
          <p:nvPr/>
        </p:nvSpPr>
        <p:spPr bwMode="auto">
          <a:xfrm>
            <a:off x="1587500" y="2459038"/>
            <a:ext cx="5541963" cy="10763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3200" b="1" i="1"/>
              <a:t>all the internal information </a:t>
            </a:r>
            <a:r>
              <a:rPr lang="en-US" altLang="en-US" sz="3200"/>
              <a:t>needed to take the next step</a:t>
            </a:r>
          </a:p>
        </p:txBody>
      </p:sp>
      <p:sp>
        <p:nvSpPr>
          <p:cNvPr id="4102" name="Text Box 18"/>
          <p:cNvSpPr txBox="1">
            <a:spLocks noChangeArrowheads="1"/>
          </p:cNvSpPr>
          <p:nvPr/>
        </p:nvSpPr>
        <p:spPr bwMode="auto">
          <a:xfrm>
            <a:off x="1828800" y="4038600"/>
            <a:ext cx="7086600" cy="57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b="1">
                <a:solidFill>
                  <a:srgbClr val="890B13"/>
                </a:solidFill>
                <a:latin typeface="Courier New" pitchFamily="49" charset="0"/>
              </a:rPr>
              <a:t>0   NEWx  -&gt;   S    1</a:t>
            </a:r>
            <a:endParaRPr lang="en-US" altLang="en-US" sz="3200" b="1">
              <a:solidFill>
                <a:srgbClr val="0900FF"/>
              </a:solidFill>
              <a:latin typeface="Courier New" pitchFamily="49" charset="0"/>
            </a:endParaRPr>
          </a:p>
        </p:txBody>
      </p:sp>
      <p:sp>
        <p:nvSpPr>
          <p:cNvPr id="4103" name="Line 19"/>
          <p:cNvSpPr>
            <a:spLocks noChangeShapeType="1"/>
          </p:cNvSpPr>
          <p:nvPr/>
        </p:nvSpPr>
        <p:spPr bwMode="auto">
          <a:xfrm flipV="1">
            <a:off x="2033588" y="4713288"/>
            <a:ext cx="0" cy="685800"/>
          </a:xfrm>
          <a:prstGeom prst="line">
            <a:avLst/>
          </a:prstGeom>
          <a:noFill/>
          <a:ln w="9525">
            <a:solidFill>
              <a:srgbClr val="09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4" name="Line 20"/>
          <p:cNvSpPr>
            <a:spLocks noChangeShapeType="1"/>
          </p:cNvSpPr>
          <p:nvPr/>
        </p:nvSpPr>
        <p:spPr bwMode="auto">
          <a:xfrm flipV="1">
            <a:off x="6950075" y="4713288"/>
            <a:ext cx="0" cy="685800"/>
          </a:xfrm>
          <a:prstGeom prst="line">
            <a:avLst/>
          </a:prstGeom>
          <a:noFill/>
          <a:ln w="9525">
            <a:solidFill>
              <a:srgbClr val="09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5" name="Text Box 21"/>
          <p:cNvSpPr txBox="1">
            <a:spLocks noChangeArrowheads="1"/>
          </p:cNvSpPr>
          <p:nvPr/>
        </p:nvSpPr>
        <p:spPr bwMode="auto">
          <a:xfrm>
            <a:off x="1406525" y="5454650"/>
            <a:ext cx="1243013"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solidFill>
                  <a:srgbClr val="0900FF"/>
                </a:solidFill>
              </a:rPr>
              <a:t>previous state</a:t>
            </a:r>
          </a:p>
        </p:txBody>
      </p:sp>
      <p:sp>
        <p:nvSpPr>
          <p:cNvPr id="4106" name="Text Box 22"/>
          <p:cNvSpPr txBox="1">
            <a:spLocks noChangeArrowheads="1"/>
          </p:cNvSpPr>
          <p:nvPr/>
        </p:nvSpPr>
        <p:spPr bwMode="auto">
          <a:xfrm>
            <a:off x="6410325" y="5445125"/>
            <a:ext cx="1049338"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solidFill>
                  <a:srgbClr val="0900FF"/>
                </a:solidFill>
              </a:rPr>
              <a:t>next state</a:t>
            </a:r>
          </a:p>
        </p:txBody>
      </p:sp>
      <p:sp>
        <p:nvSpPr>
          <p:cNvPr id="4107" name="Line 23"/>
          <p:cNvSpPr>
            <a:spLocks noChangeShapeType="1"/>
          </p:cNvSpPr>
          <p:nvPr/>
        </p:nvSpPr>
        <p:spPr bwMode="auto">
          <a:xfrm flipH="1" flipV="1">
            <a:off x="3362325" y="4549775"/>
            <a:ext cx="403225" cy="10223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8" name="Line 24"/>
          <p:cNvSpPr>
            <a:spLocks noChangeShapeType="1"/>
          </p:cNvSpPr>
          <p:nvPr/>
        </p:nvSpPr>
        <p:spPr bwMode="auto">
          <a:xfrm flipV="1">
            <a:off x="5238750" y="4549775"/>
            <a:ext cx="41275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9" name="Text Box 25"/>
          <p:cNvSpPr txBox="1">
            <a:spLocks noChangeArrowheads="1"/>
          </p:cNvSpPr>
          <p:nvPr/>
        </p:nvSpPr>
        <p:spPr bwMode="auto">
          <a:xfrm>
            <a:off x="4722813" y="5675313"/>
            <a:ext cx="1049337" cy="96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t>literal next step</a:t>
            </a:r>
          </a:p>
        </p:txBody>
      </p:sp>
      <p:sp>
        <p:nvSpPr>
          <p:cNvPr id="4110" name="Text Box 26"/>
          <p:cNvSpPr txBox="1">
            <a:spLocks noChangeArrowheads="1"/>
          </p:cNvSpPr>
          <p:nvPr/>
        </p:nvSpPr>
        <p:spPr bwMode="auto">
          <a:xfrm>
            <a:off x="3148013" y="5676900"/>
            <a:ext cx="1233487" cy="96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t>external input data</a:t>
            </a:r>
          </a:p>
        </p:txBody>
      </p:sp>
      <p:pic>
        <p:nvPicPr>
          <p:cNvPr id="4111" name="Picture 4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2" name="AutoShape 48"/>
          <p:cNvSpPr>
            <a:spLocks noChangeArrowheads="1"/>
          </p:cNvSpPr>
          <p:nvPr/>
        </p:nvSpPr>
        <p:spPr bwMode="auto">
          <a:xfrm>
            <a:off x="7162800" y="4343400"/>
            <a:ext cx="1752600" cy="914400"/>
          </a:xfrm>
          <a:prstGeom prst="wedgeRectCallout">
            <a:avLst>
              <a:gd name="adj1" fmla="val 16574"/>
              <a:gd name="adj2" fmla="val 92884"/>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t>Do I need parental permission to enter a new state?</a:t>
            </a:r>
          </a:p>
        </p:txBody>
      </p:sp>
    </p:spTree>
    <p:extLst>
      <p:ext uri="{BB962C8B-B14F-4D97-AF65-F5344CB8AC3E}">
        <p14:creationId xmlns:p14="http://schemas.microsoft.com/office/powerpoint/2010/main" val="2589301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7102</TotalTime>
  <Words>1661</Words>
  <Application>Microsoft Office PowerPoint</Application>
  <PresentationFormat>On-screen Show (4:3)</PresentationFormat>
  <Paragraphs>457</Paragraphs>
  <Slides>37</Slides>
  <Notes>37</Notes>
  <HiddenSlides>4</HiddenSlides>
  <MMClips>0</MMClips>
  <ScaleCrop>false</ScaleCrop>
  <HeadingPairs>
    <vt:vector size="6" baseType="variant">
      <vt:variant>
        <vt:lpstr>Theme</vt:lpstr>
      </vt:variant>
      <vt:variant>
        <vt:i4>1</vt:i4>
      </vt:variant>
      <vt:variant>
        <vt:lpstr>Slide Titles</vt:lpstr>
      </vt:variant>
      <vt:variant>
        <vt:i4>37</vt:i4>
      </vt:variant>
      <vt:variant>
        <vt:lpstr>Custom Shows</vt:lpstr>
      </vt:variant>
      <vt:variant>
        <vt:i4>2</vt:i4>
      </vt:variant>
    </vt:vector>
  </HeadingPairs>
  <TitlesOfParts>
    <vt:vector size="40" baseType="lpstr">
      <vt:lpstr>Blank Presentation</vt:lpstr>
      <vt:lpstr>CS 5 Not-Quite-Daily News</vt:lpstr>
      <vt:lpstr>Real Headlines (Why AI Is Hard)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Computer == State Machine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Alien’s Life Advice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screen</vt:lpstr>
      <vt:lpstr>For printing</vt:lpstr>
    </vt:vector>
  </TitlesOfParts>
  <Company>Harvey Mudd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cp:lastModifiedBy>Geoff Kuenning</cp:lastModifiedBy>
  <cp:revision>191</cp:revision>
  <cp:lastPrinted>2016-11-28T00:45:37Z</cp:lastPrinted>
  <dcterms:modified xsi:type="dcterms:W3CDTF">2016-11-28T00:56:24Z</dcterms:modified>
</cp:coreProperties>
</file>