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3.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448" r:id="rId2"/>
    <p:sldId id="503" r:id="rId3"/>
    <p:sldId id="504" r:id="rId4"/>
    <p:sldId id="505" r:id="rId5"/>
    <p:sldId id="506" r:id="rId6"/>
    <p:sldId id="507" r:id="rId7"/>
    <p:sldId id="708" r:id="rId8"/>
    <p:sldId id="533" r:id="rId9"/>
    <p:sldId id="518" r:id="rId10"/>
    <p:sldId id="605" r:id="rId11"/>
    <p:sldId id="713" r:id="rId12"/>
    <p:sldId id="645" r:id="rId13"/>
    <p:sldId id="563" r:id="rId14"/>
    <p:sldId id="554" r:id="rId15"/>
    <p:sldId id="732" r:id="rId16"/>
    <p:sldId id="555" r:id="rId17"/>
    <p:sldId id="707" r:id="rId18"/>
    <p:sldId id="630" r:id="rId19"/>
    <p:sldId id="631" r:id="rId20"/>
    <p:sldId id="632" r:id="rId21"/>
    <p:sldId id="633" r:id="rId22"/>
    <p:sldId id="733" r:id="rId23"/>
    <p:sldId id="734" r:id="rId24"/>
    <p:sldId id="735" r:id="rId25"/>
    <p:sldId id="736" r:id="rId26"/>
    <p:sldId id="738" r:id="rId27"/>
    <p:sldId id="687" r:id="rId28"/>
    <p:sldId id="690" r:id="rId29"/>
    <p:sldId id="692" r:id="rId30"/>
    <p:sldId id="694" r:id="rId31"/>
    <p:sldId id="695" r:id="rId32"/>
    <p:sldId id="737" r:id="rId33"/>
    <p:sldId id="697" r:id="rId34"/>
    <p:sldId id="698" r:id="rId35"/>
    <p:sldId id="699" r:id="rId36"/>
    <p:sldId id="676" r:id="rId37"/>
    <p:sldId id="730" r:id="rId38"/>
    <p:sldId id="682" r:id="rId39"/>
    <p:sldId id="678" r:id="rId40"/>
    <p:sldId id="731" r:id="rId41"/>
    <p:sldId id="728" r:id="rId42"/>
    <p:sldId id="683" r:id="rId43"/>
    <p:sldId id="684" r:id="rId44"/>
    <p:sldId id="729" r:id="rId45"/>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Lst>
    </p:custShow>
    <p:custShow name="For printing" id="1">
      <p:sldLst>
        <p:sld r:id="rId2"/>
        <p:sld r:id="rId3"/>
        <p:sld r:id="rId4"/>
        <p:sld r:id="rId5"/>
        <p:sld r:id="rId6"/>
        <p:sld r:id="rId7"/>
        <p:sld r:id="rId10"/>
        <p:sld r:id="rId11"/>
        <p:sld r:id="rId13"/>
        <p:sld r:id="rId14"/>
        <p:sld r:id="rId15"/>
        <p:sld r:id="rId16"/>
        <p:sld r:id="rId17"/>
        <p:sld r:id="rId19"/>
        <p:sld r:id="rId20"/>
        <p:sld r:id="rId21"/>
        <p:sld r:id="rId22"/>
        <p:sld r:id="rId23"/>
        <p:sld r:id="rId26"/>
        <p:sld r:id="rId27"/>
        <p:sld r:id="rId28"/>
        <p:sld r:id="rId29"/>
        <p:sld r:id="rId30"/>
        <p:sld r:id="rId31"/>
        <p:sld r:id="rId32"/>
        <p:sld r:id="rId33"/>
        <p:sld r:id="rId34"/>
        <p:sld r:id="rId35"/>
        <p:sld r:id="rId36"/>
        <p:sld r:id="rId37"/>
        <p:sld r:id="rId38"/>
        <p:sld r:id="rId39"/>
        <p:sld r:id="rId40"/>
        <p:sld r:id="rId41"/>
        <p:sld r:id="rId42"/>
        <p:sld r:id="rId43"/>
        <p:sld r:id="rId44"/>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1pPr>
    <a:lvl2pPr marL="4572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2pPr>
    <a:lvl3pPr marL="9144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3pPr>
    <a:lvl4pPr marL="13716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4pPr>
    <a:lvl5pPr marL="18288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0FF"/>
    <a:srgbClr val="FF9900"/>
    <a:srgbClr val="F3020A"/>
    <a:srgbClr val="06A407"/>
    <a:srgbClr val="72520A"/>
    <a:srgbClr val="E3E05C"/>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2119" autoAdjust="0"/>
  </p:normalViewPr>
  <p:slideViewPr>
    <p:cSldViewPr>
      <p:cViewPr varScale="1">
        <p:scale>
          <a:sx n="63" d="100"/>
          <a:sy n="63" d="100"/>
        </p:scale>
        <p:origin x="6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fld id="{1687CD92-2665-4181-B2BD-725A8F2DDCD9}" type="slidenum">
              <a:rPr lang="en-US"/>
              <a:pPr>
                <a:defRPr/>
              </a:pPr>
              <a:t>‹#›</a:t>
            </a:fld>
            <a:endParaRPr lang="en-US"/>
          </a:p>
        </p:txBody>
      </p:sp>
    </p:spTree>
    <p:extLst>
      <p:ext uri="{BB962C8B-B14F-4D97-AF65-F5344CB8AC3E}">
        <p14:creationId xmlns:p14="http://schemas.microsoft.com/office/powerpoint/2010/main" val="5734508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1-22T12:28:01.891"/>
    </inkml:context>
    <inkml:brush xml:id="br0">
      <inkml:brushProperty name="width" value="0.05292" units="cm"/>
      <inkml:brushProperty name="height" value="0.05292" units="cm"/>
      <inkml:brushProperty name="color" value="#FF0000"/>
    </inkml:brush>
  </inkml:definitions>
  <inkml:trace contextRef="#ctx0" brushRef="#br0">13742 13072 0,'0'0'0,"0"-25"94,0 0-78,0 1-1,0-1 1,0 0 0,25 0-1,-1 0 1,1 1 0,0-1-1,0 0 1,0 25-1,-1 0 1,-24-25 265,0 0-265,0 1 0,0-1-1,0 0 141,0 0-140,25 0-16,-25 1 31,25-26-31,25 25 16,-26 0-16,1 1 16,0-1-1,0 0-15,0 25 16,-1-25-1,1 0 1,0 1-16,0 24 16,0 0-1,-1 0 1,1 0 0,0 0-1,0 0 1,0 0-16,-50 0 140,0 0-140,0 0 16,0 0 0</inkml:trace>
  <inkml:trace contextRef="#ctx0" brushRef="#br0" timeOffset="871.78">6276 12353 0,'0'0'0,"24"-25"78,-24 50 110,25 0-173,0-1-15</inkml:trace>
  <inkml:trace contextRef="#ctx0" brushRef="#br0" timeOffset="2826.45">6747 11658 0,'0'0'0,"0"25"218,-25 0-218,25 24 16,-25 1-16,25 0 16,-25-1-16,25-24 15,0 0-15,0 0 0,0-1 16,0 1 15,0 0-31,25 0 31,0 0-31,0-1 16,0 1 15,-1-25-31,1 0 16</inkml:trace>
  <inkml:trace contextRef="#ctx0" brushRef="#br0" timeOffset="3196.5">7193 11658 0,'0'0'0,"-24"0"63,-1 25-48,0 0-15,-25 49 16,26 1-16,-1-26 16,0 1-16,0-1 15,-24 51 1,-1 49-16,25-25 16,0-50-16,0 0 15,25-24 1,0 0-16</inkml:trace>
  <inkml:trace contextRef="#ctx0" brushRef="#br0" timeOffset="3813.99">7491 11658 0,'0'0'0,"-25"0"62,0 0-46,25 50 109,0 24-125,0 1 16,0-26-16,-24 1 31,24-25-31,-25-1 15,0 26-15,25-25 16,0 0 0,0-1 15,0 1-31,25-25 16,0 25-16,-1 0 15,1 25-15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1-22T12:45:35.847"/>
    </inkml:context>
    <inkml:brush xml:id="br0">
      <inkml:brushProperty name="width" value="0.05292" units="cm"/>
      <inkml:brushProperty name="height" value="0.05292" units="cm"/>
      <inkml:brushProperty name="color" value="#FF0000"/>
    </inkml:brush>
  </inkml:definitions>
  <inkml:trace contextRef="#ctx0" brushRef="#br0">17661 5457 0,'0'0'0,"-25"0"78,0 0-62,1-25-16,-1 0 16,-25 1-1,0-1-15,1 25 0,-26 25 16,1-25-16,-25 24 16,0 1-16,-1 50 15,1 24 1,0 0-16,49-25 15,1-24-15,24-25 16,25 25-16,-25-26 16,25 1-16,25 25 15,0-25-15,49 49 16,1-49-16,24 24 16,25-49-16,-25 25 15,50-25 1,-25 0-1,0 0-15,0-25 16,-25-74-16,0 0 16,-24 25-16,-26 24 15,1-49 1,0-25-16,-50 0 16,0 49-16,-50 1 15,-24-25-15,-50 49 0,-50 75 16,-49 24-1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11-22T12:55:22.396"/>
    </inkml:context>
    <inkml:brush xml:id="br0">
      <inkml:brushProperty name="width" value="0.05292" units="cm"/>
      <inkml:brushProperty name="height" value="0.05292" units="cm"/>
      <inkml:brushProperty name="color" value="#FF0000"/>
    </inkml:brush>
  </inkml:definitions>
  <inkml:trace contextRef="#ctx0" brushRef="#br0">2456 14387 0,'0'0'0,"-25"0"172,0 0-172,0 0 16,-24 0-16,-1 0 15,-24 0-15,-1-25 16,1 0-16,-1 25 16,1 0-1,24 0-15,1 0 0,-1 0 16,25 0-16,-24 0 15,24 0-15,0 0 16,0 0 0,0 0-16,1 0 15,-1 0 17,0 0-17,0 0 1,25 50-16,-25 49 15,-24-49-15,24 24 16,25 0 0,-25 100-16,0-25 15,25-25-15,0-25 0,0 75 16,-24 24-16,24-74 16,0-25-16,-25 50 15,25 74 1,-25-49-16,0-75 15,25 1-15,-25 48 16,-24 76 0,24-51-16,0-74 15,0-24 1,25 24-16,-49 0 16,49 1-16,-25-26 15,25 25-15,-25-24 16,25-26-16,0 1 15,0-1-15,0-24 16,0 0-16,0 0 16,0 0-16,0-1 15,0 1 1,0 0 0,0 0-1,0 0-15,0-1 31,0 1-15,0 0 0,0 0-1,25 0 17,0-25-17,24 24-15,26-24 16,49 25-16,49-50 15,26 50-15,-1-25 16,100 25 0,-25-25-16,25 0 15,-50 25-15,-25-25 0</inkml:trace>
  <inkml:trace contextRef="#ctx0" brushRef="#br0" timeOffset="66124.91">10592 16917 0,'0'0'0,"24"0"172,-24-25-156,50 0-16,-25 25 15,0-25 1,-1 25-16,26 0 16,-25 0-16,49 0 15,1 0-15</inkml:trace>
  <inkml:trace contextRef="#ctx0" brushRef="#br0" timeOffset="67159.96">11683 16570 0,'0'0'0</inkml:trace>
  <inkml:trace contextRef="#ctx0" brushRef="#br0" timeOffset="67794.06">11881 16470 0,'0'0'0,"-24"0"250,-1 0-234,0 50-16,-25 24 16,1-24-16,24 24 15,0-49-15,0 0 16,25 25-16,-24-26 15,24 1 1,0 0 62,0 0-62,0 0-1,0-1 17,-25 1-32,0-25 0,0 25 15,-24-25 1,24 25-16,0-25 16,0 0-16</inkml:trace>
  <inkml:trace contextRef="#ctx0" brushRef="#br0" timeOffset="67994.89">11881 17115 0,'0'0'0</inkml:trace>
  <inkml:trace contextRef="#ctx0" brushRef="#br0" timeOffset="68496.46">12353 16421 0,'0'0'0,"0"25"47,0 49-32,-25 0 1,25-24-16,-25 0 16,25-26-16,0 1 15,0 0 1,0 25-16,0-26 16,25-24-1,-25 25-15,25-25 16,0-25-16,24-24 15,1 24-15,-25 0 16,-1 0-16,26-24 16,-25 24-1</inkml:trace>
  <inkml:trace contextRef="#ctx0" brushRef="#br0" timeOffset="68766.45">12973 17115 0,'0'0'0</inkml:trace>
  <inkml:trace contextRef="#ctx0" brushRef="#br0" timeOffset="69268.39">13395 16446 0,'0'0'0,"24"24"62,26 1-46,-25 25-1,0 24-15,24-24 16,1-1-16,-1-24 16,-24 25-16,25-1 31,-1 26-31,-24 49 16,0-50-16</inkml:trace>
  <inkml:trace contextRef="#ctx0" brushRef="#br0" timeOffset="69553.38">14486 16421 0,'0'0'0,"-25"0"31,0 0-31,-24 25 16,-26 24 0,-24 75-16,-25-49 15,25-1-15,0-24 16,49-1-16,-24 1 16,-1-25-1,1 24 1</inkml:trace>
  <inkml:trace contextRef="#ctx0" brushRef="#br0" timeOffset="70689.3">11534 16718 0,'0'0'0,"25"0"78,0 0-78,0 0 31,-25 25-31,24-25 0,-24 25 16,25-25-16,0 25 15,-25 0-15,25-25 16,-25 24 0,25-24-16,-1 25 15,-24 0 1,0 0-16,0 0 47</inkml:trace>
  <inkml:trace contextRef="#ctx0" brushRef="#br0" timeOffset="75676.46">10691 17462 0,'0'0'0,"0"-24"31,0-1-15,0 0 0,0 50 15,0 24-16,0-24-15,0 0 32,-25 50-32,25 24 15,-25 50-15,0-75 16,25-24-16,0 24 16,0-49-1,0 0-15</inkml:trace>
  <inkml:trace contextRef="#ctx0" brushRef="#br0" timeOffset="76209.72">11559 17735 0,'0'0'0,"0"-24"15,0-1 1,0 0-16,0-25 15,-25 50 1,25-24 0,-25 24-16,1 24 15,-26-24-15,25 25 16,-24 0-16,-1 25 16,0 49-16,26-25 15,24 1 1,-25-1-16,25-49 0,25 0 15,-25-1-15,24-24 16,26-24-16,0-1 16,-1 0-1,-24 0-15,25-24 16,-1-51-16,26-24 16,-51 50-1,26 0-15,-50 49 16,0-25-1,0 25-15,0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fld id="{A456098B-FB67-44A3-8F1C-64B2DB7B5071}" type="slidenum">
              <a:rPr lang="en-US"/>
              <a:pPr>
                <a:defRPr/>
              </a:pPr>
              <a:t>‹#›</a:t>
            </a:fld>
            <a:endParaRPr lang="en-US"/>
          </a:p>
        </p:txBody>
      </p:sp>
    </p:spTree>
    <p:extLst>
      <p:ext uri="{BB962C8B-B14F-4D97-AF65-F5344CB8AC3E}">
        <p14:creationId xmlns:p14="http://schemas.microsoft.com/office/powerpoint/2010/main" val="415707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ea typeface="ＭＳ Ｐゴシック" pitchFamily="1" charset="-128"/>
              </a:rPr>
              <a:t>Class 23 projects</a:t>
            </a:r>
          </a:p>
          <a:p>
            <a:r>
              <a:rPr lang="en-US" altLang="en-US" dirty="0">
                <a:ea typeface="ＭＳ Ｐゴシック" pitchFamily="1" charset="-128"/>
              </a:rPr>
              <a:t>Setup: browser window ready to accept new tabs with </a:t>
            </a:r>
            <a:r>
              <a:rPr lang="en-US" altLang="en-US" dirty="0" err="1">
                <a:ea typeface="ＭＳ Ｐゴシック" pitchFamily="1" charset="-128"/>
              </a:rPr>
              <a:t>vpython</a:t>
            </a:r>
            <a:r>
              <a:rPr lang="en-US" altLang="en-US" dirty="0">
                <a:ea typeface="ＭＳ Ｐゴシック" pitchFamily="1" charset="-128"/>
              </a:rPr>
              <a:t> games</a:t>
            </a:r>
          </a:p>
          <a:p>
            <a:endParaRPr lang="en-US" altLang="en-US" dirty="0">
              <a:ea typeface="ＭＳ Ｐゴシック" pitchFamily="1" charset="-128"/>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B16E80B-EB63-4963-92A0-640C928640E2}"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has the answers.</a:t>
            </a:r>
          </a:p>
          <a:p>
            <a:r>
              <a:rPr lang="en-US" dirty="0"/>
              <a:t>The first dictionary, as it says, counts word frequencies.</a:t>
            </a:r>
          </a:p>
          <a:p>
            <a:r>
              <a:rPr lang="en-US" dirty="0"/>
              <a:t>The second counts word lengths.</a:t>
            </a:r>
          </a:p>
          <a:p>
            <a:r>
              <a:rPr lang="en-US" dirty="0"/>
              <a:t>The third counts stems.</a:t>
            </a:r>
          </a:p>
          <a:p>
            <a:r>
              <a:rPr lang="en-US" dirty="0"/>
              <a:t>The fourth counts sentence lengths.</a:t>
            </a:r>
          </a:p>
          <a:p>
            <a:r>
              <a:rPr lang="en-US" dirty="0"/>
              <a:t>The last counts punctuation.</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10</a:t>
            </a:fld>
            <a:endParaRPr lang="en-US"/>
          </a:p>
        </p:txBody>
      </p:sp>
    </p:spTree>
    <p:extLst>
      <p:ext uri="{BB962C8B-B14F-4D97-AF65-F5344CB8AC3E}">
        <p14:creationId xmlns:p14="http://schemas.microsoft.com/office/powerpoint/2010/main" val="263808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11</a:t>
            </a:fld>
            <a:endParaRPr lang="en-US"/>
          </a:p>
        </p:txBody>
      </p:sp>
    </p:spTree>
    <p:extLst>
      <p:ext uri="{BB962C8B-B14F-4D97-AF65-F5344CB8AC3E}">
        <p14:creationId xmlns:p14="http://schemas.microsoft.com/office/powerpoint/2010/main" val="191675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12</a:t>
            </a:fld>
            <a:endParaRPr lang="en-US"/>
          </a:p>
        </p:txBody>
      </p:sp>
    </p:spTree>
    <p:extLst>
      <p:ext uri="{BB962C8B-B14F-4D97-AF65-F5344CB8AC3E}">
        <p14:creationId xmlns:p14="http://schemas.microsoft.com/office/powerpoint/2010/main" val="159493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any of Python’s documented</a:t>
            </a:r>
            <a:r>
              <a:rPr lang="en-US" baseline="0" dirty="0"/>
              <a:t> string methods.</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13</a:t>
            </a:fld>
            <a:endParaRPr lang="en-US"/>
          </a:p>
        </p:txBody>
      </p:sp>
    </p:spTree>
    <p:extLst>
      <p:ext uri="{BB962C8B-B14F-4D97-AF65-F5344CB8AC3E}">
        <p14:creationId xmlns:p14="http://schemas.microsoft.com/office/powerpoint/2010/main" val="120471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14</a:t>
            </a:fld>
            <a:endParaRPr lang="en-US"/>
          </a:p>
        </p:txBody>
      </p:sp>
    </p:spTree>
    <p:extLst>
      <p:ext uri="{BB962C8B-B14F-4D97-AF65-F5344CB8AC3E}">
        <p14:creationId xmlns:p14="http://schemas.microsoft.com/office/powerpoint/2010/main" val="10722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15</a:t>
            </a:fld>
            <a:endParaRPr lang="en-US"/>
          </a:p>
        </p:txBody>
      </p:sp>
    </p:spTree>
    <p:extLst>
      <p:ext uri="{BB962C8B-B14F-4D97-AF65-F5344CB8AC3E}">
        <p14:creationId xmlns:p14="http://schemas.microsoft.com/office/powerpoint/2010/main" val="200048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16</a:t>
            </a:fld>
            <a:endParaRPr lang="en-US"/>
          </a:p>
        </p:txBody>
      </p:sp>
    </p:spTree>
    <p:extLst>
      <p:ext uri="{BB962C8B-B14F-4D97-AF65-F5344CB8AC3E}">
        <p14:creationId xmlns:p14="http://schemas.microsoft.com/office/powerpoint/2010/main" val="73773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17</a:t>
            </a:fld>
            <a:endParaRPr lang="en-US"/>
          </a:p>
        </p:txBody>
      </p:sp>
    </p:spTree>
    <p:extLst>
      <p:ext uri="{BB962C8B-B14F-4D97-AF65-F5344CB8AC3E}">
        <p14:creationId xmlns:p14="http://schemas.microsoft.com/office/powerpoint/2010/main" val="124326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“Different-sized texts” is a popup.</a:t>
            </a:r>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18</a:t>
            </a:fld>
            <a:endParaRPr lang="en-US"/>
          </a:p>
        </p:txBody>
      </p:sp>
    </p:spTree>
    <p:extLst>
      <p:ext uri="{BB962C8B-B14F-4D97-AF65-F5344CB8AC3E}">
        <p14:creationId xmlns:p14="http://schemas.microsoft.com/office/powerpoint/2010/main" val="224802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19</a:t>
            </a:fld>
            <a:endParaRPr lang="en-US"/>
          </a:p>
        </p:txBody>
      </p:sp>
    </p:spTree>
    <p:extLst>
      <p:ext uri="{BB962C8B-B14F-4D97-AF65-F5344CB8AC3E}">
        <p14:creationId xmlns:p14="http://schemas.microsoft.com/office/powerpoint/2010/main" val="377097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50FDB81-4283-40C6-9CA3-961BAE198ECF}"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20</a:t>
            </a:fld>
            <a:endParaRPr lang="en-US"/>
          </a:p>
        </p:txBody>
      </p:sp>
    </p:spTree>
    <p:extLst>
      <p:ext uri="{BB962C8B-B14F-4D97-AF65-F5344CB8AC3E}">
        <p14:creationId xmlns:p14="http://schemas.microsoft.com/office/powerpoint/2010/main" val="4971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21</a:t>
            </a:fld>
            <a:endParaRPr lang="en-US"/>
          </a:p>
        </p:txBody>
      </p:sp>
    </p:spTree>
    <p:extLst>
      <p:ext uri="{BB962C8B-B14F-4D97-AF65-F5344CB8AC3E}">
        <p14:creationId xmlns:p14="http://schemas.microsoft.com/office/powerpoint/2010/main" val="1150409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“especially” is animated.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It’s incorrect because it gives the highest weight to words that the neither author ever used!</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22</a:t>
            </a:fld>
            <a:endParaRPr lang="en-US"/>
          </a:p>
        </p:txBody>
      </p:sp>
    </p:spTree>
    <p:extLst>
      <p:ext uri="{BB962C8B-B14F-4D97-AF65-F5344CB8AC3E}">
        <p14:creationId xmlns:p14="http://schemas.microsoft.com/office/powerpoint/2010/main" val="192267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 helpful” is animated.</a:t>
            </a:r>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23</a:t>
            </a:fld>
            <a:endParaRPr lang="en-US"/>
          </a:p>
        </p:txBody>
      </p:sp>
    </p:spTree>
    <p:extLst>
      <p:ext uri="{BB962C8B-B14F-4D97-AF65-F5344CB8AC3E}">
        <p14:creationId xmlns:p14="http://schemas.microsoft.com/office/powerpoint/2010/main" val="393170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 small” is animated.</a:t>
            </a:r>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24</a:t>
            </a:fld>
            <a:endParaRPr lang="en-US"/>
          </a:p>
        </p:txBody>
      </p:sp>
    </p:spTree>
    <p:extLst>
      <p:ext uri="{BB962C8B-B14F-4D97-AF65-F5344CB8AC3E}">
        <p14:creationId xmlns:p14="http://schemas.microsoft.com/office/powerpoint/2010/main" val="2472109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calculation for JKR gives -33.89.  So “Love thou, potter, spam” is Shakespearean!</a:t>
            </a:r>
          </a:p>
          <a:p>
            <a:r>
              <a:rPr lang="en-US" dirty="0"/>
              <a:t>Note that although -29.48 and -33.49 are close in linear space, they’re far apart in logarithmic space.  Shakespeare is a </a:t>
            </a:r>
            <a:r>
              <a:rPr lang="en-US" i="1" dirty="0"/>
              <a:t>much</a:t>
            </a:r>
            <a:r>
              <a:rPr lang="en-US" i="0" dirty="0"/>
              <a:t> better match.</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25</a:t>
            </a:fld>
            <a:endParaRPr lang="en-US"/>
          </a:p>
        </p:txBody>
      </p:sp>
    </p:spTree>
    <p:extLst>
      <p:ext uri="{BB962C8B-B14F-4D97-AF65-F5344CB8AC3E}">
        <p14:creationId xmlns:p14="http://schemas.microsoft.com/office/powerpoint/2010/main" val="40734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26</a:t>
            </a:fld>
            <a:endParaRPr lang="en-US"/>
          </a:p>
        </p:txBody>
      </p:sp>
    </p:spTree>
    <p:extLst>
      <p:ext uri="{BB962C8B-B14F-4D97-AF65-F5344CB8AC3E}">
        <p14:creationId xmlns:p14="http://schemas.microsoft.com/office/powerpoint/2010/main" val="179994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27</a:t>
            </a:fld>
            <a:endParaRPr lang="en-US"/>
          </a:p>
        </p:txBody>
      </p:sp>
    </p:spTree>
    <p:extLst>
      <p:ext uri="{BB962C8B-B14F-4D97-AF65-F5344CB8AC3E}">
        <p14:creationId xmlns:p14="http://schemas.microsoft.com/office/powerpoint/2010/main" val="1350348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an animation that makes all the stuff at the bottom appear.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28</a:t>
            </a:fld>
            <a:endParaRPr lang="en-US"/>
          </a:p>
        </p:txBody>
      </p:sp>
    </p:spTree>
    <p:extLst>
      <p:ext uri="{BB962C8B-B14F-4D97-AF65-F5344CB8AC3E}">
        <p14:creationId xmlns:p14="http://schemas.microsoft.com/office/powerpoint/2010/main" val="390712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29</a:t>
            </a:fld>
            <a:endParaRPr lang="en-US"/>
          </a:p>
        </p:txBody>
      </p:sp>
    </p:spTree>
    <p:extLst>
      <p:ext uri="{BB962C8B-B14F-4D97-AF65-F5344CB8AC3E}">
        <p14:creationId xmlns:p14="http://schemas.microsoft.com/office/powerpoint/2010/main" val="26941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3</a:t>
            </a:fld>
            <a:endParaRPr lang="en-US"/>
          </a:p>
        </p:txBody>
      </p:sp>
    </p:spTree>
    <p:extLst>
      <p:ext uri="{BB962C8B-B14F-4D97-AF65-F5344CB8AC3E}">
        <p14:creationId xmlns:p14="http://schemas.microsoft.com/office/powerpoint/2010/main" val="1872732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30</a:t>
            </a:fld>
            <a:endParaRPr lang="en-US"/>
          </a:p>
        </p:txBody>
      </p:sp>
    </p:spTree>
    <p:extLst>
      <p:ext uri="{BB962C8B-B14F-4D97-AF65-F5344CB8AC3E}">
        <p14:creationId xmlns:p14="http://schemas.microsoft.com/office/powerpoint/2010/main" val="3413078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31</a:t>
            </a:fld>
            <a:endParaRPr lang="en-US"/>
          </a:p>
        </p:txBody>
      </p:sp>
    </p:spTree>
    <p:extLst>
      <p:ext uri="{BB962C8B-B14F-4D97-AF65-F5344CB8AC3E}">
        <p14:creationId xmlns:p14="http://schemas.microsoft.com/office/powerpoint/2010/main" val="3024128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32</a:t>
            </a:fld>
            <a:endParaRPr lang="en-US"/>
          </a:p>
        </p:txBody>
      </p:sp>
    </p:spTree>
    <p:extLst>
      <p:ext uri="{BB962C8B-B14F-4D97-AF65-F5344CB8AC3E}">
        <p14:creationId xmlns:p14="http://schemas.microsoft.com/office/powerpoint/2010/main" val="1426995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33</a:t>
            </a:fld>
            <a:endParaRPr lang="en-US"/>
          </a:p>
        </p:txBody>
      </p:sp>
    </p:spTree>
    <p:extLst>
      <p:ext uri="{BB962C8B-B14F-4D97-AF65-F5344CB8AC3E}">
        <p14:creationId xmlns:p14="http://schemas.microsoft.com/office/powerpoint/2010/main" val="1894972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34</a:t>
            </a:fld>
            <a:endParaRPr lang="en-US"/>
          </a:p>
        </p:txBody>
      </p:sp>
    </p:spTree>
    <p:extLst>
      <p:ext uri="{BB962C8B-B14F-4D97-AF65-F5344CB8AC3E}">
        <p14:creationId xmlns:p14="http://schemas.microsoft.com/office/powerpoint/2010/main" val="463485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35</a:t>
            </a:fld>
            <a:endParaRPr lang="en-US"/>
          </a:p>
        </p:txBody>
      </p:sp>
    </p:spTree>
    <p:extLst>
      <p:ext uri="{BB962C8B-B14F-4D97-AF65-F5344CB8AC3E}">
        <p14:creationId xmlns:p14="http://schemas.microsoft.com/office/powerpoint/2010/main" val="77082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36</a:t>
            </a:fld>
            <a:endParaRPr lang="en-US"/>
          </a:p>
        </p:txBody>
      </p:sp>
    </p:spTree>
    <p:extLst>
      <p:ext uri="{BB962C8B-B14F-4D97-AF65-F5344CB8AC3E}">
        <p14:creationId xmlns:p14="http://schemas.microsoft.com/office/powerpoint/2010/main" val="203180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37</a:t>
            </a:fld>
            <a:endParaRPr lang="en-US"/>
          </a:p>
        </p:txBody>
      </p:sp>
    </p:spTree>
    <p:extLst>
      <p:ext uri="{BB962C8B-B14F-4D97-AF65-F5344CB8AC3E}">
        <p14:creationId xmlns:p14="http://schemas.microsoft.com/office/powerpoint/2010/main" val="64926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38</a:t>
            </a:fld>
            <a:endParaRPr lang="en-US"/>
          </a:p>
        </p:txBody>
      </p:sp>
    </p:spTree>
    <p:extLst>
      <p:ext uri="{BB962C8B-B14F-4D97-AF65-F5344CB8AC3E}">
        <p14:creationId xmlns:p14="http://schemas.microsoft.com/office/powerpoint/2010/main" val="2404253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39</a:t>
            </a:fld>
            <a:endParaRPr lang="en-US"/>
          </a:p>
        </p:txBody>
      </p:sp>
    </p:spTree>
    <p:extLst>
      <p:ext uri="{BB962C8B-B14F-4D97-AF65-F5344CB8AC3E}">
        <p14:creationId xmlns:p14="http://schemas.microsoft.com/office/powerpoint/2010/main" val="112891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4</a:t>
            </a:fld>
            <a:endParaRPr lang="en-US"/>
          </a:p>
        </p:txBody>
      </p:sp>
    </p:spTree>
    <p:extLst>
      <p:ext uri="{BB962C8B-B14F-4D97-AF65-F5344CB8AC3E}">
        <p14:creationId xmlns:p14="http://schemas.microsoft.com/office/powerpoint/2010/main" val="485111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40</a:t>
            </a:fld>
            <a:endParaRPr lang="en-US"/>
          </a:p>
        </p:txBody>
      </p:sp>
    </p:spTree>
    <p:extLst>
      <p:ext uri="{BB962C8B-B14F-4D97-AF65-F5344CB8AC3E}">
        <p14:creationId xmlns:p14="http://schemas.microsoft.com/office/powerpoint/2010/main" val="2444397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41</a:t>
            </a:fld>
            <a:endParaRPr lang="en-US"/>
          </a:p>
        </p:txBody>
      </p:sp>
    </p:spTree>
    <p:extLst>
      <p:ext uri="{BB962C8B-B14F-4D97-AF65-F5344CB8AC3E}">
        <p14:creationId xmlns:p14="http://schemas.microsoft.com/office/powerpoint/2010/main" val="4068260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42</a:t>
            </a:fld>
            <a:endParaRPr lang="en-US"/>
          </a:p>
        </p:txBody>
      </p:sp>
    </p:spTree>
    <p:extLst>
      <p:ext uri="{BB962C8B-B14F-4D97-AF65-F5344CB8AC3E}">
        <p14:creationId xmlns:p14="http://schemas.microsoft.com/office/powerpoint/2010/main" val="4022511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43</a:t>
            </a:fld>
            <a:endParaRPr lang="en-US"/>
          </a:p>
        </p:txBody>
      </p:sp>
    </p:spTree>
    <p:extLst>
      <p:ext uri="{BB962C8B-B14F-4D97-AF65-F5344CB8AC3E}">
        <p14:creationId xmlns:p14="http://schemas.microsoft.com/office/powerpoint/2010/main" val="69482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examples run with python3 foo.py, bring up in browser</a:t>
            </a:r>
          </a:p>
          <a:p>
            <a:endParaRPr lang="en-US" dirty="0"/>
          </a:p>
          <a:p>
            <a:r>
              <a:rPr lang="en-US" dirty="0"/>
              <a:t>air_hockey.py: don’t show</a:t>
            </a:r>
          </a:p>
          <a:p>
            <a:r>
              <a:rPr lang="en-US" dirty="0" err="1"/>
              <a:t>cs_lab</a:t>
            </a:r>
            <a:r>
              <a:rPr lang="en-US" dirty="0"/>
              <a:t>/final.py: </a:t>
            </a:r>
            <a:r>
              <a:rPr lang="en-US" dirty="0" err="1"/>
              <a:t>Grutor</a:t>
            </a:r>
            <a:r>
              <a:rPr lang="en-US" dirty="0"/>
              <a:t> needs to avoid students and rescue alien.  Arrows move, space halts.</a:t>
            </a:r>
          </a:p>
          <a:p>
            <a:r>
              <a:rPr lang="en-US" dirty="0"/>
              <a:t>frogger/final.py: use arrow keys.</a:t>
            </a:r>
          </a:p>
          <a:p>
            <a:r>
              <a:rPr lang="en-US" dirty="0"/>
              <a:t>office_scene.py: don’t show</a:t>
            </a:r>
          </a:p>
          <a:p>
            <a:r>
              <a:rPr lang="en-US" dirty="0"/>
              <a:t>pool/final.py: Arrow keys move cue, up/down for strength, enter to fire</a:t>
            </a:r>
          </a:p>
          <a:p>
            <a:r>
              <a:rPr lang="en-US" dirty="0" err="1"/>
              <a:t>putt_putt</a:t>
            </a:r>
            <a:r>
              <a:rPr lang="en-US" dirty="0"/>
              <a:t>/final.py: Shows instructions.  Don’t show.</a:t>
            </a:r>
          </a:p>
          <a:p>
            <a:r>
              <a:rPr lang="en-US" dirty="0" err="1"/>
              <a:t>sheep_games</a:t>
            </a:r>
            <a:r>
              <a:rPr lang="en-US" dirty="0"/>
              <a:t>/final.py: Option 3 is sheep shooting range.  Shoot with backspace.</a:t>
            </a:r>
          </a:p>
          <a:p>
            <a:r>
              <a:rPr lang="en-US" dirty="0"/>
              <a:t>sheepderby.py: Final demo</a:t>
            </a:r>
          </a:p>
          <a:p>
            <a:r>
              <a:rPr lang="en-US" dirty="0"/>
              <a:t>tortoise_and_hare.py: just show graphics</a:t>
            </a:r>
          </a:p>
          <a:p>
            <a:r>
              <a:rPr lang="en-US" dirty="0"/>
              <a:t>winter_wonderland.py: just show graphics</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44</a:t>
            </a:fld>
            <a:endParaRPr lang="en-US"/>
          </a:p>
        </p:txBody>
      </p:sp>
    </p:spTree>
    <p:extLst>
      <p:ext uri="{BB962C8B-B14F-4D97-AF65-F5344CB8AC3E}">
        <p14:creationId xmlns:p14="http://schemas.microsoft.com/office/powerpoint/2010/main" val="187824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5</a:t>
            </a:fld>
            <a:endParaRPr lang="en-US"/>
          </a:p>
        </p:txBody>
      </p:sp>
    </p:spTree>
    <p:extLst>
      <p:ext uri="{BB962C8B-B14F-4D97-AF65-F5344CB8AC3E}">
        <p14:creationId xmlns:p14="http://schemas.microsoft.com/office/powerpoint/2010/main" val="304376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456098B-FB67-44A3-8F1C-64B2DB7B5071}" type="slidenum">
              <a:rPr lang="en-US" smtClean="0"/>
              <a:pPr>
                <a:defRPr/>
              </a:pPr>
              <a:t>6</a:t>
            </a:fld>
            <a:endParaRPr lang="en-US"/>
          </a:p>
        </p:txBody>
      </p:sp>
    </p:spTree>
    <p:extLst>
      <p:ext uri="{BB962C8B-B14F-4D97-AF65-F5344CB8AC3E}">
        <p14:creationId xmlns:p14="http://schemas.microsoft.com/office/powerpoint/2010/main" val="124245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Pavis is a popup.  She unmasked Galbraith.</a:t>
            </a:r>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a:t>
            </a:fld>
            <a:endParaRPr lang="en-US"/>
          </a:p>
        </p:txBody>
      </p:sp>
    </p:spTree>
    <p:extLst>
      <p:ext uri="{BB962C8B-B14F-4D97-AF65-F5344CB8AC3E}">
        <p14:creationId xmlns:p14="http://schemas.microsoft.com/office/powerpoint/2010/main" val="211805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animations pop up the highlights.</a:t>
            </a:r>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8</a:t>
            </a:fld>
            <a:endParaRPr lang="en-US"/>
          </a:p>
        </p:txBody>
      </p:sp>
    </p:spTree>
    <p:extLst>
      <p:ext uri="{BB962C8B-B14F-4D97-AF65-F5344CB8AC3E}">
        <p14:creationId xmlns:p14="http://schemas.microsoft.com/office/powerpoint/2010/main" val="33046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animations.</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9</a:t>
            </a:fld>
            <a:endParaRPr lang="en-US"/>
          </a:p>
        </p:txBody>
      </p:sp>
    </p:spTree>
    <p:extLst>
      <p:ext uri="{BB962C8B-B14F-4D97-AF65-F5344CB8AC3E}">
        <p14:creationId xmlns:p14="http://schemas.microsoft.com/office/powerpoint/2010/main" val="37152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73ADC84-79F4-4B2B-96E3-461FA7283B3B}" type="slidenum">
              <a:rPr lang="en-US"/>
              <a:pPr>
                <a:defRPr/>
              </a:pPr>
              <a:t>‹#›</a:t>
            </a:fld>
            <a:endParaRPr lang="en-US"/>
          </a:p>
        </p:txBody>
      </p:sp>
    </p:spTree>
    <p:extLst>
      <p:ext uri="{BB962C8B-B14F-4D97-AF65-F5344CB8AC3E}">
        <p14:creationId xmlns:p14="http://schemas.microsoft.com/office/powerpoint/2010/main" val="23671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590B2-D90C-4A8B-9A8C-B07BF6131C81}" type="slidenum">
              <a:rPr lang="en-US"/>
              <a:pPr>
                <a:defRPr/>
              </a:pPr>
              <a:t>‹#›</a:t>
            </a:fld>
            <a:endParaRPr lang="en-US"/>
          </a:p>
        </p:txBody>
      </p:sp>
    </p:spTree>
    <p:extLst>
      <p:ext uri="{BB962C8B-B14F-4D97-AF65-F5344CB8AC3E}">
        <p14:creationId xmlns:p14="http://schemas.microsoft.com/office/powerpoint/2010/main" val="4849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ABF7B-626C-4A09-A458-8CB7151B7F86}" type="slidenum">
              <a:rPr lang="en-US"/>
              <a:pPr>
                <a:defRPr/>
              </a:pPr>
              <a:t>‹#›</a:t>
            </a:fld>
            <a:endParaRPr lang="en-US"/>
          </a:p>
        </p:txBody>
      </p:sp>
    </p:spTree>
    <p:extLst>
      <p:ext uri="{BB962C8B-B14F-4D97-AF65-F5344CB8AC3E}">
        <p14:creationId xmlns:p14="http://schemas.microsoft.com/office/powerpoint/2010/main" val="240730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9FBD4-7E6E-4278-876E-B1DCC50A3479}" type="slidenum">
              <a:rPr lang="en-US"/>
              <a:pPr>
                <a:defRPr/>
              </a:pPr>
              <a:t>‹#›</a:t>
            </a:fld>
            <a:endParaRPr lang="en-US"/>
          </a:p>
        </p:txBody>
      </p:sp>
    </p:spTree>
    <p:extLst>
      <p:ext uri="{BB962C8B-B14F-4D97-AF65-F5344CB8AC3E}">
        <p14:creationId xmlns:p14="http://schemas.microsoft.com/office/powerpoint/2010/main" val="377497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7D389-245C-42C7-BCF6-5CC34A4E14F7}" type="slidenum">
              <a:rPr lang="en-US"/>
              <a:pPr>
                <a:defRPr/>
              </a:pPr>
              <a:t>‹#›</a:t>
            </a:fld>
            <a:endParaRPr lang="en-US"/>
          </a:p>
        </p:txBody>
      </p:sp>
    </p:spTree>
    <p:extLst>
      <p:ext uri="{BB962C8B-B14F-4D97-AF65-F5344CB8AC3E}">
        <p14:creationId xmlns:p14="http://schemas.microsoft.com/office/powerpoint/2010/main" val="326624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1D1C4-7892-488D-B1C2-E81FEECB0F94}" type="slidenum">
              <a:rPr lang="en-US"/>
              <a:pPr>
                <a:defRPr/>
              </a:pPr>
              <a:t>‹#›</a:t>
            </a:fld>
            <a:endParaRPr lang="en-US"/>
          </a:p>
        </p:txBody>
      </p:sp>
    </p:spTree>
    <p:extLst>
      <p:ext uri="{BB962C8B-B14F-4D97-AF65-F5344CB8AC3E}">
        <p14:creationId xmlns:p14="http://schemas.microsoft.com/office/powerpoint/2010/main" val="92061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219EA-8E2A-4ACF-9E7A-451A7DD83E91}" type="slidenum">
              <a:rPr lang="en-US"/>
              <a:pPr>
                <a:defRPr/>
              </a:pPr>
              <a:t>‹#›</a:t>
            </a:fld>
            <a:endParaRPr lang="en-US"/>
          </a:p>
        </p:txBody>
      </p:sp>
    </p:spTree>
    <p:extLst>
      <p:ext uri="{BB962C8B-B14F-4D97-AF65-F5344CB8AC3E}">
        <p14:creationId xmlns:p14="http://schemas.microsoft.com/office/powerpoint/2010/main" val="11919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D7028-3DF3-4D3B-A857-D727B1A614A0}" type="slidenum">
              <a:rPr lang="en-US"/>
              <a:pPr>
                <a:defRPr/>
              </a:pPr>
              <a:t>‹#›</a:t>
            </a:fld>
            <a:endParaRPr lang="en-US"/>
          </a:p>
        </p:txBody>
      </p:sp>
    </p:spTree>
    <p:extLst>
      <p:ext uri="{BB962C8B-B14F-4D97-AF65-F5344CB8AC3E}">
        <p14:creationId xmlns:p14="http://schemas.microsoft.com/office/powerpoint/2010/main" val="908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64DFA-B6A7-41FF-9AD7-E551F37DAAF5}" type="slidenum">
              <a:rPr lang="en-US"/>
              <a:pPr>
                <a:defRPr/>
              </a:pPr>
              <a:t>‹#›</a:t>
            </a:fld>
            <a:endParaRPr lang="en-US"/>
          </a:p>
        </p:txBody>
      </p:sp>
    </p:spTree>
    <p:extLst>
      <p:ext uri="{BB962C8B-B14F-4D97-AF65-F5344CB8AC3E}">
        <p14:creationId xmlns:p14="http://schemas.microsoft.com/office/powerpoint/2010/main" val="35948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4A253-8D00-4BF9-84D6-3214B14E6A22}" type="slidenum">
              <a:rPr lang="en-US"/>
              <a:pPr>
                <a:defRPr/>
              </a:pPr>
              <a:t>‹#›</a:t>
            </a:fld>
            <a:endParaRPr lang="en-US"/>
          </a:p>
        </p:txBody>
      </p:sp>
    </p:spTree>
    <p:extLst>
      <p:ext uri="{BB962C8B-B14F-4D97-AF65-F5344CB8AC3E}">
        <p14:creationId xmlns:p14="http://schemas.microsoft.com/office/powerpoint/2010/main" val="115300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C9A8B-D8F5-43BB-BB47-8F4290D60EDB}" type="slidenum">
              <a:rPr lang="en-US"/>
              <a:pPr>
                <a:defRPr/>
              </a:pPr>
              <a:t>‹#›</a:t>
            </a:fld>
            <a:endParaRPr lang="en-US"/>
          </a:p>
        </p:txBody>
      </p:sp>
    </p:spTree>
    <p:extLst>
      <p:ext uri="{BB962C8B-B14F-4D97-AF65-F5344CB8AC3E}">
        <p14:creationId xmlns:p14="http://schemas.microsoft.com/office/powerpoint/2010/main" val="178161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80" charset="-128"/>
              </a:defRPr>
            </a:lvl1pPr>
          </a:lstStyle>
          <a:p>
            <a:pPr>
              <a:defRPr/>
            </a:pPr>
            <a:fld id="{8001A9E4-896D-4911-9C26-3E710CCA37A3}"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52401"/>
            <a:ext cx="7772400" cy="914400"/>
          </a:xfrm>
        </p:spPr>
        <p:txBody>
          <a:bodyPr rIns="132080"/>
          <a:lstStyle/>
          <a:p>
            <a:pPr eaLnBrk="1" hangingPunct="1"/>
            <a:r>
              <a:rPr lang="en-US" altLang="en-US" b="1" dirty="0">
                <a:latin typeface="Brush Script MT" panose="03060802040406070304" pitchFamily="66" charset="0"/>
                <a:sym typeface="Lucida Blackletter" charset="0"/>
              </a:rPr>
              <a:t>CS 5 Daily Food News</a:t>
            </a:r>
          </a:p>
        </p:txBody>
      </p:sp>
      <p:pic>
        <p:nvPicPr>
          <p:cNvPr id="3" name="Picture 2">
            <a:extLst>
              <a:ext uri="{FF2B5EF4-FFF2-40B4-BE49-F238E27FC236}">
                <a16:creationId xmlns:a16="http://schemas.microsoft.com/office/drawing/2014/main" id="{F7F079ED-421B-496A-B74B-9B1B7314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0200" y="1447800"/>
            <a:ext cx="3409950" cy="3467100"/>
          </a:xfrm>
          <a:prstGeom prst="rect">
            <a:avLst/>
          </a:prstGeom>
        </p:spPr>
      </p:pic>
      <p:sp>
        <p:nvSpPr>
          <p:cNvPr id="3076" name="Rectangle 4"/>
          <p:cNvSpPr>
            <a:spLocks/>
          </p:cNvSpPr>
          <p:nvPr/>
        </p:nvSpPr>
        <p:spPr bwMode="auto">
          <a:xfrm>
            <a:off x="533400" y="1447799"/>
            <a:ext cx="5334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1800" dirty="0">
                <a:latin typeface="Sanskrit Text" panose="020B0502040204020203" pitchFamily="18" charset="0"/>
                <a:cs typeface="Sanskrit Text" panose="020B0502040204020203" pitchFamily="18" charset="0"/>
                <a:sym typeface="Arial" charset="0"/>
              </a:rPr>
              <a:t>Upland (Penguin Press): A new startup company founded by  disgruntled Harvey Mudd College students is inaugurating a new food delivery service, to be called </a:t>
            </a:r>
            <a:r>
              <a:rPr lang="en-US" altLang="en-US" sz="1800" dirty="0" err="1">
                <a:latin typeface="Sanskrit Text" panose="020B0502040204020203" pitchFamily="18" charset="0"/>
                <a:cs typeface="Sanskrit Text" panose="020B0502040204020203" pitchFamily="18" charset="0"/>
                <a:sym typeface="Arial" charset="0"/>
              </a:rPr>
              <a:t>FishDash</a:t>
            </a:r>
            <a:r>
              <a:rPr lang="en-US" altLang="en-US" sz="1800" dirty="0">
                <a:latin typeface="Sanskrit Text" panose="020B0502040204020203" pitchFamily="18" charset="0"/>
                <a:cs typeface="Sanskrit Text" panose="020B0502040204020203" pitchFamily="18" charset="0"/>
                <a:sym typeface="Arial" charset="0"/>
              </a:rPr>
              <a:t>.</a:t>
            </a:r>
          </a:p>
          <a:p>
            <a:pPr eaLnBrk="1" hangingPunct="1">
              <a:spcBef>
                <a:spcPct val="0"/>
              </a:spcBef>
            </a:pPr>
            <a:r>
              <a:rPr lang="en-US" altLang="en-US" sz="1800" dirty="0">
                <a:latin typeface="Sanskrit Text" panose="020B0502040204020203" pitchFamily="18" charset="0"/>
                <a:cs typeface="Sanskrit Text" panose="020B0502040204020203" pitchFamily="18" charset="0"/>
                <a:sym typeface="Arial" charset="0"/>
              </a:rPr>
              <a:t>    “Existing delivery companies are too slow,” said new CEO S.P. Dee.  “That’s especially a problem for fish-based dishes, which must be served fresh.  Our company has hired a flock of penguins who will catch the fish themselves and then rush them to customers in almost no time.  By using skateboards, the penguins will be able to zip in and out of traffic and get the food to its destination in just minutes.”</a:t>
            </a:r>
          </a:p>
          <a:p>
            <a:pPr eaLnBrk="1" hangingPunct="1">
              <a:spcBef>
                <a:spcPct val="0"/>
              </a:spcBef>
            </a:pPr>
            <a:r>
              <a:rPr lang="en-US" altLang="en-US" sz="1800" dirty="0">
                <a:latin typeface="Sanskrit Text" panose="020B0502040204020203" pitchFamily="18" charset="0"/>
                <a:cs typeface="Sanskrit Text" panose="020B0502040204020203" pitchFamily="18" charset="0"/>
                <a:sym typeface="Arial" charset="0"/>
              </a:rPr>
              <a:t>    Representatives of a competing company, </a:t>
            </a:r>
            <a:r>
              <a:rPr lang="en-US" altLang="en-US" sz="1800" dirty="0" err="1">
                <a:latin typeface="Sanskrit Text" panose="020B0502040204020203" pitchFamily="18" charset="0"/>
                <a:cs typeface="Sanskrit Text" panose="020B0502040204020203" pitchFamily="18" charset="0"/>
                <a:sym typeface="Arial" charset="0"/>
              </a:rPr>
              <a:t>Roastmates</a:t>
            </a:r>
            <a:r>
              <a:rPr lang="en-US" altLang="en-US" sz="1800" dirty="0">
                <a:latin typeface="Sanskrit Text" panose="020B0502040204020203" pitchFamily="18" charset="0"/>
                <a:cs typeface="Sanskrit Text" panose="020B0502040204020203" pitchFamily="18" charset="0"/>
                <a:sym typeface="Arial" charset="0"/>
              </a:rPr>
              <a:t>, were not impressed.  “Our roasted tuna always arrives so hot that it burns people’s mouths,” stated S. </a:t>
            </a:r>
            <a:r>
              <a:rPr lang="en-US" altLang="en-US" sz="1800" dirty="0" err="1">
                <a:latin typeface="Sanskrit Text" panose="020B0502040204020203" pitchFamily="18" charset="0"/>
                <a:cs typeface="Sanskrit Text" panose="020B0502040204020203" pitchFamily="18" charset="0"/>
                <a:sym typeface="Arial" charset="0"/>
              </a:rPr>
              <a:t>Cald</a:t>
            </a:r>
            <a:r>
              <a:rPr lang="en-US" altLang="en-US" sz="1800" dirty="0">
                <a:latin typeface="Sanskrit Text" panose="020B0502040204020203" pitchFamily="18" charset="0"/>
                <a:cs typeface="Sanskrit Text" panose="020B0502040204020203" pitchFamily="18" charset="0"/>
                <a:sym typeface="Arial" charset="0"/>
              </a:rPr>
              <a:t>, VP of customer satisfaction.  “Try to beat that, </a:t>
            </a:r>
            <a:r>
              <a:rPr lang="en-US" altLang="en-US" sz="1800" dirty="0" err="1">
                <a:latin typeface="Sanskrit Text" panose="020B0502040204020203" pitchFamily="18" charset="0"/>
                <a:cs typeface="Sanskrit Text" panose="020B0502040204020203" pitchFamily="18" charset="0"/>
                <a:sym typeface="Arial" charset="0"/>
              </a:rPr>
              <a:t>FishDash</a:t>
            </a:r>
            <a:r>
              <a:rPr lang="en-US" altLang="en-US" sz="1800" dirty="0">
                <a:latin typeface="Sanskrit Text" panose="020B0502040204020203" pitchFamily="18" charset="0"/>
                <a:cs typeface="Sanskrit Text" panose="020B0502040204020203" pitchFamily="18" charset="0"/>
                <a:sym typeface="Arial" charset="0"/>
              </a:rPr>
              <a:t>!”</a:t>
            </a:r>
          </a:p>
          <a:p>
            <a:pPr eaLnBrk="1" hangingPunct="1">
              <a:spcBef>
                <a:spcPct val="0"/>
              </a:spcBef>
            </a:pPr>
            <a:r>
              <a:rPr lang="en-US" altLang="en-US" sz="1800" dirty="0">
                <a:latin typeface="Sanskrit Text" panose="020B0502040204020203" pitchFamily="18" charset="0"/>
                <a:cs typeface="Sanskrit Text" panose="020B0502040204020203" pitchFamily="18" charset="0"/>
                <a:sym typeface="Arial" charset="0"/>
              </a:rPr>
              <a:t>   Our reporter was unable to gather further comments as the two officials initiated fisticuffs.</a:t>
            </a:r>
          </a:p>
        </p:txBody>
      </p:sp>
      <p:sp>
        <p:nvSpPr>
          <p:cNvPr id="3075" name="Rectangle 3"/>
          <p:cNvSpPr>
            <a:spLocks/>
          </p:cNvSpPr>
          <p:nvPr/>
        </p:nvSpPr>
        <p:spPr bwMode="auto">
          <a:xfrm>
            <a:off x="533400" y="914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800" b="1" dirty="0">
                <a:latin typeface="Candara" pitchFamily="34" charset="0"/>
                <a:sym typeface="Big Caslon" charset="0"/>
              </a:rPr>
              <a:t>Startup Announces Delivery Service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32303"/>
            <a:ext cx="8764893" cy="834450"/>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0728" y="2626816"/>
            <a:ext cx="8610600" cy="3877985"/>
          </a:xfrm>
          <a:prstGeom prst="rect">
            <a:avLst/>
          </a:prstGeom>
        </p:spPr>
        <p:txBody>
          <a:bodyPr wrap="square">
            <a:spAutoFit/>
          </a:bodyPr>
          <a:lstStyle/>
          <a:p>
            <a:pPr algn="l">
              <a:spcBef>
                <a:spcPts val="0"/>
              </a:spcBef>
            </a:pPr>
            <a:r>
              <a:rPr lang="en-US" sz="1800" dirty="0">
                <a:latin typeface="Calibri" panose="020F0502020204030204" pitchFamily="34" charset="0"/>
              </a:rPr>
              <a:t>{'and': 3, '</a:t>
            </a:r>
            <a:r>
              <a:rPr lang="en-US" sz="1800" dirty="0" err="1">
                <a:latin typeface="Calibri" panose="020F0502020204030204" pitchFamily="34" charset="0"/>
              </a:rPr>
              <a:t>poptartful</a:t>
            </a:r>
            <a:r>
              <a:rPr lang="en-US" sz="1800" dirty="0">
                <a:latin typeface="Calibri" panose="020F0502020204030204" pitchFamily="34" charset="0"/>
              </a:rPr>
              <a:t>': 1, 'liked': 1, '</a:t>
            </a:r>
            <a:r>
              <a:rPr lang="en-US" sz="1800" dirty="0" err="1">
                <a:latin typeface="Calibri" panose="020F0502020204030204" pitchFamily="34" charset="0"/>
              </a:rPr>
              <a:t>spamful</a:t>
            </a:r>
            <a:r>
              <a:rPr lang="en-US" sz="1800" dirty="0">
                <a:latin typeface="Calibri" panose="020F0502020204030204" pitchFamily="34" charset="0"/>
              </a:rPr>
              <a:t>': 1, 'like': 2, '': 1, 'spam': 2, '</a:t>
            </a:r>
            <a:r>
              <a:rPr lang="en-US" sz="1800" dirty="0" err="1">
                <a:latin typeface="Calibri" panose="020F0502020204030204" pitchFamily="34" charset="0"/>
              </a:rPr>
              <a:t>i</a:t>
            </a:r>
            <a:r>
              <a:rPr lang="en-US" sz="1800" dirty="0">
                <a:latin typeface="Calibri" panose="020F0502020204030204" pitchFamily="34" charset="0"/>
              </a:rPr>
              <a:t>': 1, '42': 1, 'all': 1, 'thanksgiving': 1, 'will': 1, 'bring': 1, '</a:t>
            </a:r>
            <a:r>
              <a:rPr lang="en-US" sz="1800" dirty="0" err="1">
                <a:latin typeface="Calibri" panose="020F0502020204030204" pitchFamily="34" charset="0"/>
              </a:rPr>
              <a:t>poptarts</a:t>
            </a:r>
            <a:r>
              <a:rPr lang="en-US" sz="1800" dirty="0">
                <a:latin typeface="Calibri" panose="020F0502020204030204" pitchFamily="34" charset="0"/>
              </a:rPr>
              <a:t>': 3, 'spams': 1, 'by': 1, 'are': 2}</a:t>
            </a:r>
          </a:p>
          <a:p>
            <a:pPr algn="l">
              <a:spcBef>
                <a:spcPts val="0"/>
              </a:spcBef>
            </a:pPr>
            <a:endParaRPr lang="en-US" sz="1800" dirty="0">
              <a:latin typeface="Calibri" panose="020F0502020204030204" pitchFamily="34" charset="0"/>
            </a:endParaRPr>
          </a:p>
          <a:p>
            <a:pPr algn="l">
              <a:spcBef>
                <a:spcPts val="0"/>
              </a:spcBef>
            </a:pPr>
            <a:r>
              <a:rPr lang="en-US" dirty="0">
                <a:latin typeface="Calibri" panose="020F0502020204030204" pitchFamily="34" charset="0"/>
              </a:rPr>
              <a:t>{0: 1, 1: 1, 2: 2, 3: 6, 4: 5, 5: 3, 7: 1, 8: 3, 10: 1, 12: 1}</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{'and': 3, '': 1, 'all': 1, 'like': 3, '</a:t>
            </a:r>
            <a:r>
              <a:rPr lang="en-US" dirty="0" err="1">
                <a:latin typeface="Calibri" panose="020F0502020204030204" pitchFamily="34" charset="0"/>
              </a:rPr>
              <a:t>thanksgiv</a:t>
            </a:r>
            <a:r>
              <a:rPr lang="en-US" dirty="0">
                <a:latin typeface="Calibri" panose="020F0502020204030204" pitchFamily="34" charset="0"/>
              </a:rPr>
              <a:t>': 1, 'spam': 4, '</a:t>
            </a:r>
            <a:r>
              <a:rPr lang="en-US" dirty="0" err="1">
                <a:latin typeface="Calibri" panose="020F0502020204030204" pitchFamily="34" charset="0"/>
              </a:rPr>
              <a:t>i</a:t>
            </a:r>
            <a:r>
              <a:rPr lang="en-US" dirty="0">
                <a:latin typeface="Calibri" panose="020F0502020204030204" pitchFamily="34" charset="0"/>
              </a:rPr>
              <a:t>': 1, '42': 1, 'by': 1, 'will': 1, 'bring': 1, ‘are': 2, '</a:t>
            </a:r>
            <a:r>
              <a:rPr lang="en-US" dirty="0" err="1">
                <a:latin typeface="Calibri" panose="020F0502020204030204" pitchFamily="34" charset="0"/>
              </a:rPr>
              <a:t>poptart</a:t>
            </a:r>
            <a:r>
              <a:rPr lang="en-US" dirty="0">
                <a:latin typeface="Calibri" panose="020F0502020204030204" pitchFamily="34" charset="0"/>
              </a:rPr>
              <a:t>': 4}</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{12: 1, 5: 1, 7: 1}</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                 {'!': 1, '-': 2, '?': 1, '_': 2, '.': 1}</a:t>
            </a:r>
            <a:endParaRPr lang="en-US" sz="3200" dirty="0">
              <a:latin typeface="Calibri" panose="020F0502020204030204" pitchFamily="34" charset="0"/>
            </a:endParaRPr>
          </a:p>
        </p:txBody>
      </p:sp>
      <p:sp>
        <p:nvSpPr>
          <p:cNvPr id="4" name="Rectangle 3"/>
          <p:cNvSpPr/>
          <p:nvPr/>
        </p:nvSpPr>
        <p:spPr>
          <a:xfrm>
            <a:off x="350818" y="1447800"/>
            <a:ext cx="2949846" cy="461665"/>
          </a:xfrm>
          <a:prstGeom prst="rect">
            <a:avLst/>
          </a:prstGeom>
          <a:solidFill>
            <a:srgbClr val="FAE9D6"/>
          </a:solidFill>
        </p:spPr>
        <p:txBody>
          <a:bodyPr wrap="none">
            <a:spAutoFit/>
          </a:bodyPr>
          <a:lstStyle/>
          <a:p>
            <a:r>
              <a:rPr lang="en-US" b="1" dirty="0">
                <a:solidFill>
                  <a:srgbClr val="F6890C"/>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TextModel</a:t>
            </a:r>
            <a:endParaRPr lang="en-US" b="1" dirty="0">
              <a:latin typeface="Courier New" panose="02070309020205020404" pitchFamily="49" charset="0"/>
              <a:cs typeface="Courier New" panose="02070309020205020404" pitchFamily="49" charset="0"/>
            </a:endParaRPr>
          </a:p>
        </p:txBody>
      </p:sp>
      <p:sp>
        <p:nvSpPr>
          <p:cNvPr id="22" name="Rectangle 21"/>
          <p:cNvSpPr/>
          <p:nvPr/>
        </p:nvSpPr>
        <p:spPr>
          <a:xfrm>
            <a:off x="7696200" y="3495503"/>
            <a:ext cx="506870" cy="369332"/>
          </a:xfrm>
          <a:prstGeom prst="rect">
            <a:avLst/>
          </a:prstGeom>
          <a:solidFill>
            <a:srgbClr val="000AF9"/>
          </a:solidFill>
        </p:spPr>
        <p:txBody>
          <a:bodyPr wrap="none">
            <a:spAutoFit/>
          </a:bodyPr>
          <a:lstStyle/>
          <a:p>
            <a:r>
              <a:rPr lang="en-US" sz="1800" b="1" dirty="0">
                <a:solidFill>
                  <a:schemeClr val="bg1"/>
                </a:solidFill>
                <a:latin typeface="Calibri" panose="020F0502020204030204" pitchFamily="34" charset="0"/>
              </a:rPr>
              <a:t>???</a:t>
            </a:r>
            <a:endParaRPr lang="en-US" sz="1800" b="1" dirty="0">
              <a:solidFill>
                <a:schemeClr val="bg1"/>
              </a:solidFill>
            </a:endParaRPr>
          </a:p>
        </p:txBody>
      </p:sp>
      <p:sp>
        <p:nvSpPr>
          <p:cNvPr id="24" name="Rectangle 23"/>
          <p:cNvSpPr/>
          <p:nvPr/>
        </p:nvSpPr>
        <p:spPr>
          <a:xfrm>
            <a:off x="7396363" y="4745321"/>
            <a:ext cx="506870" cy="369332"/>
          </a:xfrm>
          <a:prstGeom prst="rect">
            <a:avLst/>
          </a:prstGeom>
          <a:solidFill>
            <a:srgbClr val="000AF9"/>
          </a:solidFill>
        </p:spPr>
        <p:txBody>
          <a:bodyPr wrap="none">
            <a:spAutoFit/>
          </a:bodyPr>
          <a:lstStyle/>
          <a:p>
            <a:r>
              <a:rPr lang="en-US" sz="1800" b="1" dirty="0">
                <a:solidFill>
                  <a:schemeClr val="bg1"/>
                </a:solidFill>
                <a:latin typeface="Calibri" panose="020F0502020204030204" pitchFamily="34" charset="0"/>
              </a:rPr>
              <a:t>???</a:t>
            </a:r>
            <a:endParaRPr lang="en-US" sz="1800" b="1" dirty="0">
              <a:solidFill>
                <a:schemeClr val="bg1"/>
              </a:solidFill>
            </a:endParaRPr>
          </a:p>
        </p:txBody>
      </p:sp>
      <p:sp>
        <p:nvSpPr>
          <p:cNvPr id="25" name="Rectangle 24"/>
          <p:cNvSpPr/>
          <p:nvPr/>
        </p:nvSpPr>
        <p:spPr>
          <a:xfrm>
            <a:off x="2590800" y="5334000"/>
            <a:ext cx="506870" cy="369332"/>
          </a:xfrm>
          <a:prstGeom prst="rect">
            <a:avLst/>
          </a:prstGeom>
          <a:solidFill>
            <a:srgbClr val="000AF9"/>
          </a:solidFill>
        </p:spPr>
        <p:txBody>
          <a:bodyPr wrap="none">
            <a:spAutoFit/>
          </a:bodyPr>
          <a:lstStyle/>
          <a:p>
            <a:r>
              <a:rPr lang="en-US" sz="1800" b="1" dirty="0">
                <a:solidFill>
                  <a:schemeClr val="bg1"/>
                </a:solidFill>
                <a:latin typeface="Calibri" panose="020F0502020204030204" pitchFamily="34" charset="0"/>
              </a:rPr>
              <a:t>???</a:t>
            </a:r>
            <a:endParaRPr lang="en-US" sz="1800" b="1" dirty="0">
              <a:solidFill>
                <a:schemeClr val="bg1"/>
              </a:solidFill>
            </a:endParaRPr>
          </a:p>
        </p:txBody>
      </p:sp>
      <p:sp>
        <p:nvSpPr>
          <p:cNvPr id="26" name="Rectangle 25"/>
          <p:cNvSpPr/>
          <p:nvPr/>
        </p:nvSpPr>
        <p:spPr>
          <a:xfrm>
            <a:off x="291852" y="6069031"/>
            <a:ext cx="506870" cy="369332"/>
          </a:xfrm>
          <a:prstGeom prst="rect">
            <a:avLst/>
          </a:prstGeom>
          <a:solidFill>
            <a:srgbClr val="000AF9"/>
          </a:solidFill>
        </p:spPr>
        <p:txBody>
          <a:bodyPr wrap="none">
            <a:spAutoFit/>
          </a:bodyPr>
          <a:lstStyle/>
          <a:p>
            <a:r>
              <a:rPr lang="en-US" sz="1800" b="1" dirty="0">
                <a:solidFill>
                  <a:schemeClr val="bg1"/>
                </a:solidFill>
                <a:latin typeface="Calibri" panose="020F0502020204030204" pitchFamily="34" charset="0"/>
              </a:rPr>
              <a:t>???</a:t>
            </a:r>
            <a:endParaRPr lang="en-US" sz="1800" b="1" dirty="0">
              <a:solidFill>
                <a:schemeClr val="bg1"/>
              </a:solidFill>
            </a:endParaRPr>
          </a:p>
        </p:txBody>
      </p:sp>
      <p:sp>
        <p:nvSpPr>
          <p:cNvPr id="9" name="Rectangle 8"/>
          <p:cNvSpPr/>
          <p:nvPr/>
        </p:nvSpPr>
        <p:spPr>
          <a:xfrm>
            <a:off x="616095" y="1882845"/>
            <a:ext cx="4704365" cy="369332"/>
          </a:xfrm>
          <a:prstGeom prst="rect">
            <a:avLst/>
          </a:prstGeom>
          <a:solidFill>
            <a:srgbClr val="FFEFD7"/>
          </a:solidFill>
        </p:spPr>
        <p:txBody>
          <a:bodyPr wrap="none">
            <a:spAutoFit/>
          </a:bodyPr>
          <a:lstStyle/>
          <a:p>
            <a:r>
              <a:rPr lang="en-US" sz="1800" dirty="0">
                <a:latin typeface="Calibri" panose="020F0502020204030204" pitchFamily="34" charset="0"/>
              </a:rPr>
              <a:t>... contains at least five Python dictionaries, e.g.,</a:t>
            </a:r>
            <a:endParaRPr lang="en-US" sz="1400" dirty="0">
              <a:latin typeface="Calibri" panose="020F0502020204030204" pitchFamily="34" charset="0"/>
            </a:endParaRPr>
          </a:p>
        </p:txBody>
      </p:sp>
      <p:sp>
        <p:nvSpPr>
          <p:cNvPr id="27" name="Rectangle 26"/>
          <p:cNvSpPr/>
          <p:nvPr/>
        </p:nvSpPr>
        <p:spPr>
          <a:xfrm>
            <a:off x="1066800" y="648237"/>
            <a:ext cx="631903" cy="461665"/>
          </a:xfrm>
          <a:prstGeom prst="rect">
            <a:avLst/>
          </a:prstGeom>
          <a:solidFill>
            <a:srgbClr val="000AF9"/>
          </a:solidFill>
          <a:ln>
            <a:solidFill>
              <a:schemeClr val="bg1"/>
            </a:solidFill>
          </a:ln>
        </p:spPr>
        <p:txBody>
          <a:bodyPr wrap="none">
            <a:spAutoFit/>
          </a:bodyPr>
          <a:lstStyle/>
          <a:p>
            <a:pPr algn="ctr"/>
            <a:r>
              <a:rPr lang="en-US" b="1" dirty="0">
                <a:solidFill>
                  <a:schemeClr val="bg1"/>
                </a:solidFill>
                <a:latin typeface="Calibri" panose="020F0502020204030204" pitchFamily="34" charset="0"/>
              </a:rPr>
              <a:t>File</a:t>
            </a:r>
            <a:endParaRPr lang="en-US" sz="1800" b="1" dirty="0">
              <a:solidFill>
                <a:schemeClr val="bg1"/>
              </a:solidFill>
              <a:latin typeface="Calibri" panose="020F0502020204030204" pitchFamily="34" charset="0"/>
            </a:endParaRPr>
          </a:p>
        </p:txBody>
      </p:sp>
      <p:sp>
        <p:nvSpPr>
          <p:cNvPr id="10" name="Rectangle 9"/>
          <p:cNvSpPr/>
          <p:nvPr/>
        </p:nvSpPr>
        <p:spPr>
          <a:xfrm>
            <a:off x="990600" y="149831"/>
            <a:ext cx="7989144" cy="1169551"/>
          </a:xfrm>
          <a:prstGeom prst="rect">
            <a:avLst/>
          </a:prstGeom>
          <a:ln>
            <a:solidFill>
              <a:srgbClr val="000AF9"/>
            </a:solidFill>
          </a:ln>
        </p:spPr>
        <p:txBody>
          <a:bodyPr wrap="square">
            <a:spAutoFit/>
          </a:bodyPr>
          <a:lstStyle/>
          <a:p>
            <a:r>
              <a:rPr lang="en-US" sz="2000" dirty="0">
                <a:latin typeface="Consolas" panose="020B0609020204030204" pitchFamily="49" charset="0"/>
              </a:rPr>
              <a:t>I like </a:t>
            </a:r>
            <a:r>
              <a:rPr lang="en-US" sz="2000" dirty="0" err="1">
                <a:latin typeface="Consolas" panose="020B0609020204030204" pitchFamily="49" charset="0"/>
              </a:rPr>
              <a:t>poptarts</a:t>
            </a:r>
            <a:r>
              <a:rPr lang="en-US" sz="2000" dirty="0">
                <a:latin typeface="Consolas" panose="020B0609020204030204" pitchFamily="49" charset="0"/>
              </a:rPr>
              <a:t> and 42 and spam. </a:t>
            </a:r>
            <a:r>
              <a:rPr lang="en-US" sz="2000" dirty="0" err="1">
                <a:latin typeface="Consolas" panose="020B0609020204030204" pitchFamily="49" charset="0"/>
              </a:rPr>
              <a:t>Spamful</a:t>
            </a:r>
            <a:r>
              <a:rPr lang="en-US" sz="2000" dirty="0">
                <a:latin typeface="Consolas" panose="020B0609020204030204" pitchFamily="49" charset="0"/>
              </a:rPr>
              <a:t> </a:t>
            </a:r>
            <a:r>
              <a:rPr lang="en-US" sz="2000" dirty="0" err="1">
                <a:latin typeface="Consolas" panose="020B0609020204030204" pitchFamily="49" charset="0"/>
              </a:rPr>
              <a:t>poptarts</a:t>
            </a:r>
            <a:r>
              <a:rPr lang="en-US" sz="2000" dirty="0">
                <a:latin typeface="Consolas" panose="020B0609020204030204" pitchFamily="49" charset="0"/>
              </a:rPr>
              <a:t> are like </a:t>
            </a:r>
            <a:r>
              <a:rPr lang="en-US" sz="2000" dirty="0" err="1">
                <a:latin typeface="Consolas" panose="020B0609020204030204" pitchFamily="49" charset="0"/>
              </a:rPr>
              <a:t>poptartful</a:t>
            </a:r>
            <a:r>
              <a:rPr lang="en-US" sz="2000" dirty="0">
                <a:latin typeface="Consolas" panose="020B0609020204030204" pitchFamily="49" charset="0"/>
              </a:rPr>
              <a:t> spams -- and are liked by all!  </a:t>
            </a:r>
          </a:p>
          <a:p>
            <a:r>
              <a:rPr lang="en-US" sz="2000" dirty="0">
                <a:latin typeface="Consolas" panose="020B0609020204030204" pitchFamily="49" charset="0"/>
              </a:rPr>
              <a:t>Will _Thanksgiving_ bring spam </a:t>
            </a:r>
            <a:r>
              <a:rPr lang="en-US" sz="2000" dirty="0" err="1">
                <a:latin typeface="Consolas" panose="020B0609020204030204" pitchFamily="49" charset="0"/>
              </a:rPr>
              <a:t>poptarts</a:t>
            </a:r>
            <a:r>
              <a:rPr lang="en-US" sz="2000" dirty="0">
                <a:latin typeface="Consolas" panose="020B0609020204030204" pitchFamily="49" charset="0"/>
              </a:rPr>
              <a:t>? </a:t>
            </a:r>
          </a:p>
        </p:txBody>
      </p:sp>
      <p:sp>
        <p:nvSpPr>
          <p:cNvPr id="28" name="Down Arrow 27"/>
          <p:cNvSpPr/>
          <p:nvPr/>
        </p:nvSpPr>
        <p:spPr>
          <a:xfrm>
            <a:off x="3750545" y="1240163"/>
            <a:ext cx="784301" cy="711926"/>
          </a:xfrm>
          <a:prstGeom prst="downArrow">
            <a:avLst/>
          </a:prstGeom>
          <a:solidFill>
            <a:srgbClr val="FAE9D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89174" y="2257484"/>
            <a:ext cx="2028119" cy="369332"/>
          </a:xfrm>
          <a:prstGeom prst="rect">
            <a:avLst/>
          </a:prstGeom>
          <a:solidFill>
            <a:srgbClr val="CCECFF"/>
          </a:solidFill>
        </p:spPr>
        <p:txBody>
          <a:bodyPr wrap="none">
            <a:spAutoFit/>
          </a:bodyPr>
          <a:lstStyle/>
          <a:p>
            <a:r>
              <a:rPr lang="en-US" sz="1800" b="1" dirty="0">
                <a:solidFill>
                  <a:schemeClr val="tx1">
                    <a:lumMod val="50000"/>
                    <a:lumOff val="50000"/>
                  </a:schemeClr>
                </a:solidFill>
                <a:latin typeface="Calibri" panose="020F0502020204030204" pitchFamily="34" charset="0"/>
              </a:rPr>
              <a:t>count of each word</a:t>
            </a:r>
            <a:endParaRPr lang="en-US" sz="1800" b="1" dirty="0">
              <a:solidFill>
                <a:schemeClr val="tx1">
                  <a:lumMod val="50000"/>
                  <a:lumOff val="50000"/>
                </a:schemeClr>
              </a:solidFill>
            </a:endParaRPr>
          </a:p>
        </p:txBody>
      </p:sp>
      <p:sp>
        <p:nvSpPr>
          <p:cNvPr id="15" name="TextBox 14"/>
          <p:cNvSpPr txBox="1"/>
          <p:nvPr/>
        </p:nvSpPr>
        <p:spPr>
          <a:xfrm>
            <a:off x="5642683" y="5990846"/>
            <a:ext cx="3308851" cy="707886"/>
          </a:xfrm>
          <a:prstGeom prst="rect">
            <a:avLst/>
          </a:prstGeom>
          <a:solidFill>
            <a:srgbClr val="FAE9D6"/>
          </a:solidFill>
        </p:spPr>
        <p:txBody>
          <a:bodyPr wrap="square" rtlCol="0">
            <a:spAutoFit/>
          </a:bodyPr>
          <a:lstStyle/>
          <a:p>
            <a:pPr algn="ctr"/>
            <a:r>
              <a:rPr lang="en-US" sz="2000" b="1" i="1" dirty="0">
                <a:solidFill>
                  <a:srgbClr val="000AF9"/>
                </a:solidFill>
                <a:latin typeface="Cambria" panose="02040503050406030204" pitchFamily="18" charset="0"/>
              </a:rPr>
              <a:t>What are these four other dictionaries counting?!</a:t>
            </a:r>
          </a:p>
        </p:txBody>
      </p:sp>
    </p:spTree>
    <p:extLst>
      <p:ext uri="{BB962C8B-B14F-4D97-AF65-F5344CB8AC3E}">
        <p14:creationId xmlns:p14="http://schemas.microsoft.com/office/powerpoint/2010/main" val="264248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32303"/>
            <a:ext cx="8764893" cy="834450"/>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0728" y="2626816"/>
            <a:ext cx="8610600" cy="3877985"/>
          </a:xfrm>
          <a:prstGeom prst="rect">
            <a:avLst/>
          </a:prstGeom>
        </p:spPr>
        <p:txBody>
          <a:bodyPr wrap="square">
            <a:spAutoFit/>
          </a:bodyPr>
          <a:lstStyle/>
          <a:p>
            <a:pPr algn="l">
              <a:spcBef>
                <a:spcPts val="0"/>
              </a:spcBef>
            </a:pPr>
            <a:r>
              <a:rPr lang="en-US" sz="1800" dirty="0">
                <a:latin typeface="Calibri" panose="020F0502020204030204" pitchFamily="34" charset="0"/>
              </a:rPr>
              <a:t>{'and': 3, '</a:t>
            </a:r>
            <a:r>
              <a:rPr lang="en-US" sz="1800" dirty="0" err="1">
                <a:latin typeface="Calibri" panose="020F0502020204030204" pitchFamily="34" charset="0"/>
              </a:rPr>
              <a:t>poptartful</a:t>
            </a:r>
            <a:r>
              <a:rPr lang="en-US" sz="1800" dirty="0">
                <a:latin typeface="Calibri" panose="020F0502020204030204" pitchFamily="34" charset="0"/>
              </a:rPr>
              <a:t>': 1, 'liked': 1, '</a:t>
            </a:r>
            <a:r>
              <a:rPr lang="en-US" sz="1800" dirty="0" err="1">
                <a:latin typeface="Calibri" panose="020F0502020204030204" pitchFamily="34" charset="0"/>
              </a:rPr>
              <a:t>spamful</a:t>
            </a:r>
            <a:r>
              <a:rPr lang="en-US" sz="1800" dirty="0">
                <a:latin typeface="Calibri" panose="020F0502020204030204" pitchFamily="34" charset="0"/>
              </a:rPr>
              <a:t>': 1, 'like': 2, '': 1, 'spam': 2, '</a:t>
            </a:r>
            <a:r>
              <a:rPr lang="en-US" sz="1800" dirty="0" err="1">
                <a:latin typeface="Calibri" panose="020F0502020204030204" pitchFamily="34" charset="0"/>
              </a:rPr>
              <a:t>i</a:t>
            </a:r>
            <a:r>
              <a:rPr lang="en-US" sz="1800" dirty="0">
                <a:latin typeface="Calibri" panose="020F0502020204030204" pitchFamily="34" charset="0"/>
              </a:rPr>
              <a:t>': 1, '42': 1, 'all': 1, 'thanksgiving': 1, 'will': 1, 'bring': 1, '</a:t>
            </a:r>
            <a:r>
              <a:rPr lang="en-US" sz="1800" dirty="0" err="1">
                <a:latin typeface="Calibri" panose="020F0502020204030204" pitchFamily="34" charset="0"/>
              </a:rPr>
              <a:t>poptarts</a:t>
            </a:r>
            <a:r>
              <a:rPr lang="en-US" sz="1800" dirty="0">
                <a:latin typeface="Calibri" panose="020F0502020204030204" pitchFamily="34" charset="0"/>
              </a:rPr>
              <a:t>': 3, 'spams': 1, 'by': 1, 'are': 2}</a:t>
            </a:r>
          </a:p>
          <a:p>
            <a:pPr algn="l">
              <a:spcBef>
                <a:spcPts val="0"/>
              </a:spcBef>
            </a:pPr>
            <a:endParaRPr lang="en-US" sz="1800" dirty="0">
              <a:latin typeface="Calibri" panose="020F0502020204030204" pitchFamily="34" charset="0"/>
            </a:endParaRPr>
          </a:p>
          <a:p>
            <a:pPr algn="l">
              <a:spcBef>
                <a:spcPts val="0"/>
              </a:spcBef>
            </a:pPr>
            <a:r>
              <a:rPr lang="en-US" dirty="0">
                <a:latin typeface="Calibri" panose="020F0502020204030204" pitchFamily="34" charset="0"/>
              </a:rPr>
              <a:t>{0: 1, 1: 1, 2: 2, 3: 6, 4: 5, 5: 3, 7: 1, 8: 3, 10: 1, 12: 1}</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{'and': 3, '': 1, 'all': 1, 'like': 3, '</a:t>
            </a:r>
            <a:r>
              <a:rPr lang="en-US" dirty="0" err="1">
                <a:latin typeface="Calibri" panose="020F0502020204030204" pitchFamily="34" charset="0"/>
              </a:rPr>
              <a:t>thanksgiv</a:t>
            </a:r>
            <a:r>
              <a:rPr lang="en-US" dirty="0">
                <a:latin typeface="Calibri" panose="020F0502020204030204" pitchFamily="34" charset="0"/>
              </a:rPr>
              <a:t>': 1, 'spam': 4, '</a:t>
            </a:r>
            <a:r>
              <a:rPr lang="en-US" dirty="0" err="1">
                <a:latin typeface="Calibri" panose="020F0502020204030204" pitchFamily="34" charset="0"/>
              </a:rPr>
              <a:t>i</a:t>
            </a:r>
            <a:r>
              <a:rPr lang="en-US" dirty="0">
                <a:latin typeface="Calibri" panose="020F0502020204030204" pitchFamily="34" charset="0"/>
              </a:rPr>
              <a:t>': 1, '42': 1, 'by': 1, 'will': 1, 'bring': 1, '</a:t>
            </a:r>
            <a:r>
              <a:rPr lang="en-US" dirty="0" err="1">
                <a:latin typeface="Calibri" panose="020F0502020204030204" pitchFamily="34" charset="0"/>
              </a:rPr>
              <a:t>ar</a:t>
            </a:r>
            <a:r>
              <a:rPr lang="en-US" dirty="0">
                <a:latin typeface="Calibri" panose="020F0502020204030204" pitchFamily="34" charset="0"/>
              </a:rPr>
              <a:t>': 2, '</a:t>
            </a:r>
            <a:r>
              <a:rPr lang="en-US" dirty="0" err="1">
                <a:latin typeface="Calibri" panose="020F0502020204030204" pitchFamily="34" charset="0"/>
              </a:rPr>
              <a:t>poptart</a:t>
            </a:r>
            <a:r>
              <a:rPr lang="en-US" dirty="0">
                <a:latin typeface="Calibri" panose="020F0502020204030204" pitchFamily="34" charset="0"/>
              </a:rPr>
              <a:t>': 4}</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{12: 1, 5: 1, 7: 1}</a:t>
            </a:r>
          </a:p>
          <a:p>
            <a:pPr algn="l">
              <a:spcBef>
                <a:spcPts val="0"/>
              </a:spcBef>
            </a:pPr>
            <a:endParaRPr lang="en-US" dirty="0">
              <a:latin typeface="Calibri" panose="020F0502020204030204" pitchFamily="34" charset="0"/>
            </a:endParaRPr>
          </a:p>
          <a:p>
            <a:pPr algn="l">
              <a:spcBef>
                <a:spcPts val="0"/>
              </a:spcBef>
            </a:pPr>
            <a:r>
              <a:rPr lang="en-US" dirty="0">
                <a:latin typeface="Calibri" panose="020F0502020204030204" pitchFamily="34" charset="0"/>
              </a:rPr>
              <a:t>                 {'!': 1, '-': 2, '?': 1, '_': 2, '.': 1}</a:t>
            </a:r>
            <a:endParaRPr lang="en-US" sz="3200" dirty="0">
              <a:latin typeface="Calibri" panose="020F0502020204030204" pitchFamily="34" charset="0"/>
            </a:endParaRPr>
          </a:p>
        </p:txBody>
      </p:sp>
      <p:sp>
        <p:nvSpPr>
          <p:cNvPr id="4" name="Rectangle 3"/>
          <p:cNvSpPr/>
          <p:nvPr/>
        </p:nvSpPr>
        <p:spPr>
          <a:xfrm>
            <a:off x="350818" y="1447800"/>
            <a:ext cx="2949846" cy="461665"/>
          </a:xfrm>
          <a:prstGeom prst="rect">
            <a:avLst/>
          </a:prstGeom>
          <a:solidFill>
            <a:srgbClr val="FAE9D6"/>
          </a:solidFill>
        </p:spPr>
        <p:txBody>
          <a:bodyPr wrap="none">
            <a:spAutoFit/>
          </a:bodyPr>
          <a:lstStyle/>
          <a:p>
            <a:r>
              <a:rPr lang="en-US" b="1" dirty="0">
                <a:solidFill>
                  <a:srgbClr val="F6890C"/>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TextModel</a:t>
            </a:r>
            <a:endParaRPr lang="en-US" b="1" dirty="0">
              <a:latin typeface="Courier New" panose="02070309020205020404" pitchFamily="49" charset="0"/>
              <a:cs typeface="Courier New" panose="02070309020205020404" pitchFamily="49" charset="0"/>
            </a:endParaRPr>
          </a:p>
        </p:txBody>
      </p:sp>
      <p:sp>
        <p:nvSpPr>
          <p:cNvPr id="9" name="Rectangle 8"/>
          <p:cNvSpPr/>
          <p:nvPr/>
        </p:nvSpPr>
        <p:spPr>
          <a:xfrm>
            <a:off x="616095" y="1882845"/>
            <a:ext cx="4704365" cy="369332"/>
          </a:xfrm>
          <a:prstGeom prst="rect">
            <a:avLst/>
          </a:prstGeom>
          <a:solidFill>
            <a:srgbClr val="FFEFD7"/>
          </a:solidFill>
        </p:spPr>
        <p:txBody>
          <a:bodyPr wrap="none">
            <a:spAutoFit/>
          </a:bodyPr>
          <a:lstStyle/>
          <a:p>
            <a:r>
              <a:rPr lang="en-US" sz="1800" dirty="0">
                <a:latin typeface="Calibri" panose="020F0502020204030204" pitchFamily="34" charset="0"/>
              </a:rPr>
              <a:t>... contains at least five Python dictionaries, e.g.,</a:t>
            </a:r>
            <a:endParaRPr lang="en-US" sz="1400" dirty="0">
              <a:latin typeface="Calibri" panose="020F0502020204030204" pitchFamily="34" charset="0"/>
            </a:endParaRPr>
          </a:p>
        </p:txBody>
      </p:sp>
      <p:sp>
        <p:nvSpPr>
          <p:cNvPr id="27" name="Rectangle 26"/>
          <p:cNvSpPr/>
          <p:nvPr/>
        </p:nvSpPr>
        <p:spPr>
          <a:xfrm>
            <a:off x="1066800" y="648237"/>
            <a:ext cx="631903" cy="461665"/>
          </a:xfrm>
          <a:prstGeom prst="rect">
            <a:avLst/>
          </a:prstGeom>
          <a:solidFill>
            <a:srgbClr val="000AF9"/>
          </a:solidFill>
          <a:ln>
            <a:solidFill>
              <a:schemeClr val="bg1"/>
            </a:solidFill>
          </a:ln>
        </p:spPr>
        <p:txBody>
          <a:bodyPr wrap="none">
            <a:spAutoFit/>
          </a:bodyPr>
          <a:lstStyle/>
          <a:p>
            <a:pPr algn="ctr"/>
            <a:r>
              <a:rPr lang="en-US" b="1" dirty="0">
                <a:solidFill>
                  <a:schemeClr val="bg1"/>
                </a:solidFill>
                <a:latin typeface="Calibri" panose="020F0502020204030204" pitchFamily="34" charset="0"/>
              </a:rPr>
              <a:t>File</a:t>
            </a:r>
            <a:endParaRPr lang="en-US" sz="1800" b="1" dirty="0">
              <a:solidFill>
                <a:schemeClr val="bg1"/>
              </a:solidFill>
              <a:latin typeface="Calibri" panose="020F0502020204030204" pitchFamily="34" charset="0"/>
            </a:endParaRPr>
          </a:p>
        </p:txBody>
      </p:sp>
      <p:sp>
        <p:nvSpPr>
          <p:cNvPr id="10" name="Rectangle 9"/>
          <p:cNvSpPr/>
          <p:nvPr/>
        </p:nvSpPr>
        <p:spPr>
          <a:xfrm>
            <a:off x="990600" y="149831"/>
            <a:ext cx="7989144" cy="1169551"/>
          </a:xfrm>
          <a:prstGeom prst="rect">
            <a:avLst/>
          </a:prstGeom>
          <a:ln>
            <a:solidFill>
              <a:srgbClr val="000AF9"/>
            </a:solidFill>
          </a:ln>
        </p:spPr>
        <p:txBody>
          <a:bodyPr wrap="square">
            <a:spAutoFit/>
          </a:bodyPr>
          <a:lstStyle/>
          <a:p>
            <a:r>
              <a:rPr lang="en-US" sz="2000" dirty="0">
                <a:latin typeface="Consolas" panose="020B0609020204030204" pitchFamily="49" charset="0"/>
              </a:rPr>
              <a:t>I like </a:t>
            </a:r>
            <a:r>
              <a:rPr lang="en-US" sz="2000" dirty="0" err="1">
                <a:latin typeface="Consolas" panose="020B0609020204030204" pitchFamily="49" charset="0"/>
              </a:rPr>
              <a:t>poptarts</a:t>
            </a:r>
            <a:r>
              <a:rPr lang="en-US" sz="2000" dirty="0">
                <a:latin typeface="Consolas" panose="020B0609020204030204" pitchFamily="49" charset="0"/>
              </a:rPr>
              <a:t> and 42 and spam. </a:t>
            </a:r>
            <a:r>
              <a:rPr lang="en-US" sz="2000" dirty="0" err="1">
                <a:latin typeface="Consolas" panose="020B0609020204030204" pitchFamily="49" charset="0"/>
              </a:rPr>
              <a:t>Spamful</a:t>
            </a:r>
            <a:r>
              <a:rPr lang="en-US" sz="2000" dirty="0">
                <a:latin typeface="Consolas" panose="020B0609020204030204" pitchFamily="49" charset="0"/>
              </a:rPr>
              <a:t> </a:t>
            </a:r>
            <a:r>
              <a:rPr lang="en-US" sz="2000" dirty="0" err="1">
                <a:latin typeface="Consolas" panose="020B0609020204030204" pitchFamily="49" charset="0"/>
              </a:rPr>
              <a:t>poptarts</a:t>
            </a:r>
            <a:r>
              <a:rPr lang="en-US" sz="2000" dirty="0">
                <a:latin typeface="Consolas" panose="020B0609020204030204" pitchFamily="49" charset="0"/>
              </a:rPr>
              <a:t> are like </a:t>
            </a:r>
            <a:r>
              <a:rPr lang="en-US" sz="2000" dirty="0" err="1">
                <a:latin typeface="Consolas" panose="020B0609020204030204" pitchFamily="49" charset="0"/>
              </a:rPr>
              <a:t>poptartful</a:t>
            </a:r>
            <a:r>
              <a:rPr lang="en-US" sz="2000" dirty="0">
                <a:latin typeface="Consolas" panose="020B0609020204030204" pitchFamily="49" charset="0"/>
              </a:rPr>
              <a:t> spams -- and are liked by all!  </a:t>
            </a:r>
          </a:p>
          <a:p>
            <a:r>
              <a:rPr lang="en-US" sz="2000" dirty="0">
                <a:latin typeface="Consolas" panose="020B0609020204030204" pitchFamily="49" charset="0"/>
              </a:rPr>
              <a:t>Will _Thanksgiving_ bring spam </a:t>
            </a:r>
            <a:r>
              <a:rPr lang="en-US" sz="2000" dirty="0" err="1">
                <a:latin typeface="Consolas" panose="020B0609020204030204" pitchFamily="49" charset="0"/>
              </a:rPr>
              <a:t>poptarts</a:t>
            </a:r>
            <a:r>
              <a:rPr lang="en-US" sz="2000" dirty="0">
                <a:latin typeface="Consolas" panose="020B0609020204030204" pitchFamily="49" charset="0"/>
              </a:rPr>
              <a:t>? </a:t>
            </a:r>
          </a:p>
        </p:txBody>
      </p:sp>
      <p:sp>
        <p:nvSpPr>
          <p:cNvPr id="28" name="Down Arrow 27"/>
          <p:cNvSpPr/>
          <p:nvPr/>
        </p:nvSpPr>
        <p:spPr>
          <a:xfrm>
            <a:off x="3750545" y="1240163"/>
            <a:ext cx="784301" cy="711926"/>
          </a:xfrm>
          <a:prstGeom prst="downArrow">
            <a:avLst/>
          </a:prstGeom>
          <a:solidFill>
            <a:srgbClr val="FAE9D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89174" y="2257484"/>
            <a:ext cx="2028119" cy="369332"/>
          </a:xfrm>
          <a:prstGeom prst="rect">
            <a:avLst/>
          </a:prstGeom>
          <a:solidFill>
            <a:srgbClr val="CCECFF"/>
          </a:solidFill>
        </p:spPr>
        <p:txBody>
          <a:bodyPr wrap="none">
            <a:spAutoFit/>
          </a:bodyPr>
          <a:lstStyle/>
          <a:p>
            <a:r>
              <a:rPr lang="en-US" sz="1800" b="1" dirty="0">
                <a:solidFill>
                  <a:schemeClr val="tx1">
                    <a:lumMod val="50000"/>
                    <a:lumOff val="50000"/>
                  </a:schemeClr>
                </a:solidFill>
                <a:latin typeface="Calibri" panose="020F0502020204030204" pitchFamily="34" charset="0"/>
              </a:rPr>
              <a:t>count of each word</a:t>
            </a:r>
            <a:endParaRPr lang="en-US" sz="1800" b="1" dirty="0">
              <a:solidFill>
                <a:schemeClr val="tx1">
                  <a:lumMod val="50000"/>
                  <a:lumOff val="50000"/>
                </a:schemeClr>
              </a:solidFill>
            </a:endParaRPr>
          </a:p>
        </p:txBody>
      </p:sp>
      <p:sp>
        <p:nvSpPr>
          <p:cNvPr id="15" name="TextBox 14"/>
          <p:cNvSpPr txBox="1"/>
          <p:nvPr/>
        </p:nvSpPr>
        <p:spPr>
          <a:xfrm>
            <a:off x="5642683" y="5990846"/>
            <a:ext cx="3308851" cy="707886"/>
          </a:xfrm>
          <a:prstGeom prst="rect">
            <a:avLst/>
          </a:prstGeom>
          <a:solidFill>
            <a:srgbClr val="FAE9D6"/>
          </a:solidFill>
        </p:spPr>
        <p:txBody>
          <a:bodyPr wrap="square" rtlCol="0">
            <a:spAutoFit/>
          </a:bodyPr>
          <a:lstStyle/>
          <a:p>
            <a:pPr algn="ctr"/>
            <a:r>
              <a:rPr lang="en-US" sz="2000" b="1" i="1" dirty="0">
                <a:solidFill>
                  <a:srgbClr val="000AF9"/>
                </a:solidFill>
                <a:latin typeface="Cambria" panose="02040503050406030204" pitchFamily="18" charset="0"/>
              </a:rPr>
              <a:t>What are these four other dictionaries counting?!</a:t>
            </a:r>
          </a:p>
        </p:txBody>
      </p:sp>
      <p:sp>
        <p:nvSpPr>
          <p:cNvPr id="16" name="Rectangle 15"/>
          <p:cNvSpPr/>
          <p:nvPr/>
        </p:nvSpPr>
        <p:spPr>
          <a:xfrm>
            <a:off x="113763" y="6069031"/>
            <a:ext cx="1349537" cy="369332"/>
          </a:xfrm>
          <a:prstGeom prst="rect">
            <a:avLst/>
          </a:prstGeom>
          <a:solidFill>
            <a:srgbClr val="000AF9"/>
          </a:solidFill>
        </p:spPr>
        <p:txBody>
          <a:bodyPr wrap="none">
            <a:spAutoFit/>
          </a:bodyPr>
          <a:lstStyle/>
          <a:p>
            <a:r>
              <a:rPr lang="en-US" sz="1800" b="1" dirty="0">
                <a:solidFill>
                  <a:schemeClr val="bg1"/>
                </a:solidFill>
                <a:latin typeface="Calibri" panose="020F0502020204030204" pitchFamily="34" charset="0"/>
              </a:rPr>
              <a:t>punctuation</a:t>
            </a:r>
            <a:endParaRPr lang="en-US" sz="1800" b="1" dirty="0">
              <a:solidFill>
                <a:schemeClr val="bg1"/>
              </a:solidFill>
            </a:endParaRPr>
          </a:p>
        </p:txBody>
      </p:sp>
      <p:sp>
        <p:nvSpPr>
          <p:cNvPr id="17" name="Rectangle 16"/>
          <p:cNvSpPr/>
          <p:nvPr/>
        </p:nvSpPr>
        <p:spPr>
          <a:xfrm>
            <a:off x="6985716" y="3495503"/>
            <a:ext cx="1430200" cy="369332"/>
          </a:xfrm>
          <a:prstGeom prst="rect">
            <a:avLst/>
          </a:prstGeom>
          <a:solidFill>
            <a:srgbClr val="000AF9"/>
          </a:solidFill>
        </p:spPr>
        <p:txBody>
          <a:bodyPr wrap="none">
            <a:spAutoFit/>
          </a:bodyPr>
          <a:lstStyle/>
          <a:p>
            <a:pPr algn="ctr"/>
            <a:r>
              <a:rPr lang="en-US" sz="1800" b="1" dirty="0">
                <a:solidFill>
                  <a:schemeClr val="bg1"/>
                </a:solidFill>
                <a:latin typeface="Calibri" panose="020F0502020204030204" pitchFamily="34" charset="0"/>
              </a:rPr>
              <a:t>word lengths</a:t>
            </a:r>
            <a:endParaRPr lang="en-US" sz="1800" b="1" dirty="0">
              <a:solidFill>
                <a:schemeClr val="bg1"/>
              </a:solidFill>
            </a:endParaRPr>
          </a:p>
        </p:txBody>
      </p:sp>
      <p:sp>
        <p:nvSpPr>
          <p:cNvPr id="18" name="Rectangle 17"/>
          <p:cNvSpPr/>
          <p:nvPr/>
        </p:nvSpPr>
        <p:spPr>
          <a:xfrm>
            <a:off x="8124042" y="4724400"/>
            <a:ext cx="745140" cy="369332"/>
          </a:xfrm>
          <a:prstGeom prst="rect">
            <a:avLst/>
          </a:prstGeom>
          <a:solidFill>
            <a:srgbClr val="000AF9"/>
          </a:solidFill>
        </p:spPr>
        <p:txBody>
          <a:bodyPr wrap="none">
            <a:spAutoFit/>
          </a:bodyPr>
          <a:lstStyle/>
          <a:p>
            <a:pPr algn="ctr"/>
            <a:r>
              <a:rPr lang="en-US" sz="1800" b="1" dirty="0">
                <a:solidFill>
                  <a:schemeClr val="bg1"/>
                </a:solidFill>
                <a:latin typeface="Calibri" panose="020F0502020204030204" pitchFamily="34" charset="0"/>
              </a:rPr>
              <a:t>stems</a:t>
            </a:r>
            <a:endParaRPr lang="en-US" sz="1800" b="1" dirty="0">
              <a:solidFill>
                <a:schemeClr val="bg1"/>
              </a:solidFill>
            </a:endParaRPr>
          </a:p>
        </p:txBody>
      </p:sp>
      <p:sp>
        <p:nvSpPr>
          <p:cNvPr id="19" name="Rectangle 18"/>
          <p:cNvSpPr/>
          <p:nvPr/>
        </p:nvSpPr>
        <p:spPr>
          <a:xfrm>
            <a:off x="2718516" y="5334000"/>
            <a:ext cx="1790683" cy="369332"/>
          </a:xfrm>
          <a:prstGeom prst="rect">
            <a:avLst/>
          </a:prstGeom>
          <a:solidFill>
            <a:srgbClr val="000AF9"/>
          </a:solidFill>
        </p:spPr>
        <p:txBody>
          <a:bodyPr wrap="none">
            <a:spAutoFit/>
          </a:bodyPr>
          <a:lstStyle/>
          <a:p>
            <a:pPr algn="ctr"/>
            <a:r>
              <a:rPr lang="en-US" sz="1800" b="1" dirty="0">
                <a:solidFill>
                  <a:schemeClr val="bg1"/>
                </a:solidFill>
                <a:latin typeface="Calibri" panose="020F0502020204030204" pitchFamily="34" charset="0"/>
              </a:rPr>
              <a:t>sentence lengths</a:t>
            </a:r>
            <a:endParaRPr lang="en-US" sz="1800" b="1" dirty="0">
              <a:solidFill>
                <a:schemeClr val="bg1"/>
              </a:solidFill>
            </a:endParaRPr>
          </a:p>
        </p:txBody>
      </p:sp>
    </p:spTree>
    <p:extLst>
      <p:ext uri="{BB962C8B-B14F-4D97-AF65-F5344CB8AC3E}">
        <p14:creationId xmlns:p14="http://schemas.microsoft.com/office/powerpoint/2010/main" val="255445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35726" y="2172373"/>
            <a:ext cx="6125682" cy="1676952"/>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579549" y="4364480"/>
            <a:ext cx="6207617" cy="1696271"/>
          </a:xfrm>
          <a:prstGeom prst="roundRect">
            <a:avLst/>
          </a:prstGeom>
          <a:solidFill>
            <a:srgbClr val="FAE9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Box 23"/>
          <p:cNvSpPr txBox="1">
            <a:spLocks noChangeArrowheads="1"/>
          </p:cNvSpPr>
          <p:nvPr/>
        </p:nvSpPr>
        <p:spPr bwMode="auto">
          <a:xfrm>
            <a:off x="838200" y="1659553"/>
            <a:ext cx="72326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l" eaLnBrk="1" hangingPunct="1">
              <a:spcBef>
                <a:spcPct val="50000"/>
              </a:spcBef>
            </a:pPr>
            <a:r>
              <a:rPr lang="en-US" altLang="en-US" b="1" i="1" dirty="0">
                <a:latin typeface="Cambria" panose="02040503050406030204" pitchFamily="18" charset="0"/>
              </a:rPr>
              <a:t>(1) Get text from file…</a:t>
            </a:r>
          </a:p>
          <a:p>
            <a:pPr marL="0" indent="0" algn="l" eaLnBrk="1" hangingPunct="1">
              <a:spcBef>
                <a:spcPct val="50000"/>
              </a:spcBef>
            </a:pPr>
            <a:r>
              <a:rPr lang="en-US" altLang="en-US" b="1" i="1" dirty="0">
                <a:solidFill>
                  <a:srgbClr val="000AF9"/>
                </a:solidFill>
                <a:latin typeface="Cambria" panose="02040503050406030204" pitchFamily="18" charset="0"/>
              </a:rPr>
              <a:t>(2) Split up the text into words (first pass)</a:t>
            </a:r>
          </a:p>
          <a:p>
            <a:pPr marL="0" indent="0" algn="l" eaLnBrk="1" hangingPunct="1">
              <a:spcBef>
                <a:spcPct val="50000"/>
              </a:spcBef>
            </a:pPr>
            <a:r>
              <a:rPr lang="en-US" altLang="en-US" b="1" i="1" dirty="0">
                <a:solidFill>
                  <a:schemeClr val="bg1">
                    <a:lumMod val="65000"/>
                  </a:schemeClr>
                </a:solidFill>
                <a:latin typeface="Cambria" panose="02040503050406030204" pitchFamily="18" charset="0"/>
              </a:rPr>
              <a:t>(3) Model punctuation marks (optional) </a:t>
            </a:r>
          </a:p>
          <a:p>
            <a:pPr marL="0" indent="0" algn="l" eaLnBrk="1" hangingPunct="1">
              <a:spcBef>
                <a:spcPct val="50000"/>
              </a:spcBef>
            </a:pPr>
            <a:r>
              <a:rPr lang="en-US" altLang="en-US" b="1" i="1" dirty="0">
                <a:solidFill>
                  <a:srgbClr val="000000"/>
                </a:solidFill>
                <a:latin typeface="Cambria" panose="02040503050406030204" pitchFamily="18" charset="0"/>
              </a:rPr>
              <a:t>(4) Model sentence lengths (using  </a:t>
            </a:r>
            <a:r>
              <a:rPr lang="en-US" altLang="en-US" b="1" dirty="0">
                <a:solidFill>
                  <a:srgbClr val="000000"/>
                </a:solidFill>
                <a:latin typeface="Consolas" panose="020B0609020204030204" pitchFamily="49" charset="0"/>
                <a:cs typeface="Consolas" panose="020B0609020204030204" pitchFamily="49" charset="0"/>
              </a:rPr>
              <a:t>'.!?'</a:t>
            </a:r>
            <a:r>
              <a:rPr lang="en-US" altLang="en-US" b="1" i="1" dirty="0">
                <a:solidFill>
                  <a:srgbClr val="000000"/>
                </a:solidFill>
                <a:latin typeface="Cambria" panose="02040503050406030204" pitchFamily="18" charset="0"/>
              </a:rPr>
              <a:t>)</a:t>
            </a:r>
          </a:p>
          <a:p>
            <a:pPr marL="0" indent="0" algn="l" eaLnBrk="1" hangingPunct="1">
              <a:spcBef>
                <a:spcPct val="50000"/>
              </a:spcBef>
            </a:pPr>
            <a:r>
              <a:rPr lang="en-US" altLang="en-US" b="1" i="1" dirty="0">
                <a:solidFill>
                  <a:srgbClr val="000000"/>
                </a:solidFill>
                <a:latin typeface="Cambria" panose="02040503050406030204" pitchFamily="18" charset="0"/>
              </a:rPr>
              <a:t>(5) Take a breather...</a:t>
            </a:r>
          </a:p>
          <a:p>
            <a:pPr marL="0" indent="0" algn="l" eaLnBrk="1" hangingPunct="1">
              <a:spcBef>
                <a:spcPct val="50000"/>
              </a:spcBef>
            </a:pPr>
            <a:r>
              <a:rPr lang="en-US" altLang="en-US" b="1" i="1" dirty="0">
                <a:solidFill>
                  <a:srgbClr val="CC3300"/>
                </a:solidFill>
                <a:latin typeface="Cambria" panose="02040503050406030204" pitchFamily="18" charset="0"/>
              </a:rPr>
              <a:t>(6) Clean up the words (second pass)</a:t>
            </a:r>
          </a:p>
          <a:p>
            <a:pPr marL="0" indent="0" algn="l" eaLnBrk="1" hangingPunct="1">
              <a:spcBef>
                <a:spcPct val="50000"/>
              </a:spcBef>
            </a:pPr>
            <a:r>
              <a:rPr lang="en-US" altLang="en-US" b="1" i="1" dirty="0">
                <a:solidFill>
                  <a:srgbClr val="000000"/>
                </a:solidFill>
                <a:latin typeface="Cambria" panose="02040503050406030204" pitchFamily="18" charset="0"/>
              </a:rPr>
              <a:t>(7) Model words and word lengths</a:t>
            </a:r>
          </a:p>
          <a:p>
            <a:pPr marL="0" indent="0" algn="l" eaLnBrk="1" hangingPunct="1">
              <a:spcBef>
                <a:spcPct val="50000"/>
              </a:spcBef>
            </a:pPr>
            <a:r>
              <a:rPr lang="en-US" altLang="en-US" b="1" i="1" dirty="0">
                <a:solidFill>
                  <a:srgbClr val="CC3300"/>
                </a:solidFill>
                <a:latin typeface="Cambria" panose="02040503050406030204" pitchFamily="18" charset="0"/>
              </a:rPr>
              <a:t>(8) Stem words and model those stems</a:t>
            </a:r>
          </a:p>
          <a:p>
            <a:pPr marL="0" indent="0" algn="l" eaLnBrk="1" hangingPunct="1">
              <a:spcBef>
                <a:spcPct val="50000"/>
              </a:spcBef>
            </a:pPr>
            <a:r>
              <a:rPr lang="en-US" altLang="en-US" b="1" i="1" dirty="0">
                <a:latin typeface="Cambria" panose="02040503050406030204" pitchFamily="18" charset="0"/>
              </a:rPr>
              <a:t>(9) You're ready to score against your model!</a:t>
            </a:r>
          </a:p>
        </p:txBody>
      </p:sp>
      <p:sp>
        <p:nvSpPr>
          <p:cNvPr id="24" name="Rectangle 23"/>
          <p:cNvSpPr/>
          <p:nvPr/>
        </p:nvSpPr>
        <p:spPr>
          <a:xfrm>
            <a:off x="6761408" y="2551425"/>
            <a:ext cx="2222314" cy="923330"/>
          </a:xfrm>
          <a:prstGeom prst="rect">
            <a:avLst/>
          </a:prstGeom>
          <a:noFill/>
        </p:spPr>
        <p:txBody>
          <a:bodyPr wrap="square">
            <a:spAutoFit/>
          </a:bodyPr>
          <a:lstStyle/>
          <a:p>
            <a:pPr algn="ctr"/>
            <a:r>
              <a:rPr lang="en-US" sz="1800" b="1" dirty="0">
                <a:solidFill>
                  <a:srgbClr val="000AF9"/>
                </a:solidFill>
                <a:latin typeface="Calibri" panose="020F0502020204030204" pitchFamily="34" charset="0"/>
              </a:rPr>
              <a:t>Text with punctuation preserved</a:t>
            </a:r>
            <a:endParaRPr lang="en-US" sz="1800" b="1" dirty="0">
              <a:solidFill>
                <a:srgbClr val="000AF9"/>
              </a:solidFill>
            </a:endParaRPr>
          </a:p>
        </p:txBody>
      </p:sp>
      <p:sp>
        <p:nvSpPr>
          <p:cNvPr id="25" name="Rectangle 24"/>
          <p:cNvSpPr/>
          <p:nvPr/>
        </p:nvSpPr>
        <p:spPr>
          <a:xfrm>
            <a:off x="6796028" y="4750950"/>
            <a:ext cx="2222314" cy="923330"/>
          </a:xfrm>
          <a:prstGeom prst="rect">
            <a:avLst/>
          </a:prstGeom>
          <a:noFill/>
        </p:spPr>
        <p:txBody>
          <a:bodyPr wrap="square">
            <a:spAutoFit/>
          </a:bodyPr>
          <a:lstStyle/>
          <a:p>
            <a:pPr algn="ctr"/>
            <a:r>
              <a:rPr lang="en-US" sz="1800" b="1" dirty="0">
                <a:solidFill>
                  <a:srgbClr val="CC3300"/>
                </a:solidFill>
                <a:latin typeface="Calibri" panose="020F0502020204030204" pitchFamily="34" charset="0"/>
              </a:rPr>
              <a:t>Text with punctuation removed</a:t>
            </a:r>
            <a:endParaRPr lang="en-US" sz="1800" b="1" dirty="0">
              <a:solidFill>
                <a:srgbClr val="CC3300"/>
              </a:solidFill>
            </a:endParaRPr>
          </a:p>
        </p:txBody>
      </p:sp>
      <p:sp>
        <p:nvSpPr>
          <p:cNvPr id="3" name="Title 2">
            <a:extLst>
              <a:ext uri="{FF2B5EF4-FFF2-40B4-BE49-F238E27FC236}">
                <a16:creationId xmlns:a16="http://schemas.microsoft.com/office/drawing/2014/main" id="{371D2532-8CE0-4ADC-844D-094E556EB992}"/>
              </a:ext>
            </a:extLst>
          </p:cNvPr>
          <p:cNvSpPr>
            <a:spLocks noGrp="1"/>
          </p:cNvSpPr>
          <p:nvPr>
            <p:ph type="title"/>
          </p:nvPr>
        </p:nvSpPr>
        <p:spPr/>
        <p:txBody>
          <a:bodyPr/>
          <a:lstStyle/>
          <a:p>
            <a:r>
              <a:rPr lang="en-US" dirty="0" err="1"/>
              <a:t>TextID’s</a:t>
            </a:r>
            <a:r>
              <a:rPr lang="en-US" dirty="0"/>
              <a:t> Building Blocks</a:t>
            </a:r>
          </a:p>
        </p:txBody>
      </p:sp>
    </p:spTree>
    <p:extLst>
      <p:ext uri="{BB962C8B-B14F-4D97-AF65-F5344CB8AC3E}">
        <p14:creationId xmlns:p14="http://schemas.microsoft.com/office/powerpoint/2010/main" val="234280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14" y="2641876"/>
            <a:ext cx="3404643" cy="482324"/>
          </a:xfrm>
          <a:prstGeom prst="rect">
            <a:avLst/>
          </a:prstGeom>
          <a:ln w="38100">
            <a:solidFill>
              <a:srgbClr val="000AF9"/>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14" y="1828800"/>
            <a:ext cx="6679622" cy="476306"/>
          </a:xfrm>
          <a:prstGeom prst="rect">
            <a:avLst/>
          </a:prstGeom>
          <a:ln>
            <a:solidFill>
              <a:srgbClr val="000AF9"/>
            </a:solidFill>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846" y="2628831"/>
            <a:ext cx="4505954" cy="495369"/>
          </a:xfrm>
          <a:prstGeom prst="rect">
            <a:avLst/>
          </a:prstGeom>
          <a:ln>
            <a:solidFill>
              <a:srgbClr val="000AF9"/>
            </a:solidFill>
          </a:ln>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34" y="3941914"/>
            <a:ext cx="7893409" cy="69540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3311434"/>
            <a:ext cx="7750172" cy="650966"/>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43406"/>
          <a:stretch/>
        </p:blipFill>
        <p:spPr>
          <a:xfrm>
            <a:off x="711926" y="4487245"/>
            <a:ext cx="7834524" cy="2142155"/>
          </a:xfrm>
          <a:prstGeom prst="rect">
            <a:avLst/>
          </a:prstGeom>
        </p:spPr>
      </p:pic>
      <p:sp>
        <p:nvSpPr>
          <p:cNvPr id="2" name="Title 1">
            <a:extLst>
              <a:ext uri="{FF2B5EF4-FFF2-40B4-BE49-F238E27FC236}">
                <a16:creationId xmlns:a16="http://schemas.microsoft.com/office/drawing/2014/main" id="{973FEAC6-A117-41EC-B891-FDD415AD688C}"/>
              </a:ext>
            </a:extLst>
          </p:cNvPr>
          <p:cNvSpPr>
            <a:spLocks noGrp="1"/>
          </p:cNvSpPr>
          <p:nvPr>
            <p:ph type="title"/>
          </p:nvPr>
        </p:nvSpPr>
        <p:spPr/>
        <p:txBody>
          <a:bodyPr/>
          <a:lstStyle/>
          <a:p>
            <a:r>
              <a:rPr lang="en-US" dirty="0"/>
              <a:t>Useful Library Resources</a:t>
            </a:r>
          </a:p>
        </p:txBody>
      </p:sp>
    </p:spTree>
    <p:extLst>
      <p:ext uri="{BB962C8B-B14F-4D97-AF65-F5344CB8AC3E}">
        <p14:creationId xmlns:p14="http://schemas.microsoft.com/office/powerpoint/2010/main" val="354607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6549070" y="2577737"/>
            <a:ext cx="1811741" cy="1569660"/>
          </a:xfrm>
          <a:prstGeom prst="rect">
            <a:avLst/>
          </a:prstGeom>
        </p:spPr>
        <p:txBody>
          <a:bodyPr wrap="square">
            <a:spAutoFit/>
          </a:bodyPr>
          <a:lstStyle/>
          <a:p>
            <a:pPr algn="ctr"/>
            <a:r>
              <a:rPr lang="en-US" dirty="0">
                <a:latin typeface="Cambria" panose="02040503050406030204" pitchFamily="18" charset="0"/>
              </a:rPr>
              <a:t>these don't have to be words, just </a:t>
            </a:r>
            <a:r>
              <a:rPr lang="en-US" b="1" dirty="0">
                <a:latin typeface="Cambria" panose="02040503050406030204" pitchFamily="18" charset="0"/>
              </a:rPr>
              <a:t>stems</a:t>
            </a:r>
            <a:r>
              <a:rPr lang="en-US" dirty="0">
                <a:latin typeface="Cambria" panose="02040503050406030204" pitchFamily="18" charset="0"/>
              </a:rPr>
              <a:t>…</a:t>
            </a:r>
            <a:endParaRPr lang="en-US" dirty="0"/>
          </a:p>
        </p:txBody>
      </p:sp>
      <p:cxnSp>
        <p:nvCxnSpPr>
          <p:cNvPr id="6" name="Straight Arrow Connector 5"/>
          <p:cNvCxnSpPr/>
          <p:nvPr/>
        </p:nvCxnSpPr>
        <p:spPr>
          <a:xfrm flipH="1" flipV="1">
            <a:off x="6114915" y="2087705"/>
            <a:ext cx="533400" cy="62158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5803097" y="2590212"/>
            <a:ext cx="857250" cy="220590"/>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6196263" y="2872834"/>
            <a:ext cx="464084" cy="351629"/>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6654483" y="4590871"/>
            <a:ext cx="1811741" cy="1200329"/>
          </a:xfrm>
          <a:prstGeom prst="rect">
            <a:avLst/>
          </a:prstGeom>
        </p:spPr>
        <p:txBody>
          <a:bodyPr wrap="square">
            <a:spAutoFit/>
          </a:bodyPr>
          <a:lstStyle/>
          <a:p>
            <a:pPr algn="ctr"/>
            <a:r>
              <a:rPr lang="en-US" dirty="0">
                <a:latin typeface="Cambria" panose="02040503050406030204" pitchFamily="18" charset="0"/>
              </a:rPr>
              <a:t>but, they </a:t>
            </a:r>
            <a:r>
              <a:rPr lang="en-US" b="1" i="1" dirty="0">
                <a:latin typeface="Cambria" panose="02040503050406030204" pitchFamily="18" charset="0"/>
              </a:rPr>
              <a:t>can</a:t>
            </a:r>
            <a:r>
              <a:rPr lang="en-US" dirty="0">
                <a:latin typeface="Cambria" panose="02040503050406030204" pitchFamily="18" charset="0"/>
              </a:rPr>
              <a:t> also be words</a:t>
            </a:r>
            <a:endParaRPr lang="en-US" dirty="0"/>
          </a:p>
        </p:txBody>
      </p:sp>
      <p:cxnSp>
        <p:nvCxnSpPr>
          <p:cNvPr id="87" name="Straight Arrow Connector 86"/>
          <p:cNvCxnSpPr/>
          <p:nvPr/>
        </p:nvCxnSpPr>
        <p:spPr>
          <a:xfrm flipH="1" flipV="1">
            <a:off x="6231723" y="4064805"/>
            <a:ext cx="568992" cy="683516"/>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6287177" y="4558963"/>
            <a:ext cx="497496" cy="2365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6086843" y="4855716"/>
            <a:ext cx="685799" cy="2646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050747" y="4903842"/>
            <a:ext cx="794084" cy="818148"/>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109" name="Right Arrow 108"/>
          <p:cNvSpPr/>
          <p:nvPr/>
        </p:nvSpPr>
        <p:spPr>
          <a:xfrm rot="5400000">
            <a:off x="5203593" y="1394738"/>
            <a:ext cx="504309" cy="36381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1" name="Group 110"/>
          <p:cNvGrpSpPr/>
          <p:nvPr/>
        </p:nvGrpSpPr>
        <p:grpSpPr>
          <a:xfrm>
            <a:off x="602551" y="5550568"/>
            <a:ext cx="6366044" cy="461665"/>
            <a:chOff x="253033" y="6091535"/>
            <a:chExt cx="6366044" cy="461665"/>
          </a:xfrm>
        </p:grpSpPr>
        <p:sp>
          <p:nvSpPr>
            <p:cNvPr id="112"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'stemming'</a:t>
              </a:r>
              <a:r>
                <a:rPr lang="en-US" altLang="en-US" b="1" dirty="0">
                  <a:solidFill>
                    <a:srgbClr val="000000"/>
                  </a:solidFill>
                  <a:latin typeface="Courier New" pitchFamily="49" charset="0"/>
                </a:rPr>
                <a:t>)   </a:t>
              </a:r>
            </a:p>
          </p:txBody>
        </p:sp>
        <p:sp>
          <p:nvSpPr>
            <p:cNvPr id="113"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114" name="Right Arrow 113"/>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8118" y="1751399"/>
            <a:ext cx="6366044" cy="461665"/>
            <a:chOff x="228600" y="1905000"/>
            <a:chExt cx="6366044" cy="461665"/>
          </a:xfrm>
        </p:grpSpPr>
        <p:sp>
          <p:nvSpPr>
            <p:cNvPr id="116"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'parties'</a:t>
              </a:r>
              <a:r>
                <a:rPr lang="en-US" altLang="en-US" b="1" dirty="0">
                  <a:solidFill>
                    <a:srgbClr val="000000"/>
                  </a:solidFill>
                  <a:latin typeface="Courier New" pitchFamily="49" charset="0"/>
                </a:rPr>
                <a:t>)   </a:t>
              </a:r>
            </a:p>
          </p:txBody>
        </p:sp>
        <p:sp>
          <p:nvSpPr>
            <p:cNvPr id="117"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parti</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18" name="Right Arrow 117"/>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9" name="Group 118"/>
          <p:cNvGrpSpPr/>
          <p:nvPr/>
        </p:nvGrpSpPr>
        <p:grpSpPr>
          <a:xfrm>
            <a:off x="578118" y="3094589"/>
            <a:ext cx="6366044" cy="461665"/>
            <a:chOff x="228600" y="3957935"/>
            <a:chExt cx="6366044" cy="461665"/>
          </a:xfrm>
        </p:grpSpPr>
        <p:sp>
          <p:nvSpPr>
            <p:cNvPr id="120"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'swerving'</a:t>
              </a:r>
              <a:r>
                <a:rPr lang="en-US" altLang="en-US" b="1" dirty="0">
                  <a:solidFill>
                    <a:srgbClr val="000000"/>
                  </a:solidFill>
                  <a:latin typeface="Courier New" pitchFamily="49" charset="0"/>
                </a:rPr>
                <a:t>)   </a:t>
              </a:r>
            </a:p>
          </p:txBody>
        </p:sp>
        <p:sp>
          <p:nvSpPr>
            <p:cNvPr id="121"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swerv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22" name="Right Arrow 121"/>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3" name="Group 122"/>
          <p:cNvGrpSpPr/>
          <p:nvPr/>
        </p:nvGrpSpPr>
        <p:grpSpPr>
          <a:xfrm>
            <a:off x="578118" y="2426368"/>
            <a:ext cx="6366044" cy="461665"/>
            <a:chOff x="228600" y="3348335"/>
            <a:chExt cx="6366044" cy="461665"/>
          </a:xfrm>
        </p:grpSpPr>
        <p:sp>
          <p:nvSpPr>
            <p:cNvPr id="124"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'love'</a:t>
              </a:r>
              <a:r>
                <a:rPr lang="en-US" altLang="en-US" b="1" dirty="0">
                  <a:solidFill>
                    <a:srgbClr val="000000"/>
                  </a:solidFill>
                  <a:latin typeface="Courier New" pitchFamily="49" charset="0"/>
                </a:rPr>
                <a:t>)   </a:t>
              </a:r>
            </a:p>
          </p:txBody>
        </p:sp>
        <p:sp>
          <p:nvSpPr>
            <p:cNvPr id="125"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lov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26" name="Right Arrow 125"/>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7" name="Group 126"/>
          <p:cNvGrpSpPr/>
          <p:nvPr/>
        </p:nvGrpSpPr>
        <p:grpSpPr>
          <a:xfrm>
            <a:off x="578118" y="3797968"/>
            <a:ext cx="6366044" cy="461665"/>
            <a:chOff x="228600" y="4572000"/>
            <a:chExt cx="6366044" cy="461665"/>
          </a:xfrm>
        </p:grpSpPr>
        <p:sp>
          <p:nvSpPr>
            <p:cNvPr id="128"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'quickly'</a:t>
              </a:r>
              <a:r>
                <a:rPr lang="en-US" altLang="en-US" b="1" dirty="0">
                  <a:solidFill>
                    <a:srgbClr val="000000"/>
                  </a:solidFill>
                  <a:latin typeface="Courier New" pitchFamily="49" charset="0"/>
                </a:rPr>
                <a:t>)   </a:t>
              </a:r>
            </a:p>
          </p:txBody>
        </p:sp>
        <p:sp>
          <p:nvSpPr>
            <p:cNvPr id="129"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'quick'</a:t>
              </a:r>
              <a:r>
                <a:rPr lang="en-US" altLang="en-US" b="1" dirty="0">
                  <a:solidFill>
                    <a:srgbClr val="000000"/>
                  </a:solidFill>
                  <a:latin typeface="Courier New" pitchFamily="49" charset="0"/>
                </a:rPr>
                <a:t>   </a:t>
              </a:r>
            </a:p>
          </p:txBody>
        </p:sp>
        <p:sp>
          <p:nvSpPr>
            <p:cNvPr id="130" name="Right Arrow 129"/>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1" name="Group 130"/>
          <p:cNvGrpSpPr/>
          <p:nvPr/>
        </p:nvGrpSpPr>
        <p:grpSpPr>
          <a:xfrm>
            <a:off x="578118" y="4973626"/>
            <a:ext cx="6366044" cy="461665"/>
            <a:chOff x="228600" y="5558135"/>
            <a:chExt cx="6366044" cy="461665"/>
          </a:xfrm>
        </p:grpSpPr>
        <p:sp>
          <p:nvSpPr>
            <p:cNvPr id="132"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'stems'</a:t>
              </a:r>
              <a:r>
                <a:rPr lang="en-US" altLang="en-US" b="1" dirty="0">
                  <a:solidFill>
                    <a:srgbClr val="000000"/>
                  </a:solidFill>
                  <a:latin typeface="Courier New" pitchFamily="49" charset="0"/>
                </a:rPr>
                <a:t>)   </a:t>
              </a:r>
            </a:p>
          </p:txBody>
        </p:sp>
        <p:sp>
          <p:nvSpPr>
            <p:cNvPr id="133"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134" name="Right Arrow 133"/>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5" name="Group 134"/>
          <p:cNvGrpSpPr/>
          <p:nvPr/>
        </p:nvGrpSpPr>
        <p:grpSpPr>
          <a:xfrm>
            <a:off x="578118" y="4396683"/>
            <a:ext cx="6366044" cy="461665"/>
            <a:chOff x="228600" y="5024735"/>
            <a:chExt cx="6366044" cy="461665"/>
          </a:xfrm>
        </p:grpSpPr>
        <p:sp>
          <p:nvSpPr>
            <p:cNvPr id="136"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'slowest'</a:t>
              </a:r>
              <a:r>
                <a:rPr lang="en-US" altLang="en-US" b="1" dirty="0">
                  <a:solidFill>
                    <a:srgbClr val="000000"/>
                  </a:solidFill>
                  <a:latin typeface="Courier New" pitchFamily="49" charset="0"/>
                </a:rPr>
                <a:t>)   </a:t>
              </a:r>
            </a:p>
          </p:txBody>
        </p:sp>
        <p:sp>
          <p:nvSpPr>
            <p:cNvPr id="137"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'slow'</a:t>
              </a:r>
              <a:r>
                <a:rPr lang="en-US" altLang="en-US" b="1" dirty="0">
                  <a:solidFill>
                    <a:srgbClr val="000000"/>
                  </a:solidFill>
                  <a:latin typeface="Courier New" pitchFamily="49" charset="0"/>
                </a:rPr>
                <a:t>   </a:t>
              </a:r>
            </a:p>
          </p:txBody>
        </p:sp>
        <p:sp>
          <p:nvSpPr>
            <p:cNvPr id="138" name="Right Arrow 137"/>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3" name="Text Box 5"/>
          <p:cNvSpPr txBox="1">
            <a:spLocks noChangeArrowheads="1"/>
          </p:cNvSpPr>
          <p:nvPr/>
        </p:nvSpPr>
        <p:spPr bwMode="auto">
          <a:xfrm>
            <a:off x="2583629" y="2043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a:t>
            </a:r>
            <a:r>
              <a:rPr lang="en-US" altLang="en-US" sz="900" i="1" dirty="0" err="1">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144" name="Text Box 5"/>
          <p:cNvSpPr txBox="1">
            <a:spLocks noChangeArrowheads="1"/>
          </p:cNvSpPr>
          <p:nvPr/>
        </p:nvSpPr>
        <p:spPr bwMode="auto">
          <a:xfrm>
            <a:off x="2485296" y="2719233"/>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e</a:t>
            </a:r>
          </a:p>
        </p:txBody>
      </p:sp>
      <p:sp>
        <p:nvSpPr>
          <p:cNvPr id="145" name="Text Box 5"/>
          <p:cNvSpPr txBox="1">
            <a:spLocks noChangeArrowheads="1"/>
          </p:cNvSpPr>
          <p:nvPr/>
        </p:nvSpPr>
        <p:spPr bwMode="auto">
          <a:xfrm>
            <a:off x="2306944" y="34147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6" name="Text Box 5"/>
          <p:cNvSpPr txBox="1">
            <a:spLocks noChangeArrowheads="1"/>
          </p:cNvSpPr>
          <p:nvPr/>
        </p:nvSpPr>
        <p:spPr bwMode="auto">
          <a:xfrm>
            <a:off x="2152192" y="586619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+ 2*cons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7" name="Text Box 5"/>
          <p:cNvSpPr txBox="1">
            <a:spLocks noChangeArrowheads="1"/>
          </p:cNvSpPr>
          <p:nvPr/>
        </p:nvSpPr>
        <p:spPr bwMode="auto">
          <a:xfrm>
            <a:off x="2220890" y="41420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148" name="Text Box 5"/>
          <p:cNvSpPr txBox="1">
            <a:spLocks noChangeArrowheads="1"/>
          </p:cNvSpPr>
          <p:nvPr/>
        </p:nvSpPr>
        <p:spPr bwMode="auto">
          <a:xfrm>
            <a:off x="2154370" y="4710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149" name="Text Box 5"/>
          <p:cNvSpPr txBox="1">
            <a:spLocks noChangeArrowheads="1"/>
          </p:cNvSpPr>
          <p:nvPr/>
        </p:nvSpPr>
        <p:spPr bwMode="auto">
          <a:xfrm>
            <a:off x="2367957" y="5280547"/>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cons + s</a:t>
            </a:r>
          </a:p>
        </p:txBody>
      </p:sp>
      <p:sp>
        <p:nvSpPr>
          <p:cNvPr id="2" name="Title 1">
            <a:extLst>
              <a:ext uri="{FF2B5EF4-FFF2-40B4-BE49-F238E27FC236}">
                <a16:creationId xmlns:a16="http://schemas.microsoft.com/office/drawing/2014/main" id="{4B2C4A80-4CB3-4580-B053-9D882BAAFDE2}"/>
              </a:ext>
            </a:extLst>
          </p:cNvPr>
          <p:cNvSpPr>
            <a:spLocks noGrp="1"/>
          </p:cNvSpPr>
          <p:nvPr>
            <p:ph type="title"/>
          </p:nvPr>
        </p:nvSpPr>
        <p:spPr/>
        <p:txBody>
          <a:bodyPr/>
          <a:lstStyle/>
          <a:p>
            <a:r>
              <a:rPr lang="en-US" dirty="0"/>
              <a:t>Stemming</a:t>
            </a:r>
            <a:br>
              <a:rPr lang="en-US" dirty="0"/>
            </a:br>
            <a:r>
              <a:rPr lang="en-US" sz="2800" dirty="0"/>
              <a:t>(An algorithm that generates the </a:t>
            </a:r>
            <a:r>
              <a:rPr lang="en-US" sz="2800" b="1" dirty="0"/>
              <a:t>root</a:t>
            </a:r>
            <a:r>
              <a:rPr lang="en-US" sz="2800" dirty="0"/>
              <a:t> of a word)</a:t>
            </a:r>
          </a:p>
        </p:txBody>
      </p:sp>
    </p:spTree>
    <p:extLst>
      <p:ext uri="{BB962C8B-B14F-4D97-AF65-F5344CB8AC3E}">
        <p14:creationId xmlns:p14="http://schemas.microsoft.com/office/powerpoint/2010/main" val="171877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 name="Rectangle 75"/>
          <p:cNvSpPr/>
          <p:nvPr/>
        </p:nvSpPr>
        <p:spPr>
          <a:xfrm>
            <a:off x="6549070" y="2577737"/>
            <a:ext cx="1811741" cy="1569660"/>
          </a:xfrm>
          <a:prstGeom prst="rect">
            <a:avLst/>
          </a:prstGeom>
        </p:spPr>
        <p:txBody>
          <a:bodyPr wrap="square">
            <a:spAutoFit/>
          </a:bodyPr>
          <a:lstStyle/>
          <a:p>
            <a:pPr algn="ctr"/>
            <a:r>
              <a:rPr lang="en-US" dirty="0">
                <a:latin typeface="Cambria" panose="02040503050406030204" pitchFamily="18" charset="0"/>
              </a:rPr>
              <a:t>these don't have to be words, just </a:t>
            </a:r>
            <a:r>
              <a:rPr lang="en-US" b="1" dirty="0">
                <a:latin typeface="Cambria" panose="02040503050406030204" pitchFamily="18" charset="0"/>
              </a:rPr>
              <a:t>stems</a:t>
            </a:r>
            <a:r>
              <a:rPr lang="en-US" dirty="0">
                <a:latin typeface="Cambria" panose="02040503050406030204" pitchFamily="18" charset="0"/>
              </a:rPr>
              <a:t>…</a:t>
            </a:r>
            <a:endParaRPr lang="en-US" dirty="0"/>
          </a:p>
        </p:txBody>
      </p:sp>
      <p:cxnSp>
        <p:nvCxnSpPr>
          <p:cNvPr id="6" name="Straight Arrow Connector 5"/>
          <p:cNvCxnSpPr/>
          <p:nvPr/>
        </p:nvCxnSpPr>
        <p:spPr>
          <a:xfrm flipH="1" flipV="1">
            <a:off x="6114915" y="2087705"/>
            <a:ext cx="533400" cy="62158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5803097" y="2590212"/>
            <a:ext cx="857250" cy="220590"/>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6196263" y="2872834"/>
            <a:ext cx="464084" cy="351629"/>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6654483" y="4590871"/>
            <a:ext cx="1811741" cy="1200329"/>
          </a:xfrm>
          <a:prstGeom prst="rect">
            <a:avLst/>
          </a:prstGeom>
        </p:spPr>
        <p:txBody>
          <a:bodyPr wrap="square">
            <a:spAutoFit/>
          </a:bodyPr>
          <a:lstStyle/>
          <a:p>
            <a:pPr algn="ctr"/>
            <a:r>
              <a:rPr lang="en-US" dirty="0">
                <a:latin typeface="Cambria" panose="02040503050406030204" pitchFamily="18" charset="0"/>
              </a:rPr>
              <a:t>but, they </a:t>
            </a:r>
            <a:r>
              <a:rPr lang="en-US" b="1" i="1" dirty="0">
                <a:latin typeface="Cambria" panose="02040503050406030204" pitchFamily="18" charset="0"/>
              </a:rPr>
              <a:t>can</a:t>
            </a:r>
            <a:r>
              <a:rPr lang="en-US" dirty="0">
                <a:latin typeface="Cambria" panose="02040503050406030204" pitchFamily="18" charset="0"/>
              </a:rPr>
              <a:t> also be words</a:t>
            </a:r>
            <a:endParaRPr lang="en-US" dirty="0"/>
          </a:p>
        </p:txBody>
      </p:sp>
      <p:cxnSp>
        <p:nvCxnSpPr>
          <p:cNvPr id="87" name="Straight Arrow Connector 86"/>
          <p:cNvCxnSpPr/>
          <p:nvPr/>
        </p:nvCxnSpPr>
        <p:spPr>
          <a:xfrm flipH="1" flipV="1">
            <a:off x="6231723" y="4064805"/>
            <a:ext cx="568992" cy="683516"/>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6287177" y="4558963"/>
            <a:ext cx="497496" cy="2365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6086843" y="4855716"/>
            <a:ext cx="685799" cy="2646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050747" y="4903842"/>
            <a:ext cx="794084" cy="818148"/>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6287177" y="6120825"/>
            <a:ext cx="2172880" cy="584775"/>
          </a:xfrm>
          <a:prstGeom prst="rect">
            <a:avLst/>
          </a:prstGeom>
          <a:solidFill>
            <a:srgbClr val="CCFFCC"/>
          </a:solidFill>
        </p:spPr>
        <p:txBody>
          <a:bodyPr wrap="square">
            <a:spAutoFit/>
          </a:bodyPr>
          <a:lstStyle/>
          <a:p>
            <a:pPr algn="ctr"/>
            <a:r>
              <a:rPr lang="en-US" sz="1600" dirty="0">
                <a:latin typeface="Cambria" panose="02040503050406030204" pitchFamily="18" charset="0"/>
              </a:rPr>
              <a:t>Either way,  they </a:t>
            </a:r>
            <a:r>
              <a:rPr lang="en-US" sz="1600" b="1" i="1" dirty="0">
                <a:latin typeface="Cambria" panose="02040503050406030204" pitchFamily="18" charset="0"/>
              </a:rPr>
              <a:t>all </a:t>
            </a:r>
            <a:r>
              <a:rPr lang="en-US" sz="1600" dirty="0">
                <a:latin typeface="Cambria" panose="02040503050406030204" pitchFamily="18" charset="0"/>
              </a:rPr>
              <a:t>have exceptions!</a:t>
            </a:r>
            <a:endParaRPr lang="en-US" sz="1600" dirty="0"/>
          </a:p>
        </p:txBody>
      </p:sp>
      <p:sp>
        <p:nvSpPr>
          <p:cNvPr id="31" name="Right Arrow 30"/>
          <p:cNvSpPr/>
          <p:nvPr/>
        </p:nvSpPr>
        <p:spPr>
          <a:xfrm>
            <a:off x="8523387" y="6236368"/>
            <a:ext cx="504309" cy="363815"/>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5203593" y="1394738"/>
            <a:ext cx="504309" cy="36381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1" name="Group 110"/>
          <p:cNvGrpSpPr/>
          <p:nvPr/>
        </p:nvGrpSpPr>
        <p:grpSpPr>
          <a:xfrm>
            <a:off x="602551" y="5550568"/>
            <a:ext cx="6366044" cy="461665"/>
            <a:chOff x="253033" y="6091535"/>
            <a:chExt cx="6366044" cy="461665"/>
          </a:xfrm>
        </p:grpSpPr>
        <p:sp>
          <p:nvSpPr>
            <p:cNvPr id="112"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'stemming'</a:t>
              </a:r>
              <a:r>
                <a:rPr lang="en-US" altLang="en-US" b="1" dirty="0">
                  <a:solidFill>
                    <a:srgbClr val="000000"/>
                  </a:solidFill>
                  <a:latin typeface="Courier New" pitchFamily="49" charset="0"/>
                </a:rPr>
                <a:t>)   </a:t>
              </a:r>
            </a:p>
          </p:txBody>
        </p:sp>
        <p:sp>
          <p:nvSpPr>
            <p:cNvPr id="113"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114" name="Right Arrow 113"/>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8118" y="1751399"/>
            <a:ext cx="6366044" cy="461665"/>
            <a:chOff x="228600" y="1905000"/>
            <a:chExt cx="6366044" cy="461665"/>
          </a:xfrm>
        </p:grpSpPr>
        <p:sp>
          <p:nvSpPr>
            <p:cNvPr id="116"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'parties'</a:t>
              </a:r>
              <a:r>
                <a:rPr lang="en-US" altLang="en-US" b="1" dirty="0">
                  <a:solidFill>
                    <a:srgbClr val="000000"/>
                  </a:solidFill>
                  <a:latin typeface="Courier New" pitchFamily="49" charset="0"/>
                </a:rPr>
                <a:t>)   </a:t>
              </a:r>
            </a:p>
          </p:txBody>
        </p:sp>
        <p:sp>
          <p:nvSpPr>
            <p:cNvPr id="117"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parti</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18" name="Right Arrow 117"/>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9" name="Group 118"/>
          <p:cNvGrpSpPr/>
          <p:nvPr/>
        </p:nvGrpSpPr>
        <p:grpSpPr>
          <a:xfrm>
            <a:off x="578118" y="3094589"/>
            <a:ext cx="6366044" cy="461665"/>
            <a:chOff x="228600" y="3957935"/>
            <a:chExt cx="6366044" cy="461665"/>
          </a:xfrm>
        </p:grpSpPr>
        <p:sp>
          <p:nvSpPr>
            <p:cNvPr id="120"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'swerving'</a:t>
              </a:r>
              <a:r>
                <a:rPr lang="en-US" altLang="en-US" b="1" dirty="0">
                  <a:solidFill>
                    <a:srgbClr val="000000"/>
                  </a:solidFill>
                  <a:latin typeface="Courier New" pitchFamily="49" charset="0"/>
                </a:rPr>
                <a:t>)   </a:t>
              </a:r>
            </a:p>
          </p:txBody>
        </p:sp>
        <p:sp>
          <p:nvSpPr>
            <p:cNvPr id="121"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swerv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22" name="Right Arrow 121"/>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3" name="Group 122"/>
          <p:cNvGrpSpPr/>
          <p:nvPr/>
        </p:nvGrpSpPr>
        <p:grpSpPr>
          <a:xfrm>
            <a:off x="578118" y="2426368"/>
            <a:ext cx="6366044" cy="461665"/>
            <a:chOff x="228600" y="3348335"/>
            <a:chExt cx="6366044" cy="461665"/>
          </a:xfrm>
        </p:grpSpPr>
        <p:sp>
          <p:nvSpPr>
            <p:cNvPr id="124"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'love'</a:t>
              </a:r>
              <a:r>
                <a:rPr lang="en-US" altLang="en-US" b="1" dirty="0">
                  <a:solidFill>
                    <a:srgbClr val="000000"/>
                  </a:solidFill>
                  <a:latin typeface="Courier New" pitchFamily="49" charset="0"/>
                </a:rPr>
                <a:t>)   </a:t>
              </a:r>
            </a:p>
          </p:txBody>
        </p:sp>
        <p:sp>
          <p:nvSpPr>
            <p:cNvPr id="125"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lov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126" name="Right Arrow 125"/>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7" name="Group 126"/>
          <p:cNvGrpSpPr/>
          <p:nvPr/>
        </p:nvGrpSpPr>
        <p:grpSpPr>
          <a:xfrm>
            <a:off x="578118" y="3797968"/>
            <a:ext cx="6366044" cy="461665"/>
            <a:chOff x="228600" y="4572000"/>
            <a:chExt cx="6366044" cy="461665"/>
          </a:xfrm>
        </p:grpSpPr>
        <p:sp>
          <p:nvSpPr>
            <p:cNvPr id="128"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'quickly'</a:t>
              </a:r>
              <a:r>
                <a:rPr lang="en-US" altLang="en-US" b="1" dirty="0">
                  <a:solidFill>
                    <a:srgbClr val="000000"/>
                  </a:solidFill>
                  <a:latin typeface="Courier New" pitchFamily="49" charset="0"/>
                </a:rPr>
                <a:t>)   </a:t>
              </a:r>
            </a:p>
          </p:txBody>
        </p:sp>
        <p:sp>
          <p:nvSpPr>
            <p:cNvPr id="129"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'quick'</a:t>
              </a:r>
              <a:r>
                <a:rPr lang="en-US" altLang="en-US" b="1" dirty="0">
                  <a:solidFill>
                    <a:srgbClr val="000000"/>
                  </a:solidFill>
                  <a:latin typeface="Courier New" pitchFamily="49" charset="0"/>
                </a:rPr>
                <a:t>   </a:t>
              </a:r>
            </a:p>
          </p:txBody>
        </p:sp>
        <p:sp>
          <p:nvSpPr>
            <p:cNvPr id="130" name="Right Arrow 129"/>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1" name="Group 130"/>
          <p:cNvGrpSpPr/>
          <p:nvPr/>
        </p:nvGrpSpPr>
        <p:grpSpPr>
          <a:xfrm>
            <a:off x="578118" y="4973626"/>
            <a:ext cx="6366044" cy="461665"/>
            <a:chOff x="228600" y="5558135"/>
            <a:chExt cx="6366044" cy="461665"/>
          </a:xfrm>
        </p:grpSpPr>
        <p:sp>
          <p:nvSpPr>
            <p:cNvPr id="132"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'stems'</a:t>
              </a:r>
              <a:r>
                <a:rPr lang="en-US" altLang="en-US" b="1" dirty="0">
                  <a:solidFill>
                    <a:srgbClr val="000000"/>
                  </a:solidFill>
                  <a:latin typeface="Courier New" pitchFamily="49" charset="0"/>
                </a:rPr>
                <a:t>)   </a:t>
              </a:r>
            </a:p>
          </p:txBody>
        </p:sp>
        <p:sp>
          <p:nvSpPr>
            <p:cNvPr id="133"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134" name="Right Arrow 133"/>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5" name="Group 134"/>
          <p:cNvGrpSpPr/>
          <p:nvPr/>
        </p:nvGrpSpPr>
        <p:grpSpPr>
          <a:xfrm>
            <a:off x="578118" y="4396683"/>
            <a:ext cx="6366044" cy="461665"/>
            <a:chOff x="228600" y="5024735"/>
            <a:chExt cx="6366044" cy="461665"/>
          </a:xfrm>
        </p:grpSpPr>
        <p:sp>
          <p:nvSpPr>
            <p:cNvPr id="136"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'slowest'</a:t>
              </a:r>
              <a:r>
                <a:rPr lang="en-US" altLang="en-US" b="1" dirty="0">
                  <a:solidFill>
                    <a:srgbClr val="000000"/>
                  </a:solidFill>
                  <a:latin typeface="Courier New" pitchFamily="49" charset="0"/>
                </a:rPr>
                <a:t>)   </a:t>
              </a:r>
            </a:p>
          </p:txBody>
        </p:sp>
        <p:sp>
          <p:nvSpPr>
            <p:cNvPr id="137"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r>
                <a:rPr lang="en-US" altLang="en-US" b="1" dirty="0">
                  <a:solidFill>
                    <a:srgbClr val="009900"/>
                  </a:solidFill>
                  <a:latin typeface="Courier New" pitchFamily="49" charset="0"/>
                </a:rPr>
                <a:t>'slow'</a:t>
              </a:r>
              <a:r>
                <a:rPr lang="en-US" altLang="en-US" b="1" dirty="0">
                  <a:solidFill>
                    <a:srgbClr val="000000"/>
                  </a:solidFill>
                  <a:latin typeface="Courier New" pitchFamily="49" charset="0"/>
                </a:rPr>
                <a:t>   </a:t>
              </a:r>
            </a:p>
          </p:txBody>
        </p:sp>
        <p:sp>
          <p:nvSpPr>
            <p:cNvPr id="138" name="Right Arrow 137"/>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3" name="Text Box 5"/>
          <p:cNvSpPr txBox="1">
            <a:spLocks noChangeArrowheads="1"/>
          </p:cNvSpPr>
          <p:nvPr/>
        </p:nvSpPr>
        <p:spPr bwMode="auto">
          <a:xfrm>
            <a:off x="2583629" y="2043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a:t>
            </a:r>
            <a:r>
              <a:rPr lang="en-US" altLang="en-US" sz="900" i="1" dirty="0" err="1">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144" name="Text Box 5"/>
          <p:cNvSpPr txBox="1">
            <a:spLocks noChangeArrowheads="1"/>
          </p:cNvSpPr>
          <p:nvPr/>
        </p:nvSpPr>
        <p:spPr bwMode="auto">
          <a:xfrm>
            <a:off x="2485296" y="2719233"/>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e</a:t>
            </a:r>
          </a:p>
        </p:txBody>
      </p:sp>
      <p:sp>
        <p:nvSpPr>
          <p:cNvPr id="145" name="Text Box 5"/>
          <p:cNvSpPr txBox="1">
            <a:spLocks noChangeArrowheads="1"/>
          </p:cNvSpPr>
          <p:nvPr/>
        </p:nvSpPr>
        <p:spPr bwMode="auto">
          <a:xfrm>
            <a:off x="2306944" y="34147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6" name="Text Box 5"/>
          <p:cNvSpPr txBox="1">
            <a:spLocks noChangeArrowheads="1"/>
          </p:cNvSpPr>
          <p:nvPr/>
        </p:nvSpPr>
        <p:spPr bwMode="auto">
          <a:xfrm>
            <a:off x="2152192" y="586619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+ 2*cons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7" name="Text Box 5"/>
          <p:cNvSpPr txBox="1">
            <a:spLocks noChangeArrowheads="1"/>
          </p:cNvSpPr>
          <p:nvPr/>
        </p:nvSpPr>
        <p:spPr bwMode="auto">
          <a:xfrm>
            <a:off x="2220890" y="41420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148" name="Text Box 5"/>
          <p:cNvSpPr txBox="1">
            <a:spLocks noChangeArrowheads="1"/>
          </p:cNvSpPr>
          <p:nvPr/>
        </p:nvSpPr>
        <p:spPr bwMode="auto">
          <a:xfrm>
            <a:off x="2154370" y="4710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149" name="Text Box 5"/>
          <p:cNvSpPr txBox="1">
            <a:spLocks noChangeArrowheads="1"/>
          </p:cNvSpPr>
          <p:nvPr/>
        </p:nvSpPr>
        <p:spPr bwMode="auto">
          <a:xfrm>
            <a:off x="2367957" y="5280547"/>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cons + s</a:t>
            </a:r>
          </a:p>
        </p:txBody>
      </p:sp>
      <p:sp>
        <p:nvSpPr>
          <p:cNvPr id="2" name="Title 1">
            <a:extLst>
              <a:ext uri="{FF2B5EF4-FFF2-40B4-BE49-F238E27FC236}">
                <a16:creationId xmlns:a16="http://schemas.microsoft.com/office/drawing/2014/main" id="{4B2C4A80-4CB3-4580-B053-9D882BAAFDE2}"/>
              </a:ext>
            </a:extLst>
          </p:cNvPr>
          <p:cNvSpPr>
            <a:spLocks noGrp="1"/>
          </p:cNvSpPr>
          <p:nvPr>
            <p:ph type="title"/>
          </p:nvPr>
        </p:nvSpPr>
        <p:spPr/>
        <p:txBody>
          <a:bodyPr/>
          <a:lstStyle/>
          <a:p>
            <a:r>
              <a:rPr lang="en-US" dirty="0"/>
              <a:t>Stemming</a:t>
            </a:r>
            <a:br>
              <a:rPr lang="en-US" dirty="0"/>
            </a:br>
            <a:r>
              <a:rPr lang="en-US" sz="2800" dirty="0"/>
              <a:t>(An algorithm that generates the </a:t>
            </a:r>
            <a:r>
              <a:rPr lang="en-US" sz="2800" b="1" dirty="0"/>
              <a:t>root</a:t>
            </a:r>
            <a:r>
              <a:rPr lang="en-US" sz="2800" dirty="0"/>
              <a:t> of a word)</a:t>
            </a:r>
          </a:p>
        </p:txBody>
      </p:sp>
    </p:spTree>
    <p:extLst>
      <p:ext uri="{BB962C8B-B14F-4D97-AF65-F5344CB8AC3E}">
        <p14:creationId xmlns:p14="http://schemas.microsoft.com/office/powerpoint/2010/main" val="131126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792893" y="121600"/>
            <a:ext cx="1464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i="1" dirty="0">
                <a:solidFill>
                  <a:srgbClr val="009900"/>
                </a:solidFill>
                <a:latin typeface="Cambria" panose="02040503050406030204" pitchFamily="18" charset="0"/>
              </a:rPr>
              <a:t>getting to the root of the problem…</a:t>
            </a:r>
          </a:p>
        </p:txBody>
      </p:sp>
      <p:grpSp>
        <p:nvGrpSpPr>
          <p:cNvPr id="14" name="Group 13"/>
          <p:cNvGrpSpPr/>
          <p:nvPr/>
        </p:nvGrpSpPr>
        <p:grpSpPr>
          <a:xfrm>
            <a:off x="5834057" y="121600"/>
            <a:ext cx="2838190" cy="473995"/>
            <a:chOff x="170016" y="228152"/>
            <a:chExt cx="2838190" cy="473995"/>
          </a:xfrm>
        </p:grpSpPr>
        <p:sp>
          <p:nvSpPr>
            <p:cNvPr id="4" name="Rounded Rectangle 3"/>
            <p:cNvSpPr/>
            <p:nvPr/>
          </p:nvSpPr>
          <p:spPr>
            <a:xfrm>
              <a:off x="170016" y="228152"/>
              <a:ext cx="2838190" cy="461963"/>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7" name="Text Box 10"/>
            <p:cNvSpPr txBox="1">
              <a:spLocks noChangeArrowheads="1"/>
            </p:cNvSpPr>
            <p:nvPr/>
          </p:nvSpPr>
          <p:spPr bwMode="auto">
            <a:xfrm>
              <a:off x="218144" y="240184"/>
              <a:ext cx="276283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a:solidFill>
                    <a:srgbClr val="000000"/>
                  </a:solidFill>
                  <a:latin typeface="Courier New" pitchFamily="49" charset="0"/>
                </a:rPr>
                <a:t>stem(w):   </a:t>
              </a:r>
            </a:p>
          </p:txBody>
        </p:sp>
      </p:grpSp>
      <p:grpSp>
        <p:nvGrpSpPr>
          <p:cNvPr id="41988" name="Group 15"/>
          <p:cNvGrpSpPr>
            <a:grpSpLocks/>
          </p:cNvGrpSpPr>
          <p:nvPr/>
        </p:nvGrpSpPr>
        <p:grpSpPr bwMode="auto">
          <a:xfrm>
            <a:off x="3434232" y="326049"/>
            <a:ext cx="445766" cy="43002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2001" name="Rectangle 40"/>
          <p:cNvSpPr>
            <a:spLocks noChangeArrowheads="1"/>
          </p:cNvSpPr>
          <p:nvPr/>
        </p:nvSpPr>
        <p:spPr bwMode="auto">
          <a:xfrm>
            <a:off x="1790716" y="1012339"/>
            <a:ext cx="5372084" cy="323165"/>
          </a:xfrm>
          <a:prstGeom prst="rect">
            <a:avLst/>
          </a:prstGeom>
          <a:solidFill>
            <a:srgbClr val="CCFFCC"/>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dirty="0">
                <a:solidFill>
                  <a:srgbClr val="000000"/>
                </a:solidFill>
                <a:latin typeface="Calibri" panose="020F0502020204030204" pitchFamily="34" charset="0"/>
              </a:rPr>
              <a:t>Find an English exception to each of these stemming patterns:</a:t>
            </a:r>
          </a:p>
        </p:txBody>
      </p:sp>
      <p:grpSp>
        <p:nvGrpSpPr>
          <p:cNvPr id="13" name="Group 12"/>
          <p:cNvGrpSpPr/>
          <p:nvPr/>
        </p:nvGrpSpPr>
        <p:grpSpPr>
          <a:xfrm>
            <a:off x="1167433" y="5562600"/>
            <a:ext cx="6366044" cy="461665"/>
            <a:chOff x="253033" y="6091535"/>
            <a:chExt cx="6366044" cy="461665"/>
          </a:xfrm>
        </p:grpSpPr>
        <p:sp>
          <p:nvSpPr>
            <p:cNvPr id="44"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'stemming'</a:t>
              </a:r>
              <a:r>
                <a:rPr lang="en-US" altLang="en-US" b="1" dirty="0">
                  <a:solidFill>
                    <a:srgbClr val="000000"/>
                  </a:solidFill>
                  <a:latin typeface="Courier New" pitchFamily="49" charset="0"/>
                </a:rPr>
                <a:t>)   </a:t>
              </a:r>
            </a:p>
          </p:txBody>
        </p:sp>
        <p:sp>
          <p:nvSpPr>
            <p:cNvPr id="49"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2" name="Right Arrow 1"/>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1143000" y="1763431"/>
            <a:ext cx="6366044" cy="461665"/>
            <a:chOff x="228600" y="1905000"/>
            <a:chExt cx="6366044" cy="461665"/>
          </a:xfrm>
        </p:grpSpPr>
        <p:sp>
          <p:nvSpPr>
            <p:cNvPr id="53"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'parties'</a:t>
              </a:r>
              <a:r>
                <a:rPr lang="en-US" altLang="en-US" b="1" dirty="0">
                  <a:solidFill>
                    <a:srgbClr val="000000"/>
                  </a:solidFill>
                  <a:latin typeface="Courier New" pitchFamily="49" charset="0"/>
                </a:rPr>
                <a:t>)   </a:t>
              </a:r>
            </a:p>
          </p:txBody>
        </p:sp>
        <p:sp>
          <p:nvSpPr>
            <p:cNvPr id="54"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parti</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55" name="Right Arrow 54"/>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p:cNvGrpSpPr/>
          <p:nvPr/>
        </p:nvGrpSpPr>
        <p:grpSpPr>
          <a:xfrm>
            <a:off x="1143000" y="3106621"/>
            <a:ext cx="6366044" cy="461665"/>
            <a:chOff x="228600" y="3957935"/>
            <a:chExt cx="6366044" cy="461665"/>
          </a:xfrm>
        </p:grpSpPr>
        <p:sp>
          <p:nvSpPr>
            <p:cNvPr id="56"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'swerving'</a:t>
              </a:r>
              <a:r>
                <a:rPr lang="en-US" altLang="en-US" b="1" dirty="0">
                  <a:solidFill>
                    <a:srgbClr val="000000"/>
                  </a:solidFill>
                  <a:latin typeface="Courier New" pitchFamily="49" charset="0"/>
                </a:rPr>
                <a:t>)   </a:t>
              </a:r>
            </a:p>
          </p:txBody>
        </p:sp>
        <p:sp>
          <p:nvSpPr>
            <p:cNvPr id="57"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swerv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58" name="Right Arrow 57"/>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143000" y="2438400"/>
            <a:ext cx="6366044" cy="461665"/>
            <a:chOff x="228600" y="3348335"/>
            <a:chExt cx="6366044" cy="461665"/>
          </a:xfrm>
        </p:grpSpPr>
        <p:sp>
          <p:nvSpPr>
            <p:cNvPr id="59"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'love'</a:t>
              </a:r>
              <a:r>
                <a:rPr lang="en-US" altLang="en-US" b="1" dirty="0">
                  <a:solidFill>
                    <a:srgbClr val="000000"/>
                  </a:solidFill>
                  <a:latin typeface="Courier New" pitchFamily="49" charset="0"/>
                </a:rPr>
                <a:t>)   </a:t>
              </a:r>
            </a:p>
          </p:txBody>
        </p:sp>
        <p:sp>
          <p:nvSpPr>
            <p:cNvPr id="60"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lov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61" name="Right Arrow 60"/>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p:cNvGrpSpPr/>
          <p:nvPr/>
        </p:nvGrpSpPr>
        <p:grpSpPr>
          <a:xfrm>
            <a:off x="1143000" y="3810000"/>
            <a:ext cx="6366044" cy="461665"/>
            <a:chOff x="228600" y="4572000"/>
            <a:chExt cx="6366044" cy="461665"/>
          </a:xfrm>
        </p:grpSpPr>
        <p:sp>
          <p:nvSpPr>
            <p:cNvPr id="62"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'quickly'</a:t>
              </a:r>
              <a:r>
                <a:rPr lang="en-US" altLang="en-US" b="1" dirty="0">
                  <a:solidFill>
                    <a:srgbClr val="000000"/>
                  </a:solidFill>
                  <a:latin typeface="Courier New" pitchFamily="49" charset="0"/>
                </a:rPr>
                <a:t>)   </a:t>
              </a:r>
            </a:p>
          </p:txBody>
        </p:sp>
        <p:sp>
          <p:nvSpPr>
            <p:cNvPr id="63"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'quick'</a:t>
              </a:r>
              <a:r>
                <a:rPr lang="en-US" altLang="en-US" b="1" dirty="0">
                  <a:solidFill>
                    <a:srgbClr val="000000"/>
                  </a:solidFill>
                  <a:latin typeface="Courier New" pitchFamily="49" charset="0"/>
                </a:rPr>
                <a:t>   </a:t>
              </a:r>
            </a:p>
          </p:txBody>
        </p:sp>
        <p:sp>
          <p:nvSpPr>
            <p:cNvPr id="64" name="Right Arrow 63"/>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1143000" y="4985658"/>
            <a:ext cx="6366044" cy="461665"/>
            <a:chOff x="228600" y="5558135"/>
            <a:chExt cx="6366044" cy="461665"/>
          </a:xfrm>
        </p:grpSpPr>
        <p:sp>
          <p:nvSpPr>
            <p:cNvPr id="65"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'stems'</a:t>
              </a:r>
              <a:r>
                <a:rPr lang="en-US" altLang="en-US" b="1" dirty="0">
                  <a:solidFill>
                    <a:srgbClr val="000000"/>
                  </a:solidFill>
                  <a:latin typeface="Courier New" pitchFamily="49" charset="0"/>
                </a:rPr>
                <a:t>)   </a:t>
              </a:r>
            </a:p>
          </p:txBody>
        </p:sp>
        <p:sp>
          <p:nvSpPr>
            <p:cNvPr id="66"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67" name="Right Arrow 66"/>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p:cNvGrpSpPr/>
          <p:nvPr/>
        </p:nvGrpSpPr>
        <p:grpSpPr>
          <a:xfrm>
            <a:off x="1143000" y="4408715"/>
            <a:ext cx="6366044" cy="461665"/>
            <a:chOff x="228600" y="5024735"/>
            <a:chExt cx="6366044" cy="461665"/>
          </a:xfrm>
        </p:grpSpPr>
        <p:sp>
          <p:nvSpPr>
            <p:cNvPr id="68"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'slowest'</a:t>
              </a:r>
              <a:r>
                <a:rPr lang="en-US" altLang="en-US" b="1" dirty="0">
                  <a:solidFill>
                    <a:srgbClr val="000000"/>
                  </a:solidFill>
                  <a:latin typeface="Courier New" pitchFamily="49" charset="0"/>
                </a:rPr>
                <a:t>)   </a:t>
              </a:r>
            </a:p>
          </p:txBody>
        </p:sp>
        <p:sp>
          <p:nvSpPr>
            <p:cNvPr id="69"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'slow'</a:t>
              </a:r>
              <a:r>
                <a:rPr lang="en-US" altLang="en-US" b="1" dirty="0">
                  <a:solidFill>
                    <a:srgbClr val="000000"/>
                  </a:solidFill>
                  <a:latin typeface="Courier New" pitchFamily="49" charset="0"/>
                </a:rPr>
                <a:t>   </a:t>
              </a:r>
            </a:p>
          </p:txBody>
        </p:sp>
        <p:sp>
          <p:nvSpPr>
            <p:cNvPr id="70" name="Right Arrow 69"/>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2" name="Group 71"/>
          <p:cNvGrpSpPr/>
          <p:nvPr/>
        </p:nvGrpSpPr>
        <p:grpSpPr>
          <a:xfrm>
            <a:off x="1169126" y="6243935"/>
            <a:ext cx="6366044" cy="461665"/>
            <a:chOff x="253033" y="6091535"/>
            <a:chExt cx="6366044" cy="461665"/>
          </a:xfrm>
        </p:grpSpPr>
        <p:sp>
          <p:nvSpPr>
            <p:cNvPr id="73"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__________</a:t>
              </a:r>
              <a:r>
                <a:rPr lang="en-US" altLang="en-US" b="1" dirty="0">
                  <a:solidFill>
                    <a:srgbClr val="000000"/>
                  </a:solidFill>
                  <a:latin typeface="Courier New" pitchFamily="49" charset="0"/>
                </a:rPr>
                <a:t>)   </a:t>
              </a:r>
            </a:p>
          </p:txBody>
        </p:sp>
        <p:sp>
          <p:nvSpPr>
            <p:cNvPr id="74"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 _______</a:t>
              </a:r>
              <a:r>
                <a:rPr lang="en-US" altLang="en-US" b="1" dirty="0">
                  <a:solidFill>
                    <a:srgbClr val="000000"/>
                  </a:solidFill>
                  <a:latin typeface="Courier New" pitchFamily="49" charset="0"/>
                </a:rPr>
                <a:t>   </a:t>
              </a:r>
            </a:p>
          </p:txBody>
        </p:sp>
        <p:sp>
          <p:nvSpPr>
            <p:cNvPr id="75" name="Right Arrow 74"/>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6" name="Text Box 5"/>
          <p:cNvSpPr txBox="1">
            <a:spLocks noChangeArrowheads="1"/>
          </p:cNvSpPr>
          <p:nvPr/>
        </p:nvSpPr>
        <p:spPr bwMode="auto">
          <a:xfrm>
            <a:off x="3148511" y="2055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a:t>
            </a:r>
            <a:r>
              <a:rPr lang="en-US" altLang="en-US" sz="900" i="1" dirty="0" err="1">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78" name="Text Box 5"/>
          <p:cNvSpPr txBox="1">
            <a:spLocks noChangeArrowheads="1"/>
          </p:cNvSpPr>
          <p:nvPr/>
        </p:nvSpPr>
        <p:spPr bwMode="auto">
          <a:xfrm>
            <a:off x="3050178" y="2731265"/>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e</a:t>
            </a:r>
          </a:p>
        </p:txBody>
      </p:sp>
      <p:sp>
        <p:nvSpPr>
          <p:cNvPr id="79" name="Text Box 5"/>
          <p:cNvSpPr txBox="1">
            <a:spLocks noChangeArrowheads="1"/>
          </p:cNvSpPr>
          <p:nvPr/>
        </p:nvSpPr>
        <p:spPr bwMode="auto">
          <a:xfrm>
            <a:off x="2871826" y="34267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0" name="Text Box 5"/>
          <p:cNvSpPr txBox="1">
            <a:spLocks noChangeArrowheads="1"/>
          </p:cNvSpPr>
          <p:nvPr/>
        </p:nvSpPr>
        <p:spPr bwMode="auto">
          <a:xfrm>
            <a:off x="2717074" y="5878231"/>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+ 2*cons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1" name="Text Box 5"/>
          <p:cNvSpPr txBox="1">
            <a:spLocks noChangeArrowheads="1"/>
          </p:cNvSpPr>
          <p:nvPr/>
        </p:nvSpPr>
        <p:spPr bwMode="auto">
          <a:xfrm>
            <a:off x="2785772" y="41540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82" name="Text Box 5"/>
          <p:cNvSpPr txBox="1">
            <a:spLocks noChangeArrowheads="1"/>
          </p:cNvSpPr>
          <p:nvPr/>
        </p:nvSpPr>
        <p:spPr bwMode="auto">
          <a:xfrm>
            <a:off x="2719252" y="4722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83" name="Text Box 5"/>
          <p:cNvSpPr txBox="1">
            <a:spLocks noChangeArrowheads="1"/>
          </p:cNvSpPr>
          <p:nvPr/>
        </p:nvSpPr>
        <p:spPr bwMode="auto">
          <a:xfrm>
            <a:off x="2932839" y="529257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cons + s</a:t>
            </a:r>
          </a:p>
        </p:txBody>
      </p:sp>
      <p:sp>
        <p:nvSpPr>
          <p:cNvPr id="84" name="Text Box 5"/>
          <p:cNvSpPr txBox="1">
            <a:spLocks noChangeArrowheads="1"/>
          </p:cNvSpPr>
          <p:nvPr/>
        </p:nvSpPr>
        <p:spPr bwMode="auto">
          <a:xfrm>
            <a:off x="2498560" y="6627168"/>
            <a:ext cx="2009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create your own rule for stemming</a:t>
            </a:r>
          </a:p>
        </p:txBody>
      </p:sp>
      <p:sp>
        <p:nvSpPr>
          <p:cNvPr id="5" name="Rectangle 4"/>
          <p:cNvSpPr/>
          <p:nvPr/>
        </p:nvSpPr>
        <p:spPr>
          <a:xfrm>
            <a:off x="223774" y="943088"/>
            <a:ext cx="1401217" cy="461665"/>
          </a:xfrm>
          <a:prstGeom prst="rect">
            <a:avLst/>
          </a:prstGeom>
          <a:solidFill>
            <a:schemeClr val="bg1">
              <a:lumMod val="85000"/>
            </a:schemeClr>
          </a:solidFill>
        </p:spPr>
        <p:txBody>
          <a:bodyPr wrap="none">
            <a:spAutoFit/>
          </a:bodyPr>
          <a:lstStyle/>
          <a:p>
            <a:pPr algn="ctr"/>
            <a:r>
              <a:rPr lang="en-US" altLang="en-US" dirty="0">
                <a:solidFill>
                  <a:srgbClr val="000000"/>
                </a:solidFill>
                <a:latin typeface="Calibri" panose="020F0502020204030204" pitchFamily="34" charset="0"/>
              </a:rPr>
              <a:t>exception</a:t>
            </a:r>
            <a:endParaRPr lang="en-US" dirty="0"/>
          </a:p>
        </p:txBody>
      </p:sp>
      <p:sp>
        <p:nvSpPr>
          <p:cNvPr id="71" name="Rectangle 70"/>
          <p:cNvSpPr/>
          <p:nvPr/>
        </p:nvSpPr>
        <p:spPr>
          <a:xfrm>
            <a:off x="7358786" y="966172"/>
            <a:ext cx="1557350" cy="369332"/>
          </a:xfrm>
          <a:prstGeom prst="rect">
            <a:avLst/>
          </a:prstGeom>
          <a:solidFill>
            <a:schemeClr val="bg1">
              <a:lumMod val="85000"/>
            </a:schemeClr>
          </a:solidFill>
        </p:spPr>
        <p:txBody>
          <a:bodyPr wrap="none">
            <a:spAutoFit/>
          </a:bodyPr>
          <a:lstStyle/>
          <a:p>
            <a:pPr algn="ctr"/>
            <a:r>
              <a:rPr lang="en-US" altLang="en-US" sz="1800" b="1" dirty="0">
                <a:solidFill>
                  <a:srgbClr val="000000"/>
                </a:solidFill>
                <a:latin typeface="Calibri" panose="020F0502020204030204" pitchFamily="34" charset="0"/>
              </a:rPr>
              <a:t>incorrect stem</a:t>
            </a:r>
            <a:endParaRPr lang="en-US" sz="1800" b="1" dirty="0"/>
          </a:p>
        </p:txBody>
      </p:sp>
      <p:sp>
        <p:nvSpPr>
          <p:cNvPr id="15" name="TextBox 14"/>
          <p:cNvSpPr txBox="1"/>
          <p:nvPr/>
        </p:nvSpPr>
        <p:spPr>
          <a:xfrm>
            <a:off x="707783" y="1763430"/>
            <a:ext cx="720069"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pies</a:t>
            </a:r>
          </a:p>
        </p:txBody>
      </p:sp>
      <p:sp>
        <p:nvSpPr>
          <p:cNvPr id="85" name="TextBox 84"/>
          <p:cNvSpPr txBox="1"/>
          <p:nvPr/>
        </p:nvSpPr>
        <p:spPr>
          <a:xfrm>
            <a:off x="7540332" y="1576136"/>
            <a:ext cx="410690" cy="584775"/>
          </a:xfrm>
          <a:prstGeom prst="rect">
            <a:avLst/>
          </a:prstGeom>
          <a:solidFill>
            <a:schemeClr val="bg1">
              <a:lumMod val="85000"/>
            </a:schemeClr>
          </a:solidFill>
        </p:spPr>
        <p:txBody>
          <a:bodyPr wrap="none" rtlCol="0">
            <a:spAutoFit/>
          </a:bodyPr>
          <a:lstStyle/>
          <a:p>
            <a:r>
              <a:rPr lang="en-US" sz="3200" b="1" dirty="0">
                <a:latin typeface="Symbol" panose="05050102010706020507" pitchFamily="18" charset="2"/>
              </a:rPr>
              <a:t>p</a:t>
            </a:r>
            <a:endParaRPr lang="en-US" b="1" dirty="0">
              <a:latin typeface="Symbol" panose="05050102010706020507" pitchFamily="18" charset="2"/>
            </a:endParaRPr>
          </a:p>
        </p:txBody>
      </p:sp>
      <p:sp>
        <p:nvSpPr>
          <p:cNvPr id="89" name="TextBox 88"/>
          <p:cNvSpPr txBox="1"/>
          <p:nvPr/>
        </p:nvSpPr>
        <p:spPr>
          <a:xfrm>
            <a:off x="202837" y="3122194"/>
            <a:ext cx="1225015"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nothing</a:t>
            </a:r>
          </a:p>
        </p:txBody>
      </p:sp>
      <p:sp>
        <p:nvSpPr>
          <p:cNvPr id="90" name="TextBox 89"/>
          <p:cNvSpPr txBox="1"/>
          <p:nvPr/>
        </p:nvSpPr>
        <p:spPr>
          <a:xfrm>
            <a:off x="781521" y="3810000"/>
            <a:ext cx="646331"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ally</a:t>
            </a:r>
          </a:p>
        </p:txBody>
      </p:sp>
      <p:sp>
        <p:nvSpPr>
          <p:cNvPr id="92" name="TextBox 91"/>
          <p:cNvSpPr txBox="1"/>
          <p:nvPr/>
        </p:nvSpPr>
        <p:spPr>
          <a:xfrm>
            <a:off x="76200" y="5562600"/>
            <a:ext cx="1351652"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lemming</a:t>
            </a:r>
          </a:p>
        </p:txBody>
      </p:sp>
      <p:sp>
        <p:nvSpPr>
          <p:cNvPr id="93" name="TextBox 92"/>
          <p:cNvSpPr txBox="1"/>
          <p:nvPr/>
        </p:nvSpPr>
        <p:spPr>
          <a:xfrm>
            <a:off x="3050178" y="6173524"/>
            <a:ext cx="862737" cy="461665"/>
          </a:xfrm>
          <a:prstGeom prst="rect">
            <a:avLst/>
          </a:prstGeom>
          <a:solidFill>
            <a:srgbClr val="CCFFCC"/>
          </a:solidFill>
        </p:spPr>
        <p:txBody>
          <a:bodyPr wrap="none" rtlCol="0">
            <a:spAutoFit/>
          </a:bodyPr>
          <a:lstStyle/>
          <a:p>
            <a:r>
              <a:rPr lang="en-US" b="1" dirty="0">
                <a:latin typeface="Candara" panose="020E0502030303020204" pitchFamily="34" charset="0"/>
              </a:rPr>
              <a:t>undo</a:t>
            </a:r>
          </a:p>
        </p:txBody>
      </p:sp>
      <p:sp>
        <p:nvSpPr>
          <p:cNvPr id="94" name="TextBox 93"/>
          <p:cNvSpPr txBox="1"/>
          <p:nvPr/>
        </p:nvSpPr>
        <p:spPr>
          <a:xfrm>
            <a:off x="5882185" y="6204085"/>
            <a:ext cx="526106" cy="461665"/>
          </a:xfrm>
          <a:prstGeom prst="rect">
            <a:avLst/>
          </a:prstGeom>
          <a:solidFill>
            <a:srgbClr val="CCFFCC"/>
          </a:solidFill>
        </p:spPr>
        <p:txBody>
          <a:bodyPr wrap="none" rtlCol="0">
            <a:spAutoFit/>
          </a:bodyPr>
          <a:lstStyle/>
          <a:p>
            <a:r>
              <a:rPr lang="en-US" b="1" dirty="0">
                <a:latin typeface="Candara" panose="020E0502030303020204" pitchFamily="34" charset="0"/>
              </a:rPr>
              <a:t>do</a:t>
            </a:r>
          </a:p>
        </p:txBody>
      </p:sp>
      <p:sp>
        <p:nvSpPr>
          <p:cNvPr id="95" name="TextBox 94"/>
          <p:cNvSpPr txBox="1"/>
          <p:nvPr/>
        </p:nvSpPr>
        <p:spPr>
          <a:xfrm>
            <a:off x="7540332" y="6189567"/>
            <a:ext cx="630301" cy="461665"/>
          </a:xfrm>
          <a:prstGeom prst="rect">
            <a:avLst/>
          </a:prstGeom>
          <a:solidFill>
            <a:schemeClr val="bg1">
              <a:lumMod val="85000"/>
            </a:schemeClr>
          </a:solidFill>
        </p:spPr>
        <p:txBody>
          <a:bodyPr wrap="none" rtlCol="0">
            <a:spAutoFit/>
          </a:bodyPr>
          <a:lstStyle/>
          <a:p>
            <a:r>
              <a:rPr lang="en-US" b="1" dirty="0">
                <a:solidFill>
                  <a:srgbClr val="009900"/>
                </a:solidFill>
                <a:latin typeface="Candara" panose="020E0502030303020204" pitchFamily="34" charset="0"/>
              </a:rPr>
              <a:t>der</a:t>
            </a:r>
          </a:p>
        </p:txBody>
      </p:sp>
      <p:sp>
        <p:nvSpPr>
          <p:cNvPr id="96" name="TextBox 95"/>
          <p:cNvSpPr txBox="1"/>
          <p:nvPr/>
        </p:nvSpPr>
        <p:spPr>
          <a:xfrm>
            <a:off x="701371" y="2455137"/>
            <a:ext cx="688009"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kite</a:t>
            </a:r>
          </a:p>
        </p:txBody>
      </p:sp>
      <p:sp>
        <p:nvSpPr>
          <p:cNvPr id="97" name="TextBox 96"/>
          <p:cNvSpPr txBox="1"/>
          <p:nvPr/>
        </p:nvSpPr>
        <p:spPr>
          <a:xfrm>
            <a:off x="151541" y="4985658"/>
            <a:ext cx="1276311" cy="461665"/>
          </a:xfrm>
          <a:prstGeom prst="rect">
            <a:avLst/>
          </a:prstGeom>
          <a:solidFill>
            <a:srgbClr val="FFEFD7"/>
          </a:solidFill>
          <a:ln>
            <a:solidFill>
              <a:srgbClr val="F6890C"/>
            </a:solidFill>
          </a:ln>
        </p:spPr>
        <p:txBody>
          <a:bodyPr wrap="none" rtlCol="0">
            <a:spAutoFit/>
          </a:bodyPr>
          <a:lstStyle/>
          <a:p>
            <a:r>
              <a:rPr lang="en-US" b="1" dirty="0">
                <a:solidFill>
                  <a:srgbClr val="FFEFD7"/>
                </a:solidFill>
                <a:latin typeface="Candara" panose="020E0502030303020204" pitchFamily="34" charset="0"/>
              </a:rPr>
              <a:t>princess</a:t>
            </a:r>
          </a:p>
        </p:txBody>
      </p:sp>
      <p:sp>
        <p:nvSpPr>
          <p:cNvPr id="98" name="TextBox 97"/>
          <p:cNvSpPr txBox="1"/>
          <p:nvPr/>
        </p:nvSpPr>
        <p:spPr>
          <a:xfrm>
            <a:off x="7540332" y="4985658"/>
            <a:ext cx="1146468" cy="461665"/>
          </a:xfrm>
          <a:prstGeom prst="rect">
            <a:avLst/>
          </a:prstGeom>
          <a:solidFill>
            <a:srgbClr val="FFEFD7"/>
          </a:solidFill>
          <a:ln>
            <a:solidFill>
              <a:srgbClr val="F6890C"/>
            </a:solidFill>
          </a:ln>
        </p:spPr>
        <p:txBody>
          <a:bodyPr wrap="none" rtlCol="0">
            <a:spAutoFit/>
          </a:bodyPr>
          <a:lstStyle/>
          <a:p>
            <a:r>
              <a:rPr lang="en-US" b="1" dirty="0">
                <a:solidFill>
                  <a:srgbClr val="FFEFD7"/>
                </a:solidFill>
                <a:latin typeface="Candara" panose="020E0502030303020204" pitchFamily="34" charset="0"/>
              </a:rPr>
              <a:t>princes</a:t>
            </a:r>
          </a:p>
        </p:txBody>
      </p:sp>
      <p:sp>
        <p:nvSpPr>
          <p:cNvPr id="16" name="AutoShape 2" descr="Image result for picture of a 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TextBox 99"/>
          <p:cNvSpPr txBox="1"/>
          <p:nvPr/>
        </p:nvSpPr>
        <p:spPr>
          <a:xfrm>
            <a:off x="209249" y="4407568"/>
            <a:ext cx="1218603" cy="461665"/>
          </a:xfrm>
          <a:prstGeom prst="rect">
            <a:avLst/>
          </a:prstGeom>
          <a:solidFill>
            <a:srgbClr val="FFEFD7"/>
          </a:solidFill>
          <a:ln>
            <a:solidFill>
              <a:srgbClr val="F6890C"/>
            </a:solidFill>
          </a:ln>
        </p:spPr>
        <p:txBody>
          <a:bodyPr wrap="none" rtlCol="0">
            <a:spAutoFit/>
          </a:bodyPr>
          <a:lstStyle/>
          <a:p>
            <a:r>
              <a:rPr lang="en-US" b="1" dirty="0">
                <a:solidFill>
                  <a:srgbClr val="FFEFD7"/>
                </a:solidFill>
                <a:latin typeface="Candara" panose="020E0502030303020204" pitchFamily="34" charset="0"/>
              </a:rPr>
              <a:t>interest</a:t>
            </a:r>
          </a:p>
        </p:txBody>
      </p:sp>
      <p:sp>
        <p:nvSpPr>
          <p:cNvPr id="101" name="TextBox 100"/>
          <p:cNvSpPr txBox="1"/>
          <p:nvPr/>
        </p:nvSpPr>
        <p:spPr>
          <a:xfrm>
            <a:off x="460921" y="6204699"/>
            <a:ext cx="966931" cy="461665"/>
          </a:xfrm>
          <a:prstGeom prst="rect">
            <a:avLst/>
          </a:prstGeom>
          <a:solidFill>
            <a:schemeClr val="bg1">
              <a:lumMod val="85000"/>
            </a:schemeClr>
          </a:solidFill>
        </p:spPr>
        <p:txBody>
          <a:bodyPr wrap="none" rtlCol="0">
            <a:spAutoFit/>
          </a:bodyPr>
          <a:lstStyle/>
          <a:p>
            <a:r>
              <a:rPr lang="en-US" b="1" dirty="0">
                <a:solidFill>
                  <a:srgbClr val="009900"/>
                </a:solidFill>
                <a:latin typeface="Candara" panose="020E0502030303020204" pitchFamily="34" charset="0"/>
              </a:rPr>
              <a:t>under</a:t>
            </a:r>
          </a:p>
        </p:txBody>
      </p:sp>
      <p:sp>
        <p:nvSpPr>
          <p:cNvPr id="102" name="TextBox 101"/>
          <p:cNvSpPr txBox="1"/>
          <p:nvPr/>
        </p:nvSpPr>
        <p:spPr>
          <a:xfrm>
            <a:off x="7540332" y="5562599"/>
            <a:ext cx="678391" cy="461665"/>
          </a:xfrm>
          <a:prstGeom prst="rect">
            <a:avLst/>
          </a:prstGeom>
          <a:solidFill>
            <a:schemeClr val="bg1">
              <a:lumMod val="85000"/>
            </a:schemeClr>
          </a:solidFill>
        </p:spPr>
        <p:txBody>
          <a:bodyPr wrap="none" rtlCol="0">
            <a:spAutoFit/>
          </a:bodyPr>
          <a:lstStyle/>
          <a:p>
            <a:r>
              <a:rPr lang="en-US" b="1" dirty="0" err="1">
                <a:latin typeface="Candara" panose="020E0502030303020204" pitchFamily="34" charset="0"/>
              </a:rPr>
              <a:t>lem</a:t>
            </a:r>
            <a:endParaRPr lang="en-US" b="1" dirty="0">
              <a:latin typeface="Candara" panose="020E0502030303020204" pitchFamily="34" charset="0"/>
            </a:endParaRPr>
          </a:p>
        </p:txBody>
      </p:sp>
      <p:sp>
        <p:nvSpPr>
          <p:cNvPr id="103" name="TextBox 102"/>
          <p:cNvSpPr txBox="1"/>
          <p:nvPr/>
        </p:nvSpPr>
        <p:spPr>
          <a:xfrm>
            <a:off x="7540332" y="4407567"/>
            <a:ext cx="819455" cy="461665"/>
          </a:xfrm>
          <a:prstGeom prst="rect">
            <a:avLst/>
          </a:prstGeom>
          <a:solidFill>
            <a:srgbClr val="FFEFD7"/>
          </a:solidFill>
          <a:ln>
            <a:solidFill>
              <a:srgbClr val="F6890C"/>
            </a:solidFill>
          </a:ln>
        </p:spPr>
        <p:txBody>
          <a:bodyPr wrap="none" rtlCol="0">
            <a:spAutoFit/>
          </a:bodyPr>
          <a:lstStyle/>
          <a:p>
            <a:r>
              <a:rPr lang="en-US" b="1" dirty="0">
                <a:solidFill>
                  <a:srgbClr val="FFEFD7"/>
                </a:solidFill>
                <a:latin typeface="Candara" panose="020E0502030303020204" pitchFamily="34" charset="0"/>
              </a:rPr>
              <a:t>inter</a:t>
            </a:r>
          </a:p>
        </p:txBody>
      </p:sp>
      <p:sp>
        <p:nvSpPr>
          <p:cNvPr id="104" name="TextBox 103"/>
          <p:cNvSpPr txBox="1"/>
          <p:nvPr/>
        </p:nvSpPr>
        <p:spPr>
          <a:xfrm>
            <a:off x="7540332" y="3805535"/>
            <a:ext cx="415498"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al</a:t>
            </a:r>
          </a:p>
        </p:txBody>
      </p:sp>
      <p:sp>
        <p:nvSpPr>
          <p:cNvPr id="105" name="TextBox 104"/>
          <p:cNvSpPr txBox="1"/>
          <p:nvPr/>
        </p:nvSpPr>
        <p:spPr>
          <a:xfrm>
            <a:off x="7540332" y="3100136"/>
            <a:ext cx="808235" cy="461665"/>
          </a:xfrm>
          <a:prstGeom prst="rect">
            <a:avLst/>
          </a:prstGeom>
          <a:solidFill>
            <a:schemeClr val="bg1">
              <a:lumMod val="85000"/>
            </a:schemeClr>
          </a:solidFill>
        </p:spPr>
        <p:txBody>
          <a:bodyPr wrap="none" rtlCol="0">
            <a:spAutoFit/>
          </a:bodyPr>
          <a:lstStyle/>
          <a:p>
            <a:r>
              <a:rPr lang="en-US" b="1" dirty="0" err="1">
                <a:latin typeface="Candara" panose="020E0502030303020204" pitchFamily="34" charset="0"/>
              </a:rPr>
              <a:t>noth</a:t>
            </a:r>
            <a:endParaRPr lang="en-US" b="1" dirty="0">
              <a:latin typeface="Candara" panose="020E0502030303020204" pitchFamily="34" charset="0"/>
            </a:endParaRPr>
          </a:p>
        </p:txBody>
      </p:sp>
      <p:sp>
        <p:nvSpPr>
          <p:cNvPr id="87" name="Text Box 5"/>
          <p:cNvSpPr txBox="1">
            <a:spLocks noChangeArrowheads="1"/>
          </p:cNvSpPr>
          <p:nvPr/>
        </p:nvSpPr>
        <p:spPr bwMode="auto">
          <a:xfrm>
            <a:off x="190516" y="23336"/>
            <a:ext cx="4500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i="1" dirty="0">
                <a:solidFill>
                  <a:srgbClr val="000000"/>
                </a:solidFill>
                <a:latin typeface="Cambria" panose="02040503050406030204" pitchFamily="18" charset="0"/>
              </a:rPr>
              <a:t>Stemming!</a:t>
            </a:r>
          </a:p>
        </p:txBody>
      </p:sp>
      <p:sp>
        <p:nvSpPr>
          <p:cNvPr id="86" name="TextBox 85"/>
          <p:cNvSpPr txBox="1"/>
          <p:nvPr/>
        </p:nvSpPr>
        <p:spPr>
          <a:xfrm>
            <a:off x="7533477" y="2414224"/>
            <a:ext cx="530915"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kit</a:t>
            </a:r>
          </a:p>
        </p:txBody>
      </p:sp>
    </p:spTree>
    <p:extLst>
      <p:ext uri="{BB962C8B-B14F-4D97-AF65-F5344CB8AC3E}">
        <p14:creationId xmlns:p14="http://schemas.microsoft.com/office/powerpoint/2010/main" val="175527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792893" y="121600"/>
            <a:ext cx="1464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i="1" dirty="0">
                <a:solidFill>
                  <a:srgbClr val="009900"/>
                </a:solidFill>
                <a:latin typeface="Cambria" panose="02040503050406030204" pitchFamily="18" charset="0"/>
              </a:rPr>
              <a:t>getting to the root of the problem…</a:t>
            </a:r>
          </a:p>
        </p:txBody>
      </p:sp>
      <p:grpSp>
        <p:nvGrpSpPr>
          <p:cNvPr id="14" name="Group 13"/>
          <p:cNvGrpSpPr/>
          <p:nvPr/>
        </p:nvGrpSpPr>
        <p:grpSpPr>
          <a:xfrm>
            <a:off x="5834057" y="121600"/>
            <a:ext cx="2838190" cy="473995"/>
            <a:chOff x="170016" y="228152"/>
            <a:chExt cx="2838190" cy="473995"/>
          </a:xfrm>
        </p:grpSpPr>
        <p:sp>
          <p:nvSpPr>
            <p:cNvPr id="4" name="Rounded Rectangle 3"/>
            <p:cNvSpPr/>
            <p:nvPr/>
          </p:nvSpPr>
          <p:spPr>
            <a:xfrm>
              <a:off x="170016" y="228152"/>
              <a:ext cx="2838190" cy="461963"/>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7" name="Text Box 10"/>
            <p:cNvSpPr txBox="1">
              <a:spLocks noChangeArrowheads="1"/>
            </p:cNvSpPr>
            <p:nvPr/>
          </p:nvSpPr>
          <p:spPr bwMode="auto">
            <a:xfrm>
              <a:off x="218144" y="240184"/>
              <a:ext cx="276283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a:solidFill>
                    <a:srgbClr val="000000"/>
                  </a:solidFill>
                  <a:latin typeface="Courier New" pitchFamily="49" charset="0"/>
                </a:rPr>
                <a:t>stem(w):   </a:t>
              </a:r>
            </a:p>
          </p:txBody>
        </p:sp>
      </p:grpSp>
      <p:grpSp>
        <p:nvGrpSpPr>
          <p:cNvPr id="41988" name="Group 15"/>
          <p:cNvGrpSpPr>
            <a:grpSpLocks/>
          </p:cNvGrpSpPr>
          <p:nvPr/>
        </p:nvGrpSpPr>
        <p:grpSpPr bwMode="auto">
          <a:xfrm>
            <a:off x="3434232" y="326049"/>
            <a:ext cx="445766" cy="43002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2001" name="Rectangle 40"/>
          <p:cNvSpPr>
            <a:spLocks noChangeArrowheads="1"/>
          </p:cNvSpPr>
          <p:nvPr/>
        </p:nvSpPr>
        <p:spPr bwMode="auto">
          <a:xfrm>
            <a:off x="1790716" y="1012339"/>
            <a:ext cx="5372084" cy="323165"/>
          </a:xfrm>
          <a:prstGeom prst="rect">
            <a:avLst/>
          </a:prstGeom>
          <a:solidFill>
            <a:srgbClr val="CCFFCC"/>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dirty="0">
                <a:solidFill>
                  <a:srgbClr val="000000"/>
                </a:solidFill>
                <a:latin typeface="Calibri" panose="020F0502020204030204" pitchFamily="34" charset="0"/>
              </a:rPr>
              <a:t>Find an English exception to each of these stemming patterns:</a:t>
            </a:r>
          </a:p>
        </p:txBody>
      </p:sp>
      <p:grpSp>
        <p:nvGrpSpPr>
          <p:cNvPr id="13" name="Group 12"/>
          <p:cNvGrpSpPr/>
          <p:nvPr/>
        </p:nvGrpSpPr>
        <p:grpSpPr>
          <a:xfrm>
            <a:off x="1167433" y="5562600"/>
            <a:ext cx="6366044" cy="461665"/>
            <a:chOff x="253033" y="6091535"/>
            <a:chExt cx="6366044" cy="461665"/>
          </a:xfrm>
        </p:grpSpPr>
        <p:sp>
          <p:nvSpPr>
            <p:cNvPr id="44"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'stemming'</a:t>
              </a:r>
              <a:r>
                <a:rPr lang="en-US" altLang="en-US" b="1" dirty="0">
                  <a:solidFill>
                    <a:srgbClr val="000000"/>
                  </a:solidFill>
                  <a:latin typeface="Courier New" pitchFamily="49" charset="0"/>
                </a:rPr>
                <a:t>)   </a:t>
              </a:r>
            </a:p>
          </p:txBody>
        </p:sp>
        <p:sp>
          <p:nvSpPr>
            <p:cNvPr id="49"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2" name="Right Arrow 1"/>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1143000" y="1763431"/>
            <a:ext cx="6366044" cy="461665"/>
            <a:chOff x="228600" y="1905000"/>
            <a:chExt cx="6366044" cy="461665"/>
          </a:xfrm>
        </p:grpSpPr>
        <p:sp>
          <p:nvSpPr>
            <p:cNvPr id="53"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'parties'</a:t>
              </a:r>
              <a:r>
                <a:rPr lang="en-US" altLang="en-US" b="1" dirty="0">
                  <a:solidFill>
                    <a:srgbClr val="000000"/>
                  </a:solidFill>
                  <a:latin typeface="Courier New" pitchFamily="49" charset="0"/>
                </a:rPr>
                <a:t>)   </a:t>
              </a:r>
            </a:p>
          </p:txBody>
        </p:sp>
        <p:sp>
          <p:nvSpPr>
            <p:cNvPr id="54"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parti</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55" name="Right Arrow 54"/>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p:cNvGrpSpPr/>
          <p:nvPr/>
        </p:nvGrpSpPr>
        <p:grpSpPr>
          <a:xfrm>
            <a:off x="1143000" y="3106621"/>
            <a:ext cx="6366044" cy="461665"/>
            <a:chOff x="228600" y="3957935"/>
            <a:chExt cx="6366044" cy="461665"/>
          </a:xfrm>
        </p:grpSpPr>
        <p:sp>
          <p:nvSpPr>
            <p:cNvPr id="56"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'swerving'</a:t>
              </a:r>
              <a:r>
                <a:rPr lang="en-US" altLang="en-US" b="1" dirty="0">
                  <a:solidFill>
                    <a:srgbClr val="000000"/>
                  </a:solidFill>
                  <a:latin typeface="Courier New" pitchFamily="49" charset="0"/>
                </a:rPr>
                <a:t>)   </a:t>
              </a:r>
            </a:p>
          </p:txBody>
        </p:sp>
        <p:sp>
          <p:nvSpPr>
            <p:cNvPr id="57"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swerv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58" name="Right Arrow 57"/>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143000" y="2438400"/>
            <a:ext cx="6366044" cy="461665"/>
            <a:chOff x="228600" y="3348335"/>
            <a:chExt cx="6366044" cy="461665"/>
          </a:xfrm>
        </p:grpSpPr>
        <p:sp>
          <p:nvSpPr>
            <p:cNvPr id="59"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'love'</a:t>
              </a:r>
              <a:r>
                <a:rPr lang="en-US" altLang="en-US" b="1" dirty="0">
                  <a:solidFill>
                    <a:srgbClr val="000000"/>
                  </a:solidFill>
                  <a:latin typeface="Courier New" pitchFamily="49" charset="0"/>
                </a:rPr>
                <a:t>)   </a:t>
              </a:r>
            </a:p>
          </p:txBody>
        </p:sp>
        <p:sp>
          <p:nvSpPr>
            <p:cNvPr id="60"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a:t>
              </a:r>
              <a:r>
                <a:rPr lang="en-US" altLang="en-US" b="1" dirty="0" err="1">
                  <a:solidFill>
                    <a:srgbClr val="009900"/>
                  </a:solidFill>
                  <a:latin typeface="Courier New" pitchFamily="49" charset="0"/>
                </a:rPr>
                <a:t>lov</a:t>
              </a:r>
              <a:r>
                <a:rPr lang="en-US" altLang="en-US" b="1" dirty="0">
                  <a:solidFill>
                    <a:srgbClr val="009900"/>
                  </a:solidFill>
                  <a:latin typeface="Courier New" pitchFamily="49" charset="0"/>
                </a:rPr>
                <a:t>'</a:t>
              </a:r>
              <a:r>
                <a:rPr lang="en-US" altLang="en-US" b="1" dirty="0">
                  <a:solidFill>
                    <a:srgbClr val="000000"/>
                  </a:solidFill>
                  <a:latin typeface="Courier New" pitchFamily="49" charset="0"/>
                </a:rPr>
                <a:t>   </a:t>
              </a:r>
            </a:p>
          </p:txBody>
        </p:sp>
        <p:sp>
          <p:nvSpPr>
            <p:cNvPr id="61" name="Right Arrow 60"/>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p:cNvGrpSpPr/>
          <p:nvPr/>
        </p:nvGrpSpPr>
        <p:grpSpPr>
          <a:xfrm>
            <a:off x="1143000" y="3810000"/>
            <a:ext cx="6366044" cy="461665"/>
            <a:chOff x="228600" y="4572000"/>
            <a:chExt cx="6366044" cy="461665"/>
          </a:xfrm>
        </p:grpSpPr>
        <p:sp>
          <p:nvSpPr>
            <p:cNvPr id="62"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'quickly'</a:t>
              </a:r>
              <a:r>
                <a:rPr lang="en-US" altLang="en-US" b="1" dirty="0">
                  <a:solidFill>
                    <a:srgbClr val="000000"/>
                  </a:solidFill>
                  <a:latin typeface="Courier New" pitchFamily="49" charset="0"/>
                </a:rPr>
                <a:t>)   </a:t>
              </a:r>
            </a:p>
          </p:txBody>
        </p:sp>
        <p:sp>
          <p:nvSpPr>
            <p:cNvPr id="63"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'quick'</a:t>
              </a:r>
              <a:r>
                <a:rPr lang="en-US" altLang="en-US" b="1" dirty="0">
                  <a:solidFill>
                    <a:srgbClr val="000000"/>
                  </a:solidFill>
                  <a:latin typeface="Courier New" pitchFamily="49" charset="0"/>
                </a:rPr>
                <a:t>   </a:t>
              </a:r>
            </a:p>
          </p:txBody>
        </p:sp>
        <p:sp>
          <p:nvSpPr>
            <p:cNvPr id="64" name="Right Arrow 63"/>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1143000" y="4985658"/>
            <a:ext cx="6366044" cy="461665"/>
            <a:chOff x="228600" y="5558135"/>
            <a:chExt cx="6366044" cy="461665"/>
          </a:xfrm>
        </p:grpSpPr>
        <p:sp>
          <p:nvSpPr>
            <p:cNvPr id="65"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'stems'</a:t>
              </a:r>
              <a:r>
                <a:rPr lang="en-US" altLang="en-US" b="1" dirty="0">
                  <a:solidFill>
                    <a:srgbClr val="000000"/>
                  </a:solidFill>
                  <a:latin typeface="Courier New" pitchFamily="49" charset="0"/>
                </a:rPr>
                <a:t>)   </a:t>
              </a:r>
            </a:p>
          </p:txBody>
        </p:sp>
        <p:sp>
          <p:nvSpPr>
            <p:cNvPr id="66"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'stem'</a:t>
              </a:r>
              <a:r>
                <a:rPr lang="en-US" altLang="en-US" b="1" dirty="0">
                  <a:solidFill>
                    <a:srgbClr val="000000"/>
                  </a:solidFill>
                  <a:latin typeface="Courier New" pitchFamily="49" charset="0"/>
                </a:rPr>
                <a:t>   </a:t>
              </a:r>
            </a:p>
          </p:txBody>
        </p:sp>
        <p:sp>
          <p:nvSpPr>
            <p:cNvPr id="67" name="Right Arrow 66"/>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p:cNvGrpSpPr/>
          <p:nvPr/>
        </p:nvGrpSpPr>
        <p:grpSpPr>
          <a:xfrm>
            <a:off x="1143000" y="4408715"/>
            <a:ext cx="6366044" cy="461665"/>
            <a:chOff x="228600" y="5024735"/>
            <a:chExt cx="6366044" cy="461665"/>
          </a:xfrm>
        </p:grpSpPr>
        <p:sp>
          <p:nvSpPr>
            <p:cNvPr id="68"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'slowest'</a:t>
              </a:r>
              <a:r>
                <a:rPr lang="en-US" altLang="en-US" b="1" dirty="0">
                  <a:solidFill>
                    <a:srgbClr val="000000"/>
                  </a:solidFill>
                  <a:latin typeface="Courier New" pitchFamily="49" charset="0"/>
                </a:rPr>
                <a:t>)   </a:t>
              </a:r>
            </a:p>
          </p:txBody>
        </p:sp>
        <p:sp>
          <p:nvSpPr>
            <p:cNvPr id="69"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'slow'</a:t>
              </a:r>
              <a:r>
                <a:rPr lang="en-US" altLang="en-US" b="1" dirty="0">
                  <a:solidFill>
                    <a:srgbClr val="000000"/>
                  </a:solidFill>
                  <a:latin typeface="Courier New" pitchFamily="49" charset="0"/>
                </a:rPr>
                <a:t>   </a:t>
              </a:r>
            </a:p>
          </p:txBody>
        </p:sp>
        <p:sp>
          <p:nvSpPr>
            <p:cNvPr id="70" name="Right Arrow 69"/>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2" name="Group 71"/>
          <p:cNvGrpSpPr/>
          <p:nvPr/>
        </p:nvGrpSpPr>
        <p:grpSpPr>
          <a:xfrm>
            <a:off x="1169126" y="6243935"/>
            <a:ext cx="6366044" cy="461665"/>
            <a:chOff x="253033" y="6091535"/>
            <a:chExt cx="6366044" cy="461665"/>
          </a:xfrm>
        </p:grpSpPr>
        <p:sp>
          <p:nvSpPr>
            <p:cNvPr id="73"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a:solidFill>
                    <a:srgbClr val="000000"/>
                  </a:solidFill>
                  <a:latin typeface="Courier New" pitchFamily="49" charset="0"/>
                </a:rPr>
                <a:t>stem(</a:t>
              </a:r>
              <a:r>
                <a:rPr lang="en-US" altLang="en-US" b="1" dirty="0">
                  <a:solidFill>
                    <a:srgbClr val="009900"/>
                  </a:solidFill>
                  <a:latin typeface="Courier New" pitchFamily="49" charset="0"/>
                </a:rPr>
                <a:t>__________</a:t>
              </a:r>
              <a:r>
                <a:rPr lang="en-US" altLang="en-US" b="1" dirty="0">
                  <a:solidFill>
                    <a:srgbClr val="000000"/>
                  </a:solidFill>
                  <a:latin typeface="Courier New" pitchFamily="49" charset="0"/>
                </a:rPr>
                <a:t>)   </a:t>
              </a:r>
            </a:p>
          </p:txBody>
        </p:sp>
        <p:sp>
          <p:nvSpPr>
            <p:cNvPr id="74"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009900"/>
                  </a:solidFill>
                  <a:latin typeface="Courier New" pitchFamily="49" charset="0"/>
                </a:rPr>
                <a:t> _______</a:t>
              </a:r>
              <a:r>
                <a:rPr lang="en-US" altLang="en-US" b="1" dirty="0">
                  <a:solidFill>
                    <a:srgbClr val="000000"/>
                  </a:solidFill>
                  <a:latin typeface="Courier New" pitchFamily="49" charset="0"/>
                </a:rPr>
                <a:t>   </a:t>
              </a:r>
            </a:p>
          </p:txBody>
        </p:sp>
        <p:sp>
          <p:nvSpPr>
            <p:cNvPr id="75" name="Right Arrow 74"/>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6" name="Text Box 5"/>
          <p:cNvSpPr txBox="1">
            <a:spLocks noChangeArrowheads="1"/>
          </p:cNvSpPr>
          <p:nvPr/>
        </p:nvSpPr>
        <p:spPr bwMode="auto">
          <a:xfrm>
            <a:off x="3148511" y="2055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a:t>
            </a:r>
            <a:r>
              <a:rPr lang="en-US" altLang="en-US" sz="900" i="1" dirty="0" err="1">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78" name="Text Box 5"/>
          <p:cNvSpPr txBox="1">
            <a:spLocks noChangeArrowheads="1"/>
          </p:cNvSpPr>
          <p:nvPr/>
        </p:nvSpPr>
        <p:spPr bwMode="auto">
          <a:xfrm>
            <a:off x="3050178" y="2731265"/>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e</a:t>
            </a:r>
          </a:p>
        </p:txBody>
      </p:sp>
      <p:sp>
        <p:nvSpPr>
          <p:cNvPr id="79" name="Text Box 5"/>
          <p:cNvSpPr txBox="1">
            <a:spLocks noChangeArrowheads="1"/>
          </p:cNvSpPr>
          <p:nvPr/>
        </p:nvSpPr>
        <p:spPr bwMode="auto">
          <a:xfrm>
            <a:off x="2871826" y="34267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0" name="Text Box 5"/>
          <p:cNvSpPr txBox="1">
            <a:spLocks noChangeArrowheads="1"/>
          </p:cNvSpPr>
          <p:nvPr/>
        </p:nvSpPr>
        <p:spPr bwMode="auto">
          <a:xfrm>
            <a:off x="2717074" y="5878231"/>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+ 2*cons + </a:t>
            </a:r>
            <a:r>
              <a:rPr lang="en-US" altLang="en-US" sz="900" i="1" dirty="0" err="1">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1" name="Text Box 5"/>
          <p:cNvSpPr txBox="1">
            <a:spLocks noChangeArrowheads="1"/>
          </p:cNvSpPr>
          <p:nvPr/>
        </p:nvSpPr>
        <p:spPr bwMode="auto">
          <a:xfrm>
            <a:off x="2785772" y="41540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82" name="Text Box 5"/>
          <p:cNvSpPr txBox="1">
            <a:spLocks noChangeArrowheads="1"/>
          </p:cNvSpPr>
          <p:nvPr/>
        </p:nvSpPr>
        <p:spPr bwMode="auto">
          <a:xfrm>
            <a:off x="2719252" y="4722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vow + cons + </a:t>
            </a:r>
            <a:r>
              <a:rPr lang="en-US" altLang="en-US" sz="900" i="1" dirty="0" err="1">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83" name="Text Box 5"/>
          <p:cNvSpPr txBox="1">
            <a:spLocks noChangeArrowheads="1"/>
          </p:cNvSpPr>
          <p:nvPr/>
        </p:nvSpPr>
        <p:spPr bwMode="auto">
          <a:xfrm>
            <a:off x="2932839" y="529257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ends in cons + s</a:t>
            </a:r>
          </a:p>
        </p:txBody>
      </p:sp>
      <p:sp>
        <p:nvSpPr>
          <p:cNvPr id="84" name="Text Box 5"/>
          <p:cNvSpPr txBox="1">
            <a:spLocks noChangeArrowheads="1"/>
          </p:cNvSpPr>
          <p:nvPr/>
        </p:nvSpPr>
        <p:spPr bwMode="auto">
          <a:xfrm>
            <a:off x="2498560" y="6627168"/>
            <a:ext cx="2009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a:solidFill>
                  <a:srgbClr val="000000"/>
                </a:solidFill>
                <a:latin typeface="Cambria" panose="02040503050406030204" pitchFamily="18" charset="0"/>
              </a:rPr>
              <a:t>create your own rule for stemming</a:t>
            </a:r>
          </a:p>
        </p:txBody>
      </p:sp>
      <p:sp>
        <p:nvSpPr>
          <p:cNvPr id="5" name="Rectangle 4"/>
          <p:cNvSpPr/>
          <p:nvPr/>
        </p:nvSpPr>
        <p:spPr>
          <a:xfrm>
            <a:off x="223774" y="943088"/>
            <a:ext cx="1401217" cy="461665"/>
          </a:xfrm>
          <a:prstGeom prst="rect">
            <a:avLst/>
          </a:prstGeom>
          <a:solidFill>
            <a:schemeClr val="bg1">
              <a:lumMod val="85000"/>
            </a:schemeClr>
          </a:solidFill>
        </p:spPr>
        <p:txBody>
          <a:bodyPr wrap="none">
            <a:spAutoFit/>
          </a:bodyPr>
          <a:lstStyle/>
          <a:p>
            <a:pPr algn="ctr"/>
            <a:r>
              <a:rPr lang="en-US" altLang="en-US" dirty="0">
                <a:solidFill>
                  <a:srgbClr val="000000"/>
                </a:solidFill>
                <a:latin typeface="Calibri" panose="020F0502020204030204" pitchFamily="34" charset="0"/>
              </a:rPr>
              <a:t>exception</a:t>
            </a:r>
            <a:endParaRPr lang="en-US" dirty="0"/>
          </a:p>
        </p:txBody>
      </p:sp>
      <p:sp>
        <p:nvSpPr>
          <p:cNvPr id="71" name="Rectangle 70"/>
          <p:cNvSpPr/>
          <p:nvPr/>
        </p:nvSpPr>
        <p:spPr>
          <a:xfrm>
            <a:off x="7358786" y="966172"/>
            <a:ext cx="1557350" cy="369332"/>
          </a:xfrm>
          <a:prstGeom prst="rect">
            <a:avLst/>
          </a:prstGeom>
          <a:solidFill>
            <a:schemeClr val="bg1">
              <a:lumMod val="85000"/>
            </a:schemeClr>
          </a:solidFill>
        </p:spPr>
        <p:txBody>
          <a:bodyPr wrap="none">
            <a:spAutoFit/>
          </a:bodyPr>
          <a:lstStyle/>
          <a:p>
            <a:pPr algn="ctr"/>
            <a:r>
              <a:rPr lang="en-US" altLang="en-US" sz="1800" b="1" dirty="0">
                <a:solidFill>
                  <a:srgbClr val="000000"/>
                </a:solidFill>
                <a:latin typeface="Calibri" panose="020F0502020204030204" pitchFamily="34" charset="0"/>
              </a:rPr>
              <a:t>incorrect stem</a:t>
            </a:r>
            <a:endParaRPr lang="en-US" sz="1800" b="1" dirty="0"/>
          </a:p>
        </p:txBody>
      </p:sp>
      <p:sp>
        <p:nvSpPr>
          <p:cNvPr id="15" name="TextBox 14"/>
          <p:cNvSpPr txBox="1"/>
          <p:nvPr/>
        </p:nvSpPr>
        <p:spPr>
          <a:xfrm>
            <a:off x="707783" y="1763430"/>
            <a:ext cx="720069"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pies</a:t>
            </a:r>
          </a:p>
        </p:txBody>
      </p:sp>
      <p:sp>
        <p:nvSpPr>
          <p:cNvPr id="85" name="TextBox 84"/>
          <p:cNvSpPr txBox="1"/>
          <p:nvPr/>
        </p:nvSpPr>
        <p:spPr>
          <a:xfrm>
            <a:off x="7540332" y="1576136"/>
            <a:ext cx="410690" cy="584775"/>
          </a:xfrm>
          <a:prstGeom prst="rect">
            <a:avLst/>
          </a:prstGeom>
          <a:solidFill>
            <a:schemeClr val="bg1">
              <a:lumMod val="85000"/>
            </a:schemeClr>
          </a:solidFill>
        </p:spPr>
        <p:txBody>
          <a:bodyPr wrap="none" rtlCol="0">
            <a:spAutoFit/>
          </a:bodyPr>
          <a:lstStyle/>
          <a:p>
            <a:r>
              <a:rPr lang="en-US" sz="3200" b="1" dirty="0">
                <a:latin typeface="Symbol" panose="05050102010706020507" pitchFamily="18" charset="2"/>
              </a:rPr>
              <a:t>p</a:t>
            </a:r>
            <a:endParaRPr lang="en-US" b="1" dirty="0">
              <a:latin typeface="Symbol" panose="05050102010706020507" pitchFamily="18" charset="2"/>
            </a:endParaRPr>
          </a:p>
        </p:txBody>
      </p:sp>
      <p:sp>
        <p:nvSpPr>
          <p:cNvPr id="89" name="TextBox 88"/>
          <p:cNvSpPr txBox="1"/>
          <p:nvPr/>
        </p:nvSpPr>
        <p:spPr>
          <a:xfrm>
            <a:off x="202837" y="3122194"/>
            <a:ext cx="1225015"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nothing</a:t>
            </a:r>
          </a:p>
        </p:txBody>
      </p:sp>
      <p:sp>
        <p:nvSpPr>
          <p:cNvPr id="90" name="TextBox 89"/>
          <p:cNvSpPr txBox="1"/>
          <p:nvPr/>
        </p:nvSpPr>
        <p:spPr>
          <a:xfrm>
            <a:off x="781521" y="3810000"/>
            <a:ext cx="646331"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ally</a:t>
            </a:r>
          </a:p>
        </p:txBody>
      </p:sp>
      <p:sp>
        <p:nvSpPr>
          <p:cNvPr id="92" name="TextBox 91"/>
          <p:cNvSpPr txBox="1"/>
          <p:nvPr/>
        </p:nvSpPr>
        <p:spPr>
          <a:xfrm>
            <a:off x="76200" y="5562600"/>
            <a:ext cx="1351652"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lemming</a:t>
            </a:r>
          </a:p>
        </p:txBody>
      </p:sp>
      <p:sp>
        <p:nvSpPr>
          <p:cNvPr id="93" name="TextBox 92"/>
          <p:cNvSpPr txBox="1"/>
          <p:nvPr/>
        </p:nvSpPr>
        <p:spPr>
          <a:xfrm>
            <a:off x="3050178" y="6173524"/>
            <a:ext cx="862737" cy="461665"/>
          </a:xfrm>
          <a:prstGeom prst="rect">
            <a:avLst/>
          </a:prstGeom>
          <a:solidFill>
            <a:srgbClr val="CCFFCC"/>
          </a:solidFill>
        </p:spPr>
        <p:txBody>
          <a:bodyPr wrap="none" rtlCol="0">
            <a:spAutoFit/>
          </a:bodyPr>
          <a:lstStyle/>
          <a:p>
            <a:r>
              <a:rPr lang="en-US" b="1" dirty="0">
                <a:latin typeface="Candara" panose="020E0502030303020204" pitchFamily="34" charset="0"/>
              </a:rPr>
              <a:t>undo</a:t>
            </a:r>
          </a:p>
        </p:txBody>
      </p:sp>
      <p:sp>
        <p:nvSpPr>
          <p:cNvPr id="94" name="TextBox 93"/>
          <p:cNvSpPr txBox="1"/>
          <p:nvPr/>
        </p:nvSpPr>
        <p:spPr>
          <a:xfrm>
            <a:off x="5882185" y="6204085"/>
            <a:ext cx="526106" cy="461665"/>
          </a:xfrm>
          <a:prstGeom prst="rect">
            <a:avLst/>
          </a:prstGeom>
          <a:solidFill>
            <a:srgbClr val="CCFFCC"/>
          </a:solidFill>
        </p:spPr>
        <p:txBody>
          <a:bodyPr wrap="none" rtlCol="0">
            <a:spAutoFit/>
          </a:bodyPr>
          <a:lstStyle/>
          <a:p>
            <a:r>
              <a:rPr lang="en-US" b="1" dirty="0">
                <a:latin typeface="Candara" panose="020E0502030303020204" pitchFamily="34" charset="0"/>
              </a:rPr>
              <a:t>do</a:t>
            </a:r>
          </a:p>
        </p:txBody>
      </p:sp>
      <p:sp>
        <p:nvSpPr>
          <p:cNvPr id="95" name="TextBox 94"/>
          <p:cNvSpPr txBox="1"/>
          <p:nvPr/>
        </p:nvSpPr>
        <p:spPr>
          <a:xfrm>
            <a:off x="7540332" y="6189567"/>
            <a:ext cx="630301" cy="461665"/>
          </a:xfrm>
          <a:prstGeom prst="rect">
            <a:avLst/>
          </a:prstGeom>
          <a:solidFill>
            <a:schemeClr val="bg1">
              <a:lumMod val="85000"/>
            </a:schemeClr>
          </a:solidFill>
        </p:spPr>
        <p:txBody>
          <a:bodyPr wrap="none" rtlCol="0">
            <a:spAutoFit/>
          </a:bodyPr>
          <a:lstStyle/>
          <a:p>
            <a:r>
              <a:rPr lang="en-US" b="1" dirty="0">
                <a:solidFill>
                  <a:srgbClr val="009900"/>
                </a:solidFill>
                <a:latin typeface="Candara" panose="020E0502030303020204" pitchFamily="34" charset="0"/>
              </a:rPr>
              <a:t>der</a:t>
            </a:r>
          </a:p>
        </p:txBody>
      </p:sp>
      <p:sp>
        <p:nvSpPr>
          <p:cNvPr id="96" name="TextBox 95"/>
          <p:cNvSpPr txBox="1"/>
          <p:nvPr/>
        </p:nvSpPr>
        <p:spPr>
          <a:xfrm>
            <a:off x="701371" y="2455137"/>
            <a:ext cx="688009"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kite</a:t>
            </a:r>
          </a:p>
        </p:txBody>
      </p:sp>
      <p:sp>
        <p:nvSpPr>
          <p:cNvPr id="97" name="TextBox 96"/>
          <p:cNvSpPr txBox="1"/>
          <p:nvPr/>
        </p:nvSpPr>
        <p:spPr>
          <a:xfrm>
            <a:off x="151541" y="4985658"/>
            <a:ext cx="1276311" cy="461665"/>
          </a:xfrm>
          <a:prstGeom prst="rect">
            <a:avLst/>
          </a:prstGeom>
          <a:solidFill>
            <a:srgbClr val="FFEFD7"/>
          </a:solidFill>
          <a:ln>
            <a:solidFill>
              <a:srgbClr val="F6890C"/>
            </a:solidFill>
          </a:ln>
        </p:spPr>
        <p:txBody>
          <a:bodyPr wrap="none" rtlCol="0">
            <a:spAutoFit/>
          </a:bodyPr>
          <a:lstStyle/>
          <a:p>
            <a:r>
              <a:rPr lang="en-US" b="1" dirty="0">
                <a:latin typeface="Candara" panose="020E0502030303020204" pitchFamily="34" charset="0"/>
              </a:rPr>
              <a:t>princess</a:t>
            </a:r>
          </a:p>
        </p:txBody>
      </p:sp>
      <p:sp>
        <p:nvSpPr>
          <p:cNvPr id="98" name="TextBox 97"/>
          <p:cNvSpPr txBox="1"/>
          <p:nvPr/>
        </p:nvSpPr>
        <p:spPr>
          <a:xfrm>
            <a:off x="7540332" y="4985658"/>
            <a:ext cx="1146468" cy="461665"/>
          </a:xfrm>
          <a:prstGeom prst="rect">
            <a:avLst/>
          </a:prstGeom>
          <a:solidFill>
            <a:srgbClr val="FFEFD7"/>
          </a:solidFill>
          <a:ln>
            <a:solidFill>
              <a:srgbClr val="F6890C"/>
            </a:solidFill>
          </a:ln>
        </p:spPr>
        <p:txBody>
          <a:bodyPr wrap="none" rtlCol="0">
            <a:spAutoFit/>
          </a:bodyPr>
          <a:lstStyle/>
          <a:p>
            <a:r>
              <a:rPr lang="en-US" b="1" dirty="0">
                <a:latin typeface="Candara" panose="020E0502030303020204" pitchFamily="34" charset="0"/>
              </a:rPr>
              <a:t>princes</a:t>
            </a:r>
          </a:p>
        </p:txBody>
      </p:sp>
      <p:sp>
        <p:nvSpPr>
          <p:cNvPr id="16" name="AutoShape 2" descr="Image result for picture of a 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TextBox 99"/>
          <p:cNvSpPr txBox="1"/>
          <p:nvPr/>
        </p:nvSpPr>
        <p:spPr>
          <a:xfrm>
            <a:off x="209249" y="4407568"/>
            <a:ext cx="1218603" cy="461665"/>
          </a:xfrm>
          <a:prstGeom prst="rect">
            <a:avLst/>
          </a:prstGeom>
          <a:solidFill>
            <a:srgbClr val="FFEFD7"/>
          </a:solidFill>
          <a:ln>
            <a:solidFill>
              <a:srgbClr val="F6890C"/>
            </a:solidFill>
          </a:ln>
        </p:spPr>
        <p:txBody>
          <a:bodyPr wrap="none" rtlCol="0">
            <a:spAutoFit/>
          </a:bodyPr>
          <a:lstStyle/>
          <a:p>
            <a:r>
              <a:rPr lang="en-US" b="1" dirty="0">
                <a:latin typeface="Candara" panose="020E0502030303020204" pitchFamily="34" charset="0"/>
              </a:rPr>
              <a:t>interest</a:t>
            </a:r>
          </a:p>
        </p:txBody>
      </p:sp>
      <p:sp>
        <p:nvSpPr>
          <p:cNvPr id="101" name="TextBox 100"/>
          <p:cNvSpPr txBox="1"/>
          <p:nvPr/>
        </p:nvSpPr>
        <p:spPr>
          <a:xfrm>
            <a:off x="460921" y="6204699"/>
            <a:ext cx="966931" cy="461665"/>
          </a:xfrm>
          <a:prstGeom prst="rect">
            <a:avLst/>
          </a:prstGeom>
          <a:solidFill>
            <a:schemeClr val="bg1">
              <a:lumMod val="85000"/>
            </a:schemeClr>
          </a:solidFill>
        </p:spPr>
        <p:txBody>
          <a:bodyPr wrap="none" rtlCol="0">
            <a:spAutoFit/>
          </a:bodyPr>
          <a:lstStyle/>
          <a:p>
            <a:r>
              <a:rPr lang="en-US" b="1" dirty="0">
                <a:solidFill>
                  <a:srgbClr val="009900"/>
                </a:solidFill>
                <a:latin typeface="Candara" panose="020E0502030303020204" pitchFamily="34" charset="0"/>
              </a:rPr>
              <a:t>under</a:t>
            </a:r>
          </a:p>
        </p:txBody>
      </p:sp>
      <p:sp>
        <p:nvSpPr>
          <p:cNvPr id="102" name="TextBox 101"/>
          <p:cNvSpPr txBox="1"/>
          <p:nvPr/>
        </p:nvSpPr>
        <p:spPr>
          <a:xfrm>
            <a:off x="7540332" y="5562599"/>
            <a:ext cx="678391" cy="461665"/>
          </a:xfrm>
          <a:prstGeom prst="rect">
            <a:avLst/>
          </a:prstGeom>
          <a:solidFill>
            <a:schemeClr val="bg1">
              <a:lumMod val="85000"/>
            </a:schemeClr>
          </a:solidFill>
        </p:spPr>
        <p:txBody>
          <a:bodyPr wrap="none" rtlCol="0">
            <a:spAutoFit/>
          </a:bodyPr>
          <a:lstStyle/>
          <a:p>
            <a:r>
              <a:rPr lang="en-US" b="1" dirty="0" err="1">
                <a:latin typeface="Candara" panose="020E0502030303020204" pitchFamily="34" charset="0"/>
              </a:rPr>
              <a:t>lem</a:t>
            </a:r>
            <a:endParaRPr lang="en-US" b="1" dirty="0">
              <a:latin typeface="Candara" panose="020E0502030303020204" pitchFamily="34" charset="0"/>
            </a:endParaRPr>
          </a:p>
        </p:txBody>
      </p:sp>
      <p:sp>
        <p:nvSpPr>
          <p:cNvPr id="103" name="TextBox 102"/>
          <p:cNvSpPr txBox="1"/>
          <p:nvPr/>
        </p:nvSpPr>
        <p:spPr>
          <a:xfrm>
            <a:off x="7540332" y="4407567"/>
            <a:ext cx="819455" cy="461665"/>
          </a:xfrm>
          <a:prstGeom prst="rect">
            <a:avLst/>
          </a:prstGeom>
          <a:solidFill>
            <a:srgbClr val="FFEFD7"/>
          </a:solidFill>
          <a:ln>
            <a:solidFill>
              <a:srgbClr val="F6890C"/>
            </a:solidFill>
          </a:ln>
        </p:spPr>
        <p:txBody>
          <a:bodyPr wrap="none" rtlCol="0">
            <a:spAutoFit/>
          </a:bodyPr>
          <a:lstStyle/>
          <a:p>
            <a:r>
              <a:rPr lang="en-US" b="1" dirty="0">
                <a:latin typeface="Candara" panose="020E0502030303020204" pitchFamily="34" charset="0"/>
              </a:rPr>
              <a:t>inter</a:t>
            </a:r>
          </a:p>
        </p:txBody>
      </p:sp>
      <p:sp>
        <p:nvSpPr>
          <p:cNvPr id="104" name="TextBox 103"/>
          <p:cNvSpPr txBox="1"/>
          <p:nvPr/>
        </p:nvSpPr>
        <p:spPr>
          <a:xfrm>
            <a:off x="7540332" y="3805535"/>
            <a:ext cx="415498"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al</a:t>
            </a:r>
          </a:p>
        </p:txBody>
      </p:sp>
      <p:sp>
        <p:nvSpPr>
          <p:cNvPr id="105" name="TextBox 104"/>
          <p:cNvSpPr txBox="1"/>
          <p:nvPr/>
        </p:nvSpPr>
        <p:spPr>
          <a:xfrm>
            <a:off x="7540332" y="3100136"/>
            <a:ext cx="808235" cy="461665"/>
          </a:xfrm>
          <a:prstGeom prst="rect">
            <a:avLst/>
          </a:prstGeom>
          <a:solidFill>
            <a:schemeClr val="bg1">
              <a:lumMod val="85000"/>
            </a:schemeClr>
          </a:solidFill>
        </p:spPr>
        <p:txBody>
          <a:bodyPr wrap="none" rtlCol="0">
            <a:spAutoFit/>
          </a:bodyPr>
          <a:lstStyle/>
          <a:p>
            <a:r>
              <a:rPr lang="en-US" b="1" dirty="0" err="1">
                <a:latin typeface="Candara" panose="020E0502030303020204" pitchFamily="34" charset="0"/>
              </a:rPr>
              <a:t>noth</a:t>
            </a:r>
            <a:endParaRPr lang="en-US" b="1" dirty="0">
              <a:latin typeface="Candara" panose="020E0502030303020204" pitchFamily="34" charset="0"/>
            </a:endParaRPr>
          </a:p>
        </p:txBody>
      </p:sp>
      <p:sp>
        <p:nvSpPr>
          <p:cNvPr id="87" name="Text Box 5"/>
          <p:cNvSpPr txBox="1">
            <a:spLocks noChangeArrowheads="1"/>
          </p:cNvSpPr>
          <p:nvPr/>
        </p:nvSpPr>
        <p:spPr bwMode="auto">
          <a:xfrm>
            <a:off x="190516" y="23336"/>
            <a:ext cx="4500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i="1" dirty="0">
                <a:solidFill>
                  <a:srgbClr val="000000"/>
                </a:solidFill>
                <a:latin typeface="Cambria" panose="02040503050406030204" pitchFamily="18" charset="0"/>
              </a:rPr>
              <a:t>Stemming!</a:t>
            </a:r>
          </a:p>
        </p:txBody>
      </p:sp>
      <p:sp>
        <p:nvSpPr>
          <p:cNvPr id="86" name="TextBox 85"/>
          <p:cNvSpPr txBox="1"/>
          <p:nvPr/>
        </p:nvSpPr>
        <p:spPr>
          <a:xfrm>
            <a:off x="7533477" y="2414224"/>
            <a:ext cx="530915" cy="461665"/>
          </a:xfrm>
          <a:prstGeom prst="rect">
            <a:avLst/>
          </a:prstGeom>
          <a:solidFill>
            <a:schemeClr val="bg1">
              <a:lumMod val="85000"/>
            </a:schemeClr>
          </a:solidFill>
        </p:spPr>
        <p:txBody>
          <a:bodyPr wrap="none" rtlCol="0">
            <a:spAutoFit/>
          </a:bodyPr>
          <a:lstStyle/>
          <a:p>
            <a:r>
              <a:rPr lang="en-US" b="1" dirty="0">
                <a:latin typeface="Candara" panose="020E0502030303020204" pitchFamily="34" charset="0"/>
              </a:rPr>
              <a:t>kit</a:t>
            </a:r>
          </a:p>
        </p:txBody>
      </p:sp>
    </p:spTree>
    <p:extLst>
      <p:ext uri="{BB962C8B-B14F-4D97-AF65-F5344CB8AC3E}">
        <p14:creationId xmlns:p14="http://schemas.microsoft.com/office/powerpoint/2010/main" val="137452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2819400" y="1649873"/>
            <a:ext cx="3080084" cy="830997"/>
          </a:xfrm>
          <a:prstGeom prst="rect">
            <a:avLst/>
          </a:prstGeom>
          <a:solidFill>
            <a:srgbClr val="CCFFCC"/>
          </a:solidFill>
          <a:ln>
            <a:noFill/>
          </a:ln>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a:solidFill>
                  <a:srgbClr val="000000"/>
                </a:solidFill>
                <a:latin typeface="Cambria" panose="02040503050406030204" pitchFamily="18" charset="0"/>
              </a:rPr>
              <a:t>Suppose we have two </a:t>
            </a:r>
            <a:r>
              <a:rPr lang="en-US" altLang="en-US" b="1" i="1" dirty="0">
                <a:solidFill>
                  <a:srgbClr val="000000"/>
                </a:solidFill>
                <a:latin typeface="Cambria" panose="02040503050406030204" pitchFamily="18" charset="0"/>
              </a:rPr>
              <a:t>trained models</a:t>
            </a:r>
            <a:r>
              <a:rPr lang="en-US" altLang="en-US" dirty="0">
                <a:solidFill>
                  <a:srgbClr val="000000"/>
                </a:solidFill>
                <a:latin typeface="Cambria" panose="02040503050406030204" pitchFamily="18" charset="0"/>
              </a:rPr>
              <a:t>:</a:t>
            </a:r>
          </a:p>
        </p:txBody>
      </p:sp>
      <p:sp>
        <p:nvSpPr>
          <p:cNvPr id="20" name="TextBox 19"/>
          <p:cNvSpPr txBox="1"/>
          <p:nvPr/>
        </p:nvSpPr>
        <p:spPr>
          <a:xfrm>
            <a:off x="228600" y="1605682"/>
            <a:ext cx="2590800" cy="1200329"/>
          </a:xfrm>
          <a:prstGeom prst="rect">
            <a:avLst/>
          </a:prstGeom>
          <a:noFill/>
        </p:spPr>
        <p:txBody>
          <a:bodyPr wrap="square" rtlCol="0">
            <a:spAutoFit/>
          </a:bodyPr>
          <a:lstStyle/>
          <a:p>
            <a:pPr algn="ctr">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50,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8, </a:t>
            </a:r>
          </a:p>
          <a:p>
            <a:pPr algn="ctr">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42 }</a:t>
            </a: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p>
          <a:p>
            <a:pPr algn="ctr">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a:t>
            </a:r>
          </a:p>
          <a:p>
            <a:pPr algn="ctr">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2, </a:t>
            </a:r>
          </a:p>
          <a:p>
            <a:pPr algn="ctr">
              <a:spcBef>
                <a:spcPts val="0"/>
              </a:spcBef>
            </a:pP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sp>
        <p:nvSpPr>
          <p:cNvPr id="31" name="Text Box 5"/>
          <p:cNvSpPr txBox="1">
            <a:spLocks noChangeArrowheads="1"/>
          </p:cNvSpPr>
          <p:nvPr/>
        </p:nvSpPr>
        <p:spPr bwMode="auto">
          <a:xfrm>
            <a:off x="5899484" y="5529957"/>
            <a:ext cx="2019938" cy="461665"/>
          </a:xfrm>
          <a:prstGeom prst="wedgeRectCallout">
            <a:avLst>
              <a:gd name="adj1" fmla="val 53436"/>
              <a:gd name="adj2" fmla="val 96543"/>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a:solidFill>
                  <a:srgbClr val="000000"/>
                </a:solidFill>
                <a:latin typeface="Cambria" panose="02040503050406030204" pitchFamily="18" charset="0"/>
              </a:rPr>
              <a:t>These must have been some </a:t>
            </a:r>
            <a:r>
              <a:rPr lang="en-US" altLang="en-US" sz="1200" i="1" dirty="0">
                <a:solidFill>
                  <a:srgbClr val="000000"/>
                </a:solidFill>
                <a:latin typeface="Cambria" panose="02040503050406030204" pitchFamily="18" charset="0"/>
              </a:rPr>
              <a:t>really</a:t>
            </a:r>
            <a:r>
              <a:rPr lang="en-US" altLang="en-US" sz="1200" dirty="0">
                <a:solidFill>
                  <a:srgbClr val="000000"/>
                </a:solidFill>
                <a:latin typeface="Cambria" panose="02040503050406030204" pitchFamily="18" charset="0"/>
              </a:rPr>
              <a:t> avant-garde texts!</a:t>
            </a:r>
          </a:p>
        </p:txBody>
      </p:sp>
      <p:sp>
        <p:nvSpPr>
          <p:cNvPr id="22" name="TextBox 21"/>
          <p:cNvSpPr txBox="1"/>
          <p:nvPr/>
        </p:nvSpPr>
        <p:spPr>
          <a:xfrm>
            <a:off x="6096000" y="1605682"/>
            <a:ext cx="2590800" cy="1569660"/>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25,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275,</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700 }</a:t>
            </a:r>
          </a:p>
        </p:txBody>
      </p:sp>
      <p:sp>
        <p:nvSpPr>
          <p:cNvPr id="35" name="Text Box 5"/>
          <p:cNvSpPr txBox="1">
            <a:spLocks noChangeArrowheads="1"/>
          </p:cNvSpPr>
          <p:nvPr/>
        </p:nvSpPr>
        <p:spPr bwMode="auto">
          <a:xfrm>
            <a:off x="2852151" y="3361685"/>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a:solidFill>
                  <a:srgbClr val="000AF9"/>
                </a:solidFill>
                <a:latin typeface="Candara" panose="020E0502030303020204" pitchFamily="34" charset="0"/>
              </a:rPr>
              <a:t>How do we handle different-sized texts?</a:t>
            </a:r>
            <a:endParaRPr lang="en-US" altLang="en-US" sz="2800" b="1" i="1" dirty="0">
              <a:solidFill>
                <a:srgbClr val="000AF9"/>
              </a:solidFill>
              <a:latin typeface="Candara" panose="020E0502030303020204" pitchFamily="34" charset="0"/>
            </a:endParaRPr>
          </a:p>
        </p:txBody>
      </p:sp>
      <p:sp>
        <p:nvSpPr>
          <p:cNvPr id="36" name="Down Arrow 35"/>
          <p:cNvSpPr/>
          <p:nvPr/>
        </p:nvSpPr>
        <p:spPr>
          <a:xfrm rot="10992887">
            <a:off x="2160655" y="2806011"/>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wn Arrow 36"/>
          <p:cNvSpPr/>
          <p:nvPr/>
        </p:nvSpPr>
        <p:spPr>
          <a:xfrm rot="9956046">
            <a:off x="7535776" y="2806011"/>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50" y="3409950"/>
            <a:ext cx="1266247" cy="16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452" r="11146"/>
          <a:stretch/>
        </p:blipFill>
        <p:spPr bwMode="auto">
          <a:xfrm>
            <a:off x="7393867" y="3409950"/>
            <a:ext cx="156410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CAC685B-89DE-4F66-8248-D2673A871AD8}"/>
              </a:ext>
            </a:extLst>
          </p:cNvPr>
          <p:cNvSpPr>
            <a:spLocks noGrp="1"/>
          </p:cNvSpPr>
          <p:nvPr>
            <p:ph type="title"/>
          </p:nvPr>
        </p:nvSpPr>
        <p:spPr/>
        <p:txBody>
          <a:bodyPr/>
          <a:lstStyle/>
          <a:p>
            <a:r>
              <a:rPr lang="en-US" dirty="0"/>
              <a:t>Model Matching</a:t>
            </a:r>
          </a:p>
        </p:txBody>
      </p:sp>
      <p:pic>
        <p:nvPicPr>
          <p:cNvPr id="32" name="Picture 40" descr="alien">
            <a:extLst>
              <a:ext uri="{FF2B5EF4-FFF2-40B4-BE49-F238E27FC236}">
                <a16:creationId xmlns:a16="http://schemas.microsoft.com/office/drawing/2014/main" id="{F5F079B2-A368-4159-863E-268C27C65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994" y="5529956"/>
            <a:ext cx="925977" cy="12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6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1695271"/>
            <a:ext cx="2590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50,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8,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42 }</a:t>
            </a: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p>
          <a:p>
            <a:pPr algn="ctr">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a:t>
            </a:r>
          </a:p>
          <a:p>
            <a:pPr algn="ctr">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2, </a:t>
            </a:r>
          </a:p>
          <a:p>
            <a:pPr algn="ctr">
              <a:spcBef>
                <a:spcPts val="0"/>
              </a:spcBef>
            </a:pP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sp>
        <p:nvSpPr>
          <p:cNvPr id="22" name="TextBox 21"/>
          <p:cNvSpPr txBox="1"/>
          <p:nvPr/>
        </p:nvSpPr>
        <p:spPr>
          <a:xfrm>
            <a:off x="5137484" y="1695271"/>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25,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275,</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700 }</a:t>
            </a:r>
          </a:p>
        </p:txBody>
      </p:sp>
      <p:sp>
        <p:nvSpPr>
          <p:cNvPr id="2" name="Down Arrow 1"/>
          <p:cNvSpPr/>
          <p:nvPr/>
        </p:nvSpPr>
        <p:spPr>
          <a:xfrm>
            <a:off x="2057400" y="2895600"/>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6436895" y="2895600"/>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3447871"/>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3447871"/>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34" name="Text Box 5"/>
          <p:cNvSpPr txBox="1">
            <a:spLocks noChangeArrowheads="1"/>
          </p:cNvSpPr>
          <p:nvPr/>
        </p:nvSpPr>
        <p:spPr bwMode="auto">
          <a:xfrm>
            <a:off x="2378241" y="2860483"/>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a:solidFill>
                  <a:srgbClr val="000AF9"/>
                </a:solidFill>
                <a:latin typeface="Candara" panose="020E0502030303020204" pitchFamily="34" charset="0"/>
              </a:rPr>
              <a:t>Normalize for size</a:t>
            </a:r>
            <a:endParaRPr lang="en-US" altLang="en-US" sz="2800" b="1" i="1" dirty="0">
              <a:solidFill>
                <a:srgbClr val="000AF9"/>
              </a:solidFill>
              <a:latin typeface="Candara" panose="020E0502030303020204" pitchFamily="34" charset="0"/>
            </a:endParaRPr>
          </a:p>
        </p:txBody>
      </p:sp>
      <p:sp>
        <p:nvSpPr>
          <p:cNvPr id="3" name="Title 2">
            <a:extLst>
              <a:ext uri="{FF2B5EF4-FFF2-40B4-BE49-F238E27FC236}">
                <a16:creationId xmlns:a16="http://schemas.microsoft.com/office/drawing/2014/main" id="{35763CEF-7DA9-4185-B644-87F2FD8D20D2}"/>
              </a:ext>
            </a:extLst>
          </p:cNvPr>
          <p:cNvSpPr>
            <a:spLocks noGrp="1"/>
          </p:cNvSpPr>
          <p:nvPr>
            <p:ph type="title"/>
          </p:nvPr>
        </p:nvSpPr>
        <p:spPr/>
        <p:txBody>
          <a:bodyPr/>
          <a:lstStyle/>
          <a:p>
            <a:r>
              <a:rPr lang="en-US" dirty="0"/>
              <a:t>Normalization</a:t>
            </a:r>
          </a:p>
        </p:txBody>
      </p:sp>
    </p:spTree>
    <p:extLst>
      <p:ext uri="{BB962C8B-B14F-4D97-AF65-F5344CB8AC3E}">
        <p14:creationId xmlns:p14="http://schemas.microsoft.com/office/powerpoint/2010/main" val="80137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Final Projects!</a:t>
            </a:r>
          </a:p>
        </p:txBody>
      </p:sp>
      <p:sp>
        <p:nvSpPr>
          <p:cNvPr id="7" name="Text Box 5">
            <a:extLst>
              <a:ext uri="{FF2B5EF4-FFF2-40B4-BE49-F238E27FC236}">
                <a16:creationId xmlns:a16="http://schemas.microsoft.com/office/drawing/2014/main" id="{CC19FDA3-84BA-4BA8-95BB-AF9286A7A269}"/>
              </a:ext>
            </a:extLst>
          </p:cNvPr>
          <p:cNvSpPr txBox="1">
            <a:spLocks noChangeArrowheads="1"/>
          </p:cNvSpPr>
          <p:nvPr/>
        </p:nvSpPr>
        <p:spPr bwMode="auto">
          <a:xfrm>
            <a:off x="359171" y="1676400"/>
            <a:ext cx="81748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algn="ctr"/>
            <a:r>
              <a:rPr lang="en-US" altLang="en-US" sz="2800" dirty="0">
                <a:latin typeface="Calibri" pitchFamily="34" charset="0"/>
              </a:rPr>
              <a:t> Today is about the CS 5 </a:t>
            </a:r>
            <a:r>
              <a:rPr lang="en-US" altLang="en-US" sz="2800" dirty="0">
                <a:solidFill>
                  <a:srgbClr val="000AF9"/>
                </a:solidFill>
                <a:latin typeface="Calibri" pitchFamily="34" charset="0"/>
              </a:rPr>
              <a:t>final projects</a:t>
            </a:r>
            <a:endParaRPr lang="en-US" altLang="en-US" sz="2800" dirty="0">
              <a:latin typeface="Calibri" pitchFamily="34" charset="0"/>
            </a:endParaRPr>
          </a:p>
          <a:p>
            <a:pPr lvl="1" algn="ctr"/>
            <a:r>
              <a:rPr lang="en-US" altLang="en-US" sz="2800" dirty="0">
                <a:latin typeface="Calibri" pitchFamily="34" charset="0"/>
              </a:rPr>
              <a:t> It's a</a:t>
            </a:r>
            <a:r>
              <a:rPr lang="en-US" altLang="en-US" sz="2800" i="1" dirty="0">
                <a:latin typeface="Calibri" pitchFamily="34" charset="0"/>
              </a:rPr>
              <a:t> sales pitch </a:t>
            </a:r>
            <a:r>
              <a:rPr lang="en-US" altLang="en-US" sz="2800" dirty="0">
                <a:latin typeface="Calibri" pitchFamily="34" charset="0"/>
              </a:rPr>
              <a:t>for the three possible </a:t>
            </a:r>
            <a:r>
              <a:rPr lang="en-US" altLang="en-US" sz="2800" dirty="0">
                <a:solidFill>
                  <a:srgbClr val="000AF9"/>
                </a:solidFill>
                <a:latin typeface="Calibri" pitchFamily="34" charset="0"/>
              </a:rPr>
              <a:t>options</a:t>
            </a:r>
            <a:r>
              <a:rPr lang="en-US" altLang="en-US" sz="2800" dirty="0">
                <a:latin typeface="Calibri" pitchFamily="34" charset="0"/>
              </a:rPr>
              <a:t>:</a:t>
            </a:r>
          </a:p>
        </p:txBody>
      </p:sp>
      <p:sp>
        <p:nvSpPr>
          <p:cNvPr id="8" name="Rectangle 7">
            <a:extLst>
              <a:ext uri="{FF2B5EF4-FFF2-40B4-BE49-F238E27FC236}">
                <a16:creationId xmlns:a16="http://schemas.microsoft.com/office/drawing/2014/main" id="{2E7FB787-7673-47D3-8D5D-9EC07AC2890E}"/>
              </a:ext>
            </a:extLst>
          </p:cNvPr>
          <p:cNvSpPr>
            <a:spLocks noChangeArrowheads="1"/>
          </p:cNvSpPr>
          <p:nvPr/>
        </p:nvSpPr>
        <p:spPr bwMode="auto">
          <a:xfrm>
            <a:off x="6416180" y="3491163"/>
            <a:ext cx="1875835" cy="1766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b="1" dirty="0">
                <a:latin typeface="Cambria" panose="02040503050406030204" pitchFamily="18" charset="0"/>
              </a:rPr>
              <a:t>3D Game</a:t>
            </a:r>
          </a:p>
          <a:p>
            <a:pPr algn="ctr" eaLnBrk="1" hangingPunct="1">
              <a:spcBef>
                <a:spcPct val="20000"/>
              </a:spcBef>
            </a:pPr>
            <a:r>
              <a:rPr lang="en-US" altLang="en-US" sz="3200" b="1" dirty="0" err="1">
                <a:latin typeface="Cambria" panose="02040503050406030204" pitchFamily="18" charset="0"/>
              </a:rPr>
              <a:t>TextID</a:t>
            </a:r>
            <a:endParaRPr lang="en-US" altLang="en-US" sz="3200" b="1" dirty="0">
              <a:latin typeface="Cambria" panose="02040503050406030204" pitchFamily="18" charset="0"/>
            </a:endParaRPr>
          </a:p>
          <a:p>
            <a:pPr algn="ctr" eaLnBrk="1" hangingPunct="1">
              <a:spcBef>
                <a:spcPct val="20000"/>
              </a:spcBef>
            </a:pPr>
            <a:r>
              <a:rPr lang="en-US" altLang="en-US" sz="3200" b="1" dirty="0" err="1">
                <a:latin typeface="Cambria" panose="02040503050406030204" pitchFamily="18" charset="0"/>
              </a:rPr>
              <a:t>Picobot</a:t>
            </a:r>
            <a:endParaRPr lang="en-US" altLang="en-US" sz="3200" b="1" dirty="0">
              <a:latin typeface="Cambria" panose="02040503050406030204" pitchFamily="18" charset="0"/>
            </a:endParaRPr>
          </a:p>
        </p:txBody>
      </p:sp>
      <p:pic>
        <p:nvPicPr>
          <p:cNvPr id="9" name="Picture 8" descr="alien">
            <a:extLst>
              <a:ext uri="{FF2B5EF4-FFF2-40B4-BE49-F238E27FC236}">
                <a16:creationId xmlns:a16="http://schemas.microsoft.com/office/drawing/2014/main" id="{EA39CBEB-B7A7-4A80-A90C-889824A17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4916488"/>
            <a:ext cx="795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
            <a:extLst>
              <a:ext uri="{FF2B5EF4-FFF2-40B4-BE49-F238E27FC236}">
                <a16:creationId xmlns:a16="http://schemas.microsoft.com/office/drawing/2014/main" id="{E84CFCFC-F330-4AB1-80B5-B52BB54098E3}"/>
              </a:ext>
            </a:extLst>
          </p:cNvPr>
          <p:cNvSpPr>
            <a:spLocks noChangeArrowheads="1"/>
          </p:cNvSpPr>
          <p:nvPr/>
        </p:nvSpPr>
        <p:spPr bwMode="auto">
          <a:xfrm>
            <a:off x="1368425" y="3962400"/>
            <a:ext cx="2135188" cy="1000125"/>
          </a:xfrm>
          <a:prstGeom prst="wedgeRectCallout">
            <a:avLst>
              <a:gd name="adj1" fmla="val -62713"/>
              <a:gd name="adj2" fmla="val 103810"/>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ja-JP" sz="1800" dirty="0">
                <a:latin typeface="Comic Sans MS" pitchFamily="66" charset="0"/>
              </a:rPr>
              <a:t>I've got my eyes on some of these projects!</a:t>
            </a:r>
            <a:endParaRPr lang="en-US" altLang="en-US" sz="1800" dirty="0">
              <a:latin typeface="Comic Sans MS" pitchFamily="66" charset="0"/>
            </a:endParaRPr>
          </a:p>
        </p:txBody>
      </p:sp>
      <p:grpSp>
        <p:nvGrpSpPr>
          <p:cNvPr id="11" name="Group 10">
            <a:extLst>
              <a:ext uri="{FF2B5EF4-FFF2-40B4-BE49-F238E27FC236}">
                <a16:creationId xmlns:a16="http://schemas.microsoft.com/office/drawing/2014/main" id="{C514DB61-57A8-4F69-8BDD-B2482D5799DD}"/>
              </a:ext>
            </a:extLst>
          </p:cNvPr>
          <p:cNvGrpSpPr>
            <a:grpSpLocks/>
          </p:cNvGrpSpPr>
          <p:nvPr/>
        </p:nvGrpSpPr>
        <p:grpSpPr bwMode="auto">
          <a:xfrm>
            <a:off x="5111750" y="4783138"/>
            <a:ext cx="527050" cy="714375"/>
            <a:chOff x="2928" y="1051"/>
            <a:chExt cx="840" cy="957"/>
          </a:xfrm>
        </p:grpSpPr>
        <p:sp>
          <p:nvSpPr>
            <p:cNvPr id="12" name="Freeform 11">
              <a:extLst>
                <a:ext uri="{FF2B5EF4-FFF2-40B4-BE49-F238E27FC236}">
                  <a16:creationId xmlns:a16="http://schemas.microsoft.com/office/drawing/2014/main" id="{B2F0DE14-DDA5-4E23-9E62-87DCB70E4A52}"/>
                </a:ext>
              </a:extLst>
            </p:cNvPr>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 name="Oval 12">
              <a:extLst>
                <a:ext uri="{FF2B5EF4-FFF2-40B4-BE49-F238E27FC236}">
                  <a16:creationId xmlns:a16="http://schemas.microsoft.com/office/drawing/2014/main" id="{DE04CF66-B5CF-4C19-800E-46EA8C51080D}"/>
                </a:ext>
              </a:extLst>
            </p:cNvPr>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4" name="Oval 13">
              <a:extLst>
                <a:ext uri="{FF2B5EF4-FFF2-40B4-BE49-F238E27FC236}">
                  <a16:creationId xmlns:a16="http://schemas.microsoft.com/office/drawing/2014/main" id="{783C1B9F-4D3C-4A6E-B79E-76AD5BFBAC9F}"/>
                </a:ext>
              </a:extLst>
            </p:cNvPr>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5" name="Oval 14">
              <a:extLst>
                <a:ext uri="{FF2B5EF4-FFF2-40B4-BE49-F238E27FC236}">
                  <a16:creationId xmlns:a16="http://schemas.microsoft.com/office/drawing/2014/main" id="{3AB991CA-0F6E-4DDC-8800-8B6F0D67E365}"/>
                </a:ext>
              </a:extLst>
            </p:cNvPr>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 name="Oval 15">
              <a:extLst>
                <a:ext uri="{FF2B5EF4-FFF2-40B4-BE49-F238E27FC236}">
                  <a16:creationId xmlns:a16="http://schemas.microsoft.com/office/drawing/2014/main" id="{3EA67C9C-18DF-4961-91C6-8B09F7CE7B35}"/>
                </a:ext>
              </a:extLst>
            </p:cNvPr>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 name="Oval 16">
              <a:extLst>
                <a:ext uri="{FF2B5EF4-FFF2-40B4-BE49-F238E27FC236}">
                  <a16:creationId xmlns:a16="http://schemas.microsoft.com/office/drawing/2014/main" id="{364BFD3F-AC0B-47B1-B8FF-E5594146917A}"/>
                </a:ext>
              </a:extLst>
            </p:cNvPr>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8" name="Oval 17">
              <a:extLst>
                <a:ext uri="{FF2B5EF4-FFF2-40B4-BE49-F238E27FC236}">
                  <a16:creationId xmlns:a16="http://schemas.microsoft.com/office/drawing/2014/main" id="{1A7EA599-4E91-441B-A3BC-8C84D7C3FFA3}"/>
                </a:ext>
              </a:extLst>
            </p:cNvPr>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 name="Oval 18">
              <a:extLst>
                <a:ext uri="{FF2B5EF4-FFF2-40B4-BE49-F238E27FC236}">
                  <a16:creationId xmlns:a16="http://schemas.microsoft.com/office/drawing/2014/main" id="{C94DE4DD-A28C-43F7-A587-62E8CF4B829B}"/>
                </a:ext>
              </a:extLst>
            </p:cNvPr>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 name="AutoShape 19">
              <a:extLst>
                <a:ext uri="{FF2B5EF4-FFF2-40B4-BE49-F238E27FC236}">
                  <a16:creationId xmlns:a16="http://schemas.microsoft.com/office/drawing/2014/main" id="{37E5B1F1-19B2-48BE-BCFF-B232CC0A4172}"/>
                </a:ext>
              </a:extLst>
            </p:cNvPr>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 name="Freeform 20">
              <a:extLst>
                <a:ext uri="{FF2B5EF4-FFF2-40B4-BE49-F238E27FC236}">
                  <a16:creationId xmlns:a16="http://schemas.microsoft.com/office/drawing/2014/main" id="{88CEA43B-7773-4BBA-939D-228BC412707C}"/>
                </a:ext>
              </a:extLst>
            </p:cNvPr>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 name="Freeform 21">
              <a:extLst>
                <a:ext uri="{FF2B5EF4-FFF2-40B4-BE49-F238E27FC236}">
                  <a16:creationId xmlns:a16="http://schemas.microsoft.com/office/drawing/2014/main" id="{08CC6EDC-A23C-434D-8B03-D2F0F884B48D}"/>
                </a:ext>
              </a:extLst>
            </p:cNvPr>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3" name="Freeform 22">
              <a:extLst>
                <a:ext uri="{FF2B5EF4-FFF2-40B4-BE49-F238E27FC236}">
                  <a16:creationId xmlns:a16="http://schemas.microsoft.com/office/drawing/2014/main" id="{466C1850-F82E-4638-A94A-D1C377027600}"/>
                </a:ext>
              </a:extLst>
            </p:cNvPr>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 name="Freeform 23">
              <a:extLst>
                <a:ext uri="{FF2B5EF4-FFF2-40B4-BE49-F238E27FC236}">
                  <a16:creationId xmlns:a16="http://schemas.microsoft.com/office/drawing/2014/main" id="{764EB6CA-7FB8-4676-A0F8-7BE4AFF78C58}"/>
                </a:ext>
              </a:extLst>
            </p:cNvPr>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5" name="AutoShape 24">
            <a:extLst>
              <a:ext uri="{FF2B5EF4-FFF2-40B4-BE49-F238E27FC236}">
                <a16:creationId xmlns:a16="http://schemas.microsoft.com/office/drawing/2014/main" id="{F2BF0ABA-DA06-4E6F-AF8F-3A698B9B9B2C}"/>
              </a:ext>
            </a:extLst>
          </p:cNvPr>
          <p:cNvSpPr>
            <a:spLocks noChangeArrowheads="1"/>
          </p:cNvSpPr>
          <p:nvPr/>
        </p:nvSpPr>
        <p:spPr bwMode="auto">
          <a:xfrm>
            <a:off x="3733800" y="4318000"/>
            <a:ext cx="1425575" cy="368300"/>
          </a:xfrm>
          <a:prstGeom prst="wedgeRectCallout">
            <a:avLst>
              <a:gd name="adj1" fmla="val 43046"/>
              <a:gd name="adj2" fmla="val 188792"/>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800" dirty="0" err="1">
                <a:latin typeface="Comic Sans MS" pitchFamily="66" charset="0"/>
              </a:rPr>
              <a:t>Eye'll</a:t>
            </a:r>
            <a:r>
              <a:rPr lang="en-US" altLang="en-US" sz="1800" dirty="0">
                <a:latin typeface="Comic Sans MS" pitchFamily="66" charset="0"/>
              </a:rPr>
              <a:t> bet !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5074990"/>
            <a:ext cx="4228813" cy="1569660"/>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2, </a:t>
            </a:r>
          </a:p>
          <a:p>
            <a:pPr algn="l">
              <a:spcBef>
                <a:spcPts val="0"/>
              </a:spcBef>
            </a:pP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sp>
        <p:nvSpPr>
          <p:cNvPr id="32" name="TextBox 31"/>
          <p:cNvSpPr txBox="1"/>
          <p:nvPr/>
        </p:nvSpPr>
        <p:spPr>
          <a:xfrm>
            <a:off x="685800" y="1847671"/>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867399" y="1847671"/>
            <a:ext cx="2895601"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a:t>
            </a:r>
          </a:p>
        </p:txBody>
      </p:sp>
      <p:sp>
        <p:nvSpPr>
          <p:cNvPr id="35" name="Text Box 5"/>
          <p:cNvSpPr txBox="1">
            <a:spLocks noChangeArrowheads="1"/>
          </p:cNvSpPr>
          <p:nvPr/>
        </p:nvSpPr>
        <p:spPr bwMode="auto">
          <a:xfrm>
            <a:off x="1896155" y="3313093"/>
            <a:ext cx="5074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a:solidFill>
                  <a:srgbClr val="000AF9"/>
                </a:solidFill>
                <a:latin typeface="Candara" panose="020E0502030303020204" pitchFamily="34" charset="0"/>
              </a:rPr>
              <a:t>How do we </a:t>
            </a:r>
            <a:r>
              <a:rPr lang="en-US" altLang="en-US" sz="2800" u="sng" dirty="0">
                <a:solidFill>
                  <a:srgbClr val="000AF9"/>
                </a:solidFill>
                <a:latin typeface="Candara" panose="020E0502030303020204" pitchFamily="34" charset="0"/>
              </a:rPr>
              <a:t>compare</a:t>
            </a:r>
            <a:r>
              <a:rPr lang="en-US" altLang="en-US" sz="2800" dirty="0">
                <a:solidFill>
                  <a:srgbClr val="000AF9"/>
                </a:solidFill>
                <a:latin typeface="Candara" panose="020E0502030303020204" pitchFamily="34" charset="0"/>
              </a:rPr>
              <a:t> the models with an unknown text?</a:t>
            </a:r>
            <a:endParaRPr lang="en-US" altLang="en-US" sz="2800" b="1" i="1" dirty="0">
              <a:solidFill>
                <a:srgbClr val="000AF9"/>
              </a:solidFill>
              <a:latin typeface="Candara" panose="020E0502030303020204" pitchFamily="34" charset="0"/>
            </a:endParaRPr>
          </a:p>
        </p:txBody>
      </p:sp>
      <p:sp>
        <p:nvSpPr>
          <p:cNvPr id="36" name="Down Arrow 35"/>
          <p:cNvSpPr/>
          <p:nvPr/>
        </p:nvSpPr>
        <p:spPr>
          <a:xfrm>
            <a:off x="4343400" y="4388062"/>
            <a:ext cx="381000" cy="476071"/>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Box 5"/>
          <p:cNvSpPr txBox="1">
            <a:spLocks noChangeArrowheads="1"/>
          </p:cNvSpPr>
          <p:nvPr/>
        </p:nvSpPr>
        <p:spPr bwMode="auto">
          <a:xfrm>
            <a:off x="4836696" y="4343400"/>
            <a:ext cx="31983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500" dirty="0">
                <a:latin typeface="Candara" panose="020E0502030303020204" pitchFamily="34" charset="0"/>
              </a:rPr>
              <a:t>What's the </a:t>
            </a:r>
            <a:r>
              <a:rPr lang="en-US" altLang="en-US" sz="1500" b="1" dirty="0">
                <a:solidFill>
                  <a:srgbClr val="C00000"/>
                </a:solidFill>
                <a:latin typeface="Candara" panose="020E0502030303020204" pitchFamily="34" charset="0"/>
              </a:rPr>
              <a:t>likelihood</a:t>
            </a:r>
            <a:r>
              <a:rPr lang="en-US" altLang="en-US" sz="1500" b="1" dirty="0">
                <a:solidFill>
                  <a:srgbClr val="FF0000"/>
                </a:solidFill>
                <a:latin typeface="Candara" panose="020E0502030303020204" pitchFamily="34" charset="0"/>
              </a:rPr>
              <a:t> </a:t>
            </a:r>
            <a:r>
              <a:rPr lang="en-US" altLang="en-US" sz="1500" dirty="0">
                <a:latin typeface="Candara" panose="020E0502030303020204" pitchFamily="34" charset="0"/>
              </a:rPr>
              <a:t>of the new model arising from each? </a:t>
            </a:r>
            <a:endParaRPr lang="en-US" altLang="en-US" sz="1500" b="1" i="1" dirty="0">
              <a:latin typeface="Candara" panose="020E0502030303020204" pitchFamily="34" charset="0"/>
            </a:endParaRPr>
          </a:p>
        </p:txBody>
      </p:sp>
      <p:sp>
        <p:nvSpPr>
          <p:cNvPr id="39" name="Text Box 23"/>
          <p:cNvSpPr txBox="1">
            <a:spLocks noChangeArrowheads="1"/>
          </p:cNvSpPr>
          <p:nvPr/>
        </p:nvSpPr>
        <p:spPr bwMode="auto">
          <a:xfrm>
            <a:off x="3276600" y="2249269"/>
            <a:ext cx="2552413" cy="646331"/>
          </a:xfrm>
          <a:prstGeom prst="rect">
            <a:avLst/>
          </a:prstGeom>
          <a:solidFill>
            <a:schemeClr val="bg1">
              <a:lumMod val="95000"/>
            </a:schemeClr>
          </a:solidFill>
          <a:ln>
            <a:noFill/>
          </a:ln>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1800" dirty="0">
                <a:solidFill>
                  <a:srgbClr val="000000"/>
                </a:solidFill>
                <a:latin typeface="Cambria" panose="02040503050406030204" pitchFamily="18" charset="0"/>
              </a:rPr>
              <a:t>Suppose we have two </a:t>
            </a:r>
            <a:r>
              <a:rPr lang="en-US" altLang="en-US" sz="1800" b="1" i="1" dirty="0">
                <a:solidFill>
                  <a:srgbClr val="000000"/>
                </a:solidFill>
                <a:latin typeface="Cambria" panose="02040503050406030204" pitchFamily="18" charset="0"/>
              </a:rPr>
              <a:t>normalized models</a:t>
            </a:r>
            <a:r>
              <a:rPr lang="en-US" altLang="en-US" sz="1800" dirty="0">
                <a:solidFill>
                  <a:srgbClr val="000000"/>
                </a:solidFill>
                <a:latin typeface="Cambria" panose="02040503050406030204" pitchFamily="18" charset="0"/>
              </a:rPr>
              <a:t>:</a:t>
            </a:r>
          </a:p>
        </p:txBody>
      </p:sp>
      <p:sp>
        <p:nvSpPr>
          <p:cNvPr id="2" name="Title 1">
            <a:extLst>
              <a:ext uri="{FF2B5EF4-FFF2-40B4-BE49-F238E27FC236}">
                <a16:creationId xmlns:a16="http://schemas.microsoft.com/office/drawing/2014/main" id="{93ABEC7D-6AED-4C1F-804A-CF77E9091FE4}"/>
              </a:ext>
            </a:extLst>
          </p:cNvPr>
          <p:cNvSpPr>
            <a:spLocks noGrp="1"/>
          </p:cNvSpPr>
          <p:nvPr>
            <p:ph type="title"/>
          </p:nvPr>
        </p:nvSpPr>
        <p:spPr/>
        <p:txBody>
          <a:bodyPr/>
          <a:lstStyle/>
          <a:p>
            <a:r>
              <a:rPr lang="en-US" dirty="0"/>
              <a:t>Matching Normalized Models</a:t>
            </a:r>
          </a:p>
        </p:txBody>
      </p:sp>
      <p:pic>
        <p:nvPicPr>
          <p:cNvPr id="34" name="Picture 40" descr="alien">
            <a:extLst>
              <a:ext uri="{FF2B5EF4-FFF2-40B4-BE49-F238E27FC236}">
                <a16:creationId xmlns:a16="http://schemas.microsoft.com/office/drawing/2014/main" id="{89730490-0C44-4B56-8AF1-11666D8AD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994" y="5529956"/>
            <a:ext cx="925977" cy="12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5"/>
          <p:cNvSpPr txBox="1">
            <a:spLocks noChangeArrowheads="1"/>
          </p:cNvSpPr>
          <p:nvPr/>
        </p:nvSpPr>
        <p:spPr bwMode="auto">
          <a:xfrm>
            <a:off x="6553200" y="5204191"/>
            <a:ext cx="1646827" cy="461665"/>
          </a:xfrm>
          <a:prstGeom prst="wedgeRectCallout">
            <a:avLst>
              <a:gd name="adj1" fmla="val 40765"/>
              <a:gd name="adj2" fmla="val 115111"/>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a:solidFill>
                  <a:srgbClr val="000000"/>
                </a:solidFill>
                <a:latin typeface="Cambria" panose="02040503050406030204" pitchFamily="18" charset="0"/>
              </a:rPr>
              <a:t>There's </a:t>
            </a:r>
            <a:r>
              <a:rPr lang="en-US" altLang="en-US" sz="1200" u="sng" dirty="0">
                <a:solidFill>
                  <a:srgbClr val="000000"/>
                </a:solidFill>
                <a:latin typeface="Cambria" panose="02040503050406030204" pitchFamily="18" charset="0"/>
              </a:rPr>
              <a:t>probably</a:t>
            </a:r>
            <a:r>
              <a:rPr lang="en-US" altLang="en-US" sz="1200" dirty="0">
                <a:solidFill>
                  <a:srgbClr val="000000"/>
                </a:solidFill>
                <a:latin typeface="Cambria" panose="02040503050406030204" pitchFamily="18" charset="0"/>
              </a:rPr>
              <a:t> a way to do this!</a:t>
            </a:r>
          </a:p>
        </p:txBody>
      </p:sp>
    </p:spTree>
    <p:extLst>
      <p:ext uri="{BB962C8B-B14F-4D97-AF65-F5344CB8AC3E}">
        <p14:creationId xmlns:p14="http://schemas.microsoft.com/office/powerpoint/2010/main" val="94782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732728"/>
            <a:ext cx="3581400" cy="1325678"/>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732728"/>
            <a:ext cx="3581400" cy="1325678"/>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Box 5"/>
          <p:cNvSpPr txBox="1">
            <a:spLocks noChangeArrowheads="1"/>
          </p:cNvSpPr>
          <p:nvPr/>
        </p:nvSpPr>
        <p:spPr bwMode="auto">
          <a:xfrm>
            <a:off x="6998656" y="5769945"/>
            <a:ext cx="1306855" cy="430887"/>
          </a:xfrm>
          <a:prstGeom prst="wedgeRectCallout">
            <a:avLst>
              <a:gd name="adj1" fmla="val 51323"/>
              <a:gd name="adj2" fmla="val 108922"/>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100" dirty="0">
                <a:solidFill>
                  <a:srgbClr val="000000"/>
                </a:solidFill>
                <a:latin typeface="Cambria" panose="02040503050406030204" pitchFamily="18" charset="0"/>
              </a:rPr>
              <a:t>I've got near-zero ideas on this one!</a:t>
            </a:r>
          </a:p>
        </p:txBody>
      </p:sp>
      <p:sp>
        <p:nvSpPr>
          <p:cNvPr id="32" name="TextBox 31"/>
          <p:cNvSpPr txBox="1"/>
          <p:nvPr/>
        </p:nvSpPr>
        <p:spPr>
          <a:xfrm>
            <a:off x="685800" y="1761903"/>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1761903"/>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39" name="Rounded Rectangle 38"/>
          <p:cNvSpPr/>
          <p:nvPr/>
        </p:nvSpPr>
        <p:spPr>
          <a:xfrm>
            <a:off x="304800" y="3913864"/>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2" name="Rectangle 61"/>
          <p:cNvSpPr/>
          <p:nvPr/>
        </p:nvSpPr>
        <p:spPr>
          <a:xfrm rot="20163774">
            <a:off x="1118161"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3" name="Rectangle 62"/>
          <p:cNvSpPr/>
          <p:nvPr/>
        </p:nvSpPr>
        <p:spPr>
          <a:xfrm rot="20163774">
            <a:off x="1623489"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4" name="Rectangle 63"/>
          <p:cNvSpPr/>
          <p:nvPr/>
        </p:nvSpPr>
        <p:spPr>
          <a:xfrm rot="20163774">
            <a:off x="2172650" y="4873543"/>
            <a:ext cx="478016" cy="276999"/>
          </a:xfrm>
          <a:prstGeom prst="rect">
            <a:avLst/>
          </a:prstGeom>
        </p:spPr>
        <p:txBody>
          <a:bodyPr wrap="none">
            <a:spAutoFit/>
          </a:bodyPr>
          <a:lstStyle/>
          <a:p>
            <a:r>
              <a:rPr lang="en-US" sz="1200" dirty="0">
                <a:latin typeface="Calibri" panose="020F0502020204030204" pitchFamily="34" charset="0"/>
              </a:rPr>
              <a:t>thou</a:t>
            </a:r>
            <a:endParaRPr lang="en-US" sz="1200" dirty="0"/>
          </a:p>
        </p:txBody>
      </p:sp>
      <p:sp>
        <p:nvSpPr>
          <p:cNvPr id="65" name="Rectangle 64"/>
          <p:cNvSpPr/>
          <p:nvPr/>
        </p:nvSpPr>
        <p:spPr>
          <a:xfrm rot="20163774">
            <a:off x="2785372"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6" name="Rectangle 65"/>
          <p:cNvSpPr/>
          <p:nvPr/>
        </p:nvSpPr>
        <p:spPr>
          <a:xfrm rot="20163774">
            <a:off x="3308151"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7" name="Rectangle 66"/>
          <p:cNvSpPr/>
          <p:nvPr/>
        </p:nvSpPr>
        <p:spPr>
          <a:xfrm rot="20163774">
            <a:off x="38962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8" name="Rectangle 67"/>
          <p:cNvSpPr/>
          <p:nvPr/>
        </p:nvSpPr>
        <p:spPr>
          <a:xfrm rot="20163774">
            <a:off x="4384880"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9" name="Rectangle 68"/>
          <p:cNvSpPr/>
          <p:nvPr/>
        </p:nvSpPr>
        <p:spPr>
          <a:xfrm rot="20163774">
            <a:off x="4872802"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0" name="Rectangle 69"/>
          <p:cNvSpPr/>
          <p:nvPr/>
        </p:nvSpPr>
        <p:spPr>
          <a:xfrm rot="20163774">
            <a:off x="53440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1" name="TextBox 70"/>
          <p:cNvSpPr txBox="1"/>
          <p:nvPr/>
        </p:nvSpPr>
        <p:spPr>
          <a:xfrm>
            <a:off x="5953662" y="4122648"/>
            <a:ext cx="533400" cy="923330"/>
          </a:xfrm>
          <a:prstGeom prst="rect">
            <a:avLst/>
          </a:prstGeom>
          <a:noFill/>
        </p:spPr>
        <p:txBody>
          <a:bodyPr wrap="square" rtlCol="0">
            <a:spAutoFit/>
          </a:bodyPr>
          <a:lstStyle/>
          <a:p>
            <a:r>
              <a:rPr lang="en-US" sz="5400" dirty="0">
                <a:latin typeface="Calibri" panose="020F0502020204030204" pitchFamily="34" charset="0"/>
              </a:rPr>
              <a:t>=</a:t>
            </a:r>
          </a:p>
        </p:txBody>
      </p:sp>
      <p:sp>
        <p:nvSpPr>
          <p:cNvPr id="72" name="TextBox 71"/>
          <p:cNvSpPr txBox="1"/>
          <p:nvPr/>
        </p:nvSpPr>
        <p:spPr>
          <a:xfrm>
            <a:off x="6668854" y="4353944"/>
            <a:ext cx="1841862" cy="584775"/>
          </a:xfrm>
          <a:prstGeom prst="rect">
            <a:avLst/>
          </a:prstGeom>
          <a:solidFill>
            <a:schemeClr val="bg1"/>
          </a:solidFill>
          <a:ln w="28575">
            <a:solidFill>
              <a:schemeClr val="bg1"/>
            </a:solidFill>
          </a:ln>
        </p:spPr>
        <p:txBody>
          <a:bodyPr wrap="square" rtlCol="0">
            <a:spAutoFit/>
          </a:bodyPr>
          <a:lstStyle/>
          <a:p>
            <a:pPr algn="ctr"/>
            <a:r>
              <a:rPr lang="en-US" sz="3200" dirty="0">
                <a:latin typeface="Calibri" panose="020F0502020204030204" pitchFamily="34" charset="0"/>
              </a:rPr>
              <a:t>???</a:t>
            </a:r>
          </a:p>
        </p:txBody>
      </p:sp>
      <p:sp>
        <p:nvSpPr>
          <p:cNvPr id="74" name="Oval 73"/>
          <p:cNvSpPr/>
          <p:nvPr/>
        </p:nvSpPr>
        <p:spPr>
          <a:xfrm>
            <a:off x="332679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192986" y="4485744"/>
            <a:ext cx="522900"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_?_</a:t>
            </a:r>
            <a:endParaRPr lang="en-US" sz="1800" b="1" dirty="0">
              <a:latin typeface="Calibri" panose="020F0502020204030204" pitchFamily="34" charset="0"/>
            </a:endParaRPr>
          </a:p>
        </p:txBody>
      </p:sp>
      <p:sp>
        <p:nvSpPr>
          <p:cNvPr id="82" name="Rectangle 81"/>
          <p:cNvSpPr/>
          <p:nvPr/>
        </p:nvSpPr>
        <p:spPr>
          <a:xfrm>
            <a:off x="2862608"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3" name="Rectangle 82"/>
          <p:cNvSpPr/>
          <p:nvPr/>
        </p:nvSpPr>
        <p:spPr>
          <a:xfrm>
            <a:off x="3472208"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4" name="Rectangle 83"/>
          <p:cNvSpPr/>
          <p:nvPr/>
        </p:nvSpPr>
        <p:spPr>
          <a:xfrm>
            <a:off x="3987231"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5" name="Rectangle 84"/>
          <p:cNvSpPr/>
          <p:nvPr/>
        </p:nvSpPr>
        <p:spPr>
          <a:xfrm>
            <a:off x="4520631"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6" name="Rectangle 85"/>
          <p:cNvSpPr/>
          <p:nvPr/>
        </p:nvSpPr>
        <p:spPr>
          <a:xfrm>
            <a:off x="4996208"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7" name="Rectangle 86"/>
          <p:cNvSpPr/>
          <p:nvPr/>
        </p:nvSpPr>
        <p:spPr>
          <a:xfrm>
            <a:off x="5481480" y="4485744"/>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5" name="Right Brace 4"/>
          <p:cNvSpPr/>
          <p:nvPr/>
        </p:nvSpPr>
        <p:spPr>
          <a:xfrm rot="5400000">
            <a:off x="1293801" y="4549804"/>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722555"/>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4330030"/>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p:nvPr/>
        </p:nvSpPr>
        <p:spPr>
          <a:xfrm>
            <a:off x="7909686" y="5421868"/>
            <a:ext cx="739305" cy="369332"/>
          </a:xfrm>
          <a:prstGeom prst="rect">
            <a:avLst/>
          </a:prstGeom>
        </p:spPr>
        <p:txBody>
          <a:bodyPr wrap="none">
            <a:spAutoFit/>
          </a:bodyPr>
          <a:lstStyle/>
          <a:p>
            <a:pPr algn="ctr"/>
            <a:r>
              <a:rPr lang="en-US" sz="1800" dirty="0">
                <a:solidFill>
                  <a:srgbClr val="000AF9"/>
                </a:solidFill>
                <a:latin typeface="Calibri" panose="020F0502020204030204" pitchFamily="34" charset="0"/>
              </a:rPr>
              <a:t>0?  1?</a:t>
            </a:r>
            <a:endParaRPr lang="en-US" sz="1800" dirty="0">
              <a:latin typeface="Calibri" panose="020F0502020204030204" pitchFamily="34" charset="0"/>
            </a:endParaRPr>
          </a:p>
        </p:txBody>
      </p:sp>
      <p:sp>
        <p:nvSpPr>
          <p:cNvPr id="91" name="TextBox 90"/>
          <p:cNvSpPr txBox="1"/>
          <p:nvPr/>
        </p:nvSpPr>
        <p:spPr>
          <a:xfrm>
            <a:off x="304800" y="3549964"/>
            <a:ext cx="3709565" cy="646331"/>
          </a:xfrm>
          <a:prstGeom prst="rect">
            <a:avLst/>
          </a:prstGeom>
          <a:solidFill>
            <a:schemeClr val="bg1"/>
          </a:solidFill>
          <a:ln>
            <a:noFill/>
          </a:ln>
        </p:spPr>
        <p:txBody>
          <a:bodyPr wrap="square" rtlCol="0">
            <a:spAutoFit/>
          </a:bodyPr>
          <a:lstStyle/>
          <a:p>
            <a:pPr algn="ctr"/>
            <a:r>
              <a:rPr lang="en-US" sz="1800" dirty="0">
                <a:latin typeface="Cambria" panose="02040503050406030204" pitchFamily="18" charset="0"/>
              </a:rPr>
              <a:t>The </a:t>
            </a:r>
            <a:r>
              <a:rPr lang="en-US" sz="1800" b="1" i="1" dirty="0">
                <a:latin typeface="Calibri" panose="020F0502020204030204" pitchFamily="34" charset="0"/>
              </a:rPr>
              <a:t>WS</a:t>
            </a:r>
            <a:r>
              <a:rPr lang="en-US" sz="1800" dirty="0">
                <a:latin typeface="Cambria" panose="02040503050406030204" pitchFamily="18" charset="0"/>
              </a:rPr>
              <a:t>-based probability of each word in </a:t>
            </a:r>
            <a:r>
              <a:rPr lang="en-US" sz="1800" b="1" i="1" dirty="0">
                <a:latin typeface="Calibri" panose="020F0502020204030204" pitchFamily="34" charset="0"/>
              </a:rPr>
              <a:t>Unknown text</a:t>
            </a:r>
          </a:p>
        </p:txBody>
      </p:sp>
      <p:sp>
        <p:nvSpPr>
          <p:cNvPr id="92" name="Down Arrow 91"/>
          <p:cNvSpPr/>
          <p:nvPr/>
        </p:nvSpPr>
        <p:spPr>
          <a:xfrm>
            <a:off x="1232664" y="2944136"/>
            <a:ext cx="367536" cy="666623"/>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r>
              <a:rPr lang="en-US" dirty="0">
                <a:solidFill>
                  <a:srgbClr val="009900"/>
                </a:solidFill>
                <a:latin typeface="Calibri" panose="020F0502020204030204" pitchFamily="34" charset="0"/>
              </a:rPr>
              <a:t>"potter"</a:t>
            </a:r>
            <a:r>
              <a:rPr lang="en-US" dirty="0">
                <a:latin typeface="Calibri" panose="020F0502020204030204" pitchFamily="34" charset="0"/>
              </a:rPr>
              <a:t>: 2,</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 </a:t>
            </a: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cxnSp>
        <p:nvCxnSpPr>
          <p:cNvPr id="9" name="Straight Arrow Connector 8"/>
          <p:cNvCxnSpPr>
            <a:cxnSpLocks/>
          </p:cNvCxnSpPr>
          <p:nvPr/>
        </p:nvCxnSpPr>
        <p:spPr>
          <a:xfrm flipH="1" flipV="1">
            <a:off x="1537636" y="5407453"/>
            <a:ext cx="1471006" cy="38374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flipH="1" flipV="1">
            <a:off x="3391989" y="5445932"/>
            <a:ext cx="1204075" cy="36933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3CDBBF74-B951-4994-B4C3-E5288D198EC3}"/>
              </a:ext>
            </a:extLst>
          </p:cNvPr>
          <p:cNvSpPr>
            <a:spLocks noGrp="1"/>
          </p:cNvSpPr>
          <p:nvPr>
            <p:ph type="title"/>
          </p:nvPr>
        </p:nvSpPr>
        <p:spPr/>
        <p:txBody>
          <a:bodyPr/>
          <a:lstStyle/>
          <a:p>
            <a:r>
              <a:rPr lang="en-US" dirty="0"/>
              <a:t>Probabilities</a:t>
            </a:r>
          </a:p>
        </p:txBody>
      </p:sp>
      <p:pic>
        <p:nvPicPr>
          <p:cNvPr id="73" name="Picture 40" descr="alien">
            <a:extLst>
              <a:ext uri="{FF2B5EF4-FFF2-40B4-BE49-F238E27FC236}">
                <a16:creationId xmlns:a16="http://schemas.microsoft.com/office/drawing/2014/main" id="{079E0A56-F4EB-48AC-8E4E-F523E39AB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305" y="5965254"/>
            <a:ext cx="607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775E9FCB-447C-4579-AED4-D9B9B171BAF2}"/>
                  </a:ext>
                </a:extLst>
              </p14:cNvPr>
              <p14:cNvContentPartPr/>
              <p14:nvPr/>
            </p14:nvContentPartPr>
            <p14:xfrm>
              <a:off x="2259360" y="4196880"/>
              <a:ext cx="2920320" cy="509400"/>
            </p14:xfrm>
          </p:contentPart>
        </mc:Choice>
        <mc:Fallback>
          <p:pic>
            <p:nvPicPr>
              <p:cNvPr id="11" name="Ink 10">
                <a:extLst>
                  <a:ext uri="{FF2B5EF4-FFF2-40B4-BE49-F238E27FC236}">
                    <a16:creationId xmlns:a16="http://schemas.microsoft.com/office/drawing/2014/main" id="{775E9FCB-447C-4579-AED4-D9B9B171BAF2}"/>
                  </a:ext>
                </a:extLst>
              </p:cNvPr>
              <p:cNvPicPr/>
              <p:nvPr/>
            </p:nvPicPr>
            <p:blipFill>
              <a:blip r:embed="rId5"/>
              <a:stretch>
                <a:fillRect/>
              </a:stretch>
            </p:blipFill>
            <p:spPr>
              <a:xfrm>
                <a:off x="2250000" y="4187520"/>
                <a:ext cx="2939040" cy="528120"/>
              </a:xfrm>
              <a:prstGeom prst="rect">
                <a:avLst/>
              </a:prstGeom>
            </p:spPr>
          </p:pic>
        </mc:Fallback>
      </mc:AlternateContent>
    </p:spTree>
    <p:extLst>
      <p:ext uri="{BB962C8B-B14F-4D97-AF65-F5344CB8AC3E}">
        <p14:creationId xmlns:p14="http://schemas.microsoft.com/office/powerpoint/2010/main" val="15791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732728"/>
            <a:ext cx="3581400" cy="1325678"/>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732728"/>
            <a:ext cx="3581400" cy="1325678"/>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1761903"/>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1761903"/>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39" name="Rounded Rectangle 38"/>
          <p:cNvSpPr/>
          <p:nvPr/>
        </p:nvSpPr>
        <p:spPr>
          <a:xfrm>
            <a:off x="304800" y="3913864"/>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2" name="Rectangle 61"/>
          <p:cNvSpPr/>
          <p:nvPr/>
        </p:nvSpPr>
        <p:spPr>
          <a:xfrm rot="20163774">
            <a:off x="1118161"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3" name="Rectangle 62"/>
          <p:cNvSpPr/>
          <p:nvPr/>
        </p:nvSpPr>
        <p:spPr>
          <a:xfrm rot="20163774">
            <a:off x="1623489"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4" name="Rectangle 63"/>
          <p:cNvSpPr/>
          <p:nvPr/>
        </p:nvSpPr>
        <p:spPr>
          <a:xfrm rot="20163774">
            <a:off x="2172650" y="4873543"/>
            <a:ext cx="478016" cy="276999"/>
          </a:xfrm>
          <a:prstGeom prst="rect">
            <a:avLst/>
          </a:prstGeom>
        </p:spPr>
        <p:txBody>
          <a:bodyPr wrap="none">
            <a:spAutoFit/>
          </a:bodyPr>
          <a:lstStyle/>
          <a:p>
            <a:r>
              <a:rPr lang="en-US" sz="1200" dirty="0">
                <a:latin typeface="Calibri" panose="020F0502020204030204" pitchFamily="34" charset="0"/>
              </a:rPr>
              <a:t>thou</a:t>
            </a:r>
            <a:endParaRPr lang="en-US" sz="1200" dirty="0"/>
          </a:p>
        </p:txBody>
      </p:sp>
      <p:sp>
        <p:nvSpPr>
          <p:cNvPr id="65" name="Rectangle 64"/>
          <p:cNvSpPr/>
          <p:nvPr/>
        </p:nvSpPr>
        <p:spPr>
          <a:xfrm rot="20163774">
            <a:off x="2785372"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6" name="Rectangle 65"/>
          <p:cNvSpPr/>
          <p:nvPr/>
        </p:nvSpPr>
        <p:spPr>
          <a:xfrm rot="20163774">
            <a:off x="3308151"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7" name="Rectangle 66"/>
          <p:cNvSpPr/>
          <p:nvPr/>
        </p:nvSpPr>
        <p:spPr>
          <a:xfrm rot="20163774">
            <a:off x="38962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8" name="Rectangle 67"/>
          <p:cNvSpPr/>
          <p:nvPr/>
        </p:nvSpPr>
        <p:spPr>
          <a:xfrm rot="20163774">
            <a:off x="4384880"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9" name="Rectangle 68"/>
          <p:cNvSpPr/>
          <p:nvPr/>
        </p:nvSpPr>
        <p:spPr>
          <a:xfrm rot="20163774">
            <a:off x="4872802"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0" name="Rectangle 69"/>
          <p:cNvSpPr/>
          <p:nvPr/>
        </p:nvSpPr>
        <p:spPr>
          <a:xfrm rot="20163774">
            <a:off x="53440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1" name="TextBox 70"/>
          <p:cNvSpPr txBox="1"/>
          <p:nvPr/>
        </p:nvSpPr>
        <p:spPr>
          <a:xfrm>
            <a:off x="5953662" y="4122648"/>
            <a:ext cx="533400" cy="923330"/>
          </a:xfrm>
          <a:prstGeom prst="rect">
            <a:avLst/>
          </a:prstGeom>
          <a:noFill/>
        </p:spPr>
        <p:txBody>
          <a:bodyPr wrap="square" rtlCol="0">
            <a:spAutoFit/>
          </a:bodyPr>
          <a:lstStyle/>
          <a:p>
            <a:r>
              <a:rPr lang="en-US" sz="5400" dirty="0">
                <a:latin typeface="Calibri" panose="020F0502020204030204" pitchFamily="34" charset="0"/>
              </a:rPr>
              <a:t>=</a:t>
            </a:r>
          </a:p>
        </p:txBody>
      </p:sp>
      <p:sp>
        <p:nvSpPr>
          <p:cNvPr id="72" name="TextBox 71"/>
          <p:cNvSpPr txBox="1"/>
          <p:nvPr/>
        </p:nvSpPr>
        <p:spPr>
          <a:xfrm>
            <a:off x="6668854" y="4353944"/>
            <a:ext cx="1841862" cy="584775"/>
          </a:xfrm>
          <a:prstGeom prst="rect">
            <a:avLst/>
          </a:prstGeom>
          <a:solidFill>
            <a:schemeClr val="bg1"/>
          </a:solidFill>
          <a:ln w="28575">
            <a:solidFill>
              <a:schemeClr val="bg1"/>
            </a:solidFill>
          </a:ln>
        </p:spPr>
        <p:txBody>
          <a:bodyPr wrap="square" rtlCol="0">
            <a:spAutoFit/>
          </a:bodyPr>
          <a:lstStyle/>
          <a:p>
            <a:pPr algn="ctr"/>
            <a:r>
              <a:rPr lang="en-US" sz="3200" dirty="0">
                <a:latin typeface="Calibri" panose="020F0502020204030204" pitchFamily="34" charset="0"/>
              </a:rPr>
              <a:t>0.0525</a:t>
            </a:r>
          </a:p>
        </p:txBody>
      </p:sp>
      <p:sp>
        <p:nvSpPr>
          <p:cNvPr id="74" name="Oval 73"/>
          <p:cNvSpPr/>
          <p:nvPr/>
        </p:nvSpPr>
        <p:spPr>
          <a:xfrm>
            <a:off x="332679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857799"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1</a:t>
            </a:r>
          </a:p>
        </p:txBody>
      </p:sp>
      <p:sp>
        <p:nvSpPr>
          <p:cNvPr id="83" name="Rectangle 82"/>
          <p:cNvSpPr/>
          <p:nvPr/>
        </p:nvSpPr>
        <p:spPr>
          <a:xfrm>
            <a:off x="3467399"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4" name="Rectangle 83"/>
          <p:cNvSpPr/>
          <p:nvPr/>
        </p:nvSpPr>
        <p:spPr>
          <a:xfrm>
            <a:off x="3982422"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5" name="Rectangle 84"/>
          <p:cNvSpPr/>
          <p:nvPr/>
        </p:nvSpPr>
        <p:spPr>
          <a:xfrm>
            <a:off x="4515822"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1</a:t>
            </a:r>
          </a:p>
        </p:txBody>
      </p:sp>
      <p:sp>
        <p:nvSpPr>
          <p:cNvPr id="86" name="Rectangle 85"/>
          <p:cNvSpPr/>
          <p:nvPr/>
        </p:nvSpPr>
        <p:spPr>
          <a:xfrm>
            <a:off x="4991399"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1</a:t>
            </a:r>
          </a:p>
        </p:txBody>
      </p:sp>
      <p:sp>
        <p:nvSpPr>
          <p:cNvPr id="87" name="Rectangle 86"/>
          <p:cNvSpPr/>
          <p:nvPr/>
        </p:nvSpPr>
        <p:spPr>
          <a:xfrm>
            <a:off x="5476671"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5" name="Right Brace 4"/>
          <p:cNvSpPr/>
          <p:nvPr/>
        </p:nvSpPr>
        <p:spPr>
          <a:xfrm rot="5400000">
            <a:off x="1293801" y="4549804"/>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722555"/>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4330030"/>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p:cNvSpPr txBox="1"/>
          <p:nvPr/>
        </p:nvSpPr>
        <p:spPr>
          <a:xfrm>
            <a:off x="304800" y="3549964"/>
            <a:ext cx="3709565" cy="646331"/>
          </a:xfrm>
          <a:prstGeom prst="rect">
            <a:avLst/>
          </a:prstGeom>
          <a:solidFill>
            <a:schemeClr val="bg1"/>
          </a:solidFill>
          <a:ln>
            <a:noFill/>
          </a:ln>
        </p:spPr>
        <p:txBody>
          <a:bodyPr wrap="square" rtlCol="0">
            <a:spAutoFit/>
          </a:bodyPr>
          <a:lstStyle/>
          <a:p>
            <a:pPr algn="ctr"/>
            <a:r>
              <a:rPr lang="en-US" sz="1800" dirty="0">
                <a:latin typeface="Cambria" panose="02040503050406030204" pitchFamily="18" charset="0"/>
              </a:rPr>
              <a:t>The </a:t>
            </a:r>
            <a:r>
              <a:rPr lang="en-US" sz="1800" b="1" i="1" dirty="0">
                <a:latin typeface="Calibri" panose="020F0502020204030204" pitchFamily="34" charset="0"/>
              </a:rPr>
              <a:t>WS</a:t>
            </a:r>
            <a:r>
              <a:rPr lang="en-US" sz="1800" dirty="0">
                <a:latin typeface="Cambria" panose="02040503050406030204" pitchFamily="18" charset="0"/>
              </a:rPr>
              <a:t>-based probability of each word in </a:t>
            </a:r>
            <a:r>
              <a:rPr lang="en-US" sz="1800" b="1" i="1" dirty="0">
                <a:latin typeface="Calibri" panose="020F0502020204030204" pitchFamily="34" charset="0"/>
              </a:rPr>
              <a:t>Unknown text</a:t>
            </a:r>
          </a:p>
        </p:txBody>
      </p:sp>
      <p:sp>
        <p:nvSpPr>
          <p:cNvPr id="92" name="Down Arrow 91"/>
          <p:cNvSpPr/>
          <p:nvPr/>
        </p:nvSpPr>
        <p:spPr>
          <a:xfrm>
            <a:off x="1232664" y="2944136"/>
            <a:ext cx="367536" cy="666623"/>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r>
              <a:rPr lang="en-US" dirty="0">
                <a:solidFill>
                  <a:srgbClr val="009900"/>
                </a:solidFill>
                <a:latin typeface="Calibri" panose="020F0502020204030204" pitchFamily="34" charset="0"/>
              </a:rPr>
              <a:t>"potter"</a:t>
            </a:r>
            <a:r>
              <a:rPr lang="en-US" dirty="0">
                <a:latin typeface="Calibri" panose="020F0502020204030204" pitchFamily="34" charset="0"/>
              </a:rPr>
              <a:t>: 2,</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 </a:t>
            </a: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cxnSp>
        <p:nvCxnSpPr>
          <p:cNvPr id="9" name="Straight Arrow Connector 8"/>
          <p:cNvCxnSpPr>
            <a:cxnSpLocks/>
          </p:cNvCxnSpPr>
          <p:nvPr/>
        </p:nvCxnSpPr>
        <p:spPr>
          <a:xfrm flipH="1" flipV="1">
            <a:off x="1537636" y="5407453"/>
            <a:ext cx="1471006" cy="38374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flipH="1" flipV="1">
            <a:off x="3391989" y="5445932"/>
            <a:ext cx="1204075" cy="36933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3CDBBF74-B951-4994-B4C3-E5288D198EC3}"/>
              </a:ext>
            </a:extLst>
          </p:cNvPr>
          <p:cNvSpPr>
            <a:spLocks noGrp="1"/>
          </p:cNvSpPr>
          <p:nvPr>
            <p:ph type="title"/>
          </p:nvPr>
        </p:nvSpPr>
        <p:spPr/>
        <p:txBody>
          <a:bodyPr/>
          <a:lstStyle/>
          <a:p>
            <a:r>
              <a:rPr lang="en-US" dirty="0"/>
              <a:t>Fixing Probabilities (1)</a:t>
            </a:r>
          </a:p>
        </p:txBody>
      </p:sp>
      <p:sp>
        <p:nvSpPr>
          <p:cNvPr id="51" name="TextBox 50">
            <a:extLst>
              <a:ext uri="{FF2B5EF4-FFF2-40B4-BE49-F238E27FC236}">
                <a16:creationId xmlns:a16="http://schemas.microsoft.com/office/drawing/2014/main" id="{417180C7-BBC4-471D-BC2A-6FB6217D2C10}"/>
              </a:ext>
            </a:extLst>
          </p:cNvPr>
          <p:cNvSpPr txBox="1"/>
          <p:nvPr/>
        </p:nvSpPr>
        <p:spPr>
          <a:xfrm rot="21241200">
            <a:off x="6441955" y="5018760"/>
            <a:ext cx="1540042" cy="923330"/>
          </a:xfrm>
          <a:prstGeom prst="rect">
            <a:avLst/>
          </a:prstGeom>
          <a:solidFill>
            <a:schemeClr val="bg1">
              <a:lumMod val="85000"/>
            </a:schemeClr>
          </a:solidFill>
        </p:spPr>
        <p:txBody>
          <a:bodyPr wrap="square" rtlCol="0">
            <a:spAutoFit/>
          </a:bodyPr>
          <a:lstStyle/>
          <a:p>
            <a:pPr algn="ctr"/>
            <a:r>
              <a:rPr lang="en-US" sz="1800" dirty="0">
                <a:solidFill>
                  <a:srgbClr val="C00000"/>
                </a:solidFill>
                <a:latin typeface="Calibri" panose="020F0502020204030204" pitchFamily="34" charset="0"/>
              </a:rPr>
              <a:t>Why is this </a:t>
            </a:r>
            <a:r>
              <a:rPr lang="en-US" sz="1800" i="1" u="sng" dirty="0">
                <a:solidFill>
                  <a:srgbClr val="C00000"/>
                </a:solidFill>
                <a:latin typeface="Calibri" panose="020F0502020204030204" pitchFamily="34" charset="0"/>
              </a:rPr>
              <a:t>especially</a:t>
            </a:r>
            <a:r>
              <a:rPr lang="en-US" sz="1800" dirty="0">
                <a:solidFill>
                  <a:srgbClr val="C00000"/>
                </a:solidFill>
                <a:latin typeface="Calibri" panose="020F0502020204030204" pitchFamily="34" charset="0"/>
              </a:rPr>
              <a:t> incorrect?</a:t>
            </a:r>
          </a:p>
        </p:txBody>
      </p:sp>
    </p:spTree>
    <p:extLst>
      <p:ext uri="{BB962C8B-B14F-4D97-AF65-F5344CB8AC3E}">
        <p14:creationId xmlns:p14="http://schemas.microsoft.com/office/powerpoint/2010/main" val="19989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732728"/>
            <a:ext cx="3581400" cy="1325678"/>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732728"/>
            <a:ext cx="3581400" cy="1325678"/>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1761903"/>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1761903"/>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39" name="Rounded Rectangle 38"/>
          <p:cNvSpPr/>
          <p:nvPr/>
        </p:nvSpPr>
        <p:spPr>
          <a:xfrm>
            <a:off x="304800" y="3913864"/>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2" name="Rectangle 61"/>
          <p:cNvSpPr/>
          <p:nvPr/>
        </p:nvSpPr>
        <p:spPr>
          <a:xfrm rot="20163774">
            <a:off x="1118161"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3" name="Rectangle 62"/>
          <p:cNvSpPr/>
          <p:nvPr/>
        </p:nvSpPr>
        <p:spPr>
          <a:xfrm rot="20163774">
            <a:off x="1623489"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4" name="Rectangle 63"/>
          <p:cNvSpPr/>
          <p:nvPr/>
        </p:nvSpPr>
        <p:spPr>
          <a:xfrm rot="20163774">
            <a:off x="2172650" y="4873543"/>
            <a:ext cx="478016" cy="276999"/>
          </a:xfrm>
          <a:prstGeom prst="rect">
            <a:avLst/>
          </a:prstGeom>
        </p:spPr>
        <p:txBody>
          <a:bodyPr wrap="none">
            <a:spAutoFit/>
          </a:bodyPr>
          <a:lstStyle/>
          <a:p>
            <a:r>
              <a:rPr lang="en-US" sz="1200" dirty="0">
                <a:latin typeface="Calibri" panose="020F0502020204030204" pitchFamily="34" charset="0"/>
              </a:rPr>
              <a:t>thou</a:t>
            </a:r>
            <a:endParaRPr lang="en-US" sz="1200" dirty="0"/>
          </a:p>
        </p:txBody>
      </p:sp>
      <p:sp>
        <p:nvSpPr>
          <p:cNvPr id="65" name="Rectangle 64"/>
          <p:cNvSpPr/>
          <p:nvPr/>
        </p:nvSpPr>
        <p:spPr>
          <a:xfrm rot="20163774">
            <a:off x="2785372"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6" name="Rectangle 65"/>
          <p:cNvSpPr/>
          <p:nvPr/>
        </p:nvSpPr>
        <p:spPr>
          <a:xfrm rot="20163774">
            <a:off x="3308151"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7" name="Rectangle 66"/>
          <p:cNvSpPr/>
          <p:nvPr/>
        </p:nvSpPr>
        <p:spPr>
          <a:xfrm rot="20163774">
            <a:off x="38962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8" name="Rectangle 67"/>
          <p:cNvSpPr/>
          <p:nvPr/>
        </p:nvSpPr>
        <p:spPr>
          <a:xfrm rot="20163774">
            <a:off x="4384880"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9" name="Rectangle 68"/>
          <p:cNvSpPr/>
          <p:nvPr/>
        </p:nvSpPr>
        <p:spPr>
          <a:xfrm rot="20163774">
            <a:off x="4872802"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0" name="Rectangle 69"/>
          <p:cNvSpPr/>
          <p:nvPr/>
        </p:nvSpPr>
        <p:spPr>
          <a:xfrm rot="20163774">
            <a:off x="53440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1" name="TextBox 70"/>
          <p:cNvSpPr txBox="1"/>
          <p:nvPr/>
        </p:nvSpPr>
        <p:spPr>
          <a:xfrm>
            <a:off x="5953662" y="4122648"/>
            <a:ext cx="533400" cy="923330"/>
          </a:xfrm>
          <a:prstGeom prst="rect">
            <a:avLst/>
          </a:prstGeom>
          <a:noFill/>
        </p:spPr>
        <p:txBody>
          <a:bodyPr wrap="square" rtlCol="0">
            <a:spAutoFit/>
          </a:bodyPr>
          <a:lstStyle/>
          <a:p>
            <a:r>
              <a:rPr lang="en-US" sz="5400" dirty="0">
                <a:latin typeface="Calibri" panose="020F0502020204030204" pitchFamily="34" charset="0"/>
              </a:rPr>
              <a:t>=</a:t>
            </a:r>
          </a:p>
        </p:txBody>
      </p:sp>
      <p:sp>
        <p:nvSpPr>
          <p:cNvPr id="72" name="TextBox 71"/>
          <p:cNvSpPr txBox="1"/>
          <p:nvPr/>
        </p:nvSpPr>
        <p:spPr>
          <a:xfrm>
            <a:off x="6668854" y="4353944"/>
            <a:ext cx="1841862" cy="584775"/>
          </a:xfrm>
          <a:prstGeom prst="rect">
            <a:avLst/>
          </a:prstGeom>
          <a:solidFill>
            <a:schemeClr val="bg1"/>
          </a:solidFill>
          <a:ln w="28575">
            <a:solidFill>
              <a:schemeClr val="bg1"/>
            </a:solidFill>
          </a:ln>
        </p:spPr>
        <p:txBody>
          <a:bodyPr wrap="square" rtlCol="0">
            <a:spAutoFit/>
          </a:bodyPr>
          <a:lstStyle/>
          <a:p>
            <a:pPr algn="ctr"/>
            <a:r>
              <a:rPr lang="en-US" sz="3200" dirty="0">
                <a:latin typeface="Calibri" panose="020F0502020204030204" pitchFamily="34" charset="0"/>
              </a:rPr>
              <a:t>0.0</a:t>
            </a:r>
          </a:p>
        </p:txBody>
      </p:sp>
      <p:sp>
        <p:nvSpPr>
          <p:cNvPr id="74" name="Oval 73"/>
          <p:cNvSpPr/>
          <p:nvPr/>
        </p:nvSpPr>
        <p:spPr>
          <a:xfrm>
            <a:off x="332679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857799"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0</a:t>
            </a:r>
          </a:p>
        </p:txBody>
      </p:sp>
      <p:sp>
        <p:nvSpPr>
          <p:cNvPr id="83" name="Rectangle 82"/>
          <p:cNvSpPr/>
          <p:nvPr/>
        </p:nvSpPr>
        <p:spPr>
          <a:xfrm>
            <a:off x="3467399"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4" name="Rectangle 83"/>
          <p:cNvSpPr/>
          <p:nvPr/>
        </p:nvSpPr>
        <p:spPr>
          <a:xfrm>
            <a:off x="3982422"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5" name="Rectangle 84"/>
          <p:cNvSpPr/>
          <p:nvPr/>
        </p:nvSpPr>
        <p:spPr>
          <a:xfrm>
            <a:off x="4515822"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0</a:t>
            </a:r>
          </a:p>
        </p:txBody>
      </p:sp>
      <p:sp>
        <p:nvSpPr>
          <p:cNvPr id="86" name="Rectangle 85"/>
          <p:cNvSpPr/>
          <p:nvPr/>
        </p:nvSpPr>
        <p:spPr>
          <a:xfrm>
            <a:off x="4991399" y="4485744"/>
            <a:ext cx="301686" cy="369332"/>
          </a:xfrm>
          <a:prstGeom prst="rect">
            <a:avLst/>
          </a:prstGeom>
        </p:spPr>
        <p:txBody>
          <a:bodyPr wrap="none">
            <a:spAutoFit/>
          </a:bodyPr>
          <a:lstStyle/>
          <a:p>
            <a:pPr algn="ctr"/>
            <a:r>
              <a:rPr lang="en-US" sz="1800" b="1" dirty="0">
                <a:solidFill>
                  <a:srgbClr val="0900FF"/>
                </a:solidFill>
                <a:latin typeface="Calibri" panose="020F0502020204030204" pitchFamily="34" charset="0"/>
              </a:rPr>
              <a:t>0</a:t>
            </a:r>
          </a:p>
        </p:txBody>
      </p:sp>
      <p:sp>
        <p:nvSpPr>
          <p:cNvPr id="87" name="Rectangle 86"/>
          <p:cNvSpPr/>
          <p:nvPr/>
        </p:nvSpPr>
        <p:spPr>
          <a:xfrm>
            <a:off x="5476671" y="4485744"/>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5" name="Right Brace 4"/>
          <p:cNvSpPr/>
          <p:nvPr/>
        </p:nvSpPr>
        <p:spPr>
          <a:xfrm rot="5400000">
            <a:off x="1293801" y="4549804"/>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722555"/>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4330030"/>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p:cNvSpPr txBox="1"/>
          <p:nvPr/>
        </p:nvSpPr>
        <p:spPr>
          <a:xfrm>
            <a:off x="304800" y="3549964"/>
            <a:ext cx="3709565" cy="646331"/>
          </a:xfrm>
          <a:prstGeom prst="rect">
            <a:avLst/>
          </a:prstGeom>
          <a:solidFill>
            <a:schemeClr val="bg1"/>
          </a:solidFill>
          <a:ln>
            <a:noFill/>
          </a:ln>
        </p:spPr>
        <p:txBody>
          <a:bodyPr wrap="square" rtlCol="0">
            <a:spAutoFit/>
          </a:bodyPr>
          <a:lstStyle/>
          <a:p>
            <a:pPr algn="ctr"/>
            <a:r>
              <a:rPr lang="en-US" sz="1800" dirty="0">
                <a:latin typeface="Cambria" panose="02040503050406030204" pitchFamily="18" charset="0"/>
              </a:rPr>
              <a:t>The </a:t>
            </a:r>
            <a:r>
              <a:rPr lang="en-US" sz="1800" b="1" i="1" dirty="0">
                <a:latin typeface="Calibri" panose="020F0502020204030204" pitchFamily="34" charset="0"/>
              </a:rPr>
              <a:t>WS</a:t>
            </a:r>
            <a:r>
              <a:rPr lang="en-US" sz="1800" dirty="0">
                <a:latin typeface="Cambria" panose="02040503050406030204" pitchFamily="18" charset="0"/>
              </a:rPr>
              <a:t>-based probability of each word in </a:t>
            </a:r>
            <a:r>
              <a:rPr lang="en-US" sz="1800" b="1" i="1" dirty="0">
                <a:latin typeface="Calibri" panose="020F0502020204030204" pitchFamily="34" charset="0"/>
              </a:rPr>
              <a:t>Unknown text</a:t>
            </a:r>
          </a:p>
        </p:txBody>
      </p:sp>
      <p:sp>
        <p:nvSpPr>
          <p:cNvPr id="92" name="Down Arrow 91"/>
          <p:cNvSpPr/>
          <p:nvPr/>
        </p:nvSpPr>
        <p:spPr>
          <a:xfrm>
            <a:off x="1232664" y="2944136"/>
            <a:ext cx="367536" cy="666623"/>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r>
              <a:rPr lang="en-US" dirty="0">
                <a:solidFill>
                  <a:srgbClr val="009900"/>
                </a:solidFill>
                <a:latin typeface="Calibri" panose="020F0502020204030204" pitchFamily="34" charset="0"/>
              </a:rPr>
              <a:t>"potter"</a:t>
            </a:r>
            <a:r>
              <a:rPr lang="en-US" dirty="0">
                <a:latin typeface="Calibri" panose="020F0502020204030204" pitchFamily="34" charset="0"/>
              </a:rPr>
              <a:t>: 2,</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 </a:t>
            </a: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cxnSp>
        <p:nvCxnSpPr>
          <p:cNvPr id="9" name="Straight Arrow Connector 8"/>
          <p:cNvCxnSpPr>
            <a:cxnSpLocks/>
          </p:cNvCxnSpPr>
          <p:nvPr/>
        </p:nvCxnSpPr>
        <p:spPr>
          <a:xfrm flipH="1" flipV="1">
            <a:off x="1537636" y="5407453"/>
            <a:ext cx="1471006" cy="38374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flipH="1" flipV="1">
            <a:off x="3391989" y="5445932"/>
            <a:ext cx="1204075" cy="36933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3CDBBF74-B951-4994-B4C3-E5288D198EC3}"/>
              </a:ext>
            </a:extLst>
          </p:cNvPr>
          <p:cNvSpPr>
            <a:spLocks noGrp="1"/>
          </p:cNvSpPr>
          <p:nvPr>
            <p:ph type="title"/>
          </p:nvPr>
        </p:nvSpPr>
        <p:spPr/>
        <p:txBody>
          <a:bodyPr/>
          <a:lstStyle/>
          <a:p>
            <a:r>
              <a:rPr lang="en-US" dirty="0"/>
              <a:t>Fixing Probabilities (0)</a:t>
            </a:r>
          </a:p>
        </p:txBody>
      </p:sp>
      <p:sp>
        <p:nvSpPr>
          <p:cNvPr id="48" name="Down Arrow 94">
            <a:extLst>
              <a:ext uri="{FF2B5EF4-FFF2-40B4-BE49-F238E27FC236}">
                <a16:creationId xmlns:a16="http://schemas.microsoft.com/office/drawing/2014/main" id="{DA17DA39-EF7C-474B-ADC6-439A08AFB896}"/>
              </a:ext>
            </a:extLst>
          </p:cNvPr>
          <p:cNvSpPr/>
          <p:nvPr/>
        </p:nvSpPr>
        <p:spPr>
          <a:xfrm>
            <a:off x="7381953" y="3757864"/>
            <a:ext cx="367536" cy="509336"/>
          </a:xfrm>
          <a:prstGeom prst="downArrow">
            <a:avLst/>
          </a:prstGeom>
          <a:solidFill>
            <a:schemeClr val="bg1">
              <a:lumMod val="85000"/>
            </a:schemeClr>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B0AE240-234E-42AC-B60A-D2AFFA7A647C}"/>
              </a:ext>
            </a:extLst>
          </p:cNvPr>
          <p:cNvSpPr txBox="1"/>
          <p:nvPr/>
        </p:nvSpPr>
        <p:spPr>
          <a:xfrm>
            <a:off x="6819764" y="3243823"/>
            <a:ext cx="1540042" cy="646331"/>
          </a:xfrm>
          <a:prstGeom prst="rect">
            <a:avLst/>
          </a:prstGeom>
          <a:solidFill>
            <a:schemeClr val="bg1">
              <a:lumMod val="85000"/>
            </a:schemeClr>
          </a:solidFill>
        </p:spPr>
        <p:txBody>
          <a:bodyPr wrap="square" rtlCol="0">
            <a:spAutoFit/>
          </a:bodyPr>
          <a:lstStyle/>
          <a:p>
            <a:pPr algn="ctr"/>
            <a:r>
              <a:rPr lang="en-US" sz="1800" dirty="0">
                <a:solidFill>
                  <a:srgbClr val="C00000"/>
                </a:solidFill>
                <a:latin typeface="Calibri" panose="020F0502020204030204" pitchFamily="34" charset="0"/>
              </a:rPr>
              <a:t>Correct, but </a:t>
            </a:r>
            <a:r>
              <a:rPr lang="en-US" sz="1800" b="1" i="1" dirty="0">
                <a:solidFill>
                  <a:srgbClr val="C00000"/>
                </a:solidFill>
                <a:latin typeface="Calibri" panose="020F0502020204030204" pitchFamily="34" charset="0"/>
              </a:rPr>
              <a:t>not helpful</a:t>
            </a:r>
            <a:r>
              <a:rPr lang="en-US" sz="1800" dirty="0">
                <a:solidFill>
                  <a:srgbClr val="C00000"/>
                </a:solidFill>
                <a:latin typeface="Calibri" panose="020F0502020204030204" pitchFamily="34" charset="0"/>
              </a:rPr>
              <a:t>!</a:t>
            </a:r>
          </a:p>
        </p:txBody>
      </p:sp>
    </p:spTree>
    <p:extLst>
      <p:ext uri="{BB962C8B-B14F-4D97-AF65-F5344CB8AC3E}">
        <p14:creationId xmlns:p14="http://schemas.microsoft.com/office/powerpoint/2010/main" val="8631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732728"/>
            <a:ext cx="3581400" cy="1325678"/>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732728"/>
            <a:ext cx="3581400" cy="1325678"/>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1761903"/>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1761903"/>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39" name="Rounded Rectangle 38"/>
          <p:cNvSpPr/>
          <p:nvPr/>
        </p:nvSpPr>
        <p:spPr>
          <a:xfrm>
            <a:off x="304800" y="3913864"/>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2" name="Rectangle 61"/>
          <p:cNvSpPr/>
          <p:nvPr/>
        </p:nvSpPr>
        <p:spPr>
          <a:xfrm rot="20163774">
            <a:off x="1118161"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3" name="Rectangle 62"/>
          <p:cNvSpPr/>
          <p:nvPr/>
        </p:nvSpPr>
        <p:spPr>
          <a:xfrm rot="20163774">
            <a:off x="1623489"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4" name="Rectangle 63"/>
          <p:cNvSpPr/>
          <p:nvPr/>
        </p:nvSpPr>
        <p:spPr>
          <a:xfrm rot="20163774">
            <a:off x="2172650" y="4873543"/>
            <a:ext cx="478016" cy="276999"/>
          </a:xfrm>
          <a:prstGeom prst="rect">
            <a:avLst/>
          </a:prstGeom>
        </p:spPr>
        <p:txBody>
          <a:bodyPr wrap="none">
            <a:spAutoFit/>
          </a:bodyPr>
          <a:lstStyle/>
          <a:p>
            <a:r>
              <a:rPr lang="en-US" sz="1200" dirty="0">
                <a:latin typeface="Calibri" panose="020F0502020204030204" pitchFamily="34" charset="0"/>
              </a:rPr>
              <a:t>thou</a:t>
            </a:r>
            <a:endParaRPr lang="en-US" sz="1200" dirty="0"/>
          </a:p>
        </p:txBody>
      </p:sp>
      <p:sp>
        <p:nvSpPr>
          <p:cNvPr id="65" name="Rectangle 64"/>
          <p:cNvSpPr/>
          <p:nvPr/>
        </p:nvSpPr>
        <p:spPr>
          <a:xfrm rot="20163774">
            <a:off x="2785372"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6" name="Rectangle 65"/>
          <p:cNvSpPr/>
          <p:nvPr/>
        </p:nvSpPr>
        <p:spPr>
          <a:xfrm rot="20163774">
            <a:off x="3308151"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7" name="Rectangle 66"/>
          <p:cNvSpPr/>
          <p:nvPr/>
        </p:nvSpPr>
        <p:spPr>
          <a:xfrm rot="20163774">
            <a:off x="38962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8" name="Rectangle 67"/>
          <p:cNvSpPr/>
          <p:nvPr/>
        </p:nvSpPr>
        <p:spPr>
          <a:xfrm rot="20163774">
            <a:off x="4384880"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9" name="Rectangle 68"/>
          <p:cNvSpPr/>
          <p:nvPr/>
        </p:nvSpPr>
        <p:spPr>
          <a:xfrm rot="20163774">
            <a:off x="4872802"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0" name="Rectangle 69"/>
          <p:cNvSpPr/>
          <p:nvPr/>
        </p:nvSpPr>
        <p:spPr>
          <a:xfrm rot="20163774">
            <a:off x="53440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1" name="TextBox 70"/>
          <p:cNvSpPr txBox="1"/>
          <p:nvPr/>
        </p:nvSpPr>
        <p:spPr>
          <a:xfrm>
            <a:off x="5953662" y="4122648"/>
            <a:ext cx="533400" cy="923330"/>
          </a:xfrm>
          <a:prstGeom prst="rect">
            <a:avLst/>
          </a:prstGeom>
          <a:noFill/>
        </p:spPr>
        <p:txBody>
          <a:bodyPr wrap="square" rtlCol="0">
            <a:spAutoFit/>
          </a:bodyPr>
          <a:lstStyle/>
          <a:p>
            <a:r>
              <a:rPr lang="en-US" sz="5400" dirty="0">
                <a:latin typeface="Calibri" panose="020F0502020204030204" pitchFamily="34" charset="0"/>
              </a:rPr>
              <a:t>=</a:t>
            </a:r>
          </a:p>
        </p:txBody>
      </p:sp>
      <p:sp>
        <p:nvSpPr>
          <p:cNvPr id="72" name="TextBox 71"/>
          <p:cNvSpPr txBox="1"/>
          <p:nvPr/>
        </p:nvSpPr>
        <p:spPr>
          <a:xfrm>
            <a:off x="6668854" y="4353944"/>
            <a:ext cx="1841862" cy="584775"/>
          </a:xfrm>
          <a:prstGeom prst="rect">
            <a:avLst/>
          </a:prstGeom>
          <a:solidFill>
            <a:schemeClr val="bg1"/>
          </a:solidFill>
          <a:ln w="28575">
            <a:solidFill>
              <a:schemeClr val="bg1"/>
            </a:solidFill>
          </a:ln>
        </p:spPr>
        <p:txBody>
          <a:bodyPr wrap="square" rtlCol="0">
            <a:spAutoFit/>
          </a:bodyPr>
          <a:lstStyle/>
          <a:p>
            <a:r>
              <a:rPr lang="en-US" sz="3200" dirty="0">
                <a:latin typeface="Calibri" panose="020F0502020204030204" pitchFamily="34" charset="0"/>
              </a:rPr>
              <a:t>1.57e-13</a:t>
            </a:r>
          </a:p>
        </p:txBody>
      </p:sp>
      <p:sp>
        <p:nvSpPr>
          <p:cNvPr id="74" name="Oval 73"/>
          <p:cNvSpPr/>
          <p:nvPr/>
        </p:nvSpPr>
        <p:spPr>
          <a:xfrm>
            <a:off x="332679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647551"/>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6" y="4485744"/>
            <a:ext cx="479619"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743987" y="4485744"/>
            <a:ext cx="529312" cy="323165"/>
          </a:xfrm>
          <a:prstGeom prst="rect">
            <a:avLst/>
          </a:prstGeom>
        </p:spPr>
        <p:txBody>
          <a:bodyPr wrap="none">
            <a:spAutoFit/>
          </a:bodyPr>
          <a:lstStyle/>
          <a:p>
            <a:pPr algn="ctr"/>
            <a:r>
              <a:rPr lang="en-US" sz="1500" b="1" dirty="0">
                <a:solidFill>
                  <a:srgbClr val="0900FF"/>
                </a:solidFill>
                <a:latin typeface="Calibri" panose="020F0502020204030204" pitchFamily="34" charset="0"/>
              </a:rPr>
              <a:t>.012</a:t>
            </a:r>
          </a:p>
        </p:txBody>
      </p:sp>
      <p:sp>
        <p:nvSpPr>
          <p:cNvPr id="83" name="Rectangle 82"/>
          <p:cNvSpPr/>
          <p:nvPr/>
        </p:nvSpPr>
        <p:spPr>
          <a:xfrm>
            <a:off x="3353587" y="4485744"/>
            <a:ext cx="529312" cy="323165"/>
          </a:xfrm>
          <a:prstGeom prst="rect">
            <a:avLst/>
          </a:prstGeom>
        </p:spPr>
        <p:txBody>
          <a:bodyPr wrap="none">
            <a:spAutoFit/>
          </a:bodyPr>
          <a:lstStyle/>
          <a:p>
            <a:pPr algn="ctr"/>
            <a:r>
              <a:rPr lang="en-US" sz="1500" b="1" dirty="0">
                <a:solidFill>
                  <a:srgbClr val="000AF9"/>
                </a:solidFill>
                <a:latin typeface="Calibri" panose="020F0502020204030204" pitchFamily="34" charset="0"/>
              </a:rPr>
              <a:t>.012</a:t>
            </a:r>
            <a:endParaRPr lang="en-US" sz="1500" b="1" dirty="0">
              <a:latin typeface="Calibri" panose="020F0502020204030204" pitchFamily="34" charset="0"/>
            </a:endParaRPr>
          </a:p>
        </p:txBody>
      </p:sp>
      <p:sp>
        <p:nvSpPr>
          <p:cNvPr id="84" name="Rectangle 83"/>
          <p:cNvSpPr/>
          <p:nvPr/>
        </p:nvSpPr>
        <p:spPr>
          <a:xfrm>
            <a:off x="3868610" y="4485744"/>
            <a:ext cx="529312" cy="323165"/>
          </a:xfrm>
          <a:prstGeom prst="rect">
            <a:avLst/>
          </a:prstGeom>
        </p:spPr>
        <p:txBody>
          <a:bodyPr wrap="none">
            <a:spAutoFit/>
          </a:bodyPr>
          <a:lstStyle/>
          <a:p>
            <a:pPr algn="ctr"/>
            <a:r>
              <a:rPr lang="en-US" sz="1500" b="1" dirty="0">
                <a:solidFill>
                  <a:srgbClr val="000AF9"/>
                </a:solidFill>
                <a:latin typeface="Calibri" panose="020F0502020204030204" pitchFamily="34" charset="0"/>
              </a:rPr>
              <a:t>.012</a:t>
            </a:r>
            <a:endParaRPr lang="en-US" sz="1500" b="1" dirty="0">
              <a:latin typeface="Calibri" panose="020F0502020204030204" pitchFamily="34" charset="0"/>
            </a:endParaRPr>
          </a:p>
        </p:txBody>
      </p:sp>
      <p:sp>
        <p:nvSpPr>
          <p:cNvPr id="85" name="Rectangle 84"/>
          <p:cNvSpPr/>
          <p:nvPr/>
        </p:nvSpPr>
        <p:spPr>
          <a:xfrm>
            <a:off x="4402010" y="4485744"/>
            <a:ext cx="529312" cy="323165"/>
          </a:xfrm>
          <a:prstGeom prst="rect">
            <a:avLst/>
          </a:prstGeom>
        </p:spPr>
        <p:txBody>
          <a:bodyPr wrap="none">
            <a:spAutoFit/>
          </a:bodyPr>
          <a:lstStyle/>
          <a:p>
            <a:pPr algn="ctr"/>
            <a:r>
              <a:rPr lang="en-US" sz="1500" b="1" dirty="0">
                <a:solidFill>
                  <a:srgbClr val="0900FF"/>
                </a:solidFill>
                <a:latin typeface="Calibri" panose="020F0502020204030204" pitchFamily="34" charset="0"/>
              </a:rPr>
              <a:t>.012</a:t>
            </a:r>
          </a:p>
        </p:txBody>
      </p:sp>
      <p:sp>
        <p:nvSpPr>
          <p:cNvPr id="86" name="Rectangle 85"/>
          <p:cNvSpPr/>
          <p:nvPr/>
        </p:nvSpPr>
        <p:spPr>
          <a:xfrm>
            <a:off x="4877587" y="4485744"/>
            <a:ext cx="529312" cy="323165"/>
          </a:xfrm>
          <a:prstGeom prst="rect">
            <a:avLst/>
          </a:prstGeom>
        </p:spPr>
        <p:txBody>
          <a:bodyPr wrap="none">
            <a:spAutoFit/>
          </a:bodyPr>
          <a:lstStyle/>
          <a:p>
            <a:pPr algn="ctr"/>
            <a:r>
              <a:rPr lang="en-US" sz="1500" b="1" dirty="0">
                <a:solidFill>
                  <a:srgbClr val="0900FF"/>
                </a:solidFill>
                <a:latin typeface="Calibri" panose="020F0502020204030204" pitchFamily="34" charset="0"/>
              </a:rPr>
              <a:t>.012</a:t>
            </a:r>
          </a:p>
        </p:txBody>
      </p:sp>
      <p:sp>
        <p:nvSpPr>
          <p:cNvPr id="87" name="Rectangle 86"/>
          <p:cNvSpPr/>
          <p:nvPr/>
        </p:nvSpPr>
        <p:spPr>
          <a:xfrm>
            <a:off x="5362859" y="4485744"/>
            <a:ext cx="529312" cy="323165"/>
          </a:xfrm>
          <a:prstGeom prst="rect">
            <a:avLst/>
          </a:prstGeom>
        </p:spPr>
        <p:txBody>
          <a:bodyPr wrap="none">
            <a:spAutoFit/>
          </a:bodyPr>
          <a:lstStyle/>
          <a:p>
            <a:pPr algn="ctr"/>
            <a:r>
              <a:rPr lang="en-US" sz="1500" b="1" dirty="0">
                <a:solidFill>
                  <a:srgbClr val="000AF9"/>
                </a:solidFill>
                <a:latin typeface="Calibri" panose="020F0502020204030204" pitchFamily="34" charset="0"/>
              </a:rPr>
              <a:t>.012</a:t>
            </a:r>
            <a:endParaRPr lang="en-US" sz="1500" b="1" dirty="0">
              <a:latin typeface="Calibri" panose="020F0502020204030204" pitchFamily="34" charset="0"/>
            </a:endParaRPr>
          </a:p>
        </p:txBody>
      </p:sp>
      <p:sp>
        <p:nvSpPr>
          <p:cNvPr id="5" name="Right Brace 4"/>
          <p:cNvSpPr/>
          <p:nvPr/>
        </p:nvSpPr>
        <p:spPr>
          <a:xfrm rot="5400000">
            <a:off x="1293801" y="4549804"/>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722555"/>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4330030"/>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p:cNvSpPr txBox="1"/>
          <p:nvPr/>
        </p:nvSpPr>
        <p:spPr>
          <a:xfrm>
            <a:off x="304800" y="3549964"/>
            <a:ext cx="3709565" cy="646331"/>
          </a:xfrm>
          <a:prstGeom prst="rect">
            <a:avLst/>
          </a:prstGeom>
          <a:solidFill>
            <a:schemeClr val="bg1"/>
          </a:solidFill>
          <a:ln>
            <a:noFill/>
          </a:ln>
        </p:spPr>
        <p:txBody>
          <a:bodyPr wrap="square" rtlCol="0">
            <a:spAutoFit/>
          </a:bodyPr>
          <a:lstStyle/>
          <a:p>
            <a:pPr algn="ctr"/>
            <a:r>
              <a:rPr lang="en-US" sz="1800" dirty="0">
                <a:latin typeface="Cambria" panose="02040503050406030204" pitchFamily="18" charset="0"/>
              </a:rPr>
              <a:t>The </a:t>
            </a:r>
            <a:r>
              <a:rPr lang="en-US" sz="1800" b="1" i="1" dirty="0">
                <a:latin typeface="Calibri" panose="020F0502020204030204" pitchFamily="34" charset="0"/>
              </a:rPr>
              <a:t>WS</a:t>
            </a:r>
            <a:r>
              <a:rPr lang="en-US" sz="1800" dirty="0">
                <a:latin typeface="Cambria" panose="02040503050406030204" pitchFamily="18" charset="0"/>
              </a:rPr>
              <a:t>-based probability of each word in </a:t>
            </a:r>
            <a:r>
              <a:rPr lang="en-US" sz="1800" b="1" i="1" dirty="0">
                <a:latin typeface="Calibri" panose="020F0502020204030204" pitchFamily="34" charset="0"/>
              </a:rPr>
              <a:t>Unknown text</a:t>
            </a:r>
          </a:p>
        </p:txBody>
      </p:sp>
      <p:sp>
        <p:nvSpPr>
          <p:cNvPr id="92" name="Down Arrow 91"/>
          <p:cNvSpPr/>
          <p:nvPr/>
        </p:nvSpPr>
        <p:spPr>
          <a:xfrm>
            <a:off x="1232664" y="2944136"/>
            <a:ext cx="367536" cy="666623"/>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r>
              <a:rPr lang="en-US" dirty="0">
                <a:solidFill>
                  <a:srgbClr val="009900"/>
                </a:solidFill>
                <a:latin typeface="Calibri" panose="020F0502020204030204" pitchFamily="34" charset="0"/>
              </a:rPr>
              <a:t>"potter"</a:t>
            </a:r>
            <a:r>
              <a:rPr lang="en-US" dirty="0">
                <a:latin typeface="Calibri" panose="020F0502020204030204" pitchFamily="34" charset="0"/>
              </a:rPr>
              <a:t>: 2,</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 </a:t>
            </a: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cxnSp>
        <p:nvCxnSpPr>
          <p:cNvPr id="9" name="Straight Arrow Connector 8"/>
          <p:cNvCxnSpPr>
            <a:cxnSpLocks/>
          </p:cNvCxnSpPr>
          <p:nvPr/>
        </p:nvCxnSpPr>
        <p:spPr>
          <a:xfrm flipH="1" flipV="1">
            <a:off x="1537636" y="5407453"/>
            <a:ext cx="1471006" cy="38374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flipH="1" flipV="1">
            <a:off x="3391989" y="5445932"/>
            <a:ext cx="1204075" cy="36933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3CDBBF74-B951-4994-B4C3-E5288D198EC3}"/>
              </a:ext>
            </a:extLst>
          </p:cNvPr>
          <p:cNvSpPr>
            <a:spLocks noGrp="1"/>
          </p:cNvSpPr>
          <p:nvPr>
            <p:ph type="title"/>
          </p:nvPr>
        </p:nvSpPr>
        <p:spPr/>
        <p:txBody>
          <a:bodyPr/>
          <a:lstStyle/>
          <a:p>
            <a:r>
              <a:rPr lang="en-US" dirty="0"/>
              <a:t>Fixing Probabilities (0.5)</a:t>
            </a:r>
          </a:p>
        </p:txBody>
      </p:sp>
      <p:sp>
        <p:nvSpPr>
          <p:cNvPr id="50" name="TextBox 49">
            <a:extLst>
              <a:ext uri="{FF2B5EF4-FFF2-40B4-BE49-F238E27FC236}">
                <a16:creationId xmlns:a16="http://schemas.microsoft.com/office/drawing/2014/main" id="{558DA7E4-B623-4D5C-8374-1B2D25236211}"/>
              </a:ext>
            </a:extLst>
          </p:cNvPr>
          <p:cNvSpPr txBox="1"/>
          <p:nvPr/>
        </p:nvSpPr>
        <p:spPr>
          <a:xfrm>
            <a:off x="3945061" y="3163669"/>
            <a:ext cx="4788568" cy="646331"/>
          </a:xfrm>
          <a:prstGeom prst="rect">
            <a:avLst/>
          </a:prstGeom>
          <a:solidFill>
            <a:schemeClr val="bg1">
              <a:lumMod val="95000"/>
            </a:schemeClr>
          </a:solidFill>
          <a:ln>
            <a:noFill/>
          </a:ln>
        </p:spPr>
        <p:txBody>
          <a:bodyPr wrap="square" rtlCol="0">
            <a:spAutoFit/>
          </a:bodyPr>
          <a:lstStyle/>
          <a:p>
            <a:pPr algn="ctr"/>
            <a:r>
              <a:rPr lang="en-US" sz="1800" dirty="0">
                <a:latin typeface="Cambria" panose="02040503050406030204" pitchFamily="18" charset="0"/>
              </a:rPr>
              <a:t>For missing words, use </a:t>
            </a:r>
            <a:r>
              <a:rPr lang="en-US" sz="1800" b="1" u="sng" dirty="0">
                <a:latin typeface="Cambria" panose="02040503050406030204" pitchFamily="18" charset="0"/>
              </a:rPr>
              <a:t>half</a:t>
            </a:r>
            <a:r>
              <a:rPr lang="en-US" sz="1800" dirty="0">
                <a:latin typeface="Cambria" panose="02040503050406030204" pitchFamily="18" charset="0"/>
              </a:rPr>
              <a:t> the smallest value – </a:t>
            </a:r>
            <a:r>
              <a:rPr lang="en-US" sz="1800" i="1" dirty="0">
                <a:latin typeface="Cambria" panose="02040503050406030204" pitchFamily="18" charset="0"/>
              </a:rPr>
              <a:t>across </a:t>
            </a:r>
            <a:r>
              <a:rPr lang="en-US" sz="1800" i="1" u="sng" dirty="0">
                <a:latin typeface="Cambria" panose="02040503050406030204" pitchFamily="18" charset="0"/>
              </a:rPr>
              <a:t>both</a:t>
            </a:r>
            <a:r>
              <a:rPr lang="en-US" sz="1800" i="1" dirty="0">
                <a:latin typeface="Cambria" panose="02040503050406030204" pitchFamily="18" charset="0"/>
              </a:rPr>
              <a:t> normalized models!</a:t>
            </a:r>
            <a:endParaRPr lang="en-US" sz="1800" b="1" i="1" dirty="0">
              <a:latin typeface="Calibri" panose="020F0502020204030204" pitchFamily="34" charset="0"/>
            </a:endParaRPr>
          </a:p>
        </p:txBody>
      </p:sp>
      <p:sp>
        <p:nvSpPr>
          <p:cNvPr id="51" name="Text Box 5">
            <a:extLst>
              <a:ext uri="{FF2B5EF4-FFF2-40B4-BE49-F238E27FC236}">
                <a16:creationId xmlns:a16="http://schemas.microsoft.com/office/drawing/2014/main" id="{B2DAC24E-E1C3-4172-AD1D-5D1603393094}"/>
              </a:ext>
            </a:extLst>
          </p:cNvPr>
          <p:cNvSpPr txBox="1">
            <a:spLocks noChangeArrowheads="1"/>
          </p:cNvSpPr>
          <p:nvPr/>
        </p:nvSpPr>
        <p:spPr bwMode="auto">
          <a:xfrm>
            <a:off x="6998656" y="5181600"/>
            <a:ext cx="1306855" cy="523220"/>
          </a:xfrm>
          <a:prstGeom prst="wedgeRectCallout">
            <a:avLst>
              <a:gd name="adj1" fmla="val 51323"/>
              <a:gd name="adj2" fmla="val 108922"/>
            </a:avLst>
          </a:prstGeom>
          <a:solidFill>
            <a:schemeClr val="bg1"/>
          </a:solidFill>
          <a:ln w="9525">
            <a:solidFill>
              <a:srgbClr val="00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400" dirty="0">
                <a:solidFill>
                  <a:srgbClr val="000000"/>
                </a:solidFill>
                <a:latin typeface="Cambria" panose="02040503050406030204" pitchFamily="18" charset="0"/>
              </a:rPr>
              <a:t>I’m sorry…what?</a:t>
            </a:r>
          </a:p>
        </p:txBody>
      </p:sp>
      <p:pic>
        <p:nvPicPr>
          <p:cNvPr id="52" name="Picture 40" descr="alien">
            <a:extLst>
              <a:ext uri="{FF2B5EF4-FFF2-40B4-BE49-F238E27FC236}">
                <a16:creationId xmlns:a16="http://schemas.microsoft.com/office/drawing/2014/main" id="{960D2FEA-E604-497C-B00F-03F890A12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678269"/>
            <a:ext cx="607666" cy="830997"/>
          </a:xfrm>
          <a:prstGeom prst="rect">
            <a:avLst/>
          </a:prstGeom>
          <a:solidFill>
            <a:schemeClr val="bg1"/>
          </a:solidFill>
          <a:ln>
            <a:noFill/>
          </a:ln>
        </p:spPr>
      </p:pic>
      <p:sp>
        <p:nvSpPr>
          <p:cNvPr id="53" name="Rectangle 52">
            <a:extLst>
              <a:ext uri="{FF2B5EF4-FFF2-40B4-BE49-F238E27FC236}">
                <a16:creationId xmlns:a16="http://schemas.microsoft.com/office/drawing/2014/main" id="{5794A96A-5376-4C92-B0E3-2DA1A0882F9C}"/>
              </a:ext>
            </a:extLst>
          </p:cNvPr>
          <p:cNvSpPr/>
          <p:nvPr/>
        </p:nvSpPr>
        <p:spPr>
          <a:xfrm rot="955884">
            <a:off x="7820987" y="4109185"/>
            <a:ext cx="1121205" cy="369332"/>
          </a:xfrm>
          <a:prstGeom prst="rect">
            <a:avLst/>
          </a:prstGeom>
          <a:solidFill>
            <a:srgbClr val="92D050"/>
          </a:solidFill>
        </p:spPr>
        <p:txBody>
          <a:bodyPr wrap="none">
            <a:spAutoFit/>
          </a:bodyPr>
          <a:lstStyle/>
          <a:p>
            <a:pPr algn="ctr"/>
            <a:r>
              <a:rPr lang="en-US" sz="1800" i="1" dirty="0">
                <a:latin typeface="Calibri" panose="020F0502020204030204" pitchFamily="34" charset="0"/>
              </a:rPr>
              <a:t>too small!</a:t>
            </a:r>
          </a:p>
        </p:txBody>
      </p:sp>
    </p:spTree>
    <p:extLst>
      <p:ext uri="{BB962C8B-B14F-4D97-AF65-F5344CB8AC3E}">
        <p14:creationId xmlns:p14="http://schemas.microsoft.com/office/powerpoint/2010/main" val="24365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38">
            <a:extLst>
              <a:ext uri="{FF2B5EF4-FFF2-40B4-BE49-F238E27FC236}">
                <a16:creationId xmlns:a16="http://schemas.microsoft.com/office/drawing/2014/main" id="{9CCED397-44B6-4606-B4F0-3992D82D1DE9}"/>
              </a:ext>
            </a:extLst>
          </p:cNvPr>
          <p:cNvSpPr/>
          <p:nvPr/>
        </p:nvSpPr>
        <p:spPr>
          <a:xfrm>
            <a:off x="304800" y="3913864"/>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ed Rectangle 33"/>
          <p:cNvSpPr/>
          <p:nvPr/>
        </p:nvSpPr>
        <p:spPr>
          <a:xfrm>
            <a:off x="4800600" y="1732728"/>
            <a:ext cx="3581400" cy="1325678"/>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732728"/>
            <a:ext cx="3581400" cy="1325678"/>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1761903"/>
            <a:ext cx="28194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WS: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0.50</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0.08</a:t>
            </a:r>
            <a:r>
              <a:rPr lang="en-US" dirty="0">
                <a:latin typeface="Calibri" panose="020F0502020204030204" pitchFamily="34" charset="0"/>
              </a:rPr>
              <a:t>, </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"thou"</a:t>
            </a:r>
            <a:r>
              <a:rPr lang="en-US" dirty="0">
                <a:latin typeface="Calibri" panose="020F0502020204030204" pitchFamily="34" charset="0"/>
              </a:rPr>
              <a:t>: </a:t>
            </a:r>
            <a:r>
              <a:rPr lang="en-US" dirty="0">
                <a:solidFill>
                  <a:srgbClr val="000AF9"/>
                </a:solidFill>
                <a:latin typeface="Calibri" panose="020F0502020204030204" pitchFamily="34" charset="0"/>
              </a:rPr>
              <a:t>0.42</a:t>
            </a:r>
            <a:r>
              <a:rPr lang="en-US" dirty="0">
                <a:latin typeface="Calibri" panose="020F0502020204030204" pitchFamily="34" charset="0"/>
              </a:rPr>
              <a:t> }</a:t>
            </a:r>
          </a:p>
        </p:txBody>
      </p:sp>
      <p:sp>
        <p:nvSpPr>
          <p:cNvPr id="33" name="TextBox 32"/>
          <p:cNvSpPr txBox="1"/>
          <p:nvPr/>
        </p:nvSpPr>
        <p:spPr>
          <a:xfrm>
            <a:off x="5137484" y="1761903"/>
            <a:ext cx="3352800" cy="1200329"/>
          </a:xfrm>
          <a:prstGeom prst="rect">
            <a:avLst/>
          </a:prstGeom>
          <a:noFill/>
        </p:spPr>
        <p:txBody>
          <a:bodyPr wrap="square" rtlCol="0">
            <a:spAutoFit/>
          </a:bodyPr>
          <a:lstStyle/>
          <a:p>
            <a:pPr algn="l">
              <a:spcBef>
                <a:spcPts val="0"/>
              </a:spcBef>
            </a:pPr>
            <a:r>
              <a:rPr lang="en-US" dirty="0">
                <a:latin typeface="Calibri" panose="020F0502020204030204" pitchFamily="34" charset="0"/>
              </a:rPr>
              <a:t>JKR: { </a:t>
            </a:r>
            <a:r>
              <a:rPr lang="en-US" dirty="0">
                <a:solidFill>
                  <a:srgbClr val="009900"/>
                </a:solidFill>
                <a:latin typeface="Calibri" panose="020F0502020204030204" pitchFamily="34" charset="0"/>
              </a:rPr>
              <a:t>"love"</a:t>
            </a:r>
            <a:r>
              <a:rPr lang="en-US" dirty="0">
                <a:latin typeface="Calibri" panose="020F0502020204030204" pitchFamily="34" charset="0"/>
              </a:rPr>
              <a:t>: </a:t>
            </a:r>
            <a:r>
              <a:rPr lang="en-US" dirty="0">
                <a:solidFill>
                  <a:srgbClr val="000AF9"/>
                </a:solidFill>
                <a:latin typeface="Calibri" panose="020F0502020204030204" pitchFamily="34" charset="0"/>
              </a:rPr>
              <a:t>0.025</a:t>
            </a:r>
            <a:r>
              <a:rPr lang="en-US" dirty="0">
                <a:latin typeface="Calibri" panose="020F0502020204030204" pitchFamily="34" charset="0"/>
              </a:rPr>
              <a:t>, </a:t>
            </a:r>
          </a:p>
          <a:p>
            <a:pPr algn="l">
              <a:spcBef>
                <a:spcPts val="0"/>
              </a:spcBef>
            </a:pPr>
            <a:r>
              <a:rPr lang="en-US" dirty="0">
                <a:solidFill>
                  <a:srgbClr val="009900"/>
                </a:solidFill>
                <a:latin typeface="Calibri" panose="020F0502020204030204" pitchFamily="34" charset="0"/>
              </a:rPr>
              <a:t>           "spell"</a:t>
            </a:r>
            <a:r>
              <a:rPr lang="en-US" dirty="0">
                <a:latin typeface="Calibri" panose="020F0502020204030204" pitchFamily="34" charset="0"/>
              </a:rPr>
              <a:t>: </a:t>
            </a:r>
            <a:r>
              <a:rPr lang="en-US" dirty="0">
                <a:solidFill>
                  <a:srgbClr val="000AF9"/>
                </a:solidFill>
                <a:latin typeface="Calibri" panose="020F0502020204030204" pitchFamily="34" charset="0"/>
              </a:rPr>
              <a:t>0.275</a:t>
            </a:r>
            <a:r>
              <a:rPr lang="en-US" dirty="0">
                <a:latin typeface="Calibri" panose="020F0502020204030204" pitchFamily="34" charset="0"/>
              </a:rPr>
              <a:t>,</a:t>
            </a:r>
          </a:p>
          <a:p>
            <a:pPr algn="l">
              <a:spcBef>
                <a:spcPts val="0"/>
              </a:spcBef>
            </a:pPr>
            <a:r>
              <a:rPr lang="en-US" dirty="0">
                <a:latin typeface="Calibri" panose="020F0502020204030204" pitchFamily="34" charset="0"/>
              </a:rPr>
              <a:t>           </a:t>
            </a:r>
            <a:r>
              <a:rPr lang="en-US" dirty="0">
                <a:solidFill>
                  <a:srgbClr val="009900"/>
                </a:solidFill>
                <a:latin typeface="Calibri" panose="020F0502020204030204" pitchFamily="34" charset="0"/>
              </a:rPr>
              <a:t>"potter"</a:t>
            </a:r>
            <a:r>
              <a:rPr lang="en-US" dirty="0">
                <a:latin typeface="Calibri" panose="020F0502020204030204" pitchFamily="34" charset="0"/>
              </a:rPr>
              <a:t>: </a:t>
            </a:r>
            <a:r>
              <a:rPr lang="en-US" dirty="0">
                <a:solidFill>
                  <a:srgbClr val="000AF9"/>
                </a:solidFill>
                <a:latin typeface="Calibri" panose="020F0502020204030204" pitchFamily="34" charset="0"/>
              </a:rPr>
              <a:t>0.700</a:t>
            </a:r>
            <a:r>
              <a:rPr lang="en-US" dirty="0">
                <a:latin typeface="Calibri" panose="020F0502020204030204" pitchFamily="34" charset="0"/>
              </a:rPr>
              <a:t> }</a:t>
            </a:r>
          </a:p>
        </p:txBody>
      </p:sp>
      <p:sp>
        <p:nvSpPr>
          <p:cNvPr id="61" name="Rectangle 60"/>
          <p:cNvSpPr/>
          <p:nvPr/>
        </p:nvSpPr>
        <p:spPr>
          <a:xfrm rot="20163774">
            <a:off x="591178"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2" name="Rectangle 61"/>
          <p:cNvSpPr/>
          <p:nvPr/>
        </p:nvSpPr>
        <p:spPr>
          <a:xfrm rot="20163774">
            <a:off x="1118161"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3" name="Rectangle 62"/>
          <p:cNvSpPr/>
          <p:nvPr/>
        </p:nvSpPr>
        <p:spPr>
          <a:xfrm rot="20163774">
            <a:off x="1623489" y="4873543"/>
            <a:ext cx="445378" cy="276999"/>
          </a:xfrm>
          <a:prstGeom prst="rect">
            <a:avLst/>
          </a:prstGeom>
        </p:spPr>
        <p:txBody>
          <a:bodyPr wrap="none">
            <a:spAutoFit/>
          </a:bodyPr>
          <a:lstStyle/>
          <a:p>
            <a:r>
              <a:rPr lang="en-US" sz="1200" dirty="0">
                <a:latin typeface="Calibri" panose="020F0502020204030204" pitchFamily="34" charset="0"/>
              </a:rPr>
              <a:t>love</a:t>
            </a:r>
            <a:endParaRPr lang="en-US" sz="1200" dirty="0"/>
          </a:p>
        </p:txBody>
      </p:sp>
      <p:sp>
        <p:nvSpPr>
          <p:cNvPr id="64" name="Rectangle 63"/>
          <p:cNvSpPr/>
          <p:nvPr/>
        </p:nvSpPr>
        <p:spPr>
          <a:xfrm rot="20163774">
            <a:off x="2172650" y="4873543"/>
            <a:ext cx="478016" cy="276999"/>
          </a:xfrm>
          <a:prstGeom prst="rect">
            <a:avLst/>
          </a:prstGeom>
        </p:spPr>
        <p:txBody>
          <a:bodyPr wrap="none">
            <a:spAutoFit/>
          </a:bodyPr>
          <a:lstStyle/>
          <a:p>
            <a:r>
              <a:rPr lang="en-US" sz="1200" dirty="0">
                <a:latin typeface="Calibri" panose="020F0502020204030204" pitchFamily="34" charset="0"/>
              </a:rPr>
              <a:t>thou</a:t>
            </a:r>
            <a:endParaRPr lang="en-US" sz="1200" dirty="0"/>
          </a:p>
        </p:txBody>
      </p:sp>
      <p:sp>
        <p:nvSpPr>
          <p:cNvPr id="65" name="Rectangle 64"/>
          <p:cNvSpPr/>
          <p:nvPr/>
        </p:nvSpPr>
        <p:spPr>
          <a:xfrm rot="20163774">
            <a:off x="2785372"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6" name="Rectangle 65"/>
          <p:cNvSpPr/>
          <p:nvPr/>
        </p:nvSpPr>
        <p:spPr>
          <a:xfrm rot="20163774">
            <a:off x="3308151" y="4873543"/>
            <a:ext cx="575157" cy="276999"/>
          </a:xfrm>
          <a:prstGeom prst="rect">
            <a:avLst/>
          </a:prstGeom>
        </p:spPr>
        <p:txBody>
          <a:bodyPr wrap="none">
            <a:spAutoFit/>
          </a:bodyPr>
          <a:lstStyle/>
          <a:p>
            <a:r>
              <a:rPr lang="en-US" sz="1200" dirty="0">
                <a:latin typeface="Calibri" panose="020F0502020204030204" pitchFamily="34" charset="0"/>
              </a:rPr>
              <a:t>potter</a:t>
            </a:r>
            <a:endParaRPr lang="en-US" sz="1200" dirty="0"/>
          </a:p>
        </p:txBody>
      </p:sp>
      <p:sp>
        <p:nvSpPr>
          <p:cNvPr id="67" name="Rectangle 66"/>
          <p:cNvSpPr/>
          <p:nvPr/>
        </p:nvSpPr>
        <p:spPr>
          <a:xfrm rot="20163774">
            <a:off x="38962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8" name="Rectangle 67"/>
          <p:cNvSpPr/>
          <p:nvPr/>
        </p:nvSpPr>
        <p:spPr>
          <a:xfrm rot="20163774">
            <a:off x="4384880"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69" name="Rectangle 68"/>
          <p:cNvSpPr/>
          <p:nvPr/>
        </p:nvSpPr>
        <p:spPr>
          <a:xfrm rot="20163774">
            <a:off x="4872802"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0" name="Rectangle 69"/>
          <p:cNvSpPr/>
          <p:nvPr/>
        </p:nvSpPr>
        <p:spPr>
          <a:xfrm rot="20163774">
            <a:off x="5344023" y="4873543"/>
            <a:ext cx="522900" cy="276999"/>
          </a:xfrm>
          <a:prstGeom prst="rect">
            <a:avLst/>
          </a:prstGeom>
        </p:spPr>
        <p:txBody>
          <a:bodyPr wrap="none">
            <a:spAutoFit/>
          </a:bodyPr>
          <a:lstStyle/>
          <a:p>
            <a:r>
              <a:rPr lang="en-US" sz="1200" dirty="0">
                <a:latin typeface="Calibri" panose="020F0502020204030204" pitchFamily="34" charset="0"/>
              </a:rPr>
              <a:t>spam</a:t>
            </a:r>
            <a:endParaRPr lang="en-US" sz="1200" dirty="0"/>
          </a:p>
        </p:txBody>
      </p:sp>
      <p:sp>
        <p:nvSpPr>
          <p:cNvPr id="71" name="TextBox 70"/>
          <p:cNvSpPr txBox="1"/>
          <p:nvPr/>
        </p:nvSpPr>
        <p:spPr>
          <a:xfrm>
            <a:off x="5953662" y="4122648"/>
            <a:ext cx="533400" cy="923330"/>
          </a:xfrm>
          <a:prstGeom prst="rect">
            <a:avLst/>
          </a:prstGeom>
          <a:noFill/>
        </p:spPr>
        <p:txBody>
          <a:bodyPr wrap="square" rtlCol="0">
            <a:spAutoFit/>
          </a:bodyPr>
          <a:lstStyle/>
          <a:p>
            <a:r>
              <a:rPr lang="en-US" sz="5400" dirty="0">
                <a:latin typeface="Calibri" panose="020F0502020204030204" pitchFamily="34" charset="0"/>
              </a:rPr>
              <a:t>=</a:t>
            </a:r>
          </a:p>
        </p:txBody>
      </p:sp>
      <p:sp>
        <p:nvSpPr>
          <p:cNvPr id="72" name="TextBox 71"/>
          <p:cNvSpPr txBox="1"/>
          <p:nvPr/>
        </p:nvSpPr>
        <p:spPr>
          <a:xfrm>
            <a:off x="6668854" y="4353944"/>
            <a:ext cx="1841862" cy="584775"/>
          </a:xfrm>
          <a:prstGeom prst="rect">
            <a:avLst/>
          </a:prstGeom>
          <a:solidFill>
            <a:schemeClr val="bg1"/>
          </a:solidFill>
          <a:ln w="28575">
            <a:solidFill>
              <a:schemeClr val="bg1"/>
            </a:solidFill>
          </a:ln>
        </p:spPr>
        <p:txBody>
          <a:bodyPr wrap="square" rtlCol="0">
            <a:spAutoFit/>
          </a:bodyPr>
          <a:lstStyle/>
          <a:p>
            <a:r>
              <a:rPr lang="en-US" sz="3200" dirty="0">
                <a:latin typeface="Calibri" panose="020F0502020204030204" pitchFamily="34" charset="0"/>
              </a:rPr>
              <a:t>-29.48</a:t>
            </a:r>
          </a:p>
        </p:txBody>
      </p:sp>
      <p:sp>
        <p:nvSpPr>
          <p:cNvPr id="3" name="Rectangle 2"/>
          <p:cNvSpPr/>
          <p:nvPr/>
        </p:nvSpPr>
        <p:spPr>
          <a:xfrm>
            <a:off x="685800" y="4485744"/>
            <a:ext cx="4690708" cy="369332"/>
          </a:xfrm>
          <a:prstGeom prst="rect">
            <a:avLst/>
          </a:prstGeom>
        </p:spPr>
        <p:txBody>
          <a:bodyPr wrap="none">
            <a:spAutoFit/>
          </a:bodyPr>
          <a:lstStyle/>
          <a:p>
            <a:pPr algn="l"/>
            <a:r>
              <a:rPr lang="en-US" sz="1800" b="1" dirty="0">
                <a:solidFill>
                  <a:srgbClr val="000AF9"/>
                </a:solidFill>
                <a:latin typeface="Calibri" panose="020F0502020204030204" pitchFamily="34" charset="0"/>
              </a:rPr>
              <a:t>3*log(.50) + log(.42) + 2*log(.012) + 4*log(.012)</a:t>
            </a:r>
            <a:endParaRPr lang="en-US" sz="1800" b="1" dirty="0">
              <a:latin typeface="Calibri" panose="020F0502020204030204" pitchFamily="34" charset="0"/>
            </a:endParaRPr>
          </a:p>
        </p:txBody>
      </p:sp>
      <p:sp>
        <p:nvSpPr>
          <p:cNvPr id="5" name="Right Brace 4"/>
          <p:cNvSpPr/>
          <p:nvPr/>
        </p:nvSpPr>
        <p:spPr>
          <a:xfrm rot="5400000">
            <a:off x="1293801" y="4549804"/>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722555"/>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4330030"/>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p:cNvSpPr txBox="1"/>
          <p:nvPr/>
        </p:nvSpPr>
        <p:spPr>
          <a:xfrm>
            <a:off x="304800" y="3549964"/>
            <a:ext cx="3709565" cy="646331"/>
          </a:xfrm>
          <a:prstGeom prst="rect">
            <a:avLst/>
          </a:prstGeom>
          <a:solidFill>
            <a:schemeClr val="bg1"/>
          </a:solidFill>
          <a:ln>
            <a:noFill/>
          </a:ln>
        </p:spPr>
        <p:txBody>
          <a:bodyPr wrap="square" rtlCol="0">
            <a:spAutoFit/>
          </a:bodyPr>
          <a:lstStyle/>
          <a:p>
            <a:pPr algn="ctr"/>
            <a:r>
              <a:rPr lang="en-US" sz="1800" dirty="0">
                <a:latin typeface="Cambria" panose="02040503050406030204" pitchFamily="18" charset="0"/>
              </a:rPr>
              <a:t>The </a:t>
            </a:r>
            <a:r>
              <a:rPr lang="en-US" sz="1800" b="1" i="1" dirty="0">
                <a:latin typeface="Calibri" panose="020F0502020204030204" pitchFamily="34" charset="0"/>
              </a:rPr>
              <a:t>WS</a:t>
            </a:r>
            <a:r>
              <a:rPr lang="en-US" sz="1800" dirty="0">
                <a:latin typeface="Cambria" panose="02040503050406030204" pitchFamily="18" charset="0"/>
              </a:rPr>
              <a:t>-based probability of each word in </a:t>
            </a:r>
            <a:r>
              <a:rPr lang="en-US" sz="1800" b="1" i="1" dirty="0">
                <a:latin typeface="Calibri" panose="020F0502020204030204" pitchFamily="34" charset="0"/>
              </a:rPr>
              <a:t>Unknown text</a:t>
            </a:r>
          </a:p>
        </p:txBody>
      </p:sp>
      <p:sp>
        <p:nvSpPr>
          <p:cNvPr id="92" name="Down Arrow 91"/>
          <p:cNvSpPr/>
          <p:nvPr/>
        </p:nvSpPr>
        <p:spPr>
          <a:xfrm>
            <a:off x="1232664" y="2944136"/>
            <a:ext cx="367536" cy="666623"/>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pPr algn="l">
              <a:spcBef>
                <a:spcPts val="0"/>
              </a:spcBef>
            </a:pPr>
            <a:r>
              <a:rPr lang="en-US" i="1" dirty="0">
                <a:latin typeface="Calibri" panose="020F0502020204030204" pitchFamily="34" charset="0"/>
              </a:rPr>
              <a:t>Unknown text</a:t>
            </a:r>
            <a:r>
              <a:rPr lang="en-US" dirty="0">
                <a:latin typeface="Calibri" panose="020F0502020204030204" pitchFamily="34" charset="0"/>
              </a:rPr>
              <a:t>: { </a:t>
            </a:r>
            <a:r>
              <a:rPr lang="en-US" dirty="0">
                <a:solidFill>
                  <a:srgbClr val="009900"/>
                </a:solidFill>
                <a:latin typeface="Calibri" panose="020F0502020204030204" pitchFamily="34" charset="0"/>
              </a:rPr>
              <a:t>"love"</a:t>
            </a:r>
            <a:r>
              <a:rPr lang="en-US" dirty="0">
                <a:latin typeface="Calibri" panose="020F0502020204030204" pitchFamily="34" charset="0"/>
              </a:rPr>
              <a:t>: 3, 	</a:t>
            </a:r>
            <a:r>
              <a:rPr lang="en-US" dirty="0">
                <a:solidFill>
                  <a:srgbClr val="009900"/>
                </a:solidFill>
                <a:latin typeface="Calibri" panose="020F0502020204030204" pitchFamily="34" charset="0"/>
              </a:rPr>
              <a:t>"potter"</a:t>
            </a:r>
            <a:r>
              <a:rPr lang="en-US" dirty="0">
                <a:latin typeface="Calibri" panose="020F0502020204030204" pitchFamily="34" charset="0"/>
              </a:rPr>
              <a:t>: 2,</a:t>
            </a:r>
          </a:p>
          <a:p>
            <a:pPr algn="l">
              <a:spcBef>
                <a:spcPts val="0"/>
              </a:spcBef>
            </a:pPr>
            <a:r>
              <a:rPr lang="en-US" dirty="0">
                <a:solidFill>
                  <a:srgbClr val="009900"/>
                </a:solidFill>
                <a:latin typeface="Calibri" panose="020F0502020204030204" pitchFamily="34" charset="0"/>
              </a:rPr>
              <a:t>                              "thou"</a:t>
            </a:r>
            <a:r>
              <a:rPr lang="en-US" dirty="0">
                <a:latin typeface="Calibri" panose="020F0502020204030204" pitchFamily="34" charset="0"/>
              </a:rPr>
              <a:t>: 1, </a:t>
            </a:r>
            <a:r>
              <a:rPr lang="en-US" dirty="0">
                <a:solidFill>
                  <a:srgbClr val="009900"/>
                </a:solidFill>
                <a:latin typeface="Calibri" panose="020F0502020204030204" pitchFamily="34" charset="0"/>
              </a:rPr>
              <a:t>     "spam"</a:t>
            </a:r>
            <a:r>
              <a:rPr lang="en-US" dirty="0">
                <a:latin typeface="Calibri" panose="020F0502020204030204" pitchFamily="34" charset="0"/>
              </a:rPr>
              <a:t>:  4 }</a:t>
            </a:r>
          </a:p>
        </p:txBody>
      </p:sp>
      <p:cxnSp>
        <p:nvCxnSpPr>
          <p:cNvPr id="9" name="Straight Arrow Connector 8"/>
          <p:cNvCxnSpPr>
            <a:cxnSpLocks/>
          </p:cNvCxnSpPr>
          <p:nvPr/>
        </p:nvCxnSpPr>
        <p:spPr>
          <a:xfrm flipH="1" flipV="1">
            <a:off x="1537636" y="5407453"/>
            <a:ext cx="1471006" cy="383747"/>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cxnSpLocks/>
          </p:cNvCxnSpPr>
          <p:nvPr/>
        </p:nvCxnSpPr>
        <p:spPr>
          <a:xfrm flipH="1" flipV="1">
            <a:off x="3391989" y="5445932"/>
            <a:ext cx="1204075" cy="36933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3CDBBF74-B951-4994-B4C3-E5288D198EC3}"/>
              </a:ext>
            </a:extLst>
          </p:cNvPr>
          <p:cNvSpPr>
            <a:spLocks noGrp="1"/>
          </p:cNvSpPr>
          <p:nvPr>
            <p:ph type="title"/>
          </p:nvPr>
        </p:nvSpPr>
        <p:spPr/>
        <p:txBody>
          <a:bodyPr/>
          <a:lstStyle/>
          <a:p>
            <a:r>
              <a:rPr lang="en-US" dirty="0"/>
              <a:t>Fixing Probabilities (log)</a:t>
            </a:r>
          </a:p>
        </p:txBody>
      </p:sp>
      <p:sp>
        <p:nvSpPr>
          <p:cNvPr id="50" name="TextBox 49">
            <a:extLst>
              <a:ext uri="{FF2B5EF4-FFF2-40B4-BE49-F238E27FC236}">
                <a16:creationId xmlns:a16="http://schemas.microsoft.com/office/drawing/2014/main" id="{558DA7E4-B623-4D5C-8374-1B2D25236211}"/>
              </a:ext>
            </a:extLst>
          </p:cNvPr>
          <p:cNvSpPr txBox="1"/>
          <p:nvPr/>
        </p:nvSpPr>
        <p:spPr>
          <a:xfrm>
            <a:off x="3945061" y="3163669"/>
            <a:ext cx="4788568" cy="646331"/>
          </a:xfrm>
          <a:prstGeom prst="rect">
            <a:avLst/>
          </a:prstGeom>
          <a:solidFill>
            <a:schemeClr val="bg1">
              <a:lumMod val="95000"/>
            </a:schemeClr>
          </a:solidFill>
          <a:ln>
            <a:noFill/>
          </a:ln>
        </p:spPr>
        <p:txBody>
          <a:bodyPr wrap="square" rtlCol="0">
            <a:spAutoFit/>
          </a:bodyPr>
          <a:lstStyle/>
          <a:p>
            <a:pPr algn="ctr"/>
            <a:r>
              <a:rPr lang="en-US" sz="1800" dirty="0">
                <a:latin typeface="Cambria" panose="02040503050406030204" pitchFamily="18" charset="0"/>
              </a:rPr>
              <a:t>For missing words, use </a:t>
            </a:r>
            <a:r>
              <a:rPr lang="en-US" sz="1800" b="1" u="sng" dirty="0">
                <a:latin typeface="Cambria" panose="02040503050406030204" pitchFamily="18" charset="0"/>
              </a:rPr>
              <a:t>half</a:t>
            </a:r>
            <a:r>
              <a:rPr lang="en-US" sz="1800" dirty="0">
                <a:latin typeface="Cambria" panose="02040503050406030204" pitchFamily="18" charset="0"/>
              </a:rPr>
              <a:t> the smallest value – </a:t>
            </a:r>
            <a:r>
              <a:rPr lang="en-US" sz="1800" i="1" dirty="0">
                <a:latin typeface="Cambria" panose="02040503050406030204" pitchFamily="18" charset="0"/>
              </a:rPr>
              <a:t>across </a:t>
            </a:r>
            <a:r>
              <a:rPr lang="en-US" sz="1800" i="1" u="sng" dirty="0">
                <a:latin typeface="Cambria" panose="02040503050406030204" pitchFamily="18" charset="0"/>
              </a:rPr>
              <a:t>both</a:t>
            </a:r>
            <a:r>
              <a:rPr lang="en-US" sz="1800" i="1" dirty="0">
                <a:latin typeface="Cambria" panose="02040503050406030204" pitchFamily="18" charset="0"/>
              </a:rPr>
              <a:t> normalized models!</a:t>
            </a:r>
            <a:endParaRPr lang="en-US" sz="1800" b="1" i="1" dirty="0">
              <a:latin typeface="Calibri" panose="020F0502020204030204" pitchFamily="34" charset="0"/>
            </a:endParaRPr>
          </a:p>
        </p:txBody>
      </p:sp>
      <p:sp>
        <p:nvSpPr>
          <p:cNvPr id="51" name="Text Box 5">
            <a:extLst>
              <a:ext uri="{FF2B5EF4-FFF2-40B4-BE49-F238E27FC236}">
                <a16:creationId xmlns:a16="http://schemas.microsoft.com/office/drawing/2014/main" id="{B2DAC24E-E1C3-4172-AD1D-5D1603393094}"/>
              </a:ext>
            </a:extLst>
          </p:cNvPr>
          <p:cNvSpPr txBox="1">
            <a:spLocks noChangeArrowheads="1"/>
          </p:cNvSpPr>
          <p:nvPr/>
        </p:nvSpPr>
        <p:spPr bwMode="auto">
          <a:xfrm>
            <a:off x="6936357" y="5725894"/>
            <a:ext cx="1306855" cy="400110"/>
          </a:xfrm>
          <a:prstGeom prst="wedgeRectCallout">
            <a:avLst>
              <a:gd name="adj1" fmla="val 51323"/>
              <a:gd name="adj2" fmla="val 108922"/>
            </a:avLst>
          </a:prstGeom>
          <a:solidFill>
            <a:schemeClr val="bg1"/>
          </a:solidFill>
          <a:ln w="9525">
            <a:solidFill>
              <a:srgbClr val="00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solidFill>
                  <a:srgbClr val="000000"/>
                </a:solidFill>
                <a:latin typeface="Cambria" panose="02040503050406030204" pitchFamily="18" charset="0"/>
              </a:rPr>
              <a:t>Ta-da!</a:t>
            </a:r>
          </a:p>
        </p:txBody>
      </p:sp>
      <p:pic>
        <p:nvPicPr>
          <p:cNvPr id="52" name="Picture 40" descr="alien">
            <a:extLst>
              <a:ext uri="{FF2B5EF4-FFF2-40B4-BE49-F238E27FC236}">
                <a16:creationId xmlns:a16="http://schemas.microsoft.com/office/drawing/2014/main" id="{960D2FEA-E604-497C-B00F-03F890A12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44" y="5950803"/>
            <a:ext cx="607666" cy="830997"/>
          </a:xfrm>
          <a:prstGeom prst="rect">
            <a:avLst/>
          </a:prstGeom>
          <a:solidFill>
            <a:schemeClr val="bg1"/>
          </a:solidFill>
          <a:ln>
            <a:noFill/>
          </a:ln>
        </p:spPr>
      </p:pic>
      <p:sp>
        <p:nvSpPr>
          <p:cNvPr id="4" name="TextBox 3">
            <a:extLst>
              <a:ext uri="{FF2B5EF4-FFF2-40B4-BE49-F238E27FC236}">
                <a16:creationId xmlns:a16="http://schemas.microsoft.com/office/drawing/2014/main" id="{A12A20DB-F2F0-4C1B-962A-9BA694F99C37}"/>
              </a:ext>
            </a:extLst>
          </p:cNvPr>
          <p:cNvSpPr txBox="1"/>
          <p:nvPr/>
        </p:nvSpPr>
        <p:spPr>
          <a:xfrm>
            <a:off x="8154282" y="4953000"/>
            <a:ext cx="532518" cy="369332"/>
          </a:xfrm>
          <a:prstGeom prst="rect">
            <a:avLst/>
          </a:prstGeom>
          <a:noFill/>
        </p:spPr>
        <p:txBody>
          <a:bodyPr wrap="none" rtlCol="0">
            <a:spAutoFit/>
          </a:bodyPr>
          <a:lstStyle/>
          <a:p>
            <a:r>
              <a:rPr lang="en-US" sz="1800" dirty="0">
                <a:solidFill>
                  <a:srgbClr val="0900FF"/>
                </a:solidFill>
                <a:latin typeface="Calibri" panose="020F0502020204030204" pitchFamily="34" charset="0"/>
                <a:cs typeface="Calibri" panose="020F0502020204030204" pitchFamily="34" charset="0"/>
              </a:rPr>
              <a:t>OK!</a:t>
            </a:r>
          </a:p>
        </p:txBody>
      </p:sp>
    </p:spTree>
    <p:extLst>
      <p:ext uri="{BB962C8B-B14F-4D97-AF65-F5344CB8AC3E}">
        <p14:creationId xmlns:p14="http://schemas.microsoft.com/office/powerpoint/2010/main" val="318083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1278-1F82-4708-BEA9-3DB551C33BCB}"/>
              </a:ext>
            </a:extLst>
          </p:cNvPr>
          <p:cNvSpPr>
            <a:spLocks noGrp="1"/>
          </p:cNvSpPr>
          <p:nvPr>
            <p:ph type="title"/>
          </p:nvPr>
        </p:nvSpPr>
        <p:spPr/>
        <p:txBody>
          <a:bodyPr/>
          <a:lstStyle/>
          <a:p>
            <a:r>
              <a:rPr lang="en-US" dirty="0"/>
              <a:t>The Alien’s Life Advice</a:t>
            </a:r>
          </a:p>
        </p:txBody>
      </p:sp>
      <p:pic>
        <p:nvPicPr>
          <p:cNvPr id="3" name="Picture 40" descr="alien">
            <a:extLst>
              <a:ext uri="{FF2B5EF4-FFF2-40B4-BE49-F238E27FC236}">
                <a16:creationId xmlns:a16="http://schemas.microsoft.com/office/drawing/2014/main" id="{47CE759F-4523-4845-9E1A-C10DE385C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925977" cy="12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8D9FACE8-D685-4CE8-B9C6-3F2E07AD82BE}"/>
              </a:ext>
            </a:extLst>
          </p:cNvPr>
          <p:cNvSpPr/>
          <p:nvPr/>
        </p:nvSpPr>
        <p:spPr bwMode="auto">
          <a:xfrm>
            <a:off x="1295400" y="2333359"/>
            <a:ext cx="1905000" cy="723900"/>
          </a:xfrm>
          <a:prstGeom prst="wedgeRoundRectCallout">
            <a:avLst>
              <a:gd name="adj1" fmla="val 50068"/>
              <a:gd name="adj2" fmla="val 161058"/>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a:ea typeface="ＭＳ Ｐゴシック" pitchFamily="-80" charset="-128"/>
              </a:rPr>
              <a:t>Assume the best of people</a:t>
            </a:r>
            <a:endParaRPr kumimoji="0" lang="en-US" sz="1800" b="0" i="0" u="none" strike="noStrike" cap="none" normalizeH="0" baseline="0" dirty="0">
              <a:ln>
                <a:noFill/>
              </a:ln>
              <a:solidFill>
                <a:schemeClr val="tx1"/>
              </a:solidFill>
              <a:effectLst/>
              <a:latin typeface="Arial" charset="0"/>
              <a:ea typeface="ＭＳ Ｐゴシック" pitchFamily="-80" charset="-128"/>
            </a:endParaRPr>
          </a:p>
        </p:txBody>
      </p:sp>
      <p:sp>
        <p:nvSpPr>
          <p:cNvPr id="6" name="Speech Bubble: Rectangle with Corners Rounded 5">
            <a:extLst>
              <a:ext uri="{FF2B5EF4-FFF2-40B4-BE49-F238E27FC236}">
                <a16:creationId xmlns:a16="http://schemas.microsoft.com/office/drawing/2014/main" id="{B88C1833-9E3F-48CB-91ED-3FC9EDDDC35B}"/>
              </a:ext>
            </a:extLst>
          </p:cNvPr>
          <p:cNvSpPr/>
          <p:nvPr/>
        </p:nvSpPr>
        <p:spPr bwMode="auto">
          <a:xfrm>
            <a:off x="5334000" y="4819119"/>
            <a:ext cx="1676400" cy="1048281"/>
          </a:xfrm>
          <a:prstGeom prst="wedgeRoundRectCallout">
            <a:avLst>
              <a:gd name="adj1" fmla="val -102967"/>
              <a:gd name="adj2" fmla="val -69645"/>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80" charset="-128"/>
              </a:rPr>
              <a:t>The world has very few 100% jerks!</a:t>
            </a:r>
          </a:p>
        </p:txBody>
      </p:sp>
    </p:spTree>
    <p:extLst>
      <p:ext uri="{BB962C8B-B14F-4D97-AF65-F5344CB8AC3E}">
        <p14:creationId xmlns:p14="http://schemas.microsoft.com/office/powerpoint/2010/main" val="22069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403925" y="1762578"/>
            <a:ext cx="75553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ct val="20000"/>
              </a:spcBef>
            </a:pPr>
            <a:r>
              <a:rPr lang="en-US" altLang="en-US" dirty="0">
                <a:solidFill>
                  <a:srgbClr val="000000"/>
                </a:solidFill>
                <a:latin typeface="Cambria" panose="02040503050406030204" pitchFamily="18" charset="0"/>
                <a:cs typeface="Arial" pitchFamily="34" charset="0"/>
              </a:rPr>
              <a:t>     (1) Implement </a:t>
            </a:r>
            <a:r>
              <a:rPr lang="en-US" altLang="en-US" dirty="0" err="1">
                <a:solidFill>
                  <a:srgbClr val="000000"/>
                </a:solidFill>
                <a:latin typeface="Cambria" panose="02040503050406030204" pitchFamily="18" charset="0"/>
                <a:cs typeface="Arial" pitchFamily="34" charset="0"/>
              </a:rPr>
              <a:t>Picobot</a:t>
            </a:r>
            <a:r>
              <a:rPr lang="en-US" altLang="en-US" dirty="0">
                <a:solidFill>
                  <a:srgbClr val="000000"/>
                </a:solidFill>
                <a:latin typeface="Cambria" panose="02040503050406030204" pitchFamily="18" charset="0"/>
                <a:cs typeface="Arial" pitchFamily="34" charset="0"/>
              </a:rPr>
              <a:t> in Python</a:t>
            </a:r>
          </a:p>
          <a:p>
            <a:pPr algn="l" eaLnBrk="1" hangingPunct="1">
              <a:spcBef>
                <a:spcPct val="20000"/>
              </a:spcBef>
            </a:pPr>
            <a:r>
              <a:rPr lang="en-US" altLang="en-US" dirty="0">
                <a:solidFill>
                  <a:srgbClr val="000000"/>
                </a:solidFill>
                <a:latin typeface="Cambria" panose="02040503050406030204" pitchFamily="18" charset="0"/>
                <a:cs typeface="Arial" pitchFamily="34" charset="0"/>
              </a:rPr>
              <a:t>     (2) </a:t>
            </a:r>
            <a:r>
              <a:rPr lang="en-US" altLang="en-US" i="1" dirty="0">
                <a:solidFill>
                  <a:srgbClr val="000000"/>
                </a:solidFill>
                <a:latin typeface="Cambria" panose="02040503050406030204" pitchFamily="18" charset="0"/>
                <a:cs typeface="Arial" pitchFamily="34" charset="0"/>
              </a:rPr>
              <a:t>Train Python to write successful </a:t>
            </a:r>
            <a:r>
              <a:rPr lang="en-US" altLang="en-US" i="1" dirty="0" err="1">
                <a:solidFill>
                  <a:srgbClr val="000000"/>
                </a:solidFill>
                <a:latin typeface="Cambria" panose="02040503050406030204" pitchFamily="18" charset="0"/>
                <a:cs typeface="Arial" pitchFamily="34" charset="0"/>
              </a:rPr>
              <a:t>Picobot</a:t>
            </a:r>
            <a:r>
              <a:rPr lang="en-US" altLang="en-US" i="1" dirty="0">
                <a:solidFill>
                  <a:srgbClr val="000000"/>
                </a:solidFill>
                <a:latin typeface="Cambria" panose="02040503050406030204" pitchFamily="18" charset="0"/>
                <a:cs typeface="Arial" pitchFamily="34" charset="0"/>
              </a:rPr>
              <a:t> programs!</a:t>
            </a:r>
            <a:endParaRPr lang="en-US" altLang="en-US" dirty="0">
              <a:solidFill>
                <a:srgbClr val="000000"/>
              </a:solidFill>
              <a:latin typeface="Cambria" panose="02040503050406030204" pitchFamily="18" charset="0"/>
              <a:cs typeface="Arial" pitchFamily="34" charset="0"/>
            </a:endParaRPr>
          </a:p>
        </p:txBody>
      </p:sp>
      <p:sp>
        <p:nvSpPr>
          <p:cNvPr id="46085" name="Rectangle 24"/>
          <p:cNvSpPr>
            <a:spLocks noChangeArrowheads="1"/>
          </p:cNvSpPr>
          <p:nvPr/>
        </p:nvSpPr>
        <p:spPr bwMode="auto">
          <a:xfrm>
            <a:off x="6324600" y="4785520"/>
            <a:ext cx="1926406" cy="646986"/>
          </a:xfrm>
          <a:prstGeom prst="wedgeRoundRectCallout">
            <a:avLst>
              <a:gd name="adj1" fmla="val 37759"/>
              <a:gd name="adj2" fmla="val 124333"/>
              <a:gd name="adj3" fmla="val 16667"/>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dirty="0">
                <a:latin typeface="Cambria" panose="02040503050406030204" pitchFamily="18" charset="0"/>
              </a:rPr>
              <a:t>Talk about going </a:t>
            </a:r>
            <a:r>
              <a:rPr lang="en-US" altLang="en-US" sz="1600" i="1" dirty="0">
                <a:latin typeface="Cambria" panose="02040503050406030204" pitchFamily="18" charset="0"/>
              </a:rPr>
              <a:t>full circle...</a:t>
            </a:r>
            <a:endParaRPr lang="en-US" altLang="en-US" sz="1600" dirty="0">
              <a:latin typeface="Cambria" panose="02040503050406030204" pitchFamily="18" charset="0"/>
            </a:endParaRPr>
          </a:p>
        </p:txBody>
      </p:sp>
      <p:pic>
        <p:nvPicPr>
          <p:cNvPr id="46086" name="Picture 25" descr="Picture 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36576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441" y="1676400"/>
            <a:ext cx="1236559" cy="1077218"/>
          </a:xfrm>
          <a:prstGeom prst="rect">
            <a:avLst/>
          </a:prstGeom>
          <a:solidFill>
            <a:srgbClr val="CCECFF"/>
          </a:solidFill>
        </p:spPr>
        <p:txBody>
          <a:bodyPr wrap="square">
            <a:spAutoFit/>
          </a:bodyPr>
          <a:lstStyle/>
          <a:p>
            <a:pPr algn="ctr" eaLnBrk="1" hangingPunct="1">
              <a:spcBef>
                <a:spcPct val="20000"/>
              </a:spcBef>
            </a:pPr>
            <a:r>
              <a:rPr lang="en-US" altLang="en-US" sz="3200" dirty="0">
                <a:solidFill>
                  <a:srgbClr val="000000"/>
                </a:solidFill>
                <a:latin typeface="Cambria" panose="02040503050406030204" pitchFamily="18" charset="0"/>
                <a:cs typeface="Arial" pitchFamily="34" charset="0"/>
              </a:rPr>
              <a:t>Big ideas </a:t>
            </a:r>
          </a:p>
        </p:txBody>
      </p:sp>
      <p:pic>
        <p:nvPicPr>
          <p:cNvPr id="21" name="Picture 40" descr="alien">
            <a:extLst>
              <a:ext uri="{FF2B5EF4-FFF2-40B4-BE49-F238E27FC236}">
                <a16:creationId xmlns:a16="http://schemas.microsoft.com/office/drawing/2014/main" id="{942F8D52-CBFB-4A23-AF27-D22128B9B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2228" y="5410201"/>
            <a:ext cx="1002982" cy="1371600"/>
          </a:xfrm>
          <a:prstGeom prst="rect">
            <a:avLst/>
          </a:prstGeom>
          <a:solidFill>
            <a:schemeClr val="bg1"/>
          </a:solidFill>
          <a:ln>
            <a:noFill/>
          </a:ln>
        </p:spPr>
      </p:pic>
      <p:sp>
        <p:nvSpPr>
          <p:cNvPr id="3" name="Title 2">
            <a:extLst>
              <a:ext uri="{FF2B5EF4-FFF2-40B4-BE49-F238E27FC236}">
                <a16:creationId xmlns:a16="http://schemas.microsoft.com/office/drawing/2014/main" id="{53E272BA-81E5-4447-B3BD-2D879D954C31}"/>
              </a:ext>
            </a:extLst>
          </p:cNvPr>
          <p:cNvSpPr>
            <a:spLocks noGrp="1"/>
          </p:cNvSpPr>
          <p:nvPr>
            <p:ph type="title"/>
          </p:nvPr>
        </p:nvSpPr>
        <p:spPr/>
        <p:txBody>
          <a:bodyPr/>
          <a:lstStyle/>
          <a:p>
            <a:r>
              <a:rPr lang="en-US" dirty="0"/>
              <a:t>The </a:t>
            </a:r>
            <a:r>
              <a:rPr lang="en-US" dirty="0" err="1"/>
              <a:t>Picobot</a:t>
            </a:r>
            <a:r>
              <a:rPr lang="en-US" dirty="0"/>
              <a:t> Project</a:t>
            </a:r>
          </a:p>
        </p:txBody>
      </p:sp>
    </p:spTree>
    <p:extLst>
      <p:ext uri="{BB962C8B-B14F-4D97-AF65-F5344CB8AC3E}">
        <p14:creationId xmlns:p14="http://schemas.microsoft.com/office/powerpoint/2010/main" val="124521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791200" y="5127905"/>
            <a:ext cx="2145632" cy="346464"/>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07768" y="6196264"/>
            <a:ext cx="1548763" cy="461665"/>
          </a:xfrm>
          <a:prstGeom prst="roundRect">
            <a:avLst/>
          </a:prstGeom>
          <a:solidFill>
            <a:srgbClr val="FFEF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47736" y="6184231"/>
            <a:ext cx="1981200" cy="461665"/>
          </a:xfrm>
          <a:prstGeom prst="roundRect">
            <a:avLst/>
          </a:prstGeom>
          <a:solidFill>
            <a:srgbClr val="FFEF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1187" y="1487269"/>
            <a:ext cx="5027613" cy="646331"/>
          </a:xfrm>
          <a:prstGeom prst="rect">
            <a:avLst/>
          </a:prstGeom>
          <a:noFill/>
        </p:spPr>
        <p:txBody>
          <a:bodyPr wrap="square" rtlCol="0">
            <a:spAutoFit/>
          </a:bodyPr>
          <a:lstStyle/>
          <a:p>
            <a:pPr algn="l"/>
            <a:r>
              <a:rPr lang="en-US" sz="3600" b="1" dirty="0">
                <a:solidFill>
                  <a:srgbClr val="F6890C"/>
                </a:solidFill>
                <a:latin typeface="Courier New" panose="02070309020205020404" pitchFamily="49" charset="0"/>
                <a:cs typeface="Courier New" panose="02070309020205020404" pitchFamily="49" charset="0"/>
              </a:rPr>
              <a:t>class</a:t>
            </a:r>
            <a:r>
              <a:rPr lang="en-US" sz="3600" b="1" dirty="0">
                <a:latin typeface="Courier New" panose="02070309020205020404" pitchFamily="49" charset="0"/>
                <a:cs typeface="Courier New" panose="02070309020205020404" pitchFamily="49" charset="0"/>
              </a:rPr>
              <a:t> Program:</a:t>
            </a:r>
          </a:p>
        </p:txBody>
      </p:sp>
      <p:sp>
        <p:nvSpPr>
          <p:cNvPr id="4" name="Rectangle 3"/>
          <p:cNvSpPr/>
          <p:nvPr/>
        </p:nvSpPr>
        <p:spPr>
          <a:xfrm>
            <a:off x="5883880" y="1558171"/>
            <a:ext cx="2438400" cy="4247317"/>
          </a:xfrm>
          <a:prstGeom prst="rect">
            <a:avLst/>
          </a:prstGeom>
          <a:noFill/>
        </p:spPr>
        <p:txBody>
          <a:bodyPr wrap="square">
            <a:spAutoFit/>
          </a:bodyPr>
          <a:lstStyle/>
          <a:p>
            <a:pPr algn="l">
              <a:spcBef>
                <a:spcPts val="0"/>
              </a:spcBef>
            </a:pP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E 0</a:t>
            </a:r>
          </a:p>
          <a:p>
            <a:pPr algn="l">
              <a:spcBef>
                <a:spcPts val="0"/>
              </a:spcBef>
            </a:pP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E 0</a:t>
            </a:r>
          </a:p>
          <a:p>
            <a:pPr algn="l">
              <a:spcBef>
                <a:spcPts val="0"/>
              </a:spcBef>
            </a:pP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N 0</a:t>
            </a:r>
          </a:p>
          <a:p>
            <a:pPr algn="l">
              <a:spcBef>
                <a:spcPts val="0"/>
              </a:spcBef>
            </a:pP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N 0</a:t>
            </a:r>
          </a:p>
          <a:p>
            <a:pPr algn="l">
              <a:spcBef>
                <a:spcPts val="0"/>
              </a:spcBef>
            </a:pP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S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S 1    </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E 1 </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E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N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N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W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W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S 1</a:t>
            </a:r>
          </a:p>
          <a:p>
            <a:pPr algn="l">
              <a:spcBef>
                <a:spcPts val="0"/>
              </a:spcBef>
            </a:pPr>
            <a:r>
              <a:rPr lang="en-US" sz="1800" b="1" dirty="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W 0</a:t>
            </a:r>
          </a:p>
          <a:p>
            <a:pPr algn="l">
              <a:spcBef>
                <a:spcPts val="0"/>
              </a:spcBef>
            </a:pPr>
            <a:endParaRPr lang="en-US" sz="1800" b="1" dirty="0">
              <a:latin typeface="Courier New" panose="02070309020205020404" pitchFamily="49" charset="0"/>
              <a:cs typeface="Courier New" panose="02070309020205020404" pitchFamily="49" charset="0"/>
            </a:endParaRPr>
          </a:p>
        </p:txBody>
      </p:sp>
      <p:sp>
        <p:nvSpPr>
          <p:cNvPr id="5" name="TextBox 4"/>
          <p:cNvSpPr txBox="1"/>
          <p:nvPr/>
        </p:nvSpPr>
        <p:spPr>
          <a:xfrm>
            <a:off x="599154" y="2667000"/>
            <a:ext cx="4277645" cy="830997"/>
          </a:xfrm>
          <a:prstGeom prst="rect">
            <a:avLst/>
          </a:prstGeom>
          <a:noFill/>
        </p:spPr>
        <p:txBody>
          <a:bodyPr wrap="square" rtlCol="0">
            <a:spAutoFit/>
          </a:bodyPr>
          <a:lstStyle/>
          <a:p>
            <a:pPr algn="ctr"/>
            <a:r>
              <a:rPr lang="en-US" dirty="0">
                <a:latin typeface="Cambria" panose="02040503050406030204" pitchFamily="18" charset="0"/>
              </a:rPr>
              <a:t>What in Python could most usefully hold all of these </a:t>
            </a:r>
            <a:r>
              <a:rPr lang="en-US" b="1" i="1" dirty="0">
                <a:solidFill>
                  <a:srgbClr val="F6890C"/>
                </a:solidFill>
                <a:latin typeface="Cambria" panose="02040503050406030204" pitchFamily="18" charset="0"/>
              </a:rPr>
              <a:t>rules</a:t>
            </a:r>
            <a:r>
              <a:rPr lang="en-US" dirty="0">
                <a:latin typeface="Cambria" panose="02040503050406030204" pitchFamily="18" charset="0"/>
              </a:rPr>
              <a:t>?</a:t>
            </a: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a:latin typeface="Cambria" panose="02040503050406030204" pitchFamily="18" charset="0"/>
              </a:rPr>
              <a:t>What type should </a:t>
            </a:r>
            <a:r>
              <a:rPr lang="en-US" b="1" dirty="0" err="1">
                <a:latin typeface="Courier New" panose="02070309020205020404" pitchFamily="49" charset="0"/>
                <a:cs typeface="Courier New" panose="02070309020205020404" pitchFamily="49" charset="0"/>
              </a:rPr>
              <a:t>self.rules</a:t>
            </a:r>
            <a:r>
              <a:rPr lang="en-US" dirty="0">
                <a:latin typeface="Cambria" panose="02040503050406030204" pitchFamily="18" charset="0"/>
              </a:rPr>
              <a:t> be?</a:t>
            </a:r>
          </a:p>
        </p:txBody>
      </p:sp>
      <p:sp>
        <p:nvSpPr>
          <p:cNvPr id="2" name="Rectangle 1"/>
          <p:cNvSpPr/>
          <p:nvPr/>
        </p:nvSpPr>
        <p:spPr>
          <a:xfrm>
            <a:off x="809624" y="6172199"/>
            <a:ext cx="7005444" cy="461665"/>
          </a:xfrm>
          <a:prstGeom prst="rect">
            <a:avLst/>
          </a:prstGeom>
        </p:spPr>
        <p:txBody>
          <a:bodyPr wrap="none">
            <a:spAutoFit/>
          </a:bodyPr>
          <a:lstStyle/>
          <a:p>
            <a:r>
              <a:rPr lang="en-US" b="1" dirty="0" err="1">
                <a:latin typeface="Courier New" panose="02070309020205020404" pitchFamily="49" charset="0"/>
                <a:cs typeface="Courier New" panose="02070309020205020404" pitchFamily="49" charset="0"/>
              </a:rPr>
              <a:t>self.rules</a:t>
            </a:r>
            <a:r>
              <a:rPr lang="en-US" b="1" dirty="0">
                <a:latin typeface="Courier New" panose="02070309020205020404" pitchFamily="49" charset="0"/>
                <a:cs typeface="Courier New" panose="02070309020205020404" pitchFamily="49" charset="0"/>
              </a:rPr>
              <a:t>[(1, </a:t>
            </a:r>
            <a:r>
              <a:rPr lang="en-US" b="1" dirty="0">
                <a:solidFill>
                  <a:srgbClr val="009900"/>
                </a:solidFill>
                <a:latin typeface="Courier New" panose="02070309020205020404" pitchFamily="49" charset="0"/>
                <a:cs typeface="Courier New" panose="02070309020205020404" pitchFamily="49" charset="0"/>
              </a:rPr>
              <a:t>"</a:t>
            </a:r>
            <a:r>
              <a:rPr lang="en-US" b="1" dirty="0" err="1">
                <a:solidFill>
                  <a:srgbClr val="009900"/>
                </a:solidFill>
                <a:latin typeface="Courier New" panose="02070309020205020404" pitchFamily="49" charset="0"/>
                <a:cs typeface="Courier New" panose="02070309020205020404" pitchFamily="49" charset="0"/>
              </a:rPr>
              <a:t>NExx</a:t>
            </a:r>
            <a:r>
              <a:rPr lang="en-US" b="1" dirty="0">
                <a:solidFill>
                  <a:srgbClr val="009900"/>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  (</a:t>
            </a:r>
            <a:r>
              <a:rPr lang="en-US" b="1" dirty="0">
                <a:solidFill>
                  <a:srgbClr val="009900"/>
                </a:solidFill>
                <a:latin typeface="Courier New" panose="02070309020205020404" pitchFamily="49" charset="0"/>
                <a:cs typeface="Courier New" panose="02070309020205020404" pitchFamily="49" charset="0"/>
              </a:rPr>
              <a:t>"W" </a:t>
            </a:r>
            <a:r>
              <a:rPr lang="en-US" b="1" dirty="0">
                <a:latin typeface="Courier New" panose="02070309020205020404" pitchFamily="49" charset="0"/>
                <a:cs typeface="Courier New" panose="02070309020205020404" pitchFamily="49" charset="0"/>
              </a:rPr>
              <a:t>,0) </a:t>
            </a:r>
            <a:endParaRPr lang="en-US" dirty="0"/>
          </a:p>
        </p:txBody>
      </p:sp>
      <p:sp>
        <p:nvSpPr>
          <p:cNvPr id="6" name="Rectangle 5"/>
          <p:cNvSpPr/>
          <p:nvPr/>
        </p:nvSpPr>
        <p:spPr>
          <a:xfrm>
            <a:off x="3820684" y="3617073"/>
            <a:ext cx="1883511" cy="830997"/>
          </a:xfrm>
          <a:prstGeom prst="rect">
            <a:avLst/>
          </a:prstGeom>
          <a:solidFill>
            <a:srgbClr val="FFEFD7"/>
          </a:solidFill>
        </p:spPr>
        <p:txBody>
          <a:bodyPr wrap="square">
            <a:spAutoFit/>
          </a:bodyPr>
          <a:lstStyle/>
          <a:p>
            <a:pPr algn="ctr"/>
            <a:r>
              <a:rPr lang="en-US" dirty="0">
                <a:latin typeface="Cambria" panose="02040503050406030204" pitchFamily="18" charset="0"/>
              </a:rPr>
              <a:t>Python dictionary</a:t>
            </a:r>
            <a:endParaRPr lang="en-US" dirty="0"/>
          </a:p>
        </p:txBody>
      </p:sp>
      <p:sp>
        <p:nvSpPr>
          <p:cNvPr id="8" name="Rectangle 7"/>
          <p:cNvSpPr/>
          <p:nvPr/>
        </p:nvSpPr>
        <p:spPr>
          <a:xfrm>
            <a:off x="3608026" y="5765074"/>
            <a:ext cx="622222" cy="461665"/>
          </a:xfrm>
          <a:prstGeom prst="rect">
            <a:avLst/>
          </a:prstGeom>
        </p:spPr>
        <p:txBody>
          <a:bodyPr wrap="none">
            <a:spAutoFit/>
          </a:bodyPr>
          <a:lstStyle/>
          <a:p>
            <a:pPr algn="ctr"/>
            <a:r>
              <a:rPr lang="en-US" b="1" dirty="0">
                <a:latin typeface="Calibri" panose="020F0502020204030204" pitchFamily="34" charset="0"/>
              </a:rPr>
              <a:t>key</a:t>
            </a:r>
          </a:p>
        </p:txBody>
      </p:sp>
      <p:sp>
        <p:nvSpPr>
          <p:cNvPr id="12" name="Rectangle 11"/>
          <p:cNvSpPr/>
          <p:nvPr/>
        </p:nvSpPr>
        <p:spPr>
          <a:xfrm>
            <a:off x="6294808" y="5765074"/>
            <a:ext cx="874278" cy="461665"/>
          </a:xfrm>
          <a:prstGeom prst="rect">
            <a:avLst/>
          </a:prstGeom>
        </p:spPr>
        <p:txBody>
          <a:bodyPr wrap="none">
            <a:spAutoFit/>
          </a:bodyPr>
          <a:lstStyle/>
          <a:p>
            <a:pPr algn="ctr"/>
            <a:r>
              <a:rPr lang="en-US" b="1" dirty="0">
                <a:latin typeface="Calibri" panose="020F0502020204030204" pitchFamily="34" charset="0"/>
              </a:rPr>
              <a:t>value</a:t>
            </a:r>
          </a:p>
        </p:txBody>
      </p:sp>
      <p:cxnSp>
        <p:nvCxnSpPr>
          <p:cNvPr id="11" name="Straight Arrow Connector 10"/>
          <p:cNvCxnSpPr/>
          <p:nvPr/>
        </p:nvCxnSpPr>
        <p:spPr>
          <a:xfrm>
            <a:off x="4495800" y="5127905"/>
            <a:ext cx="0" cy="93736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72000" y="5127905"/>
            <a:ext cx="1722808" cy="93736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938336" y="4724399"/>
            <a:ext cx="1648208" cy="461665"/>
          </a:xfrm>
          <a:prstGeom prst="rect">
            <a:avLst/>
          </a:prstGeom>
          <a:solidFill>
            <a:schemeClr val="bg1">
              <a:lumMod val="95000"/>
            </a:schemeClr>
          </a:solidFill>
        </p:spPr>
        <p:txBody>
          <a:bodyPr wrap="none">
            <a:spAutoFit/>
          </a:bodyPr>
          <a:lstStyle/>
          <a:p>
            <a:pPr algn="ctr"/>
            <a:r>
              <a:rPr lang="en-US" b="1" dirty="0">
                <a:solidFill>
                  <a:schemeClr val="bg1">
                    <a:lumMod val="65000"/>
                  </a:schemeClr>
                </a:solidFill>
                <a:latin typeface="Calibri" panose="020F0502020204030204" pitchFamily="34" charset="0"/>
              </a:rPr>
              <a:t>both </a:t>
            </a:r>
            <a:r>
              <a:rPr lang="en-US" b="1" i="1" dirty="0">
                <a:solidFill>
                  <a:schemeClr val="bg1">
                    <a:lumMod val="65000"/>
                  </a:schemeClr>
                </a:solidFill>
                <a:latin typeface="Calibri" panose="020F0502020204030204" pitchFamily="34" charset="0"/>
              </a:rPr>
              <a:t>tuples</a:t>
            </a:r>
          </a:p>
        </p:txBody>
      </p:sp>
      <p:sp>
        <p:nvSpPr>
          <p:cNvPr id="9" name="Down Arrow 8"/>
          <p:cNvSpPr/>
          <p:nvPr/>
        </p:nvSpPr>
        <p:spPr>
          <a:xfrm rot="2355586">
            <a:off x="7174397" y="5520534"/>
            <a:ext cx="288320" cy="39932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CEF57EA6-386F-4026-B390-A6E4114F0326}"/>
              </a:ext>
            </a:extLst>
          </p:cNvPr>
          <p:cNvSpPr>
            <a:spLocks noGrp="1"/>
          </p:cNvSpPr>
          <p:nvPr>
            <p:ph type="title"/>
          </p:nvPr>
        </p:nvSpPr>
        <p:spPr/>
        <p:txBody>
          <a:bodyPr/>
          <a:lstStyle/>
          <a:p>
            <a:r>
              <a:rPr lang="en-US" dirty="0" err="1"/>
              <a:t>Picobot’s</a:t>
            </a:r>
            <a:r>
              <a:rPr lang="en-US" dirty="0"/>
              <a:t> Rules</a:t>
            </a:r>
          </a:p>
        </p:txBody>
      </p:sp>
    </p:spTree>
    <p:extLst>
      <p:ext uri="{BB962C8B-B14F-4D97-AF65-F5344CB8AC3E}">
        <p14:creationId xmlns:p14="http://schemas.microsoft.com/office/powerpoint/2010/main" val="25945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7" grpId="0" animBg="1"/>
      <p:bldP spid="2" grpId="0"/>
      <p:bldP spid="6" grpId="0" animBg="1"/>
      <p:bldP spid="8" grpId="0"/>
      <p:bldP spid="12" grpId="0"/>
      <p:bldP spid="19"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787" y="2133600"/>
            <a:ext cx="5027613" cy="646331"/>
          </a:xfrm>
          <a:prstGeom prst="rect">
            <a:avLst/>
          </a:prstGeom>
          <a:noFill/>
        </p:spPr>
        <p:txBody>
          <a:bodyPr wrap="square" rtlCol="0">
            <a:spAutoFit/>
          </a:bodyPr>
          <a:lstStyle/>
          <a:p>
            <a:pPr algn="l"/>
            <a:r>
              <a:rPr lang="en-US" sz="3600" b="1" dirty="0">
                <a:solidFill>
                  <a:srgbClr val="F6890C"/>
                </a:solidFill>
                <a:latin typeface="Courier New" panose="02070309020205020404" pitchFamily="49" charset="0"/>
                <a:cs typeface="Courier New" panose="02070309020205020404" pitchFamily="49" charset="0"/>
              </a:rPr>
              <a:t>class</a:t>
            </a:r>
            <a:r>
              <a:rPr lang="en-US" sz="3600" b="1" dirty="0">
                <a:latin typeface="Courier New" panose="02070309020205020404" pitchFamily="49" charset="0"/>
                <a:cs typeface="Courier New" panose="02070309020205020404" pitchFamily="49" charset="0"/>
              </a:rPr>
              <a:t> World:</a:t>
            </a:r>
          </a:p>
        </p:txBody>
      </p:sp>
      <p:sp>
        <p:nvSpPr>
          <p:cNvPr id="5" name="TextBox 4"/>
          <p:cNvSpPr txBox="1"/>
          <p:nvPr/>
        </p:nvSpPr>
        <p:spPr>
          <a:xfrm>
            <a:off x="647727" y="1676400"/>
            <a:ext cx="3111376" cy="584775"/>
          </a:xfrm>
          <a:prstGeom prst="rect">
            <a:avLst/>
          </a:prstGeom>
          <a:solidFill>
            <a:schemeClr val="bg1"/>
          </a:solidFill>
        </p:spPr>
        <p:txBody>
          <a:bodyPr wrap="square" rtlCol="0">
            <a:spAutoFit/>
          </a:bodyPr>
          <a:lstStyle/>
          <a:p>
            <a:pPr algn="ctr"/>
            <a:r>
              <a:rPr lang="en-US" sz="1600" dirty="0">
                <a:latin typeface="Cambria" panose="02040503050406030204" pitchFamily="18" charset="0"/>
              </a:rPr>
              <a:t>What type in Python could most usefully hold the </a:t>
            </a:r>
            <a:r>
              <a:rPr lang="en-US" sz="1600" b="1" i="1" dirty="0">
                <a:solidFill>
                  <a:srgbClr val="F6890C"/>
                </a:solidFill>
                <a:latin typeface="Cambria" panose="02040503050406030204" pitchFamily="18" charset="0"/>
              </a:rPr>
              <a:t>environment</a:t>
            </a:r>
            <a:r>
              <a:rPr lang="en-US" sz="1600" dirty="0">
                <a:latin typeface="Cambria" panose="02040503050406030204" pitchFamily="18" charset="0"/>
              </a:rPr>
              <a:t>?</a:t>
            </a:r>
          </a:p>
        </p:txBody>
      </p:sp>
      <p:sp>
        <p:nvSpPr>
          <p:cNvPr id="13" name="TextBox 12"/>
          <p:cNvSpPr txBox="1"/>
          <p:nvPr/>
        </p:nvSpPr>
        <p:spPr>
          <a:xfrm>
            <a:off x="419031" y="3048000"/>
            <a:ext cx="4038600" cy="1200329"/>
          </a:xfrm>
          <a:prstGeom prst="rect">
            <a:avLst/>
          </a:prstGeom>
          <a:solidFill>
            <a:srgbClr val="FFEFD7"/>
          </a:solidFill>
        </p:spPr>
        <p:txBody>
          <a:bodyPr wrap="square" rtlCol="0">
            <a:spAutoFit/>
          </a:bodyPr>
          <a:lstStyle/>
          <a:p>
            <a:pPr algn="ctr"/>
            <a:r>
              <a:rPr lang="en-US" dirty="0">
                <a:latin typeface="Cambria" panose="02040503050406030204" pitchFamily="18" charset="0"/>
              </a:rPr>
              <a:t>What </a:t>
            </a:r>
            <a:r>
              <a:rPr lang="en-US" u="sng" dirty="0">
                <a:latin typeface="Cambria" panose="02040503050406030204" pitchFamily="18" charset="0"/>
              </a:rPr>
              <a:t>class</a:t>
            </a:r>
            <a:r>
              <a:rPr lang="en-US" dirty="0">
                <a:latin typeface="Cambria" panose="02040503050406030204" pitchFamily="18" charset="0"/>
              </a:rPr>
              <a:t> that you've already written will be most similar to </a:t>
            </a:r>
            <a:r>
              <a:rPr lang="en-US" dirty="0" err="1">
                <a:latin typeface="Cambria" panose="02040503050406030204" pitchFamily="18" charset="0"/>
              </a:rPr>
              <a:t>Picobot's</a:t>
            </a:r>
            <a:r>
              <a:rPr lang="en-US" dirty="0">
                <a:latin typeface="Cambria" panose="02040503050406030204" pitchFamily="18" charset="0"/>
              </a:rPr>
              <a:t> </a:t>
            </a:r>
            <a:r>
              <a:rPr lang="en-US" b="1" dirty="0">
                <a:latin typeface="Courier New" panose="02070309020205020404" pitchFamily="49" charset="0"/>
                <a:cs typeface="Courier New" panose="02070309020205020404" pitchFamily="49" charset="0"/>
              </a:rPr>
              <a:t>World</a:t>
            </a:r>
            <a:r>
              <a:rPr lang="en-US" dirty="0">
                <a:latin typeface="Cambria" panose="02040503050406030204" pitchFamily="18" charset="0"/>
              </a:rPr>
              <a:t>? </a:t>
            </a:r>
          </a:p>
        </p:txBody>
      </p:sp>
      <p:sp>
        <p:nvSpPr>
          <p:cNvPr id="2" name="Rectangle 1"/>
          <p:cNvSpPr/>
          <p:nvPr/>
        </p:nvSpPr>
        <p:spPr>
          <a:xfrm>
            <a:off x="4495800" y="1927860"/>
            <a:ext cx="4388728" cy="3939540"/>
          </a:xfrm>
          <a:prstGeom prst="rect">
            <a:avLst/>
          </a:prstGeom>
        </p:spPr>
        <p:txBody>
          <a:bodyPr wrap="square">
            <a:spAutoFit/>
          </a:bodyPr>
          <a:lstStyle/>
          <a:p>
            <a:pPr algn="r">
              <a:lnSpc>
                <a:spcPts val="1200"/>
              </a:lnSpc>
              <a:spcBef>
                <a:spcPts val="0"/>
              </a:spcBef>
            </a:pP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oooooPooooooooooooooooo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ooooooooooooooooooooooo</a:t>
            </a:r>
            <a:r>
              <a:rPr lang="en-US" sz="1800" b="1" dirty="0">
                <a:latin typeface="Courier New" panose="02070309020205020404" pitchFamily="49" charset="0"/>
                <a:cs typeface="Courier New" panose="02070309020205020404" pitchFamily="49" charset="0"/>
              </a:rPr>
              <a:t>+</a:t>
            </a:r>
          </a:p>
          <a:p>
            <a:pPr algn="r">
              <a:lnSpc>
                <a:spcPts val="1200"/>
              </a:lnSpc>
              <a:spcBef>
                <a:spcPts val="0"/>
              </a:spcBef>
            </a:pPr>
            <a:r>
              <a:rPr lang="en-US" sz="1800" b="1" dirty="0">
                <a:latin typeface="Courier New" panose="02070309020205020404" pitchFamily="49" charset="0"/>
                <a:cs typeface="Courier New" panose="02070309020205020404" pitchFamily="49" charset="0"/>
              </a:rPr>
              <a:t>+++++++++++++++++++++++++</a:t>
            </a:r>
          </a:p>
        </p:txBody>
      </p:sp>
      <p:grpSp>
        <p:nvGrpSpPr>
          <p:cNvPr id="21" name="Group 20">
            <a:extLst>
              <a:ext uri="{FF2B5EF4-FFF2-40B4-BE49-F238E27FC236}">
                <a16:creationId xmlns:a16="http://schemas.microsoft.com/office/drawing/2014/main" id="{4B2DDF87-EEC0-475C-9033-322D608366BD}"/>
              </a:ext>
            </a:extLst>
          </p:cNvPr>
          <p:cNvGrpSpPr/>
          <p:nvPr/>
        </p:nvGrpSpPr>
        <p:grpSpPr>
          <a:xfrm>
            <a:off x="6324600" y="5943600"/>
            <a:ext cx="2286000" cy="646331"/>
            <a:chOff x="1371600" y="6173569"/>
            <a:chExt cx="2286000" cy="646331"/>
          </a:xfrm>
        </p:grpSpPr>
        <p:sp>
          <p:nvSpPr>
            <p:cNvPr id="18" name="Rounded Rectangle 17"/>
            <p:cNvSpPr/>
            <p:nvPr/>
          </p:nvSpPr>
          <p:spPr>
            <a:xfrm>
              <a:off x="1371600" y="6271801"/>
              <a:ext cx="2286000" cy="461665"/>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75034" y="6173569"/>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P</a:t>
              </a:r>
              <a:endParaRPr lang="en-US" sz="3600" dirty="0"/>
            </a:p>
          </p:txBody>
        </p:sp>
        <p:sp>
          <p:nvSpPr>
            <p:cNvPr id="6" name="Rectangle 5"/>
            <p:cNvSpPr/>
            <p:nvPr/>
          </p:nvSpPr>
          <p:spPr>
            <a:xfrm>
              <a:off x="1378069" y="6265901"/>
              <a:ext cx="1261884" cy="461665"/>
            </a:xfrm>
            <a:prstGeom prst="rect">
              <a:avLst/>
            </a:prstGeom>
          </p:spPr>
          <p:txBody>
            <a:bodyPr wrap="none">
              <a:spAutoFit/>
            </a:bodyPr>
            <a:lstStyle/>
            <a:p>
              <a:pPr algn="ctr"/>
              <a:r>
                <a:rPr lang="en-US" dirty="0" err="1">
                  <a:latin typeface="Cambria" panose="02040503050406030204" pitchFamily="18" charset="0"/>
                </a:rPr>
                <a:t>Picobot</a:t>
              </a:r>
              <a:r>
                <a:rPr lang="en-US" dirty="0">
                  <a:latin typeface="Cambria" panose="02040503050406030204" pitchFamily="18" charset="0"/>
                </a:rPr>
                <a:t>:</a:t>
              </a:r>
              <a:endParaRPr lang="en-US" dirty="0"/>
            </a:p>
          </p:txBody>
        </p:sp>
      </p:grpSp>
      <p:grpSp>
        <p:nvGrpSpPr>
          <p:cNvPr id="22" name="Group 21">
            <a:extLst>
              <a:ext uri="{FF2B5EF4-FFF2-40B4-BE49-F238E27FC236}">
                <a16:creationId xmlns:a16="http://schemas.microsoft.com/office/drawing/2014/main" id="{2193BB60-D29A-453C-891D-EC6B0FF9382F}"/>
              </a:ext>
            </a:extLst>
          </p:cNvPr>
          <p:cNvGrpSpPr/>
          <p:nvPr/>
        </p:nvGrpSpPr>
        <p:grpSpPr>
          <a:xfrm>
            <a:off x="3527383" y="5943600"/>
            <a:ext cx="2286000" cy="646331"/>
            <a:chOff x="1371600" y="5567490"/>
            <a:chExt cx="2286000" cy="646331"/>
          </a:xfrm>
        </p:grpSpPr>
        <p:sp>
          <p:nvSpPr>
            <p:cNvPr id="17" name="Rounded Rectangle 16"/>
            <p:cNvSpPr/>
            <p:nvPr/>
          </p:nvSpPr>
          <p:spPr>
            <a:xfrm>
              <a:off x="1371600" y="5714337"/>
              <a:ext cx="2286000" cy="46166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70248" y="5567490"/>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o</a:t>
              </a:r>
              <a:endParaRPr lang="en-US" sz="3600" dirty="0"/>
            </a:p>
          </p:txBody>
        </p:sp>
        <p:sp>
          <p:nvSpPr>
            <p:cNvPr id="15" name="Rectangle 14"/>
            <p:cNvSpPr/>
            <p:nvPr/>
          </p:nvSpPr>
          <p:spPr>
            <a:xfrm>
              <a:off x="1419491" y="5719508"/>
              <a:ext cx="1179041" cy="461665"/>
            </a:xfrm>
            <a:prstGeom prst="rect">
              <a:avLst/>
            </a:prstGeom>
          </p:spPr>
          <p:txBody>
            <a:bodyPr wrap="none">
              <a:spAutoFit/>
            </a:bodyPr>
            <a:lstStyle/>
            <a:p>
              <a:pPr algn="ctr"/>
              <a:r>
                <a:rPr lang="en-US" dirty="0">
                  <a:latin typeface="Cambria" panose="02040503050406030204" pitchFamily="18" charset="0"/>
                </a:rPr>
                <a:t>Visited:</a:t>
              </a:r>
              <a:endParaRPr lang="en-US" dirty="0"/>
            </a:p>
          </p:txBody>
        </p:sp>
      </p:grpSp>
      <p:grpSp>
        <p:nvGrpSpPr>
          <p:cNvPr id="23" name="Group 22">
            <a:extLst>
              <a:ext uri="{FF2B5EF4-FFF2-40B4-BE49-F238E27FC236}">
                <a16:creationId xmlns:a16="http://schemas.microsoft.com/office/drawing/2014/main" id="{A7243491-0ECF-4876-9632-F47732E678EC}"/>
              </a:ext>
            </a:extLst>
          </p:cNvPr>
          <p:cNvGrpSpPr/>
          <p:nvPr/>
        </p:nvGrpSpPr>
        <p:grpSpPr>
          <a:xfrm>
            <a:off x="730167" y="5943600"/>
            <a:ext cx="2286000" cy="646331"/>
            <a:chOff x="1371600" y="5079075"/>
            <a:chExt cx="2286000" cy="646331"/>
          </a:xfrm>
        </p:grpSpPr>
        <p:sp>
          <p:nvSpPr>
            <p:cNvPr id="8" name="Rounded Rectangle 7"/>
            <p:cNvSpPr/>
            <p:nvPr/>
          </p:nvSpPr>
          <p:spPr>
            <a:xfrm>
              <a:off x="1371600" y="5171407"/>
              <a:ext cx="2286000" cy="461665"/>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970248" y="5079075"/>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a:t>
              </a:r>
              <a:endParaRPr lang="en-US" sz="3600" dirty="0"/>
            </a:p>
          </p:txBody>
        </p:sp>
        <p:sp>
          <p:nvSpPr>
            <p:cNvPr id="16" name="Rectangle 15"/>
            <p:cNvSpPr/>
            <p:nvPr/>
          </p:nvSpPr>
          <p:spPr>
            <a:xfrm>
              <a:off x="1582003" y="5171407"/>
              <a:ext cx="854016" cy="461665"/>
            </a:xfrm>
            <a:prstGeom prst="rect">
              <a:avLst/>
            </a:prstGeom>
          </p:spPr>
          <p:txBody>
            <a:bodyPr wrap="none">
              <a:spAutoFit/>
            </a:bodyPr>
            <a:lstStyle/>
            <a:p>
              <a:pPr algn="ctr"/>
              <a:r>
                <a:rPr lang="en-US" dirty="0">
                  <a:latin typeface="Cambria" panose="02040503050406030204" pitchFamily="18" charset="0"/>
                </a:rPr>
                <a:t>Wall:</a:t>
              </a:r>
              <a:endParaRPr lang="en-US" dirty="0"/>
            </a:p>
          </p:txBody>
        </p:sp>
      </p:grpSp>
      <p:sp>
        <p:nvSpPr>
          <p:cNvPr id="9" name="Rectangle 8"/>
          <p:cNvSpPr/>
          <p:nvPr/>
        </p:nvSpPr>
        <p:spPr>
          <a:xfrm>
            <a:off x="537439" y="4477527"/>
            <a:ext cx="3877985" cy="461665"/>
          </a:xfrm>
          <a:prstGeom prst="rect">
            <a:avLst/>
          </a:prstGeom>
        </p:spPr>
        <p:txBody>
          <a:bodyPr wrap="none">
            <a:spAutoFit/>
          </a:bodyPr>
          <a:lstStyle/>
          <a:p>
            <a:pPr lvl="0" algn="ctr"/>
            <a:r>
              <a:rPr lang="en-US" dirty="0">
                <a:latin typeface="Cambria" panose="02040503050406030204" pitchFamily="18" charset="0"/>
              </a:rPr>
              <a:t>What will </a:t>
            </a:r>
            <a:r>
              <a:rPr lang="en-US" b="1" dirty="0" err="1">
                <a:solidFill>
                  <a:srgbClr val="000000"/>
                </a:solidFill>
                <a:latin typeface="Courier New" panose="02070309020205020404" pitchFamily="49" charset="0"/>
                <a:cs typeface="Courier New" panose="02070309020205020404" pitchFamily="49" charset="0"/>
              </a:rPr>
              <a:t>self.room</a:t>
            </a:r>
            <a:r>
              <a:rPr lang="en-US" b="1" dirty="0">
                <a:solidFill>
                  <a:srgbClr val="000000"/>
                </a:solidFill>
                <a:latin typeface="Courier New" panose="02070309020205020404" pitchFamily="49" charset="0"/>
                <a:cs typeface="Courier New" panose="02070309020205020404" pitchFamily="49" charset="0"/>
              </a:rPr>
              <a:t> </a:t>
            </a:r>
            <a:r>
              <a:rPr lang="en-US" dirty="0">
                <a:solidFill>
                  <a:srgbClr val="000000"/>
                </a:solidFill>
                <a:latin typeface="Cambria" panose="02040503050406030204" pitchFamily="18" charset="0"/>
              </a:rPr>
              <a:t>be?</a:t>
            </a:r>
          </a:p>
        </p:txBody>
      </p:sp>
      <p:cxnSp>
        <p:nvCxnSpPr>
          <p:cNvPr id="14" name="Straight Arrow Connector 13"/>
          <p:cNvCxnSpPr/>
          <p:nvPr/>
        </p:nvCxnSpPr>
        <p:spPr>
          <a:xfrm flipV="1">
            <a:off x="4457631" y="4201434"/>
            <a:ext cx="876369" cy="488415"/>
          </a:xfrm>
          <a:prstGeom prst="straightConnector1">
            <a:avLst/>
          </a:prstGeom>
          <a:ln>
            <a:solidFill>
              <a:srgbClr val="F6890C"/>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id="{FAD23D43-AFF0-4585-B910-9ECE9EFD11E9}"/>
              </a:ext>
            </a:extLst>
          </p:cNvPr>
          <p:cNvSpPr>
            <a:spLocks noGrp="1"/>
          </p:cNvSpPr>
          <p:nvPr>
            <p:ph type="title"/>
          </p:nvPr>
        </p:nvSpPr>
        <p:spPr/>
        <p:txBody>
          <a:bodyPr/>
          <a:lstStyle/>
          <a:p>
            <a:r>
              <a:rPr lang="en-US" dirty="0" err="1"/>
              <a:t>Picobot’s</a:t>
            </a:r>
            <a:r>
              <a:rPr lang="en-US" dirty="0"/>
              <a:t> World</a:t>
            </a:r>
          </a:p>
        </p:txBody>
      </p:sp>
      <mc:AlternateContent xmlns:mc="http://schemas.openxmlformats.org/markup-compatibility/2006">
        <mc:Choice xmlns:p14="http://schemas.microsoft.com/office/powerpoint/2010/main" Requires="p14">
          <p:contentPart p14:bwMode="auto" r:id="rId3">
            <p14:nvContentPartPr>
              <p14:cNvPr id="25" name="Ink 24">
                <a:extLst>
                  <a:ext uri="{FF2B5EF4-FFF2-40B4-BE49-F238E27FC236}">
                    <a16:creationId xmlns:a16="http://schemas.microsoft.com/office/drawing/2014/main" id="{B80083AB-2A58-4727-9C36-79141CDB9EC9}"/>
                  </a:ext>
                </a:extLst>
              </p14:cNvPr>
              <p14:cNvContentPartPr/>
              <p14:nvPr/>
            </p14:nvContentPartPr>
            <p14:xfrm>
              <a:off x="5982840" y="1875240"/>
              <a:ext cx="527400" cy="357480"/>
            </p14:xfrm>
          </p:contentPart>
        </mc:Choice>
        <mc:Fallback>
          <p:pic>
            <p:nvPicPr>
              <p:cNvPr id="25" name="Ink 24">
                <a:extLst>
                  <a:ext uri="{FF2B5EF4-FFF2-40B4-BE49-F238E27FC236}">
                    <a16:creationId xmlns:a16="http://schemas.microsoft.com/office/drawing/2014/main" id="{B80083AB-2A58-4727-9C36-79141CDB9EC9}"/>
                  </a:ext>
                </a:extLst>
              </p:cNvPr>
              <p:cNvPicPr/>
              <p:nvPr/>
            </p:nvPicPr>
            <p:blipFill>
              <a:blip r:embed="rId4"/>
              <a:stretch>
                <a:fillRect/>
              </a:stretch>
            </p:blipFill>
            <p:spPr>
              <a:xfrm>
                <a:off x="5973480" y="1865880"/>
                <a:ext cx="546120" cy="376200"/>
              </a:xfrm>
              <a:prstGeom prst="rect">
                <a:avLst/>
              </a:prstGeom>
            </p:spPr>
          </p:pic>
        </mc:Fallback>
      </mc:AlternateContent>
    </p:spTree>
    <p:extLst>
      <p:ext uri="{BB962C8B-B14F-4D97-AF65-F5344CB8AC3E}">
        <p14:creationId xmlns:p14="http://schemas.microsoft.com/office/powerpoint/2010/main" val="342620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096D-4F40-49C9-9BEA-8F2DA10073E2}"/>
              </a:ext>
            </a:extLst>
          </p:cNvPr>
          <p:cNvSpPr>
            <a:spLocks noGrp="1"/>
          </p:cNvSpPr>
          <p:nvPr>
            <p:ph type="title"/>
          </p:nvPr>
        </p:nvSpPr>
        <p:spPr/>
        <p:txBody>
          <a:bodyPr/>
          <a:lstStyle/>
          <a:p>
            <a:r>
              <a:rPr lang="en-US" dirty="0"/>
              <a:t>Final Projects!</a:t>
            </a:r>
          </a:p>
        </p:txBody>
      </p:sp>
      <p:sp>
        <p:nvSpPr>
          <p:cNvPr id="6" name="Text Box 6">
            <a:extLst>
              <a:ext uri="{FF2B5EF4-FFF2-40B4-BE49-F238E27FC236}">
                <a16:creationId xmlns:a16="http://schemas.microsoft.com/office/drawing/2014/main" id="{0AC02951-1535-4EA6-999A-824FA8FBBEDF}"/>
              </a:ext>
            </a:extLst>
          </p:cNvPr>
          <p:cNvSpPr txBox="1">
            <a:spLocks noChangeArrowheads="1"/>
          </p:cNvSpPr>
          <p:nvPr/>
        </p:nvSpPr>
        <p:spPr bwMode="auto">
          <a:xfrm>
            <a:off x="1143000" y="2059682"/>
            <a:ext cx="243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dirty="0">
                <a:latin typeface="Cambria" panose="02040503050406030204" pitchFamily="18" charset="0"/>
              </a:rPr>
              <a:t>Final CS assignment</a:t>
            </a:r>
          </a:p>
        </p:txBody>
      </p:sp>
      <p:sp>
        <p:nvSpPr>
          <p:cNvPr id="7" name="Text Box 14">
            <a:extLst>
              <a:ext uri="{FF2B5EF4-FFF2-40B4-BE49-F238E27FC236}">
                <a16:creationId xmlns:a16="http://schemas.microsoft.com/office/drawing/2014/main" id="{CC17CCD9-B406-4B9E-B209-D769D71BCF1F}"/>
              </a:ext>
            </a:extLst>
          </p:cNvPr>
          <p:cNvSpPr txBox="1">
            <a:spLocks noChangeArrowheads="1"/>
          </p:cNvSpPr>
          <p:nvPr/>
        </p:nvSpPr>
        <p:spPr bwMode="auto">
          <a:xfrm>
            <a:off x="4122738" y="1765300"/>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ct val="50000"/>
              </a:spcBef>
            </a:pPr>
            <a:r>
              <a:rPr lang="en-US" altLang="en-US" dirty="0">
                <a:latin typeface="Cambria" panose="02040503050406030204" pitchFamily="18" charset="0"/>
              </a:rPr>
              <a:t>Open-ended</a:t>
            </a:r>
          </a:p>
        </p:txBody>
      </p:sp>
      <p:sp>
        <p:nvSpPr>
          <p:cNvPr id="8" name="Text Box 16">
            <a:extLst>
              <a:ext uri="{FF2B5EF4-FFF2-40B4-BE49-F238E27FC236}">
                <a16:creationId xmlns:a16="http://schemas.microsoft.com/office/drawing/2014/main" id="{3D179F12-129E-4207-878D-5C2181B011DD}"/>
              </a:ext>
            </a:extLst>
          </p:cNvPr>
          <p:cNvSpPr txBox="1">
            <a:spLocks noChangeArrowheads="1"/>
          </p:cNvSpPr>
          <p:nvPr/>
        </p:nvSpPr>
        <p:spPr bwMode="auto">
          <a:xfrm>
            <a:off x="4122738" y="23495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ct val="50000"/>
              </a:spcBef>
            </a:pPr>
            <a:r>
              <a:rPr lang="en-US" altLang="en-US" dirty="0">
                <a:latin typeface="Cambria" panose="02040503050406030204" pitchFamily="18" charset="0"/>
              </a:rPr>
              <a:t>Comprehensive</a:t>
            </a:r>
          </a:p>
        </p:txBody>
      </p:sp>
      <p:sp>
        <p:nvSpPr>
          <p:cNvPr id="9" name="Text Box 17">
            <a:extLst>
              <a:ext uri="{FF2B5EF4-FFF2-40B4-BE49-F238E27FC236}">
                <a16:creationId xmlns:a16="http://schemas.microsoft.com/office/drawing/2014/main" id="{F855CFD3-D22B-4807-B526-6AAA9BE8DE06}"/>
              </a:ext>
            </a:extLst>
          </p:cNvPr>
          <p:cNvSpPr txBox="1">
            <a:spLocks noChangeArrowheads="1"/>
          </p:cNvSpPr>
          <p:nvPr/>
        </p:nvSpPr>
        <p:spPr bwMode="auto">
          <a:xfrm>
            <a:off x="2799682" y="3657600"/>
            <a:ext cx="5303838" cy="1077218"/>
          </a:xfrm>
          <a:prstGeom prst="rect">
            <a:avLst/>
          </a:prstGeom>
          <a:noFill/>
          <a:ln w="38100">
            <a:solidFill>
              <a:srgbClr val="CCECFF"/>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0"/>
              </a:spcBef>
            </a:pPr>
            <a:r>
              <a:rPr lang="en-US" altLang="en-US" sz="3200" dirty="0">
                <a:latin typeface="Calibri" pitchFamily="34" charset="0"/>
              </a:rPr>
              <a:t>Working in teams of 1-3 is OK</a:t>
            </a:r>
          </a:p>
          <a:p>
            <a:pPr algn="ctr" eaLnBrk="1" hangingPunct="1">
              <a:spcBef>
                <a:spcPts val="0"/>
              </a:spcBef>
            </a:pPr>
            <a:r>
              <a:rPr lang="en-US" altLang="en-US" sz="3200" dirty="0">
                <a:latin typeface="Calibri" pitchFamily="34" charset="0"/>
              </a:rPr>
              <a:t>…actually, </a:t>
            </a:r>
            <a:r>
              <a:rPr lang="en-US" altLang="en-US" sz="3200" i="1" dirty="0">
                <a:latin typeface="Calibri" pitchFamily="34" charset="0"/>
              </a:rPr>
              <a:t>more than</a:t>
            </a:r>
            <a:r>
              <a:rPr lang="en-US" altLang="en-US" sz="3200" dirty="0">
                <a:latin typeface="Calibri" pitchFamily="34" charset="0"/>
              </a:rPr>
              <a:t> OK!</a:t>
            </a:r>
          </a:p>
        </p:txBody>
      </p:sp>
      <p:sp>
        <p:nvSpPr>
          <p:cNvPr id="10" name="Text Box 19">
            <a:extLst>
              <a:ext uri="{FF2B5EF4-FFF2-40B4-BE49-F238E27FC236}">
                <a16:creationId xmlns:a16="http://schemas.microsoft.com/office/drawing/2014/main" id="{00BE69CB-FA7C-4018-A52C-3C1088879C18}"/>
              </a:ext>
            </a:extLst>
          </p:cNvPr>
          <p:cNvSpPr txBox="1">
            <a:spLocks noChangeArrowheads="1"/>
          </p:cNvSpPr>
          <p:nvPr/>
        </p:nvSpPr>
        <p:spPr bwMode="auto">
          <a:xfrm>
            <a:off x="4122738" y="29337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ct val="50000"/>
              </a:spcBef>
            </a:pPr>
            <a:r>
              <a:rPr lang="en-US" altLang="en-US" dirty="0">
                <a:latin typeface="Cambria" panose="02040503050406030204" pitchFamily="18" charset="0"/>
              </a:rPr>
              <a:t>Gold also has these three</a:t>
            </a:r>
          </a:p>
        </p:txBody>
      </p:sp>
      <p:sp>
        <p:nvSpPr>
          <p:cNvPr id="11" name="Text Box 20">
            <a:extLst>
              <a:ext uri="{FF2B5EF4-FFF2-40B4-BE49-F238E27FC236}">
                <a16:creationId xmlns:a16="http://schemas.microsoft.com/office/drawing/2014/main" id="{69406619-4FD7-413B-8C68-C3FC33D7182F}"/>
              </a:ext>
            </a:extLst>
          </p:cNvPr>
          <p:cNvSpPr txBox="1">
            <a:spLocks noChangeArrowheads="1"/>
          </p:cNvSpPr>
          <p:nvPr/>
        </p:nvSpPr>
        <p:spPr bwMode="auto">
          <a:xfrm>
            <a:off x="2193925" y="4800600"/>
            <a:ext cx="6569075" cy="1938992"/>
          </a:xfrm>
          <a:prstGeom prst="rect">
            <a:avLst/>
          </a:prstGeom>
          <a:solidFill>
            <a:srgbClr val="CCECFF"/>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a:latin typeface="Calibri" pitchFamily="34" charset="0"/>
              </a:rPr>
              <a:t>Teams need to work together—</a:t>
            </a:r>
            <a:r>
              <a:rPr lang="en-US" altLang="en-US" i="1" dirty="0">
                <a:latin typeface="Calibri" pitchFamily="34" charset="0"/>
              </a:rPr>
              <a:t>in the same place—</a:t>
            </a:r>
            <a:r>
              <a:rPr lang="en-US" altLang="en-US" dirty="0">
                <a:latin typeface="Calibri" pitchFamily="34" charset="0"/>
              </a:rPr>
              <a:t>and need to share the work equally</a:t>
            </a:r>
          </a:p>
          <a:p>
            <a:pPr algn="ctr" eaLnBrk="1" hangingPunct="1">
              <a:spcBef>
                <a:spcPct val="50000"/>
              </a:spcBef>
            </a:pPr>
            <a:r>
              <a:rPr lang="en-US" altLang="en-US" dirty="0">
                <a:latin typeface="Calibri" pitchFamily="34" charset="0"/>
              </a:rPr>
              <a:t>Black/gold pairs are welcome...</a:t>
            </a:r>
          </a:p>
          <a:p>
            <a:pPr algn="ctr" eaLnBrk="1" hangingPunct="1">
              <a:spcBef>
                <a:spcPct val="50000"/>
              </a:spcBef>
            </a:pPr>
            <a:r>
              <a:rPr lang="en-US" altLang="en-US" b="1" dirty="0">
                <a:solidFill>
                  <a:srgbClr val="000AF9"/>
                </a:solidFill>
                <a:latin typeface="Calibri" pitchFamily="34" charset="0"/>
              </a:rPr>
              <a:t>Teaming is extra-encouraged </a:t>
            </a:r>
            <a:r>
              <a:rPr lang="en-US" altLang="en-US" dirty="0">
                <a:latin typeface="Calibri" pitchFamily="34" charset="0"/>
              </a:rPr>
              <a:t>on the final project!</a:t>
            </a:r>
          </a:p>
        </p:txBody>
      </p:sp>
      <p:sp>
        <p:nvSpPr>
          <p:cNvPr id="13" name="AutoShape 24">
            <a:extLst>
              <a:ext uri="{FF2B5EF4-FFF2-40B4-BE49-F238E27FC236}">
                <a16:creationId xmlns:a16="http://schemas.microsoft.com/office/drawing/2014/main" id="{82FE28B5-E2A5-4BAC-BF30-9C1084A1353C}"/>
              </a:ext>
            </a:extLst>
          </p:cNvPr>
          <p:cNvSpPr>
            <a:spLocks/>
          </p:cNvSpPr>
          <p:nvPr/>
        </p:nvSpPr>
        <p:spPr bwMode="auto">
          <a:xfrm>
            <a:off x="3711575" y="1676400"/>
            <a:ext cx="215900" cy="1836738"/>
          </a:xfrm>
          <a:prstGeom prst="leftBrace">
            <a:avLst>
              <a:gd name="adj1" fmla="val 7089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mbria" panose="02040503050406030204" pitchFamily="18" charset="0"/>
            </a:endParaRPr>
          </a:p>
        </p:txBody>
      </p:sp>
      <p:grpSp>
        <p:nvGrpSpPr>
          <p:cNvPr id="14" name="Group 26">
            <a:extLst>
              <a:ext uri="{FF2B5EF4-FFF2-40B4-BE49-F238E27FC236}">
                <a16:creationId xmlns:a16="http://schemas.microsoft.com/office/drawing/2014/main" id="{D4030C22-5D1C-4ED0-99F9-228D3D1DCC48}"/>
              </a:ext>
            </a:extLst>
          </p:cNvPr>
          <p:cNvGrpSpPr>
            <a:grpSpLocks/>
          </p:cNvGrpSpPr>
          <p:nvPr/>
        </p:nvGrpSpPr>
        <p:grpSpPr bwMode="auto">
          <a:xfrm>
            <a:off x="877888" y="5278058"/>
            <a:ext cx="381000" cy="533400"/>
            <a:chOff x="2928" y="1051"/>
            <a:chExt cx="840" cy="957"/>
          </a:xfrm>
        </p:grpSpPr>
        <p:sp>
          <p:nvSpPr>
            <p:cNvPr id="15" name="Freeform 27">
              <a:extLst>
                <a:ext uri="{FF2B5EF4-FFF2-40B4-BE49-F238E27FC236}">
                  <a16:creationId xmlns:a16="http://schemas.microsoft.com/office/drawing/2014/main" id="{72F0C5FA-8BE2-43DF-9C3B-6C4A35FD66C1}"/>
                </a:ext>
              </a:extLst>
            </p:cNvPr>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 name="Oval 28">
              <a:extLst>
                <a:ext uri="{FF2B5EF4-FFF2-40B4-BE49-F238E27FC236}">
                  <a16:creationId xmlns:a16="http://schemas.microsoft.com/office/drawing/2014/main" id="{F50B8F65-7121-4D18-8D94-3DD5B13B2561}"/>
                </a:ext>
              </a:extLst>
            </p:cNvPr>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 name="Oval 29">
              <a:extLst>
                <a:ext uri="{FF2B5EF4-FFF2-40B4-BE49-F238E27FC236}">
                  <a16:creationId xmlns:a16="http://schemas.microsoft.com/office/drawing/2014/main" id="{83FF8C37-1B68-4A16-8DEA-8CF040532988}"/>
                </a:ext>
              </a:extLst>
            </p:cNvPr>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8" name="Oval 30">
              <a:extLst>
                <a:ext uri="{FF2B5EF4-FFF2-40B4-BE49-F238E27FC236}">
                  <a16:creationId xmlns:a16="http://schemas.microsoft.com/office/drawing/2014/main" id="{71392323-257C-4E79-879C-56DBEE6E10A3}"/>
                </a:ext>
              </a:extLst>
            </p:cNvPr>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 name="Oval 31">
              <a:extLst>
                <a:ext uri="{FF2B5EF4-FFF2-40B4-BE49-F238E27FC236}">
                  <a16:creationId xmlns:a16="http://schemas.microsoft.com/office/drawing/2014/main" id="{04D07209-6D01-425C-B86C-77F51E83CBB2}"/>
                </a:ext>
              </a:extLst>
            </p:cNvPr>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 name="Oval 32">
              <a:extLst>
                <a:ext uri="{FF2B5EF4-FFF2-40B4-BE49-F238E27FC236}">
                  <a16:creationId xmlns:a16="http://schemas.microsoft.com/office/drawing/2014/main" id="{CA1D3460-6606-46AE-8B86-54D523FF6CC1}"/>
                </a:ext>
              </a:extLst>
            </p:cNvPr>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 name="Oval 33">
              <a:extLst>
                <a:ext uri="{FF2B5EF4-FFF2-40B4-BE49-F238E27FC236}">
                  <a16:creationId xmlns:a16="http://schemas.microsoft.com/office/drawing/2014/main" id="{50516D0C-06AE-419B-B7C7-C98D942F84EF}"/>
                </a:ext>
              </a:extLst>
            </p:cNvPr>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2" name="Oval 34">
              <a:extLst>
                <a:ext uri="{FF2B5EF4-FFF2-40B4-BE49-F238E27FC236}">
                  <a16:creationId xmlns:a16="http://schemas.microsoft.com/office/drawing/2014/main" id="{198D192D-9295-49D6-A40F-664383B4E3BD}"/>
                </a:ext>
              </a:extLst>
            </p:cNvPr>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3" name="AutoShape 35">
              <a:extLst>
                <a:ext uri="{FF2B5EF4-FFF2-40B4-BE49-F238E27FC236}">
                  <a16:creationId xmlns:a16="http://schemas.microsoft.com/office/drawing/2014/main" id="{39C14CC6-ECDD-41CB-AF03-8560FDBF2EAE}"/>
                </a:ext>
              </a:extLst>
            </p:cNvPr>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4" name="Freeform 36">
              <a:extLst>
                <a:ext uri="{FF2B5EF4-FFF2-40B4-BE49-F238E27FC236}">
                  <a16:creationId xmlns:a16="http://schemas.microsoft.com/office/drawing/2014/main" id="{85D9C297-DDC4-4588-A310-E5347658EE29}"/>
                </a:ext>
              </a:extLst>
            </p:cNvPr>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 name="Freeform 37">
              <a:extLst>
                <a:ext uri="{FF2B5EF4-FFF2-40B4-BE49-F238E27FC236}">
                  <a16:creationId xmlns:a16="http://schemas.microsoft.com/office/drawing/2014/main" id="{9EBE8BA6-73E2-4240-BF7D-B4965F1E6E20}"/>
                </a:ext>
              </a:extLst>
            </p:cNvPr>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 name="Freeform 38">
              <a:extLst>
                <a:ext uri="{FF2B5EF4-FFF2-40B4-BE49-F238E27FC236}">
                  <a16:creationId xmlns:a16="http://schemas.microsoft.com/office/drawing/2014/main" id="{A1347508-28AC-447C-AFC6-9C4CAD680165}"/>
                </a:ext>
              </a:extLst>
            </p:cNvPr>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 name="Freeform 39">
              <a:extLst>
                <a:ext uri="{FF2B5EF4-FFF2-40B4-BE49-F238E27FC236}">
                  <a16:creationId xmlns:a16="http://schemas.microsoft.com/office/drawing/2014/main" id="{3B87538A-3BF3-4045-8652-C3E719D05EAA}"/>
                </a:ext>
              </a:extLst>
            </p:cNvPr>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28" name="Picture 40" descr="alien">
            <a:extLst>
              <a:ext uri="{FF2B5EF4-FFF2-40B4-BE49-F238E27FC236}">
                <a16:creationId xmlns:a16="http://schemas.microsoft.com/office/drawing/2014/main" id="{D24CD9BF-8716-42E7-9B96-AFD4EF948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512565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2">
            <a:extLst>
              <a:ext uri="{FF2B5EF4-FFF2-40B4-BE49-F238E27FC236}">
                <a16:creationId xmlns:a16="http://schemas.microsoft.com/office/drawing/2014/main" id="{5B515723-372E-4DF4-8683-FF0DCB9D84BD}"/>
              </a:ext>
            </a:extLst>
          </p:cNvPr>
          <p:cNvSpPr>
            <a:spLocks noChangeArrowheads="1"/>
          </p:cNvSpPr>
          <p:nvPr/>
        </p:nvSpPr>
        <p:spPr bwMode="auto">
          <a:xfrm>
            <a:off x="914400" y="4628771"/>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9900"/>
                </a:solidFill>
                <a:latin typeface="Comic Sans MS" pitchFamily="66" charset="0"/>
              </a:rPr>
              <a:t>Eye, eye!</a:t>
            </a:r>
          </a:p>
        </p:txBody>
      </p:sp>
      <p:sp>
        <p:nvSpPr>
          <p:cNvPr id="30" name="Line 43">
            <a:extLst>
              <a:ext uri="{FF2B5EF4-FFF2-40B4-BE49-F238E27FC236}">
                <a16:creationId xmlns:a16="http://schemas.microsoft.com/office/drawing/2014/main" id="{FF71BD03-2F9D-4349-8009-CF7C82F15FA0}"/>
              </a:ext>
            </a:extLst>
          </p:cNvPr>
          <p:cNvSpPr>
            <a:spLocks noChangeShapeType="1"/>
          </p:cNvSpPr>
          <p:nvPr/>
        </p:nvSpPr>
        <p:spPr bwMode="auto">
          <a:xfrm flipV="1">
            <a:off x="1325563" y="4947858"/>
            <a:ext cx="127000" cy="39687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44">
            <a:extLst>
              <a:ext uri="{FF2B5EF4-FFF2-40B4-BE49-F238E27FC236}">
                <a16:creationId xmlns:a16="http://schemas.microsoft.com/office/drawing/2014/main" id="{5E7FD898-DACB-401C-A124-A1A5CF2415A8}"/>
              </a:ext>
            </a:extLst>
          </p:cNvPr>
          <p:cNvSpPr>
            <a:spLocks noChangeShapeType="1"/>
          </p:cNvSpPr>
          <p:nvPr/>
        </p:nvSpPr>
        <p:spPr bwMode="auto">
          <a:xfrm flipV="1">
            <a:off x="677863" y="4957383"/>
            <a:ext cx="681037" cy="411163"/>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45">
            <a:extLst>
              <a:ext uri="{FF2B5EF4-FFF2-40B4-BE49-F238E27FC236}">
                <a16:creationId xmlns:a16="http://schemas.microsoft.com/office/drawing/2014/main" id="{780EEE79-C01E-41F1-BE38-23A716966627}"/>
              </a:ext>
            </a:extLst>
          </p:cNvPr>
          <p:cNvSpPr>
            <a:spLocks noChangeShapeType="1"/>
          </p:cNvSpPr>
          <p:nvPr/>
        </p:nvSpPr>
        <p:spPr bwMode="auto">
          <a:xfrm flipV="1">
            <a:off x="969963" y="4936746"/>
            <a:ext cx="866775" cy="2222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8020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8F645-648C-499D-8716-8104098A777D}"/>
              </a:ext>
            </a:extLst>
          </p:cNvPr>
          <p:cNvSpPr>
            <a:spLocks noGrp="1"/>
          </p:cNvSpPr>
          <p:nvPr>
            <p:ph type="title"/>
          </p:nvPr>
        </p:nvSpPr>
        <p:spPr/>
        <p:txBody>
          <a:bodyPr/>
          <a:lstStyle/>
          <a:p>
            <a:r>
              <a:rPr lang="en-US" dirty="0"/>
              <a:t>Steps to </a:t>
            </a:r>
            <a:r>
              <a:rPr lang="en-US" dirty="0" err="1"/>
              <a:t>Picobot</a:t>
            </a:r>
            <a:endParaRPr lang="en-US" dirty="0"/>
          </a:p>
        </p:txBody>
      </p:sp>
      <p:sp>
        <p:nvSpPr>
          <p:cNvPr id="49154" name="Rectangle 3"/>
          <p:cNvSpPr>
            <a:spLocks noGrp="1" noChangeArrowheads="1"/>
          </p:cNvSpPr>
          <p:nvPr>
            <p:ph type="body" idx="4294967295"/>
          </p:nvPr>
        </p:nvSpPr>
        <p:spPr>
          <a:xfrm>
            <a:off x="430212" y="1600200"/>
            <a:ext cx="4598988" cy="4754563"/>
          </a:xfrm>
        </p:spPr>
        <p:txBody>
          <a:bodyPr/>
          <a:lstStyle/>
          <a:p>
            <a:pPr eaLnBrk="1" hangingPunct="1">
              <a:buFontTx/>
              <a:buNone/>
            </a:pPr>
            <a:r>
              <a:rPr lang="en-US" altLang="en-US" sz="1800" b="1" dirty="0">
                <a:solidFill>
                  <a:srgbClr val="009900"/>
                </a:solidFill>
                <a:latin typeface="Courier New" pitchFamily="49" charset="0"/>
              </a:rPr>
              <a:t>Current State:</a:t>
            </a:r>
            <a:r>
              <a:rPr lang="en-US" altLang="en-US" sz="1800" b="1" dirty="0">
                <a:latin typeface="Courier New" pitchFamily="49" charset="0"/>
              </a:rPr>
              <a:t> 1</a:t>
            </a:r>
          </a:p>
          <a:p>
            <a:pPr eaLnBrk="1" hangingPunct="1">
              <a:buFontTx/>
              <a:buNone/>
            </a:pPr>
            <a:r>
              <a:rPr lang="en-US" altLang="en-US" sz="1800" b="1" dirty="0">
                <a:solidFill>
                  <a:srgbClr val="A30107"/>
                </a:solidFill>
                <a:latin typeface="Courier New" pitchFamily="49" charset="0"/>
              </a:rPr>
              <a:t>Current Rule:</a:t>
            </a:r>
            <a:r>
              <a:rPr lang="en-US" altLang="en-US" sz="1800" b="1" dirty="0">
                <a:latin typeface="Courier New" pitchFamily="49" charset="0"/>
              </a:rPr>
              <a:t>  1 N*W* -&gt; X 2</a:t>
            </a:r>
          </a:p>
          <a:p>
            <a:pPr eaLnBrk="1" hangingPunct="1">
              <a:buFontTx/>
              <a:buNone/>
            </a:pPr>
            <a:endParaRPr lang="en-US" altLang="en-US" sz="1800" b="1" dirty="0">
              <a:latin typeface="Courier New" pitchFamily="49" charset="0"/>
            </a:endParaRPr>
          </a:p>
          <a:p>
            <a:pPr eaLnBrk="1" hangingPunct="1">
              <a:lnSpc>
                <a:spcPts val="1400"/>
              </a:lnSpc>
              <a:buFontTx/>
              <a:buNone/>
            </a:pPr>
            <a:r>
              <a:rPr lang="en-US" altLang="en-US" sz="2400" b="1" dirty="0">
                <a:solidFill>
                  <a:srgbClr val="000AF9"/>
                </a:solidFill>
                <a:latin typeface="Courier New" pitchFamily="49" charset="0"/>
              </a:rPr>
              <a:t>++++++++++</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a:solidFill>
                  <a:schemeClr val="bg1">
                    <a:lumMod val="65000"/>
                  </a:schemeClr>
                </a:solidFill>
                <a:latin typeface="Courier New" pitchFamily="49" charset="0"/>
              </a:rPr>
              <a:t>o</a:t>
            </a:r>
            <a:r>
              <a:rPr lang="en-US" altLang="en-US" sz="2400" b="1" dirty="0">
                <a:solidFill>
                  <a:srgbClr val="000AF9"/>
                </a:solidFill>
                <a:latin typeface="Courier New" pitchFamily="49" charset="0"/>
              </a:rPr>
              <a:t>++</a:t>
            </a:r>
            <a:r>
              <a:rPr lang="en-US" altLang="en-US" sz="2400" b="1" dirty="0" err="1">
                <a:solidFill>
                  <a:schemeClr val="bg1">
                    <a:lumMod val="65000"/>
                  </a:schemeClr>
                </a:solidFill>
                <a:latin typeface="Courier New" pitchFamily="49" charset="0"/>
              </a:rPr>
              <a:t>o</a:t>
            </a:r>
            <a:r>
              <a:rPr lang="en-US" altLang="en-US" sz="2400" b="1" dirty="0" err="1">
                <a:solidFill>
                  <a:srgbClr val="000AF9"/>
                </a:solidFill>
                <a:latin typeface="Courier New" pitchFamily="49" charset="0"/>
              </a:rPr>
              <a:t>+</a:t>
            </a:r>
            <a:r>
              <a:rPr lang="en-US" altLang="en-US" sz="2400" b="1" dirty="0" err="1">
                <a:solidFill>
                  <a:schemeClr val="bg1">
                    <a:lumMod val="65000"/>
                  </a:schemeClr>
                </a:solidFill>
                <a:latin typeface="Courier New" pitchFamily="49" charset="0"/>
              </a:rPr>
              <a:t>o</a:t>
            </a:r>
            <a:r>
              <a:rPr lang="en-US" altLang="en-US" sz="2400" b="1" dirty="0">
                <a:solidFill>
                  <a:srgbClr val="000AF9"/>
                </a:solidFill>
                <a:latin typeface="Courier New" pitchFamily="49" charset="0"/>
              </a:rPr>
              <a:t>+++</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err="1">
                <a:solidFill>
                  <a:schemeClr val="bg1">
                    <a:lumMod val="65000"/>
                  </a:schemeClr>
                </a:solidFill>
                <a:latin typeface="Courier New" pitchFamily="49" charset="0"/>
              </a:rPr>
              <a:t>oooooo</a:t>
            </a:r>
            <a:r>
              <a:rPr lang="en-US" altLang="en-US" sz="2400" b="1" dirty="0">
                <a:solidFill>
                  <a:srgbClr val="000AF9"/>
                </a:solidFill>
                <a:latin typeface="Courier New" pitchFamily="49" charset="0"/>
              </a:rPr>
              <a:t> ++</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a:solidFill>
                  <a:schemeClr val="bg1">
                    <a:lumMod val="65000"/>
                  </a:schemeClr>
                </a:solidFill>
                <a:latin typeface="Courier New" pitchFamily="49" charset="0"/>
              </a:rPr>
              <a:t>o</a:t>
            </a:r>
            <a:r>
              <a:rPr lang="en-US" altLang="en-US" sz="2400" b="1" dirty="0">
                <a:solidFill>
                  <a:srgbClr val="000AF9"/>
                </a:solidFill>
                <a:latin typeface="Courier New" pitchFamily="49" charset="0"/>
              </a:rPr>
              <a:t>++  +</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err="1">
                <a:solidFill>
                  <a:schemeClr val="bg1">
                    <a:lumMod val="65000"/>
                  </a:schemeClr>
                </a:solidFill>
                <a:latin typeface="Courier New" pitchFamily="49" charset="0"/>
              </a:rPr>
              <a:t>oooo</a:t>
            </a:r>
            <a:r>
              <a:rPr lang="en-US" altLang="en-US" sz="2400" b="1" dirty="0">
                <a:solidFill>
                  <a:srgbClr val="000AF9"/>
                </a:solidFill>
                <a:latin typeface="Courier New" pitchFamily="49" charset="0"/>
              </a:rPr>
              <a:t>+++++</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a:solidFill>
                  <a:schemeClr val="bg1">
                    <a:lumMod val="65000"/>
                  </a:schemeClr>
                </a:solidFill>
                <a:latin typeface="Courier New" pitchFamily="49" charset="0"/>
              </a:rPr>
              <a:t>o</a:t>
            </a:r>
            <a:r>
              <a:rPr lang="en-US" altLang="en-US" sz="2400" b="1" dirty="0">
                <a:solidFill>
                  <a:srgbClr val="000AF9"/>
                </a:solidFill>
                <a:latin typeface="Courier New" pitchFamily="49" charset="0"/>
              </a:rPr>
              <a:t>    +</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err="1">
                <a:solidFill>
                  <a:schemeClr val="bg1">
                    <a:lumMod val="65000"/>
                  </a:schemeClr>
                </a:solidFill>
                <a:latin typeface="Courier New" pitchFamily="49" charset="0"/>
              </a:rPr>
              <a:t>oooo</a:t>
            </a:r>
            <a:r>
              <a:rPr lang="en-US" altLang="en-US" sz="2400" b="1" dirty="0">
                <a:solidFill>
                  <a:srgbClr val="000AF9"/>
                </a:solidFill>
                <a:latin typeface="Courier New" pitchFamily="49" charset="0"/>
              </a:rPr>
              <a:t>+++ +</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a:solidFill>
                  <a:schemeClr val="bg1">
                    <a:lumMod val="65000"/>
                  </a:schemeClr>
                </a:solidFill>
                <a:latin typeface="Courier New" pitchFamily="49" charset="0"/>
              </a:rPr>
              <a:t>o</a:t>
            </a:r>
            <a:r>
              <a:rPr lang="en-US" altLang="en-US" sz="2400" b="1" dirty="0">
                <a:solidFill>
                  <a:srgbClr val="000AF9"/>
                </a:solidFill>
                <a:latin typeface="Courier New" pitchFamily="49" charset="0"/>
              </a:rPr>
              <a:t>+++++</a:t>
            </a:r>
          </a:p>
          <a:p>
            <a:pPr eaLnBrk="1" hangingPunct="1">
              <a:lnSpc>
                <a:spcPts val="1400"/>
              </a:lnSpc>
              <a:buFontTx/>
              <a:buNone/>
            </a:pPr>
            <a:r>
              <a:rPr lang="en-US" altLang="en-US" sz="2400" b="1" dirty="0">
                <a:solidFill>
                  <a:srgbClr val="000AF9"/>
                </a:solidFill>
                <a:latin typeface="Courier New" pitchFamily="49" charset="0"/>
              </a:rPr>
              <a:t>+</a:t>
            </a:r>
            <a:r>
              <a:rPr lang="en-US" altLang="en-US" sz="2400" b="1" dirty="0" err="1">
                <a:solidFill>
                  <a:srgbClr val="009900"/>
                </a:solidFill>
                <a:latin typeface="Courier New" pitchFamily="49" charset="0"/>
              </a:rPr>
              <a:t>P</a:t>
            </a:r>
            <a:r>
              <a:rPr lang="en-US" altLang="en-US" sz="2400" b="1" dirty="0" err="1">
                <a:solidFill>
                  <a:schemeClr val="bg1">
                    <a:lumMod val="65000"/>
                  </a:schemeClr>
                </a:solidFill>
                <a:latin typeface="Courier New" pitchFamily="49" charset="0"/>
              </a:rPr>
              <a:t>ooo</a:t>
            </a:r>
            <a:r>
              <a:rPr lang="en-US" altLang="en-US" sz="2400" b="1" dirty="0">
                <a:solidFill>
                  <a:srgbClr val="000AF9"/>
                </a:solidFill>
                <a:latin typeface="Courier New" pitchFamily="49" charset="0"/>
              </a:rPr>
              <a:t>    +</a:t>
            </a:r>
          </a:p>
          <a:p>
            <a:pPr eaLnBrk="1" hangingPunct="1">
              <a:lnSpc>
                <a:spcPts val="1400"/>
              </a:lnSpc>
              <a:buFontTx/>
              <a:buNone/>
            </a:pPr>
            <a:r>
              <a:rPr lang="en-US" altLang="en-US" sz="2400" b="1" dirty="0">
                <a:solidFill>
                  <a:srgbClr val="000AF9"/>
                </a:solidFill>
                <a:latin typeface="Courier New" pitchFamily="49" charset="0"/>
              </a:rPr>
              <a:t>++++++++++</a:t>
            </a:r>
            <a:endParaRPr lang="en-US" altLang="en-US" sz="1800" b="1" dirty="0">
              <a:solidFill>
                <a:srgbClr val="000AF9"/>
              </a:solidFill>
              <a:latin typeface="Courier New" pitchFamily="49" charset="0"/>
            </a:endParaRPr>
          </a:p>
          <a:p>
            <a:pPr eaLnBrk="1" hangingPunct="1"/>
            <a:endParaRPr lang="en-US" altLang="en-US" sz="1200" dirty="0">
              <a:latin typeface="Courier New" pitchFamily="49" charset="0"/>
            </a:endParaRPr>
          </a:p>
        </p:txBody>
      </p:sp>
      <p:sp>
        <p:nvSpPr>
          <p:cNvPr id="49156" name="Rectangle 9"/>
          <p:cNvSpPr>
            <a:spLocks noChangeArrowheads="1"/>
          </p:cNvSpPr>
          <p:nvPr/>
        </p:nvSpPr>
        <p:spPr bwMode="auto">
          <a:xfrm>
            <a:off x="5243526" y="2023420"/>
            <a:ext cx="3352800" cy="1077218"/>
          </a:xfrm>
          <a:prstGeom prst="rect">
            <a:avLst/>
          </a:prstGeom>
          <a:solidFill>
            <a:srgbClr val="CCECFF"/>
          </a:solidFill>
          <a:ln w="9525">
            <a:no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dirty="0">
                <a:solidFill>
                  <a:srgbClr val="000000"/>
                </a:solidFill>
                <a:latin typeface="Cambria" panose="02040503050406030204" pitchFamily="18" charset="0"/>
              </a:rPr>
              <a:t>First, build an </a:t>
            </a:r>
            <a:r>
              <a:rPr lang="en-US" altLang="en-US" sz="3200" b="1" i="1" dirty="0">
                <a:solidFill>
                  <a:srgbClr val="000000"/>
                </a:solidFill>
                <a:latin typeface="Cambria" panose="02040503050406030204" pitchFamily="18" charset="0"/>
              </a:rPr>
              <a:t>ASCII simulation</a:t>
            </a:r>
            <a:endParaRPr lang="en-US" altLang="en-US" sz="3200" dirty="0">
              <a:solidFill>
                <a:srgbClr val="000000"/>
              </a:solidFill>
              <a:latin typeface="Cambria" panose="02040503050406030204" pitchFamily="18" charset="0"/>
            </a:endParaRPr>
          </a:p>
        </p:txBody>
      </p:sp>
      <p:sp>
        <p:nvSpPr>
          <p:cNvPr id="49157" name="Line 10"/>
          <p:cNvSpPr>
            <a:spLocks noChangeShapeType="1"/>
          </p:cNvSpPr>
          <p:nvPr/>
        </p:nvSpPr>
        <p:spPr bwMode="auto">
          <a:xfrm flipH="1" flipV="1">
            <a:off x="782052" y="4812632"/>
            <a:ext cx="968370" cy="673768"/>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8" name="Line 11"/>
          <p:cNvSpPr>
            <a:spLocks noChangeShapeType="1"/>
          </p:cNvSpPr>
          <p:nvPr/>
        </p:nvSpPr>
        <p:spPr bwMode="auto">
          <a:xfrm flipH="1" flipV="1">
            <a:off x="1750423" y="2899954"/>
            <a:ext cx="1136468" cy="10450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9" name="Text Box 12"/>
          <p:cNvSpPr txBox="1">
            <a:spLocks noChangeArrowheads="1"/>
          </p:cNvSpPr>
          <p:nvPr/>
        </p:nvSpPr>
        <p:spPr bwMode="auto">
          <a:xfrm>
            <a:off x="2819400" y="2730991"/>
            <a:ext cx="1324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err="1">
                <a:solidFill>
                  <a:srgbClr val="000000"/>
                </a:solidFill>
                <a:latin typeface="Cambria" panose="02040503050406030204" pitchFamily="18" charset="0"/>
              </a:rPr>
              <a:t>Picobot</a:t>
            </a:r>
            <a:r>
              <a:rPr lang="en-US" altLang="en-US" dirty="0">
                <a:solidFill>
                  <a:srgbClr val="000000"/>
                </a:solidFill>
                <a:latin typeface="Cambria" panose="02040503050406030204" pitchFamily="18" charset="0"/>
              </a:rPr>
              <a:t> started here…</a:t>
            </a:r>
          </a:p>
        </p:txBody>
      </p:sp>
      <p:sp>
        <p:nvSpPr>
          <p:cNvPr id="49160" name="Text Box 13"/>
          <p:cNvSpPr txBox="1">
            <a:spLocks noChangeArrowheads="1"/>
          </p:cNvSpPr>
          <p:nvPr/>
        </p:nvSpPr>
        <p:spPr bwMode="auto">
          <a:xfrm>
            <a:off x="1730828" y="5287101"/>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solidFill>
                  <a:srgbClr val="009900"/>
                </a:solidFill>
                <a:latin typeface="Cambria" panose="02040503050406030204" pitchFamily="18" charset="0"/>
              </a:rPr>
              <a:t>…and is now here</a:t>
            </a:r>
          </a:p>
        </p:txBody>
      </p:sp>
      <p:sp>
        <p:nvSpPr>
          <p:cNvPr id="23" name="Rectangle 24"/>
          <p:cNvSpPr>
            <a:spLocks noChangeArrowheads="1"/>
          </p:cNvSpPr>
          <p:nvPr/>
        </p:nvSpPr>
        <p:spPr bwMode="auto">
          <a:xfrm>
            <a:off x="76200" y="6350913"/>
            <a:ext cx="2194449" cy="430887"/>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b="1" dirty="0">
                <a:solidFill>
                  <a:srgbClr val="000000"/>
                </a:solidFill>
                <a:latin typeface="Calibri" panose="020F0502020204030204" pitchFamily="34" charset="0"/>
              </a:rPr>
              <a:t>Your actual ASCII is likely to be more monochromatic!</a:t>
            </a:r>
          </a:p>
        </p:txBody>
      </p:sp>
      <p:sp>
        <p:nvSpPr>
          <p:cNvPr id="10" name="Rectangle 9"/>
          <p:cNvSpPr>
            <a:spLocks noChangeArrowheads="1"/>
          </p:cNvSpPr>
          <p:nvPr/>
        </p:nvSpPr>
        <p:spPr bwMode="auto">
          <a:xfrm>
            <a:off x="5299983" y="3606225"/>
            <a:ext cx="3352800" cy="1569660"/>
          </a:xfrm>
          <a:prstGeom prst="rect">
            <a:avLst/>
          </a:prstGeom>
          <a:solidFill>
            <a:srgbClr val="FFCC99"/>
          </a:solidFill>
          <a:ln w="9525">
            <a:no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dirty="0">
                <a:solidFill>
                  <a:srgbClr val="000000"/>
                </a:solidFill>
                <a:latin typeface="Cambria" panose="02040503050406030204" pitchFamily="18" charset="0"/>
              </a:rPr>
              <a:t>Then </a:t>
            </a:r>
            <a:r>
              <a:rPr lang="en-US" altLang="en-US" sz="3200" b="1" i="1" dirty="0">
                <a:solidFill>
                  <a:srgbClr val="000000"/>
                </a:solidFill>
                <a:latin typeface="Cambria" panose="02040503050406030204" pitchFamily="18" charset="0"/>
              </a:rPr>
              <a:t>evolve </a:t>
            </a:r>
            <a:r>
              <a:rPr lang="en-US" altLang="en-US" sz="3200" dirty="0">
                <a:solidFill>
                  <a:srgbClr val="000000"/>
                </a:solidFill>
                <a:latin typeface="Cambria" panose="02040503050406030204" pitchFamily="18" charset="0"/>
              </a:rPr>
              <a:t>it with your own genetic algorithm</a:t>
            </a:r>
          </a:p>
        </p:txBody>
      </p:sp>
      <p:sp>
        <p:nvSpPr>
          <p:cNvPr id="11" name="Rectangle 10"/>
          <p:cNvSpPr/>
          <p:nvPr/>
        </p:nvSpPr>
        <p:spPr>
          <a:xfrm>
            <a:off x="5057272" y="6436896"/>
            <a:ext cx="3990475" cy="369332"/>
          </a:xfrm>
          <a:prstGeom prst="rect">
            <a:avLst/>
          </a:prstGeom>
        </p:spPr>
        <p:txBody>
          <a:bodyPr wrap="square">
            <a:spAutoFit/>
          </a:bodyPr>
          <a:lstStyle/>
          <a:p>
            <a:pPr algn="r" fontAlgn="auto">
              <a:spcBef>
                <a:spcPts val="0"/>
              </a:spcBef>
              <a:spcAft>
                <a:spcPts val="0"/>
              </a:spcAft>
            </a:pPr>
            <a:r>
              <a:rPr lang="en-US" sz="900" dirty="0">
                <a:solidFill>
                  <a:srgbClr val="000000"/>
                </a:solidFill>
                <a:latin typeface="Calibri" panose="020F0502020204030204" pitchFamily="34" charset="0"/>
                <a:ea typeface="+mn-ea"/>
              </a:rPr>
              <a:t>http://rednuht.org/genetic_cars_2/     or    http://boxcar2d.com/</a:t>
            </a:r>
          </a:p>
          <a:p>
            <a:pPr algn="r" fontAlgn="auto">
              <a:spcBef>
                <a:spcPts val="0"/>
              </a:spcBef>
              <a:spcAft>
                <a:spcPts val="0"/>
              </a:spcAft>
            </a:pPr>
            <a:r>
              <a:rPr lang="en-US" sz="900" dirty="0">
                <a:solidFill>
                  <a:srgbClr val="000000"/>
                </a:solidFill>
                <a:latin typeface="Calibri" panose="020F0502020204030204" pitchFamily="34" charset="0"/>
                <a:ea typeface="+mn-ea"/>
              </a:rPr>
              <a:t>Box2d: https://www.youtube.com/watch?v=uxourrlPlf8</a:t>
            </a:r>
          </a:p>
        </p:txBody>
      </p:sp>
    </p:spTree>
    <p:extLst>
      <p:ext uri="{BB962C8B-B14F-4D97-AF65-F5344CB8AC3E}">
        <p14:creationId xmlns:p14="http://schemas.microsoft.com/office/powerpoint/2010/main" val="366010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6812"/>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4876800" y="2436812"/>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810954" y="25908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p1</a:t>
            </a:r>
          </a:p>
          <a:p>
            <a:pPr algn="ctr" eaLnBrk="1" hangingPunct="1"/>
            <a:r>
              <a:rPr lang="en-US" altLang="en-US" sz="1800" b="1" dirty="0">
                <a:solidFill>
                  <a:srgbClr val="000AF9"/>
                </a:solidFill>
                <a:latin typeface="Cambria" pitchFamily="18" charset="0"/>
              </a:rPr>
              <a:t>  </a:t>
            </a:r>
            <a:endParaRPr lang="en-US" altLang="en-US" sz="1800" b="1" dirty="0">
              <a:solidFill>
                <a:srgbClr val="000AF9"/>
              </a:solidFill>
            </a:endParaRPr>
          </a:p>
        </p:txBody>
      </p:sp>
      <p:sp>
        <p:nvSpPr>
          <p:cNvPr id="50184" name="Rectangle 22"/>
          <p:cNvSpPr>
            <a:spLocks noChangeArrowheads="1"/>
          </p:cNvSpPr>
          <p:nvPr/>
        </p:nvSpPr>
        <p:spPr bwMode="auto">
          <a:xfrm>
            <a:off x="5361522" y="38862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a:solidFill>
                  <a:srgbClr val="000AF9"/>
                </a:solidFill>
                <a:latin typeface="Cambria" pitchFamily="18" charset="0"/>
              </a:rPr>
              <a:t>  </a:t>
            </a:r>
            <a:endParaRPr lang="en-US" altLang="en-US" sz="1800" b="1" dirty="0">
              <a:solidFill>
                <a:srgbClr val="000AF9"/>
              </a:solidFill>
            </a:endParaRPr>
          </a:p>
        </p:txBody>
      </p:sp>
      <p:sp>
        <p:nvSpPr>
          <p:cNvPr id="50185" name="Text Box 39"/>
          <p:cNvSpPr txBox="1">
            <a:spLocks noChangeArrowheads="1"/>
          </p:cNvSpPr>
          <p:nvPr/>
        </p:nvSpPr>
        <p:spPr bwMode="auto">
          <a:xfrm>
            <a:off x="810954" y="1654314"/>
            <a:ext cx="7409121" cy="707886"/>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solidFill>
                  <a:srgbClr val="000000"/>
                </a:solidFill>
                <a:latin typeface="Cambria" pitchFamily="18" charset="0"/>
              </a:rPr>
              <a:t>An example of </a:t>
            </a:r>
            <a:r>
              <a:rPr lang="en-US" altLang="en-US" sz="2000" b="1" i="1" dirty="0">
                <a:solidFill>
                  <a:srgbClr val="000000"/>
                </a:solidFill>
                <a:latin typeface="Cambria" pitchFamily="18" charset="0"/>
              </a:rPr>
              <a:t>genetic algorithms</a:t>
            </a:r>
            <a:r>
              <a:rPr lang="en-US" altLang="en-US" sz="2000" dirty="0">
                <a:solidFill>
                  <a:srgbClr val="000000"/>
                </a:solidFill>
                <a:latin typeface="Cambria" pitchFamily="18" charset="0"/>
              </a:rPr>
              <a:t>, which are used for optimizing </a:t>
            </a:r>
            <a:r>
              <a:rPr lang="en-US" altLang="en-US" sz="2000" i="1" dirty="0">
                <a:solidFill>
                  <a:srgbClr val="000AF9"/>
                </a:solidFill>
                <a:latin typeface="Cambria" pitchFamily="18" charset="0"/>
              </a:rPr>
              <a:t>hard-to-describe</a:t>
            </a:r>
            <a:r>
              <a:rPr lang="en-US" altLang="en-US" sz="2000" dirty="0">
                <a:solidFill>
                  <a:srgbClr val="000AF9"/>
                </a:solidFill>
                <a:latin typeface="Cambria" pitchFamily="18" charset="0"/>
              </a:rPr>
              <a:t> functions  </a:t>
            </a:r>
            <a:r>
              <a:rPr lang="en-US" altLang="en-US" sz="2000" dirty="0">
                <a:solidFill>
                  <a:srgbClr val="000000"/>
                </a:solidFill>
                <a:latin typeface="Cambria" pitchFamily="18" charset="0"/>
              </a:rPr>
              <a:t>with  </a:t>
            </a:r>
            <a:r>
              <a:rPr lang="en-US" altLang="en-US" sz="2000" i="1" dirty="0">
                <a:solidFill>
                  <a:srgbClr val="CC3300"/>
                </a:solidFill>
                <a:latin typeface="Cambria" pitchFamily="18" charset="0"/>
              </a:rPr>
              <a:t>easily-</a:t>
            </a:r>
            <a:r>
              <a:rPr lang="en-US" altLang="en-US" sz="2000" i="1" dirty="0" err="1">
                <a:solidFill>
                  <a:srgbClr val="CC3300"/>
                </a:solidFill>
                <a:latin typeface="Cambria" pitchFamily="18" charset="0"/>
              </a:rPr>
              <a:t>splittable</a:t>
            </a:r>
            <a:r>
              <a:rPr lang="en-US" altLang="en-US" sz="2000" dirty="0">
                <a:solidFill>
                  <a:srgbClr val="CC3300"/>
                </a:solidFill>
                <a:latin typeface="Cambria" pitchFamily="18" charset="0"/>
              </a:rPr>
              <a:t> solutions</a:t>
            </a:r>
            <a:r>
              <a:rPr lang="en-US" altLang="en-US" sz="2000" dirty="0">
                <a:solidFill>
                  <a:srgbClr val="000000"/>
                </a:solidFill>
                <a:latin typeface="Cambria" pitchFamily="18" charset="0"/>
              </a:rPr>
              <a:t>.</a:t>
            </a:r>
          </a:p>
        </p:txBody>
      </p:sp>
      <p:sp>
        <p:nvSpPr>
          <p:cNvPr id="2" name="Rectangle 1"/>
          <p:cNvSpPr/>
          <p:nvPr/>
        </p:nvSpPr>
        <p:spPr>
          <a:xfrm>
            <a:off x="1893657" y="5798403"/>
            <a:ext cx="5469398" cy="830997"/>
          </a:xfrm>
          <a:prstGeom prst="rect">
            <a:avLst/>
          </a:prstGeom>
          <a:solidFill>
            <a:srgbClr val="CCECFF"/>
          </a:solidFill>
        </p:spPr>
        <p:txBody>
          <a:bodyPr wrap="square">
            <a:spAutoFit/>
          </a:bodyPr>
          <a:lstStyle/>
          <a:p>
            <a:pPr algn="ctr"/>
            <a:r>
              <a:rPr lang="en-US" dirty="0">
                <a:solidFill>
                  <a:srgbClr val="000000"/>
                </a:solidFill>
                <a:latin typeface="Cambria" panose="02040503050406030204" pitchFamily="18" charset="0"/>
              </a:rPr>
              <a:t>Start with a population of about 200 </a:t>
            </a:r>
            <a:r>
              <a:rPr lang="en-US" b="1" i="1" dirty="0">
                <a:solidFill>
                  <a:srgbClr val="000AF9"/>
                </a:solidFill>
                <a:latin typeface="Cambria" panose="02040503050406030204" pitchFamily="18" charset="0"/>
              </a:rPr>
              <a:t>random</a:t>
            </a:r>
            <a:r>
              <a:rPr lang="en-US" i="1" dirty="0">
                <a:solidFill>
                  <a:srgbClr val="000AF9"/>
                </a:solidFill>
                <a:latin typeface="Cambria" panose="02040503050406030204" pitchFamily="18" charset="0"/>
              </a:rPr>
              <a:t> </a:t>
            </a:r>
            <a:r>
              <a:rPr lang="en-US" dirty="0" err="1">
                <a:solidFill>
                  <a:srgbClr val="000000"/>
                </a:solidFill>
                <a:latin typeface="Cambria" panose="02040503050406030204" pitchFamily="18" charset="0"/>
              </a:rPr>
              <a:t>Picobot</a:t>
            </a:r>
            <a:r>
              <a:rPr lang="en-US" dirty="0">
                <a:solidFill>
                  <a:srgbClr val="000000"/>
                </a:solidFill>
                <a:latin typeface="Cambria" panose="02040503050406030204" pitchFamily="18" charset="0"/>
              </a:rPr>
              <a:t> programs</a:t>
            </a:r>
            <a:endParaRPr lang="en-US" dirty="0">
              <a:solidFill>
                <a:srgbClr val="000000"/>
              </a:solidFill>
            </a:endParaRPr>
          </a:p>
        </p:txBody>
      </p:sp>
      <p:sp>
        <p:nvSpPr>
          <p:cNvPr id="3" name="Title 2">
            <a:extLst>
              <a:ext uri="{FF2B5EF4-FFF2-40B4-BE49-F238E27FC236}">
                <a16:creationId xmlns:a16="http://schemas.microsoft.com/office/drawing/2014/main" id="{0AF905F8-CCEB-496A-A0D7-EF325CC4D089}"/>
              </a:ext>
            </a:extLst>
          </p:cNvPr>
          <p:cNvSpPr>
            <a:spLocks noGrp="1"/>
          </p:cNvSpPr>
          <p:nvPr>
            <p:ph type="title"/>
          </p:nvPr>
        </p:nvSpPr>
        <p:spPr/>
        <p:txBody>
          <a:bodyPr/>
          <a:lstStyle/>
          <a:p>
            <a:r>
              <a:rPr lang="en-US" dirty="0"/>
              <a:t>Program Evolution</a:t>
            </a:r>
          </a:p>
        </p:txBody>
      </p:sp>
    </p:spTree>
    <p:extLst>
      <p:ext uri="{BB962C8B-B14F-4D97-AF65-F5344CB8AC3E}">
        <p14:creationId xmlns:p14="http://schemas.microsoft.com/office/powerpoint/2010/main" val="120528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6812"/>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4876800" y="2436812"/>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810954" y="25908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p1</a:t>
            </a:r>
          </a:p>
          <a:p>
            <a:pPr algn="ctr" eaLnBrk="1" hangingPunct="1"/>
            <a:r>
              <a:rPr lang="en-US" altLang="en-US" sz="1800" b="1" dirty="0">
                <a:solidFill>
                  <a:srgbClr val="000AF9"/>
                </a:solidFill>
                <a:latin typeface="Cambria" pitchFamily="18" charset="0"/>
              </a:rPr>
              <a:t>  </a:t>
            </a:r>
            <a:endParaRPr lang="en-US" altLang="en-US" sz="1800" b="1" dirty="0">
              <a:solidFill>
                <a:srgbClr val="000AF9"/>
              </a:solidFill>
            </a:endParaRPr>
          </a:p>
        </p:txBody>
      </p:sp>
      <p:sp>
        <p:nvSpPr>
          <p:cNvPr id="50184" name="Rectangle 22"/>
          <p:cNvSpPr>
            <a:spLocks noChangeArrowheads="1"/>
          </p:cNvSpPr>
          <p:nvPr/>
        </p:nvSpPr>
        <p:spPr bwMode="auto">
          <a:xfrm>
            <a:off x="5361522" y="38862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a:solidFill>
                  <a:srgbClr val="000AF9"/>
                </a:solidFill>
                <a:latin typeface="Cambria" pitchFamily="18" charset="0"/>
              </a:rPr>
              <a:t>  </a:t>
            </a:r>
            <a:endParaRPr lang="en-US" altLang="en-US" sz="1800" b="1" dirty="0">
              <a:solidFill>
                <a:srgbClr val="000AF9"/>
              </a:solidFill>
            </a:endParaRPr>
          </a:p>
        </p:txBody>
      </p:sp>
      <p:sp>
        <p:nvSpPr>
          <p:cNvPr id="50185" name="Text Box 39"/>
          <p:cNvSpPr txBox="1">
            <a:spLocks noChangeArrowheads="1"/>
          </p:cNvSpPr>
          <p:nvPr/>
        </p:nvSpPr>
        <p:spPr bwMode="auto">
          <a:xfrm>
            <a:off x="810954" y="1654314"/>
            <a:ext cx="7409121" cy="707886"/>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solidFill>
                  <a:srgbClr val="000000"/>
                </a:solidFill>
                <a:latin typeface="Cambria" pitchFamily="18" charset="0"/>
              </a:rPr>
              <a:t>An example of </a:t>
            </a:r>
            <a:r>
              <a:rPr lang="en-US" altLang="en-US" sz="2000" b="1" i="1" dirty="0">
                <a:solidFill>
                  <a:srgbClr val="000000"/>
                </a:solidFill>
                <a:latin typeface="Cambria" pitchFamily="18" charset="0"/>
              </a:rPr>
              <a:t>genetic algorithms</a:t>
            </a:r>
            <a:r>
              <a:rPr lang="en-US" altLang="en-US" sz="2000" dirty="0">
                <a:solidFill>
                  <a:srgbClr val="000000"/>
                </a:solidFill>
                <a:latin typeface="Cambria" pitchFamily="18" charset="0"/>
              </a:rPr>
              <a:t>, which are used for optimizing </a:t>
            </a:r>
            <a:r>
              <a:rPr lang="en-US" altLang="en-US" sz="2000" i="1" dirty="0">
                <a:solidFill>
                  <a:srgbClr val="000AF9"/>
                </a:solidFill>
                <a:latin typeface="Cambria" pitchFamily="18" charset="0"/>
              </a:rPr>
              <a:t>hard-to-describe</a:t>
            </a:r>
            <a:r>
              <a:rPr lang="en-US" altLang="en-US" sz="2000" dirty="0">
                <a:solidFill>
                  <a:srgbClr val="000AF9"/>
                </a:solidFill>
                <a:latin typeface="Cambria" pitchFamily="18" charset="0"/>
              </a:rPr>
              <a:t> functions  </a:t>
            </a:r>
            <a:r>
              <a:rPr lang="en-US" altLang="en-US" sz="2000" dirty="0">
                <a:solidFill>
                  <a:srgbClr val="000000"/>
                </a:solidFill>
                <a:latin typeface="Cambria" pitchFamily="18" charset="0"/>
              </a:rPr>
              <a:t>with  </a:t>
            </a:r>
            <a:r>
              <a:rPr lang="en-US" altLang="en-US" sz="2000" i="1" dirty="0">
                <a:solidFill>
                  <a:srgbClr val="CC3300"/>
                </a:solidFill>
                <a:latin typeface="Cambria" pitchFamily="18" charset="0"/>
              </a:rPr>
              <a:t>easily-</a:t>
            </a:r>
            <a:r>
              <a:rPr lang="en-US" altLang="en-US" sz="2000" i="1" dirty="0" err="1">
                <a:solidFill>
                  <a:srgbClr val="CC3300"/>
                </a:solidFill>
                <a:latin typeface="Cambria" pitchFamily="18" charset="0"/>
              </a:rPr>
              <a:t>splittable</a:t>
            </a:r>
            <a:r>
              <a:rPr lang="en-US" altLang="en-US" sz="2000" dirty="0">
                <a:solidFill>
                  <a:srgbClr val="CC3300"/>
                </a:solidFill>
                <a:latin typeface="Cambria" pitchFamily="18" charset="0"/>
              </a:rPr>
              <a:t> solutions</a:t>
            </a:r>
            <a:r>
              <a:rPr lang="en-US" altLang="en-US" sz="2000" dirty="0">
                <a:solidFill>
                  <a:srgbClr val="000000"/>
                </a:solidFill>
                <a:latin typeface="Cambria" pitchFamily="18" charset="0"/>
              </a:rPr>
              <a:t>.</a:t>
            </a:r>
          </a:p>
        </p:txBody>
      </p:sp>
      <p:sp>
        <p:nvSpPr>
          <p:cNvPr id="2" name="Rectangle 1"/>
          <p:cNvSpPr/>
          <p:nvPr/>
        </p:nvSpPr>
        <p:spPr>
          <a:xfrm>
            <a:off x="2636837" y="5798403"/>
            <a:ext cx="3983038" cy="830997"/>
          </a:xfrm>
          <a:prstGeom prst="rect">
            <a:avLst/>
          </a:prstGeom>
          <a:solidFill>
            <a:srgbClr val="CCECFF"/>
          </a:solidFill>
        </p:spPr>
        <p:txBody>
          <a:bodyPr wrap="square">
            <a:spAutoFit/>
          </a:bodyPr>
          <a:lstStyle/>
          <a:p>
            <a:pPr algn="ctr"/>
            <a:r>
              <a:rPr lang="en-US" dirty="0">
                <a:solidFill>
                  <a:srgbClr val="000000"/>
                </a:solidFill>
                <a:latin typeface="Cambria" panose="02040503050406030204" pitchFamily="18" charset="0"/>
              </a:rPr>
              <a:t>Then measure the fitness of all those programs</a:t>
            </a:r>
            <a:endParaRPr lang="en-US" dirty="0">
              <a:solidFill>
                <a:srgbClr val="000000"/>
              </a:solidFill>
            </a:endParaRPr>
          </a:p>
        </p:txBody>
      </p:sp>
      <p:sp>
        <p:nvSpPr>
          <p:cNvPr id="3" name="Title 2">
            <a:extLst>
              <a:ext uri="{FF2B5EF4-FFF2-40B4-BE49-F238E27FC236}">
                <a16:creationId xmlns:a16="http://schemas.microsoft.com/office/drawing/2014/main" id="{0AF905F8-CCEB-496A-A0D7-EF325CC4D089}"/>
              </a:ext>
            </a:extLst>
          </p:cNvPr>
          <p:cNvSpPr>
            <a:spLocks noGrp="1"/>
          </p:cNvSpPr>
          <p:nvPr>
            <p:ph type="title"/>
          </p:nvPr>
        </p:nvSpPr>
        <p:spPr/>
        <p:txBody>
          <a:bodyPr/>
          <a:lstStyle/>
          <a:p>
            <a:r>
              <a:rPr lang="en-US" dirty="0"/>
              <a:t>Fitness</a:t>
            </a:r>
          </a:p>
        </p:txBody>
      </p:sp>
    </p:spTree>
    <p:extLst>
      <p:ext uri="{BB962C8B-B14F-4D97-AF65-F5344CB8AC3E}">
        <p14:creationId xmlns:p14="http://schemas.microsoft.com/office/powerpoint/2010/main" val="410796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693736" cy="219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6015831" y="1634976"/>
            <a:ext cx="2735825" cy="21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563563" y="1944687"/>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0"/>
              </a:spcBef>
            </a:pPr>
            <a:r>
              <a:rPr lang="en-US" altLang="en-US" sz="1800" b="1" dirty="0">
                <a:solidFill>
                  <a:srgbClr val="000000"/>
                </a:solidFill>
                <a:latin typeface="Cambria" pitchFamily="18" charset="0"/>
              </a:rPr>
              <a:t>program p1</a:t>
            </a:r>
          </a:p>
          <a:p>
            <a:pPr algn="ctr" eaLnBrk="1" hangingPunct="1">
              <a:spcBef>
                <a:spcPts val="0"/>
              </a:spcBef>
            </a:pPr>
            <a:r>
              <a:rPr lang="en-US" altLang="en-US" sz="1800" b="1" dirty="0">
                <a:solidFill>
                  <a:srgbClr val="000AF9"/>
                </a:solidFill>
                <a:latin typeface="Cambria" pitchFamily="18" charset="0"/>
              </a:rPr>
              <a:t>fitness = 0.03</a:t>
            </a:r>
            <a:endParaRPr lang="en-US" altLang="en-US" sz="1800" b="1" dirty="0">
              <a:solidFill>
                <a:srgbClr val="000AF9"/>
              </a:solidFill>
            </a:endParaRPr>
          </a:p>
        </p:txBody>
      </p:sp>
      <p:sp>
        <p:nvSpPr>
          <p:cNvPr id="51206" name="Rectangle 22"/>
          <p:cNvSpPr>
            <a:spLocks noChangeArrowheads="1"/>
          </p:cNvSpPr>
          <p:nvPr/>
        </p:nvSpPr>
        <p:spPr bwMode="auto">
          <a:xfrm>
            <a:off x="6019800" y="1944687"/>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0"/>
              </a:spcBef>
            </a:pPr>
            <a:r>
              <a:rPr lang="en-US" altLang="en-US" sz="1800" b="1" dirty="0">
                <a:solidFill>
                  <a:srgbClr val="000000"/>
                </a:solidFill>
                <a:latin typeface="Cambria" pitchFamily="18" charset="0"/>
              </a:rPr>
              <a:t>program p2</a:t>
            </a:r>
          </a:p>
          <a:p>
            <a:pPr algn="ctr" eaLnBrk="1" hangingPunct="1">
              <a:spcBef>
                <a:spcPts val="0"/>
              </a:spcBef>
            </a:pPr>
            <a:r>
              <a:rPr lang="en-US" altLang="en-US" sz="1800" b="1" dirty="0">
                <a:solidFill>
                  <a:srgbClr val="000AF9"/>
                </a:solidFill>
                <a:latin typeface="Cambria" pitchFamily="18" charset="0"/>
              </a:rPr>
              <a:t>fitness = 0.05</a:t>
            </a:r>
            <a:endParaRPr lang="en-US" altLang="en-US" sz="1800" b="1" dirty="0">
              <a:solidFill>
                <a:srgbClr val="000AF9"/>
              </a:solidFill>
            </a:endParaRPr>
          </a:p>
        </p:txBody>
      </p:sp>
      <p:sp>
        <p:nvSpPr>
          <p:cNvPr id="51208" name="Text Box 39"/>
          <p:cNvSpPr txBox="1">
            <a:spLocks noChangeArrowheads="1"/>
          </p:cNvSpPr>
          <p:nvPr/>
        </p:nvSpPr>
        <p:spPr bwMode="auto">
          <a:xfrm>
            <a:off x="2528094" y="2504182"/>
            <a:ext cx="3796506" cy="10156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b="1" i="1" dirty="0">
                <a:solidFill>
                  <a:srgbClr val="000000"/>
                </a:solidFill>
                <a:latin typeface="Cambria" pitchFamily="18" charset="0"/>
              </a:rPr>
              <a:t>Mate &amp; mutate the fittest rulesets to create a new generation of the same size</a:t>
            </a:r>
          </a:p>
        </p:txBody>
      </p:sp>
      <p:pic>
        <p:nvPicPr>
          <p:cNvPr id="16"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336" y="3810000"/>
            <a:ext cx="3556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4226593"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4020152"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82079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62638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41556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20912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5111" t="48318" r="52050" b="10007"/>
          <a:stretch/>
        </p:blipFill>
        <p:spPr bwMode="auto">
          <a:xfrm>
            <a:off x="3110040" y="5366920"/>
            <a:ext cx="100965"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a:spLocks noChangeArrowheads="1"/>
          </p:cNvSpPr>
          <p:nvPr/>
        </p:nvSpPr>
        <p:spPr bwMode="auto">
          <a:xfrm>
            <a:off x="4037116" y="3512718"/>
            <a:ext cx="609600" cy="7620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sp>
        <p:nvSpPr>
          <p:cNvPr id="32" name="Rectangle 22"/>
          <p:cNvSpPr>
            <a:spLocks noChangeArrowheads="1"/>
          </p:cNvSpPr>
          <p:nvPr/>
        </p:nvSpPr>
        <p:spPr bwMode="auto">
          <a:xfrm>
            <a:off x="3873815" y="4547936"/>
            <a:ext cx="159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0"/>
              </a:spcBef>
            </a:pPr>
            <a:r>
              <a:rPr lang="en-US" altLang="en-US" sz="1800" b="1" dirty="0">
                <a:solidFill>
                  <a:srgbClr val="000000"/>
                </a:solidFill>
                <a:latin typeface="Cambria" pitchFamily="18" charset="0"/>
              </a:rPr>
              <a:t>program c1</a:t>
            </a:r>
          </a:p>
          <a:p>
            <a:pPr algn="ctr" eaLnBrk="1" hangingPunct="1">
              <a:spcBef>
                <a:spcPts val="0"/>
              </a:spcBef>
            </a:pPr>
            <a:r>
              <a:rPr lang="en-US" altLang="en-US" sz="1800" b="1" dirty="0">
                <a:solidFill>
                  <a:srgbClr val="000AF9"/>
                </a:solidFill>
                <a:latin typeface="Cambria" pitchFamily="18" charset="0"/>
              </a:rPr>
              <a:t>fitness = 0.19</a:t>
            </a:r>
            <a:endParaRPr lang="en-US" altLang="en-US" sz="1800" b="1" dirty="0">
              <a:solidFill>
                <a:srgbClr val="000AF9"/>
              </a:solidFill>
            </a:endParaRPr>
          </a:p>
        </p:txBody>
      </p:sp>
      <p:sp>
        <p:nvSpPr>
          <p:cNvPr id="2" name="Title 1">
            <a:extLst>
              <a:ext uri="{FF2B5EF4-FFF2-40B4-BE49-F238E27FC236}">
                <a16:creationId xmlns:a16="http://schemas.microsoft.com/office/drawing/2014/main" id="{F1D2569D-0B41-4AE3-9B6D-EF77179FE983}"/>
              </a:ext>
            </a:extLst>
          </p:cNvPr>
          <p:cNvSpPr>
            <a:spLocks noGrp="1"/>
          </p:cNvSpPr>
          <p:nvPr>
            <p:ph type="title"/>
          </p:nvPr>
        </p:nvSpPr>
        <p:spPr/>
        <p:txBody>
          <a:bodyPr/>
          <a:lstStyle/>
          <a:p>
            <a:r>
              <a:rPr lang="en-US" dirty="0"/>
              <a:t>Recombination</a:t>
            </a:r>
          </a:p>
        </p:txBody>
      </p:sp>
    </p:spTree>
    <p:extLst>
      <p:ext uri="{BB962C8B-B14F-4D97-AF65-F5344CB8AC3E}">
        <p14:creationId xmlns:p14="http://schemas.microsoft.com/office/powerpoint/2010/main" val="1226111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creen shot 2011-11-22 at 8.17.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36004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8"/>
          <p:cNvSpPr>
            <a:spLocks noChangeArrowheads="1"/>
          </p:cNvSpPr>
          <p:nvPr/>
        </p:nvSpPr>
        <p:spPr bwMode="auto">
          <a:xfrm>
            <a:off x="5940425" y="6196012"/>
            <a:ext cx="15922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AF9"/>
                </a:solidFill>
                <a:latin typeface="Cambria" pitchFamily="18" charset="0"/>
              </a:rPr>
              <a:t>fitness = 0.90</a:t>
            </a:r>
            <a:endParaRPr lang="en-US" altLang="en-US" sz="1800" b="1">
              <a:solidFill>
                <a:srgbClr val="000AF9"/>
              </a:solidFill>
            </a:endParaRPr>
          </a:p>
        </p:txBody>
      </p:sp>
      <p:sp>
        <p:nvSpPr>
          <p:cNvPr id="5" name="Down Arrow 4"/>
          <p:cNvSpPr>
            <a:spLocks noChangeArrowheads="1"/>
          </p:cNvSpPr>
          <p:nvPr/>
        </p:nvSpPr>
        <p:spPr bwMode="auto">
          <a:xfrm>
            <a:off x="4178801" y="3124200"/>
            <a:ext cx="609600" cy="609601"/>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sp>
        <p:nvSpPr>
          <p:cNvPr id="51212" name="Rectangle 26"/>
          <p:cNvSpPr>
            <a:spLocks noChangeArrowheads="1"/>
          </p:cNvSpPr>
          <p:nvPr/>
        </p:nvSpPr>
        <p:spPr bwMode="auto">
          <a:xfrm>
            <a:off x="531664" y="1739205"/>
            <a:ext cx="8001000" cy="138499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800" dirty="0">
                <a:solidFill>
                  <a:srgbClr val="000000"/>
                </a:solidFill>
                <a:latin typeface="Cambria" pitchFamily="18" charset="0"/>
              </a:rPr>
              <a:t>Repeat this "</a:t>
            </a:r>
            <a:r>
              <a:rPr lang="en-US" altLang="en-US" sz="2800" b="1" i="1" dirty="0">
                <a:solidFill>
                  <a:srgbClr val="000000"/>
                </a:solidFill>
                <a:latin typeface="Cambria" pitchFamily="18" charset="0"/>
              </a:rPr>
              <a:t>survival of the fittest</a:t>
            </a:r>
            <a:r>
              <a:rPr lang="en-US" altLang="en-US" sz="2800" dirty="0">
                <a:solidFill>
                  <a:srgbClr val="000000"/>
                </a:solidFill>
                <a:latin typeface="Cambria" pitchFamily="18" charset="0"/>
              </a:rPr>
              <a:t>" process for many generations and you’ll evolve a much more capable </a:t>
            </a:r>
            <a:r>
              <a:rPr lang="en-US" altLang="en-US" sz="2800" dirty="0" err="1">
                <a:solidFill>
                  <a:srgbClr val="000000"/>
                </a:solidFill>
                <a:latin typeface="Cambria" pitchFamily="18" charset="0"/>
              </a:rPr>
              <a:t>Picobot</a:t>
            </a:r>
            <a:r>
              <a:rPr lang="en-US" altLang="en-US" sz="2800" dirty="0">
                <a:solidFill>
                  <a:srgbClr val="000000"/>
                </a:solidFill>
                <a:latin typeface="Cambria" pitchFamily="18" charset="0"/>
              </a:rPr>
              <a:t> program!</a:t>
            </a:r>
            <a:endParaRPr lang="en-US" altLang="en-US" sz="2800" dirty="0">
              <a:solidFill>
                <a:srgbClr val="000AF9"/>
              </a:solidFill>
            </a:endParaRPr>
          </a:p>
        </p:txBody>
      </p:sp>
      <p:sp>
        <p:nvSpPr>
          <p:cNvPr id="4" name="Title 3">
            <a:extLst>
              <a:ext uri="{FF2B5EF4-FFF2-40B4-BE49-F238E27FC236}">
                <a16:creationId xmlns:a16="http://schemas.microsoft.com/office/drawing/2014/main" id="{07745EBC-2B00-4474-9A62-1DB19FE6E739}"/>
              </a:ext>
            </a:extLst>
          </p:cNvPr>
          <p:cNvSpPr>
            <a:spLocks noGrp="1"/>
          </p:cNvSpPr>
          <p:nvPr>
            <p:ph type="title"/>
          </p:nvPr>
        </p:nvSpPr>
        <p:spPr/>
        <p:txBody>
          <a:bodyPr/>
          <a:lstStyle/>
          <a:p>
            <a:r>
              <a:rPr lang="en-US" dirty="0"/>
              <a:t>Lather, Rinse, Repeat</a:t>
            </a:r>
          </a:p>
        </p:txBody>
      </p:sp>
    </p:spTree>
    <p:extLst>
      <p:ext uri="{BB962C8B-B14F-4D97-AF65-F5344CB8AC3E}">
        <p14:creationId xmlns:p14="http://schemas.microsoft.com/office/powerpoint/2010/main" val="2879828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2" descr="picobot"/>
          <p:cNvPicPr>
            <a:picLocks noChangeAspect="1" noChangeArrowheads="1"/>
          </p:cNvPicPr>
          <p:nvPr/>
        </p:nvPicPr>
        <p:blipFill rotWithShape="1">
          <a:blip r:embed="rId3">
            <a:extLst>
              <a:ext uri="{28A0092B-C50C-407E-A947-70E740481C1C}">
                <a14:useLocalDpi xmlns:a14="http://schemas.microsoft.com/office/drawing/2010/main" val="0"/>
              </a:ext>
            </a:extLst>
          </a:blip>
          <a:srcRect l="46741" r="1554"/>
          <a:stretch/>
        </p:blipFill>
        <p:spPr bwMode="auto">
          <a:xfrm>
            <a:off x="4906688" y="2209800"/>
            <a:ext cx="3469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2" descr="picobot-picoplot"/>
          <p:cNvPicPr>
            <a:picLocks noChangeAspect="1" noChangeArrowheads="1"/>
          </p:cNvPicPr>
          <p:nvPr/>
        </p:nvPicPr>
        <p:blipFill>
          <a:blip r:embed="rId4">
            <a:extLst>
              <a:ext uri="{28A0092B-C50C-407E-A947-70E740481C1C}">
                <a14:useLocalDpi xmlns:a14="http://schemas.microsoft.com/office/drawing/2010/main" val="0"/>
              </a:ext>
            </a:extLst>
          </a:blip>
          <a:srcRect l="12375" t="6291" r="13834" b="4834"/>
          <a:stretch>
            <a:fillRect/>
          </a:stretch>
        </p:blipFill>
        <p:spPr bwMode="auto">
          <a:xfrm>
            <a:off x="381000" y="3116597"/>
            <a:ext cx="3090771" cy="34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304800" y="1771471"/>
            <a:ext cx="41683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ts val="0"/>
              </a:spcBef>
            </a:pPr>
            <a:r>
              <a:rPr lang="en-US" altLang="en-US" dirty="0">
                <a:solidFill>
                  <a:srgbClr val="000000"/>
                </a:solidFill>
                <a:latin typeface="Cambria" panose="02040503050406030204" pitchFamily="18" charset="0"/>
                <a:cs typeface="Arial" pitchFamily="34" charset="0"/>
              </a:rPr>
              <a:t> Choice of graphical packages </a:t>
            </a:r>
          </a:p>
          <a:p>
            <a:pPr marL="800100" lvl="1" indent="-342900" algn="l" eaLnBrk="1" hangingPunct="1">
              <a:spcBef>
                <a:spcPts val="0"/>
              </a:spcBef>
              <a:buFont typeface="Arial" panose="020B0604020202020204" pitchFamily="34" charset="0"/>
              <a:buChar char="•"/>
            </a:pPr>
            <a:r>
              <a:rPr lang="en-US" altLang="en-US" dirty="0">
                <a:solidFill>
                  <a:srgbClr val="000000"/>
                </a:solidFill>
                <a:latin typeface="Cambria" panose="02040503050406030204" pitchFamily="18" charset="0"/>
                <a:cs typeface="Arial" pitchFamily="34" charset="0"/>
              </a:rPr>
              <a:t>2d: </a:t>
            </a:r>
            <a:r>
              <a:rPr lang="en-US" altLang="en-US" dirty="0" err="1">
                <a:solidFill>
                  <a:srgbClr val="000000"/>
                </a:solidFill>
                <a:latin typeface="Cambria" panose="02040503050406030204" pitchFamily="18" charset="0"/>
                <a:cs typeface="Arial" pitchFamily="34" charset="0"/>
              </a:rPr>
              <a:t>pyglet</a:t>
            </a:r>
            <a:r>
              <a:rPr lang="en-US" altLang="en-US" dirty="0">
                <a:solidFill>
                  <a:srgbClr val="000000"/>
                </a:solidFill>
                <a:latin typeface="Cambria" panose="02040503050406030204" pitchFamily="18" charset="0"/>
                <a:cs typeface="Arial" pitchFamily="34" charset="0"/>
              </a:rPr>
              <a:t> from Life</a:t>
            </a:r>
          </a:p>
          <a:p>
            <a:pPr marL="800100" lvl="1" indent="-342900" algn="l" eaLnBrk="1" hangingPunct="1">
              <a:spcBef>
                <a:spcPts val="0"/>
              </a:spcBef>
              <a:buFont typeface="Arial" panose="020B0604020202020204" pitchFamily="34" charset="0"/>
              <a:buChar char="•"/>
            </a:pPr>
            <a:r>
              <a:rPr lang="en-US" altLang="en-US" dirty="0">
                <a:solidFill>
                  <a:srgbClr val="000000"/>
                </a:solidFill>
                <a:latin typeface="Cambria" panose="02040503050406030204" pitchFamily="18" charset="0"/>
                <a:cs typeface="Arial" pitchFamily="34" charset="0"/>
              </a:rPr>
              <a:t>3d: </a:t>
            </a:r>
            <a:r>
              <a:rPr lang="en-US" altLang="en-US" dirty="0" err="1">
                <a:solidFill>
                  <a:srgbClr val="000000"/>
                </a:solidFill>
                <a:latin typeface="Cambria" panose="02040503050406030204" pitchFamily="18" charset="0"/>
                <a:cs typeface="Arial" pitchFamily="34" charset="0"/>
              </a:rPr>
              <a:t>VPython</a:t>
            </a:r>
            <a:endParaRPr lang="en-US" altLang="en-US" dirty="0">
              <a:solidFill>
                <a:srgbClr val="000000"/>
              </a:solidFill>
              <a:latin typeface="Cambria" panose="02040503050406030204" pitchFamily="18" charset="0"/>
              <a:cs typeface="Arial" pitchFamily="34" charset="0"/>
            </a:endParaRPr>
          </a:p>
        </p:txBody>
      </p:sp>
      <p:sp>
        <p:nvSpPr>
          <p:cNvPr id="53253" name="Text Box 8"/>
          <p:cNvSpPr txBox="1">
            <a:spLocks noChangeArrowheads="1"/>
          </p:cNvSpPr>
          <p:nvPr/>
        </p:nvSpPr>
        <p:spPr bwMode="auto">
          <a:xfrm rot="20934598">
            <a:off x="932139" y="5622339"/>
            <a:ext cx="1566862" cy="336550"/>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solidFill>
                  <a:srgbClr val="000000"/>
                </a:solidFill>
                <a:latin typeface="Cambria" panose="02040503050406030204" pitchFamily="18" charset="0"/>
              </a:rPr>
              <a:t>2d version…</a:t>
            </a:r>
          </a:p>
        </p:txBody>
      </p:sp>
      <p:pic>
        <p:nvPicPr>
          <p:cNvPr id="23" name="Picture 19"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300" y="1905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1"/>
          <p:cNvSpPr>
            <a:spLocks noChangeArrowheads="1"/>
          </p:cNvSpPr>
          <p:nvPr/>
        </p:nvSpPr>
        <p:spPr bwMode="auto">
          <a:xfrm>
            <a:off x="7467600" y="1752600"/>
            <a:ext cx="1447800" cy="515938"/>
          </a:xfrm>
          <a:prstGeom prst="wedgeRectCallout">
            <a:avLst>
              <a:gd name="adj1" fmla="val -52069"/>
              <a:gd name="adj2" fmla="val 105504"/>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500" dirty="0">
                <a:solidFill>
                  <a:srgbClr val="000000"/>
                </a:solidFill>
                <a:latin typeface="Comic Sans MS" pitchFamily="66" charset="0"/>
              </a:rPr>
              <a:t>Mine's going to be in 5d!</a:t>
            </a:r>
          </a:p>
        </p:txBody>
      </p:sp>
      <p:sp>
        <p:nvSpPr>
          <p:cNvPr id="27" name="Text Box 8"/>
          <p:cNvSpPr txBox="1">
            <a:spLocks noChangeArrowheads="1"/>
          </p:cNvSpPr>
          <p:nvPr/>
        </p:nvSpPr>
        <p:spPr bwMode="auto">
          <a:xfrm rot="20934598">
            <a:off x="5056620" y="2666391"/>
            <a:ext cx="922558" cy="336550"/>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solidFill>
                  <a:srgbClr val="000000"/>
                </a:solidFill>
                <a:latin typeface="Cambria" panose="02040503050406030204" pitchFamily="18" charset="0"/>
              </a:rPr>
              <a:t>or 3d …</a:t>
            </a:r>
          </a:p>
        </p:txBody>
      </p:sp>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42180" t="31848" r="42751" b="37027"/>
          <a:stretch/>
        </p:blipFill>
        <p:spPr>
          <a:xfrm>
            <a:off x="6954123" y="5703195"/>
            <a:ext cx="690561" cy="908659"/>
          </a:xfrm>
          <a:prstGeom prst="rect">
            <a:avLst/>
          </a:prstGeom>
          <a:ln>
            <a:solidFill>
              <a:schemeClr val="bg1"/>
            </a:solidFill>
          </a:ln>
        </p:spPr>
      </p:pic>
      <p:grpSp>
        <p:nvGrpSpPr>
          <p:cNvPr id="12" name="Group 13"/>
          <p:cNvGrpSpPr>
            <a:grpSpLocks/>
          </p:cNvGrpSpPr>
          <p:nvPr/>
        </p:nvGrpSpPr>
        <p:grpSpPr bwMode="auto">
          <a:xfrm>
            <a:off x="3909760" y="5867400"/>
            <a:ext cx="716698" cy="748634"/>
            <a:chOff x="2928" y="1051"/>
            <a:chExt cx="840" cy="957"/>
          </a:xfrm>
        </p:grpSpPr>
        <p:sp>
          <p:nvSpPr>
            <p:cNvPr id="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9"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 name="AutoShape 20"/>
          <p:cNvSpPr>
            <a:spLocks noChangeArrowheads="1"/>
          </p:cNvSpPr>
          <p:nvPr/>
        </p:nvSpPr>
        <p:spPr bwMode="auto">
          <a:xfrm>
            <a:off x="2631119" y="4792632"/>
            <a:ext cx="1446391" cy="841756"/>
          </a:xfrm>
          <a:prstGeom prst="wedgeRectCallout">
            <a:avLst>
              <a:gd name="adj1" fmla="val 39929"/>
              <a:gd name="adj2" fmla="val 106298"/>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dirty="0">
                <a:solidFill>
                  <a:srgbClr val="000000"/>
                </a:solidFill>
                <a:latin typeface="Calibri" panose="020F0502020204030204" pitchFamily="34" charset="0"/>
              </a:rPr>
              <a:t>2d should be enough for anybody</a:t>
            </a:r>
          </a:p>
        </p:txBody>
      </p:sp>
      <p:sp>
        <p:nvSpPr>
          <p:cNvPr id="24" name="AutoShape 20"/>
          <p:cNvSpPr>
            <a:spLocks noChangeArrowheads="1"/>
          </p:cNvSpPr>
          <p:nvPr/>
        </p:nvSpPr>
        <p:spPr bwMode="auto">
          <a:xfrm>
            <a:off x="5158300" y="5420324"/>
            <a:ext cx="1481383" cy="1120612"/>
          </a:xfrm>
          <a:prstGeom prst="wedgeRectCallout">
            <a:avLst>
              <a:gd name="adj1" fmla="val 74198"/>
              <a:gd name="adj2" fmla="val 28483"/>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dirty="0">
                <a:solidFill>
                  <a:srgbClr val="000000"/>
                </a:solidFill>
                <a:latin typeface="Calibri" panose="020F0502020204030204" pitchFamily="34" charset="0"/>
              </a:rPr>
              <a:t>What? All the best stuff is 3d! Think coffee, </a:t>
            </a:r>
            <a:r>
              <a:rPr lang="en-US" altLang="en-US" sz="1600" dirty="0" err="1">
                <a:solidFill>
                  <a:srgbClr val="000000"/>
                </a:solidFill>
                <a:latin typeface="Calibri" panose="020F0502020204030204" pitchFamily="34" charset="0"/>
              </a:rPr>
              <a:t>poptarts</a:t>
            </a:r>
            <a:r>
              <a:rPr lang="en-US" altLang="en-US" sz="1600" dirty="0">
                <a:solidFill>
                  <a:srgbClr val="000000"/>
                </a:solidFill>
                <a:latin typeface="Calibri" panose="020F0502020204030204" pitchFamily="34" charset="0"/>
              </a:rPr>
              <a:t>, etc. </a:t>
            </a:r>
          </a:p>
        </p:txBody>
      </p:sp>
      <p:sp>
        <p:nvSpPr>
          <p:cNvPr id="2" name="Title 1">
            <a:extLst>
              <a:ext uri="{FF2B5EF4-FFF2-40B4-BE49-F238E27FC236}">
                <a16:creationId xmlns:a16="http://schemas.microsoft.com/office/drawing/2014/main" id="{7E599F53-CBEC-4F6F-8461-07E1E65EBF70}"/>
              </a:ext>
            </a:extLst>
          </p:cNvPr>
          <p:cNvSpPr>
            <a:spLocks noGrp="1"/>
          </p:cNvSpPr>
          <p:nvPr>
            <p:ph type="title"/>
          </p:nvPr>
        </p:nvSpPr>
        <p:spPr/>
        <p:txBody>
          <a:bodyPr/>
          <a:lstStyle/>
          <a:p>
            <a:r>
              <a:rPr lang="en-US" i="1" dirty="0"/>
              <a:t>Extra:</a:t>
            </a:r>
            <a:r>
              <a:rPr lang="en-US" dirty="0"/>
              <a:t> </a:t>
            </a:r>
            <a:r>
              <a:rPr lang="en-US" dirty="0" err="1"/>
              <a:t>Picobot</a:t>
            </a:r>
            <a:r>
              <a:rPr lang="en-US" dirty="0"/>
              <a:t> Graphics</a:t>
            </a:r>
            <a:endParaRPr lang="en-US" i="1" dirty="0"/>
          </a:p>
        </p:txBody>
      </p:sp>
    </p:spTree>
    <p:extLst>
      <p:ext uri="{BB962C8B-B14F-4D97-AF65-F5344CB8AC3E}">
        <p14:creationId xmlns:p14="http://schemas.microsoft.com/office/powerpoint/2010/main" val="962832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6" descr="pool"/>
          <p:cNvPicPr>
            <a:picLocks noChangeAspect="1" noChangeArrowheads="1"/>
          </p:cNvPicPr>
          <p:nvPr/>
        </p:nvPicPr>
        <p:blipFill>
          <a:blip r:embed="rId3">
            <a:extLst>
              <a:ext uri="{28A0092B-C50C-407E-A947-70E740481C1C}">
                <a14:useLocalDpi xmlns:a14="http://schemas.microsoft.com/office/drawing/2010/main" val="0"/>
              </a:ext>
            </a:extLst>
          </a:blip>
          <a:srcRect b="10674"/>
          <a:stretch>
            <a:fillRect/>
          </a:stretch>
        </p:blipFill>
        <p:spPr bwMode="auto">
          <a:xfrm>
            <a:off x="313574" y="450098"/>
            <a:ext cx="36290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7"/>
          <p:cNvGrpSpPr>
            <a:grpSpLocks/>
          </p:cNvGrpSpPr>
          <p:nvPr/>
        </p:nvGrpSpPr>
        <p:grpSpPr bwMode="auto">
          <a:xfrm>
            <a:off x="10271" y="2817115"/>
            <a:ext cx="606606" cy="733813"/>
            <a:chOff x="2928" y="1051"/>
            <a:chExt cx="840" cy="957"/>
          </a:xfrm>
        </p:grpSpPr>
        <p:sp>
          <p:nvSpPr>
            <p:cNvPr id="20495" name="Freeform 8"/>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496"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7"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8"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9"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0"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1"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2"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3"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4"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05"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06"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07"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485" name="Text Box 24"/>
          <p:cNvSpPr txBox="1">
            <a:spLocks noChangeArrowheads="1"/>
          </p:cNvSpPr>
          <p:nvPr/>
        </p:nvSpPr>
        <p:spPr bwMode="auto">
          <a:xfrm>
            <a:off x="718386" y="152400"/>
            <a:ext cx="2819400" cy="739775"/>
          </a:xfrm>
          <a:prstGeom prst="rect">
            <a:avLst/>
          </a:prstGeom>
          <a:solidFill>
            <a:srgbClr val="CCFFCC"/>
          </a:solid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latin typeface="Cambria" panose="02040503050406030204" pitchFamily="18" charset="0"/>
              </a:rPr>
              <a:t>3d graphics-based game using </a:t>
            </a:r>
            <a:r>
              <a:rPr lang="en-US" altLang="en-US" sz="2100" dirty="0" err="1">
                <a:latin typeface="Cambria" panose="02040503050406030204" pitchFamily="18" charset="0"/>
              </a:rPr>
              <a:t>VPython</a:t>
            </a:r>
            <a:endParaRPr lang="en-US" altLang="en-US" sz="2100" dirty="0">
              <a:latin typeface="Cambria" panose="02040503050406030204" pitchFamily="18" charset="0"/>
            </a:endParaRPr>
          </a:p>
        </p:txBody>
      </p:sp>
      <p:sp>
        <p:nvSpPr>
          <p:cNvPr id="20486" name="Text Box 26"/>
          <p:cNvSpPr txBox="1">
            <a:spLocks noChangeArrowheads="1"/>
          </p:cNvSpPr>
          <p:nvPr/>
        </p:nvSpPr>
        <p:spPr bwMode="auto">
          <a:xfrm>
            <a:off x="4876800" y="84179"/>
            <a:ext cx="39417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a:latin typeface="Cambria" panose="02040503050406030204" pitchFamily="18" charset="0"/>
              </a:rPr>
              <a:t>(</a:t>
            </a:r>
            <a:r>
              <a:rPr lang="en-US" altLang="en-US" sz="4200" dirty="0" err="1">
                <a:latin typeface="Cambria" panose="02040503050406030204" pitchFamily="18" charset="0"/>
              </a:rPr>
              <a:t>vPool</a:t>
            </a:r>
            <a:r>
              <a:rPr lang="en-US" altLang="en-US" sz="4200" dirty="0">
                <a:latin typeface="Cambria" panose="02040503050406030204" pitchFamily="18" charset="0"/>
              </a:rPr>
              <a:t>)</a:t>
            </a:r>
          </a:p>
        </p:txBody>
      </p:sp>
      <p:sp>
        <p:nvSpPr>
          <p:cNvPr id="20487" name="TextBox 24"/>
          <p:cNvSpPr txBox="1">
            <a:spLocks noChangeArrowheads="1"/>
          </p:cNvSpPr>
          <p:nvPr/>
        </p:nvSpPr>
        <p:spPr bwMode="auto">
          <a:xfrm>
            <a:off x="76200" y="2438400"/>
            <a:ext cx="1308615" cy="323165"/>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omic Sans MS" panose="030F0702030302020204" pitchFamily="66" charset="0"/>
              </a:rPr>
              <a:t>Let's play!</a:t>
            </a:r>
          </a:p>
        </p:txBody>
      </p:sp>
      <p:sp>
        <p:nvSpPr>
          <p:cNvPr id="20488" name="TextBox 25"/>
          <p:cNvSpPr txBox="1">
            <a:spLocks noChangeArrowheads="1"/>
          </p:cNvSpPr>
          <p:nvPr/>
        </p:nvSpPr>
        <p:spPr bwMode="auto">
          <a:xfrm>
            <a:off x="2985669" y="1086439"/>
            <a:ext cx="1340853" cy="553998"/>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omic Sans MS" panose="030F0702030302020204" pitchFamily="66" charset="0"/>
              </a:rPr>
              <a:t>I'll take your cue...</a:t>
            </a:r>
          </a:p>
        </p:txBody>
      </p:sp>
      <p:sp>
        <p:nvSpPr>
          <p:cNvPr id="20489" name="Text Box 24"/>
          <p:cNvSpPr txBox="1">
            <a:spLocks noChangeArrowheads="1"/>
          </p:cNvSpPr>
          <p:nvPr/>
        </p:nvSpPr>
        <p:spPr bwMode="auto">
          <a:xfrm>
            <a:off x="914654" y="3505200"/>
            <a:ext cx="3276600" cy="400110"/>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latin typeface="Cambria" panose="02040503050406030204" pitchFamily="18" charset="0"/>
              </a:rPr>
              <a:t>A few constraints…</a:t>
            </a:r>
          </a:p>
        </p:txBody>
      </p:sp>
      <p:sp>
        <p:nvSpPr>
          <p:cNvPr id="20490" name="Text Box 24"/>
          <p:cNvSpPr txBox="1">
            <a:spLocks noChangeArrowheads="1"/>
          </p:cNvSpPr>
          <p:nvPr/>
        </p:nvSpPr>
        <p:spPr bwMode="auto">
          <a:xfrm>
            <a:off x="609126" y="4064790"/>
            <a:ext cx="4012948" cy="338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latin typeface="Cambria" panose="02040503050406030204" pitchFamily="18" charset="0"/>
              </a:rPr>
              <a:t>Need  </a:t>
            </a:r>
            <a:r>
              <a:rPr lang="en-US" altLang="en-US" sz="1600" dirty="0">
                <a:latin typeface="Cambria" panose="02040503050406030204" pitchFamily="18" charset="0"/>
                <a:sym typeface="Symbol"/>
              </a:rPr>
              <a:t></a:t>
            </a:r>
            <a:r>
              <a:rPr lang="en-US" altLang="en-US" sz="1600" dirty="0">
                <a:latin typeface="Cambria" panose="02040503050406030204" pitchFamily="18" charset="0"/>
              </a:rPr>
              <a:t>4 physically interacting objects</a:t>
            </a:r>
          </a:p>
        </p:txBody>
      </p:sp>
      <p:sp>
        <p:nvSpPr>
          <p:cNvPr id="20491" name="Text Box 24"/>
          <p:cNvSpPr txBox="1">
            <a:spLocks noChangeArrowheads="1"/>
          </p:cNvSpPr>
          <p:nvPr/>
        </p:nvSpPr>
        <p:spPr bwMode="auto">
          <a:xfrm>
            <a:off x="609125" y="4562824"/>
            <a:ext cx="4012948" cy="58477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latin typeface="Cambria" panose="02040503050406030204" pitchFamily="18" charset="0"/>
              </a:rPr>
              <a:t>Allow the user to direct 1+ objects, either by keyboard or mouse or both</a:t>
            </a:r>
          </a:p>
        </p:txBody>
      </p:sp>
      <p:sp>
        <p:nvSpPr>
          <p:cNvPr id="20492" name="Text Box 24"/>
          <p:cNvSpPr txBox="1">
            <a:spLocks noChangeArrowheads="1"/>
          </p:cNvSpPr>
          <p:nvPr/>
        </p:nvSpPr>
        <p:spPr bwMode="auto">
          <a:xfrm>
            <a:off x="609126" y="5307079"/>
            <a:ext cx="4012948" cy="338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latin typeface="Cambria" panose="02040503050406030204" pitchFamily="18" charset="0"/>
              </a:rPr>
              <a:t>Needs a game goal + be winnable!</a:t>
            </a:r>
          </a:p>
        </p:txBody>
      </p:sp>
      <p:sp>
        <p:nvSpPr>
          <p:cNvPr id="20493" name="Text Box 24"/>
          <p:cNvSpPr txBox="1">
            <a:spLocks noChangeArrowheads="1"/>
          </p:cNvSpPr>
          <p:nvPr/>
        </p:nvSpPr>
        <p:spPr bwMode="auto">
          <a:xfrm>
            <a:off x="4478922" y="2930605"/>
            <a:ext cx="45126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solidFill>
                  <a:srgbClr val="000AF9"/>
                </a:solidFill>
                <a:latin typeface="Calibri" pitchFamily="34" charset="0"/>
              </a:rPr>
              <a:t> </a:t>
            </a:r>
            <a:r>
              <a:rPr lang="en-US" altLang="en-US" sz="2100" i="1" dirty="0">
                <a:solidFill>
                  <a:srgbClr val="000AF9"/>
                </a:solidFill>
                <a:latin typeface="Calibri" pitchFamily="34" charset="0"/>
              </a:rPr>
              <a:t>… it's not really very constrained at all!</a:t>
            </a:r>
          </a:p>
        </p:txBody>
      </p:sp>
      <p:sp>
        <p:nvSpPr>
          <p:cNvPr id="28" name="Text Box 24"/>
          <p:cNvSpPr txBox="1">
            <a:spLocks noChangeArrowheads="1"/>
          </p:cNvSpPr>
          <p:nvPr/>
        </p:nvSpPr>
        <p:spPr bwMode="auto">
          <a:xfrm>
            <a:off x="609125" y="5805113"/>
            <a:ext cx="4012948"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latin typeface="Cambria" panose="02040503050406030204" pitchFamily="18" charset="0"/>
              </a:rPr>
              <a:t>Must detect </a:t>
            </a:r>
            <a:r>
              <a:rPr lang="en-US" altLang="en-US" sz="1600" b="1" u="sng" dirty="0">
                <a:latin typeface="Cambria" panose="02040503050406030204" pitchFamily="18" charset="0"/>
              </a:rPr>
              <a:t>some</a:t>
            </a:r>
            <a:r>
              <a:rPr lang="en-US" altLang="en-US" sz="1600" dirty="0">
                <a:latin typeface="Cambria" panose="02040503050406030204" pitchFamily="18" charset="0"/>
              </a:rPr>
              <a:t> "linear" and some "spherical" collisions, and implement their results on the motion of the objects</a:t>
            </a:r>
          </a:p>
        </p:txBody>
      </p:sp>
      <p:pic>
        <p:nvPicPr>
          <p:cNvPr id="20484" name="Picture 2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849" y="1335740"/>
            <a:ext cx="701206" cy="9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t="12198" r="20232"/>
          <a:stretch/>
        </p:blipFill>
        <p:spPr>
          <a:xfrm>
            <a:off x="5577984" y="3498930"/>
            <a:ext cx="2604752" cy="2987128"/>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4502" t="18626" r="37209" b="37027"/>
          <a:stretch/>
        </p:blipFill>
        <p:spPr>
          <a:xfrm>
            <a:off x="5124098" y="1143000"/>
            <a:ext cx="3389729" cy="1642916"/>
          </a:xfrm>
          <a:prstGeom prst="rect">
            <a:avLst/>
          </a:prstGeom>
        </p:spPr>
      </p:pic>
    </p:spTree>
    <p:extLst>
      <p:ext uri="{BB962C8B-B14F-4D97-AF65-F5344CB8AC3E}">
        <p14:creationId xmlns:p14="http://schemas.microsoft.com/office/powerpoint/2010/main" val="579049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4BDA-1847-4D08-8670-C2D65EC309BA}"/>
              </a:ext>
            </a:extLst>
          </p:cNvPr>
          <p:cNvSpPr>
            <a:spLocks noGrp="1"/>
          </p:cNvSpPr>
          <p:nvPr>
            <p:ph type="title"/>
          </p:nvPr>
        </p:nvSpPr>
        <p:spPr/>
        <p:txBody>
          <a:bodyPr/>
          <a:lstStyle/>
          <a:p>
            <a:r>
              <a:rPr lang="en-US" dirty="0"/>
              <a:t>The 3D Game Project</a:t>
            </a:r>
          </a:p>
        </p:txBody>
      </p:sp>
      <p:pic>
        <p:nvPicPr>
          <p:cNvPr id="3" name="Picture 21" descr="alien">
            <a:extLst>
              <a:ext uri="{FF2B5EF4-FFF2-40B4-BE49-F238E27FC236}">
                <a16:creationId xmlns:a16="http://schemas.microsoft.com/office/drawing/2014/main" id="{CB4430E6-483A-4613-A387-C8637FC39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545655"/>
            <a:ext cx="701206" cy="9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a:extLst>
              <a:ext uri="{FF2B5EF4-FFF2-40B4-BE49-F238E27FC236}">
                <a16:creationId xmlns:a16="http://schemas.microsoft.com/office/drawing/2014/main" id="{77BE2C85-FB98-467B-96D1-A1A3F7A348A1}"/>
              </a:ext>
            </a:extLst>
          </p:cNvPr>
          <p:cNvSpPr txBox="1">
            <a:spLocks noChangeArrowheads="1"/>
          </p:cNvSpPr>
          <p:nvPr/>
        </p:nvSpPr>
        <p:spPr bwMode="auto">
          <a:xfrm>
            <a:off x="653777" y="3743742"/>
            <a:ext cx="781159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lgn="l" eaLnBrk="1" hangingPunct="1">
              <a:spcBef>
                <a:spcPct val="50000"/>
              </a:spcBef>
              <a:buFont typeface="Arial" panose="020B0604020202020204" pitchFamily="34" charset="0"/>
              <a:buChar char="•"/>
            </a:pPr>
            <a:r>
              <a:rPr lang="en-US" altLang="en-US" b="1" i="1" dirty="0">
                <a:latin typeface="Cambria" panose="02040503050406030204" pitchFamily="18" charset="0"/>
              </a:rPr>
              <a:t>Linear collisions </a:t>
            </a:r>
            <a:r>
              <a:rPr lang="en-US" altLang="en-US" dirty="0">
                <a:latin typeface="Cambria" panose="02040503050406030204" pitchFamily="18" charset="0"/>
              </a:rPr>
              <a:t>should be somewhere </a:t>
            </a:r>
            <a:r>
              <a:rPr lang="en-US" altLang="en-US" sz="1800" dirty="0">
                <a:latin typeface="Cambria" panose="02040503050406030204" pitchFamily="18" charset="0"/>
              </a:rPr>
              <a:t>("walls")</a:t>
            </a:r>
          </a:p>
          <a:p>
            <a:pPr marL="342900" indent="-342900" algn="l" eaLnBrk="1" hangingPunct="1">
              <a:spcBef>
                <a:spcPct val="50000"/>
              </a:spcBef>
              <a:buFont typeface="Arial" panose="020B0604020202020204" pitchFamily="34" charset="0"/>
              <a:buChar char="•"/>
            </a:pPr>
            <a:r>
              <a:rPr lang="en-US" altLang="en-US" b="1" i="1" dirty="0">
                <a:latin typeface="Cambria" panose="02040503050406030204" pitchFamily="18" charset="0"/>
              </a:rPr>
              <a:t>Spherical collisions </a:t>
            </a:r>
            <a:r>
              <a:rPr lang="en-US" altLang="en-US" dirty="0">
                <a:latin typeface="Cambria" panose="02040503050406030204" pitchFamily="18" charset="0"/>
              </a:rPr>
              <a:t>should be somewhere </a:t>
            </a:r>
            <a:r>
              <a:rPr lang="en-US" altLang="en-US" sz="1800" dirty="0">
                <a:latin typeface="Cambria" panose="02040503050406030204" pitchFamily="18" charset="0"/>
              </a:rPr>
              <a:t>("points") </a:t>
            </a:r>
          </a:p>
          <a:p>
            <a:pPr marL="342900" indent="-342900" algn="l" eaLnBrk="1" hangingPunct="1">
              <a:spcBef>
                <a:spcPct val="50000"/>
              </a:spcBef>
              <a:buFont typeface="Arial" panose="020B0604020202020204" pitchFamily="34" charset="0"/>
              <a:buChar char="•"/>
            </a:pPr>
            <a:r>
              <a:rPr lang="en-US" altLang="en-US" dirty="0">
                <a:latin typeface="Cambria" panose="02040503050406030204" pitchFamily="18" charset="0"/>
              </a:rPr>
              <a:t>You need “pockets”—</a:t>
            </a:r>
            <a:r>
              <a:rPr lang="en-US" altLang="en-US" i="1" dirty="0">
                <a:latin typeface="Cambria" panose="02040503050406030204" pitchFamily="18" charset="0"/>
              </a:rPr>
              <a:t>or some other game objective</a:t>
            </a:r>
          </a:p>
          <a:p>
            <a:pPr marL="342900" indent="-342900" algn="l" eaLnBrk="1" hangingPunct="1">
              <a:spcBef>
                <a:spcPct val="50000"/>
              </a:spcBef>
              <a:buFont typeface="Arial" panose="020B0604020202020204" pitchFamily="34" charset="0"/>
              <a:buChar char="•"/>
            </a:pPr>
            <a:r>
              <a:rPr lang="en-US" altLang="en-US" dirty="0">
                <a:latin typeface="Cambria" panose="02040503050406030204" pitchFamily="18" charset="0"/>
              </a:rPr>
              <a:t>You need </a:t>
            </a:r>
            <a:r>
              <a:rPr lang="en-US" altLang="en-US" b="1" u="sng" dirty="0">
                <a:latin typeface="Cambria" panose="02040503050406030204" pitchFamily="18" charset="0"/>
              </a:rPr>
              <a:t>user control</a:t>
            </a:r>
            <a:r>
              <a:rPr lang="en-US" altLang="en-US" dirty="0">
                <a:latin typeface="Cambria" panose="02040503050406030204" pitchFamily="18" charset="0"/>
              </a:rPr>
              <a:t> of at least one object </a:t>
            </a:r>
            <a:r>
              <a:rPr lang="en-US" altLang="en-US" sz="1800" dirty="0">
                <a:latin typeface="Cambria" panose="02040503050406030204" pitchFamily="18" charset="0"/>
              </a:rPr>
              <a:t>(mouse or keyboard)</a:t>
            </a:r>
          </a:p>
        </p:txBody>
      </p:sp>
      <p:sp>
        <p:nvSpPr>
          <p:cNvPr id="5" name="Rectangle 25">
            <a:extLst>
              <a:ext uri="{FF2B5EF4-FFF2-40B4-BE49-F238E27FC236}">
                <a16:creationId xmlns:a16="http://schemas.microsoft.com/office/drawing/2014/main" id="{D721245A-15AF-4355-94C6-25B9B05D72BD}"/>
              </a:ext>
            </a:extLst>
          </p:cNvPr>
          <p:cNvSpPr>
            <a:spLocks noChangeArrowheads="1"/>
          </p:cNvSpPr>
          <p:nvPr/>
        </p:nvSpPr>
        <p:spPr bwMode="auto">
          <a:xfrm>
            <a:off x="868362" y="2057400"/>
            <a:ext cx="3581401" cy="1323439"/>
          </a:xfrm>
          <a:prstGeom prst="rect">
            <a:avLst/>
          </a:prstGeom>
          <a:solidFill>
            <a:srgbClr val="CCECFF"/>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000" dirty="0" err="1">
                <a:latin typeface="Calibri" panose="020F0502020204030204" pitchFamily="34" charset="0"/>
              </a:rPr>
              <a:t>VPython</a:t>
            </a:r>
            <a:r>
              <a:rPr lang="en-US" altLang="en-US" sz="2000" dirty="0">
                <a:latin typeface="Calibri" panose="020F0502020204030204" pitchFamily="34" charset="0"/>
              </a:rPr>
              <a:t> was designed to make 3D physics simulations simpler to program—as a result, the library itself is physics-free!</a:t>
            </a:r>
            <a:endParaRPr lang="en-US" altLang="en-US" sz="3600" dirty="0">
              <a:latin typeface="Calibri" panose="020F0502020204030204" pitchFamily="34" charset="0"/>
            </a:endParaRPr>
          </a:p>
        </p:txBody>
      </p:sp>
      <p:sp>
        <p:nvSpPr>
          <p:cNvPr id="6" name="TextBox 5">
            <a:extLst>
              <a:ext uri="{FF2B5EF4-FFF2-40B4-BE49-F238E27FC236}">
                <a16:creationId xmlns:a16="http://schemas.microsoft.com/office/drawing/2014/main" id="{DC0918F5-732D-4E95-886C-11500C800224}"/>
              </a:ext>
            </a:extLst>
          </p:cNvPr>
          <p:cNvSpPr txBox="1"/>
          <p:nvPr/>
        </p:nvSpPr>
        <p:spPr>
          <a:xfrm>
            <a:off x="4343400" y="2743200"/>
            <a:ext cx="3261813" cy="954107"/>
          </a:xfrm>
          <a:prstGeom prst="rect">
            <a:avLst/>
          </a:prstGeom>
          <a:noFill/>
        </p:spPr>
        <p:txBody>
          <a:bodyPr wrap="square" rtlCol="0">
            <a:spAutoFit/>
          </a:bodyPr>
          <a:lstStyle/>
          <a:p>
            <a:pPr algn="ctr"/>
            <a:r>
              <a:rPr lang="en-US" sz="2800" dirty="0">
                <a:solidFill>
                  <a:srgbClr val="000AF9"/>
                </a:solidFill>
                <a:latin typeface="Cambria" panose="02040503050406030204" pitchFamily="18" charset="0"/>
              </a:rPr>
              <a:t> </a:t>
            </a:r>
            <a:r>
              <a:rPr lang="en-US" sz="2800" dirty="0">
                <a:solidFill>
                  <a:srgbClr val="000AF9"/>
                </a:solidFill>
                <a:latin typeface="Cambria" panose="02040503050406030204" pitchFamily="18" charset="0"/>
                <a:sym typeface="Symbol"/>
              </a:rPr>
              <a:t></a:t>
            </a:r>
            <a:r>
              <a:rPr lang="en-US" sz="2800" dirty="0">
                <a:solidFill>
                  <a:srgbClr val="000AF9"/>
                </a:solidFill>
                <a:latin typeface="Cambria" panose="02040503050406030204" pitchFamily="18" charset="0"/>
              </a:rPr>
              <a:t> </a:t>
            </a:r>
            <a:r>
              <a:rPr lang="en-US" sz="2800" dirty="0" err="1">
                <a:solidFill>
                  <a:srgbClr val="000AF9"/>
                </a:solidFill>
                <a:latin typeface="Cambria" panose="02040503050406030204" pitchFamily="18" charset="0"/>
              </a:rPr>
              <a:t>Phunky</a:t>
            </a:r>
            <a:r>
              <a:rPr lang="en-US" sz="2800" dirty="0">
                <a:solidFill>
                  <a:srgbClr val="000AF9"/>
                </a:solidFill>
                <a:latin typeface="Cambria" panose="02040503050406030204" pitchFamily="18" charset="0"/>
              </a:rPr>
              <a:t> Physics is welcome!</a:t>
            </a:r>
          </a:p>
        </p:txBody>
      </p:sp>
      <p:sp>
        <p:nvSpPr>
          <p:cNvPr id="7" name="Speech Bubble: Rectangle 6">
            <a:extLst>
              <a:ext uri="{FF2B5EF4-FFF2-40B4-BE49-F238E27FC236}">
                <a16:creationId xmlns:a16="http://schemas.microsoft.com/office/drawing/2014/main" id="{97D7BA34-2E08-4D97-AA2E-93AB72E6B171}"/>
              </a:ext>
            </a:extLst>
          </p:cNvPr>
          <p:cNvSpPr/>
          <p:nvPr/>
        </p:nvSpPr>
        <p:spPr bwMode="auto">
          <a:xfrm>
            <a:off x="5974306" y="1740932"/>
            <a:ext cx="1874294" cy="804723"/>
          </a:xfrm>
          <a:prstGeom prst="wedgeRectCallout">
            <a:avLst>
              <a:gd name="adj1" fmla="val 47773"/>
              <a:gd name="adj2" fmla="val 820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Sounds like </a:t>
            </a:r>
            <a:r>
              <a:rPr kumimoji="0" lang="en-US" sz="2000" b="0" i="1" u="none" strike="noStrike" cap="none" normalizeH="0" baseline="0" dirty="0">
                <a:ln>
                  <a:noFill/>
                </a:ln>
                <a:solidFill>
                  <a:schemeClr val="tx1"/>
                </a:solidFill>
                <a:effectLst/>
                <a:latin typeface="Arial" charset="0"/>
                <a:ea typeface="ＭＳ Ｐゴシック" pitchFamily="-80" charset="-128"/>
              </a:rPr>
              <a:t>all </a:t>
            </a:r>
            <a:r>
              <a:rPr kumimoji="0" lang="en-US" sz="2000" b="0" u="none" strike="noStrike" cap="none" normalizeH="0" baseline="0" dirty="0">
                <a:ln>
                  <a:noFill/>
                </a:ln>
                <a:solidFill>
                  <a:schemeClr val="tx1"/>
                </a:solidFill>
                <a:effectLst/>
                <a:latin typeface="Arial" charset="0"/>
                <a:ea typeface="ＭＳ Ｐゴシック" pitchFamily="-80" charset="-128"/>
              </a:rPr>
              <a:t>physics to me!</a:t>
            </a:r>
            <a:endParaRPr kumimoji="0" lang="en-US" sz="2000" b="0" i="0" u="none" strike="noStrike" cap="none" normalizeH="0" baseline="0" dirty="0">
              <a:ln>
                <a:noFill/>
              </a:ln>
              <a:solidFill>
                <a:schemeClr val="tx1"/>
              </a:solidFill>
              <a:effectLst/>
              <a:latin typeface="Arial" charset="0"/>
              <a:ea typeface="ＭＳ Ｐゴシック" pitchFamily="-80" charset="-128"/>
            </a:endParaRPr>
          </a:p>
        </p:txBody>
      </p:sp>
    </p:spTree>
    <p:extLst>
      <p:ext uri="{BB962C8B-B14F-4D97-AF65-F5344CB8AC3E}">
        <p14:creationId xmlns:p14="http://schemas.microsoft.com/office/powerpoint/2010/main" val="725299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a:extLst>
              <a:ext uri="{28A0092B-C50C-407E-A947-70E740481C1C}">
                <a14:useLocalDpi xmlns:a14="http://schemas.microsoft.com/office/drawing/2010/main" val="0"/>
              </a:ext>
            </a:extLst>
          </a:blip>
          <a:srcRect b="14667"/>
          <a:stretch>
            <a:fillRect/>
          </a:stretch>
        </p:blipFill>
        <p:spPr bwMode="auto">
          <a:xfrm>
            <a:off x="838200" y="17526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ounded Rectangle 47"/>
          <p:cNvSpPr/>
          <p:nvPr/>
        </p:nvSpPr>
        <p:spPr>
          <a:xfrm>
            <a:off x="1600200" y="1828800"/>
            <a:ext cx="5867400" cy="457200"/>
          </a:xfrm>
          <a:prstGeom prst="roundRect">
            <a:avLst/>
          </a:prstGeom>
          <a:noFill/>
          <a:ln>
            <a:solidFill>
              <a:srgbClr val="AF1E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137EFD90-9501-4668-A68B-FF816BEB2273}"/>
              </a:ext>
            </a:extLst>
          </p:cNvPr>
          <p:cNvSpPr>
            <a:spLocks noGrp="1"/>
          </p:cNvSpPr>
          <p:nvPr>
            <p:ph type="title"/>
          </p:nvPr>
        </p:nvSpPr>
        <p:spPr/>
        <p:txBody>
          <a:bodyPr/>
          <a:lstStyle/>
          <a:p>
            <a:r>
              <a:rPr lang="en-US" dirty="0"/>
              <a:t>Collisions—Physics?</a:t>
            </a:r>
          </a:p>
        </p:txBody>
      </p:sp>
    </p:spTree>
    <p:extLst>
      <p:ext uri="{BB962C8B-B14F-4D97-AF65-F5344CB8AC3E}">
        <p14:creationId xmlns:p14="http://schemas.microsoft.com/office/powerpoint/2010/main" val="409307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56"/>
          <p:cNvSpPr txBox="1">
            <a:spLocks noChangeArrowheads="1"/>
          </p:cNvSpPr>
          <p:nvPr/>
        </p:nvSpPr>
        <p:spPr bwMode="auto">
          <a:xfrm>
            <a:off x="838200" y="2124670"/>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1800" b="1" i="1" dirty="0">
                <a:solidFill>
                  <a:srgbClr val="000000"/>
                </a:solidFill>
                <a:latin typeface="Cambria" pitchFamily="18" charset="0"/>
              </a:rPr>
              <a:t>At least some </a:t>
            </a:r>
            <a:r>
              <a:rPr lang="en-US" altLang="en-US" sz="1800" dirty="0">
                <a:solidFill>
                  <a:srgbClr val="000000"/>
                </a:solidFill>
                <a:latin typeface="Cambria" pitchFamily="18" charset="0"/>
              </a:rPr>
              <a:t>of the game needs to be about </a:t>
            </a:r>
            <a:r>
              <a:rPr lang="en-US" altLang="en-US" sz="1800" i="1" dirty="0">
                <a:solidFill>
                  <a:srgbClr val="000000"/>
                </a:solidFill>
                <a:latin typeface="Cambria" pitchFamily="18" charset="0"/>
              </a:rPr>
              <a:t>detecting collisions  </a:t>
            </a:r>
            <a:r>
              <a:rPr lang="en-US" altLang="en-US" sz="1800" dirty="0">
                <a:solidFill>
                  <a:srgbClr val="000000"/>
                </a:solidFill>
                <a:latin typeface="Cambria" pitchFamily="18" charset="0"/>
              </a:rPr>
              <a:t>and </a:t>
            </a:r>
            <a:r>
              <a:rPr lang="en-US" altLang="en-US" sz="1800" i="1" dirty="0">
                <a:solidFill>
                  <a:srgbClr val="000000"/>
                </a:solidFill>
                <a:latin typeface="Cambria" pitchFamily="18" charset="0"/>
              </a:rPr>
              <a:t>changing velocities</a:t>
            </a:r>
            <a:endParaRPr lang="en-US" altLang="en-US" sz="1800" dirty="0">
              <a:solidFill>
                <a:srgbClr val="000000"/>
              </a:solidFill>
              <a:latin typeface="Cambria" pitchFamily="18" charset="0"/>
            </a:endParaRPr>
          </a:p>
        </p:txBody>
      </p:sp>
      <p:cxnSp>
        <p:nvCxnSpPr>
          <p:cNvPr id="53253" name="Straight Connector 2"/>
          <p:cNvCxnSpPr>
            <a:cxnSpLocks noChangeShapeType="1"/>
          </p:cNvCxnSpPr>
          <p:nvPr/>
        </p:nvCxnSpPr>
        <p:spPr bwMode="auto">
          <a:xfrm>
            <a:off x="8371337" y="1981200"/>
            <a:ext cx="0" cy="2971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254" name="Rectangle 5"/>
          <p:cNvSpPr>
            <a:spLocks noChangeArrowheads="1"/>
          </p:cNvSpPr>
          <p:nvPr/>
        </p:nvSpPr>
        <p:spPr bwMode="auto">
          <a:xfrm>
            <a:off x="8001000" y="1563740"/>
            <a:ext cx="739305" cy="369332"/>
          </a:xfrm>
          <a:prstGeom prst="rect">
            <a:avLst/>
          </a:prstGeom>
          <a:solidFill>
            <a:srgbClr val="CCFFCC"/>
          </a:solidFill>
          <a:ln>
            <a:noFill/>
          </a:ln>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sz="1800" dirty="0">
                <a:solidFill>
                  <a:srgbClr val="000000"/>
                </a:solidFill>
                <a:latin typeface="Calibri" panose="020F0502020204030204" pitchFamily="34" charset="0"/>
              </a:rPr>
              <a:t>x = 10</a:t>
            </a:r>
          </a:p>
        </p:txBody>
      </p:sp>
      <p:sp>
        <p:nvSpPr>
          <p:cNvPr id="53255" name="Oval 6"/>
          <p:cNvSpPr>
            <a:spLocks noChangeArrowheads="1"/>
          </p:cNvSpPr>
          <p:nvPr/>
        </p:nvSpPr>
        <p:spPr bwMode="auto">
          <a:xfrm>
            <a:off x="7443014" y="3927879"/>
            <a:ext cx="180975" cy="179387"/>
          </a:xfrm>
          <a:prstGeom prst="ellipse">
            <a:avLst/>
          </a:prstGeom>
          <a:solidFill>
            <a:srgbClr val="C00000"/>
          </a:solidFill>
          <a:ln w="9525" algn="ctr">
            <a:solidFill>
              <a:srgbClr val="C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endParaRPr>
          </a:p>
        </p:txBody>
      </p:sp>
      <p:cxnSp>
        <p:nvCxnSpPr>
          <p:cNvPr id="53256" name="Straight Arrow Connector 8"/>
          <p:cNvCxnSpPr>
            <a:cxnSpLocks noChangeShapeType="1"/>
          </p:cNvCxnSpPr>
          <p:nvPr/>
        </p:nvCxnSpPr>
        <p:spPr bwMode="auto">
          <a:xfrm flipV="1">
            <a:off x="7647801" y="3599266"/>
            <a:ext cx="312738" cy="3127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257" name="Text Box 56"/>
          <p:cNvSpPr txBox="1">
            <a:spLocks noChangeArrowheads="1"/>
          </p:cNvSpPr>
          <p:nvPr/>
        </p:nvSpPr>
        <p:spPr bwMode="auto">
          <a:xfrm>
            <a:off x="6797675" y="5181600"/>
            <a:ext cx="2151869" cy="369888"/>
          </a:xfrm>
          <a:prstGeom prst="rect">
            <a:avLst/>
          </a:prstGeom>
          <a:solidFill>
            <a:srgbClr val="CCFFCC"/>
          </a:solid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0" hangingPunct="0">
              <a:spcBef>
                <a:spcPct val="50000"/>
              </a:spcBef>
            </a:pPr>
            <a:r>
              <a:rPr lang="en-US" altLang="en-US" sz="1800" dirty="0">
                <a:solidFill>
                  <a:srgbClr val="000000"/>
                </a:solidFill>
                <a:latin typeface="Cambria" pitchFamily="18" charset="0"/>
              </a:rPr>
              <a:t>Line ~ wall at x=10</a:t>
            </a:r>
          </a:p>
        </p:txBody>
      </p:sp>
      <p:sp>
        <p:nvSpPr>
          <p:cNvPr id="53258" name="Rectangle 10"/>
          <p:cNvSpPr>
            <a:spLocks noChangeArrowheads="1"/>
          </p:cNvSpPr>
          <p:nvPr/>
        </p:nvSpPr>
        <p:spPr bwMode="auto">
          <a:xfrm>
            <a:off x="6551844" y="5881688"/>
            <a:ext cx="1816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dirty="0">
                <a:solidFill>
                  <a:srgbClr val="000000"/>
                </a:solidFill>
                <a:latin typeface="Cambria" pitchFamily="18" charset="0"/>
              </a:rPr>
              <a:t>How to </a:t>
            </a:r>
            <a:r>
              <a:rPr lang="en-US" altLang="en-US" sz="1800" b="1" dirty="0">
                <a:solidFill>
                  <a:srgbClr val="000AF9"/>
                </a:solidFill>
                <a:latin typeface="Cambria" pitchFamily="18" charset="0"/>
              </a:rPr>
              <a:t>bounce</a:t>
            </a:r>
            <a:r>
              <a:rPr lang="en-US" altLang="en-US" sz="1800" dirty="0">
                <a:solidFill>
                  <a:srgbClr val="000000"/>
                </a:solidFill>
                <a:latin typeface="Cambria" pitchFamily="18" charset="0"/>
              </a:rPr>
              <a:t>?</a:t>
            </a:r>
          </a:p>
        </p:txBody>
      </p:sp>
      <p:sp>
        <p:nvSpPr>
          <p:cNvPr id="53259" name="Rectangle 14"/>
          <p:cNvSpPr>
            <a:spLocks noChangeArrowheads="1"/>
          </p:cNvSpPr>
          <p:nvPr/>
        </p:nvSpPr>
        <p:spPr bwMode="auto">
          <a:xfrm>
            <a:off x="6551844" y="6273800"/>
            <a:ext cx="1906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b="1" dirty="0">
                <a:solidFill>
                  <a:srgbClr val="009900"/>
                </a:solidFill>
                <a:latin typeface="Cambria" pitchFamily="18" charset="0"/>
              </a:rPr>
              <a:t>What else to do</a:t>
            </a:r>
            <a:r>
              <a:rPr lang="en-US" altLang="en-US" sz="1800" dirty="0">
                <a:solidFill>
                  <a:srgbClr val="000000"/>
                </a:solidFill>
                <a:latin typeface="Cambria" pitchFamily="18" charset="0"/>
              </a:rPr>
              <a:t>?</a:t>
            </a:r>
          </a:p>
        </p:txBody>
      </p:sp>
      <p:cxnSp>
        <p:nvCxnSpPr>
          <p:cNvPr id="13" name="Straight Connector 2"/>
          <p:cNvCxnSpPr>
            <a:cxnSpLocks noChangeShapeType="1"/>
          </p:cNvCxnSpPr>
          <p:nvPr/>
        </p:nvCxnSpPr>
        <p:spPr bwMode="auto">
          <a:xfrm flipV="1">
            <a:off x="5867045" y="2985294"/>
            <a:ext cx="0" cy="1281906"/>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5" name="Rectangle 4"/>
          <p:cNvSpPr/>
          <p:nvPr/>
        </p:nvSpPr>
        <p:spPr>
          <a:xfrm>
            <a:off x="5635618" y="2507718"/>
            <a:ext cx="460382" cy="461665"/>
          </a:xfrm>
          <a:prstGeom prst="rect">
            <a:avLst/>
          </a:prstGeom>
        </p:spPr>
        <p:txBody>
          <a:bodyPr wrap="none">
            <a:spAutoFit/>
          </a:bodyPr>
          <a:lstStyle/>
          <a:p>
            <a:r>
              <a:rPr lang="en-US" dirty="0">
                <a:solidFill>
                  <a:schemeClr val="bg1">
                    <a:lumMod val="65000"/>
                  </a:schemeClr>
                </a:solidFill>
                <a:latin typeface="Calibri" panose="020F0502020204030204" pitchFamily="34" charset="0"/>
              </a:rPr>
              <a:t>+z</a:t>
            </a:r>
            <a:endParaRPr lang="en-US" dirty="0">
              <a:solidFill>
                <a:schemeClr val="bg1">
                  <a:lumMod val="65000"/>
                </a:schemeClr>
              </a:solidFill>
            </a:endParaRPr>
          </a:p>
        </p:txBody>
      </p:sp>
      <p:cxnSp>
        <p:nvCxnSpPr>
          <p:cNvPr id="16" name="Straight Connector 2"/>
          <p:cNvCxnSpPr>
            <a:cxnSpLocks noChangeShapeType="1"/>
          </p:cNvCxnSpPr>
          <p:nvPr/>
        </p:nvCxnSpPr>
        <p:spPr bwMode="auto">
          <a:xfrm>
            <a:off x="5867045" y="4797875"/>
            <a:ext cx="1136204" cy="0"/>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18" name="Rectangle 17"/>
          <p:cNvSpPr/>
          <p:nvPr/>
        </p:nvSpPr>
        <p:spPr>
          <a:xfrm>
            <a:off x="7061898" y="4547850"/>
            <a:ext cx="471604" cy="461665"/>
          </a:xfrm>
          <a:prstGeom prst="rect">
            <a:avLst/>
          </a:prstGeom>
        </p:spPr>
        <p:txBody>
          <a:bodyPr wrap="none">
            <a:spAutoFit/>
          </a:bodyPr>
          <a:lstStyle/>
          <a:p>
            <a:r>
              <a:rPr lang="en-US" dirty="0">
                <a:solidFill>
                  <a:schemeClr val="bg1">
                    <a:lumMod val="65000"/>
                  </a:schemeClr>
                </a:solidFill>
                <a:latin typeface="Calibri" panose="020F0502020204030204" pitchFamily="34" charset="0"/>
              </a:rPr>
              <a:t>+x</a:t>
            </a:r>
            <a:endParaRPr lang="en-US" dirty="0">
              <a:solidFill>
                <a:schemeClr val="bg1">
                  <a:lumMod val="65000"/>
                </a:schemeClr>
              </a:solidFill>
            </a:endParaRPr>
          </a:p>
        </p:txBody>
      </p:sp>
      <p:sp>
        <p:nvSpPr>
          <p:cNvPr id="19" name="Right Arrow 18"/>
          <p:cNvSpPr/>
          <p:nvPr/>
        </p:nvSpPr>
        <p:spPr bwMode="auto">
          <a:xfrm>
            <a:off x="6070581" y="6304081"/>
            <a:ext cx="457200" cy="308769"/>
          </a:xfrm>
          <a:prstGeom prst="rightArrow">
            <a:avLst>
              <a:gd name="adj1" fmla="val 36436"/>
              <a:gd name="adj2" fmla="val 50000"/>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0" name="Right Arrow 19"/>
          <p:cNvSpPr/>
          <p:nvPr/>
        </p:nvSpPr>
        <p:spPr bwMode="auto">
          <a:xfrm>
            <a:off x="6070581" y="5911969"/>
            <a:ext cx="457200" cy="308769"/>
          </a:xfrm>
          <a:prstGeom prst="rightArrow">
            <a:avLst>
              <a:gd name="adj1" fmla="val 36436"/>
              <a:gd name="adj2" fmla="val 50000"/>
            </a:avLst>
          </a:prstGeom>
          <a:solidFill>
            <a:srgbClr val="000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685800" y="4640864"/>
            <a:ext cx="4495800" cy="45556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 name="Title 1">
            <a:extLst>
              <a:ext uri="{FF2B5EF4-FFF2-40B4-BE49-F238E27FC236}">
                <a16:creationId xmlns:a16="http://schemas.microsoft.com/office/drawing/2014/main" id="{A858E84A-C98C-49C1-B19E-68C67FDE7085}"/>
              </a:ext>
            </a:extLst>
          </p:cNvPr>
          <p:cNvSpPr>
            <a:spLocks noGrp="1"/>
          </p:cNvSpPr>
          <p:nvPr>
            <p:ph type="title"/>
          </p:nvPr>
        </p:nvSpPr>
        <p:spPr/>
        <p:txBody>
          <a:bodyPr/>
          <a:lstStyle/>
          <a:p>
            <a:r>
              <a:rPr lang="en-US" dirty="0"/>
              <a:t>Linear Collisions</a:t>
            </a:r>
          </a:p>
        </p:txBody>
      </p:sp>
      <p:sp>
        <p:nvSpPr>
          <p:cNvPr id="7" name="TextBox 6">
            <a:extLst>
              <a:ext uri="{FF2B5EF4-FFF2-40B4-BE49-F238E27FC236}">
                <a16:creationId xmlns:a16="http://schemas.microsoft.com/office/drawing/2014/main" id="{7A887B46-0E1C-400C-8D64-5BA03B2FFA8E}"/>
              </a:ext>
            </a:extLst>
          </p:cNvPr>
          <p:cNvSpPr txBox="1"/>
          <p:nvPr/>
        </p:nvSpPr>
        <p:spPr>
          <a:xfrm>
            <a:off x="584597" y="4366438"/>
            <a:ext cx="4977645" cy="2308324"/>
          </a:xfrm>
          <a:prstGeom prst="rect">
            <a:avLst/>
          </a:prstGeom>
          <a:noFill/>
        </p:spPr>
        <p:txBody>
          <a:bodyPr wrap="none" rtlCol="0">
            <a:spAutoFit/>
          </a:bodyPr>
          <a:lstStyle/>
          <a:p>
            <a:pPr algn="l">
              <a:spcBef>
                <a:spcPts val="0"/>
              </a:spcBef>
            </a:pPr>
            <a:r>
              <a:rPr lang="en-US" b="1" dirty="0" err="1">
                <a:latin typeface="Courier New" panose="02070309020205020404" pitchFamily="49" charset="0"/>
                <a:cs typeface="Courier New" panose="02070309020205020404" pitchFamily="49" charset="0"/>
              </a:rPr>
              <a:t>ball.vel</a:t>
            </a:r>
            <a:r>
              <a:rPr lang="en-US" b="1" dirty="0">
                <a:latin typeface="Courier New" panose="02070309020205020404" pitchFamily="49" charset="0"/>
                <a:cs typeface="Courier New" panose="02070309020205020404" pitchFamily="49" charset="0"/>
              </a:rPr>
              <a:t> = vector(1, 0, 1)</a:t>
            </a:r>
          </a:p>
          <a:p>
            <a:pPr algn="l">
              <a:spcBef>
                <a:spcPts val="0"/>
              </a:spcBef>
            </a:pPr>
            <a:r>
              <a:rPr lang="en-US" b="1" dirty="0">
                <a:solidFill>
                  <a:srgbClr val="FF9900"/>
                </a:solidFill>
                <a:latin typeface="Courier New" panose="02070309020205020404" pitchFamily="49" charset="0"/>
                <a:cs typeface="Courier New" panose="02070309020205020404" pitchFamily="49" charset="0"/>
              </a:rPr>
              <a:t>while</a:t>
            </a: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True</a:t>
            </a:r>
            <a:r>
              <a:rPr lang="en-US" b="1" dirty="0">
                <a:latin typeface="Courier New" panose="02070309020205020404" pitchFamily="49" charset="0"/>
                <a:cs typeface="Courier New" panose="02070309020205020404" pitchFamily="49" charset="0"/>
              </a:rPr>
              <a:t>:</a:t>
            </a:r>
          </a:p>
          <a:p>
            <a:pPr algn="l">
              <a:spcBef>
                <a:spcPts val="0"/>
              </a:spcBef>
            </a:pPr>
            <a:r>
              <a:rPr lang="en-US" b="1" dirty="0" err="1">
                <a:latin typeface="Courier New" panose="02070309020205020404" pitchFamily="49" charset="0"/>
                <a:cs typeface="Courier New" panose="02070309020205020404" pitchFamily="49" charset="0"/>
              </a:rPr>
              <a:t>ball.pos</a:t>
            </a:r>
            <a:r>
              <a:rPr lang="en-US" b="1" dirty="0">
                <a:latin typeface="Courier New" panose="02070309020205020404" pitchFamily="49" charset="0"/>
                <a:cs typeface="Courier New" panose="02070309020205020404" pitchFamily="49" charset="0"/>
              </a:rPr>
              <a:t> += dt * </a:t>
            </a:r>
            <a:r>
              <a:rPr lang="en-US" b="1" dirty="0" err="1">
                <a:latin typeface="Courier New" panose="02070309020205020404" pitchFamily="49" charset="0"/>
                <a:cs typeface="Courier New" panose="02070309020205020404" pitchFamily="49" charset="0"/>
              </a:rPr>
              <a:t>ball.vel</a:t>
            </a:r>
            <a:endParaRPr lang="en-US" b="1" dirty="0">
              <a:latin typeface="Courier New" panose="02070309020205020404" pitchFamily="49" charset="0"/>
              <a:cs typeface="Courier New" panose="02070309020205020404" pitchFamily="49" charset="0"/>
            </a:endParaRPr>
          </a:p>
          <a:p>
            <a:pPr algn="l">
              <a:spcBef>
                <a:spcPts val="0"/>
              </a:spcBef>
            </a:pPr>
            <a:r>
              <a:rPr lang="en-US" b="1" dirty="0">
                <a:solidFill>
                  <a:srgbClr val="FF990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ball.pos</a:t>
            </a:r>
            <a:r>
              <a:rPr lang="en-US" b="1" dirty="0">
                <a:latin typeface="Courier New" panose="02070309020205020404" pitchFamily="49" charset="0"/>
                <a:cs typeface="Courier New" panose="02070309020205020404" pitchFamily="49" charset="0"/>
              </a:rPr>
              <a:t> &gt; 10:</a:t>
            </a:r>
          </a:p>
          <a:p>
            <a:pPr algn="l">
              <a:spcBef>
                <a:spcPts val="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ball.vel.x</a:t>
            </a:r>
            <a:r>
              <a:rPr lang="en-US" b="1" dirty="0">
                <a:latin typeface="Courier New" panose="02070309020205020404" pitchFamily="49" charset="0"/>
                <a:cs typeface="Courier New" panose="02070309020205020404" pitchFamily="49" charset="0"/>
              </a:rPr>
              <a:t> = </a:t>
            </a:r>
          </a:p>
          <a:p>
            <a:pPr algn="l">
              <a:spcBef>
                <a:spcPts val="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ball.pos.x</a:t>
            </a:r>
            <a:r>
              <a:rPr lang="en-US" b="1" dirty="0">
                <a:latin typeface="Courier New" panose="02070309020205020404" pitchFamily="49" charset="0"/>
                <a:cs typeface="Courier New" panose="02070309020205020404" pitchFamily="49" charset="0"/>
              </a:rPr>
              <a:t> =</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AEEA97D7-2FD6-4446-89AE-43DFBB460C14}"/>
                  </a:ext>
                </a:extLst>
              </p14:cNvPr>
              <p14:cNvContentPartPr/>
              <p14:nvPr/>
            </p14:nvContentPartPr>
            <p14:xfrm>
              <a:off x="357120" y="5161320"/>
              <a:ext cx="4858200" cy="1473840"/>
            </p14:xfrm>
          </p:contentPart>
        </mc:Choice>
        <mc:Fallback>
          <p:pic>
            <p:nvPicPr>
              <p:cNvPr id="8" name="Ink 7">
                <a:extLst>
                  <a:ext uri="{FF2B5EF4-FFF2-40B4-BE49-F238E27FC236}">
                    <a16:creationId xmlns:a16="http://schemas.microsoft.com/office/drawing/2014/main" id="{AEEA97D7-2FD6-4446-89AE-43DFBB460C14}"/>
                  </a:ext>
                </a:extLst>
              </p:cNvPr>
              <p:cNvPicPr/>
              <p:nvPr/>
            </p:nvPicPr>
            <p:blipFill>
              <a:blip r:embed="rId4"/>
              <a:stretch>
                <a:fillRect/>
              </a:stretch>
            </p:blipFill>
            <p:spPr>
              <a:xfrm>
                <a:off x="347760" y="5151960"/>
                <a:ext cx="4876920" cy="1492560"/>
              </a:xfrm>
              <a:prstGeom prst="rect">
                <a:avLst/>
              </a:prstGeom>
            </p:spPr>
          </p:pic>
        </mc:Fallback>
      </mc:AlternateContent>
    </p:spTree>
    <p:extLst>
      <p:ext uri="{BB962C8B-B14F-4D97-AF65-F5344CB8AC3E}">
        <p14:creationId xmlns:p14="http://schemas.microsoft.com/office/powerpoint/2010/main" val="256778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E778-319E-4DBD-B382-E87D603864E2}"/>
              </a:ext>
            </a:extLst>
          </p:cNvPr>
          <p:cNvSpPr>
            <a:spLocks noGrp="1"/>
          </p:cNvSpPr>
          <p:nvPr>
            <p:ph type="title"/>
          </p:nvPr>
        </p:nvSpPr>
        <p:spPr/>
        <p:txBody>
          <a:bodyPr/>
          <a:lstStyle/>
          <a:p>
            <a:r>
              <a:rPr lang="en-US" dirty="0"/>
              <a:t>When?</a:t>
            </a:r>
          </a:p>
        </p:txBody>
      </p:sp>
      <p:grpSp>
        <p:nvGrpSpPr>
          <p:cNvPr id="4" name="Group 13">
            <a:extLst>
              <a:ext uri="{FF2B5EF4-FFF2-40B4-BE49-F238E27FC236}">
                <a16:creationId xmlns:a16="http://schemas.microsoft.com/office/drawing/2014/main" id="{7493A3B3-9C98-4721-BC04-79E8384C75B2}"/>
              </a:ext>
            </a:extLst>
          </p:cNvPr>
          <p:cNvGrpSpPr>
            <a:grpSpLocks/>
          </p:cNvGrpSpPr>
          <p:nvPr/>
        </p:nvGrpSpPr>
        <p:grpSpPr bwMode="auto">
          <a:xfrm>
            <a:off x="6992282" y="6216650"/>
            <a:ext cx="381000" cy="488950"/>
            <a:chOff x="2928" y="1051"/>
            <a:chExt cx="840" cy="957"/>
          </a:xfrm>
        </p:grpSpPr>
        <p:sp>
          <p:nvSpPr>
            <p:cNvPr id="5" name="Freeform 14">
              <a:extLst>
                <a:ext uri="{FF2B5EF4-FFF2-40B4-BE49-F238E27FC236}">
                  <a16:creationId xmlns:a16="http://schemas.microsoft.com/office/drawing/2014/main" id="{1DABB069-3644-4560-970E-CC2F5D1DB272}"/>
                </a:ext>
              </a:extLst>
            </p:cNvPr>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6" name="Oval 15">
              <a:extLst>
                <a:ext uri="{FF2B5EF4-FFF2-40B4-BE49-F238E27FC236}">
                  <a16:creationId xmlns:a16="http://schemas.microsoft.com/office/drawing/2014/main" id="{A202AAE4-55EA-42AD-AECC-E6E2EBEAE94B}"/>
                </a:ext>
              </a:extLst>
            </p:cNvPr>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7" name="Oval 16">
              <a:extLst>
                <a:ext uri="{FF2B5EF4-FFF2-40B4-BE49-F238E27FC236}">
                  <a16:creationId xmlns:a16="http://schemas.microsoft.com/office/drawing/2014/main" id="{462D8E19-85FB-4173-90DB-EEFE95D83A92}"/>
                </a:ext>
              </a:extLst>
            </p:cNvPr>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8" name="Oval 17">
              <a:extLst>
                <a:ext uri="{FF2B5EF4-FFF2-40B4-BE49-F238E27FC236}">
                  <a16:creationId xmlns:a16="http://schemas.microsoft.com/office/drawing/2014/main" id="{B0DAB4EE-FC2C-42E3-AF90-A899B85BECFC}"/>
                </a:ext>
              </a:extLst>
            </p:cNvPr>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9" name="Oval 18">
              <a:extLst>
                <a:ext uri="{FF2B5EF4-FFF2-40B4-BE49-F238E27FC236}">
                  <a16:creationId xmlns:a16="http://schemas.microsoft.com/office/drawing/2014/main" id="{91275488-4DBE-473D-B3B1-D7BF455D15F5}"/>
                </a:ext>
              </a:extLst>
            </p:cNvPr>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0" name="Oval 19">
              <a:extLst>
                <a:ext uri="{FF2B5EF4-FFF2-40B4-BE49-F238E27FC236}">
                  <a16:creationId xmlns:a16="http://schemas.microsoft.com/office/drawing/2014/main" id="{2E8C9993-A8D7-4A30-8EB9-2B10FB9020DD}"/>
                </a:ext>
              </a:extLst>
            </p:cNvPr>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1" name="Oval 20">
              <a:extLst>
                <a:ext uri="{FF2B5EF4-FFF2-40B4-BE49-F238E27FC236}">
                  <a16:creationId xmlns:a16="http://schemas.microsoft.com/office/drawing/2014/main" id="{AB2C864C-9E66-4C8D-AF46-72B8A726ADF4}"/>
                </a:ext>
              </a:extLst>
            </p:cNvPr>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2" name="Oval 21">
              <a:extLst>
                <a:ext uri="{FF2B5EF4-FFF2-40B4-BE49-F238E27FC236}">
                  <a16:creationId xmlns:a16="http://schemas.microsoft.com/office/drawing/2014/main" id="{F264B3F0-4ED1-44EA-AE96-62B9EA87425C}"/>
                </a:ext>
              </a:extLst>
            </p:cNvPr>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3" name="AutoShape 22">
              <a:extLst>
                <a:ext uri="{FF2B5EF4-FFF2-40B4-BE49-F238E27FC236}">
                  <a16:creationId xmlns:a16="http://schemas.microsoft.com/office/drawing/2014/main" id="{006E6557-BF5B-404F-97B0-0BE8C0C68F21}"/>
                </a:ext>
              </a:extLst>
            </p:cNvPr>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4" name="Freeform 23">
              <a:extLst>
                <a:ext uri="{FF2B5EF4-FFF2-40B4-BE49-F238E27FC236}">
                  <a16:creationId xmlns:a16="http://schemas.microsoft.com/office/drawing/2014/main" id="{D72C1CF4-137A-4646-8616-9EA7420BDDC7}"/>
                </a:ext>
              </a:extLst>
            </p:cNvPr>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5" name="Freeform 24">
              <a:extLst>
                <a:ext uri="{FF2B5EF4-FFF2-40B4-BE49-F238E27FC236}">
                  <a16:creationId xmlns:a16="http://schemas.microsoft.com/office/drawing/2014/main" id="{5B0F0F81-F7FF-497B-820D-E87C0F47B979}"/>
                </a:ext>
              </a:extLst>
            </p:cNvPr>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6" name="Freeform 25">
              <a:extLst>
                <a:ext uri="{FF2B5EF4-FFF2-40B4-BE49-F238E27FC236}">
                  <a16:creationId xmlns:a16="http://schemas.microsoft.com/office/drawing/2014/main" id="{907CCD1D-E5C7-4AD0-8877-6B371B2768CF}"/>
                </a:ext>
              </a:extLst>
            </p:cNvPr>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7" name="Freeform 26">
              <a:extLst>
                <a:ext uri="{FF2B5EF4-FFF2-40B4-BE49-F238E27FC236}">
                  <a16:creationId xmlns:a16="http://schemas.microsoft.com/office/drawing/2014/main" id="{5789533C-60C6-4BD6-8AD6-8F8BE21B0D04}"/>
                </a:ext>
              </a:extLst>
            </p:cNvPr>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pic>
        <p:nvPicPr>
          <p:cNvPr id="18" name="Picture 27" descr="alien">
            <a:extLst>
              <a:ext uri="{FF2B5EF4-FFF2-40B4-BE49-F238E27FC236}">
                <a16:creationId xmlns:a16="http://schemas.microsoft.com/office/drawing/2014/main" id="{C8BBD2A5-8FF9-43A2-BA0A-67C14D0B0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88874"/>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descr="milestone">
            <a:extLst>
              <a:ext uri="{FF2B5EF4-FFF2-40B4-BE49-F238E27FC236}">
                <a16:creationId xmlns:a16="http://schemas.microsoft.com/office/drawing/2014/main" id="{1B56C8C3-4023-419E-9CAE-B44B056DBB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040" y="5410200"/>
            <a:ext cx="1720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9">
            <a:extLst>
              <a:ext uri="{FF2B5EF4-FFF2-40B4-BE49-F238E27FC236}">
                <a16:creationId xmlns:a16="http://schemas.microsoft.com/office/drawing/2014/main" id="{46849154-C70A-4AF7-9044-ADD8136A3407}"/>
              </a:ext>
            </a:extLst>
          </p:cNvPr>
          <p:cNvSpPr>
            <a:spLocks noChangeArrowheads="1"/>
          </p:cNvSpPr>
          <p:nvPr/>
        </p:nvSpPr>
        <p:spPr bwMode="auto">
          <a:xfrm>
            <a:off x="1941513" y="5460274"/>
            <a:ext cx="1210653" cy="609600"/>
          </a:xfrm>
          <a:prstGeom prst="wedgeRectCallout">
            <a:avLst>
              <a:gd name="adj1" fmla="val -87824"/>
              <a:gd name="adj2" fmla="val 40625"/>
            </a:avLst>
          </a:prstGeom>
          <a:solidFill>
            <a:srgbClr val="FFEFD7"/>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Nice milestone!</a:t>
            </a:r>
          </a:p>
        </p:txBody>
      </p:sp>
      <p:sp>
        <p:nvSpPr>
          <p:cNvPr id="21" name="AutoShape 30">
            <a:extLst>
              <a:ext uri="{FF2B5EF4-FFF2-40B4-BE49-F238E27FC236}">
                <a16:creationId xmlns:a16="http://schemas.microsoft.com/office/drawing/2014/main" id="{A22E9B8C-53DA-4155-8F72-8581B0255C17}"/>
              </a:ext>
            </a:extLst>
          </p:cNvPr>
          <p:cNvSpPr>
            <a:spLocks noChangeArrowheads="1"/>
          </p:cNvSpPr>
          <p:nvPr/>
        </p:nvSpPr>
        <p:spPr bwMode="auto">
          <a:xfrm>
            <a:off x="5071952" y="5646738"/>
            <a:ext cx="1546225" cy="685800"/>
          </a:xfrm>
          <a:prstGeom prst="wedgeRectCallout">
            <a:avLst>
              <a:gd name="adj1" fmla="val 72060"/>
              <a:gd name="adj2" fmla="val 46528"/>
            </a:avLst>
          </a:prstGeom>
          <a:solidFill>
            <a:srgbClr val="CCEC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It's a kilometer stone, actually!</a:t>
            </a:r>
            <a:endParaRPr kumimoji="0" lang="en-US" alt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22" name="Rectangle 21">
            <a:extLst>
              <a:ext uri="{FF2B5EF4-FFF2-40B4-BE49-F238E27FC236}">
                <a16:creationId xmlns:a16="http://schemas.microsoft.com/office/drawing/2014/main" id="{317FC29E-F15B-4C7F-A960-2F26A85201E8}"/>
              </a:ext>
            </a:extLst>
          </p:cNvPr>
          <p:cNvSpPr/>
          <p:nvPr/>
        </p:nvSpPr>
        <p:spPr>
          <a:xfrm>
            <a:off x="719142" y="1676400"/>
            <a:ext cx="2862258" cy="646331"/>
          </a:xfrm>
          <a:prstGeom prst="rect">
            <a:avLst/>
          </a:prstGeom>
          <a:solidFill>
            <a:srgbClr val="CCECFF"/>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Monday </a:t>
            </a:r>
            <a:r>
              <a:rPr kumimoji="0" lang="en-US" altLang="ja-JP" sz="3600" b="0" i="0" u="none" strike="noStrike" kern="1200" cap="none" spc="0" normalizeH="0" baseline="0" dirty="0">
                <a:ln>
                  <a:noFill/>
                </a:ln>
                <a:solidFill>
                  <a:srgbClr val="000000"/>
                </a:solidFill>
                <a:effectLst/>
                <a:uLnTx/>
                <a:uFillTx/>
                <a:latin typeface="Cambria" panose="02040503050406030204" pitchFamily="18" charset="0"/>
                <a:ea typeface="MS PGothic" pitchFamily="34" charset="-128"/>
                <a:cs typeface="+mn-cs"/>
              </a:rPr>
              <a:t>12/</a:t>
            </a:r>
            <a:r>
              <a:rPr lang="en-US" altLang="ja-JP" sz="3600" noProof="0" dirty="0">
                <a:solidFill>
                  <a:srgbClr val="000000"/>
                </a:solidFill>
                <a:latin typeface="Cambria" panose="02040503050406030204" pitchFamily="18" charset="0"/>
              </a:rPr>
              <a:t>6</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
        <p:nvSpPr>
          <p:cNvPr id="23" name="Rectangle 22">
            <a:extLst>
              <a:ext uri="{FF2B5EF4-FFF2-40B4-BE49-F238E27FC236}">
                <a16:creationId xmlns:a16="http://schemas.microsoft.com/office/drawing/2014/main" id="{FAC641C4-D669-4155-8C4E-00CA0B3D6C54}"/>
              </a:ext>
            </a:extLst>
          </p:cNvPr>
          <p:cNvSpPr/>
          <p:nvPr/>
        </p:nvSpPr>
        <p:spPr>
          <a:xfrm>
            <a:off x="4976891" y="1676399"/>
            <a:ext cx="2795509" cy="646331"/>
          </a:xfrm>
          <a:prstGeom prst="rect">
            <a:avLst/>
          </a:prstGeom>
          <a:solidFill>
            <a:srgbClr val="FFEFD7"/>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Friday 12/10</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
        <p:nvSpPr>
          <p:cNvPr id="24" name="TextBox 23">
            <a:extLst>
              <a:ext uri="{FF2B5EF4-FFF2-40B4-BE49-F238E27FC236}">
                <a16:creationId xmlns:a16="http://schemas.microsoft.com/office/drawing/2014/main" id="{38FFBCD8-7663-4872-929F-E4938B763E48}"/>
              </a:ext>
            </a:extLst>
          </p:cNvPr>
          <p:cNvSpPr txBox="1"/>
          <p:nvPr/>
        </p:nvSpPr>
        <p:spPr>
          <a:xfrm>
            <a:off x="384803" y="2581126"/>
            <a:ext cx="3120397" cy="83099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"Milestone" </a:t>
            </a:r>
            <a:r>
              <a:rPr lang="en-US" dirty="0">
                <a:solidFill>
                  <a:srgbClr val="000000"/>
                </a:solidFill>
                <a:latin typeface="Cambria" panose="02040503050406030204" pitchFamily="18" charset="0"/>
              </a:rPr>
              <a:t>is</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part of </a:t>
            </a:r>
            <a:r>
              <a:rPr lang="en-US" dirty="0">
                <a:solidFill>
                  <a:srgbClr val="000000"/>
                </a:solidFill>
                <a:latin typeface="Cambria" panose="02040503050406030204" pitchFamily="18" charset="0"/>
                <a:ea typeface="MS PGothic" pitchFamily="34" charset="-128"/>
              </a:rPr>
              <a:t>homework</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12</a:t>
            </a:r>
          </a:p>
        </p:txBody>
      </p:sp>
      <p:sp>
        <p:nvSpPr>
          <p:cNvPr id="25" name="TextBox 24">
            <a:extLst>
              <a:ext uri="{FF2B5EF4-FFF2-40B4-BE49-F238E27FC236}">
                <a16:creationId xmlns:a16="http://schemas.microsoft.com/office/drawing/2014/main" id="{31DB8429-693C-47A0-B0A9-A620C9BA5CB1}"/>
              </a:ext>
            </a:extLst>
          </p:cNvPr>
          <p:cNvSpPr txBox="1"/>
          <p:nvPr/>
        </p:nvSpPr>
        <p:spPr>
          <a:xfrm>
            <a:off x="381000" y="3447871"/>
            <a:ext cx="3505200" cy="83099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Cambria" panose="02040503050406030204" pitchFamily="18" charset="0"/>
              </a:rPr>
              <a:t>P</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roject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-specific tasks to help with</a:t>
            </a:r>
            <a:r>
              <a:rPr kumimoji="0" lang="en-US" sz="2400" b="0" i="0" u="none" strike="noStrike" kern="1200" cap="none" spc="0" normalizeH="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progress...    </a:t>
            </a:r>
          </a:p>
        </p:txBody>
      </p:sp>
      <p:sp>
        <p:nvSpPr>
          <p:cNvPr id="26" name="TextBox 25">
            <a:extLst>
              <a:ext uri="{FF2B5EF4-FFF2-40B4-BE49-F238E27FC236}">
                <a16:creationId xmlns:a16="http://schemas.microsoft.com/office/drawing/2014/main" id="{BED70362-4B6B-4F41-A191-9A580C1CB20F}"/>
              </a:ext>
            </a:extLst>
          </p:cNvPr>
          <p:cNvSpPr txBox="1"/>
          <p:nvPr/>
        </p:nvSpPr>
        <p:spPr>
          <a:xfrm>
            <a:off x="4652003" y="2578894"/>
            <a:ext cx="3567938" cy="12003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Final project &amp; short reflection on how to run it and how it went.</a:t>
            </a:r>
          </a:p>
        </p:txBody>
      </p:sp>
      <p:sp>
        <p:nvSpPr>
          <p:cNvPr id="27" name="TextBox 26">
            <a:extLst>
              <a:ext uri="{FF2B5EF4-FFF2-40B4-BE49-F238E27FC236}">
                <a16:creationId xmlns:a16="http://schemas.microsoft.com/office/drawing/2014/main" id="{CE7D5117-2CDF-4AD9-8FA1-88A9D8A89822}"/>
              </a:ext>
            </a:extLst>
          </p:cNvPr>
          <p:cNvSpPr txBox="1"/>
          <p:nvPr/>
        </p:nvSpPr>
        <p:spPr>
          <a:xfrm>
            <a:off x="4648200" y="3810000"/>
            <a:ext cx="3810000"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Due at 11:00 PM</a:t>
            </a:r>
          </a:p>
        </p:txBody>
      </p:sp>
      <p:sp>
        <p:nvSpPr>
          <p:cNvPr id="29" name="TextBox 28">
            <a:extLst>
              <a:ext uri="{FF2B5EF4-FFF2-40B4-BE49-F238E27FC236}">
                <a16:creationId xmlns:a16="http://schemas.microsoft.com/office/drawing/2014/main" id="{B94C52BB-BF2E-4C14-9DE0-DDDD9052580A}"/>
              </a:ext>
            </a:extLst>
          </p:cNvPr>
          <p:cNvSpPr txBox="1"/>
          <p:nvPr/>
        </p:nvSpPr>
        <p:spPr>
          <a:xfrm>
            <a:off x="4648200" y="4338935"/>
            <a:ext cx="4267200"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Euros OK;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grutoring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tapers.</a:t>
            </a:r>
          </a:p>
        </p:txBody>
      </p:sp>
    </p:spTree>
    <p:extLst>
      <p:ext uri="{BB962C8B-B14F-4D97-AF65-F5344CB8AC3E}">
        <p14:creationId xmlns:p14="http://schemas.microsoft.com/office/powerpoint/2010/main" val="2984222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Oval 1"/>
          <p:cNvSpPr>
            <a:spLocks noChangeArrowheads="1"/>
          </p:cNvSpPr>
          <p:nvPr/>
        </p:nvSpPr>
        <p:spPr bwMode="auto">
          <a:xfrm>
            <a:off x="1420019" y="3804445"/>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325" name="Oval 12"/>
          <p:cNvSpPr>
            <a:spLocks noChangeArrowheads="1"/>
          </p:cNvSpPr>
          <p:nvPr/>
        </p:nvSpPr>
        <p:spPr bwMode="auto">
          <a:xfrm>
            <a:off x="1420019" y="2632291"/>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328" name="Rectangle 17"/>
          <p:cNvSpPr>
            <a:spLocks noChangeArrowheads="1"/>
          </p:cNvSpPr>
          <p:nvPr/>
        </p:nvSpPr>
        <p:spPr bwMode="auto">
          <a:xfrm>
            <a:off x="1220788" y="4607720"/>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20DFB"/>
                </a:solidFill>
                <a:effectLst/>
                <a:uLnTx/>
                <a:uFillTx/>
                <a:latin typeface="Cambria" pitchFamily="18" charset="0"/>
                <a:ea typeface="ＭＳ Ｐゴシック" pitchFamily="34" charset="-128"/>
                <a:cs typeface="+mn-cs"/>
              </a:rPr>
              <a:t>q</a:t>
            </a:r>
            <a:endParaRPr kumimoji="0" lang="en-US" altLang="en-US"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6329" name="Rectangle 19"/>
          <p:cNvSpPr>
            <a:spLocks noChangeArrowheads="1"/>
          </p:cNvSpPr>
          <p:nvPr/>
        </p:nvSpPr>
        <p:spPr bwMode="auto">
          <a:xfrm>
            <a:off x="2466974" y="3349841"/>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ambria" pitchFamily="18" charset="0"/>
                <a:ea typeface="ＭＳ Ｐゴシック" pitchFamily="34" charset="-128"/>
                <a:cs typeface="+mn-cs"/>
              </a:rPr>
              <a:t>r</a:t>
            </a:r>
            <a:endParaRPr kumimoji="0" lang="en-US" altLang="en-US" sz="2400"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
        <p:nvSpPr>
          <p:cNvPr id="56332" name="Rectangle 22"/>
          <p:cNvSpPr>
            <a:spLocks noChangeArrowheads="1"/>
          </p:cNvSpPr>
          <p:nvPr/>
        </p:nvSpPr>
        <p:spPr bwMode="auto">
          <a:xfrm>
            <a:off x="2063908" y="5307807"/>
            <a:ext cx="1373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20DFB"/>
                </a:solidFill>
                <a:effectLst/>
                <a:uLnTx/>
                <a:uFillTx/>
                <a:latin typeface="Cambria" pitchFamily="18" charset="0"/>
                <a:ea typeface="ＭＳ Ｐゴシック" pitchFamily="34" charset="-128"/>
                <a:cs typeface="+mn-cs"/>
              </a:rPr>
              <a:t>old </a:t>
            </a:r>
            <a:r>
              <a:rPr kumimoji="0" lang="en-US" altLang="en-US" sz="2400" b="1" i="0" u="none" strike="noStrike" kern="1200" cap="none" spc="0" normalizeH="0" baseline="0" noProof="0" dirty="0" err="1">
                <a:ln>
                  <a:noFill/>
                </a:ln>
                <a:solidFill>
                  <a:srgbClr val="120DFB"/>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cxnSp>
        <p:nvCxnSpPr>
          <p:cNvPr id="35" name="Straight Arrow Connector 13"/>
          <p:cNvCxnSpPr>
            <a:cxnSpLocks noChangeShapeType="1"/>
          </p:cNvCxnSpPr>
          <p:nvPr/>
        </p:nvCxnSpPr>
        <p:spPr bwMode="auto">
          <a:xfrm flipV="1">
            <a:off x="2003425" y="4406107"/>
            <a:ext cx="0" cy="1363663"/>
          </a:xfrm>
          <a:prstGeom prst="straightConnector1">
            <a:avLst/>
          </a:prstGeom>
          <a:noFill/>
          <a:ln w="38100" algn="ctr">
            <a:solidFill>
              <a:srgbClr val="120DFB"/>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7"/>
          <p:cNvCxnSpPr>
            <a:cxnSpLocks noChangeShapeType="1"/>
          </p:cNvCxnSpPr>
          <p:nvPr/>
        </p:nvCxnSpPr>
        <p:spPr bwMode="auto">
          <a:xfrm flipV="1">
            <a:off x="2003425" y="2147020"/>
            <a:ext cx="0" cy="106867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 name="Rectangle 19"/>
          <p:cNvSpPr>
            <a:spLocks noChangeArrowheads="1"/>
          </p:cNvSpPr>
          <p:nvPr/>
        </p:nvSpPr>
        <p:spPr bwMode="auto">
          <a:xfrm>
            <a:off x="2063908" y="1948159"/>
            <a:ext cx="144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FF0000"/>
                </a:solidFill>
                <a:latin typeface="Cambria" pitchFamily="18" charset="0"/>
              </a:rPr>
              <a:t>new </a:t>
            </a:r>
            <a:r>
              <a:rPr kumimoji="0" lang="en-US" altLang="en-US" sz="2400" b="1" i="0" u="none" strike="noStrike" kern="1200" cap="none" spc="0" normalizeH="0" baseline="0" noProof="0" dirty="0" err="1">
                <a:ln>
                  <a:noFill/>
                </a:ln>
                <a:solidFill>
                  <a:srgbClr val="FF0000"/>
                </a:solidFill>
                <a:effectLst/>
                <a:uLnTx/>
                <a:uFillTx/>
                <a:latin typeface="Cambria" pitchFamily="18" charset="0"/>
                <a:ea typeface="ＭＳ Ｐゴシック" pitchFamily="34" charset="-128"/>
                <a:cs typeface="+mn-cs"/>
              </a:rPr>
              <a:t>r.vel</a:t>
            </a:r>
            <a:endParaRPr kumimoji="0" lang="en-US" altLang="en-US" sz="2400"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
        <p:nvSpPr>
          <p:cNvPr id="43" name="Text Box 56"/>
          <p:cNvSpPr txBox="1">
            <a:spLocks noChangeArrowheads="1"/>
          </p:cNvSpPr>
          <p:nvPr/>
        </p:nvSpPr>
        <p:spPr bwMode="auto">
          <a:xfrm>
            <a:off x="4676774" y="3473440"/>
            <a:ext cx="385762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a:solidFill>
                  <a:srgbClr val="000000"/>
                </a:solidFill>
                <a:latin typeface="Cambria" pitchFamily="18" charset="0"/>
              </a:rPr>
              <a:t>How to do it:</a:t>
            </a: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Undo any overlap</a:t>
            </a: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Make</a:t>
            </a:r>
            <a:r>
              <a:rPr kumimoji="0" lang="en-US" altLang="en-US" sz="1800" b="1" i="0" u="none" strike="noStrike" kern="1200" cap="none" spc="0" normalizeH="0" baseline="0" noProof="0" dirty="0">
                <a:ln>
                  <a:noFill/>
                </a:ln>
                <a:solidFill>
                  <a:srgbClr val="FF0000"/>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err="1">
                <a:ln>
                  <a:noFill/>
                </a:ln>
                <a:solidFill>
                  <a:srgbClr val="FF0000"/>
                </a:solidFill>
                <a:effectLst/>
                <a:uLnTx/>
                <a:uFillTx/>
                <a:latin typeface="Cambria" pitchFamily="18" charset="0"/>
                <a:ea typeface="ＭＳ Ｐゴシック" pitchFamily="34" charset="-128"/>
                <a:cs typeface="+mn-cs"/>
              </a:rPr>
              <a:t>r.vel</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a:ln>
                  <a:noFill/>
                </a:ln>
                <a:solidFill>
                  <a:srgbClr val="0900FF"/>
                </a:solidFill>
                <a:effectLst/>
                <a:uLnTx/>
                <a:uFillTx/>
                <a:latin typeface="Cambria" pitchFamily="18" charset="0"/>
                <a:ea typeface="ＭＳ Ｐゴシック" pitchFamily="34" charset="-128"/>
                <a:cs typeface="+mn-cs"/>
              </a:rPr>
              <a:t>q.vel</a:t>
            </a:r>
            <a:endParaRPr kumimoji="0" lang="en-US" altLang="en-US" sz="1800" b="1" i="0" u="none" strike="noStrike" kern="1200" cap="none" spc="0" normalizeH="0" baseline="0" noProof="0" dirty="0">
              <a:ln>
                <a:noFill/>
              </a:ln>
              <a:solidFill>
                <a:srgbClr val="0900FF"/>
              </a:solidFill>
              <a:effectLst/>
              <a:uLnTx/>
              <a:uFillTx/>
              <a:latin typeface="Cambria" pitchFamily="18" charset="0"/>
              <a:ea typeface="ＭＳ Ｐゴシック" pitchFamily="34" charset="-128"/>
              <a:cs typeface="+mn-cs"/>
            </a:endParaRP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a:ln>
                  <a:noFill/>
                </a:ln>
                <a:solidFill>
                  <a:srgbClr val="0900FF"/>
                </a:solidFill>
                <a:effectLst/>
                <a:uLnTx/>
                <a:uFillTx/>
                <a:latin typeface="Cambria" pitchFamily="18" charset="0"/>
                <a:ea typeface="ＭＳ Ｐゴシック" pitchFamily="34" charset="-128"/>
                <a:cs typeface="+mn-cs"/>
              </a:rPr>
              <a:t>q</a:t>
            </a:r>
            <a:endParaRPr kumimoji="0" lang="en-US" altLang="en-US" sz="1800" b="0" i="0" u="none" strike="noStrike" kern="1200" cap="none" spc="0" normalizeH="0" baseline="0" noProof="0" dirty="0">
              <a:ln>
                <a:noFill/>
              </a:ln>
              <a:solidFill>
                <a:srgbClr val="0900FF"/>
              </a:solidFill>
              <a:effectLst/>
              <a:uLnTx/>
              <a:uFillTx/>
              <a:latin typeface="Cambria" pitchFamily="18" charset="0"/>
              <a:ea typeface="ＭＳ Ｐゴシック" pitchFamily="34" charset="-128"/>
              <a:cs typeface="+mn-cs"/>
            </a:endParaRPr>
          </a:p>
        </p:txBody>
      </p:sp>
      <p:sp>
        <p:nvSpPr>
          <p:cNvPr id="2" name="Title 1">
            <a:extLst>
              <a:ext uri="{FF2B5EF4-FFF2-40B4-BE49-F238E27FC236}">
                <a16:creationId xmlns:a16="http://schemas.microsoft.com/office/drawing/2014/main" id="{5C33CD81-1D4A-49CD-B836-2D5A6D5B8588}"/>
              </a:ext>
            </a:extLst>
          </p:cNvPr>
          <p:cNvSpPr>
            <a:spLocks noGrp="1"/>
          </p:cNvSpPr>
          <p:nvPr>
            <p:ph type="title"/>
          </p:nvPr>
        </p:nvSpPr>
        <p:spPr/>
        <p:txBody>
          <a:bodyPr/>
          <a:lstStyle/>
          <a:p>
            <a:r>
              <a:rPr lang="en-US" dirty="0"/>
              <a:t>Head-On Spherical Collisions</a:t>
            </a:r>
          </a:p>
        </p:txBody>
      </p:sp>
      <p:pic>
        <p:nvPicPr>
          <p:cNvPr id="47" name="Picture 40" descr="alien">
            <a:extLst>
              <a:ext uri="{FF2B5EF4-FFF2-40B4-BE49-F238E27FC236}">
                <a16:creationId xmlns:a16="http://schemas.microsoft.com/office/drawing/2014/main" id="{6B0F9CB5-3C26-4A39-8659-1ACE41DB8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632763"/>
            <a:ext cx="1066800" cy="145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2">
            <a:extLst>
              <a:ext uri="{FF2B5EF4-FFF2-40B4-BE49-F238E27FC236}">
                <a16:creationId xmlns:a16="http://schemas.microsoft.com/office/drawing/2014/main" id="{84AAFFE7-92D3-4D05-8486-217772AD61D2}"/>
              </a:ext>
            </a:extLst>
          </p:cNvPr>
          <p:cNvSpPr/>
          <p:nvPr/>
        </p:nvSpPr>
        <p:spPr bwMode="auto">
          <a:xfrm>
            <a:off x="6229508" y="1641834"/>
            <a:ext cx="2095861" cy="767989"/>
          </a:xfrm>
          <a:prstGeom prst="wedgeRectCallout">
            <a:avLst>
              <a:gd name="adj1" fmla="val -96116"/>
              <a:gd name="adj2" fmla="val 3451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All of </a:t>
            </a:r>
            <a:r>
              <a:rPr kumimoji="0" lang="en-US" sz="2000" b="1" i="0" u="none" strike="noStrike" cap="none" normalizeH="0" baseline="0" dirty="0">
                <a:ln>
                  <a:noFill/>
                </a:ln>
                <a:solidFill>
                  <a:srgbClr val="0900FF"/>
                </a:solidFill>
                <a:effectLst/>
                <a:latin typeface="Arial" charset="0"/>
                <a:ea typeface="ＭＳ Ｐゴシック" pitchFamily="-80" charset="-128"/>
              </a:rPr>
              <a:t>q</a:t>
            </a:r>
            <a:r>
              <a:rPr kumimoji="0" lang="en-US" sz="2000" b="0" i="0" u="none" strike="noStrike" cap="none" normalizeH="0" baseline="0" dirty="0">
                <a:ln>
                  <a:noFill/>
                </a:ln>
                <a:solidFill>
                  <a:schemeClr val="tx1"/>
                </a:solidFill>
                <a:effectLst/>
                <a:latin typeface="Arial" charset="0"/>
                <a:ea typeface="ＭＳ Ｐゴシック" pitchFamily="-80" charset="-128"/>
              </a:rPr>
              <a:t>’s velocity transfers to </a:t>
            </a:r>
            <a:r>
              <a:rPr kumimoji="0" lang="en-US" sz="2000" b="1" i="0" u="none" strike="noStrike" cap="none" normalizeH="0" baseline="0" dirty="0">
                <a:ln>
                  <a:noFill/>
                </a:ln>
                <a:solidFill>
                  <a:srgbClr val="FF0000"/>
                </a:solidFill>
                <a:effectLst/>
                <a:latin typeface="Arial" charset="0"/>
                <a:ea typeface="ＭＳ Ｐゴシック" pitchFamily="-80" charset="-128"/>
              </a:rPr>
              <a:t>r</a:t>
            </a:r>
            <a:r>
              <a:rPr kumimoji="0" lang="en-US" sz="2000" b="0" i="0" u="none" strike="noStrike" cap="none" normalizeH="0" baseline="0" dirty="0">
                <a:ln>
                  <a:noFill/>
                </a:ln>
                <a:solidFill>
                  <a:schemeClr val="tx1"/>
                </a:solidFill>
                <a:effectLst/>
                <a:latin typeface="Arial" charset="0"/>
                <a:ea typeface="ＭＳ Ｐゴシック" pitchFamily="-80" charset="-128"/>
              </a:rPr>
              <a:t>!</a:t>
            </a:r>
          </a:p>
        </p:txBody>
      </p:sp>
    </p:spTree>
    <p:extLst>
      <p:ext uri="{BB962C8B-B14F-4D97-AF65-F5344CB8AC3E}">
        <p14:creationId xmlns:p14="http://schemas.microsoft.com/office/powerpoint/2010/main" val="2343224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Oval 1"/>
          <p:cNvSpPr>
            <a:spLocks noChangeArrowheads="1"/>
          </p:cNvSpPr>
          <p:nvPr/>
        </p:nvSpPr>
        <p:spPr bwMode="auto">
          <a:xfrm>
            <a:off x="1223963" y="3521075"/>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325" name="Oval 12"/>
          <p:cNvSpPr>
            <a:spLocks noChangeArrowheads="1"/>
          </p:cNvSpPr>
          <p:nvPr/>
        </p:nvSpPr>
        <p:spPr bwMode="auto">
          <a:xfrm>
            <a:off x="2041525" y="2667000"/>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cxnSp>
        <p:nvCxnSpPr>
          <p:cNvPr id="56326" name="Straight Arrow Connector 13"/>
          <p:cNvCxnSpPr>
            <a:cxnSpLocks noChangeShapeType="1"/>
          </p:cNvCxnSpPr>
          <p:nvPr/>
        </p:nvCxnSpPr>
        <p:spPr bwMode="auto">
          <a:xfrm flipV="1">
            <a:off x="1644650" y="3213100"/>
            <a:ext cx="0" cy="1363663"/>
          </a:xfrm>
          <a:prstGeom prst="straightConnector1">
            <a:avLst/>
          </a:prstGeom>
          <a:noFill/>
          <a:ln w="1905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6328" name="Rectangle 17"/>
          <p:cNvSpPr>
            <a:spLocks noChangeArrowheads="1"/>
          </p:cNvSpPr>
          <p:nvPr/>
        </p:nvSpPr>
        <p:spPr bwMode="auto">
          <a:xfrm>
            <a:off x="1039813" y="4324350"/>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20DFB"/>
                </a:solidFill>
                <a:effectLst/>
                <a:uLnTx/>
                <a:uFillTx/>
                <a:latin typeface="Cambria" pitchFamily="18" charset="0"/>
                <a:ea typeface="ＭＳ Ｐゴシック" pitchFamily="34" charset="-128"/>
                <a:cs typeface="+mn-cs"/>
              </a:rPr>
              <a:t>q</a:t>
            </a: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329" name="Rectangle 19"/>
          <p:cNvSpPr>
            <a:spLocks noChangeArrowheads="1"/>
          </p:cNvSpPr>
          <p:nvPr/>
        </p:nvSpPr>
        <p:spPr bwMode="auto">
          <a:xfrm>
            <a:off x="3073400" y="3384550"/>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ambria" pitchFamily="18" charset="0"/>
                <a:ea typeface="ＭＳ Ｐゴシック" pitchFamily="34" charset="-128"/>
                <a:cs typeface="+mn-cs"/>
              </a:rPr>
              <a:t>r</a:t>
            </a:r>
            <a:endParaRPr kumimoji="0" lang="en-US" altLang="en-US" sz="2400" b="0" i="0" u="none" strike="noStrike" kern="1200" cap="none" spc="0" normalizeH="0" baseline="0" noProof="0">
              <a:ln>
                <a:noFill/>
              </a:ln>
              <a:solidFill>
                <a:srgbClr val="FF0000"/>
              </a:solidFill>
              <a:effectLst/>
              <a:uLnTx/>
              <a:uFillTx/>
              <a:latin typeface="Arial" pitchFamily="34" charset="0"/>
              <a:ea typeface="ＭＳ Ｐゴシック" pitchFamily="34" charset="-128"/>
              <a:cs typeface="+mn-cs"/>
            </a:endParaRPr>
          </a:p>
        </p:txBody>
      </p:sp>
      <p:sp>
        <p:nvSpPr>
          <p:cNvPr id="56332" name="Rectangle 22"/>
          <p:cNvSpPr>
            <a:spLocks noChangeArrowheads="1"/>
          </p:cNvSpPr>
          <p:nvPr/>
        </p:nvSpPr>
        <p:spPr bwMode="auto">
          <a:xfrm>
            <a:off x="1806575" y="5024437"/>
            <a:ext cx="1373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20DFB"/>
                </a:solidFill>
                <a:effectLst/>
                <a:uLnTx/>
                <a:uFillTx/>
                <a:latin typeface="Cambria" pitchFamily="18" charset="0"/>
                <a:ea typeface="ＭＳ Ｐゴシック" pitchFamily="34" charset="-128"/>
                <a:cs typeface="+mn-cs"/>
              </a:rPr>
              <a:t>old </a:t>
            </a:r>
            <a:r>
              <a:rPr kumimoji="0" lang="en-US" altLang="en-US" sz="2400" b="1" i="0" u="none" strike="noStrike" kern="1200" cap="none" spc="0" normalizeH="0" baseline="0" noProof="0" dirty="0" err="1">
                <a:ln>
                  <a:noFill/>
                </a:ln>
                <a:solidFill>
                  <a:srgbClr val="120DFB"/>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cxnSp>
        <p:nvCxnSpPr>
          <p:cNvPr id="56334" name="Straight Arrow Connector 27"/>
          <p:cNvCxnSpPr>
            <a:cxnSpLocks noChangeShapeType="1"/>
          </p:cNvCxnSpPr>
          <p:nvPr/>
        </p:nvCxnSpPr>
        <p:spPr bwMode="auto">
          <a:xfrm flipV="1">
            <a:off x="1797050" y="3225800"/>
            <a:ext cx="828675" cy="8969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5" name="Rectangle 29"/>
          <p:cNvSpPr>
            <a:spLocks noChangeArrowheads="1"/>
          </p:cNvSpPr>
          <p:nvPr/>
        </p:nvSpPr>
        <p:spPr bwMode="auto">
          <a:xfrm>
            <a:off x="2354263" y="3360737"/>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mbria" pitchFamily="18" charset="0"/>
                <a:ea typeface="ＭＳ Ｐゴシック" pitchFamily="34" charset="-128"/>
                <a:cs typeface="+mn-cs"/>
              </a:rPr>
              <a:t>d</a:t>
            </a:r>
            <a:endParaRPr kumimoji="0" lang="en-US" altLang="en-US" sz="2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cxnSp>
        <p:nvCxnSpPr>
          <p:cNvPr id="56337" name="Straight Arrow Connector 31"/>
          <p:cNvCxnSpPr>
            <a:cxnSpLocks noChangeShapeType="1"/>
          </p:cNvCxnSpPr>
          <p:nvPr/>
        </p:nvCxnSpPr>
        <p:spPr bwMode="auto">
          <a:xfrm flipH="1" flipV="1">
            <a:off x="1174750" y="3679825"/>
            <a:ext cx="631825" cy="47466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8" name="Rectangle 34"/>
          <p:cNvSpPr>
            <a:spLocks noChangeArrowheads="1"/>
          </p:cNvSpPr>
          <p:nvPr/>
        </p:nvSpPr>
        <p:spPr bwMode="auto">
          <a:xfrm>
            <a:off x="1004888" y="3271837"/>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mbria" pitchFamily="18" charset="0"/>
                <a:ea typeface="ＭＳ Ｐゴシック" pitchFamily="34" charset="-128"/>
                <a:cs typeface="+mn-cs"/>
              </a:rPr>
              <a:t>d</a:t>
            </a:r>
            <a:r>
              <a:rPr kumimoji="0" lang="en-US" altLang="en-US" sz="2400" b="1" i="0" u="none" strike="noStrike" kern="1200" cap="none" spc="0" normalizeH="0" baseline="42000" noProof="0">
                <a:ln>
                  <a:noFill/>
                </a:ln>
                <a:solidFill>
                  <a:srgbClr val="000000"/>
                </a:solidFill>
                <a:effectLst/>
                <a:uLnTx/>
                <a:uFillTx/>
                <a:latin typeface="Cambria" pitchFamily="18" charset="0"/>
                <a:ea typeface="ＭＳ Ｐゴシック" pitchFamily="34" charset="-128"/>
                <a:cs typeface="+mn-cs"/>
                <a:sym typeface="Symbol" pitchFamily="18" charset="2"/>
              </a:rPr>
              <a:t></a:t>
            </a:r>
            <a:endParaRPr kumimoji="0" lang="en-US" altLang="en-US" sz="2400" b="0" i="0" u="none" strike="noStrike" kern="1200" cap="none" spc="0" normalizeH="0" baseline="42000" noProof="0">
              <a:ln>
                <a:noFill/>
              </a:ln>
              <a:solidFill>
                <a:srgbClr val="000000"/>
              </a:solidFill>
              <a:effectLst/>
              <a:uLnTx/>
              <a:uFillTx/>
              <a:latin typeface="Arial" pitchFamily="34" charset="0"/>
              <a:ea typeface="ＭＳ Ｐゴシック" pitchFamily="34" charset="-128"/>
              <a:cs typeface="+mn-cs"/>
            </a:endParaRPr>
          </a:p>
        </p:txBody>
      </p:sp>
      <p:cxnSp>
        <p:nvCxnSpPr>
          <p:cNvPr id="35" name="Straight Arrow Connector 13"/>
          <p:cNvCxnSpPr>
            <a:cxnSpLocks noChangeShapeType="1"/>
          </p:cNvCxnSpPr>
          <p:nvPr/>
        </p:nvCxnSpPr>
        <p:spPr bwMode="auto">
          <a:xfrm flipV="1">
            <a:off x="1797050" y="4122737"/>
            <a:ext cx="0" cy="1363663"/>
          </a:xfrm>
          <a:prstGeom prst="straightConnector1">
            <a:avLst/>
          </a:prstGeom>
          <a:noFill/>
          <a:ln w="38100" algn="ctr">
            <a:solidFill>
              <a:srgbClr val="120DFB"/>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7"/>
          <p:cNvCxnSpPr>
            <a:cxnSpLocks noChangeShapeType="1"/>
          </p:cNvCxnSpPr>
          <p:nvPr/>
        </p:nvCxnSpPr>
        <p:spPr bwMode="auto">
          <a:xfrm flipV="1">
            <a:off x="2638788" y="2315800"/>
            <a:ext cx="828675" cy="89693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 name="Rectangle 19"/>
          <p:cNvSpPr>
            <a:spLocks noChangeArrowheads="1"/>
          </p:cNvSpPr>
          <p:nvPr/>
        </p:nvSpPr>
        <p:spPr bwMode="auto">
          <a:xfrm>
            <a:off x="3400425" y="2357437"/>
            <a:ext cx="782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FF0000"/>
                </a:solidFill>
                <a:effectLst/>
                <a:uLnTx/>
                <a:uFillTx/>
                <a:latin typeface="Cambria" pitchFamily="18" charset="0"/>
                <a:ea typeface="ＭＳ Ｐゴシック" pitchFamily="34" charset="-128"/>
                <a:cs typeface="+mn-cs"/>
              </a:rPr>
              <a:t>r.vel</a:t>
            </a:r>
            <a:endParaRPr kumimoji="0" lang="en-US" altLang="en-US" sz="2400"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mn-cs"/>
            </a:endParaRPr>
          </a:p>
        </p:txBody>
      </p:sp>
      <p:sp>
        <p:nvSpPr>
          <p:cNvPr id="38" name="Rectangle 22"/>
          <p:cNvSpPr>
            <a:spLocks noChangeArrowheads="1"/>
          </p:cNvSpPr>
          <p:nvPr/>
        </p:nvSpPr>
        <p:spPr bwMode="auto">
          <a:xfrm>
            <a:off x="152400" y="2751072"/>
            <a:ext cx="97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new </a:t>
            </a:r>
            <a:r>
              <a:rPr kumimoji="0" lang="en-US" altLang="en-US" sz="2400" b="1" i="0" u="none" strike="noStrike" kern="1200" cap="none" spc="0" normalizeH="0" baseline="0" noProof="0" dirty="0" err="1">
                <a:ln>
                  <a:noFill/>
                </a:ln>
                <a:solidFill>
                  <a:srgbClr val="000000"/>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2" name="Title 1">
            <a:extLst>
              <a:ext uri="{FF2B5EF4-FFF2-40B4-BE49-F238E27FC236}">
                <a16:creationId xmlns:a16="http://schemas.microsoft.com/office/drawing/2014/main" id="{5C33CD81-1D4A-49CD-B836-2D5A6D5B8588}"/>
              </a:ext>
            </a:extLst>
          </p:cNvPr>
          <p:cNvSpPr>
            <a:spLocks noGrp="1"/>
          </p:cNvSpPr>
          <p:nvPr>
            <p:ph type="title"/>
          </p:nvPr>
        </p:nvSpPr>
        <p:spPr/>
        <p:txBody>
          <a:bodyPr/>
          <a:lstStyle/>
          <a:p>
            <a:r>
              <a:rPr lang="en-US" dirty="0"/>
              <a:t>General Spherical Collisions</a:t>
            </a:r>
          </a:p>
        </p:txBody>
      </p:sp>
      <p:pic>
        <p:nvPicPr>
          <p:cNvPr id="47" name="Picture 40" descr="alien">
            <a:extLst>
              <a:ext uri="{FF2B5EF4-FFF2-40B4-BE49-F238E27FC236}">
                <a16:creationId xmlns:a16="http://schemas.microsoft.com/office/drawing/2014/main" id="{6B0F9CB5-3C26-4A39-8659-1ACE41DB8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632763"/>
            <a:ext cx="1066800" cy="145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2">
            <a:extLst>
              <a:ext uri="{FF2B5EF4-FFF2-40B4-BE49-F238E27FC236}">
                <a16:creationId xmlns:a16="http://schemas.microsoft.com/office/drawing/2014/main" id="{84AAFFE7-92D3-4D05-8486-217772AD61D2}"/>
              </a:ext>
            </a:extLst>
          </p:cNvPr>
          <p:cNvSpPr/>
          <p:nvPr/>
        </p:nvSpPr>
        <p:spPr bwMode="auto">
          <a:xfrm>
            <a:off x="5867399" y="1752599"/>
            <a:ext cx="2666999" cy="1160463"/>
          </a:xfrm>
          <a:prstGeom prst="wedgeRectCallout">
            <a:avLst>
              <a:gd name="adj1" fmla="val -71384"/>
              <a:gd name="adj2" fmla="val -1576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pitchFamily="-80" charset="-128"/>
              </a:rPr>
              <a:t>Now</a:t>
            </a:r>
            <a:r>
              <a:rPr kumimoji="0" lang="en-US" sz="2400" b="0" i="0" u="none" strike="noStrike" cap="none" normalizeH="0" baseline="0" dirty="0">
                <a:ln>
                  <a:noFill/>
                </a:ln>
                <a:solidFill>
                  <a:schemeClr val="tx1"/>
                </a:solidFill>
                <a:effectLst/>
                <a:latin typeface="Arial" charset="0"/>
                <a:ea typeface="ＭＳ Ｐゴシック" pitchFamily="-80" charset="-128"/>
              </a:rPr>
              <a:t> only the </a:t>
            </a:r>
            <a:r>
              <a:rPr kumimoji="0" lang="en-US" sz="2400" b="1" i="0" u="none" strike="noStrike" cap="none" normalizeH="0" baseline="0" dirty="0" err="1">
                <a:ln>
                  <a:noFill/>
                </a:ln>
                <a:solidFill>
                  <a:srgbClr val="0900FF"/>
                </a:solidFill>
                <a:effectLst/>
                <a:latin typeface="Arial" charset="0"/>
                <a:ea typeface="ＭＳ Ｐゴシック" pitchFamily="-80" charset="-128"/>
              </a:rPr>
              <a:t>q.vel</a:t>
            </a:r>
            <a:r>
              <a:rPr kumimoji="0" lang="en-US" sz="2400" b="0" i="0" u="none" strike="noStrike" cap="none" normalizeH="0" baseline="0" dirty="0">
                <a:ln>
                  <a:noFill/>
                </a:ln>
                <a:solidFill>
                  <a:schemeClr val="tx1"/>
                </a:solidFill>
                <a:effectLst/>
                <a:latin typeface="Arial" charset="0"/>
                <a:ea typeface="ＭＳ Ｐゴシック" pitchFamily="-80" charset="-128"/>
              </a:rPr>
              <a:t> in the </a:t>
            </a:r>
            <a:r>
              <a:rPr kumimoji="0" lang="en-US" sz="2400" b="1" i="0" u="none" strike="noStrike" cap="none" normalizeH="0" baseline="0" dirty="0">
                <a:ln>
                  <a:noFill/>
                </a:ln>
                <a:solidFill>
                  <a:schemeClr val="tx1"/>
                </a:solidFill>
                <a:effectLst/>
                <a:latin typeface="Arial" charset="0"/>
                <a:ea typeface="ＭＳ Ｐゴシック" pitchFamily="-80" charset="-128"/>
              </a:rPr>
              <a:t>d</a:t>
            </a:r>
            <a:r>
              <a:rPr kumimoji="0" lang="en-US" sz="2400" b="0" i="0" u="none" strike="noStrike" cap="none" normalizeH="0" baseline="0" dirty="0">
                <a:ln>
                  <a:noFill/>
                </a:ln>
                <a:solidFill>
                  <a:schemeClr val="tx1"/>
                </a:solidFill>
                <a:effectLst/>
                <a:latin typeface="Arial" charset="0"/>
                <a:ea typeface="ＭＳ Ｐゴシック" pitchFamily="-80" charset="-128"/>
              </a:rPr>
              <a:t> direction transfers!</a:t>
            </a:r>
          </a:p>
        </p:txBody>
      </p:sp>
      <p:sp>
        <p:nvSpPr>
          <p:cNvPr id="48" name="Text Box 56">
            <a:extLst>
              <a:ext uri="{FF2B5EF4-FFF2-40B4-BE49-F238E27FC236}">
                <a16:creationId xmlns:a16="http://schemas.microsoft.com/office/drawing/2014/main" id="{2A8A7DDC-74A5-4CE8-B391-39566AC51FF6}"/>
              </a:ext>
            </a:extLst>
          </p:cNvPr>
          <p:cNvSpPr txBox="1">
            <a:spLocks noChangeArrowheads="1"/>
          </p:cNvSpPr>
          <p:nvPr/>
        </p:nvSpPr>
        <p:spPr bwMode="auto">
          <a:xfrm>
            <a:off x="4676774" y="3473440"/>
            <a:ext cx="385762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a:solidFill>
                  <a:srgbClr val="000000"/>
                </a:solidFill>
                <a:latin typeface="Cambria" pitchFamily="18" charset="0"/>
              </a:rPr>
              <a:t>How to do it:</a:t>
            </a: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Undo any overlap</a:t>
            </a: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Find d =</a:t>
            </a:r>
            <a:r>
              <a:rPr kumimoji="0" lang="en-US" altLang="en-US" sz="1800" b="1" i="0" u="none" strike="noStrike" kern="1200" cap="none" spc="0" normalizeH="0" baseline="0" noProof="0" dirty="0">
                <a:ln>
                  <a:noFill/>
                </a:ln>
                <a:solidFill>
                  <a:srgbClr val="FF0000"/>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err="1">
                <a:ln>
                  <a:noFill/>
                </a:ln>
                <a:solidFill>
                  <a:srgbClr val="FF0000"/>
                </a:solidFill>
                <a:effectLst/>
                <a:uLnTx/>
                <a:uFillTx/>
                <a:latin typeface="Cambria" pitchFamily="18" charset="0"/>
                <a:ea typeface="ＭＳ Ｐゴシック" pitchFamily="34" charset="-128"/>
                <a:cs typeface="+mn-cs"/>
              </a:rPr>
              <a:t>r.pos</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a:ln>
                  <a:noFill/>
                </a:ln>
                <a:solidFill>
                  <a:srgbClr val="0900FF"/>
                </a:solidFill>
                <a:effectLst/>
                <a:uLnTx/>
                <a:uFillTx/>
                <a:latin typeface="Cambria" pitchFamily="18" charset="0"/>
                <a:ea typeface="ＭＳ Ｐゴシック" pitchFamily="34" charset="-128"/>
                <a:cs typeface="+mn-cs"/>
              </a:rPr>
              <a:t>q.pos</a:t>
            </a:r>
            <a:endParaRPr kumimoji="0" lang="en-US" altLang="en-US" sz="1800" b="1" i="0" u="none" strike="noStrike" kern="1200" cap="none" spc="0" normalizeH="0" baseline="0" noProof="0" dirty="0">
              <a:ln>
                <a:noFill/>
              </a:ln>
              <a:solidFill>
                <a:srgbClr val="0900FF"/>
              </a:solidFill>
              <a:effectLst/>
              <a:uLnTx/>
              <a:uFillTx/>
              <a:latin typeface="Cambria" pitchFamily="18" charset="0"/>
              <a:ea typeface="ＭＳ Ｐゴシック" pitchFamily="34" charset="-128"/>
              <a:cs typeface="+mn-cs"/>
            </a:endParaRPr>
          </a:p>
          <a:p>
            <a:pPr marL="1085850" lvl="1" indent="-342900" algn="l">
              <a:buFont typeface="+mj-lt"/>
              <a:buAutoNum type="arabicPeriod"/>
              <a:defRPr/>
            </a:pPr>
            <a:r>
              <a:rPr kumimoji="0" lang="en-US" altLang="en-US" sz="1800" b="1" i="0" u="none" strike="noStrike" kern="1200" cap="none" spc="0" normalizeH="0" baseline="0" noProof="0" dirty="0">
                <a:ln>
                  <a:noFill/>
                </a:ln>
                <a:effectLst/>
                <a:uLnTx/>
                <a:uFillTx/>
                <a:latin typeface="Cambria" pitchFamily="18" charset="0"/>
                <a:ea typeface="ＭＳ Ｐゴシック" pitchFamily="34" charset="-128"/>
                <a:cs typeface="+mn-cs"/>
              </a:rPr>
              <a:t>Normalize d</a:t>
            </a:r>
          </a:p>
          <a:p>
            <a:pPr marL="1085850" lvl="1" indent="-342900" algn="l">
              <a:buFont typeface="+mj-lt"/>
              <a:buAutoNum type="arabicPeriod"/>
              <a:defRPr/>
            </a:pP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Make</a:t>
            </a:r>
            <a:r>
              <a:rPr kumimoji="0" lang="en-US" altLang="en-US" sz="1800" b="1" i="0" u="none" strike="noStrike" kern="1200" cap="none" spc="0" normalizeH="0" baseline="0" noProof="0" dirty="0">
                <a:ln>
                  <a:noFill/>
                </a:ln>
                <a:solidFill>
                  <a:srgbClr val="FF0000"/>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err="1">
                <a:ln>
                  <a:noFill/>
                </a:ln>
                <a:solidFill>
                  <a:srgbClr val="FF0000"/>
                </a:solidFill>
                <a:effectLst/>
                <a:uLnTx/>
                <a:uFillTx/>
                <a:latin typeface="Cambria" pitchFamily="18" charset="0"/>
                <a:ea typeface="ＭＳ Ｐゴシック" pitchFamily="34" charset="-128"/>
                <a:cs typeface="+mn-cs"/>
              </a:rPr>
              <a:t>r.vel</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a:ln>
                  <a:noFill/>
                </a:ln>
                <a:solidFill>
                  <a:srgbClr val="0900FF"/>
                </a:solidFill>
                <a:effectLst/>
                <a:uLnTx/>
                <a:uFillTx/>
                <a:latin typeface="Cambria" pitchFamily="18" charset="0"/>
                <a:ea typeface="ＭＳ Ｐゴシック" pitchFamily="34" charset="-128"/>
                <a:cs typeface="+mn-cs"/>
              </a:rPr>
              <a:t>q.vel</a:t>
            </a:r>
            <a:r>
              <a:rPr lang="en-US" altLang="en-US" sz="1800" b="1" dirty="0">
                <a:solidFill>
                  <a:srgbClr val="0900FF"/>
                </a:solidFill>
                <a:latin typeface="Cambria" pitchFamily="18" charset="0"/>
              </a:rPr>
              <a:t> ∙</a:t>
            </a:r>
            <a:r>
              <a:rPr lang="en-US" altLang="en-US" sz="1800" b="1" dirty="0">
                <a:latin typeface="Cambria" pitchFamily="18" charset="0"/>
              </a:rPr>
              <a:t> d</a:t>
            </a:r>
          </a:p>
          <a:p>
            <a:pPr marL="1085850" lvl="1" indent="-342900" algn="l">
              <a:buFont typeface="+mj-lt"/>
              <a:buAutoNum type="arabicPeriod"/>
              <a:defRPr/>
            </a:pPr>
            <a:r>
              <a:rPr kumimoji="0" lang="en-US" altLang="en-US" sz="1800" b="1" i="0" u="none" strike="noStrike" kern="1200" cap="none" spc="0" normalizeH="0" baseline="0" noProof="0" dirty="0">
                <a:ln>
                  <a:noFill/>
                </a:ln>
                <a:effectLst/>
                <a:uLnTx/>
                <a:uFillTx/>
                <a:latin typeface="Cambria" pitchFamily="18" charset="0"/>
                <a:ea typeface="ＭＳ Ｐゴシック" pitchFamily="34" charset="-128"/>
                <a:cs typeface="+mn-cs"/>
              </a:rPr>
              <a:t>Make</a:t>
            </a:r>
            <a:r>
              <a:rPr kumimoji="0" lang="en-US" altLang="en-US" sz="1800" b="1" i="0" u="none" strike="noStrike" kern="1200" cap="none" spc="0" normalizeH="0" baseline="0" noProof="0" dirty="0">
                <a:ln>
                  <a:noFill/>
                </a:ln>
                <a:solidFill>
                  <a:srgbClr val="0900FF"/>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err="1">
                <a:ln>
                  <a:noFill/>
                </a:ln>
                <a:solidFill>
                  <a:srgbClr val="0900FF"/>
                </a:solidFill>
                <a:effectLst/>
                <a:uLnTx/>
                <a:uFillTx/>
                <a:latin typeface="Cambria" pitchFamily="18" charset="0"/>
                <a:ea typeface="ＭＳ Ｐゴシック" pitchFamily="34" charset="-128"/>
                <a:cs typeface="+mn-cs"/>
              </a:rPr>
              <a:t>q.vel</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a:ln>
                  <a:noFill/>
                </a:ln>
                <a:solidFill>
                  <a:srgbClr val="0900FF"/>
                </a:solidFill>
                <a:effectLst/>
                <a:uLnTx/>
                <a:uFillTx/>
                <a:latin typeface="Cambria" pitchFamily="18" charset="0"/>
                <a:ea typeface="ＭＳ Ｐゴシック" pitchFamily="34" charset="-128"/>
                <a:cs typeface="+mn-cs"/>
              </a:rPr>
              <a:t>q.vel</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d</a:t>
            </a:r>
            <a:r>
              <a:rPr kumimoji="0" lang="en-US" altLang="en-US" sz="1800" b="1" i="0" u="none" strike="noStrike" kern="1200" cap="none" spc="0" normalizeH="0" baseline="42000" noProof="0" dirty="0">
                <a:ln>
                  <a:noFill/>
                </a:ln>
                <a:solidFill>
                  <a:srgbClr val="000000"/>
                </a:solidFill>
                <a:effectLst/>
                <a:uLnTx/>
                <a:uFillTx/>
                <a:latin typeface="Cambria" pitchFamily="18" charset="0"/>
                <a:ea typeface="ＭＳ Ｐゴシック" pitchFamily="34" charset="-128"/>
                <a:cs typeface="+mn-cs"/>
                <a:sym typeface="Symbol" pitchFamily="18" charset="2"/>
              </a:rPr>
              <a:t>  </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sym typeface="Symbol" pitchFamily="18" charset="2"/>
              </a:rPr>
              <a:t>, at 90 from </a:t>
            </a:r>
            <a:r>
              <a:rPr kumimoji="0" lang="en-US" altLang="en-US" sz="18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sym typeface="Symbol" pitchFamily="18" charset="2"/>
              </a:rPr>
              <a:t>d</a:t>
            </a:r>
            <a:endParaRPr kumimoji="0" lang="en-US" altLang="en-US" sz="1800" b="1" i="0" u="none" strike="noStrike" kern="1200" cap="none" spc="0" normalizeH="0" baseline="0" noProof="0" dirty="0">
              <a:ln>
                <a:noFill/>
              </a:ln>
              <a:effectLst/>
              <a:uLnTx/>
              <a:uFillTx/>
              <a:latin typeface="Cambria" pitchFamily="18" charset="0"/>
              <a:ea typeface="ＭＳ Ｐゴシック" pitchFamily="34" charset="-128"/>
              <a:cs typeface="+mn-cs"/>
            </a:endParaRPr>
          </a:p>
        </p:txBody>
      </p:sp>
    </p:spTree>
    <p:extLst>
      <p:ext uri="{BB962C8B-B14F-4D97-AF65-F5344CB8AC3E}">
        <p14:creationId xmlns:p14="http://schemas.microsoft.com/office/powerpoint/2010/main" val="1102108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descr="http://upload.wikimedia.org/wikipedia/commons/2/2c/Elastischer_sto%C3%9F_2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34250" cy="41910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5"/>
          <p:cNvSpPr>
            <a:spLocks noChangeArrowheads="1"/>
          </p:cNvSpPr>
          <p:nvPr/>
        </p:nvSpPr>
        <p:spPr bwMode="auto">
          <a:xfrm>
            <a:off x="4605337" y="6227762"/>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dirty="0">
                <a:latin typeface="Calibri" panose="020F0502020204030204" pitchFamily="34" charset="0"/>
              </a:rPr>
              <a:t>http://en.wikipedia.org/wiki/Elastic_collision</a:t>
            </a:r>
          </a:p>
        </p:txBody>
      </p:sp>
      <p:sp>
        <p:nvSpPr>
          <p:cNvPr id="2" name="Title 1">
            <a:extLst>
              <a:ext uri="{FF2B5EF4-FFF2-40B4-BE49-F238E27FC236}">
                <a16:creationId xmlns:a16="http://schemas.microsoft.com/office/drawing/2014/main" id="{A35D7131-CB88-4917-B7DD-E9019B30BA38}"/>
              </a:ext>
            </a:extLst>
          </p:cNvPr>
          <p:cNvSpPr>
            <a:spLocks noGrp="1"/>
          </p:cNvSpPr>
          <p:nvPr>
            <p:ph type="title"/>
          </p:nvPr>
        </p:nvSpPr>
        <p:spPr/>
        <p:txBody>
          <a:bodyPr/>
          <a:lstStyle/>
          <a:p>
            <a:r>
              <a:rPr lang="en-US" dirty="0"/>
              <a:t>The Physics</a:t>
            </a:r>
          </a:p>
        </p:txBody>
      </p:sp>
    </p:spTree>
    <p:extLst>
      <p:ext uri="{BB962C8B-B14F-4D97-AF65-F5344CB8AC3E}">
        <p14:creationId xmlns:p14="http://schemas.microsoft.com/office/powerpoint/2010/main" val="1491605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46" y="350335"/>
            <a:ext cx="8614954" cy="5364665"/>
          </a:xfrm>
          <a:prstGeom prst="rect">
            <a:avLst/>
          </a:prstGeom>
        </p:spPr>
      </p:pic>
      <p:sp>
        <p:nvSpPr>
          <p:cNvPr id="20" name="Text Box 29"/>
          <p:cNvSpPr txBox="1">
            <a:spLocks noChangeArrowheads="1"/>
          </p:cNvSpPr>
          <p:nvPr>
            <p:custDataLst>
              <p:tags r:id="rId1"/>
            </p:custDataLst>
          </p:nvPr>
        </p:nvSpPr>
        <p:spPr bwMode="auto">
          <a:xfrm>
            <a:off x="6400800" y="172719"/>
            <a:ext cx="2451462" cy="1384995"/>
          </a:xfrm>
          <a:prstGeom prst="rect">
            <a:avLst/>
          </a:prstGeom>
          <a:solidFill>
            <a:srgbClr val="FAE9D6"/>
          </a:solid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b="1" dirty="0">
                <a:solidFill>
                  <a:srgbClr val="000000"/>
                </a:solidFill>
                <a:latin typeface="Courier New" panose="02070309020205020404" pitchFamily="49" charset="0"/>
                <a:cs typeface="Courier New" panose="02070309020205020404" pitchFamily="49" charset="0"/>
              </a:rPr>
              <a:t>vector</a:t>
            </a:r>
            <a:r>
              <a:rPr lang="en-US" altLang="en-US" sz="4200" dirty="0">
                <a:solidFill>
                  <a:srgbClr val="000000"/>
                </a:solidFill>
                <a:latin typeface="Cambria" pitchFamily="18" charset="0"/>
              </a:rPr>
              <a:t>  library!</a:t>
            </a:r>
          </a:p>
        </p:txBody>
      </p:sp>
      <p:pic>
        <p:nvPicPr>
          <p:cNvPr id="21" name="Picture 40" descr="alien">
            <a:extLst>
              <a:ext uri="{FF2B5EF4-FFF2-40B4-BE49-F238E27FC236}">
                <a16:creationId xmlns:a16="http://schemas.microsoft.com/office/drawing/2014/main" id="{5D13DFB5-0010-4BF2-A00C-4C8ED2949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555" y="5684555"/>
            <a:ext cx="705936" cy="9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1">
            <a:extLst>
              <a:ext uri="{FF2B5EF4-FFF2-40B4-BE49-F238E27FC236}">
                <a16:creationId xmlns:a16="http://schemas.microsoft.com/office/drawing/2014/main" id="{A5CE7CBB-5AE6-4A39-87DB-FEC614894E19}"/>
              </a:ext>
            </a:extLst>
          </p:cNvPr>
          <p:cNvSpPr/>
          <p:nvPr/>
        </p:nvSpPr>
        <p:spPr bwMode="auto">
          <a:xfrm>
            <a:off x="5105400" y="5858217"/>
            <a:ext cx="3200400" cy="609600"/>
          </a:xfrm>
          <a:prstGeom prst="wedgeRectCallout">
            <a:avLst>
              <a:gd name="adj1" fmla="val -58333"/>
              <a:gd name="adj2" fmla="val -78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r>
              <a:rPr lang="en-US" sz="1800" dirty="0">
                <a:latin typeface="Cambria" panose="02040503050406030204" pitchFamily="18" charset="0"/>
              </a:rPr>
              <a:t>This is how I like my vectors: </a:t>
            </a:r>
            <a:r>
              <a:rPr lang="en-US" sz="1800" b="1" i="1" dirty="0">
                <a:latin typeface="Cambria" panose="02040503050406030204" pitchFamily="18" charset="0"/>
              </a:rPr>
              <a:t>well done!</a:t>
            </a:r>
            <a:r>
              <a:rPr lang="en-US" sz="1800" dirty="0">
                <a:latin typeface="Cambria" panose="02040503050406030204" pitchFamily="18" charset="0"/>
              </a:rPr>
              <a:t> </a:t>
            </a:r>
          </a:p>
        </p:txBody>
      </p:sp>
    </p:spTree>
    <p:extLst>
      <p:ext uri="{BB962C8B-B14F-4D97-AF65-F5344CB8AC3E}">
        <p14:creationId xmlns:p14="http://schemas.microsoft.com/office/powerpoint/2010/main" val="826611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38"/>
          <a:stretch/>
        </p:blipFill>
        <p:spPr>
          <a:xfrm>
            <a:off x="691704" y="381000"/>
            <a:ext cx="8030584" cy="5486400"/>
          </a:xfrm>
          <a:prstGeom prst="rect">
            <a:avLst/>
          </a:prstGeom>
        </p:spPr>
      </p:pic>
      <p:sp>
        <p:nvSpPr>
          <p:cNvPr id="39939" name="Text Box 4"/>
          <p:cNvSpPr txBox="1">
            <a:spLocks noChangeArrowheads="1"/>
          </p:cNvSpPr>
          <p:nvPr/>
        </p:nvSpPr>
        <p:spPr bwMode="auto">
          <a:xfrm>
            <a:off x="228600" y="228600"/>
            <a:ext cx="2971799" cy="138499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Example</a:t>
            </a:r>
            <a:r>
              <a:rPr kumimoji="0" lang="en-US" altLang="en-US" sz="4200" b="0" i="0" u="none" strike="noStrike" kern="1200" cap="none" spc="0" normalizeH="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altLang="en-US" sz="4200" b="0" i="0" u="none" strike="noStrike" kern="1200" cap="none" spc="0" normalizeH="0" noProof="0" dirty="0" err="1">
                <a:ln>
                  <a:noFill/>
                </a:ln>
                <a:solidFill>
                  <a:srgbClr val="000000"/>
                </a:solidFill>
                <a:effectLst/>
                <a:uLnTx/>
                <a:uFillTx/>
                <a:latin typeface="Cambria" panose="02040503050406030204" pitchFamily="18" charset="0"/>
                <a:ea typeface="ＭＳ Ｐゴシック" pitchFamily="34" charset="-128"/>
                <a:cs typeface="+mn-cs"/>
              </a:rPr>
              <a:t>vProjects</a:t>
            </a:r>
            <a:r>
              <a:rPr kumimoji="0" lang="en-US" altLang="en-US" sz="4200" b="0" i="0" u="none" strike="noStrike" kern="1200" cap="none" spc="0" normalizeH="0" noProof="0" dirty="0">
                <a:ln>
                  <a:noFill/>
                </a:ln>
                <a:solidFill>
                  <a:srgbClr val="000000"/>
                </a:solidFill>
                <a:effectLst/>
                <a:uLnTx/>
                <a:uFillTx/>
                <a:latin typeface="Cambria" panose="02040503050406030204" pitchFamily="18" charset="0"/>
                <a:ea typeface="ＭＳ Ｐゴシック" pitchFamily="34" charset="-128"/>
                <a:cs typeface="+mn-cs"/>
              </a:rPr>
              <a:t>...</a:t>
            </a:r>
            <a:endParaRPr kumimoji="0" lang="en-US" altLang="en-US" sz="42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206062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EE1C-688E-4206-9101-6D17986C2DC1}"/>
              </a:ext>
            </a:extLst>
          </p:cNvPr>
          <p:cNvSpPr>
            <a:spLocks noGrp="1"/>
          </p:cNvSpPr>
          <p:nvPr>
            <p:ph type="title"/>
          </p:nvPr>
        </p:nvSpPr>
        <p:spPr/>
        <p:txBody>
          <a:bodyPr/>
          <a:lstStyle/>
          <a:p>
            <a:r>
              <a:rPr lang="en-US" dirty="0"/>
              <a:t>Final Lab Days</a:t>
            </a:r>
          </a:p>
        </p:txBody>
      </p:sp>
      <p:grpSp>
        <p:nvGrpSpPr>
          <p:cNvPr id="3" name="Group 26">
            <a:extLst>
              <a:ext uri="{FF2B5EF4-FFF2-40B4-BE49-F238E27FC236}">
                <a16:creationId xmlns:a16="http://schemas.microsoft.com/office/drawing/2014/main" id="{90AEEDDE-AC7F-48D9-9159-E506C3B52726}"/>
              </a:ext>
            </a:extLst>
          </p:cNvPr>
          <p:cNvGrpSpPr>
            <a:grpSpLocks/>
          </p:cNvGrpSpPr>
          <p:nvPr/>
        </p:nvGrpSpPr>
        <p:grpSpPr bwMode="auto">
          <a:xfrm>
            <a:off x="5891008" y="5526549"/>
            <a:ext cx="800100" cy="951186"/>
            <a:chOff x="2928" y="1051"/>
            <a:chExt cx="840" cy="957"/>
          </a:xfrm>
        </p:grpSpPr>
        <p:sp>
          <p:nvSpPr>
            <p:cNvPr id="4" name="Freeform 27">
              <a:extLst>
                <a:ext uri="{FF2B5EF4-FFF2-40B4-BE49-F238E27FC236}">
                  <a16:creationId xmlns:a16="http://schemas.microsoft.com/office/drawing/2014/main" id="{A9732555-E396-4FE1-9E0D-39D2B36BFEF3}"/>
                </a:ext>
              </a:extLst>
            </p:cNvPr>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 name="Oval 28">
              <a:extLst>
                <a:ext uri="{FF2B5EF4-FFF2-40B4-BE49-F238E27FC236}">
                  <a16:creationId xmlns:a16="http://schemas.microsoft.com/office/drawing/2014/main" id="{955A97E1-0146-4EBC-8D07-AF99EA575B0D}"/>
                </a:ext>
              </a:extLst>
            </p:cNvPr>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6" name="Oval 29">
              <a:extLst>
                <a:ext uri="{FF2B5EF4-FFF2-40B4-BE49-F238E27FC236}">
                  <a16:creationId xmlns:a16="http://schemas.microsoft.com/office/drawing/2014/main" id="{B49AD8DD-E290-4DD9-93A8-DCCB63E97D5C}"/>
                </a:ext>
              </a:extLst>
            </p:cNvPr>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7" name="Oval 30">
              <a:extLst>
                <a:ext uri="{FF2B5EF4-FFF2-40B4-BE49-F238E27FC236}">
                  <a16:creationId xmlns:a16="http://schemas.microsoft.com/office/drawing/2014/main" id="{D3C7C85B-4416-4016-B604-61FEB336B9F5}"/>
                </a:ext>
              </a:extLst>
            </p:cNvPr>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8" name="Oval 31">
              <a:extLst>
                <a:ext uri="{FF2B5EF4-FFF2-40B4-BE49-F238E27FC236}">
                  <a16:creationId xmlns:a16="http://schemas.microsoft.com/office/drawing/2014/main" id="{4C1F56E8-5B44-4AE4-B5F9-6ABA99FC12C4}"/>
                </a:ext>
              </a:extLst>
            </p:cNvPr>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9" name="Oval 32">
              <a:extLst>
                <a:ext uri="{FF2B5EF4-FFF2-40B4-BE49-F238E27FC236}">
                  <a16:creationId xmlns:a16="http://schemas.microsoft.com/office/drawing/2014/main" id="{195FBC3D-E5D8-4765-9A21-F3F3516659DF}"/>
                </a:ext>
              </a:extLst>
            </p:cNvPr>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0" name="Oval 33">
              <a:extLst>
                <a:ext uri="{FF2B5EF4-FFF2-40B4-BE49-F238E27FC236}">
                  <a16:creationId xmlns:a16="http://schemas.microsoft.com/office/drawing/2014/main" id="{A619F500-EBDE-4268-BABA-1F37BD2F5A59}"/>
                </a:ext>
              </a:extLst>
            </p:cNvPr>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1" name="Oval 34">
              <a:extLst>
                <a:ext uri="{FF2B5EF4-FFF2-40B4-BE49-F238E27FC236}">
                  <a16:creationId xmlns:a16="http://schemas.microsoft.com/office/drawing/2014/main" id="{B7A3747C-8999-4CCB-AECB-FBBB6EA72AC7}"/>
                </a:ext>
              </a:extLst>
            </p:cNvPr>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2" name="AutoShape 35">
              <a:extLst>
                <a:ext uri="{FF2B5EF4-FFF2-40B4-BE49-F238E27FC236}">
                  <a16:creationId xmlns:a16="http://schemas.microsoft.com/office/drawing/2014/main" id="{520B096D-D9A5-4FEC-9273-4AFB8562C4EF}"/>
                </a:ext>
              </a:extLst>
            </p:cNvPr>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3" name="Freeform 36">
              <a:extLst>
                <a:ext uri="{FF2B5EF4-FFF2-40B4-BE49-F238E27FC236}">
                  <a16:creationId xmlns:a16="http://schemas.microsoft.com/office/drawing/2014/main" id="{0CF241E1-385B-4CF0-8297-1EEFD91CBE60}"/>
                </a:ext>
              </a:extLst>
            </p:cNvPr>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4" name="Freeform 37">
              <a:extLst>
                <a:ext uri="{FF2B5EF4-FFF2-40B4-BE49-F238E27FC236}">
                  <a16:creationId xmlns:a16="http://schemas.microsoft.com/office/drawing/2014/main" id="{C1319281-1DA7-4978-8EE3-61E2F0979EB5}"/>
                </a:ext>
              </a:extLst>
            </p:cNvPr>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5" name="Freeform 38">
              <a:extLst>
                <a:ext uri="{FF2B5EF4-FFF2-40B4-BE49-F238E27FC236}">
                  <a16:creationId xmlns:a16="http://schemas.microsoft.com/office/drawing/2014/main" id="{F9B6011A-32C9-407C-A393-907BBE5443DF}"/>
                </a:ext>
              </a:extLst>
            </p:cNvPr>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6" name="Freeform 39">
              <a:extLst>
                <a:ext uri="{FF2B5EF4-FFF2-40B4-BE49-F238E27FC236}">
                  <a16:creationId xmlns:a16="http://schemas.microsoft.com/office/drawing/2014/main" id="{5C53C1A9-AF32-4A1A-8D47-736245189199}"/>
                </a:ext>
              </a:extLst>
            </p:cNvPr>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pic>
        <p:nvPicPr>
          <p:cNvPr id="17" name="Picture 40" descr="alien">
            <a:extLst>
              <a:ext uri="{FF2B5EF4-FFF2-40B4-BE49-F238E27FC236}">
                <a16:creationId xmlns:a16="http://schemas.microsoft.com/office/drawing/2014/main" id="{932E2AFA-50E1-455A-8048-DDEDC025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94326"/>
            <a:ext cx="1066800" cy="145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2">
            <a:extLst>
              <a:ext uri="{FF2B5EF4-FFF2-40B4-BE49-F238E27FC236}">
                <a16:creationId xmlns:a16="http://schemas.microsoft.com/office/drawing/2014/main" id="{C3B17CA7-9110-487A-AF84-4A81D61EEC39}"/>
              </a:ext>
            </a:extLst>
          </p:cNvPr>
          <p:cNvSpPr>
            <a:spLocks noChangeArrowheads="1"/>
          </p:cNvSpPr>
          <p:nvPr/>
        </p:nvSpPr>
        <p:spPr bwMode="auto">
          <a:xfrm>
            <a:off x="4546915" y="6184714"/>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rPr>
              <a:t>+2i</a:t>
            </a:r>
          </a:p>
        </p:txBody>
      </p:sp>
      <p:sp>
        <p:nvSpPr>
          <p:cNvPr id="19" name="Line 44">
            <a:extLst>
              <a:ext uri="{FF2B5EF4-FFF2-40B4-BE49-F238E27FC236}">
                <a16:creationId xmlns:a16="http://schemas.microsoft.com/office/drawing/2014/main" id="{F8EAEA00-1783-4433-8F7A-A9622BF2A064}"/>
              </a:ext>
            </a:extLst>
          </p:cNvPr>
          <p:cNvSpPr>
            <a:spLocks noChangeShapeType="1"/>
          </p:cNvSpPr>
          <p:nvPr/>
        </p:nvSpPr>
        <p:spPr bwMode="auto">
          <a:xfrm flipV="1">
            <a:off x="6858001" y="5823762"/>
            <a:ext cx="533400" cy="178379"/>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0" name="Text Box 6">
            <a:extLst>
              <a:ext uri="{FF2B5EF4-FFF2-40B4-BE49-F238E27FC236}">
                <a16:creationId xmlns:a16="http://schemas.microsoft.com/office/drawing/2014/main" id="{887DDF3F-D787-40F5-87CA-B85D9A84C49C}"/>
              </a:ext>
            </a:extLst>
          </p:cNvPr>
          <p:cNvSpPr txBox="1">
            <a:spLocks noChangeArrowheads="1"/>
          </p:cNvSpPr>
          <p:nvPr/>
        </p:nvSpPr>
        <p:spPr bwMode="auto">
          <a:xfrm>
            <a:off x="480605" y="1965794"/>
            <a:ext cx="8282395" cy="584775"/>
          </a:xfrm>
          <a:prstGeom prst="rect">
            <a:avLst/>
          </a:prstGeom>
          <a:solidFill>
            <a:srgbClr val="CCFFCC"/>
          </a:solidFill>
          <a:ln>
            <a:noFill/>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Labs </a:t>
            </a:r>
            <a:r>
              <a:rPr kumimoji="0" lang="en-US" altLang="en-US" sz="3200" b="1" i="0" u="sng"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will</a:t>
            </a:r>
            <a:r>
              <a:rPr kumimoji="0" lang="en-US" altLang="en-US" sz="3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meet the last 2 weeks of class, </a:t>
            </a:r>
            <a:r>
              <a:rPr kumimoji="0" lang="en-US" altLang="en-US" sz="3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but...</a:t>
            </a:r>
          </a:p>
        </p:txBody>
      </p:sp>
      <p:sp>
        <p:nvSpPr>
          <p:cNvPr id="21" name="Text Box 6">
            <a:extLst>
              <a:ext uri="{FF2B5EF4-FFF2-40B4-BE49-F238E27FC236}">
                <a16:creationId xmlns:a16="http://schemas.microsoft.com/office/drawing/2014/main" id="{E99642DD-0BA8-42C3-BCFD-87CA0F5DB796}"/>
              </a:ext>
            </a:extLst>
          </p:cNvPr>
          <p:cNvSpPr txBox="1">
            <a:spLocks noChangeArrowheads="1"/>
          </p:cNvSpPr>
          <p:nvPr/>
        </p:nvSpPr>
        <p:spPr bwMode="auto">
          <a:xfrm>
            <a:off x="914400" y="3048000"/>
            <a:ext cx="758022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lvl="0" indent="-457200" algn="l" eaLnBrk="1" hangingPunct="1">
              <a:spcBef>
                <a:spcPct val="50000"/>
              </a:spcBef>
              <a:buFont typeface="Arial" panose="020B0604020202020204" pitchFamily="34" charset="0"/>
              <a:buChar char="•"/>
              <a:defRPr/>
            </a:pPr>
            <a:r>
              <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They're "</a:t>
            </a:r>
            <a:r>
              <a:rPr kumimoji="0" lang="en-US" altLang="en-US" sz="27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extra-optional</a:t>
            </a:r>
            <a:r>
              <a:rPr lang="en-US" altLang="en-US" sz="2700" dirty="0">
                <a:solidFill>
                  <a:srgbClr val="000000"/>
                </a:solidFill>
                <a:latin typeface="Cambria" panose="02040503050406030204" pitchFamily="18" charset="0"/>
              </a:rPr>
              <a:t>“: no lab problem</a:t>
            </a:r>
            <a:endParaRPr kumimoji="0" lang="en-US" altLang="en-US" sz="27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a:p>
            <a:pPr marL="457200" lvl="0" indent="-457200" algn="l" eaLnBrk="1" hangingPunct="1">
              <a:spcBef>
                <a:spcPct val="50000"/>
              </a:spcBef>
              <a:buFont typeface="Arial" panose="020B0604020202020204" pitchFamily="34" charset="0"/>
              <a:buChar char="•"/>
              <a:defRPr/>
            </a:pPr>
            <a:r>
              <a:rPr lang="en-US" altLang="en-US" sz="2700" noProof="0" dirty="0">
                <a:solidFill>
                  <a:srgbClr val="000000"/>
                </a:solidFill>
                <a:latin typeface="Cambria" panose="02040503050406030204" pitchFamily="18" charset="0"/>
              </a:rPr>
              <a:t>Lab time:  </a:t>
            </a:r>
            <a:r>
              <a:rPr kumimoji="0" lang="en-US" altLang="en-US" sz="2700" b="1" i="1" u="none" strike="noStrike" kern="1200" cap="none" spc="0" normalizeH="0" baseline="0" noProof="0" dirty="0">
                <a:ln>
                  <a:noFill/>
                </a:ln>
                <a:solidFill>
                  <a:srgbClr val="C00000"/>
                </a:solidFill>
                <a:effectLst/>
                <a:uLnTx/>
                <a:uFillTx/>
                <a:latin typeface="Cambria" panose="02040503050406030204" pitchFamily="18" charset="0"/>
                <a:ea typeface="MS PGothic" pitchFamily="34" charset="-128"/>
                <a:cs typeface="+mn-cs"/>
              </a:rPr>
              <a:t>final projects</a:t>
            </a:r>
            <a:r>
              <a:rPr kumimoji="0" lang="en-US" altLang="en-US" sz="2700" b="0" i="0" u="none" strike="noStrike" kern="1200" cap="none" spc="0" normalizeH="0" noProof="0" dirty="0">
                <a:ln>
                  <a:noFill/>
                </a:ln>
                <a:solidFill>
                  <a:srgbClr val="000000"/>
                </a:solidFill>
                <a:effectLst/>
                <a:uLnTx/>
                <a:uFillTx/>
                <a:latin typeface="Cambria" panose="02040503050406030204" pitchFamily="18" charset="0"/>
                <a:ea typeface="MS PGothic" pitchFamily="34" charset="-128"/>
                <a:cs typeface="+mn-cs"/>
              </a:rPr>
              <a:t> a</a:t>
            </a:r>
            <a:r>
              <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ssistance + progress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There are </a:t>
            </a:r>
            <a:r>
              <a:rPr kumimoji="0" lang="en-US" altLang="en-US" sz="2700" b="1" i="1" u="none" strike="noStrike" kern="1200" cap="none" spc="0" normalizeH="0" baseline="0" noProof="0" dirty="0" err="1">
                <a:ln>
                  <a:noFill/>
                </a:ln>
                <a:solidFill>
                  <a:srgbClr val="009900"/>
                </a:solidFill>
                <a:effectLst/>
                <a:uLnTx/>
                <a:uFillTx/>
                <a:latin typeface="Cambria" panose="02040503050406030204" pitchFamily="18" charset="0"/>
                <a:ea typeface="MS PGothic" pitchFamily="34" charset="-128"/>
                <a:cs typeface="+mn-cs"/>
              </a:rPr>
              <a:t>theocomp</a:t>
            </a:r>
            <a:r>
              <a:rPr kumimoji="0" lang="en-US" altLang="en-US" sz="2700" b="0" i="1" u="none" strike="noStrike" kern="1200" cap="none" spc="0" normalizeH="0" baseline="0" noProof="0" dirty="0">
                <a:ln>
                  <a:noFill/>
                </a:ln>
                <a:solidFill>
                  <a:srgbClr val="009900"/>
                </a:solidFill>
                <a:effectLst/>
                <a:uLnTx/>
                <a:uFillTx/>
                <a:latin typeface="Cambria" panose="02040503050406030204" pitchFamily="18" charset="0"/>
                <a:ea typeface="MS PGothic" pitchFamily="34" charset="-128"/>
                <a:cs typeface="+mn-cs"/>
              </a:rPr>
              <a:t> </a:t>
            </a:r>
            <a:r>
              <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problems, too   </a:t>
            </a:r>
            <a:r>
              <a:rPr kumimoji="0" lang="en-US" alt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r>
              <a:rPr kumimoji="0" lang="en-US" altLang="en-US" sz="1800" b="1" i="0" u="none" strike="noStrike" kern="1200" cap="none" spc="0" normalizeH="0" baseline="0" noProof="0" dirty="0">
                <a:ln>
                  <a:noFill/>
                </a:ln>
                <a:solidFill>
                  <a:schemeClr val="bg1">
                    <a:lumMod val="65000"/>
                  </a:schemeClr>
                </a:solidFill>
                <a:effectLst/>
                <a:uLnTx/>
                <a:uFillTx/>
                <a:latin typeface="Cambria" panose="02040503050406030204" pitchFamily="18" charset="0"/>
                <a:ea typeface="MS PGothic" pitchFamily="34" charset="-128"/>
                <a:cs typeface="+mn-cs"/>
              </a:rPr>
              <a:t>hw12</a:t>
            </a:r>
            <a:r>
              <a:rPr kumimoji="0" lang="en-US" alt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endPar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US" altLang="en-US" sz="9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22" name="Rectangle 42">
            <a:extLst>
              <a:ext uri="{FF2B5EF4-FFF2-40B4-BE49-F238E27FC236}">
                <a16:creationId xmlns:a16="http://schemas.microsoft.com/office/drawing/2014/main" id="{B25BF1F7-5F13-4C99-ACB7-D70DFCDC60CE}"/>
              </a:ext>
            </a:extLst>
          </p:cNvPr>
          <p:cNvSpPr>
            <a:spLocks noChangeArrowheads="1"/>
          </p:cNvSpPr>
          <p:nvPr/>
        </p:nvSpPr>
        <p:spPr bwMode="auto">
          <a:xfrm>
            <a:off x="4572000" y="5412682"/>
            <a:ext cx="492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rPr>
              <a:t>-2i</a:t>
            </a:r>
          </a:p>
        </p:txBody>
      </p:sp>
      <p:sp>
        <p:nvSpPr>
          <p:cNvPr id="23" name="Rectangle 42">
            <a:extLst>
              <a:ext uri="{FF2B5EF4-FFF2-40B4-BE49-F238E27FC236}">
                <a16:creationId xmlns:a16="http://schemas.microsoft.com/office/drawing/2014/main" id="{60A5FD92-94FB-4169-B01F-A7E9103F70BF}"/>
              </a:ext>
            </a:extLst>
          </p:cNvPr>
          <p:cNvSpPr>
            <a:spLocks noChangeArrowheads="1"/>
          </p:cNvSpPr>
          <p:nvPr/>
        </p:nvSpPr>
        <p:spPr bwMode="auto">
          <a:xfrm>
            <a:off x="7384497" y="5531328"/>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rPr>
              <a:t>or two!</a:t>
            </a:r>
          </a:p>
        </p:txBody>
      </p:sp>
      <p:sp>
        <p:nvSpPr>
          <p:cNvPr id="24" name="Rectangle 42">
            <a:extLst>
              <a:ext uri="{FF2B5EF4-FFF2-40B4-BE49-F238E27FC236}">
                <a16:creationId xmlns:a16="http://schemas.microsoft.com/office/drawing/2014/main" id="{D7ACDCD4-FF62-4ACE-86D4-EF2C97991492}"/>
              </a:ext>
            </a:extLst>
          </p:cNvPr>
          <p:cNvSpPr>
            <a:spLocks noChangeArrowheads="1"/>
          </p:cNvSpPr>
          <p:nvPr/>
        </p:nvSpPr>
        <p:spPr bwMode="auto">
          <a:xfrm>
            <a:off x="914400" y="5742307"/>
            <a:ext cx="132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rPr>
              <a:t>Now we're in a state!</a:t>
            </a:r>
          </a:p>
        </p:txBody>
      </p:sp>
      <p:sp>
        <p:nvSpPr>
          <p:cNvPr id="25" name="Line 44">
            <a:extLst>
              <a:ext uri="{FF2B5EF4-FFF2-40B4-BE49-F238E27FC236}">
                <a16:creationId xmlns:a16="http://schemas.microsoft.com/office/drawing/2014/main" id="{B1DA04A3-1C23-422A-81A2-20DE0C3D6783}"/>
              </a:ext>
            </a:extLst>
          </p:cNvPr>
          <p:cNvSpPr>
            <a:spLocks noChangeShapeType="1"/>
          </p:cNvSpPr>
          <p:nvPr/>
        </p:nvSpPr>
        <p:spPr bwMode="auto">
          <a:xfrm>
            <a:off x="2107474" y="6094080"/>
            <a:ext cx="762001" cy="67009"/>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6" name="Arc 25">
            <a:extLst>
              <a:ext uri="{FF2B5EF4-FFF2-40B4-BE49-F238E27FC236}">
                <a16:creationId xmlns:a16="http://schemas.microsoft.com/office/drawing/2014/main" id="{7223891F-F8C7-4B3E-B51B-A5D0E00BCC5A}"/>
              </a:ext>
            </a:extLst>
          </p:cNvPr>
          <p:cNvSpPr/>
          <p:nvPr/>
        </p:nvSpPr>
        <p:spPr>
          <a:xfrm>
            <a:off x="3505200" y="5412682"/>
            <a:ext cx="2580118" cy="914400"/>
          </a:xfrm>
          <a:prstGeom prst="arc">
            <a:avLst>
              <a:gd name="adj1" fmla="val 11764589"/>
              <a:gd name="adj2" fmla="val 20628000"/>
            </a:avLst>
          </a:prstGeom>
          <a:ln w="19050">
            <a:solidFill>
              <a:srgbClr val="0099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Arc 26">
            <a:extLst>
              <a:ext uri="{FF2B5EF4-FFF2-40B4-BE49-F238E27FC236}">
                <a16:creationId xmlns:a16="http://schemas.microsoft.com/office/drawing/2014/main" id="{065E7DE5-DAE9-44FF-A4F5-492189E806B7}"/>
              </a:ext>
            </a:extLst>
          </p:cNvPr>
          <p:cNvSpPr/>
          <p:nvPr/>
        </p:nvSpPr>
        <p:spPr>
          <a:xfrm flipH="1" flipV="1">
            <a:off x="3429000" y="5578072"/>
            <a:ext cx="2580118" cy="914400"/>
          </a:xfrm>
          <a:prstGeom prst="arc">
            <a:avLst>
              <a:gd name="adj1" fmla="val 11764589"/>
              <a:gd name="adj2" fmla="val 20628000"/>
            </a:avLst>
          </a:prstGeom>
          <a:ln w="19050">
            <a:solidFill>
              <a:srgbClr val="0099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AE56E01-2572-4DF8-BDE5-6C17AD948A07}"/>
              </a:ext>
            </a:extLst>
          </p:cNvPr>
          <p:cNvSpPr/>
          <p:nvPr/>
        </p:nvSpPr>
        <p:spPr>
          <a:xfrm>
            <a:off x="7657351" y="2667000"/>
            <a:ext cx="1029449" cy="338554"/>
          </a:xfrm>
          <a:prstGeom prst="rect">
            <a:avLst/>
          </a:prstGeom>
          <a:solidFill>
            <a:srgbClr val="CCFFCC"/>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no sign-in</a:t>
            </a:r>
            <a:endParaRPr kumimoji="0" lang="en-US" sz="1600" b="0" i="1" u="none" strike="noStrike" kern="1200" cap="none" spc="0" normalizeH="0" baseline="0" noProof="0" dirty="0">
              <a:ln>
                <a:noFill/>
              </a:ln>
              <a:solidFill>
                <a:srgbClr val="000000"/>
              </a:solidFill>
              <a:effectLst/>
              <a:uLnTx/>
              <a:uFillTx/>
              <a:ea typeface="MS PGothic" pitchFamily="34" charset="-128"/>
              <a:cs typeface="+mn-cs"/>
            </a:endParaRPr>
          </a:p>
        </p:txBody>
      </p:sp>
    </p:spTree>
    <p:extLst>
      <p:ext uri="{BB962C8B-B14F-4D97-AF65-F5344CB8AC3E}">
        <p14:creationId xmlns:p14="http://schemas.microsoft.com/office/powerpoint/2010/main" val="41645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EC57-1484-41D7-97AD-B3510836E3DB}"/>
              </a:ext>
            </a:extLst>
          </p:cNvPr>
          <p:cNvSpPr>
            <a:spLocks noGrp="1"/>
          </p:cNvSpPr>
          <p:nvPr>
            <p:ph type="title"/>
          </p:nvPr>
        </p:nvSpPr>
        <p:spPr/>
        <p:txBody>
          <a:bodyPr/>
          <a:lstStyle/>
          <a:p>
            <a:r>
              <a:rPr lang="en-US" dirty="0"/>
              <a:t>The Projects</a:t>
            </a:r>
          </a:p>
        </p:txBody>
      </p:sp>
      <p:pic>
        <p:nvPicPr>
          <p:cNvPr id="3" name="Picture 6" descr="Picture 12">
            <a:extLst>
              <a:ext uri="{FF2B5EF4-FFF2-40B4-BE49-F238E27FC236}">
                <a16:creationId xmlns:a16="http://schemas.microsoft.com/office/drawing/2014/main" id="{DEA7ED0C-B414-479B-9F19-EEF94537B5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4010025"/>
            <a:ext cx="3911600" cy="266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8" descr="Picture 10">
            <a:extLst>
              <a:ext uri="{FF2B5EF4-FFF2-40B4-BE49-F238E27FC236}">
                <a16:creationId xmlns:a16="http://schemas.microsoft.com/office/drawing/2014/main" id="{B8193475-3C9A-4314-95BB-9F9842C78E27}"/>
              </a:ext>
            </a:extLst>
          </p:cNvPr>
          <p:cNvPicPr>
            <a:picLocks noChangeAspect="1" noChangeArrowheads="1"/>
          </p:cNvPicPr>
          <p:nvPr/>
        </p:nvPicPr>
        <p:blipFill>
          <a:blip r:embed="rId4"/>
          <a:srcRect/>
          <a:stretch>
            <a:fillRect/>
          </a:stretch>
        </p:blipFill>
        <p:spPr bwMode="auto">
          <a:xfrm>
            <a:off x="2362200" y="1827213"/>
            <a:ext cx="3924300" cy="2516187"/>
          </a:xfrm>
          <a:prstGeom prst="rect">
            <a:avLst/>
          </a:prstGeom>
          <a:noFill/>
          <a:ln w="38100">
            <a:solidFill>
              <a:schemeClr val="bg1"/>
            </a:solidFill>
            <a:miter lim="800000"/>
            <a:headEnd/>
            <a:tailEnd/>
          </a:ln>
        </p:spPr>
      </p:pic>
      <p:sp>
        <p:nvSpPr>
          <p:cNvPr id="6" name="Rectangle 11">
            <a:extLst>
              <a:ext uri="{FF2B5EF4-FFF2-40B4-BE49-F238E27FC236}">
                <a16:creationId xmlns:a16="http://schemas.microsoft.com/office/drawing/2014/main" id="{5C523D6E-1CD2-477E-8824-82A832EE27B7}"/>
              </a:ext>
            </a:extLst>
          </p:cNvPr>
          <p:cNvSpPr>
            <a:spLocks noChangeArrowheads="1"/>
          </p:cNvSpPr>
          <p:nvPr/>
        </p:nvSpPr>
        <p:spPr bwMode="auto">
          <a:xfrm>
            <a:off x="3163396" y="2546350"/>
            <a:ext cx="2480936" cy="1077218"/>
          </a:xfrm>
          <a:prstGeom prst="rect">
            <a:avLst/>
          </a:prstGeom>
          <a:solidFill>
            <a:srgbClr val="CCFFCC"/>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TextID</a:t>
            </a:r>
            <a:endPar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 name="Rectangle 13">
            <a:extLst>
              <a:ext uri="{FF2B5EF4-FFF2-40B4-BE49-F238E27FC236}">
                <a16:creationId xmlns:a16="http://schemas.microsoft.com/office/drawing/2014/main" id="{E036EB2A-198F-469E-A98D-6AB73C9D1DB0}"/>
              </a:ext>
            </a:extLst>
          </p:cNvPr>
          <p:cNvSpPr>
            <a:spLocks noChangeArrowheads="1"/>
          </p:cNvSpPr>
          <p:nvPr/>
        </p:nvSpPr>
        <p:spPr bwMode="auto">
          <a:xfrm>
            <a:off x="824768" y="4805363"/>
            <a:ext cx="3073278"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Picobot</a:t>
            </a:r>
            <a:r>
              <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p>
        </p:txBody>
      </p:sp>
      <p:pic>
        <p:nvPicPr>
          <p:cNvPr id="8" name="Picture 6" descr="pool">
            <a:extLst>
              <a:ext uri="{FF2B5EF4-FFF2-40B4-BE49-F238E27FC236}">
                <a16:creationId xmlns:a16="http://schemas.microsoft.com/office/drawing/2014/main" id="{26E1D139-7238-4ABF-AA09-C43BBCBE2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12" y="4010025"/>
            <a:ext cx="3448050" cy="2506662"/>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16B0D587-6FB1-4899-B8A4-9FF6AC59997C}"/>
              </a:ext>
            </a:extLst>
          </p:cNvPr>
          <p:cNvSpPr>
            <a:spLocks noChangeArrowheads="1"/>
          </p:cNvSpPr>
          <p:nvPr/>
        </p:nvSpPr>
        <p:spPr bwMode="auto">
          <a:xfrm>
            <a:off x="5685941" y="4732338"/>
            <a:ext cx="2853665" cy="923330"/>
          </a:xfrm>
          <a:prstGeom prst="rect">
            <a:avLst/>
          </a:prstGeom>
          <a:solidFill>
            <a:srgbClr val="CCECFF"/>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3D Game</a:t>
            </a:r>
          </a:p>
        </p:txBody>
      </p:sp>
    </p:spTree>
    <p:extLst>
      <p:ext uri="{BB962C8B-B14F-4D97-AF65-F5344CB8AC3E}">
        <p14:creationId xmlns:p14="http://schemas.microsoft.com/office/powerpoint/2010/main" val="371135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963" y="6192252"/>
            <a:ext cx="7467600" cy="461665"/>
          </a:xfrm>
          <a:prstGeom prst="rect">
            <a:avLst/>
          </a:prstGeom>
          <a:noFill/>
        </p:spPr>
        <p:txBody>
          <a:bodyPr wrap="square" rtlCol="0">
            <a:spAutoFit/>
          </a:bodyPr>
          <a:lstStyle/>
          <a:p>
            <a:pPr algn="ctr"/>
            <a:r>
              <a:rPr lang="en-US" dirty="0">
                <a:latin typeface="Cambria" panose="02040503050406030204" pitchFamily="18" charset="0"/>
              </a:rPr>
              <a:t>First paragraph of </a:t>
            </a:r>
            <a:r>
              <a:rPr lang="en-US" u="sng" dirty="0">
                <a:latin typeface="Cambria" panose="02040503050406030204" pitchFamily="18" charset="0"/>
              </a:rPr>
              <a:t>The Cuckoo's Calling</a:t>
            </a:r>
            <a:r>
              <a:rPr lang="en-US" dirty="0">
                <a:latin typeface="Cambria" panose="02040503050406030204" pitchFamily="18" charset="0"/>
              </a:rPr>
              <a:t> by R. Galbraith</a:t>
            </a:r>
          </a:p>
        </p:txBody>
      </p:sp>
      <p:sp>
        <p:nvSpPr>
          <p:cNvPr id="3" name="Rectangle 2"/>
          <p:cNvSpPr/>
          <p:nvPr/>
        </p:nvSpPr>
        <p:spPr>
          <a:xfrm>
            <a:off x="381000" y="1940581"/>
            <a:ext cx="5715000" cy="2677656"/>
          </a:xfrm>
          <a:prstGeom prst="rect">
            <a:avLst/>
          </a:prstGeom>
        </p:spPr>
        <p:txBody>
          <a:bodyPr wrap="square">
            <a:spAutoFit/>
          </a:bodyPr>
          <a:lstStyle/>
          <a:p>
            <a:pPr algn="ctr"/>
            <a:r>
              <a:rPr lang="en-US" dirty="0">
                <a:latin typeface="Segoe Print" panose="02000600000000000000" pitchFamily="2" charset="0"/>
              </a:rPr>
              <a:t>Though Robin </a:t>
            </a:r>
            <a:r>
              <a:rPr lang="en-US" dirty="0" err="1">
                <a:latin typeface="Segoe Print" panose="02000600000000000000" pitchFamily="2" charset="0"/>
              </a:rPr>
              <a:t>Ellacott’s</a:t>
            </a:r>
            <a:r>
              <a:rPr lang="en-US" dirty="0">
                <a:latin typeface="Segoe Print" panose="02000600000000000000" pitchFamily="2" charset="0"/>
              </a:rPr>
              <a:t> twenty-five years of life had seen their moments of drama and incident, she had never before woken up in the certain knowledge that she would remember the coming day for as long as she lived.</a:t>
            </a:r>
          </a:p>
        </p:txBody>
      </p:sp>
      <p:pic>
        <p:nvPicPr>
          <p:cNvPr id="5" name="Picture 2" descr="C:\Users\Owner\Desktop\imgs_for_Lec22\imgs_for_Lec22\CC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36555"/>
            <a:ext cx="2453211" cy="3510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7301" y="5057001"/>
            <a:ext cx="1102418" cy="276999"/>
          </a:xfrm>
          <a:prstGeom prst="rect">
            <a:avLst/>
          </a:prstGeom>
        </p:spPr>
        <p:txBody>
          <a:bodyPr wrap="none">
            <a:spAutoFit/>
          </a:bodyPr>
          <a:lstStyle/>
          <a:p>
            <a:r>
              <a:rPr lang="en-US" sz="1200" b="1" dirty="0">
                <a:latin typeface="Cambria" panose="02040503050406030204" pitchFamily="18" charset="0"/>
              </a:rPr>
              <a:t>April 4, 2013</a:t>
            </a:r>
            <a:endParaRPr lang="en-US" sz="1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9866">
            <a:off x="612818" y="2636269"/>
            <a:ext cx="6781800" cy="3409844"/>
          </a:xfrm>
          <a:prstGeom prst="rect">
            <a:avLst/>
          </a:prstGeom>
          <a:ln w="76200">
            <a:solidFill>
              <a:schemeClr val="bg1"/>
            </a:solidFill>
          </a:ln>
        </p:spPr>
      </p:pic>
      <p:sp>
        <p:nvSpPr>
          <p:cNvPr id="7" name="Title 6">
            <a:extLst>
              <a:ext uri="{FF2B5EF4-FFF2-40B4-BE49-F238E27FC236}">
                <a16:creationId xmlns:a16="http://schemas.microsoft.com/office/drawing/2014/main" id="{DB5FE3D0-D294-4C95-BF65-557E3944BA92}"/>
              </a:ext>
            </a:extLst>
          </p:cNvPr>
          <p:cNvSpPr>
            <a:spLocks noGrp="1"/>
          </p:cNvSpPr>
          <p:nvPr>
            <p:ph type="title"/>
          </p:nvPr>
        </p:nvSpPr>
        <p:spPr/>
        <p:txBody>
          <a:bodyPr/>
          <a:lstStyle/>
          <a:p>
            <a:r>
              <a:rPr lang="en-US" altLang="en-US" sz="4400" dirty="0" err="1">
                <a:latin typeface="Cambria" panose="02040503050406030204" pitchFamily="18" charset="0"/>
              </a:rPr>
              <a:t>TextID</a:t>
            </a:r>
            <a:endParaRPr lang="en-US" dirty="0"/>
          </a:p>
        </p:txBody>
      </p:sp>
    </p:spTree>
    <p:extLst>
      <p:ext uri="{BB962C8B-B14F-4D97-AF65-F5344CB8AC3E}">
        <p14:creationId xmlns:p14="http://schemas.microsoft.com/office/powerpoint/2010/main" val="38119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Desktop\imgs_for_Lec22\imgs_for_Lec22\JK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47" y="1600200"/>
            <a:ext cx="796655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wner\Desktop\imgs_for_Lec22\imgs_for_Lec22\CC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673" y="2057400"/>
            <a:ext cx="2453211" cy="3510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imgs_for_Lec22\imgs_for_Lec22\JKR_2.png"/>
          <p:cNvPicPr>
            <a:picLocks noChangeAspect="1" noChangeArrowheads="1"/>
          </p:cNvPicPr>
          <p:nvPr/>
        </p:nvPicPr>
        <p:blipFill rotWithShape="1">
          <a:blip r:embed="rId5">
            <a:extLst>
              <a:ext uri="{28A0092B-C50C-407E-A947-70E740481C1C}">
                <a14:useLocalDpi xmlns:a14="http://schemas.microsoft.com/office/drawing/2010/main" val="0"/>
              </a:ext>
            </a:extLst>
          </a:blip>
          <a:srcRect b="30829"/>
          <a:stretch/>
        </p:blipFill>
        <p:spPr bwMode="auto">
          <a:xfrm>
            <a:off x="276225" y="2585182"/>
            <a:ext cx="5819775" cy="366321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6568" y="4313719"/>
            <a:ext cx="5819775" cy="691884"/>
          </a:xfrm>
          <a:prstGeom prst="roundRect">
            <a:avLst/>
          </a:prstGeom>
          <a:noFill/>
          <a:ln w="28575">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43200" y="6477000"/>
            <a:ext cx="6324600" cy="323165"/>
          </a:xfrm>
          <a:prstGeom prst="rect">
            <a:avLst/>
          </a:prstGeom>
        </p:spPr>
        <p:txBody>
          <a:bodyPr wrap="square">
            <a:spAutoFit/>
          </a:bodyPr>
          <a:lstStyle/>
          <a:p>
            <a:pPr algn="r"/>
            <a:r>
              <a:rPr lang="en-US" sz="1500" dirty="0">
                <a:latin typeface="Calibri" panose="020F0502020204030204" pitchFamily="34" charset="0"/>
              </a:rPr>
              <a:t>kottke.org/13/08/how-</a:t>
            </a:r>
            <a:r>
              <a:rPr lang="en-US" sz="1500" dirty="0" err="1">
                <a:latin typeface="Calibri" panose="020F0502020204030204" pitchFamily="34" charset="0"/>
              </a:rPr>
              <a:t>jk</a:t>
            </a:r>
            <a:r>
              <a:rPr lang="en-US" sz="1500" dirty="0">
                <a:latin typeface="Calibri" panose="020F0502020204030204" pitchFamily="34" charset="0"/>
              </a:rPr>
              <a:t>-</a:t>
            </a:r>
            <a:r>
              <a:rPr lang="en-US" sz="1500" dirty="0" err="1">
                <a:latin typeface="Calibri" panose="020F0502020204030204" pitchFamily="34" charset="0"/>
              </a:rPr>
              <a:t>rowling</a:t>
            </a:r>
            <a:r>
              <a:rPr lang="en-US" sz="1500" dirty="0">
                <a:latin typeface="Calibri" panose="020F0502020204030204" pitchFamily="34" charset="0"/>
              </a:rPr>
              <a:t>-was-found-to-be-</a:t>
            </a:r>
            <a:r>
              <a:rPr lang="en-US" sz="1500" dirty="0" err="1">
                <a:latin typeface="Calibri" panose="020F0502020204030204" pitchFamily="34" charset="0"/>
              </a:rPr>
              <a:t>robert</a:t>
            </a:r>
            <a:r>
              <a:rPr lang="en-US" sz="1500" dirty="0">
                <a:latin typeface="Calibri" panose="020F0502020204030204" pitchFamily="34" charset="0"/>
              </a:rPr>
              <a:t>-</a:t>
            </a:r>
            <a:r>
              <a:rPr lang="en-US" sz="1500" dirty="0" err="1">
                <a:latin typeface="Calibri" panose="020F0502020204030204" pitchFamily="34" charset="0"/>
              </a:rPr>
              <a:t>galbraith</a:t>
            </a:r>
            <a:endParaRPr lang="en-US" sz="1500" dirty="0">
              <a:latin typeface="Calibri" panose="020F0502020204030204" pitchFamily="34" charset="0"/>
            </a:endParaRPr>
          </a:p>
        </p:txBody>
      </p:sp>
      <p:sp>
        <p:nvSpPr>
          <p:cNvPr id="7" name="Rounded Rectangle 6"/>
          <p:cNvSpPr/>
          <p:nvPr/>
        </p:nvSpPr>
        <p:spPr>
          <a:xfrm>
            <a:off x="220081" y="3551719"/>
            <a:ext cx="5819775" cy="721895"/>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685800" y="2471736"/>
            <a:ext cx="106680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AB751B7-58A7-49B2-8E3A-E107B01BF55E}"/>
              </a:ext>
            </a:extLst>
          </p:cNvPr>
          <p:cNvSpPr>
            <a:spLocks noGrp="1"/>
          </p:cNvSpPr>
          <p:nvPr>
            <p:ph type="title"/>
          </p:nvPr>
        </p:nvSpPr>
        <p:spPr/>
        <p:txBody>
          <a:bodyPr/>
          <a:lstStyle/>
          <a:p>
            <a:r>
              <a:rPr lang="en-US" dirty="0"/>
              <a:t>Unmasking Robert Galbraith</a:t>
            </a:r>
          </a:p>
        </p:txBody>
      </p:sp>
    </p:spTree>
    <p:extLst>
      <p:ext uri="{BB962C8B-B14F-4D97-AF65-F5344CB8AC3E}">
        <p14:creationId xmlns:p14="http://schemas.microsoft.com/office/powerpoint/2010/main" val="39812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68742" y="5032168"/>
            <a:ext cx="2705704" cy="1216232"/>
          </a:xfrm>
          <a:prstGeom prst="roundRect">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608665" y="3826892"/>
            <a:ext cx="2195032" cy="1066800"/>
          </a:xfrm>
          <a:prstGeom prst="round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059241" y="2514600"/>
            <a:ext cx="2195032" cy="1066800"/>
          </a:xfrm>
          <a:prstGeom prst="roundRect">
            <a:avLst/>
          </a:prstGeom>
          <a:solidFill>
            <a:srgbClr val="FF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4"/>
          <p:cNvSpPr>
            <a:spLocks noChangeArrowheads="1"/>
          </p:cNvSpPr>
          <p:nvPr/>
        </p:nvSpPr>
        <p:spPr bwMode="auto">
          <a:xfrm>
            <a:off x="685800" y="1699939"/>
            <a:ext cx="75553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1" hangingPunct="1">
              <a:spcBef>
                <a:spcPct val="20000"/>
              </a:spcBef>
            </a:pPr>
            <a:r>
              <a:rPr lang="en-US" altLang="en-US" dirty="0">
                <a:solidFill>
                  <a:srgbClr val="000000"/>
                </a:solidFill>
                <a:latin typeface="Cambria" panose="02040503050406030204" pitchFamily="18" charset="0"/>
                <a:cs typeface="Arial" pitchFamily="34" charset="0"/>
              </a:rPr>
              <a:t>Big ideas: </a:t>
            </a:r>
          </a:p>
          <a:p>
            <a:pPr algn="l" eaLnBrk="1" hangingPunct="1">
              <a:spcBef>
                <a:spcPct val="20000"/>
              </a:spcBef>
            </a:pPr>
            <a:r>
              <a:rPr lang="en-US" altLang="en-US" dirty="0">
                <a:solidFill>
                  <a:srgbClr val="000000"/>
                </a:solidFill>
                <a:latin typeface="Cambria" panose="02040503050406030204" pitchFamily="18" charset="0"/>
                <a:cs typeface="Arial" pitchFamily="34" charset="0"/>
              </a:rPr>
              <a:t>     (1) Build </a:t>
            </a:r>
            <a:r>
              <a:rPr lang="en-US" altLang="en-US" b="1" i="1" dirty="0">
                <a:solidFill>
                  <a:srgbClr val="000000"/>
                </a:solidFill>
                <a:latin typeface="Cambria" panose="02040503050406030204" pitchFamily="18" charset="0"/>
                <a:cs typeface="Arial" pitchFamily="34" charset="0"/>
              </a:rPr>
              <a:t>lexical </a:t>
            </a:r>
            <a:r>
              <a:rPr lang="en-US" altLang="en-US" dirty="0">
                <a:solidFill>
                  <a:srgbClr val="000000"/>
                </a:solidFill>
                <a:latin typeface="Cambria" panose="02040503050406030204" pitchFamily="18" charset="0"/>
                <a:cs typeface="Arial" pitchFamily="34" charset="0"/>
              </a:rPr>
              <a:t>models of bodies of text…</a:t>
            </a:r>
          </a:p>
          <a:p>
            <a:pPr algn="l" eaLnBrk="1" hangingPunct="1">
              <a:spcBef>
                <a:spcPct val="20000"/>
              </a:spcBef>
            </a:pPr>
            <a:r>
              <a:rPr lang="en-US" altLang="en-US" dirty="0">
                <a:solidFill>
                  <a:srgbClr val="000000"/>
                </a:solidFill>
                <a:latin typeface="Cambria" panose="02040503050406030204" pitchFamily="18" charset="0"/>
                <a:cs typeface="Arial" pitchFamily="34" charset="0"/>
              </a:rPr>
              <a:t>     (2) </a:t>
            </a:r>
            <a:r>
              <a:rPr lang="en-US" altLang="en-US" i="1" dirty="0">
                <a:solidFill>
                  <a:srgbClr val="000000"/>
                </a:solidFill>
                <a:latin typeface="Cambria" panose="02040503050406030204" pitchFamily="18" charset="0"/>
                <a:cs typeface="Arial" pitchFamily="34" charset="0"/>
              </a:rPr>
              <a:t>Use a similarity score to measure        </a:t>
            </a:r>
            <a:r>
              <a:rPr lang="en-US" altLang="en-US" b="1" i="1" dirty="0" err="1">
                <a:solidFill>
                  <a:srgbClr val="C00000"/>
                </a:solidFill>
                <a:latin typeface="Cambria" panose="02040503050406030204" pitchFamily="18" charset="0"/>
                <a:cs typeface="Arial" pitchFamily="34" charset="0"/>
              </a:rPr>
              <a:t>Rowlingness</a:t>
            </a:r>
            <a:endParaRPr lang="en-US" altLang="en-US" b="1" dirty="0">
              <a:solidFill>
                <a:srgbClr val="C00000"/>
              </a:solidFill>
              <a:latin typeface="Cambria" panose="02040503050406030204" pitchFamily="18" charset="0"/>
              <a:cs typeface="Arial" pitchFamily="34" charset="0"/>
            </a:endParaRPr>
          </a:p>
        </p:txBody>
      </p:sp>
      <p:sp>
        <p:nvSpPr>
          <p:cNvPr id="2" name="Rectangle 1"/>
          <p:cNvSpPr/>
          <p:nvPr/>
        </p:nvSpPr>
        <p:spPr>
          <a:xfrm>
            <a:off x="6172200" y="3007439"/>
            <a:ext cx="2016771" cy="461665"/>
          </a:xfrm>
          <a:prstGeom prst="rect">
            <a:avLst/>
          </a:prstGeom>
        </p:spPr>
        <p:txBody>
          <a:bodyPr wrap="none">
            <a:spAutoFit/>
          </a:bodyPr>
          <a:lstStyle/>
          <a:p>
            <a:pPr eaLnBrk="1" hangingPunct="1">
              <a:spcBef>
                <a:spcPct val="20000"/>
              </a:spcBef>
            </a:pPr>
            <a:r>
              <a:rPr lang="en-US" altLang="en-US" b="1" i="1" dirty="0" err="1">
                <a:solidFill>
                  <a:srgbClr val="C00000"/>
                </a:solidFill>
                <a:latin typeface="Cambria" panose="02040503050406030204" pitchFamily="18" charset="0"/>
                <a:cs typeface="Arial" pitchFamily="34" charset="0"/>
              </a:rPr>
              <a:t>Shakepearity</a:t>
            </a:r>
            <a:endParaRPr lang="en-US" altLang="en-US" b="1" dirty="0">
              <a:solidFill>
                <a:srgbClr val="C00000"/>
              </a:solidFill>
              <a:latin typeface="Cambria" panose="02040503050406030204" pitchFamily="18" charset="0"/>
              <a:cs typeface="Arial" pitchFamily="34" charset="0"/>
            </a:endParaRPr>
          </a:p>
        </p:txBody>
      </p:sp>
      <p:sp>
        <p:nvSpPr>
          <p:cNvPr id="24" name="Rectangle 23"/>
          <p:cNvSpPr/>
          <p:nvPr/>
        </p:nvSpPr>
        <p:spPr>
          <a:xfrm>
            <a:off x="3733800" y="3939934"/>
            <a:ext cx="1944763" cy="415498"/>
          </a:xfrm>
          <a:prstGeom prst="rect">
            <a:avLst/>
          </a:prstGeom>
        </p:spPr>
        <p:txBody>
          <a:bodyPr wrap="none">
            <a:spAutoFit/>
          </a:bodyPr>
          <a:lstStyle/>
          <a:p>
            <a:pPr eaLnBrk="1" hangingPunct="1">
              <a:spcBef>
                <a:spcPct val="20000"/>
              </a:spcBef>
            </a:pPr>
            <a:r>
              <a:rPr lang="en-US" altLang="en-US" sz="2100" b="1" i="1" dirty="0" err="1">
                <a:solidFill>
                  <a:srgbClr val="009900"/>
                </a:solidFill>
                <a:latin typeface="Cambria" panose="02040503050406030204" pitchFamily="18" charset="0"/>
                <a:cs typeface="Arial" pitchFamily="34" charset="0"/>
              </a:rPr>
              <a:t>NYTimes-iness</a:t>
            </a:r>
            <a:endParaRPr lang="en-US" altLang="en-US" sz="2100" b="1" dirty="0">
              <a:solidFill>
                <a:srgbClr val="009900"/>
              </a:solidFill>
              <a:latin typeface="Cambria" panose="02040503050406030204" pitchFamily="18" charset="0"/>
              <a:cs typeface="Arial" pitchFamily="34" charset="0"/>
            </a:endParaRPr>
          </a:p>
        </p:txBody>
      </p:sp>
      <p:sp>
        <p:nvSpPr>
          <p:cNvPr id="25" name="Rectangle 24"/>
          <p:cNvSpPr/>
          <p:nvPr/>
        </p:nvSpPr>
        <p:spPr>
          <a:xfrm>
            <a:off x="3733800" y="4347229"/>
            <a:ext cx="1997085" cy="415498"/>
          </a:xfrm>
          <a:prstGeom prst="rect">
            <a:avLst/>
          </a:prstGeom>
        </p:spPr>
        <p:txBody>
          <a:bodyPr wrap="none">
            <a:spAutoFit/>
          </a:bodyPr>
          <a:lstStyle/>
          <a:p>
            <a:pPr eaLnBrk="1" hangingPunct="1">
              <a:spcBef>
                <a:spcPct val="20000"/>
              </a:spcBef>
            </a:pPr>
            <a:r>
              <a:rPr lang="en-US" altLang="en-US" sz="2100" b="1" i="1" dirty="0" err="1">
                <a:solidFill>
                  <a:srgbClr val="009900"/>
                </a:solidFill>
                <a:latin typeface="Cambria" panose="02040503050406030204" pitchFamily="18" charset="0"/>
                <a:cs typeface="Arial" pitchFamily="34" charset="0"/>
              </a:rPr>
              <a:t>WSJournalicity</a:t>
            </a:r>
            <a:endParaRPr lang="en-US" altLang="en-US" sz="2100" b="1" dirty="0">
              <a:solidFill>
                <a:srgbClr val="009900"/>
              </a:solidFill>
              <a:latin typeface="Cambria" panose="02040503050406030204" pitchFamily="18" charset="0"/>
              <a:cs typeface="Arial" pitchFamily="34" charset="0"/>
            </a:endParaRPr>
          </a:p>
        </p:txBody>
      </p:sp>
      <p:sp>
        <p:nvSpPr>
          <p:cNvPr id="3" name="Rectangle 2"/>
          <p:cNvSpPr/>
          <p:nvPr/>
        </p:nvSpPr>
        <p:spPr>
          <a:xfrm>
            <a:off x="8064137" y="2812753"/>
            <a:ext cx="487954" cy="415498"/>
          </a:xfrm>
          <a:prstGeom prst="rect">
            <a:avLst/>
          </a:prstGeom>
        </p:spPr>
        <p:txBody>
          <a:bodyPr wrap="none">
            <a:spAutoFit/>
          </a:bodyPr>
          <a:lstStyle/>
          <a:p>
            <a:r>
              <a:rPr lang="en-US" sz="2100" dirty="0">
                <a:solidFill>
                  <a:srgbClr val="000000"/>
                </a:solidFill>
                <a:latin typeface="Cambria" panose="02040503050406030204" pitchFamily="18" charset="0"/>
                <a:cs typeface="Arial" pitchFamily="34" charset="0"/>
              </a:rPr>
              <a:t>vs.</a:t>
            </a:r>
            <a:endParaRPr lang="en-US" sz="2100" dirty="0"/>
          </a:p>
        </p:txBody>
      </p:sp>
      <p:sp>
        <p:nvSpPr>
          <p:cNvPr id="27" name="Rectangle 26"/>
          <p:cNvSpPr/>
          <p:nvPr/>
        </p:nvSpPr>
        <p:spPr>
          <a:xfrm>
            <a:off x="5594983" y="4143724"/>
            <a:ext cx="487954" cy="415498"/>
          </a:xfrm>
          <a:prstGeom prst="rect">
            <a:avLst/>
          </a:prstGeom>
        </p:spPr>
        <p:txBody>
          <a:bodyPr wrap="none">
            <a:spAutoFit/>
          </a:bodyPr>
          <a:lstStyle/>
          <a:p>
            <a:r>
              <a:rPr lang="en-US" sz="2100" dirty="0">
                <a:solidFill>
                  <a:srgbClr val="000000"/>
                </a:solidFill>
                <a:latin typeface="Cambria" panose="02040503050406030204" pitchFamily="18" charset="0"/>
                <a:cs typeface="Arial" pitchFamily="34" charset="0"/>
              </a:rPr>
              <a:t>vs.</a:t>
            </a:r>
            <a:endParaRPr lang="en-US" sz="2100" dirty="0"/>
          </a:p>
        </p:txBody>
      </p:sp>
      <p:sp>
        <p:nvSpPr>
          <p:cNvPr id="9" name="Rectangle 8"/>
          <p:cNvSpPr/>
          <p:nvPr/>
        </p:nvSpPr>
        <p:spPr>
          <a:xfrm>
            <a:off x="5105400" y="5821680"/>
            <a:ext cx="3726804" cy="738664"/>
          </a:xfrm>
          <a:prstGeom prst="rect">
            <a:avLst/>
          </a:prstGeom>
          <a:solidFill>
            <a:schemeClr val="bg1">
              <a:lumMod val="95000"/>
            </a:schemeClr>
          </a:solidFill>
        </p:spPr>
        <p:txBody>
          <a:bodyPr wrap="square">
            <a:spAutoFit/>
          </a:bodyPr>
          <a:lstStyle/>
          <a:p>
            <a:pPr algn="ctr" eaLnBrk="1" hangingPunct="1">
              <a:spcBef>
                <a:spcPct val="20000"/>
              </a:spcBef>
            </a:pPr>
            <a:r>
              <a:rPr lang="en-US" altLang="en-US" sz="2100" dirty="0">
                <a:solidFill>
                  <a:srgbClr val="000000"/>
                </a:solidFill>
                <a:latin typeface="Cambria" panose="02040503050406030204" pitchFamily="18" charset="0"/>
                <a:cs typeface="Arial" pitchFamily="34" charset="0"/>
              </a:rPr>
              <a:t>Y</a:t>
            </a:r>
            <a:r>
              <a:rPr lang="en-US" altLang="en-US" sz="2100" i="1" dirty="0">
                <a:solidFill>
                  <a:srgbClr val="000000"/>
                </a:solidFill>
                <a:latin typeface="Cambria" panose="02040503050406030204" pitchFamily="18" charset="0"/>
                <a:cs typeface="Arial" pitchFamily="34" charset="0"/>
              </a:rPr>
              <a:t>our</a:t>
            </a:r>
            <a:r>
              <a:rPr lang="en-US" altLang="en-US" sz="2100" b="1" i="1" dirty="0">
                <a:solidFill>
                  <a:srgbClr val="000000"/>
                </a:solidFill>
                <a:latin typeface="Cambria" panose="02040503050406030204" pitchFamily="18" charset="0"/>
                <a:cs typeface="Arial" pitchFamily="34" charset="0"/>
              </a:rPr>
              <a:t> own choice</a:t>
            </a:r>
            <a:r>
              <a:rPr lang="en-US" altLang="en-US" sz="2100" i="1" dirty="0">
                <a:solidFill>
                  <a:srgbClr val="000000"/>
                </a:solidFill>
                <a:latin typeface="Cambria" panose="02040503050406030204" pitchFamily="18" charset="0"/>
                <a:cs typeface="Arial" pitchFamily="34" charset="0"/>
              </a:rPr>
              <a:t> of two or more comparisons…</a:t>
            </a:r>
            <a:endParaRPr lang="en-US" altLang="en-US" sz="2100" dirty="0">
              <a:solidFill>
                <a:srgbClr val="000000"/>
              </a:solidFill>
              <a:latin typeface="Cambria" panose="02040503050406030204" pitchFamily="18" charset="0"/>
              <a:cs typeface="Arial" pitchFamily="34" charset="0"/>
            </a:endParaRPr>
          </a:p>
        </p:txBody>
      </p:sp>
      <p:sp>
        <p:nvSpPr>
          <p:cNvPr id="11" name="Rectangle 10"/>
          <p:cNvSpPr/>
          <p:nvPr/>
        </p:nvSpPr>
        <p:spPr>
          <a:xfrm>
            <a:off x="803076" y="5212854"/>
            <a:ext cx="2724657" cy="415498"/>
          </a:xfrm>
          <a:prstGeom prst="rect">
            <a:avLst/>
          </a:prstGeom>
        </p:spPr>
        <p:txBody>
          <a:bodyPr wrap="none">
            <a:spAutoFit/>
          </a:bodyPr>
          <a:lstStyle/>
          <a:p>
            <a:pPr eaLnBrk="1" hangingPunct="1">
              <a:spcBef>
                <a:spcPct val="20000"/>
              </a:spcBef>
            </a:pPr>
            <a:r>
              <a:rPr lang="en-US" altLang="en-US" sz="2100" b="1" i="1" dirty="0">
                <a:solidFill>
                  <a:srgbClr val="000AF9"/>
                </a:solidFill>
                <a:latin typeface="Cambria" panose="02040503050406030204" pitchFamily="18" charset="0"/>
                <a:cs typeface="Arial" pitchFamily="34" charset="0"/>
              </a:rPr>
              <a:t>Big Bang Theoretical</a:t>
            </a:r>
            <a:endParaRPr lang="en-US" altLang="en-US" sz="2100" b="1" dirty="0">
              <a:solidFill>
                <a:srgbClr val="000AF9"/>
              </a:solidFill>
              <a:latin typeface="Cambria" panose="02040503050406030204" pitchFamily="18" charset="0"/>
              <a:cs typeface="Arial" pitchFamily="34" charset="0"/>
            </a:endParaRPr>
          </a:p>
        </p:txBody>
      </p:sp>
      <p:sp>
        <p:nvSpPr>
          <p:cNvPr id="12" name="Rectangle 11"/>
          <p:cNvSpPr/>
          <p:nvPr/>
        </p:nvSpPr>
        <p:spPr>
          <a:xfrm>
            <a:off x="1081100" y="5620149"/>
            <a:ext cx="1968809" cy="415498"/>
          </a:xfrm>
          <a:prstGeom prst="rect">
            <a:avLst/>
          </a:prstGeom>
        </p:spPr>
        <p:txBody>
          <a:bodyPr wrap="none">
            <a:spAutoFit/>
          </a:bodyPr>
          <a:lstStyle/>
          <a:p>
            <a:pPr eaLnBrk="1" hangingPunct="1">
              <a:spcBef>
                <a:spcPct val="20000"/>
              </a:spcBef>
            </a:pPr>
            <a:r>
              <a:rPr lang="en-US" altLang="en-US" sz="2100" b="1" i="1" dirty="0">
                <a:solidFill>
                  <a:srgbClr val="000AF9"/>
                </a:solidFill>
                <a:latin typeface="Cambria" panose="02040503050406030204" pitchFamily="18" charset="0"/>
                <a:cs typeface="Arial" pitchFamily="34" charset="0"/>
              </a:rPr>
              <a:t>Squid </a:t>
            </a:r>
            <a:r>
              <a:rPr lang="en-US" altLang="en-US" sz="2100" b="1" i="1" dirty="0" err="1">
                <a:solidFill>
                  <a:srgbClr val="000AF9"/>
                </a:solidFill>
                <a:latin typeface="Cambria" panose="02040503050406030204" pitchFamily="18" charset="0"/>
                <a:cs typeface="Arial" pitchFamily="34" charset="0"/>
              </a:rPr>
              <a:t>Gameish</a:t>
            </a:r>
            <a:endParaRPr lang="en-US" altLang="en-US" sz="2100" b="1" dirty="0">
              <a:solidFill>
                <a:srgbClr val="000AF9"/>
              </a:solidFill>
              <a:latin typeface="Cambria" panose="02040503050406030204" pitchFamily="18" charset="0"/>
              <a:cs typeface="Arial" pitchFamily="34" charset="0"/>
            </a:endParaRPr>
          </a:p>
        </p:txBody>
      </p:sp>
      <p:sp>
        <p:nvSpPr>
          <p:cNvPr id="13" name="Rectangle 12"/>
          <p:cNvSpPr/>
          <p:nvPr/>
        </p:nvSpPr>
        <p:spPr>
          <a:xfrm>
            <a:off x="3243264" y="5451902"/>
            <a:ext cx="487954" cy="415498"/>
          </a:xfrm>
          <a:prstGeom prst="rect">
            <a:avLst/>
          </a:prstGeom>
        </p:spPr>
        <p:txBody>
          <a:bodyPr wrap="none">
            <a:spAutoFit/>
          </a:bodyPr>
          <a:lstStyle/>
          <a:p>
            <a:r>
              <a:rPr lang="en-US" sz="2100" dirty="0">
                <a:solidFill>
                  <a:srgbClr val="000000"/>
                </a:solidFill>
                <a:latin typeface="Cambria" panose="02040503050406030204" pitchFamily="18" charset="0"/>
                <a:cs typeface="Arial" pitchFamily="34" charset="0"/>
              </a:rPr>
              <a:t>vs.</a:t>
            </a:r>
            <a:endParaRPr lang="en-US" sz="2100" dirty="0"/>
          </a:p>
        </p:txBody>
      </p:sp>
      <p:sp>
        <p:nvSpPr>
          <p:cNvPr id="4" name="Title 3">
            <a:extLst>
              <a:ext uri="{FF2B5EF4-FFF2-40B4-BE49-F238E27FC236}">
                <a16:creationId xmlns:a16="http://schemas.microsoft.com/office/drawing/2014/main" id="{09DB648F-18C3-4285-8EFF-F4705D074249}"/>
              </a:ext>
            </a:extLst>
          </p:cNvPr>
          <p:cNvSpPr>
            <a:spLocks noGrp="1"/>
          </p:cNvSpPr>
          <p:nvPr>
            <p:ph type="title"/>
          </p:nvPr>
        </p:nvSpPr>
        <p:spPr/>
        <p:txBody>
          <a:bodyPr/>
          <a:lstStyle/>
          <a:p>
            <a:r>
              <a:rPr lang="en-US" dirty="0"/>
              <a:t>The </a:t>
            </a:r>
            <a:r>
              <a:rPr lang="en-US" dirty="0" err="1"/>
              <a:t>TextID</a:t>
            </a:r>
            <a:r>
              <a:rPr lang="en-US" dirty="0"/>
              <a:t> Project</a:t>
            </a:r>
          </a:p>
        </p:txBody>
      </p:sp>
    </p:spTree>
    <p:extLst>
      <p:ext uri="{BB962C8B-B14F-4D97-AF65-F5344CB8AC3E}">
        <p14:creationId xmlns:p14="http://schemas.microsoft.com/office/powerpoint/2010/main" val="7113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4" grpId="0"/>
      <p:bldP spid="25" grpId="0"/>
      <p:bldP spid="27"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36358</TotalTime>
  <Words>3966</Words>
  <Application>Microsoft Office PowerPoint</Application>
  <PresentationFormat>On-screen Show (4:3)</PresentationFormat>
  <Paragraphs>735</Paragraphs>
  <Slides>44</Slides>
  <Notes>44</Notes>
  <HiddenSlides>4</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44</vt:i4>
      </vt:variant>
      <vt:variant>
        <vt:lpstr>Custom Shows</vt:lpstr>
      </vt:variant>
      <vt:variant>
        <vt:i4>2</vt:i4>
      </vt:variant>
    </vt:vector>
  </HeadingPairs>
  <TitlesOfParts>
    <vt:vector size="59" baseType="lpstr">
      <vt:lpstr>Arial</vt:lpstr>
      <vt:lpstr>Brush Script MT</vt:lpstr>
      <vt:lpstr>Calibri</vt:lpstr>
      <vt:lpstr>Cambria</vt:lpstr>
      <vt:lpstr>Candara</vt:lpstr>
      <vt:lpstr>Comic Sans MS</vt:lpstr>
      <vt:lpstr>Consolas</vt:lpstr>
      <vt:lpstr>Courier New</vt:lpstr>
      <vt:lpstr>Sanskrit Text</vt:lpstr>
      <vt:lpstr>Segoe Print</vt:lpstr>
      <vt:lpstr>Symbol</vt:lpstr>
      <vt:lpstr>Times New Roman</vt:lpstr>
      <vt:lpstr>Blank Presentation</vt:lpstr>
      <vt:lpstr>CS 5 Daily Food News</vt:lpstr>
      <vt:lpstr>Final Projects!</vt:lpstr>
      <vt:lpstr>Final Projects!</vt:lpstr>
      <vt:lpstr>When?</vt:lpstr>
      <vt:lpstr>Final Lab Days</vt:lpstr>
      <vt:lpstr>The Projects</vt:lpstr>
      <vt:lpstr>TextID</vt:lpstr>
      <vt:lpstr>Unmasking Robert Galbraith</vt:lpstr>
      <vt:lpstr>The TextID Project</vt:lpstr>
      <vt:lpstr>PowerPoint Presentation</vt:lpstr>
      <vt:lpstr>PowerPoint Presentation</vt:lpstr>
      <vt:lpstr>TextID’s Building Blocks</vt:lpstr>
      <vt:lpstr>Useful Library Resources</vt:lpstr>
      <vt:lpstr>Stemming (An algorithm that generates the root of a word)</vt:lpstr>
      <vt:lpstr>Stemming (An algorithm that generates the root of a word)</vt:lpstr>
      <vt:lpstr>PowerPoint Presentation</vt:lpstr>
      <vt:lpstr>PowerPoint Presentation</vt:lpstr>
      <vt:lpstr>Model Matching</vt:lpstr>
      <vt:lpstr>Normalization</vt:lpstr>
      <vt:lpstr>Matching Normalized Models</vt:lpstr>
      <vt:lpstr>Probabilities</vt:lpstr>
      <vt:lpstr>Fixing Probabilities (1)</vt:lpstr>
      <vt:lpstr>Fixing Probabilities (0)</vt:lpstr>
      <vt:lpstr>Fixing Probabilities (0.5)</vt:lpstr>
      <vt:lpstr>Fixing Probabilities (log)</vt:lpstr>
      <vt:lpstr>The Alien’s Life Advice</vt:lpstr>
      <vt:lpstr>The Picobot Project</vt:lpstr>
      <vt:lpstr>Picobot’s Rules</vt:lpstr>
      <vt:lpstr>Picobot’s World</vt:lpstr>
      <vt:lpstr>Steps to Picobot</vt:lpstr>
      <vt:lpstr>Program Evolution</vt:lpstr>
      <vt:lpstr>Fitness</vt:lpstr>
      <vt:lpstr>Recombination</vt:lpstr>
      <vt:lpstr>Lather, Rinse, Repeat</vt:lpstr>
      <vt:lpstr>Extra: Picobot Graphics</vt:lpstr>
      <vt:lpstr>PowerPoint Presentation</vt:lpstr>
      <vt:lpstr>The 3D Game Project</vt:lpstr>
      <vt:lpstr>Collisions—Physics?</vt:lpstr>
      <vt:lpstr>Linear Collisions</vt:lpstr>
      <vt:lpstr>Head-On Spherical Collisions</vt:lpstr>
      <vt:lpstr>General Spherical Collisions</vt:lpstr>
      <vt:lpstr>The Physics</vt:lpstr>
      <vt:lpstr>PowerPoint Presentation</vt:lpstr>
      <vt:lpstr>PowerPoint Presentation</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creator>Geoff Kuenning</dc:creator>
  <cp:lastModifiedBy>Geoffrey Kuenning</cp:lastModifiedBy>
  <cp:revision>275</cp:revision>
  <cp:lastPrinted>2021-11-22T03:59:52Z</cp:lastPrinted>
  <dcterms:modified xsi:type="dcterms:W3CDTF">2021-11-22T13:10:27Z</dcterms:modified>
</cp:coreProperties>
</file>