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14.xml" ContentType="application/vnd.openxmlformats-officedocument.presentationml.notesSlide+xml"/>
  <Override PartName="/ppt/ink/ink3.xml" ContentType="application/inkml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ink/ink4.xml" ContentType="application/inkml+xml"/>
  <Override PartName="/ppt/notesSlides/notesSlide17.xml" ContentType="application/vnd.openxmlformats-officedocument.presentationml.notesSlide+xml"/>
  <Override PartName="/ppt/ink/ink5.xml" ContentType="application/inkml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ink/ink6.xml" ContentType="application/inkml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</p:sldMasterIdLst>
  <p:notesMasterIdLst>
    <p:notesMasterId r:id="rId42"/>
  </p:notesMasterIdLst>
  <p:handoutMasterIdLst>
    <p:handoutMasterId r:id="rId43"/>
  </p:handoutMasterIdLst>
  <p:sldIdLst>
    <p:sldId id="630" r:id="rId3"/>
    <p:sldId id="566" r:id="rId4"/>
    <p:sldId id="567" r:id="rId5"/>
    <p:sldId id="489" r:id="rId6"/>
    <p:sldId id="520" r:id="rId7"/>
    <p:sldId id="538" r:id="rId8"/>
    <p:sldId id="391" r:id="rId9"/>
    <p:sldId id="329" r:id="rId10"/>
    <p:sldId id="653" r:id="rId11"/>
    <p:sldId id="614" r:id="rId12"/>
    <p:sldId id="502" r:id="rId13"/>
    <p:sldId id="639" r:id="rId14"/>
    <p:sldId id="426" r:id="rId15"/>
    <p:sldId id="621" r:id="rId16"/>
    <p:sldId id="632" r:id="rId17"/>
    <p:sldId id="633" r:id="rId18"/>
    <p:sldId id="526" r:id="rId19"/>
    <p:sldId id="634" r:id="rId20"/>
    <p:sldId id="623" r:id="rId21"/>
    <p:sldId id="652" r:id="rId22"/>
    <p:sldId id="654" r:id="rId23"/>
    <p:sldId id="655" r:id="rId24"/>
    <p:sldId id="656" r:id="rId25"/>
    <p:sldId id="657" r:id="rId26"/>
    <p:sldId id="659" r:id="rId27"/>
    <p:sldId id="660" r:id="rId28"/>
    <p:sldId id="661" r:id="rId29"/>
    <p:sldId id="664" r:id="rId30"/>
    <p:sldId id="663" r:id="rId31"/>
    <p:sldId id="592" r:id="rId32"/>
    <p:sldId id="413" r:id="rId33"/>
    <p:sldId id="595" r:id="rId34"/>
    <p:sldId id="593" r:id="rId35"/>
    <p:sldId id="553" r:id="rId36"/>
    <p:sldId id="554" r:id="rId37"/>
    <p:sldId id="576" r:id="rId38"/>
    <p:sldId id="368" r:id="rId39"/>
    <p:sldId id="662" r:id="rId40"/>
    <p:sldId id="504" r:id="rId41"/>
  </p:sldIdLst>
  <p:sldSz cx="9144000" cy="6858000" type="screen4x3"/>
  <p:notesSz cx="6985000" cy="9271000"/>
  <p:defaultTextStyle>
    <a:defPPr>
      <a:defRPr lang="en-US"/>
    </a:defPPr>
    <a:lvl1pPr algn="l" rtl="0" eaLnBrk="0" fontAlgn="base" hangingPunct="0">
      <a:spcBef>
        <a:spcPct val="5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5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5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5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5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FF8000"/>
    <a:srgbClr val="FFE6CD"/>
    <a:srgbClr val="008000"/>
    <a:srgbClr val="0000FF"/>
    <a:srgbClr val="F3020A"/>
    <a:srgbClr val="CC3300"/>
    <a:srgbClr val="FFCCCC"/>
    <a:srgbClr val="FFCC99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309" autoAdjust="0"/>
  </p:normalViewPr>
  <p:slideViewPr>
    <p:cSldViewPr>
      <p:cViewPr varScale="1">
        <p:scale>
          <a:sx n="87" d="100"/>
          <a:sy n="87" d="100"/>
        </p:scale>
        <p:origin x="-57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27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6833" cy="278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  <a:spAutoFit/>
          </a:bodyPr>
          <a:lstStyle>
            <a:lvl1pPr>
              <a:defRPr sz="1200">
                <a:latin typeface="Times New Roman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04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8167" y="0"/>
            <a:ext cx="3026833" cy="278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200">
                <a:latin typeface="Times New Roman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04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92543"/>
            <a:ext cx="3026833" cy="278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  <a:spAutoFit/>
          </a:bodyPr>
          <a:lstStyle>
            <a:lvl1pPr>
              <a:defRPr sz="1200">
                <a:latin typeface="Times New Roman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04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8167" y="8992549"/>
            <a:ext cx="3026833" cy="278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1200"/>
            </a:lvl1pPr>
          </a:lstStyle>
          <a:p>
            <a:pPr>
              <a:defRPr/>
            </a:pPr>
            <a:fld id="{265EF37B-2BB7-43AA-B949-7D79A0164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4383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29T21:34:49.565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-2 0 54,'7'15'32,"-7"-15"-9,8 6-23,-8-6-19,0 0-13,0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29T21:34:49.565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-2 0 54,'7'15'32,"-7"-15"-9,8 6-23,-8-6-19,0 0-13,0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29T21:34:49.565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-2 0 54,'7'15'32,"-7"-15"-9,8 6-23,-8-6-19,0 0-13,0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5-04-20T20:44:20.50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20241 5345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5-04-20T20:44:20.50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20241 5345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5-12-01T17:25:23.98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13742 9847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683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8167" y="0"/>
            <a:ext cx="302683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1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4750" y="695325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334" y="4403725"/>
            <a:ext cx="5122333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7450"/>
            <a:ext cx="302683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8167" y="8807450"/>
            <a:ext cx="302683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488A56A4-69BA-42E7-B0D1-D9AC7BCA44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560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ＭＳ Ｐゴシック" pitchFamily="-106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ＭＳ Ｐゴシック" pitchFamily="-106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ＭＳ Ｐゴシック" pitchFamily="-106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ＭＳ Ｐゴシック" pitchFamily="-106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54689" indent="-290265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61059" indent="-232212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25483" indent="-232212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89907" indent="-232212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54331" indent="-232212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018754" indent="-232212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83178" indent="-232212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947602" indent="-232212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2915DFA9-8DD5-47DA-B679-11C162CFBDD4}" type="slidenum">
              <a:rPr lang="en-US" altLang="en-US" sz="1200">
                <a:solidFill>
                  <a:srgbClr val="000000"/>
                </a:solidFill>
                <a:latin typeface="Arial" pitchFamily="34" charset="0"/>
              </a:rPr>
              <a:pPr/>
              <a:t>1</a:t>
            </a:fld>
            <a:endParaRPr lang="en-US" altLang="en-US" sz="12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 smtClean="0">
                <a:latin typeface="Arial" pitchFamily="34" charset="0"/>
                <a:ea typeface="ＭＳ Ｐゴシック" pitchFamily="34" charset="-128"/>
              </a:rPr>
              <a:t>Class 23 </a:t>
            </a:r>
            <a:r>
              <a:rPr lang="en-US" altLang="en-US" dirty="0" err="1" smtClean="0">
                <a:latin typeface="Arial" pitchFamily="34" charset="0"/>
                <a:ea typeface="ＭＳ Ｐゴシック" pitchFamily="34" charset="-128"/>
              </a:rPr>
              <a:t>fsm</a:t>
            </a:r>
            <a:endParaRPr lang="en-US" altLang="en-US" dirty="0" smtClean="0">
              <a:latin typeface="Arial" pitchFamily="34" charset="0"/>
              <a:ea typeface="ＭＳ Ｐゴシック" pitchFamily="34" charset="-128"/>
            </a:endParaRPr>
          </a:p>
          <a:p>
            <a:pPr eaLnBrk="1" hangingPunct="1"/>
            <a:r>
              <a:rPr lang="en-US" altLang="en-US" dirty="0" err="1" smtClean="0">
                <a:latin typeface="Arial" pitchFamily="34" charset="0"/>
                <a:ea typeface="ＭＳ Ｐゴシック" pitchFamily="34" charset="-128"/>
              </a:rPr>
              <a:t>INHANDOUT</a:t>
            </a:r>
            <a:endParaRPr lang="en-US" altLang="en-US" dirty="0" smtClean="0">
              <a:latin typeface="Arial" pitchFamily="34" charset="0"/>
              <a:ea typeface="ＭＳ Ｐゴシック" pitchFamily="34" charset="-128"/>
            </a:endParaRPr>
          </a:p>
          <a:p>
            <a:pPr eaLnBrk="1" hangingPunct="1"/>
            <a:r>
              <a:rPr lang="en-US" altLang="en-US" dirty="0" smtClean="0">
                <a:latin typeface="Arial" pitchFamily="34" charset="0"/>
                <a:ea typeface="ＭＳ Ｐゴシック" pitchFamily="34" charset="-128"/>
              </a:rPr>
              <a:t>Setup</a:t>
            </a:r>
            <a:r>
              <a:rPr lang="en-US" altLang="en-US" baseline="0" dirty="0" smtClean="0">
                <a:latin typeface="Arial" pitchFamily="34" charset="0"/>
                <a:ea typeface="ＭＳ Ｐゴシック" pitchFamily="34" charset="-128"/>
              </a:rPr>
              <a:t>: be ready to run </a:t>
            </a:r>
            <a:r>
              <a:rPr lang="en-US" altLang="en-US" baseline="0" dirty="0" err="1" smtClean="0">
                <a:latin typeface="Arial" pitchFamily="34" charset="0"/>
                <a:ea typeface="ＭＳ Ｐゴシック" pitchFamily="34" charset="-128"/>
              </a:rPr>
              <a:t>jflap</a:t>
            </a:r>
            <a:r>
              <a:rPr lang="en-US" altLang="en-US" baseline="0" dirty="0" smtClean="0">
                <a:latin typeface="Arial" pitchFamily="34" charset="0"/>
                <a:ea typeface="ＭＳ Ｐゴシック" pitchFamily="34" charset="-128"/>
              </a:rPr>
              <a:t> alone</a:t>
            </a:r>
            <a:r>
              <a:rPr lang="en-US" altLang="en-US" baseline="0" smtClean="0">
                <a:latin typeface="Arial" pitchFamily="34" charset="0"/>
                <a:ea typeface="ＭＳ Ｐゴシック" pitchFamily="34" charset="-128"/>
              </a:rPr>
              <a:t>, also on </a:t>
            </a:r>
            <a:r>
              <a:rPr lang="en-US" altLang="en-US" baseline="0" dirty="0" err="1" smtClean="0">
                <a:latin typeface="Arial" pitchFamily="34" charset="0"/>
                <a:ea typeface="ＭＳ Ｐゴシック" pitchFamily="34" charset="-128"/>
              </a:rPr>
              <a:t>start_end_same.jff</a:t>
            </a:r>
            <a:endParaRPr lang="en-US" altLang="en-US" baseline="0" dirty="0" smtClean="0">
              <a:latin typeface="Arial" pitchFamily="34" charset="0"/>
              <a:ea typeface="ＭＳ Ｐゴシック" pitchFamily="34" charset="-128"/>
            </a:endParaRPr>
          </a:p>
          <a:p>
            <a:pPr eaLnBrk="1" hangingPunct="1"/>
            <a:r>
              <a:rPr lang="en-US" altLang="en-US" baseline="0" dirty="0" smtClean="0">
                <a:latin typeface="Arial" pitchFamily="34" charset="0"/>
                <a:ea typeface="ＭＳ Ｐゴシック" pitchFamily="34" charset="-128"/>
              </a:rPr>
              <a:t>java -jar /h/</a:t>
            </a:r>
            <a:r>
              <a:rPr lang="en-US" altLang="en-US" baseline="0" dirty="0" err="1" smtClean="0">
                <a:latin typeface="Arial" pitchFamily="34" charset="0"/>
                <a:ea typeface="ＭＳ Ｐゴシック" pitchFamily="34" charset="-128"/>
              </a:rPr>
              <a:t>src</a:t>
            </a:r>
            <a:r>
              <a:rPr lang="en-US" altLang="en-US" baseline="0" dirty="0" smtClean="0">
                <a:latin typeface="Arial" pitchFamily="34" charset="0"/>
                <a:ea typeface="ＭＳ Ｐゴシック" pitchFamily="34" charset="-128"/>
              </a:rPr>
              <a:t>/</a:t>
            </a:r>
            <a:r>
              <a:rPr lang="en-US" altLang="en-US" baseline="0" dirty="0" err="1" smtClean="0">
                <a:latin typeface="Arial" pitchFamily="34" charset="0"/>
                <a:ea typeface="ＭＳ Ｐゴシック" pitchFamily="34" charset="-128"/>
              </a:rPr>
              <a:t>utils</a:t>
            </a:r>
            <a:r>
              <a:rPr lang="en-US" altLang="en-US" baseline="0" dirty="0" smtClean="0">
                <a:latin typeface="Arial" pitchFamily="34" charset="0"/>
                <a:ea typeface="ＭＳ Ｐゴシック" pitchFamily="34" charset="-128"/>
              </a:rPr>
              <a:t>/jflap-7.0/JFLAP_Thin.jar </a:t>
            </a:r>
            <a:r>
              <a:rPr lang="en-US" altLang="en-US" baseline="0" dirty="0" err="1" smtClean="0">
                <a:latin typeface="Arial" pitchFamily="34" charset="0"/>
                <a:ea typeface="ＭＳ Ｐゴシック" pitchFamily="34" charset="-128"/>
              </a:rPr>
              <a:t>start_end_same.jff</a:t>
            </a:r>
            <a:endParaRPr lang="en-US" altLang="en-US" baseline="0" dirty="0" smtClean="0">
              <a:latin typeface="Arial" pitchFamily="34" charset="0"/>
              <a:ea typeface="ＭＳ Ｐゴシック" pitchFamily="34" charset="-128"/>
            </a:endParaRPr>
          </a:p>
          <a:p>
            <a:pPr eaLnBrk="1" hangingPunct="1"/>
            <a:r>
              <a:rPr lang="en-US" altLang="en-US" dirty="0" smtClean="0">
                <a:latin typeface="Arial" pitchFamily="34" charset="0"/>
                <a:ea typeface="ＭＳ Ｐゴシック" pitchFamily="34" charset="-128"/>
              </a:rPr>
              <a:t>Have a window</a:t>
            </a:r>
            <a:r>
              <a:rPr lang="en-US" altLang="en-US" baseline="0" dirty="0" smtClean="0">
                <a:latin typeface="Arial" pitchFamily="34" charset="0"/>
                <a:ea typeface="ＭＳ Ｐゴシック" pitchFamily="34" charset="-128"/>
              </a:rPr>
              <a:t> ready to show https://www.youtube.com/watch?v=gy5g33S0Gzo (towel-folding robot)</a:t>
            </a:r>
          </a:p>
          <a:p>
            <a:pPr eaLnBrk="1" hangingPunct="1"/>
            <a:endParaRPr lang="en-US" altLang="en-US" baseline="0" dirty="0" smtClean="0">
              <a:latin typeface="Arial" pitchFamily="34" charset="0"/>
              <a:ea typeface="ＭＳ Ｐゴシック" pitchFamily="34" charset="-128"/>
            </a:endParaRPr>
          </a:p>
          <a:p>
            <a:pPr eaLnBrk="1" hangingPunct="1"/>
            <a:r>
              <a:rPr lang="en-US" altLang="en-US" baseline="0" dirty="0" smtClean="0">
                <a:latin typeface="Arial" pitchFamily="34" charset="0"/>
                <a:ea typeface="ＭＳ Ｐゴシック" pitchFamily="34" charset="-128"/>
              </a:rPr>
              <a:t>Projects are dominant work from here on out</a:t>
            </a:r>
          </a:p>
          <a:p>
            <a:pPr eaLnBrk="1" hangingPunct="1"/>
            <a:endParaRPr lang="en-US" altLang="en-US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149341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54689" indent="-290265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61059" indent="-232212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25483" indent="-232212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89907" indent="-232212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54331" indent="-232212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018754" indent="-232212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83178" indent="-232212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947602" indent="-232212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6E157C79-60D7-4D82-8CF5-3A668B4C3D3D}" type="slidenum">
              <a:rPr lang="en-US" altLang="en-US" sz="1200">
                <a:latin typeface="Arial" pitchFamily="34" charset="0"/>
              </a:rPr>
              <a:pPr/>
              <a:t>10</a:t>
            </a:fld>
            <a:endParaRPr lang="en-US" altLang="en-US" sz="1200">
              <a:latin typeface="Arial" pitchFamily="34" charset="0"/>
            </a:endParaRPr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 err="1" smtClean="0">
                <a:latin typeface="Arial" pitchFamily="34" charset="0"/>
                <a:ea typeface="ＭＳ Ｐゴシック" pitchFamily="34" charset="-128"/>
              </a:rPr>
              <a:t>INHANDOUT</a:t>
            </a:r>
            <a:endParaRPr lang="en-US" altLang="en-US" dirty="0" smtClean="0">
              <a:latin typeface="Arial" pitchFamily="34" charset="0"/>
              <a:ea typeface="ＭＳ Ｐゴシック" pitchFamily="34" charset="-128"/>
            </a:endParaRPr>
          </a:p>
          <a:p>
            <a:pPr eaLnBrk="1" hangingPunct="1"/>
            <a:endParaRPr lang="en-US" altLang="en-US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112330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54689" indent="-290265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61059" indent="-232212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25483" indent="-232212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89907" indent="-232212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54331" indent="-232212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018754" indent="-232212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83178" indent="-232212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947602" indent="-232212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6F2DA2F2-8D25-441A-AACD-0BD2795C28D8}" type="slidenum">
              <a:rPr lang="en-US" altLang="en-US" sz="1200">
                <a:latin typeface="Arial" pitchFamily="34" charset="0"/>
              </a:rPr>
              <a:pPr/>
              <a:t>11</a:t>
            </a:fld>
            <a:endParaRPr lang="en-US" altLang="en-US" sz="1200">
              <a:latin typeface="Arial" pitchFamily="34" charset="0"/>
            </a:endParaRPr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 smtClean="0">
                <a:latin typeface="Arial" pitchFamily="34" charset="0"/>
                <a:ea typeface="ＭＳ Ｐゴシック" pitchFamily="34" charset="-128"/>
              </a:rPr>
              <a:t>The bits here mean 42 /</a:t>
            </a:r>
            <a:r>
              <a:rPr lang="en-US" altLang="en-US" baseline="0" dirty="0" smtClean="0">
                <a:latin typeface="Arial" pitchFamily="34" charset="0"/>
                <a:ea typeface="ＭＳ Ｐゴシック" pitchFamily="34" charset="-128"/>
              </a:rPr>
              <a:t> 3 == 14</a:t>
            </a:r>
            <a:endParaRPr lang="en-US" altLang="en-US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960212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54689" indent="-290265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61059" indent="-232212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25483" indent="-232212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89907" indent="-232212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54331" indent="-232212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018754" indent="-232212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83178" indent="-232212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947602" indent="-232212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6F2DA2F2-8D25-441A-AACD-0BD2795C28D8}" type="slidenum">
              <a:rPr lang="en-US" altLang="en-US" sz="1200">
                <a:latin typeface="Arial" pitchFamily="34" charset="0"/>
              </a:rPr>
              <a:pPr/>
              <a:t>12</a:t>
            </a:fld>
            <a:endParaRPr lang="en-US" altLang="en-US" sz="1200">
              <a:latin typeface="Arial" pitchFamily="34" charset="0"/>
            </a:endParaRPr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6296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Next slide expands on this.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8A56A4-69BA-42E7-B0D1-D9AC7BCA445A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7739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INHANDOUT</a:t>
            </a:r>
            <a:endParaRPr lang="en-US" dirty="0" smtClean="0"/>
          </a:p>
          <a:p>
            <a:r>
              <a:rPr lang="en-US" dirty="0" smtClean="0"/>
              <a:t>Hand-write</a:t>
            </a:r>
            <a:r>
              <a:rPr lang="en-US" baseline="0" dirty="0" smtClean="0"/>
              <a:t> “accept” and “reject.”</a:t>
            </a:r>
          </a:p>
          <a:p>
            <a:r>
              <a:rPr lang="en-US" baseline="0" dirty="0" smtClean="0"/>
              <a:t>Demonstrate this machine on the board, using a student to consume the input.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8A56A4-69BA-42E7-B0D1-D9AC7BCA445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4461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Discuss the “meaning” of the states.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8A56A4-69BA-42E7-B0D1-D9AC7BCA445A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3639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Show building this machine and stepping, then show</a:t>
            </a:r>
            <a:r>
              <a:rPr lang="en-US" baseline="0" dirty="0" smtClean="0"/>
              <a:t> multiple run.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8A56A4-69BA-42E7-B0D1-D9AC7BCA445A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6476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INHANDOUT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8A56A4-69BA-42E7-B0D1-D9AC7BCA445A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6392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QUIZSLIDE</a:t>
            </a:r>
            <a:endParaRPr lang="en-US" dirty="0" smtClean="0"/>
          </a:p>
          <a:p>
            <a:r>
              <a:rPr lang="en-US" dirty="0" smtClean="0"/>
              <a:t>This machine rejects</a:t>
            </a:r>
            <a:r>
              <a:rPr lang="en-US" baseline="0" dirty="0" smtClean="0"/>
              <a:t> strings with two consecutive ones, and accepts all others.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8A56A4-69BA-42E7-B0D1-D9AC7BCA445A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8475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</a:t>
            </a:r>
            <a:r>
              <a:rPr lang="en-US" baseline="0" dirty="0" smtClean="0"/>
              <a:t> q0 &amp; q1, ask for two 2-character strings that put you into those states.  Then ask for a third character that produces different resulting states. That proves that the two strings have different “futures” and thus must have different states.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8A56A4-69BA-42E7-B0D1-D9AC7BCA445A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258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54689" indent="-290265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61059" indent="-232212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25483" indent="-232212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89907" indent="-232212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54331" indent="-232212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018754" indent="-232212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83178" indent="-232212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947602" indent="-232212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A5B87AF1-0E01-40B7-AC95-0BA14B4912A3}" type="slidenum">
              <a:rPr lang="en-US" altLang="en-US" sz="1200">
                <a:latin typeface="Arial" pitchFamily="34" charset="0"/>
              </a:rPr>
              <a:pPr/>
              <a:t>2</a:t>
            </a:fld>
            <a:endParaRPr lang="en-US" altLang="en-US" sz="1200">
              <a:latin typeface="Arial" pitchFamily="34" charset="0"/>
            </a:endParaRPr>
          </a:p>
        </p:txBody>
      </p:sp>
      <p:sp>
        <p:nvSpPr>
          <p:cNvPr id="15667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6676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altLang="en-US" dirty="0" err="1" smtClean="0">
                <a:latin typeface="Arial" pitchFamily="34" charset="0"/>
                <a:ea typeface="ＭＳ Ｐゴシック" pitchFamily="34" charset="-128"/>
              </a:rPr>
              <a:t>HW</a:t>
            </a:r>
            <a:r>
              <a:rPr lang="en-US" altLang="en-US" dirty="0" smtClean="0">
                <a:latin typeface="Arial" pitchFamily="34" charset="0"/>
                <a:ea typeface="ＭＳ Ｐゴシック" pitchFamily="34" charset="-128"/>
              </a:rPr>
              <a:t> </a:t>
            </a:r>
            <a:r>
              <a:rPr lang="en-US" altLang="en-US" dirty="0" smtClean="0">
                <a:latin typeface="Arial" pitchFamily="34" charset="0"/>
                <a:ea typeface="ＭＳ Ｐゴシック" pitchFamily="34" charset="-128"/>
              </a:rPr>
              <a:t>13 </a:t>
            </a:r>
            <a:r>
              <a:rPr lang="en-US" altLang="en-US" dirty="0" smtClean="0">
                <a:latin typeface="Arial" pitchFamily="34" charset="0"/>
                <a:ea typeface="ＭＳ Ｐゴシック" pitchFamily="34" charset="-128"/>
              </a:rPr>
              <a:t>is a “half-size” homework.</a:t>
            </a:r>
          </a:p>
        </p:txBody>
      </p:sp>
    </p:spTree>
    <p:extLst>
      <p:ext uri="{BB962C8B-B14F-4D97-AF65-F5344CB8AC3E}">
        <p14:creationId xmlns:p14="http://schemas.microsoft.com/office/powerpoint/2010/main" val="3097857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54689" indent="-290265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61059" indent="-232212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25483" indent="-232212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89907" indent="-232212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54331" indent="-232212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018754" indent="-232212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83178" indent="-232212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947602" indent="-232212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defTabSz="928848">
              <a:defRPr/>
            </a:pPr>
            <a:fld id="{925A2B64-51E6-474B-9F8D-D9DDE4485F13}" type="slidenum">
              <a:rPr lang="en-US" altLang="en-US" sz="1200">
                <a:solidFill>
                  <a:srgbClr val="000000"/>
                </a:solidFill>
                <a:latin typeface="Arial" pitchFamily="34" charset="0"/>
              </a:rPr>
              <a:pPr defTabSz="928848">
                <a:defRPr/>
              </a:pPr>
              <a:t>21</a:t>
            </a:fld>
            <a:endParaRPr lang="en-US" altLang="en-US" sz="12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6281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2820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altLang="en-US" dirty="0" smtClean="0">
                <a:latin typeface="Arial" pitchFamily="34" charset="0"/>
                <a:ea typeface="ＭＳ Ｐゴシック" pitchFamily="34" charset="-128"/>
              </a:rPr>
              <a:t>Draw the path for 12-5-34</a:t>
            </a:r>
          </a:p>
        </p:txBody>
      </p:sp>
    </p:spTree>
    <p:extLst>
      <p:ext uri="{BB962C8B-B14F-4D97-AF65-F5344CB8AC3E}">
        <p14:creationId xmlns:p14="http://schemas.microsoft.com/office/powerpoint/2010/main" val="17507017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54689" indent="-290265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61059" indent="-232212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25483" indent="-232212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89907" indent="-232212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54331" indent="-232212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018754" indent="-232212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83178" indent="-232212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947602" indent="-232212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defTabSz="928848">
              <a:defRPr/>
            </a:pPr>
            <a:fld id="{FDC44B3A-77E4-4D08-8938-A11F746670B3}" type="slidenum">
              <a:rPr lang="en-US" altLang="en-US" sz="1200">
                <a:solidFill>
                  <a:srgbClr val="000000"/>
                </a:solidFill>
                <a:latin typeface="Arial" pitchFamily="34" charset="0"/>
              </a:rPr>
              <a:pPr defTabSz="928848">
                <a:defRPr/>
              </a:pPr>
              <a:t>22</a:t>
            </a:fld>
            <a:endParaRPr lang="en-US" altLang="en-US" sz="12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 err="1" smtClean="0">
                <a:latin typeface="Arial" pitchFamily="34" charset="0"/>
                <a:ea typeface="ＭＳ Ｐゴシック" pitchFamily="34" charset="-128"/>
              </a:rPr>
              <a:t>INHANDOUT</a:t>
            </a:r>
            <a:endParaRPr lang="en-US" altLang="en-US" dirty="0" smtClean="0">
              <a:latin typeface="Arial" pitchFamily="34" charset="0"/>
              <a:ea typeface="ＭＳ Ｐゴシック" pitchFamily="34" charset="-128"/>
            </a:endParaRPr>
          </a:p>
          <a:p>
            <a:pPr eaLnBrk="1" hangingPunct="1"/>
            <a:r>
              <a:rPr lang="en-US" altLang="en-US" dirty="0" smtClean="0">
                <a:latin typeface="Arial" pitchFamily="34" charset="0"/>
                <a:ea typeface="ＭＳ Ｐゴシック" pitchFamily="34" charset="-128"/>
              </a:rPr>
              <a:t>The YouTube</a:t>
            </a:r>
            <a:r>
              <a:rPr lang="en-US" altLang="en-US" baseline="0" dirty="0" smtClean="0">
                <a:latin typeface="Arial" pitchFamily="34" charset="0"/>
                <a:ea typeface="ＭＳ Ｐゴシック" pitchFamily="34" charset="-128"/>
              </a:rPr>
              <a:t> video isn’t </a:t>
            </a:r>
            <a:r>
              <a:rPr lang="en-US" altLang="en-US" baseline="0" dirty="0" smtClean="0">
                <a:latin typeface="Arial" pitchFamily="34" charset="0"/>
                <a:ea typeface="ＭＳ Ｐゴシック" pitchFamily="34" charset="-128"/>
              </a:rPr>
              <a:t>worth </a:t>
            </a:r>
            <a:r>
              <a:rPr lang="en-US" altLang="en-US" baseline="0" dirty="0" smtClean="0">
                <a:latin typeface="Arial" pitchFamily="34" charset="0"/>
                <a:ea typeface="ＭＳ Ｐゴシック" pitchFamily="34" charset="-128"/>
              </a:rPr>
              <a:t>showing.</a:t>
            </a:r>
          </a:p>
          <a:p>
            <a:pPr eaLnBrk="1" hangingPunct="1"/>
            <a:endParaRPr lang="en-US" altLang="en-US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962124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54689" indent="-290265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61059" indent="-232212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25483" indent="-232212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89907" indent="-232212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54331" indent="-232212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018754" indent="-232212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83178" indent="-232212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947602" indent="-232212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defTabSz="928848">
              <a:defRPr/>
            </a:pPr>
            <a:fld id="{BF09197D-A99F-4E03-BFC7-36BEB7CA5AC3}" type="slidenum">
              <a:rPr lang="en-US" altLang="en-US" sz="1200">
                <a:solidFill>
                  <a:srgbClr val="000000"/>
                </a:solidFill>
                <a:latin typeface="Arial" pitchFamily="34" charset="0"/>
              </a:rPr>
              <a:pPr defTabSz="928848">
                <a:defRPr/>
              </a:pPr>
              <a:t>23</a:t>
            </a:fld>
            <a:endParaRPr lang="en-US" altLang="en-US" sz="12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206540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54689" indent="-290265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61059" indent="-232212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25483" indent="-232212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89907" indent="-232212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54331" indent="-232212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018754" indent="-232212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83178" indent="-232212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947602" indent="-232212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defTabSz="928848">
              <a:defRPr/>
            </a:pPr>
            <a:fld id="{BF09197D-A99F-4E03-BFC7-36BEB7CA5AC3}" type="slidenum">
              <a:rPr lang="en-US" altLang="en-US" sz="1200">
                <a:solidFill>
                  <a:srgbClr val="000000"/>
                </a:solidFill>
                <a:latin typeface="Arial" pitchFamily="34" charset="0"/>
              </a:rPr>
              <a:pPr defTabSz="928848">
                <a:defRPr/>
              </a:pPr>
              <a:t>24</a:t>
            </a:fld>
            <a:endParaRPr lang="en-US" altLang="en-US" sz="12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4948632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54689" indent="-290265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61059" indent="-232212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25483" indent="-232212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89907" indent="-232212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54331" indent="-232212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018754" indent="-232212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83178" indent="-232212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947602" indent="-232212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defTabSz="928848">
              <a:defRPr/>
            </a:pPr>
            <a:fld id="{C7DB2534-B75F-47A3-8562-640EA263F8A1}" type="slidenum">
              <a:rPr lang="en-US" altLang="en-US" sz="1200">
                <a:solidFill>
                  <a:srgbClr val="000000"/>
                </a:solidFill>
                <a:latin typeface="Arial" pitchFamily="34" charset="0"/>
              </a:rPr>
              <a:pPr defTabSz="928848">
                <a:defRPr/>
              </a:pPr>
              <a:t>25</a:t>
            </a:fld>
            <a:endParaRPr lang="en-US" altLang="en-US" sz="12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6486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486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altLang="en-US" dirty="0" smtClean="0">
                <a:latin typeface="Arial" pitchFamily="34" charset="0"/>
                <a:ea typeface="ＭＳ Ｐゴシック" pitchFamily="34" charset="-128"/>
              </a:rPr>
              <a:t>https://www.youtube.com/watch?v=gy5g33S0Gzo</a:t>
            </a:r>
          </a:p>
          <a:p>
            <a:pPr eaLnBrk="1" hangingPunct="1"/>
            <a:r>
              <a:rPr lang="en-US" altLang="en-US" dirty="0" smtClean="0">
                <a:latin typeface="Arial" pitchFamily="34" charset="0"/>
                <a:ea typeface="ＭＳ Ｐゴシック" pitchFamily="34" charset="-128"/>
              </a:rPr>
              <a:t>Note that the video is 50</a:t>
            </a:r>
            <a:r>
              <a:rPr lang="en-US" altLang="en-US" baseline="0" dirty="0" smtClean="0">
                <a:latin typeface="Arial" pitchFamily="34" charset="0"/>
                <a:ea typeface="ＭＳ Ｐゴシック" pitchFamily="34" charset="-128"/>
              </a:rPr>
              <a:t>X real speed!</a:t>
            </a:r>
          </a:p>
          <a:p>
            <a:pPr eaLnBrk="1" hangingPunct="1"/>
            <a:r>
              <a:rPr lang="en-US" altLang="en-US" baseline="0" dirty="0" smtClean="0">
                <a:latin typeface="Arial" pitchFamily="34" charset="0"/>
                <a:ea typeface="ＭＳ Ｐゴシック" pitchFamily="34" charset="-128"/>
              </a:rPr>
              <a:t>This was done in 2011.</a:t>
            </a:r>
          </a:p>
          <a:p>
            <a:pPr eaLnBrk="1" hangingPunct="1"/>
            <a:endParaRPr lang="en-US" altLang="en-US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2970862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debugging cycle was hours long because the robot was so slow.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8A56A4-69BA-42E7-B0D1-D9AC7BCA445A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22375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54689" indent="-290265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61059" indent="-232212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25483" indent="-232212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89907" indent="-232212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54331" indent="-232212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018754" indent="-232212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83178" indent="-232212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947602" indent="-232212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defTabSz="928848">
              <a:defRPr/>
            </a:pPr>
            <a:fld id="{F506DF32-4E74-4BAA-A567-4D9FF5D8F4B5}" type="slidenum">
              <a:rPr lang="en-US" altLang="en-US" sz="1200">
                <a:solidFill>
                  <a:srgbClr val="000000"/>
                </a:solidFill>
                <a:latin typeface="Arial" pitchFamily="34" charset="0"/>
              </a:rPr>
              <a:pPr defTabSz="928848">
                <a:defRPr/>
              </a:pPr>
              <a:t>27</a:t>
            </a:fld>
            <a:endParaRPr lang="en-US" altLang="en-US" sz="12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6589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5892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altLang="en-US" dirty="0" smtClean="0">
                <a:latin typeface="Arial" pitchFamily="34" charset="0"/>
                <a:ea typeface="ＭＳ Ｐゴシック" pitchFamily="34" charset="-128"/>
              </a:rPr>
              <a:t>Highlight the headline.</a:t>
            </a:r>
          </a:p>
          <a:p>
            <a:pPr eaLnBrk="1" hangingPunct="1"/>
            <a:endParaRPr lang="en-US" altLang="en-US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7123794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INHANDOUTFULL</a:t>
            </a:r>
            <a:endParaRPr lang="en-US" dirty="0" smtClean="0"/>
          </a:p>
          <a:p>
            <a:r>
              <a:rPr lang="en-US" dirty="0" smtClean="0"/>
              <a:t>The fractions</a:t>
            </a:r>
            <a:r>
              <a:rPr lang="en-US" baseline="0" dirty="0" smtClean="0"/>
              <a:t> in the corners are difficulty levels.</a:t>
            </a:r>
          </a:p>
          <a:p>
            <a:r>
              <a:rPr lang="en-US" baseline="0" dirty="0" smtClean="0"/>
              <a:t>Ask students to put their successes on the board.</a:t>
            </a:r>
          </a:p>
          <a:p>
            <a:r>
              <a:rPr lang="en-US" baseline="0" dirty="0" smtClean="0"/>
              <a:t>This slide appears twice: show this, then show the Python one, then move forward to this one again.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8A56A4-69BA-42E7-B0D1-D9AC7BCA445A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88645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INHANDOUT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8A56A4-69BA-42E7-B0D1-D9AC7BCA445A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74041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8A56A4-69BA-42E7-B0D1-D9AC7BCA445A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5317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54689" indent="-290265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61059" indent="-232212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25483" indent="-232212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89907" indent="-232212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54331" indent="-232212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018754" indent="-232212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83178" indent="-232212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947602" indent="-232212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A5B87AF1-0E01-40B7-AC95-0BA14B4912A3}" type="slidenum">
              <a:rPr lang="en-US" altLang="en-US" sz="1200">
                <a:latin typeface="Arial" pitchFamily="34" charset="0"/>
              </a:rPr>
              <a:pPr/>
              <a:t>3</a:t>
            </a:fld>
            <a:endParaRPr lang="en-US" altLang="en-US" sz="1200">
              <a:latin typeface="Arial" pitchFamily="34" charset="0"/>
            </a:endParaRPr>
          </a:p>
        </p:txBody>
      </p:sp>
      <p:sp>
        <p:nvSpPr>
          <p:cNvPr id="15667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6676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4885594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INHANDOUT</a:t>
            </a:r>
            <a:endParaRPr lang="en-US" dirty="0" smtClean="0"/>
          </a:p>
          <a:p>
            <a:r>
              <a:rPr lang="en-US" dirty="0" smtClean="0"/>
              <a:t>Draw </a:t>
            </a:r>
            <a:r>
              <a:rPr lang="en-US" dirty="0" smtClean="0"/>
              <a:t>a solution.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8A56A4-69BA-42E7-B0D1-D9AC7BCA445A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0980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INHANDOUT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8A56A4-69BA-42E7-B0D1-D9AC7BCA445A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90393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INHANDOUT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8A56A4-69BA-42E7-B0D1-D9AC7BCA445A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02810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INHANDOUT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8A56A4-69BA-42E7-B0D1-D9AC7BCA445A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14719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8A56A4-69BA-42E7-B0D1-D9AC7BCA445A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17794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INHANDOUT</a:t>
            </a:r>
            <a:endParaRPr lang="en-US" dirty="0" smtClean="0"/>
          </a:p>
          <a:p>
            <a:r>
              <a:rPr lang="en-US" dirty="0" smtClean="0"/>
              <a:t>Which are</a:t>
            </a:r>
            <a:r>
              <a:rPr lang="en-US" baseline="0" dirty="0" smtClean="0"/>
              <a:t> the accepting states?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8A56A4-69BA-42E7-B0D1-D9AC7BCA445A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13405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54689" indent="-290265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61059" indent="-232212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25483" indent="-232212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89907" indent="-232212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54331" indent="-232212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018754" indent="-232212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83178" indent="-232212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947602" indent="-232212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732E76C4-B83A-49AC-B555-D682160F3E80}" type="slidenum">
              <a:rPr lang="en-US" altLang="en-US" sz="1200">
                <a:latin typeface="Arial" pitchFamily="34" charset="0"/>
              </a:rPr>
              <a:pPr/>
              <a:t>37</a:t>
            </a:fld>
            <a:endParaRPr lang="en-US" altLang="en-US" sz="1200">
              <a:latin typeface="Arial" pitchFamily="34" charset="0"/>
            </a:endParaRPr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 err="1" smtClean="0">
                <a:latin typeface="Arial" pitchFamily="34" charset="0"/>
                <a:ea typeface="ＭＳ Ｐゴシック" pitchFamily="34" charset="-128"/>
              </a:rPr>
              <a:t>INHANDOUT</a:t>
            </a:r>
            <a:r>
              <a:rPr lang="en-US" altLang="en-US" dirty="0" smtClean="0">
                <a:latin typeface="Arial" pitchFamily="34" charset="0"/>
                <a:ea typeface="ＭＳ Ｐゴシック" pitchFamily="34" charset="-128"/>
              </a:rPr>
              <a:t/>
            </a:r>
            <a:br>
              <a:rPr lang="en-US" altLang="en-US" dirty="0" smtClean="0">
                <a:latin typeface="Arial" pitchFamily="34" charset="0"/>
                <a:ea typeface="ＭＳ Ｐゴシック" pitchFamily="34" charset="-128"/>
              </a:rPr>
            </a:br>
            <a:endParaRPr lang="en-US" altLang="en-US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4503221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54689" indent="-290265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61059" indent="-232212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25483" indent="-232212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89907" indent="-232212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54331" indent="-232212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018754" indent="-232212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83178" indent="-232212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947602" indent="-232212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defTabSz="928848">
              <a:defRPr/>
            </a:pPr>
            <a:fld id="{C7DB2534-B75F-47A3-8562-640EA263F8A1}" type="slidenum">
              <a:rPr lang="en-US" altLang="en-US" sz="1200">
                <a:solidFill>
                  <a:srgbClr val="000000"/>
                </a:solidFill>
                <a:latin typeface="Arial" pitchFamily="34" charset="0"/>
              </a:rPr>
              <a:pPr defTabSz="928848">
                <a:defRPr/>
              </a:pPr>
              <a:t>38</a:t>
            </a:fld>
            <a:endParaRPr lang="en-US" altLang="en-US" sz="12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6486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486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2924082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8A56A4-69BA-42E7-B0D1-D9AC7BCA445A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9371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54689" indent="-290265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61059" indent="-232212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25483" indent="-232212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89907" indent="-232212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54331" indent="-232212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018754" indent="-232212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83178" indent="-232212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947602" indent="-232212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2915DFA9-8DD5-47DA-B679-11C162CFBDD4}" type="slidenum">
              <a:rPr lang="en-US" altLang="en-US" sz="1200">
                <a:solidFill>
                  <a:srgbClr val="000000"/>
                </a:solidFill>
                <a:latin typeface="Arial" pitchFamily="34" charset="0"/>
              </a:rPr>
              <a:pPr/>
              <a:t>4</a:t>
            </a:fld>
            <a:endParaRPr lang="en-US" altLang="en-US" sz="12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328763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54689" indent="-290265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61059" indent="-232212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25483" indent="-232212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89907" indent="-232212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54331" indent="-232212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018754" indent="-232212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83178" indent="-232212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947602" indent="-232212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EDDFC51D-2A5B-415B-8553-B94C2EB29ED0}" type="slidenum">
              <a:rPr lang="en-US" altLang="en-US" sz="1200">
                <a:solidFill>
                  <a:srgbClr val="000000"/>
                </a:solidFill>
                <a:latin typeface="Arial" pitchFamily="34" charset="0"/>
              </a:rPr>
              <a:pPr/>
              <a:t>5</a:t>
            </a:fld>
            <a:endParaRPr lang="en-US" altLang="en-US" sz="12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628716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54689" indent="-290265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61059" indent="-232212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25483" indent="-232212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89907" indent="-232212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54331" indent="-232212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018754" indent="-232212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83178" indent="-232212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947602" indent="-232212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EDDFC51D-2A5B-415B-8553-B94C2EB29ED0}" type="slidenum">
              <a:rPr lang="en-US" altLang="en-US" sz="1200">
                <a:solidFill>
                  <a:srgbClr val="000000"/>
                </a:solidFill>
                <a:latin typeface="Arial" pitchFamily="34" charset="0"/>
              </a:rPr>
              <a:pPr/>
              <a:t>6</a:t>
            </a:fld>
            <a:endParaRPr lang="en-US" altLang="en-US" sz="12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194688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54689" indent="-290265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61059" indent="-232212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25483" indent="-232212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89907" indent="-232212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54331" indent="-232212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018754" indent="-232212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83178" indent="-232212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947602" indent="-232212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AA7013B0-3B1B-4DE9-8433-3993107FCB70}" type="slidenum">
              <a:rPr lang="en-US" altLang="en-US" sz="1200">
                <a:latin typeface="Arial" pitchFamily="34" charset="0"/>
              </a:rPr>
              <a:pPr/>
              <a:t>7</a:t>
            </a:fld>
            <a:endParaRPr lang="en-US" altLang="en-US" sz="1200">
              <a:latin typeface="Arial" pitchFamily="34" charset="0"/>
            </a:endParaRPr>
          </a:p>
        </p:txBody>
      </p:sp>
      <p:sp>
        <p:nvSpPr>
          <p:cNvPr id="15769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7700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altLang="en-US" dirty="0" err="1" smtClean="0">
                <a:latin typeface="Arial" pitchFamily="34" charset="0"/>
                <a:ea typeface="ＭＳ Ｐゴシック" pitchFamily="34" charset="-128"/>
              </a:rPr>
              <a:t>INHANDOUT</a:t>
            </a:r>
            <a:endParaRPr lang="en-US" altLang="en-US" dirty="0" smtClean="0">
              <a:latin typeface="Arial" pitchFamily="34" charset="0"/>
              <a:ea typeface="ＭＳ Ｐゴシック" pitchFamily="34" charset="-128"/>
            </a:endParaRPr>
          </a:p>
          <a:p>
            <a:pPr eaLnBrk="1" hangingPunct="1"/>
            <a:r>
              <a:rPr lang="en-US" altLang="en-US" dirty="0" smtClean="0">
                <a:latin typeface="Arial" pitchFamily="34" charset="0"/>
                <a:ea typeface="ＭＳ Ｐゴシック" pitchFamily="34" charset="-128"/>
              </a:rPr>
              <a:t>“State</a:t>
            </a:r>
            <a:r>
              <a:rPr lang="en-US" altLang="en-US" dirty="0" smtClean="0">
                <a:latin typeface="Arial" pitchFamily="34" charset="0"/>
                <a:ea typeface="ＭＳ Ｐゴシック" pitchFamily="34" charset="-128"/>
              </a:rPr>
              <a:t>” is a bit of an uncomfortable concept, and we STILL</a:t>
            </a:r>
            <a:r>
              <a:rPr lang="en-US" altLang="en-US" baseline="0" dirty="0" smtClean="0">
                <a:latin typeface="Arial" pitchFamily="34" charset="0"/>
                <a:ea typeface="ＭＳ Ｐゴシック" pitchFamily="34" charset="-128"/>
              </a:rPr>
              <a:t> </a:t>
            </a:r>
            <a:r>
              <a:rPr lang="en-US" altLang="en-US" dirty="0" smtClean="0">
                <a:latin typeface="Arial" pitchFamily="34" charset="0"/>
                <a:ea typeface="ＭＳ Ｐゴシック" pitchFamily="34" charset="-128"/>
              </a:rPr>
              <a:t>expect that</a:t>
            </a:r>
            <a:r>
              <a:rPr lang="en-US" altLang="en-US" baseline="0" dirty="0" smtClean="0">
                <a:latin typeface="Arial" pitchFamily="34" charset="0"/>
                <a:ea typeface="ＭＳ Ｐゴシック" pitchFamily="34" charset="-128"/>
              </a:rPr>
              <a:t> people will struggle a bit with it.</a:t>
            </a:r>
          </a:p>
          <a:p>
            <a:pPr eaLnBrk="1" hangingPunct="1"/>
            <a:endParaRPr lang="en-US" altLang="en-US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971415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54689" indent="-290265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61059" indent="-232212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25483" indent="-232212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89907" indent="-232212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54331" indent="-232212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018754" indent="-232212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83178" indent="-232212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947602" indent="-232212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6E157C79-60D7-4D82-8CF5-3A668B4C3D3D}" type="slidenum">
              <a:rPr lang="en-US" altLang="en-US" sz="1200">
                <a:latin typeface="Arial" pitchFamily="34" charset="0"/>
              </a:rPr>
              <a:pPr/>
              <a:t>8</a:t>
            </a:fld>
            <a:endParaRPr lang="en-US" altLang="en-US" sz="1200">
              <a:latin typeface="Arial" pitchFamily="34" charset="0"/>
            </a:endParaRPr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 err="1" smtClean="0">
                <a:latin typeface="Arial" pitchFamily="34" charset="0"/>
                <a:ea typeface="ＭＳ Ｐゴシック" pitchFamily="34" charset="-128"/>
              </a:rPr>
              <a:t>INHANDOUT</a:t>
            </a:r>
            <a:endParaRPr lang="en-US" altLang="en-US" dirty="0" smtClean="0">
              <a:latin typeface="Arial" pitchFamily="34" charset="0"/>
              <a:ea typeface="ＭＳ Ｐゴシック" pitchFamily="34" charset="-128"/>
            </a:endParaRPr>
          </a:p>
          <a:p>
            <a:pPr eaLnBrk="1" hangingPunct="1"/>
            <a:r>
              <a:rPr lang="en-US" altLang="en-US" dirty="0" smtClean="0">
                <a:latin typeface="Arial" pitchFamily="34" charset="0"/>
                <a:ea typeface="ＭＳ Ｐゴシック" pitchFamily="34" charset="-128"/>
              </a:rPr>
              <a:t>Show how rules 2 &amp; 4 transition to new states.</a:t>
            </a:r>
          </a:p>
        </p:txBody>
      </p:sp>
    </p:spTree>
    <p:extLst>
      <p:ext uri="{BB962C8B-B14F-4D97-AF65-F5344CB8AC3E}">
        <p14:creationId xmlns:p14="http://schemas.microsoft.com/office/powerpoint/2010/main" val="17112330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INHANDOUT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8A56A4-69BA-42E7-B0D1-D9AC7BCA445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714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5C93BB-EE6A-4C9B-9DDD-E5A3E577FB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647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B880E0-3A02-4000-93EB-37ABDA0427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1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2EB0F6-CB8B-41C5-9153-8483520383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2316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ECD50-09D0-4D08-9AFA-0A0ECF648A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546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AD7E26-DE1C-43D5-85A8-2D4929C632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56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A6F345-0A06-4561-9A27-B2AAE1E450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87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47D9EE-E5C9-47BC-BF9B-BCE32D6D83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281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66C5C-F94A-4DA0-BFF2-5335DBA0F5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261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CE0B85-D403-4614-B11C-F47041AF5C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007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43007C-8AF9-40BD-80C3-6DC8CF64E8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828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7A65F8-8F85-4349-BD9E-AFD21CD11A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99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451BE4-DB04-4BAA-8303-184EC1B80B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26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latin typeface="+mn-lt"/>
                <a:ea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latin typeface="+mn-lt"/>
                <a:ea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21C21436-FA4D-4FE0-B306-6678A75DD8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solidFill>
                  <a:srgbClr val="000000"/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solidFill>
                  <a:srgbClr val="000000"/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0ED4CFAB-45B2-4AEC-930B-BD4B906E52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1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0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10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2.emf"/><Relationship Id="rId5" Type="http://schemas.openxmlformats.org/officeDocument/2006/relationships/customXml" Target="../ink/ink4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212.emf"/><Relationship Id="rId4" Type="http://schemas.openxmlformats.org/officeDocument/2006/relationships/customXml" Target="../ink/ink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towel.mp4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1.emf"/><Relationship Id="rId5" Type="http://schemas.openxmlformats.org/officeDocument/2006/relationships/customXml" Target="../ink/ink6.xml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Box 42"/>
          <p:cNvSpPr txBox="1">
            <a:spLocks noChangeArrowheads="1"/>
          </p:cNvSpPr>
          <p:nvPr/>
        </p:nvSpPr>
        <p:spPr bwMode="auto">
          <a:xfrm>
            <a:off x="5562600" y="4561701"/>
            <a:ext cx="3079750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dirty="0" smtClean="0">
                <a:latin typeface="Cambria" panose="02040503050406030204" pitchFamily="18" charset="0"/>
              </a:rPr>
              <a:t>… and the CS5 </a:t>
            </a:r>
            <a:r>
              <a:rPr lang="en-US" altLang="en-US" b="1" u="sng" dirty="0" smtClean="0">
                <a:latin typeface="Cambria" panose="02040503050406030204" pitchFamily="18" charset="0"/>
              </a:rPr>
              <a:t>final</a:t>
            </a:r>
            <a:r>
              <a:rPr lang="en-US" altLang="en-US" dirty="0" smtClean="0">
                <a:latin typeface="Cambria" panose="02040503050406030204" pitchFamily="18" charset="0"/>
              </a:rPr>
              <a:t>e.</a:t>
            </a:r>
            <a:endParaRPr lang="en-US" altLang="en-US" dirty="0">
              <a:latin typeface="Cambria" panose="02040503050406030204" pitchFamily="18" charset="0"/>
            </a:endParaRPr>
          </a:p>
        </p:txBody>
      </p:sp>
      <p:grpSp>
        <p:nvGrpSpPr>
          <p:cNvPr id="3075" name="Group 9"/>
          <p:cNvGrpSpPr>
            <a:grpSpLocks/>
          </p:cNvGrpSpPr>
          <p:nvPr/>
        </p:nvGrpSpPr>
        <p:grpSpPr bwMode="auto">
          <a:xfrm>
            <a:off x="349250" y="381000"/>
            <a:ext cx="444500" cy="488950"/>
            <a:chOff x="2928" y="1051"/>
            <a:chExt cx="840" cy="957"/>
          </a:xfrm>
        </p:grpSpPr>
        <p:sp>
          <p:nvSpPr>
            <p:cNvPr id="3113" name="Freeform 10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9 w 1048"/>
                <a:gd name="T1" fmla="*/ 21 h 250"/>
                <a:gd name="T2" fmla="*/ 32 w 1048"/>
                <a:gd name="T3" fmla="*/ 83 h 250"/>
                <a:gd name="T4" fmla="*/ 33 w 1048"/>
                <a:gd name="T5" fmla="*/ 111 h 250"/>
                <a:gd name="T6" fmla="*/ 36 w 1048"/>
                <a:gd name="T7" fmla="*/ 125 h 250"/>
                <a:gd name="T8" fmla="*/ 37 w 1048"/>
                <a:gd name="T9" fmla="*/ 166 h 250"/>
                <a:gd name="T10" fmla="*/ 26 w 1048"/>
                <a:gd name="T11" fmla="*/ 235 h 250"/>
                <a:gd name="T12" fmla="*/ 3 w 1048"/>
                <a:gd name="T13" fmla="*/ 215 h 250"/>
                <a:gd name="T14" fmla="*/ 0 w 1048"/>
                <a:gd name="T15" fmla="*/ 194 h 250"/>
                <a:gd name="T16" fmla="*/ 2 w 1048"/>
                <a:gd name="T17" fmla="*/ 160 h 250"/>
                <a:gd name="T18" fmla="*/ 3 w 1048"/>
                <a:gd name="T19" fmla="*/ 125 h 250"/>
                <a:gd name="T20" fmla="*/ 7 w 1048"/>
                <a:gd name="T21" fmla="*/ 76 h 250"/>
                <a:gd name="T22" fmla="*/ 10 w 1048"/>
                <a:gd name="T23" fmla="*/ 55 h 250"/>
                <a:gd name="T24" fmla="*/ 12 w 1048"/>
                <a:gd name="T25" fmla="*/ 28 h 250"/>
                <a:gd name="T26" fmla="*/ 13 w 1048"/>
                <a:gd name="T27" fmla="*/ 14 h 250"/>
                <a:gd name="T28" fmla="*/ 17 w 1048"/>
                <a:gd name="T29" fmla="*/ 28 h 250"/>
                <a:gd name="T30" fmla="*/ 19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4" name="Oval 11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3115" name="Oval 12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3116" name="Oval 13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3117" name="Oval 14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3118" name="Oval 15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3119" name="Oval 16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3120" name="Oval 17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3121" name="AutoShape 18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3122" name="Freeform 19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3" name="Freeform 20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4" name="Freeform 21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5" name="Freeform 22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96" name="Rectangle 55"/>
          <p:cNvSpPr>
            <a:spLocks noChangeArrowheads="1"/>
          </p:cNvSpPr>
          <p:nvPr/>
        </p:nvSpPr>
        <p:spPr bwMode="auto">
          <a:xfrm>
            <a:off x="23813" y="884238"/>
            <a:ext cx="10715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900" dirty="0">
                <a:solidFill>
                  <a:srgbClr val="008000"/>
                </a:solidFill>
              </a:rPr>
              <a:t>I've got </a:t>
            </a:r>
            <a:r>
              <a:rPr lang="en-US" altLang="en-US" sz="900" i="1" dirty="0">
                <a:solidFill>
                  <a:srgbClr val="008000"/>
                </a:solidFill>
              </a:rPr>
              <a:t>all </a:t>
            </a:r>
            <a:r>
              <a:rPr lang="en-US" altLang="en-US" sz="900" dirty="0">
                <a:solidFill>
                  <a:srgbClr val="008000"/>
                </a:solidFill>
              </a:rPr>
              <a:t>my eyes on this view!</a:t>
            </a:r>
            <a:endParaRPr lang="en-US" altLang="en-US" sz="900" dirty="0"/>
          </a:p>
        </p:txBody>
      </p:sp>
      <p:sp>
        <p:nvSpPr>
          <p:cNvPr id="3102" name="Text Box 24"/>
          <p:cNvSpPr txBox="1">
            <a:spLocks noChangeArrowheads="1"/>
          </p:cNvSpPr>
          <p:nvPr/>
        </p:nvSpPr>
        <p:spPr bwMode="auto">
          <a:xfrm>
            <a:off x="1295400" y="99536"/>
            <a:ext cx="72390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42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CS5's view from here…</a:t>
            </a:r>
            <a:endParaRPr lang="en-US" altLang="en-US" sz="4200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3103" name="Rounded Rectangle 65"/>
          <p:cNvSpPr>
            <a:spLocks noChangeArrowheads="1"/>
          </p:cNvSpPr>
          <p:nvPr/>
        </p:nvSpPr>
        <p:spPr bwMode="auto">
          <a:xfrm>
            <a:off x="2286000" y="1143000"/>
            <a:ext cx="6381750" cy="114300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104" name="TextBox 58"/>
          <p:cNvSpPr txBox="1">
            <a:spLocks noChangeArrowheads="1"/>
          </p:cNvSpPr>
          <p:nvPr/>
        </p:nvSpPr>
        <p:spPr bwMode="auto">
          <a:xfrm>
            <a:off x="2727325" y="1298575"/>
            <a:ext cx="35083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4800" i="1">
                <a:solidFill>
                  <a:srgbClr val="008000"/>
                </a:solidFill>
                <a:latin typeface="Calibri" pitchFamily="34" charset="0"/>
              </a:rPr>
              <a:t>Final Projects</a:t>
            </a:r>
          </a:p>
        </p:txBody>
      </p:sp>
      <p:sp>
        <p:nvSpPr>
          <p:cNvPr id="3105" name="Rounded Rectangle 48"/>
          <p:cNvSpPr>
            <a:spLocks noChangeArrowheads="1"/>
          </p:cNvSpPr>
          <p:nvPr/>
        </p:nvSpPr>
        <p:spPr bwMode="auto">
          <a:xfrm>
            <a:off x="2362200" y="1206500"/>
            <a:ext cx="6176963" cy="1008063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106" name="TextBox 1"/>
          <p:cNvSpPr txBox="1">
            <a:spLocks noChangeArrowheads="1"/>
          </p:cNvSpPr>
          <p:nvPr/>
        </p:nvSpPr>
        <p:spPr bwMode="auto">
          <a:xfrm>
            <a:off x="6324600" y="1263650"/>
            <a:ext cx="808235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lnSpc>
                <a:spcPts val="1400"/>
              </a:lnSpc>
            </a:pPr>
            <a:r>
              <a:rPr lang="en-US" altLang="en-US" sz="1500" dirty="0" err="1">
                <a:solidFill>
                  <a:srgbClr val="06A606"/>
                </a:solidFill>
                <a:latin typeface="Cambria" pitchFamily="18" charset="0"/>
              </a:rPr>
              <a:t>Picobot</a:t>
            </a:r>
            <a:endParaRPr lang="en-US" altLang="en-US" sz="1500" dirty="0">
              <a:solidFill>
                <a:srgbClr val="06A606"/>
              </a:solidFill>
              <a:latin typeface="Cambria" pitchFamily="18" charset="0"/>
            </a:endParaRPr>
          </a:p>
          <a:p>
            <a:pPr>
              <a:lnSpc>
                <a:spcPts val="1400"/>
              </a:lnSpc>
            </a:pPr>
            <a:r>
              <a:rPr lang="en-US" altLang="en-US" sz="1500" dirty="0" err="1">
                <a:solidFill>
                  <a:srgbClr val="06A606"/>
                </a:solidFill>
                <a:latin typeface="Cambria" pitchFamily="18" charset="0"/>
              </a:rPr>
              <a:t>vPool</a:t>
            </a:r>
            <a:endParaRPr lang="en-US" altLang="en-US" sz="1500" dirty="0">
              <a:solidFill>
                <a:srgbClr val="06A606"/>
              </a:solidFill>
              <a:latin typeface="Cambria" pitchFamily="18" charset="0"/>
            </a:endParaRPr>
          </a:p>
          <a:p>
            <a:pPr>
              <a:lnSpc>
                <a:spcPts val="1400"/>
              </a:lnSpc>
            </a:pPr>
            <a:r>
              <a:rPr lang="en-US" altLang="en-US" sz="1500" dirty="0" err="1" smtClean="0">
                <a:solidFill>
                  <a:srgbClr val="06A606"/>
                </a:solidFill>
                <a:latin typeface="Cambria" pitchFamily="18" charset="0"/>
              </a:rPr>
              <a:t>TextID</a:t>
            </a:r>
            <a:endParaRPr lang="en-US" altLang="en-US" sz="1500" dirty="0">
              <a:solidFill>
                <a:srgbClr val="06A606"/>
              </a:solidFill>
              <a:latin typeface="Cambria" pitchFamily="18" charset="0"/>
            </a:endParaRPr>
          </a:p>
        </p:txBody>
      </p:sp>
      <p:sp>
        <p:nvSpPr>
          <p:cNvPr id="3107" name="Rectangle 61"/>
          <p:cNvSpPr>
            <a:spLocks noChangeArrowheads="1"/>
          </p:cNvSpPr>
          <p:nvPr/>
        </p:nvSpPr>
        <p:spPr bwMode="auto">
          <a:xfrm>
            <a:off x="7580313" y="976313"/>
            <a:ext cx="1471612" cy="415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2100" i="1" dirty="0">
                <a:solidFill>
                  <a:srgbClr val="008000"/>
                </a:solidFill>
                <a:latin typeface="Calibri" pitchFamily="34" charset="0"/>
              </a:rPr>
              <a:t>CS Practice</a:t>
            </a:r>
            <a:endParaRPr lang="en-US" altLang="en-US" sz="2100" i="1" dirty="0">
              <a:solidFill>
                <a:srgbClr val="008000"/>
              </a:solidFill>
            </a:endParaRPr>
          </a:p>
        </p:txBody>
      </p:sp>
      <p:sp>
        <p:nvSpPr>
          <p:cNvPr id="39" name="Text Box 42"/>
          <p:cNvSpPr txBox="1">
            <a:spLocks noChangeArrowheads="1"/>
          </p:cNvSpPr>
          <p:nvPr/>
        </p:nvSpPr>
        <p:spPr bwMode="auto">
          <a:xfrm>
            <a:off x="228600" y="1489635"/>
            <a:ext cx="18907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dirty="0" smtClean="0">
                <a:latin typeface="Cambria" panose="02040503050406030204" pitchFamily="18" charset="0"/>
              </a:rPr>
              <a:t>What's next?</a:t>
            </a:r>
            <a:endParaRPr lang="en-US" altLang="en-US" dirty="0">
              <a:latin typeface="Cambria" panose="020405030504060302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5" y="2895600"/>
            <a:ext cx="9063789" cy="1524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2" y="5416626"/>
            <a:ext cx="7834921" cy="1193651"/>
          </a:xfrm>
          <a:prstGeom prst="rect">
            <a:avLst/>
          </a:prstGeom>
        </p:spPr>
      </p:pic>
      <p:sp>
        <p:nvSpPr>
          <p:cNvPr id="32" name="Down Arrow 31"/>
          <p:cNvSpPr/>
          <p:nvPr/>
        </p:nvSpPr>
        <p:spPr bwMode="auto">
          <a:xfrm rot="2384064">
            <a:off x="5443994" y="5063153"/>
            <a:ext cx="445046" cy="641632"/>
          </a:xfrm>
          <a:prstGeom prst="downArrow">
            <a:avLst/>
          </a:prstGeom>
          <a:solidFill>
            <a:srgbClr val="0000FF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5" name="Down Arrow 4"/>
          <p:cNvSpPr/>
          <p:nvPr/>
        </p:nvSpPr>
        <p:spPr bwMode="auto">
          <a:xfrm rot="8537697">
            <a:off x="5148003" y="4180661"/>
            <a:ext cx="479384" cy="773206"/>
          </a:xfrm>
          <a:prstGeom prst="downArrow">
            <a:avLst/>
          </a:prstGeom>
          <a:solidFill>
            <a:srgbClr val="0000FF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2590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53"/>
          <p:cNvSpPr txBox="1">
            <a:spLocks noChangeArrowheads="1"/>
          </p:cNvSpPr>
          <p:nvPr/>
        </p:nvSpPr>
        <p:spPr bwMode="auto">
          <a:xfrm>
            <a:off x="1752600" y="609600"/>
            <a:ext cx="2743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6387" name="Text Box 54"/>
          <p:cNvSpPr txBox="1">
            <a:spLocks noChangeArrowheads="1"/>
          </p:cNvSpPr>
          <p:nvPr/>
        </p:nvSpPr>
        <p:spPr bwMode="auto">
          <a:xfrm>
            <a:off x="1285875" y="282575"/>
            <a:ext cx="660717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4200" dirty="0">
                <a:latin typeface="Cambria" panose="02040503050406030204" pitchFamily="18" charset="0"/>
              </a:rPr>
              <a:t>states as </a:t>
            </a:r>
            <a:r>
              <a:rPr lang="en-US" altLang="en-US" sz="4200" b="1" i="1" dirty="0">
                <a:latin typeface="Cambria" panose="02040503050406030204" pitchFamily="18" charset="0"/>
              </a:rPr>
              <a:t>subtasks</a:t>
            </a:r>
            <a:endParaRPr lang="en-US" altLang="en-US" sz="4200" dirty="0">
              <a:latin typeface="Cambria" panose="02040503050406030204" pitchFamily="18" charset="0"/>
            </a:endParaRPr>
          </a:p>
        </p:txBody>
      </p:sp>
      <p:sp>
        <p:nvSpPr>
          <p:cNvPr id="16388" name="Text Box 58"/>
          <p:cNvSpPr txBox="1">
            <a:spLocks noChangeArrowheads="1"/>
          </p:cNvSpPr>
          <p:nvPr/>
        </p:nvSpPr>
        <p:spPr bwMode="auto">
          <a:xfrm>
            <a:off x="685800" y="4848225"/>
            <a:ext cx="258115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b="1" dirty="0">
                <a:solidFill>
                  <a:srgbClr val="008000"/>
                </a:solidFill>
                <a:latin typeface="Courier New" pitchFamily="49" charset="0"/>
              </a:rPr>
              <a:t>0 x*** -&gt; N 0</a:t>
            </a:r>
            <a:endParaRPr lang="en-US" altLang="en-US" dirty="0">
              <a:solidFill>
                <a:srgbClr val="008000"/>
              </a:solidFill>
              <a:latin typeface="Courier New" pitchFamily="49" charset="0"/>
            </a:endParaRPr>
          </a:p>
          <a:p>
            <a:pPr>
              <a:spcBef>
                <a:spcPct val="0"/>
              </a:spcBef>
            </a:pPr>
            <a:r>
              <a:rPr lang="en-US" altLang="en-US" b="1" dirty="0">
                <a:solidFill>
                  <a:srgbClr val="008000"/>
                </a:solidFill>
                <a:latin typeface="Courier New" pitchFamily="49" charset="0"/>
              </a:rPr>
              <a:t>0 N*** -&gt; X 1</a:t>
            </a:r>
            <a:endParaRPr lang="en-US" altLang="en-US" dirty="0">
              <a:solidFill>
                <a:srgbClr val="008000"/>
              </a:solidFill>
              <a:latin typeface="Courier New" pitchFamily="49" charset="0"/>
            </a:endParaRPr>
          </a:p>
          <a:p>
            <a:pPr>
              <a:spcBef>
                <a:spcPct val="0"/>
              </a:spcBef>
            </a:pPr>
            <a:r>
              <a:rPr lang="en-US" altLang="en-US" b="1" dirty="0">
                <a:solidFill>
                  <a:srgbClr val="0900FF"/>
                </a:solidFill>
                <a:latin typeface="Courier New" pitchFamily="49" charset="0"/>
              </a:rPr>
              <a:t>1 ***x -&gt; S </a:t>
            </a:r>
            <a:r>
              <a:rPr lang="en-US" altLang="en-US" b="1" dirty="0" smtClean="0">
                <a:solidFill>
                  <a:srgbClr val="0900FF"/>
                </a:solidFill>
                <a:latin typeface="Courier New" pitchFamily="49" charset="0"/>
              </a:rPr>
              <a:t>1</a:t>
            </a:r>
            <a:endParaRPr lang="en-US" altLang="en-US" b="1" dirty="0">
              <a:solidFill>
                <a:srgbClr val="0900FF"/>
              </a:solidFill>
              <a:latin typeface="Courier New" pitchFamily="49" charset="0"/>
            </a:endParaRPr>
          </a:p>
        </p:txBody>
      </p:sp>
      <p:sp>
        <p:nvSpPr>
          <p:cNvPr id="16389" name="Text Box 59"/>
          <p:cNvSpPr txBox="1">
            <a:spLocks noChangeArrowheads="1"/>
          </p:cNvSpPr>
          <p:nvPr/>
        </p:nvSpPr>
        <p:spPr bwMode="auto">
          <a:xfrm>
            <a:off x="647700" y="4430713"/>
            <a:ext cx="3019425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500">
                <a:latin typeface="Calibri" pitchFamily="34" charset="0"/>
              </a:rPr>
              <a:t>state   pattern   -&gt;   move   new state</a:t>
            </a:r>
          </a:p>
        </p:txBody>
      </p:sp>
      <p:sp>
        <p:nvSpPr>
          <p:cNvPr id="16390" name="Oval 60"/>
          <p:cNvSpPr>
            <a:spLocks noChangeArrowheads="1"/>
          </p:cNvSpPr>
          <p:nvPr/>
        </p:nvSpPr>
        <p:spPr bwMode="auto">
          <a:xfrm>
            <a:off x="5105400" y="4398963"/>
            <a:ext cx="935038" cy="533400"/>
          </a:xfrm>
          <a:prstGeom prst="ellips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</a:pPr>
            <a:endParaRPr lang="en-US" altLang="en-US" sz="1800">
              <a:latin typeface="Arial" pitchFamily="34" charset="0"/>
            </a:endParaRPr>
          </a:p>
        </p:txBody>
      </p:sp>
      <p:sp>
        <p:nvSpPr>
          <p:cNvPr id="16391" name="AutoShape 61"/>
          <p:cNvSpPr>
            <a:spLocks noChangeArrowheads="1"/>
          </p:cNvSpPr>
          <p:nvPr/>
        </p:nvSpPr>
        <p:spPr bwMode="auto">
          <a:xfrm rot="5430567">
            <a:off x="4791075" y="4524375"/>
            <a:ext cx="300038" cy="300038"/>
          </a:xfrm>
          <a:prstGeom prst="triangle">
            <a:avLst>
              <a:gd name="adj" fmla="val 50000"/>
            </a:avLst>
          </a:prstGeom>
          <a:noFill/>
          <a:ln w="19050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6392" name="Oval 62"/>
          <p:cNvSpPr>
            <a:spLocks noChangeArrowheads="1"/>
          </p:cNvSpPr>
          <p:nvPr/>
        </p:nvSpPr>
        <p:spPr bwMode="auto">
          <a:xfrm>
            <a:off x="7772400" y="4421188"/>
            <a:ext cx="935038" cy="533400"/>
          </a:xfrm>
          <a:prstGeom prst="ellipse">
            <a:avLst/>
          </a:prstGeom>
          <a:noFill/>
          <a:ln w="19050">
            <a:solidFill>
              <a:srgbClr val="09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1800">
              <a:latin typeface="Arial" pitchFamily="34" charset="0"/>
            </a:endParaRPr>
          </a:p>
        </p:txBody>
      </p:sp>
      <p:cxnSp>
        <p:nvCxnSpPr>
          <p:cNvPr id="16393" name="AutoShape 63"/>
          <p:cNvCxnSpPr>
            <a:cxnSpLocks noChangeShapeType="1"/>
            <a:stCxn id="16390" idx="7"/>
            <a:endCxn id="16392" idx="1"/>
          </p:cNvCxnSpPr>
          <p:nvPr/>
        </p:nvCxnSpPr>
        <p:spPr bwMode="auto">
          <a:xfrm rot="5400000" flipV="1">
            <a:off x="6895306" y="3475832"/>
            <a:ext cx="22225" cy="2005012"/>
          </a:xfrm>
          <a:prstGeom prst="curvedConnector3">
            <a:avLst>
              <a:gd name="adj1" fmla="val -1335713"/>
            </a:avLst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394" name="Text Box 64"/>
          <p:cNvSpPr txBox="1">
            <a:spLocks noChangeArrowheads="1"/>
          </p:cNvSpPr>
          <p:nvPr/>
        </p:nvSpPr>
        <p:spPr bwMode="auto">
          <a:xfrm>
            <a:off x="6453188" y="3771900"/>
            <a:ext cx="9159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b="1">
                <a:solidFill>
                  <a:srgbClr val="008000"/>
                </a:solidFill>
                <a:latin typeface="Courier New" pitchFamily="49" charset="0"/>
              </a:rPr>
              <a:t>N***</a:t>
            </a:r>
          </a:p>
        </p:txBody>
      </p:sp>
      <p:cxnSp>
        <p:nvCxnSpPr>
          <p:cNvPr id="16395" name="AutoShape 65"/>
          <p:cNvCxnSpPr>
            <a:cxnSpLocks noChangeShapeType="1"/>
            <a:endCxn id="16390" idx="0"/>
          </p:cNvCxnSpPr>
          <p:nvPr/>
        </p:nvCxnSpPr>
        <p:spPr bwMode="auto">
          <a:xfrm flipV="1">
            <a:off x="5230813" y="4389438"/>
            <a:ext cx="342900" cy="76200"/>
          </a:xfrm>
          <a:prstGeom prst="curvedConnector4">
            <a:avLst>
              <a:gd name="adj1" fmla="val -75468"/>
              <a:gd name="adj2" fmla="val 1504264"/>
            </a:avLst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396" name="Text Box 66"/>
          <p:cNvSpPr txBox="1">
            <a:spLocks noChangeArrowheads="1"/>
          </p:cNvSpPr>
          <p:nvPr/>
        </p:nvSpPr>
        <p:spPr bwMode="auto">
          <a:xfrm>
            <a:off x="4800600" y="2895600"/>
            <a:ext cx="9159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b="1">
                <a:solidFill>
                  <a:srgbClr val="008000"/>
                </a:solidFill>
                <a:latin typeface="Courier New" pitchFamily="49" charset="0"/>
              </a:rPr>
              <a:t>x***</a:t>
            </a:r>
          </a:p>
        </p:txBody>
      </p:sp>
      <p:sp>
        <p:nvSpPr>
          <p:cNvPr id="16397" name="Text Box 67"/>
          <p:cNvSpPr txBox="1">
            <a:spLocks noChangeArrowheads="1"/>
          </p:cNvSpPr>
          <p:nvPr/>
        </p:nvSpPr>
        <p:spPr bwMode="auto">
          <a:xfrm>
            <a:off x="6511044" y="5943600"/>
            <a:ext cx="24399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600" dirty="0">
                <a:latin typeface="Cambria" panose="02040503050406030204" pitchFamily="18" charset="0"/>
              </a:rPr>
              <a:t>transitions move from state to state</a:t>
            </a:r>
          </a:p>
        </p:txBody>
      </p:sp>
      <p:sp>
        <p:nvSpPr>
          <p:cNvPr id="16398" name="Text Box 68"/>
          <p:cNvSpPr txBox="1">
            <a:spLocks noChangeArrowheads="1"/>
          </p:cNvSpPr>
          <p:nvPr/>
        </p:nvSpPr>
        <p:spPr bwMode="auto">
          <a:xfrm>
            <a:off x="5486400" y="1676400"/>
            <a:ext cx="2667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2000" b="1" dirty="0">
                <a:latin typeface="Cambria" panose="02040503050406030204" pitchFamily="18" charset="0"/>
              </a:rPr>
              <a:t>S</a:t>
            </a:r>
            <a:r>
              <a:rPr lang="en-US" altLang="en-US" sz="2000" b="1" dirty="0" smtClean="0">
                <a:latin typeface="Cambria" panose="02040503050406030204" pitchFamily="18" charset="0"/>
              </a:rPr>
              <a:t>tate </a:t>
            </a:r>
            <a:r>
              <a:rPr lang="en-US" altLang="en-US" sz="2000" b="1" dirty="0">
                <a:latin typeface="Cambria" panose="02040503050406030204" pitchFamily="18" charset="0"/>
              </a:rPr>
              <a:t>M</a:t>
            </a:r>
            <a:r>
              <a:rPr lang="en-US" altLang="en-US" sz="2000" b="1" dirty="0" smtClean="0">
                <a:latin typeface="Cambria" panose="02040503050406030204" pitchFamily="18" charset="0"/>
              </a:rPr>
              <a:t>achine</a:t>
            </a:r>
            <a:r>
              <a:rPr lang="en-US" altLang="en-US" sz="2000" dirty="0" smtClean="0">
                <a:latin typeface="Cambria" panose="02040503050406030204" pitchFamily="18" charset="0"/>
              </a:rPr>
              <a:t>: </a:t>
            </a:r>
          </a:p>
          <a:p>
            <a:pPr algn="ctr"/>
            <a:r>
              <a:rPr lang="en-US" altLang="en-US" sz="1600" dirty="0" smtClean="0">
                <a:latin typeface="Cambria" panose="02040503050406030204" pitchFamily="18" charset="0"/>
              </a:rPr>
              <a:t>each oval represents </a:t>
            </a:r>
            <a:r>
              <a:rPr lang="en-US" altLang="en-US" sz="1600" dirty="0">
                <a:latin typeface="Cambria" panose="02040503050406030204" pitchFamily="18" charset="0"/>
              </a:rPr>
              <a:t>a different robot state</a:t>
            </a:r>
          </a:p>
        </p:txBody>
      </p:sp>
      <p:pic>
        <p:nvPicPr>
          <p:cNvPr id="16399" name="Picture 18" descr="Picture 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52600"/>
            <a:ext cx="3376613" cy="235585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400" name="Rectangle 19"/>
          <p:cNvSpPr>
            <a:spLocks noChangeArrowheads="1"/>
          </p:cNvSpPr>
          <p:nvPr/>
        </p:nvSpPr>
        <p:spPr bwMode="auto">
          <a:xfrm>
            <a:off x="4191000" y="4464050"/>
            <a:ext cx="7096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900" i="1">
                <a:solidFill>
                  <a:srgbClr val="800000"/>
                </a:solidFill>
                <a:latin typeface="Calibri" pitchFamily="34" charset="0"/>
              </a:rPr>
              <a:t>starting funnel</a:t>
            </a:r>
            <a:endParaRPr lang="en-US" altLang="en-US" sz="900" i="1">
              <a:solidFill>
                <a:srgbClr val="800000"/>
              </a:solidFill>
            </a:endParaRPr>
          </a:p>
        </p:txBody>
      </p:sp>
      <p:sp>
        <p:nvSpPr>
          <p:cNvPr id="16401" name="TextBox 22"/>
          <p:cNvSpPr txBox="1">
            <a:spLocks noChangeArrowheads="1"/>
          </p:cNvSpPr>
          <p:nvPr/>
        </p:nvSpPr>
        <p:spPr bwMode="auto">
          <a:xfrm>
            <a:off x="5167313" y="4470400"/>
            <a:ext cx="8143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800">
                <a:latin typeface="Calibri" pitchFamily="34" charset="0"/>
              </a:rPr>
              <a:t>state 0</a:t>
            </a:r>
          </a:p>
        </p:txBody>
      </p:sp>
      <p:sp>
        <p:nvSpPr>
          <p:cNvPr id="16402" name="TextBox 23"/>
          <p:cNvSpPr txBox="1">
            <a:spLocks noChangeArrowheads="1"/>
          </p:cNvSpPr>
          <p:nvPr/>
        </p:nvSpPr>
        <p:spPr bwMode="auto">
          <a:xfrm>
            <a:off x="7824788" y="4495800"/>
            <a:ext cx="812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800">
                <a:latin typeface="Calibri" pitchFamily="34" charset="0"/>
              </a:rPr>
              <a:t>state 1</a:t>
            </a:r>
          </a:p>
        </p:txBody>
      </p:sp>
      <p:sp>
        <p:nvSpPr>
          <p:cNvPr id="16403" name="TextBox 24"/>
          <p:cNvSpPr txBox="1">
            <a:spLocks noChangeArrowheads="1"/>
          </p:cNvSpPr>
          <p:nvPr/>
        </p:nvSpPr>
        <p:spPr bwMode="auto">
          <a:xfrm>
            <a:off x="4572000" y="5033963"/>
            <a:ext cx="14462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200">
                <a:solidFill>
                  <a:srgbClr val="06A407"/>
                </a:solidFill>
                <a:latin typeface="Calibri" pitchFamily="34" charset="0"/>
              </a:rPr>
              <a:t>the "go North" state</a:t>
            </a:r>
          </a:p>
        </p:txBody>
      </p:sp>
      <p:sp>
        <p:nvSpPr>
          <p:cNvPr id="16404" name="TextBox 25"/>
          <p:cNvSpPr txBox="1">
            <a:spLocks noChangeArrowheads="1"/>
          </p:cNvSpPr>
          <p:nvPr/>
        </p:nvSpPr>
        <p:spPr bwMode="auto">
          <a:xfrm>
            <a:off x="7621588" y="5033963"/>
            <a:ext cx="14462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200">
                <a:solidFill>
                  <a:srgbClr val="0900FF"/>
                </a:solidFill>
                <a:latin typeface="Calibri" pitchFamily="34" charset="0"/>
              </a:rPr>
              <a:t>the "go South" state</a:t>
            </a:r>
          </a:p>
        </p:txBody>
      </p:sp>
      <p:cxnSp>
        <p:nvCxnSpPr>
          <p:cNvPr id="16405" name="AutoShape 65"/>
          <p:cNvCxnSpPr>
            <a:cxnSpLocks noChangeShapeType="1"/>
          </p:cNvCxnSpPr>
          <p:nvPr/>
        </p:nvCxnSpPr>
        <p:spPr bwMode="auto">
          <a:xfrm flipH="1" flipV="1">
            <a:off x="8039100" y="4348163"/>
            <a:ext cx="342900" cy="76200"/>
          </a:xfrm>
          <a:prstGeom prst="curvedConnector4">
            <a:avLst>
              <a:gd name="adj1" fmla="val -75468"/>
              <a:gd name="adj2" fmla="val 1338111"/>
            </a:avLst>
          </a:prstGeom>
          <a:noFill/>
          <a:ln w="9525">
            <a:solidFill>
              <a:srgbClr val="09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406" name="AutoShape 63"/>
          <p:cNvCxnSpPr>
            <a:cxnSpLocks noChangeShapeType="1"/>
          </p:cNvCxnSpPr>
          <p:nvPr/>
        </p:nvCxnSpPr>
        <p:spPr bwMode="auto">
          <a:xfrm rot="5400000" flipH="1">
            <a:off x="6939756" y="3867945"/>
            <a:ext cx="22225" cy="2005012"/>
          </a:xfrm>
          <a:prstGeom prst="curvedConnector3">
            <a:avLst>
              <a:gd name="adj1" fmla="val -1335713"/>
            </a:avLst>
          </a:prstGeom>
          <a:noFill/>
          <a:ln w="9525">
            <a:solidFill>
              <a:srgbClr val="09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407" name="Text Box 64"/>
          <p:cNvSpPr txBox="1">
            <a:spLocks noChangeArrowheads="1"/>
          </p:cNvSpPr>
          <p:nvPr/>
        </p:nvSpPr>
        <p:spPr bwMode="auto">
          <a:xfrm>
            <a:off x="6484938" y="5181600"/>
            <a:ext cx="9223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b="1">
                <a:solidFill>
                  <a:srgbClr val="0900FF"/>
                </a:solidFill>
                <a:latin typeface="Courier New" pitchFamily="49" charset="0"/>
              </a:rPr>
              <a:t>***S</a:t>
            </a:r>
          </a:p>
        </p:txBody>
      </p:sp>
      <p:sp>
        <p:nvSpPr>
          <p:cNvPr id="16408" name="Text Box 66"/>
          <p:cNvSpPr txBox="1">
            <a:spLocks noChangeArrowheads="1"/>
          </p:cNvSpPr>
          <p:nvPr/>
        </p:nvSpPr>
        <p:spPr bwMode="auto">
          <a:xfrm>
            <a:off x="7848600" y="2895600"/>
            <a:ext cx="9223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b="1">
                <a:solidFill>
                  <a:srgbClr val="0900FF"/>
                </a:solidFill>
                <a:latin typeface="Courier New" pitchFamily="49" charset="0"/>
              </a:rPr>
              <a:t>***x</a:t>
            </a:r>
          </a:p>
        </p:txBody>
      </p:sp>
      <p:cxnSp>
        <p:nvCxnSpPr>
          <p:cNvPr id="4" name="Straight Arrow Connector 3"/>
          <p:cNvCxnSpPr/>
          <p:nvPr/>
        </p:nvCxnSpPr>
        <p:spPr bwMode="auto">
          <a:xfrm flipH="1" flipV="1">
            <a:off x="7010400" y="5562600"/>
            <a:ext cx="76200" cy="381000"/>
          </a:xfrm>
          <a:prstGeom prst="straightConnector1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192698"/>
            <a:ext cx="7946873" cy="3632537"/>
          </a:xfrm>
          <a:prstGeom prst="rect">
            <a:avLst/>
          </a:prstGeom>
          <a:ln w="57150">
            <a:solidFill>
              <a:srgbClr val="FF8000"/>
            </a:solidFill>
          </a:ln>
        </p:spPr>
      </p:pic>
      <p:sp>
        <p:nvSpPr>
          <p:cNvPr id="5" name="TextBox 4"/>
          <p:cNvSpPr txBox="1"/>
          <p:nvPr/>
        </p:nvSpPr>
        <p:spPr>
          <a:xfrm rot="20988130">
            <a:off x="285310" y="1777199"/>
            <a:ext cx="2133600" cy="830997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What is </a:t>
            </a:r>
            <a:r>
              <a:rPr lang="en-US" b="1" i="1" dirty="0" smtClean="0">
                <a:solidFill>
                  <a:srgbClr val="CC3300"/>
                </a:solidFill>
              </a:rPr>
              <a:t>this</a:t>
            </a:r>
            <a:r>
              <a:rPr lang="en-US" dirty="0" smtClean="0">
                <a:solidFill>
                  <a:srgbClr val="CC3300"/>
                </a:solidFill>
              </a:rPr>
              <a:t> </a:t>
            </a:r>
            <a:r>
              <a:rPr lang="en-US" dirty="0" smtClean="0"/>
              <a:t>state machine?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39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53"/>
          <p:cNvSpPr txBox="1">
            <a:spLocks noChangeArrowheads="1"/>
          </p:cNvSpPr>
          <p:nvPr/>
        </p:nvSpPr>
        <p:spPr bwMode="auto">
          <a:xfrm>
            <a:off x="1752600" y="609600"/>
            <a:ext cx="2743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7411" name="Text Box 54"/>
          <p:cNvSpPr txBox="1">
            <a:spLocks noChangeArrowheads="1"/>
          </p:cNvSpPr>
          <p:nvPr/>
        </p:nvSpPr>
        <p:spPr bwMode="auto">
          <a:xfrm>
            <a:off x="457200" y="304800"/>
            <a:ext cx="83058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4200" b="1" i="1" dirty="0">
                <a:latin typeface="Cambria" panose="02040503050406030204" pitchFamily="18" charset="0"/>
              </a:rPr>
              <a:t>C</a:t>
            </a:r>
            <a:r>
              <a:rPr lang="en-US" altLang="en-US" sz="4200" b="1" i="1" dirty="0" smtClean="0">
                <a:latin typeface="Cambria" panose="02040503050406030204" pitchFamily="18" charset="0"/>
              </a:rPr>
              <a:t>omputation </a:t>
            </a:r>
            <a:r>
              <a:rPr lang="en-US" altLang="en-US" sz="4200" dirty="0" smtClean="0">
                <a:latin typeface="Cambria" panose="02040503050406030204" pitchFamily="18" charset="0"/>
              </a:rPr>
              <a:t>is a </a:t>
            </a:r>
            <a:r>
              <a:rPr lang="en-US" altLang="en-US" sz="4200" dirty="0">
                <a:latin typeface="Cambria" panose="02040503050406030204" pitchFamily="18" charset="0"/>
              </a:rPr>
              <a:t>deliberate sequence of </a:t>
            </a:r>
            <a:r>
              <a:rPr lang="en-US" altLang="en-US" sz="4200" dirty="0" smtClean="0">
                <a:latin typeface="Cambria" panose="02040503050406030204" pitchFamily="18" charset="0"/>
              </a:rPr>
              <a:t>state changes</a:t>
            </a:r>
            <a:endParaRPr lang="en-US" altLang="en-US" sz="4200" dirty="0">
              <a:latin typeface="Cambria" panose="02040503050406030204" pitchFamily="18" charset="0"/>
            </a:endParaRPr>
          </a:p>
        </p:txBody>
      </p:sp>
      <p:sp>
        <p:nvSpPr>
          <p:cNvPr id="17412" name="Text Box 58"/>
          <p:cNvSpPr txBox="1">
            <a:spLocks noChangeArrowheads="1"/>
          </p:cNvSpPr>
          <p:nvPr/>
        </p:nvSpPr>
        <p:spPr bwMode="auto">
          <a:xfrm>
            <a:off x="838200" y="5222875"/>
            <a:ext cx="23622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b="1" dirty="0">
                <a:solidFill>
                  <a:srgbClr val="C00000"/>
                </a:solidFill>
                <a:latin typeface="Courier New" pitchFamily="49" charset="0"/>
              </a:rPr>
              <a:t>101010</a:t>
            </a:r>
            <a:r>
              <a:rPr lang="en-US" altLang="en-US" b="1" dirty="0">
                <a:latin typeface="Courier New" pitchFamily="49" charset="0"/>
              </a:rPr>
              <a:t>01</a:t>
            </a:r>
            <a:r>
              <a:rPr lang="en-US" altLang="en-US" b="1" dirty="0">
                <a:solidFill>
                  <a:srgbClr val="0900FF"/>
                </a:solidFill>
                <a:latin typeface="Courier New" pitchFamily="49" charset="0"/>
              </a:rPr>
              <a:t>011</a:t>
            </a:r>
            <a:r>
              <a:rPr lang="en-US" altLang="en-US" b="1" dirty="0" smtClean="0">
                <a:solidFill>
                  <a:srgbClr val="008000"/>
                </a:solidFill>
                <a:latin typeface="Courier New" pitchFamily="49" charset="0"/>
              </a:rPr>
              <a:t>00000000000</a:t>
            </a:r>
            <a:endParaRPr lang="en-US" altLang="en-US" b="1" dirty="0">
              <a:solidFill>
                <a:srgbClr val="0900FF"/>
              </a:solidFill>
              <a:latin typeface="Courier New" pitchFamily="49" charset="0"/>
            </a:endParaRPr>
          </a:p>
        </p:txBody>
      </p:sp>
      <p:sp>
        <p:nvSpPr>
          <p:cNvPr id="17413" name="Text Box 58"/>
          <p:cNvSpPr txBox="1">
            <a:spLocks noChangeArrowheads="1"/>
          </p:cNvSpPr>
          <p:nvPr/>
        </p:nvSpPr>
        <p:spPr bwMode="auto">
          <a:xfrm>
            <a:off x="5943600" y="5222875"/>
            <a:ext cx="23622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b="1" dirty="0" smtClean="0">
                <a:solidFill>
                  <a:srgbClr val="C00000"/>
                </a:solidFill>
                <a:latin typeface="Courier New" pitchFamily="49" charset="0"/>
              </a:rPr>
              <a:t>101010</a:t>
            </a:r>
            <a:r>
              <a:rPr lang="en-US" altLang="en-US" b="1" dirty="0">
                <a:latin typeface="Courier New" pitchFamily="49" charset="0"/>
              </a:rPr>
              <a:t>01</a:t>
            </a:r>
            <a:r>
              <a:rPr lang="en-US" altLang="en-US" b="1" dirty="0" smtClean="0">
                <a:solidFill>
                  <a:srgbClr val="0900FF"/>
                </a:solidFill>
                <a:latin typeface="Courier New" pitchFamily="49" charset="0"/>
              </a:rPr>
              <a:t>011</a:t>
            </a:r>
            <a:r>
              <a:rPr lang="en-US" altLang="en-US" b="1" dirty="0" smtClean="0">
                <a:solidFill>
                  <a:srgbClr val="008000"/>
                </a:solidFill>
                <a:latin typeface="Courier New" pitchFamily="49" charset="0"/>
              </a:rPr>
              <a:t>00000001110</a:t>
            </a:r>
            <a:endParaRPr lang="en-US" altLang="en-US" b="1" dirty="0">
              <a:solidFill>
                <a:srgbClr val="0900FF"/>
              </a:solidFill>
              <a:latin typeface="Courier New" pitchFamily="49" charset="0"/>
            </a:endParaRPr>
          </a:p>
        </p:txBody>
      </p:sp>
      <p:sp>
        <p:nvSpPr>
          <p:cNvPr id="17414" name="Rectangle 31"/>
          <p:cNvSpPr>
            <a:spLocks noChangeArrowheads="1"/>
          </p:cNvSpPr>
          <p:nvPr/>
        </p:nvSpPr>
        <p:spPr bwMode="auto">
          <a:xfrm>
            <a:off x="1143000" y="6172200"/>
            <a:ext cx="15870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dirty="0">
                <a:latin typeface="Cambria" panose="02040503050406030204" pitchFamily="18" charset="0"/>
              </a:rPr>
              <a:t>bits before</a:t>
            </a:r>
          </a:p>
        </p:txBody>
      </p:sp>
      <p:sp>
        <p:nvSpPr>
          <p:cNvPr id="17415" name="Rectangle 32"/>
          <p:cNvSpPr>
            <a:spLocks noChangeArrowheads="1"/>
          </p:cNvSpPr>
          <p:nvPr/>
        </p:nvSpPr>
        <p:spPr bwMode="auto">
          <a:xfrm>
            <a:off x="6400800" y="6172200"/>
            <a:ext cx="136498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latin typeface="Cambria" panose="02040503050406030204" pitchFamily="18" charset="0"/>
              </a:rPr>
              <a:t>bits after</a:t>
            </a:r>
          </a:p>
        </p:txBody>
      </p:sp>
      <p:pic>
        <p:nvPicPr>
          <p:cNvPr id="17416" name="Picture 2" descr="https://encrypted-tbn3.google.com/images?q=tbn:ANd9GcQBTyNdUql3mgvfN7EzhPo_dg_UHGuvXuFGAQpl0Xi5yAwu9wq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667000"/>
            <a:ext cx="2667000" cy="221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4" descr="http://computershopper.com/var/ezwebin_site/storage/images/media/images/top2/596343-1-eng-US/to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19400"/>
            <a:ext cx="324326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6" descr="http://www.augustana.ab.ca/~mohrj/courses/2004.fall/csc110/assignments/images/arbitrary_3input_circuit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5105400"/>
            <a:ext cx="148748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9" name="Right Arrow 36"/>
          <p:cNvSpPr>
            <a:spLocks noChangeArrowheads="1"/>
          </p:cNvSpPr>
          <p:nvPr/>
        </p:nvSpPr>
        <p:spPr bwMode="auto">
          <a:xfrm>
            <a:off x="3200400" y="5410200"/>
            <a:ext cx="457200" cy="457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6A407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7420" name="Right Arrow 37"/>
          <p:cNvSpPr>
            <a:spLocks noChangeArrowheads="1"/>
          </p:cNvSpPr>
          <p:nvPr/>
        </p:nvSpPr>
        <p:spPr bwMode="auto">
          <a:xfrm>
            <a:off x="5486400" y="5410200"/>
            <a:ext cx="457200" cy="457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6A407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" name="Rectangle 1"/>
          <p:cNvSpPr/>
          <p:nvPr/>
        </p:nvSpPr>
        <p:spPr>
          <a:xfrm rot="21134405">
            <a:off x="7161165" y="1632570"/>
            <a:ext cx="138838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latin typeface="Cambria" panose="02040503050406030204" pitchFamily="18" charset="0"/>
              </a:rPr>
              <a:t>T</a:t>
            </a:r>
            <a:r>
              <a:rPr lang="en-US" sz="1100" dirty="0" smtClean="0">
                <a:latin typeface="Cambria" panose="02040503050406030204" pitchFamily="18" charset="0"/>
              </a:rPr>
              <a:t>his doesn't seem very </a:t>
            </a:r>
            <a:r>
              <a:rPr lang="en-US" sz="1100" i="1" dirty="0" smtClean="0">
                <a:latin typeface="Cambria" panose="02040503050406030204" pitchFamily="18" charset="0"/>
              </a:rPr>
              <a:t>meaningful</a:t>
            </a:r>
            <a:endParaRPr lang="en-US" sz="1100" i="1" dirty="0"/>
          </a:p>
        </p:txBody>
      </p:sp>
      <p:grpSp>
        <p:nvGrpSpPr>
          <p:cNvPr id="14" name="Group 1070"/>
          <p:cNvGrpSpPr>
            <a:grpSpLocks/>
          </p:cNvGrpSpPr>
          <p:nvPr/>
        </p:nvGrpSpPr>
        <p:grpSpPr bwMode="auto">
          <a:xfrm>
            <a:off x="8469086" y="1848013"/>
            <a:ext cx="381000" cy="381000"/>
            <a:chOff x="2928" y="1051"/>
            <a:chExt cx="840" cy="957"/>
          </a:xfrm>
        </p:grpSpPr>
        <p:sp>
          <p:nvSpPr>
            <p:cNvPr id="15" name="Freeform 1071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40 w 1048"/>
                <a:gd name="T1" fmla="*/ 21 h 250"/>
                <a:gd name="T2" fmla="*/ 70 w 1048"/>
                <a:gd name="T3" fmla="*/ 83 h 250"/>
                <a:gd name="T4" fmla="*/ 73 w 1048"/>
                <a:gd name="T5" fmla="*/ 111 h 250"/>
                <a:gd name="T6" fmla="*/ 76 w 1048"/>
                <a:gd name="T7" fmla="*/ 128 h 250"/>
                <a:gd name="T8" fmla="*/ 80 w 1048"/>
                <a:gd name="T9" fmla="*/ 169 h 250"/>
                <a:gd name="T10" fmla="*/ 56 w 1048"/>
                <a:gd name="T11" fmla="*/ 238 h 250"/>
                <a:gd name="T12" fmla="*/ 6 w 1048"/>
                <a:gd name="T13" fmla="*/ 218 h 250"/>
                <a:gd name="T14" fmla="*/ 0 w 1048"/>
                <a:gd name="T15" fmla="*/ 197 h 250"/>
                <a:gd name="T16" fmla="*/ 2 w 1048"/>
                <a:gd name="T17" fmla="*/ 163 h 250"/>
                <a:gd name="T18" fmla="*/ 7 w 1048"/>
                <a:gd name="T19" fmla="*/ 125 h 250"/>
                <a:gd name="T20" fmla="*/ 15 w 1048"/>
                <a:gd name="T21" fmla="*/ 76 h 250"/>
                <a:gd name="T22" fmla="*/ 22 w 1048"/>
                <a:gd name="T23" fmla="*/ 55 h 250"/>
                <a:gd name="T24" fmla="*/ 25 w 1048"/>
                <a:gd name="T25" fmla="*/ 28 h 250"/>
                <a:gd name="T26" fmla="*/ 29 w 1048"/>
                <a:gd name="T27" fmla="*/ 14 h 250"/>
                <a:gd name="T28" fmla="*/ 38 w 1048"/>
                <a:gd name="T29" fmla="*/ 28 h 250"/>
                <a:gd name="T30" fmla="*/ 40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Oval 1072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" name="Oval 1073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" name="Oval 1074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9" name="Oval 1075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" name="Oval 1076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1" name="Oval 1077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" name="Oval 1078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" name="AutoShape 1079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" name="Freeform 1080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081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1082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1083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53"/>
          <p:cNvSpPr txBox="1">
            <a:spLocks noChangeArrowheads="1"/>
          </p:cNvSpPr>
          <p:nvPr/>
        </p:nvSpPr>
        <p:spPr bwMode="auto">
          <a:xfrm>
            <a:off x="1752600" y="609600"/>
            <a:ext cx="2743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7411" name="Text Box 54"/>
          <p:cNvSpPr txBox="1">
            <a:spLocks noChangeArrowheads="1"/>
          </p:cNvSpPr>
          <p:nvPr/>
        </p:nvSpPr>
        <p:spPr bwMode="auto">
          <a:xfrm>
            <a:off x="457200" y="304800"/>
            <a:ext cx="83058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4200" b="1" i="1" dirty="0">
                <a:latin typeface="Cambria" panose="02040503050406030204" pitchFamily="18" charset="0"/>
              </a:rPr>
              <a:t>C</a:t>
            </a:r>
            <a:r>
              <a:rPr lang="en-US" altLang="en-US" sz="4200" b="1" i="1" dirty="0" smtClean="0">
                <a:latin typeface="Cambria" panose="02040503050406030204" pitchFamily="18" charset="0"/>
              </a:rPr>
              <a:t>omputation </a:t>
            </a:r>
            <a:r>
              <a:rPr lang="en-US" altLang="en-US" sz="4200" dirty="0" smtClean="0">
                <a:latin typeface="Cambria" panose="02040503050406030204" pitchFamily="18" charset="0"/>
              </a:rPr>
              <a:t>is a </a:t>
            </a:r>
            <a:r>
              <a:rPr lang="en-US" altLang="en-US" sz="4200" dirty="0">
                <a:latin typeface="Cambria" panose="02040503050406030204" pitchFamily="18" charset="0"/>
              </a:rPr>
              <a:t>deliberate sequence of </a:t>
            </a:r>
            <a:r>
              <a:rPr lang="en-US" altLang="en-US" sz="4200" dirty="0" smtClean="0">
                <a:latin typeface="Cambria" panose="02040503050406030204" pitchFamily="18" charset="0"/>
              </a:rPr>
              <a:t>state changes</a:t>
            </a:r>
            <a:endParaRPr lang="en-US" altLang="en-US" sz="4200" dirty="0">
              <a:latin typeface="Cambria" panose="02040503050406030204" pitchFamily="18" charset="0"/>
            </a:endParaRPr>
          </a:p>
        </p:txBody>
      </p:sp>
      <p:sp>
        <p:nvSpPr>
          <p:cNvPr id="17412" name="Text Box 58"/>
          <p:cNvSpPr txBox="1">
            <a:spLocks noChangeArrowheads="1"/>
          </p:cNvSpPr>
          <p:nvPr/>
        </p:nvSpPr>
        <p:spPr bwMode="auto">
          <a:xfrm>
            <a:off x="838200" y="5222875"/>
            <a:ext cx="23622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b="1" dirty="0">
                <a:solidFill>
                  <a:srgbClr val="C00000"/>
                </a:solidFill>
                <a:latin typeface="Courier New" pitchFamily="49" charset="0"/>
              </a:rPr>
              <a:t>101010</a:t>
            </a:r>
            <a:r>
              <a:rPr lang="en-US" altLang="en-US" b="1" dirty="0">
                <a:latin typeface="Courier New" pitchFamily="49" charset="0"/>
              </a:rPr>
              <a:t>01</a:t>
            </a:r>
            <a:r>
              <a:rPr lang="en-US" altLang="en-US" b="1" dirty="0">
                <a:solidFill>
                  <a:srgbClr val="0900FF"/>
                </a:solidFill>
                <a:latin typeface="Courier New" pitchFamily="49" charset="0"/>
              </a:rPr>
              <a:t>011</a:t>
            </a:r>
            <a:r>
              <a:rPr lang="en-US" altLang="en-US" b="1" dirty="0" smtClean="0">
                <a:solidFill>
                  <a:srgbClr val="008000"/>
                </a:solidFill>
                <a:latin typeface="Courier New" pitchFamily="49" charset="0"/>
              </a:rPr>
              <a:t>00000000000</a:t>
            </a:r>
            <a:endParaRPr lang="en-US" altLang="en-US" b="1" dirty="0">
              <a:solidFill>
                <a:srgbClr val="0900FF"/>
              </a:solidFill>
              <a:latin typeface="Courier New" pitchFamily="49" charset="0"/>
            </a:endParaRPr>
          </a:p>
        </p:txBody>
      </p:sp>
      <p:sp>
        <p:nvSpPr>
          <p:cNvPr id="17413" name="Text Box 58"/>
          <p:cNvSpPr txBox="1">
            <a:spLocks noChangeArrowheads="1"/>
          </p:cNvSpPr>
          <p:nvPr/>
        </p:nvSpPr>
        <p:spPr bwMode="auto">
          <a:xfrm>
            <a:off x="5943600" y="5222875"/>
            <a:ext cx="23622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b="1" dirty="0" smtClean="0">
                <a:solidFill>
                  <a:srgbClr val="C00000"/>
                </a:solidFill>
                <a:latin typeface="Courier New" pitchFamily="49" charset="0"/>
              </a:rPr>
              <a:t>101010</a:t>
            </a:r>
            <a:r>
              <a:rPr lang="en-US" altLang="en-US" b="1" dirty="0">
                <a:latin typeface="Courier New" pitchFamily="49" charset="0"/>
              </a:rPr>
              <a:t>01</a:t>
            </a:r>
            <a:r>
              <a:rPr lang="en-US" altLang="en-US" b="1" dirty="0" smtClean="0">
                <a:solidFill>
                  <a:srgbClr val="0900FF"/>
                </a:solidFill>
                <a:latin typeface="Courier New" pitchFamily="49" charset="0"/>
              </a:rPr>
              <a:t>011</a:t>
            </a:r>
            <a:r>
              <a:rPr lang="en-US" altLang="en-US" b="1" dirty="0" smtClean="0">
                <a:solidFill>
                  <a:srgbClr val="008000"/>
                </a:solidFill>
                <a:latin typeface="Courier New" pitchFamily="49" charset="0"/>
              </a:rPr>
              <a:t>00000001110</a:t>
            </a:r>
            <a:endParaRPr lang="en-US" altLang="en-US" b="1" dirty="0">
              <a:solidFill>
                <a:srgbClr val="0900FF"/>
              </a:solidFill>
              <a:latin typeface="Courier New" pitchFamily="49" charset="0"/>
            </a:endParaRPr>
          </a:p>
        </p:txBody>
      </p:sp>
      <p:sp>
        <p:nvSpPr>
          <p:cNvPr id="17414" name="Rectangle 31"/>
          <p:cNvSpPr>
            <a:spLocks noChangeArrowheads="1"/>
          </p:cNvSpPr>
          <p:nvPr/>
        </p:nvSpPr>
        <p:spPr bwMode="auto">
          <a:xfrm>
            <a:off x="1143000" y="6172200"/>
            <a:ext cx="15870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dirty="0">
                <a:latin typeface="Cambria" panose="02040503050406030204" pitchFamily="18" charset="0"/>
              </a:rPr>
              <a:t>bits before</a:t>
            </a:r>
          </a:p>
        </p:txBody>
      </p:sp>
      <p:sp>
        <p:nvSpPr>
          <p:cNvPr id="17415" name="Rectangle 32"/>
          <p:cNvSpPr>
            <a:spLocks noChangeArrowheads="1"/>
          </p:cNvSpPr>
          <p:nvPr/>
        </p:nvSpPr>
        <p:spPr bwMode="auto">
          <a:xfrm>
            <a:off x="6400800" y="6172200"/>
            <a:ext cx="136498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latin typeface="Cambria" panose="02040503050406030204" pitchFamily="18" charset="0"/>
              </a:rPr>
              <a:t>bits after</a:t>
            </a:r>
          </a:p>
        </p:txBody>
      </p:sp>
      <p:pic>
        <p:nvPicPr>
          <p:cNvPr id="17416" name="Picture 2" descr="https://encrypted-tbn3.google.com/images?q=tbn:ANd9GcQBTyNdUql3mgvfN7EzhPo_dg_UHGuvXuFGAQpl0Xi5yAwu9wq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667000"/>
            <a:ext cx="2667000" cy="221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4" descr="http://computershopper.com/var/ezwebin_site/storage/images/media/images/top2/596343-1-eng-US/to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19400"/>
            <a:ext cx="324326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6" descr="http://www.augustana.ab.ca/~mohrj/courses/2004.fall/csc110/assignments/images/arbitrary_3input_circuit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5105400"/>
            <a:ext cx="148748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9" name="Right Arrow 36"/>
          <p:cNvSpPr>
            <a:spLocks noChangeArrowheads="1"/>
          </p:cNvSpPr>
          <p:nvPr/>
        </p:nvSpPr>
        <p:spPr bwMode="auto">
          <a:xfrm>
            <a:off x="3200400" y="5410200"/>
            <a:ext cx="457200" cy="457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6A407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7420" name="Right Arrow 37"/>
          <p:cNvSpPr>
            <a:spLocks noChangeArrowheads="1"/>
          </p:cNvSpPr>
          <p:nvPr/>
        </p:nvSpPr>
        <p:spPr bwMode="auto">
          <a:xfrm>
            <a:off x="5486400" y="5410200"/>
            <a:ext cx="457200" cy="457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6A407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" name="Rectangle 1"/>
          <p:cNvSpPr/>
          <p:nvPr/>
        </p:nvSpPr>
        <p:spPr>
          <a:xfrm rot="21134405">
            <a:off x="7161165" y="1632570"/>
            <a:ext cx="138838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 smtClean="0">
                <a:latin typeface="Cambria" panose="02040503050406030204" pitchFamily="18" charset="0"/>
              </a:rPr>
              <a:t>this doesn't seem very </a:t>
            </a:r>
            <a:r>
              <a:rPr lang="en-US" sz="1100" i="1" dirty="0" smtClean="0">
                <a:latin typeface="Cambria" panose="02040503050406030204" pitchFamily="18" charset="0"/>
              </a:rPr>
              <a:t>meaningful</a:t>
            </a:r>
            <a:endParaRPr lang="en-US" sz="1100" i="1" dirty="0"/>
          </a:p>
        </p:txBody>
      </p:sp>
      <p:sp>
        <p:nvSpPr>
          <p:cNvPr id="3" name="Rectangle 2"/>
          <p:cNvSpPr/>
          <p:nvPr/>
        </p:nvSpPr>
        <p:spPr>
          <a:xfrm>
            <a:off x="7526959" y="4557583"/>
            <a:ext cx="10714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i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apple or not...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40173" y="6612112"/>
            <a:ext cx="4572000" cy="20005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https://www.youtube.com/watch?v=1nzkxL1to4w</a:t>
            </a:r>
          </a:p>
        </p:txBody>
      </p:sp>
      <p:sp>
        <p:nvSpPr>
          <p:cNvPr id="15" name="Text Box 54"/>
          <p:cNvSpPr txBox="1">
            <a:spLocks noChangeArrowheads="1"/>
          </p:cNvSpPr>
          <p:nvPr/>
        </p:nvSpPr>
        <p:spPr bwMode="auto">
          <a:xfrm rot="20898459">
            <a:off x="585485" y="1056087"/>
            <a:ext cx="7820630" cy="2339102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8000" b="1" i="1" dirty="0" smtClean="0">
                <a:solidFill>
                  <a:srgbClr val="CC3300"/>
                </a:solidFill>
                <a:latin typeface="Cambria" panose="02040503050406030204" pitchFamily="18" charset="0"/>
              </a:rPr>
              <a:t>Computer</a:t>
            </a:r>
            <a:r>
              <a:rPr lang="en-US" altLang="en-US" sz="8000" b="1" i="1" dirty="0" smtClean="0">
                <a:latin typeface="Cambria" panose="02040503050406030204" pitchFamily="18" charset="0"/>
              </a:rPr>
              <a:t>  </a:t>
            </a:r>
            <a:r>
              <a:rPr lang="en-US" altLang="en-US" sz="8000" dirty="0" smtClean="0">
                <a:latin typeface="Cambria" panose="02040503050406030204" pitchFamily="18" charset="0"/>
              </a:rPr>
              <a:t>~        </a:t>
            </a:r>
            <a:r>
              <a:rPr lang="en-US" altLang="en-US" sz="6600" dirty="0" smtClean="0">
                <a:latin typeface="Cambria" panose="02040503050406030204" pitchFamily="18" charset="0"/>
              </a:rPr>
              <a:t>a finite state machine</a:t>
            </a:r>
            <a:endParaRPr lang="en-US" altLang="en-US" sz="66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11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Arrow 2"/>
          <p:cNvSpPr/>
          <p:nvPr/>
        </p:nvSpPr>
        <p:spPr bwMode="auto">
          <a:xfrm rot="1628077">
            <a:off x="6573448" y="3201029"/>
            <a:ext cx="424043" cy="609600"/>
          </a:xfrm>
          <a:prstGeom prst="downArrow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8434" name="Text Box 5"/>
          <p:cNvSpPr txBox="1">
            <a:spLocks noChangeArrowheads="1"/>
          </p:cNvSpPr>
          <p:nvPr/>
        </p:nvSpPr>
        <p:spPr bwMode="auto">
          <a:xfrm>
            <a:off x="706438" y="293688"/>
            <a:ext cx="77819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4000" dirty="0">
                <a:latin typeface="Cambria" panose="02040503050406030204" pitchFamily="18" charset="0"/>
              </a:rPr>
              <a:t>A </a:t>
            </a:r>
            <a:r>
              <a:rPr lang="en-US" altLang="en-US" sz="4000" i="1" dirty="0">
                <a:latin typeface="Cambria" panose="02040503050406030204" pitchFamily="18" charset="0"/>
              </a:rPr>
              <a:t>model</a:t>
            </a:r>
            <a:r>
              <a:rPr lang="en-US" altLang="en-US" sz="4000" dirty="0">
                <a:latin typeface="Cambria" panose="02040503050406030204" pitchFamily="18" charset="0"/>
              </a:rPr>
              <a:t> of computation: </a:t>
            </a:r>
            <a:r>
              <a:rPr lang="en-US" altLang="en-US" sz="4000" b="1" dirty="0">
                <a:latin typeface="Cambria" panose="02040503050406030204" pitchFamily="18" charset="0"/>
              </a:rPr>
              <a:t>FSM</a:t>
            </a:r>
          </a:p>
        </p:txBody>
      </p:sp>
      <p:sp>
        <p:nvSpPr>
          <p:cNvPr id="18435" name="Text Box 6"/>
          <p:cNvSpPr txBox="1">
            <a:spLocks noChangeArrowheads="1"/>
          </p:cNvSpPr>
          <p:nvPr/>
        </p:nvSpPr>
        <p:spPr bwMode="auto">
          <a:xfrm>
            <a:off x="5611813" y="996950"/>
            <a:ext cx="31765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i="1" dirty="0">
                <a:latin typeface="Cambria" panose="02040503050406030204" pitchFamily="18" charset="0"/>
              </a:rPr>
              <a:t>Finite State Machine</a:t>
            </a:r>
          </a:p>
        </p:txBody>
      </p:sp>
      <p:sp>
        <p:nvSpPr>
          <p:cNvPr id="18436" name="Oval 7"/>
          <p:cNvSpPr>
            <a:spLocks noChangeArrowheads="1"/>
          </p:cNvSpPr>
          <p:nvPr/>
        </p:nvSpPr>
        <p:spPr bwMode="auto">
          <a:xfrm>
            <a:off x="3297238" y="4346575"/>
            <a:ext cx="669925" cy="66992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8437" name="Text Box 8"/>
          <p:cNvSpPr txBox="1">
            <a:spLocks noChangeArrowheads="1"/>
          </p:cNvSpPr>
          <p:nvPr/>
        </p:nvSpPr>
        <p:spPr bwMode="auto">
          <a:xfrm>
            <a:off x="3440113" y="4518025"/>
            <a:ext cx="3651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600">
                <a:latin typeface="Times" pitchFamily="-106" charset="0"/>
              </a:rPr>
              <a:t>s0</a:t>
            </a:r>
          </a:p>
        </p:txBody>
      </p:sp>
      <p:sp>
        <p:nvSpPr>
          <p:cNvPr id="18438" name="Oval 9"/>
          <p:cNvSpPr>
            <a:spLocks noChangeArrowheads="1"/>
          </p:cNvSpPr>
          <p:nvPr/>
        </p:nvSpPr>
        <p:spPr bwMode="auto">
          <a:xfrm>
            <a:off x="5678488" y="4381500"/>
            <a:ext cx="669925" cy="66992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8439" name="Text Box 10"/>
          <p:cNvSpPr txBox="1">
            <a:spLocks noChangeArrowheads="1"/>
          </p:cNvSpPr>
          <p:nvPr/>
        </p:nvSpPr>
        <p:spPr bwMode="auto">
          <a:xfrm>
            <a:off x="5821363" y="4552950"/>
            <a:ext cx="3651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600">
                <a:latin typeface="Times" pitchFamily="-106" charset="0"/>
              </a:rPr>
              <a:t>s1</a:t>
            </a:r>
          </a:p>
        </p:txBody>
      </p:sp>
      <p:sp>
        <p:nvSpPr>
          <p:cNvPr id="18440" name="Oval 11"/>
          <p:cNvSpPr>
            <a:spLocks noChangeArrowheads="1"/>
          </p:cNvSpPr>
          <p:nvPr/>
        </p:nvSpPr>
        <p:spPr bwMode="auto">
          <a:xfrm>
            <a:off x="5608638" y="4321175"/>
            <a:ext cx="815975" cy="79057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8446" name="Freeform 17"/>
          <p:cNvSpPr>
            <a:spLocks/>
          </p:cNvSpPr>
          <p:nvPr/>
        </p:nvSpPr>
        <p:spPr bwMode="auto">
          <a:xfrm>
            <a:off x="3978275" y="4803775"/>
            <a:ext cx="1609725" cy="161925"/>
          </a:xfrm>
          <a:custGeom>
            <a:avLst/>
            <a:gdLst>
              <a:gd name="T0" fmla="*/ 0 w 1014"/>
              <a:gd name="T1" fmla="*/ 0 h 102"/>
              <a:gd name="T2" fmla="*/ 2147483647 w 1014"/>
              <a:gd name="T3" fmla="*/ 2147483647 h 102"/>
              <a:gd name="T4" fmla="*/ 2147483647 w 1014"/>
              <a:gd name="T5" fmla="*/ 2147483647 h 102"/>
              <a:gd name="T6" fmla="*/ 0 60000 65536"/>
              <a:gd name="T7" fmla="*/ 0 60000 65536"/>
              <a:gd name="T8" fmla="*/ 0 60000 65536"/>
              <a:gd name="T9" fmla="*/ 0 w 1014"/>
              <a:gd name="T10" fmla="*/ 0 h 102"/>
              <a:gd name="T11" fmla="*/ 1014 w 1014"/>
              <a:gd name="T12" fmla="*/ 102 h 10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14" h="102">
                <a:moveTo>
                  <a:pt x="0" y="0"/>
                </a:moveTo>
                <a:cubicBezTo>
                  <a:pt x="172" y="47"/>
                  <a:pt x="344" y="94"/>
                  <a:pt x="513" y="98"/>
                </a:cubicBezTo>
                <a:cubicBezTo>
                  <a:pt x="682" y="102"/>
                  <a:pt x="848" y="63"/>
                  <a:pt x="1014" y="24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7" name="Freeform 18"/>
          <p:cNvSpPr>
            <a:spLocks/>
          </p:cNvSpPr>
          <p:nvPr/>
        </p:nvSpPr>
        <p:spPr bwMode="auto">
          <a:xfrm>
            <a:off x="3987800" y="4425950"/>
            <a:ext cx="1609725" cy="184150"/>
          </a:xfrm>
          <a:custGeom>
            <a:avLst/>
            <a:gdLst>
              <a:gd name="T0" fmla="*/ 0 w 1014"/>
              <a:gd name="T1" fmla="*/ 2147483647 h 116"/>
              <a:gd name="T2" fmla="*/ 2147483647 w 1014"/>
              <a:gd name="T3" fmla="*/ 0 h 116"/>
              <a:gd name="T4" fmla="*/ 2147483647 w 1014"/>
              <a:gd name="T5" fmla="*/ 2147483647 h 116"/>
              <a:gd name="T6" fmla="*/ 0 60000 65536"/>
              <a:gd name="T7" fmla="*/ 0 60000 65536"/>
              <a:gd name="T8" fmla="*/ 0 60000 65536"/>
              <a:gd name="T9" fmla="*/ 0 w 1014"/>
              <a:gd name="T10" fmla="*/ 0 h 116"/>
              <a:gd name="T11" fmla="*/ 1014 w 1014"/>
              <a:gd name="T12" fmla="*/ 116 h 1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14" h="116">
                <a:moveTo>
                  <a:pt x="0" y="116"/>
                </a:moveTo>
                <a:cubicBezTo>
                  <a:pt x="172" y="58"/>
                  <a:pt x="344" y="0"/>
                  <a:pt x="513" y="0"/>
                </a:cubicBezTo>
                <a:cubicBezTo>
                  <a:pt x="682" y="0"/>
                  <a:pt x="848" y="58"/>
                  <a:pt x="1014" y="116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8" name="Text Box 19"/>
          <p:cNvSpPr txBox="1">
            <a:spLocks noChangeArrowheads="1"/>
          </p:cNvSpPr>
          <p:nvPr/>
        </p:nvSpPr>
        <p:spPr bwMode="auto">
          <a:xfrm>
            <a:off x="4760913" y="4140200"/>
            <a:ext cx="276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600">
                <a:latin typeface="Comic Sans MS" pitchFamily="66" charset="0"/>
              </a:rPr>
              <a:t>1</a:t>
            </a:r>
          </a:p>
        </p:txBody>
      </p:sp>
      <p:sp>
        <p:nvSpPr>
          <p:cNvPr id="18449" name="Text Box 20"/>
          <p:cNvSpPr txBox="1">
            <a:spLocks noChangeArrowheads="1"/>
          </p:cNvSpPr>
          <p:nvPr/>
        </p:nvSpPr>
        <p:spPr bwMode="auto">
          <a:xfrm>
            <a:off x="3608388" y="3810000"/>
            <a:ext cx="3079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600">
                <a:latin typeface="Comic Sans MS" pitchFamily="66" charset="0"/>
              </a:rPr>
              <a:t>0</a:t>
            </a:r>
          </a:p>
        </p:txBody>
      </p:sp>
      <p:sp>
        <p:nvSpPr>
          <p:cNvPr id="18450" name="Text Box 21"/>
          <p:cNvSpPr txBox="1">
            <a:spLocks noChangeArrowheads="1"/>
          </p:cNvSpPr>
          <p:nvPr/>
        </p:nvSpPr>
        <p:spPr bwMode="auto">
          <a:xfrm>
            <a:off x="4641850" y="4932363"/>
            <a:ext cx="276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600">
                <a:latin typeface="Comic Sans MS" pitchFamily="66" charset="0"/>
              </a:rPr>
              <a:t>1</a:t>
            </a:r>
          </a:p>
        </p:txBody>
      </p:sp>
      <p:sp>
        <p:nvSpPr>
          <p:cNvPr id="18451" name="Text Box 22"/>
          <p:cNvSpPr txBox="1">
            <a:spLocks noChangeArrowheads="1"/>
          </p:cNvSpPr>
          <p:nvPr/>
        </p:nvSpPr>
        <p:spPr bwMode="auto">
          <a:xfrm>
            <a:off x="6067425" y="3943350"/>
            <a:ext cx="3079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600">
                <a:latin typeface="Comic Sans MS" pitchFamily="66" charset="0"/>
              </a:rPr>
              <a:t>0</a:t>
            </a:r>
          </a:p>
        </p:txBody>
      </p:sp>
      <p:sp>
        <p:nvSpPr>
          <p:cNvPr id="18453" name="Freeform 24"/>
          <p:cNvSpPr>
            <a:spLocks/>
          </p:cNvSpPr>
          <p:nvPr/>
        </p:nvSpPr>
        <p:spPr bwMode="auto">
          <a:xfrm>
            <a:off x="3449638" y="3941763"/>
            <a:ext cx="241300" cy="415925"/>
          </a:xfrm>
          <a:custGeom>
            <a:avLst/>
            <a:gdLst>
              <a:gd name="T0" fmla="*/ 2147483647 w 127"/>
              <a:gd name="T1" fmla="*/ 2147483647 h 238"/>
              <a:gd name="T2" fmla="*/ 2147483647 w 127"/>
              <a:gd name="T3" fmla="*/ 2147483647 h 238"/>
              <a:gd name="T4" fmla="*/ 2147483647 w 127"/>
              <a:gd name="T5" fmla="*/ 2147483647 h 238"/>
              <a:gd name="T6" fmla="*/ 2147483647 w 127"/>
              <a:gd name="T7" fmla="*/ 0 h 238"/>
              <a:gd name="T8" fmla="*/ 2147483647 w 127"/>
              <a:gd name="T9" fmla="*/ 2147483647 h 238"/>
              <a:gd name="T10" fmla="*/ 2147483647 w 127"/>
              <a:gd name="T11" fmla="*/ 2147483647 h 238"/>
              <a:gd name="T12" fmla="*/ 2147483647 w 127"/>
              <a:gd name="T13" fmla="*/ 2147483647 h 2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7"/>
              <a:gd name="T22" fmla="*/ 0 h 238"/>
              <a:gd name="T23" fmla="*/ 127 w 127"/>
              <a:gd name="T24" fmla="*/ 238 h 2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7" h="238">
                <a:moveTo>
                  <a:pt x="64" y="238"/>
                </a:moveTo>
                <a:cubicBezTo>
                  <a:pt x="40" y="216"/>
                  <a:pt x="17" y="194"/>
                  <a:pt x="9" y="165"/>
                </a:cubicBezTo>
                <a:cubicBezTo>
                  <a:pt x="0" y="135"/>
                  <a:pt x="3" y="88"/>
                  <a:pt x="15" y="61"/>
                </a:cubicBezTo>
                <a:cubicBezTo>
                  <a:pt x="26" y="33"/>
                  <a:pt x="58" y="0"/>
                  <a:pt x="76" y="0"/>
                </a:cubicBezTo>
                <a:cubicBezTo>
                  <a:pt x="93" y="0"/>
                  <a:pt x="110" y="38"/>
                  <a:pt x="119" y="61"/>
                </a:cubicBezTo>
                <a:cubicBezTo>
                  <a:pt x="127" y="83"/>
                  <a:pt x="127" y="107"/>
                  <a:pt x="125" y="134"/>
                </a:cubicBezTo>
                <a:cubicBezTo>
                  <a:pt x="122" y="160"/>
                  <a:pt x="111" y="190"/>
                  <a:pt x="101" y="22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4" name="Freeform 25"/>
          <p:cNvSpPr>
            <a:spLocks/>
          </p:cNvSpPr>
          <p:nvPr/>
        </p:nvSpPr>
        <p:spPr bwMode="auto">
          <a:xfrm>
            <a:off x="5870575" y="3900488"/>
            <a:ext cx="241300" cy="415925"/>
          </a:xfrm>
          <a:custGeom>
            <a:avLst/>
            <a:gdLst>
              <a:gd name="T0" fmla="*/ 2147483647 w 127"/>
              <a:gd name="T1" fmla="*/ 2147483647 h 238"/>
              <a:gd name="T2" fmla="*/ 2147483647 w 127"/>
              <a:gd name="T3" fmla="*/ 2147483647 h 238"/>
              <a:gd name="T4" fmla="*/ 2147483647 w 127"/>
              <a:gd name="T5" fmla="*/ 2147483647 h 238"/>
              <a:gd name="T6" fmla="*/ 2147483647 w 127"/>
              <a:gd name="T7" fmla="*/ 0 h 238"/>
              <a:gd name="T8" fmla="*/ 2147483647 w 127"/>
              <a:gd name="T9" fmla="*/ 2147483647 h 238"/>
              <a:gd name="T10" fmla="*/ 2147483647 w 127"/>
              <a:gd name="T11" fmla="*/ 2147483647 h 238"/>
              <a:gd name="T12" fmla="*/ 2147483647 w 127"/>
              <a:gd name="T13" fmla="*/ 2147483647 h 2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7"/>
              <a:gd name="T22" fmla="*/ 0 h 238"/>
              <a:gd name="T23" fmla="*/ 127 w 127"/>
              <a:gd name="T24" fmla="*/ 238 h 2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7" h="238">
                <a:moveTo>
                  <a:pt x="64" y="238"/>
                </a:moveTo>
                <a:cubicBezTo>
                  <a:pt x="40" y="216"/>
                  <a:pt x="17" y="194"/>
                  <a:pt x="9" y="165"/>
                </a:cubicBezTo>
                <a:cubicBezTo>
                  <a:pt x="0" y="135"/>
                  <a:pt x="3" y="88"/>
                  <a:pt x="15" y="61"/>
                </a:cubicBezTo>
                <a:cubicBezTo>
                  <a:pt x="26" y="33"/>
                  <a:pt x="58" y="0"/>
                  <a:pt x="76" y="0"/>
                </a:cubicBezTo>
                <a:cubicBezTo>
                  <a:pt x="93" y="0"/>
                  <a:pt x="110" y="38"/>
                  <a:pt x="119" y="61"/>
                </a:cubicBezTo>
                <a:cubicBezTo>
                  <a:pt x="127" y="83"/>
                  <a:pt x="127" y="107"/>
                  <a:pt x="125" y="134"/>
                </a:cubicBezTo>
                <a:cubicBezTo>
                  <a:pt x="122" y="160"/>
                  <a:pt x="111" y="190"/>
                  <a:pt x="101" y="22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5" name="Freeform 26"/>
          <p:cNvSpPr>
            <a:spLocks/>
          </p:cNvSpPr>
          <p:nvPr/>
        </p:nvSpPr>
        <p:spPr bwMode="auto">
          <a:xfrm>
            <a:off x="3103563" y="4503738"/>
            <a:ext cx="174625" cy="339725"/>
          </a:xfrm>
          <a:custGeom>
            <a:avLst/>
            <a:gdLst>
              <a:gd name="T0" fmla="*/ 0 w 110"/>
              <a:gd name="T1" fmla="*/ 0 h 214"/>
              <a:gd name="T2" fmla="*/ 0 w 110"/>
              <a:gd name="T3" fmla="*/ 2147483647 h 214"/>
              <a:gd name="T4" fmla="*/ 2147483647 w 110"/>
              <a:gd name="T5" fmla="*/ 2147483647 h 214"/>
              <a:gd name="T6" fmla="*/ 0 w 110"/>
              <a:gd name="T7" fmla="*/ 0 h 214"/>
              <a:gd name="T8" fmla="*/ 0 60000 65536"/>
              <a:gd name="T9" fmla="*/ 0 60000 65536"/>
              <a:gd name="T10" fmla="*/ 0 60000 65536"/>
              <a:gd name="T11" fmla="*/ 0 60000 65536"/>
              <a:gd name="T12" fmla="*/ 0 w 110"/>
              <a:gd name="T13" fmla="*/ 0 h 214"/>
              <a:gd name="T14" fmla="*/ 110 w 110"/>
              <a:gd name="T15" fmla="*/ 214 h 21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0" h="214">
                <a:moveTo>
                  <a:pt x="0" y="0"/>
                </a:moveTo>
                <a:cubicBezTo>
                  <a:pt x="0" y="71"/>
                  <a:pt x="0" y="142"/>
                  <a:pt x="0" y="214"/>
                </a:cubicBezTo>
                <a:lnTo>
                  <a:pt x="110" y="104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8" name="Text Box 30"/>
          <p:cNvSpPr txBox="1">
            <a:spLocks noChangeArrowheads="1"/>
          </p:cNvSpPr>
          <p:nvPr/>
        </p:nvSpPr>
        <p:spPr bwMode="auto">
          <a:xfrm>
            <a:off x="6553200" y="2593181"/>
            <a:ext cx="1600200" cy="8302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r>
              <a:rPr lang="en-US" dirty="0" smtClean="0">
                <a:latin typeface="Cambria" panose="02040503050406030204" pitchFamily="18" charset="0"/>
              </a:rPr>
              <a:t>Example FSM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30" name="Ink 4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67438" y="4835525"/>
              <a:ext cx="4762" cy="7938"/>
            </p14:xfrm>
          </p:contentPart>
        </mc:Choice>
        <mc:Fallback xmlns="">
          <p:pic>
            <p:nvPicPr>
              <p:cNvPr id="1030" name="Ink 4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61656" y="4830113"/>
                <a:ext cx="18708" cy="2201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5"/>
          <p:cNvSpPr txBox="1">
            <a:spLocks noChangeArrowheads="1"/>
          </p:cNvSpPr>
          <p:nvPr/>
        </p:nvSpPr>
        <p:spPr bwMode="auto">
          <a:xfrm>
            <a:off x="706438" y="293688"/>
            <a:ext cx="77819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4000" dirty="0">
                <a:latin typeface="Cambria" panose="02040503050406030204" pitchFamily="18" charset="0"/>
              </a:rPr>
              <a:t>A </a:t>
            </a:r>
            <a:r>
              <a:rPr lang="en-US" altLang="en-US" sz="4000" i="1" dirty="0">
                <a:latin typeface="Cambria" panose="02040503050406030204" pitchFamily="18" charset="0"/>
              </a:rPr>
              <a:t>model</a:t>
            </a:r>
            <a:r>
              <a:rPr lang="en-US" altLang="en-US" sz="4000" dirty="0">
                <a:latin typeface="Cambria" panose="02040503050406030204" pitchFamily="18" charset="0"/>
              </a:rPr>
              <a:t> of computation: </a:t>
            </a:r>
            <a:r>
              <a:rPr lang="en-US" altLang="en-US" sz="4000" b="1" dirty="0">
                <a:latin typeface="Cambria" panose="02040503050406030204" pitchFamily="18" charset="0"/>
              </a:rPr>
              <a:t>FSM</a:t>
            </a:r>
          </a:p>
        </p:txBody>
      </p:sp>
      <p:sp>
        <p:nvSpPr>
          <p:cNvPr id="18435" name="Text Box 6"/>
          <p:cNvSpPr txBox="1">
            <a:spLocks noChangeArrowheads="1"/>
          </p:cNvSpPr>
          <p:nvPr/>
        </p:nvSpPr>
        <p:spPr bwMode="auto">
          <a:xfrm>
            <a:off x="5611813" y="996950"/>
            <a:ext cx="31765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i="1" dirty="0">
                <a:latin typeface="Cambria" panose="02040503050406030204" pitchFamily="18" charset="0"/>
              </a:rPr>
              <a:t>Finite State Machine</a:t>
            </a:r>
          </a:p>
        </p:txBody>
      </p:sp>
      <p:sp>
        <p:nvSpPr>
          <p:cNvPr id="18436" name="Oval 7"/>
          <p:cNvSpPr>
            <a:spLocks noChangeArrowheads="1"/>
          </p:cNvSpPr>
          <p:nvPr/>
        </p:nvSpPr>
        <p:spPr bwMode="auto">
          <a:xfrm>
            <a:off x="3297238" y="4346575"/>
            <a:ext cx="669925" cy="66992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8437" name="Text Box 8"/>
          <p:cNvSpPr txBox="1">
            <a:spLocks noChangeArrowheads="1"/>
          </p:cNvSpPr>
          <p:nvPr/>
        </p:nvSpPr>
        <p:spPr bwMode="auto">
          <a:xfrm>
            <a:off x="3440113" y="4518025"/>
            <a:ext cx="3651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600">
                <a:latin typeface="Times" pitchFamily="-106" charset="0"/>
              </a:rPr>
              <a:t>s0</a:t>
            </a:r>
          </a:p>
        </p:txBody>
      </p:sp>
      <p:sp>
        <p:nvSpPr>
          <p:cNvPr id="18438" name="Oval 9"/>
          <p:cNvSpPr>
            <a:spLocks noChangeArrowheads="1"/>
          </p:cNvSpPr>
          <p:nvPr/>
        </p:nvSpPr>
        <p:spPr bwMode="auto">
          <a:xfrm>
            <a:off x="5678488" y="4381500"/>
            <a:ext cx="669925" cy="66992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8439" name="Text Box 10"/>
          <p:cNvSpPr txBox="1">
            <a:spLocks noChangeArrowheads="1"/>
          </p:cNvSpPr>
          <p:nvPr/>
        </p:nvSpPr>
        <p:spPr bwMode="auto">
          <a:xfrm>
            <a:off x="5821363" y="4552950"/>
            <a:ext cx="3651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600">
                <a:latin typeface="Times" pitchFamily="-106" charset="0"/>
              </a:rPr>
              <a:t>s1</a:t>
            </a:r>
          </a:p>
        </p:txBody>
      </p:sp>
      <p:sp>
        <p:nvSpPr>
          <p:cNvPr id="18440" name="Oval 11"/>
          <p:cNvSpPr>
            <a:spLocks noChangeArrowheads="1"/>
          </p:cNvSpPr>
          <p:nvPr/>
        </p:nvSpPr>
        <p:spPr bwMode="auto">
          <a:xfrm>
            <a:off x="5608638" y="4321175"/>
            <a:ext cx="815975" cy="79057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8441" name="Text Box 12"/>
          <p:cNvSpPr txBox="1">
            <a:spLocks noChangeArrowheads="1"/>
          </p:cNvSpPr>
          <p:nvPr/>
        </p:nvSpPr>
        <p:spPr bwMode="auto">
          <a:xfrm>
            <a:off x="1241384" y="5288906"/>
            <a:ext cx="14399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>
                <a:solidFill>
                  <a:srgbClr val="009900"/>
                </a:solidFill>
                <a:latin typeface="Calibri" panose="020F0502020204030204" pitchFamily="34" charset="0"/>
              </a:rPr>
              <a:t>start state</a:t>
            </a:r>
          </a:p>
        </p:txBody>
      </p:sp>
      <p:sp>
        <p:nvSpPr>
          <p:cNvPr id="18442" name="Text Box 13"/>
          <p:cNvSpPr txBox="1">
            <a:spLocks noChangeArrowheads="1"/>
          </p:cNvSpPr>
          <p:nvPr/>
        </p:nvSpPr>
        <p:spPr bwMode="auto">
          <a:xfrm>
            <a:off x="6027507" y="5450831"/>
            <a:ext cx="21880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>
                <a:solidFill>
                  <a:srgbClr val="0000FF"/>
                </a:solidFill>
                <a:latin typeface="Calibri" panose="020F0502020204030204" pitchFamily="34" charset="0"/>
              </a:rPr>
              <a:t>accepting states</a:t>
            </a:r>
          </a:p>
        </p:txBody>
      </p:sp>
      <p:sp>
        <p:nvSpPr>
          <p:cNvPr id="18443" name="Line 14"/>
          <p:cNvSpPr>
            <a:spLocks noChangeShapeType="1"/>
          </p:cNvSpPr>
          <p:nvPr/>
        </p:nvSpPr>
        <p:spPr bwMode="auto">
          <a:xfrm flipV="1">
            <a:off x="2309813" y="4902200"/>
            <a:ext cx="717550" cy="271463"/>
          </a:xfrm>
          <a:prstGeom prst="line">
            <a:avLst/>
          </a:prstGeom>
          <a:noFill/>
          <a:ln w="19050">
            <a:solidFill>
              <a:srgbClr val="00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4" name="Line 15"/>
          <p:cNvSpPr>
            <a:spLocks noChangeShapeType="1"/>
          </p:cNvSpPr>
          <p:nvPr/>
        </p:nvSpPr>
        <p:spPr bwMode="auto">
          <a:xfrm flipH="1" flipV="1">
            <a:off x="6149975" y="5181600"/>
            <a:ext cx="355600" cy="360363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5" name="Text Box 16"/>
          <p:cNvSpPr txBox="1">
            <a:spLocks noChangeArrowheads="1"/>
          </p:cNvSpPr>
          <p:nvPr/>
        </p:nvSpPr>
        <p:spPr bwMode="auto">
          <a:xfrm>
            <a:off x="3572309" y="5407968"/>
            <a:ext cx="15056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>
                <a:solidFill>
                  <a:srgbClr val="F3020A"/>
                </a:solidFill>
                <a:latin typeface="Calibri" panose="020F0502020204030204" pitchFamily="34" charset="0"/>
              </a:rPr>
              <a:t>transitions</a:t>
            </a:r>
            <a:endParaRPr lang="en-US" altLang="en-US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18446" name="Freeform 17"/>
          <p:cNvSpPr>
            <a:spLocks/>
          </p:cNvSpPr>
          <p:nvPr/>
        </p:nvSpPr>
        <p:spPr bwMode="auto">
          <a:xfrm>
            <a:off x="3978275" y="4803775"/>
            <a:ext cx="1609725" cy="161925"/>
          </a:xfrm>
          <a:custGeom>
            <a:avLst/>
            <a:gdLst>
              <a:gd name="T0" fmla="*/ 0 w 1014"/>
              <a:gd name="T1" fmla="*/ 0 h 102"/>
              <a:gd name="T2" fmla="*/ 2147483647 w 1014"/>
              <a:gd name="T3" fmla="*/ 2147483647 h 102"/>
              <a:gd name="T4" fmla="*/ 2147483647 w 1014"/>
              <a:gd name="T5" fmla="*/ 2147483647 h 102"/>
              <a:gd name="T6" fmla="*/ 0 60000 65536"/>
              <a:gd name="T7" fmla="*/ 0 60000 65536"/>
              <a:gd name="T8" fmla="*/ 0 60000 65536"/>
              <a:gd name="T9" fmla="*/ 0 w 1014"/>
              <a:gd name="T10" fmla="*/ 0 h 102"/>
              <a:gd name="T11" fmla="*/ 1014 w 1014"/>
              <a:gd name="T12" fmla="*/ 102 h 10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14" h="102">
                <a:moveTo>
                  <a:pt x="0" y="0"/>
                </a:moveTo>
                <a:cubicBezTo>
                  <a:pt x="172" y="47"/>
                  <a:pt x="344" y="94"/>
                  <a:pt x="513" y="98"/>
                </a:cubicBezTo>
                <a:cubicBezTo>
                  <a:pt x="682" y="102"/>
                  <a:pt x="848" y="63"/>
                  <a:pt x="1014" y="24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7" name="Freeform 18"/>
          <p:cNvSpPr>
            <a:spLocks/>
          </p:cNvSpPr>
          <p:nvPr/>
        </p:nvSpPr>
        <p:spPr bwMode="auto">
          <a:xfrm>
            <a:off x="3987800" y="4425950"/>
            <a:ext cx="1609725" cy="184150"/>
          </a:xfrm>
          <a:custGeom>
            <a:avLst/>
            <a:gdLst>
              <a:gd name="T0" fmla="*/ 0 w 1014"/>
              <a:gd name="T1" fmla="*/ 2147483647 h 116"/>
              <a:gd name="T2" fmla="*/ 2147483647 w 1014"/>
              <a:gd name="T3" fmla="*/ 0 h 116"/>
              <a:gd name="T4" fmla="*/ 2147483647 w 1014"/>
              <a:gd name="T5" fmla="*/ 2147483647 h 116"/>
              <a:gd name="T6" fmla="*/ 0 60000 65536"/>
              <a:gd name="T7" fmla="*/ 0 60000 65536"/>
              <a:gd name="T8" fmla="*/ 0 60000 65536"/>
              <a:gd name="T9" fmla="*/ 0 w 1014"/>
              <a:gd name="T10" fmla="*/ 0 h 116"/>
              <a:gd name="T11" fmla="*/ 1014 w 1014"/>
              <a:gd name="T12" fmla="*/ 116 h 1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14" h="116">
                <a:moveTo>
                  <a:pt x="0" y="116"/>
                </a:moveTo>
                <a:cubicBezTo>
                  <a:pt x="172" y="58"/>
                  <a:pt x="344" y="0"/>
                  <a:pt x="513" y="0"/>
                </a:cubicBezTo>
                <a:cubicBezTo>
                  <a:pt x="682" y="0"/>
                  <a:pt x="848" y="58"/>
                  <a:pt x="1014" y="116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8" name="Text Box 19"/>
          <p:cNvSpPr txBox="1">
            <a:spLocks noChangeArrowheads="1"/>
          </p:cNvSpPr>
          <p:nvPr/>
        </p:nvSpPr>
        <p:spPr bwMode="auto">
          <a:xfrm>
            <a:off x="4760913" y="4140200"/>
            <a:ext cx="276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600">
                <a:latin typeface="Comic Sans MS" pitchFamily="66" charset="0"/>
              </a:rPr>
              <a:t>1</a:t>
            </a:r>
          </a:p>
        </p:txBody>
      </p:sp>
      <p:sp>
        <p:nvSpPr>
          <p:cNvPr id="18449" name="Text Box 20"/>
          <p:cNvSpPr txBox="1">
            <a:spLocks noChangeArrowheads="1"/>
          </p:cNvSpPr>
          <p:nvPr/>
        </p:nvSpPr>
        <p:spPr bwMode="auto">
          <a:xfrm>
            <a:off x="3608388" y="3810000"/>
            <a:ext cx="3079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600">
                <a:latin typeface="Comic Sans MS" pitchFamily="66" charset="0"/>
              </a:rPr>
              <a:t>0</a:t>
            </a:r>
          </a:p>
        </p:txBody>
      </p:sp>
      <p:sp>
        <p:nvSpPr>
          <p:cNvPr id="18450" name="Text Box 21"/>
          <p:cNvSpPr txBox="1">
            <a:spLocks noChangeArrowheads="1"/>
          </p:cNvSpPr>
          <p:nvPr/>
        </p:nvSpPr>
        <p:spPr bwMode="auto">
          <a:xfrm>
            <a:off x="4641850" y="4932363"/>
            <a:ext cx="276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600">
                <a:latin typeface="Comic Sans MS" pitchFamily="66" charset="0"/>
              </a:rPr>
              <a:t>1</a:t>
            </a:r>
          </a:p>
        </p:txBody>
      </p:sp>
      <p:sp>
        <p:nvSpPr>
          <p:cNvPr id="18451" name="Text Box 22"/>
          <p:cNvSpPr txBox="1">
            <a:spLocks noChangeArrowheads="1"/>
          </p:cNvSpPr>
          <p:nvPr/>
        </p:nvSpPr>
        <p:spPr bwMode="auto">
          <a:xfrm>
            <a:off x="6067425" y="3943350"/>
            <a:ext cx="3079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600">
                <a:latin typeface="Comic Sans MS" pitchFamily="66" charset="0"/>
              </a:rPr>
              <a:t>0</a:t>
            </a:r>
          </a:p>
        </p:txBody>
      </p:sp>
      <p:sp>
        <p:nvSpPr>
          <p:cNvPr id="18452" name="Line 23"/>
          <p:cNvSpPr>
            <a:spLocks noChangeShapeType="1"/>
          </p:cNvSpPr>
          <p:nvPr/>
        </p:nvSpPr>
        <p:spPr bwMode="auto">
          <a:xfrm flipV="1">
            <a:off x="4240213" y="5065713"/>
            <a:ext cx="192087" cy="377825"/>
          </a:xfrm>
          <a:prstGeom prst="line">
            <a:avLst/>
          </a:prstGeom>
          <a:noFill/>
          <a:ln w="19050">
            <a:solidFill>
              <a:srgbClr val="F3020A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3" name="Freeform 24"/>
          <p:cNvSpPr>
            <a:spLocks/>
          </p:cNvSpPr>
          <p:nvPr/>
        </p:nvSpPr>
        <p:spPr bwMode="auto">
          <a:xfrm>
            <a:off x="3449638" y="3941763"/>
            <a:ext cx="241300" cy="415925"/>
          </a:xfrm>
          <a:custGeom>
            <a:avLst/>
            <a:gdLst>
              <a:gd name="T0" fmla="*/ 2147483647 w 127"/>
              <a:gd name="T1" fmla="*/ 2147483647 h 238"/>
              <a:gd name="T2" fmla="*/ 2147483647 w 127"/>
              <a:gd name="T3" fmla="*/ 2147483647 h 238"/>
              <a:gd name="T4" fmla="*/ 2147483647 w 127"/>
              <a:gd name="T5" fmla="*/ 2147483647 h 238"/>
              <a:gd name="T6" fmla="*/ 2147483647 w 127"/>
              <a:gd name="T7" fmla="*/ 0 h 238"/>
              <a:gd name="T8" fmla="*/ 2147483647 w 127"/>
              <a:gd name="T9" fmla="*/ 2147483647 h 238"/>
              <a:gd name="T10" fmla="*/ 2147483647 w 127"/>
              <a:gd name="T11" fmla="*/ 2147483647 h 238"/>
              <a:gd name="T12" fmla="*/ 2147483647 w 127"/>
              <a:gd name="T13" fmla="*/ 2147483647 h 2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7"/>
              <a:gd name="T22" fmla="*/ 0 h 238"/>
              <a:gd name="T23" fmla="*/ 127 w 127"/>
              <a:gd name="T24" fmla="*/ 238 h 2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7" h="238">
                <a:moveTo>
                  <a:pt x="64" y="238"/>
                </a:moveTo>
                <a:cubicBezTo>
                  <a:pt x="40" y="216"/>
                  <a:pt x="17" y="194"/>
                  <a:pt x="9" y="165"/>
                </a:cubicBezTo>
                <a:cubicBezTo>
                  <a:pt x="0" y="135"/>
                  <a:pt x="3" y="88"/>
                  <a:pt x="15" y="61"/>
                </a:cubicBezTo>
                <a:cubicBezTo>
                  <a:pt x="26" y="33"/>
                  <a:pt x="58" y="0"/>
                  <a:pt x="76" y="0"/>
                </a:cubicBezTo>
                <a:cubicBezTo>
                  <a:pt x="93" y="0"/>
                  <a:pt x="110" y="38"/>
                  <a:pt x="119" y="61"/>
                </a:cubicBezTo>
                <a:cubicBezTo>
                  <a:pt x="127" y="83"/>
                  <a:pt x="127" y="107"/>
                  <a:pt x="125" y="134"/>
                </a:cubicBezTo>
                <a:cubicBezTo>
                  <a:pt x="122" y="160"/>
                  <a:pt x="111" y="190"/>
                  <a:pt x="101" y="22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4" name="Freeform 25"/>
          <p:cNvSpPr>
            <a:spLocks/>
          </p:cNvSpPr>
          <p:nvPr/>
        </p:nvSpPr>
        <p:spPr bwMode="auto">
          <a:xfrm>
            <a:off x="5870575" y="3900488"/>
            <a:ext cx="241300" cy="415925"/>
          </a:xfrm>
          <a:custGeom>
            <a:avLst/>
            <a:gdLst>
              <a:gd name="T0" fmla="*/ 2147483647 w 127"/>
              <a:gd name="T1" fmla="*/ 2147483647 h 238"/>
              <a:gd name="T2" fmla="*/ 2147483647 w 127"/>
              <a:gd name="T3" fmla="*/ 2147483647 h 238"/>
              <a:gd name="T4" fmla="*/ 2147483647 w 127"/>
              <a:gd name="T5" fmla="*/ 2147483647 h 238"/>
              <a:gd name="T6" fmla="*/ 2147483647 w 127"/>
              <a:gd name="T7" fmla="*/ 0 h 238"/>
              <a:gd name="T8" fmla="*/ 2147483647 w 127"/>
              <a:gd name="T9" fmla="*/ 2147483647 h 238"/>
              <a:gd name="T10" fmla="*/ 2147483647 w 127"/>
              <a:gd name="T11" fmla="*/ 2147483647 h 238"/>
              <a:gd name="T12" fmla="*/ 2147483647 w 127"/>
              <a:gd name="T13" fmla="*/ 2147483647 h 2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7"/>
              <a:gd name="T22" fmla="*/ 0 h 238"/>
              <a:gd name="T23" fmla="*/ 127 w 127"/>
              <a:gd name="T24" fmla="*/ 238 h 2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7" h="238">
                <a:moveTo>
                  <a:pt x="64" y="238"/>
                </a:moveTo>
                <a:cubicBezTo>
                  <a:pt x="40" y="216"/>
                  <a:pt x="17" y="194"/>
                  <a:pt x="9" y="165"/>
                </a:cubicBezTo>
                <a:cubicBezTo>
                  <a:pt x="0" y="135"/>
                  <a:pt x="3" y="88"/>
                  <a:pt x="15" y="61"/>
                </a:cubicBezTo>
                <a:cubicBezTo>
                  <a:pt x="26" y="33"/>
                  <a:pt x="58" y="0"/>
                  <a:pt x="76" y="0"/>
                </a:cubicBezTo>
                <a:cubicBezTo>
                  <a:pt x="93" y="0"/>
                  <a:pt x="110" y="38"/>
                  <a:pt x="119" y="61"/>
                </a:cubicBezTo>
                <a:cubicBezTo>
                  <a:pt x="127" y="83"/>
                  <a:pt x="127" y="107"/>
                  <a:pt x="125" y="134"/>
                </a:cubicBezTo>
                <a:cubicBezTo>
                  <a:pt x="122" y="160"/>
                  <a:pt x="111" y="190"/>
                  <a:pt x="101" y="22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5" name="Freeform 26"/>
          <p:cNvSpPr>
            <a:spLocks/>
          </p:cNvSpPr>
          <p:nvPr/>
        </p:nvSpPr>
        <p:spPr bwMode="auto">
          <a:xfrm>
            <a:off x="3103563" y="4503738"/>
            <a:ext cx="174625" cy="339725"/>
          </a:xfrm>
          <a:custGeom>
            <a:avLst/>
            <a:gdLst>
              <a:gd name="T0" fmla="*/ 0 w 110"/>
              <a:gd name="T1" fmla="*/ 0 h 214"/>
              <a:gd name="T2" fmla="*/ 0 w 110"/>
              <a:gd name="T3" fmla="*/ 2147483647 h 214"/>
              <a:gd name="T4" fmla="*/ 2147483647 w 110"/>
              <a:gd name="T5" fmla="*/ 2147483647 h 214"/>
              <a:gd name="T6" fmla="*/ 0 w 110"/>
              <a:gd name="T7" fmla="*/ 0 h 214"/>
              <a:gd name="T8" fmla="*/ 0 60000 65536"/>
              <a:gd name="T9" fmla="*/ 0 60000 65536"/>
              <a:gd name="T10" fmla="*/ 0 60000 65536"/>
              <a:gd name="T11" fmla="*/ 0 60000 65536"/>
              <a:gd name="T12" fmla="*/ 0 w 110"/>
              <a:gd name="T13" fmla="*/ 0 h 214"/>
              <a:gd name="T14" fmla="*/ 110 w 110"/>
              <a:gd name="T15" fmla="*/ 214 h 21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0" h="214">
                <a:moveTo>
                  <a:pt x="0" y="0"/>
                </a:moveTo>
                <a:cubicBezTo>
                  <a:pt x="0" y="71"/>
                  <a:pt x="0" y="142"/>
                  <a:pt x="0" y="214"/>
                </a:cubicBezTo>
                <a:lnTo>
                  <a:pt x="110" y="104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6" name="Text Box 27"/>
          <p:cNvSpPr txBox="1">
            <a:spLocks noChangeArrowheads="1"/>
          </p:cNvSpPr>
          <p:nvPr/>
        </p:nvSpPr>
        <p:spPr bwMode="auto">
          <a:xfrm>
            <a:off x="990600" y="5684838"/>
            <a:ext cx="19637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>
                <a:latin typeface="Calibri" panose="020F0502020204030204" pitchFamily="34" charset="0"/>
              </a:rPr>
              <a:t>“input funnel”</a:t>
            </a:r>
          </a:p>
        </p:txBody>
      </p:sp>
      <p:sp>
        <p:nvSpPr>
          <p:cNvPr id="18457" name="Text Box 28"/>
          <p:cNvSpPr txBox="1">
            <a:spLocks noChangeArrowheads="1"/>
          </p:cNvSpPr>
          <p:nvPr/>
        </p:nvSpPr>
        <p:spPr bwMode="auto">
          <a:xfrm>
            <a:off x="3314700" y="5776913"/>
            <a:ext cx="1979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>
                <a:latin typeface="Calibri" panose="020F0502020204030204" pitchFamily="34" charset="0"/>
              </a:rPr>
              <a:t>“where to go”</a:t>
            </a:r>
          </a:p>
        </p:txBody>
      </p:sp>
      <p:sp>
        <p:nvSpPr>
          <p:cNvPr id="18458" name="Text Box 29"/>
          <p:cNvSpPr txBox="1">
            <a:spLocks noChangeArrowheads="1"/>
          </p:cNvSpPr>
          <p:nvPr/>
        </p:nvSpPr>
        <p:spPr bwMode="auto">
          <a:xfrm>
            <a:off x="6062465" y="5790556"/>
            <a:ext cx="19450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>
                <a:latin typeface="Calibri" panose="020F0502020204030204" pitchFamily="34" charset="0"/>
              </a:rPr>
              <a:t>double circled</a:t>
            </a:r>
          </a:p>
        </p:txBody>
      </p:sp>
      <p:sp>
        <p:nvSpPr>
          <p:cNvPr id="1058" name="Text Box 30"/>
          <p:cNvSpPr txBox="1">
            <a:spLocks noChangeArrowheads="1"/>
          </p:cNvSpPr>
          <p:nvPr/>
        </p:nvSpPr>
        <p:spPr bwMode="auto">
          <a:xfrm>
            <a:off x="5561227" y="2311137"/>
            <a:ext cx="2133602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r>
              <a:rPr lang="en-US" dirty="0" smtClean="0">
                <a:latin typeface="Cambria" panose="02040503050406030204" pitchFamily="18" charset="0"/>
              </a:rPr>
              <a:t>This input's output:</a:t>
            </a:r>
          </a:p>
        </p:txBody>
      </p:sp>
      <p:sp>
        <p:nvSpPr>
          <p:cNvPr id="18460" name="Text Box 32"/>
          <p:cNvSpPr txBox="1">
            <a:spLocks noChangeArrowheads="1"/>
          </p:cNvSpPr>
          <p:nvPr/>
        </p:nvSpPr>
        <p:spPr bwMode="auto">
          <a:xfrm>
            <a:off x="3493654" y="6107698"/>
            <a:ext cx="163916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600">
                <a:latin typeface="Calibri" panose="020F0502020204030204" pitchFamily="34" charset="0"/>
              </a:rPr>
              <a:t>labeled by input !</a:t>
            </a:r>
          </a:p>
        </p:txBody>
      </p:sp>
      <p:sp>
        <p:nvSpPr>
          <p:cNvPr id="1060" name="Text Box 31"/>
          <p:cNvSpPr txBox="1">
            <a:spLocks noChangeArrowheads="1"/>
          </p:cNvSpPr>
          <p:nvPr/>
        </p:nvSpPr>
        <p:spPr bwMode="auto">
          <a:xfrm>
            <a:off x="1179513" y="1752600"/>
            <a:ext cx="2260600" cy="457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r>
              <a:rPr lang="en-US" dirty="0" smtClean="0">
                <a:latin typeface="Cambria" panose="02040503050406030204" pitchFamily="18" charset="0"/>
              </a:rPr>
              <a:t>Example input</a:t>
            </a:r>
          </a:p>
        </p:txBody>
      </p:sp>
      <p:sp>
        <p:nvSpPr>
          <p:cNvPr id="18462" name="Text Box 33"/>
          <p:cNvSpPr txBox="1">
            <a:spLocks noChangeArrowheads="1"/>
          </p:cNvSpPr>
          <p:nvPr/>
        </p:nvSpPr>
        <p:spPr bwMode="auto">
          <a:xfrm>
            <a:off x="2235200" y="2286000"/>
            <a:ext cx="33528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4200" b="1">
                <a:latin typeface="Courier New" pitchFamily="49" charset="0"/>
              </a:rPr>
              <a:t>100101</a:t>
            </a:r>
          </a:p>
        </p:txBody>
      </p:sp>
      <p:sp>
        <p:nvSpPr>
          <p:cNvPr id="18463" name="Text Box 34"/>
          <p:cNvSpPr txBox="1">
            <a:spLocks noChangeArrowheads="1"/>
          </p:cNvSpPr>
          <p:nvPr/>
        </p:nvSpPr>
        <p:spPr bwMode="auto">
          <a:xfrm>
            <a:off x="533400" y="2476500"/>
            <a:ext cx="15621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600" dirty="0">
                <a:latin typeface="Sand" charset="0"/>
              </a:rPr>
              <a:t>input sequence</a:t>
            </a:r>
          </a:p>
        </p:txBody>
      </p:sp>
      <p:cxnSp>
        <p:nvCxnSpPr>
          <p:cNvPr id="18464" name="Straight Arrow Connector 49"/>
          <p:cNvCxnSpPr>
            <a:cxnSpLocks noChangeShapeType="1"/>
          </p:cNvCxnSpPr>
          <p:nvPr/>
        </p:nvCxnSpPr>
        <p:spPr bwMode="auto">
          <a:xfrm>
            <a:off x="2590800" y="3008313"/>
            <a:ext cx="1493838" cy="158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465" name="Rectangle 50"/>
          <p:cNvSpPr>
            <a:spLocks noChangeArrowheads="1"/>
          </p:cNvSpPr>
          <p:nvPr/>
        </p:nvSpPr>
        <p:spPr bwMode="auto">
          <a:xfrm>
            <a:off x="788988" y="2774950"/>
            <a:ext cx="105251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000">
                <a:latin typeface="Calibri" pitchFamily="34" charset="0"/>
              </a:rPr>
              <a:t>read left-to-right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30" name="Ink 4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67438" y="4835525"/>
              <a:ext cx="4762" cy="7938"/>
            </p14:xfrm>
          </p:contentPart>
        </mc:Choice>
        <mc:Fallback xmlns="">
          <p:pic>
            <p:nvPicPr>
              <p:cNvPr id="1030" name="Ink 4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161656" y="4830113"/>
                <a:ext cx="18708" cy="2201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Down Arrow 2"/>
          <p:cNvSpPr/>
          <p:nvPr/>
        </p:nvSpPr>
        <p:spPr bwMode="auto">
          <a:xfrm rot="1169838">
            <a:off x="7482807" y="2748478"/>
            <a:ext cx="424043" cy="609600"/>
          </a:xfrm>
          <a:prstGeom prst="downArrow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75402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5"/>
          <p:cNvSpPr txBox="1">
            <a:spLocks noChangeArrowheads="1"/>
          </p:cNvSpPr>
          <p:nvPr/>
        </p:nvSpPr>
        <p:spPr bwMode="auto">
          <a:xfrm>
            <a:off x="706438" y="293688"/>
            <a:ext cx="77819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4000" dirty="0">
                <a:latin typeface="Cambria" panose="02040503050406030204" pitchFamily="18" charset="0"/>
              </a:rPr>
              <a:t>A </a:t>
            </a:r>
            <a:r>
              <a:rPr lang="en-US" altLang="en-US" sz="4000" i="1" dirty="0">
                <a:latin typeface="Cambria" panose="02040503050406030204" pitchFamily="18" charset="0"/>
              </a:rPr>
              <a:t>model</a:t>
            </a:r>
            <a:r>
              <a:rPr lang="en-US" altLang="en-US" sz="4000" dirty="0">
                <a:latin typeface="Cambria" panose="02040503050406030204" pitchFamily="18" charset="0"/>
              </a:rPr>
              <a:t> of computation: </a:t>
            </a:r>
            <a:r>
              <a:rPr lang="en-US" altLang="en-US" sz="4000" b="1" dirty="0">
                <a:latin typeface="Cambria" panose="02040503050406030204" pitchFamily="18" charset="0"/>
              </a:rPr>
              <a:t>FSM</a:t>
            </a:r>
          </a:p>
        </p:txBody>
      </p:sp>
      <p:sp>
        <p:nvSpPr>
          <p:cNvPr id="18435" name="Text Box 6"/>
          <p:cNvSpPr txBox="1">
            <a:spLocks noChangeArrowheads="1"/>
          </p:cNvSpPr>
          <p:nvPr/>
        </p:nvSpPr>
        <p:spPr bwMode="auto">
          <a:xfrm>
            <a:off x="5611813" y="996950"/>
            <a:ext cx="31765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i="1" dirty="0">
                <a:latin typeface="Cambria" panose="02040503050406030204" pitchFamily="18" charset="0"/>
              </a:rPr>
              <a:t>Finite State Machine</a:t>
            </a:r>
          </a:p>
        </p:txBody>
      </p:sp>
      <p:sp>
        <p:nvSpPr>
          <p:cNvPr id="18436" name="Oval 7"/>
          <p:cNvSpPr>
            <a:spLocks noChangeArrowheads="1"/>
          </p:cNvSpPr>
          <p:nvPr/>
        </p:nvSpPr>
        <p:spPr bwMode="auto">
          <a:xfrm>
            <a:off x="3297238" y="4346575"/>
            <a:ext cx="669925" cy="66992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8437" name="Text Box 8"/>
          <p:cNvSpPr txBox="1">
            <a:spLocks noChangeArrowheads="1"/>
          </p:cNvSpPr>
          <p:nvPr/>
        </p:nvSpPr>
        <p:spPr bwMode="auto">
          <a:xfrm>
            <a:off x="3440113" y="4518025"/>
            <a:ext cx="3651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600">
                <a:latin typeface="Times" pitchFamily="-106" charset="0"/>
              </a:rPr>
              <a:t>s0</a:t>
            </a:r>
          </a:p>
        </p:txBody>
      </p:sp>
      <p:sp>
        <p:nvSpPr>
          <p:cNvPr id="18438" name="Oval 9"/>
          <p:cNvSpPr>
            <a:spLocks noChangeArrowheads="1"/>
          </p:cNvSpPr>
          <p:nvPr/>
        </p:nvSpPr>
        <p:spPr bwMode="auto">
          <a:xfrm>
            <a:off x="5678488" y="4381500"/>
            <a:ext cx="669925" cy="66992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8439" name="Text Box 10"/>
          <p:cNvSpPr txBox="1">
            <a:spLocks noChangeArrowheads="1"/>
          </p:cNvSpPr>
          <p:nvPr/>
        </p:nvSpPr>
        <p:spPr bwMode="auto">
          <a:xfrm>
            <a:off x="5821363" y="4552950"/>
            <a:ext cx="3651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600">
                <a:latin typeface="Times" pitchFamily="-106" charset="0"/>
              </a:rPr>
              <a:t>s1</a:t>
            </a:r>
          </a:p>
        </p:txBody>
      </p:sp>
      <p:sp>
        <p:nvSpPr>
          <p:cNvPr id="18440" name="Oval 11"/>
          <p:cNvSpPr>
            <a:spLocks noChangeArrowheads="1"/>
          </p:cNvSpPr>
          <p:nvPr/>
        </p:nvSpPr>
        <p:spPr bwMode="auto">
          <a:xfrm>
            <a:off x="5608638" y="4321175"/>
            <a:ext cx="815975" cy="79057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8441" name="Text Box 12"/>
          <p:cNvSpPr txBox="1">
            <a:spLocks noChangeArrowheads="1"/>
          </p:cNvSpPr>
          <p:nvPr/>
        </p:nvSpPr>
        <p:spPr bwMode="auto">
          <a:xfrm>
            <a:off x="1241384" y="5288906"/>
            <a:ext cx="14399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>
                <a:solidFill>
                  <a:srgbClr val="009900"/>
                </a:solidFill>
                <a:latin typeface="Calibri" panose="020F0502020204030204" pitchFamily="34" charset="0"/>
              </a:rPr>
              <a:t>start state</a:t>
            </a:r>
          </a:p>
        </p:txBody>
      </p:sp>
      <p:sp>
        <p:nvSpPr>
          <p:cNvPr id="18442" name="Text Box 13"/>
          <p:cNvSpPr txBox="1">
            <a:spLocks noChangeArrowheads="1"/>
          </p:cNvSpPr>
          <p:nvPr/>
        </p:nvSpPr>
        <p:spPr bwMode="auto">
          <a:xfrm>
            <a:off x="6027507" y="5450831"/>
            <a:ext cx="21880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>
                <a:solidFill>
                  <a:srgbClr val="0000FF"/>
                </a:solidFill>
                <a:latin typeface="Calibri" panose="020F0502020204030204" pitchFamily="34" charset="0"/>
              </a:rPr>
              <a:t>accepting states</a:t>
            </a:r>
          </a:p>
        </p:txBody>
      </p:sp>
      <p:sp>
        <p:nvSpPr>
          <p:cNvPr id="18443" name="Line 14"/>
          <p:cNvSpPr>
            <a:spLocks noChangeShapeType="1"/>
          </p:cNvSpPr>
          <p:nvPr/>
        </p:nvSpPr>
        <p:spPr bwMode="auto">
          <a:xfrm flipV="1">
            <a:off x="2309813" y="4902200"/>
            <a:ext cx="717550" cy="271463"/>
          </a:xfrm>
          <a:prstGeom prst="line">
            <a:avLst/>
          </a:prstGeom>
          <a:noFill/>
          <a:ln w="19050">
            <a:solidFill>
              <a:srgbClr val="00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4" name="Line 15"/>
          <p:cNvSpPr>
            <a:spLocks noChangeShapeType="1"/>
          </p:cNvSpPr>
          <p:nvPr/>
        </p:nvSpPr>
        <p:spPr bwMode="auto">
          <a:xfrm flipH="1" flipV="1">
            <a:off x="6149975" y="5181600"/>
            <a:ext cx="355600" cy="360363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5" name="Text Box 16"/>
          <p:cNvSpPr txBox="1">
            <a:spLocks noChangeArrowheads="1"/>
          </p:cNvSpPr>
          <p:nvPr/>
        </p:nvSpPr>
        <p:spPr bwMode="auto">
          <a:xfrm>
            <a:off x="3572309" y="5407968"/>
            <a:ext cx="15056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>
                <a:solidFill>
                  <a:srgbClr val="F3020A"/>
                </a:solidFill>
                <a:latin typeface="Calibri" panose="020F0502020204030204" pitchFamily="34" charset="0"/>
              </a:rPr>
              <a:t>transitions</a:t>
            </a:r>
            <a:endParaRPr lang="en-US" altLang="en-US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18446" name="Freeform 17"/>
          <p:cNvSpPr>
            <a:spLocks/>
          </p:cNvSpPr>
          <p:nvPr/>
        </p:nvSpPr>
        <p:spPr bwMode="auto">
          <a:xfrm>
            <a:off x="3978275" y="4803775"/>
            <a:ext cx="1609725" cy="161925"/>
          </a:xfrm>
          <a:custGeom>
            <a:avLst/>
            <a:gdLst>
              <a:gd name="T0" fmla="*/ 0 w 1014"/>
              <a:gd name="T1" fmla="*/ 0 h 102"/>
              <a:gd name="T2" fmla="*/ 2147483647 w 1014"/>
              <a:gd name="T3" fmla="*/ 2147483647 h 102"/>
              <a:gd name="T4" fmla="*/ 2147483647 w 1014"/>
              <a:gd name="T5" fmla="*/ 2147483647 h 102"/>
              <a:gd name="T6" fmla="*/ 0 60000 65536"/>
              <a:gd name="T7" fmla="*/ 0 60000 65536"/>
              <a:gd name="T8" fmla="*/ 0 60000 65536"/>
              <a:gd name="T9" fmla="*/ 0 w 1014"/>
              <a:gd name="T10" fmla="*/ 0 h 102"/>
              <a:gd name="T11" fmla="*/ 1014 w 1014"/>
              <a:gd name="T12" fmla="*/ 102 h 10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14" h="102">
                <a:moveTo>
                  <a:pt x="0" y="0"/>
                </a:moveTo>
                <a:cubicBezTo>
                  <a:pt x="172" y="47"/>
                  <a:pt x="344" y="94"/>
                  <a:pt x="513" y="98"/>
                </a:cubicBezTo>
                <a:cubicBezTo>
                  <a:pt x="682" y="102"/>
                  <a:pt x="848" y="63"/>
                  <a:pt x="1014" y="24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7" name="Freeform 18"/>
          <p:cNvSpPr>
            <a:spLocks/>
          </p:cNvSpPr>
          <p:nvPr/>
        </p:nvSpPr>
        <p:spPr bwMode="auto">
          <a:xfrm>
            <a:off x="3987800" y="4425950"/>
            <a:ext cx="1609725" cy="184150"/>
          </a:xfrm>
          <a:custGeom>
            <a:avLst/>
            <a:gdLst>
              <a:gd name="T0" fmla="*/ 0 w 1014"/>
              <a:gd name="T1" fmla="*/ 2147483647 h 116"/>
              <a:gd name="T2" fmla="*/ 2147483647 w 1014"/>
              <a:gd name="T3" fmla="*/ 0 h 116"/>
              <a:gd name="T4" fmla="*/ 2147483647 w 1014"/>
              <a:gd name="T5" fmla="*/ 2147483647 h 116"/>
              <a:gd name="T6" fmla="*/ 0 60000 65536"/>
              <a:gd name="T7" fmla="*/ 0 60000 65536"/>
              <a:gd name="T8" fmla="*/ 0 60000 65536"/>
              <a:gd name="T9" fmla="*/ 0 w 1014"/>
              <a:gd name="T10" fmla="*/ 0 h 116"/>
              <a:gd name="T11" fmla="*/ 1014 w 1014"/>
              <a:gd name="T12" fmla="*/ 116 h 1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14" h="116">
                <a:moveTo>
                  <a:pt x="0" y="116"/>
                </a:moveTo>
                <a:cubicBezTo>
                  <a:pt x="172" y="58"/>
                  <a:pt x="344" y="0"/>
                  <a:pt x="513" y="0"/>
                </a:cubicBezTo>
                <a:cubicBezTo>
                  <a:pt x="682" y="0"/>
                  <a:pt x="848" y="58"/>
                  <a:pt x="1014" y="116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8" name="Text Box 19"/>
          <p:cNvSpPr txBox="1">
            <a:spLocks noChangeArrowheads="1"/>
          </p:cNvSpPr>
          <p:nvPr/>
        </p:nvSpPr>
        <p:spPr bwMode="auto">
          <a:xfrm>
            <a:off x="4760913" y="4140200"/>
            <a:ext cx="276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600">
                <a:latin typeface="Comic Sans MS" pitchFamily="66" charset="0"/>
              </a:rPr>
              <a:t>1</a:t>
            </a:r>
          </a:p>
        </p:txBody>
      </p:sp>
      <p:sp>
        <p:nvSpPr>
          <p:cNvPr id="18449" name="Text Box 20"/>
          <p:cNvSpPr txBox="1">
            <a:spLocks noChangeArrowheads="1"/>
          </p:cNvSpPr>
          <p:nvPr/>
        </p:nvSpPr>
        <p:spPr bwMode="auto">
          <a:xfrm>
            <a:off x="3608388" y="3810000"/>
            <a:ext cx="3079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600">
                <a:latin typeface="Comic Sans MS" pitchFamily="66" charset="0"/>
              </a:rPr>
              <a:t>0</a:t>
            </a:r>
          </a:p>
        </p:txBody>
      </p:sp>
      <p:sp>
        <p:nvSpPr>
          <p:cNvPr id="18450" name="Text Box 21"/>
          <p:cNvSpPr txBox="1">
            <a:spLocks noChangeArrowheads="1"/>
          </p:cNvSpPr>
          <p:nvPr/>
        </p:nvSpPr>
        <p:spPr bwMode="auto">
          <a:xfrm>
            <a:off x="4641850" y="4932363"/>
            <a:ext cx="276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600">
                <a:latin typeface="Comic Sans MS" pitchFamily="66" charset="0"/>
              </a:rPr>
              <a:t>1</a:t>
            </a:r>
          </a:p>
        </p:txBody>
      </p:sp>
      <p:sp>
        <p:nvSpPr>
          <p:cNvPr id="18451" name="Text Box 22"/>
          <p:cNvSpPr txBox="1">
            <a:spLocks noChangeArrowheads="1"/>
          </p:cNvSpPr>
          <p:nvPr/>
        </p:nvSpPr>
        <p:spPr bwMode="auto">
          <a:xfrm>
            <a:off x="6067425" y="3943350"/>
            <a:ext cx="3079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600">
                <a:latin typeface="Comic Sans MS" pitchFamily="66" charset="0"/>
              </a:rPr>
              <a:t>0</a:t>
            </a:r>
          </a:p>
        </p:txBody>
      </p:sp>
      <p:sp>
        <p:nvSpPr>
          <p:cNvPr id="18452" name="Line 23"/>
          <p:cNvSpPr>
            <a:spLocks noChangeShapeType="1"/>
          </p:cNvSpPr>
          <p:nvPr/>
        </p:nvSpPr>
        <p:spPr bwMode="auto">
          <a:xfrm flipV="1">
            <a:off x="4240213" y="5065713"/>
            <a:ext cx="192087" cy="377825"/>
          </a:xfrm>
          <a:prstGeom prst="line">
            <a:avLst/>
          </a:prstGeom>
          <a:noFill/>
          <a:ln w="19050">
            <a:solidFill>
              <a:srgbClr val="F3020A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3" name="Freeform 24"/>
          <p:cNvSpPr>
            <a:spLocks/>
          </p:cNvSpPr>
          <p:nvPr/>
        </p:nvSpPr>
        <p:spPr bwMode="auto">
          <a:xfrm>
            <a:off x="3449638" y="3941763"/>
            <a:ext cx="241300" cy="415925"/>
          </a:xfrm>
          <a:custGeom>
            <a:avLst/>
            <a:gdLst>
              <a:gd name="T0" fmla="*/ 2147483647 w 127"/>
              <a:gd name="T1" fmla="*/ 2147483647 h 238"/>
              <a:gd name="T2" fmla="*/ 2147483647 w 127"/>
              <a:gd name="T3" fmla="*/ 2147483647 h 238"/>
              <a:gd name="T4" fmla="*/ 2147483647 w 127"/>
              <a:gd name="T5" fmla="*/ 2147483647 h 238"/>
              <a:gd name="T6" fmla="*/ 2147483647 w 127"/>
              <a:gd name="T7" fmla="*/ 0 h 238"/>
              <a:gd name="T8" fmla="*/ 2147483647 w 127"/>
              <a:gd name="T9" fmla="*/ 2147483647 h 238"/>
              <a:gd name="T10" fmla="*/ 2147483647 w 127"/>
              <a:gd name="T11" fmla="*/ 2147483647 h 238"/>
              <a:gd name="T12" fmla="*/ 2147483647 w 127"/>
              <a:gd name="T13" fmla="*/ 2147483647 h 2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7"/>
              <a:gd name="T22" fmla="*/ 0 h 238"/>
              <a:gd name="T23" fmla="*/ 127 w 127"/>
              <a:gd name="T24" fmla="*/ 238 h 2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7" h="238">
                <a:moveTo>
                  <a:pt x="64" y="238"/>
                </a:moveTo>
                <a:cubicBezTo>
                  <a:pt x="40" y="216"/>
                  <a:pt x="17" y="194"/>
                  <a:pt x="9" y="165"/>
                </a:cubicBezTo>
                <a:cubicBezTo>
                  <a:pt x="0" y="135"/>
                  <a:pt x="3" y="88"/>
                  <a:pt x="15" y="61"/>
                </a:cubicBezTo>
                <a:cubicBezTo>
                  <a:pt x="26" y="33"/>
                  <a:pt x="58" y="0"/>
                  <a:pt x="76" y="0"/>
                </a:cubicBezTo>
                <a:cubicBezTo>
                  <a:pt x="93" y="0"/>
                  <a:pt x="110" y="38"/>
                  <a:pt x="119" y="61"/>
                </a:cubicBezTo>
                <a:cubicBezTo>
                  <a:pt x="127" y="83"/>
                  <a:pt x="127" y="107"/>
                  <a:pt x="125" y="134"/>
                </a:cubicBezTo>
                <a:cubicBezTo>
                  <a:pt x="122" y="160"/>
                  <a:pt x="111" y="190"/>
                  <a:pt x="101" y="22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4" name="Freeform 25"/>
          <p:cNvSpPr>
            <a:spLocks/>
          </p:cNvSpPr>
          <p:nvPr/>
        </p:nvSpPr>
        <p:spPr bwMode="auto">
          <a:xfrm>
            <a:off x="5870575" y="3900488"/>
            <a:ext cx="241300" cy="415925"/>
          </a:xfrm>
          <a:custGeom>
            <a:avLst/>
            <a:gdLst>
              <a:gd name="T0" fmla="*/ 2147483647 w 127"/>
              <a:gd name="T1" fmla="*/ 2147483647 h 238"/>
              <a:gd name="T2" fmla="*/ 2147483647 w 127"/>
              <a:gd name="T3" fmla="*/ 2147483647 h 238"/>
              <a:gd name="T4" fmla="*/ 2147483647 w 127"/>
              <a:gd name="T5" fmla="*/ 2147483647 h 238"/>
              <a:gd name="T6" fmla="*/ 2147483647 w 127"/>
              <a:gd name="T7" fmla="*/ 0 h 238"/>
              <a:gd name="T8" fmla="*/ 2147483647 w 127"/>
              <a:gd name="T9" fmla="*/ 2147483647 h 238"/>
              <a:gd name="T10" fmla="*/ 2147483647 w 127"/>
              <a:gd name="T11" fmla="*/ 2147483647 h 238"/>
              <a:gd name="T12" fmla="*/ 2147483647 w 127"/>
              <a:gd name="T13" fmla="*/ 2147483647 h 2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7"/>
              <a:gd name="T22" fmla="*/ 0 h 238"/>
              <a:gd name="T23" fmla="*/ 127 w 127"/>
              <a:gd name="T24" fmla="*/ 238 h 2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7" h="238">
                <a:moveTo>
                  <a:pt x="64" y="238"/>
                </a:moveTo>
                <a:cubicBezTo>
                  <a:pt x="40" y="216"/>
                  <a:pt x="17" y="194"/>
                  <a:pt x="9" y="165"/>
                </a:cubicBezTo>
                <a:cubicBezTo>
                  <a:pt x="0" y="135"/>
                  <a:pt x="3" y="88"/>
                  <a:pt x="15" y="61"/>
                </a:cubicBezTo>
                <a:cubicBezTo>
                  <a:pt x="26" y="33"/>
                  <a:pt x="58" y="0"/>
                  <a:pt x="76" y="0"/>
                </a:cubicBezTo>
                <a:cubicBezTo>
                  <a:pt x="93" y="0"/>
                  <a:pt x="110" y="38"/>
                  <a:pt x="119" y="61"/>
                </a:cubicBezTo>
                <a:cubicBezTo>
                  <a:pt x="127" y="83"/>
                  <a:pt x="127" y="107"/>
                  <a:pt x="125" y="134"/>
                </a:cubicBezTo>
                <a:cubicBezTo>
                  <a:pt x="122" y="160"/>
                  <a:pt x="111" y="190"/>
                  <a:pt x="101" y="22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5" name="Freeform 26"/>
          <p:cNvSpPr>
            <a:spLocks/>
          </p:cNvSpPr>
          <p:nvPr/>
        </p:nvSpPr>
        <p:spPr bwMode="auto">
          <a:xfrm>
            <a:off x="3103563" y="4503738"/>
            <a:ext cx="174625" cy="339725"/>
          </a:xfrm>
          <a:custGeom>
            <a:avLst/>
            <a:gdLst>
              <a:gd name="T0" fmla="*/ 0 w 110"/>
              <a:gd name="T1" fmla="*/ 0 h 214"/>
              <a:gd name="T2" fmla="*/ 0 w 110"/>
              <a:gd name="T3" fmla="*/ 2147483647 h 214"/>
              <a:gd name="T4" fmla="*/ 2147483647 w 110"/>
              <a:gd name="T5" fmla="*/ 2147483647 h 214"/>
              <a:gd name="T6" fmla="*/ 0 w 110"/>
              <a:gd name="T7" fmla="*/ 0 h 214"/>
              <a:gd name="T8" fmla="*/ 0 60000 65536"/>
              <a:gd name="T9" fmla="*/ 0 60000 65536"/>
              <a:gd name="T10" fmla="*/ 0 60000 65536"/>
              <a:gd name="T11" fmla="*/ 0 60000 65536"/>
              <a:gd name="T12" fmla="*/ 0 w 110"/>
              <a:gd name="T13" fmla="*/ 0 h 214"/>
              <a:gd name="T14" fmla="*/ 110 w 110"/>
              <a:gd name="T15" fmla="*/ 214 h 21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0" h="214">
                <a:moveTo>
                  <a:pt x="0" y="0"/>
                </a:moveTo>
                <a:cubicBezTo>
                  <a:pt x="0" y="71"/>
                  <a:pt x="0" y="142"/>
                  <a:pt x="0" y="214"/>
                </a:cubicBezTo>
                <a:lnTo>
                  <a:pt x="110" y="104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6" name="Text Box 27"/>
          <p:cNvSpPr txBox="1">
            <a:spLocks noChangeArrowheads="1"/>
          </p:cNvSpPr>
          <p:nvPr/>
        </p:nvSpPr>
        <p:spPr bwMode="auto">
          <a:xfrm>
            <a:off x="990600" y="5684838"/>
            <a:ext cx="19637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>
                <a:latin typeface="Calibri" panose="020F0502020204030204" pitchFamily="34" charset="0"/>
              </a:rPr>
              <a:t>“input funnel”</a:t>
            </a:r>
          </a:p>
        </p:txBody>
      </p:sp>
      <p:sp>
        <p:nvSpPr>
          <p:cNvPr id="18457" name="Text Box 28"/>
          <p:cNvSpPr txBox="1">
            <a:spLocks noChangeArrowheads="1"/>
          </p:cNvSpPr>
          <p:nvPr/>
        </p:nvSpPr>
        <p:spPr bwMode="auto">
          <a:xfrm>
            <a:off x="3314700" y="5776913"/>
            <a:ext cx="1979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>
                <a:latin typeface="Calibri" panose="020F0502020204030204" pitchFamily="34" charset="0"/>
              </a:rPr>
              <a:t>“where to go”</a:t>
            </a:r>
          </a:p>
        </p:txBody>
      </p:sp>
      <p:sp>
        <p:nvSpPr>
          <p:cNvPr id="18458" name="Text Box 29"/>
          <p:cNvSpPr txBox="1">
            <a:spLocks noChangeArrowheads="1"/>
          </p:cNvSpPr>
          <p:nvPr/>
        </p:nvSpPr>
        <p:spPr bwMode="auto">
          <a:xfrm>
            <a:off x="6062465" y="5790556"/>
            <a:ext cx="19450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>
                <a:latin typeface="Calibri" panose="020F0502020204030204" pitchFamily="34" charset="0"/>
              </a:rPr>
              <a:t>double circled</a:t>
            </a:r>
          </a:p>
        </p:txBody>
      </p:sp>
      <p:sp>
        <p:nvSpPr>
          <p:cNvPr id="1058" name="Text Box 30"/>
          <p:cNvSpPr txBox="1">
            <a:spLocks noChangeArrowheads="1"/>
          </p:cNvSpPr>
          <p:nvPr/>
        </p:nvSpPr>
        <p:spPr bwMode="auto">
          <a:xfrm>
            <a:off x="5561227" y="2311137"/>
            <a:ext cx="2133602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r>
              <a:rPr lang="en-US" dirty="0" smtClean="0">
                <a:latin typeface="Cambria" panose="02040503050406030204" pitchFamily="18" charset="0"/>
              </a:rPr>
              <a:t>This input's output:</a:t>
            </a:r>
          </a:p>
        </p:txBody>
      </p:sp>
      <p:sp>
        <p:nvSpPr>
          <p:cNvPr id="18460" name="Text Box 32"/>
          <p:cNvSpPr txBox="1">
            <a:spLocks noChangeArrowheads="1"/>
          </p:cNvSpPr>
          <p:nvPr/>
        </p:nvSpPr>
        <p:spPr bwMode="auto">
          <a:xfrm>
            <a:off x="3493654" y="6107698"/>
            <a:ext cx="163916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600">
                <a:latin typeface="Calibri" panose="020F0502020204030204" pitchFamily="34" charset="0"/>
              </a:rPr>
              <a:t>labeled by input !</a:t>
            </a:r>
          </a:p>
        </p:txBody>
      </p:sp>
      <p:sp>
        <p:nvSpPr>
          <p:cNvPr id="1060" name="Text Box 31"/>
          <p:cNvSpPr txBox="1">
            <a:spLocks noChangeArrowheads="1"/>
          </p:cNvSpPr>
          <p:nvPr/>
        </p:nvSpPr>
        <p:spPr bwMode="auto">
          <a:xfrm>
            <a:off x="1179513" y="1752600"/>
            <a:ext cx="2260600" cy="457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r>
              <a:rPr lang="en-US" dirty="0" smtClean="0">
                <a:latin typeface="Cambria" panose="02040503050406030204" pitchFamily="18" charset="0"/>
              </a:rPr>
              <a:t>Example input</a:t>
            </a:r>
          </a:p>
        </p:txBody>
      </p:sp>
      <p:sp>
        <p:nvSpPr>
          <p:cNvPr id="18462" name="Text Box 33"/>
          <p:cNvSpPr txBox="1">
            <a:spLocks noChangeArrowheads="1"/>
          </p:cNvSpPr>
          <p:nvPr/>
        </p:nvSpPr>
        <p:spPr bwMode="auto">
          <a:xfrm>
            <a:off x="2235200" y="2286000"/>
            <a:ext cx="33528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4200" b="1">
                <a:latin typeface="Courier New" pitchFamily="49" charset="0"/>
              </a:rPr>
              <a:t>100101</a:t>
            </a:r>
          </a:p>
        </p:txBody>
      </p:sp>
      <p:sp>
        <p:nvSpPr>
          <p:cNvPr id="18463" name="Text Box 34"/>
          <p:cNvSpPr txBox="1">
            <a:spLocks noChangeArrowheads="1"/>
          </p:cNvSpPr>
          <p:nvPr/>
        </p:nvSpPr>
        <p:spPr bwMode="auto">
          <a:xfrm>
            <a:off x="533400" y="2476500"/>
            <a:ext cx="15621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600" dirty="0">
                <a:latin typeface="Sand" charset="0"/>
              </a:rPr>
              <a:t>input sequence</a:t>
            </a:r>
          </a:p>
        </p:txBody>
      </p:sp>
      <p:cxnSp>
        <p:nvCxnSpPr>
          <p:cNvPr id="18464" name="Straight Arrow Connector 49"/>
          <p:cNvCxnSpPr>
            <a:cxnSpLocks noChangeShapeType="1"/>
          </p:cNvCxnSpPr>
          <p:nvPr/>
        </p:nvCxnSpPr>
        <p:spPr bwMode="auto">
          <a:xfrm>
            <a:off x="2590800" y="3008313"/>
            <a:ext cx="1493838" cy="158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465" name="Rectangle 50"/>
          <p:cNvSpPr>
            <a:spLocks noChangeArrowheads="1"/>
          </p:cNvSpPr>
          <p:nvPr/>
        </p:nvSpPr>
        <p:spPr bwMode="auto">
          <a:xfrm>
            <a:off x="788988" y="2774950"/>
            <a:ext cx="105251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000">
                <a:latin typeface="Calibri" pitchFamily="34" charset="0"/>
              </a:rPr>
              <a:t>read left-to-right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30" name="Ink 4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67438" y="4835525"/>
              <a:ext cx="4762" cy="7938"/>
            </p14:xfrm>
          </p:contentPart>
        </mc:Choice>
        <mc:Fallback xmlns="">
          <p:pic>
            <p:nvPicPr>
              <p:cNvPr id="1030" name="Ink 4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61656" y="4830113"/>
                <a:ext cx="18708" cy="2201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Down Arrow 2"/>
          <p:cNvSpPr/>
          <p:nvPr/>
        </p:nvSpPr>
        <p:spPr bwMode="auto">
          <a:xfrm rot="1169838">
            <a:off x="7482807" y="2748478"/>
            <a:ext cx="424043" cy="609600"/>
          </a:xfrm>
          <a:prstGeom prst="downArrow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37" name="Text Box 34"/>
          <p:cNvSpPr txBox="1">
            <a:spLocks noChangeArrowheads="1"/>
          </p:cNvSpPr>
          <p:nvPr/>
        </p:nvSpPr>
        <p:spPr bwMode="auto">
          <a:xfrm>
            <a:off x="178175" y="3124200"/>
            <a:ext cx="3100013" cy="338554"/>
          </a:xfrm>
          <a:prstGeom prst="rect">
            <a:avLst/>
          </a:prstGeom>
          <a:solidFill>
            <a:srgbClr val="FFE6CD"/>
          </a:solidFill>
          <a:ln>
            <a:noFill/>
          </a:ln>
          <a:extLst/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another accepted </a:t>
            </a:r>
            <a:r>
              <a:rPr lang="en-US" altLang="en-US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str</a:t>
            </a:r>
            <a:r>
              <a:rPr lang="en-US" alt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endParaRPr lang="en-US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Text Box 34"/>
          <p:cNvSpPr txBox="1">
            <a:spLocks noChangeArrowheads="1"/>
          </p:cNvSpPr>
          <p:nvPr/>
        </p:nvSpPr>
        <p:spPr bwMode="auto">
          <a:xfrm>
            <a:off x="178824" y="3579604"/>
            <a:ext cx="3099364" cy="338554"/>
          </a:xfrm>
          <a:prstGeom prst="rect">
            <a:avLst/>
          </a:prstGeom>
          <a:solidFill>
            <a:srgbClr val="FFCCCC"/>
          </a:solidFill>
          <a:ln>
            <a:noFill/>
          </a:ln>
          <a:extLst/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rejected example </a:t>
            </a:r>
            <a:r>
              <a:rPr lang="en-US" altLang="en-US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str</a:t>
            </a:r>
            <a:r>
              <a:rPr lang="en-US" alt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US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80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280452" y="1219200"/>
            <a:ext cx="8406348" cy="12192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9458" name="Text Box 5"/>
          <p:cNvSpPr txBox="1">
            <a:spLocks noChangeArrowheads="1"/>
          </p:cNvSpPr>
          <p:nvPr/>
        </p:nvSpPr>
        <p:spPr bwMode="auto">
          <a:xfrm>
            <a:off x="706438" y="293688"/>
            <a:ext cx="77819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4000" dirty="0">
                <a:latin typeface="Cambria" panose="02040503050406030204" pitchFamily="18" charset="0"/>
              </a:rPr>
              <a:t>FSM:   </a:t>
            </a:r>
            <a:r>
              <a:rPr lang="en-US" altLang="en-US" sz="4000" i="1" dirty="0">
                <a:latin typeface="Cambria" panose="02040503050406030204" pitchFamily="18" charset="0"/>
              </a:rPr>
              <a:t>Finite state machine</a:t>
            </a:r>
            <a:endParaRPr lang="en-US" altLang="en-US" sz="4000" dirty="0">
              <a:latin typeface="Cambria" panose="02040503050406030204" pitchFamily="18" charset="0"/>
            </a:endParaRPr>
          </a:p>
        </p:txBody>
      </p:sp>
      <p:sp>
        <p:nvSpPr>
          <p:cNvPr id="19459" name="Oval 7"/>
          <p:cNvSpPr>
            <a:spLocks noChangeArrowheads="1"/>
          </p:cNvSpPr>
          <p:nvPr/>
        </p:nvSpPr>
        <p:spPr bwMode="auto">
          <a:xfrm>
            <a:off x="1187450" y="4097337"/>
            <a:ext cx="1566863" cy="156527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9460" name="Text Box 8"/>
          <p:cNvSpPr txBox="1">
            <a:spLocks noChangeArrowheads="1"/>
          </p:cNvSpPr>
          <p:nvPr/>
        </p:nvSpPr>
        <p:spPr bwMode="auto">
          <a:xfrm>
            <a:off x="1425575" y="4622800"/>
            <a:ext cx="1073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b="1">
                <a:latin typeface="Times" pitchFamily="-106" charset="0"/>
              </a:rPr>
              <a:t>State 0</a:t>
            </a:r>
          </a:p>
        </p:txBody>
      </p:sp>
      <p:sp>
        <p:nvSpPr>
          <p:cNvPr id="19461" name="Freeform 17"/>
          <p:cNvSpPr>
            <a:spLocks/>
          </p:cNvSpPr>
          <p:nvPr/>
        </p:nvSpPr>
        <p:spPr bwMode="auto">
          <a:xfrm>
            <a:off x="2820988" y="5087937"/>
            <a:ext cx="2819400" cy="457200"/>
          </a:xfrm>
          <a:custGeom>
            <a:avLst/>
            <a:gdLst>
              <a:gd name="T0" fmla="*/ 0 w 1014"/>
              <a:gd name="T1" fmla="*/ 0 h 102"/>
              <a:gd name="T2" fmla="*/ 2147483647 w 1014"/>
              <a:gd name="T3" fmla="*/ 2147483647 h 102"/>
              <a:gd name="T4" fmla="*/ 2147483647 w 1014"/>
              <a:gd name="T5" fmla="*/ 2147483647 h 102"/>
              <a:gd name="T6" fmla="*/ 0 60000 65536"/>
              <a:gd name="T7" fmla="*/ 0 60000 65536"/>
              <a:gd name="T8" fmla="*/ 0 60000 65536"/>
              <a:gd name="T9" fmla="*/ 0 w 1014"/>
              <a:gd name="T10" fmla="*/ 0 h 102"/>
              <a:gd name="T11" fmla="*/ 1014 w 1014"/>
              <a:gd name="T12" fmla="*/ 102 h 10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14" h="102">
                <a:moveTo>
                  <a:pt x="0" y="0"/>
                </a:moveTo>
                <a:cubicBezTo>
                  <a:pt x="172" y="47"/>
                  <a:pt x="344" y="94"/>
                  <a:pt x="513" y="98"/>
                </a:cubicBezTo>
                <a:cubicBezTo>
                  <a:pt x="682" y="102"/>
                  <a:pt x="848" y="63"/>
                  <a:pt x="1014" y="24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2" name="Freeform 18"/>
          <p:cNvSpPr>
            <a:spLocks/>
          </p:cNvSpPr>
          <p:nvPr/>
        </p:nvSpPr>
        <p:spPr bwMode="auto">
          <a:xfrm>
            <a:off x="2787650" y="4097337"/>
            <a:ext cx="2743200" cy="457200"/>
          </a:xfrm>
          <a:custGeom>
            <a:avLst/>
            <a:gdLst>
              <a:gd name="T0" fmla="*/ 0 w 1014"/>
              <a:gd name="T1" fmla="*/ 2147483647 h 116"/>
              <a:gd name="T2" fmla="*/ 2147483647 w 1014"/>
              <a:gd name="T3" fmla="*/ 0 h 116"/>
              <a:gd name="T4" fmla="*/ 2147483647 w 1014"/>
              <a:gd name="T5" fmla="*/ 2147483647 h 116"/>
              <a:gd name="T6" fmla="*/ 0 60000 65536"/>
              <a:gd name="T7" fmla="*/ 0 60000 65536"/>
              <a:gd name="T8" fmla="*/ 0 60000 65536"/>
              <a:gd name="T9" fmla="*/ 0 w 1014"/>
              <a:gd name="T10" fmla="*/ 0 h 116"/>
              <a:gd name="T11" fmla="*/ 1014 w 1014"/>
              <a:gd name="T12" fmla="*/ 116 h 1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14" h="116">
                <a:moveTo>
                  <a:pt x="0" y="116"/>
                </a:moveTo>
                <a:cubicBezTo>
                  <a:pt x="172" y="58"/>
                  <a:pt x="344" y="0"/>
                  <a:pt x="513" y="0"/>
                </a:cubicBezTo>
                <a:cubicBezTo>
                  <a:pt x="682" y="0"/>
                  <a:pt x="848" y="58"/>
                  <a:pt x="1014" y="116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3" name="Text Box 20"/>
          <p:cNvSpPr txBox="1">
            <a:spLocks noChangeArrowheads="1"/>
          </p:cNvSpPr>
          <p:nvPr/>
        </p:nvSpPr>
        <p:spPr bwMode="auto">
          <a:xfrm>
            <a:off x="1993900" y="2998787"/>
            <a:ext cx="15827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600">
                <a:latin typeface="Comic Sans MS" pitchFamily="66" charset="0"/>
              </a:rPr>
              <a:t>transition on 0</a:t>
            </a:r>
          </a:p>
        </p:txBody>
      </p:sp>
      <p:sp>
        <p:nvSpPr>
          <p:cNvPr id="19464" name="Freeform 24"/>
          <p:cNvSpPr>
            <a:spLocks/>
          </p:cNvSpPr>
          <p:nvPr/>
        </p:nvSpPr>
        <p:spPr bwMode="auto">
          <a:xfrm>
            <a:off x="1412875" y="3217862"/>
            <a:ext cx="806450" cy="892175"/>
          </a:xfrm>
          <a:custGeom>
            <a:avLst/>
            <a:gdLst>
              <a:gd name="T0" fmla="*/ 2147483647 w 127"/>
              <a:gd name="T1" fmla="*/ 2147483647 h 238"/>
              <a:gd name="T2" fmla="*/ 2147483647 w 127"/>
              <a:gd name="T3" fmla="*/ 2147483647 h 238"/>
              <a:gd name="T4" fmla="*/ 2147483647 w 127"/>
              <a:gd name="T5" fmla="*/ 2147483647 h 238"/>
              <a:gd name="T6" fmla="*/ 2147483647 w 127"/>
              <a:gd name="T7" fmla="*/ 0 h 238"/>
              <a:gd name="T8" fmla="*/ 2147483647 w 127"/>
              <a:gd name="T9" fmla="*/ 2147483647 h 238"/>
              <a:gd name="T10" fmla="*/ 2147483647 w 127"/>
              <a:gd name="T11" fmla="*/ 2147483647 h 238"/>
              <a:gd name="T12" fmla="*/ 2147483647 w 127"/>
              <a:gd name="T13" fmla="*/ 2147483647 h 2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7"/>
              <a:gd name="T22" fmla="*/ 0 h 238"/>
              <a:gd name="T23" fmla="*/ 127 w 127"/>
              <a:gd name="T24" fmla="*/ 238 h 2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7" h="238">
                <a:moveTo>
                  <a:pt x="64" y="238"/>
                </a:moveTo>
                <a:cubicBezTo>
                  <a:pt x="40" y="216"/>
                  <a:pt x="17" y="194"/>
                  <a:pt x="9" y="165"/>
                </a:cubicBezTo>
                <a:cubicBezTo>
                  <a:pt x="0" y="135"/>
                  <a:pt x="3" y="88"/>
                  <a:pt x="15" y="61"/>
                </a:cubicBezTo>
                <a:cubicBezTo>
                  <a:pt x="26" y="33"/>
                  <a:pt x="58" y="0"/>
                  <a:pt x="76" y="0"/>
                </a:cubicBezTo>
                <a:cubicBezTo>
                  <a:pt x="93" y="0"/>
                  <a:pt x="110" y="38"/>
                  <a:pt x="119" y="61"/>
                </a:cubicBezTo>
                <a:cubicBezTo>
                  <a:pt x="127" y="83"/>
                  <a:pt x="127" y="107"/>
                  <a:pt x="125" y="134"/>
                </a:cubicBezTo>
                <a:cubicBezTo>
                  <a:pt x="122" y="160"/>
                  <a:pt x="111" y="190"/>
                  <a:pt x="101" y="22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5" name="Freeform 26"/>
          <p:cNvSpPr>
            <a:spLocks/>
          </p:cNvSpPr>
          <p:nvPr/>
        </p:nvSpPr>
        <p:spPr bwMode="auto">
          <a:xfrm>
            <a:off x="990600" y="4706937"/>
            <a:ext cx="174625" cy="339725"/>
          </a:xfrm>
          <a:custGeom>
            <a:avLst/>
            <a:gdLst>
              <a:gd name="T0" fmla="*/ 0 w 110"/>
              <a:gd name="T1" fmla="*/ 0 h 214"/>
              <a:gd name="T2" fmla="*/ 0 w 110"/>
              <a:gd name="T3" fmla="*/ 2147483647 h 214"/>
              <a:gd name="T4" fmla="*/ 2147483647 w 110"/>
              <a:gd name="T5" fmla="*/ 2147483647 h 214"/>
              <a:gd name="T6" fmla="*/ 0 w 110"/>
              <a:gd name="T7" fmla="*/ 0 h 214"/>
              <a:gd name="T8" fmla="*/ 0 60000 65536"/>
              <a:gd name="T9" fmla="*/ 0 60000 65536"/>
              <a:gd name="T10" fmla="*/ 0 60000 65536"/>
              <a:gd name="T11" fmla="*/ 0 60000 65536"/>
              <a:gd name="T12" fmla="*/ 0 w 110"/>
              <a:gd name="T13" fmla="*/ 0 h 214"/>
              <a:gd name="T14" fmla="*/ 110 w 110"/>
              <a:gd name="T15" fmla="*/ 214 h 21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0" h="214">
                <a:moveTo>
                  <a:pt x="0" y="0"/>
                </a:moveTo>
                <a:cubicBezTo>
                  <a:pt x="0" y="71"/>
                  <a:pt x="0" y="142"/>
                  <a:pt x="0" y="214"/>
                </a:cubicBezTo>
                <a:lnTo>
                  <a:pt x="110" y="104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9468" name="Group 35"/>
          <p:cNvGrpSpPr>
            <a:grpSpLocks/>
          </p:cNvGrpSpPr>
          <p:nvPr/>
        </p:nvGrpSpPr>
        <p:grpSpPr bwMode="auto">
          <a:xfrm>
            <a:off x="8494669" y="6207398"/>
            <a:ext cx="479425" cy="522288"/>
            <a:chOff x="2928" y="1051"/>
            <a:chExt cx="840" cy="957"/>
          </a:xfrm>
        </p:grpSpPr>
        <p:sp>
          <p:nvSpPr>
            <p:cNvPr id="19481" name="Freeform 36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40 w 1048"/>
                <a:gd name="T1" fmla="*/ 21 h 250"/>
                <a:gd name="T2" fmla="*/ 70 w 1048"/>
                <a:gd name="T3" fmla="*/ 83 h 250"/>
                <a:gd name="T4" fmla="*/ 73 w 1048"/>
                <a:gd name="T5" fmla="*/ 111 h 250"/>
                <a:gd name="T6" fmla="*/ 76 w 1048"/>
                <a:gd name="T7" fmla="*/ 128 h 250"/>
                <a:gd name="T8" fmla="*/ 80 w 1048"/>
                <a:gd name="T9" fmla="*/ 169 h 250"/>
                <a:gd name="T10" fmla="*/ 56 w 1048"/>
                <a:gd name="T11" fmla="*/ 238 h 250"/>
                <a:gd name="T12" fmla="*/ 6 w 1048"/>
                <a:gd name="T13" fmla="*/ 218 h 250"/>
                <a:gd name="T14" fmla="*/ 0 w 1048"/>
                <a:gd name="T15" fmla="*/ 197 h 250"/>
                <a:gd name="T16" fmla="*/ 2 w 1048"/>
                <a:gd name="T17" fmla="*/ 163 h 250"/>
                <a:gd name="T18" fmla="*/ 7 w 1048"/>
                <a:gd name="T19" fmla="*/ 125 h 250"/>
                <a:gd name="T20" fmla="*/ 15 w 1048"/>
                <a:gd name="T21" fmla="*/ 76 h 250"/>
                <a:gd name="T22" fmla="*/ 22 w 1048"/>
                <a:gd name="T23" fmla="*/ 55 h 250"/>
                <a:gd name="T24" fmla="*/ 25 w 1048"/>
                <a:gd name="T25" fmla="*/ 28 h 250"/>
                <a:gd name="T26" fmla="*/ 29 w 1048"/>
                <a:gd name="T27" fmla="*/ 14 h 250"/>
                <a:gd name="T28" fmla="*/ 38 w 1048"/>
                <a:gd name="T29" fmla="*/ 28 h 250"/>
                <a:gd name="T30" fmla="*/ 40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2" name="Oval 37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9483" name="Oval 38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9484" name="Oval 39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9485" name="Oval 40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9486" name="Oval 41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9487" name="Oval 42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9488" name="Oval 43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9489" name="AutoShape 44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9490" name="Freeform 45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91" name="Freeform 46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92" name="Freeform 47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93" name="Freeform 48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469" name="Text Box 49"/>
          <p:cNvSpPr txBox="1">
            <a:spLocks noChangeArrowheads="1"/>
          </p:cNvSpPr>
          <p:nvPr/>
        </p:nvSpPr>
        <p:spPr bwMode="auto">
          <a:xfrm>
            <a:off x="5703887" y="6112102"/>
            <a:ext cx="28305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sz="1200" dirty="0">
                <a:solidFill>
                  <a:srgbClr val="0900FF"/>
                </a:solidFill>
                <a:latin typeface="Cambria" panose="02040503050406030204" pitchFamily="18" charset="0"/>
              </a:rPr>
              <a:t>What does each state MEAN ? </a:t>
            </a:r>
          </a:p>
        </p:txBody>
      </p:sp>
      <p:sp>
        <p:nvSpPr>
          <p:cNvPr id="19470" name="Oval 50"/>
          <p:cNvSpPr>
            <a:spLocks noChangeArrowheads="1"/>
          </p:cNvSpPr>
          <p:nvPr/>
        </p:nvSpPr>
        <p:spPr bwMode="auto">
          <a:xfrm>
            <a:off x="5607050" y="4021137"/>
            <a:ext cx="1566863" cy="156527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9471" name="Text Box 51"/>
          <p:cNvSpPr txBox="1">
            <a:spLocks noChangeArrowheads="1"/>
          </p:cNvSpPr>
          <p:nvPr/>
        </p:nvSpPr>
        <p:spPr bwMode="auto">
          <a:xfrm>
            <a:off x="5846763" y="4543425"/>
            <a:ext cx="1073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b="1">
                <a:latin typeface="Times" pitchFamily="-106" charset="0"/>
              </a:rPr>
              <a:t>State 1</a:t>
            </a:r>
          </a:p>
        </p:txBody>
      </p:sp>
      <p:sp>
        <p:nvSpPr>
          <p:cNvPr id="19472" name="Text Box 52"/>
          <p:cNvSpPr txBox="1">
            <a:spLocks noChangeArrowheads="1"/>
          </p:cNvSpPr>
          <p:nvPr/>
        </p:nvSpPr>
        <p:spPr bwMode="auto">
          <a:xfrm>
            <a:off x="5562600" y="6360427"/>
            <a:ext cx="28305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sz="1200" dirty="0">
                <a:solidFill>
                  <a:srgbClr val="0900FF"/>
                </a:solidFill>
                <a:latin typeface="Cambria" panose="02040503050406030204" pitchFamily="18" charset="0"/>
              </a:rPr>
              <a:t>What does this FSM do overall?</a:t>
            </a:r>
          </a:p>
        </p:txBody>
      </p:sp>
      <p:sp>
        <p:nvSpPr>
          <p:cNvPr id="19473" name="Text Box 55"/>
          <p:cNvSpPr txBox="1">
            <a:spLocks noChangeArrowheads="1"/>
          </p:cNvSpPr>
          <p:nvPr/>
        </p:nvSpPr>
        <p:spPr bwMode="auto">
          <a:xfrm>
            <a:off x="6518275" y="2919412"/>
            <a:ext cx="15811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600">
                <a:latin typeface="Comic Sans MS" pitchFamily="66" charset="0"/>
              </a:rPr>
              <a:t>transition on 0</a:t>
            </a:r>
          </a:p>
        </p:txBody>
      </p:sp>
      <p:sp>
        <p:nvSpPr>
          <p:cNvPr id="19474" name="Freeform 56"/>
          <p:cNvSpPr>
            <a:spLocks/>
          </p:cNvSpPr>
          <p:nvPr/>
        </p:nvSpPr>
        <p:spPr bwMode="auto">
          <a:xfrm>
            <a:off x="5927725" y="3121025"/>
            <a:ext cx="806450" cy="892175"/>
          </a:xfrm>
          <a:custGeom>
            <a:avLst/>
            <a:gdLst>
              <a:gd name="T0" fmla="*/ 2147483647 w 127"/>
              <a:gd name="T1" fmla="*/ 2147483647 h 238"/>
              <a:gd name="T2" fmla="*/ 2147483647 w 127"/>
              <a:gd name="T3" fmla="*/ 2147483647 h 238"/>
              <a:gd name="T4" fmla="*/ 2147483647 w 127"/>
              <a:gd name="T5" fmla="*/ 2147483647 h 238"/>
              <a:gd name="T6" fmla="*/ 2147483647 w 127"/>
              <a:gd name="T7" fmla="*/ 0 h 238"/>
              <a:gd name="T8" fmla="*/ 2147483647 w 127"/>
              <a:gd name="T9" fmla="*/ 2147483647 h 238"/>
              <a:gd name="T10" fmla="*/ 2147483647 w 127"/>
              <a:gd name="T11" fmla="*/ 2147483647 h 238"/>
              <a:gd name="T12" fmla="*/ 2147483647 w 127"/>
              <a:gd name="T13" fmla="*/ 2147483647 h 2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7"/>
              <a:gd name="T22" fmla="*/ 0 h 238"/>
              <a:gd name="T23" fmla="*/ 127 w 127"/>
              <a:gd name="T24" fmla="*/ 238 h 2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7" h="238">
                <a:moveTo>
                  <a:pt x="64" y="238"/>
                </a:moveTo>
                <a:cubicBezTo>
                  <a:pt x="40" y="216"/>
                  <a:pt x="17" y="194"/>
                  <a:pt x="9" y="165"/>
                </a:cubicBezTo>
                <a:cubicBezTo>
                  <a:pt x="0" y="135"/>
                  <a:pt x="3" y="88"/>
                  <a:pt x="15" y="61"/>
                </a:cubicBezTo>
                <a:cubicBezTo>
                  <a:pt x="26" y="33"/>
                  <a:pt x="58" y="0"/>
                  <a:pt x="76" y="0"/>
                </a:cubicBezTo>
                <a:cubicBezTo>
                  <a:pt x="93" y="0"/>
                  <a:pt x="110" y="38"/>
                  <a:pt x="119" y="61"/>
                </a:cubicBezTo>
                <a:cubicBezTo>
                  <a:pt x="127" y="83"/>
                  <a:pt x="127" y="107"/>
                  <a:pt x="125" y="134"/>
                </a:cubicBezTo>
                <a:cubicBezTo>
                  <a:pt x="122" y="160"/>
                  <a:pt x="111" y="190"/>
                  <a:pt x="101" y="22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75" name="Text Box 57"/>
          <p:cNvSpPr txBox="1">
            <a:spLocks noChangeArrowheads="1"/>
          </p:cNvSpPr>
          <p:nvPr/>
        </p:nvSpPr>
        <p:spPr bwMode="auto">
          <a:xfrm>
            <a:off x="3429000" y="5527675"/>
            <a:ext cx="15509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600">
                <a:latin typeface="Comic Sans MS" pitchFamily="66" charset="0"/>
              </a:rPr>
              <a:t>transition on 1</a:t>
            </a:r>
          </a:p>
        </p:txBody>
      </p:sp>
      <p:sp>
        <p:nvSpPr>
          <p:cNvPr id="19476" name="Text Box 58"/>
          <p:cNvSpPr txBox="1">
            <a:spLocks noChangeArrowheads="1"/>
          </p:cNvSpPr>
          <p:nvPr/>
        </p:nvSpPr>
        <p:spPr bwMode="auto">
          <a:xfrm>
            <a:off x="3429000" y="3738562"/>
            <a:ext cx="15509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600">
                <a:latin typeface="Comic Sans MS" pitchFamily="66" charset="0"/>
              </a:rPr>
              <a:t>transition on 1</a:t>
            </a:r>
          </a:p>
        </p:txBody>
      </p:sp>
      <p:sp>
        <p:nvSpPr>
          <p:cNvPr id="19477" name="Oval 59"/>
          <p:cNvSpPr>
            <a:spLocks noChangeArrowheads="1"/>
          </p:cNvSpPr>
          <p:nvPr/>
        </p:nvSpPr>
        <p:spPr bwMode="auto">
          <a:xfrm>
            <a:off x="5691188" y="4103687"/>
            <a:ext cx="1390650" cy="1389063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8" name="Text Box 33"/>
          <p:cNvSpPr txBox="1">
            <a:spLocks noChangeArrowheads="1"/>
          </p:cNvSpPr>
          <p:nvPr/>
        </p:nvSpPr>
        <p:spPr bwMode="auto">
          <a:xfrm>
            <a:off x="2200118" y="1464937"/>
            <a:ext cx="335280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4200" b="1">
                <a:latin typeface="Courier New" pitchFamily="49" charset="0"/>
              </a:rPr>
              <a:t>0010111</a:t>
            </a:r>
          </a:p>
        </p:txBody>
      </p:sp>
      <p:sp>
        <p:nvSpPr>
          <p:cNvPr id="39" name="Text Box 34"/>
          <p:cNvSpPr txBox="1">
            <a:spLocks noChangeArrowheads="1"/>
          </p:cNvSpPr>
          <p:nvPr/>
        </p:nvSpPr>
        <p:spPr bwMode="auto">
          <a:xfrm>
            <a:off x="409418" y="1460157"/>
            <a:ext cx="15128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600" dirty="0">
                <a:latin typeface="Sand" charset="0"/>
              </a:rPr>
              <a:t>another input sequence</a:t>
            </a:r>
          </a:p>
        </p:txBody>
      </p:sp>
      <p:cxnSp>
        <p:nvCxnSpPr>
          <p:cNvPr id="40" name="Straight Arrow Connector 39"/>
          <p:cNvCxnSpPr>
            <a:cxnSpLocks noChangeShapeType="1"/>
          </p:cNvCxnSpPr>
          <p:nvPr/>
        </p:nvCxnSpPr>
        <p:spPr bwMode="auto">
          <a:xfrm>
            <a:off x="2458880" y="2104699"/>
            <a:ext cx="1493838" cy="158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576105" y="1945932"/>
            <a:ext cx="11636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000">
                <a:latin typeface="Calibri" pitchFamily="34" charset="0"/>
              </a:rPr>
              <a:t>always left-to-right</a:t>
            </a:r>
          </a:p>
        </p:txBody>
      </p:sp>
      <p:sp>
        <p:nvSpPr>
          <p:cNvPr id="42" name="Text Box 34"/>
          <p:cNvSpPr txBox="1">
            <a:spLocks noChangeArrowheads="1"/>
          </p:cNvSpPr>
          <p:nvPr/>
        </p:nvSpPr>
        <p:spPr bwMode="auto">
          <a:xfrm>
            <a:off x="5452906" y="1499576"/>
            <a:ext cx="128126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600" dirty="0" smtClean="0">
                <a:latin typeface="Sand" charset="0"/>
              </a:rPr>
              <a:t>output for this input</a:t>
            </a:r>
            <a:endParaRPr lang="en-US" altLang="en-US" sz="1600" dirty="0">
              <a:latin typeface="Sand" charset="0"/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6808572" y="1586330"/>
            <a:ext cx="1568450" cy="44635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3" name="Rounded Rectangle 2"/>
          <p:cNvSpPr/>
          <p:nvPr/>
        </p:nvSpPr>
        <p:spPr bwMode="auto">
          <a:xfrm>
            <a:off x="7316402" y="3804266"/>
            <a:ext cx="1582694" cy="19812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3" name="Rounded Rectangle 42"/>
          <p:cNvSpPr/>
          <p:nvPr/>
        </p:nvSpPr>
        <p:spPr bwMode="auto">
          <a:xfrm>
            <a:off x="1093359" y="5785466"/>
            <a:ext cx="1660954" cy="90100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0089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5344855" y="503500"/>
            <a:ext cx="3505200" cy="830262"/>
          </a:xfrm>
          <a:prstGeom prst="roundRect">
            <a:avLst/>
          </a:prstGeom>
          <a:solidFill>
            <a:srgbClr val="CCE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0482" name="Text Box 5"/>
          <p:cNvSpPr txBox="1">
            <a:spLocks noChangeArrowheads="1"/>
          </p:cNvSpPr>
          <p:nvPr/>
        </p:nvSpPr>
        <p:spPr bwMode="auto">
          <a:xfrm>
            <a:off x="2660250" y="426824"/>
            <a:ext cx="256673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5400" dirty="0">
                <a:latin typeface="Cambria" pitchFamily="18" charset="0"/>
              </a:rPr>
              <a:t>JFLAP !</a:t>
            </a:r>
          </a:p>
        </p:txBody>
      </p:sp>
      <p:pic>
        <p:nvPicPr>
          <p:cNvPr id="2539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2209800"/>
            <a:ext cx="7954963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5334000" y="473358"/>
            <a:ext cx="35052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>
                <a:latin typeface="Cambria" pitchFamily="18" charset="0"/>
              </a:rPr>
              <a:t>graphical state-machine builder for </a:t>
            </a:r>
            <a:r>
              <a:rPr lang="en-US" altLang="en-US" dirty="0" smtClean="0">
                <a:latin typeface="Cambria" pitchFamily="18" charset="0"/>
              </a:rPr>
              <a:t>hw13</a:t>
            </a:r>
            <a:endParaRPr lang="en-US" altLang="en-US" dirty="0">
              <a:latin typeface="Cambria" pitchFamily="18" charset="0"/>
            </a:endParaRPr>
          </a:p>
        </p:txBody>
      </p:sp>
      <p:pic>
        <p:nvPicPr>
          <p:cNvPr id="253955" name="Picture 3"/>
          <p:cNvPicPr>
            <a:picLocks noChangeAspect="1" noChangeArrowheads="1"/>
          </p:cNvPicPr>
          <p:nvPr/>
        </p:nvPicPr>
        <p:blipFill rotWithShape="1">
          <a:blip r:embed="rId4"/>
          <a:srcRect l="31380" t="20316" r="12959" b="29274"/>
          <a:stretch/>
        </p:blipFill>
        <p:spPr bwMode="auto">
          <a:xfrm>
            <a:off x="152400" y="277813"/>
            <a:ext cx="2362200" cy="1406071"/>
          </a:xfrm>
          <a:prstGeom prst="rect">
            <a:avLst/>
          </a:prstGeom>
          <a:noFill/>
          <a:ln w="9525" cap="flat" cmpd="sng">
            <a:solidFill>
              <a:schemeClr val="bg1">
                <a:lumMod val="75000"/>
              </a:schemeClr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" name="Down Arrow 2"/>
          <p:cNvSpPr/>
          <p:nvPr/>
        </p:nvSpPr>
        <p:spPr bwMode="auto">
          <a:xfrm rot="20073359">
            <a:off x="2107532" y="1390957"/>
            <a:ext cx="814136" cy="1066485"/>
          </a:xfrm>
          <a:prstGeom prst="downArrow">
            <a:avLst/>
          </a:prstGeom>
          <a:solidFill>
            <a:srgbClr val="CCECFF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/>
              <p14:cNvContentPartPr/>
              <p14:nvPr/>
            </p14:nvContentPartPr>
            <p14:xfrm>
              <a:off x="7286760" y="1924200"/>
              <a:ext cx="360" cy="3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77400" y="191484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5344855" y="503500"/>
            <a:ext cx="3505200" cy="830262"/>
          </a:xfrm>
          <a:prstGeom prst="roundRect">
            <a:avLst/>
          </a:prstGeom>
          <a:solidFill>
            <a:srgbClr val="CCE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0482" name="Text Box 5"/>
          <p:cNvSpPr txBox="1">
            <a:spLocks noChangeArrowheads="1"/>
          </p:cNvSpPr>
          <p:nvPr/>
        </p:nvSpPr>
        <p:spPr bwMode="auto">
          <a:xfrm>
            <a:off x="2660250" y="426824"/>
            <a:ext cx="256673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5400" dirty="0">
                <a:latin typeface="Cambria" pitchFamily="18" charset="0"/>
              </a:rPr>
              <a:t>JFLAP !</a:t>
            </a:r>
          </a:p>
        </p:txBody>
      </p:sp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5334000" y="473358"/>
            <a:ext cx="3505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 smtClean="0">
                <a:latin typeface="Cambria" pitchFamily="18" charset="0"/>
              </a:rPr>
              <a:t>Multiple-input runs </a:t>
            </a:r>
            <a:r>
              <a:rPr lang="en-US" altLang="en-US" dirty="0" smtClean="0">
                <a:latin typeface="Cambria" pitchFamily="18" charset="0"/>
                <a:sym typeface="Symbol"/>
              </a:rPr>
              <a:t></a:t>
            </a:r>
            <a:r>
              <a:rPr lang="en-US" altLang="en-US" dirty="0" smtClean="0">
                <a:latin typeface="Cambria" pitchFamily="18" charset="0"/>
              </a:rPr>
              <a:t> </a:t>
            </a:r>
            <a:r>
              <a:rPr lang="en-US" altLang="en-US" i="1" dirty="0" smtClean="0">
                <a:latin typeface="Cambria" pitchFamily="18" charset="0"/>
              </a:rPr>
              <a:t>lots of tests provided!</a:t>
            </a:r>
            <a:endParaRPr lang="en-US" altLang="en-US" i="1" dirty="0">
              <a:latin typeface="Cambria" pitchFamily="18" charset="0"/>
            </a:endParaRPr>
          </a:p>
        </p:txBody>
      </p:sp>
      <p:pic>
        <p:nvPicPr>
          <p:cNvPr id="253955" name="Picture 3"/>
          <p:cNvPicPr>
            <a:picLocks noChangeAspect="1" noChangeArrowheads="1"/>
          </p:cNvPicPr>
          <p:nvPr/>
        </p:nvPicPr>
        <p:blipFill rotWithShape="1">
          <a:blip r:embed="rId3"/>
          <a:srcRect l="31380" t="20316" r="12959" b="29274"/>
          <a:stretch/>
        </p:blipFill>
        <p:spPr bwMode="auto">
          <a:xfrm>
            <a:off x="152400" y="277813"/>
            <a:ext cx="2362200" cy="1406071"/>
          </a:xfrm>
          <a:prstGeom prst="rect">
            <a:avLst/>
          </a:prstGeom>
          <a:noFill/>
          <a:ln w="9525" cap="flat" cmpd="sng">
            <a:solidFill>
              <a:schemeClr val="bg1">
                <a:lumMod val="75000"/>
              </a:schemeClr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7286760" y="1924200"/>
              <a:ext cx="360" cy="3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277400" y="1914840"/>
                <a:ext cx="19080" cy="19080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48" y="1924200"/>
            <a:ext cx="8230076" cy="4865819"/>
          </a:xfrm>
          <a:prstGeom prst="rect">
            <a:avLst/>
          </a:prstGeom>
        </p:spPr>
      </p:pic>
      <p:sp>
        <p:nvSpPr>
          <p:cNvPr id="3" name="Down Arrow 2"/>
          <p:cNvSpPr/>
          <p:nvPr/>
        </p:nvSpPr>
        <p:spPr bwMode="auto">
          <a:xfrm rot="20073359">
            <a:off x="2107532" y="1390957"/>
            <a:ext cx="814136" cy="1066485"/>
          </a:xfrm>
          <a:prstGeom prst="downArrow">
            <a:avLst/>
          </a:prstGeom>
          <a:solidFill>
            <a:srgbClr val="CCECFF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0" name="Down Arrow 9"/>
          <p:cNvSpPr/>
          <p:nvPr/>
        </p:nvSpPr>
        <p:spPr bwMode="auto">
          <a:xfrm rot="7260465">
            <a:off x="5060276" y="3900356"/>
            <a:ext cx="814136" cy="1066485"/>
          </a:xfrm>
          <a:prstGeom prst="downArrow">
            <a:avLst/>
          </a:prstGeom>
          <a:solidFill>
            <a:srgbClr val="0000FF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63362" y="4559643"/>
            <a:ext cx="2518638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00FF"/>
            </a:solidFill>
          </a:ln>
        </p:spPr>
        <p:txBody>
          <a:bodyPr wrap="none">
            <a:spAutoFit/>
          </a:bodyPr>
          <a:lstStyle/>
          <a:p>
            <a:r>
              <a:rPr lang="en-US" altLang="en-US" dirty="0">
                <a:latin typeface="Cambria" pitchFamily="18" charset="0"/>
              </a:rPr>
              <a:t>e</a:t>
            </a:r>
            <a:r>
              <a:rPr lang="en-US" altLang="en-US" dirty="0" smtClean="0">
                <a:latin typeface="Cambria" pitchFamily="18" charset="0"/>
              </a:rPr>
              <a:t>mpty string, or </a:t>
            </a:r>
            <a:r>
              <a:rPr lang="en-US" altLang="en-US" b="1" dirty="0" smtClean="0">
                <a:solidFill>
                  <a:srgbClr val="0000FF"/>
                </a:solidFill>
                <a:latin typeface="Symbol" panose="05050102010706020507" pitchFamily="18" charset="2"/>
              </a:rPr>
              <a:t>l</a:t>
            </a:r>
            <a:endParaRPr lang="en-US" b="1" dirty="0">
              <a:solidFill>
                <a:srgbClr val="0000FF"/>
              </a:solidFill>
              <a:latin typeface="Symbol" panose="05050102010706020507" pitchFamily="18" charset="2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924800" y="5057198"/>
            <a:ext cx="55175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i="1" dirty="0" smtClean="0">
                <a:latin typeface="Cambria" pitchFamily="18" charset="0"/>
              </a:rPr>
              <a:t>lambda</a:t>
            </a:r>
            <a:endParaRPr lang="en-US" sz="900" i="1" dirty="0"/>
          </a:p>
        </p:txBody>
      </p:sp>
    </p:spTree>
    <p:extLst>
      <p:ext uri="{BB962C8B-B14F-4D97-AF65-F5344CB8AC3E}">
        <p14:creationId xmlns:p14="http://schemas.microsoft.com/office/powerpoint/2010/main" val="118139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0" y="0"/>
            <a:ext cx="153511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4200" i="1" dirty="0" smtClean="0">
                <a:latin typeface="Cambria" panose="02040503050406030204" pitchFamily="18" charset="0"/>
              </a:rPr>
              <a:t>Quiz</a:t>
            </a:r>
            <a:endParaRPr lang="en-US" altLang="en-US" sz="4200" i="1" dirty="0">
              <a:latin typeface="Cambria" panose="02040503050406030204" pitchFamily="18" charset="0"/>
            </a:endParaRPr>
          </a:p>
        </p:txBody>
      </p:sp>
      <p:sp>
        <p:nvSpPr>
          <p:cNvPr id="21508" name="Oval 7"/>
          <p:cNvSpPr>
            <a:spLocks noChangeArrowheads="1"/>
          </p:cNvSpPr>
          <p:nvPr/>
        </p:nvSpPr>
        <p:spPr bwMode="auto">
          <a:xfrm>
            <a:off x="1409794" y="1217535"/>
            <a:ext cx="669925" cy="66992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1509" name="Text Box 8"/>
          <p:cNvSpPr txBox="1">
            <a:spLocks noChangeArrowheads="1"/>
          </p:cNvSpPr>
          <p:nvPr/>
        </p:nvSpPr>
        <p:spPr bwMode="auto">
          <a:xfrm>
            <a:off x="1529887" y="1387983"/>
            <a:ext cx="41069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600" dirty="0">
                <a:latin typeface="Cambria" panose="02040503050406030204" pitchFamily="18" charset="0"/>
              </a:rPr>
              <a:t>q</a:t>
            </a:r>
            <a:r>
              <a:rPr lang="en-US" altLang="en-US" sz="1600" dirty="0" smtClean="0">
                <a:latin typeface="Cambria" panose="02040503050406030204" pitchFamily="18" charset="0"/>
              </a:rPr>
              <a:t>0</a:t>
            </a:r>
            <a:endParaRPr lang="en-US" altLang="en-US" sz="1600" dirty="0">
              <a:latin typeface="Cambria" panose="02040503050406030204" pitchFamily="18" charset="0"/>
            </a:endParaRPr>
          </a:p>
        </p:txBody>
      </p:sp>
      <p:sp>
        <p:nvSpPr>
          <p:cNvPr id="21510" name="Oval 9"/>
          <p:cNvSpPr>
            <a:spLocks noChangeArrowheads="1"/>
          </p:cNvSpPr>
          <p:nvPr/>
        </p:nvSpPr>
        <p:spPr bwMode="auto">
          <a:xfrm>
            <a:off x="3364006" y="980997"/>
            <a:ext cx="669925" cy="66992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1511" name="Text Box 10"/>
          <p:cNvSpPr txBox="1">
            <a:spLocks noChangeArrowheads="1"/>
          </p:cNvSpPr>
          <p:nvPr/>
        </p:nvSpPr>
        <p:spPr bwMode="auto">
          <a:xfrm>
            <a:off x="3484099" y="1151445"/>
            <a:ext cx="41069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600" dirty="0">
                <a:latin typeface="Cambria" panose="02040503050406030204" pitchFamily="18" charset="0"/>
              </a:rPr>
              <a:t>q</a:t>
            </a:r>
            <a:r>
              <a:rPr lang="en-US" altLang="en-US" sz="1600" dirty="0" smtClean="0">
                <a:latin typeface="Cambria" panose="02040503050406030204" pitchFamily="18" charset="0"/>
              </a:rPr>
              <a:t>1</a:t>
            </a:r>
            <a:endParaRPr lang="en-US" altLang="en-US" sz="1600" dirty="0">
              <a:latin typeface="Cambria" panose="02040503050406030204" pitchFamily="18" charset="0"/>
            </a:endParaRPr>
          </a:p>
        </p:txBody>
      </p:sp>
      <p:sp>
        <p:nvSpPr>
          <p:cNvPr id="21512" name="Oval 11"/>
          <p:cNvSpPr>
            <a:spLocks noChangeArrowheads="1"/>
          </p:cNvSpPr>
          <p:nvPr/>
        </p:nvSpPr>
        <p:spPr bwMode="auto">
          <a:xfrm>
            <a:off x="3294156" y="920672"/>
            <a:ext cx="815975" cy="79057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1513" name="Text Box 12"/>
          <p:cNvSpPr txBox="1">
            <a:spLocks noChangeArrowheads="1"/>
          </p:cNvSpPr>
          <p:nvPr/>
        </p:nvSpPr>
        <p:spPr bwMode="auto">
          <a:xfrm>
            <a:off x="5338856" y="1320722"/>
            <a:ext cx="369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>
                <a:latin typeface="Comic Sans MS" pitchFamily="66" charset="0"/>
              </a:rPr>
              <a:t>0</a:t>
            </a:r>
          </a:p>
        </p:txBody>
      </p:sp>
      <p:sp>
        <p:nvSpPr>
          <p:cNvPr id="21514" name="Text Box 13"/>
          <p:cNvSpPr txBox="1">
            <a:spLocks noChangeArrowheads="1"/>
          </p:cNvSpPr>
          <p:nvPr/>
        </p:nvSpPr>
        <p:spPr bwMode="auto">
          <a:xfrm>
            <a:off x="2500406" y="1020685"/>
            <a:ext cx="320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>
                <a:latin typeface="Comic Sans MS" pitchFamily="66" charset="0"/>
              </a:rPr>
              <a:t>1</a:t>
            </a:r>
          </a:p>
        </p:txBody>
      </p:sp>
      <p:sp>
        <p:nvSpPr>
          <p:cNvPr id="21515" name="Freeform 15"/>
          <p:cNvSpPr>
            <a:spLocks/>
          </p:cNvSpPr>
          <p:nvPr/>
        </p:nvSpPr>
        <p:spPr bwMode="auto">
          <a:xfrm>
            <a:off x="5153119" y="1444547"/>
            <a:ext cx="241300" cy="415925"/>
          </a:xfrm>
          <a:custGeom>
            <a:avLst/>
            <a:gdLst>
              <a:gd name="T0" fmla="*/ 2147483647 w 127"/>
              <a:gd name="T1" fmla="*/ 2147483647 h 238"/>
              <a:gd name="T2" fmla="*/ 2147483647 w 127"/>
              <a:gd name="T3" fmla="*/ 2147483647 h 238"/>
              <a:gd name="T4" fmla="*/ 2147483647 w 127"/>
              <a:gd name="T5" fmla="*/ 2147483647 h 238"/>
              <a:gd name="T6" fmla="*/ 2147483647 w 127"/>
              <a:gd name="T7" fmla="*/ 0 h 238"/>
              <a:gd name="T8" fmla="*/ 2147483647 w 127"/>
              <a:gd name="T9" fmla="*/ 2147483647 h 238"/>
              <a:gd name="T10" fmla="*/ 2147483647 w 127"/>
              <a:gd name="T11" fmla="*/ 2147483647 h 238"/>
              <a:gd name="T12" fmla="*/ 2147483647 w 127"/>
              <a:gd name="T13" fmla="*/ 2147483647 h 2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7"/>
              <a:gd name="T22" fmla="*/ 0 h 238"/>
              <a:gd name="T23" fmla="*/ 127 w 127"/>
              <a:gd name="T24" fmla="*/ 238 h 2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7" h="238">
                <a:moveTo>
                  <a:pt x="64" y="238"/>
                </a:moveTo>
                <a:cubicBezTo>
                  <a:pt x="40" y="216"/>
                  <a:pt x="17" y="194"/>
                  <a:pt x="9" y="165"/>
                </a:cubicBezTo>
                <a:cubicBezTo>
                  <a:pt x="0" y="135"/>
                  <a:pt x="3" y="88"/>
                  <a:pt x="15" y="61"/>
                </a:cubicBezTo>
                <a:cubicBezTo>
                  <a:pt x="26" y="33"/>
                  <a:pt x="58" y="0"/>
                  <a:pt x="76" y="0"/>
                </a:cubicBezTo>
                <a:cubicBezTo>
                  <a:pt x="93" y="0"/>
                  <a:pt x="110" y="38"/>
                  <a:pt x="119" y="61"/>
                </a:cubicBezTo>
                <a:cubicBezTo>
                  <a:pt x="127" y="83"/>
                  <a:pt x="127" y="107"/>
                  <a:pt x="125" y="134"/>
                </a:cubicBezTo>
                <a:cubicBezTo>
                  <a:pt x="122" y="160"/>
                  <a:pt x="111" y="190"/>
                  <a:pt x="101" y="22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6" name="Oval 17"/>
          <p:cNvSpPr>
            <a:spLocks noChangeArrowheads="1"/>
          </p:cNvSpPr>
          <p:nvPr/>
        </p:nvSpPr>
        <p:spPr bwMode="auto">
          <a:xfrm>
            <a:off x="1333594" y="1161972"/>
            <a:ext cx="815975" cy="79057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1517" name="Line 18"/>
          <p:cNvSpPr>
            <a:spLocks noChangeShapeType="1"/>
          </p:cNvSpPr>
          <p:nvPr/>
        </p:nvSpPr>
        <p:spPr bwMode="auto">
          <a:xfrm flipV="1">
            <a:off x="2160681" y="1242935"/>
            <a:ext cx="1135063" cy="3190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8" name="Oval 19"/>
          <p:cNvSpPr>
            <a:spLocks noChangeArrowheads="1"/>
          </p:cNvSpPr>
          <p:nvPr/>
        </p:nvSpPr>
        <p:spPr bwMode="auto">
          <a:xfrm>
            <a:off x="5000719" y="1869997"/>
            <a:ext cx="669925" cy="66992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1519" name="Text Box 20"/>
          <p:cNvSpPr txBox="1">
            <a:spLocks noChangeArrowheads="1"/>
          </p:cNvSpPr>
          <p:nvPr/>
        </p:nvSpPr>
        <p:spPr bwMode="auto">
          <a:xfrm>
            <a:off x="5120812" y="2040445"/>
            <a:ext cx="41069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600" dirty="0">
                <a:latin typeface="Cambria" panose="02040503050406030204" pitchFamily="18" charset="0"/>
              </a:rPr>
              <a:t>q</a:t>
            </a:r>
            <a:r>
              <a:rPr lang="en-US" altLang="en-US" sz="1600" dirty="0" smtClean="0">
                <a:latin typeface="Cambria" panose="02040503050406030204" pitchFamily="18" charset="0"/>
              </a:rPr>
              <a:t>2</a:t>
            </a:r>
            <a:endParaRPr lang="en-US" altLang="en-US" sz="1600" dirty="0">
              <a:latin typeface="Cambria" panose="02040503050406030204" pitchFamily="18" charset="0"/>
            </a:endParaRPr>
          </a:p>
        </p:txBody>
      </p:sp>
      <p:sp>
        <p:nvSpPr>
          <p:cNvPr id="21520" name="Line 21"/>
          <p:cNvSpPr>
            <a:spLocks noChangeShapeType="1"/>
          </p:cNvSpPr>
          <p:nvPr/>
        </p:nvSpPr>
        <p:spPr bwMode="auto">
          <a:xfrm>
            <a:off x="4048219" y="1511222"/>
            <a:ext cx="990600" cy="571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3" name="Text Box 24"/>
          <p:cNvSpPr txBox="1">
            <a:spLocks noChangeArrowheads="1"/>
          </p:cNvSpPr>
          <p:nvPr/>
        </p:nvSpPr>
        <p:spPr bwMode="auto">
          <a:xfrm>
            <a:off x="4424456" y="1371522"/>
            <a:ext cx="320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>
                <a:latin typeface="Comic Sans MS" pitchFamily="66" charset="0"/>
              </a:rPr>
              <a:t>1</a:t>
            </a:r>
          </a:p>
        </p:txBody>
      </p:sp>
      <p:sp>
        <p:nvSpPr>
          <p:cNvPr id="21524" name="Freeform 27"/>
          <p:cNvSpPr>
            <a:spLocks/>
          </p:cNvSpPr>
          <p:nvPr/>
        </p:nvSpPr>
        <p:spPr bwMode="auto">
          <a:xfrm>
            <a:off x="1147856" y="1385810"/>
            <a:ext cx="174625" cy="339725"/>
          </a:xfrm>
          <a:custGeom>
            <a:avLst/>
            <a:gdLst>
              <a:gd name="T0" fmla="*/ 0 w 110"/>
              <a:gd name="T1" fmla="*/ 0 h 214"/>
              <a:gd name="T2" fmla="*/ 0 w 110"/>
              <a:gd name="T3" fmla="*/ 2147483647 h 214"/>
              <a:gd name="T4" fmla="*/ 2147483647 w 110"/>
              <a:gd name="T5" fmla="*/ 2147483647 h 214"/>
              <a:gd name="T6" fmla="*/ 0 w 110"/>
              <a:gd name="T7" fmla="*/ 0 h 214"/>
              <a:gd name="T8" fmla="*/ 0 60000 65536"/>
              <a:gd name="T9" fmla="*/ 0 60000 65536"/>
              <a:gd name="T10" fmla="*/ 0 60000 65536"/>
              <a:gd name="T11" fmla="*/ 0 60000 65536"/>
              <a:gd name="T12" fmla="*/ 0 w 110"/>
              <a:gd name="T13" fmla="*/ 0 h 214"/>
              <a:gd name="T14" fmla="*/ 110 w 110"/>
              <a:gd name="T15" fmla="*/ 214 h 21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0" h="214">
                <a:moveTo>
                  <a:pt x="0" y="0"/>
                </a:moveTo>
                <a:cubicBezTo>
                  <a:pt x="0" y="71"/>
                  <a:pt x="0" y="142"/>
                  <a:pt x="0" y="214"/>
                </a:cubicBezTo>
                <a:lnTo>
                  <a:pt x="110" y="104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30" name="Line 35"/>
          <p:cNvSpPr>
            <a:spLocks noChangeShapeType="1"/>
          </p:cNvSpPr>
          <p:nvPr/>
        </p:nvSpPr>
        <p:spPr bwMode="auto">
          <a:xfrm flipH="1">
            <a:off x="2160681" y="1420735"/>
            <a:ext cx="1092200" cy="279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31" name="Text Box 36"/>
          <p:cNvSpPr txBox="1">
            <a:spLocks noChangeArrowheads="1"/>
          </p:cNvSpPr>
          <p:nvPr/>
        </p:nvSpPr>
        <p:spPr bwMode="auto">
          <a:xfrm>
            <a:off x="2597244" y="1501697"/>
            <a:ext cx="3698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>
                <a:latin typeface="Comic Sans MS" pitchFamily="66" charset="0"/>
              </a:rPr>
              <a:t>0</a:t>
            </a:r>
          </a:p>
        </p:txBody>
      </p:sp>
      <p:sp>
        <p:nvSpPr>
          <p:cNvPr id="32" name="Text Box 6"/>
          <p:cNvSpPr txBox="1">
            <a:spLocks noChangeArrowheads="1"/>
          </p:cNvSpPr>
          <p:nvPr/>
        </p:nvSpPr>
        <p:spPr bwMode="auto">
          <a:xfrm>
            <a:off x="268287" y="4957737"/>
            <a:ext cx="3846513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800" dirty="0" smtClean="0">
                <a:latin typeface="Cambria" panose="02040503050406030204" pitchFamily="18" charset="0"/>
              </a:rPr>
              <a:t>What does each state say about the </a:t>
            </a:r>
            <a:r>
              <a:rPr lang="en-US" altLang="en-US" sz="1800" b="1" i="1" dirty="0" smtClean="0">
                <a:solidFill>
                  <a:srgbClr val="0900FF"/>
                </a:solidFill>
                <a:latin typeface="Cambria" panose="02040503050406030204" pitchFamily="18" charset="0"/>
              </a:rPr>
              <a:t>current state </a:t>
            </a:r>
            <a:r>
              <a:rPr lang="en-US" altLang="en-US" sz="1800" dirty="0" smtClean="0">
                <a:latin typeface="Cambria" panose="02040503050406030204" pitchFamily="18" charset="0"/>
              </a:rPr>
              <a:t>of the input?!?</a:t>
            </a:r>
            <a:endParaRPr lang="en-US" altLang="en-US" sz="1800" dirty="0">
              <a:latin typeface="Cambria" panose="02040503050406030204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271463" y="3165765"/>
            <a:ext cx="8034337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/>
          <p:nvPr/>
        </p:nvCxnSpPr>
        <p:spPr bwMode="auto">
          <a:xfrm>
            <a:off x="304800" y="3883870"/>
            <a:ext cx="8034337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4" name="Oval 19"/>
          <p:cNvSpPr>
            <a:spLocks noChangeArrowheads="1"/>
          </p:cNvSpPr>
          <p:nvPr/>
        </p:nvSpPr>
        <p:spPr bwMode="auto">
          <a:xfrm>
            <a:off x="6839766" y="1473122"/>
            <a:ext cx="669925" cy="66992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6036491" y="1491017"/>
            <a:ext cx="320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>
                <a:latin typeface="Comic Sans MS" pitchFamily="66" charset="0"/>
              </a:rPr>
              <a:t>1</a:t>
            </a:r>
          </a:p>
        </p:txBody>
      </p:sp>
      <p:sp>
        <p:nvSpPr>
          <p:cNvPr id="42" name="Line 18"/>
          <p:cNvSpPr>
            <a:spLocks noChangeShapeType="1"/>
          </p:cNvSpPr>
          <p:nvPr/>
        </p:nvSpPr>
        <p:spPr bwMode="auto">
          <a:xfrm flipV="1">
            <a:off x="5696766" y="1713267"/>
            <a:ext cx="1135063" cy="3190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Line 35"/>
          <p:cNvSpPr>
            <a:spLocks noChangeShapeType="1"/>
          </p:cNvSpPr>
          <p:nvPr/>
        </p:nvSpPr>
        <p:spPr bwMode="auto">
          <a:xfrm flipH="1">
            <a:off x="5696766" y="1891067"/>
            <a:ext cx="1092200" cy="279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Text Box 36"/>
          <p:cNvSpPr txBox="1">
            <a:spLocks noChangeArrowheads="1"/>
          </p:cNvSpPr>
          <p:nvPr/>
        </p:nvSpPr>
        <p:spPr bwMode="auto">
          <a:xfrm>
            <a:off x="6133329" y="1972029"/>
            <a:ext cx="3698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>
                <a:latin typeface="Comic Sans MS" pitchFamily="66" charset="0"/>
              </a:rPr>
              <a:t>0</a:t>
            </a:r>
          </a:p>
        </p:txBody>
      </p:sp>
      <p:sp>
        <p:nvSpPr>
          <p:cNvPr id="45" name="Text Box 12"/>
          <p:cNvSpPr txBox="1">
            <a:spLocks noChangeArrowheads="1"/>
          </p:cNvSpPr>
          <p:nvPr/>
        </p:nvSpPr>
        <p:spPr bwMode="auto">
          <a:xfrm>
            <a:off x="7220574" y="914400"/>
            <a:ext cx="3232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>
                <a:latin typeface="Comic Sans MS" pitchFamily="66" charset="0"/>
              </a:rPr>
              <a:t>1</a:t>
            </a:r>
          </a:p>
        </p:txBody>
      </p:sp>
      <p:sp>
        <p:nvSpPr>
          <p:cNvPr id="46" name="Freeform 15"/>
          <p:cNvSpPr>
            <a:spLocks/>
          </p:cNvSpPr>
          <p:nvPr/>
        </p:nvSpPr>
        <p:spPr bwMode="auto">
          <a:xfrm>
            <a:off x="7011506" y="1040457"/>
            <a:ext cx="241300" cy="415925"/>
          </a:xfrm>
          <a:custGeom>
            <a:avLst/>
            <a:gdLst>
              <a:gd name="T0" fmla="*/ 2147483647 w 127"/>
              <a:gd name="T1" fmla="*/ 2147483647 h 238"/>
              <a:gd name="T2" fmla="*/ 2147483647 w 127"/>
              <a:gd name="T3" fmla="*/ 2147483647 h 238"/>
              <a:gd name="T4" fmla="*/ 2147483647 w 127"/>
              <a:gd name="T5" fmla="*/ 2147483647 h 238"/>
              <a:gd name="T6" fmla="*/ 2147483647 w 127"/>
              <a:gd name="T7" fmla="*/ 0 h 238"/>
              <a:gd name="T8" fmla="*/ 2147483647 w 127"/>
              <a:gd name="T9" fmla="*/ 2147483647 h 238"/>
              <a:gd name="T10" fmla="*/ 2147483647 w 127"/>
              <a:gd name="T11" fmla="*/ 2147483647 h 238"/>
              <a:gd name="T12" fmla="*/ 2147483647 w 127"/>
              <a:gd name="T13" fmla="*/ 2147483647 h 2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7"/>
              <a:gd name="T22" fmla="*/ 0 h 238"/>
              <a:gd name="T23" fmla="*/ 127 w 127"/>
              <a:gd name="T24" fmla="*/ 238 h 2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7" h="238">
                <a:moveTo>
                  <a:pt x="64" y="238"/>
                </a:moveTo>
                <a:cubicBezTo>
                  <a:pt x="40" y="216"/>
                  <a:pt x="17" y="194"/>
                  <a:pt x="9" y="165"/>
                </a:cubicBezTo>
                <a:cubicBezTo>
                  <a:pt x="0" y="135"/>
                  <a:pt x="3" y="88"/>
                  <a:pt x="15" y="61"/>
                </a:cubicBezTo>
                <a:cubicBezTo>
                  <a:pt x="26" y="33"/>
                  <a:pt x="58" y="0"/>
                  <a:pt x="76" y="0"/>
                </a:cubicBezTo>
                <a:cubicBezTo>
                  <a:pt x="93" y="0"/>
                  <a:pt x="110" y="38"/>
                  <a:pt x="119" y="61"/>
                </a:cubicBezTo>
                <a:cubicBezTo>
                  <a:pt x="127" y="83"/>
                  <a:pt x="127" y="107"/>
                  <a:pt x="125" y="134"/>
                </a:cubicBezTo>
                <a:cubicBezTo>
                  <a:pt x="122" y="160"/>
                  <a:pt x="111" y="190"/>
                  <a:pt x="101" y="22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Text Box 20"/>
          <p:cNvSpPr txBox="1">
            <a:spLocks noChangeArrowheads="1"/>
          </p:cNvSpPr>
          <p:nvPr/>
        </p:nvSpPr>
        <p:spPr bwMode="auto">
          <a:xfrm>
            <a:off x="6980143" y="1625522"/>
            <a:ext cx="41069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600" dirty="0">
                <a:latin typeface="Cambria" panose="02040503050406030204" pitchFamily="18" charset="0"/>
              </a:rPr>
              <a:t>q</a:t>
            </a:r>
            <a:r>
              <a:rPr lang="en-US" altLang="en-US" sz="1600" dirty="0" smtClean="0">
                <a:latin typeface="Cambria" panose="02040503050406030204" pitchFamily="18" charset="0"/>
              </a:rPr>
              <a:t>3</a:t>
            </a:r>
            <a:endParaRPr lang="en-US" altLang="en-US" sz="1600" dirty="0">
              <a:latin typeface="Cambria" panose="02040503050406030204" pitchFamily="18" charset="0"/>
            </a:endParaRPr>
          </a:p>
        </p:txBody>
      </p:sp>
      <p:sp>
        <p:nvSpPr>
          <p:cNvPr id="49" name="Text Box 6"/>
          <p:cNvSpPr txBox="1">
            <a:spLocks noChangeArrowheads="1"/>
          </p:cNvSpPr>
          <p:nvPr/>
        </p:nvSpPr>
        <p:spPr bwMode="auto">
          <a:xfrm>
            <a:off x="685800" y="6001435"/>
            <a:ext cx="5715000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800" dirty="0" smtClean="0">
                <a:latin typeface="Cambria" panose="02040503050406030204" pitchFamily="18" charset="0"/>
              </a:rPr>
              <a:t>Could you get the same behavior with </a:t>
            </a:r>
            <a:r>
              <a:rPr lang="en-US" altLang="en-US" sz="1800" i="1" dirty="0" smtClean="0">
                <a:latin typeface="Cambria" panose="02040503050406030204" pitchFamily="18" charset="0"/>
              </a:rPr>
              <a:t>fewer</a:t>
            </a:r>
            <a:r>
              <a:rPr lang="en-US" altLang="en-US" sz="1800" dirty="0" smtClean="0">
                <a:latin typeface="Cambria" panose="02040503050406030204" pitchFamily="18" charset="0"/>
              </a:rPr>
              <a:t> states? What's the </a:t>
            </a:r>
            <a:r>
              <a:rPr lang="en-US" altLang="en-US" sz="1800" b="1" i="1" dirty="0" smtClean="0">
                <a:solidFill>
                  <a:srgbClr val="0000FF"/>
                </a:solidFill>
                <a:latin typeface="Cambria" panose="02040503050406030204" pitchFamily="18" charset="0"/>
              </a:rPr>
              <a:t>minimum</a:t>
            </a:r>
            <a:r>
              <a:rPr lang="en-US" altLang="en-US" sz="1800" dirty="0" smtClean="0"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1800" dirty="0" smtClean="0">
                <a:latin typeface="Cambria" panose="02040503050406030204" pitchFamily="18" charset="0"/>
              </a:rPr>
              <a:t># possible? How do you </a:t>
            </a:r>
            <a:r>
              <a:rPr lang="en-US" altLang="en-US" sz="1800" dirty="0">
                <a:latin typeface="Cambria" panose="02040503050406030204" pitchFamily="18" charset="0"/>
              </a:rPr>
              <a:t>know</a:t>
            </a:r>
            <a:r>
              <a:rPr lang="en-US" altLang="en-US" sz="1800" dirty="0" smtClean="0">
                <a:latin typeface="Cambria" panose="02040503050406030204" pitchFamily="18" charset="0"/>
              </a:rPr>
              <a:t>?</a:t>
            </a:r>
            <a:endParaRPr lang="en-US" altLang="en-US" sz="1800" dirty="0">
              <a:latin typeface="Cambria" panose="02040503050406030204" pitchFamily="18" charset="0"/>
            </a:endParaRPr>
          </a:p>
        </p:txBody>
      </p:sp>
      <p:cxnSp>
        <p:nvCxnSpPr>
          <p:cNvPr id="51" name="Straight Connector 50"/>
          <p:cNvCxnSpPr/>
          <p:nvPr/>
        </p:nvCxnSpPr>
        <p:spPr bwMode="auto">
          <a:xfrm>
            <a:off x="304800" y="5791200"/>
            <a:ext cx="8034337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Rectangle 1"/>
          <p:cNvSpPr/>
          <p:nvPr/>
        </p:nvSpPr>
        <p:spPr>
          <a:xfrm>
            <a:off x="152400" y="6170712"/>
            <a:ext cx="617289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en-US" sz="1400" dirty="0">
                <a:solidFill>
                  <a:srgbClr val="000000"/>
                </a:solidFill>
                <a:latin typeface="Calibri"/>
                <a:cs typeface="Calibri"/>
              </a:rPr>
              <a:t>Extra!</a:t>
            </a:r>
            <a:endParaRPr lang="en-US">
              <a:latin typeface="Calibri"/>
              <a:cs typeface="Calibri"/>
            </a:endParaRPr>
          </a:p>
        </p:txBody>
      </p:sp>
      <p:sp>
        <p:nvSpPr>
          <p:cNvPr id="52" name="Text Box 12"/>
          <p:cNvSpPr txBox="1">
            <a:spLocks noChangeArrowheads="1"/>
          </p:cNvSpPr>
          <p:nvPr/>
        </p:nvSpPr>
        <p:spPr bwMode="auto">
          <a:xfrm>
            <a:off x="1752600" y="632690"/>
            <a:ext cx="369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>
                <a:latin typeface="Comic Sans MS" pitchFamily="66" charset="0"/>
              </a:rPr>
              <a:t>0</a:t>
            </a:r>
          </a:p>
        </p:txBody>
      </p:sp>
      <p:sp>
        <p:nvSpPr>
          <p:cNvPr id="53" name="Freeform 15"/>
          <p:cNvSpPr>
            <a:spLocks/>
          </p:cNvSpPr>
          <p:nvPr/>
        </p:nvSpPr>
        <p:spPr bwMode="auto">
          <a:xfrm>
            <a:off x="1566863" y="756515"/>
            <a:ext cx="241300" cy="415925"/>
          </a:xfrm>
          <a:custGeom>
            <a:avLst/>
            <a:gdLst>
              <a:gd name="T0" fmla="*/ 2147483647 w 127"/>
              <a:gd name="T1" fmla="*/ 2147483647 h 238"/>
              <a:gd name="T2" fmla="*/ 2147483647 w 127"/>
              <a:gd name="T3" fmla="*/ 2147483647 h 238"/>
              <a:gd name="T4" fmla="*/ 2147483647 w 127"/>
              <a:gd name="T5" fmla="*/ 2147483647 h 238"/>
              <a:gd name="T6" fmla="*/ 2147483647 w 127"/>
              <a:gd name="T7" fmla="*/ 0 h 238"/>
              <a:gd name="T8" fmla="*/ 2147483647 w 127"/>
              <a:gd name="T9" fmla="*/ 2147483647 h 238"/>
              <a:gd name="T10" fmla="*/ 2147483647 w 127"/>
              <a:gd name="T11" fmla="*/ 2147483647 h 238"/>
              <a:gd name="T12" fmla="*/ 2147483647 w 127"/>
              <a:gd name="T13" fmla="*/ 2147483647 h 2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7"/>
              <a:gd name="T22" fmla="*/ 0 h 238"/>
              <a:gd name="T23" fmla="*/ 127 w 127"/>
              <a:gd name="T24" fmla="*/ 238 h 2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7" h="238">
                <a:moveTo>
                  <a:pt x="64" y="238"/>
                </a:moveTo>
                <a:cubicBezTo>
                  <a:pt x="40" y="216"/>
                  <a:pt x="17" y="194"/>
                  <a:pt x="9" y="165"/>
                </a:cubicBezTo>
                <a:cubicBezTo>
                  <a:pt x="0" y="135"/>
                  <a:pt x="3" y="88"/>
                  <a:pt x="15" y="61"/>
                </a:cubicBezTo>
                <a:cubicBezTo>
                  <a:pt x="26" y="33"/>
                  <a:pt x="58" y="0"/>
                  <a:pt x="76" y="0"/>
                </a:cubicBezTo>
                <a:cubicBezTo>
                  <a:pt x="93" y="0"/>
                  <a:pt x="110" y="38"/>
                  <a:pt x="119" y="61"/>
                </a:cubicBezTo>
                <a:cubicBezTo>
                  <a:pt x="127" y="83"/>
                  <a:pt x="127" y="107"/>
                  <a:pt x="125" y="134"/>
                </a:cubicBezTo>
                <a:cubicBezTo>
                  <a:pt x="122" y="160"/>
                  <a:pt x="111" y="190"/>
                  <a:pt x="101" y="22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Text Box 8"/>
          <p:cNvSpPr txBox="1">
            <a:spLocks noChangeArrowheads="1"/>
          </p:cNvSpPr>
          <p:nvPr/>
        </p:nvSpPr>
        <p:spPr bwMode="auto">
          <a:xfrm>
            <a:off x="4284439" y="5483423"/>
            <a:ext cx="4326160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400" dirty="0">
                <a:latin typeface="Cambria" panose="02040503050406030204" pitchFamily="18" charset="0"/>
              </a:rPr>
              <a:t>q</a:t>
            </a:r>
            <a:r>
              <a:rPr lang="en-US" altLang="en-US" sz="1400" dirty="0" smtClean="0">
                <a:latin typeface="Cambria" panose="02040503050406030204" pitchFamily="18" charset="0"/>
              </a:rPr>
              <a:t>3 means   REJECTING + ending in a 1</a:t>
            </a:r>
            <a:endParaRPr lang="en-US" altLang="en-US" sz="1400" dirty="0">
              <a:latin typeface="Cambria" panose="02040503050406030204" pitchFamily="18" charset="0"/>
            </a:endParaRPr>
          </a:p>
        </p:txBody>
      </p:sp>
      <p:cxnSp>
        <p:nvCxnSpPr>
          <p:cNvPr id="36" name="Straight Connector 35"/>
          <p:cNvCxnSpPr/>
          <p:nvPr/>
        </p:nvCxnSpPr>
        <p:spPr bwMode="auto">
          <a:xfrm>
            <a:off x="304800" y="4782002"/>
            <a:ext cx="8034337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8" name="Text Box 8"/>
          <p:cNvSpPr txBox="1">
            <a:spLocks noChangeArrowheads="1"/>
          </p:cNvSpPr>
          <p:nvPr/>
        </p:nvSpPr>
        <p:spPr bwMode="auto">
          <a:xfrm>
            <a:off x="6553200" y="6062990"/>
            <a:ext cx="2209800" cy="523220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400" b="1" dirty="0" smtClean="0">
                <a:solidFill>
                  <a:srgbClr val="0000FF"/>
                </a:solidFill>
                <a:latin typeface="Cambria" panose="02040503050406030204" pitchFamily="18" charset="0"/>
              </a:rPr>
              <a:t>Hint</a:t>
            </a:r>
            <a:r>
              <a:rPr lang="en-US" altLang="en-US" sz="1400" dirty="0" smtClean="0">
                <a:latin typeface="Cambria" panose="02040503050406030204" pitchFamily="18" charset="0"/>
              </a:rPr>
              <a:t>: do strings </a:t>
            </a:r>
            <a:r>
              <a:rPr lang="en-US" altLang="en-US" sz="1400" b="1" i="1" dirty="0" smtClean="0">
                <a:latin typeface="Cambria" panose="02040503050406030204" pitchFamily="18" charset="0"/>
              </a:rPr>
              <a:t>have </a:t>
            </a:r>
            <a:r>
              <a:rPr lang="en-US" altLang="en-US" sz="1400" dirty="0" smtClean="0">
                <a:latin typeface="Cambria" panose="02040503050406030204" pitchFamily="18" charset="0"/>
              </a:rPr>
              <a:t>to be in separate states?</a:t>
            </a:r>
            <a:endParaRPr lang="en-US" altLang="en-US" sz="1400" dirty="0">
              <a:latin typeface="Cambria" panose="02040503050406030204" pitchFamily="18" charset="0"/>
            </a:endParaRPr>
          </a:p>
        </p:txBody>
      </p:sp>
      <p:sp>
        <p:nvSpPr>
          <p:cNvPr id="59" name="Text Box 6"/>
          <p:cNvSpPr txBox="1">
            <a:spLocks noChangeArrowheads="1"/>
          </p:cNvSpPr>
          <p:nvPr/>
        </p:nvSpPr>
        <p:spPr bwMode="auto">
          <a:xfrm>
            <a:off x="381000" y="4026731"/>
            <a:ext cx="33893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800" i="1" dirty="0" smtClean="0">
                <a:latin typeface="Cambria" panose="02040503050406030204" pitchFamily="18" charset="0"/>
              </a:rPr>
              <a:t>In general</a:t>
            </a:r>
            <a:r>
              <a:rPr lang="en-US" altLang="en-US" sz="1800" dirty="0" smtClean="0">
                <a:latin typeface="Cambria" panose="02040503050406030204" pitchFamily="18" charset="0"/>
              </a:rPr>
              <a:t>, what English phrase describes the </a:t>
            </a:r>
            <a:r>
              <a:rPr lang="en-US" altLang="en-US" sz="1800" b="1" i="1" dirty="0" smtClean="0">
                <a:latin typeface="Cambria" panose="02040503050406030204" pitchFamily="18" charset="0"/>
              </a:rPr>
              <a:t>rejected inputs</a:t>
            </a:r>
            <a:r>
              <a:rPr lang="en-US" altLang="en-US" sz="1800" dirty="0" smtClean="0">
                <a:latin typeface="Cambria" panose="02040503050406030204" pitchFamily="18" charset="0"/>
              </a:rPr>
              <a:t>? </a:t>
            </a:r>
            <a:endParaRPr lang="en-US" altLang="en-US" sz="1800" dirty="0">
              <a:latin typeface="Cambria" panose="02040503050406030204" pitchFamily="18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3989871" y="4027232"/>
            <a:ext cx="250196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This machine rejects strings that  …</a:t>
            </a:r>
            <a:endParaRPr lang="en-US" sz="1200" dirty="0"/>
          </a:p>
        </p:txBody>
      </p:sp>
      <p:sp>
        <p:nvSpPr>
          <p:cNvPr id="50" name="Text Box 6"/>
          <p:cNvSpPr txBox="1">
            <a:spLocks noChangeArrowheads="1"/>
          </p:cNvSpPr>
          <p:nvPr/>
        </p:nvSpPr>
        <p:spPr bwMode="auto">
          <a:xfrm>
            <a:off x="228601" y="2681069"/>
            <a:ext cx="5732238" cy="369332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800" dirty="0" smtClean="0">
                <a:latin typeface="Cambria" panose="02040503050406030204" pitchFamily="18" charset="0"/>
              </a:rPr>
              <a:t>List three </a:t>
            </a:r>
            <a:r>
              <a:rPr lang="en-US" altLang="en-US" sz="1800" i="1" dirty="0" smtClean="0">
                <a:latin typeface="Cambria" panose="02040503050406030204" pitchFamily="18" charset="0"/>
              </a:rPr>
              <a:t>different-length</a:t>
            </a:r>
            <a:r>
              <a:rPr lang="en-US" altLang="en-US" sz="1800" dirty="0" smtClean="0">
                <a:latin typeface="Cambria" panose="02040503050406030204" pitchFamily="18" charset="0"/>
              </a:rPr>
              <a:t> inputs that this FSM </a:t>
            </a:r>
            <a:r>
              <a:rPr lang="en-US" altLang="en-US" sz="1800" b="1" i="1" dirty="0" smtClean="0">
                <a:solidFill>
                  <a:srgbClr val="06A606"/>
                </a:solidFill>
                <a:latin typeface="Cambria" panose="02040503050406030204" pitchFamily="18" charset="0"/>
              </a:rPr>
              <a:t>accepts</a:t>
            </a:r>
            <a:r>
              <a:rPr lang="en-US" altLang="en-US" sz="1800" dirty="0">
                <a:latin typeface="Cambria" panose="02040503050406030204" pitchFamily="18" charset="0"/>
              </a:rPr>
              <a:t>:</a:t>
            </a:r>
          </a:p>
        </p:txBody>
      </p:sp>
      <p:sp>
        <p:nvSpPr>
          <p:cNvPr id="61" name="Text Box 6"/>
          <p:cNvSpPr txBox="1">
            <a:spLocks noChangeArrowheads="1"/>
          </p:cNvSpPr>
          <p:nvPr/>
        </p:nvSpPr>
        <p:spPr bwMode="auto">
          <a:xfrm>
            <a:off x="228600" y="3364468"/>
            <a:ext cx="5732239" cy="369332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800" dirty="0" smtClean="0">
                <a:latin typeface="Cambria" panose="02040503050406030204" pitchFamily="18" charset="0"/>
              </a:rPr>
              <a:t>List three </a:t>
            </a:r>
            <a:r>
              <a:rPr lang="en-US" altLang="en-US" sz="1800" i="1" dirty="0" smtClean="0">
                <a:latin typeface="Cambria" panose="02040503050406030204" pitchFamily="18" charset="0"/>
              </a:rPr>
              <a:t>different-length</a:t>
            </a:r>
            <a:r>
              <a:rPr lang="en-US" altLang="en-US" sz="1800" dirty="0" smtClean="0">
                <a:latin typeface="Cambria" panose="02040503050406030204" pitchFamily="18" charset="0"/>
              </a:rPr>
              <a:t> inputs that this FSM </a:t>
            </a:r>
            <a:r>
              <a:rPr lang="en-US" altLang="en-US" sz="1800" b="1" i="1" dirty="0" smtClean="0">
                <a:solidFill>
                  <a:srgbClr val="F3020A"/>
                </a:solidFill>
                <a:latin typeface="Cambria" panose="02040503050406030204" pitchFamily="18" charset="0"/>
              </a:rPr>
              <a:t>rejects</a:t>
            </a:r>
            <a:r>
              <a:rPr lang="en-US" altLang="en-US" sz="1800" dirty="0" smtClean="0">
                <a:latin typeface="Cambria" panose="02040503050406030204" pitchFamily="18" charset="0"/>
              </a:rPr>
              <a:t>:</a:t>
            </a:r>
            <a:endParaRPr lang="en-US" altLang="en-US" sz="1800" dirty="0">
              <a:latin typeface="Cambria" panose="02040503050406030204" pitchFamily="18" charset="0"/>
            </a:endParaRPr>
          </a:p>
        </p:txBody>
      </p:sp>
      <p:sp>
        <p:nvSpPr>
          <p:cNvPr id="62" name="Text Box 2"/>
          <p:cNvSpPr txBox="1">
            <a:spLocks noChangeArrowheads="1"/>
          </p:cNvSpPr>
          <p:nvPr/>
        </p:nvSpPr>
        <p:spPr bwMode="auto">
          <a:xfrm>
            <a:off x="4150242" y="152400"/>
            <a:ext cx="4823179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2100" i="1" dirty="0">
                <a:latin typeface="Cambria" panose="02040503050406030204" pitchFamily="18" charset="0"/>
              </a:rPr>
              <a:t>Name(s</a:t>
            </a:r>
            <a:r>
              <a:rPr lang="en-US" altLang="en-US" sz="2100" i="1" dirty="0" smtClean="0">
                <a:latin typeface="Cambria" panose="02040503050406030204" pitchFamily="18" charset="0"/>
              </a:rPr>
              <a:t>)     _____________________________</a:t>
            </a:r>
            <a:endParaRPr lang="en-US" altLang="en-US" sz="2100" i="1" dirty="0">
              <a:latin typeface="Cambria" panose="02040503050406030204" pitchFamily="18" charset="0"/>
            </a:endParaRPr>
          </a:p>
        </p:txBody>
      </p:sp>
      <p:sp>
        <p:nvSpPr>
          <p:cNvPr id="57" name="Text Box 8"/>
          <p:cNvSpPr txBox="1">
            <a:spLocks noChangeArrowheads="1"/>
          </p:cNvSpPr>
          <p:nvPr/>
        </p:nvSpPr>
        <p:spPr bwMode="auto">
          <a:xfrm>
            <a:off x="4284438" y="5251957"/>
            <a:ext cx="4326161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400" dirty="0">
                <a:latin typeface="Cambria" panose="02040503050406030204" pitchFamily="18" charset="0"/>
              </a:rPr>
              <a:t>q</a:t>
            </a:r>
            <a:r>
              <a:rPr lang="en-US" altLang="en-US" sz="1400" dirty="0" smtClean="0">
                <a:latin typeface="Cambria" panose="02040503050406030204" pitchFamily="18" charset="0"/>
              </a:rPr>
              <a:t>2 means   REJECTING + ending in a 0   … </a:t>
            </a:r>
            <a:r>
              <a:rPr lang="en-US" altLang="en-US" sz="1400" b="1" dirty="0" smtClean="0">
                <a:latin typeface="Cambria" panose="02040503050406030204" pitchFamily="18" charset="0"/>
              </a:rPr>
              <a:t>or</a:t>
            </a:r>
            <a:r>
              <a:rPr lang="en-US" altLang="en-US" sz="1400" dirty="0">
                <a:latin typeface="Cambria" panose="02040503050406030204" pitchFamily="18" charset="0"/>
              </a:rPr>
              <a:t> </a:t>
            </a:r>
            <a:r>
              <a:rPr lang="en-US" altLang="en-US" sz="1400" dirty="0" smtClean="0">
                <a:latin typeface="Cambria" panose="02040503050406030204" pitchFamily="18" charset="0"/>
              </a:rPr>
              <a:t>...</a:t>
            </a:r>
            <a:endParaRPr lang="en-US" altLang="en-US" sz="1400" dirty="0">
              <a:latin typeface="Cambria" panose="02040503050406030204" pitchFamily="18" charset="0"/>
            </a:endParaRPr>
          </a:p>
        </p:txBody>
      </p:sp>
      <p:sp>
        <p:nvSpPr>
          <p:cNvPr id="56" name="Text Box 8"/>
          <p:cNvSpPr txBox="1">
            <a:spLocks noChangeArrowheads="1"/>
          </p:cNvSpPr>
          <p:nvPr/>
        </p:nvSpPr>
        <p:spPr bwMode="auto">
          <a:xfrm>
            <a:off x="4284439" y="5020491"/>
            <a:ext cx="4326161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400" dirty="0">
                <a:latin typeface="Cambria" panose="02040503050406030204" pitchFamily="18" charset="0"/>
              </a:rPr>
              <a:t>q</a:t>
            </a:r>
            <a:r>
              <a:rPr lang="en-US" altLang="en-US" sz="1400" dirty="0" smtClean="0">
                <a:latin typeface="Cambria" panose="02040503050406030204" pitchFamily="18" charset="0"/>
              </a:rPr>
              <a:t>1 means   ACCEPTING + ending in a 1</a:t>
            </a:r>
            <a:endParaRPr lang="en-US" altLang="en-US" sz="1400" dirty="0">
              <a:latin typeface="Cambria" panose="02040503050406030204" pitchFamily="18" charset="0"/>
            </a:endParaRPr>
          </a:p>
        </p:txBody>
      </p:sp>
      <p:sp>
        <p:nvSpPr>
          <p:cNvPr id="55" name="Text Box 8"/>
          <p:cNvSpPr txBox="1">
            <a:spLocks noChangeArrowheads="1"/>
          </p:cNvSpPr>
          <p:nvPr/>
        </p:nvSpPr>
        <p:spPr bwMode="auto">
          <a:xfrm>
            <a:off x="4284439" y="4789025"/>
            <a:ext cx="4326161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400" dirty="0">
                <a:latin typeface="Cambria" panose="02040503050406030204" pitchFamily="18" charset="0"/>
              </a:rPr>
              <a:t>q</a:t>
            </a:r>
            <a:r>
              <a:rPr lang="en-US" altLang="en-US" sz="1400" dirty="0" smtClean="0">
                <a:latin typeface="Cambria" panose="02040503050406030204" pitchFamily="18" charset="0"/>
              </a:rPr>
              <a:t>0 means   ACCEPTING + ending in a </a:t>
            </a:r>
            <a:r>
              <a:rPr lang="en-US" altLang="en-US" sz="1400" dirty="0">
                <a:latin typeface="Cambria" panose="02040503050406030204" pitchFamily="18" charset="0"/>
              </a:rPr>
              <a:t>0  … </a:t>
            </a:r>
            <a:r>
              <a:rPr lang="en-US" altLang="en-US" sz="1400" b="1" dirty="0">
                <a:latin typeface="Cambria" panose="02040503050406030204" pitchFamily="18" charset="0"/>
              </a:rPr>
              <a:t>or</a:t>
            </a:r>
            <a:r>
              <a:rPr lang="en-US" altLang="en-US" sz="1400" dirty="0">
                <a:latin typeface="Cambria" panose="02040503050406030204" pitchFamily="18" charset="0"/>
              </a:rPr>
              <a:t> ...</a:t>
            </a:r>
          </a:p>
        </p:txBody>
      </p:sp>
    </p:spTree>
    <p:extLst>
      <p:ext uri="{BB962C8B-B14F-4D97-AF65-F5344CB8AC3E}">
        <p14:creationId xmlns:p14="http://schemas.microsoft.com/office/powerpoint/2010/main" val="356731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316832" y="1435768"/>
            <a:ext cx="2438400" cy="461963"/>
          </a:xfrm>
          <a:prstGeom prst="roundRect">
            <a:avLst/>
          </a:prstGeom>
          <a:solidFill>
            <a:srgbClr val="CCE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14338" name="Text Box 21"/>
          <p:cNvSpPr txBox="1">
            <a:spLocks noChangeArrowheads="1"/>
          </p:cNvSpPr>
          <p:nvPr/>
        </p:nvSpPr>
        <p:spPr bwMode="auto">
          <a:xfrm>
            <a:off x="1676400" y="228600"/>
            <a:ext cx="571500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4200" dirty="0">
                <a:latin typeface="Cambria" panose="02040503050406030204" pitchFamily="18" charset="0"/>
              </a:rPr>
              <a:t>Homework </a:t>
            </a:r>
            <a:r>
              <a:rPr lang="en-US" altLang="en-US" sz="4200" dirty="0" smtClean="0">
                <a:latin typeface="Cambria" panose="02040503050406030204" pitchFamily="18" charset="0"/>
              </a:rPr>
              <a:t>13</a:t>
            </a:r>
            <a:endParaRPr lang="en-US" altLang="en-US" sz="4200" dirty="0">
              <a:latin typeface="Cambria" panose="02040503050406030204" pitchFamily="18" charset="0"/>
            </a:endParaRPr>
          </a:p>
        </p:txBody>
      </p:sp>
      <p:sp>
        <p:nvSpPr>
          <p:cNvPr id="14339" name="Text Box 21"/>
          <p:cNvSpPr txBox="1">
            <a:spLocks noChangeArrowheads="1"/>
          </p:cNvSpPr>
          <p:nvPr/>
        </p:nvSpPr>
        <p:spPr bwMode="auto">
          <a:xfrm>
            <a:off x="304800" y="1447800"/>
            <a:ext cx="2438400" cy="461963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b="1" dirty="0">
                <a:latin typeface="Calibri" pitchFamily="34" charset="0"/>
              </a:rPr>
              <a:t>Due: </a:t>
            </a:r>
            <a:r>
              <a:rPr lang="en-US" altLang="en-US" b="1" dirty="0" smtClean="0">
                <a:latin typeface="Calibri" pitchFamily="34" charset="0"/>
              </a:rPr>
              <a:t> </a:t>
            </a:r>
            <a:r>
              <a:rPr lang="en-US" altLang="en-US" dirty="0" smtClean="0">
                <a:latin typeface="Calibri" pitchFamily="34" charset="0"/>
              </a:rPr>
              <a:t>Mon. 4/23</a:t>
            </a:r>
            <a:endParaRPr lang="en-US" altLang="en-US" dirty="0">
              <a:latin typeface="Calibri" pitchFamily="34" charset="0"/>
            </a:endParaRPr>
          </a:p>
        </p:txBody>
      </p:sp>
      <p:sp>
        <p:nvSpPr>
          <p:cNvPr id="14341" name="Text Box 21"/>
          <p:cNvSpPr txBox="1">
            <a:spLocks noChangeArrowheads="1"/>
          </p:cNvSpPr>
          <p:nvPr/>
        </p:nvSpPr>
        <p:spPr bwMode="auto">
          <a:xfrm>
            <a:off x="762000" y="4242814"/>
            <a:ext cx="7696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3200" dirty="0">
                <a:latin typeface="Calibri" pitchFamily="34" charset="0"/>
              </a:rPr>
              <a:t>(2)    </a:t>
            </a:r>
            <a:r>
              <a:rPr lang="en-US" altLang="en-US" sz="3200" i="1" dirty="0" smtClean="0">
                <a:solidFill>
                  <a:srgbClr val="CC3300"/>
                </a:solidFill>
                <a:latin typeface="Calibri" pitchFamily="34" charset="0"/>
              </a:rPr>
              <a:t>project milestone </a:t>
            </a:r>
            <a:r>
              <a:rPr lang="en-US" altLang="en-US" sz="3200" i="1" dirty="0" smtClean="0">
                <a:latin typeface="Cambria" panose="02040503050406030204" pitchFamily="18" charset="0"/>
              </a:rPr>
              <a:t>~</a:t>
            </a:r>
            <a:r>
              <a:rPr lang="en-US" altLang="en-US" sz="3200" i="1" dirty="0" smtClean="0">
                <a:latin typeface="Calibri" pitchFamily="34" charset="0"/>
              </a:rPr>
              <a:t> </a:t>
            </a:r>
            <a:r>
              <a:rPr lang="en-US" altLang="en-US" sz="3200" dirty="0" smtClean="0">
                <a:latin typeface="Calibri" pitchFamily="34" charset="0"/>
              </a:rPr>
              <a:t>"progress report"</a:t>
            </a:r>
            <a:endParaRPr lang="en-US" altLang="en-US" sz="3200" dirty="0">
              <a:latin typeface="Calibri" pitchFamily="34" charset="0"/>
            </a:endParaRPr>
          </a:p>
        </p:txBody>
      </p:sp>
      <p:sp>
        <p:nvSpPr>
          <p:cNvPr id="14342" name="Text Box 21"/>
          <p:cNvSpPr txBox="1">
            <a:spLocks noChangeArrowheads="1"/>
          </p:cNvSpPr>
          <p:nvPr/>
        </p:nvSpPr>
        <p:spPr bwMode="auto">
          <a:xfrm>
            <a:off x="762000" y="2851151"/>
            <a:ext cx="6705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3200" dirty="0" smtClean="0">
                <a:latin typeface="Calibri" pitchFamily="34" charset="0"/>
              </a:rPr>
              <a:t>(1)    </a:t>
            </a:r>
            <a:r>
              <a:rPr lang="en-US" altLang="en-US" sz="3200" dirty="0">
                <a:latin typeface="Calibri" pitchFamily="34" charset="0"/>
              </a:rPr>
              <a:t>Building  </a:t>
            </a:r>
            <a:r>
              <a:rPr lang="en-US" altLang="en-US" sz="3200" i="1" dirty="0">
                <a:solidFill>
                  <a:srgbClr val="0900FF"/>
                </a:solidFill>
                <a:latin typeface="Calibri" pitchFamily="34" charset="0"/>
              </a:rPr>
              <a:t>finite-state machines</a:t>
            </a:r>
          </a:p>
        </p:txBody>
      </p:sp>
      <p:sp>
        <p:nvSpPr>
          <p:cNvPr id="14343" name="Line 1044"/>
          <p:cNvSpPr>
            <a:spLocks noChangeShapeType="1"/>
          </p:cNvSpPr>
          <p:nvPr/>
        </p:nvSpPr>
        <p:spPr bwMode="auto">
          <a:xfrm flipH="1">
            <a:off x="5791200" y="2371433"/>
            <a:ext cx="53340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4" name="Rectangle 1"/>
          <p:cNvSpPr>
            <a:spLocks noChangeArrowheads="1"/>
          </p:cNvSpPr>
          <p:nvPr/>
        </p:nvSpPr>
        <p:spPr bwMode="auto">
          <a:xfrm>
            <a:off x="5410200" y="1676400"/>
            <a:ext cx="26670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2100" i="1" dirty="0">
                <a:latin typeface="Calibri" pitchFamily="34" charset="0"/>
              </a:rPr>
              <a:t>mathematical </a:t>
            </a:r>
            <a:r>
              <a:rPr lang="en-US" altLang="en-US" sz="2100" i="1" dirty="0" smtClean="0">
                <a:latin typeface="Calibri" pitchFamily="34" charset="0"/>
              </a:rPr>
              <a:t>foundations </a:t>
            </a:r>
            <a:r>
              <a:rPr lang="en-US" altLang="en-US" sz="2100" i="1" dirty="0">
                <a:latin typeface="Calibri" pitchFamily="34" charset="0"/>
              </a:rPr>
              <a:t>of CS</a:t>
            </a:r>
            <a:endParaRPr lang="en-US" altLang="en-US" sz="2100" dirty="0"/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1600200" y="5322025"/>
            <a:ext cx="28956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2100" i="1" dirty="0" smtClean="0">
                <a:latin typeface="Calibri" pitchFamily="34" charset="0"/>
              </a:rPr>
              <a:t>For the milestone, you’ll submit a zip file:</a:t>
            </a:r>
            <a:endParaRPr lang="en-US" altLang="en-US" sz="2100" dirty="0"/>
          </a:p>
        </p:txBody>
      </p:sp>
      <p:sp>
        <p:nvSpPr>
          <p:cNvPr id="6" name="Rectangle 5"/>
          <p:cNvSpPr/>
          <p:nvPr/>
        </p:nvSpPr>
        <p:spPr>
          <a:xfrm>
            <a:off x="2703106" y="3458502"/>
            <a:ext cx="454123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500" i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50 assigned points;    </a:t>
            </a:r>
            <a:r>
              <a:rPr lang="en-US" altLang="en-US" sz="1500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</a:rPr>
              <a:t>up to +50 ex. cr. pts;  </a:t>
            </a:r>
            <a:r>
              <a:rPr lang="en-US" altLang="en-US" sz="1500" i="1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</a:rPr>
              <a:t>due by 5/1</a:t>
            </a:r>
            <a:endParaRPr lang="en-US" sz="1500" u="sng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4800600" y="5183526"/>
            <a:ext cx="2895600" cy="101566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5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vpython_milestone.zip</a:t>
            </a:r>
          </a:p>
          <a:p>
            <a:pPr algn="ctr"/>
            <a:r>
              <a:rPr lang="en-US" altLang="en-US" sz="15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picobot_milestone.zip</a:t>
            </a:r>
          </a:p>
          <a:p>
            <a:pPr algn="ctr"/>
            <a:r>
              <a:rPr lang="en-US" altLang="en-US" sz="15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textid_milestone.zip</a:t>
            </a:r>
            <a:endParaRPr lang="en-US" altLang="en-US" sz="1500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92911" y="5949826"/>
            <a:ext cx="172183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500" i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25 assigned points</a:t>
            </a:r>
            <a:endParaRPr lang="en-US" sz="1500" u="sng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4800600" y="5467350"/>
            <a:ext cx="289560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b="1" dirty="0" smtClean="0">
                <a:latin typeface="Consolas" panose="020B0609020204030204" pitchFamily="49" charset="0"/>
                <a:cs typeface="Courier New" panose="02070309020205020404" pitchFamily="49" charset="0"/>
              </a:rPr>
              <a:t>milestone.zip</a:t>
            </a:r>
            <a:endParaRPr lang="en-US" altLang="en-US" b="1" dirty="0">
              <a:latin typeface="Consolas" panose="020B06090202040302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60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0" y="0"/>
            <a:ext cx="153511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4200" i="1" dirty="0" smtClean="0">
                <a:latin typeface="Cambria" panose="02040503050406030204" pitchFamily="18" charset="0"/>
              </a:rPr>
              <a:t>Quiz</a:t>
            </a:r>
            <a:endParaRPr lang="en-US" altLang="en-US" sz="4200" i="1" dirty="0">
              <a:latin typeface="Cambria" panose="02040503050406030204" pitchFamily="18" charset="0"/>
            </a:endParaRPr>
          </a:p>
        </p:txBody>
      </p:sp>
      <p:sp>
        <p:nvSpPr>
          <p:cNvPr id="21508" name="Oval 7"/>
          <p:cNvSpPr>
            <a:spLocks noChangeArrowheads="1"/>
          </p:cNvSpPr>
          <p:nvPr/>
        </p:nvSpPr>
        <p:spPr bwMode="auto">
          <a:xfrm>
            <a:off x="1409794" y="1217535"/>
            <a:ext cx="669925" cy="66992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1509" name="Text Box 8"/>
          <p:cNvSpPr txBox="1">
            <a:spLocks noChangeArrowheads="1"/>
          </p:cNvSpPr>
          <p:nvPr/>
        </p:nvSpPr>
        <p:spPr bwMode="auto">
          <a:xfrm>
            <a:off x="1529887" y="1387983"/>
            <a:ext cx="41069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600" dirty="0" smtClean="0">
                <a:latin typeface="Cambria" panose="02040503050406030204" pitchFamily="18" charset="0"/>
              </a:rPr>
              <a:t>q0</a:t>
            </a:r>
            <a:endParaRPr lang="en-US" altLang="en-US" sz="1600" dirty="0">
              <a:latin typeface="Cambria" panose="02040503050406030204" pitchFamily="18" charset="0"/>
            </a:endParaRPr>
          </a:p>
        </p:txBody>
      </p:sp>
      <p:sp>
        <p:nvSpPr>
          <p:cNvPr id="21510" name="Oval 9"/>
          <p:cNvSpPr>
            <a:spLocks noChangeArrowheads="1"/>
          </p:cNvSpPr>
          <p:nvPr/>
        </p:nvSpPr>
        <p:spPr bwMode="auto">
          <a:xfrm>
            <a:off x="3364006" y="980997"/>
            <a:ext cx="669925" cy="66992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1511" name="Text Box 10"/>
          <p:cNvSpPr txBox="1">
            <a:spLocks noChangeArrowheads="1"/>
          </p:cNvSpPr>
          <p:nvPr/>
        </p:nvSpPr>
        <p:spPr bwMode="auto">
          <a:xfrm>
            <a:off x="3484099" y="1151445"/>
            <a:ext cx="41069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600" dirty="0" smtClean="0">
                <a:latin typeface="Cambria" panose="02040503050406030204" pitchFamily="18" charset="0"/>
              </a:rPr>
              <a:t>q1</a:t>
            </a:r>
            <a:endParaRPr lang="en-US" altLang="en-US" sz="1600" dirty="0">
              <a:latin typeface="Cambria" panose="02040503050406030204" pitchFamily="18" charset="0"/>
            </a:endParaRPr>
          </a:p>
        </p:txBody>
      </p:sp>
      <p:sp>
        <p:nvSpPr>
          <p:cNvPr id="21512" name="Oval 11"/>
          <p:cNvSpPr>
            <a:spLocks noChangeArrowheads="1"/>
          </p:cNvSpPr>
          <p:nvPr/>
        </p:nvSpPr>
        <p:spPr bwMode="auto">
          <a:xfrm>
            <a:off x="3294156" y="920672"/>
            <a:ext cx="815975" cy="79057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1513" name="Text Box 12"/>
          <p:cNvSpPr txBox="1">
            <a:spLocks noChangeArrowheads="1"/>
          </p:cNvSpPr>
          <p:nvPr/>
        </p:nvSpPr>
        <p:spPr bwMode="auto">
          <a:xfrm>
            <a:off x="5096855" y="1040819"/>
            <a:ext cx="369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>
                <a:latin typeface="Comic Sans MS" pitchFamily="66" charset="0"/>
              </a:rPr>
              <a:t>0</a:t>
            </a:r>
          </a:p>
        </p:txBody>
      </p:sp>
      <p:sp>
        <p:nvSpPr>
          <p:cNvPr id="21514" name="Text Box 13"/>
          <p:cNvSpPr txBox="1">
            <a:spLocks noChangeArrowheads="1"/>
          </p:cNvSpPr>
          <p:nvPr/>
        </p:nvSpPr>
        <p:spPr bwMode="auto">
          <a:xfrm>
            <a:off x="2500406" y="1020685"/>
            <a:ext cx="320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>
                <a:latin typeface="Comic Sans MS" pitchFamily="66" charset="0"/>
              </a:rPr>
              <a:t>1</a:t>
            </a:r>
          </a:p>
        </p:txBody>
      </p:sp>
      <p:sp>
        <p:nvSpPr>
          <p:cNvPr id="21515" name="Freeform 15"/>
          <p:cNvSpPr>
            <a:spLocks/>
          </p:cNvSpPr>
          <p:nvPr/>
        </p:nvSpPr>
        <p:spPr bwMode="auto">
          <a:xfrm>
            <a:off x="5153119" y="1444547"/>
            <a:ext cx="241300" cy="415925"/>
          </a:xfrm>
          <a:custGeom>
            <a:avLst/>
            <a:gdLst>
              <a:gd name="T0" fmla="*/ 2147483647 w 127"/>
              <a:gd name="T1" fmla="*/ 2147483647 h 238"/>
              <a:gd name="T2" fmla="*/ 2147483647 w 127"/>
              <a:gd name="T3" fmla="*/ 2147483647 h 238"/>
              <a:gd name="T4" fmla="*/ 2147483647 w 127"/>
              <a:gd name="T5" fmla="*/ 2147483647 h 238"/>
              <a:gd name="T6" fmla="*/ 2147483647 w 127"/>
              <a:gd name="T7" fmla="*/ 0 h 238"/>
              <a:gd name="T8" fmla="*/ 2147483647 w 127"/>
              <a:gd name="T9" fmla="*/ 2147483647 h 238"/>
              <a:gd name="T10" fmla="*/ 2147483647 w 127"/>
              <a:gd name="T11" fmla="*/ 2147483647 h 238"/>
              <a:gd name="T12" fmla="*/ 2147483647 w 127"/>
              <a:gd name="T13" fmla="*/ 2147483647 h 2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7"/>
              <a:gd name="T22" fmla="*/ 0 h 238"/>
              <a:gd name="T23" fmla="*/ 127 w 127"/>
              <a:gd name="T24" fmla="*/ 238 h 2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7" h="238">
                <a:moveTo>
                  <a:pt x="64" y="238"/>
                </a:moveTo>
                <a:cubicBezTo>
                  <a:pt x="40" y="216"/>
                  <a:pt x="17" y="194"/>
                  <a:pt x="9" y="165"/>
                </a:cubicBezTo>
                <a:cubicBezTo>
                  <a:pt x="0" y="135"/>
                  <a:pt x="3" y="88"/>
                  <a:pt x="15" y="61"/>
                </a:cubicBezTo>
                <a:cubicBezTo>
                  <a:pt x="26" y="33"/>
                  <a:pt x="58" y="0"/>
                  <a:pt x="76" y="0"/>
                </a:cubicBezTo>
                <a:cubicBezTo>
                  <a:pt x="93" y="0"/>
                  <a:pt x="110" y="38"/>
                  <a:pt x="119" y="61"/>
                </a:cubicBezTo>
                <a:cubicBezTo>
                  <a:pt x="127" y="83"/>
                  <a:pt x="127" y="107"/>
                  <a:pt x="125" y="134"/>
                </a:cubicBezTo>
                <a:cubicBezTo>
                  <a:pt x="122" y="160"/>
                  <a:pt x="111" y="190"/>
                  <a:pt x="101" y="22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6" name="Oval 17"/>
          <p:cNvSpPr>
            <a:spLocks noChangeArrowheads="1"/>
          </p:cNvSpPr>
          <p:nvPr/>
        </p:nvSpPr>
        <p:spPr bwMode="auto">
          <a:xfrm>
            <a:off x="1333594" y="1161972"/>
            <a:ext cx="815975" cy="79057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1517" name="Line 18"/>
          <p:cNvSpPr>
            <a:spLocks noChangeShapeType="1"/>
          </p:cNvSpPr>
          <p:nvPr/>
        </p:nvSpPr>
        <p:spPr bwMode="auto">
          <a:xfrm flipV="1">
            <a:off x="2160681" y="1242935"/>
            <a:ext cx="1135063" cy="3190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8" name="Oval 19"/>
          <p:cNvSpPr>
            <a:spLocks noChangeArrowheads="1"/>
          </p:cNvSpPr>
          <p:nvPr/>
        </p:nvSpPr>
        <p:spPr bwMode="auto">
          <a:xfrm>
            <a:off x="5000719" y="1869997"/>
            <a:ext cx="669925" cy="66992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1519" name="Text Box 20"/>
          <p:cNvSpPr txBox="1">
            <a:spLocks noChangeArrowheads="1"/>
          </p:cNvSpPr>
          <p:nvPr/>
        </p:nvSpPr>
        <p:spPr bwMode="auto">
          <a:xfrm>
            <a:off x="5120812" y="2040445"/>
            <a:ext cx="41069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600" dirty="0" smtClean="0">
                <a:latin typeface="Cambria" panose="02040503050406030204" pitchFamily="18" charset="0"/>
              </a:rPr>
              <a:t>q2</a:t>
            </a:r>
            <a:endParaRPr lang="en-US" altLang="en-US" sz="1600" dirty="0">
              <a:latin typeface="Cambria" panose="02040503050406030204" pitchFamily="18" charset="0"/>
            </a:endParaRPr>
          </a:p>
        </p:txBody>
      </p:sp>
      <p:sp>
        <p:nvSpPr>
          <p:cNvPr id="21520" name="Line 21"/>
          <p:cNvSpPr>
            <a:spLocks noChangeShapeType="1"/>
          </p:cNvSpPr>
          <p:nvPr/>
        </p:nvSpPr>
        <p:spPr bwMode="auto">
          <a:xfrm>
            <a:off x="4048219" y="1511222"/>
            <a:ext cx="990600" cy="571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3" name="Text Box 24"/>
          <p:cNvSpPr txBox="1">
            <a:spLocks noChangeArrowheads="1"/>
          </p:cNvSpPr>
          <p:nvPr/>
        </p:nvSpPr>
        <p:spPr bwMode="auto">
          <a:xfrm>
            <a:off x="4424456" y="1371522"/>
            <a:ext cx="320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>
                <a:latin typeface="Comic Sans MS" pitchFamily="66" charset="0"/>
              </a:rPr>
              <a:t>1</a:t>
            </a:r>
          </a:p>
        </p:txBody>
      </p:sp>
      <p:sp>
        <p:nvSpPr>
          <p:cNvPr id="21524" name="Freeform 27"/>
          <p:cNvSpPr>
            <a:spLocks/>
          </p:cNvSpPr>
          <p:nvPr/>
        </p:nvSpPr>
        <p:spPr bwMode="auto">
          <a:xfrm>
            <a:off x="1147856" y="1385810"/>
            <a:ext cx="174625" cy="339725"/>
          </a:xfrm>
          <a:custGeom>
            <a:avLst/>
            <a:gdLst>
              <a:gd name="T0" fmla="*/ 0 w 110"/>
              <a:gd name="T1" fmla="*/ 0 h 214"/>
              <a:gd name="T2" fmla="*/ 0 w 110"/>
              <a:gd name="T3" fmla="*/ 2147483647 h 214"/>
              <a:gd name="T4" fmla="*/ 2147483647 w 110"/>
              <a:gd name="T5" fmla="*/ 2147483647 h 214"/>
              <a:gd name="T6" fmla="*/ 0 w 110"/>
              <a:gd name="T7" fmla="*/ 0 h 214"/>
              <a:gd name="T8" fmla="*/ 0 60000 65536"/>
              <a:gd name="T9" fmla="*/ 0 60000 65536"/>
              <a:gd name="T10" fmla="*/ 0 60000 65536"/>
              <a:gd name="T11" fmla="*/ 0 60000 65536"/>
              <a:gd name="T12" fmla="*/ 0 w 110"/>
              <a:gd name="T13" fmla="*/ 0 h 214"/>
              <a:gd name="T14" fmla="*/ 110 w 110"/>
              <a:gd name="T15" fmla="*/ 214 h 21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0" h="214">
                <a:moveTo>
                  <a:pt x="0" y="0"/>
                </a:moveTo>
                <a:cubicBezTo>
                  <a:pt x="0" y="71"/>
                  <a:pt x="0" y="142"/>
                  <a:pt x="0" y="214"/>
                </a:cubicBezTo>
                <a:lnTo>
                  <a:pt x="110" y="104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30" name="Line 35"/>
          <p:cNvSpPr>
            <a:spLocks noChangeShapeType="1"/>
          </p:cNvSpPr>
          <p:nvPr/>
        </p:nvSpPr>
        <p:spPr bwMode="auto">
          <a:xfrm flipH="1">
            <a:off x="2160681" y="1420735"/>
            <a:ext cx="1092200" cy="279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31" name="Text Box 36"/>
          <p:cNvSpPr txBox="1">
            <a:spLocks noChangeArrowheads="1"/>
          </p:cNvSpPr>
          <p:nvPr/>
        </p:nvSpPr>
        <p:spPr bwMode="auto">
          <a:xfrm>
            <a:off x="2597244" y="1501697"/>
            <a:ext cx="3698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>
                <a:latin typeface="Comic Sans MS" pitchFamily="66" charset="0"/>
              </a:rPr>
              <a:t>0</a:t>
            </a:r>
          </a:p>
        </p:txBody>
      </p:sp>
      <p:sp>
        <p:nvSpPr>
          <p:cNvPr id="32" name="Text Box 6"/>
          <p:cNvSpPr txBox="1">
            <a:spLocks noChangeArrowheads="1"/>
          </p:cNvSpPr>
          <p:nvPr/>
        </p:nvSpPr>
        <p:spPr bwMode="auto">
          <a:xfrm>
            <a:off x="268287" y="4957737"/>
            <a:ext cx="3846513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800" dirty="0" smtClean="0">
                <a:latin typeface="Cambria" panose="02040503050406030204" pitchFamily="18" charset="0"/>
              </a:rPr>
              <a:t>What does each state say about the </a:t>
            </a:r>
            <a:r>
              <a:rPr lang="en-US" altLang="en-US" sz="1800" b="1" i="1" dirty="0" smtClean="0">
                <a:solidFill>
                  <a:srgbClr val="0900FF"/>
                </a:solidFill>
                <a:latin typeface="Cambria" panose="02040503050406030204" pitchFamily="18" charset="0"/>
              </a:rPr>
              <a:t>current state </a:t>
            </a:r>
            <a:r>
              <a:rPr lang="en-US" altLang="en-US" sz="1800" dirty="0" smtClean="0">
                <a:latin typeface="Cambria" panose="02040503050406030204" pitchFamily="18" charset="0"/>
              </a:rPr>
              <a:t>of the input?!?</a:t>
            </a:r>
            <a:endParaRPr lang="en-US" altLang="en-US" sz="1800" dirty="0">
              <a:latin typeface="Cambria" panose="02040503050406030204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271463" y="3165765"/>
            <a:ext cx="8034337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/>
          <p:nvPr/>
        </p:nvCxnSpPr>
        <p:spPr bwMode="auto">
          <a:xfrm>
            <a:off x="304800" y="3883870"/>
            <a:ext cx="8034337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5128817" y="689510"/>
            <a:ext cx="320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>
                <a:latin typeface="Comic Sans MS" pitchFamily="66" charset="0"/>
              </a:rPr>
              <a:t>1</a:t>
            </a:r>
          </a:p>
        </p:txBody>
      </p:sp>
      <p:sp>
        <p:nvSpPr>
          <p:cNvPr id="49" name="Text Box 6"/>
          <p:cNvSpPr txBox="1">
            <a:spLocks noChangeArrowheads="1"/>
          </p:cNvSpPr>
          <p:nvPr/>
        </p:nvSpPr>
        <p:spPr bwMode="auto">
          <a:xfrm>
            <a:off x="685800" y="6001435"/>
            <a:ext cx="5715000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800" dirty="0" smtClean="0">
                <a:latin typeface="Cambria" panose="02040503050406030204" pitchFamily="18" charset="0"/>
              </a:rPr>
              <a:t>Could you get the same behavior with </a:t>
            </a:r>
            <a:r>
              <a:rPr lang="en-US" altLang="en-US" sz="1800" i="1" dirty="0" smtClean="0">
                <a:latin typeface="Cambria" panose="02040503050406030204" pitchFamily="18" charset="0"/>
              </a:rPr>
              <a:t>fewer</a:t>
            </a:r>
            <a:r>
              <a:rPr lang="en-US" altLang="en-US" sz="1800" dirty="0" smtClean="0">
                <a:latin typeface="Cambria" panose="02040503050406030204" pitchFamily="18" charset="0"/>
              </a:rPr>
              <a:t> states? What's the </a:t>
            </a:r>
            <a:r>
              <a:rPr lang="en-US" altLang="en-US" sz="1800" b="1" i="1" dirty="0" smtClean="0">
                <a:solidFill>
                  <a:srgbClr val="0000FF"/>
                </a:solidFill>
                <a:latin typeface="Cambria" panose="02040503050406030204" pitchFamily="18" charset="0"/>
              </a:rPr>
              <a:t>minimum</a:t>
            </a:r>
            <a:r>
              <a:rPr lang="en-US" altLang="en-US" sz="1800" dirty="0" smtClean="0"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1800" dirty="0" smtClean="0">
                <a:latin typeface="Cambria" panose="02040503050406030204" pitchFamily="18" charset="0"/>
              </a:rPr>
              <a:t># possible? How do you </a:t>
            </a:r>
            <a:r>
              <a:rPr lang="en-US" altLang="en-US" sz="1800" dirty="0">
                <a:latin typeface="Cambria" panose="02040503050406030204" pitchFamily="18" charset="0"/>
              </a:rPr>
              <a:t>know</a:t>
            </a:r>
            <a:r>
              <a:rPr lang="en-US" altLang="en-US" sz="1800" dirty="0" smtClean="0">
                <a:latin typeface="Cambria" panose="02040503050406030204" pitchFamily="18" charset="0"/>
              </a:rPr>
              <a:t>?</a:t>
            </a:r>
            <a:endParaRPr lang="en-US" altLang="en-US" sz="1800" dirty="0">
              <a:latin typeface="Cambria" panose="02040503050406030204" pitchFamily="18" charset="0"/>
            </a:endParaRPr>
          </a:p>
        </p:txBody>
      </p:sp>
      <p:cxnSp>
        <p:nvCxnSpPr>
          <p:cNvPr id="51" name="Straight Connector 50"/>
          <p:cNvCxnSpPr/>
          <p:nvPr/>
        </p:nvCxnSpPr>
        <p:spPr bwMode="auto">
          <a:xfrm>
            <a:off x="304800" y="5791200"/>
            <a:ext cx="8034337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Rectangle 1"/>
          <p:cNvSpPr/>
          <p:nvPr/>
        </p:nvSpPr>
        <p:spPr>
          <a:xfrm>
            <a:off x="152400" y="6170712"/>
            <a:ext cx="617289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en-US" sz="1400" dirty="0">
                <a:solidFill>
                  <a:srgbClr val="000000"/>
                </a:solidFill>
                <a:latin typeface="Calibri"/>
                <a:cs typeface="Calibri"/>
              </a:rPr>
              <a:t>Extra!</a:t>
            </a:r>
            <a:endParaRPr lang="en-US">
              <a:latin typeface="Calibri"/>
              <a:cs typeface="Calibri"/>
            </a:endParaRPr>
          </a:p>
        </p:txBody>
      </p:sp>
      <p:sp>
        <p:nvSpPr>
          <p:cNvPr id="52" name="Text Box 12"/>
          <p:cNvSpPr txBox="1">
            <a:spLocks noChangeArrowheads="1"/>
          </p:cNvSpPr>
          <p:nvPr/>
        </p:nvSpPr>
        <p:spPr bwMode="auto">
          <a:xfrm>
            <a:off x="1752600" y="632690"/>
            <a:ext cx="369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>
                <a:latin typeface="Comic Sans MS" pitchFamily="66" charset="0"/>
              </a:rPr>
              <a:t>0</a:t>
            </a:r>
          </a:p>
        </p:txBody>
      </p:sp>
      <p:sp>
        <p:nvSpPr>
          <p:cNvPr id="53" name="Freeform 15"/>
          <p:cNvSpPr>
            <a:spLocks/>
          </p:cNvSpPr>
          <p:nvPr/>
        </p:nvSpPr>
        <p:spPr bwMode="auto">
          <a:xfrm>
            <a:off x="1566863" y="756515"/>
            <a:ext cx="241300" cy="415925"/>
          </a:xfrm>
          <a:custGeom>
            <a:avLst/>
            <a:gdLst>
              <a:gd name="T0" fmla="*/ 2147483647 w 127"/>
              <a:gd name="T1" fmla="*/ 2147483647 h 238"/>
              <a:gd name="T2" fmla="*/ 2147483647 w 127"/>
              <a:gd name="T3" fmla="*/ 2147483647 h 238"/>
              <a:gd name="T4" fmla="*/ 2147483647 w 127"/>
              <a:gd name="T5" fmla="*/ 2147483647 h 238"/>
              <a:gd name="T6" fmla="*/ 2147483647 w 127"/>
              <a:gd name="T7" fmla="*/ 0 h 238"/>
              <a:gd name="T8" fmla="*/ 2147483647 w 127"/>
              <a:gd name="T9" fmla="*/ 2147483647 h 238"/>
              <a:gd name="T10" fmla="*/ 2147483647 w 127"/>
              <a:gd name="T11" fmla="*/ 2147483647 h 238"/>
              <a:gd name="T12" fmla="*/ 2147483647 w 127"/>
              <a:gd name="T13" fmla="*/ 2147483647 h 2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7"/>
              <a:gd name="T22" fmla="*/ 0 h 238"/>
              <a:gd name="T23" fmla="*/ 127 w 127"/>
              <a:gd name="T24" fmla="*/ 238 h 2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7" h="238">
                <a:moveTo>
                  <a:pt x="64" y="238"/>
                </a:moveTo>
                <a:cubicBezTo>
                  <a:pt x="40" y="216"/>
                  <a:pt x="17" y="194"/>
                  <a:pt x="9" y="165"/>
                </a:cubicBezTo>
                <a:cubicBezTo>
                  <a:pt x="0" y="135"/>
                  <a:pt x="3" y="88"/>
                  <a:pt x="15" y="61"/>
                </a:cubicBezTo>
                <a:cubicBezTo>
                  <a:pt x="26" y="33"/>
                  <a:pt x="58" y="0"/>
                  <a:pt x="76" y="0"/>
                </a:cubicBezTo>
                <a:cubicBezTo>
                  <a:pt x="93" y="0"/>
                  <a:pt x="110" y="38"/>
                  <a:pt x="119" y="61"/>
                </a:cubicBezTo>
                <a:cubicBezTo>
                  <a:pt x="127" y="83"/>
                  <a:pt x="127" y="107"/>
                  <a:pt x="125" y="134"/>
                </a:cubicBezTo>
                <a:cubicBezTo>
                  <a:pt x="122" y="160"/>
                  <a:pt x="111" y="190"/>
                  <a:pt x="101" y="22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Text Box 8"/>
          <p:cNvSpPr txBox="1">
            <a:spLocks noChangeArrowheads="1"/>
          </p:cNvSpPr>
          <p:nvPr/>
        </p:nvSpPr>
        <p:spPr bwMode="auto">
          <a:xfrm>
            <a:off x="4284438" y="5377832"/>
            <a:ext cx="4326161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400" dirty="0" smtClean="0">
                <a:latin typeface="Cambria" panose="02040503050406030204" pitchFamily="18" charset="0"/>
              </a:rPr>
              <a:t>q2 means   </a:t>
            </a:r>
            <a:r>
              <a:rPr lang="en-US" altLang="en-US" sz="1400" b="1" dirty="0" smtClean="0">
                <a:solidFill>
                  <a:srgbClr val="CC3300"/>
                </a:solidFill>
                <a:latin typeface="Cambria" panose="02040503050406030204" pitchFamily="18" charset="0"/>
              </a:rPr>
              <a:t>TWO</a:t>
            </a:r>
            <a:r>
              <a:rPr lang="en-US" altLang="en-US" sz="1400" dirty="0" smtClean="0">
                <a:latin typeface="Cambria" panose="02040503050406030204" pitchFamily="18" charset="0"/>
              </a:rPr>
              <a:t> 1's in a row...</a:t>
            </a:r>
            <a:endParaRPr lang="en-US" altLang="en-US" sz="1400" dirty="0">
              <a:latin typeface="Cambria" panose="02040503050406030204" pitchFamily="18" charset="0"/>
            </a:endParaRPr>
          </a:p>
        </p:txBody>
      </p:sp>
      <p:cxnSp>
        <p:nvCxnSpPr>
          <p:cNvPr id="36" name="Straight Connector 35"/>
          <p:cNvCxnSpPr/>
          <p:nvPr/>
        </p:nvCxnSpPr>
        <p:spPr bwMode="auto">
          <a:xfrm>
            <a:off x="304800" y="4782002"/>
            <a:ext cx="8034337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8" name="Text Box 8"/>
          <p:cNvSpPr txBox="1">
            <a:spLocks noChangeArrowheads="1"/>
          </p:cNvSpPr>
          <p:nvPr/>
        </p:nvSpPr>
        <p:spPr bwMode="auto">
          <a:xfrm>
            <a:off x="6553200" y="6062990"/>
            <a:ext cx="2209800" cy="523220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400" b="1" dirty="0" smtClean="0">
                <a:solidFill>
                  <a:srgbClr val="0000FF"/>
                </a:solidFill>
                <a:latin typeface="Cambria" panose="02040503050406030204" pitchFamily="18" charset="0"/>
              </a:rPr>
              <a:t>Hint</a:t>
            </a:r>
            <a:r>
              <a:rPr lang="en-US" altLang="en-US" sz="1400" dirty="0" smtClean="0">
                <a:latin typeface="Cambria" panose="02040503050406030204" pitchFamily="18" charset="0"/>
              </a:rPr>
              <a:t>: do strings </a:t>
            </a:r>
            <a:r>
              <a:rPr lang="en-US" altLang="en-US" sz="1400" b="1" i="1" dirty="0" smtClean="0">
                <a:latin typeface="Cambria" panose="02040503050406030204" pitchFamily="18" charset="0"/>
              </a:rPr>
              <a:t>have </a:t>
            </a:r>
            <a:r>
              <a:rPr lang="en-US" altLang="en-US" sz="1400" dirty="0" smtClean="0">
                <a:latin typeface="Cambria" panose="02040503050406030204" pitchFamily="18" charset="0"/>
              </a:rPr>
              <a:t>to be in separate states?</a:t>
            </a:r>
            <a:endParaRPr lang="en-US" altLang="en-US" sz="1400" dirty="0">
              <a:latin typeface="Cambria" panose="02040503050406030204" pitchFamily="18" charset="0"/>
            </a:endParaRPr>
          </a:p>
        </p:txBody>
      </p:sp>
      <p:sp>
        <p:nvSpPr>
          <p:cNvPr id="59" name="Text Box 6"/>
          <p:cNvSpPr txBox="1">
            <a:spLocks noChangeArrowheads="1"/>
          </p:cNvSpPr>
          <p:nvPr/>
        </p:nvSpPr>
        <p:spPr bwMode="auto">
          <a:xfrm>
            <a:off x="381000" y="4026731"/>
            <a:ext cx="33893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800" i="1" dirty="0" smtClean="0">
                <a:latin typeface="Cambria" panose="02040503050406030204" pitchFamily="18" charset="0"/>
              </a:rPr>
              <a:t>In general</a:t>
            </a:r>
            <a:r>
              <a:rPr lang="en-US" altLang="en-US" sz="1800" dirty="0" smtClean="0">
                <a:latin typeface="Cambria" panose="02040503050406030204" pitchFamily="18" charset="0"/>
              </a:rPr>
              <a:t>, what English phrase describes the </a:t>
            </a:r>
            <a:r>
              <a:rPr lang="en-US" altLang="en-US" sz="1800" b="1" i="1" dirty="0" smtClean="0">
                <a:latin typeface="Cambria" panose="02040503050406030204" pitchFamily="18" charset="0"/>
              </a:rPr>
              <a:t>rejected inputs</a:t>
            </a:r>
            <a:r>
              <a:rPr lang="en-US" altLang="en-US" sz="1800" dirty="0" smtClean="0">
                <a:latin typeface="Cambria" panose="02040503050406030204" pitchFamily="18" charset="0"/>
              </a:rPr>
              <a:t>? </a:t>
            </a:r>
            <a:endParaRPr lang="en-US" altLang="en-US" sz="1800" dirty="0">
              <a:latin typeface="Cambria" panose="02040503050406030204" pitchFamily="18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3989871" y="4027232"/>
            <a:ext cx="2501967" cy="276999"/>
          </a:xfrm>
          <a:prstGeom prst="rect">
            <a:avLst/>
          </a:prstGeom>
          <a:solidFill>
            <a:srgbClr val="FFE6CD"/>
          </a:solidFill>
        </p:spPr>
        <p:txBody>
          <a:bodyPr wrap="none">
            <a:spAutoFit/>
          </a:bodyPr>
          <a:lstStyle/>
          <a:p>
            <a:r>
              <a:rPr lang="en-US" altLang="en-US" sz="12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This machine </a:t>
            </a:r>
            <a:r>
              <a:rPr lang="en-US" altLang="en-US" sz="1200" u="sng" dirty="0" smtClean="0">
                <a:solidFill>
                  <a:srgbClr val="000000"/>
                </a:solidFill>
                <a:latin typeface="Cambria" panose="02040503050406030204" pitchFamily="18" charset="0"/>
              </a:rPr>
              <a:t>rejects</a:t>
            </a:r>
            <a:r>
              <a:rPr lang="en-US" altLang="en-US" sz="12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strings that  …</a:t>
            </a:r>
            <a:endParaRPr lang="en-US" sz="1200" dirty="0"/>
          </a:p>
        </p:txBody>
      </p:sp>
      <p:sp>
        <p:nvSpPr>
          <p:cNvPr id="50" name="Text Box 6"/>
          <p:cNvSpPr txBox="1">
            <a:spLocks noChangeArrowheads="1"/>
          </p:cNvSpPr>
          <p:nvPr/>
        </p:nvSpPr>
        <p:spPr bwMode="auto">
          <a:xfrm>
            <a:off x="228601" y="2681069"/>
            <a:ext cx="5732238" cy="369332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800" dirty="0" smtClean="0">
                <a:latin typeface="Cambria" panose="02040503050406030204" pitchFamily="18" charset="0"/>
              </a:rPr>
              <a:t>List three </a:t>
            </a:r>
            <a:r>
              <a:rPr lang="en-US" altLang="en-US" sz="1800" i="1" dirty="0" smtClean="0">
                <a:latin typeface="Cambria" panose="02040503050406030204" pitchFamily="18" charset="0"/>
              </a:rPr>
              <a:t>different-length</a:t>
            </a:r>
            <a:r>
              <a:rPr lang="en-US" altLang="en-US" sz="1800" dirty="0" smtClean="0">
                <a:latin typeface="Cambria" panose="02040503050406030204" pitchFamily="18" charset="0"/>
              </a:rPr>
              <a:t> inputs that this FSM </a:t>
            </a:r>
            <a:r>
              <a:rPr lang="en-US" altLang="en-US" sz="1800" b="1" i="1" dirty="0" smtClean="0">
                <a:solidFill>
                  <a:srgbClr val="06A606"/>
                </a:solidFill>
                <a:latin typeface="Cambria" panose="02040503050406030204" pitchFamily="18" charset="0"/>
              </a:rPr>
              <a:t>accepts</a:t>
            </a:r>
            <a:r>
              <a:rPr lang="en-US" altLang="en-US" sz="1800" dirty="0">
                <a:latin typeface="Cambria" panose="02040503050406030204" pitchFamily="18" charset="0"/>
              </a:rPr>
              <a:t>:</a:t>
            </a:r>
          </a:p>
        </p:txBody>
      </p:sp>
      <p:sp>
        <p:nvSpPr>
          <p:cNvPr id="61" name="Text Box 6"/>
          <p:cNvSpPr txBox="1">
            <a:spLocks noChangeArrowheads="1"/>
          </p:cNvSpPr>
          <p:nvPr/>
        </p:nvSpPr>
        <p:spPr bwMode="auto">
          <a:xfrm>
            <a:off x="228600" y="3364468"/>
            <a:ext cx="5732239" cy="369332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800" dirty="0" smtClean="0">
                <a:latin typeface="Cambria" panose="02040503050406030204" pitchFamily="18" charset="0"/>
              </a:rPr>
              <a:t>List three </a:t>
            </a:r>
            <a:r>
              <a:rPr lang="en-US" altLang="en-US" sz="1800" i="1" dirty="0" smtClean="0">
                <a:latin typeface="Cambria" panose="02040503050406030204" pitchFamily="18" charset="0"/>
              </a:rPr>
              <a:t>different-length</a:t>
            </a:r>
            <a:r>
              <a:rPr lang="en-US" altLang="en-US" sz="1800" dirty="0" smtClean="0">
                <a:latin typeface="Cambria" panose="02040503050406030204" pitchFamily="18" charset="0"/>
              </a:rPr>
              <a:t> inputs that this FSM </a:t>
            </a:r>
            <a:r>
              <a:rPr lang="en-US" altLang="en-US" sz="1800" b="1" i="1" dirty="0" smtClean="0">
                <a:solidFill>
                  <a:srgbClr val="F3020A"/>
                </a:solidFill>
                <a:latin typeface="Cambria" panose="02040503050406030204" pitchFamily="18" charset="0"/>
              </a:rPr>
              <a:t>rejects</a:t>
            </a:r>
            <a:r>
              <a:rPr lang="en-US" altLang="en-US" sz="1800" dirty="0" smtClean="0">
                <a:latin typeface="Cambria" panose="02040503050406030204" pitchFamily="18" charset="0"/>
              </a:rPr>
              <a:t>:</a:t>
            </a:r>
            <a:endParaRPr lang="en-US" altLang="en-US" sz="1800" dirty="0">
              <a:latin typeface="Cambria" panose="02040503050406030204" pitchFamily="18" charset="0"/>
            </a:endParaRPr>
          </a:p>
        </p:txBody>
      </p:sp>
      <p:sp>
        <p:nvSpPr>
          <p:cNvPr id="54" name="Text Box 2"/>
          <p:cNvSpPr txBox="1">
            <a:spLocks noChangeArrowheads="1"/>
          </p:cNvSpPr>
          <p:nvPr/>
        </p:nvSpPr>
        <p:spPr bwMode="auto">
          <a:xfrm>
            <a:off x="4141610" y="117902"/>
            <a:ext cx="4823179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sz="2100" i="1" dirty="0" smtClean="0">
                <a:latin typeface="Cambria" panose="02040503050406030204" pitchFamily="18" charset="0"/>
              </a:rPr>
              <a:t>Try this on the back page first…</a:t>
            </a:r>
            <a:endParaRPr lang="en-US" altLang="en-US" sz="2100" i="1" dirty="0">
              <a:latin typeface="Cambria" panose="02040503050406030204" pitchFamily="18" charset="0"/>
            </a:endParaRPr>
          </a:p>
        </p:txBody>
      </p:sp>
      <p:sp>
        <p:nvSpPr>
          <p:cNvPr id="4" name="Right Arrow 3"/>
          <p:cNvSpPr/>
          <p:nvPr/>
        </p:nvSpPr>
        <p:spPr bwMode="auto">
          <a:xfrm rot="10800000">
            <a:off x="5738364" y="1992632"/>
            <a:ext cx="533400" cy="421332"/>
          </a:xfrm>
          <a:prstGeom prst="rightArrow">
            <a:avLst/>
          </a:prstGeom>
          <a:solidFill>
            <a:srgbClr val="FFE6CD"/>
          </a:solidFill>
          <a:ln w="9525" cap="flat" cmpd="sng" algn="ctr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199786" y="1917592"/>
            <a:ext cx="2258414" cy="584775"/>
          </a:xfrm>
          <a:prstGeom prst="rect">
            <a:avLst/>
          </a:prstGeom>
          <a:solidFill>
            <a:srgbClr val="FFE6CD"/>
          </a:solidFill>
          <a:ln>
            <a:solidFill>
              <a:srgbClr val="CC33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graveyard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state: </a:t>
            </a:r>
            <a:r>
              <a:rPr lang="en-US" sz="16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two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transitions in JFLAP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4338764" y="4309646"/>
            <a:ext cx="4195636" cy="338554"/>
          </a:xfrm>
          <a:prstGeom prst="rect">
            <a:avLst/>
          </a:prstGeom>
          <a:solidFill>
            <a:srgbClr val="FFE6CD"/>
          </a:solidFill>
        </p:spPr>
        <p:txBody>
          <a:bodyPr wrap="none">
            <a:spAutoFit/>
          </a:bodyPr>
          <a:lstStyle/>
          <a:p>
            <a:r>
              <a:rPr lang="en-US" altLang="en-US" sz="1600" dirty="0" smtClean="0">
                <a:solidFill>
                  <a:srgbClr val="CC3300"/>
                </a:solidFill>
                <a:latin typeface="Cambria" panose="02040503050406030204" pitchFamily="18" charset="0"/>
              </a:rPr>
              <a:t>have two 1's in a row (anywhere in the string)</a:t>
            </a:r>
            <a:endParaRPr lang="en-US" sz="1600" dirty="0">
              <a:solidFill>
                <a:srgbClr val="CC3300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 rot="21039559">
            <a:off x="5301334" y="6214973"/>
            <a:ext cx="1197572" cy="338554"/>
          </a:xfrm>
          <a:prstGeom prst="rect">
            <a:avLst/>
          </a:prstGeom>
          <a:solidFill>
            <a:srgbClr val="FFE6CD"/>
          </a:solidFill>
          <a:ln>
            <a:solidFill>
              <a:srgbClr val="CC3300"/>
            </a:solidFill>
          </a:ln>
        </p:spPr>
        <p:txBody>
          <a:bodyPr wrap="none">
            <a:spAutoFit/>
          </a:bodyPr>
          <a:lstStyle/>
          <a:p>
            <a:r>
              <a:rPr lang="en-US" altLang="en-US" sz="1600" dirty="0" smtClean="0">
                <a:solidFill>
                  <a:srgbClr val="CC3300"/>
                </a:solidFill>
                <a:latin typeface="Cambria" panose="02040503050406030204" pitchFamily="18" charset="0"/>
              </a:rPr>
              <a:t>3 state min.</a:t>
            </a:r>
            <a:endParaRPr lang="en-US" sz="1600" dirty="0">
              <a:solidFill>
                <a:srgbClr val="CC3300"/>
              </a:solidFill>
            </a:endParaRPr>
          </a:p>
        </p:txBody>
      </p:sp>
      <p:sp>
        <p:nvSpPr>
          <p:cNvPr id="56" name="Text Box 8"/>
          <p:cNvSpPr txBox="1">
            <a:spLocks noChangeArrowheads="1"/>
          </p:cNvSpPr>
          <p:nvPr/>
        </p:nvSpPr>
        <p:spPr bwMode="auto">
          <a:xfrm>
            <a:off x="4284439" y="5146366"/>
            <a:ext cx="4326161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400" dirty="0" smtClean="0">
                <a:latin typeface="Cambria" panose="02040503050406030204" pitchFamily="18" charset="0"/>
              </a:rPr>
              <a:t>q1 means   </a:t>
            </a:r>
            <a:r>
              <a:rPr lang="en-US" altLang="en-US" sz="1400" b="1" dirty="0" smtClean="0">
                <a:solidFill>
                  <a:srgbClr val="0000FF"/>
                </a:solidFill>
                <a:latin typeface="Cambria" panose="02040503050406030204" pitchFamily="18" charset="0"/>
              </a:rPr>
              <a:t>ONE</a:t>
            </a:r>
            <a:r>
              <a:rPr lang="en-US" altLang="en-US" sz="1400" dirty="0" smtClean="0">
                <a:latin typeface="Cambria" panose="02040503050406030204" pitchFamily="18" charset="0"/>
              </a:rPr>
              <a:t> 1 in a row...</a:t>
            </a:r>
            <a:endParaRPr lang="en-US" altLang="en-US" sz="1400" dirty="0">
              <a:latin typeface="Cambria" panose="02040503050406030204" pitchFamily="18" charset="0"/>
            </a:endParaRPr>
          </a:p>
        </p:txBody>
      </p:sp>
      <p:sp>
        <p:nvSpPr>
          <p:cNvPr id="55" name="Text Box 8"/>
          <p:cNvSpPr txBox="1">
            <a:spLocks noChangeArrowheads="1"/>
          </p:cNvSpPr>
          <p:nvPr/>
        </p:nvSpPr>
        <p:spPr bwMode="auto">
          <a:xfrm>
            <a:off x="4284439" y="4914900"/>
            <a:ext cx="4326161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400" dirty="0" smtClean="0">
                <a:latin typeface="Cambria" panose="02040503050406030204" pitchFamily="18" charset="0"/>
              </a:rPr>
              <a:t>q0 means   </a:t>
            </a:r>
            <a:r>
              <a:rPr lang="en-US" altLang="en-US" sz="1400" b="1" dirty="0" smtClean="0">
                <a:solidFill>
                  <a:srgbClr val="0000FF"/>
                </a:solidFill>
                <a:latin typeface="Cambria" panose="02040503050406030204" pitchFamily="18" charset="0"/>
              </a:rPr>
              <a:t>ZERO</a:t>
            </a:r>
            <a:r>
              <a:rPr lang="en-US" altLang="en-US" sz="1400" dirty="0" smtClean="0">
                <a:latin typeface="Cambria" panose="02040503050406030204" pitchFamily="18" charset="0"/>
              </a:rPr>
              <a:t> 1's in a row ...</a:t>
            </a:r>
            <a:endParaRPr lang="en-US" altLang="en-US" sz="14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55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061"/>
          <p:cNvSpPr txBox="1">
            <a:spLocks noChangeArrowheads="1"/>
          </p:cNvSpPr>
          <p:nvPr/>
        </p:nvSpPr>
        <p:spPr bwMode="auto">
          <a:xfrm>
            <a:off x="550863" y="241300"/>
            <a:ext cx="8026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</a:rPr>
              <a:t>FSMs are everywhere!</a:t>
            </a:r>
          </a:p>
        </p:txBody>
      </p:sp>
      <p:pic>
        <p:nvPicPr>
          <p:cNvPr id="31747" name="Picture 1062" descr="lo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56" y="2577309"/>
            <a:ext cx="1401762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Oval 1063"/>
          <p:cNvSpPr>
            <a:spLocks noChangeArrowheads="1"/>
          </p:cNvSpPr>
          <p:nvPr/>
        </p:nvSpPr>
        <p:spPr bwMode="auto">
          <a:xfrm>
            <a:off x="5202238" y="1724025"/>
            <a:ext cx="1143000" cy="685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rPr>
              <a:t>q</a:t>
            </a:r>
            <a:r>
              <a:rPr kumimoji="0" lang="en-US" altLang="en-US" sz="2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rPr>
              <a:t>start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1749" name="AutoShape 1064"/>
          <p:cNvSpPr>
            <a:spLocks noChangeArrowheads="1"/>
          </p:cNvSpPr>
          <p:nvPr/>
        </p:nvSpPr>
        <p:spPr bwMode="auto">
          <a:xfrm rot="5430567">
            <a:off x="4897438" y="1892300"/>
            <a:ext cx="300038" cy="300037"/>
          </a:xfrm>
          <a:prstGeom prst="triangle">
            <a:avLst>
              <a:gd name="adj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31750" name="Oval 1065"/>
          <p:cNvSpPr>
            <a:spLocks noChangeArrowheads="1"/>
          </p:cNvSpPr>
          <p:nvPr/>
        </p:nvSpPr>
        <p:spPr bwMode="auto">
          <a:xfrm>
            <a:off x="2895600" y="2819400"/>
            <a:ext cx="914400" cy="684213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rPr>
              <a:t>q</a:t>
            </a:r>
            <a:r>
              <a:rPr kumimoji="0" lang="en-US" altLang="en-US" sz="2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rPr>
              <a:t>1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1751" name="Oval 1066"/>
          <p:cNvSpPr>
            <a:spLocks noChangeArrowheads="1"/>
          </p:cNvSpPr>
          <p:nvPr/>
        </p:nvSpPr>
        <p:spPr bwMode="auto">
          <a:xfrm>
            <a:off x="4114800" y="2819400"/>
            <a:ext cx="914400" cy="684213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rPr>
              <a:t>q</a:t>
            </a:r>
            <a:r>
              <a:rPr kumimoji="0" lang="en-US" altLang="en-US" sz="2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rPr>
              <a:t>2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1752" name="Oval 1067"/>
          <p:cNvSpPr>
            <a:spLocks noChangeArrowheads="1"/>
          </p:cNvSpPr>
          <p:nvPr/>
        </p:nvSpPr>
        <p:spPr bwMode="auto">
          <a:xfrm>
            <a:off x="5334000" y="2819400"/>
            <a:ext cx="914400" cy="684213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rPr>
              <a:t>q</a:t>
            </a:r>
            <a:r>
              <a:rPr kumimoji="0" lang="en-US" altLang="en-US" sz="2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rPr>
              <a:t>3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1753" name="Oval 1068"/>
          <p:cNvSpPr>
            <a:spLocks noChangeArrowheads="1"/>
          </p:cNvSpPr>
          <p:nvPr/>
        </p:nvSpPr>
        <p:spPr bwMode="auto">
          <a:xfrm>
            <a:off x="6553200" y="2819400"/>
            <a:ext cx="914400" cy="684213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rPr>
              <a:t>q</a:t>
            </a:r>
            <a:r>
              <a:rPr kumimoji="0" lang="en-US" altLang="en-US" sz="2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rPr>
              <a:t>4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1754" name="Oval 1069"/>
          <p:cNvSpPr>
            <a:spLocks noChangeArrowheads="1"/>
          </p:cNvSpPr>
          <p:nvPr/>
        </p:nvSpPr>
        <p:spPr bwMode="auto">
          <a:xfrm>
            <a:off x="7772400" y="2819400"/>
            <a:ext cx="914400" cy="684213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rPr>
              <a:t>q</a:t>
            </a:r>
            <a:r>
              <a:rPr kumimoji="0" lang="en-US" altLang="en-US" sz="2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rPr>
              <a:t>5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1755" name="Oval 1070"/>
          <p:cNvSpPr>
            <a:spLocks noChangeArrowheads="1"/>
          </p:cNvSpPr>
          <p:nvPr/>
        </p:nvSpPr>
        <p:spPr bwMode="auto">
          <a:xfrm>
            <a:off x="2895600" y="3810000"/>
            <a:ext cx="914400" cy="684213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rPr>
              <a:t>q</a:t>
            </a:r>
            <a:r>
              <a:rPr kumimoji="0" lang="en-US" altLang="en-US" sz="2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rPr>
              <a:t>12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1756" name="Oval 1071"/>
          <p:cNvSpPr>
            <a:spLocks noChangeArrowheads="1"/>
          </p:cNvSpPr>
          <p:nvPr/>
        </p:nvSpPr>
        <p:spPr bwMode="auto">
          <a:xfrm>
            <a:off x="4114800" y="3810000"/>
            <a:ext cx="914400" cy="684213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rPr>
              <a:t>q</a:t>
            </a:r>
            <a:r>
              <a:rPr kumimoji="0" lang="en-US" altLang="en-US" sz="2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rPr>
              <a:t>13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1757" name="Oval 1072"/>
          <p:cNvSpPr>
            <a:spLocks noChangeArrowheads="1"/>
          </p:cNvSpPr>
          <p:nvPr/>
        </p:nvSpPr>
        <p:spPr bwMode="auto">
          <a:xfrm>
            <a:off x="5334000" y="3810000"/>
            <a:ext cx="914400" cy="684213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rPr>
              <a:t>q</a:t>
            </a:r>
            <a:r>
              <a:rPr kumimoji="0" lang="en-US" altLang="en-US" sz="2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rPr>
              <a:t>14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1758" name="Oval 1073"/>
          <p:cNvSpPr>
            <a:spLocks noChangeArrowheads="1"/>
          </p:cNvSpPr>
          <p:nvPr/>
        </p:nvSpPr>
        <p:spPr bwMode="auto">
          <a:xfrm>
            <a:off x="6553200" y="3810000"/>
            <a:ext cx="914400" cy="684213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rPr>
              <a:t>q</a:t>
            </a:r>
            <a:r>
              <a:rPr kumimoji="0" lang="en-US" altLang="en-US" sz="2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rPr>
              <a:t>15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1759" name="Oval 1074"/>
          <p:cNvSpPr>
            <a:spLocks noChangeArrowheads="1"/>
          </p:cNvSpPr>
          <p:nvPr/>
        </p:nvSpPr>
        <p:spPr bwMode="auto">
          <a:xfrm>
            <a:off x="7848600" y="3810000"/>
            <a:ext cx="914400" cy="684213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rPr>
              <a:t>q</a:t>
            </a:r>
            <a:r>
              <a:rPr kumimoji="0" lang="en-US" altLang="en-US" sz="2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rPr>
              <a:t>23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1760" name="Oval 1075"/>
          <p:cNvSpPr>
            <a:spLocks noChangeArrowheads="1"/>
          </p:cNvSpPr>
          <p:nvPr/>
        </p:nvSpPr>
        <p:spPr bwMode="auto">
          <a:xfrm>
            <a:off x="3587750" y="4822825"/>
            <a:ext cx="1295400" cy="684213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rPr>
              <a:t>q</a:t>
            </a:r>
            <a:r>
              <a:rPr kumimoji="0" lang="en-US" altLang="en-US" sz="2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rPr>
              <a:t>12,3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1761" name="Oval 1076"/>
          <p:cNvSpPr>
            <a:spLocks noChangeArrowheads="1"/>
          </p:cNvSpPr>
          <p:nvPr/>
        </p:nvSpPr>
        <p:spPr bwMode="auto">
          <a:xfrm>
            <a:off x="5187950" y="4822825"/>
            <a:ext cx="1295400" cy="684213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rPr>
              <a:t>q</a:t>
            </a:r>
            <a:r>
              <a:rPr kumimoji="0" lang="en-US" altLang="en-US" sz="2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rPr>
              <a:t>12,4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1762" name="Oval 1077"/>
          <p:cNvSpPr>
            <a:spLocks noChangeArrowheads="1"/>
          </p:cNvSpPr>
          <p:nvPr/>
        </p:nvSpPr>
        <p:spPr bwMode="auto">
          <a:xfrm>
            <a:off x="6864350" y="4822825"/>
            <a:ext cx="1295400" cy="684213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rPr>
              <a:t>q</a:t>
            </a:r>
            <a:r>
              <a:rPr kumimoji="0" lang="en-US" altLang="en-US" sz="2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rPr>
              <a:t>12,5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1763" name="Oval 1078"/>
          <p:cNvSpPr>
            <a:spLocks noChangeArrowheads="1"/>
          </p:cNvSpPr>
          <p:nvPr/>
        </p:nvSpPr>
        <p:spPr bwMode="auto">
          <a:xfrm>
            <a:off x="5010150" y="5903913"/>
            <a:ext cx="1676400" cy="684212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rPr>
              <a:t>q</a:t>
            </a:r>
            <a:r>
              <a:rPr kumimoji="0" lang="en-US" altLang="en-US" sz="2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rPr>
              <a:t>12,5,34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1764" name="Oval 1079"/>
          <p:cNvSpPr>
            <a:spLocks noChangeArrowheads="1"/>
          </p:cNvSpPr>
          <p:nvPr/>
        </p:nvSpPr>
        <p:spPr bwMode="auto">
          <a:xfrm>
            <a:off x="4933950" y="5856288"/>
            <a:ext cx="1830388" cy="77787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</a:endParaRPr>
          </a:p>
        </p:txBody>
      </p:sp>
      <p:grpSp>
        <p:nvGrpSpPr>
          <p:cNvPr id="31765" name="Group 1080"/>
          <p:cNvGrpSpPr>
            <a:grpSpLocks/>
          </p:cNvGrpSpPr>
          <p:nvPr/>
        </p:nvGrpSpPr>
        <p:grpSpPr bwMode="auto">
          <a:xfrm>
            <a:off x="228600" y="6019800"/>
            <a:ext cx="457200" cy="609600"/>
            <a:chOff x="2928" y="1051"/>
            <a:chExt cx="840" cy="957"/>
          </a:xfrm>
        </p:grpSpPr>
        <p:sp>
          <p:nvSpPr>
            <p:cNvPr id="31768" name="Freeform 1081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40 w 1048"/>
                <a:gd name="T1" fmla="*/ 21 h 250"/>
                <a:gd name="T2" fmla="*/ 70 w 1048"/>
                <a:gd name="T3" fmla="*/ 83 h 250"/>
                <a:gd name="T4" fmla="*/ 73 w 1048"/>
                <a:gd name="T5" fmla="*/ 111 h 250"/>
                <a:gd name="T6" fmla="*/ 76 w 1048"/>
                <a:gd name="T7" fmla="*/ 128 h 250"/>
                <a:gd name="T8" fmla="*/ 80 w 1048"/>
                <a:gd name="T9" fmla="*/ 169 h 250"/>
                <a:gd name="T10" fmla="*/ 56 w 1048"/>
                <a:gd name="T11" fmla="*/ 238 h 250"/>
                <a:gd name="T12" fmla="*/ 6 w 1048"/>
                <a:gd name="T13" fmla="*/ 218 h 250"/>
                <a:gd name="T14" fmla="*/ 0 w 1048"/>
                <a:gd name="T15" fmla="*/ 197 h 250"/>
                <a:gd name="T16" fmla="*/ 2 w 1048"/>
                <a:gd name="T17" fmla="*/ 163 h 250"/>
                <a:gd name="T18" fmla="*/ 7 w 1048"/>
                <a:gd name="T19" fmla="*/ 125 h 250"/>
                <a:gd name="T20" fmla="*/ 15 w 1048"/>
                <a:gd name="T21" fmla="*/ 76 h 250"/>
                <a:gd name="T22" fmla="*/ 22 w 1048"/>
                <a:gd name="T23" fmla="*/ 55 h 250"/>
                <a:gd name="T24" fmla="*/ 25 w 1048"/>
                <a:gd name="T25" fmla="*/ 28 h 250"/>
                <a:gd name="T26" fmla="*/ 29 w 1048"/>
                <a:gd name="T27" fmla="*/ 14 h 250"/>
                <a:gd name="T28" fmla="*/ 38 w 1048"/>
                <a:gd name="T29" fmla="*/ 28 h 250"/>
                <a:gd name="T30" fmla="*/ 40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</a:endParaRPr>
            </a:p>
          </p:txBody>
        </p:sp>
        <p:sp>
          <p:nvSpPr>
            <p:cNvPr id="31769" name="Oval 1082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</a:endParaRPr>
            </a:p>
          </p:txBody>
        </p:sp>
        <p:sp>
          <p:nvSpPr>
            <p:cNvPr id="31770" name="Oval 1083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</a:endParaRPr>
            </a:p>
          </p:txBody>
        </p:sp>
        <p:sp>
          <p:nvSpPr>
            <p:cNvPr id="31771" name="Oval 1084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</a:endParaRPr>
            </a:p>
          </p:txBody>
        </p:sp>
        <p:sp>
          <p:nvSpPr>
            <p:cNvPr id="31772" name="Oval 1085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</a:endParaRPr>
            </a:p>
          </p:txBody>
        </p:sp>
        <p:sp>
          <p:nvSpPr>
            <p:cNvPr id="31773" name="Oval 1086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</a:endParaRPr>
            </a:p>
          </p:txBody>
        </p:sp>
        <p:sp>
          <p:nvSpPr>
            <p:cNvPr id="31774" name="Oval 1087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</a:endParaRPr>
            </a:p>
          </p:txBody>
        </p:sp>
        <p:sp>
          <p:nvSpPr>
            <p:cNvPr id="31775" name="Oval 1088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</a:endParaRPr>
            </a:p>
          </p:txBody>
        </p:sp>
        <p:sp>
          <p:nvSpPr>
            <p:cNvPr id="31776" name="AutoShape 1089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</a:endParaRPr>
            </a:p>
          </p:txBody>
        </p:sp>
        <p:sp>
          <p:nvSpPr>
            <p:cNvPr id="31777" name="Freeform 1090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</a:endParaRPr>
            </a:p>
          </p:txBody>
        </p:sp>
        <p:sp>
          <p:nvSpPr>
            <p:cNvPr id="31778" name="Freeform 1091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</a:endParaRPr>
            </a:p>
          </p:txBody>
        </p:sp>
        <p:sp>
          <p:nvSpPr>
            <p:cNvPr id="31779" name="Freeform 1092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</a:endParaRPr>
            </a:p>
          </p:txBody>
        </p:sp>
        <p:sp>
          <p:nvSpPr>
            <p:cNvPr id="31780" name="Freeform 1093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</a:endParaRPr>
            </a:p>
          </p:txBody>
        </p:sp>
      </p:grpSp>
      <p:sp>
        <p:nvSpPr>
          <p:cNvPr id="31767" name="Text Box 1098"/>
          <p:cNvSpPr txBox="1">
            <a:spLocks noChangeArrowheads="1"/>
          </p:cNvSpPr>
          <p:nvPr/>
        </p:nvSpPr>
        <p:spPr bwMode="auto">
          <a:xfrm>
            <a:off x="802793" y="4448972"/>
            <a:ext cx="9890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rPr>
              <a:t>Locks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46063" y="750243"/>
            <a:ext cx="609600" cy="1569660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</a:rPr>
              <a:t>12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</a:rPr>
              <a:t>5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</a:rPr>
              <a:t>34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3906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7" descr="cokemach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86" r="15919"/>
          <a:stretch>
            <a:fillRect/>
          </a:stretch>
        </p:blipFill>
        <p:spPr bwMode="auto">
          <a:xfrm>
            <a:off x="455613" y="1624013"/>
            <a:ext cx="1795462" cy="26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Oval 11"/>
          <p:cNvSpPr>
            <a:spLocks noChangeArrowheads="1"/>
          </p:cNvSpPr>
          <p:nvPr/>
        </p:nvSpPr>
        <p:spPr bwMode="auto">
          <a:xfrm>
            <a:off x="5105400" y="1905000"/>
            <a:ext cx="1143000" cy="685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rPr>
              <a:t>q</a:t>
            </a:r>
            <a:r>
              <a:rPr kumimoji="0" lang="en-US" altLang="en-US" sz="2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rPr>
              <a:t>start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0724" name="AutoShape 12"/>
          <p:cNvSpPr>
            <a:spLocks noChangeArrowheads="1"/>
          </p:cNvSpPr>
          <p:nvPr/>
        </p:nvSpPr>
        <p:spPr bwMode="auto">
          <a:xfrm rot="5430567">
            <a:off x="4800600" y="2076450"/>
            <a:ext cx="300038" cy="300038"/>
          </a:xfrm>
          <a:prstGeom prst="triangle">
            <a:avLst>
              <a:gd name="adj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30725" name="Oval 13"/>
          <p:cNvSpPr>
            <a:spLocks noChangeArrowheads="1"/>
          </p:cNvSpPr>
          <p:nvPr/>
        </p:nvSpPr>
        <p:spPr bwMode="auto">
          <a:xfrm>
            <a:off x="2590800" y="3505200"/>
            <a:ext cx="1524000" cy="685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rPr>
              <a:t>q</a:t>
            </a:r>
            <a:r>
              <a:rPr kumimoji="0" lang="en-US" altLang="en-US" sz="2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rPr>
              <a:t>5 cents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0726" name="Oval 16"/>
          <p:cNvSpPr>
            <a:spLocks noChangeArrowheads="1"/>
          </p:cNvSpPr>
          <p:nvPr/>
        </p:nvSpPr>
        <p:spPr bwMode="auto">
          <a:xfrm>
            <a:off x="4724400" y="3505200"/>
            <a:ext cx="1676400" cy="685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rPr>
              <a:t>q</a:t>
            </a:r>
            <a:r>
              <a:rPr kumimoji="0" lang="en-US" altLang="en-US" sz="2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rPr>
              <a:t>10 cents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0727" name="Oval 17"/>
          <p:cNvSpPr>
            <a:spLocks noChangeArrowheads="1"/>
          </p:cNvSpPr>
          <p:nvPr/>
        </p:nvSpPr>
        <p:spPr bwMode="auto">
          <a:xfrm>
            <a:off x="6858000" y="3505200"/>
            <a:ext cx="1752600" cy="685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rPr>
              <a:t>q</a:t>
            </a:r>
            <a:r>
              <a:rPr kumimoji="0" lang="en-US" altLang="en-US" sz="2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rPr>
              <a:t>25 cents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0728" name="Line 18"/>
          <p:cNvSpPr>
            <a:spLocks noChangeShapeType="1"/>
          </p:cNvSpPr>
          <p:nvPr/>
        </p:nvSpPr>
        <p:spPr bwMode="auto">
          <a:xfrm flipH="1">
            <a:off x="3810000" y="2590800"/>
            <a:ext cx="1676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30729" name="Line 19"/>
          <p:cNvSpPr>
            <a:spLocks noChangeShapeType="1"/>
          </p:cNvSpPr>
          <p:nvPr/>
        </p:nvSpPr>
        <p:spPr bwMode="auto">
          <a:xfrm>
            <a:off x="5638800" y="26670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30730" name="Line 20"/>
          <p:cNvSpPr>
            <a:spLocks noChangeShapeType="1"/>
          </p:cNvSpPr>
          <p:nvPr/>
        </p:nvSpPr>
        <p:spPr bwMode="auto">
          <a:xfrm>
            <a:off x="5867400" y="2590800"/>
            <a:ext cx="1411288" cy="842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34" charset="-128"/>
            </a:endParaRPr>
          </a:p>
        </p:txBody>
      </p:sp>
      <p:cxnSp>
        <p:nvCxnSpPr>
          <p:cNvPr id="30731" name="AutoShape 21"/>
          <p:cNvCxnSpPr>
            <a:cxnSpLocks noChangeShapeType="1"/>
            <a:stCxn id="30723" idx="7"/>
            <a:endCxn id="30723" idx="6"/>
          </p:cNvCxnSpPr>
          <p:nvPr/>
        </p:nvCxnSpPr>
        <p:spPr bwMode="auto">
          <a:xfrm rot="16200000" flipH="1">
            <a:off x="6043613" y="2043113"/>
            <a:ext cx="242887" cy="166687"/>
          </a:xfrm>
          <a:prstGeom prst="curvedConnector4">
            <a:avLst>
              <a:gd name="adj1" fmla="val -135704"/>
              <a:gd name="adj2" fmla="val 236569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32" name="Text Box 22"/>
          <p:cNvSpPr txBox="1">
            <a:spLocks noChangeArrowheads="1"/>
          </p:cNvSpPr>
          <p:nvPr/>
        </p:nvSpPr>
        <p:spPr bwMode="auto">
          <a:xfrm>
            <a:off x="6432550" y="1590675"/>
            <a:ext cx="211772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rPr>
              <a:t>penny, fifty cent piece,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rPr>
              <a:t>silver dollar, Canadian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rPr>
              <a:t>currency, CS 5 Euro, ….</a:t>
            </a:r>
          </a:p>
        </p:txBody>
      </p:sp>
      <p:sp>
        <p:nvSpPr>
          <p:cNvPr id="30733" name="Text Box 23"/>
          <p:cNvSpPr txBox="1">
            <a:spLocks noChangeArrowheads="1"/>
          </p:cNvSpPr>
          <p:nvPr/>
        </p:nvSpPr>
        <p:spPr bwMode="auto">
          <a:xfrm>
            <a:off x="6057900" y="3113088"/>
            <a:ext cx="9890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</a:rPr>
              <a:t>quarter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30734" name="Text Box 24"/>
          <p:cNvSpPr txBox="1">
            <a:spLocks noChangeArrowheads="1"/>
          </p:cNvSpPr>
          <p:nvPr/>
        </p:nvSpPr>
        <p:spPr bwMode="auto">
          <a:xfrm>
            <a:off x="4979988" y="3032125"/>
            <a:ext cx="7350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</a:rPr>
              <a:t>dime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30735" name="Text Box 25"/>
          <p:cNvSpPr txBox="1">
            <a:spLocks noChangeArrowheads="1"/>
          </p:cNvSpPr>
          <p:nvPr/>
        </p:nvSpPr>
        <p:spPr bwMode="auto">
          <a:xfrm>
            <a:off x="3997325" y="2632075"/>
            <a:ext cx="781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</a:rPr>
              <a:t>nickel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30736" name="Line 26"/>
          <p:cNvSpPr>
            <a:spLocks noChangeShapeType="1"/>
          </p:cNvSpPr>
          <p:nvPr/>
        </p:nvSpPr>
        <p:spPr bwMode="auto">
          <a:xfrm>
            <a:off x="4156075" y="38100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30737" name="Text Box 27"/>
          <p:cNvSpPr txBox="1">
            <a:spLocks noChangeArrowheads="1"/>
          </p:cNvSpPr>
          <p:nvPr/>
        </p:nvSpPr>
        <p:spPr bwMode="auto">
          <a:xfrm>
            <a:off x="3997325" y="3773488"/>
            <a:ext cx="781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</a:rPr>
              <a:t>nickel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30738" name="Oval 28"/>
          <p:cNvSpPr>
            <a:spLocks noChangeArrowheads="1"/>
          </p:cNvSpPr>
          <p:nvPr/>
        </p:nvSpPr>
        <p:spPr bwMode="auto">
          <a:xfrm>
            <a:off x="3886200" y="4953000"/>
            <a:ext cx="1676400" cy="685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rPr>
              <a:t>q</a:t>
            </a:r>
            <a:r>
              <a:rPr kumimoji="0" lang="en-US" altLang="en-US" sz="2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rPr>
              <a:t>15 cents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0739" name="Oval 29"/>
          <p:cNvSpPr>
            <a:spLocks noChangeArrowheads="1"/>
          </p:cNvSpPr>
          <p:nvPr/>
        </p:nvSpPr>
        <p:spPr bwMode="auto">
          <a:xfrm>
            <a:off x="6400800" y="4953000"/>
            <a:ext cx="1676400" cy="685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rPr>
              <a:t>q</a:t>
            </a:r>
            <a:r>
              <a:rPr kumimoji="0" lang="en-US" altLang="en-US" sz="2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rPr>
              <a:t>20 cents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0740" name="Line 30"/>
          <p:cNvSpPr>
            <a:spLocks noChangeShapeType="1"/>
          </p:cNvSpPr>
          <p:nvPr/>
        </p:nvSpPr>
        <p:spPr bwMode="auto">
          <a:xfrm flipH="1">
            <a:off x="4754563" y="4217988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30741" name="Text Box 31"/>
          <p:cNvSpPr txBox="1">
            <a:spLocks noChangeArrowheads="1"/>
          </p:cNvSpPr>
          <p:nvPr/>
        </p:nvSpPr>
        <p:spPr bwMode="auto">
          <a:xfrm>
            <a:off x="4867275" y="4475163"/>
            <a:ext cx="7826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</a:rPr>
              <a:t>nickel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30742" name="Line 32"/>
          <p:cNvSpPr>
            <a:spLocks noChangeShapeType="1"/>
          </p:cNvSpPr>
          <p:nvPr/>
        </p:nvSpPr>
        <p:spPr bwMode="auto">
          <a:xfrm>
            <a:off x="5929313" y="4205288"/>
            <a:ext cx="6096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30743" name="Text Box 33"/>
          <p:cNvSpPr txBox="1">
            <a:spLocks noChangeArrowheads="1"/>
          </p:cNvSpPr>
          <p:nvPr/>
        </p:nvSpPr>
        <p:spPr bwMode="auto">
          <a:xfrm>
            <a:off x="6226175" y="4329113"/>
            <a:ext cx="7350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</a:rPr>
              <a:t>dime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30744" name="Oval 34"/>
          <p:cNvSpPr>
            <a:spLocks noChangeArrowheads="1"/>
          </p:cNvSpPr>
          <p:nvPr/>
        </p:nvSpPr>
        <p:spPr bwMode="auto">
          <a:xfrm>
            <a:off x="6781800" y="3429000"/>
            <a:ext cx="1905000" cy="83502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0745" name="Line 37"/>
          <p:cNvSpPr>
            <a:spLocks noChangeShapeType="1"/>
          </p:cNvSpPr>
          <p:nvPr/>
        </p:nvSpPr>
        <p:spPr bwMode="auto">
          <a:xfrm flipV="1">
            <a:off x="7762875" y="4298950"/>
            <a:ext cx="152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30746" name="Text Box 38"/>
          <p:cNvSpPr txBox="1">
            <a:spLocks noChangeArrowheads="1"/>
          </p:cNvSpPr>
          <p:nvPr/>
        </p:nvSpPr>
        <p:spPr bwMode="auto">
          <a:xfrm>
            <a:off x="7793038" y="4454525"/>
            <a:ext cx="7826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</a:rPr>
              <a:t>nickel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30747" name="Text Box 41"/>
          <p:cNvSpPr txBox="1">
            <a:spLocks noChangeArrowheads="1"/>
          </p:cNvSpPr>
          <p:nvPr/>
        </p:nvSpPr>
        <p:spPr bwMode="auto">
          <a:xfrm>
            <a:off x="4419600" y="6019800"/>
            <a:ext cx="31341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rPr>
              <a:t>(some transitions not shown)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0748" name="Line 42"/>
          <p:cNvSpPr>
            <a:spLocks noChangeShapeType="1"/>
          </p:cNvSpPr>
          <p:nvPr/>
        </p:nvSpPr>
        <p:spPr bwMode="auto">
          <a:xfrm flipH="1" flipV="1">
            <a:off x="6172200" y="2514600"/>
            <a:ext cx="19812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30750" name="Text Box 45"/>
          <p:cNvSpPr txBox="1">
            <a:spLocks noChangeArrowheads="1"/>
          </p:cNvSpPr>
          <p:nvPr/>
        </p:nvSpPr>
        <p:spPr bwMode="auto">
          <a:xfrm>
            <a:off x="550863" y="241300"/>
            <a:ext cx="8026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</a:rPr>
              <a:t>FSMs are everywhere!</a:t>
            </a:r>
          </a:p>
        </p:txBody>
      </p:sp>
      <p:sp>
        <p:nvSpPr>
          <p:cNvPr id="30751" name="Text Box 25"/>
          <p:cNvSpPr txBox="1">
            <a:spLocks noChangeArrowheads="1"/>
          </p:cNvSpPr>
          <p:nvPr/>
        </p:nvSpPr>
        <p:spPr bwMode="auto">
          <a:xfrm>
            <a:off x="479425" y="4370388"/>
            <a:ext cx="170973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</a:rPr>
              <a:t>mechanical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</a:rPr>
              <a:t>vending 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</a:rPr>
              <a:t>machine</a:t>
            </a:r>
          </a:p>
        </p:txBody>
      </p:sp>
      <p:sp>
        <p:nvSpPr>
          <p:cNvPr id="30752" name="Line 26"/>
          <p:cNvSpPr>
            <a:spLocks noChangeShapeType="1"/>
          </p:cNvSpPr>
          <p:nvPr/>
        </p:nvSpPr>
        <p:spPr bwMode="auto">
          <a:xfrm>
            <a:off x="5764213" y="52324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30753" name="Text Box 27"/>
          <p:cNvSpPr txBox="1">
            <a:spLocks noChangeArrowheads="1"/>
          </p:cNvSpPr>
          <p:nvPr/>
        </p:nvSpPr>
        <p:spPr bwMode="auto">
          <a:xfrm>
            <a:off x="5605463" y="5195888"/>
            <a:ext cx="781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</a:rPr>
              <a:t>nickel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7475" y="6553200"/>
            <a:ext cx="3159125" cy="246221"/>
          </a:xfrm>
          <a:prstGeom prst="rect">
            <a:avLst/>
          </a:prstGeom>
          <a:solidFill>
            <a:srgbClr val="FFCCCC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www.youtube.com/watch?v=85C4eh0mEJg      @ 1:42 !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06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1029"/>
          <p:cNvSpPr txBox="1">
            <a:spLocks noChangeArrowheads="1"/>
          </p:cNvSpPr>
          <p:nvPr/>
        </p:nvSpPr>
        <p:spPr bwMode="auto">
          <a:xfrm>
            <a:off x="3081338" y="263525"/>
            <a:ext cx="55721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</a:rPr>
              <a:t>FSM ~ </a:t>
            </a:r>
            <a:r>
              <a:rPr kumimoji="0" lang="en-US" altLang="en-US" sz="4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</a:rPr>
              <a:t>Game AI</a:t>
            </a:r>
            <a:endParaRPr kumimoji="0" lang="en-US" altLang="en-US" sz="4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ＭＳ Ｐゴシック" pitchFamily="34" charset="-128"/>
            </a:endParaRPr>
          </a:p>
        </p:txBody>
      </p:sp>
      <p:pic>
        <p:nvPicPr>
          <p:cNvPr id="32771" name="Picture 1068" descr="shambl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99" t="20313" r="51263" b="20313"/>
          <a:stretch>
            <a:fillRect/>
          </a:stretch>
        </p:blipFill>
        <p:spPr bwMode="auto">
          <a:xfrm>
            <a:off x="114300" y="133350"/>
            <a:ext cx="25781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1067" descr="FSM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075" y="3124200"/>
            <a:ext cx="7178675" cy="351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Text Box 1069"/>
          <p:cNvSpPr txBox="1">
            <a:spLocks noChangeArrowheads="1"/>
          </p:cNvSpPr>
          <p:nvPr/>
        </p:nvSpPr>
        <p:spPr bwMode="auto">
          <a:xfrm>
            <a:off x="3596481" y="1493921"/>
            <a:ext cx="45418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</a:rPr>
              <a:t>The 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</a:rPr>
              <a:t>state</a:t>
            </a:r>
            <a:r>
              <a:rPr kumimoji="0" lang="en-US" alt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</a:rPr>
              <a:t>machine 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</a:rPr>
              <a:t>that controls Quake's </a:t>
            </a:r>
            <a:r>
              <a:rPr kumimoji="0" lang="en-US" altLang="en-US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</a:rPr>
              <a:t>Shambler</a:t>
            </a:r>
            <a:r>
              <a:rPr kumimoji="0" lang="en-US" alt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</a:rPr>
              <a:t>monsters…</a:t>
            </a:r>
          </a:p>
        </p:txBody>
      </p:sp>
      <p:grpSp>
        <p:nvGrpSpPr>
          <p:cNvPr id="32774" name="Group 1070"/>
          <p:cNvGrpSpPr>
            <a:grpSpLocks/>
          </p:cNvGrpSpPr>
          <p:nvPr/>
        </p:nvGrpSpPr>
        <p:grpSpPr bwMode="auto">
          <a:xfrm>
            <a:off x="214313" y="5986463"/>
            <a:ext cx="457200" cy="609600"/>
            <a:chOff x="2928" y="1051"/>
            <a:chExt cx="840" cy="957"/>
          </a:xfrm>
        </p:grpSpPr>
        <p:sp>
          <p:nvSpPr>
            <p:cNvPr id="32776" name="Freeform 1071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40 w 1048"/>
                <a:gd name="T1" fmla="*/ 21 h 250"/>
                <a:gd name="T2" fmla="*/ 70 w 1048"/>
                <a:gd name="T3" fmla="*/ 83 h 250"/>
                <a:gd name="T4" fmla="*/ 73 w 1048"/>
                <a:gd name="T5" fmla="*/ 111 h 250"/>
                <a:gd name="T6" fmla="*/ 76 w 1048"/>
                <a:gd name="T7" fmla="*/ 128 h 250"/>
                <a:gd name="T8" fmla="*/ 80 w 1048"/>
                <a:gd name="T9" fmla="*/ 169 h 250"/>
                <a:gd name="T10" fmla="*/ 56 w 1048"/>
                <a:gd name="T11" fmla="*/ 238 h 250"/>
                <a:gd name="T12" fmla="*/ 6 w 1048"/>
                <a:gd name="T13" fmla="*/ 218 h 250"/>
                <a:gd name="T14" fmla="*/ 0 w 1048"/>
                <a:gd name="T15" fmla="*/ 197 h 250"/>
                <a:gd name="T16" fmla="*/ 2 w 1048"/>
                <a:gd name="T17" fmla="*/ 163 h 250"/>
                <a:gd name="T18" fmla="*/ 7 w 1048"/>
                <a:gd name="T19" fmla="*/ 125 h 250"/>
                <a:gd name="T20" fmla="*/ 15 w 1048"/>
                <a:gd name="T21" fmla="*/ 76 h 250"/>
                <a:gd name="T22" fmla="*/ 22 w 1048"/>
                <a:gd name="T23" fmla="*/ 55 h 250"/>
                <a:gd name="T24" fmla="*/ 25 w 1048"/>
                <a:gd name="T25" fmla="*/ 28 h 250"/>
                <a:gd name="T26" fmla="*/ 29 w 1048"/>
                <a:gd name="T27" fmla="*/ 14 h 250"/>
                <a:gd name="T28" fmla="*/ 38 w 1048"/>
                <a:gd name="T29" fmla="*/ 28 h 250"/>
                <a:gd name="T30" fmla="*/ 40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</a:endParaRPr>
            </a:p>
          </p:txBody>
        </p:sp>
        <p:sp>
          <p:nvSpPr>
            <p:cNvPr id="32777" name="Oval 1072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</a:endParaRPr>
            </a:p>
          </p:txBody>
        </p:sp>
        <p:sp>
          <p:nvSpPr>
            <p:cNvPr id="32778" name="Oval 1073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</a:endParaRPr>
            </a:p>
          </p:txBody>
        </p:sp>
        <p:sp>
          <p:nvSpPr>
            <p:cNvPr id="32779" name="Oval 1074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</a:endParaRPr>
            </a:p>
          </p:txBody>
        </p:sp>
        <p:sp>
          <p:nvSpPr>
            <p:cNvPr id="32780" name="Oval 1075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</a:endParaRPr>
            </a:p>
          </p:txBody>
        </p:sp>
        <p:sp>
          <p:nvSpPr>
            <p:cNvPr id="32781" name="Oval 1076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</a:endParaRPr>
            </a:p>
          </p:txBody>
        </p:sp>
        <p:sp>
          <p:nvSpPr>
            <p:cNvPr id="32782" name="Oval 1077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</a:endParaRPr>
            </a:p>
          </p:txBody>
        </p:sp>
        <p:sp>
          <p:nvSpPr>
            <p:cNvPr id="32783" name="Oval 1078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</a:endParaRPr>
            </a:p>
          </p:txBody>
        </p:sp>
        <p:sp>
          <p:nvSpPr>
            <p:cNvPr id="32784" name="AutoShape 1079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</a:endParaRPr>
            </a:p>
          </p:txBody>
        </p:sp>
        <p:sp>
          <p:nvSpPr>
            <p:cNvPr id="32785" name="Freeform 1080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</a:endParaRPr>
            </a:p>
          </p:txBody>
        </p:sp>
        <p:sp>
          <p:nvSpPr>
            <p:cNvPr id="32786" name="Freeform 1081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</a:endParaRPr>
            </a:p>
          </p:txBody>
        </p:sp>
        <p:sp>
          <p:nvSpPr>
            <p:cNvPr id="32787" name="Freeform 1082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</a:endParaRPr>
            </a:p>
          </p:txBody>
        </p:sp>
        <p:sp>
          <p:nvSpPr>
            <p:cNvPr id="32788" name="Freeform 1083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</a:endParaRPr>
            </a:p>
          </p:txBody>
        </p:sp>
      </p:grpSp>
      <p:sp>
        <p:nvSpPr>
          <p:cNvPr id="32775" name="Text Box 1084"/>
          <p:cNvSpPr txBox="1">
            <a:spLocks noChangeArrowheads="1"/>
          </p:cNvSpPr>
          <p:nvPr/>
        </p:nvSpPr>
        <p:spPr bwMode="auto">
          <a:xfrm>
            <a:off x="227013" y="5475288"/>
            <a:ext cx="1243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</a:rPr>
              <a:t>I'm </a:t>
            </a:r>
            <a:r>
              <a:rPr kumimoji="0" lang="en-US" altLang="en-US" sz="12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</a:rPr>
              <a:t>Quaking</a:t>
            </a: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</a:rPr>
              <a:t> in my AstroBoots</a:t>
            </a:r>
          </a:p>
        </p:txBody>
      </p:sp>
      <p:sp>
        <p:nvSpPr>
          <p:cNvPr id="2" name="Down Arrow 1"/>
          <p:cNvSpPr/>
          <p:nvPr/>
        </p:nvSpPr>
        <p:spPr bwMode="auto">
          <a:xfrm rot="5400000">
            <a:off x="2857500" y="1657183"/>
            <a:ext cx="609600" cy="647700"/>
          </a:xfrm>
          <a:prstGeom prst="downArrow">
            <a:avLst/>
          </a:prstGeom>
          <a:solidFill>
            <a:srgbClr val="CCFFCC"/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2" name="Down Arrow 21"/>
          <p:cNvSpPr/>
          <p:nvPr/>
        </p:nvSpPr>
        <p:spPr bwMode="auto">
          <a:xfrm>
            <a:off x="5332412" y="2381195"/>
            <a:ext cx="609600" cy="647700"/>
          </a:xfrm>
          <a:prstGeom prst="downArrow">
            <a:avLst/>
          </a:prstGeom>
          <a:solidFill>
            <a:srgbClr val="CCFFCC"/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1259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50" y="1227993"/>
            <a:ext cx="8535223" cy="5296026"/>
          </a:xfrm>
          <a:prstGeom prst="rect">
            <a:avLst/>
          </a:prstGeom>
        </p:spPr>
      </p:pic>
      <p:sp>
        <p:nvSpPr>
          <p:cNvPr id="32770" name="Text Box 1029"/>
          <p:cNvSpPr txBox="1">
            <a:spLocks noChangeArrowheads="1"/>
          </p:cNvSpPr>
          <p:nvPr/>
        </p:nvSpPr>
        <p:spPr bwMode="auto">
          <a:xfrm>
            <a:off x="218296" y="257419"/>
            <a:ext cx="55721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</a:rPr>
              <a:t>FSM ~ </a:t>
            </a:r>
            <a:r>
              <a:rPr kumimoji="0" lang="en-US" altLang="en-US" sz="4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</a:rPr>
              <a:t>Game AI</a:t>
            </a:r>
            <a:endParaRPr kumimoji="0" lang="en-US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ＭＳ Ｐゴシック" pitchFamily="34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9"/>
          <a:stretch/>
        </p:blipFill>
        <p:spPr>
          <a:xfrm>
            <a:off x="4462461" y="94458"/>
            <a:ext cx="4530304" cy="2191542"/>
          </a:xfrm>
          <a:prstGeom prst="rect">
            <a:avLst/>
          </a:prstGeom>
          <a:ln w="19050">
            <a:solidFill>
              <a:srgbClr val="0000FF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2590800" y="4220343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</a:rPr>
              <a:t>R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</a:rPr>
              <a:t>ecognize this street?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ＭＳ Ｐゴシック" pitchFamily="34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86599" y="2324562"/>
            <a:ext cx="1891553" cy="369332"/>
          </a:xfrm>
          <a:prstGeom prst="rect">
            <a:avLst/>
          </a:prstGeom>
          <a:solidFill>
            <a:srgbClr val="CCECFF"/>
          </a:solidFill>
          <a:ln>
            <a:solidFill>
              <a:srgbClr val="CCECFF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</a:rPr>
              <a:t>Here, it's </a:t>
            </a:r>
            <a:r>
              <a:rPr kumimoji="0" lang="en-US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</a:rPr>
              <a:t>Ghost AI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6738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1029"/>
          <p:cNvSpPr txBox="1">
            <a:spLocks noChangeArrowheads="1"/>
          </p:cNvSpPr>
          <p:nvPr/>
        </p:nvSpPr>
        <p:spPr bwMode="auto">
          <a:xfrm>
            <a:off x="1102896" y="188496"/>
            <a:ext cx="697071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</a:rPr>
              <a:t>All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</a:rPr>
              <a:t> robots use </a:t>
            </a:r>
            <a:r>
              <a:rPr kumimoji="0" lang="en-US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</a:rPr>
              <a:t>FSM control</a:t>
            </a:r>
            <a:endParaRPr kumimoji="0" lang="en-US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ＭＳ Ｐゴシック" pitchFamily="34" charset="-128"/>
            </a:endParaRPr>
          </a:p>
        </p:txBody>
      </p:sp>
      <p:sp>
        <p:nvSpPr>
          <p:cNvPr id="34819" name="Rectangle 11"/>
          <p:cNvSpPr>
            <a:spLocks noChangeArrowheads="1"/>
          </p:cNvSpPr>
          <p:nvPr/>
        </p:nvSpPr>
        <p:spPr bwMode="auto">
          <a:xfrm>
            <a:off x="7772400" y="5557837"/>
            <a:ext cx="6735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</a:rPr>
              <a:t>50x</a:t>
            </a:r>
          </a:p>
        </p:txBody>
      </p:sp>
      <p:pic>
        <p:nvPicPr>
          <p:cNvPr id="33797" name="Picture 5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55738" y="1085850"/>
            <a:ext cx="6248400" cy="493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4947120" y="3159157"/>
              <a:ext cx="360" cy="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937760" y="3149797"/>
                <a:ext cx="19080" cy="1908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extBox 2"/>
          <p:cNvSpPr txBox="1"/>
          <p:nvPr/>
        </p:nvSpPr>
        <p:spPr>
          <a:xfrm>
            <a:off x="381000" y="6324600"/>
            <a:ext cx="84824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What states can you "factor out" from watching this towel-folding?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173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9"/>
          <p:cNvSpPr>
            <a:spLocks noChangeArrowheads="1"/>
          </p:cNvSpPr>
          <p:nvPr/>
        </p:nvSpPr>
        <p:spPr bwMode="auto">
          <a:xfrm>
            <a:off x="1676400" y="76200"/>
            <a:ext cx="5791200" cy="7381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</a:rPr>
              <a:t>Towel-folding states!</a:t>
            </a:r>
            <a:endParaRPr kumimoji="0" lang="en-US" altLang="en-US" sz="4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ＭＳ Ｐゴシック" pitchFamily="34" charset="-128"/>
            </a:endParaRPr>
          </a:p>
        </p:txBody>
      </p:sp>
      <p:pic>
        <p:nvPicPr>
          <p:cNvPr id="33795" name="Picture 5" descr="Picture 1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282" r="1982"/>
          <a:stretch/>
        </p:blipFill>
        <p:spPr bwMode="auto">
          <a:xfrm>
            <a:off x="114301" y="914400"/>
            <a:ext cx="8925427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958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1029"/>
          <p:cNvSpPr txBox="1">
            <a:spLocks noChangeArrowheads="1"/>
          </p:cNvSpPr>
          <p:nvPr/>
        </p:nvSpPr>
        <p:spPr bwMode="auto">
          <a:xfrm>
            <a:off x="5638800" y="381000"/>
            <a:ext cx="2801938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</a:rPr>
              <a:t>Towel-folding?</a:t>
            </a:r>
          </a:p>
        </p:txBody>
      </p:sp>
      <p:sp>
        <p:nvSpPr>
          <p:cNvPr id="35843" name="Text Box 1067"/>
          <p:cNvSpPr txBox="1">
            <a:spLocks noChangeArrowheads="1"/>
          </p:cNvSpPr>
          <p:nvPr/>
        </p:nvSpPr>
        <p:spPr bwMode="auto">
          <a:xfrm>
            <a:off x="5029200" y="5715000"/>
            <a:ext cx="3670300" cy="7381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</a:rPr>
              <a:t>singled out as a questionable use of dollars...</a:t>
            </a:r>
          </a:p>
        </p:txBody>
      </p:sp>
      <p:pic>
        <p:nvPicPr>
          <p:cNvPr id="3584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" t="19273" r="51250" b="4446"/>
          <a:stretch>
            <a:fillRect/>
          </a:stretch>
        </p:blipFill>
        <p:spPr bwMode="auto">
          <a:xfrm>
            <a:off x="228600" y="228600"/>
            <a:ext cx="4800600" cy="644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522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Rounded Rectangle 95"/>
          <p:cNvSpPr/>
          <p:nvPr/>
        </p:nvSpPr>
        <p:spPr bwMode="auto">
          <a:xfrm>
            <a:off x="129746" y="4390766"/>
            <a:ext cx="4162168" cy="284206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95" name="Rounded Rectangle 94"/>
          <p:cNvSpPr/>
          <p:nvPr/>
        </p:nvSpPr>
        <p:spPr bwMode="auto">
          <a:xfrm>
            <a:off x="4691477" y="4022013"/>
            <a:ext cx="4143604" cy="284205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94" name="Rounded Rectangle 93"/>
          <p:cNvSpPr/>
          <p:nvPr/>
        </p:nvSpPr>
        <p:spPr bwMode="auto">
          <a:xfrm>
            <a:off x="4800600" y="1000898"/>
            <a:ext cx="3038080" cy="543684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345640" y="1365334"/>
            <a:ext cx="3755804" cy="495562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276442" y="125739"/>
            <a:ext cx="3902201" cy="584775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3200" i="1" dirty="0" smtClean="0">
                <a:latin typeface="Cambria" panose="02040503050406030204" pitchFamily="18" charset="0"/>
              </a:rPr>
              <a:t>Build-your-own FSMs</a:t>
            </a:r>
            <a:endParaRPr lang="en-US" altLang="en-US" sz="3200" i="1" dirty="0">
              <a:latin typeface="Cambria" panose="02040503050406030204" pitchFamily="18" charset="0"/>
            </a:endParaRPr>
          </a:p>
        </p:txBody>
      </p:sp>
      <p:sp>
        <p:nvSpPr>
          <p:cNvPr id="22532" name="Rectangle 10"/>
          <p:cNvSpPr>
            <a:spLocks noChangeArrowheads="1"/>
          </p:cNvSpPr>
          <p:nvPr/>
        </p:nvSpPr>
        <p:spPr bwMode="auto">
          <a:xfrm>
            <a:off x="256489" y="3733911"/>
            <a:ext cx="40354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600" dirty="0">
                <a:latin typeface="Cambria" panose="02040503050406030204" pitchFamily="18" charset="0"/>
              </a:rPr>
              <a:t>Draw a FSM </a:t>
            </a:r>
            <a:r>
              <a:rPr lang="en-US" altLang="en-US" sz="1600" dirty="0" smtClean="0">
                <a:latin typeface="Cambria" panose="02040503050406030204" pitchFamily="18" charset="0"/>
              </a:rPr>
              <a:t>that accepts </a:t>
            </a:r>
            <a:r>
              <a:rPr lang="en-US" altLang="en-US" sz="1600" dirty="0">
                <a:latin typeface="Cambria" panose="02040503050406030204" pitchFamily="18" charset="0"/>
              </a:rPr>
              <a:t>strings that </a:t>
            </a:r>
            <a:r>
              <a:rPr lang="en-US" altLang="en-US" sz="1600" b="1" i="1" dirty="0">
                <a:latin typeface="Cambria" panose="02040503050406030204" pitchFamily="18" charset="0"/>
              </a:rPr>
              <a:t>don't </a:t>
            </a:r>
            <a:r>
              <a:rPr lang="en-US" altLang="en-US" sz="1600" dirty="0">
                <a:latin typeface="Cambria" panose="02040503050406030204" pitchFamily="18" charset="0"/>
              </a:rPr>
              <a:t>contain the pattern </a:t>
            </a:r>
            <a:r>
              <a:rPr lang="en-US" altLang="en-US" sz="1600" b="1" dirty="0">
                <a:latin typeface="Cambria" panose="02040503050406030204" pitchFamily="18" charset="0"/>
              </a:rPr>
              <a:t>110</a:t>
            </a:r>
            <a:r>
              <a:rPr lang="en-US" altLang="en-US" sz="1600" dirty="0">
                <a:latin typeface="Cambria" panose="02040503050406030204" pitchFamily="18" charset="0"/>
              </a:rPr>
              <a:t> anywhere. </a:t>
            </a:r>
          </a:p>
        </p:txBody>
      </p:sp>
      <p:sp>
        <p:nvSpPr>
          <p:cNvPr id="22533" name="Rectangle 12"/>
          <p:cNvSpPr>
            <a:spLocks noChangeArrowheads="1"/>
          </p:cNvSpPr>
          <p:nvPr/>
        </p:nvSpPr>
        <p:spPr bwMode="auto">
          <a:xfrm>
            <a:off x="4456671" y="95809"/>
            <a:ext cx="4191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600" dirty="0">
                <a:latin typeface="Cambria" panose="02040503050406030204" pitchFamily="18" charset="0"/>
              </a:rPr>
              <a:t>Draw </a:t>
            </a:r>
            <a:r>
              <a:rPr lang="en-US" altLang="en-US" sz="1600" dirty="0" smtClean="0">
                <a:latin typeface="Cambria" panose="02040503050406030204" pitchFamily="18" charset="0"/>
              </a:rPr>
              <a:t>a </a:t>
            </a:r>
            <a:r>
              <a:rPr lang="en-US" altLang="en-US" sz="1600" dirty="0">
                <a:latin typeface="Cambria" panose="02040503050406030204" pitchFamily="18" charset="0"/>
              </a:rPr>
              <a:t>FSM accepting </a:t>
            </a:r>
            <a:r>
              <a:rPr lang="en-US" altLang="en-US" sz="1600" dirty="0" smtClean="0">
                <a:latin typeface="Cambria" panose="02040503050406030204" pitchFamily="18" charset="0"/>
              </a:rPr>
              <a:t>strings </a:t>
            </a:r>
            <a:r>
              <a:rPr lang="en-US" altLang="en-US" sz="1600" dirty="0">
                <a:latin typeface="Cambria" panose="02040503050406030204" pitchFamily="18" charset="0"/>
              </a:rPr>
              <a:t>in which the number of zeros (</a:t>
            </a:r>
            <a:r>
              <a:rPr lang="en-US" altLang="en-US" sz="1600" b="1" dirty="0">
                <a:latin typeface="Cambria" panose="02040503050406030204" pitchFamily="18" charset="0"/>
              </a:rPr>
              <a:t>0</a:t>
            </a:r>
            <a:r>
              <a:rPr lang="en-US" altLang="en-US" sz="1600" dirty="0">
                <a:latin typeface="Cambria" panose="02040503050406030204" pitchFamily="18" charset="0"/>
              </a:rPr>
              <a:t>s) is a multiple of </a:t>
            </a:r>
            <a:r>
              <a:rPr lang="en-US" altLang="en-US" sz="1600" dirty="0" smtClean="0">
                <a:latin typeface="Cambria" panose="02040503050406030204" pitchFamily="18" charset="0"/>
              </a:rPr>
              <a:t>3, so there are 0</a:t>
            </a:r>
            <a:r>
              <a:rPr lang="en-US" altLang="en-US" sz="1600" dirty="0">
                <a:latin typeface="Cambria" panose="02040503050406030204" pitchFamily="18" charset="0"/>
              </a:rPr>
              <a:t>, 3, 6, … </a:t>
            </a:r>
            <a:r>
              <a:rPr lang="en-US" altLang="en-US" sz="1600" dirty="0" smtClean="0">
                <a:latin typeface="Cambria" panose="02040503050406030204" pitchFamily="18" charset="0"/>
              </a:rPr>
              <a:t>zeros.   </a:t>
            </a:r>
            <a:r>
              <a:rPr lang="en-US" altLang="en-US" sz="1600" b="1" i="1" dirty="0">
                <a:latin typeface="Cambria" panose="02040503050406030204" pitchFamily="18" charset="0"/>
              </a:rPr>
              <a:t>1</a:t>
            </a:r>
            <a:r>
              <a:rPr lang="en-US" altLang="en-US" sz="1600" i="1" dirty="0">
                <a:latin typeface="Cambria" panose="02040503050406030204" pitchFamily="18" charset="0"/>
              </a:rPr>
              <a:t>s don't </a:t>
            </a:r>
            <a:r>
              <a:rPr lang="en-US" altLang="en-US" sz="1600" i="1" dirty="0" smtClean="0">
                <a:latin typeface="Cambria" panose="02040503050406030204" pitchFamily="18" charset="0"/>
              </a:rPr>
              <a:t>matter!</a:t>
            </a:r>
            <a:endParaRPr lang="en-US" altLang="en-US" sz="1600" i="1" dirty="0">
              <a:latin typeface="Cambria" panose="02040503050406030204" pitchFamily="18" charset="0"/>
            </a:endParaRPr>
          </a:p>
        </p:txBody>
      </p:sp>
      <p:sp>
        <p:nvSpPr>
          <p:cNvPr id="22536" name="Text Box 15"/>
          <p:cNvSpPr txBox="1">
            <a:spLocks noChangeArrowheads="1"/>
          </p:cNvSpPr>
          <p:nvPr/>
        </p:nvSpPr>
        <p:spPr bwMode="auto">
          <a:xfrm>
            <a:off x="4924579" y="1011900"/>
            <a:ext cx="34410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ts val="0"/>
              </a:spcBef>
            </a:pPr>
            <a:r>
              <a:rPr lang="en-US" altLang="en-US" sz="1200" b="1" dirty="0" smtClean="0">
                <a:latin typeface="Arial" pitchFamily="34" charset="0"/>
              </a:rPr>
              <a:t>Accepted:   </a:t>
            </a:r>
            <a:r>
              <a:rPr lang="en-US" altLang="en-US" sz="1200" dirty="0">
                <a:latin typeface="Arial" pitchFamily="34" charset="0"/>
              </a:rPr>
              <a:t>110101110,  11,   </a:t>
            </a:r>
            <a:r>
              <a:rPr lang="en-US" altLang="en-US" sz="1200" dirty="0" smtClean="0">
                <a:latin typeface="Arial" pitchFamily="34" charset="0"/>
              </a:rPr>
              <a:t>0000010</a:t>
            </a:r>
          </a:p>
          <a:p>
            <a:pPr>
              <a:spcBef>
                <a:spcPts val="0"/>
              </a:spcBef>
            </a:pPr>
            <a:endParaRPr lang="en-US" altLang="en-US" sz="400" b="1" dirty="0">
              <a:latin typeface="Arial" pitchFamily="34" charset="0"/>
            </a:endParaRPr>
          </a:p>
          <a:p>
            <a:pPr>
              <a:spcBef>
                <a:spcPts val="0"/>
              </a:spcBef>
            </a:pPr>
            <a:r>
              <a:rPr lang="en-US" altLang="en-US" sz="1200" b="1" dirty="0" smtClean="0">
                <a:latin typeface="Arial" pitchFamily="34" charset="0"/>
              </a:rPr>
              <a:t>Rejected:    </a:t>
            </a:r>
            <a:r>
              <a:rPr lang="en-US" altLang="en-US" sz="1200" dirty="0">
                <a:latin typeface="Arial" pitchFamily="34" charset="0"/>
              </a:rPr>
              <a:t>101,  0000,  111011101111</a:t>
            </a:r>
          </a:p>
        </p:txBody>
      </p:sp>
      <p:sp>
        <p:nvSpPr>
          <p:cNvPr id="22538" name="Text Box 17"/>
          <p:cNvSpPr txBox="1">
            <a:spLocks noChangeArrowheads="1"/>
          </p:cNvSpPr>
          <p:nvPr/>
        </p:nvSpPr>
        <p:spPr bwMode="auto">
          <a:xfrm>
            <a:off x="7620397" y="6309619"/>
            <a:ext cx="2122904" cy="190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lnSpc>
                <a:spcPct val="60000"/>
              </a:lnSpc>
            </a:pPr>
            <a:r>
              <a:rPr lang="en-US" altLang="en-US" sz="1000" b="1" dirty="0" err="1" smtClean="0">
                <a:latin typeface="Arial" pitchFamily="34" charset="0"/>
              </a:rPr>
              <a:t>Acc</a:t>
            </a:r>
            <a:r>
              <a:rPr lang="en-US" altLang="en-US" sz="1000" b="1" dirty="0" smtClean="0">
                <a:latin typeface="Arial" pitchFamily="34" charset="0"/>
              </a:rPr>
              <a:t>:   </a:t>
            </a:r>
            <a:r>
              <a:rPr lang="en-US" altLang="en-US" sz="1000" dirty="0" smtClean="0">
                <a:latin typeface="Arial" pitchFamily="34" charset="0"/>
              </a:rPr>
              <a:t>0</a:t>
            </a:r>
            <a:r>
              <a:rPr lang="en-US" altLang="en-US" sz="1000" b="1" u="sng" dirty="0" smtClean="0">
                <a:latin typeface="Arial" pitchFamily="34" charset="0"/>
              </a:rPr>
              <a:t>1</a:t>
            </a:r>
            <a:r>
              <a:rPr lang="en-US" altLang="en-US" sz="1000" dirty="0" smtClean="0">
                <a:latin typeface="Arial" pitchFamily="34" charset="0"/>
              </a:rPr>
              <a:t>00 </a:t>
            </a:r>
            <a:r>
              <a:rPr lang="en-US" altLang="en-US" sz="1000" dirty="0">
                <a:latin typeface="Arial" pitchFamily="34" charset="0"/>
              </a:rPr>
              <a:t>and </a:t>
            </a:r>
            <a:r>
              <a:rPr lang="en-US" altLang="en-US" sz="1000" dirty="0" smtClean="0">
                <a:latin typeface="Arial" pitchFamily="34" charset="0"/>
              </a:rPr>
              <a:t>01</a:t>
            </a:r>
            <a:r>
              <a:rPr lang="en-US" altLang="en-US" sz="1000" b="1" u="sng" dirty="0" smtClean="0">
                <a:latin typeface="Arial" pitchFamily="34" charset="0"/>
              </a:rPr>
              <a:t>1</a:t>
            </a:r>
            <a:r>
              <a:rPr lang="en-US" altLang="en-US" sz="1000" dirty="0" smtClean="0">
                <a:latin typeface="Arial" pitchFamily="34" charset="0"/>
              </a:rPr>
              <a:t>01</a:t>
            </a:r>
            <a:endParaRPr lang="en-US" altLang="en-US" sz="1000" dirty="0">
              <a:latin typeface="Arial" pitchFamily="34" charset="0"/>
            </a:endParaRPr>
          </a:p>
        </p:txBody>
      </p:sp>
      <p:cxnSp>
        <p:nvCxnSpPr>
          <p:cNvPr id="22539" name="Straight Connector 11"/>
          <p:cNvCxnSpPr>
            <a:cxnSpLocks noChangeShapeType="1"/>
          </p:cNvCxnSpPr>
          <p:nvPr/>
        </p:nvCxnSpPr>
        <p:spPr bwMode="auto">
          <a:xfrm>
            <a:off x="4458133" y="230188"/>
            <a:ext cx="0" cy="650312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40" name="Straight Connector 12"/>
          <p:cNvCxnSpPr>
            <a:cxnSpLocks noChangeShapeType="1"/>
          </p:cNvCxnSpPr>
          <p:nvPr/>
        </p:nvCxnSpPr>
        <p:spPr bwMode="auto">
          <a:xfrm>
            <a:off x="215685" y="3707028"/>
            <a:ext cx="413389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41" name="Rectangle 14"/>
          <p:cNvSpPr>
            <a:spLocks noChangeArrowheads="1"/>
          </p:cNvSpPr>
          <p:nvPr/>
        </p:nvSpPr>
        <p:spPr bwMode="auto">
          <a:xfrm>
            <a:off x="345640" y="6476311"/>
            <a:ext cx="20652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900" b="1" dirty="0" smtClean="0">
                <a:solidFill>
                  <a:srgbClr val="008000"/>
                </a:solidFill>
                <a:latin typeface="Calibri" pitchFamily="34" charset="0"/>
              </a:rPr>
              <a:t>Hint -  </a:t>
            </a:r>
            <a:r>
              <a:rPr lang="en-US" altLang="en-US" sz="900" dirty="0" smtClean="0">
                <a:solidFill>
                  <a:srgbClr val="008000"/>
                </a:solidFill>
                <a:latin typeface="Calibri" pitchFamily="34" charset="0"/>
              </a:rPr>
              <a:t>there are FIVE more transitions – but no more states - needed here</a:t>
            </a:r>
            <a:endParaRPr lang="en-US" altLang="en-US" sz="900" dirty="0">
              <a:solidFill>
                <a:srgbClr val="008000"/>
              </a:solidFill>
              <a:latin typeface="Calibri" pitchFamily="34" charset="0"/>
            </a:endParaRPr>
          </a:p>
        </p:txBody>
      </p:sp>
      <p:sp>
        <p:nvSpPr>
          <p:cNvPr id="22542" name="Rectangle 15"/>
          <p:cNvSpPr>
            <a:spLocks noChangeArrowheads="1"/>
          </p:cNvSpPr>
          <p:nvPr/>
        </p:nvSpPr>
        <p:spPr bwMode="auto">
          <a:xfrm>
            <a:off x="7962900" y="1119346"/>
            <a:ext cx="10493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sz="900" b="1" dirty="0">
                <a:solidFill>
                  <a:srgbClr val="008000"/>
                </a:solidFill>
                <a:latin typeface="Calibri" pitchFamily="34" charset="0"/>
              </a:rPr>
              <a:t>Hint: </a:t>
            </a:r>
            <a:r>
              <a:rPr lang="en-US" altLang="en-US" sz="900" dirty="0" smtClean="0">
                <a:solidFill>
                  <a:srgbClr val="008000"/>
                </a:solidFill>
                <a:latin typeface="Calibri" pitchFamily="34" charset="0"/>
              </a:rPr>
              <a:t>1s never change the state!</a:t>
            </a:r>
            <a:endParaRPr lang="en-US" altLang="en-US" sz="900" dirty="0">
              <a:solidFill>
                <a:srgbClr val="008000"/>
              </a:solidFill>
              <a:latin typeface="Calibri" pitchFamily="34" charset="0"/>
            </a:endParaRPr>
          </a:p>
        </p:txBody>
      </p:sp>
      <p:grpSp>
        <p:nvGrpSpPr>
          <p:cNvPr id="22543" name="Group 9"/>
          <p:cNvGrpSpPr>
            <a:grpSpLocks/>
          </p:cNvGrpSpPr>
          <p:nvPr/>
        </p:nvGrpSpPr>
        <p:grpSpPr bwMode="auto">
          <a:xfrm>
            <a:off x="100914" y="6513492"/>
            <a:ext cx="233362" cy="265112"/>
            <a:chOff x="2928" y="1051"/>
            <a:chExt cx="840" cy="957"/>
          </a:xfrm>
        </p:grpSpPr>
        <p:sp>
          <p:nvSpPr>
            <p:cNvPr id="22560" name="Freeform 10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9 w 1048"/>
                <a:gd name="T1" fmla="*/ 21 h 250"/>
                <a:gd name="T2" fmla="*/ 32 w 1048"/>
                <a:gd name="T3" fmla="*/ 83 h 250"/>
                <a:gd name="T4" fmla="*/ 33 w 1048"/>
                <a:gd name="T5" fmla="*/ 111 h 250"/>
                <a:gd name="T6" fmla="*/ 36 w 1048"/>
                <a:gd name="T7" fmla="*/ 125 h 250"/>
                <a:gd name="T8" fmla="*/ 37 w 1048"/>
                <a:gd name="T9" fmla="*/ 166 h 250"/>
                <a:gd name="T10" fmla="*/ 26 w 1048"/>
                <a:gd name="T11" fmla="*/ 235 h 250"/>
                <a:gd name="T12" fmla="*/ 3 w 1048"/>
                <a:gd name="T13" fmla="*/ 215 h 250"/>
                <a:gd name="T14" fmla="*/ 0 w 1048"/>
                <a:gd name="T15" fmla="*/ 194 h 250"/>
                <a:gd name="T16" fmla="*/ 2 w 1048"/>
                <a:gd name="T17" fmla="*/ 160 h 250"/>
                <a:gd name="T18" fmla="*/ 3 w 1048"/>
                <a:gd name="T19" fmla="*/ 125 h 250"/>
                <a:gd name="T20" fmla="*/ 7 w 1048"/>
                <a:gd name="T21" fmla="*/ 76 h 250"/>
                <a:gd name="T22" fmla="*/ 10 w 1048"/>
                <a:gd name="T23" fmla="*/ 55 h 250"/>
                <a:gd name="T24" fmla="*/ 12 w 1048"/>
                <a:gd name="T25" fmla="*/ 28 h 250"/>
                <a:gd name="T26" fmla="*/ 13 w 1048"/>
                <a:gd name="T27" fmla="*/ 14 h 250"/>
                <a:gd name="T28" fmla="*/ 17 w 1048"/>
                <a:gd name="T29" fmla="*/ 28 h 250"/>
                <a:gd name="T30" fmla="*/ 19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1" name="Oval 11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2562" name="Oval 12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2563" name="Oval 13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2564" name="Oval 14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2565" name="Oval 15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2566" name="Oval 16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2567" name="Oval 17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2568" name="AutoShape 18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2569" name="Freeform 19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70" name="Freeform 20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71" name="Freeform 21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72" name="Freeform 22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544" name="Text Box 16"/>
          <p:cNvSpPr txBox="1">
            <a:spLocks noChangeArrowheads="1"/>
          </p:cNvSpPr>
          <p:nvPr/>
        </p:nvSpPr>
        <p:spPr bwMode="auto">
          <a:xfrm>
            <a:off x="132175" y="4446460"/>
            <a:ext cx="4262711" cy="203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lnSpc>
                <a:spcPct val="60000"/>
              </a:lnSpc>
            </a:pPr>
            <a:r>
              <a:rPr lang="en-US" altLang="en-US" sz="1200" b="1" dirty="0">
                <a:latin typeface="Arial" pitchFamily="34" charset="0"/>
              </a:rPr>
              <a:t>Accepted:  </a:t>
            </a:r>
            <a:r>
              <a:rPr lang="en-US" altLang="en-US" sz="1200" dirty="0" smtClean="0">
                <a:latin typeface="Arial" pitchFamily="34" charset="0"/>
              </a:rPr>
              <a:t>1010001, 011     </a:t>
            </a:r>
            <a:r>
              <a:rPr lang="en-US" altLang="en-US" sz="1200" b="1" dirty="0">
                <a:latin typeface="Arial" pitchFamily="34" charset="0"/>
              </a:rPr>
              <a:t>Rejected:  </a:t>
            </a:r>
            <a:r>
              <a:rPr lang="en-US" altLang="en-US" sz="1200" dirty="0" smtClean="0">
                <a:latin typeface="Arial" pitchFamily="34" charset="0"/>
              </a:rPr>
              <a:t>10100</a:t>
            </a:r>
            <a:r>
              <a:rPr lang="en-US" altLang="en-US" sz="1200" b="1" u="sng" dirty="0" smtClean="0">
                <a:latin typeface="Arial" pitchFamily="34" charset="0"/>
              </a:rPr>
              <a:t>110</a:t>
            </a:r>
            <a:r>
              <a:rPr lang="en-US" altLang="en-US" sz="1200" dirty="0" smtClean="0">
                <a:latin typeface="Arial" pitchFamily="34" charset="0"/>
              </a:rPr>
              <a:t>0, 0</a:t>
            </a:r>
            <a:r>
              <a:rPr lang="en-US" altLang="en-US" sz="1200" b="1" u="sng" dirty="0" smtClean="0">
                <a:latin typeface="Arial" pitchFamily="34" charset="0"/>
              </a:rPr>
              <a:t>110</a:t>
            </a:r>
            <a:r>
              <a:rPr lang="en-US" altLang="en-US" sz="1200" dirty="0" smtClean="0">
                <a:latin typeface="Arial" pitchFamily="34" charset="0"/>
              </a:rPr>
              <a:t>1</a:t>
            </a:r>
            <a:endParaRPr lang="en-US" altLang="en-US" sz="1200" dirty="0">
              <a:latin typeface="Arial" pitchFamily="34" charset="0"/>
            </a:endParaRPr>
          </a:p>
        </p:txBody>
      </p:sp>
      <p:grpSp>
        <p:nvGrpSpPr>
          <p:cNvPr id="22545" name="Group 9"/>
          <p:cNvGrpSpPr>
            <a:grpSpLocks/>
          </p:cNvGrpSpPr>
          <p:nvPr/>
        </p:nvGrpSpPr>
        <p:grpSpPr bwMode="auto">
          <a:xfrm>
            <a:off x="8644382" y="838200"/>
            <a:ext cx="233362" cy="265113"/>
            <a:chOff x="2928" y="1051"/>
            <a:chExt cx="840" cy="957"/>
          </a:xfrm>
        </p:grpSpPr>
        <p:sp>
          <p:nvSpPr>
            <p:cNvPr id="22547" name="Freeform 10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9 w 1048"/>
                <a:gd name="T1" fmla="*/ 21 h 250"/>
                <a:gd name="T2" fmla="*/ 32 w 1048"/>
                <a:gd name="T3" fmla="*/ 83 h 250"/>
                <a:gd name="T4" fmla="*/ 33 w 1048"/>
                <a:gd name="T5" fmla="*/ 111 h 250"/>
                <a:gd name="T6" fmla="*/ 36 w 1048"/>
                <a:gd name="T7" fmla="*/ 125 h 250"/>
                <a:gd name="T8" fmla="*/ 37 w 1048"/>
                <a:gd name="T9" fmla="*/ 166 h 250"/>
                <a:gd name="T10" fmla="*/ 26 w 1048"/>
                <a:gd name="T11" fmla="*/ 235 h 250"/>
                <a:gd name="T12" fmla="*/ 3 w 1048"/>
                <a:gd name="T13" fmla="*/ 215 h 250"/>
                <a:gd name="T14" fmla="*/ 0 w 1048"/>
                <a:gd name="T15" fmla="*/ 194 h 250"/>
                <a:gd name="T16" fmla="*/ 2 w 1048"/>
                <a:gd name="T17" fmla="*/ 160 h 250"/>
                <a:gd name="T18" fmla="*/ 3 w 1048"/>
                <a:gd name="T19" fmla="*/ 125 h 250"/>
                <a:gd name="T20" fmla="*/ 7 w 1048"/>
                <a:gd name="T21" fmla="*/ 76 h 250"/>
                <a:gd name="T22" fmla="*/ 10 w 1048"/>
                <a:gd name="T23" fmla="*/ 55 h 250"/>
                <a:gd name="T24" fmla="*/ 12 w 1048"/>
                <a:gd name="T25" fmla="*/ 28 h 250"/>
                <a:gd name="T26" fmla="*/ 13 w 1048"/>
                <a:gd name="T27" fmla="*/ 14 h 250"/>
                <a:gd name="T28" fmla="*/ 17 w 1048"/>
                <a:gd name="T29" fmla="*/ 28 h 250"/>
                <a:gd name="T30" fmla="*/ 19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8" name="Oval 11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2549" name="Oval 12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2550" name="Oval 13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2551" name="Oval 14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2552" name="Oval 15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2553" name="Oval 16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2554" name="Oval 17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2555" name="AutoShape 18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2556" name="Freeform 19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57" name="Freeform 20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58" name="Freeform 21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59" name="Freeform 22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Oval 2"/>
          <p:cNvSpPr/>
          <p:nvPr/>
        </p:nvSpPr>
        <p:spPr bwMode="auto">
          <a:xfrm>
            <a:off x="296778" y="5257803"/>
            <a:ext cx="576430" cy="54574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6" name="Freeform 27"/>
          <p:cNvSpPr>
            <a:spLocks/>
          </p:cNvSpPr>
          <p:nvPr/>
        </p:nvSpPr>
        <p:spPr bwMode="auto">
          <a:xfrm>
            <a:off x="116304" y="5369196"/>
            <a:ext cx="174625" cy="339725"/>
          </a:xfrm>
          <a:custGeom>
            <a:avLst/>
            <a:gdLst>
              <a:gd name="T0" fmla="*/ 0 w 110"/>
              <a:gd name="T1" fmla="*/ 0 h 214"/>
              <a:gd name="T2" fmla="*/ 0 w 110"/>
              <a:gd name="T3" fmla="*/ 2147483647 h 214"/>
              <a:gd name="T4" fmla="*/ 2147483647 w 110"/>
              <a:gd name="T5" fmla="*/ 2147483647 h 214"/>
              <a:gd name="T6" fmla="*/ 0 w 110"/>
              <a:gd name="T7" fmla="*/ 0 h 214"/>
              <a:gd name="T8" fmla="*/ 0 60000 65536"/>
              <a:gd name="T9" fmla="*/ 0 60000 65536"/>
              <a:gd name="T10" fmla="*/ 0 60000 65536"/>
              <a:gd name="T11" fmla="*/ 0 60000 65536"/>
              <a:gd name="T12" fmla="*/ 0 w 110"/>
              <a:gd name="T13" fmla="*/ 0 h 214"/>
              <a:gd name="T14" fmla="*/ 110 w 110"/>
              <a:gd name="T15" fmla="*/ 214 h 21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0" h="214">
                <a:moveTo>
                  <a:pt x="0" y="0"/>
                </a:moveTo>
                <a:cubicBezTo>
                  <a:pt x="0" y="71"/>
                  <a:pt x="0" y="142"/>
                  <a:pt x="0" y="214"/>
                </a:cubicBezTo>
                <a:lnTo>
                  <a:pt x="110" y="104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Oval 46"/>
          <p:cNvSpPr/>
          <p:nvPr/>
        </p:nvSpPr>
        <p:spPr bwMode="auto">
          <a:xfrm>
            <a:off x="1471862" y="5257801"/>
            <a:ext cx="576430" cy="54574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8" name="Oval 47"/>
          <p:cNvSpPr/>
          <p:nvPr/>
        </p:nvSpPr>
        <p:spPr bwMode="auto">
          <a:xfrm>
            <a:off x="2582776" y="5257800"/>
            <a:ext cx="576430" cy="54574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9" name="Oval 48"/>
          <p:cNvSpPr/>
          <p:nvPr/>
        </p:nvSpPr>
        <p:spPr bwMode="auto">
          <a:xfrm>
            <a:off x="3678738" y="5266135"/>
            <a:ext cx="576430" cy="54574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906753" y="5530670"/>
            <a:ext cx="553077" cy="1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2" name="Straight Arrow Connector 51"/>
          <p:cNvCxnSpPr/>
          <p:nvPr/>
        </p:nvCxnSpPr>
        <p:spPr bwMode="auto">
          <a:xfrm>
            <a:off x="2048292" y="5530669"/>
            <a:ext cx="553077" cy="1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3" name="Straight Arrow Connector 52"/>
          <p:cNvCxnSpPr/>
          <p:nvPr/>
        </p:nvCxnSpPr>
        <p:spPr bwMode="auto">
          <a:xfrm>
            <a:off x="3159206" y="5539004"/>
            <a:ext cx="553077" cy="1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6" name="Text Box 5"/>
          <p:cNvSpPr txBox="1">
            <a:spLocks noChangeArrowheads="1"/>
          </p:cNvSpPr>
          <p:nvPr/>
        </p:nvSpPr>
        <p:spPr bwMode="auto">
          <a:xfrm>
            <a:off x="4765671" y="6274713"/>
            <a:ext cx="2840311" cy="430887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100" b="1" i="1" dirty="0" smtClean="0">
                <a:solidFill>
                  <a:srgbClr val="0900FF"/>
                </a:solidFill>
                <a:latin typeface="Calibri" panose="020F0502020204030204" pitchFamily="34" charset="0"/>
              </a:rPr>
              <a:t>Extra</a:t>
            </a:r>
            <a:r>
              <a:rPr lang="en-US" altLang="en-US" sz="1100" i="1" dirty="0">
                <a:solidFill>
                  <a:srgbClr val="0900FF"/>
                </a:solidFill>
                <a:latin typeface="Calibri" panose="020F0502020204030204" pitchFamily="34" charset="0"/>
              </a:rPr>
              <a:t>!</a:t>
            </a:r>
            <a:r>
              <a:rPr lang="en-US" altLang="en-US" sz="1100" i="1" dirty="0" smtClean="0">
                <a:solidFill>
                  <a:srgbClr val="0900FF"/>
                </a:solidFill>
                <a:latin typeface="Calibri" panose="020F0502020204030204" pitchFamily="34" charset="0"/>
              </a:rPr>
              <a:t>  </a:t>
            </a:r>
            <a:r>
              <a:rPr lang="en-US" altLang="en-US" sz="1100" dirty="0">
                <a:latin typeface="Cambria" panose="02040503050406030204" pitchFamily="18" charset="0"/>
              </a:rPr>
              <a:t>Draw a FSM accepting strings whose third-to-last digit </a:t>
            </a:r>
            <a:r>
              <a:rPr lang="en-US" altLang="en-US" sz="1100" dirty="0" smtClean="0">
                <a:latin typeface="Cambria" panose="02040503050406030204" pitchFamily="18" charset="0"/>
              </a:rPr>
              <a:t>(3d from </a:t>
            </a:r>
            <a:r>
              <a:rPr lang="en-US" altLang="en-US" sz="1100" dirty="0">
                <a:latin typeface="Cambria" panose="02040503050406030204" pitchFamily="18" charset="0"/>
              </a:rPr>
              <a:t>the </a:t>
            </a:r>
            <a:r>
              <a:rPr lang="en-US" altLang="en-US" sz="1100" b="1" u="sng" dirty="0">
                <a:latin typeface="Cambria" panose="02040503050406030204" pitchFamily="18" charset="0"/>
              </a:rPr>
              <a:t>right</a:t>
            </a:r>
            <a:r>
              <a:rPr lang="en-US" altLang="en-US" sz="1100" dirty="0">
                <a:latin typeface="Cambria" panose="02040503050406030204" pitchFamily="18" charset="0"/>
              </a:rPr>
              <a:t>) is a </a:t>
            </a:r>
            <a:r>
              <a:rPr lang="en-US" altLang="en-US" sz="1100" b="1" dirty="0">
                <a:latin typeface="Cambria" panose="02040503050406030204" pitchFamily="18" charset="0"/>
              </a:rPr>
              <a:t>1</a:t>
            </a:r>
            <a:r>
              <a:rPr lang="en-US" altLang="en-US" sz="1100" dirty="0" smtClean="0">
                <a:latin typeface="Cambria" panose="02040503050406030204" pitchFamily="18" charset="0"/>
              </a:rPr>
              <a:t>. </a:t>
            </a:r>
            <a:endParaRPr lang="en-US" altLang="en-US" sz="1100" dirty="0">
              <a:latin typeface="Cambria" panose="02040503050406030204" pitchFamily="18" charset="0"/>
            </a:endParaRPr>
          </a:p>
        </p:txBody>
      </p:sp>
      <p:sp>
        <p:nvSpPr>
          <p:cNvPr id="58" name="Text Box 17"/>
          <p:cNvSpPr txBox="1">
            <a:spLocks noChangeArrowheads="1"/>
          </p:cNvSpPr>
          <p:nvPr/>
        </p:nvSpPr>
        <p:spPr bwMode="auto">
          <a:xfrm>
            <a:off x="7625045" y="6501177"/>
            <a:ext cx="2008378" cy="190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lnSpc>
                <a:spcPct val="60000"/>
              </a:lnSpc>
            </a:pPr>
            <a:r>
              <a:rPr lang="en-US" altLang="en-US" sz="1000" b="1" dirty="0" err="1" smtClean="0">
                <a:latin typeface="Arial" pitchFamily="34" charset="0"/>
              </a:rPr>
              <a:t>Rej</a:t>
            </a:r>
            <a:r>
              <a:rPr lang="en-US" altLang="en-US" sz="1000" b="1" dirty="0" smtClean="0">
                <a:latin typeface="Arial" pitchFamily="34" charset="0"/>
              </a:rPr>
              <a:t>:    </a:t>
            </a:r>
            <a:r>
              <a:rPr lang="en-US" altLang="en-US" sz="1000" dirty="0" smtClean="0">
                <a:latin typeface="Arial" pitchFamily="34" charset="0"/>
              </a:rPr>
              <a:t>101</a:t>
            </a:r>
            <a:r>
              <a:rPr lang="en-US" altLang="en-US" sz="1000" b="1" u="sng" dirty="0" smtClean="0">
                <a:latin typeface="Arial" pitchFamily="34" charset="0"/>
              </a:rPr>
              <a:t>0</a:t>
            </a:r>
            <a:r>
              <a:rPr lang="en-US" altLang="en-US" sz="1000" dirty="0" smtClean="0">
                <a:latin typeface="Arial" pitchFamily="34" charset="0"/>
              </a:rPr>
              <a:t>01  and 11</a:t>
            </a:r>
            <a:endParaRPr lang="en-US" altLang="en-US" sz="1000" dirty="0">
              <a:latin typeface="Arial" pitchFamily="34" charset="0"/>
            </a:endParaRPr>
          </a:p>
        </p:txBody>
      </p:sp>
      <p:sp>
        <p:nvSpPr>
          <p:cNvPr id="59" name="Rectangle 13"/>
          <p:cNvSpPr>
            <a:spLocks noChangeArrowheads="1"/>
          </p:cNvSpPr>
          <p:nvPr/>
        </p:nvSpPr>
        <p:spPr bwMode="auto">
          <a:xfrm>
            <a:off x="4586415" y="3365157"/>
            <a:ext cx="41005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600" dirty="0">
                <a:latin typeface="Cambria" panose="02040503050406030204" pitchFamily="18" charset="0"/>
              </a:rPr>
              <a:t>Draw a FSM accepting </a:t>
            </a:r>
            <a:r>
              <a:rPr lang="en-US" altLang="en-US" sz="1600" dirty="0" smtClean="0">
                <a:latin typeface="Cambria" panose="02040503050406030204" pitchFamily="18" charset="0"/>
              </a:rPr>
              <a:t>strings </a:t>
            </a:r>
            <a:r>
              <a:rPr lang="en-US" altLang="en-US" sz="1600" dirty="0">
                <a:latin typeface="Cambria" panose="02040503050406030204" pitchFamily="18" charset="0"/>
              </a:rPr>
              <a:t>in which the third digit </a:t>
            </a:r>
            <a:r>
              <a:rPr lang="en-US" altLang="en-US" sz="1600" dirty="0" smtClean="0">
                <a:latin typeface="Cambria" panose="02040503050406030204" pitchFamily="18" charset="0"/>
              </a:rPr>
              <a:t>(3d from </a:t>
            </a:r>
            <a:r>
              <a:rPr lang="en-US" altLang="en-US" sz="1600" dirty="0">
                <a:latin typeface="Cambria" panose="02040503050406030204" pitchFamily="18" charset="0"/>
              </a:rPr>
              <a:t>the </a:t>
            </a:r>
            <a:r>
              <a:rPr lang="en-US" altLang="en-US" sz="1600" u="sng" dirty="0">
                <a:latin typeface="Cambria" panose="02040503050406030204" pitchFamily="18" charset="0"/>
              </a:rPr>
              <a:t>left</a:t>
            </a:r>
            <a:r>
              <a:rPr lang="en-US" altLang="en-US" sz="1600" dirty="0">
                <a:latin typeface="Cambria" panose="02040503050406030204" pitchFamily="18" charset="0"/>
              </a:rPr>
              <a:t>) is a </a:t>
            </a:r>
            <a:r>
              <a:rPr lang="en-US" altLang="en-US" sz="1600" b="1" dirty="0">
                <a:latin typeface="Cambria" panose="02040503050406030204" pitchFamily="18" charset="0"/>
              </a:rPr>
              <a:t>1</a:t>
            </a:r>
            <a:r>
              <a:rPr lang="en-US" altLang="en-US" sz="1600" dirty="0">
                <a:latin typeface="Cambria" panose="02040503050406030204" pitchFamily="18" charset="0"/>
              </a:rPr>
              <a:t>.</a:t>
            </a:r>
          </a:p>
        </p:txBody>
      </p:sp>
      <p:sp>
        <p:nvSpPr>
          <p:cNvPr id="60" name="Text Box 16"/>
          <p:cNvSpPr txBox="1">
            <a:spLocks noChangeArrowheads="1"/>
          </p:cNvSpPr>
          <p:nvPr/>
        </p:nvSpPr>
        <p:spPr bwMode="auto">
          <a:xfrm>
            <a:off x="4738314" y="4090730"/>
            <a:ext cx="4228572" cy="203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lnSpc>
                <a:spcPct val="60000"/>
              </a:lnSpc>
            </a:pPr>
            <a:r>
              <a:rPr lang="en-US" altLang="en-US" sz="1200" b="1" dirty="0">
                <a:latin typeface="Arial" pitchFamily="34" charset="0"/>
              </a:rPr>
              <a:t>Accepted:  </a:t>
            </a:r>
            <a:r>
              <a:rPr lang="en-US" altLang="en-US" sz="1200" dirty="0" smtClean="0">
                <a:latin typeface="Arial" pitchFamily="34" charset="0"/>
              </a:rPr>
              <a:t>10</a:t>
            </a:r>
            <a:r>
              <a:rPr lang="en-US" altLang="en-US" sz="1200" b="1" u="sng" dirty="0" smtClean="0">
                <a:latin typeface="Arial" pitchFamily="34" charset="0"/>
              </a:rPr>
              <a:t>1</a:t>
            </a:r>
            <a:r>
              <a:rPr lang="en-US" altLang="en-US" sz="1200" dirty="0" smtClean="0">
                <a:latin typeface="Arial" pitchFamily="34" charset="0"/>
              </a:rPr>
              <a:t>0001, 01</a:t>
            </a:r>
            <a:r>
              <a:rPr lang="en-US" altLang="en-US" sz="1200" b="1" u="sng" dirty="0" smtClean="0">
                <a:latin typeface="Arial" pitchFamily="34" charset="0"/>
              </a:rPr>
              <a:t>1</a:t>
            </a:r>
            <a:r>
              <a:rPr lang="en-US" altLang="en-US" sz="1200" dirty="0" smtClean="0">
                <a:latin typeface="Arial" pitchFamily="34" charset="0"/>
              </a:rPr>
              <a:t>     </a:t>
            </a:r>
            <a:r>
              <a:rPr lang="en-US" altLang="en-US" sz="1200" b="1" dirty="0">
                <a:latin typeface="Arial" pitchFamily="34" charset="0"/>
              </a:rPr>
              <a:t>Rejected:  </a:t>
            </a:r>
            <a:r>
              <a:rPr lang="en-US" altLang="en-US" sz="1200" dirty="0" smtClean="0">
                <a:latin typeface="Arial" pitchFamily="34" charset="0"/>
              </a:rPr>
              <a:t>11</a:t>
            </a:r>
            <a:r>
              <a:rPr lang="en-US" altLang="en-US" sz="1200" b="1" u="sng" dirty="0" smtClean="0">
                <a:latin typeface="Arial" pitchFamily="34" charset="0"/>
              </a:rPr>
              <a:t>0</a:t>
            </a:r>
            <a:r>
              <a:rPr lang="en-US" altLang="en-US" sz="1200" dirty="0" smtClean="0">
                <a:latin typeface="Arial" pitchFamily="34" charset="0"/>
              </a:rPr>
              <a:t>00100, 11, 0</a:t>
            </a:r>
            <a:endParaRPr lang="en-US" altLang="en-US" sz="1200" dirty="0">
              <a:latin typeface="Arial" pitchFamily="34" charset="0"/>
            </a:endParaRPr>
          </a:p>
        </p:txBody>
      </p:sp>
      <p:sp>
        <p:nvSpPr>
          <p:cNvPr id="61" name="Rectangle 10"/>
          <p:cNvSpPr>
            <a:spLocks noChangeArrowheads="1"/>
          </p:cNvSpPr>
          <p:nvPr/>
        </p:nvSpPr>
        <p:spPr bwMode="auto">
          <a:xfrm>
            <a:off x="215312" y="710625"/>
            <a:ext cx="40354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600" dirty="0">
                <a:latin typeface="Cambria" panose="02040503050406030204" pitchFamily="18" charset="0"/>
              </a:rPr>
              <a:t>Draw a FSM </a:t>
            </a:r>
            <a:r>
              <a:rPr lang="en-US" altLang="en-US" sz="1600" dirty="0" smtClean="0">
                <a:latin typeface="Cambria" panose="02040503050406030204" pitchFamily="18" charset="0"/>
              </a:rPr>
              <a:t>accepting strings with at least two </a:t>
            </a:r>
            <a:r>
              <a:rPr lang="en-US" altLang="en-US" sz="1600" b="1" dirty="0" smtClean="0">
                <a:latin typeface="Cambria" panose="02040503050406030204" pitchFamily="18" charset="0"/>
              </a:rPr>
              <a:t>1</a:t>
            </a:r>
            <a:r>
              <a:rPr lang="en-US" altLang="en-US" sz="1600" dirty="0" smtClean="0">
                <a:latin typeface="Cambria" panose="02040503050406030204" pitchFamily="18" charset="0"/>
              </a:rPr>
              <a:t>s (anywhere). Others are rejected.</a:t>
            </a:r>
            <a:endParaRPr lang="en-US" altLang="en-US" sz="1600" dirty="0">
              <a:latin typeface="Cambria" panose="02040503050406030204" pitchFamily="18" charset="0"/>
            </a:endParaRPr>
          </a:p>
        </p:txBody>
      </p:sp>
      <p:sp>
        <p:nvSpPr>
          <p:cNvPr id="62" name="Text Box 16"/>
          <p:cNvSpPr txBox="1">
            <a:spLocks noChangeArrowheads="1"/>
          </p:cNvSpPr>
          <p:nvPr/>
        </p:nvSpPr>
        <p:spPr bwMode="auto">
          <a:xfrm>
            <a:off x="368643" y="1341677"/>
            <a:ext cx="3732801" cy="5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ts val="0"/>
              </a:spcBef>
            </a:pPr>
            <a:r>
              <a:rPr lang="en-US" altLang="en-US" sz="1200" b="1" dirty="0" smtClean="0">
                <a:latin typeface="Arial" pitchFamily="34" charset="0"/>
              </a:rPr>
              <a:t>Accepted examples:  </a:t>
            </a:r>
            <a:r>
              <a:rPr lang="en-US" altLang="en-US" sz="1200" dirty="0" smtClean="0">
                <a:latin typeface="Arial" pitchFamily="34" charset="0"/>
              </a:rPr>
              <a:t>0101, 00010110, 111011, 11</a:t>
            </a:r>
          </a:p>
          <a:p>
            <a:pPr>
              <a:spcBef>
                <a:spcPts val="0"/>
              </a:spcBef>
            </a:pPr>
            <a:endParaRPr lang="en-US" altLang="en-US" sz="500" dirty="0" smtClean="0">
              <a:latin typeface="Arial" pitchFamily="34" charset="0"/>
            </a:endParaRPr>
          </a:p>
          <a:p>
            <a:pPr>
              <a:spcBef>
                <a:spcPts val="0"/>
              </a:spcBef>
            </a:pPr>
            <a:r>
              <a:rPr lang="en-US" altLang="en-US" sz="1200" b="1" dirty="0" smtClean="0">
                <a:latin typeface="Arial" pitchFamily="34" charset="0"/>
              </a:rPr>
              <a:t>Rejected examples:   </a:t>
            </a:r>
            <a:r>
              <a:rPr lang="en-US" altLang="en-US" sz="1200" dirty="0" smtClean="0">
                <a:latin typeface="Arial" pitchFamily="34" charset="0"/>
              </a:rPr>
              <a:t>0100, 1000, 000000, 1, 0 </a:t>
            </a:r>
            <a:endParaRPr lang="en-US" altLang="en-US" sz="1200" dirty="0">
              <a:latin typeface="Arial" pitchFamily="34" charset="0"/>
            </a:endParaRPr>
          </a:p>
        </p:txBody>
      </p:sp>
      <p:sp>
        <p:nvSpPr>
          <p:cNvPr id="63" name="Rectangle 14"/>
          <p:cNvSpPr>
            <a:spLocks noChangeArrowheads="1"/>
          </p:cNvSpPr>
          <p:nvPr/>
        </p:nvSpPr>
        <p:spPr bwMode="auto">
          <a:xfrm>
            <a:off x="420687" y="2158314"/>
            <a:ext cx="21806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900" b="1" dirty="0" smtClean="0">
                <a:solidFill>
                  <a:srgbClr val="008000"/>
                </a:solidFill>
                <a:latin typeface="Calibri" pitchFamily="34" charset="0"/>
              </a:rPr>
              <a:t>Hint - </a:t>
            </a:r>
            <a:r>
              <a:rPr lang="en-US" altLang="en-US" sz="900" dirty="0" smtClean="0">
                <a:solidFill>
                  <a:srgbClr val="008000"/>
                </a:solidFill>
                <a:latin typeface="Calibri" pitchFamily="34" charset="0"/>
              </a:rPr>
              <a:t>modify this starter FSM by adding labels, transitions, and one more state:</a:t>
            </a:r>
            <a:endParaRPr lang="en-US" altLang="en-US" sz="900" dirty="0">
              <a:solidFill>
                <a:srgbClr val="008000"/>
              </a:solidFill>
              <a:latin typeface="Calibri" pitchFamily="34" charset="0"/>
            </a:endParaRPr>
          </a:p>
        </p:txBody>
      </p:sp>
      <p:grpSp>
        <p:nvGrpSpPr>
          <p:cNvPr id="64" name="Group 9"/>
          <p:cNvGrpSpPr>
            <a:grpSpLocks/>
          </p:cNvGrpSpPr>
          <p:nvPr/>
        </p:nvGrpSpPr>
        <p:grpSpPr bwMode="auto">
          <a:xfrm>
            <a:off x="175961" y="2195495"/>
            <a:ext cx="233362" cy="265112"/>
            <a:chOff x="2928" y="1051"/>
            <a:chExt cx="840" cy="957"/>
          </a:xfrm>
        </p:grpSpPr>
        <p:sp>
          <p:nvSpPr>
            <p:cNvPr id="65" name="Freeform 10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9 w 1048"/>
                <a:gd name="T1" fmla="*/ 21 h 250"/>
                <a:gd name="T2" fmla="*/ 32 w 1048"/>
                <a:gd name="T3" fmla="*/ 83 h 250"/>
                <a:gd name="T4" fmla="*/ 33 w 1048"/>
                <a:gd name="T5" fmla="*/ 111 h 250"/>
                <a:gd name="T6" fmla="*/ 36 w 1048"/>
                <a:gd name="T7" fmla="*/ 125 h 250"/>
                <a:gd name="T8" fmla="*/ 37 w 1048"/>
                <a:gd name="T9" fmla="*/ 166 h 250"/>
                <a:gd name="T10" fmla="*/ 26 w 1048"/>
                <a:gd name="T11" fmla="*/ 235 h 250"/>
                <a:gd name="T12" fmla="*/ 3 w 1048"/>
                <a:gd name="T13" fmla="*/ 215 h 250"/>
                <a:gd name="T14" fmla="*/ 0 w 1048"/>
                <a:gd name="T15" fmla="*/ 194 h 250"/>
                <a:gd name="T16" fmla="*/ 2 w 1048"/>
                <a:gd name="T17" fmla="*/ 160 h 250"/>
                <a:gd name="T18" fmla="*/ 3 w 1048"/>
                <a:gd name="T19" fmla="*/ 125 h 250"/>
                <a:gd name="T20" fmla="*/ 7 w 1048"/>
                <a:gd name="T21" fmla="*/ 76 h 250"/>
                <a:gd name="T22" fmla="*/ 10 w 1048"/>
                <a:gd name="T23" fmla="*/ 55 h 250"/>
                <a:gd name="T24" fmla="*/ 12 w 1048"/>
                <a:gd name="T25" fmla="*/ 28 h 250"/>
                <a:gd name="T26" fmla="*/ 13 w 1048"/>
                <a:gd name="T27" fmla="*/ 14 h 250"/>
                <a:gd name="T28" fmla="*/ 17 w 1048"/>
                <a:gd name="T29" fmla="*/ 28 h 250"/>
                <a:gd name="T30" fmla="*/ 19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Oval 11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7" name="Oval 12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8" name="Oval 13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9" name="Oval 14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70" name="Oval 15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71" name="Oval 16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72" name="Oval 17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73" name="AutoShape 18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74" name="Freeform 19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20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21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22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Rectangle 6"/>
          <p:cNvSpPr/>
          <p:nvPr/>
        </p:nvSpPr>
        <p:spPr>
          <a:xfrm>
            <a:off x="979959" y="5491938"/>
            <a:ext cx="3064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600" b="1" dirty="0">
                <a:solidFill>
                  <a:srgbClr val="000000"/>
                </a:solidFill>
                <a:latin typeface="Cambria" panose="02040503050406030204" pitchFamily="18" charset="0"/>
              </a:rPr>
              <a:t>1</a:t>
            </a:r>
            <a:endParaRPr lang="en-US" dirty="0"/>
          </a:p>
        </p:txBody>
      </p:sp>
      <p:sp>
        <p:nvSpPr>
          <p:cNvPr id="80" name="Rectangle 79"/>
          <p:cNvSpPr/>
          <p:nvPr/>
        </p:nvSpPr>
        <p:spPr>
          <a:xfrm>
            <a:off x="2131906" y="5491938"/>
            <a:ext cx="3064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600" b="1" dirty="0">
                <a:solidFill>
                  <a:srgbClr val="000000"/>
                </a:solidFill>
                <a:latin typeface="Cambria" panose="02040503050406030204" pitchFamily="18" charset="0"/>
              </a:rPr>
              <a:t>1</a:t>
            </a:r>
            <a:endParaRPr lang="en-US" dirty="0"/>
          </a:p>
        </p:txBody>
      </p:sp>
      <p:sp>
        <p:nvSpPr>
          <p:cNvPr id="81" name="Rectangle 80"/>
          <p:cNvSpPr/>
          <p:nvPr/>
        </p:nvSpPr>
        <p:spPr>
          <a:xfrm>
            <a:off x="3240181" y="5491938"/>
            <a:ext cx="3064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0</a:t>
            </a:r>
            <a:endParaRPr lang="en-US" dirty="0"/>
          </a:p>
        </p:txBody>
      </p:sp>
      <p:sp>
        <p:nvSpPr>
          <p:cNvPr id="82" name="Text Box 5"/>
          <p:cNvSpPr txBox="1">
            <a:spLocks noChangeArrowheads="1"/>
          </p:cNvSpPr>
          <p:nvPr/>
        </p:nvSpPr>
        <p:spPr bwMode="auto">
          <a:xfrm>
            <a:off x="6349043" y="3048000"/>
            <a:ext cx="2680542" cy="246221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sz="10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What's the </a:t>
            </a:r>
            <a:r>
              <a:rPr lang="en-US" altLang="en-US" sz="1000" u="sng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minimum</a:t>
            </a:r>
            <a:r>
              <a:rPr lang="en-US" altLang="en-US" sz="10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 number of states needed?</a:t>
            </a:r>
            <a:endParaRPr lang="en-US" altLang="en-US" sz="100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88" name="Oval 87"/>
          <p:cNvSpPr/>
          <p:nvPr/>
        </p:nvSpPr>
        <p:spPr bwMode="auto">
          <a:xfrm>
            <a:off x="650031" y="2730845"/>
            <a:ext cx="576430" cy="54574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89" name="Freeform 27"/>
          <p:cNvSpPr>
            <a:spLocks/>
          </p:cNvSpPr>
          <p:nvPr/>
        </p:nvSpPr>
        <p:spPr bwMode="auto">
          <a:xfrm>
            <a:off x="469557" y="2842238"/>
            <a:ext cx="174625" cy="339725"/>
          </a:xfrm>
          <a:custGeom>
            <a:avLst/>
            <a:gdLst>
              <a:gd name="T0" fmla="*/ 0 w 110"/>
              <a:gd name="T1" fmla="*/ 0 h 214"/>
              <a:gd name="T2" fmla="*/ 0 w 110"/>
              <a:gd name="T3" fmla="*/ 2147483647 h 214"/>
              <a:gd name="T4" fmla="*/ 2147483647 w 110"/>
              <a:gd name="T5" fmla="*/ 2147483647 h 214"/>
              <a:gd name="T6" fmla="*/ 0 w 110"/>
              <a:gd name="T7" fmla="*/ 0 h 214"/>
              <a:gd name="T8" fmla="*/ 0 60000 65536"/>
              <a:gd name="T9" fmla="*/ 0 60000 65536"/>
              <a:gd name="T10" fmla="*/ 0 60000 65536"/>
              <a:gd name="T11" fmla="*/ 0 60000 65536"/>
              <a:gd name="T12" fmla="*/ 0 w 110"/>
              <a:gd name="T13" fmla="*/ 0 h 214"/>
              <a:gd name="T14" fmla="*/ 110 w 110"/>
              <a:gd name="T15" fmla="*/ 214 h 21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0" h="214">
                <a:moveTo>
                  <a:pt x="0" y="0"/>
                </a:moveTo>
                <a:cubicBezTo>
                  <a:pt x="0" y="71"/>
                  <a:pt x="0" y="142"/>
                  <a:pt x="0" y="214"/>
                </a:cubicBezTo>
                <a:lnTo>
                  <a:pt x="110" y="104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" name="Oval 89"/>
          <p:cNvSpPr/>
          <p:nvPr/>
        </p:nvSpPr>
        <p:spPr bwMode="auto">
          <a:xfrm>
            <a:off x="1825115" y="2730843"/>
            <a:ext cx="576430" cy="54574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cxnSp>
        <p:nvCxnSpPr>
          <p:cNvPr id="91" name="Straight Arrow Connector 90"/>
          <p:cNvCxnSpPr/>
          <p:nvPr/>
        </p:nvCxnSpPr>
        <p:spPr bwMode="auto">
          <a:xfrm>
            <a:off x="1260006" y="3003712"/>
            <a:ext cx="553077" cy="1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2" name="Rectangle 91"/>
          <p:cNvSpPr/>
          <p:nvPr/>
        </p:nvSpPr>
        <p:spPr>
          <a:xfrm>
            <a:off x="1333212" y="2964980"/>
            <a:ext cx="3064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600" b="1" dirty="0">
                <a:solidFill>
                  <a:srgbClr val="000000"/>
                </a:solidFill>
                <a:latin typeface="Cambria" panose="02040503050406030204" pitchFamily="18" charset="0"/>
              </a:rPr>
              <a:t>1</a:t>
            </a:r>
            <a:endParaRPr lang="en-US" dirty="0"/>
          </a:p>
        </p:txBody>
      </p:sp>
      <p:sp>
        <p:nvSpPr>
          <p:cNvPr id="2" name="Right Brace 1"/>
          <p:cNvSpPr/>
          <p:nvPr/>
        </p:nvSpPr>
        <p:spPr bwMode="auto">
          <a:xfrm rot="5400000">
            <a:off x="3199223" y="2522171"/>
            <a:ext cx="208183" cy="1669755"/>
          </a:xfrm>
          <a:prstGeom prst="rightBrace">
            <a:avLst>
              <a:gd name="adj1" fmla="val 56777"/>
              <a:gd name="adj2" fmla="val 50000"/>
            </a:avLst>
          </a:prstGeom>
          <a:noFill/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84" name="Text Box 5"/>
          <p:cNvSpPr txBox="1">
            <a:spLocks noChangeArrowheads="1"/>
          </p:cNvSpPr>
          <p:nvPr/>
        </p:nvSpPr>
        <p:spPr bwMode="auto">
          <a:xfrm>
            <a:off x="2605080" y="3338030"/>
            <a:ext cx="1281120" cy="246221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sz="10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more stuff    needed!</a:t>
            </a:r>
            <a:endParaRPr lang="en-US" altLang="en-US" sz="100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85" name="Rectangle 15"/>
          <p:cNvSpPr>
            <a:spLocks noChangeArrowheads="1"/>
          </p:cNvSpPr>
          <p:nvPr/>
        </p:nvSpPr>
        <p:spPr bwMode="auto">
          <a:xfrm>
            <a:off x="7962900" y="1478401"/>
            <a:ext cx="10493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sz="900" b="1" dirty="0">
                <a:solidFill>
                  <a:srgbClr val="008000"/>
                </a:solidFill>
                <a:latin typeface="Calibri" pitchFamily="34" charset="0"/>
              </a:rPr>
              <a:t>A</a:t>
            </a:r>
            <a:r>
              <a:rPr lang="en-US" altLang="en-US" sz="900" b="1" dirty="0" smtClean="0">
                <a:solidFill>
                  <a:srgbClr val="008000"/>
                </a:solidFill>
                <a:latin typeface="Calibri" pitchFamily="34" charset="0"/>
              </a:rPr>
              <a:t>nother hint</a:t>
            </a:r>
            <a:r>
              <a:rPr lang="en-US" altLang="en-US" sz="900" b="1" dirty="0">
                <a:solidFill>
                  <a:srgbClr val="008000"/>
                </a:solidFill>
                <a:latin typeface="Calibri" pitchFamily="34" charset="0"/>
              </a:rPr>
              <a:t>: </a:t>
            </a:r>
            <a:r>
              <a:rPr lang="en-US" altLang="en-US" sz="900" dirty="0" smtClean="0">
                <a:solidFill>
                  <a:srgbClr val="008000"/>
                </a:solidFill>
                <a:latin typeface="Calibri" pitchFamily="34" charset="0"/>
              </a:rPr>
              <a:t>make a triangle!</a:t>
            </a:r>
            <a:endParaRPr lang="en-US" altLang="en-US" sz="900" dirty="0">
              <a:solidFill>
                <a:srgbClr val="008000"/>
              </a:solidFill>
              <a:latin typeface="Calibri" pitchFamily="34" charset="0"/>
            </a:endParaRPr>
          </a:p>
        </p:txBody>
      </p:sp>
      <p:sp>
        <p:nvSpPr>
          <p:cNvPr id="86" name="Text Box 5"/>
          <p:cNvSpPr txBox="1">
            <a:spLocks noChangeArrowheads="1"/>
          </p:cNvSpPr>
          <p:nvPr/>
        </p:nvSpPr>
        <p:spPr bwMode="auto">
          <a:xfrm>
            <a:off x="6349043" y="5913622"/>
            <a:ext cx="2680542" cy="246221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sz="10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What's the </a:t>
            </a:r>
            <a:r>
              <a:rPr lang="en-US" altLang="en-US" sz="1000" u="sng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minimum</a:t>
            </a:r>
            <a:r>
              <a:rPr lang="en-US" altLang="en-US" sz="10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 number of states needed?</a:t>
            </a:r>
            <a:endParaRPr lang="en-US" altLang="en-US" sz="100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</a:endParaRPr>
          </a:p>
        </p:txBody>
      </p:sp>
      <p:cxnSp>
        <p:nvCxnSpPr>
          <p:cNvPr id="97" name="Straight Connector 12"/>
          <p:cNvCxnSpPr>
            <a:cxnSpLocks noChangeShapeType="1"/>
          </p:cNvCxnSpPr>
          <p:nvPr/>
        </p:nvCxnSpPr>
        <p:spPr bwMode="auto">
          <a:xfrm>
            <a:off x="4597168" y="3294221"/>
            <a:ext cx="43738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5" name="Group 14"/>
          <p:cNvGrpSpPr/>
          <p:nvPr/>
        </p:nvGrpSpPr>
        <p:grpSpPr>
          <a:xfrm>
            <a:off x="4320521" y="6265084"/>
            <a:ext cx="562597" cy="482784"/>
            <a:chOff x="4320521" y="6265084"/>
            <a:chExt cx="562597" cy="482784"/>
          </a:xfrm>
        </p:grpSpPr>
        <p:sp>
          <p:nvSpPr>
            <p:cNvPr id="111" name="Rectangle 110"/>
            <p:cNvSpPr/>
            <p:nvPr/>
          </p:nvSpPr>
          <p:spPr>
            <a:xfrm>
              <a:off x="4320521" y="6265084"/>
              <a:ext cx="562597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050" dirty="0" smtClean="0">
                  <a:solidFill>
                    <a:schemeClr val="bg1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10</a:t>
              </a:r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4442362" y="6486258"/>
              <a:ext cx="328936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50" dirty="0">
                  <a:solidFill>
                    <a:schemeClr val="bg1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10</a:t>
              </a:r>
              <a:endParaRPr lang="en-US" sz="14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cxnSp>
          <p:nvCxnSpPr>
            <p:cNvPr id="113" name="Straight Connector 112"/>
            <p:cNvCxnSpPr/>
            <p:nvPr/>
          </p:nvCxnSpPr>
          <p:spPr bwMode="auto">
            <a:xfrm>
              <a:off x="4530911" y="6499656"/>
              <a:ext cx="127587" cy="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14" name="Group 113"/>
          <p:cNvGrpSpPr/>
          <p:nvPr/>
        </p:nvGrpSpPr>
        <p:grpSpPr>
          <a:xfrm>
            <a:off x="8481569" y="3462760"/>
            <a:ext cx="562597" cy="482784"/>
            <a:chOff x="4320521" y="6265084"/>
            <a:chExt cx="562597" cy="482784"/>
          </a:xfrm>
        </p:grpSpPr>
        <p:sp>
          <p:nvSpPr>
            <p:cNvPr id="115" name="Rectangle 114"/>
            <p:cNvSpPr/>
            <p:nvPr/>
          </p:nvSpPr>
          <p:spPr>
            <a:xfrm>
              <a:off x="4320521" y="6265084"/>
              <a:ext cx="562597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050" dirty="0">
                  <a:solidFill>
                    <a:schemeClr val="bg1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  <a:endParaRPr lang="en-US" sz="1050" dirty="0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4442362" y="6486258"/>
              <a:ext cx="328936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50" dirty="0">
                  <a:solidFill>
                    <a:schemeClr val="bg1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10</a:t>
              </a:r>
              <a:endParaRPr lang="en-US" sz="14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cxnSp>
          <p:nvCxnSpPr>
            <p:cNvPr id="117" name="Straight Connector 116"/>
            <p:cNvCxnSpPr/>
            <p:nvPr/>
          </p:nvCxnSpPr>
          <p:spPr bwMode="auto">
            <a:xfrm>
              <a:off x="4530911" y="6499656"/>
              <a:ext cx="127587" cy="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18" name="Group 117"/>
          <p:cNvGrpSpPr/>
          <p:nvPr/>
        </p:nvGrpSpPr>
        <p:grpSpPr>
          <a:xfrm>
            <a:off x="8465011" y="154055"/>
            <a:ext cx="562597" cy="482784"/>
            <a:chOff x="4320521" y="6265084"/>
            <a:chExt cx="562597" cy="482784"/>
          </a:xfrm>
        </p:grpSpPr>
        <p:sp>
          <p:nvSpPr>
            <p:cNvPr id="119" name="Rectangle 118"/>
            <p:cNvSpPr/>
            <p:nvPr/>
          </p:nvSpPr>
          <p:spPr>
            <a:xfrm>
              <a:off x="4320521" y="6265084"/>
              <a:ext cx="562597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050" dirty="0">
                  <a:solidFill>
                    <a:schemeClr val="bg1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  <a:endParaRPr lang="en-US" sz="1050" dirty="0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4442362" y="6486258"/>
              <a:ext cx="328936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50" dirty="0">
                  <a:solidFill>
                    <a:schemeClr val="bg1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10</a:t>
              </a:r>
              <a:endParaRPr lang="en-US" sz="14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cxnSp>
          <p:nvCxnSpPr>
            <p:cNvPr id="121" name="Straight Connector 120"/>
            <p:cNvCxnSpPr/>
            <p:nvPr/>
          </p:nvCxnSpPr>
          <p:spPr bwMode="auto">
            <a:xfrm>
              <a:off x="4530911" y="6499656"/>
              <a:ext cx="127587" cy="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22" name="Group 121"/>
          <p:cNvGrpSpPr/>
          <p:nvPr/>
        </p:nvGrpSpPr>
        <p:grpSpPr>
          <a:xfrm>
            <a:off x="-56675" y="3804565"/>
            <a:ext cx="562597" cy="482784"/>
            <a:chOff x="4320521" y="6265084"/>
            <a:chExt cx="562597" cy="482784"/>
          </a:xfrm>
        </p:grpSpPr>
        <p:sp>
          <p:nvSpPr>
            <p:cNvPr id="123" name="Rectangle 122"/>
            <p:cNvSpPr/>
            <p:nvPr/>
          </p:nvSpPr>
          <p:spPr>
            <a:xfrm>
              <a:off x="4320521" y="6265084"/>
              <a:ext cx="562597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050" dirty="0" smtClean="0">
                  <a:solidFill>
                    <a:schemeClr val="bg1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4442362" y="6486258"/>
              <a:ext cx="328936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50" dirty="0">
                  <a:solidFill>
                    <a:schemeClr val="bg1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10</a:t>
              </a:r>
              <a:endParaRPr lang="en-US" sz="14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cxnSp>
          <p:nvCxnSpPr>
            <p:cNvPr id="125" name="Straight Connector 124"/>
            <p:cNvCxnSpPr/>
            <p:nvPr/>
          </p:nvCxnSpPr>
          <p:spPr bwMode="auto">
            <a:xfrm>
              <a:off x="4530911" y="6499656"/>
              <a:ext cx="127587" cy="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26" name="Group 125"/>
          <p:cNvGrpSpPr/>
          <p:nvPr/>
        </p:nvGrpSpPr>
        <p:grpSpPr>
          <a:xfrm>
            <a:off x="-88557" y="793401"/>
            <a:ext cx="562597" cy="482784"/>
            <a:chOff x="4320521" y="6265084"/>
            <a:chExt cx="562597" cy="482784"/>
          </a:xfrm>
        </p:grpSpPr>
        <p:sp>
          <p:nvSpPr>
            <p:cNvPr id="127" name="Rectangle 126"/>
            <p:cNvSpPr/>
            <p:nvPr/>
          </p:nvSpPr>
          <p:spPr>
            <a:xfrm>
              <a:off x="4320521" y="6265084"/>
              <a:ext cx="562597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050" dirty="0">
                  <a:solidFill>
                    <a:schemeClr val="bg1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endParaRPr lang="en-US" sz="1050" dirty="0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4442362" y="6486258"/>
              <a:ext cx="328936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50" dirty="0">
                  <a:solidFill>
                    <a:schemeClr val="bg1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10</a:t>
              </a:r>
              <a:endParaRPr lang="en-US" sz="14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cxnSp>
          <p:nvCxnSpPr>
            <p:cNvPr id="129" name="Straight Connector 128"/>
            <p:cNvCxnSpPr/>
            <p:nvPr/>
          </p:nvCxnSpPr>
          <p:spPr bwMode="auto">
            <a:xfrm>
              <a:off x="4530911" y="6499656"/>
              <a:ext cx="127587" cy="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130" name="Straight Connector 12"/>
          <p:cNvCxnSpPr>
            <a:cxnSpLocks noChangeShapeType="1"/>
          </p:cNvCxnSpPr>
          <p:nvPr/>
        </p:nvCxnSpPr>
        <p:spPr bwMode="auto">
          <a:xfrm>
            <a:off x="4587478" y="6172200"/>
            <a:ext cx="438352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36337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Rounded Rectangle 95"/>
          <p:cNvSpPr/>
          <p:nvPr/>
        </p:nvSpPr>
        <p:spPr bwMode="auto">
          <a:xfrm>
            <a:off x="129746" y="4390766"/>
            <a:ext cx="4162168" cy="284206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95" name="Rounded Rectangle 94"/>
          <p:cNvSpPr/>
          <p:nvPr/>
        </p:nvSpPr>
        <p:spPr bwMode="auto">
          <a:xfrm>
            <a:off x="4691477" y="4022013"/>
            <a:ext cx="4143604" cy="284205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94" name="Rounded Rectangle 93"/>
          <p:cNvSpPr/>
          <p:nvPr/>
        </p:nvSpPr>
        <p:spPr bwMode="auto">
          <a:xfrm>
            <a:off x="4800600" y="1000898"/>
            <a:ext cx="3038080" cy="543684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345640" y="1365334"/>
            <a:ext cx="3755804" cy="495562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276442" y="125739"/>
            <a:ext cx="3902201" cy="584775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3200" i="1" dirty="0" smtClean="0">
                <a:latin typeface="Cambria" panose="02040503050406030204" pitchFamily="18" charset="0"/>
              </a:rPr>
              <a:t>Build-your-own FSMs</a:t>
            </a:r>
            <a:endParaRPr lang="en-US" altLang="en-US" sz="3200" i="1" dirty="0">
              <a:latin typeface="Cambria" panose="02040503050406030204" pitchFamily="18" charset="0"/>
            </a:endParaRPr>
          </a:p>
        </p:txBody>
      </p:sp>
      <p:sp>
        <p:nvSpPr>
          <p:cNvPr id="22532" name="Rectangle 10"/>
          <p:cNvSpPr>
            <a:spLocks noChangeArrowheads="1"/>
          </p:cNvSpPr>
          <p:nvPr/>
        </p:nvSpPr>
        <p:spPr bwMode="auto">
          <a:xfrm>
            <a:off x="256489" y="3733911"/>
            <a:ext cx="40354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600" dirty="0">
                <a:latin typeface="Cambria" panose="02040503050406030204" pitchFamily="18" charset="0"/>
              </a:rPr>
              <a:t>Draw a FSM </a:t>
            </a:r>
            <a:r>
              <a:rPr lang="en-US" altLang="en-US" sz="1600" dirty="0" smtClean="0">
                <a:latin typeface="Cambria" panose="02040503050406030204" pitchFamily="18" charset="0"/>
              </a:rPr>
              <a:t>that accepts </a:t>
            </a:r>
            <a:r>
              <a:rPr lang="en-US" altLang="en-US" sz="1600" dirty="0">
                <a:latin typeface="Cambria" panose="02040503050406030204" pitchFamily="18" charset="0"/>
              </a:rPr>
              <a:t>strings that </a:t>
            </a:r>
            <a:r>
              <a:rPr lang="en-US" altLang="en-US" sz="1600" b="1" i="1" dirty="0">
                <a:latin typeface="Cambria" panose="02040503050406030204" pitchFamily="18" charset="0"/>
              </a:rPr>
              <a:t>don't </a:t>
            </a:r>
            <a:r>
              <a:rPr lang="en-US" altLang="en-US" sz="1600" dirty="0">
                <a:latin typeface="Cambria" panose="02040503050406030204" pitchFamily="18" charset="0"/>
              </a:rPr>
              <a:t>contain the pattern </a:t>
            </a:r>
            <a:r>
              <a:rPr lang="en-US" altLang="en-US" sz="1600" b="1" dirty="0">
                <a:latin typeface="Cambria" panose="02040503050406030204" pitchFamily="18" charset="0"/>
              </a:rPr>
              <a:t>110</a:t>
            </a:r>
            <a:r>
              <a:rPr lang="en-US" altLang="en-US" sz="1600" dirty="0">
                <a:latin typeface="Cambria" panose="02040503050406030204" pitchFamily="18" charset="0"/>
              </a:rPr>
              <a:t> anywhere. </a:t>
            </a:r>
          </a:p>
        </p:txBody>
      </p:sp>
      <p:sp>
        <p:nvSpPr>
          <p:cNvPr id="22533" name="Rectangle 12"/>
          <p:cNvSpPr>
            <a:spLocks noChangeArrowheads="1"/>
          </p:cNvSpPr>
          <p:nvPr/>
        </p:nvSpPr>
        <p:spPr bwMode="auto">
          <a:xfrm>
            <a:off x="4456671" y="95809"/>
            <a:ext cx="4191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600" dirty="0">
                <a:latin typeface="Cambria" panose="02040503050406030204" pitchFamily="18" charset="0"/>
              </a:rPr>
              <a:t>Draw </a:t>
            </a:r>
            <a:r>
              <a:rPr lang="en-US" altLang="en-US" sz="1600" dirty="0" smtClean="0">
                <a:latin typeface="Cambria" panose="02040503050406030204" pitchFamily="18" charset="0"/>
              </a:rPr>
              <a:t>a </a:t>
            </a:r>
            <a:r>
              <a:rPr lang="en-US" altLang="en-US" sz="1600" dirty="0">
                <a:latin typeface="Cambria" panose="02040503050406030204" pitchFamily="18" charset="0"/>
              </a:rPr>
              <a:t>FSM accepting </a:t>
            </a:r>
            <a:r>
              <a:rPr lang="en-US" altLang="en-US" sz="1600" dirty="0" smtClean="0">
                <a:latin typeface="Cambria" panose="02040503050406030204" pitchFamily="18" charset="0"/>
              </a:rPr>
              <a:t>strings </a:t>
            </a:r>
            <a:r>
              <a:rPr lang="en-US" altLang="en-US" sz="1600" dirty="0">
                <a:latin typeface="Cambria" panose="02040503050406030204" pitchFamily="18" charset="0"/>
              </a:rPr>
              <a:t>in which the number of zeros (</a:t>
            </a:r>
            <a:r>
              <a:rPr lang="en-US" altLang="en-US" sz="1600" b="1" dirty="0">
                <a:latin typeface="Cambria" panose="02040503050406030204" pitchFamily="18" charset="0"/>
              </a:rPr>
              <a:t>0</a:t>
            </a:r>
            <a:r>
              <a:rPr lang="en-US" altLang="en-US" sz="1600" dirty="0">
                <a:latin typeface="Cambria" panose="02040503050406030204" pitchFamily="18" charset="0"/>
              </a:rPr>
              <a:t>s) is a multiple of </a:t>
            </a:r>
            <a:r>
              <a:rPr lang="en-US" altLang="en-US" sz="1600" dirty="0" smtClean="0">
                <a:latin typeface="Cambria" panose="02040503050406030204" pitchFamily="18" charset="0"/>
              </a:rPr>
              <a:t>3, so there are 0</a:t>
            </a:r>
            <a:r>
              <a:rPr lang="en-US" altLang="en-US" sz="1600" dirty="0">
                <a:latin typeface="Cambria" panose="02040503050406030204" pitchFamily="18" charset="0"/>
              </a:rPr>
              <a:t>, 3, 6, … </a:t>
            </a:r>
            <a:r>
              <a:rPr lang="en-US" altLang="en-US" sz="1600" dirty="0" smtClean="0">
                <a:latin typeface="Cambria" panose="02040503050406030204" pitchFamily="18" charset="0"/>
              </a:rPr>
              <a:t>zeros.   </a:t>
            </a:r>
            <a:r>
              <a:rPr lang="en-US" altLang="en-US" sz="1600" b="1" i="1" dirty="0">
                <a:latin typeface="Cambria" panose="02040503050406030204" pitchFamily="18" charset="0"/>
              </a:rPr>
              <a:t>1</a:t>
            </a:r>
            <a:r>
              <a:rPr lang="en-US" altLang="en-US" sz="1600" i="1" dirty="0">
                <a:latin typeface="Cambria" panose="02040503050406030204" pitchFamily="18" charset="0"/>
              </a:rPr>
              <a:t>s don't </a:t>
            </a:r>
            <a:r>
              <a:rPr lang="en-US" altLang="en-US" sz="1600" i="1" dirty="0" smtClean="0">
                <a:latin typeface="Cambria" panose="02040503050406030204" pitchFamily="18" charset="0"/>
              </a:rPr>
              <a:t>matter!</a:t>
            </a:r>
            <a:endParaRPr lang="en-US" altLang="en-US" sz="1600" i="1" dirty="0">
              <a:latin typeface="Cambria" panose="02040503050406030204" pitchFamily="18" charset="0"/>
            </a:endParaRPr>
          </a:p>
        </p:txBody>
      </p:sp>
      <p:sp>
        <p:nvSpPr>
          <p:cNvPr id="22536" name="Text Box 15"/>
          <p:cNvSpPr txBox="1">
            <a:spLocks noChangeArrowheads="1"/>
          </p:cNvSpPr>
          <p:nvPr/>
        </p:nvSpPr>
        <p:spPr bwMode="auto">
          <a:xfrm>
            <a:off x="4924579" y="1011900"/>
            <a:ext cx="34410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ts val="0"/>
              </a:spcBef>
            </a:pPr>
            <a:r>
              <a:rPr lang="en-US" altLang="en-US" sz="1200" b="1" dirty="0" smtClean="0">
                <a:latin typeface="Arial" pitchFamily="34" charset="0"/>
              </a:rPr>
              <a:t>Accepted:   </a:t>
            </a:r>
            <a:r>
              <a:rPr lang="en-US" altLang="en-US" sz="1200" dirty="0">
                <a:latin typeface="Arial" pitchFamily="34" charset="0"/>
              </a:rPr>
              <a:t>110101110,  11,   </a:t>
            </a:r>
            <a:r>
              <a:rPr lang="en-US" altLang="en-US" sz="1200" dirty="0" smtClean="0">
                <a:latin typeface="Arial" pitchFamily="34" charset="0"/>
              </a:rPr>
              <a:t>0000010</a:t>
            </a:r>
          </a:p>
          <a:p>
            <a:pPr>
              <a:spcBef>
                <a:spcPts val="0"/>
              </a:spcBef>
            </a:pPr>
            <a:endParaRPr lang="en-US" altLang="en-US" sz="400" b="1" dirty="0">
              <a:latin typeface="Arial" pitchFamily="34" charset="0"/>
            </a:endParaRPr>
          </a:p>
          <a:p>
            <a:pPr>
              <a:spcBef>
                <a:spcPts val="0"/>
              </a:spcBef>
            </a:pPr>
            <a:r>
              <a:rPr lang="en-US" altLang="en-US" sz="1200" b="1" dirty="0" smtClean="0">
                <a:latin typeface="Arial" pitchFamily="34" charset="0"/>
              </a:rPr>
              <a:t>Rejected:    </a:t>
            </a:r>
            <a:r>
              <a:rPr lang="en-US" altLang="en-US" sz="1200" dirty="0">
                <a:latin typeface="Arial" pitchFamily="34" charset="0"/>
              </a:rPr>
              <a:t>101,  0000,  111011101111</a:t>
            </a:r>
          </a:p>
        </p:txBody>
      </p:sp>
      <p:sp>
        <p:nvSpPr>
          <p:cNvPr id="22538" name="Text Box 17"/>
          <p:cNvSpPr txBox="1">
            <a:spLocks noChangeArrowheads="1"/>
          </p:cNvSpPr>
          <p:nvPr/>
        </p:nvSpPr>
        <p:spPr bwMode="auto">
          <a:xfrm>
            <a:off x="7620397" y="6309619"/>
            <a:ext cx="2122904" cy="190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lnSpc>
                <a:spcPct val="60000"/>
              </a:lnSpc>
            </a:pPr>
            <a:r>
              <a:rPr lang="en-US" altLang="en-US" sz="1000" b="1" dirty="0" err="1" smtClean="0">
                <a:latin typeface="Arial" pitchFamily="34" charset="0"/>
              </a:rPr>
              <a:t>Acc</a:t>
            </a:r>
            <a:r>
              <a:rPr lang="en-US" altLang="en-US" sz="1000" b="1" dirty="0" smtClean="0">
                <a:latin typeface="Arial" pitchFamily="34" charset="0"/>
              </a:rPr>
              <a:t>:   </a:t>
            </a:r>
            <a:r>
              <a:rPr lang="en-US" altLang="en-US" sz="1000" dirty="0" smtClean="0">
                <a:latin typeface="Arial" pitchFamily="34" charset="0"/>
              </a:rPr>
              <a:t>0</a:t>
            </a:r>
            <a:r>
              <a:rPr lang="en-US" altLang="en-US" sz="1000" b="1" u="sng" dirty="0" smtClean="0">
                <a:latin typeface="Arial" pitchFamily="34" charset="0"/>
              </a:rPr>
              <a:t>1</a:t>
            </a:r>
            <a:r>
              <a:rPr lang="en-US" altLang="en-US" sz="1000" dirty="0" smtClean="0">
                <a:latin typeface="Arial" pitchFamily="34" charset="0"/>
              </a:rPr>
              <a:t>00 </a:t>
            </a:r>
            <a:r>
              <a:rPr lang="en-US" altLang="en-US" sz="1000" dirty="0">
                <a:latin typeface="Arial" pitchFamily="34" charset="0"/>
              </a:rPr>
              <a:t>and </a:t>
            </a:r>
            <a:r>
              <a:rPr lang="en-US" altLang="en-US" sz="1000" dirty="0" smtClean="0">
                <a:latin typeface="Arial" pitchFamily="34" charset="0"/>
              </a:rPr>
              <a:t>01</a:t>
            </a:r>
            <a:r>
              <a:rPr lang="en-US" altLang="en-US" sz="1000" b="1" u="sng" dirty="0" smtClean="0">
                <a:latin typeface="Arial" pitchFamily="34" charset="0"/>
              </a:rPr>
              <a:t>1</a:t>
            </a:r>
            <a:r>
              <a:rPr lang="en-US" altLang="en-US" sz="1000" dirty="0" smtClean="0">
                <a:latin typeface="Arial" pitchFamily="34" charset="0"/>
              </a:rPr>
              <a:t>01</a:t>
            </a:r>
            <a:endParaRPr lang="en-US" altLang="en-US" sz="1000" dirty="0">
              <a:latin typeface="Arial" pitchFamily="34" charset="0"/>
            </a:endParaRPr>
          </a:p>
        </p:txBody>
      </p:sp>
      <p:cxnSp>
        <p:nvCxnSpPr>
          <p:cNvPr id="22539" name="Straight Connector 11"/>
          <p:cNvCxnSpPr>
            <a:cxnSpLocks noChangeShapeType="1"/>
          </p:cNvCxnSpPr>
          <p:nvPr/>
        </p:nvCxnSpPr>
        <p:spPr bwMode="auto">
          <a:xfrm>
            <a:off x="4458133" y="230188"/>
            <a:ext cx="0" cy="650312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40" name="Straight Connector 12"/>
          <p:cNvCxnSpPr>
            <a:cxnSpLocks noChangeShapeType="1"/>
          </p:cNvCxnSpPr>
          <p:nvPr/>
        </p:nvCxnSpPr>
        <p:spPr bwMode="auto">
          <a:xfrm>
            <a:off x="215685" y="3707028"/>
            <a:ext cx="413389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41" name="Rectangle 14"/>
          <p:cNvSpPr>
            <a:spLocks noChangeArrowheads="1"/>
          </p:cNvSpPr>
          <p:nvPr/>
        </p:nvSpPr>
        <p:spPr bwMode="auto">
          <a:xfrm>
            <a:off x="345640" y="6476311"/>
            <a:ext cx="20652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900" b="1" dirty="0" smtClean="0">
                <a:solidFill>
                  <a:srgbClr val="008000"/>
                </a:solidFill>
                <a:latin typeface="Calibri" pitchFamily="34" charset="0"/>
              </a:rPr>
              <a:t>Hint -  </a:t>
            </a:r>
            <a:r>
              <a:rPr lang="en-US" altLang="en-US" sz="900" dirty="0" smtClean="0">
                <a:solidFill>
                  <a:srgbClr val="008000"/>
                </a:solidFill>
                <a:latin typeface="Calibri" pitchFamily="34" charset="0"/>
              </a:rPr>
              <a:t>there are FIVE more transitions – but no more states - needed here</a:t>
            </a:r>
            <a:endParaRPr lang="en-US" altLang="en-US" sz="900" dirty="0">
              <a:solidFill>
                <a:srgbClr val="008000"/>
              </a:solidFill>
              <a:latin typeface="Calibri" pitchFamily="34" charset="0"/>
            </a:endParaRPr>
          </a:p>
        </p:txBody>
      </p:sp>
      <p:sp>
        <p:nvSpPr>
          <p:cNvPr id="22542" name="Rectangle 15"/>
          <p:cNvSpPr>
            <a:spLocks noChangeArrowheads="1"/>
          </p:cNvSpPr>
          <p:nvPr/>
        </p:nvSpPr>
        <p:spPr bwMode="auto">
          <a:xfrm>
            <a:off x="7962900" y="1119346"/>
            <a:ext cx="10493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sz="900" b="1" dirty="0">
                <a:solidFill>
                  <a:srgbClr val="008000"/>
                </a:solidFill>
                <a:latin typeface="Calibri" pitchFamily="34" charset="0"/>
              </a:rPr>
              <a:t>Hint: </a:t>
            </a:r>
            <a:r>
              <a:rPr lang="en-US" altLang="en-US" sz="900" dirty="0" smtClean="0">
                <a:solidFill>
                  <a:srgbClr val="008000"/>
                </a:solidFill>
                <a:latin typeface="Calibri" pitchFamily="34" charset="0"/>
              </a:rPr>
              <a:t>1s never change the state!</a:t>
            </a:r>
            <a:endParaRPr lang="en-US" altLang="en-US" sz="900" dirty="0">
              <a:solidFill>
                <a:srgbClr val="008000"/>
              </a:solidFill>
              <a:latin typeface="Calibri" pitchFamily="34" charset="0"/>
            </a:endParaRPr>
          </a:p>
        </p:txBody>
      </p:sp>
      <p:grpSp>
        <p:nvGrpSpPr>
          <p:cNvPr id="22543" name="Group 9"/>
          <p:cNvGrpSpPr>
            <a:grpSpLocks/>
          </p:cNvGrpSpPr>
          <p:nvPr/>
        </p:nvGrpSpPr>
        <p:grpSpPr bwMode="auto">
          <a:xfrm>
            <a:off x="100914" y="6513492"/>
            <a:ext cx="233362" cy="265112"/>
            <a:chOff x="2928" y="1051"/>
            <a:chExt cx="840" cy="957"/>
          </a:xfrm>
        </p:grpSpPr>
        <p:sp>
          <p:nvSpPr>
            <p:cNvPr id="22560" name="Freeform 10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9 w 1048"/>
                <a:gd name="T1" fmla="*/ 21 h 250"/>
                <a:gd name="T2" fmla="*/ 32 w 1048"/>
                <a:gd name="T3" fmla="*/ 83 h 250"/>
                <a:gd name="T4" fmla="*/ 33 w 1048"/>
                <a:gd name="T5" fmla="*/ 111 h 250"/>
                <a:gd name="T6" fmla="*/ 36 w 1048"/>
                <a:gd name="T7" fmla="*/ 125 h 250"/>
                <a:gd name="T8" fmla="*/ 37 w 1048"/>
                <a:gd name="T9" fmla="*/ 166 h 250"/>
                <a:gd name="T10" fmla="*/ 26 w 1048"/>
                <a:gd name="T11" fmla="*/ 235 h 250"/>
                <a:gd name="T12" fmla="*/ 3 w 1048"/>
                <a:gd name="T13" fmla="*/ 215 h 250"/>
                <a:gd name="T14" fmla="*/ 0 w 1048"/>
                <a:gd name="T15" fmla="*/ 194 h 250"/>
                <a:gd name="T16" fmla="*/ 2 w 1048"/>
                <a:gd name="T17" fmla="*/ 160 h 250"/>
                <a:gd name="T18" fmla="*/ 3 w 1048"/>
                <a:gd name="T19" fmla="*/ 125 h 250"/>
                <a:gd name="T20" fmla="*/ 7 w 1048"/>
                <a:gd name="T21" fmla="*/ 76 h 250"/>
                <a:gd name="T22" fmla="*/ 10 w 1048"/>
                <a:gd name="T23" fmla="*/ 55 h 250"/>
                <a:gd name="T24" fmla="*/ 12 w 1048"/>
                <a:gd name="T25" fmla="*/ 28 h 250"/>
                <a:gd name="T26" fmla="*/ 13 w 1048"/>
                <a:gd name="T27" fmla="*/ 14 h 250"/>
                <a:gd name="T28" fmla="*/ 17 w 1048"/>
                <a:gd name="T29" fmla="*/ 28 h 250"/>
                <a:gd name="T30" fmla="*/ 19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1" name="Oval 11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2562" name="Oval 12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2563" name="Oval 13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2564" name="Oval 14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2565" name="Oval 15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2566" name="Oval 16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2567" name="Oval 17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2568" name="AutoShape 18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2569" name="Freeform 19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70" name="Freeform 20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71" name="Freeform 21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72" name="Freeform 22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544" name="Text Box 16"/>
          <p:cNvSpPr txBox="1">
            <a:spLocks noChangeArrowheads="1"/>
          </p:cNvSpPr>
          <p:nvPr/>
        </p:nvSpPr>
        <p:spPr bwMode="auto">
          <a:xfrm>
            <a:off x="132175" y="4446460"/>
            <a:ext cx="4262711" cy="203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lnSpc>
                <a:spcPct val="60000"/>
              </a:lnSpc>
            </a:pPr>
            <a:r>
              <a:rPr lang="en-US" altLang="en-US" sz="1200" b="1" dirty="0">
                <a:latin typeface="Arial" pitchFamily="34" charset="0"/>
              </a:rPr>
              <a:t>Accepted:  </a:t>
            </a:r>
            <a:r>
              <a:rPr lang="en-US" altLang="en-US" sz="1200" dirty="0" smtClean="0">
                <a:latin typeface="Arial" pitchFamily="34" charset="0"/>
              </a:rPr>
              <a:t>1010001, 011     </a:t>
            </a:r>
            <a:r>
              <a:rPr lang="en-US" altLang="en-US" sz="1200" b="1" dirty="0">
                <a:latin typeface="Arial" pitchFamily="34" charset="0"/>
              </a:rPr>
              <a:t>Rejected:  </a:t>
            </a:r>
            <a:r>
              <a:rPr lang="en-US" altLang="en-US" sz="1200" dirty="0" smtClean="0">
                <a:latin typeface="Arial" pitchFamily="34" charset="0"/>
              </a:rPr>
              <a:t>10100</a:t>
            </a:r>
            <a:r>
              <a:rPr lang="en-US" altLang="en-US" sz="1200" b="1" u="sng" dirty="0" smtClean="0">
                <a:latin typeface="Arial" pitchFamily="34" charset="0"/>
              </a:rPr>
              <a:t>110</a:t>
            </a:r>
            <a:r>
              <a:rPr lang="en-US" altLang="en-US" sz="1200" dirty="0" smtClean="0">
                <a:latin typeface="Arial" pitchFamily="34" charset="0"/>
              </a:rPr>
              <a:t>0, 0</a:t>
            </a:r>
            <a:r>
              <a:rPr lang="en-US" altLang="en-US" sz="1200" b="1" u="sng" dirty="0" smtClean="0">
                <a:latin typeface="Arial" pitchFamily="34" charset="0"/>
              </a:rPr>
              <a:t>110</a:t>
            </a:r>
            <a:r>
              <a:rPr lang="en-US" altLang="en-US" sz="1200" dirty="0" smtClean="0">
                <a:latin typeface="Arial" pitchFamily="34" charset="0"/>
              </a:rPr>
              <a:t>1</a:t>
            </a:r>
            <a:endParaRPr lang="en-US" altLang="en-US" sz="1200" dirty="0">
              <a:latin typeface="Arial" pitchFamily="34" charset="0"/>
            </a:endParaRPr>
          </a:p>
        </p:txBody>
      </p:sp>
      <p:grpSp>
        <p:nvGrpSpPr>
          <p:cNvPr id="22545" name="Group 9"/>
          <p:cNvGrpSpPr>
            <a:grpSpLocks/>
          </p:cNvGrpSpPr>
          <p:nvPr/>
        </p:nvGrpSpPr>
        <p:grpSpPr bwMode="auto">
          <a:xfrm>
            <a:off x="8644382" y="838200"/>
            <a:ext cx="233362" cy="265113"/>
            <a:chOff x="2928" y="1051"/>
            <a:chExt cx="840" cy="957"/>
          </a:xfrm>
        </p:grpSpPr>
        <p:sp>
          <p:nvSpPr>
            <p:cNvPr id="22547" name="Freeform 10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9 w 1048"/>
                <a:gd name="T1" fmla="*/ 21 h 250"/>
                <a:gd name="T2" fmla="*/ 32 w 1048"/>
                <a:gd name="T3" fmla="*/ 83 h 250"/>
                <a:gd name="T4" fmla="*/ 33 w 1048"/>
                <a:gd name="T5" fmla="*/ 111 h 250"/>
                <a:gd name="T6" fmla="*/ 36 w 1048"/>
                <a:gd name="T7" fmla="*/ 125 h 250"/>
                <a:gd name="T8" fmla="*/ 37 w 1048"/>
                <a:gd name="T9" fmla="*/ 166 h 250"/>
                <a:gd name="T10" fmla="*/ 26 w 1048"/>
                <a:gd name="T11" fmla="*/ 235 h 250"/>
                <a:gd name="T12" fmla="*/ 3 w 1048"/>
                <a:gd name="T13" fmla="*/ 215 h 250"/>
                <a:gd name="T14" fmla="*/ 0 w 1048"/>
                <a:gd name="T15" fmla="*/ 194 h 250"/>
                <a:gd name="T16" fmla="*/ 2 w 1048"/>
                <a:gd name="T17" fmla="*/ 160 h 250"/>
                <a:gd name="T18" fmla="*/ 3 w 1048"/>
                <a:gd name="T19" fmla="*/ 125 h 250"/>
                <a:gd name="T20" fmla="*/ 7 w 1048"/>
                <a:gd name="T21" fmla="*/ 76 h 250"/>
                <a:gd name="T22" fmla="*/ 10 w 1048"/>
                <a:gd name="T23" fmla="*/ 55 h 250"/>
                <a:gd name="T24" fmla="*/ 12 w 1048"/>
                <a:gd name="T25" fmla="*/ 28 h 250"/>
                <a:gd name="T26" fmla="*/ 13 w 1048"/>
                <a:gd name="T27" fmla="*/ 14 h 250"/>
                <a:gd name="T28" fmla="*/ 17 w 1048"/>
                <a:gd name="T29" fmla="*/ 28 h 250"/>
                <a:gd name="T30" fmla="*/ 19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8" name="Oval 11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2549" name="Oval 12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2550" name="Oval 13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2551" name="Oval 14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2552" name="Oval 15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2553" name="Oval 16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2554" name="Oval 17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2555" name="AutoShape 18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2556" name="Freeform 19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57" name="Freeform 20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58" name="Freeform 21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59" name="Freeform 22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Oval 2"/>
          <p:cNvSpPr/>
          <p:nvPr/>
        </p:nvSpPr>
        <p:spPr bwMode="auto">
          <a:xfrm>
            <a:off x="296778" y="5257803"/>
            <a:ext cx="576430" cy="54574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6" name="Freeform 27"/>
          <p:cNvSpPr>
            <a:spLocks/>
          </p:cNvSpPr>
          <p:nvPr/>
        </p:nvSpPr>
        <p:spPr bwMode="auto">
          <a:xfrm>
            <a:off x="116304" y="5369196"/>
            <a:ext cx="174625" cy="339725"/>
          </a:xfrm>
          <a:custGeom>
            <a:avLst/>
            <a:gdLst>
              <a:gd name="T0" fmla="*/ 0 w 110"/>
              <a:gd name="T1" fmla="*/ 0 h 214"/>
              <a:gd name="T2" fmla="*/ 0 w 110"/>
              <a:gd name="T3" fmla="*/ 2147483647 h 214"/>
              <a:gd name="T4" fmla="*/ 2147483647 w 110"/>
              <a:gd name="T5" fmla="*/ 2147483647 h 214"/>
              <a:gd name="T6" fmla="*/ 0 w 110"/>
              <a:gd name="T7" fmla="*/ 0 h 214"/>
              <a:gd name="T8" fmla="*/ 0 60000 65536"/>
              <a:gd name="T9" fmla="*/ 0 60000 65536"/>
              <a:gd name="T10" fmla="*/ 0 60000 65536"/>
              <a:gd name="T11" fmla="*/ 0 60000 65536"/>
              <a:gd name="T12" fmla="*/ 0 w 110"/>
              <a:gd name="T13" fmla="*/ 0 h 214"/>
              <a:gd name="T14" fmla="*/ 110 w 110"/>
              <a:gd name="T15" fmla="*/ 214 h 21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0" h="214">
                <a:moveTo>
                  <a:pt x="0" y="0"/>
                </a:moveTo>
                <a:cubicBezTo>
                  <a:pt x="0" y="71"/>
                  <a:pt x="0" y="142"/>
                  <a:pt x="0" y="214"/>
                </a:cubicBezTo>
                <a:lnTo>
                  <a:pt x="110" y="104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Oval 46"/>
          <p:cNvSpPr/>
          <p:nvPr/>
        </p:nvSpPr>
        <p:spPr bwMode="auto">
          <a:xfrm>
            <a:off x="1471862" y="5257801"/>
            <a:ext cx="576430" cy="54574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8" name="Oval 47"/>
          <p:cNvSpPr/>
          <p:nvPr/>
        </p:nvSpPr>
        <p:spPr bwMode="auto">
          <a:xfrm>
            <a:off x="2582776" y="5257800"/>
            <a:ext cx="576430" cy="54574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9" name="Oval 48"/>
          <p:cNvSpPr/>
          <p:nvPr/>
        </p:nvSpPr>
        <p:spPr bwMode="auto">
          <a:xfrm>
            <a:off x="3678738" y="5266135"/>
            <a:ext cx="576430" cy="54574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906753" y="5530670"/>
            <a:ext cx="553077" cy="1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2" name="Straight Arrow Connector 51"/>
          <p:cNvCxnSpPr/>
          <p:nvPr/>
        </p:nvCxnSpPr>
        <p:spPr bwMode="auto">
          <a:xfrm>
            <a:off x="2048292" y="5530669"/>
            <a:ext cx="553077" cy="1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3" name="Straight Arrow Connector 52"/>
          <p:cNvCxnSpPr/>
          <p:nvPr/>
        </p:nvCxnSpPr>
        <p:spPr bwMode="auto">
          <a:xfrm>
            <a:off x="3159206" y="5539004"/>
            <a:ext cx="553077" cy="1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6" name="Text Box 5"/>
          <p:cNvSpPr txBox="1">
            <a:spLocks noChangeArrowheads="1"/>
          </p:cNvSpPr>
          <p:nvPr/>
        </p:nvSpPr>
        <p:spPr bwMode="auto">
          <a:xfrm>
            <a:off x="4765671" y="6274713"/>
            <a:ext cx="2840311" cy="430887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100" b="1" i="1" dirty="0" smtClean="0">
                <a:solidFill>
                  <a:srgbClr val="0900FF"/>
                </a:solidFill>
                <a:latin typeface="Calibri" panose="020F0502020204030204" pitchFamily="34" charset="0"/>
              </a:rPr>
              <a:t>Extra</a:t>
            </a:r>
            <a:r>
              <a:rPr lang="en-US" altLang="en-US" sz="1100" i="1" dirty="0">
                <a:solidFill>
                  <a:srgbClr val="0900FF"/>
                </a:solidFill>
                <a:latin typeface="Calibri" panose="020F0502020204030204" pitchFamily="34" charset="0"/>
              </a:rPr>
              <a:t>!</a:t>
            </a:r>
            <a:r>
              <a:rPr lang="en-US" altLang="en-US" sz="1100" i="1" dirty="0" smtClean="0">
                <a:solidFill>
                  <a:srgbClr val="0900FF"/>
                </a:solidFill>
                <a:latin typeface="Calibri" panose="020F0502020204030204" pitchFamily="34" charset="0"/>
              </a:rPr>
              <a:t>  </a:t>
            </a:r>
            <a:r>
              <a:rPr lang="en-US" altLang="en-US" sz="1100" dirty="0">
                <a:latin typeface="Cambria" panose="02040503050406030204" pitchFamily="18" charset="0"/>
              </a:rPr>
              <a:t>Draw a FSM accepting strings whose third-to-last digit </a:t>
            </a:r>
            <a:r>
              <a:rPr lang="en-US" altLang="en-US" sz="1100" dirty="0" smtClean="0">
                <a:latin typeface="Cambria" panose="02040503050406030204" pitchFamily="18" charset="0"/>
              </a:rPr>
              <a:t>(3d from </a:t>
            </a:r>
            <a:r>
              <a:rPr lang="en-US" altLang="en-US" sz="1100" dirty="0">
                <a:latin typeface="Cambria" panose="02040503050406030204" pitchFamily="18" charset="0"/>
              </a:rPr>
              <a:t>the </a:t>
            </a:r>
            <a:r>
              <a:rPr lang="en-US" altLang="en-US" sz="1100" b="1" u="sng" dirty="0">
                <a:latin typeface="Cambria" panose="02040503050406030204" pitchFamily="18" charset="0"/>
              </a:rPr>
              <a:t>right</a:t>
            </a:r>
            <a:r>
              <a:rPr lang="en-US" altLang="en-US" sz="1100" dirty="0">
                <a:latin typeface="Cambria" panose="02040503050406030204" pitchFamily="18" charset="0"/>
              </a:rPr>
              <a:t>) is a </a:t>
            </a:r>
            <a:r>
              <a:rPr lang="en-US" altLang="en-US" sz="1100" b="1" dirty="0">
                <a:latin typeface="Cambria" panose="02040503050406030204" pitchFamily="18" charset="0"/>
              </a:rPr>
              <a:t>1</a:t>
            </a:r>
            <a:r>
              <a:rPr lang="en-US" altLang="en-US" sz="1100" dirty="0" smtClean="0">
                <a:latin typeface="Cambria" panose="02040503050406030204" pitchFamily="18" charset="0"/>
              </a:rPr>
              <a:t>. </a:t>
            </a:r>
            <a:endParaRPr lang="en-US" altLang="en-US" sz="1100" dirty="0">
              <a:latin typeface="Cambria" panose="02040503050406030204" pitchFamily="18" charset="0"/>
            </a:endParaRPr>
          </a:p>
        </p:txBody>
      </p:sp>
      <p:cxnSp>
        <p:nvCxnSpPr>
          <p:cNvPr id="57" name="Straight Connector 12"/>
          <p:cNvCxnSpPr>
            <a:cxnSpLocks noChangeShapeType="1"/>
          </p:cNvCxnSpPr>
          <p:nvPr/>
        </p:nvCxnSpPr>
        <p:spPr bwMode="auto">
          <a:xfrm>
            <a:off x="4587478" y="6172200"/>
            <a:ext cx="438352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8" name="Text Box 17"/>
          <p:cNvSpPr txBox="1">
            <a:spLocks noChangeArrowheads="1"/>
          </p:cNvSpPr>
          <p:nvPr/>
        </p:nvSpPr>
        <p:spPr bwMode="auto">
          <a:xfrm>
            <a:off x="7625045" y="6501177"/>
            <a:ext cx="2008378" cy="190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lnSpc>
                <a:spcPct val="60000"/>
              </a:lnSpc>
            </a:pPr>
            <a:r>
              <a:rPr lang="en-US" altLang="en-US" sz="1000" b="1" dirty="0" err="1" smtClean="0">
                <a:latin typeface="Arial" pitchFamily="34" charset="0"/>
              </a:rPr>
              <a:t>Rej</a:t>
            </a:r>
            <a:r>
              <a:rPr lang="en-US" altLang="en-US" sz="1000" b="1" dirty="0" smtClean="0">
                <a:latin typeface="Arial" pitchFamily="34" charset="0"/>
              </a:rPr>
              <a:t>:    </a:t>
            </a:r>
            <a:r>
              <a:rPr lang="en-US" altLang="en-US" sz="1000" dirty="0" smtClean="0">
                <a:latin typeface="Arial" pitchFamily="34" charset="0"/>
              </a:rPr>
              <a:t>101</a:t>
            </a:r>
            <a:r>
              <a:rPr lang="en-US" altLang="en-US" sz="1000" b="1" u="sng" dirty="0" smtClean="0">
                <a:latin typeface="Arial" pitchFamily="34" charset="0"/>
              </a:rPr>
              <a:t>0</a:t>
            </a:r>
            <a:r>
              <a:rPr lang="en-US" altLang="en-US" sz="1000" dirty="0" smtClean="0">
                <a:latin typeface="Arial" pitchFamily="34" charset="0"/>
              </a:rPr>
              <a:t>01  and 11</a:t>
            </a:r>
            <a:endParaRPr lang="en-US" altLang="en-US" sz="1000" dirty="0">
              <a:latin typeface="Arial" pitchFamily="34" charset="0"/>
            </a:endParaRPr>
          </a:p>
        </p:txBody>
      </p:sp>
      <p:sp>
        <p:nvSpPr>
          <p:cNvPr id="59" name="Rectangle 13"/>
          <p:cNvSpPr>
            <a:spLocks noChangeArrowheads="1"/>
          </p:cNvSpPr>
          <p:nvPr/>
        </p:nvSpPr>
        <p:spPr bwMode="auto">
          <a:xfrm>
            <a:off x="4586415" y="3365157"/>
            <a:ext cx="41005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600" dirty="0">
                <a:latin typeface="Cambria" panose="02040503050406030204" pitchFamily="18" charset="0"/>
              </a:rPr>
              <a:t>Draw a FSM accepting </a:t>
            </a:r>
            <a:r>
              <a:rPr lang="en-US" altLang="en-US" sz="1600" dirty="0" smtClean="0">
                <a:latin typeface="Cambria" panose="02040503050406030204" pitchFamily="18" charset="0"/>
              </a:rPr>
              <a:t>strings </a:t>
            </a:r>
            <a:r>
              <a:rPr lang="en-US" altLang="en-US" sz="1600" dirty="0">
                <a:latin typeface="Cambria" panose="02040503050406030204" pitchFamily="18" charset="0"/>
              </a:rPr>
              <a:t>in which the third digit </a:t>
            </a:r>
            <a:r>
              <a:rPr lang="en-US" altLang="en-US" sz="1600" dirty="0" smtClean="0">
                <a:latin typeface="Cambria" panose="02040503050406030204" pitchFamily="18" charset="0"/>
              </a:rPr>
              <a:t>(3d from </a:t>
            </a:r>
            <a:r>
              <a:rPr lang="en-US" altLang="en-US" sz="1600" dirty="0">
                <a:latin typeface="Cambria" panose="02040503050406030204" pitchFamily="18" charset="0"/>
              </a:rPr>
              <a:t>the </a:t>
            </a:r>
            <a:r>
              <a:rPr lang="en-US" altLang="en-US" sz="1600" u="sng" dirty="0">
                <a:latin typeface="Cambria" panose="02040503050406030204" pitchFamily="18" charset="0"/>
              </a:rPr>
              <a:t>left</a:t>
            </a:r>
            <a:r>
              <a:rPr lang="en-US" altLang="en-US" sz="1600" dirty="0">
                <a:latin typeface="Cambria" panose="02040503050406030204" pitchFamily="18" charset="0"/>
              </a:rPr>
              <a:t>) is a </a:t>
            </a:r>
            <a:r>
              <a:rPr lang="en-US" altLang="en-US" sz="1600" b="1" dirty="0">
                <a:latin typeface="Cambria" panose="02040503050406030204" pitchFamily="18" charset="0"/>
              </a:rPr>
              <a:t>1</a:t>
            </a:r>
            <a:r>
              <a:rPr lang="en-US" altLang="en-US" sz="1600" dirty="0">
                <a:latin typeface="Cambria" panose="02040503050406030204" pitchFamily="18" charset="0"/>
              </a:rPr>
              <a:t>.</a:t>
            </a:r>
          </a:p>
        </p:txBody>
      </p:sp>
      <p:sp>
        <p:nvSpPr>
          <p:cNvPr id="60" name="Text Box 16"/>
          <p:cNvSpPr txBox="1">
            <a:spLocks noChangeArrowheads="1"/>
          </p:cNvSpPr>
          <p:nvPr/>
        </p:nvSpPr>
        <p:spPr bwMode="auto">
          <a:xfrm>
            <a:off x="4738314" y="4090730"/>
            <a:ext cx="4228572" cy="203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lnSpc>
                <a:spcPct val="60000"/>
              </a:lnSpc>
            </a:pPr>
            <a:r>
              <a:rPr lang="en-US" altLang="en-US" sz="1200" b="1" dirty="0">
                <a:latin typeface="Arial" pitchFamily="34" charset="0"/>
              </a:rPr>
              <a:t>Accepted:  </a:t>
            </a:r>
            <a:r>
              <a:rPr lang="en-US" altLang="en-US" sz="1200" dirty="0" smtClean="0">
                <a:latin typeface="Arial" pitchFamily="34" charset="0"/>
              </a:rPr>
              <a:t>10</a:t>
            </a:r>
            <a:r>
              <a:rPr lang="en-US" altLang="en-US" sz="1200" b="1" u="sng" dirty="0" smtClean="0">
                <a:latin typeface="Arial" pitchFamily="34" charset="0"/>
              </a:rPr>
              <a:t>1</a:t>
            </a:r>
            <a:r>
              <a:rPr lang="en-US" altLang="en-US" sz="1200" dirty="0" smtClean="0">
                <a:latin typeface="Arial" pitchFamily="34" charset="0"/>
              </a:rPr>
              <a:t>0001, 01</a:t>
            </a:r>
            <a:r>
              <a:rPr lang="en-US" altLang="en-US" sz="1200" b="1" u="sng" dirty="0" smtClean="0">
                <a:latin typeface="Arial" pitchFamily="34" charset="0"/>
              </a:rPr>
              <a:t>1</a:t>
            </a:r>
            <a:r>
              <a:rPr lang="en-US" altLang="en-US" sz="1200" dirty="0" smtClean="0">
                <a:latin typeface="Arial" pitchFamily="34" charset="0"/>
              </a:rPr>
              <a:t>     </a:t>
            </a:r>
            <a:r>
              <a:rPr lang="en-US" altLang="en-US" sz="1200" b="1" dirty="0">
                <a:latin typeface="Arial" pitchFamily="34" charset="0"/>
              </a:rPr>
              <a:t>Rejected:  </a:t>
            </a:r>
            <a:r>
              <a:rPr lang="en-US" altLang="en-US" sz="1200" dirty="0" smtClean="0">
                <a:latin typeface="Arial" pitchFamily="34" charset="0"/>
              </a:rPr>
              <a:t>11</a:t>
            </a:r>
            <a:r>
              <a:rPr lang="en-US" altLang="en-US" sz="1200" b="1" u="sng" dirty="0" smtClean="0">
                <a:latin typeface="Arial" pitchFamily="34" charset="0"/>
              </a:rPr>
              <a:t>0</a:t>
            </a:r>
            <a:r>
              <a:rPr lang="en-US" altLang="en-US" sz="1200" dirty="0" smtClean="0">
                <a:latin typeface="Arial" pitchFamily="34" charset="0"/>
              </a:rPr>
              <a:t>00100, 11, 0</a:t>
            </a:r>
            <a:endParaRPr lang="en-US" altLang="en-US" sz="1200" dirty="0">
              <a:latin typeface="Arial" pitchFamily="34" charset="0"/>
            </a:endParaRPr>
          </a:p>
        </p:txBody>
      </p:sp>
      <p:sp>
        <p:nvSpPr>
          <p:cNvPr id="61" name="Rectangle 10"/>
          <p:cNvSpPr>
            <a:spLocks noChangeArrowheads="1"/>
          </p:cNvSpPr>
          <p:nvPr/>
        </p:nvSpPr>
        <p:spPr bwMode="auto">
          <a:xfrm>
            <a:off x="215312" y="710625"/>
            <a:ext cx="40354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600" dirty="0">
                <a:latin typeface="Cambria" panose="02040503050406030204" pitchFamily="18" charset="0"/>
              </a:rPr>
              <a:t>Draw a FSM </a:t>
            </a:r>
            <a:r>
              <a:rPr lang="en-US" altLang="en-US" sz="1600" dirty="0" smtClean="0">
                <a:latin typeface="Cambria" panose="02040503050406030204" pitchFamily="18" charset="0"/>
              </a:rPr>
              <a:t>accepting strings with at least two </a:t>
            </a:r>
            <a:r>
              <a:rPr lang="en-US" altLang="en-US" sz="1600" b="1" dirty="0" smtClean="0">
                <a:latin typeface="Cambria" panose="02040503050406030204" pitchFamily="18" charset="0"/>
              </a:rPr>
              <a:t>1</a:t>
            </a:r>
            <a:r>
              <a:rPr lang="en-US" altLang="en-US" sz="1600" dirty="0" smtClean="0">
                <a:latin typeface="Cambria" panose="02040503050406030204" pitchFamily="18" charset="0"/>
              </a:rPr>
              <a:t>s (anywhere). Others are rejected.</a:t>
            </a:r>
            <a:endParaRPr lang="en-US" altLang="en-US" sz="1600" dirty="0">
              <a:latin typeface="Cambria" panose="02040503050406030204" pitchFamily="18" charset="0"/>
            </a:endParaRPr>
          </a:p>
        </p:txBody>
      </p:sp>
      <p:sp>
        <p:nvSpPr>
          <p:cNvPr id="62" name="Text Box 16"/>
          <p:cNvSpPr txBox="1">
            <a:spLocks noChangeArrowheads="1"/>
          </p:cNvSpPr>
          <p:nvPr/>
        </p:nvSpPr>
        <p:spPr bwMode="auto">
          <a:xfrm>
            <a:off x="368643" y="1341677"/>
            <a:ext cx="3732801" cy="5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ts val="0"/>
              </a:spcBef>
            </a:pPr>
            <a:r>
              <a:rPr lang="en-US" altLang="en-US" sz="1200" b="1" dirty="0" smtClean="0">
                <a:latin typeface="Arial" pitchFamily="34" charset="0"/>
              </a:rPr>
              <a:t>Accepted examples:  </a:t>
            </a:r>
            <a:r>
              <a:rPr lang="en-US" altLang="en-US" sz="1200" dirty="0" smtClean="0">
                <a:latin typeface="Arial" pitchFamily="34" charset="0"/>
              </a:rPr>
              <a:t>0101, 00010110, 111011, 11</a:t>
            </a:r>
          </a:p>
          <a:p>
            <a:pPr>
              <a:spcBef>
                <a:spcPts val="0"/>
              </a:spcBef>
            </a:pPr>
            <a:endParaRPr lang="en-US" altLang="en-US" sz="500" dirty="0" smtClean="0">
              <a:latin typeface="Arial" pitchFamily="34" charset="0"/>
            </a:endParaRPr>
          </a:p>
          <a:p>
            <a:pPr>
              <a:spcBef>
                <a:spcPts val="0"/>
              </a:spcBef>
            </a:pPr>
            <a:r>
              <a:rPr lang="en-US" altLang="en-US" sz="1200" b="1" dirty="0" smtClean="0">
                <a:latin typeface="Arial" pitchFamily="34" charset="0"/>
              </a:rPr>
              <a:t>Rejected examples:   </a:t>
            </a:r>
            <a:r>
              <a:rPr lang="en-US" altLang="en-US" sz="1200" dirty="0" smtClean="0">
                <a:latin typeface="Arial" pitchFamily="34" charset="0"/>
              </a:rPr>
              <a:t>0100, 1000, 000000, 1, 0 </a:t>
            </a:r>
            <a:endParaRPr lang="en-US" altLang="en-US" sz="1200" dirty="0">
              <a:latin typeface="Arial" pitchFamily="34" charset="0"/>
            </a:endParaRPr>
          </a:p>
        </p:txBody>
      </p:sp>
      <p:sp>
        <p:nvSpPr>
          <p:cNvPr id="63" name="Rectangle 14"/>
          <p:cNvSpPr>
            <a:spLocks noChangeArrowheads="1"/>
          </p:cNvSpPr>
          <p:nvPr/>
        </p:nvSpPr>
        <p:spPr bwMode="auto">
          <a:xfrm>
            <a:off x="420687" y="2158314"/>
            <a:ext cx="21806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900" b="1" dirty="0" smtClean="0">
                <a:solidFill>
                  <a:srgbClr val="008000"/>
                </a:solidFill>
                <a:latin typeface="Calibri" pitchFamily="34" charset="0"/>
              </a:rPr>
              <a:t>Hint - </a:t>
            </a:r>
            <a:r>
              <a:rPr lang="en-US" altLang="en-US" sz="900" dirty="0" smtClean="0">
                <a:solidFill>
                  <a:srgbClr val="008000"/>
                </a:solidFill>
                <a:latin typeface="Calibri" pitchFamily="34" charset="0"/>
              </a:rPr>
              <a:t>modify this starter FSM by adding labels, transitions, and one more state:</a:t>
            </a:r>
            <a:endParaRPr lang="en-US" altLang="en-US" sz="900" dirty="0">
              <a:solidFill>
                <a:srgbClr val="008000"/>
              </a:solidFill>
              <a:latin typeface="Calibri" pitchFamily="34" charset="0"/>
            </a:endParaRPr>
          </a:p>
        </p:txBody>
      </p:sp>
      <p:grpSp>
        <p:nvGrpSpPr>
          <p:cNvPr id="64" name="Group 9"/>
          <p:cNvGrpSpPr>
            <a:grpSpLocks/>
          </p:cNvGrpSpPr>
          <p:nvPr/>
        </p:nvGrpSpPr>
        <p:grpSpPr bwMode="auto">
          <a:xfrm>
            <a:off x="175961" y="2195495"/>
            <a:ext cx="233362" cy="265112"/>
            <a:chOff x="2928" y="1051"/>
            <a:chExt cx="840" cy="957"/>
          </a:xfrm>
        </p:grpSpPr>
        <p:sp>
          <p:nvSpPr>
            <p:cNvPr id="65" name="Freeform 10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9 w 1048"/>
                <a:gd name="T1" fmla="*/ 21 h 250"/>
                <a:gd name="T2" fmla="*/ 32 w 1048"/>
                <a:gd name="T3" fmla="*/ 83 h 250"/>
                <a:gd name="T4" fmla="*/ 33 w 1048"/>
                <a:gd name="T5" fmla="*/ 111 h 250"/>
                <a:gd name="T6" fmla="*/ 36 w 1048"/>
                <a:gd name="T7" fmla="*/ 125 h 250"/>
                <a:gd name="T8" fmla="*/ 37 w 1048"/>
                <a:gd name="T9" fmla="*/ 166 h 250"/>
                <a:gd name="T10" fmla="*/ 26 w 1048"/>
                <a:gd name="T11" fmla="*/ 235 h 250"/>
                <a:gd name="T12" fmla="*/ 3 w 1048"/>
                <a:gd name="T13" fmla="*/ 215 h 250"/>
                <a:gd name="T14" fmla="*/ 0 w 1048"/>
                <a:gd name="T15" fmla="*/ 194 h 250"/>
                <a:gd name="T16" fmla="*/ 2 w 1048"/>
                <a:gd name="T17" fmla="*/ 160 h 250"/>
                <a:gd name="T18" fmla="*/ 3 w 1048"/>
                <a:gd name="T19" fmla="*/ 125 h 250"/>
                <a:gd name="T20" fmla="*/ 7 w 1048"/>
                <a:gd name="T21" fmla="*/ 76 h 250"/>
                <a:gd name="T22" fmla="*/ 10 w 1048"/>
                <a:gd name="T23" fmla="*/ 55 h 250"/>
                <a:gd name="T24" fmla="*/ 12 w 1048"/>
                <a:gd name="T25" fmla="*/ 28 h 250"/>
                <a:gd name="T26" fmla="*/ 13 w 1048"/>
                <a:gd name="T27" fmla="*/ 14 h 250"/>
                <a:gd name="T28" fmla="*/ 17 w 1048"/>
                <a:gd name="T29" fmla="*/ 28 h 250"/>
                <a:gd name="T30" fmla="*/ 19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Oval 11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7" name="Oval 12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8" name="Oval 13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9" name="Oval 14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70" name="Oval 15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71" name="Oval 16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72" name="Oval 17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73" name="AutoShape 18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74" name="Freeform 19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20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21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22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Rectangle 6"/>
          <p:cNvSpPr/>
          <p:nvPr/>
        </p:nvSpPr>
        <p:spPr>
          <a:xfrm>
            <a:off x="979959" y="5491938"/>
            <a:ext cx="3064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600" b="1" dirty="0">
                <a:solidFill>
                  <a:srgbClr val="000000"/>
                </a:solidFill>
                <a:latin typeface="Cambria" panose="02040503050406030204" pitchFamily="18" charset="0"/>
              </a:rPr>
              <a:t>1</a:t>
            </a:r>
            <a:endParaRPr lang="en-US" dirty="0"/>
          </a:p>
        </p:txBody>
      </p:sp>
      <p:sp>
        <p:nvSpPr>
          <p:cNvPr id="80" name="Rectangle 79"/>
          <p:cNvSpPr/>
          <p:nvPr/>
        </p:nvSpPr>
        <p:spPr>
          <a:xfrm>
            <a:off x="2131906" y="5491938"/>
            <a:ext cx="3064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600" b="1" dirty="0">
                <a:solidFill>
                  <a:srgbClr val="000000"/>
                </a:solidFill>
                <a:latin typeface="Cambria" panose="02040503050406030204" pitchFamily="18" charset="0"/>
              </a:rPr>
              <a:t>1</a:t>
            </a:r>
            <a:endParaRPr lang="en-US" dirty="0"/>
          </a:p>
        </p:txBody>
      </p:sp>
      <p:sp>
        <p:nvSpPr>
          <p:cNvPr id="81" name="Rectangle 80"/>
          <p:cNvSpPr/>
          <p:nvPr/>
        </p:nvSpPr>
        <p:spPr>
          <a:xfrm>
            <a:off x="3240181" y="5491938"/>
            <a:ext cx="3064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0</a:t>
            </a:r>
            <a:endParaRPr lang="en-US" dirty="0"/>
          </a:p>
        </p:txBody>
      </p:sp>
      <p:sp>
        <p:nvSpPr>
          <p:cNvPr id="82" name="Text Box 5"/>
          <p:cNvSpPr txBox="1">
            <a:spLocks noChangeArrowheads="1"/>
          </p:cNvSpPr>
          <p:nvPr/>
        </p:nvSpPr>
        <p:spPr bwMode="auto">
          <a:xfrm>
            <a:off x="6349043" y="3048000"/>
            <a:ext cx="2680542" cy="246221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sz="10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What's the </a:t>
            </a:r>
            <a:r>
              <a:rPr lang="en-US" altLang="en-US" sz="1000" u="sng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minimum</a:t>
            </a:r>
            <a:r>
              <a:rPr lang="en-US" altLang="en-US" sz="10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 number of states needed?</a:t>
            </a:r>
            <a:endParaRPr lang="en-US" altLang="en-US" sz="100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88" name="Oval 87"/>
          <p:cNvSpPr/>
          <p:nvPr/>
        </p:nvSpPr>
        <p:spPr bwMode="auto">
          <a:xfrm>
            <a:off x="650031" y="2730845"/>
            <a:ext cx="576430" cy="54574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89" name="Freeform 27"/>
          <p:cNvSpPr>
            <a:spLocks/>
          </p:cNvSpPr>
          <p:nvPr/>
        </p:nvSpPr>
        <p:spPr bwMode="auto">
          <a:xfrm>
            <a:off x="469557" y="2842238"/>
            <a:ext cx="174625" cy="339725"/>
          </a:xfrm>
          <a:custGeom>
            <a:avLst/>
            <a:gdLst>
              <a:gd name="T0" fmla="*/ 0 w 110"/>
              <a:gd name="T1" fmla="*/ 0 h 214"/>
              <a:gd name="T2" fmla="*/ 0 w 110"/>
              <a:gd name="T3" fmla="*/ 2147483647 h 214"/>
              <a:gd name="T4" fmla="*/ 2147483647 w 110"/>
              <a:gd name="T5" fmla="*/ 2147483647 h 214"/>
              <a:gd name="T6" fmla="*/ 0 w 110"/>
              <a:gd name="T7" fmla="*/ 0 h 214"/>
              <a:gd name="T8" fmla="*/ 0 60000 65536"/>
              <a:gd name="T9" fmla="*/ 0 60000 65536"/>
              <a:gd name="T10" fmla="*/ 0 60000 65536"/>
              <a:gd name="T11" fmla="*/ 0 60000 65536"/>
              <a:gd name="T12" fmla="*/ 0 w 110"/>
              <a:gd name="T13" fmla="*/ 0 h 214"/>
              <a:gd name="T14" fmla="*/ 110 w 110"/>
              <a:gd name="T15" fmla="*/ 214 h 21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0" h="214">
                <a:moveTo>
                  <a:pt x="0" y="0"/>
                </a:moveTo>
                <a:cubicBezTo>
                  <a:pt x="0" y="71"/>
                  <a:pt x="0" y="142"/>
                  <a:pt x="0" y="214"/>
                </a:cubicBezTo>
                <a:lnTo>
                  <a:pt x="110" y="104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" name="Oval 89"/>
          <p:cNvSpPr/>
          <p:nvPr/>
        </p:nvSpPr>
        <p:spPr bwMode="auto">
          <a:xfrm>
            <a:off x="1825115" y="2730843"/>
            <a:ext cx="576430" cy="54574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cxnSp>
        <p:nvCxnSpPr>
          <p:cNvPr id="91" name="Straight Arrow Connector 90"/>
          <p:cNvCxnSpPr/>
          <p:nvPr/>
        </p:nvCxnSpPr>
        <p:spPr bwMode="auto">
          <a:xfrm>
            <a:off x="1260006" y="3003712"/>
            <a:ext cx="553077" cy="1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2" name="Rectangle 91"/>
          <p:cNvSpPr/>
          <p:nvPr/>
        </p:nvSpPr>
        <p:spPr>
          <a:xfrm>
            <a:off x="1333212" y="2964980"/>
            <a:ext cx="3064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600" b="1" dirty="0">
                <a:solidFill>
                  <a:srgbClr val="000000"/>
                </a:solidFill>
                <a:latin typeface="Cambria" panose="02040503050406030204" pitchFamily="18" charset="0"/>
              </a:rPr>
              <a:t>1</a:t>
            </a:r>
            <a:endParaRPr lang="en-US" dirty="0"/>
          </a:p>
        </p:txBody>
      </p:sp>
      <p:sp>
        <p:nvSpPr>
          <p:cNvPr id="2" name="Right Brace 1"/>
          <p:cNvSpPr/>
          <p:nvPr/>
        </p:nvSpPr>
        <p:spPr bwMode="auto">
          <a:xfrm rot="5400000">
            <a:off x="3199223" y="2522171"/>
            <a:ext cx="208183" cy="1669755"/>
          </a:xfrm>
          <a:prstGeom prst="rightBrace">
            <a:avLst>
              <a:gd name="adj1" fmla="val 56777"/>
              <a:gd name="adj2" fmla="val 50000"/>
            </a:avLst>
          </a:prstGeom>
          <a:noFill/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84" name="Text Box 5"/>
          <p:cNvSpPr txBox="1">
            <a:spLocks noChangeArrowheads="1"/>
          </p:cNvSpPr>
          <p:nvPr/>
        </p:nvSpPr>
        <p:spPr bwMode="auto">
          <a:xfrm>
            <a:off x="2605080" y="3338030"/>
            <a:ext cx="1281120" cy="246221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sz="10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more stuff    needed!</a:t>
            </a:r>
            <a:endParaRPr lang="en-US" altLang="en-US" sz="100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85" name="Rectangle 15"/>
          <p:cNvSpPr>
            <a:spLocks noChangeArrowheads="1"/>
          </p:cNvSpPr>
          <p:nvPr/>
        </p:nvSpPr>
        <p:spPr bwMode="auto">
          <a:xfrm>
            <a:off x="7962900" y="1478401"/>
            <a:ext cx="10493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sz="900" b="1" dirty="0">
                <a:solidFill>
                  <a:srgbClr val="008000"/>
                </a:solidFill>
                <a:latin typeface="Calibri" pitchFamily="34" charset="0"/>
              </a:rPr>
              <a:t>A</a:t>
            </a:r>
            <a:r>
              <a:rPr lang="en-US" altLang="en-US" sz="900" b="1" dirty="0" smtClean="0">
                <a:solidFill>
                  <a:srgbClr val="008000"/>
                </a:solidFill>
                <a:latin typeface="Calibri" pitchFamily="34" charset="0"/>
              </a:rPr>
              <a:t>nother hint</a:t>
            </a:r>
            <a:r>
              <a:rPr lang="en-US" altLang="en-US" sz="900" b="1" dirty="0">
                <a:solidFill>
                  <a:srgbClr val="008000"/>
                </a:solidFill>
                <a:latin typeface="Calibri" pitchFamily="34" charset="0"/>
              </a:rPr>
              <a:t>: </a:t>
            </a:r>
            <a:r>
              <a:rPr lang="en-US" altLang="en-US" sz="900" dirty="0" smtClean="0">
                <a:solidFill>
                  <a:srgbClr val="008000"/>
                </a:solidFill>
                <a:latin typeface="Calibri" pitchFamily="34" charset="0"/>
              </a:rPr>
              <a:t>make a triangle!</a:t>
            </a:r>
            <a:endParaRPr lang="en-US" altLang="en-US" sz="900" dirty="0">
              <a:solidFill>
                <a:srgbClr val="008000"/>
              </a:solidFill>
              <a:latin typeface="Calibri" pitchFamily="34" charset="0"/>
            </a:endParaRPr>
          </a:p>
        </p:txBody>
      </p:sp>
      <p:sp>
        <p:nvSpPr>
          <p:cNvPr id="86" name="Text Box 5"/>
          <p:cNvSpPr txBox="1">
            <a:spLocks noChangeArrowheads="1"/>
          </p:cNvSpPr>
          <p:nvPr/>
        </p:nvSpPr>
        <p:spPr bwMode="auto">
          <a:xfrm>
            <a:off x="6349043" y="5913622"/>
            <a:ext cx="2680542" cy="246221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sz="10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What's the </a:t>
            </a:r>
            <a:r>
              <a:rPr lang="en-US" altLang="en-US" sz="1000" u="sng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minimum</a:t>
            </a:r>
            <a:r>
              <a:rPr lang="en-US" altLang="en-US" sz="10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 number of states needed?</a:t>
            </a:r>
            <a:endParaRPr lang="en-US" altLang="en-US" sz="100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</a:endParaRPr>
          </a:p>
        </p:txBody>
      </p:sp>
      <p:cxnSp>
        <p:nvCxnSpPr>
          <p:cNvPr id="97" name="Straight Connector 12"/>
          <p:cNvCxnSpPr>
            <a:cxnSpLocks noChangeShapeType="1"/>
          </p:cNvCxnSpPr>
          <p:nvPr/>
        </p:nvCxnSpPr>
        <p:spPr bwMode="auto">
          <a:xfrm>
            <a:off x="4597168" y="3294221"/>
            <a:ext cx="43738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5" name="Group 14"/>
          <p:cNvGrpSpPr/>
          <p:nvPr/>
        </p:nvGrpSpPr>
        <p:grpSpPr>
          <a:xfrm>
            <a:off x="4320521" y="6265084"/>
            <a:ext cx="562597" cy="482784"/>
            <a:chOff x="4320521" y="6265084"/>
            <a:chExt cx="562597" cy="482784"/>
          </a:xfrm>
        </p:grpSpPr>
        <p:sp>
          <p:nvSpPr>
            <p:cNvPr id="111" name="Rectangle 110"/>
            <p:cNvSpPr/>
            <p:nvPr/>
          </p:nvSpPr>
          <p:spPr>
            <a:xfrm>
              <a:off x="4320521" y="6265084"/>
              <a:ext cx="562597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050" dirty="0" smtClean="0">
                  <a:solidFill>
                    <a:schemeClr val="bg1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10</a:t>
              </a:r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4442362" y="6486258"/>
              <a:ext cx="328936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50" dirty="0">
                  <a:solidFill>
                    <a:schemeClr val="bg1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10</a:t>
              </a:r>
              <a:endParaRPr lang="en-US" sz="14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cxnSp>
          <p:nvCxnSpPr>
            <p:cNvPr id="113" name="Straight Connector 112"/>
            <p:cNvCxnSpPr/>
            <p:nvPr/>
          </p:nvCxnSpPr>
          <p:spPr bwMode="auto">
            <a:xfrm>
              <a:off x="4530911" y="6499656"/>
              <a:ext cx="127587" cy="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14" name="Group 113"/>
          <p:cNvGrpSpPr/>
          <p:nvPr/>
        </p:nvGrpSpPr>
        <p:grpSpPr>
          <a:xfrm>
            <a:off x="8481569" y="3462760"/>
            <a:ext cx="562597" cy="482784"/>
            <a:chOff x="4320521" y="6265084"/>
            <a:chExt cx="562597" cy="482784"/>
          </a:xfrm>
        </p:grpSpPr>
        <p:sp>
          <p:nvSpPr>
            <p:cNvPr id="115" name="Rectangle 114"/>
            <p:cNvSpPr/>
            <p:nvPr/>
          </p:nvSpPr>
          <p:spPr>
            <a:xfrm>
              <a:off x="4320521" y="6265084"/>
              <a:ext cx="562597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050" dirty="0">
                  <a:solidFill>
                    <a:schemeClr val="bg1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  <a:endParaRPr lang="en-US" sz="1050" dirty="0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4442362" y="6486258"/>
              <a:ext cx="328936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50" dirty="0">
                  <a:solidFill>
                    <a:schemeClr val="bg1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10</a:t>
              </a:r>
              <a:endParaRPr lang="en-US" sz="14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cxnSp>
          <p:nvCxnSpPr>
            <p:cNvPr id="117" name="Straight Connector 116"/>
            <p:cNvCxnSpPr/>
            <p:nvPr/>
          </p:nvCxnSpPr>
          <p:spPr bwMode="auto">
            <a:xfrm>
              <a:off x="4530911" y="6499656"/>
              <a:ext cx="127587" cy="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18" name="Group 117"/>
          <p:cNvGrpSpPr/>
          <p:nvPr/>
        </p:nvGrpSpPr>
        <p:grpSpPr>
          <a:xfrm>
            <a:off x="8465011" y="154055"/>
            <a:ext cx="562597" cy="482784"/>
            <a:chOff x="4320521" y="6265084"/>
            <a:chExt cx="562597" cy="482784"/>
          </a:xfrm>
        </p:grpSpPr>
        <p:sp>
          <p:nvSpPr>
            <p:cNvPr id="119" name="Rectangle 118"/>
            <p:cNvSpPr/>
            <p:nvPr/>
          </p:nvSpPr>
          <p:spPr>
            <a:xfrm>
              <a:off x="4320521" y="6265084"/>
              <a:ext cx="562597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050" dirty="0">
                  <a:solidFill>
                    <a:schemeClr val="bg1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  <a:endParaRPr lang="en-US" sz="1050" dirty="0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4442362" y="6486258"/>
              <a:ext cx="328936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50" dirty="0">
                  <a:solidFill>
                    <a:schemeClr val="bg1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10</a:t>
              </a:r>
              <a:endParaRPr lang="en-US" sz="14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cxnSp>
          <p:nvCxnSpPr>
            <p:cNvPr id="121" name="Straight Connector 120"/>
            <p:cNvCxnSpPr/>
            <p:nvPr/>
          </p:nvCxnSpPr>
          <p:spPr bwMode="auto">
            <a:xfrm>
              <a:off x="4530911" y="6499656"/>
              <a:ext cx="127587" cy="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22" name="Group 121"/>
          <p:cNvGrpSpPr/>
          <p:nvPr/>
        </p:nvGrpSpPr>
        <p:grpSpPr>
          <a:xfrm>
            <a:off x="-56675" y="3804565"/>
            <a:ext cx="562597" cy="482784"/>
            <a:chOff x="4320521" y="6265084"/>
            <a:chExt cx="562597" cy="482784"/>
          </a:xfrm>
        </p:grpSpPr>
        <p:sp>
          <p:nvSpPr>
            <p:cNvPr id="123" name="Rectangle 122"/>
            <p:cNvSpPr/>
            <p:nvPr/>
          </p:nvSpPr>
          <p:spPr>
            <a:xfrm>
              <a:off x="4320521" y="6265084"/>
              <a:ext cx="562597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050" dirty="0" smtClean="0">
                  <a:solidFill>
                    <a:schemeClr val="bg1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4442362" y="6486258"/>
              <a:ext cx="328936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50" dirty="0">
                  <a:solidFill>
                    <a:schemeClr val="bg1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10</a:t>
              </a:r>
              <a:endParaRPr lang="en-US" sz="14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cxnSp>
          <p:nvCxnSpPr>
            <p:cNvPr id="125" name="Straight Connector 124"/>
            <p:cNvCxnSpPr/>
            <p:nvPr/>
          </p:nvCxnSpPr>
          <p:spPr bwMode="auto">
            <a:xfrm>
              <a:off x="4530911" y="6499656"/>
              <a:ext cx="127587" cy="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26" name="Group 125"/>
          <p:cNvGrpSpPr/>
          <p:nvPr/>
        </p:nvGrpSpPr>
        <p:grpSpPr>
          <a:xfrm>
            <a:off x="-88557" y="793401"/>
            <a:ext cx="562597" cy="482784"/>
            <a:chOff x="4320521" y="6265084"/>
            <a:chExt cx="562597" cy="482784"/>
          </a:xfrm>
        </p:grpSpPr>
        <p:sp>
          <p:nvSpPr>
            <p:cNvPr id="127" name="Rectangle 126"/>
            <p:cNvSpPr/>
            <p:nvPr/>
          </p:nvSpPr>
          <p:spPr>
            <a:xfrm>
              <a:off x="4320521" y="6265084"/>
              <a:ext cx="562597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050" dirty="0">
                  <a:solidFill>
                    <a:schemeClr val="bg1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endParaRPr lang="en-US" sz="1050" dirty="0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4442362" y="6486258"/>
              <a:ext cx="328936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50" dirty="0">
                  <a:solidFill>
                    <a:schemeClr val="bg1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10</a:t>
              </a:r>
              <a:endParaRPr lang="en-US" sz="14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cxnSp>
          <p:nvCxnSpPr>
            <p:cNvPr id="129" name="Straight Connector 128"/>
            <p:cNvCxnSpPr/>
            <p:nvPr/>
          </p:nvCxnSpPr>
          <p:spPr bwMode="auto">
            <a:xfrm>
              <a:off x="4530911" y="6499656"/>
              <a:ext cx="127587" cy="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08" name="Text Box 5"/>
          <p:cNvSpPr txBox="1">
            <a:spLocks noChangeArrowheads="1"/>
          </p:cNvSpPr>
          <p:nvPr/>
        </p:nvSpPr>
        <p:spPr bwMode="auto">
          <a:xfrm>
            <a:off x="880076" y="1976540"/>
            <a:ext cx="3006124" cy="1200329"/>
          </a:xfrm>
          <a:prstGeom prst="rect">
            <a:avLst/>
          </a:prstGeom>
          <a:solidFill>
            <a:srgbClr val="FFE6CD"/>
          </a:solidFill>
          <a:ln>
            <a:solidFill>
              <a:srgbClr val="FF8000"/>
            </a:solidFill>
          </a:ln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ts val="0"/>
              </a:spcBef>
            </a:pPr>
            <a:r>
              <a:rPr lang="en-US" altLang="en-US" sz="1800" b="1" dirty="0" smtClean="0">
                <a:solidFill>
                  <a:srgbClr val="F3020A"/>
                </a:solidFill>
                <a:latin typeface="Consolas" panose="020B0609020204030204" pitchFamily="49" charset="0"/>
              </a:rPr>
              <a:t>if</a:t>
            </a:r>
            <a:r>
              <a:rPr lang="en-US" altLang="en-US" sz="1800" b="1" dirty="0" smtClean="0">
                <a:latin typeface="Consolas" panose="020B0609020204030204" pitchFamily="49" charset="0"/>
              </a:rPr>
              <a:t> </a:t>
            </a:r>
            <a:r>
              <a:rPr lang="en-US" altLang="en-US" sz="1800" b="1" dirty="0" smtClean="0">
                <a:solidFill>
                  <a:srgbClr val="0000FF"/>
                </a:solidFill>
                <a:latin typeface="Consolas" panose="020B0609020204030204" pitchFamily="49" charset="0"/>
              </a:rPr>
              <a:t>count</a:t>
            </a:r>
            <a:r>
              <a:rPr lang="en-US" altLang="en-US" sz="1800" b="1" dirty="0" smtClean="0">
                <a:latin typeface="Consolas" panose="020B0609020204030204" pitchFamily="49" charset="0"/>
              </a:rPr>
              <a:t>(</a:t>
            </a:r>
            <a:r>
              <a:rPr lang="en-US" altLang="en-US" sz="1800" b="1" dirty="0" smtClean="0">
                <a:solidFill>
                  <a:srgbClr val="008000"/>
                </a:solidFill>
                <a:latin typeface="Consolas" panose="020B0609020204030204" pitchFamily="49" charset="0"/>
              </a:rPr>
              <a:t>'1'</a:t>
            </a:r>
            <a:r>
              <a:rPr lang="en-US" altLang="en-US" sz="1800" b="1" dirty="0" smtClean="0">
                <a:latin typeface="Consolas" panose="020B0609020204030204" pitchFamily="49" charset="0"/>
              </a:rPr>
              <a:t>, </a:t>
            </a:r>
            <a:r>
              <a:rPr lang="en-US" altLang="en-US" sz="1800" b="1" u="sng" dirty="0" smtClean="0">
                <a:latin typeface="Consolas" panose="020B0609020204030204" pitchFamily="49" charset="0"/>
              </a:rPr>
              <a:t>s</a:t>
            </a:r>
            <a:r>
              <a:rPr lang="en-US" altLang="en-US" sz="1800" b="1" dirty="0" smtClean="0">
                <a:latin typeface="Consolas" panose="020B0609020204030204" pitchFamily="49" charset="0"/>
              </a:rPr>
              <a:t>) &gt;= 2:</a:t>
            </a:r>
          </a:p>
          <a:p>
            <a:pPr>
              <a:spcBef>
                <a:spcPts val="0"/>
              </a:spcBef>
            </a:pPr>
            <a:r>
              <a:rPr lang="en-US" altLang="en-US" sz="1800" b="1" dirty="0">
                <a:latin typeface="Consolas" panose="020B0609020204030204" pitchFamily="49" charset="0"/>
              </a:rPr>
              <a:t> </a:t>
            </a:r>
            <a:r>
              <a:rPr lang="en-US" altLang="en-US" sz="1800" b="1" dirty="0" smtClean="0">
                <a:latin typeface="Consolas" panose="020B0609020204030204" pitchFamily="49" charset="0"/>
              </a:rPr>
              <a:t>   </a:t>
            </a:r>
            <a:r>
              <a:rPr lang="en-US" altLang="en-US" sz="1800" b="1" dirty="0" smtClean="0">
                <a:solidFill>
                  <a:srgbClr val="7030A0"/>
                </a:solidFill>
                <a:latin typeface="Consolas" panose="020B0609020204030204" pitchFamily="49" charset="0"/>
              </a:rPr>
              <a:t>return</a:t>
            </a:r>
            <a:r>
              <a:rPr lang="en-US" altLang="en-US" sz="1800" b="1" dirty="0" smtClean="0">
                <a:latin typeface="Consolas" panose="020B0609020204030204" pitchFamily="49" charset="0"/>
              </a:rPr>
              <a:t> True</a:t>
            </a:r>
          </a:p>
          <a:p>
            <a:pPr>
              <a:spcBef>
                <a:spcPts val="0"/>
              </a:spcBef>
            </a:pPr>
            <a:r>
              <a:rPr lang="en-US" altLang="en-US" sz="1800" b="1" dirty="0" smtClean="0">
                <a:solidFill>
                  <a:srgbClr val="F3020A"/>
                </a:solidFill>
                <a:latin typeface="Consolas" panose="020B0609020204030204" pitchFamily="49" charset="0"/>
              </a:rPr>
              <a:t>else</a:t>
            </a:r>
            <a:r>
              <a:rPr lang="en-US" altLang="en-US" sz="1800" b="1" dirty="0" smtClean="0">
                <a:latin typeface="Consolas" panose="020B0609020204030204" pitchFamily="49" charset="0"/>
              </a:rPr>
              <a:t>:</a:t>
            </a:r>
          </a:p>
          <a:p>
            <a:pPr>
              <a:spcBef>
                <a:spcPts val="0"/>
              </a:spcBef>
            </a:pPr>
            <a:r>
              <a:rPr lang="en-US" altLang="en-US" sz="1800" b="1" dirty="0">
                <a:latin typeface="Consolas" panose="020B0609020204030204" pitchFamily="49" charset="0"/>
              </a:rPr>
              <a:t> </a:t>
            </a:r>
            <a:r>
              <a:rPr lang="en-US" altLang="en-US" sz="1800" b="1" dirty="0" smtClean="0">
                <a:latin typeface="Consolas" panose="020B0609020204030204" pitchFamily="49" charset="0"/>
              </a:rPr>
              <a:t>   </a:t>
            </a:r>
            <a:r>
              <a:rPr lang="en-US" altLang="en-US" sz="1800" b="1" dirty="0" smtClean="0">
                <a:solidFill>
                  <a:srgbClr val="7030A0"/>
                </a:solidFill>
                <a:latin typeface="Consolas" panose="020B0609020204030204" pitchFamily="49" charset="0"/>
              </a:rPr>
              <a:t>return</a:t>
            </a:r>
            <a:r>
              <a:rPr lang="en-US" altLang="en-US" sz="1800" b="1" dirty="0" smtClean="0">
                <a:latin typeface="Consolas" panose="020B0609020204030204" pitchFamily="49" charset="0"/>
              </a:rPr>
              <a:t> False </a:t>
            </a:r>
            <a:endParaRPr lang="en-US" altLang="en-US" sz="1800" dirty="0">
              <a:latin typeface="Consolas" panose="020B0609020204030204" pitchFamily="49" charset="0"/>
            </a:endParaRPr>
          </a:p>
        </p:txBody>
      </p:sp>
      <p:sp>
        <p:nvSpPr>
          <p:cNvPr id="109" name="Text Box 5"/>
          <p:cNvSpPr txBox="1">
            <a:spLocks noChangeArrowheads="1"/>
          </p:cNvSpPr>
          <p:nvPr/>
        </p:nvSpPr>
        <p:spPr bwMode="auto">
          <a:xfrm>
            <a:off x="4814823" y="1746758"/>
            <a:ext cx="3262377" cy="1200329"/>
          </a:xfrm>
          <a:prstGeom prst="rect">
            <a:avLst/>
          </a:prstGeom>
          <a:solidFill>
            <a:srgbClr val="FFE6CD"/>
          </a:solidFill>
          <a:ln>
            <a:solidFill>
              <a:srgbClr val="FF8000"/>
            </a:solidFill>
          </a:ln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ts val="0"/>
              </a:spcBef>
            </a:pPr>
            <a:r>
              <a:rPr lang="en-US" altLang="en-US" sz="1800" b="1" dirty="0" smtClean="0">
                <a:solidFill>
                  <a:srgbClr val="F3020A"/>
                </a:solidFill>
                <a:latin typeface="Consolas" panose="020B0609020204030204" pitchFamily="49" charset="0"/>
              </a:rPr>
              <a:t>if</a:t>
            </a:r>
            <a:r>
              <a:rPr lang="en-US" altLang="en-US" sz="1800" b="1" dirty="0" smtClean="0">
                <a:latin typeface="Consolas" panose="020B0609020204030204" pitchFamily="49" charset="0"/>
              </a:rPr>
              <a:t> </a:t>
            </a:r>
            <a:r>
              <a:rPr lang="en-US" altLang="en-US" sz="1800" b="1" dirty="0" smtClean="0">
                <a:solidFill>
                  <a:srgbClr val="0000FF"/>
                </a:solidFill>
                <a:latin typeface="Consolas" panose="020B0609020204030204" pitchFamily="49" charset="0"/>
              </a:rPr>
              <a:t>count</a:t>
            </a:r>
            <a:r>
              <a:rPr lang="en-US" altLang="en-US" sz="1800" b="1" dirty="0" smtClean="0">
                <a:latin typeface="Consolas" panose="020B0609020204030204" pitchFamily="49" charset="0"/>
              </a:rPr>
              <a:t>(</a:t>
            </a:r>
            <a:r>
              <a:rPr lang="en-US" altLang="en-US" sz="1800" b="1" dirty="0" smtClean="0">
                <a:solidFill>
                  <a:srgbClr val="008000"/>
                </a:solidFill>
                <a:latin typeface="Consolas" panose="020B0609020204030204" pitchFamily="49" charset="0"/>
              </a:rPr>
              <a:t>'0'</a:t>
            </a:r>
            <a:r>
              <a:rPr lang="en-US" altLang="en-US" sz="1800" b="1" dirty="0" smtClean="0">
                <a:latin typeface="Consolas" panose="020B0609020204030204" pitchFamily="49" charset="0"/>
              </a:rPr>
              <a:t>, </a:t>
            </a:r>
            <a:r>
              <a:rPr lang="en-US" altLang="en-US" sz="1800" b="1" u="sng" dirty="0" smtClean="0">
                <a:latin typeface="Consolas" panose="020B0609020204030204" pitchFamily="49" charset="0"/>
              </a:rPr>
              <a:t>s</a:t>
            </a:r>
            <a:r>
              <a:rPr lang="en-US" altLang="en-US" sz="1800" b="1" dirty="0" smtClean="0">
                <a:latin typeface="Consolas" panose="020B0609020204030204" pitchFamily="49" charset="0"/>
              </a:rPr>
              <a:t>)%3 == 0:</a:t>
            </a:r>
          </a:p>
          <a:p>
            <a:pPr>
              <a:spcBef>
                <a:spcPts val="0"/>
              </a:spcBef>
            </a:pPr>
            <a:r>
              <a:rPr lang="en-US" altLang="en-US" sz="1800" b="1" dirty="0">
                <a:latin typeface="Consolas" panose="020B0609020204030204" pitchFamily="49" charset="0"/>
              </a:rPr>
              <a:t> </a:t>
            </a:r>
            <a:r>
              <a:rPr lang="en-US" altLang="en-US" sz="1800" b="1" dirty="0" smtClean="0">
                <a:latin typeface="Consolas" panose="020B0609020204030204" pitchFamily="49" charset="0"/>
              </a:rPr>
              <a:t>   </a:t>
            </a:r>
            <a:r>
              <a:rPr lang="en-US" altLang="en-US" sz="1800" b="1" dirty="0" smtClean="0">
                <a:solidFill>
                  <a:srgbClr val="7030A0"/>
                </a:solidFill>
                <a:latin typeface="Consolas" panose="020B0609020204030204" pitchFamily="49" charset="0"/>
              </a:rPr>
              <a:t>return</a:t>
            </a:r>
            <a:r>
              <a:rPr lang="en-US" altLang="en-US" sz="1800" b="1" dirty="0" smtClean="0">
                <a:latin typeface="Consolas" panose="020B0609020204030204" pitchFamily="49" charset="0"/>
              </a:rPr>
              <a:t> True</a:t>
            </a:r>
          </a:p>
          <a:p>
            <a:pPr>
              <a:spcBef>
                <a:spcPts val="0"/>
              </a:spcBef>
            </a:pPr>
            <a:r>
              <a:rPr lang="en-US" altLang="en-US" sz="1800" b="1" dirty="0" smtClean="0">
                <a:solidFill>
                  <a:srgbClr val="F3020A"/>
                </a:solidFill>
                <a:latin typeface="Consolas" panose="020B0609020204030204" pitchFamily="49" charset="0"/>
              </a:rPr>
              <a:t>else</a:t>
            </a:r>
            <a:r>
              <a:rPr lang="en-US" altLang="en-US" sz="1800" b="1" dirty="0" smtClean="0">
                <a:latin typeface="Consolas" panose="020B0609020204030204" pitchFamily="49" charset="0"/>
              </a:rPr>
              <a:t>:</a:t>
            </a:r>
          </a:p>
          <a:p>
            <a:pPr>
              <a:spcBef>
                <a:spcPts val="0"/>
              </a:spcBef>
            </a:pPr>
            <a:r>
              <a:rPr lang="en-US" altLang="en-US" sz="1800" b="1" dirty="0">
                <a:latin typeface="Consolas" panose="020B0609020204030204" pitchFamily="49" charset="0"/>
              </a:rPr>
              <a:t> </a:t>
            </a:r>
            <a:r>
              <a:rPr lang="en-US" altLang="en-US" sz="1800" b="1" dirty="0" smtClean="0">
                <a:latin typeface="Consolas" panose="020B0609020204030204" pitchFamily="49" charset="0"/>
              </a:rPr>
              <a:t>   </a:t>
            </a:r>
            <a:r>
              <a:rPr lang="en-US" altLang="en-US" sz="1800" b="1" dirty="0" smtClean="0">
                <a:solidFill>
                  <a:srgbClr val="7030A0"/>
                </a:solidFill>
                <a:latin typeface="Consolas" panose="020B0609020204030204" pitchFamily="49" charset="0"/>
              </a:rPr>
              <a:t>return</a:t>
            </a:r>
            <a:r>
              <a:rPr lang="en-US" altLang="en-US" sz="1800" b="1" dirty="0" smtClean="0">
                <a:latin typeface="Consolas" panose="020B0609020204030204" pitchFamily="49" charset="0"/>
              </a:rPr>
              <a:t> False </a:t>
            </a:r>
            <a:endParaRPr lang="en-US" altLang="en-US" sz="1800" dirty="0">
              <a:latin typeface="Consolas" panose="020B0609020204030204" pitchFamily="49" charset="0"/>
            </a:endParaRPr>
          </a:p>
        </p:txBody>
      </p:sp>
      <p:sp>
        <p:nvSpPr>
          <p:cNvPr id="110" name="Text Box 5"/>
          <p:cNvSpPr txBox="1">
            <a:spLocks noChangeArrowheads="1"/>
          </p:cNvSpPr>
          <p:nvPr/>
        </p:nvSpPr>
        <p:spPr bwMode="auto">
          <a:xfrm>
            <a:off x="850049" y="4860629"/>
            <a:ext cx="2840311" cy="1200329"/>
          </a:xfrm>
          <a:prstGeom prst="rect">
            <a:avLst/>
          </a:prstGeom>
          <a:solidFill>
            <a:srgbClr val="FFE6CD"/>
          </a:solidFill>
          <a:ln>
            <a:solidFill>
              <a:srgbClr val="FF8000"/>
            </a:solidFill>
          </a:ln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ts val="0"/>
              </a:spcBef>
            </a:pPr>
            <a:r>
              <a:rPr lang="en-US" altLang="en-US" sz="1800" b="1" dirty="0" smtClean="0">
                <a:solidFill>
                  <a:srgbClr val="F3020A"/>
                </a:solidFill>
                <a:latin typeface="Consolas" panose="020B0609020204030204" pitchFamily="49" charset="0"/>
              </a:rPr>
              <a:t>if</a:t>
            </a:r>
            <a:r>
              <a:rPr lang="en-US" altLang="en-US" sz="1800" b="1" dirty="0" smtClean="0">
                <a:latin typeface="Consolas" panose="020B0609020204030204" pitchFamily="49" charset="0"/>
              </a:rPr>
              <a:t> </a:t>
            </a:r>
            <a:r>
              <a:rPr lang="en-US" altLang="en-US" sz="1800" b="1" dirty="0" smtClean="0">
                <a:solidFill>
                  <a:srgbClr val="008000"/>
                </a:solidFill>
                <a:latin typeface="Consolas" panose="020B0609020204030204" pitchFamily="49" charset="0"/>
              </a:rPr>
              <a:t>'110'</a:t>
            </a:r>
            <a:r>
              <a:rPr lang="en-US" altLang="en-US" sz="1800" b="1" dirty="0">
                <a:latin typeface="Consolas" panose="020B0609020204030204" pitchFamily="49" charset="0"/>
              </a:rPr>
              <a:t> </a:t>
            </a:r>
            <a:r>
              <a:rPr lang="en-US" altLang="en-US" sz="1800" b="1" dirty="0" smtClean="0">
                <a:solidFill>
                  <a:srgbClr val="F3020A"/>
                </a:solidFill>
                <a:latin typeface="Consolas" panose="020B0609020204030204" pitchFamily="49" charset="0"/>
              </a:rPr>
              <a:t>not in</a:t>
            </a:r>
            <a:r>
              <a:rPr lang="en-US" altLang="en-US" sz="1800" b="1" dirty="0" smtClean="0">
                <a:latin typeface="Consolas" panose="020B0609020204030204" pitchFamily="49" charset="0"/>
              </a:rPr>
              <a:t> </a:t>
            </a:r>
            <a:r>
              <a:rPr lang="en-US" altLang="en-US" sz="1800" b="1" u="sng" dirty="0" smtClean="0">
                <a:latin typeface="Consolas" panose="020B0609020204030204" pitchFamily="49" charset="0"/>
              </a:rPr>
              <a:t>s</a:t>
            </a:r>
            <a:r>
              <a:rPr lang="en-US" altLang="en-US" sz="1800" b="1" dirty="0" smtClean="0">
                <a:latin typeface="Consolas" panose="020B0609020204030204" pitchFamily="49" charset="0"/>
              </a:rPr>
              <a:t>:</a:t>
            </a:r>
          </a:p>
          <a:p>
            <a:pPr>
              <a:spcBef>
                <a:spcPts val="0"/>
              </a:spcBef>
            </a:pPr>
            <a:r>
              <a:rPr lang="en-US" altLang="en-US" sz="1800" b="1" dirty="0">
                <a:latin typeface="Consolas" panose="020B0609020204030204" pitchFamily="49" charset="0"/>
              </a:rPr>
              <a:t> </a:t>
            </a:r>
            <a:r>
              <a:rPr lang="en-US" altLang="en-US" sz="1800" b="1" dirty="0" smtClean="0">
                <a:latin typeface="Consolas" panose="020B0609020204030204" pitchFamily="49" charset="0"/>
              </a:rPr>
              <a:t>   </a:t>
            </a:r>
            <a:r>
              <a:rPr lang="en-US" altLang="en-US" sz="1800" b="1" dirty="0" smtClean="0">
                <a:solidFill>
                  <a:srgbClr val="7030A0"/>
                </a:solidFill>
                <a:latin typeface="Consolas" panose="020B0609020204030204" pitchFamily="49" charset="0"/>
              </a:rPr>
              <a:t>return</a:t>
            </a:r>
            <a:r>
              <a:rPr lang="en-US" altLang="en-US" sz="1800" b="1" dirty="0" smtClean="0">
                <a:latin typeface="Consolas" panose="020B0609020204030204" pitchFamily="49" charset="0"/>
              </a:rPr>
              <a:t> True</a:t>
            </a:r>
          </a:p>
          <a:p>
            <a:pPr>
              <a:spcBef>
                <a:spcPts val="0"/>
              </a:spcBef>
            </a:pPr>
            <a:r>
              <a:rPr lang="en-US" altLang="en-US" sz="1800" b="1" dirty="0" smtClean="0">
                <a:solidFill>
                  <a:srgbClr val="F3020A"/>
                </a:solidFill>
                <a:latin typeface="Consolas" panose="020B0609020204030204" pitchFamily="49" charset="0"/>
              </a:rPr>
              <a:t>else</a:t>
            </a:r>
            <a:r>
              <a:rPr lang="en-US" altLang="en-US" sz="1800" b="1" dirty="0" smtClean="0">
                <a:latin typeface="Consolas" panose="020B0609020204030204" pitchFamily="49" charset="0"/>
              </a:rPr>
              <a:t>:</a:t>
            </a:r>
          </a:p>
          <a:p>
            <a:pPr>
              <a:spcBef>
                <a:spcPts val="0"/>
              </a:spcBef>
            </a:pPr>
            <a:r>
              <a:rPr lang="en-US" altLang="en-US" sz="1800" b="1" dirty="0">
                <a:latin typeface="Consolas" panose="020B0609020204030204" pitchFamily="49" charset="0"/>
              </a:rPr>
              <a:t> </a:t>
            </a:r>
            <a:r>
              <a:rPr lang="en-US" altLang="en-US" sz="1800" b="1" dirty="0" smtClean="0">
                <a:latin typeface="Consolas" panose="020B0609020204030204" pitchFamily="49" charset="0"/>
              </a:rPr>
              <a:t>   </a:t>
            </a:r>
            <a:r>
              <a:rPr lang="en-US" altLang="en-US" sz="1800" b="1" dirty="0" smtClean="0">
                <a:solidFill>
                  <a:srgbClr val="7030A0"/>
                </a:solidFill>
                <a:latin typeface="Consolas" panose="020B0609020204030204" pitchFamily="49" charset="0"/>
              </a:rPr>
              <a:t>return</a:t>
            </a:r>
            <a:r>
              <a:rPr lang="en-US" altLang="en-US" sz="1800" b="1" dirty="0" smtClean="0">
                <a:latin typeface="Consolas" panose="020B0609020204030204" pitchFamily="49" charset="0"/>
              </a:rPr>
              <a:t> False </a:t>
            </a:r>
            <a:endParaRPr lang="en-US" altLang="en-US" sz="1800" dirty="0">
              <a:latin typeface="Consolas" panose="020B0609020204030204" pitchFamily="49" charset="0"/>
            </a:endParaRPr>
          </a:p>
        </p:txBody>
      </p:sp>
      <p:sp>
        <p:nvSpPr>
          <p:cNvPr id="130" name="Text Box 5"/>
          <p:cNvSpPr txBox="1">
            <a:spLocks noChangeArrowheads="1"/>
          </p:cNvSpPr>
          <p:nvPr/>
        </p:nvSpPr>
        <p:spPr bwMode="auto">
          <a:xfrm>
            <a:off x="4956733" y="4469405"/>
            <a:ext cx="2358467" cy="1200329"/>
          </a:xfrm>
          <a:prstGeom prst="rect">
            <a:avLst/>
          </a:prstGeom>
          <a:solidFill>
            <a:srgbClr val="FFE6CD"/>
          </a:solidFill>
          <a:ln>
            <a:solidFill>
              <a:srgbClr val="FF8000"/>
            </a:solidFill>
          </a:ln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ts val="0"/>
              </a:spcBef>
            </a:pPr>
            <a:r>
              <a:rPr lang="en-US" altLang="en-US" sz="1800" b="1" dirty="0" smtClean="0">
                <a:solidFill>
                  <a:srgbClr val="F3020A"/>
                </a:solidFill>
                <a:latin typeface="Consolas" panose="020B0609020204030204" pitchFamily="49" charset="0"/>
              </a:rPr>
              <a:t>if</a:t>
            </a:r>
            <a:r>
              <a:rPr lang="en-US" altLang="en-US" sz="1800" b="1" dirty="0" smtClean="0">
                <a:latin typeface="Consolas" panose="020B0609020204030204" pitchFamily="49" charset="0"/>
              </a:rPr>
              <a:t> </a:t>
            </a:r>
            <a:r>
              <a:rPr lang="en-US" altLang="en-US" sz="1800" b="1" u="sng" dirty="0" smtClean="0">
                <a:latin typeface="Consolas" panose="020B0609020204030204" pitchFamily="49" charset="0"/>
              </a:rPr>
              <a:t>s</a:t>
            </a:r>
            <a:r>
              <a:rPr lang="en-US" altLang="en-US" sz="1800" b="1" dirty="0" smtClean="0">
                <a:latin typeface="Consolas" panose="020B0609020204030204" pitchFamily="49" charset="0"/>
              </a:rPr>
              <a:t>[2] == </a:t>
            </a:r>
            <a:r>
              <a:rPr lang="en-US" altLang="en-US" sz="1800" b="1" dirty="0" smtClean="0">
                <a:solidFill>
                  <a:srgbClr val="008000"/>
                </a:solidFill>
                <a:latin typeface="Consolas" panose="020B0609020204030204" pitchFamily="49" charset="0"/>
              </a:rPr>
              <a:t>'1'</a:t>
            </a:r>
            <a:r>
              <a:rPr lang="en-US" altLang="en-US" sz="1800" b="1" dirty="0" smtClean="0">
                <a:latin typeface="Consolas" panose="020B0609020204030204" pitchFamily="49" charset="0"/>
              </a:rPr>
              <a:t>:</a:t>
            </a:r>
          </a:p>
          <a:p>
            <a:pPr>
              <a:spcBef>
                <a:spcPts val="0"/>
              </a:spcBef>
            </a:pPr>
            <a:r>
              <a:rPr lang="en-US" altLang="en-US" sz="1800" b="1" dirty="0">
                <a:latin typeface="Consolas" panose="020B0609020204030204" pitchFamily="49" charset="0"/>
              </a:rPr>
              <a:t> </a:t>
            </a:r>
            <a:r>
              <a:rPr lang="en-US" altLang="en-US" sz="1800" b="1" dirty="0" smtClean="0">
                <a:latin typeface="Consolas" panose="020B0609020204030204" pitchFamily="49" charset="0"/>
              </a:rPr>
              <a:t>   </a:t>
            </a:r>
            <a:r>
              <a:rPr lang="en-US" altLang="en-US" sz="1800" b="1" dirty="0" smtClean="0">
                <a:solidFill>
                  <a:srgbClr val="7030A0"/>
                </a:solidFill>
                <a:latin typeface="Consolas" panose="020B0609020204030204" pitchFamily="49" charset="0"/>
              </a:rPr>
              <a:t>return</a:t>
            </a:r>
            <a:r>
              <a:rPr lang="en-US" altLang="en-US" sz="1800" b="1" dirty="0" smtClean="0">
                <a:latin typeface="Consolas" panose="020B0609020204030204" pitchFamily="49" charset="0"/>
              </a:rPr>
              <a:t> True</a:t>
            </a:r>
          </a:p>
          <a:p>
            <a:pPr>
              <a:spcBef>
                <a:spcPts val="0"/>
              </a:spcBef>
            </a:pPr>
            <a:r>
              <a:rPr lang="en-US" altLang="en-US" sz="1800" b="1" dirty="0" smtClean="0">
                <a:solidFill>
                  <a:srgbClr val="F3020A"/>
                </a:solidFill>
                <a:latin typeface="Consolas" panose="020B0609020204030204" pitchFamily="49" charset="0"/>
              </a:rPr>
              <a:t>else</a:t>
            </a:r>
            <a:r>
              <a:rPr lang="en-US" altLang="en-US" sz="1800" b="1" dirty="0" smtClean="0">
                <a:latin typeface="Consolas" panose="020B0609020204030204" pitchFamily="49" charset="0"/>
              </a:rPr>
              <a:t>:</a:t>
            </a:r>
          </a:p>
          <a:p>
            <a:pPr>
              <a:spcBef>
                <a:spcPts val="0"/>
              </a:spcBef>
            </a:pPr>
            <a:r>
              <a:rPr lang="en-US" altLang="en-US" sz="1800" b="1" dirty="0">
                <a:latin typeface="Consolas" panose="020B0609020204030204" pitchFamily="49" charset="0"/>
              </a:rPr>
              <a:t> </a:t>
            </a:r>
            <a:r>
              <a:rPr lang="en-US" altLang="en-US" sz="1800" b="1" dirty="0" smtClean="0">
                <a:latin typeface="Consolas" panose="020B0609020204030204" pitchFamily="49" charset="0"/>
              </a:rPr>
              <a:t>   </a:t>
            </a:r>
            <a:r>
              <a:rPr lang="en-US" altLang="en-US" sz="1800" b="1" dirty="0" smtClean="0">
                <a:solidFill>
                  <a:srgbClr val="7030A0"/>
                </a:solidFill>
                <a:latin typeface="Consolas" panose="020B0609020204030204" pitchFamily="49" charset="0"/>
              </a:rPr>
              <a:t>return</a:t>
            </a:r>
            <a:r>
              <a:rPr lang="en-US" altLang="en-US" sz="1800" b="1" dirty="0" smtClean="0">
                <a:latin typeface="Consolas" panose="020B0609020204030204" pitchFamily="49" charset="0"/>
              </a:rPr>
              <a:t> False </a:t>
            </a:r>
            <a:endParaRPr lang="en-US" altLang="en-US" sz="1800" dirty="0">
              <a:latin typeface="Consolas" panose="020B0609020204030204" pitchFamily="49" charset="0"/>
            </a:endParaRPr>
          </a:p>
        </p:txBody>
      </p:sp>
      <p:sp>
        <p:nvSpPr>
          <p:cNvPr id="131" name="Text Box 5"/>
          <p:cNvSpPr txBox="1">
            <a:spLocks noChangeArrowheads="1"/>
          </p:cNvSpPr>
          <p:nvPr/>
        </p:nvSpPr>
        <p:spPr bwMode="auto">
          <a:xfrm>
            <a:off x="7403235" y="5559679"/>
            <a:ext cx="1512553" cy="707886"/>
          </a:xfrm>
          <a:prstGeom prst="rect">
            <a:avLst/>
          </a:prstGeom>
          <a:solidFill>
            <a:srgbClr val="FFE6CD"/>
          </a:solidFill>
          <a:ln>
            <a:solidFill>
              <a:srgbClr val="FF8000"/>
            </a:solidFill>
          </a:ln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ts val="0"/>
              </a:spcBef>
            </a:pPr>
            <a:r>
              <a:rPr lang="en-US" altLang="en-US" sz="1000" b="1" dirty="0" smtClean="0">
                <a:solidFill>
                  <a:srgbClr val="F3020A"/>
                </a:solidFill>
                <a:latin typeface="Consolas" panose="020B0609020204030204" pitchFamily="49" charset="0"/>
              </a:rPr>
              <a:t>if</a:t>
            </a:r>
            <a:r>
              <a:rPr lang="en-US" altLang="en-US" sz="1000" b="1" dirty="0" smtClean="0">
                <a:latin typeface="Consolas" panose="020B0609020204030204" pitchFamily="49" charset="0"/>
              </a:rPr>
              <a:t> </a:t>
            </a:r>
            <a:r>
              <a:rPr lang="en-US" altLang="en-US" sz="1000" b="1" u="sng" dirty="0" smtClean="0">
                <a:latin typeface="Consolas" panose="020B0609020204030204" pitchFamily="49" charset="0"/>
              </a:rPr>
              <a:t>s</a:t>
            </a:r>
            <a:r>
              <a:rPr lang="en-US" altLang="en-US" sz="1000" b="1" dirty="0" smtClean="0">
                <a:latin typeface="Consolas" panose="020B0609020204030204" pitchFamily="49" charset="0"/>
              </a:rPr>
              <a:t>[-3] == </a:t>
            </a:r>
            <a:r>
              <a:rPr lang="en-US" altLang="en-US" sz="1000" b="1" dirty="0" smtClean="0">
                <a:solidFill>
                  <a:srgbClr val="008000"/>
                </a:solidFill>
                <a:latin typeface="Consolas" panose="020B0609020204030204" pitchFamily="49" charset="0"/>
              </a:rPr>
              <a:t>'1'</a:t>
            </a:r>
            <a:r>
              <a:rPr lang="en-US" altLang="en-US" sz="1000" b="1" dirty="0" smtClean="0">
                <a:latin typeface="Consolas" panose="020B0609020204030204" pitchFamily="49" charset="0"/>
              </a:rPr>
              <a:t>:</a:t>
            </a:r>
          </a:p>
          <a:p>
            <a:pPr>
              <a:spcBef>
                <a:spcPts val="0"/>
              </a:spcBef>
            </a:pPr>
            <a:r>
              <a:rPr lang="en-US" altLang="en-US" sz="1000" b="1" dirty="0">
                <a:latin typeface="Consolas" panose="020B0609020204030204" pitchFamily="49" charset="0"/>
              </a:rPr>
              <a:t> </a:t>
            </a:r>
            <a:r>
              <a:rPr lang="en-US" altLang="en-US" sz="1000" b="1" dirty="0" smtClean="0">
                <a:latin typeface="Consolas" panose="020B0609020204030204" pitchFamily="49" charset="0"/>
              </a:rPr>
              <a:t>   </a:t>
            </a:r>
            <a:r>
              <a:rPr lang="en-US" altLang="en-US" sz="1000" b="1" dirty="0" smtClean="0">
                <a:solidFill>
                  <a:srgbClr val="7030A0"/>
                </a:solidFill>
                <a:latin typeface="Consolas" panose="020B0609020204030204" pitchFamily="49" charset="0"/>
              </a:rPr>
              <a:t>return</a:t>
            </a:r>
            <a:r>
              <a:rPr lang="en-US" altLang="en-US" sz="1000" b="1" dirty="0" smtClean="0">
                <a:latin typeface="Consolas" panose="020B0609020204030204" pitchFamily="49" charset="0"/>
              </a:rPr>
              <a:t> True</a:t>
            </a:r>
          </a:p>
          <a:p>
            <a:pPr>
              <a:spcBef>
                <a:spcPts val="0"/>
              </a:spcBef>
            </a:pPr>
            <a:r>
              <a:rPr lang="en-US" altLang="en-US" sz="1000" b="1" dirty="0" smtClean="0">
                <a:solidFill>
                  <a:srgbClr val="F3020A"/>
                </a:solidFill>
                <a:latin typeface="Consolas" panose="020B0609020204030204" pitchFamily="49" charset="0"/>
              </a:rPr>
              <a:t>else</a:t>
            </a:r>
            <a:r>
              <a:rPr lang="en-US" altLang="en-US" sz="1000" b="1" dirty="0" smtClean="0">
                <a:latin typeface="Consolas" panose="020B0609020204030204" pitchFamily="49" charset="0"/>
              </a:rPr>
              <a:t>:</a:t>
            </a:r>
          </a:p>
          <a:p>
            <a:pPr>
              <a:spcBef>
                <a:spcPts val="0"/>
              </a:spcBef>
            </a:pPr>
            <a:r>
              <a:rPr lang="en-US" altLang="en-US" sz="1000" b="1" dirty="0">
                <a:latin typeface="Consolas" panose="020B0609020204030204" pitchFamily="49" charset="0"/>
              </a:rPr>
              <a:t> </a:t>
            </a:r>
            <a:r>
              <a:rPr lang="en-US" altLang="en-US" sz="1000" b="1" dirty="0" smtClean="0">
                <a:latin typeface="Consolas" panose="020B0609020204030204" pitchFamily="49" charset="0"/>
              </a:rPr>
              <a:t>   </a:t>
            </a:r>
            <a:r>
              <a:rPr lang="en-US" altLang="en-US" sz="1000" b="1" dirty="0" smtClean="0">
                <a:solidFill>
                  <a:srgbClr val="7030A0"/>
                </a:solidFill>
                <a:latin typeface="Consolas" panose="020B0609020204030204" pitchFamily="49" charset="0"/>
              </a:rPr>
              <a:t>return</a:t>
            </a:r>
            <a:r>
              <a:rPr lang="en-US" altLang="en-US" sz="1000" b="1" dirty="0" smtClean="0">
                <a:latin typeface="Consolas" panose="020B0609020204030204" pitchFamily="49" charset="0"/>
              </a:rPr>
              <a:t> False </a:t>
            </a:r>
            <a:endParaRPr lang="en-US" altLang="en-US" sz="1000" dirty="0">
              <a:latin typeface="Consolas" panose="020B0609020204030204" pitchFamily="49" charset="0"/>
            </a:endParaRPr>
          </a:p>
        </p:txBody>
      </p:sp>
      <p:sp>
        <p:nvSpPr>
          <p:cNvPr id="4" name="Down Arrow 3"/>
          <p:cNvSpPr/>
          <p:nvPr/>
        </p:nvSpPr>
        <p:spPr bwMode="auto">
          <a:xfrm>
            <a:off x="8810380" y="6067136"/>
            <a:ext cx="209493" cy="213940"/>
          </a:xfrm>
          <a:prstGeom prst="downArrow">
            <a:avLst/>
          </a:prstGeom>
          <a:solidFill>
            <a:srgbClr val="FFE6CD"/>
          </a:solidFill>
          <a:ln w="9525" cap="flat" cmpd="sng" algn="ctr">
            <a:solidFill>
              <a:srgbClr val="FF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32" name="Text Box 2"/>
          <p:cNvSpPr txBox="1">
            <a:spLocks noChangeArrowheads="1"/>
          </p:cNvSpPr>
          <p:nvPr/>
        </p:nvSpPr>
        <p:spPr bwMode="auto">
          <a:xfrm rot="21331251">
            <a:off x="2207481" y="3293773"/>
            <a:ext cx="4828958" cy="584775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3200" i="1" dirty="0" smtClean="0">
                <a:latin typeface="Cambria" panose="02040503050406030204" pitchFamily="18" charset="0"/>
              </a:rPr>
              <a:t>FSMs ~ "software circuits"</a:t>
            </a:r>
            <a:endParaRPr lang="en-US" altLang="en-US" sz="3200" i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09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533400" y="2415822"/>
            <a:ext cx="929254" cy="461963"/>
          </a:xfrm>
          <a:prstGeom prst="roundRect">
            <a:avLst/>
          </a:prstGeom>
          <a:solidFill>
            <a:srgbClr val="CCE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14338" name="Text Box 21"/>
          <p:cNvSpPr txBox="1">
            <a:spLocks noChangeArrowheads="1"/>
          </p:cNvSpPr>
          <p:nvPr/>
        </p:nvSpPr>
        <p:spPr bwMode="auto">
          <a:xfrm>
            <a:off x="1676400" y="228600"/>
            <a:ext cx="571500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4200" dirty="0" smtClean="0">
                <a:latin typeface="Cambria" panose="02040503050406030204" pitchFamily="18" charset="0"/>
              </a:rPr>
              <a:t>Labs in weeks 13+</a:t>
            </a:r>
            <a:endParaRPr lang="en-US" altLang="en-US" sz="4200" dirty="0">
              <a:latin typeface="Cambria" panose="02040503050406030204" pitchFamily="18" charset="0"/>
            </a:endParaRPr>
          </a:p>
        </p:txBody>
      </p:sp>
      <p:sp>
        <p:nvSpPr>
          <p:cNvPr id="14339" name="Text Box 21"/>
          <p:cNvSpPr txBox="1">
            <a:spLocks noChangeArrowheads="1"/>
          </p:cNvSpPr>
          <p:nvPr/>
        </p:nvSpPr>
        <p:spPr bwMode="auto">
          <a:xfrm>
            <a:off x="1638300" y="2133600"/>
            <a:ext cx="5524500" cy="461665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dirty="0" smtClean="0">
                <a:latin typeface="Calibri" pitchFamily="34" charset="0"/>
              </a:rPr>
              <a:t>Tuesday            </a:t>
            </a:r>
            <a:r>
              <a:rPr lang="en-US" altLang="en-US" b="1" i="1" dirty="0" smtClean="0">
                <a:solidFill>
                  <a:srgbClr val="CCECFF"/>
                </a:solidFill>
                <a:latin typeface="Calibri" pitchFamily="34" charset="0"/>
              </a:rPr>
              <a:t>2:45-4:45</a:t>
            </a:r>
            <a:r>
              <a:rPr lang="en-US" altLang="en-US" dirty="0" smtClean="0">
                <a:solidFill>
                  <a:srgbClr val="CCECFF"/>
                </a:solidFill>
                <a:latin typeface="Calibri" pitchFamily="34" charset="0"/>
              </a:rPr>
              <a:t>pm  a</a:t>
            </a:r>
            <a:r>
              <a:rPr lang="en-US" altLang="en-US" b="1" i="1" dirty="0" smtClean="0">
                <a:latin typeface="Calibri" pitchFamily="34" charset="0"/>
              </a:rPr>
              <a:t>2:45-4:45</a:t>
            </a:r>
            <a:r>
              <a:rPr lang="en-US" altLang="en-US" dirty="0" smtClean="0">
                <a:latin typeface="Calibri" pitchFamily="34" charset="0"/>
              </a:rPr>
              <a:t>pm</a:t>
            </a:r>
            <a:endParaRPr lang="en-US" altLang="en-US" dirty="0">
              <a:latin typeface="Calibri" pitchFamily="34" charset="0"/>
            </a:endParaRPr>
          </a:p>
        </p:txBody>
      </p:sp>
      <p:sp>
        <p:nvSpPr>
          <p:cNvPr id="10" name="Text Box 21"/>
          <p:cNvSpPr txBox="1">
            <a:spLocks noChangeArrowheads="1"/>
          </p:cNvSpPr>
          <p:nvPr/>
        </p:nvSpPr>
        <p:spPr bwMode="auto">
          <a:xfrm>
            <a:off x="1375345" y="5100935"/>
            <a:ext cx="6324600" cy="461665"/>
          </a:xfrm>
          <a:prstGeom prst="rect">
            <a:avLst/>
          </a:prstGeom>
          <a:solidFill>
            <a:srgbClr val="FFCC99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Calibri" pitchFamily="34" charset="0"/>
              </a:rPr>
              <a:t>To work on your milestone/</a:t>
            </a:r>
            <a:r>
              <a:rPr lang="en-US" altLang="en-US" dirty="0" smtClean="0">
                <a:solidFill>
                  <a:srgbClr val="C00000"/>
                </a:solidFill>
                <a:latin typeface="Calibri" pitchFamily="34" charset="0"/>
              </a:rPr>
              <a:t>final projects</a:t>
            </a:r>
            <a:endParaRPr lang="en-US" altLang="en-US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2" name="Text Box 21"/>
          <p:cNvSpPr txBox="1">
            <a:spLocks noChangeArrowheads="1"/>
          </p:cNvSpPr>
          <p:nvPr/>
        </p:nvSpPr>
        <p:spPr bwMode="auto">
          <a:xfrm>
            <a:off x="1375345" y="5786735"/>
            <a:ext cx="6324600" cy="461665"/>
          </a:xfrm>
          <a:prstGeom prst="rect">
            <a:avLst/>
          </a:prstGeom>
          <a:solidFill>
            <a:srgbClr val="FFCC99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Calibri" pitchFamily="34" charset="0"/>
              </a:rPr>
              <a:t>To work on </a:t>
            </a:r>
            <a:r>
              <a:rPr lang="en-US" altLang="en-US" dirty="0" err="1" smtClean="0">
                <a:latin typeface="Calibri" pitchFamily="34" charset="0"/>
              </a:rPr>
              <a:t>HW</a:t>
            </a:r>
            <a:r>
              <a:rPr lang="en-US" altLang="en-US" dirty="0" smtClean="0">
                <a:latin typeface="Calibri" pitchFamily="34" charset="0"/>
              </a:rPr>
              <a:t> 13's </a:t>
            </a:r>
            <a:r>
              <a:rPr lang="en-US" altLang="en-US" dirty="0" smtClean="0">
                <a:solidFill>
                  <a:srgbClr val="0900FF"/>
                </a:solidFill>
                <a:latin typeface="Calibri" pitchFamily="34" charset="0"/>
              </a:rPr>
              <a:t>finite-state machines </a:t>
            </a:r>
            <a:endParaRPr lang="en-US" altLang="en-US" dirty="0">
              <a:solidFill>
                <a:srgbClr val="0900FF"/>
              </a:solidFill>
              <a:latin typeface="Calibri" pitchFamily="34" charset="0"/>
            </a:endParaRPr>
          </a:p>
        </p:txBody>
      </p:sp>
      <p:sp>
        <p:nvSpPr>
          <p:cNvPr id="13" name="Down Arrow 12"/>
          <p:cNvSpPr/>
          <p:nvPr/>
        </p:nvSpPr>
        <p:spPr bwMode="auto">
          <a:xfrm rot="18845782">
            <a:off x="1047684" y="4686888"/>
            <a:ext cx="533400" cy="597062"/>
          </a:xfrm>
          <a:prstGeom prst="downArrow">
            <a:avLst/>
          </a:prstGeom>
          <a:solidFill>
            <a:srgbClr val="FF8000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17" name="Down Arrow 16"/>
          <p:cNvSpPr/>
          <p:nvPr/>
        </p:nvSpPr>
        <p:spPr bwMode="auto">
          <a:xfrm rot="2722007">
            <a:off x="7517637" y="5432763"/>
            <a:ext cx="533400" cy="597062"/>
          </a:xfrm>
          <a:prstGeom prst="downArrow">
            <a:avLst/>
          </a:prstGeom>
          <a:solidFill>
            <a:srgbClr val="FF8000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 rot="429132">
            <a:off x="5014386" y="3803965"/>
            <a:ext cx="3892493" cy="92333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800" dirty="0" smtClean="0">
                <a:latin typeface="Calibri" pitchFamily="34" charset="0"/>
              </a:rPr>
              <a:t>We </a:t>
            </a:r>
            <a:r>
              <a:rPr lang="en-US" altLang="en-US" sz="1800" b="1" dirty="0" smtClean="0">
                <a:solidFill>
                  <a:srgbClr val="C00000"/>
                </a:solidFill>
                <a:latin typeface="Calibri" pitchFamily="34" charset="0"/>
              </a:rPr>
              <a:t>won't</a:t>
            </a:r>
            <a:r>
              <a:rPr lang="en-US" altLang="en-US" sz="1800" dirty="0" smtClean="0">
                <a:latin typeface="Calibri" pitchFamily="34" charset="0"/>
              </a:rPr>
              <a:t> be able to get you graded feedback on the milestone before the final project is due – </a:t>
            </a:r>
            <a:r>
              <a:rPr lang="en-US" altLang="en-US" sz="1800" b="1" i="1" dirty="0" smtClean="0">
                <a:latin typeface="Calibri" pitchFamily="34" charset="0"/>
              </a:rPr>
              <a:t>so join us for lab!</a:t>
            </a:r>
            <a:endParaRPr lang="en-US" altLang="en-US" sz="1800" b="1" dirty="0"/>
          </a:p>
        </p:txBody>
      </p:sp>
      <p:sp>
        <p:nvSpPr>
          <p:cNvPr id="19" name="Down Arrow 18"/>
          <p:cNvSpPr/>
          <p:nvPr/>
        </p:nvSpPr>
        <p:spPr bwMode="auto">
          <a:xfrm rot="1204465">
            <a:off x="5595244" y="4610044"/>
            <a:ext cx="533400" cy="597062"/>
          </a:xfrm>
          <a:prstGeom prst="downArrow">
            <a:avLst/>
          </a:prstGeom>
          <a:solidFill>
            <a:srgbClr val="FFCC99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4905" y="2415822"/>
            <a:ext cx="9077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Calibri" pitchFamily="34" charset="0"/>
              </a:rPr>
              <a:t>Labs: </a:t>
            </a:r>
            <a:endParaRPr lang="en-US" dirty="0"/>
          </a:p>
        </p:txBody>
      </p:sp>
      <p:sp>
        <p:nvSpPr>
          <p:cNvPr id="15" name="Text Box 21"/>
          <p:cNvSpPr txBox="1">
            <a:spLocks noChangeArrowheads="1"/>
          </p:cNvSpPr>
          <p:nvPr/>
        </p:nvSpPr>
        <p:spPr bwMode="auto">
          <a:xfrm>
            <a:off x="1638299" y="2738735"/>
            <a:ext cx="5524501" cy="461665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dirty="0" smtClean="0">
                <a:latin typeface="Calibri" pitchFamily="34" charset="0"/>
              </a:rPr>
              <a:t>Tuesday     </a:t>
            </a:r>
            <a:r>
              <a:rPr lang="en-US" altLang="en-US" b="1" i="1" dirty="0" smtClean="0">
                <a:solidFill>
                  <a:srgbClr val="CCECFF"/>
                </a:solidFill>
                <a:latin typeface="Calibri" pitchFamily="34" charset="0"/>
              </a:rPr>
              <a:t>2:45-4:45</a:t>
            </a:r>
            <a:r>
              <a:rPr lang="en-US" altLang="en-US" dirty="0" smtClean="0">
                <a:solidFill>
                  <a:srgbClr val="CCECFF"/>
                </a:solidFill>
                <a:latin typeface="Calibri" pitchFamily="34" charset="0"/>
              </a:rPr>
              <a:t>pm  and  </a:t>
            </a:r>
            <a:r>
              <a:rPr lang="en-US" altLang="en-US" b="1" i="1" dirty="0" smtClean="0">
                <a:latin typeface="Calibri" pitchFamily="34" charset="0"/>
              </a:rPr>
              <a:t>6-8</a:t>
            </a:r>
            <a:r>
              <a:rPr lang="en-US" altLang="en-US" dirty="0" smtClean="0">
                <a:latin typeface="Calibri" pitchFamily="34" charset="0"/>
              </a:rPr>
              <a:t>pm</a:t>
            </a:r>
            <a:endParaRPr lang="en-US" altLang="en-US" dirty="0">
              <a:latin typeface="Calibri" pitchFamily="34" charset="0"/>
            </a:endParaRPr>
          </a:p>
        </p:txBody>
      </p:sp>
      <p:sp>
        <p:nvSpPr>
          <p:cNvPr id="16" name="Text Box 21"/>
          <p:cNvSpPr txBox="1">
            <a:spLocks noChangeArrowheads="1"/>
          </p:cNvSpPr>
          <p:nvPr/>
        </p:nvSpPr>
        <p:spPr bwMode="auto">
          <a:xfrm>
            <a:off x="457200" y="1329806"/>
            <a:ext cx="7696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3200" dirty="0" smtClean="0">
                <a:latin typeface="Calibri" pitchFamily="34" charset="0"/>
              </a:rPr>
              <a:t>These are </a:t>
            </a:r>
            <a:r>
              <a:rPr lang="en-US" altLang="en-US" sz="3200" i="1" dirty="0" smtClean="0">
                <a:latin typeface="Calibri" pitchFamily="34" charset="0"/>
              </a:rPr>
              <a:t>entirely optional</a:t>
            </a:r>
            <a:r>
              <a:rPr lang="en-US" altLang="en-US" sz="3200" dirty="0" smtClean="0">
                <a:latin typeface="Calibri" pitchFamily="34" charset="0"/>
              </a:rPr>
              <a:t> meeting times:</a:t>
            </a:r>
            <a:endParaRPr lang="en-US" altLang="en-US" sz="3200" dirty="0">
              <a:latin typeface="Calibri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 rot="918407">
            <a:off x="7695032" y="1600898"/>
            <a:ext cx="934378" cy="261610"/>
          </a:xfrm>
          <a:prstGeom prst="rect">
            <a:avLst/>
          </a:prstGeom>
          <a:solidFill>
            <a:srgbClr val="FFCC99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en-US" sz="1100" i="1" dirty="0" smtClean="0">
                <a:solidFill>
                  <a:srgbClr val="000000"/>
                </a:solidFill>
                <a:latin typeface="Calibri" pitchFamily="34" charset="0"/>
              </a:rPr>
              <a:t>no signing in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1892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Rounded Rectangle 95"/>
          <p:cNvSpPr/>
          <p:nvPr/>
        </p:nvSpPr>
        <p:spPr bwMode="auto">
          <a:xfrm>
            <a:off x="129746" y="4390766"/>
            <a:ext cx="4162168" cy="284206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95" name="Rounded Rectangle 94"/>
          <p:cNvSpPr/>
          <p:nvPr/>
        </p:nvSpPr>
        <p:spPr bwMode="auto">
          <a:xfrm>
            <a:off x="4691477" y="4022013"/>
            <a:ext cx="4143604" cy="284205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94" name="Rounded Rectangle 93"/>
          <p:cNvSpPr/>
          <p:nvPr/>
        </p:nvSpPr>
        <p:spPr bwMode="auto">
          <a:xfrm>
            <a:off x="4800600" y="1000898"/>
            <a:ext cx="3038080" cy="543684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345640" y="1365334"/>
            <a:ext cx="3755804" cy="495562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276442" y="125739"/>
            <a:ext cx="3902201" cy="584775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3200" i="1" dirty="0" smtClean="0">
                <a:latin typeface="Cambria" panose="02040503050406030204" pitchFamily="18" charset="0"/>
              </a:rPr>
              <a:t>Build-your-own FSMs</a:t>
            </a:r>
            <a:endParaRPr lang="en-US" altLang="en-US" sz="3200" i="1" dirty="0">
              <a:latin typeface="Cambria" panose="02040503050406030204" pitchFamily="18" charset="0"/>
            </a:endParaRPr>
          </a:p>
        </p:txBody>
      </p:sp>
      <p:sp>
        <p:nvSpPr>
          <p:cNvPr id="22532" name="Rectangle 10"/>
          <p:cNvSpPr>
            <a:spLocks noChangeArrowheads="1"/>
          </p:cNvSpPr>
          <p:nvPr/>
        </p:nvSpPr>
        <p:spPr bwMode="auto">
          <a:xfrm>
            <a:off x="256489" y="3733911"/>
            <a:ext cx="40354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600" dirty="0">
                <a:latin typeface="Cambria" panose="02040503050406030204" pitchFamily="18" charset="0"/>
              </a:rPr>
              <a:t>Draw a FSM </a:t>
            </a:r>
            <a:r>
              <a:rPr lang="en-US" altLang="en-US" sz="1600" dirty="0" smtClean="0">
                <a:latin typeface="Cambria" panose="02040503050406030204" pitchFamily="18" charset="0"/>
              </a:rPr>
              <a:t>that accepts </a:t>
            </a:r>
            <a:r>
              <a:rPr lang="en-US" altLang="en-US" sz="1600" dirty="0">
                <a:latin typeface="Cambria" panose="02040503050406030204" pitchFamily="18" charset="0"/>
              </a:rPr>
              <a:t>strings that </a:t>
            </a:r>
            <a:r>
              <a:rPr lang="en-US" altLang="en-US" sz="1600" b="1" i="1" dirty="0">
                <a:latin typeface="Cambria" panose="02040503050406030204" pitchFamily="18" charset="0"/>
              </a:rPr>
              <a:t>don't </a:t>
            </a:r>
            <a:r>
              <a:rPr lang="en-US" altLang="en-US" sz="1600" dirty="0">
                <a:latin typeface="Cambria" panose="02040503050406030204" pitchFamily="18" charset="0"/>
              </a:rPr>
              <a:t>contain the pattern </a:t>
            </a:r>
            <a:r>
              <a:rPr lang="en-US" altLang="en-US" sz="1600" b="1" dirty="0">
                <a:latin typeface="Cambria" panose="02040503050406030204" pitchFamily="18" charset="0"/>
              </a:rPr>
              <a:t>110</a:t>
            </a:r>
            <a:r>
              <a:rPr lang="en-US" altLang="en-US" sz="1600" dirty="0">
                <a:latin typeface="Cambria" panose="02040503050406030204" pitchFamily="18" charset="0"/>
              </a:rPr>
              <a:t> anywhere. </a:t>
            </a:r>
          </a:p>
        </p:txBody>
      </p:sp>
      <p:sp>
        <p:nvSpPr>
          <p:cNvPr id="22533" name="Rectangle 12"/>
          <p:cNvSpPr>
            <a:spLocks noChangeArrowheads="1"/>
          </p:cNvSpPr>
          <p:nvPr/>
        </p:nvSpPr>
        <p:spPr bwMode="auto">
          <a:xfrm>
            <a:off x="4456671" y="95809"/>
            <a:ext cx="4191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600" dirty="0">
                <a:latin typeface="Cambria" panose="02040503050406030204" pitchFamily="18" charset="0"/>
              </a:rPr>
              <a:t>Draw </a:t>
            </a:r>
            <a:r>
              <a:rPr lang="en-US" altLang="en-US" sz="1600" dirty="0" smtClean="0">
                <a:latin typeface="Cambria" panose="02040503050406030204" pitchFamily="18" charset="0"/>
              </a:rPr>
              <a:t>a </a:t>
            </a:r>
            <a:r>
              <a:rPr lang="en-US" altLang="en-US" sz="1600" dirty="0">
                <a:latin typeface="Cambria" panose="02040503050406030204" pitchFamily="18" charset="0"/>
              </a:rPr>
              <a:t>FSM accepting </a:t>
            </a:r>
            <a:r>
              <a:rPr lang="en-US" altLang="en-US" sz="1600" dirty="0" smtClean="0">
                <a:latin typeface="Cambria" panose="02040503050406030204" pitchFamily="18" charset="0"/>
              </a:rPr>
              <a:t>strings </a:t>
            </a:r>
            <a:r>
              <a:rPr lang="en-US" altLang="en-US" sz="1600" dirty="0">
                <a:latin typeface="Cambria" panose="02040503050406030204" pitchFamily="18" charset="0"/>
              </a:rPr>
              <a:t>in which the number of zeros (</a:t>
            </a:r>
            <a:r>
              <a:rPr lang="en-US" altLang="en-US" sz="1600" b="1" dirty="0">
                <a:latin typeface="Cambria" panose="02040503050406030204" pitchFamily="18" charset="0"/>
              </a:rPr>
              <a:t>0</a:t>
            </a:r>
            <a:r>
              <a:rPr lang="en-US" altLang="en-US" sz="1600" dirty="0">
                <a:latin typeface="Cambria" panose="02040503050406030204" pitchFamily="18" charset="0"/>
              </a:rPr>
              <a:t>s) is a multiple of </a:t>
            </a:r>
            <a:r>
              <a:rPr lang="en-US" altLang="en-US" sz="1600" dirty="0" smtClean="0">
                <a:latin typeface="Cambria" panose="02040503050406030204" pitchFamily="18" charset="0"/>
              </a:rPr>
              <a:t>3, so there are 0</a:t>
            </a:r>
            <a:r>
              <a:rPr lang="en-US" altLang="en-US" sz="1600" dirty="0">
                <a:latin typeface="Cambria" panose="02040503050406030204" pitchFamily="18" charset="0"/>
              </a:rPr>
              <a:t>, 3, 6, … </a:t>
            </a:r>
            <a:r>
              <a:rPr lang="en-US" altLang="en-US" sz="1600" dirty="0" smtClean="0">
                <a:latin typeface="Cambria" panose="02040503050406030204" pitchFamily="18" charset="0"/>
              </a:rPr>
              <a:t>zeros.   </a:t>
            </a:r>
            <a:r>
              <a:rPr lang="en-US" altLang="en-US" sz="1600" b="1" i="1" dirty="0">
                <a:latin typeface="Cambria" panose="02040503050406030204" pitchFamily="18" charset="0"/>
              </a:rPr>
              <a:t>1</a:t>
            </a:r>
            <a:r>
              <a:rPr lang="en-US" altLang="en-US" sz="1600" i="1" dirty="0">
                <a:latin typeface="Cambria" panose="02040503050406030204" pitchFamily="18" charset="0"/>
              </a:rPr>
              <a:t>s don't </a:t>
            </a:r>
            <a:r>
              <a:rPr lang="en-US" altLang="en-US" sz="1600" i="1" dirty="0" smtClean="0">
                <a:latin typeface="Cambria" panose="02040503050406030204" pitchFamily="18" charset="0"/>
              </a:rPr>
              <a:t>matter!</a:t>
            </a:r>
            <a:endParaRPr lang="en-US" altLang="en-US" sz="1600" i="1" dirty="0">
              <a:latin typeface="Cambria" panose="02040503050406030204" pitchFamily="18" charset="0"/>
            </a:endParaRPr>
          </a:p>
        </p:txBody>
      </p:sp>
      <p:sp>
        <p:nvSpPr>
          <p:cNvPr id="22536" name="Text Box 15"/>
          <p:cNvSpPr txBox="1">
            <a:spLocks noChangeArrowheads="1"/>
          </p:cNvSpPr>
          <p:nvPr/>
        </p:nvSpPr>
        <p:spPr bwMode="auto">
          <a:xfrm>
            <a:off x="4924579" y="1011900"/>
            <a:ext cx="34410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ts val="0"/>
              </a:spcBef>
            </a:pPr>
            <a:r>
              <a:rPr lang="en-US" altLang="en-US" sz="1200" b="1" dirty="0" smtClean="0">
                <a:latin typeface="Arial" pitchFamily="34" charset="0"/>
              </a:rPr>
              <a:t>Accepted:   </a:t>
            </a:r>
            <a:r>
              <a:rPr lang="en-US" altLang="en-US" sz="1200" dirty="0">
                <a:latin typeface="Arial" pitchFamily="34" charset="0"/>
              </a:rPr>
              <a:t>110101110,  11,   </a:t>
            </a:r>
            <a:r>
              <a:rPr lang="en-US" altLang="en-US" sz="1200" dirty="0" smtClean="0">
                <a:latin typeface="Arial" pitchFamily="34" charset="0"/>
              </a:rPr>
              <a:t>0000010</a:t>
            </a:r>
          </a:p>
          <a:p>
            <a:pPr>
              <a:spcBef>
                <a:spcPts val="0"/>
              </a:spcBef>
            </a:pPr>
            <a:endParaRPr lang="en-US" altLang="en-US" sz="400" b="1" dirty="0">
              <a:latin typeface="Arial" pitchFamily="34" charset="0"/>
            </a:endParaRPr>
          </a:p>
          <a:p>
            <a:pPr>
              <a:spcBef>
                <a:spcPts val="0"/>
              </a:spcBef>
            </a:pPr>
            <a:r>
              <a:rPr lang="en-US" altLang="en-US" sz="1200" b="1" dirty="0" smtClean="0">
                <a:latin typeface="Arial" pitchFamily="34" charset="0"/>
              </a:rPr>
              <a:t>Rejected:    </a:t>
            </a:r>
            <a:r>
              <a:rPr lang="en-US" altLang="en-US" sz="1200" dirty="0">
                <a:latin typeface="Arial" pitchFamily="34" charset="0"/>
              </a:rPr>
              <a:t>101,  0000,  111011101111</a:t>
            </a:r>
          </a:p>
        </p:txBody>
      </p:sp>
      <p:sp>
        <p:nvSpPr>
          <p:cNvPr id="22538" name="Text Box 17"/>
          <p:cNvSpPr txBox="1">
            <a:spLocks noChangeArrowheads="1"/>
          </p:cNvSpPr>
          <p:nvPr/>
        </p:nvSpPr>
        <p:spPr bwMode="auto">
          <a:xfrm>
            <a:off x="7620397" y="6309619"/>
            <a:ext cx="2122904" cy="190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lnSpc>
                <a:spcPct val="60000"/>
              </a:lnSpc>
            </a:pPr>
            <a:r>
              <a:rPr lang="en-US" altLang="en-US" sz="1000" b="1" dirty="0" err="1" smtClean="0">
                <a:latin typeface="Arial" pitchFamily="34" charset="0"/>
              </a:rPr>
              <a:t>Acc</a:t>
            </a:r>
            <a:r>
              <a:rPr lang="en-US" altLang="en-US" sz="1000" b="1" dirty="0" smtClean="0">
                <a:latin typeface="Arial" pitchFamily="34" charset="0"/>
              </a:rPr>
              <a:t>:   </a:t>
            </a:r>
            <a:r>
              <a:rPr lang="en-US" altLang="en-US" sz="1000" dirty="0" smtClean="0">
                <a:latin typeface="Arial" pitchFamily="34" charset="0"/>
              </a:rPr>
              <a:t>0</a:t>
            </a:r>
            <a:r>
              <a:rPr lang="en-US" altLang="en-US" sz="1000" b="1" u="sng" dirty="0" smtClean="0">
                <a:latin typeface="Arial" pitchFamily="34" charset="0"/>
              </a:rPr>
              <a:t>1</a:t>
            </a:r>
            <a:r>
              <a:rPr lang="en-US" altLang="en-US" sz="1000" dirty="0" smtClean="0">
                <a:latin typeface="Arial" pitchFamily="34" charset="0"/>
              </a:rPr>
              <a:t>00 </a:t>
            </a:r>
            <a:r>
              <a:rPr lang="en-US" altLang="en-US" sz="1000" dirty="0">
                <a:latin typeface="Arial" pitchFamily="34" charset="0"/>
              </a:rPr>
              <a:t>and </a:t>
            </a:r>
            <a:r>
              <a:rPr lang="en-US" altLang="en-US" sz="1000" dirty="0" smtClean="0">
                <a:latin typeface="Arial" pitchFamily="34" charset="0"/>
              </a:rPr>
              <a:t>01</a:t>
            </a:r>
            <a:r>
              <a:rPr lang="en-US" altLang="en-US" sz="1000" b="1" u="sng" dirty="0" smtClean="0">
                <a:latin typeface="Arial" pitchFamily="34" charset="0"/>
              </a:rPr>
              <a:t>1</a:t>
            </a:r>
            <a:r>
              <a:rPr lang="en-US" altLang="en-US" sz="1000" dirty="0" smtClean="0">
                <a:latin typeface="Arial" pitchFamily="34" charset="0"/>
              </a:rPr>
              <a:t>01</a:t>
            </a:r>
            <a:endParaRPr lang="en-US" altLang="en-US" sz="1000" dirty="0">
              <a:latin typeface="Arial" pitchFamily="34" charset="0"/>
            </a:endParaRPr>
          </a:p>
        </p:txBody>
      </p:sp>
      <p:cxnSp>
        <p:nvCxnSpPr>
          <p:cNvPr id="22539" name="Straight Connector 11"/>
          <p:cNvCxnSpPr>
            <a:cxnSpLocks noChangeShapeType="1"/>
          </p:cNvCxnSpPr>
          <p:nvPr/>
        </p:nvCxnSpPr>
        <p:spPr bwMode="auto">
          <a:xfrm>
            <a:off x="4458133" y="230188"/>
            <a:ext cx="0" cy="650312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40" name="Straight Connector 12"/>
          <p:cNvCxnSpPr>
            <a:cxnSpLocks noChangeShapeType="1"/>
          </p:cNvCxnSpPr>
          <p:nvPr/>
        </p:nvCxnSpPr>
        <p:spPr bwMode="auto">
          <a:xfrm>
            <a:off x="215685" y="3707028"/>
            <a:ext cx="413389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41" name="Rectangle 14"/>
          <p:cNvSpPr>
            <a:spLocks noChangeArrowheads="1"/>
          </p:cNvSpPr>
          <p:nvPr/>
        </p:nvSpPr>
        <p:spPr bwMode="auto">
          <a:xfrm>
            <a:off x="345640" y="6476311"/>
            <a:ext cx="20652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900" b="1" dirty="0" smtClean="0">
                <a:solidFill>
                  <a:srgbClr val="008000"/>
                </a:solidFill>
                <a:latin typeface="Calibri" pitchFamily="34" charset="0"/>
              </a:rPr>
              <a:t>Hint -  </a:t>
            </a:r>
            <a:r>
              <a:rPr lang="en-US" altLang="en-US" sz="900" dirty="0" smtClean="0">
                <a:solidFill>
                  <a:srgbClr val="008000"/>
                </a:solidFill>
                <a:latin typeface="Calibri" pitchFamily="34" charset="0"/>
              </a:rPr>
              <a:t>there are FIVE more transitions – but no more states - needed here</a:t>
            </a:r>
            <a:endParaRPr lang="en-US" altLang="en-US" sz="900" dirty="0">
              <a:solidFill>
                <a:srgbClr val="008000"/>
              </a:solidFill>
              <a:latin typeface="Calibri" pitchFamily="34" charset="0"/>
            </a:endParaRPr>
          </a:p>
        </p:txBody>
      </p:sp>
      <p:sp>
        <p:nvSpPr>
          <p:cNvPr id="22542" name="Rectangle 15"/>
          <p:cNvSpPr>
            <a:spLocks noChangeArrowheads="1"/>
          </p:cNvSpPr>
          <p:nvPr/>
        </p:nvSpPr>
        <p:spPr bwMode="auto">
          <a:xfrm>
            <a:off x="7962900" y="1119346"/>
            <a:ext cx="10493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sz="900" b="1" dirty="0">
                <a:solidFill>
                  <a:srgbClr val="008000"/>
                </a:solidFill>
                <a:latin typeface="Calibri" pitchFamily="34" charset="0"/>
              </a:rPr>
              <a:t>Hint: </a:t>
            </a:r>
            <a:r>
              <a:rPr lang="en-US" altLang="en-US" sz="900" dirty="0" smtClean="0">
                <a:solidFill>
                  <a:srgbClr val="008000"/>
                </a:solidFill>
                <a:latin typeface="Calibri" pitchFamily="34" charset="0"/>
              </a:rPr>
              <a:t>1s never change the state!</a:t>
            </a:r>
            <a:endParaRPr lang="en-US" altLang="en-US" sz="900" dirty="0">
              <a:solidFill>
                <a:srgbClr val="008000"/>
              </a:solidFill>
              <a:latin typeface="Calibri" pitchFamily="34" charset="0"/>
            </a:endParaRPr>
          </a:p>
        </p:txBody>
      </p:sp>
      <p:grpSp>
        <p:nvGrpSpPr>
          <p:cNvPr id="22543" name="Group 9"/>
          <p:cNvGrpSpPr>
            <a:grpSpLocks/>
          </p:cNvGrpSpPr>
          <p:nvPr/>
        </p:nvGrpSpPr>
        <p:grpSpPr bwMode="auto">
          <a:xfrm>
            <a:off x="100914" y="6513492"/>
            <a:ext cx="233362" cy="265112"/>
            <a:chOff x="2928" y="1051"/>
            <a:chExt cx="840" cy="957"/>
          </a:xfrm>
        </p:grpSpPr>
        <p:sp>
          <p:nvSpPr>
            <p:cNvPr id="22560" name="Freeform 10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9 w 1048"/>
                <a:gd name="T1" fmla="*/ 21 h 250"/>
                <a:gd name="T2" fmla="*/ 32 w 1048"/>
                <a:gd name="T3" fmla="*/ 83 h 250"/>
                <a:gd name="T4" fmla="*/ 33 w 1048"/>
                <a:gd name="T5" fmla="*/ 111 h 250"/>
                <a:gd name="T6" fmla="*/ 36 w 1048"/>
                <a:gd name="T7" fmla="*/ 125 h 250"/>
                <a:gd name="T8" fmla="*/ 37 w 1048"/>
                <a:gd name="T9" fmla="*/ 166 h 250"/>
                <a:gd name="T10" fmla="*/ 26 w 1048"/>
                <a:gd name="T11" fmla="*/ 235 h 250"/>
                <a:gd name="T12" fmla="*/ 3 w 1048"/>
                <a:gd name="T13" fmla="*/ 215 h 250"/>
                <a:gd name="T14" fmla="*/ 0 w 1048"/>
                <a:gd name="T15" fmla="*/ 194 h 250"/>
                <a:gd name="T16" fmla="*/ 2 w 1048"/>
                <a:gd name="T17" fmla="*/ 160 h 250"/>
                <a:gd name="T18" fmla="*/ 3 w 1048"/>
                <a:gd name="T19" fmla="*/ 125 h 250"/>
                <a:gd name="T20" fmla="*/ 7 w 1048"/>
                <a:gd name="T21" fmla="*/ 76 h 250"/>
                <a:gd name="T22" fmla="*/ 10 w 1048"/>
                <a:gd name="T23" fmla="*/ 55 h 250"/>
                <a:gd name="T24" fmla="*/ 12 w 1048"/>
                <a:gd name="T25" fmla="*/ 28 h 250"/>
                <a:gd name="T26" fmla="*/ 13 w 1048"/>
                <a:gd name="T27" fmla="*/ 14 h 250"/>
                <a:gd name="T28" fmla="*/ 17 w 1048"/>
                <a:gd name="T29" fmla="*/ 28 h 250"/>
                <a:gd name="T30" fmla="*/ 19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1" name="Oval 11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2562" name="Oval 12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2563" name="Oval 13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2564" name="Oval 14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2565" name="Oval 15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2566" name="Oval 16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2567" name="Oval 17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2568" name="AutoShape 18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2569" name="Freeform 19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70" name="Freeform 20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71" name="Freeform 21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72" name="Freeform 22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544" name="Text Box 16"/>
          <p:cNvSpPr txBox="1">
            <a:spLocks noChangeArrowheads="1"/>
          </p:cNvSpPr>
          <p:nvPr/>
        </p:nvSpPr>
        <p:spPr bwMode="auto">
          <a:xfrm>
            <a:off x="132175" y="4446460"/>
            <a:ext cx="4262711" cy="203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lnSpc>
                <a:spcPct val="60000"/>
              </a:lnSpc>
            </a:pPr>
            <a:r>
              <a:rPr lang="en-US" altLang="en-US" sz="1200" b="1" dirty="0">
                <a:latin typeface="Arial" pitchFamily="34" charset="0"/>
              </a:rPr>
              <a:t>Accepted:  </a:t>
            </a:r>
            <a:r>
              <a:rPr lang="en-US" altLang="en-US" sz="1200" dirty="0" smtClean="0">
                <a:latin typeface="Arial" pitchFamily="34" charset="0"/>
              </a:rPr>
              <a:t>1010001, 011     </a:t>
            </a:r>
            <a:r>
              <a:rPr lang="en-US" altLang="en-US" sz="1200" b="1" dirty="0">
                <a:latin typeface="Arial" pitchFamily="34" charset="0"/>
              </a:rPr>
              <a:t>Rejected:  </a:t>
            </a:r>
            <a:r>
              <a:rPr lang="en-US" altLang="en-US" sz="1200" dirty="0" smtClean="0">
                <a:latin typeface="Arial" pitchFamily="34" charset="0"/>
              </a:rPr>
              <a:t>10100</a:t>
            </a:r>
            <a:r>
              <a:rPr lang="en-US" altLang="en-US" sz="1200" b="1" u="sng" dirty="0" smtClean="0">
                <a:latin typeface="Arial" pitchFamily="34" charset="0"/>
              </a:rPr>
              <a:t>110</a:t>
            </a:r>
            <a:r>
              <a:rPr lang="en-US" altLang="en-US" sz="1200" dirty="0" smtClean="0">
                <a:latin typeface="Arial" pitchFamily="34" charset="0"/>
              </a:rPr>
              <a:t>0, 0</a:t>
            </a:r>
            <a:r>
              <a:rPr lang="en-US" altLang="en-US" sz="1200" b="1" u="sng" dirty="0" smtClean="0">
                <a:latin typeface="Arial" pitchFamily="34" charset="0"/>
              </a:rPr>
              <a:t>110</a:t>
            </a:r>
            <a:r>
              <a:rPr lang="en-US" altLang="en-US" sz="1200" dirty="0" smtClean="0">
                <a:latin typeface="Arial" pitchFamily="34" charset="0"/>
              </a:rPr>
              <a:t>1</a:t>
            </a:r>
            <a:endParaRPr lang="en-US" altLang="en-US" sz="1200" dirty="0">
              <a:latin typeface="Arial" pitchFamily="34" charset="0"/>
            </a:endParaRPr>
          </a:p>
        </p:txBody>
      </p:sp>
      <p:grpSp>
        <p:nvGrpSpPr>
          <p:cNvPr id="22545" name="Group 9"/>
          <p:cNvGrpSpPr>
            <a:grpSpLocks/>
          </p:cNvGrpSpPr>
          <p:nvPr/>
        </p:nvGrpSpPr>
        <p:grpSpPr bwMode="auto">
          <a:xfrm>
            <a:off x="8644382" y="838200"/>
            <a:ext cx="233362" cy="265113"/>
            <a:chOff x="2928" y="1051"/>
            <a:chExt cx="840" cy="957"/>
          </a:xfrm>
        </p:grpSpPr>
        <p:sp>
          <p:nvSpPr>
            <p:cNvPr id="22547" name="Freeform 10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9 w 1048"/>
                <a:gd name="T1" fmla="*/ 21 h 250"/>
                <a:gd name="T2" fmla="*/ 32 w 1048"/>
                <a:gd name="T3" fmla="*/ 83 h 250"/>
                <a:gd name="T4" fmla="*/ 33 w 1048"/>
                <a:gd name="T5" fmla="*/ 111 h 250"/>
                <a:gd name="T6" fmla="*/ 36 w 1048"/>
                <a:gd name="T7" fmla="*/ 125 h 250"/>
                <a:gd name="T8" fmla="*/ 37 w 1048"/>
                <a:gd name="T9" fmla="*/ 166 h 250"/>
                <a:gd name="T10" fmla="*/ 26 w 1048"/>
                <a:gd name="T11" fmla="*/ 235 h 250"/>
                <a:gd name="T12" fmla="*/ 3 w 1048"/>
                <a:gd name="T13" fmla="*/ 215 h 250"/>
                <a:gd name="T14" fmla="*/ 0 w 1048"/>
                <a:gd name="T15" fmla="*/ 194 h 250"/>
                <a:gd name="T16" fmla="*/ 2 w 1048"/>
                <a:gd name="T17" fmla="*/ 160 h 250"/>
                <a:gd name="T18" fmla="*/ 3 w 1048"/>
                <a:gd name="T19" fmla="*/ 125 h 250"/>
                <a:gd name="T20" fmla="*/ 7 w 1048"/>
                <a:gd name="T21" fmla="*/ 76 h 250"/>
                <a:gd name="T22" fmla="*/ 10 w 1048"/>
                <a:gd name="T23" fmla="*/ 55 h 250"/>
                <a:gd name="T24" fmla="*/ 12 w 1048"/>
                <a:gd name="T25" fmla="*/ 28 h 250"/>
                <a:gd name="T26" fmla="*/ 13 w 1048"/>
                <a:gd name="T27" fmla="*/ 14 h 250"/>
                <a:gd name="T28" fmla="*/ 17 w 1048"/>
                <a:gd name="T29" fmla="*/ 28 h 250"/>
                <a:gd name="T30" fmla="*/ 19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8" name="Oval 11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2549" name="Oval 12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2550" name="Oval 13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2551" name="Oval 14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2552" name="Oval 15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2553" name="Oval 16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2554" name="Oval 17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2555" name="AutoShape 18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2556" name="Freeform 19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57" name="Freeform 20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58" name="Freeform 21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59" name="Freeform 22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Oval 2"/>
          <p:cNvSpPr/>
          <p:nvPr/>
        </p:nvSpPr>
        <p:spPr bwMode="auto">
          <a:xfrm>
            <a:off x="296778" y="5257803"/>
            <a:ext cx="576430" cy="54574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6" name="Freeform 27"/>
          <p:cNvSpPr>
            <a:spLocks/>
          </p:cNvSpPr>
          <p:nvPr/>
        </p:nvSpPr>
        <p:spPr bwMode="auto">
          <a:xfrm>
            <a:off x="116304" y="5369196"/>
            <a:ext cx="174625" cy="339725"/>
          </a:xfrm>
          <a:custGeom>
            <a:avLst/>
            <a:gdLst>
              <a:gd name="T0" fmla="*/ 0 w 110"/>
              <a:gd name="T1" fmla="*/ 0 h 214"/>
              <a:gd name="T2" fmla="*/ 0 w 110"/>
              <a:gd name="T3" fmla="*/ 2147483647 h 214"/>
              <a:gd name="T4" fmla="*/ 2147483647 w 110"/>
              <a:gd name="T5" fmla="*/ 2147483647 h 214"/>
              <a:gd name="T6" fmla="*/ 0 w 110"/>
              <a:gd name="T7" fmla="*/ 0 h 214"/>
              <a:gd name="T8" fmla="*/ 0 60000 65536"/>
              <a:gd name="T9" fmla="*/ 0 60000 65536"/>
              <a:gd name="T10" fmla="*/ 0 60000 65536"/>
              <a:gd name="T11" fmla="*/ 0 60000 65536"/>
              <a:gd name="T12" fmla="*/ 0 w 110"/>
              <a:gd name="T13" fmla="*/ 0 h 214"/>
              <a:gd name="T14" fmla="*/ 110 w 110"/>
              <a:gd name="T15" fmla="*/ 214 h 21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0" h="214">
                <a:moveTo>
                  <a:pt x="0" y="0"/>
                </a:moveTo>
                <a:cubicBezTo>
                  <a:pt x="0" y="71"/>
                  <a:pt x="0" y="142"/>
                  <a:pt x="0" y="214"/>
                </a:cubicBezTo>
                <a:lnTo>
                  <a:pt x="110" y="104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Oval 46"/>
          <p:cNvSpPr/>
          <p:nvPr/>
        </p:nvSpPr>
        <p:spPr bwMode="auto">
          <a:xfrm>
            <a:off x="1471862" y="5257801"/>
            <a:ext cx="576430" cy="54574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8" name="Oval 47"/>
          <p:cNvSpPr/>
          <p:nvPr/>
        </p:nvSpPr>
        <p:spPr bwMode="auto">
          <a:xfrm>
            <a:off x="2582776" y="5257800"/>
            <a:ext cx="576430" cy="54574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9" name="Oval 48"/>
          <p:cNvSpPr/>
          <p:nvPr/>
        </p:nvSpPr>
        <p:spPr bwMode="auto">
          <a:xfrm>
            <a:off x="3678738" y="5266135"/>
            <a:ext cx="576430" cy="54574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906753" y="5530670"/>
            <a:ext cx="553077" cy="1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2" name="Straight Arrow Connector 51"/>
          <p:cNvCxnSpPr/>
          <p:nvPr/>
        </p:nvCxnSpPr>
        <p:spPr bwMode="auto">
          <a:xfrm>
            <a:off x="2048292" y="5530669"/>
            <a:ext cx="553077" cy="1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3" name="Straight Arrow Connector 52"/>
          <p:cNvCxnSpPr/>
          <p:nvPr/>
        </p:nvCxnSpPr>
        <p:spPr bwMode="auto">
          <a:xfrm>
            <a:off x="3159206" y="5539004"/>
            <a:ext cx="553077" cy="1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6" name="Text Box 5"/>
          <p:cNvSpPr txBox="1">
            <a:spLocks noChangeArrowheads="1"/>
          </p:cNvSpPr>
          <p:nvPr/>
        </p:nvSpPr>
        <p:spPr bwMode="auto">
          <a:xfrm>
            <a:off x="4765671" y="6274713"/>
            <a:ext cx="2840311" cy="430887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100" b="1" i="1" dirty="0" smtClean="0">
                <a:solidFill>
                  <a:srgbClr val="0900FF"/>
                </a:solidFill>
                <a:latin typeface="Calibri" panose="020F0502020204030204" pitchFamily="34" charset="0"/>
              </a:rPr>
              <a:t>Extra</a:t>
            </a:r>
            <a:r>
              <a:rPr lang="en-US" altLang="en-US" sz="1100" i="1" dirty="0">
                <a:solidFill>
                  <a:srgbClr val="0900FF"/>
                </a:solidFill>
                <a:latin typeface="Calibri" panose="020F0502020204030204" pitchFamily="34" charset="0"/>
              </a:rPr>
              <a:t>!</a:t>
            </a:r>
            <a:r>
              <a:rPr lang="en-US" altLang="en-US" sz="1100" i="1" dirty="0" smtClean="0">
                <a:solidFill>
                  <a:srgbClr val="0900FF"/>
                </a:solidFill>
                <a:latin typeface="Calibri" panose="020F0502020204030204" pitchFamily="34" charset="0"/>
              </a:rPr>
              <a:t>  </a:t>
            </a:r>
            <a:r>
              <a:rPr lang="en-US" altLang="en-US" sz="1100" dirty="0">
                <a:latin typeface="Cambria" panose="02040503050406030204" pitchFamily="18" charset="0"/>
              </a:rPr>
              <a:t>Draw a FSM accepting strings whose third-to-last digit </a:t>
            </a:r>
            <a:r>
              <a:rPr lang="en-US" altLang="en-US" sz="1100" dirty="0" smtClean="0">
                <a:latin typeface="Cambria" panose="02040503050406030204" pitchFamily="18" charset="0"/>
              </a:rPr>
              <a:t>(3d from </a:t>
            </a:r>
            <a:r>
              <a:rPr lang="en-US" altLang="en-US" sz="1100" dirty="0">
                <a:latin typeface="Cambria" panose="02040503050406030204" pitchFamily="18" charset="0"/>
              </a:rPr>
              <a:t>the </a:t>
            </a:r>
            <a:r>
              <a:rPr lang="en-US" altLang="en-US" sz="1100" b="1" u="sng" dirty="0">
                <a:latin typeface="Cambria" panose="02040503050406030204" pitchFamily="18" charset="0"/>
              </a:rPr>
              <a:t>right</a:t>
            </a:r>
            <a:r>
              <a:rPr lang="en-US" altLang="en-US" sz="1100" dirty="0">
                <a:latin typeface="Cambria" panose="02040503050406030204" pitchFamily="18" charset="0"/>
              </a:rPr>
              <a:t>) is a </a:t>
            </a:r>
            <a:r>
              <a:rPr lang="en-US" altLang="en-US" sz="1100" b="1" dirty="0">
                <a:latin typeface="Cambria" panose="02040503050406030204" pitchFamily="18" charset="0"/>
              </a:rPr>
              <a:t>1</a:t>
            </a:r>
            <a:r>
              <a:rPr lang="en-US" altLang="en-US" sz="1100" dirty="0" smtClean="0">
                <a:latin typeface="Cambria" panose="02040503050406030204" pitchFamily="18" charset="0"/>
              </a:rPr>
              <a:t>. </a:t>
            </a:r>
            <a:endParaRPr lang="en-US" altLang="en-US" sz="1100" dirty="0">
              <a:latin typeface="Cambria" panose="02040503050406030204" pitchFamily="18" charset="0"/>
            </a:endParaRPr>
          </a:p>
        </p:txBody>
      </p:sp>
      <p:sp>
        <p:nvSpPr>
          <p:cNvPr id="58" name="Text Box 17"/>
          <p:cNvSpPr txBox="1">
            <a:spLocks noChangeArrowheads="1"/>
          </p:cNvSpPr>
          <p:nvPr/>
        </p:nvSpPr>
        <p:spPr bwMode="auto">
          <a:xfrm>
            <a:off x="7625045" y="6501177"/>
            <a:ext cx="2008378" cy="190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lnSpc>
                <a:spcPct val="60000"/>
              </a:lnSpc>
            </a:pPr>
            <a:r>
              <a:rPr lang="en-US" altLang="en-US" sz="1000" b="1" dirty="0" err="1" smtClean="0">
                <a:latin typeface="Arial" pitchFamily="34" charset="0"/>
              </a:rPr>
              <a:t>Rej</a:t>
            </a:r>
            <a:r>
              <a:rPr lang="en-US" altLang="en-US" sz="1000" b="1" dirty="0" smtClean="0">
                <a:latin typeface="Arial" pitchFamily="34" charset="0"/>
              </a:rPr>
              <a:t>:    </a:t>
            </a:r>
            <a:r>
              <a:rPr lang="en-US" altLang="en-US" sz="1000" dirty="0" smtClean="0">
                <a:latin typeface="Arial" pitchFamily="34" charset="0"/>
              </a:rPr>
              <a:t>101</a:t>
            </a:r>
            <a:r>
              <a:rPr lang="en-US" altLang="en-US" sz="1000" b="1" u="sng" dirty="0" smtClean="0">
                <a:latin typeface="Arial" pitchFamily="34" charset="0"/>
              </a:rPr>
              <a:t>0</a:t>
            </a:r>
            <a:r>
              <a:rPr lang="en-US" altLang="en-US" sz="1000" dirty="0" smtClean="0">
                <a:latin typeface="Arial" pitchFamily="34" charset="0"/>
              </a:rPr>
              <a:t>01  and 11</a:t>
            </a:r>
            <a:endParaRPr lang="en-US" altLang="en-US" sz="1000" dirty="0">
              <a:latin typeface="Arial" pitchFamily="34" charset="0"/>
            </a:endParaRPr>
          </a:p>
        </p:txBody>
      </p:sp>
      <p:sp>
        <p:nvSpPr>
          <p:cNvPr id="59" name="Rectangle 13"/>
          <p:cNvSpPr>
            <a:spLocks noChangeArrowheads="1"/>
          </p:cNvSpPr>
          <p:nvPr/>
        </p:nvSpPr>
        <p:spPr bwMode="auto">
          <a:xfrm>
            <a:off x="4586415" y="3365157"/>
            <a:ext cx="41005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600" dirty="0">
                <a:latin typeface="Cambria" panose="02040503050406030204" pitchFamily="18" charset="0"/>
              </a:rPr>
              <a:t>Draw a FSM accepting </a:t>
            </a:r>
            <a:r>
              <a:rPr lang="en-US" altLang="en-US" sz="1600" dirty="0" smtClean="0">
                <a:latin typeface="Cambria" panose="02040503050406030204" pitchFamily="18" charset="0"/>
              </a:rPr>
              <a:t>strings </a:t>
            </a:r>
            <a:r>
              <a:rPr lang="en-US" altLang="en-US" sz="1600" dirty="0">
                <a:latin typeface="Cambria" panose="02040503050406030204" pitchFamily="18" charset="0"/>
              </a:rPr>
              <a:t>in which the third digit </a:t>
            </a:r>
            <a:r>
              <a:rPr lang="en-US" altLang="en-US" sz="1600" dirty="0" smtClean="0">
                <a:latin typeface="Cambria" panose="02040503050406030204" pitchFamily="18" charset="0"/>
              </a:rPr>
              <a:t>(3d from </a:t>
            </a:r>
            <a:r>
              <a:rPr lang="en-US" altLang="en-US" sz="1600" dirty="0">
                <a:latin typeface="Cambria" panose="02040503050406030204" pitchFamily="18" charset="0"/>
              </a:rPr>
              <a:t>the </a:t>
            </a:r>
            <a:r>
              <a:rPr lang="en-US" altLang="en-US" sz="1600" u="sng" dirty="0">
                <a:latin typeface="Cambria" panose="02040503050406030204" pitchFamily="18" charset="0"/>
              </a:rPr>
              <a:t>left</a:t>
            </a:r>
            <a:r>
              <a:rPr lang="en-US" altLang="en-US" sz="1600" dirty="0">
                <a:latin typeface="Cambria" panose="02040503050406030204" pitchFamily="18" charset="0"/>
              </a:rPr>
              <a:t>) is a </a:t>
            </a:r>
            <a:r>
              <a:rPr lang="en-US" altLang="en-US" sz="1600" b="1" dirty="0">
                <a:latin typeface="Cambria" panose="02040503050406030204" pitchFamily="18" charset="0"/>
              </a:rPr>
              <a:t>1</a:t>
            </a:r>
            <a:r>
              <a:rPr lang="en-US" altLang="en-US" sz="1600" dirty="0">
                <a:latin typeface="Cambria" panose="02040503050406030204" pitchFamily="18" charset="0"/>
              </a:rPr>
              <a:t>.</a:t>
            </a:r>
          </a:p>
        </p:txBody>
      </p:sp>
      <p:sp>
        <p:nvSpPr>
          <p:cNvPr id="60" name="Text Box 16"/>
          <p:cNvSpPr txBox="1">
            <a:spLocks noChangeArrowheads="1"/>
          </p:cNvSpPr>
          <p:nvPr/>
        </p:nvSpPr>
        <p:spPr bwMode="auto">
          <a:xfrm>
            <a:off x="4738314" y="4090730"/>
            <a:ext cx="4228572" cy="203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lnSpc>
                <a:spcPct val="60000"/>
              </a:lnSpc>
            </a:pPr>
            <a:r>
              <a:rPr lang="en-US" altLang="en-US" sz="1200" b="1" dirty="0">
                <a:latin typeface="Arial" pitchFamily="34" charset="0"/>
              </a:rPr>
              <a:t>Accepted:  </a:t>
            </a:r>
            <a:r>
              <a:rPr lang="en-US" altLang="en-US" sz="1200" dirty="0" smtClean="0">
                <a:latin typeface="Arial" pitchFamily="34" charset="0"/>
              </a:rPr>
              <a:t>10</a:t>
            </a:r>
            <a:r>
              <a:rPr lang="en-US" altLang="en-US" sz="1200" b="1" u="sng" dirty="0" smtClean="0">
                <a:latin typeface="Arial" pitchFamily="34" charset="0"/>
              </a:rPr>
              <a:t>1</a:t>
            </a:r>
            <a:r>
              <a:rPr lang="en-US" altLang="en-US" sz="1200" dirty="0" smtClean="0">
                <a:latin typeface="Arial" pitchFamily="34" charset="0"/>
              </a:rPr>
              <a:t>0001, 01</a:t>
            </a:r>
            <a:r>
              <a:rPr lang="en-US" altLang="en-US" sz="1200" b="1" u="sng" dirty="0" smtClean="0">
                <a:latin typeface="Arial" pitchFamily="34" charset="0"/>
              </a:rPr>
              <a:t>1</a:t>
            </a:r>
            <a:r>
              <a:rPr lang="en-US" altLang="en-US" sz="1200" dirty="0" smtClean="0">
                <a:latin typeface="Arial" pitchFamily="34" charset="0"/>
              </a:rPr>
              <a:t>     </a:t>
            </a:r>
            <a:r>
              <a:rPr lang="en-US" altLang="en-US" sz="1200" b="1" dirty="0">
                <a:latin typeface="Arial" pitchFamily="34" charset="0"/>
              </a:rPr>
              <a:t>Rejected:  </a:t>
            </a:r>
            <a:r>
              <a:rPr lang="en-US" altLang="en-US" sz="1200" dirty="0" smtClean="0">
                <a:latin typeface="Arial" pitchFamily="34" charset="0"/>
              </a:rPr>
              <a:t>11</a:t>
            </a:r>
            <a:r>
              <a:rPr lang="en-US" altLang="en-US" sz="1200" b="1" u="sng" dirty="0" smtClean="0">
                <a:latin typeface="Arial" pitchFamily="34" charset="0"/>
              </a:rPr>
              <a:t>0</a:t>
            </a:r>
            <a:r>
              <a:rPr lang="en-US" altLang="en-US" sz="1200" dirty="0" smtClean="0">
                <a:latin typeface="Arial" pitchFamily="34" charset="0"/>
              </a:rPr>
              <a:t>00100, 11, 0</a:t>
            </a:r>
            <a:endParaRPr lang="en-US" altLang="en-US" sz="1200" dirty="0">
              <a:latin typeface="Arial" pitchFamily="34" charset="0"/>
            </a:endParaRPr>
          </a:p>
        </p:txBody>
      </p:sp>
      <p:sp>
        <p:nvSpPr>
          <p:cNvPr id="61" name="Rectangle 10"/>
          <p:cNvSpPr>
            <a:spLocks noChangeArrowheads="1"/>
          </p:cNvSpPr>
          <p:nvPr/>
        </p:nvSpPr>
        <p:spPr bwMode="auto">
          <a:xfrm>
            <a:off x="215312" y="710625"/>
            <a:ext cx="40354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600" dirty="0">
                <a:latin typeface="Cambria" panose="02040503050406030204" pitchFamily="18" charset="0"/>
              </a:rPr>
              <a:t>Draw a FSM </a:t>
            </a:r>
            <a:r>
              <a:rPr lang="en-US" altLang="en-US" sz="1600" dirty="0" smtClean="0">
                <a:latin typeface="Cambria" panose="02040503050406030204" pitchFamily="18" charset="0"/>
              </a:rPr>
              <a:t>accepting strings with at least two </a:t>
            </a:r>
            <a:r>
              <a:rPr lang="en-US" altLang="en-US" sz="1600" b="1" dirty="0" smtClean="0">
                <a:latin typeface="Cambria" panose="02040503050406030204" pitchFamily="18" charset="0"/>
              </a:rPr>
              <a:t>1</a:t>
            </a:r>
            <a:r>
              <a:rPr lang="en-US" altLang="en-US" sz="1600" dirty="0" smtClean="0">
                <a:latin typeface="Cambria" panose="02040503050406030204" pitchFamily="18" charset="0"/>
              </a:rPr>
              <a:t>s (anywhere). Others are rejected.</a:t>
            </a:r>
            <a:endParaRPr lang="en-US" altLang="en-US" sz="1600" dirty="0">
              <a:latin typeface="Cambria" panose="02040503050406030204" pitchFamily="18" charset="0"/>
            </a:endParaRPr>
          </a:p>
        </p:txBody>
      </p:sp>
      <p:sp>
        <p:nvSpPr>
          <p:cNvPr id="62" name="Text Box 16"/>
          <p:cNvSpPr txBox="1">
            <a:spLocks noChangeArrowheads="1"/>
          </p:cNvSpPr>
          <p:nvPr/>
        </p:nvSpPr>
        <p:spPr bwMode="auto">
          <a:xfrm>
            <a:off x="368643" y="1341677"/>
            <a:ext cx="3732801" cy="5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ts val="0"/>
              </a:spcBef>
            </a:pPr>
            <a:r>
              <a:rPr lang="en-US" altLang="en-US" sz="1200" b="1" dirty="0" smtClean="0">
                <a:latin typeface="Arial" pitchFamily="34" charset="0"/>
              </a:rPr>
              <a:t>Accepted examples:  </a:t>
            </a:r>
            <a:r>
              <a:rPr lang="en-US" altLang="en-US" sz="1200" dirty="0" smtClean="0">
                <a:latin typeface="Arial" pitchFamily="34" charset="0"/>
              </a:rPr>
              <a:t>0101, 00010110, 111011, 11</a:t>
            </a:r>
          </a:p>
          <a:p>
            <a:pPr>
              <a:spcBef>
                <a:spcPts val="0"/>
              </a:spcBef>
            </a:pPr>
            <a:endParaRPr lang="en-US" altLang="en-US" sz="500" dirty="0" smtClean="0">
              <a:latin typeface="Arial" pitchFamily="34" charset="0"/>
            </a:endParaRPr>
          </a:p>
          <a:p>
            <a:pPr>
              <a:spcBef>
                <a:spcPts val="0"/>
              </a:spcBef>
            </a:pPr>
            <a:r>
              <a:rPr lang="en-US" altLang="en-US" sz="1200" b="1" dirty="0" smtClean="0">
                <a:latin typeface="Arial" pitchFamily="34" charset="0"/>
              </a:rPr>
              <a:t>Rejected examples:   </a:t>
            </a:r>
            <a:r>
              <a:rPr lang="en-US" altLang="en-US" sz="1200" dirty="0" smtClean="0">
                <a:latin typeface="Arial" pitchFamily="34" charset="0"/>
              </a:rPr>
              <a:t>0100, 1000, 000000, 1, 0 </a:t>
            </a:r>
            <a:endParaRPr lang="en-US" altLang="en-US" sz="1200" dirty="0">
              <a:latin typeface="Arial" pitchFamily="34" charset="0"/>
            </a:endParaRPr>
          </a:p>
        </p:txBody>
      </p:sp>
      <p:sp>
        <p:nvSpPr>
          <p:cNvPr id="63" name="Rectangle 14"/>
          <p:cNvSpPr>
            <a:spLocks noChangeArrowheads="1"/>
          </p:cNvSpPr>
          <p:nvPr/>
        </p:nvSpPr>
        <p:spPr bwMode="auto">
          <a:xfrm>
            <a:off x="420687" y="2158314"/>
            <a:ext cx="21806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900" b="1" dirty="0" smtClean="0">
                <a:solidFill>
                  <a:srgbClr val="008000"/>
                </a:solidFill>
                <a:latin typeface="Calibri" pitchFamily="34" charset="0"/>
              </a:rPr>
              <a:t>Hint - </a:t>
            </a:r>
            <a:r>
              <a:rPr lang="en-US" altLang="en-US" sz="900" dirty="0" smtClean="0">
                <a:solidFill>
                  <a:srgbClr val="008000"/>
                </a:solidFill>
                <a:latin typeface="Calibri" pitchFamily="34" charset="0"/>
              </a:rPr>
              <a:t>modify this starter FSM by adding labels, transitions, and one more state:</a:t>
            </a:r>
            <a:endParaRPr lang="en-US" altLang="en-US" sz="900" dirty="0">
              <a:solidFill>
                <a:srgbClr val="008000"/>
              </a:solidFill>
              <a:latin typeface="Calibri" pitchFamily="34" charset="0"/>
            </a:endParaRPr>
          </a:p>
        </p:txBody>
      </p:sp>
      <p:grpSp>
        <p:nvGrpSpPr>
          <p:cNvPr id="64" name="Group 9"/>
          <p:cNvGrpSpPr>
            <a:grpSpLocks/>
          </p:cNvGrpSpPr>
          <p:nvPr/>
        </p:nvGrpSpPr>
        <p:grpSpPr bwMode="auto">
          <a:xfrm>
            <a:off x="175961" y="2195495"/>
            <a:ext cx="233362" cy="265112"/>
            <a:chOff x="2928" y="1051"/>
            <a:chExt cx="840" cy="957"/>
          </a:xfrm>
        </p:grpSpPr>
        <p:sp>
          <p:nvSpPr>
            <p:cNvPr id="65" name="Freeform 10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9 w 1048"/>
                <a:gd name="T1" fmla="*/ 21 h 250"/>
                <a:gd name="T2" fmla="*/ 32 w 1048"/>
                <a:gd name="T3" fmla="*/ 83 h 250"/>
                <a:gd name="T4" fmla="*/ 33 w 1048"/>
                <a:gd name="T5" fmla="*/ 111 h 250"/>
                <a:gd name="T6" fmla="*/ 36 w 1048"/>
                <a:gd name="T7" fmla="*/ 125 h 250"/>
                <a:gd name="T8" fmla="*/ 37 w 1048"/>
                <a:gd name="T9" fmla="*/ 166 h 250"/>
                <a:gd name="T10" fmla="*/ 26 w 1048"/>
                <a:gd name="T11" fmla="*/ 235 h 250"/>
                <a:gd name="T12" fmla="*/ 3 w 1048"/>
                <a:gd name="T13" fmla="*/ 215 h 250"/>
                <a:gd name="T14" fmla="*/ 0 w 1048"/>
                <a:gd name="T15" fmla="*/ 194 h 250"/>
                <a:gd name="T16" fmla="*/ 2 w 1048"/>
                <a:gd name="T17" fmla="*/ 160 h 250"/>
                <a:gd name="T18" fmla="*/ 3 w 1048"/>
                <a:gd name="T19" fmla="*/ 125 h 250"/>
                <a:gd name="T20" fmla="*/ 7 w 1048"/>
                <a:gd name="T21" fmla="*/ 76 h 250"/>
                <a:gd name="T22" fmla="*/ 10 w 1048"/>
                <a:gd name="T23" fmla="*/ 55 h 250"/>
                <a:gd name="T24" fmla="*/ 12 w 1048"/>
                <a:gd name="T25" fmla="*/ 28 h 250"/>
                <a:gd name="T26" fmla="*/ 13 w 1048"/>
                <a:gd name="T27" fmla="*/ 14 h 250"/>
                <a:gd name="T28" fmla="*/ 17 w 1048"/>
                <a:gd name="T29" fmla="*/ 28 h 250"/>
                <a:gd name="T30" fmla="*/ 19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Oval 11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7" name="Oval 12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8" name="Oval 13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9" name="Oval 14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70" name="Oval 15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71" name="Oval 16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72" name="Oval 17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73" name="AutoShape 18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74" name="Freeform 19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20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21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22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Rectangle 6"/>
          <p:cNvSpPr/>
          <p:nvPr/>
        </p:nvSpPr>
        <p:spPr>
          <a:xfrm>
            <a:off x="979959" y="5491938"/>
            <a:ext cx="3064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600" b="1" dirty="0">
                <a:solidFill>
                  <a:srgbClr val="000000"/>
                </a:solidFill>
                <a:latin typeface="Cambria" panose="02040503050406030204" pitchFamily="18" charset="0"/>
              </a:rPr>
              <a:t>1</a:t>
            </a:r>
            <a:endParaRPr lang="en-US" dirty="0"/>
          </a:p>
        </p:txBody>
      </p:sp>
      <p:sp>
        <p:nvSpPr>
          <p:cNvPr id="80" name="Rectangle 79"/>
          <p:cNvSpPr/>
          <p:nvPr/>
        </p:nvSpPr>
        <p:spPr>
          <a:xfrm>
            <a:off x="2131906" y="5491938"/>
            <a:ext cx="3064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600" b="1" dirty="0">
                <a:solidFill>
                  <a:srgbClr val="000000"/>
                </a:solidFill>
                <a:latin typeface="Cambria" panose="02040503050406030204" pitchFamily="18" charset="0"/>
              </a:rPr>
              <a:t>1</a:t>
            </a:r>
            <a:endParaRPr lang="en-US" dirty="0"/>
          </a:p>
        </p:txBody>
      </p:sp>
      <p:sp>
        <p:nvSpPr>
          <p:cNvPr id="81" name="Rectangle 80"/>
          <p:cNvSpPr/>
          <p:nvPr/>
        </p:nvSpPr>
        <p:spPr>
          <a:xfrm>
            <a:off x="3240181" y="5491938"/>
            <a:ext cx="3064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0</a:t>
            </a:r>
            <a:endParaRPr lang="en-US" dirty="0"/>
          </a:p>
        </p:txBody>
      </p:sp>
      <p:sp>
        <p:nvSpPr>
          <p:cNvPr id="82" name="Text Box 5"/>
          <p:cNvSpPr txBox="1">
            <a:spLocks noChangeArrowheads="1"/>
          </p:cNvSpPr>
          <p:nvPr/>
        </p:nvSpPr>
        <p:spPr bwMode="auto">
          <a:xfrm>
            <a:off x="6349043" y="3048000"/>
            <a:ext cx="2680542" cy="246221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sz="10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What's the </a:t>
            </a:r>
            <a:r>
              <a:rPr lang="en-US" altLang="en-US" sz="1000" u="sng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minimum</a:t>
            </a:r>
            <a:r>
              <a:rPr lang="en-US" altLang="en-US" sz="10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 number of states needed?</a:t>
            </a:r>
            <a:endParaRPr lang="en-US" altLang="en-US" sz="100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88" name="Oval 87"/>
          <p:cNvSpPr/>
          <p:nvPr/>
        </p:nvSpPr>
        <p:spPr bwMode="auto">
          <a:xfrm>
            <a:off x="650031" y="2730845"/>
            <a:ext cx="576430" cy="54574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89" name="Freeform 27"/>
          <p:cNvSpPr>
            <a:spLocks/>
          </p:cNvSpPr>
          <p:nvPr/>
        </p:nvSpPr>
        <p:spPr bwMode="auto">
          <a:xfrm>
            <a:off x="469557" y="2842238"/>
            <a:ext cx="174625" cy="339725"/>
          </a:xfrm>
          <a:custGeom>
            <a:avLst/>
            <a:gdLst>
              <a:gd name="T0" fmla="*/ 0 w 110"/>
              <a:gd name="T1" fmla="*/ 0 h 214"/>
              <a:gd name="T2" fmla="*/ 0 w 110"/>
              <a:gd name="T3" fmla="*/ 2147483647 h 214"/>
              <a:gd name="T4" fmla="*/ 2147483647 w 110"/>
              <a:gd name="T5" fmla="*/ 2147483647 h 214"/>
              <a:gd name="T6" fmla="*/ 0 w 110"/>
              <a:gd name="T7" fmla="*/ 0 h 214"/>
              <a:gd name="T8" fmla="*/ 0 60000 65536"/>
              <a:gd name="T9" fmla="*/ 0 60000 65536"/>
              <a:gd name="T10" fmla="*/ 0 60000 65536"/>
              <a:gd name="T11" fmla="*/ 0 60000 65536"/>
              <a:gd name="T12" fmla="*/ 0 w 110"/>
              <a:gd name="T13" fmla="*/ 0 h 214"/>
              <a:gd name="T14" fmla="*/ 110 w 110"/>
              <a:gd name="T15" fmla="*/ 214 h 21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0" h="214">
                <a:moveTo>
                  <a:pt x="0" y="0"/>
                </a:moveTo>
                <a:cubicBezTo>
                  <a:pt x="0" y="71"/>
                  <a:pt x="0" y="142"/>
                  <a:pt x="0" y="214"/>
                </a:cubicBezTo>
                <a:lnTo>
                  <a:pt x="110" y="104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" name="Oval 89"/>
          <p:cNvSpPr/>
          <p:nvPr/>
        </p:nvSpPr>
        <p:spPr bwMode="auto">
          <a:xfrm>
            <a:off x="1825115" y="2730843"/>
            <a:ext cx="576430" cy="54574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cxnSp>
        <p:nvCxnSpPr>
          <p:cNvPr id="91" name="Straight Arrow Connector 90"/>
          <p:cNvCxnSpPr/>
          <p:nvPr/>
        </p:nvCxnSpPr>
        <p:spPr bwMode="auto">
          <a:xfrm>
            <a:off x="1260006" y="3003712"/>
            <a:ext cx="553077" cy="1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2" name="Rectangle 91"/>
          <p:cNvSpPr/>
          <p:nvPr/>
        </p:nvSpPr>
        <p:spPr>
          <a:xfrm>
            <a:off x="1333212" y="2964980"/>
            <a:ext cx="3064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600" b="1" dirty="0">
                <a:solidFill>
                  <a:srgbClr val="000000"/>
                </a:solidFill>
                <a:latin typeface="Cambria" panose="02040503050406030204" pitchFamily="18" charset="0"/>
              </a:rPr>
              <a:t>1</a:t>
            </a:r>
            <a:endParaRPr lang="en-US" dirty="0"/>
          </a:p>
        </p:txBody>
      </p:sp>
      <p:sp>
        <p:nvSpPr>
          <p:cNvPr id="2" name="Right Brace 1"/>
          <p:cNvSpPr/>
          <p:nvPr/>
        </p:nvSpPr>
        <p:spPr bwMode="auto">
          <a:xfrm rot="5400000">
            <a:off x="3199223" y="2522171"/>
            <a:ext cx="208183" cy="1669755"/>
          </a:xfrm>
          <a:prstGeom prst="rightBrace">
            <a:avLst>
              <a:gd name="adj1" fmla="val 56777"/>
              <a:gd name="adj2" fmla="val 50000"/>
            </a:avLst>
          </a:prstGeom>
          <a:noFill/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84" name="Text Box 5"/>
          <p:cNvSpPr txBox="1">
            <a:spLocks noChangeArrowheads="1"/>
          </p:cNvSpPr>
          <p:nvPr/>
        </p:nvSpPr>
        <p:spPr bwMode="auto">
          <a:xfrm>
            <a:off x="2605080" y="3338030"/>
            <a:ext cx="1281120" cy="246221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sz="10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more stuff    needed!</a:t>
            </a:r>
            <a:endParaRPr lang="en-US" altLang="en-US" sz="100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85" name="Rectangle 15"/>
          <p:cNvSpPr>
            <a:spLocks noChangeArrowheads="1"/>
          </p:cNvSpPr>
          <p:nvPr/>
        </p:nvSpPr>
        <p:spPr bwMode="auto">
          <a:xfrm>
            <a:off x="7962900" y="1478401"/>
            <a:ext cx="10493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sz="900" b="1" dirty="0">
                <a:solidFill>
                  <a:srgbClr val="008000"/>
                </a:solidFill>
                <a:latin typeface="Calibri" pitchFamily="34" charset="0"/>
              </a:rPr>
              <a:t>A</a:t>
            </a:r>
            <a:r>
              <a:rPr lang="en-US" altLang="en-US" sz="900" b="1" dirty="0" smtClean="0">
                <a:solidFill>
                  <a:srgbClr val="008000"/>
                </a:solidFill>
                <a:latin typeface="Calibri" pitchFamily="34" charset="0"/>
              </a:rPr>
              <a:t>nother hint</a:t>
            </a:r>
            <a:r>
              <a:rPr lang="en-US" altLang="en-US" sz="900" b="1" dirty="0">
                <a:solidFill>
                  <a:srgbClr val="008000"/>
                </a:solidFill>
                <a:latin typeface="Calibri" pitchFamily="34" charset="0"/>
              </a:rPr>
              <a:t>: </a:t>
            </a:r>
            <a:r>
              <a:rPr lang="en-US" altLang="en-US" sz="900" dirty="0" smtClean="0">
                <a:solidFill>
                  <a:srgbClr val="008000"/>
                </a:solidFill>
                <a:latin typeface="Calibri" pitchFamily="34" charset="0"/>
              </a:rPr>
              <a:t>make a triangle!</a:t>
            </a:r>
            <a:endParaRPr lang="en-US" altLang="en-US" sz="900" dirty="0">
              <a:solidFill>
                <a:srgbClr val="008000"/>
              </a:solidFill>
              <a:latin typeface="Calibri" pitchFamily="34" charset="0"/>
            </a:endParaRPr>
          </a:p>
        </p:txBody>
      </p:sp>
      <p:sp>
        <p:nvSpPr>
          <p:cNvPr id="86" name="Text Box 5"/>
          <p:cNvSpPr txBox="1">
            <a:spLocks noChangeArrowheads="1"/>
          </p:cNvSpPr>
          <p:nvPr/>
        </p:nvSpPr>
        <p:spPr bwMode="auto">
          <a:xfrm>
            <a:off x="6349043" y="5913622"/>
            <a:ext cx="2680542" cy="246221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sz="10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What's the </a:t>
            </a:r>
            <a:r>
              <a:rPr lang="en-US" altLang="en-US" sz="1000" u="sng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minimum</a:t>
            </a:r>
            <a:r>
              <a:rPr lang="en-US" altLang="en-US" sz="10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 number of states needed?</a:t>
            </a:r>
            <a:endParaRPr lang="en-US" altLang="en-US" sz="100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</a:endParaRPr>
          </a:p>
        </p:txBody>
      </p:sp>
      <p:cxnSp>
        <p:nvCxnSpPr>
          <p:cNvPr id="97" name="Straight Connector 12"/>
          <p:cNvCxnSpPr>
            <a:cxnSpLocks noChangeShapeType="1"/>
          </p:cNvCxnSpPr>
          <p:nvPr/>
        </p:nvCxnSpPr>
        <p:spPr bwMode="auto">
          <a:xfrm>
            <a:off x="4597168" y="3294221"/>
            <a:ext cx="43738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5" name="Group 14"/>
          <p:cNvGrpSpPr/>
          <p:nvPr/>
        </p:nvGrpSpPr>
        <p:grpSpPr>
          <a:xfrm>
            <a:off x="4320521" y="6265084"/>
            <a:ext cx="562597" cy="482784"/>
            <a:chOff x="4320521" y="6265084"/>
            <a:chExt cx="562597" cy="482784"/>
          </a:xfrm>
        </p:grpSpPr>
        <p:sp>
          <p:nvSpPr>
            <p:cNvPr id="111" name="Rectangle 110"/>
            <p:cNvSpPr/>
            <p:nvPr/>
          </p:nvSpPr>
          <p:spPr>
            <a:xfrm>
              <a:off x="4320521" y="6265084"/>
              <a:ext cx="562597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050" dirty="0" smtClean="0">
                  <a:solidFill>
                    <a:schemeClr val="bg1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10</a:t>
              </a:r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4442362" y="6486258"/>
              <a:ext cx="328936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50" dirty="0">
                  <a:solidFill>
                    <a:schemeClr val="bg1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10</a:t>
              </a:r>
              <a:endParaRPr lang="en-US" sz="14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cxnSp>
          <p:nvCxnSpPr>
            <p:cNvPr id="113" name="Straight Connector 112"/>
            <p:cNvCxnSpPr/>
            <p:nvPr/>
          </p:nvCxnSpPr>
          <p:spPr bwMode="auto">
            <a:xfrm>
              <a:off x="4530911" y="6499656"/>
              <a:ext cx="127587" cy="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14" name="Group 113"/>
          <p:cNvGrpSpPr/>
          <p:nvPr/>
        </p:nvGrpSpPr>
        <p:grpSpPr>
          <a:xfrm>
            <a:off x="8481569" y="3462760"/>
            <a:ext cx="562597" cy="482784"/>
            <a:chOff x="4320521" y="6265084"/>
            <a:chExt cx="562597" cy="482784"/>
          </a:xfrm>
        </p:grpSpPr>
        <p:sp>
          <p:nvSpPr>
            <p:cNvPr id="115" name="Rectangle 114"/>
            <p:cNvSpPr/>
            <p:nvPr/>
          </p:nvSpPr>
          <p:spPr>
            <a:xfrm>
              <a:off x="4320521" y="6265084"/>
              <a:ext cx="562597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050" dirty="0">
                  <a:solidFill>
                    <a:schemeClr val="bg1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  <a:endParaRPr lang="en-US" sz="1050" dirty="0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4442362" y="6486258"/>
              <a:ext cx="328936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50" dirty="0">
                  <a:solidFill>
                    <a:schemeClr val="bg1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10</a:t>
              </a:r>
              <a:endParaRPr lang="en-US" sz="14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cxnSp>
          <p:nvCxnSpPr>
            <p:cNvPr id="117" name="Straight Connector 116"/>
            <p:cNvCxnSpPr/>
            <p:nvPr/>
          </p:nvCxnSpPr>
          <p:spPr bwMode="auto">
            <a:xfrm>
              <a:off x="4530911" y="6499656"/>
              <a:ext cx="127587" cy="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18" name="Group 117"/>
          <p:cNvGrpSpPr/>
          <p:nvPr/>
        </p:nvGrpSpPr>
        <p:grpSpPr>
          <a:xfrm>
            <a:off x="8465011" y="154055"/>
            <a:ext cx="562597" cy="482784"/>
            <a:chOff x="4320521" y="6265084"/>
            <a:chExt cx="562597" cy="482784"/>
          </a:xfrm>
        </p:grpSpPr>
        <p:sp>
          <p:nvSpPr>
            <p:cNvPr id="119" name="Rectangle 118"/>
            <p:cNvSpPr/>
            <p:nvPr/>
          </p:nvSpPr>
          <p:spPr>
            <a:xfrm>
              <a:off x="4320521" y="6265084"/>
              <a:ext cx="562597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050" dirty="0">
                  <a:solidFill>
                    <a:schemeClr val="bg1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  <a:endParaRPr lang="en-US" sz="1050" dirty="0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4442362" y="6486258"/>
              <a:ext cx="328936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50" dirty="0">
                  <a:solidFill>
                    <a:schemeClr val="bg1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10</a:t>
              </a:r>
              <a:endParaRPr lang="en-US" sz="14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cxnSp>
          <p:nvCxnSpPr>
            <p:cNvPr id="121" name="Straight Connector 120"/>
            <p:cNvCxnSpPr/>
            <p:nvPr/>
          </p:nvCxnSpPr>
          <p:spPr bwMode="auto">
            <a:xfrm>
              <a:off x="4530911" y="6499656"/>
              <a:ext cx="127587" cy="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22" name="Group 121"/>
          <p:cNvGrpSpPr/>
          <p:nvPr/>
        </p:nvGrpSpPr>
        <p:grpSpPr>
          <a:xfrm>
            <a:off x="-56675" y="3804565"/>
            <a:ext cx="562597" cy="482784"/>
            <a:chOff x="4320521" y="6265084"/>
            <a:chExt cx="562597" cy="482784"/>
          </a:xfrm>
        </p:grpSpPr>
        <p:sp>
          <p:nvSpPr>
            <p:cNvPr id="123" name="Rectangle 122"/>
            <p:cNvSpPr/>
            <p:nvPr/>
          </p:nvSpPr>
          <p:spPr>
            <a:xfrm>
              <a:off x="4320521" y="6265084"/>
              <a:ext cx="562597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050" dirty="0" smtClean="0">
                  <a:solidFill>
                    <a:schemeClr val="bg1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4442362" y="6486258"/>
              <a:ext cx="328936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50" dirty="0">
                  <a:solidFill>
                    <a:schemeClr val="bg1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10</a:t>
              </a:r>
              <a:endParaRPr lang="en-US" sz="14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cxnSp>
          <p:nvCxnSpPr>
            <p:cNvPr id="125" name="Straight Connector 124"/>
            <p:cNvCxnSpPr/>
            <p:nvPr/>
          </p:nvCxnSpPr>
          <p:spPr bwMode="auto">
            <a:xfrm>
              <a:off x="4530911" y="6499656"/>
              <a:ext cx="127587" cy="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26" name="Group 125"/>
          <p:cNvGrpSpPr/>
          <p:nvPr/>
        </p:nvGrpSpPr>
        <p:grpSpPr>
          <a:xfrm>
            <a:off x="-88557" y="793401"/>
            <a:ext cx="562597" cy="482784"/>
            <a:chOff x="4320521" y="6265084"/>
            <a:chExt cx="562597" cy="482784"/>
          </a:xfrm>
        </p:grpSpPr>
        <p:sp>
          <p:nvSpPr>
            <p:cNvPr id="127" name="Rectangle 126"/>
            <p:cNvSpPr/>
            <p:nvPr/>
          </p:nvSpPr>
          <p:spPr>
            <a:xfrm>
              <a:off x="4320521" y="6265084"/>
              <a:ext cx="562597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050" dirty="0">
                  <a:solidFill>
                    <a:schemeClr val="bg1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endParaRPr lang="en-US" sz="1050" dirty="0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4442362" y="6486258"/>
              <a:ext cx="328936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50" dirty="0">
                  <a:solidFill>
                    <a:schemeClr val="bg1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10</a:t>
              </a:r>
              <a:endParaRPr lang="en-US" sz="14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cxnSp>
          <p:nvCxnSpPr>
            <p:cNvPr id="129" name="Straight Connector 128"/>
            <p:cNvCxnSpPr/>
            <p:nvPr/>
          </p:nvCxnSpPr>
          <p:spPr bwMode="auto">
            <a:xfrm>
              <a:off x="4530911" y="6499656"/>
              <a:ext cx="127587" cy="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130" name="Straight Connector 12"/>
          <p:cNvCxnSpPr>
            <a:cxnSpLocks noChangeShapeType="1"/>
          </p:cNvCxnSpPr>
          <p:nvPr/>
        </p:nvCxnSpPr>
        <p:spPr bwMode="auto">
          <a:xfrm>
            <a:off x="4587478" y="6172200"/>
            <a:ext cx="438352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41710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 bwMode="auto">
          <a:xfrm>
            <a:off x="4549422" y="1501422"/>
            <a:ext cx="4318000" cy="10668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5602" name="Text Box 1026"/>
          <p:cNvSpPr txBox="1">
            <a:spLocks noChangeArrowheads="1"/>
          </p:cNvSpPr>
          <p:nvPr/>
        </p:nvSpPr>
        <p:spPr bwMode="auto">
          <a:xfrm>
            <a:off x="474663" y="152400"/>
            <a:ext cx="8026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4400" dirty="0" smtClean="0">
                <a:latin typeface="Cambria" panose="02040503050406030204" pitchFamily="18" charset="0"/>
              </a:rPr>
              <a:t>Has at least two </a:t>
            </a:r>
            <a:r>
              <a:rPr lang="en-US" altLang="en-US" sz="4400" b="1" dirty="0" smtClean="0">
                <a:latin typeface="Cambria" panose="02040503050406030204" pitchFamily="18" charset="0"/>
              </a:rPr>
              <a:t>1</a:t>
            </a:r>
            <a:r>
              <a:rPr lang="en-US" altLang="en-US" sz="4400" dirty="0" smtClean="0">
                <a:latin typeface="Cambria" panose="02040503050406030204" pitchFamily="18" charset="0"/>
              </a:rPr>
              <a:t>s… ?</a:t>
            </a:r>
            <a:endParaRPr lang="en-US" altLang="en-US" sz="4400" dirty="0">
              <a:latin typeface="Cambria" panose="02040503050406030204" pitchFamily="18" charset="0"/>
            </a:endParaRP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243597" y="1524000"/>
            <a:ext cx="4099803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2100" dirty="0">
                <a:latin typeface="Cambria" panose="02040503050406030204" pitchFamily="18" charset="0"/>
              </a:rPr>
              <a:t>Draw a FSM </a:t>
            </a:r>
            <a:r>
              <a:rPr lang="en-US" altLang="en-US" sz="2100" dirty="0" smtClean="0">
                <a:latin typeface="Cambria" panose="02040503050406030204" pitchFamily="18" charset="0"/>
              </a:rPr>
              <a:t>accepting strings with at least two </a:t>
            </a:r>
            <a:r>
              <a:rPr lang="en-US" altLang="en-US" sz="2100" b="1" dirty="0" smtClean="0">
                <a:latin typeface="Cambria" panose="02040503050406030204" pitchFamily="18" charset="0"/>
              </a:rPr>
              <a:t>1</a:t>
            </a:r>
            <a:r>
              <a:rPr lang="en-US" altLang="en-US" sz="2100" dirty="0" smtClean="0">
                <a:latin typeface="Cambria" panose="02040503050406030204" pitchFamily="18" charset="0"/>
              </a:rPr>
              <a:t>s (anywhere). Others are rejected.</a:t>
            </a:r>
            <a:endParaRPr lang="en-US" altLang="en-US" sz="2100" dirty="0">
              <a:latin typeface="Cambria" panose="02040503050406030204" pitchFamily="18" charset="0"/>
            </a:endParaRPr>
          </a:p>
        </p:txBody>
      </p:sp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4724400" y="1664038"/>
            <a:ext cx="4114800" cy="781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lnSpc>
                <a:spcPct val="60000"/>
              </a:lnSpc>
            </a:pPr>
            <a:r>
              <a:rPr lang="en-US" altLang="en-US" sz="1600" b="1" dirty="0" smtClean="0">
                <a:latin typeface="Arial" pitchFamily="34" charset="0"/>
              </a:rPr>
              <a:t>Accepted:  </a:t>
            </a:r>
            <a:r>
              <a:rPr lang="en-US" altLang="en-US" sz="1600" dirty="0" smtClean="0">
                <a:latin typeface="Arial" pitchFamily="34" charset="0"/>
              </a:rPr>
              <a:t>0101, 00010110, 111011, 11</a:t>
            </a:r>
          </a:p>
          <a:p>
            <a:pPr>
              <a:lnSpc>
                <a:spcPct val="60000"/>
              </a:lnSpc>
            </a:pPr>
            <a:endParaRPr lang="en-US" altLang="en-US" sz="1600" dirty="0" smtClean="0">
              <a:latin typeface="Arial" pitchFamily="34" charset="0"/>
            </a:endParaRPr>
          </a:p>
          <a:p>
            <a:pPr>
              <a:lnSpc>
                <a:spcPct val="60000"/>
              </a:lnSpc>
            </a:pPr>
            <a:r>
              <a:rPr lang="en-US" altLang="en-US" sz="1600" b="1" dirty="0" smtClean="0">
                <a:latin typeface="Arial" pitchFamily="34" charset="0"/>
              </a:rPr>
              <a:t>Rejected:   </a:t>
            </a:r>
            <a:r>
              <a:rPr lang="en-US" altLang="en-US" sz="1600" dirty="0" smtClean="0">
                <a:latin typeface="Arial" pitchFamily="34" charset="0"/>
              </a:rPr>
              <a:t>0100, 1000, 000000, 1, 0 </a:t>
            </a:r>
            <a:endParaRPr lang="en-US" altLang="en-US" sz="1600" dirty="0">
              <a:latin typeface="Arial" pitchFamily="34" charset="0"/>
            </a:endParaRPr>
          </a:p>
        </p:txBody>
      </p:sp>
      <p:sp>
        <p:nvSpPr>
          <p:cNvPr id="17" name="AutoShape 13"/>
          <p:cNvSpPr>
            <a:spLocks noChangeArrowheads="1"/>
          </p:cNvSpPr>
          <p:nvPr/>
        </p:nvSpPr>
        <p:spPr bwMode="auto">
          <a:xfrm rot="5430567">
            <a:off x="1567258" y="4130675"/>
            <a:ext cx="447675" cy="377825"/>
          </a:xfrm>
          <a:prstGeom prst="triangle">
            <a:avLst>
              <a:gd name="adj" fmla="val 50000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2021283" y="42449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endParaRPr lang="en-US" altLang="en-US">
              <a:latin typeface="Arial" pitchFamily="34" charset="0"/>
            </a:endParaRPr>
          </a:p>
        </p:txBody>
      </p:sp>
      <p:sp>
        <p:nvSpPr>
          <p:cNvPr id="20" name="Line 18"/>
          <p:cNvSpPr>
            <a:spLocks noChangeShapeType="1"/>
          </p:cNvSpPr>
          <p:nvPr/>
        </p:nvSpPr>
        <p:spPr bwMode="auto">
          <a:xfrm>
            <a:off x="2969020" y="4300537"/>
            <a:ext cx="11985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3435745" y="3940175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800">
                <a:latin typeface="Comic Sans MS" pitchFamily="66" charset="0"/>
              </a:rPr>
              <a:t>1</a:t>
            </a:r>
          </a:p>
        </p:txBody>
      </p:sp>
      <p:sp>
        <p:nvSpPr>
          <p:cNvPr id="22" name="Oval 20"/>
          <p:cNvSpPr>
            <a:spLocks noChangeArrowheads="1"/>
          </p:cNvSpPr>
          <p:nvPr/>
        </p:nvSpPr>
        <p:spPr bwMode="auto">
          <a:xfrm>
            <a:off x="1991120" y="3898900"/>
            <a:ext cx="915988" cy="9017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5" name="Oval 25"/>
          <p:cNvSpPr>
            <a:spLocks noChangeArrowheads="1"/>
          </p:cNvSpPr>
          <p:nvPr/>
        </p:nvSpPr>
        <p:spPr bwMode="auto">
          <a:xfrm>
            <a:off x="4186633" y="3832225"/>
            <a:ext cx="927100" cy="912812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241883" y="6400800"/>
            <a:ext cx="4368055" cy="369332"/>
          </a:xfrm>
          <a:prstGeom prst="rect">
            <a:avLst/>
          </a:prstGeom>
          <a:solidFill>
            <a:srgbClr val="CCECFF"/>
          </a:solidFill>
        </p:spPr>
        <p:txBody>
          <a:bodyPr wrap="none">
            <a:spAutoFit/>
          </a:bodyPr>
          <a:lstStyle/>
          <a:p>
            <a:pPr algn="ctr"/>
            <a:r>
              <a:rPr lang="en-US" altLang="en-US" sz="1800" i="1" dirty="0" smtClean="0">
                <a:latin typeface="Cambria" panose="02040503050406030204" pitchFamily="18" charset="0"/>
              </a:rPr>
              <a:t>What do we need to complete this machine?</a:t>
            </a:r>
            <a:endParaRPr lang="en-US" sz="1800" i="1" dirty="0"/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2228377" y="4190584"/>
            <a:ext cx="41069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600" dirty="0">
                <a:latin typeface="Cambria" panose="02040503050406030204" pitchFamily="18" charset="0"/>
              </a:rPr>
              <a:t>q</a:t>
            </a:r>
            <a:r>
              <a:rPr lang="en-US" altLang="en-US" sz="1600" dirty="0" smtClean="0">
                <a:latin typeface="Cambria" panose="02040503050406030204" pitchFamily="18" charset="0"/>
              </a:rPr>
              <a:t>0</a:t>
            </a:r>
            <a:endParaRPr lang="en-US" altLang="en-US" sz="1600" dirty="0">
              <a:latin typeface="Cambria" panose="02040503050406030204" pitchFamily="18" charset="0"/>
            </a:endParaRP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4451530" y="4133340"/>
            <a:ext cx="41069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600" dirty="0">
                <a:latin typeface="Cambria" panose="02040503050406030204" pitchFamily="18" charset="0"/>
              </a:rPr>
              <a:t>q</a:t>
            </a:r>
            <a:r>
              <a:rPr lang="en-US" altLang="en-US" sz="1600" dirty="0" smtClean="0">
                <a:latin typeface="Cambria" panose="02040503050406030204" pitchFamily="18" charset="0"/>
              </a:rPr>
              <a:t>1</a:t>
            </a:r>
            <a:endParaRPr lang="en-US" altLang="en-US" sz="1600" dirty="0">
              <a:latin typeface="Cambria" panose="02040503050406030204" pitchFamily="18" charset="0"/>
            </a:endParaRPr>
          </a:p>
        </p:txBody>
      </p:sp>
      <p:sp>
        <p:nvSpPr>
          <p:cNvPr id="18" name="Rectangle 27"/>
          <p:cNvSpPr>
            <a:spLocks noChangeArrowheads="1"/>
          </p:cNvSpPr>
          <p:nvPr/>
        </p:nvSpPr>
        <p:spPr bwMode="auto">
          <a:xfrm>
            <a:off x="1558185" y="4843473"/>
            <a:ext cx="1187890" cy="323165"/>
          </a:xfrm>
          <a:prstGeom prst="rect">
            <a:avLst/>
          </a:prstGeom>
          <a:solidFill>
            <a:srgbClr val="FFCC99"/>
          </a:solidFill>
          <a:ln>
            <a:solidFill>
              <a:schemeClr val="bg1"/>
            </a:solidFill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500" b="1" dirty="0" smtClean="0">
                <a:solidFill>
                  <a:srgbClr val="0000FF"/>
                </a:solidFill>
                <a:latin typeface="Calibri" pitchFamily="34" charset="0"/>
              </a:rPr>
              <a:t>has ZERO 1's</a:t>
            </a:r>
            <a:endParaRPr lang="en-US" altLang="en-US" sz="1500" dirty="0">
              <a:solidFill>
                <a:srgbClr val="0000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 bwMode="auto">
          <a:xfrm>
            <a:off x="4724400" y="1143000"/>
            <a:ext cx="4318000" cy="10668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5602" name="Text Box 1026"/>
          <p:cNvSpPr txBox="1">
            <a:spLocks noChangeArrowheads="1"/>
          </p:cNvSpPr>
          <p:nvPr/>
        </p:nvSpPr>
        <p:spPr bwMode="auto">
          <a:xfrm>
            <a:off x="474663" y="152400"/>
            <a:ext cx="8026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4400" dirty="0">
                <a:latin typeface="Cambria" panose="02040503050406030204" pitchFamily="18" charset="0"/>
              </a:rPr>
              <a:t>Number of </a:t>
            </a:r>
            <a:r>
              <a:rPr lang="en-US" altLang="en-US" sz="4400" b="1" dirty="0">
                <a:latin typeface="Cambria" panose="02040503050406030204" pitchFamily="18" charset="0"/>
              </a:rPr>
              <a:t>0</a:t>
            </a:r>
            <a:r>
              <a:rPr lang="en-US" altLang="en-US" sz="4400" dirty="0">
                <a:latin typeface="Cambria" panose="02040503050406030204" pitchFamily="18" charset="0"/>
              </a:rPr>
              <a:t>s is div. by 3</a:t>
            </a:r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296863" y="1244600"/>
            <a:ext cx="4191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600" dirty="0">
                <a:latin typeface="Cambria" panose="02040503050406030204" pitchFamily="18" charset="0"/>
              </a:rPr>
              <a:t>Draw a FSM accepting </a:t>
            </a:r>
            <a:r>
              <a:rPr lang="en-US" altLang="en-US" sz="1600" dirty="0" smtClean="0">
                <a:latin typeface="Cambria" panose="02040503050406030204" pitchFamily="18" charset="0"/>
              </a:rPr>
              <a:t>strings </a:t>
            </a:r>
            <a:r>
              <a:rPr lang="en-US" altLang="en-US" sz="1600" dirty="0">
                <a:latin typeface="Cambria" panose="02040503050406030204" pitchFamily="18" charset="0"/>
              </a:rPr>
              <a:t>in which the number of zeros (</a:t>
            </a:r>
            <a:r>
              <a:rPr lang="en-US" altLang="en-US" sz="1600" b="1" dirty="0">
                <a:latin typeface="Cambria" panose="02040503050406030204" pitchFamily="18" charset="0"/>
              </a:rPr>
              <a:t>0</a:t>
            </a:r>
            <a:r>
              <a:rPr lang="en-US" altLang="en-US" sz="1600" dirty="0">
                <a:latin typeface="Cambria" panose="02040503050406030204" pitchFamily="18" charset="0"/>
              </a:rPr>
              <a:t>s) is a multiple of </a:t>
            </a:r>
            <a:r>
              <a:rPr lang="en-US" altLang="en-US" sz="1600" dirty="0" smtClean="0">
                <a:latin typeface="Cambria" panose="02040503050406030204" pitchFamily="18" charset="0"/>
              </a:rPr>
              <a:t>3, so there are 0</a:t>
            </a:r>
            <a:r>
              <a:rPr lang="en-US" altLang="en-US" sz="1600" dirty="0">
                <a:latin typeface="Cambria" panose="02040503050406030204" pitchFamily="18" charset="0"/>
              </a:rPr>
              <a:t>, 3, 6, … </a:t>
            </a:r>
            <a:r>
              <a:rPr lang="en-US" altLang="en-US" sz="1600" dirty="0" smtClean="0">
                <a:latin typeface="Cambria" panose="02040503050406030204" pitchFamily="18" charset="0"/>
              </a:rPr>
              <a:t>zeros. </a:t>
            </a:r>
            <a:r>
              <a:rPr lang="en-US" altLang="en-US" sz="1600" b="1" dirty="0">
                <a:latin typeface="Cambria" panose="02040503050406030204" pitchFamily="18" charset="0"/>
              </a:rPr>
              <a:t>1</a:t>
            </a:r>
            <a:r>
              <a:rPr lang="en-US" altLang="en-US" sz="1600" dirty="0">
                <a:latin typeface="Cambria" panose="02040503050406030204" pitchFamily="18" charset="0"/>
              </a:rPr>
              <a:t>s don't matter.</a:t>
            </a:r>
          </a:p>
        </p:txBody>
      </p:sp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5012267" y="1309955"/>
            <a:ext cx="3886200" cy="781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lnSpc>
                <a:spcPct val="60000"/>
              </a:lnSpc>
            </a:pPr>
            <a:r>
              <a:rPr lang="en-US" altLang="en-US" sz="1600" b="1" dirty="0">
                <a:latin typeface="Arial" pitchFamily="34" charset="0"/>
              </a:rPr>
              <a:t>Accepted:  </a:t>
            </a:r>
            <a:r>
              <a:rPr lang="en-US" altLang="en-US" sz="1600" dirty="0">
                <a:latin typeface="Arial" pitchFamily="34" charset="0"/>
              </a:rPr>
              <a:t>110101110,  11,   </a:t>
            </a:r>
            <a:r>
              <a:rPr lang="en-US" altLang="en-US" sz="1600" dirty="0" smtClean="0">
                <a:latin typeface="Arial" pitchFamily="34" charset="0"/>
              </a:rPr>
              <a:t>0000010</a:t>
            </a:r>
          </a:p>
          <a:p>
            <a:pPr>
              <a:lnSpc>
                <a:spcPct val="60000"/>
              </a:lnSpc>
            </a:pPr>
            <a:endParaRPr lang="en-US" altLang="en-US" sz="1600" b="1" dirty="0">
              <a:latin typeface="Arial" pitchFamily="34" charset="0"/>
            </a:endParaRPr>
          </a:p>
          <a:p>
            <a:pPr>
              <a:lnSpc>
                <a:spcPct val="60000"/>
              </a:lnSpc>
            </a:pPr>
            <a:r>
              <a:rPr lang="en-US" altLang="en-US" sz="1600" b="1" dirty="0">
                <a:latin typeface="Arial" pitchFamily="34" charset="0"/>
              </a:rPr>
              <a:t>Rejected:  </a:t>
            </a:r>
            <a:r>
              <a:rPr lang="en-US" altLang="en-US" sz="1600" dirty="0">
                <a:latin typeface="Arial" pitchFamily="34" charset="0"/>
              </a:rPr>
              <a:t>101,  0000,  111011101111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6523400" y="6400800"/>
            <a:ext cx="2392000" cy="307777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400" i="1" dirty="0">
                <a:solidFill>
                  <a:srgbClr val="0900FF"/>
                </a:solidFill>
                <a:latin typeface="Arial" pitchFamily="34" charset="0"/>
              </a:rPr>
              <a:t>M</a:t>
            </a:r>
            <a:r>
              <a:rPr lang="en-US" altLang="en-US" sz="1400" i="1" dirty="0" smtClean="0">
                <a:solidFill>
                  <a:srgbClr val="0900FF"/>
                </a:solidFill>
                <a:latin typeface="Arial" pitchFamily="34" charset="0"/>
              </a:rPr>
              <a:t>inimum </a:t>
            </a:r>
            <a:r>
              <a:rPr lang="en-US" altLang="en-US" sz="1400" dirty="0" smtClean="0">
                <a:latin typeface="Arial" pitchFamily="34" charset="0"/>
              </a:rPr>
              <a:t>number </a:t>
            </a:r>
            <a:r>
              <a:rPr lang="en-US" altLang="en-US" sz="1400" dirty="0">
                <a:latin typeface="Arial" pitchFamily="34" charset="0"/>
              </a:rPr>
              <a:t>of states?</a:t>
            </a:r>
          </a:p>
        </p:txBody>
      </p:sp>
      <p:sp>
        <p:nvSpPr>
          <p:cNvPr id="10" name="AutoShape 13"/>
          <p:cNvSpPr>
            <a:spLocks noChangeArrowheads="1"/>
          </p:cNvSpPr>
          <p:nvPr/>
        </p:nvSpPr>
        <p:spPr bwMode="auto">
          <a:xfrm rot="5430567">
            <a:off x="1567258" y="4130675"/>
            <a:ext cx="447675" cy="377825"/>
          </a:xfrm>
          <a:prstGeom prst="triangle">
            <a:avLst>
              <a:gd name="adj" fmla="val 50000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2021283" y="42449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endParaRPr lang="en-US" altLang="en-US">
              <a:latin typeface="Arial" pitchFamily="34" charset="0"/>
            </a:endParaRPr>
          </a:p>
        </p:txBody>
      </p:sp>
      <p:sp>
        <p:nvSpPr>
          <p:cNvPr id="12" name="Line 18"/>
          <p:cNvSpPr>
            <a:spLocks noChangeShapeType="1"/>
          </p:cNvSpPr>
          <p:nvPr/>
        </p:nvSpPr>
        <p:spPr bwMode="auto">
          <a:xfrm flipV="1">
            <a:off x="2995914" y="3791324"/>
            <a:ext cx="1198563" cy="401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Text Box 19"/>
          <p:cNvSpPr txBox="1">
            <a:spLocks noChangeArrowheads="1"/>
          </p:cNvSpPr>
          <p:nvPr/>
        </p:nvSpPr>
        <p:spPr bwMode="auto">
          <a:xfrm>
            <a:off x="3404369" y="3573463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800" dirty="0" smtClean="0">
                <a:latin typeface="Comic Sans MS" pitchFamily="66" charset="0"/>
              </a:rPr>
              <a:t>0</a:t>
            </a:r>
            <a:endParaRPr lang="en-US" altLang="en-US" sz="1800" dirty="0">
              <a:latin typeface="Comic Sans MS" pitchFamily="66" charset="0"/>
            </a:endParaRPr>
          </a:p>
        </p:txBody>
      </p:sp>
      <p:sp>
        <p:nvSpPr>
          <p:cNvPr id="14" name="Oval 20"/>
          <p:cNvSpPr>
            <a:spLocks noChangeArrowheads="1"/>
          </p:cNvSpPr>
          <p:nvPr/>
        </p:nvSpPr>
        <p:spPr bwMode="auto">
          <a:xfrm>
            <a:off x="1991120" y="3898900"/>
            <a:ext cx="915988" cy="9017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5" name="Oval 25"/>
          <p:cNvSpPr>
            <a:spLocks noChangeArrowheads="1"/>
          </p:cNvSpPr>
          <p:nvPr/>
        </p:nvSpPr>
        <p:spPr bwMode="auto">
          <a:xfrm>
            <a:off x="4260850" y="3210719"/>
            <a:ext cx="927100" cy="912812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6" name="Oval 25"/>
          <p:cNvSpPr>
            <a:spLocks noChangeArrowheads="1"/>
          </p:cNvSpPr>
          <p:nvPr/>
        </p:nvSpPr>
        <p:spPr bwMode="auto">
          <a:xfrm>
            <a:off x="6059850" y="4017169"/>
            <a:ext cx="927100" cy="912812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7" name="Oval 25"/>
          <p:cNvSpPr>
            <a:spLocks noChangeArrowheads="1"/>
          </p:cNvSpPr>
          <p:nvPr/>
        </p:nvSpPr>
        <p:spPr bwMode="auto">
          <a:xfrm>
            <a:off x="4194477" y="5257800"/>
            <a:ext cx="927100" cy="912812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>
            <a:off x="5259865" y="3840307"/>
            <a:ext cx="799985" cy="40466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 flipH="1">
            <a:off x="5121577" y="4800598"/>
            <a:ext cx="938273" cy="60960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Line 18"/>
          <p:cNvSpPr>
            <a:spLocks noChangeShapeType="1"/>
          </p:cNvSpPr>
          <p:nvPr/>
        </p:nvSpPr>
        <p:spPr bwMode="auto">
          <a:xfrm flipH="1" flipV="1">
            <a:off x="4684922" y="4231529"/>
            <a:ext cx="890" cy="93662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2228242" y="4161340"/>
            <a:ext cx="41069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600" dirty="0" smtClean="0">
                <a:latin typeface="Cambria" panose="02040503050406030204" pitchFamily="18" charset="0"/>
              </a:rPr>
              <a:t>q0</a:t>
            </a:r>
            <a:endParaRPr lang="en-US" altLang="en-US" sz="1600" dirty="0">
              <a:latin typeface="Cambria" panose="02040503050406030204" pitchFamily="18" charset="0"/>
            </a:endParaRPr>
          </a:p>
        </p:txBody>
      </p: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4519055" y="3509132"/>
            <a:ext cx="41069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600" dirty="0" smtClean="0">
                <a:latin typeface="Cambria" panose="02040503050406030204" pitchFamily="18" charset="0"/>
              </a:rPr>
              <a:t>q1</a:t>
            </a:r>
            <a:endParaRPr lang="en-US" altLang="en-US" sz="1600" dirty="0">
              <a:latin typeface="Cambria" panose="02040503050406030204" pitchFamily="18" charset="0"/>
            </a:endParaRPr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auto">
          <a:xfrm>
            <a:off x="6318055" y="4304298"/>
            <a:ext cx="41069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600" dirty="0" smtClean="0">
                <a:latin typeface="Cambria" panose="02040503050406030204" pitchFamily="18" charset="0"/>
              </a:rPr>
              <a:t>q2</a:t>
            </a:r>
            <a:endParaRPr lang="en-US" altLang="en-US" sz="1600" dirty="0">
              <a:latin typeface="Cambria" panose="02040503050406030204" pitchFamily="18" charset="0"/>
            </a:endParaRPr>
          </a:p>
        </p:txBody>
      </p:sp>
      <p:sp>
        <p:nvSpPr>
          <p:cNvPr id="24" name="Text Box 20"/>
          <p:cNvSpPr txBox="1">
            <a:spLocks noChangeArrowheads="1"/>
          </p:cNvSpPr>
          <p:nvPr/>
        </p:nvSpPr>
        <p:spPr bwMode="auto">
          <a:xfrm>
            <a:off x="4452682" y="5544929"/>
            <a:ext cx="41069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600" dirty="0" smtClean="0">
                <a:latin typeface="Cambria" panose="02040503050406030204" pitchFamily="18" charset="0"/>
              </a:rPr>
              <a:t>q3</a:t>
            </a:r>
            <a:endParaRPr lang="en-US" altLang="en-US" sz="1600" dirty="0">
              <a:latin typeface="Cambria" panose="02040503050406030204" pitchFamily="18" charset="0"/>
            </a:endParaRPr>
          </a:p>
        </p:txBody>
      </p:sp>
      <p:sp>
        <p:nvSpPr>
          <p:cNvPr id="25" name="Oval 20"/>
          <p:cNvSpPr>
            <a:spLocks noChangeArrowheads="1"/>
          </p:cNvSpPr>
          <p:nvPr/>
        </p:nvSpPr>
        <p:spPr bwMode="auto">
          <a:xfrm>
            <a:off x="2056275" y="3951044"/>
            <a:ext cx="794501" cy="80812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6" name="Text Box 19"/>
          <p:cNvSpPr txBox="1">
            <a:spLocks noChangeArrowheads="1"/>
          </p:cNvSpPr>
          <p:nvPr/>
        </p:nvSpPr>
        <p:spPr bwMode="auto">
          <a:xfrm>
            <a:off x="5590713" y="3678409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800" dirty="0" smtClean="0">
                <a:latin typeface="Comic Sans MS" pitchFamily="66" charset="0"/>
              </a:rPr>
              <a:t>0</a:t>
            </a:r>
            <a:endParaRPr lang="en-US" altLang="en-US" sz="1800" dirty="0">
              <a:latin typeface="Comic Sans MS" pitchFamily="66" charset="0"/>
            </a:endParaRPr>
          </a:p>
        </p:txBody>
      </p:sp>
      <p:sp>
        <p:nvSpPr>
          <p:cNvPr id="27" name="Text Box 19"/>
          <p:cNvSpPr txBox="1">
            <a:spLocks noChangeArrowheads="1"/>
          </p:cNvSpPr>
          <p:nvPr/>
        </p:nvSpPr>
        <p:spPr bwMode="auto">
          <a:xfrm>
            <a:off x="5559045" y="5110722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800" dirty="0" smtClean="0">
                <a:latin typeface="Comic Sans MS" pitchFamily="66" charset="0"/>
              </a:rPr>
              <a:t>0</a:t>
            </a:r>
            <a:endParaRPr lang="en-US" altLang="en-US" sz="1800" dirty="0">
              <a:latin typeface="Comic Sans MS" pitchFamily="66" charset="0"/>
            </a:endParaRPr>
          </a:p>
        </p:txBody>
      </p:sp>
      <p:sp>
        <p:nvSpPr>
          <p:cNvPr id="28" name="Text Box 19"/>
          <p:cNvSpPr txBox="1">
            <a:spLocks noChangeArrowheads="1"/>
          </p:cNvSpPr>
          <p:nvPr/>
        </p:nvSpPr>
        <p:spPr bwMode="auto">
          <a:xfrm>
            <a:off x="4386012" y="4563456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800" dirty="0" smtClean="0">
                <a:latin typeface="Comic Sans MS" pitchFamily="66" charset="0"/>
              </a:rPr>
              <a:t>0</a:t>
            </a:r>
            <a:endParaRPr lang="en-US" altLang="en-US" sz="1800" dirty="0">
              <a:latin typeface="Comic Sans MS" pitchFamily="66" charset="0"/>
            </a:endParaRPr>
          </a:p>
        </p:txBody>
      </p:sp>
      <p:sp>
        <p:nvSpPr>
          <p:cNvPr id="29" name="Text Box 19"/>
          <p:cNvSpPr txBox="1">
            <a:spLocks noChangeArrowheads="1"/>
          </p:cNvSpPr>
          <p:nvPr/>
        </p:nvSpPr>
        <p:spPr bwMode="auto">
          <a:xfrm>
            <a:off x="2259106" y="315917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800" dirty="0">
                <a:latin typeface="Comic Sans MS" pitchFamily="66" charset="0"/>
              </a:rPr>
              <a:t>1</a:t>
            </a:r>
          </a:p>
        </p:txBody>
      </p:sp>
      <p:sp>
        <p:nvSpPr>
          <p:cNvPr id="35" name="Freeform 15"/>
          <p:cNvSpPr>
            <a:spLocks/>
          </p:cNvSpPr>
          <p:nvPr/>
        </p:nvSpPr>
        <p:spPr bwMode="auto">
          <a:xfrm>
            <a:off x="2271713" y="3498996"/>
            <a:ext cx="241300" cy="415925"/>
          </a:xfrm>
          <a:custGeom>
            <a:avLst/>
            <a:gdLst>
              <a:gd name="T0" fmla="*/ 2147483647 w 127"/>
              <a:gd name="T1" fmla="*/ 2147483647 h 238"/>
              <a:gd name="T2" fmla="*/ 2147483647 w 127"/>
              <a:gd name="T3" fmla="*/ 2147483647 h 238"/>
              <a:gd name="T4" fmla="*/ 2147483647 w 127"/>
              <a:gd name="T5" fmla="*/ 2147483647 h 238"/>
              <a:gd name="T6" fmla="*/ 2147483647 w 127"/>
              <a:gd name="T7" fmla="*/ 0 h 238"/>
              <a:gd name="T8" fmla="*/ 2147483647 w 127"/>
              <a:gd name="T9" fmla="*/ 2147483647 h 238"/>
              <a:gd name="T10" fmla="*/ 2147483647 w 127"/>
              <a:gd name="T11" fmla="*/ 2147483647 h 238"/>
              <a:gd name="T12" fmla="*/ 2147483647 w 127"/>
              <a:gd name="T13" fmla="*/ 2147483647 h 2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7"/>
              <a:gd name="T22" fmla="*/ 0 h 238"/>
              <a:gd name="T23" fmla="*/ 127 w 127"/>
              <a:gd name="T24" fmla="*/ 238 h 2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7" h="238">
                <a:moveTo>
                  <a:pt x="64" y="238"/>
                </a:moveTo>
                <a:cubicBezTo>
                  <a:pt x="40" y="216"/>
                  <a:pt x="17" y="194"/>
                  <a:pt x="9" y="165"/>
                </a:cubicBezTo>
                <a:cubicBezTo>
                  <a:pt x="0" y="135"/>
                  <a:pt x="3" y="88"/>
                  <a:pt x="15" y="61"/>
                </a:cubicBezTo>
                <a:cubicBezTo>
                  <a:pt x="26" y="33"/>
                  <a:pt x="58" y="0"/>
                  <a:pt x="76" y="0"/>
                </a:cubicBezTo>
                <a:cubicBezTo>
                  <a:pt x="93" y="0"/>
                  <a:pt x="110" y="38"/>
                  <a:pt x="119" y="61"/>
                </a:cubicBezTo>
                <a:cubicBezTo>
                  <a:pt x="127" y="83"/>
                  <a:pt x="127" y="107"/>
                  <a:pt x="125" y="134"/>
                </a:cubicBezTo>
                <a:cubicBezTo>
                  <a:pt x="122" y="160"/>
                  <a:pt x="111" y="190"/>
                  <a:pt x="101" y="22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Text Box 19"/>
          <p:cNvSpPr txBox="1">
            <a:spLocks noChangeArrowheads="1"/>
          </p:cNvSpPr>
          <p:nvPr/>
        </p:nvSpPr>
        <p:spPr bwMode="auto">
          <a:xfrm>
            <a:off x="4969041" y="2542245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800" dirty="0">
                <a:latin typeface="Comic Sans MS" pitchFamily="66" charset="0"/>
              </a:rPr>
              <a:t>1</a:t>
            </a:r>
          </a:p>
        </p:txBody>
      </p:sp>
      <p:sp>
        <p:nvSpPr>
          <p:cNvPr id="37" name="Freeform 15"/>
          <p:cNvSpPr>
            <a:spLocks/>
          </p:cNvSpPr>
          <p:nvPr/>
        </p:nvSpPr>
        <p:spPr bwMode="auto">
          <a:xfrm rot="1790399">
            <a:off x="4843719" y="2849981"/>
            <a:ext cx="241300" cy="415925"/>
          </a:xfrm>
          <a:custGeom>
            <a:avLst/>
            <a:gdLst>
              <a:gd name="T0" fmla="*/ 2147483647 w 127"/>
              <a:gd name="T1" fmla="*/ 2147483647 h 238"/>
              <a:gd name="T2" fmla="*/ 2147483647 w 127"/>
              <a:gd name="T3" fmla="*/ 2147483647 h 238"/>
              <a:gd name="T4" fmla="*/ 2147483647 w 127"/>
              <a:gd name="T5" fmla="*/ 2147483647 h 238"/>
              <a:gd name="T6" fmla="*/ 2147483647 w 127"/>
              <a:gd name="T7" fmla="*/ 0 h 238"/>
              <a:gd name="T8" fmla="*/ 2147483647 w 127"/>
              <a:gd name="T9" fmla="*/ 2147483647 h 238"/>
              <a:gd name="T10" fmla="*/ 2147483647 w 127"/>
              <a:gd name="T11" fmla="*/ 2147483647 h 238"/>
              <a:gd name="T12" fmla="*/ 2147483647 w 127"/>
              <a:gd name="T13" fmla="*/ 2147483647 h 2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7"/>
              <a:gd name="T22" fmla="*/ 0 h 238"/>
              <a:gd name="T23" fmla="*/ 127 w 127"/>
              <a:gd name="T24" fmla="*/ 238 h 2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7" h="238">
                <a:moveTo>
                  <a:pt x="64" y="238"/>
                </a:moveTo>
                <a:cubicBezTo>
                  <a:pt x="40" y="216"/>
                  <a:pt x="17" y="194"/>
                  <a:pt x="9" y="165"/>
                </a:cubicBezTo>
                <a:cubicBezTo>
                  <a:pt x="0" y="135"/>
                  <a:pt x="3" y="88"/>
                  <a:pt x="15" y="61"/>
                </a:cubicBezTo>
                <a:cubicBezTo>
                  <a:pt x="26" y="33"/>
                  <a:pt x="58" y="0"/>
                  <a:pt x="76" y="0"/>
                </a:cubicBezTo>
                <a:cubicBezTo>
                  <a:pt x="93" y="0"/>
                  <a:pt x="110" y="38"/>
                  <a:pt x="119" y="61"/>
                </a:cubicBezTo>
                <a:cubicBezTo>
                  <a:pt x="127" y="83"/>
                  <a:pt x="127" y="107"/>
                  <a:pt x="125" y="134"/>
                </a:cubicBezTo>
                <a:cubicBezTo>
                  <a:pt x="122" y="160"/>
                  <a:pt x="111" y="190"/>
                  <a:pt x="101" y="22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Text Box 19"/>
          <p:cNvSpPr txBox="1">
            <a:spLocks noChangeArrowheads="1"/>
          </p:cNvSpPr>
          <p:nvPr/>
        </p:nvSpPr>
        <p:spPr bwMode="auto">
          <a:xfrm>
            <a:off x="6783490" y="3337957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800" dirty="0">
                <a:latin typeface="Comic Sans MS" pitchFamily="66" charset="0"/>
              </a:rPr>
              <a:t>1</a:t>
            </a:r>
          </a:p>
        </p:txBody>
      </p:sp>
      <p:sp>
        <p:nvSpPr>
          <p:cNvPr id="39" name="Freeform 15"/>
          <p:cNvSpPr>
            <a:spLocks/>
          </p:cNvSpPr>
          <p:nvPr/>
        </p:nvSpPr>
        <p:spPr bwMode="auto">
          <a:xfrm rot="1790399">
            <a:off x="6658168" y="3645693"/>
            <a:ext cx="241300" cy="415925"/>
          </a:xfrm>
          <a:custGeom>
            <a:avLst/>
            <a:gdLst>
              <a:gd name="T0" fmla="*/ 2147483647 w 127"/>
              <a:gd name="T1" fmla="*/ 2147483647 h 238"/>
              <a:gd name="T2" fmla="*/ 2147483647 w 127"/>
              <a:gd name="T3" fmla="*/ 2147483647 h 238"/>
              <a:gd name="T4" fmla="*/ 2147483647 w 127"/>
              <a:gd name="T5" fmla="*/ 2147483647 h 238"/>
              <a:gd name="T6" fmla="*/ 2147483647 w 127"/>
              <a:gd name="T7" fmla="*/ 0 h 238"/>
              <a:gd name="T8" fmla="*/ 2147483647 w 127"/>
              <a:gd name="T9" fmla="*/ 2147483647 h 238"/>
              <a:gd name="T10" fmla="*/ 2147483647 w 127"/>
              <a:gd name="T11" fmla="*/ 2147483647 h 238"/>
              <a:gd name="T12" fmla="*/ 2147483647 w 127"/>
              <a:gd name="T13" fmla="*/ 2147483647 h 2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7"/>
              <a:gd name="T22" fmla="*/ 0 h 238"/>
              <a:gd name="T23" fmla="*/ 127 w 127"/>
              <a:gd name="T24" fmla="*/ 238 h 2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7" h="238">
                <a:moveTo>
                  <a:pt x="64" y="238"/>
                </a:moveTo>
                <a:cubicBezTo>
                  <a:pt x="40" y="216"/>
                  <a:pt x="17" y="194"/>
                  <a:pt x="9" y="165"/>
                </a:cubicBezTo>
                <a:cubicBezTo>
                  <a:pt x="0" y="135"/>
                  <a:pt x="3" y="88"/>
                  <a:pt x="15" y="61"/>
                </a:cubicBezTo>
                <a:cubicBezTo>
                  <a:pt x="26" y="33"/>
                  <a:pt x="58" y="0"/>
                  <a:pt x="76" y="0"/>
                </a:cubicBezTo>
                <a:cubicBezTo>
                  <a:pt x="93" y="0"/>
                  <a:pt x="110" y="38"/>
                  <a:pt x="119" y="61"/>
                </a:cubicBezTo>
                <a:cubicBezTo>
                  <a:pt x="127" y="83"/>
                  <a:pt x="127" y="107"/>
                  <a:pt x="125" y="134"/>
                </a:cubicBezTo>
                <a:cubicBezTo>
                  <a:pt x="122" y="160"/>
                  <a:pt x="111" y="190"/>
                  <a:pt x="101" y="22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Text Box 19"/>
          <p:cNvSpPr txBox="1">
            <a:spLocks noChangeArrowheads="1"/>
          </p:cNvSpPr>
          <p:nvPr/>
        </p:nvSpPr>
        <p:spPr bwMode="auto">
          <a:xfrm>
            <a:off x="4943901" y="459912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800" dirty="0">
                <a:latin typeface="Comic Sans MS" pitchFamily="66" charset="0"/>
              </a:rPr>
              <a:t>1</a:t>
            </a:r>
          </a:p>
        </p:txBody>
      </p:sp>
      <p:sp>
        <p:nvSpPr>
          <p:cNvPr id="41" name="Freeform 15"/>
          <p:cNvSpPr>
            <a:spLocks/>
          </p:cNvSpPr>
          <p:nvPr/>
        </p:nvSpPr>
        <p:spPr bwMode="auto">
          <a:xfrm rot="1790399">
            <a:off x="4818579" y="4906864"/>
            <a:ext cx="241300" cy="415925"/>
          </a:xfrm>
          <a:custGeom>
            <a:avLst/>
            <a:gdLst>
              <a:gd name="T0" fmla="*/ 2147483647 w 127"/>
              <a:gd name="T1" fmla="*/ 2147483647 h 238"/>
              <a:gd name="T2" fmla="*/ 2147483647 w 127"/>
              <a:gd name="T3" fmla="*/ 2147483647 h 238"/>
              <a:gd name="T4" fmla="*/ 2147483647 w 127"/>
              <a:gd name="T5" fmla="*/ 2147483647 h 238"/>
              <a:gd name="T6" fmla="*/ 2147483647 w 127"/>
              <a:gd name="T7" fmla="*/ 0 h 238"/>
              <a:gd name="T8" fmla="*/ 2147483647 w 127"/>
              <a:gd name="T9" fmla="*/ 2147483647 h 238"/>
              <a:gd name="T10" fmla="*/ 2147483647 w 127"/>
              <a:gd name="T11" fmla="*/ 2147483647 h 238"/>
              <a:gd name="T12" fmla="*/ 2147483647 w 127"/>
              <a:gd name="T13" fmla="*/ 2147483647 h 2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7"/>
              <a:gd name="T22" fmla="*/ 0 h 238"/>
              <a:gd name="T23" fmla="*/ 127 w 127"/>
              <a:gd name="T24" fmla="*/ 238 h 2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7" h="238">
                <a:moveTo>
                  <a:pt x="64" y="238"/>
                </a:moveTo>
                <a:cubicBezTo>
                  <a:pt x="40" y="216"/>
                  <a:pt x="17" y="194"/>
                  <a:pt x="9" y="165"/>
                </a:cubicBezTo>
                <a:cubicBezTo>
                  <a:pt x="0" y="135"/>
                  <a:pt x="3" y="88"/>
                  <a:pt x="15" y="61"/>
                </a:cubicBezTo>
                <a:cubicBezTo>
                  <a:pt x="26" y="33"/>
                  <a:pt x="58" y="0"/>
                  <a:pt x="76" y="0"/>
                </a:cubicBezTo>
                <a:cubicBezTo>
                  <a:pt x="93" y="0"/>
                  <a:pt x="110" y="38"/>
                  <a:pt x="119" y="61"/>
                </a:cubicBezTo>
                <a:cubicBezTo>
                  <a:pt x="127" y="83"/>
                  <a:pt x="127" y="107"/>
                  <a:pt x="125" y="134"/>
                </a:cubicBezTo>
                <a:cubicBezTo>
                  <a:pt x="122" y="160"/>
                  <a:pt x="111" y="190"/>
                  <a:pt x="101" y="22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07428" y="6139189"/>
            <a:ext cx="215475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500" i="1" dirty="0" smtClean="0">
                <a:solidFill>
                  <a:srgbClr val="0900FF"/>
                </a:solidFill>
                <a:latin typeface="Arial" pitchFamily="34" charset="0"/>
              </a:rPr>
              <a:t>Combine two of these?</a:t>
            </a:r>
            <a:endParaRPr lang="en-US" sz="1500" dirty="0"/>
          </a:p>
        </p:txBody>
      </p:sp>
      <p:sp>
        <p:nvSpPr>
          <p:cNvPr id="43" name="Oval 20"/>
          <p:cNvSpPr>
            <a:spLocks noChangeArrowheads="1"/>
          </p:cNvSpPr>
          <p:nvPr/>
        </p:nvSpPr>
        <p:spPr bwMode="auto">
          <a:xfrm>
            <a:off x="4248419" y="5313813"/>
            <a:ext cx="794501" cy="80812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1" name="Rectangle 27"/>
          <p:cNvSpPr>
            <a:spLocks noChangeArrowheads="1"/>
          </p:cNvSpPr>
          <p:nvPr/>
        </p:nvSpPr>
        <p:spPr bwMode="auto">
          <a:xfrm>
            <a:off x="3271377" y="2988388"/>
            <a:ext cx="1370440" cy="323165"/>
          </a:xfrm>
          <a:prstGeom prst="rect">
            <a:avLst/>
          </a:prstGeom>
          <a:solidFill>
            <a:srgbClr val="FFCC99"/>
          </a:solidFill>
          <a:ln>
            <a:solidFill>
              <a:schemeClr val="bg1"/>
            </a:solidFill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500" b="1" dirty="0" smtClean="0">
                <a:latin typeface="Calibri" pitchFamily="34" charset="0"/>
              </a:rPr>
              <a:t>#Zeros%3 == </a:t>
            </a:r>
            <a:r>
              <a:rPr lang="en-US" altLang="en-US" sz="1500" b="1" dirty="0" smtClean="0">
                <a:solidFill>
                  <a:srgbClr val="0000FF"/>
                </a:solidFill>
                <a:latin typeface="Calibri" pitchFamily="34" charset="0"/>
              </a:rPr>
              <a:t>1</a:t>
            </a:r>
            <a:endParaRPr lang="en-US" altLang="en-US" sz="1500" dirty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44" name="Rectangle 27"/>
          <p:cNvSpPr>
            <a:spLocks noChangeArrowheads="1"/>
          </p:cNvSpPr>
          <p:nvPr/>
        </p:nvSpPr>
        <p:spPr bwMode="auto">
          <a:xfrm>
            <a:off x="1591612" y="4729634"/>
            <a:ext cx="1327159" cy="323165"/>
          </a:xfrm>
          <a:prstGeom prst="rect">
            <a:avLst/>
          </a:prstGeom>
          <a:solidFill>
            <a:srgbClr val="FFCC99"/>
          </a:solidFill>
          <a:ln>
            <a:solidFill>
              <a:schemeClr val="bg1"/>
            </a:solidFill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500" b="1" dirty="0" smtClean="0">
                <a:latin typeface="Calibri" pitchFamily="34" charset="0"/>
              </a:rPr>
              <a:t>#Zeros%3 == </a:t>
            </a:r>
            <a:r>
              <a:rPr lang="en-US" altLang="en-US" sz="1500" b="1" dirty="0" smtClean="0">
                <a:solidFill>
                  <a:srgbClr val="0000FF"/>
                </a:solidFill>
                <a:latin typeface="Calibri" pitchFamily="34" charset="0"/>
              </a:rPr>
              <a:t>0</a:t>
            </a:r>
            <a:endParaRPr lang="en-US" altLang="en-US" sz="1500" dirty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45" name="Rectangle 27"/>
          <p:cNvSpPr>
            <a:spLocks noChangeArrowheads="1"/>
          </p:cNvSpPr>
          <p:nvPr/>
        </p:nvSpPr>
        <p:spPr bwMode="auto">
          <a:xfrm>
            <a:off x="6330078" y="4859466"/>
            <a:ext cx="1327159" cy="323165"/>
          </a:xfrm>
          <a:prstGeom prst="rect">
            <a:avLst/>
          </a:prstGeom>
          <a:solidFill>
            <a:srgbClr val="FFCC99"/>
          </a:solidFill>
          <a:ln>
            <a:solidFill>
              <a:schemeClr val="bg1"/>
            </a:solidFill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500" b="1" dirty="0" smtClean="0">
                <a:latin typeface="Calibri" pitchFamily="34" charset="0"/>
              </a:rPr>
              <a:t>#Zeros%3 == </a:t>
            </a:r>
            <a:r>
              <a:rPr lang="en-US" altLang="en-US" sz="1500" b="1" dirty="0">
                <a:solidFill>
                  <a:srgbClr val="0000FF"/>
                </a:solidFill>
                <a:latin typeface="Calibri" pitchFamily="34" charset="0"/>
              </a:rPr>
              <a:t>2</a:t>
            </a:r>
            <a:endParaRPr lang="en-US" altLang="en-US" sz="1500" dirty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46" name="Rectangle 27"/>
          <p:cNvSpPr>
            <a:spLocks noChangeArrowheads="1"/>
          </p:cNvSpPr>
          <p:nvPr/>
        </p:nvSpPr>
        <p:spPr bwMode="auto">
          <a:xfrm>
            <a:off x="3723999" y="6098352"/>
            <a:ext cx="1327159" cy="323165"/>
          </a:xfrm>
          <a:prstGeom prst="rect">
            <a:avLst/>
          </a:prstGeom>
          <a:solidFill>
            <a:srgbClr val="FFCC99"/>
          </a:solidFill>
          <a:ln>
            <a:solidFill>
              <a:schemeClr val="bg1"/>
            </a:solidFill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500" b="1" dirty="0" smtClean="0">
                <a:latin typeface="Calibri" pitchFamily="34" charset="0"/>
              </a:rPr>
              <a:t>#Zeros%3 == </a:t>
            </a:r>
            <a:r>
              <a:rPr lang="en-US" altLang="en-US" sz="1500" b="1" dirty="0" smtClean="0">
                <a:solidFill>
                  <a:srgbClr val="0000FF"/>
                </a:solidFill>
                <a:latin typeface="Calibri" pitchFamily="34" charset="0"/>
              </a:rPr>
              <a:t>3</a:t>
            </a:r>
            <a:endParaRPr lang="en-US" altLang="en-US" sz="1500" dirty="0">
              <a:solidFill>
                <a:srgbClr val="0000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07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ounded Rectangle 26"/>
          <p:cNvSpPr/>
          <p:nvPr/>
        </p:nvSpPr>
        <p:spPr bwMode="auto">
          <a:xfrm>
            <a:off x="4792134" y="1131711"/>
            <a:ext cx="3674533" cy="10668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474663" y="230188"/>
            <a:ext cx="8026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4400" dirty="0">
                <a:latin typeface="Cambria" panose="02040503050406030204" pitchFamily="18" charset="0"/>
              </a:rPr>
              <a:t>No occurrences of </a:t>
            </a:r>
            <a:r>
              <a:rPr lang="en-US" altLang="en-US" sz="4400" dirty="0" smtClean="0">
                <a:latin typeface="Cambria" panose="02040503050406030204" pitchFamily="18" charset="0"/>
              </a:rPr>
              <a:t> </a:t>
            </a:r>
            <a:r>
              <a:rPr lang="en-US" altLang="en-US" sz="4400" b="1" dirty="0" smtClean="0">
                <a:latin typeface="Courier New" pitchFamily="49" charset="0"/>
              </a:rPr>
              <a:t>110</a:t>
            </a:r>
            <a:r>
              <a:rPr lang="en-US" altLang="en-US" sz="4400" dirty="0" smtClean="0">
                <a:latin typeface="Cambria" panose="02040503050406030204" pitchFamily="18" charset="0"/>
              </a:rPr>
              <a:t>?</a:t>
            </a:r>
            <a:endParaRPr lang="en-US" altLang="en-US" sz="4400" dirty="0">
              <a:latin typeface="Times" pitchFamily="-106" charset="0"/>
            </a:endParaRP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359090" y="6400799"/>
            <a:ext cx="3060068" cy="307777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400" i="1" dirty="0" smtClean="0">
                <a:latin typeface="Calibri" panose="020F0502020204030204" pitchFamily="34" charset="0"/>
              </a:rPr>
              <a:t>Which </a:t>
            </a:r>
            <a:r>
              <a:rPr lang="en-US" altLang="en-US" sz="1400" b="1" i="1" u="sng" dirty="0" smtClean="0">
                <a:latin typeface="Calibri" panose="020F0502020204030204" pitchFamily="34" charset="0"/>
              </a:rPr>
              <a:t>transitions</a:t>
            </a:r>
            <a:r>
              <a:rPr lang="en-US" altLang="en-US" sz="1400" i="1" dirty="0" smtClean="0">
                <a:latin typeface="Calibri" panose="020F0502020204030204" pitchFamily="34" charset="0"/>
              </a:rPr>
              <a:t> are still needed here?</a:t>
            </a:r>
            <a:endParaRPr lang="en-US" altLang="en-US" sz="1400" dirty="0">
              <a:latin typeface="Calibri" panose="020F0502020204030204" pitchFamily="34" charset="0"/>
            </a:endParaRP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457200" y="1295400"/>
            <a:ext cx="40354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800" dirty="0">
                <a:latin typeface="Cambria" panose="02040503050406030204" pitchFamily="18" charset="0"/>
              </a:rPr>
              <a:t>Draw a FSM accepting strings that do </a:t>
            </a:r>
            <a:r>
              <a:rPr lang="en-US" altLang="en-US" sz="1800" b="1" i="1" dirty="0">
                <a:latin typeface="Cambria" panose="02040503050406030204" pitchFamily="18" charset="0"/>
              </a:rPr>
              <a:t>NOT </a:t>
            </a:r>
            <a:r>
              <a:rPr lang="en-US" altLang="en-US" sz="1800" dirty="0">
                <a:latin typeface="Cambria" panose="02040503050406030204" pitchFamily="18" charset="0"/>
              </a:rPr>
              <a:t>anywhere contain the pattern </a:t>
            </a:r>
            <a:r>
              <a:rPr lang="en-US" altLang="en-US" sz="1800" b="1" dirty="0">
                <a:latin typeface="Courier New" pitchFamily="49" charset="0"/>
              </a:rPr>
              <a:t>110 </a:t>
            </a:r>
          </a:p>
        </p:txBody>
      </p:sp>
      <p:sp>
        <p:nvSpPr>
          <p:cNvPr id="23557" name="Oval 12"/>
          <p:cNvSpPr>
            <a:spLocks noChangeArrowheads="1"/>
          </p:cNvSpPr>
          <p:nvPr/>
        </p:nvSpPr>
        <p:spPr bwMode="auto">
          <a:xfrm>
            <a:off x="1065213" y="3079750"/>
            <a:ext cx="823912" cy="79375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3558" name="AutoShape 13"/>
          <p:cNvSpPr>
            <a:spLocks noChangeArrowheads="1"/>
          </p:cNvSpPr>
          <p:nvPr/>
        </p:nvSpPr>
        <p:spPr bwMode="auto">
          <a:xfrm rot="5430567">
            <a:off x="595313" y="3259138"/>
            <a:ext cx="447675" cy="377825"/>
          </a:xfrm>
          <a:prstGeom prst="triangle">
            <a:avLst>
              <a:gd name="adj" fmla="val 50000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3559" name="Oval 14"/>
          <p:cNvSpPr>
            <a:spLocks noChangeArrowheads="1"/>
          </p:cNvSpPr>
          <p:nvPr/>
        </p:nvSpPr>
        <p:spPr bwMode="auto">
          <a:xfrm>
            <a:off x="3259138" y="3003550"/>
            <a:ext cx="839787" cy="827088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3560" name="Rectangle 15"/>
          <p:cNvSpPr>
            <a:spLocks noChangeArrowheads="1"/>
          </p:cNvSpPr>
          <p:nvPr/>
        </p:nvSpPr>
        <p:spPr bwMode="auto">
          <a:xfrm>
            <a:off x="1049338" y="337343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endParaRPr lang="en-US" altLang="en-US">
              <a:latin typeface="Arial" pitchFamily="34" charset="0"/>
            </a:endParaRPr>
          </a:p>
        </p:txBody>
      </p:sp>
      <p:sp>
        <p:nvSpPr>
          <p:cNvPr id="23561" name="Line 18"/>
          <p:cNvSpPr>
            <a:spLocks noChangeShapeType="1"/>
          </p:cNvSpPr>
          <p:nvPr/>
        </p:nvSpPr>
        <p:spPr bwMode="auto">
          <a:xfrm>
            <a:off x="1997075" y="3429000"/>
            <a:ext cx="11985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2" name="Text Box 19"/>
          <p:cNvSpPr txBox="1">
            <a:spLocks noChangeArrowheads="1"/>
          </p:cNvSpPr>
          <p:nvPr/>
        </p:nvSpPr>
        <p:spPr bwMode="auto">
          <a:xfrm>
            <a:off x="2463800" y="306863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800">
                <a:latin typeface="Comic Sans MS" pitchFamily="66" charset="0"/>
              </a:rPr>
              <a:t>1</a:t>
            </a:r>
          </a:p>
        </p:txBody>
      </p:sp>
      <p:sp>
        <p:nvSpPr>
          <p:cNvPr id="23563" name="Oval 20"/>
          <p:cNvSpPr>
            <a:spLocks noChangeArrowheads="1"/>
          </p:cNvSpPr>
          <p:nvPr/>
        </p:nvSpPr>
        <p:spPr bwMode="auto">
          <a:xfrm>
            <a:off x="1019175" y="3027363"/>
            <a:ext cx="915988" cy="9017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cxnSp>
        <p:nvCxnSpPr>
          <p:cNvPr id="23564" name="AutoShape 21"/>
          <p:cNvCxnSpPr>
            <a:cxnSpLocks noChangeShapeType="1"/>
          </p:cNvCxnSpPr>
          <p:nvPr/>
        </p:nvCxnSpPr>
        <p:spPr bwMode="auto">
          <a:xfrm rot="5400000" flipV="1">
            <a:off x="1662907" y="3045618"/>
            <a:ext cx="228600" cy="233363"/>
          </a:xfrm>
          <a:prstGeom prst="curvedConnector4">
            <a:avLst>
              <a:gd name="adj1" fmla="val -100000"/>
              <a:gd name="adj2" fmla="val 197958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565" name="Text Box 22"/>
          <p:cNvSpPr txBox="1">
            <a:spLocks noChangeArrowheads="1"/>
          </p:cNvSpPr>
          <p:nvPr/>
        </p:nvSpPr>
        <p:spPr bwMode="auto">
          <a:xfrm>
            <a:off x="1905000" y="2541494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800">
                <a:latin typeface="Comic Sans MS" pitchFamily="66" charset="0"/>
              </a:rPr>
              <a:t>0</a:t>
            </a:r>
          </a:p>
        </p:txBody>
      </p:sp>
      <p:sp>
        <p:nvSpPr>
          <p:cNvPr id="23566" name="Oval 25"/>
          <p:cNvSpPr>
            <a:spLocks noChangeArrowheads="1"/>
          </p:cNvSpPr>
          <p:nvPr/>
        </p:nvSpPr>
        <p:spPr bwMode="auto">
          <a:xfrm>
            <a:off x="3214688" y="2960688"/>
            <a:ext cx="927100" cy="912812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3567" name="Line 26"/>
          <p:cNvSpPr>
            <a:spLocks noChangeShapeType="1"/>
          </p:cNvSpPr>
          <p:nvPr/>
        </p:nvSpPr>
        <p:spPr bwMode="auto">
          <a:xfrm>
            <a:off x="4211638" y="3386138"/>
            <a:ext cx="11985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8" name="Oval 27"/>
          <p:cNvSpPr>
            <a:spLocks noChangeArrowheads="1"/>
          </p:cNvSpPr>
          <p:nvPr/>
        </p:nvSpPr>
        <p:spPr bwMode="auto">
          <a:xfrm>
            <a:off x="5518150" y="2971800"/>
            <a:ext cx="839788" cy="827088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3569" name="Oval 28"/>
          <p:cNvSpPr>
            <a:spLocks noChangeArrowheads="1"/>
          </p:cNvSpPr>
          <p:nvPr/>
        </p:nvSpPr>
        <p:spPr bwMode="auto">
          <a:xfrm>
            <a:off x="5473700" y="2928938"/>
            <a:ext cx="927100" cy="912812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3570" name="Text Box 33"/>
          <p:cNvSpPr txBox="1">
            <a:spLocks noChangeArrowheads="1"/>
          </p:cNvSpPr>
          <p:nvPr/>
        </p:nvSpPr>
        <p:spPr bwMode="auto">
          <a:xfrm>
            <a:off x="4583113" y="30241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800">
                <a:latin typeface="Comic Sans MS" pitchFamily="66" charset="0"/>
              </a:rPr>
              <a:t>1</a:t>
            </a:r>
          </a:p>
        </p:txBody>
      </p:sp>
      <p:sp>
        <p:nvSpPr>
          <p:cNvPr id="23571" name="Line 26"/>
          <p:cNvSpPr>
            <a:spLocks noChangeShapeType="1"/>
          </p:cNvSpPr>
          <p:nvPr/>
        </p:nvSpPr>
        <p:spPr bwMode="auto">
          <a:xfrm>
            <a:off x="6573838" y="3386138"/>
            <a:ext cx="11985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72" name="Oval 27"/>
          <p:cNvSpPr>
            <a:spLocks noChangeArrowheads="1"/>
          </p:cNvSpPr>
          <p:nvPr/>
        </p:nvSpPr>
        <p:spPr bwMode="auto">
          <a:xfrm>
            <a:off x="7880350" y="2971800"/>
            <a:ext cx="839788" cy="827088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3573" name="Text Box 33"/>
          <p:cNvSpPr txBox="1">
            <a:spLocks noChangeArrowheads="1"/>
          </p:cNvSpPr>
          <p:nvPr/>
        </p:nvSpPr>
        <p:spPr bwMode="auto">
          <a:xfrm>
            <a:off x="6945313" y="30241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800">
                <a:latin typeface="Comic Sans MS" pitchFamily="66" charset="0"/>
              </a:rPr>
              <a:t>0</a:t>
            </a:r>
          </a:p>
        </p:txBody>
      </p:sp>
      <p:sp>
        <p:nvSpPr>
          <p:cNvPr id="23574" name="Rectangle 27"/>
          <p:cNvSpPr>
            <a:spLocks noChangeArrowheads="1"/>
          </p:cNvSpPr>
          <p:nvPr/>
        </p:nvSpPr>
        <p:spPr bwMode="auto">
          <a:xfrm>
            <a:off x="838200" y="2536825"/>
            <a:ext cx="701675" cy="415925"/>
          </a:xfrm>
          <a:prstGeom prst="rect">
            <a:avLst/>
          </a:prstGeom>
          <a:solidFill>
            <a:srgbClr val="FFCC99"/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2100" b="1" dirty="0">
                <a:latin typeface="Calibri" pitchFamily="34" charset="0"/>
              </a:rPr>
              <a:t>start</a:t>
            </a:r>
            <a:endParaRPr lang="en-US" altLang="en-US" sz="2100" dirty="0">
              <a:latin typeface="Calibri" pitchFamily="34" charset="0"/>
            </a:endParaRPr>
          </a:p>
        </p:txBody>
      </p:sp>
      <p:sp>
        <p:nvSpPr>
          <p:cNvPr id="23575" name="Rectangle 28"/>
          <p:cNvSpPr>
            <a:spLocks noChangeArrowheads="1"/>
          </p:cNvSpPr>
          <p:nvPr/>
        </p:nvSpPr>
        <p:spPr bwMode="auto">
          <a:xfrm>
            <a:off x="3217863" y="2536825"/>
            <a:ext cx="1122362" cy="415925"/>
          </a:xfrm>
          <a:prstGeom prst="rect">
            <a:avLst/>
          </a:prstGeom>
          <a:solidFill>
            <a:srgbClr val="FFCC99"/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2100" b="1">
                <a:latin typeface="Calibri" pitchFamily="34" charset="0"/>
              </a:rPr>
              <a:t>end w/1</a:t>
            </a:r>
            <a:endParaRPr lang="en-US" altLang="en-US" sz="2100">
              <a:latin typeface="Calibri" pitchFamily="34" charset="0"/>
            </a:endParaRPr>
          </a:p>
        </p:txBody>
      </p:sp>
      <p:sp>
        <p:nvSpPr>
          <p:cNvPr id="23576" name="Rectangle 29"/>
          <p:cNvSpPr>
            <a:spLocks noChangeArrowheads="1"/>
          </p:cNvSpPr>
          <p:nvPr/>
        </p:nvSpPr>
        <p:spPr bwMode="auto">
          <a:xfrm>
            <a:off x="5371071" y="2529231"/>
            <a:ext cx="1258888" cy="415925"/>
          </a:xfrm>
          <a:prstGeom prst="rect">
            <a:avLst/>
          </a:prstGeom>
          <a:solidFill>
            <a:srgbClr val="FFCC99"/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2100" b="1">
                <a:latin typeface="Calibri" pitchFamily="34" charset="0"/>
              </a:rPr>
              <a:t>end w/11</a:t>
            </a:r>
            <a:endParaRPr lang="en-US" altLang="en-US" sz="2100">
              <a:latin typeface="Calibri" pitchFamily="34" charset="0"/>
            </a:endParaRPr>
          </a:p>
        </p:txBody>
      </p:sp>
      <p:sp>
        <p:nvSpPr>
          <p:cNvPr id="23577" name="Rectangle 30"/>
          <p:cNvSpPr>
            <a:spLocks noChangeArrowheads="1"/>
          </p:cNvSpPr>
          <p:nvPr/>
        </p:nvSpPr>
        <p:spPr bwMode="auto">
          <a:xfrm>
            <a:off x="7850658" y="2534679"/>
            <a:ext cx="617537" cy="414338"/>
          </a:xfrm>
          <a:prstGeom prst="rect">
            <a:avLst/>
          </a:prstGeom>
          <a:solidFill>
            <a:srgbClr val="FFCC99"/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2100" b="1" dirty="0">
                <a:latin typeface="Calibri" pitchFamily="34" charset="0"/>
              </a:rPr>
              <a:t>fail!</a:t>
            </a:r>
            <a:endParaRPr lang="en-US" altLang="en-US" sz="2100" dirty="0">
              <a:latin typeface="Calibri" pitchFamily="34" charset="0"/>
            </a:endParaRPr>
          </a:p>
        </p:txBody>
      </p:sp>
      <p:sp>
        <p:nvSpPr>
          <p:cNvPr id="26" name="Text Box 16"/>
          <p:cNvSpPr txBox="1">
            <a:spLocks noChangeArrowheads="1"/>
          </p:cNvSpPr>
          <p:nvPr/>
        </p:nvSpPr>
        <p:spPr bwMode="auto">
          <a:xfrm>
            <a:off x="5050227" y="1295400"/>
            <a:ext cx="3352800" cy="791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lnSpc>
                <a:spcPct val="60000"/>
              </a:lnSpc>
            </a:pPr>
            <a:r>
              <a:rPr lang="en-US" altLang="en-US" sz="1600" b="1" dirty="0">
                <a:latin typeface="Arial" pitchFamily="34" charset="0"/>
              </a:rPr>
              <a:t>Accepted:  </a:t>
            </a:r>
            <a:r>
              <a:rPr lang="en-US" altLang="en-US" sz="1600" dirty="0" smtClean="0">
                <a:latin typeface="Arial" pitchFamily="34" charset="0"/>
              </a:rPr>
              <a:t>1010001,   0001011     </a:t>
            </a:r>
          </a:p>
          <a:p>
            <a:pPr>
              <a:lnSpc>
                <a:spcPct val="60000"/>
              </a:lnSpc>
            </a:pPr>
            <a:endParaRPr lang="en-US" altLang="en-US" sz="1600" b="1" dirty="0">
              <a:latin typeface="Arial" pitchFamily="34" charset="0"/>
            </a:endParaRPr>
          </a:p>
          <a:p>
            <a:pPr>
              <a:lnSpc>
                <a:spcPct val="60000"/>
              </a:lnSpc>
            </a:pPr>
            <a:r>
              <a:rPr lang="en-US" altLang="en-US" sz="1600" b="1" dirty="0" smtClean="0">
                <a:latin typeface="Arial" pitchFamily="34" charset="0"/>
              </a:rPr>
              <a:t>Rejected</a:t>
            </a:r>
            <a:r>
              <a:rPr lang="en-US" altLang="en-US" sz="1600" b="1" dirty="0">
                <a:latin typeface="Arial" pitchFamily="34" charset="0"/>
              </a:rPr>
              <a:t>:  </a:t>
            </a:r>
            <a:r>
              <a:rPr lang="en-US" altLang="en-US" sz="1600" dirty="0" smtClean="0">
                <a:latin typeface="Arial" pitchFamily="34" charset="0"/>
              </a:rPr>
              <a:t>10100</a:t>
            </a:r>
            <a:r>
              <a:rPr lang="en-US" altLang="en-US" sz="1600" b="1" u="sng" dirty="0" smtClean="0">
                <a:latin typeface="Arial" pitchFamily="34" charset="0"/>
              </a:rPr>
              <a:t>110</a:t>
            </a:r>
            <a:r>
              <a:rPr lang="en-US" altLang="en-US" sz="1600" dirty="0" smtClean="0">
                <a:latin typeface="Arial" pitchFamily="34" charset="0"/>
              </a:rPr>
              <a:t>0,   0</a:t>
            </a:r>
            <a:r>
              <a:rPr lang="en-US" altLang="en-US" sz="1600" b="1" u="sng" dirty="0" smtClean="0">
                <a:latin typeface="Arial" pitchFamily="34" charset="0"/>
              </a:rPr>
              <a:t>110</a:t>
            </a:r>
            <a:r>
              <a:rPr lang="en-US" altLang="en-US" sz="1600" dirty="0" smtClean="0">
                <a:latin typeface="Arial" pitchFamily="34" charset="0"/>
              </a:rPr>
              <a:t>01</a:t>
            </a:r>
            <a:endParaRPr lang="en-US" altLang="en-US" sz="1600" dirty="0">
              <a:latin typeface="Arial" pitchFamily="34" charset="0"/>
            </a:endParaRPr>
          </a:p>
        </p:txBody>
      </p:sp>
      <p:sp>
        <p:nvSpPr>
          <p:cNvPr id="29" name="Text Box 8"/>
          <p:cNvSpPr txBox="1">
            <a:spLocks noChangeArrowheads="1"/>
          </p:cNvSpPr>
          <p:nvPr/>
        </p:nvSpPr>
        <p:spPr bwMode="auto">
          <a:xfrm>
            <a:off x="1261858" y="3292432"/>
            <a:ext cx="41069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600" dirty="0" smtClean="0">
                <a:latin typeface="Cambria" panose="02040503050406030204" pitchFamily="18" charset="0"/>
              </a:rPr>
              <a:t>q0</a:t>
            </a:r>
            <a:endParaRPr lang="en-US" altLang="en-US" sz="1600" dirty="0">
              <a:latin typeface="Cambria" panose="02040503050406030204" pitchFamily="18" charset="0"/>
            </a:endParaRPr>
          </a:p>
        </p:txBody>
      </p:sp>
      <p:sp>
        <p:nvSpPr>
          <p:cNvPr id="30" name="Text Box 10"/>
          <p:cNvSpPr txBox="1">
            <a:spLocks noChangeArrowheads="1"/>
          </p:cNvSpPr>
          <p:nvPr/>
        </p:nvSpPr>
        <p:spPr bwMode="auto">
          <a:xfrm>
            <a:off x="3486198" y="3222542"/>
            <a:ext cx="41069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600" dirty="0" smtClean="0">
                <a:latin typeface="Cambria" panose="02040503050406030204" pitchFamily="18" charset="0"/>
              </a:rPr>
              <a:t>q1</a:t>
            </a:r>
            <a:endParaRPr lang="en-US" altLang="en-US" sz="1600" dirty="0">
              <a:latin typeface="Cambria" panose="02040503050406030204" pitchFamily="18" charset="0"/>
            </a:endParaRPr>
          </a:p>
        </p:txBody>
      </p:sp>
      <p:sp>
        <p:nvSpPr>
          <p:cNvPr id="31" name="Text Box 20"/>
          <p:cNvSpPr txBox="1">
            <a:spLocks noChangeArrowheads="1"/>
          </p:cNvSpPr>
          <p:nvPr/>
        </p:nvSpPr>
        <p:spPr bwMode="auto">
          <a:xfrm>
            <a:off x="5732699" y="3233026"/>
            <a:ext cx="41069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600" dirty="0" smtClean="0">
                <a:latin typeface="Cambria" panose="02040503050406030204" pitchFamily="18" charset="0"/>
              </a:rPr>
              <a:t>q2</a:t>
            </a:r>
            <a:endParaRPr lang="en-US" altLang="en-US" sz="1600" dirty="0">
              <a:latin typeface="Cambria" panose="02040503050406030204" pitchFamily="18" charset="0"/>
            </a:endParaRPr>
          </a:p>
        </p:txBody>
      </p:sp>
      <p:sp>
        <p:nvSpPr>
          <p:cNvPr id="32" name="Text Box 20"/>
          <p:cNvSpPr txBox="1">
            <a:spLocks noChangeArrowheads="1"/>
          </p:cNvSpPr>
          <p:nvPr/>
        </p:nvSpPr>
        <p:spPr bwMode="auto">
          <a:xfrm>
            <a:off x="8094899" y="3251994"/>
            <a:ext cx="41069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600" dirty="0" smtClean="0">
                <a:latin typeface="Cambria" panose="02040503050406030204" pitchFamily="18" charset="0"/>
              </a:rPr>
              <a:t>q3</a:t>
            </a:r>
            <a:endParaRPr lang="en-US" altLang="en-US" sz="1600" dirty="0">
              <a:latin typeface="Cambria" panose="02040503050406030204" pitchFamily="18" charset="0"/>
            </a:endParaRPr>
          </a:p>
        </p:txBody>
      </p:sp>
      <p:cxnSp>
        <p:nvCxnSpPr>
          <p:cNvPr id="33" name="AutoShape 21"/>
          <p:cNvCxnSpPr>
            <a:cxnSpLocks noChangeShapeType="1"/>
          </p:cNvCxnSpPr>
          <p:nvPr/>
        </p:nvCxnSpPr>
        <p:spPr bwMode="auto">
          <a:xfrm rot="5400000" flipV="1">
            <a:off x="8536189" y="3045619"/>
            <a:ext cx="228600" cy="233363"/>
          </a:xfrm>
          <a:prstGeom prst="curvedConnector4">
            <a:avLst>
              <a:gd name="adj1" fmla="val -100000"/>
              <a:gd name="adj2" fmla="val 197958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" name="Text Box 22"/>
          <p:cNvSpPr txBox="1">
            <a:spLocks noChangeArrowheads="1"/>
          </p:cNvSpPr>
          <p:nvPr/>
        </p:nvSpPr>
        <p:spPr bwMode="auto">
          <a:xfrm>
            <a:off x="8778282" y="2541495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800" dirty="0">
                <a:latin typeface="Comic Sans MS" pitchFamily="66" charset="0"/>
              </a:rPr>
              <a:t>0</a:t>
            </a:r>
          </a:p>
        </p:txBody>
      </p:sp>
      <p:sp>
        <p:nvSpPr>
          <p:cNvPr id="35" name="Text Box 22"/>
          <p:cNvSpPr txBox="1">
            <a:spLocks noChangeArrowheads="1"/>
          </p:cNvSpPr>
          <p:nvPr/>
        </p:nvSpPr>
        <p:spPr bwMode="auto">
          <a:xfrm>
            <a:off x="8776447" y="2290482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800" dirty="0">
                <a:latin typeface="Comic Sans MS" pitchFamily="66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83982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 bwMode="auto">
          <a:xfrm>
            <a:off x="4724400" y="1143000"/>
            <a:ext cx="3776663" cy="10668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6626" name="Text Box 1026"/>
          <p:cNvSpPr txBox="1">
            <a:spLocks noChangeArrowheads="1"/>
          </p:cNvSpPr>
          <p:nvPr/>
        </p:nvSpPr>
        <p:spPr bwMode="auto">
          <a:xfrm>
            <a:off x="474663" y="230188"/>
            <a:ext cx="8026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4400" dirty="0">
                <a:latin typeface="Cambria" panose="02040503050406030204" pitchFamily="18" charset="0"/>
              </a:rPr>
              <a:t>Third character is a </a:t>
            </a:r>
            <a:r>
              <a:rPr lang="en-US" altLang="en-US" sz="4400" b="1" dirty="0">
                <a:latin typeface="Courier New" pitchFamily="49" charset="0"/>
              </a:rPr>
              <a:t>1</a:t>
            </a:r>
            <a:endParaRPr lang="en-US" altLang="en-US" sz="4400" dirty="0">
              <a:latin typeface="Times" pitchFamily="-106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528353" y="6400800"/>
            <a:ext cx="2441694" cy="307777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400" i="1" dirty="0">
                <a:solidFill>
                  <a:srgbClr val="0900FF"/>
                </a:solidFill>
                <a:latin typeface="Arial" pitchFamily="34" charset="0"/>
              </a:rPr>
              <a:t>M</a:t>
            </a:r>
            <a:r>
              <a:rPr lang="en-US" altLang="en-US" sz="1400" i="1" dirty="0" smtClean="0">
                <a:solidFill>
                  <a:srgbClr val="0900FF"/>
                </a:solidFill>
                <a:latin typeface="Arial" pitchFamily="34" charset="0"/>
              </a:rPr>
              <a:t>inimum  </a:t>
            </a:r>
            <a:r>
              <a:rPr lang="en-US" altLang="en-US" sz="1400" dirty="0" smtClean="0">
                <a:latin typeface="Arial" pitchFamily="34" charset="0"/>
              </a:rPr>
              <a:t>number </a:t>
            </a:r>
            <a:r>
              <a:rPr lang="en-US" altLang="en-US" sz="1400" dirty="0">
                <a:latin typeface="Arial" pitchFamily="34" charset="0"/>
              </a:rPr>
              <a:t>of states?</a:t>
            </a:r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340896" y="1343528"/>
            <a:ext cx="41005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600" dirty="0">
                <a:latin typeface="Cambria" panose="02040503050406030204" pitchFamily="18" charset="0"/>
              </a:rPr>
              <a:t>Draw a FSM accepting </a:t>
            </a:r>
            <a:r>
              <a:rPr lang="en-US" altLang="en-US" sz="1600" dirty="0" smtClean="0">
                <a:latin typeface="Cambria" panose="02040503050406030204" pitchFamily="18" charset="0"/>
              </a:rPr>
              <a:t>strings </a:t>
            </a:r>
            <a:r>
              <a:rPr lang="en-US" altLang="en-US" sz="1600" dirty="0">
                <a:latin typeface="Cambria" panose="02040503050406030204" pitchFamily="18" charset="0"/>
              </a:rPr>
              <a:t>in which the third digit (from the left) is a </a:t>
            </a:r>
            <a:r>
              <a:rPr lang="en-US" altLang="en-US" sz="1600" b="1" dirty="0">
                <a:latin typeface="Cambria" panose="02040503050406030204" pitchFamily="18" charset="0"/>
              </a:rPr>
              <a:t>1</a:t>
            </a:r>
            <a:r>
              <a:rPr lang="en-US" altLang="en-US" sz="1600" dirty="0">
                <a:latin typeface="Cambria" panose="02040503050406030204" pitchFamily="18" charset="0"/>
              </a:rPr>
              <a:t>.</a:t>
            </a:r>
          </a:p>
        </p:txBody>
      </p:sp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5038706" y="1359820"/>
            <a:ext cx="3244516" cy="658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lnSpc>
                <a:spcPct val="60000"/>
              </a:lnSpc>
            </a:pPr>
            <a:r>
              <a:rPr lang="en-US" altLang="en-US" sz="1600" b="1" dirty="0">
                <a:latin typeface="Arial" pitchFamily="34" charset="0"/>
              </a:rPr>
              <a:t>Accepted: </a:t>
            </a:r>
            <a:r>
              <a:rPr lang="en-US" altLang="en-US" sz="1600" b="1" dirty="0" smtClean="0">
                <a:latin typeface="Arial" pitchFamily="34" charset="0"/>
              </a:rPr>
              <a:t>  </a:t>
            </a:r>
            <a:r>
              <a:rPr lang="en-US" altLang="en-US" sz="1600" dirty="0" smtClean="0">
                <a:latin typeface="Arial" pitchFamily="34" charset="0"/>
              </a:rPr>
              <a:t>10</a:t>
            </a:r>
            <a:r>
              <a:rPr lang="en-US" altLang="en-US" sz="1600" b="1" u="sng" dirty="0" smtClean="0">
                <a:latin typeface="Arial" pitchFamily="34" charset="0"/>
              </a:rPr>
              <a:t>1</a:t>
            </a:r>
            <a:r>
              <a:rPr lang="en-US" altLang="en-US" sz="1600" dirty="0" smtClean="0">
                <a:latin typeface="Arial" pitchFamily="34" charset="0"/>
              </a:rPr>
              <a:t>0001  and 01</a:t>
            </a:r>
            <a:r>
              <a:rPr lang="en-US" altLang="en-US" sz="1600" b="1" u="sng" dirty="0" smtClean="0">
                <a:latin typeface="Arial" pitchFamily="34" charset="0"/>
              </a:rPr>
              <a:t>1</a:t>
            </a:r>
            <a:r>
              <a:rPr lang="en-US" altLang="en-US" sz="1600" dirty="0" smtClean="0">
                <a:latin typeface="Arial" pitchFamily="34" charset="0"/>
              </a:rPr>
              <a:t>0</a:t>
            </a:r>
            <a:br>
              <a:rPr lang="en-US" altLang="en-US" sz="1600" dirty="0" smtClean="0">
                <a:latin typeface="Arial" pitchFamily="34" charset="0"/>
              </a:rPr>
            </a:br>
            <a:r>
              <a:rPr lang="en-US" altLang="en-US" sz="1600" dirty="0" smtClean="0">
                <a:latin typeface="Arial" pitchFamily="34" charset="0"/>
              </a:rPr>
              <a:t>     </a:t>
            </a:r>
            <a:endParaRPr lang="en-US" altLang="en-US" sz="1600" b="1" dirty="0">
              <a:latin typeface="Arial" pitchFamily="34" charset="0"/>
            </a:endParaRPr>
          </a:p>
          <a:p>
            <a:pPr>
              <a:lnSpc>
                <a:spcPct val="60000"/>
              </a:lnSpc>
            </a:pPr>
            <a:r>
              <a:rPr lang="en-US" altLang="en-US" sz="1600" b="1" dirty="0" smtClean="0">
                <a:latin typeface="Arial" pitchFamily="34" charset="0"/>
              </a:rPr>
              <a:t>Rejected</a:t>
            </a:r>
            <a:r>
              <a:rPr lang="en-US" altLang="en-US" sz="1600" b="1" dirty="0">
                <a:latin typeface="Arial" pitchFamily="34" charset="0"/>
              </a:rPr>
              <a:t>:  </a:t>
            </a:r>
            <a:r>
              <a:rPr lang="en-US" altLang="en-US" sz="1600" b="1" dirty="0" smtClean="0">
                <a:latin typeface="Arial" pitchFamily="34" charset="0"/>
              </a:rPr>
              <a:t> </a:t>
            </a:r>
            <a:r>
              <a:rPr lang="en-US" altLang="en-US" sz="1600" dirty="0" smtClean="0">
                <a:latin typeface="Arial" pitchFamily="34" charset="0"/>
              </a:rPr>
              <a:t>11</a:t>
            </a:r>
            <a:r>
              <a:rPr lang="en-US" altLang="en-US" sz="1600" b="1" u="sng" dirty="0" smtClean="0">
                <a:latin typeface="Arial" pitchFamily="34" charset="0"/>
              </a:rPr>
              <a:t>0</a:t>
            </a:r>
            <a:r>
              <a:rPr lang="en-US" altLang="en-US" sz="1600" dirty="0" smtClean="0">
                <a:latin typeface="Arial" pitchFamily="34" charset="0"/>
              </a:rPr>
              <a:t>00100  and 11</a:t>
            </a:r>
            <a:endParaRPr lang="en-US" altLang="en-US" sz="1600" dirty="0">
              <a:latin typeface="Arial" pitchFamily="34" charset="0"/>
            </a:endParaRPr>
          </a:p>
        </p:txBody>
      </p:sp>
      <p:sp>
        <p:nvSpPr>
          <p:cNvPr id="10" name="AutoShape 13"/>
          <p:cNvSpPr>
            <a:spLocks noChangeArrowheads="1"/>
          </p:cNvSpPr>
          <p:nvPr/>
        </p:nvSpPr>
        <p:spPr bwMode="auto">
          <a:xfrm rot="5430567">
            <a:off x="595313" y="4021138"/>
            <a:ext cx="447675" cy="377825"/>
          </a:xfrm>
          <a:prstGeom prst="triangle">
            <a:avLst>
              <a:gd name="adj" fmla="val 50000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1049338" y="413543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endParaRPr lang="en-US" altLang="en-US">
              <a:latin typeface="Arial" pitchFamily="34" charset="0"/>
            </a:endParaRPr>
          </a:p>
        </p:txBody>
      </p:sp>
      <p:sp>
        <p:nvSpPr>
          <p:cNvPr id="13" name="Line 18"/>
          <p:cNvSpPr>
            <a:spLocks noChangeShapeType="1"/>
          </p:cNvSpPr>
          <p:nvPr/>
        </p:nvSpPr>
        <p:spPr bwMode="auto">
          <a:xfrm>
            <a:off x="1997075" y="4191000"/>
            <a:ext cx="11985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2463800" y="383063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800">
                <a:latin typeface="Comic Sans MS" pitchFamily="66" charset="0"/>
              </a:rPr>
              <a:t>1</a:t>
            </a:r>
          </a:p>
        </p:txBody>
      </p:sp>
      <p:sp>
        <p:nvSpPr>
          <p:cNvPr id="15" name="Oval 20"/>
          <p:cNvSpPr>
            <a:spLocks noChangeArrowheads="1"/>
          </p:cNvSpPr>
          <p:nvPr/>
        </p:nvSpPr>
        <p:spPr bwMode="auto">
          <a:xfrm>
            <a:off x="1019175" y="3789363"/>
            <a:ext cx="915988" cy="9017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7" name="Text Box 22"/>
          <p:cNvSpPr txBox="1">
            <a:spLocks noChangeArrowheads="1"/>
          </p:cNvSpPr>
          <p:nvPr/>
        </p:nvSpPr>
        <p:spPr bwMode="auto">
          <a:xfrm>
            <a:off x="2465294" y="3563890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800" dirty="0">
                <a:latin typeface="Comic Sans MS" pitchFamily="66" charset="0"/>
              </a:rPr>
              <a:t>0</a:t>
            </a:r>
          </a:p>
        </p:txBody>
      </p:sp>
      <p:sp>
        <p:nvSpPr>
          <p:cNvPr id="18" name="Oval 25"/>
          <p:cNvSpPr>
            <a:spLocks noChangeArrowheads="1"/>
          </p:cNvSpPr>
          <p:nvPr/>
        </p:nvSpPr>
        <p:spPr bwMode="auto">
          <a:xfrm>
            <a:off x="3214688" y="3722688"/>
            <a:ext cx="927100" cy="912812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9" name="Line 26"/>
          <p:cNvSpPr>
            <a:spLocks noChangeShapeType="1"/>
          </p:cNvSpPr>
          <p:nvPr/>
        </p:nvSpPr>
        <p:spPr bwMode="auto">
          <a:xfrm>
            <a:off x="4211638" y="4148138"/>
            <a:ext cx="11985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Oval 28"/>
          <p:cNvSpPr>
            <a:spLocks noChangeArrowheads="1"/>
          </p:cNvSpPr>
          <p:nvPr/>
        </p:nvSpPr>
        <p:spPr bwMode="auto">
          <a:xfrm>
            <a:off x="5473700" y="3690938"/>
            <a:ext cx="927100" cy="912812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2" name="Text Box 33"/>
          <p:cNvSpPr txBox="1">
            <a:spLocks noChangeArrowheads="1"/>
          </p:cNvSpPr>
          <p:nvPr/>
        </p:nvSpPr>
        <p:spPr bwMode="auto">
          <a:xfrm>
            <a:off x="4583113" y="37861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800">
                <a:latin typeface="Comic Sans MS" pitchFamily="66" charset="0"/>
              </a:rPr>
              <a:t>1</a:t>
            </a:r>
          </a:p>
        </p:txBody>
      </p:sp>
      <p:sp>
        <p:nvSpPr>
          <p:cNvPr id="23" name="Rectangle 27"/>
          <p:cNvSpPr>
            <a:spLocks noChangeArrowheads="1"/>
          </p:cNvSpPr>
          <p:nvPr/>
        </p:nvSpPr>
        <p:spPr bwMode="auto">
          <a:xfrm>
            <a:off x="730306" y="3337885"/>
            <a:ext cx="1123962" cy="415498"/>
          </a:xfrm>
          <a:prstGeom prst="rect">
            <a:avLst/>
          </a:prstGeom>
          <a:solidFill>
            <a:srgbClr val="FFCC99"/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2100" b="1" dirty="0" smtClean="0">
                <a:latin typeface="Calibri" pitchFamily="34" charset="0"/>
              </a:rPr>
              <a:t>no chars</a:t>
            </a:r>
            <a:endParaRPr lang="en-US" altLang="en-US" sz="2100" dirty="0">
              <a:latin typeface="Calibri" pitchFamily="34" charset="0"/>
            </a:endParaRPr>
          </a:p>
        </p:txBody>
      </p:sp>
      <p:sp>
        <p:nvSpPr>
          <p:cNvPr id="24" name="Rectangle 28"/>
          <p:cNvSpPr>
            <a:spLocks noChangeArrowheads="1"/>
          </p:cNvSpPr>
          <p:nvPr/>
        </p:nvSpPr>
        <p:spPr bwMode="auto">
          <a:xfrm>
            <a:off x="3048000" y="3276600"/>
            <a:ext cx="1156086" cy="415498"/>
          </a:xfrm>
          <a:prstGeom prst="rect">
            <a:avLst/>
          </a:prstGeom>
          <a:solidFill>
            <a:srgbClr val="FFCC99"/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2100" b="1" dirty="0" smtClean="0">
                <a:latin typeface="Calibri" pitchFamily="34" charset="0"/>
              </a:rPr>
              <a:t>one char</a:t>
            </a:r>
            <a:endParaRPr lang="en-US" altLang="en-US" sz="2100" dirty="0">
              <a:latin typeface="Calibri" pitchFamily="34" charset="0"/>
            </a:endParaRPr>
          </a:p>
        </p:txBody>
      </p:sp>
      <p:sp>
        <p:nvSpPr>
          <p:cNvPr id="25" name="Rectangle 29"/>
          <p:cNvSpPr>
            <a:spLocks noChangeArrowheads="1"/>
          </p:cNvSpPr>
          <p:nvPr/>
        </p:nvSpPr>
        <p:spPr bwMode="auto">
          <a:xfrm>
            <a:off x="5334000" y="3200400"/>
            <a:ext cx="1270797" cy="415498"/>
          </a:xfrm>
          <a:prstGeom prst="rect">
            <a:avLst/>
          </a:prstGeom>
          <a:solidFill>
            <a:srgbClr val="FFCC99"/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2100" b="1" dirty="0" smtClean="0">
                <a:latin typeface="Calibri" pitchFamily="34" charset="0"/>
              </a:rPr>
              <a:t>two chars</a:t>
            </a:r>
            <a:endParaRPr lang="en-US" altLang="en-US" sz="2100" dirty="0">
              <a:latin typeface="Calibri" pitchFamily="34" charset="0"/>
            </a:endParaRPr>
          </a:p>
        </p:txBody>
      </p:sp>
      <p:sp>
        <p:nvSpPr>
          <p:cNvPr id="26" name="Text Box 8"/>
          <p:cNvSpPr txBox="1">
            <a:spLocks noChangeArrowheads="1"/>
          </p:cNvSpPr>
          <p:nvPr/>
        </p:nvSpPr>
        <p:spPr bwMode="auto">
          <a:xfrm>
            <a:off x="1261858" y="4054432"/>
            <a:ext cx="41069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600" dirty="0">
                <a:latin typeface="Cambria" panose="02040503050406030204" pitchFamily="18" charset="0"/>
              </a:rPr>
              <a:t>q</a:t>
            </a:r>
            <a:r>
              <a:rPr lang="en-US" altLang="en-US" sz="1600" dirty="0" smtClean="0">
                <a:latin typeface="Cambria" panose="02040503050406030204" pitchFamily="18" charset="0"/>
              </a:rPr>
              <a:t>0</a:t>
            </a:r>
            <a:endParaRPr lang="en-US" altLang="en-US" sz="1600" dirty="0">
              <a:latin typeface="Cambria" panose="02040503050406030204" pitchFamily="18" charset="0"/>
            </a:endParaRPr>
          </a:p>
        </p:txBody>
      </p:sp>
      <p:sp>
        <p:nvSpPr>
          <p:cNvPr id="27" name="Text Box 10"/>
          <p:cNvSpPr txBox="1">
            <a:spLocks noChangeArrowheads="1"/>
          </p:cNvSpPr>
          <p:nvPr/>
        </p:nvSpPr>
        <p:spPr bwMode="auto">
          <a:xfrm>
            <a:off x="3486198" y="3984542"/>
            <a:ext cx="41069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600" dirty="0" smtClean="0">
                <a:latin typeface="Cambria" panose="02040503050406030204" pitchFamily="18" charset="0"/>
              </a:rPr>
              <a:t>q1</a:t>
            </a:r>
            <a:endParaRPr lang="en-US" altLang="en-US" sz="1600" dirty="0">
              <a:latin typeface="Cambria" panose="02040503050406030204" pitchFamily="18" charset="0"/>
            </a:endParaRPr>
          </a:p>
        </p:txBody>
      </p:sp>
      <p:sp>
        <p:nvSpPr>
          <p:cNvPr id="28" name="Text Box 20"/>
          <p:cNvSpPr txBox="1">
            <a:spLocks noChangeArrowheads="1"/>
          </p:cNvSpPr>
          <p:nvPr/>
        </p:nvSpPr>
        <p:spPr bwMode="auto">
          <a:xfrm>
            <a:off x="5732699" y="3995026"/>
            <a:ext cx="41069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600" dirty="0" smtClean="0">
                <a:latin typeface="Cambria" panose="02040503050406030204" pitchFamily="18" charset="0"/>
              </a:rPr>
              <a:t>q2</a:t>
            </a:r>
            <a:endParaRPr lang="en-US" altLang="en-US" sz="1600" dirty="0">
              <a:latin typeface="Cambria" panose="02040503050406030204" pitchFamily="18" charset="0"/>
            </a:endParaRPr>
          </a:p>
        </p:txBody>
      </p:sp>
      <p:sp>
        <p:nvSpPr>
          <p:cNvPr id="29" name="Text Box 22"/>
          <p:cNvSpPr txBox="1">
            <a:spLocks noChangeArrowheads="1"/>
          </p:cNvSpPr>
          <p:nvPr/>
        </p:nvSpPr>
        <p:spPr bwMode="auto">
          <a:xfrm>
            <a:off x="4569666" y="3545634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800" dirty="0">
                <a:latin typeface="Comic Sans MS" pitchFamily="66" charset="0"/>
              </a:rPr>
              <a:t>0</a:t>
            </a:r>
          </a:p>
        </p:txBody>
      </p:sp>
      <p:sp>
        <p:nvSpPr>
          <p:cNvPr id="30" name="Text Box 3"/>
          <p:cNvSpPr txBox="1">
            <a:spLocks noChangeArrowheads="1"/>
          </p:cNvSpPr>
          <p:nvPr/>
        </p:nvSpPr>
        <p:spPr bwMode="auto">
          <a:xfrm>
            <a:off x="217117" y="6121236"/>
            <a:ext cx="1440200" cy="43088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100" i="1" dirty="0" smtClean="0">
                <a:solidFill>
                  <a:srgbClr val="CC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Why </a:t>
            </a:r>
            <a:r>
              <a:rPr lang="en-US" altLang="en-US" sz="1100" i="1" u="sng" dirty="0" smtClean="0">
                <a:solidFill>
                  <a:srgbClr val="CC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must</a:t>
            </a:r>
            <a:r>
              <a:rPr lang="en-US" altLang="en-US" sz="1100" i="1" dirty="0" smtClean="0">
                <a:solidFill>
                  <a:srgbClr val="CC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s1 and s2 be separate states?</a:t>
            </a:r>
            <a:endParaRPr lang="en-US" altLang="en-US" sz="1100" dirty="0">
              <a:solidFill>
                <a:srgbClr val="CC33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Left Brace 2"/>
          <p:cNvSpPr/>
          <p:nvPr/>
        </p:nvSpPr>
        <p:spPr bwMode="auto">
          <a:xfrm>
            <a:off x="1713550" y="5934828"/>
            <a:ext cx="142807" cy="803702"/>
          </a:xfrm>
          <a:prstGeom prst="leftBrace">
            <a:avLst>
              <a:gd name="adj1" fmla="val 58883"/>
              <a:gd name="adj2" fmla="val 50000"/>
            </a:avLst>
          </a:prstGeom>
          <a:noFill/>
          <a:ln w="9525" cap="flat" cmpd="sng" algn="ctr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62429" y="5829798"/>
            <a:ext cx="32252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i="1" dirty="0">
                <a:solidFill>
                  <a:srgbClr val="CC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s1</a:t>
            </a:r>
            <a:endParaRPr lang="en-US" sz="1200" dirty="0"/>
          </a:p>
        </p:txBody>
      </p:sp>
      <p:sp>
        <p:nvSpPr>
          <p:cNvPr id="31" name="Rectangle 30"/>
          <p:cNvSpPr/>
          <p:nvPr/>
        </p:nvSpPr>
        <p:spPr>
          <a:xfrm>
            <a:off x="1462429" y="6568644"/>
            <a:ext cx="32252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i="1" dirty="0" smtClean="0">
                <a:solidFill>
                  <a:srgbClr val="CC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s2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9444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4724400" y="1295400"/>
            <a:ext cx="3776663" cy="10668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7650" name="Text Box 1026"/>
          <p:cNvSpPr txBox="1">
            <a:spLocks noChangeArrowheads="1"/>
          </p:cNvSpPr>
          <p:nvPr/>
        </p:nvSpPr>
        <p:spPr bwMode="auto">
          <a:xfrm>
            <a:off x="474663" y="230188"/>
            <a:ext cx="8026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4400" i="1" dirty="0">
                <a:latin typeface="Cambria" panose="02040503050406030204" pitchFamily="18" charset="0"/>
              </a:rPr>
              <a:t>Third-to-</a:t>
            </a:r>
            <a:r>
              <a:rPr lang="en-US" altLang="en-US" sz="4400" i="1" u="sng" dirty="0">
                <a:latin typeface="Cambria" panose="02040503050406030204" pitchFamily="18" charset="0"/>
              </a:rPr>
              <a:t>last</a:t>
            </a:r>
            <a:r>
              <a:rPr lang="en-US" altLang="en-US" sz="4400" dirty="0">
                <a:latin typeface="Cambria" panose="02040503050406030204" pitchFamily="18" charset="0"/>
              </a:rPr>
              <a:t> character is a </a:t>
            </a:r>
            <a:r>
              <a:rPr lang="en-US" altLang="en-US" sz="4400" b="1" dirty="0" smtClean="0">
                <a:latin typeface="Courier New" pitchFamily="49" charset="0"/>
              </a:rPr>
              <a:t>1</a:t>
            </a:r>
            <a:r>
              <a:rPr lang="en-US" altLang="en-US" sz="4400" dirty="0" smtClean="0">
                <a:latin typeface="Cambria" panose="02040503050406030204" pitchFamily="18" charset="0"/>
              </a:rPr>
              <a:t>?</a:t>
            </a:r>
            <a:endParaRPr lang="en-US" altLang="en-US" sz="4400" dirty="0">
              <a:latin typeface="Times" pitchFamily="-106" charset="0"/>
            </a:endParaRPr>
          </a:p>
        </p:txBody>
      </p:sp>
      <p:sp>
        <p:nvSpPr>
          <p:cNvPr id="27651" name="Rectangle 1029"/>
          <p:cNvSpPr>
            <a:spLocks noChangeArrowheads="1"/>
          </p:cNvSpPr>
          <p:nvPr/>
        </p:nvSpPr>
        <p:spPr bwMode="auto">
          <a:xfrm>
            <a:off x="306387" y="1485900"/>
            <a:ext cx="41814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800" dirty="0">
                <a:latin typeface="Cambria" panose="02040503050406030204" pitchFamily="18" charset="0"/>
              </a:rPr>
              <a:t>Draw a FSM accepting strings whose third-to-last digit (from the right) is a </a:t>
            </a:r>
            <a:r>
              <a:rPr lang="en-US" altLang="en-US" sz="1800" b="1" dirty="0">
                <a:latin typeface="Cambria" panose="02040503050406030204" pitchFamily="18" charset="0"/>
              </a:rPr>
              <a:t>1</a:t>
            </a:r>
            <a:r>
              <a:rPr lang="en-US" altLang="en-US" sz="1800" dirty="0">
                <a:latin typeface="Cambria" panose="02040503050406030204" pitchFamily="18" charset="0"/>
              </a:rPr>
              <a:t>.</a:t>
            </a:r>
          </a:p>
        </p:txBody>
      </p:sp>
      <p:sp>
        <p:nvSpPr>
          <p:cNvPr id="5" name="Text Box 17"/>
          <p:cNvSpPr txBox="1">
            <a:spLocks noChangeArrowheads="1"/>
          </p:cNvSpPr>
          <p:nvPr/>
        </p:nvSpPr>
        <p:spPr bwMode="auto">
          <a:xfrm>
            <a:off x="5257800" y="1470378"/>
            <a:ext cx="3158748" cy="781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lnSpc>
                <a:spcPct val="60000"/>
              </a:lnSpc>
            </a:pPr>
            <a:r>
              <a:rPr lang="en-US" altLang="en-US" sz="1600" b="1" dirty="0">
                <a:latin typeface="Arial" pitchFamily="34" charset="0"/>
              </a:rPr>
              <a:t>Accepted: </a:t>
            </a:r>
            <a:r>
              <a:rPr lang="en-US" altLang="en-US" sz="1600" dirty="0">
                <a:latin typeface="Arial" pitchFamily="34" charset="0"/>
              </a:rPr>
              <a:t>0</a:t>
            </a:r>
            <a:r>
              <a:rPr lang="en-US" altLang="en-US" sz="1600" b="1" u="sng" dirty="0">
                <a:latin typeface="Arial" pitchFamily="34" charset="0"/>
              </a:rPr>
              <a:t>1</a:t>
            </a:r>
            <a:r>
              <a:rPr lang="en-US" altLang="en-US" sz="1600" dirty="0">
                <a:latin typeface="Arial" pitchFamily="34" charset="0"/>
              </a:rPr>
              <a:t>00 and </a:t>
            </a:r>
            <a:r>
              <a:rPr lang="en-US" altLang="en-US" sz="1600" dirty="0" smtClean="0">
                <a:latin typeface="Arial" pitchFamily="34" charset="0"/>
              </a:rPr>
              <a:t>01</a:t>
            </a:r>
            <a:r>
              <a:rPr lang="en-US" altLang="en-US" sz="1600" b="1" u="sng" dirty="0" smtClean="0">
                <a:latin typeface="Arial" pitchFamily="34" charset="0"/>
              </a:rPr>
              <a:t>1</a:t>
            </a:r>
            <a:r>
              <a:rPr lang="en-US" altLang="en-US" sz="1600" dirty="0" smtClean="0">
                <a:latin typeface="Arial" pitchFamily="34" charset="0"/>
              </a:rPr>
              <a:t>01</a:t>
            </a:r>
          </a:p>
          <a:p>
            <a:pPr>
              <a:lnSpc>
                <a:spcPct val="60000"/>
              </a:lnSpc>
            </a:pPr>
            <a:r>
              <a:rPr lang="en-US" altLang="en-US" sz="1600" dirty="0" smtClean="0">
                <a:latin typeface="Arial" pitchFamily="34" charset="0"/>
              </a:rPr>
              <a:t>       </a:t>
            </a:r>
          </a:p>
          <a:p>
            <a:pPr>
              <a:lnSpc>
                <a:spcPct val="60000"/>
              </a:lnSpc>
            </a:pPr>
            <a:r>
              <a:rPr lang="en-US" altLang="en-US" sz="1600" b="1" dirty="0" smtClean="0">
                <a:latin typeface="Arial" pitchFamily="34" charset="0"/>
              </a:rPr>
              <a:t>Rejected</a:t>
            </a:r>
            <a:r>
              <a:rPr lang="en-US" altLang="en-US" sz="1600" b="1" dirty="0">
                <a:latin typeface="Arial" pitchFamily="34" charset="0"/>
              </a:rPr>
              <a:t>:  </a:t>
            </a:r>
            <a:r>
              <a:rPr lang="en-US" altLang="en-US" sz="1600" dirty="0" smtClean="0">
                <a:latin typeface="Arial" pitchFamily="34" charset="0"/>
              </a:rPr>
              <a:t>101</a:t>
            </a:r>
            <a:r>
              <a:rPr lang="en-US" altLang="en-US" sz="1600" b="1" u="sng" dirty="0" smtClean="0">
                <a:latin typeface="Arial" pitchFamily="34" charset="0"/>
              </a:rPr>
              <a:t>0</a:t>
            </a:r>
            <a:r>
              <a:rPr lang="en-US" altLang="en-US" sz="1600" dirty="0" smtClean="0">
                <a:latin typeface="Arial" pitchFamily="34" charset="0"/>
              </a:rPr>
              <a:t>01  and 11</a:t>
            </a:r>
            <a:endParaRPr lang="en-US" altLang="en-US" sz="1600" dirty="0">
              <a:latin typeface="Arial" pitchFamily="34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6599600" y="6400800"/>
            <a:ext cx="2392000" cy="307777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400" i="1" dirty="0">
                <a:solidFill>
                  <a:srgbClr val="0900FF"/>
                </a:solidFill>
                <a:latin typeface="Arial" pitchFamily="34" charset="0"/>
              </a:rPr>
              <a:t>M</a:t>
            </a:r>
            <a:r>
              <a:rPr lang="en-US" altLang="en-US" sz="1400" i="1" dirty="0" smtClean="0">
                <a:solidFill>
                  <a:srgbClr val="0900FF"/>
                </a:solidFill>
                <a:latin typeface="Arial" pitchFamily="34" charset="0"/>
              </a:rPr>
              <a:t>inimum </a:t>
            </a:r>
            <a:r>
              <a:rPr lang="en-US" altLang="en-US" sz="1400" dirty="0" smtClean="0">
                <a:latin typeface="Arial" pitchFamily="34" charset="0"/>
              </a:rPr>
              <a:t>number </a:t>
            </a:r>
            <a:r>
              <a:rPr lang="en-US" altLang="en-US" sz="1400" dirty="0">
                <a:latin typeface="Arial" pitchFamily="34" charset="0"/>
              </a:rPr>
              <a:t>of states?</a:t>
            </a:r>
          </a:p>
        </p:txBody>
      </p:sp>
    </p:spTree>
    <p:extLst>
      <p:ext uri="{BB962C8B-B14F-4D97-AF65-F5344CB8AC3E}">
        <p14:creationId xmlns:p14="http://schemas.microsoft.com/office/powerpoint/2010/main" val="189840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026"/>
          <p:cNvSpPr txBox="1">
            <a:spLocks noChangeArrowheads="1"/>
          </p:cNvSpPr>
          <p:nvPr/>
        </p:nvSpPr>
        <p:spPr bwMode="auto">
          <a:xfrm>
            <a:off x="474663" y="230188"/>
            <a:ext cx="8026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4400" dirty="0">
                <a:latin typeface="Cambria" panose="02040503050406030204" pitchFamily="18" charset="0"/>
              </a:rPr>
              <a:t>Third-to-last character is a </a:t>
            </a:r>
            <a:r>
              <a:rPr lang="en-US" altLang="en-US" sz="4400" b="1" dirty="0">
                <a:latin typeface="Courier New" pitchFamily="49" charset="0"/>
              </a:rPr>
              <a:t>1</a:t>
            </a:r>
            <a:endParaRPr lang="en-US" altLang="en-US" sz="4400" dirty="0">
              <a:latin typeface="Times" pitchFamily="-106" charset="0"/>
            </a:endParaRPr>
          </a:p>
        </p:txBody>
      </p:sp>
      <p:sp>
        <p:nvSpPr>
          <p:cNvPr id="28676" name="Rectangle 1028"/>
          <p:cNvSpPr>
            <a:spLocks noChangeArrowheads="1"/>
          </p:cNvSpPr>
          <p:nvPr/>
        </p:nvSpPr>
        <p:spPr bwMode="auto">
          <a:xfrm>
            <a:off x="6394450" y="6416355"/>
            <a:ext cx="2661444" cy="369332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800" dirty="0" smtClean="0">
                <a:latin typeface="Cambria" panose="02040503050406030204" pitchFamily="18" charset="0"/>
              </a:rPr>
              <a:t>Do we </a:t>
            </a:r>
            <a:r>
              <a:rPr lang="en-US" altLang="en-US" sz="1800" b="1" i="1" dirty="0" smtClean="0">
                <a:latin typeface="Cambria" panose="02040503050406030204" pitchFamily="18" charset="0"/>
              </a:rPr>
              <a:t>need </a:t>
            </a:r>
            <a:r>
              <a:rPr lang="en-US" altLang="en-US" sz="1800" dirty="0" smtClean="0">
                <a:latin typeface="Cambria" panose="02040503050406030204" pitchFamily="18" charset="0"/>
              </a:rPr>
              <a:t>15 states?</a:t>
            </a:r>
            <a:endParaRPr lang="en-US" altLang="en-US" sz="1800" dirty="0">
              <a:latin typeface="Cambria" panose="02040503050406030204" pitchFamily="18" charset="0"/>
            </a:endParaRPr>
          </a:p>
        </p:txBody>
      </p:sp>
      <p:grpSp>
        <p:nvGrpSpPr>
          <p:cNvPr id="28677" name="Group 1032"/>
          <p:cNvGrpSpPr>
            <a:grpSpLocks/>
          </p:cNvGrpSpPr>
          <p:nvPr/>
        </p:nvGrpSpPr>
        <p:grpSpPr bwMode="auto">
          <a:xfrm>
            <a:off x="4151313" y="1444625"/>
            <a:ext cx="706437" cy="455613"/>
            <a:chOff x="660" y="2852"/>
            <a:chExt cx="445" cy="287"/>
          </a:xfrm>
        </p:grpSpPr>
        <p:sp>
          <p:nvSpPr>
            <p:cNvPr id="28766" name="Oval 1033"/>
            <p:cNvSpPr>
              <a:spLocks noChangeArrowheads="1"/>
            </p:cNvSpPr>
            <p:nvPr/>
          </p:nvSpPr>
          <p:spPr bwMode="auto">
            <a:xfrm>
              <a:off x="660" y="2852"/>
              <a:ext cx="445" cy="28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767" name="Text Box 1034"/>
            <p:cNvSpPr txBox="1">
              <a:spLocks noChangeArrowheads="1"/>
            </p:cNvSpPr>
            <p:nvPr/>
          </p:nvSpPr>
          <p:spPr bwMode="auto">
            <a:xfrm>
              <a:off x="731" y="2891"/>
              <a:ext cx="287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sz="1600" dirty="0" smtClean="0">
                  <a:latin typeface="Times" pitchFamily="-106" charset="0"/>
                </a:rPr>
                <a:t>q</a:t>
              </a:r>
              <a:r>
                <a:rPr lang="en-US" altLang="en-US" sz="1600" dirty="0" smtClean="0">
                  <a:latin typeface="Symbol" pitchFamily="18" charset="2"/>
                  <a:sym typeface="Symbol" pitchFamily="18" charset="2"/>
                </a:rPr>
                <a:t></a:t>
              </a:r>
              <a:endParaRPr lang="en-US" altLang="en-US" sz="1600" dirty="0">
                <a:latin typeface="Times" pitchFamily="-106" charset="0"/>
              </a:endParaRPr>
            </a:p>
          </p:txBody>
        </p:sp>
      </p:grpSp>
      <p:grpSp>
        <p:nvGrpSpPr>
          <p:cNvPr id="28678" name="Group 1035"/>
          <p:cNvGrpSpPr>
            <a:grpSpLocks/>
          </p:cNvGrpSpPr>
          <p:nvPr/>
        </p:nvGrpSpPr>
        <p:grpSpPr bwMode="auto">
          <a:xfrm>
            <a:off x="1843088" y="1771650"/>
            <a:ext cx="706437" cy="455613"/>
            <a:chOff x="1471" y="2967"/>
            <a:chExt cx="445" cy="287"/>
          </a:xfrm>
        </p:grpSpPr>
        <p:sp>
          <p:nvSpPr>
            <p:cNvPr id="28764" name="Oval 1036"/>
            <p:cNvSpPr>
              <a:spLocks noChangeArrowheads="1"/>
            </p:cNvSpPr>
            <p:nvPr/>
          </p:nvSpPr>
          <p:spPr bwMode="auto">
            <a:xfrm>
              <a:off x="1471" y="2967"/>
              <a:ext cx="445" cy="28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765" name="Text Box 1037"/>
            <p:cNvSpPr txBox="1">
              <a:spLocks noChangeArrowheads="1"/>
            </p:cNvSpPr>
            <p:nvPr/>
          </p:nvSpPr>
          <p:spPr bwMode="auto">
            <a:xfrm>
              <a:off x="1562" y="3006"/>
              <a:ext cx="246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sz="1600" dirty="0" smtClean="0">
                  <a:latin typeface="Times" pitchFamily="-106" charset="0"/>
                </a:rPr>
                <a:t>q</a:t>
              </a:r>
              <a:r>
                <a:rPr lang="en-US" altLang="en-US" sz="1600" dirty="0" smtClean="0">
                  <a:latin typeface="Times" pitchFamily="-106" charset="0"/>
                  <a:sym typeface="Symbol" pitchFamily="18" charset="2"/>
                </a:rPr>
                <a:t>0</a:t>
              </a:r>
              <a:endParaRPr lang="en-US" altLang="en-US" sz="1600" dirty="0">
                <a:latin typeface="Times" pitchFamily="-106" charset="0"/>
              </a:endParaRPr>
            </a:p>
          </p:txBody>
        </p:sp>
      </p:grpSp>
      <p:grpSp>
        <p:nvGrpSpPr>
          <p:cNvPr id="28679" name="Group 1038"/>
          <p:cNvGrpSpPr>
            <a:grpSpLocks/>
          </p:cNvGrpSpPr>
          <p:nvPr/>
        </p:nvGrpSpPr>
        <p:grpSpPr bwMode="auto">
          <a:xfrm>
            <a:off x="6491288" y="1798638"/>
            <a:ext cx="706437" cy="455612"/>
            <a:chOff x="1471" y="2967"/>
            <a:chExt cx="445" cy="287"/>
          </a:xfrm>
        </p:grpSpPr>
        <p:sp>
          <p:nvSpPr>
            <p:cNvPr id="28762" name="Oval 1039"/>
            <p:cNvSpPr>
              <a:spLocks noChangeArrowheads="1"/>
            </p:cNvSpPr>
            <p:nvPr/>
          </p:nvSpPr>
          <p:spPr bwMode="auto">
            <a:xfrm>
              <a:off x="1471" y="2967"/>
              <a:ext cx="445" cy="28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763" name="Text Box 1040"/>
            <p:cNvSpPr txBox="1">
              <a:spLocks noChangeArrowheads="1"/>
            </p:cNvSpPr>
            <p:nvPr/>
          </p:nvSpPr>
          <p:spPr bwMode="auto">
            <a:xfrm>
              <a:off x="1562" y="3006"/>
              <a:ext cx="246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sz="1600" dirty="0" smtClean="0">
                  <a:latin typeface="Times" pitchFamily="-106" charset="0"/>
                </a:rPr>
                <a:t>q</a:t>
              </a:r>
              <a:r>
                <a:rPr lang="en-US" altLang="en-US" sz="1600" dirty="0" smtClean="0">
                  <a:latin typeface="Times" pitchFamily="-106" charset="0"/>
                  <a:sym typeface="Symbol" pitchFamily="18" charset="2"/>
                </a:rPr>
                <a:t>1</a:t>
              </a:r>
              <a:endParaRPr lang="en-US" altLang="en-US" sz="1600" dirty="0">
                <a:latin typeface="Times" pitchFamily="-106" charset="0"/>
              </a:endParaRPr>
            </a:p>
          </p:txBody>
        </p:sp>
      </p:grpSp>
      <p:grpSp>
        <p:nvGrpSpPr>
          <p:cNvPr id="28680" name="Group 1041"/>
          <p:cNvGrpSpPr>
            <a:grpSpLocks/>
          </p:cNvGrpSpPr>
          <p:nvPr/>
        </p:nvGrpSpPr>
        <p:grpSpPr bwMode="auto">
          <a:xfrm>
            <a:off x="7615238" y="2290763"/>
            <a:ext cx="706437" cy="455612"/>
            <a:chOff x="1471" y="2967"/>
            <a:chExt cx="445" cy="287"/>
          </a:xfrm>
        </p:grpSpPr>
        <p:sp>
          <p:nvSpPr>
            <p:cNvPr id="28760" name="Oval 1042"/>
            <p:cNvSpPr>
              <a:spLocks noChangeArrowheads="1"/>
            </p:cNvSpPr>
            <p:nvPr/>
          </p:nvSpPr>
          <p:spPr bwMode="auto">
            <a:xfrm>
              <a:off x="1471" y="2967"/>
              <a:ext cx="445" cy="28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761" name="Text Box 1043"/>
            <p:cNvSpPr txBox="1">
              <a:spLocks noChangeArrowheads="1"/>
            </p:cNvSpPr>
            <p:nvPr/>
          </p:nvSpPr>
          <p:spPr bwMode="auto">
            <a:xfrm>
              <a:off x="1532" y="3006"/>
              <a:ext cx="305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sz="1600" dirty="0" smtClean="0">
                  <a:latin typeface="Times" pitchFamily="-106" charset="0"/>
                </a:rPr>
                <a:t>q</a:t>
              </a:r>
              <a:r>
                <a:rPr lang="en-US" altLang="en-US" sz="1600" dirty="0" smtClean="0">
                  <a:latin typeface="Times" pitchFamily="-106" charset="0"/>
                  <a:sym typeface="Symbol" pitchFamily="18" charset="2"/>
                </a:rPr>
                <a:t>11</a:t>
              </a:r>
              <a:endParaRPr lang="en-US" altLang="en-US" sz="1600" dirty="0">
                <a:latin typeface="Times" pitchFamily="-106" charset="0"/>
              </a:endParaRPr>
            </a:p>
          </p:txBody>
        </p:sp>
      </p:grpSp>
      <p:grpSp>
        <p:nvGrpSpPr>
          <p:cNvPr id="28681" name="Group 1044"/>
          <p:cNvGrpSpPr>
            <a:grpSpLocks/>
          </p:cNvGrpSpPr>
          <p:nvPr/>
        </p:nvGrpSpPr>
        <p:grpSpPr bwMode="auto">
          <a:xfrm>
            <a:off x="8301038" y="3195638"/>
            <a:ext cx="706437" cy="455612"/>
            <a:chOff x="1471" y="2967"/>
            <a:chExt cx="445" cy="287"/>
          </a:xfrm>
        </p:grpSpPr>
        <p:sp>
          <p:nvSpPr>
            <p:cNvPr id="28758" name="Oval 1045"/>
            <p:cNvSpPr>
              <a:spLocks noChangeArrowheads="1"/>
            </p:cNvSpPr>
            <p:nvPr/>
          </p:nvSpPr>
          <p:spPr bwMode="auto">
            <a:xfrm>
              <a:off x="1471" y="2967"/>
              <a:ext cx="445" cy="28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759" name="Text Box 1046"/>
            <p:cNvSpPr txBox="1">
              <a:spLocks noChangeArrowheads="1"/>
            </p:cNvSpPr>
            <p:nvPr/>
          </p:nvSpPr>
          <p:spPr bwMode="auto">
            <a:xfrm>
              <a:off x="1502" y="3006"/>
              <a:ext cx="365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sz="1600" dirty="0" smtClean="0">
                  <a:latin typeface="Times" pitchFamily="-106" charset="0"/>
                </a:rPr>
                <a:t>q</a:t>
              </a:r>
              <a:r>
                <a:rPr lang="en-US" altLang="en-US" sz="1600" dirty="0" smtClean="0">
                  <a:latin typeface="Times" pitchFamily="-106" charset="0"/>
                  <a:sym typeface="Symbol" pitchFamily="18" charset="2"/>
                </a:rPr>
                <a:t>111</a:t>
              </a:r>
              <a:endParaRPr lang="en-US" altLang="en-US" sz="1600" dirty="0">
                <a:latin typeface="Times" pitchFamily="-106" charset="0"/>
              </a:endParaRPr>
            </a:p>
          </p:txBody>
        </p:sp>
      </p:grpSp>
      <p:grpSp>
        <p:nvGrpSpPr>
          <p:cNvPr id="28682" name="Group 1047"/>
          <p:cNvGrpSpPr>
            <a:grpSpLocks/>
          </p:cNvGrpSpPr>
          <p:nvPr/>
        </p:nvGrpSpPr>
        <p:grpSpPr bwMode="auto">
          <a:xfrm>
            <a:off x="5470525" y="2338388"/>
            <a:ext cx="706438" cy="455612"/>
            <a:chOff x="1471" y="2967"/>
            <a:chExt cx="445" cy="287"/>
          </a:xfrm>
        </p:grpSpPr>
        <p:sp>
          <p:nvSpPr>
            <p:cNvPr id="28756" name="Oval 1048"/>
            <p:cNvSpPr>
              <a:spLocks noChangeArrowheads="1"/>
            </p:cNvSpPr>
            <p:nvPr/>
          </p:nvSpPr>
          <p:spPr bwMode="auto">
            <a:xfrm>
              <a:off x="1471" y="2967"/>
              <a:ext cx="445" cy="28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757" name="Text Box 1049"/>
            <p:cNvSpPr txBox="1">
              <a:spLocks noChangeArrowheads="1"/>
            </p:cNvSpPr>
            <p:nvPr/>
          </p:nvSpPr>
          <p:spPr bwMode="auto">
            <a:xfrm>
              <a:off x="1530" y="3006"/>
              <a:ext cx="310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sz="1600" dirty="0" smtClean="0">
                  <a:latin typeface="Times" pitchFamily="-106" charset="0"/>
                </a:rPr>
                <a:t>q</a:t>
              </a:r>
              <a:r>
                <a:rPr lang="en-US" altLang="en-US" sz="1600" dirty="0" smtClean="0">
                  <a:latin typeface="Times" pitchFamily="-106" charset="0"/>
                  <a:sym typeface="Symbol" pitchFamily="18" charset="2"/>
                </a:rPr>
                <a:t>10</a:t>
              </a:r>
              <a:endParaRPr lang="en-US" altLang="en-US" sz="1600" dirty="0">
                <a:latin typeface="Times" pitchFamily="-106" charset="0"/>
              </a:endParaRPr>
            </a:p>
          </p:txBody>
        </p:sp>
      </p:grpSp>
      <p:grpSp>
        <p:nvGrpSpPr>
          <p:cNvPr id="28683" name="Group 1050"/>
          <p:cNvGrpSpPr>
            <a:grpSpLocks/>
          </p:cNvGrpSpPr>
          <p:nvPr/>
        </p:nvGrpSpPr>
        <p:grpSpPr bwMode="auto">
          <a:xfrm>
            <a:off x="3122613" y="2306638"/>
            <a:ext cx="706437" cy="455612"/>
            <a:chOff x="1471" y="2967"/>
            <a:chExt cx="445" cy="287"/>
          </a:xfrm>
        </p:grpSpPr>
        <p:sp>
          <p:nvSpPr>
            <p:cNvPr id="28754" name="Oval 1051"/>
            <p:cNvSpPr>
              <a:spLocks noChangeArrowheads="1"/>
            </p:cNvSpPr>
            <p:nvPr/>
          </p:nvSpPr>
          <p:spPr bwMode="auto">
            <a:xfrm>
              <a:off x="1471" y="2967"/>
              <a:ext cx="445" cy="28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755" name="Text Box 1052"/>
            <p:cNvSpPr txBox="1">
              <a:spLocks noChangeArrowheads="1"/>
            </p:cNvSpPr>
            <p:nvPr/>
          </p:nvSpPr>
          <p:spPr bwMode="auto">
            <a:xfrm>
              <a:off x="1530" y="3006"/>
              <a:ext cx="310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sz="1600" dirty="0" smtClean="0">
                  <a:latin typeface="Times" pitchFamily="-106" charset="0"/>
                </a:rPr>
                <a:t>q0</a:t>
              </a:r>
              <a:r>
                <a:rPr lang="en-US" altLang="en-US" sz="1600" dirty="0" smtClean="0">
                  <a:latin typeface="Times" pitchFamily="-106" charset="0"/>
                  <a:sym typeface="Symbol" pitchFamily="18" charset="2"/>
                </a:rPr>
                <a:t>1</a:t>
              </a:r>
              <a:endParaRPr lang="en-US" altLang="en-US" sz="1600" dirty="0">
                <a:latin typeface="Times" pitchFamily="-106" charset="0"/>
              </a:endParaRPr>
            </a:p>
          </p:txBody>
        </p:sp>
      </p:grpSp>
      <p:grpSp>
        <p:nvGrpSpPr>
          <p:cNvPr id="28684" name="Group 1053"/>
          <p:cNvGrpSpPr>
            <a:grpSpLocks/>
          </p:cNvGrpSpPr>
          <p:nvPr/>
        </p:nvGrpSpPr>
        <p:grpSpPr bwMode="auto">
          <a:xfrm>
            <a:off x="754063" y="2293938"/>
            <a:ext cx="706437" cy="455612"/>
            <a:chOff x="1471" y="2967"/>
            <a:chExt cx="445" cy="287"/>
          </a:xfrm>
        </p:grpSpPr>
        <p:sp>
          <p:nvSpPr>
            <p:cNvPr id="28752" name="Oval 1054"/>
            <p:cNvSpPr>
              <a:spLocks noChangeArrowheads="1"/>
            </p:cNvSpPr>
            <p:nvPr/>
          </p:nvSpPr>
          <p:spPr bwMode="auto">
            <a:xfrm>
              <a:off x="1471" y="2967"/>
              <a:ext cx="445" cy="28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753" name="Text Box 1055"/>
            <p:cNvSpPr txBox="1">
              <a:spLocks noChangeArrowheads="1"/>
            </p:cNvSpPr>
            <p:nvPr/>
          </p:nvSpPr>
          <p:spPr bwMode="auto">
            <a:xfrm>
              <a:off x="1530" y="3006"/>
              <a:ext cx="310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sz="1600" dirty="0" smtClean="0">
                  <a:latin typeface="Times" pitchFamily="-106" charset="0"/>
                </a:rPr>
                <a:t>q</a:t>
              </a:r>
              <a:r>
                <a:rPr lang="en-US" altLang="en-US" sz="1600" dirty="0" smtClean="0">
                  <a:latin typeface="Times" pitchFamily="-106" charset="0"/>
                  <a:sym typeface="Symbol" pitchFamily="18" charset="2"/>
                </a:rPr>
                <a:t>00</a:t>
              </a:r>
              <a:endParaRPr lang="en-US" altLang="en-US" sz="1600" dirty="0">
                <a:latin typeface="Times" pitchFamily="-106" charset="0"/>
              </a:endParaRPr>
            </a:p>
          </p:txBody>
        </p:sp>
      </p:grpSp>
      <p:grpSp>
        <p:nvGrpSpPr>
          <p:cNvPr id="28685" name="Group 1056"/>
          <p:cNvGrpSpPr>
            <a:grpSpLocks/>
          </p:cNvGrpSpPr>
          <p:nvPr/>
        </p:nvGrpSpPr>
        <p:grpSpPr bwMode="auto">
          <a:xfrm>
            <a:off x="228600" y="3189288"/>
            <a:ext cx="706438" cy="455612"/>
            <a:chOff x="1471" y="2967"/>
            <a:chExt cx="445" cy="287"/>
          </a:xfrm>
        </p:grpSpPr>
        <p:sp>
          <p:nvSpPr>
            <p:cNvPr id="28750" name="Oval 1057"/>
            <p:cNvSpPr>
              <a:spLocks noChangeArrowheads="1"/>
            </p:cNvSpPr>
            <p:nvPr/>
          </p:nvSpPr>
          <p:spPr bwMode="auto">
            <a:xfrm>
              <a:off x="1471" y="2967"/>
              <a:ext cx="445" cy="28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751" name="Text Box 1058"/>
            <p:cNvSpPr txBox="1">
              <a:spLocks noChangeArrowheads="1"/>
            </p:cNvSpPr>
            <p:nvPr/>
          </p:nvSpPr>
          <p:spPr bwMode="auto">
            <a:xfrm>
              <a:off x="1498" y="3006"/>
              <a:ext cx="375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sz="1600" dirty="0" smtClean="0">
                  <a:latin typeface="Times" pitchFamily="-106" charset="0"/>
                </a:rPr>
                <a:t>q</a:t>
              </a:r>
              <a:r>
                <a:rPr lang="en-US" altLang="en-US" sz="1600" dirty="0" smtClean="0">
                  <a:latin typeface="Times" pitchFamily="-106" charset="0"/>
                  <a:sym typeface="Symbol" pitchFamily="18" charset="2"/>
                </a:rPr>
                <a:t>000</a:t>
              </a:r>
              <a:endParaRPr lang="en-US" altLang="en-US" sz="1600" dirty="0">
                <a:latin typeface="Times" pitchFamily="-106" charset="0"/>
              </a:endParaRPr>
            </a:p>
          </p:txBody>
        </p:sp>
      </p:grpSp>
      <p:grpSp>
        <p:nvGrpSpPr>
          <p:cNvPr id="28686" name="Group 1059"/>
          <p:cNvGrpSpPr>
            <a:grpSpLocks/>
          </p:cNvGrpSpPr>
          <p:nvPr/>
        </p:nvGrpSpPr>
        <p:grpSpPr bwMode="auto">
          <a:xfrm>
            <a:off x="1398588" y="3157538"/>
            <a:ext cx="706437" cy="455612"/>
            <a:chOff x="1471" y="2967"/>
            <a:chExt cx="445" cy="287"/>
          </a:xfrm>
        </p:grpSpPr>
        <p:sp>
          <p:nvSpPr>
            <p:cNvPr id="28748" name="Oval 1060"/>
            <p:cNvSpPr>
              <a:spLocks noChangeArrowheads="1"/>
            </p:cNvSpPr>
            <p:nvPr/>
          </p:nvSpPr>
          <p:spPr bwMode="auto">
            <a:xfrm>
              <a:off x="1471" y="2967"/>
              <a:ext cx="445" cy="28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749" name="Text Box 1061"/>
            <p:cNvSpPr txBox="1">
              <a:spLocks noChangeArrowheads="1"/>
            </p:cNvSpPr>
            <p:nvPr/>
          </p:nvSpPr>
          <p:spPr bwMode="auto">
            <a:xfrm>
              <a:off x="1498" y="3006"/>
              <a:ext cx="375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sz="1600" dirty="0" smtClean="0">
                  <a:latin typeface="Times" pitchFamily="-106" charset="0"/>
                </a:rPr>
                <a:t>q</a:t>
              </a:r>
              <a:r>
                <a:rPr lang="en-US" altLang="en-US" sz="1600" dirty="0" smtClean="0">
                  <a:latin typeface="Times" pitchFamily="-106" charset="0"/>
                  <a:sym typeface="Symbol" pitchFamily="18" charset="2"/>
                </a:rPr>
                <a:t>001</a:t>
              </a:r>
              <a:endParaRPr lang="en-US" altLang="en-US" sz="1600" dirty="0">
                <a:latin typeface="Times" pitchFamily="-106" charset="0"/>
              </a:endParaRPr>
            </a:p>
          </p:txBody>
        </p:sp>
      </p:grpSp>
      <p:grpSp>
        <p:nvGrpSpPr>
          <p:cNvPr id="28687" name="Group 1062"/>
          <p:cNvGrpSpPr>
            <a:grpSpLocks/>
          </p:cNvGrpSpPr>
          <p:nvPr/>
        </p:nvGrpSpPr>
        <p:grpSpPr bwMode="auto">
          <a:xfrm>
            <a:off x="2490788" y="3184525"/>
            <a:ext cx="706437" cy="455613"/>
            <a:chOff x="1471" y="2967"/>
            <a:chExt cx="445" cy="287"/>
          </a:xfrm>
        </p:grpSpPr>
        <p:sp>
          <p:nvSpPr>
            <p:cNvPr id="28746" name="Oval 1063"/>
            <p:cNvSpPr>
              <a:spLocks noChangeArrowheads="1"/>
            </p:cNvSpPr>
            <p:nvPr/>
          </p:nvSpPr>
          <p:spPr bwMode="auto">
            <a:xfrm>
              <a:off x="1471" y="2967"/>
              <a:ext cx="445" cy="28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747" name="Text Box 1064"/>
            <p:cNvSpPr txBox="1">
              <a:spLocks noChangeArrowheads="1"/>
            </p:cNvSpPr>
            <p:nvPr/>
          </p:nvSpPr>
          <p:spPr bwMode="auto">
            <a:xfrm>
              <a:off x="1498" y="3006"/>
              <a:ext cx="375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sz="1600" dirty="0" smtClean="0">
                  <a:latin typeface="Times" pitchFamily="-106" charset="0"/>
                </a:rPr>
                <a:t>q0</a:t>
              </a:r>
              <a:r>
                <a:rPr lang="en-US" altLang="en-US" sz="1600" dirty="0" smtClean="0">
                  <a:latin typeface="Times" pitchFamily="-106" charset="0"/>
                  <a:sym typeface="Symbol" pitchFamily="18" charset="2"/>
                </a:rPr>
                <a:t>10</a:t>
              </a:r>
              <a:endParaRPr lang="en-US" altLang="en-US" sz="1600" dirty="0">
                <a:latin typeface="Times" pitchFamily="-106" charset="0"/>
              </a:endParaRPr>
            </a:p>
          </p:txBody>
        </p:sp>
      </p:grpSp>
      <p:grpSp>
        <p:nvGrpSpPr>
          <p:cNvPr id="28688" name="Group 1065"/>
          <p:cNvGrpSpPr>
            <a:grpSpLocks/>
          </p:cNvGrpSpPr>
          <p:nvPr/>
        </p:nvGrpSpPr>
        <p:grpSpPr bwMode="auto">
          <a:xfrm>
            <a:off x="3767138" y="3171825"/>
            <a:ext cx="706437" cy="455613"/>
            <a:chOff x="1471" y="2967"/>
            <a:chExt cx="445" cy="287"/>
          </a:xfrm>
        </p:grpSpPr>
        <p:sp>
          <p:nvSpPr>
            <p:cNvPr id="28744" name="Oval 1066"/>
            <p:cNvSpPr>
              <a:spLocks noChangeArrowheads="1"/>
            </p:cNvSpPr>
            <p:nvPr/>
          </p:nvSpPr>
          <p:spPr bwMode="auto">
            <a:xfrm>
              <a:off x="1471" y="2967"/>
              <a:ext cx="445" cy="28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745" name="Text Box 1067"/>
            <p:cNvSpPr txBox="1">
              <a:spLocks noChangeArrowheads="1"/>
            </p:cNvSpPr>
            <p:nvPr/>
          </p:nvSpPr>
          <p:spPr bwMode="auto">
            <a:xfrm>
              <a:off x="1500" y="3006"/>
              <a:ext cx="370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sz="1600" dirty="0" smtClean="0">
                  <a:latin typeface="Times" pitchFamily="-106" charset="0"/>
                </a:rPr>
                <a:t>q01</a:t>
              </a:r>
              <a:r>
                <a:rPr lang="en-US" altLang="en-US" sz="1600" dirty="0" smtClean="0">
                  <a:latin typeface="Times" pitchFamily="-106" charset="0"/>
                  <a:sym typeface="Symbol" pitchFamily="18" charset="2"/>
                </a:rPr>
                <a:t>1</a:t>
              </a:r>
              <a:endParaRPr lang="en-US" altLang="en-US" sz="1600" dirty="0">
                <a:latin typeface="Times" pitchFamily="-106" charset="0"/>
              </a:endParaRPr>
            </a:p>
          </p:txBody>
        </p:sp>
      </p:grpSp>
      <p:grpSp>
        <p:nvGrpSpPr>
          <p:cNvPr id="28689" name="Group 1068"/>
          <p:cNvGrpSpPr>
            <a:grpSpLocks/>
          </p:cNvGrpSpPr>
          <p:nvPr/>
        </p:nvGrpSpPr>
        <p:grpSpPr bwMode="auto">
          <a:xfrm>
            <a:off x="4879975" y="3179763"/>
            <a:ext cx="706438" cy="455612"/>
            <a:chOff x="1471" y="2967"/>
            <a:chExt cx="445" cy="287"/>
          </a:xfrm>
        </p:grpSpPr>
        <p:sp>
          <p:nvSpPr>
            <p:cNvPr id="28742" name="Oval 1069"/>
            <p:cNvSpPr>
              <a:spLocks noChangeArrowheads="1"/>
            </p:cNvSpPr>
            <p:nvPr/>
          </p:nvSpPr>
          <p:spPr bwMode="auto">
            <a:xfrm>
              <a:off x="1471" y="2967"/>
              <a:ext cx="445" cy="28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743" name="Text Box 1070"/>
            <p:cNvSpPr txBox="1">
              <a:spLocks noChangeArrowheads="1"/>
            </p:cNvSpPr>
            <p:nvPr/>
          </p:nvSpPr>
          <p:spPr bwMode="auto">
            <a:xfrm>
              <a:off x="1498" y="3006"/>
              <a:ext cx="375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sz="1600" dirty="0" smtClean="0">
                  <a:latin typeface="Times" pitchFamily="-106" charset="0"/>
                </a:rPr>
                <a:t>q</a:t>
              </a:r>
              <a:r>
                <a:rPr lang="en-US" altLang="en-US" sz="1600" dirty="0" smtClean="0">
                  <a:latin typeface="Times" pitchFamily="-106" charset="0"/>
                  <a:sym typeface="Symbol" pitchFamily="18" charset="2"/>
                </a:rPr>
                <a:t>100</a:t>
              </a:r>
              <a:endParaRPr lang="en-US" altLang="en-US" sz="1600" dirty="0">
                <a:latin typeface="Times" pitchFamily="-106" charset="0"/>
              </a:endParaRPr>
            </a:p>
          </p:txBody>
        </p:sp>
      </p:grpSp>
      <p:grpSp>
        <p:nvGrpSpPr>
          <p:cNvPr id="28690" name="Group 1071"/>
          <p:cNvGrpSpPr>
            <a:grpSpLocks/>
          </p:cNvGrpSpPr>
          <p:nvPr/>
        </p:nvGrpSpPr>
        <p:grpSpPr bwMode="auto">
          <a:xfrm>
            <a:off x="6097588" y="3187700"/>
            <a:ext cx="706437" cy="455613"/>
            <a:chOff x="1471" y="2967"/>
            <a:chExt cx="445" cy="287"/>
          </a:xfrm>
        </p:grpSpPr>
        <p:sp>
          <p:nvSpPr>
            <p:cNvPr id="28740" name="Oval 1072"/>
            <p:cNvSpPr>
              <a:spLocks noChangeArrowheads="1"/>
            </p:cNvSpPr>
            <p:nvPr/>
          </p:nvSpPr>
          <p:spPr bwMode="auto">
            <a:xfrm>
              <a:off x="1471" y="2967"/>
              <a:ext cx="445" cy="28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741" name="Text Box 1073"/>
            <p:cNvSpPr txBox="1">
              <a:spLocks noChangeArrowheads="1"/>
            </p:cNvSpPr>
            <p:nvPr/>
          </p:nvSpPr>
          <p:spPr bwMode="auto">
            <a:xfrm>
              <a:off x="1498" y="3006"/>
              <a:ext cx="375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sz="1600" dirty="0" smtClean="0">
                  <a:latin typeface="Times" pitchFamily="-106" charset="0"/>
                </a:rPr>
                <a:t>q</a:t>
              </a:r>
              <a:r>
                <a:rPr lang="en-US" altLang="en-US" sz="1600" dirty="0" smtClean="0">
                  <a:latin typeface="Times" pitchFamily="-106" charset="0"/>
                  <a:sym typeface="Symbol" pitchFamily="18" charset="2"/>
                </a:rPr>
                <a:t>101</a:t>
              </a:r>
              <a:endParaRPr lang="en-US" altLang="en-US" sz="1600" dirty="0">
                <a:latin typeface="Times" pitchFamily="-106" charset="0"/>
              </a:endParaRPr>
            </a:p>
          </p:txBody>
        </p:sp>
      </p:grpSp>
      <p:grpSp>
        <p:nvGrpSpPr>
          <p:cNvPr id="28691" name="Group 1074"/>
          <p:cNvGrpSpPr>
            <a:grpSpLocks/>
          </p:cNvGrpSpPr>
          <p:nvPr/>
        </p:nvGrpSpPr>
        <p:grpSpPr bwMode="auto">
          <a:xfrm>
            <a:off x="7113588" y="3176588"/>
            <a:ext cx="706437" cy="455612"/>
            <a:chOff x="1471" y="2967"/>
            <a:chExt cx="445" cy="287"/>
          </a:xfrm>
        </p:grpSpPr>
        <p:sp>
          <p:nvSpPr>
            <p:cNvPr id="28738" name="Oval 1075"/>
            <p:cNvSpPr>
              <a:spLocks noChangeArrowheads="1"/>
            </p:cNvSpPr>
            <p:nvPr/>
          </p:nvSpPr>
          <p:spPr bwMode="auto">
            <a:xfrm>
              <a:off x="1471" y="2967"/>
              <a:ext cx="445" cy="28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739" name="Text Box 1076"/>
            <p:cNvSpPr txBox="1">
              <a:spLocks noChangeArrowheads="1"/>
            </p:cNvSpPr>
            <p:nvPr/>
          </p:nvSpPr>
          <p:spPr bwMode="auto">
            <a:xfrm>
              <a:off x="1500" y="3006"/>
              <a:ext cx="370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sz="1600" dirty="0" smtClean="0">
                  <a:latin typeface="Times" pitchFamily="-106" charset="0"/>
                </a:rPr>
                <a:t>q</a:t>
              </a:r>
              <a:r>
                <a:rPr lang="en-US" altLang="en-US" sz="1600" dirty="0" smtClean="0">
                  <a:latin typeface="Times" pitchFamily="-106" charset="0"/>
                  <a:sym typeface="Symbol" pitchFamily="18" charset="2"/>
                </a:rPr>
                <a:t>110</a:t>
              </a:r>
              <a:endParaRPr lang="en-US" altLang="en-US" sz="1600" dirty="0">
                <a:latin typeface="Times" pitchFamily="-106" charset="0"/>
              </a:endParaRPr>
            </a:p>
          </p:txBody>
        </p:sp>
      </p:grpSp>
      <p:sp>
        <p:nvSpPr>
          <p:cNvPr id="28692" name="Line 1077"/>
          <p:cNvSpPr>
            <a:spLocks noChangeShapeType="1"/>
          </p:cNvSpPr>
          <p:nvPr/>
        </p:nvSpPr>
        <p:spPr bwMode="auto">
          <a:xfrm flipH="1">
            <a:off x="2590800" y="1782763"/>
            <a:ext cx="1579563" cy="193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93" name="Line 1078"/>
          <p:cNvSpPr>
            <a:spLocks noChangeShapeType="1"/>
          </p:cNvSpPr>
          <p:nvPr/>
        </p:nvSpPr>
        <p:spPr bwMode="auto">
          <a:xfrm>
            <a:off x="4868863" y="1735138"/>
            <a:ext cx="1589087" cy="2508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94" name="Line 1079"/>
          <p:cNvSpPr>
            <a:spLocks noChangeShapeType="1"/>
          </p:cNvSpPr>
          <p:nvPr/>
        </p:nvSpPr>
        <p:spPr bwMode="auto">
          <a:xfrm flipH="1">
            <a:off x="6138863" y="2151063"/>
            <a:ext cx="368300" cy="2619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95" name="Line 1080"/>
          <p:cNvSpPr>
            <a:spLocks noChangeShapeType="1"/>
          </p:cNvSpPr>
          <p:nvPr/>
        </p:nvSpPr>
        <p:spPr bwMode="auto">
          <a:xfrm>
            <a:off x="7156450" y="2160588"/>
            <a:ext cx="504825" cy="2047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96" name="Line 1081"/>
          <p:cNvSpPr>
            <a:spLocks noChangeShapeType="1"/>
          </p:cNvSpPr>
          <p:nvPr/>
        </p:nvSpPr>
        <p:spPr bwMode="auto">
          <a:xfrm>
            <a:off x="2425700" y="2200275"/>
            <a:ext cx="677863" cy="2809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97" name="Line 1082"/>
          <p:cNvSpPr>
            <a:spLocks noChangeShapeType="1"/>
          </p:cNvSpPr>
          <p:nvPr/>
        </p:nvSpPr>
        <p:spPr bwMode="auto">
          <a:xfrm flipH="1">
            <a:off x="1436688" y="2132013"/>
            <a:ext cx="455612" cy="2714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98" name="Text Box 1083"/>
          <p:cNvSpPr txBox="1">
            <a:spLocks noChangeArrowheads="1"/>
          </p:cNvSpPr>
          <p:nvPr/>
        </p:nvSpPr>
        <p:spPr bwMode="auto">
          <a:xfrm>
            <a:off x="1338263" y="2676525"/>
            <a:ext cx="276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600">
                <a:latin typeface="Comic Sans MS" pitchFamily="66" charset="0"/>
              </a:rPr>
              <a:t>1</a:t>
            </a:r>
          </a:p>
        </p:txBody>
      </p:sp>
      <p:sp>
        <p:nvSpPr>
          <p:cNvPr id="28699" name="Text Box 1084"/>
          <p:cNvSpPr txBox="1">
            <a:spLocks noChangeArrowheads="1"/>
          </p:cNvSpPr>
          <p:nvPr/>
        </p:nvSpPr>
        <p:spPr bwMode="auto">
          <a:xfrm>
            <a:off x="3729038" y="2701925"/>
            <a:ext cx="276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600">
                <a:latin typeface="Comic Sans MS" pitchFamily="66" charset="0"/>
              </a:rPr>
              <a:t>1</a:t>
            </a:r>
          </a:p>
        </p:txBody>
      </p:sp>
      <p:sp>
        <p:nvSpPr>
          <p:cNvPr id="28700" name="Text Box 1085"/>
          <p:cNvSpPr txBox="1">
            <a:spLocks noChangeArrowheads="1"/>
          </p:cNvSpPr>
          <p:nvPr/>
        </p:nvSpPr>
        <p:spPr bwMode="auto">
          <a:xfrm>
            <a:off x="2735263" y="2087563"/>
            <a:ext cx="276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600">
                <a:latin typeface="Comic Sans MS" pitchFamily="66" charset="0"/>
              </a:rPr>
              <a:t>1</a:t>
            </a:r>
          </a:p>
        </p:txBody>
      </p:sp>
      <p:sp>
        <p:nvSpPr>
          <p:cNvPr id="28701" name="Text Box 1086"/>
          <p:cNvSpPr txBox="1">
            <a:spLocks noChangeArrowheads="1"/>
          </p:cNvSpPr>
          <p:nvPr/>
        </p:nvSpPr>
        <p:spPr bwMode="auto">
          <a:xfrm>
            <a:off x="6078538" y="2668588"/>
            <a:ext cx="276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600">
                <a:latin typeface="Comic Sans MS" pitchFamily="66" charset="0"/>
              </a:rPr>
              <a:t>1</a:t>
            </a:r>
          </a:p>
        </p:txBody>
      </p:sp>
      <p:sp>
        <p:nvSpPr>
          <p:cNvPr id="28702" name="Text Box 1087"/>
          <p:cNvSpPr txBox="1">
            <a:spLocks noChangeArrowheads="1"/>
          </p:cNvSpPr>
          <p:nvPr/>
        </p:nvSpPr>
        <p:spPr bwMode="auto">
          <a:xfrm>
            <a:off x="8329613" y="2689225"/>
            <a:ext cx="276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600">
                <a:latin typeface="Comic Sans MS" pitchFamily="66" charset="0"/>
              </a:rPr>
              <a:t>1</a:t>
            </a:r>
          </a:p>
        </p:txBody>
      </p:sp>
      <p:sp>
        <p:nvSpPr>
          <p:cNvPr id="28703" name="Text Box 1088"/>
          <p:cNvSpPr txBox="1">
            <a:spLocks noChangeArrowheads="1"/>
          </p:cNvSpPr>
          <p:nvPr/>
        </p:nvSpPr>
        <p:spPr bwMode="auto">
          <a:xfrm>
            <a:off x="7253288" y="1952625"/>
            <a:ext cx="276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600">
                <a:latin typeface="Comic Sans MS" pitchFamily="66" charset="0"/>
              </a:rPr>
              <a:t>1</a:t>
            </a:r>
          </a:p>
        </p:txBody>
      </p:sp>
      <p:sp>
        <p:nvSpPr>
          <p:cNvPr id="28704" name="Text Box 1089"/>
          <p:cNvSpPr txBox="1">
            <a:spLocks noChangeArrowheads="1"/>
          </p:cNvSpPr>
          <p:nvPr/>
        </p:nvSpPr>
        <p:spPr bwMode="auto">
          <a:xfrm>
            <a:off x="5380038" y="1562100"/>
            <a:ext cx="276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600">
                <a:latin typeface="Comic Sans MS" pitchFamily="66" charset="0"/>
              </a:rPr>
              <a:t>1</a:t>
            </a:r>
          </a:p>
        </p:txBody>
      </p:sp>
      <p:sp>
        <p:nvSpPr>
          <p:cNvPr id="28705" name="Text Box 1090"/>
          <p:cNvSpPr txBox="1">
            <a:spLocks noChangeArrowheads="1"/>
          </p:cNvSpPr>
          <p:nvPr/>
        </p:nvSpPr>
        <p:spPr bwMode="auto">
          <a:xfrm>
            <a:off x="3287713" y="1598613"/>
            <a:ext cx="3079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600">
                <a:latin typeface="Comic Sans MS" pitchFamily="66" charset="0"/>
              </a:rPr>
              <a:t>0</a:t>
            </a:r>
          </a:p>
        </p:txBody>
      </p:sp>
      <p:sp>
        <p:nvSpPr>
          <p:cNvPr id="28706" name="Text Box 1091"/>
          <p:cNvSpPr txBox="1">
            <a:spLocks noChangeArrowheads="1"/>
          </p:cNvSpPr>
          <p:nvPr/>
        </p:nvSpPr>
        <p:spPr bwMode="auto">
          <a:xfrm>
            <a:off x="1482725" y="1992313"/>
            <a:ext cx="3079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600">
                <a:latin typeface="Comic Sans MS" pitchFamily="66" charset="0"/>
              </a:rPr>
              <a:t>0</a:t>
            </a:r>
          </a:p>
        </p:txBody>
      </p:sp>
      <p:sp>
        <p:nvSpPr>
          <p:cNvPr id="28707" name="Text Box 1092"/>
          <p:cNvSpPr txBox="1">
            <a:spLocks noChangeArrowheads="1"/>
          </p:cNvSpPr>
          <p:nvPr/>
        </p:nvSpPr>
        <p:spPr bwMode="auto">
          <a:xfrm>
            <a:off x="512763" y="2727325"/>
            <a:ext cx="3079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600">
                <a:latin typeface="Comic Sans MS" pitchFamily="66" charset="0"/>
              </a:rPr>
              <a:t>0</a:t>
            </a:r>
          </a:p>
        </p:txBody>
      </p:sp>
      <p:sp>
        <p:nvSpPr>
          <p:cNvPr id="28708" name="Text Box 1093"/>
          <p:cNvSpPr txBox="1">
            <a:spLocks noChangeArrowheads="1"/>
          </p:cNvSpPr>
          <p:nvPr/>
        </p:nvSpPr>
        <p:spPr bwMode="auto">
          <a:xfrm>
            <a:off x="2836863" y="2705100"/>
            <a:ext cx="3079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600">
                <a:latin typeface="Comic Sans MS" pitchFamily="66" charset="0"/>
              </a:rPr>
              <a:t>0</a:t>
            </a:r>
          </a:p>
        </p:txBody>
      </p:sp>
      <p:sp>
        <p:nvSpPr>
          <p:cNvPr id="28709" name="Text Box 1094"/>
          <p:cNvSpPr txBox="1">
            <a:spLocks noChangeArrowheads="1"/>
          </p:cNvSpPr>
          <p:nvPr/>
        </p:nvSpPr>
        <p:spPr bwMode="auto">
          <a:xfrm>
            <a:off x="5213350" y="2687638"/>
            <a:ext cx="3079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600">
                <a:latin typeface="Comic Sans MS" pitchFamily="66" charset="0"/>
              </a:rPr>
              <a:t>0</a:t>
            </a:r>
          </a:p>
        </p:txBody>
      </p:sp>
      <p:sp>
        <p:nvSpPr>
          <p:cNvPr id="28710" name="Text Box 1095"/>
          <p:cNvSpPr txBox="1">
            <a:spLocks noChangeArrowheads="1"/>
          </p:cNvSpPr>
          <p:nvPr/>
        </p:nvSpPr>
        <p:spPr bwMode="auto">
          <a:xfrm>
            <a:off x="6099175" y="2009775"/>
            <a:ext cx="3079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600">
                <a:latin typeface="Comic Sans MS" pitchFamily="66" charset="0"/>
              </a:rPr>
              <a:t>0</a:t>
            </a:r>
          </a:p>
        </p:txBody>
      </p:sp>
      <p:sp>
        <p:nvSpPr>
          <p:cNvPr id="28711" name="Text Box 1096"/>
          <p:cNvSpPr txBox="1">
            <a:spLocks noChangeArrowheads="1"/>
          </p:cNvSpPr>
          <p:nvPr/>
        </p:nvSpPr>
        <p:spPr bwMode="auto">
          <a:xfrm>
            <a:off x="7373938" y="2698750"/>
            <a:ext cx="3079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600">
                <a:latin typeface="Comic Sans MS" pitchFamily="66" charset="0"/>
              </a:rPr>
              <a:t>0</a:t>
            </a:r>
          </a:p>
        </p:txBody>
      </p:sp>
      <p:sp>
        <p:nvSpPr>
          <p:cNvPr id="28712" name="Line 1097"/>
          <p:cNvSpPr>
            <a:spLocks noChangeShapeType="1"/>
          </p:cNvSpPr>
          <p:nvPr/>
        </p:nvSpPr>
        <p:spPr bwMode="auto">
          <a:xfrm flipH="1">
            <a:off x="560388" y="2782888"/>
            <a:ext cx="36830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13" name="Line 1098"/>
          <p:cNvSpPr>
            <a:spLocks noChangeShapeType="1"/>
          </p:cNvSpPr>
          <p:nvPr/>
        </p:nvSpPr>
        <p:spPr bwMode="auto">
          <a:xfrm flipH="1">
            <a:off x="2927350" y="2784475"/>
            <a:ext cx="36830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14" name="Line 1099"/>
          <p:cNvSpPr>
            <a:spLocks noChangeShapeType="1"/>
          </p:cNvSpPr>
          <p:nvPr/>
        </p:nvSpPr>
        <p:spPr bwMode="auto">
          <a:xfrm flipH="1">
            <a:off x="5264150" y="2813050"/>
            <a:ext cx="36830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15" name="Line 1100"/>
          <p:cNvSpPr>
            <a:spLocks noChangeShapeType="1"/>
          </p:cNvSpPr>
          <p:nvPr/>
        </p:nvSpPr>
        <p:spPr bwMode="auto">
          <a:xfrm flipH="1">
            <a:off x="7456488" y="2770188"/>
            <a:ext cx="36830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16" name="Line 1101"/>
          <p:cNvSpPr>
            <a:spLocks noChangeShapeType="1"/>
          </p:cNvSpPr>
          <p:nvPr/>
        </p:nvSpPr>
        <p:spPr bwMode="auto">
          <a:xfrm>
            <a:off x="8235950" y="2813050"/>
            <a:ext cx="36830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17" name="Line 1102"/>
          <p:cNvSpPr>
            <a:spLocks noChangeShapeType="1"/>
          </p:cNvSpPr>
          <p:nvPr/>
        </p:nvSpPr>
        <p:spPr bwMode="auto">
          <a:xfrm>
            <a:off x="6026150" y="2813050"/>
            <a:ext cx="36830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18" name="Line 1103"/>
          <p:cNvSpPr>
            <a:spLocks noChangeShapeType="1"/>
          </p:cNvSpPr>
          <p:nvPr/>
        </p:nvSpPr>
        <p:spPr bwMode="auto">
          <a:xfrm>
            <a:off x="3587750" y="2813050"/>
            <a:ext cx="36830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19" name="Line 1104"/>
          <p:cNvSpPr>
            <a:spLocks noChangeShapeType="1"/>
          </p:cNvSpPr>
          <p:nvPr/>
        </p:nvSpPr>
        <p:spPr bwMode="auto">
          <a:xfrm>
            <a:off x="1265238" y="2781300"/>
            <a:ext cx="36830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8720" name="Group 1105"/>
          <p:cNvGrpSpPr>
            <a:grpSpLocks/>
          </p:cNvGrpSpPr>
          <p:nvPr/>
        </p:nvGrpSpPr>
        <p:grpSpPr bwMode="auto">
          <a:xfrm>
            <a:off x="152400" y="6105525"/>
            <a:ext cx="500063" cy="600075"/>
            <a:chOff x="2928" y="1051"/>
            <a:chExt cx="840" cy="957"/>
          </a:xfrm>
        </p:grpSpPr>
        <p:sp>
          <p:nvSpPr>
            <p:cNvPr id="28725" name="Freeform 1106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40 w 1048"/>
                <a:gd name="T1" fmla="*/ 21 h 250"/>
                <a:gd name="T2" fmla="*/ 70 w 1048"/>
                <a:gd name="T3" fmla="*/ 83 h 250"/>
                <a:gd name="T4" fmla="*/ 73 w 1048"/>
                <a:gd name="T5" fmla="*/ 111 h 250"/>
                <a:gd name="T6" fmla="*/ 76 w 1048"/>
                <a:gd name="T7" fmla="*/ 128 h 250"/>
                <a:gd name="T8" fmla="*/ 80 w 1048"/>
                <a:gd name="T9" fmla="*/ 169 h 250"/>
                <a:gd name="T10" fmla="*/ 56 w 1048"/>
                <a:gd name="T11" fmla="*/ 238 h 250"/>
                <a:gd name="T12" fmla="*/ 6 w 1048"/>
                <a:gd name="T13" fmla="*/ 218 h 250"/>
                <a:gd name="T14" fmla="*/ 0 w 1048"/>
                <a:gd name="T15" fmla="*/ 197 h 250"/>
                <a:gd name="T16" fmla="*/ 2 w 1048"/>
                <a:gd name="T17" fmla="*/ 163 h 250"/>
                <a:gd name="T18" fmla="*/ 7 w 1048"/>
                <a:gd name="T19" fmla="*/ 125 h 250"/>
                <a:gd name="T20" fmla="*/ 15 w 1048"/>
                <a:gd name="T21" fmla="*/ 76 h 250"/>
                <a:gd name="T22" fmla="*/ 22 w 1048"/>
                <a:gd name="T23" fmla="*/ 55 h 250"/>
                <a:gd name="T24" fmla="*/ 25 w 1048"/>
                <a:gd name="T25" fmla="*/ 28 h 250"/>
                <a:gd name="T26" fmla="*/ 29 w 1048"/>
                <a:gd name="T27" fmla="*/ 14 h 250"/>
                <a:gd name="T28" fmla="*/ 38 w 1048"/>
                <a:gd name="T29" fmla="*/ 28 h 250"/>
                <a:gd name="T30" fmla="*/ 40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26" name="Oval 1107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727" name="Oval 1108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728" name="Oval 1109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729" name="Oval 1110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730" name="Oval 1111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731" name="Oval 1112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732" name="Oval 1113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733" name="AutoShape 1114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734" name="Freeform 1115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35" name="Freeform 1116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36" name="Freeform 1117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37" name="Freeform 1118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722" name="Text Box 1120"/>
          <p:cNvSpPr txBox="1">
            <a:spLocks noChangeArrowheads="1"/>
          </p:cNvSpPr>
          <p:nvPr/>
        </p:nvSpPr>
        <p:spPr bwMode="auto">
          <a:xfrm>
            <a:off x="712787" y="6029325"/>
            <a:ext cx="1652587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900" dirty="0" smtClean="0">
                <a:solidFill>
                  <a:srgbClr val="008000"/>
                </a:solidFill>
                <a:latin typeface="Cambria" panose="02040503050406030204" pitchFamily="18" charset="0"/>
              </a:rPr>
              <a:t>I don't </a:t>
            </a:r>
            <a:r>
              <a:rPr lang="en-US" altLang="en-US" sz="900" u="sng" dirty="0" smtClean="0">
                <a:solidFill>
                  <a:srgbClr val="008000"/>
                </a:solidFill>
                <a:latin typeface="Cambria" panose="02040503050406030204" pitchFamily="18" charset="0"/>
              </a:rPr>
              <a:t>accept </a:t>
            </a:r>
            <a:r>
              <a:rPr lang="en-US" altLang="en-US" sz="900" dirty="0" smtClean="0">
                <a:solidFill>
                  <a:srgbClr val="008000"/>
                </a:solidFill>
                <a:latin typeface="Cambria" panose="02040503050406030204" pitchFamily="18" charset="0"/>
              </a:rPr>
              <a:t>this solution!</a:t>
            </a:r>
          </a:p>
          <a:p>
            <a:r>
              <a:rPr lang="en-US" altLang="en-US" sz="900" dirty="0" smtClean="0">
                <a:solidFill>
                  <a:srgbClr val="008000"/>
                </a:solidFill>
                <a:latin typeface="Cambria" panose="02040503050406030204" pitchFamily="18" charset="0"/>
              </a:rPr>
              <a:t>Something's not right here: it's down-right h</a:t>
            </a:r>
            <a:r>
              <a:rPr lang="en-US" altLang="en-US" sz="900" b="1" u="sng" dirty="0" smtClean="0">
                <a:solidFill>
                  <a:srgbClr val="008000"/>
                </a:solidFill>
                <a:latin typeface="Cambria" panose="02040503050406030204" pitchFamily="18" charset="0"/>
              </a:rPr>
              <a:t>arrow</a:t>
            </a:r>
            <a:r>
              <a:rPr lang="en-US" altLang="en-US" sz="900" dirty="0" smtClean="0">
                <a:solidFill>
                  <a:srgbClr val="008000"/>
                </a:solidFill>
                <a:latin typeface="Cambria" panose="02040503050406030204" pitchFamily="18" charset="0"/>
              </a:rPr>
              <a:t>ing!</a:t>
            </a:r>
            <a:endParaRPr lang="en-US" altLang="en-US" sz="900" dirty="0">
              <a:solidFill>
                <a:srgbClr val="008000"/>
              </a:solidFill>
              <a:latin typeface="Cambria" panose="02040503050406030204" pitchFamily="18" charset="0"/>
            </a:endParaRPr>
          </a:p>
        </p:txBody>
      </p:sp>
      <p:sp>
        <p:nvSpPr>
          <p:cNvPr id="28724" name="Freeform 1122"/>
          <p:cNvSpPr>
            <a:spLocks/>
          </p:cNvSpPr>
          <p:nvPr/>
        </p:nvSpPr>
        <p:spPr bwMode="auto">
          <a:xfrm rot="5400000">
            <a:off x="4418012" y="1235076"/>
            <a:ext cx="131763" cy="252412"/>
          </a:xfrm>
          <a:custGeom>
            <a:avLst/>
            <a:gdLst>
              <a:gd name="T0" fmla="*/ 0 w 110"/>
              <a:gd name="T1" fmla="*/ 0 h 214"/>
              <a:gd name="T2" fmla="*/ 0 w 110"/>
              <a:gd name="T3" fmla="*/ 2147483647 h 214"/>
              <a:gd name="T4" fmla="*/ 2147483647 w 110"/>
              <a:gd name="T5" fmla="*/ 2147483647 h 214"/>
              <a:gd name="T6" fmla="*/ 0 w 110"/>
              <a:gd name="T7" fmla="*/ 0 h 214"/>
              <a:gd name="T8" fmla="*/ 0 60000 65536"/>
              <a:gd name="T9" fmla="*/ 0 60000 65536"/>
              <a:gd name="T10" fmla="*/ 0 60000 65536"/>
              <a:gd name="T11" fmla="*/ 0 60000 65536"/>
              <a:gd name="T12" fmla="*/ 0 w 110"/>
              <a:gd name="T13" fmla="*/ 0 h 214"/>
              <a:gd name="T14" fmla="*/ 110 w 110"/>
              <a:gd name="T15" fmla="*/ 214 h 21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0" h="214">
                <a:moveTo>
                  <a:pt x="0" y="0"/>
                </a:moveTo>
                <a:cubicBezTo>
                  <a:pt x="0" y="71"/>
                  <a:pt x="0" y="142"/>
                  <a:pt x="0" y="214"/>
                </a:cubicBezTo>
                <a:lnTo>
                  <a:pt x="110" y="104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rgbClr val="F3020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57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85"/>
          <p:cNvSpPr txBox="1">
            <a:spLocks noChangeArrowheads="1"/>
          </p:cNvSpPr>
          <p:nvPr/>
        </p:nvSpPr>
        <p:spPr bwMode="auto">
          <a:xfrm>
            <a:off x="474663" y="230188"/>
            <a:ext cx="8026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4400" dirty="0">
                <a:latin typeface="Cambria" panose="02040503050406030204" pitchFamily="18" charset="0"/>
              </a:rPr>
              <a:t>Third-to-last character is a </a:t>
            </a:r>
            <a:r>
              <a:rPr lang="en-US" altLang="en-US" sz="4400" b="1" dirty="0">
                <a:latin typeface="Courier New" pitchFamily="49" charset="0"/>
              </a:rPr>
              <a:t>1</a:t>
            </a:r>
            <a:endParaRPr lang="en-US" altLang="en-US" sz="4400" dirty="0">
              <a:latin typeface="Times" pitchFamily="-106" charset="0"/>
            </a:endParaRPr>
          </a:p>
        </p:txBody>
      </p:sp>
      <p:grpSp>
        <p:nvGrpSpPr>
          <p:cNvPr id="29701" name="Group 88"/>
          <p:cNvGrpSpPr>
            <a:grpSpLocks/>
          </p:cNvGrpSpPr>
          <p:nvPr/>
        </p:nvGrpSpPr>
        <p:grpSpPr bwMode="auto">
          <a:xfrm>
            <a:off x="8135938" y="2798762"/>
            <a:ext cx="706437" cy="455613"/>
            <a:chOff x="1471" y="2967"/>
            <a:chExt cx="445" cy="287"/>
          </a:xfrm>
        </p:grpSpPr>
        <p:sp>
          <p:nvSpPr>
            <p:cNvPr id="29731" name="Oval 89"/>
            <p:cNvSpPr>
              <a:spLocks noChangeArrowheads="1"/>
            </p:cNvSpPr>
            <p:nvPr/>
          </p:nvSpPr>
          <p:spPr bwMode="auto">
            <a:xfrm>
              <a:off x="1471" y="2967"/>
              <a:ext cx="445" cy="28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9732" name="Text Box 90"/>
            <p:cNvSpPr txBox="1">
              <a:spLocks noChangeArrowheads="1"/>
            </p:cNvSpPr>
            <p:nvPr/>
          </p:nvSpPr>
          <p:spPr bwMode="auto">
            <a:xfrm>
              <a:off x="1502" y="3006"/>
              <a:ext cx="365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sz="1600" dirty="0" smtClean="0">
                  <a:latin typeface="Times" pitchFamily="-106" charset="0"/>
                </a:rPr>
                <a:t>q</a:t>
              </a:r>
              <a:r>
                <a:rPr lang="en-US" altLang="en-US" sz="1600" dirty="0" smtClean="0">
                  <a:latin typeface="Times" pitchFamily="-106" charset="0"/>
                  <a:sym typeface="Symbol" pitchFamily="18" charset="2"/>
                </a:rPr>
                <a:t>111</a:t>
              </a:r>
              <a:endParaRPr lang="en-US" altLang="en-US" sz="1600" dirty="0">
                <a:latin typeface="Times" pitchFamily="-106" charset="0"/>
              </a:endParaRPr>
            </a:p>
          </p:txBody>
        </p:sp>
      </p:grpSp>
      <p:grpSp>
        <p:nvGrpSpPr>
          <p:cNvPr id="29702" name="Group 91"/>
          <p:cNvGrpSpPr>
            <a:grpSpLocks/>
          </p:cNvGrpSpPr>
          <p:nvPr/>
        </p:nvGrpSpPr>
        <p:grpSpPr bwMode="auto">
          <a:xfrm>
            <a:off x="609600" y="2797175"/>
            <a:ext cx="706438" cy="455612"/>
            <a:chOff x="1471" y="2967"/>
            <a:chExt cx="445" cy="287"/>
          </a:xfrm>
        </p:grpSpPr>
        <p:sp>
          <p:nvSpPr>
            <p:cNvPr id="29729" name="Oval 92"/>
            <p:cNvSpPr>
              <a:spLocks noChangeArrowheads="1"/>
            </p:cNvSpPr>
            <p:nvPr/>
          </p:nvSpPr>
          <p:spPr bwMode="auto">
            <a:xfrm>
              <a:off x="1471" y="2967"/>
              <a:ext cx="445" cy="28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9730" name="Text Box 93"/>
            <p:cNvSpPr txBox="1">
              <a:spLocks noChangeArrowheads="1"/>
            </p:cNvSpPr>
            <p:nvPr/>
          </p:nvSpPr>
          <p:spPr bwMode="auto">
            <a:xfrm>
              <a:off x="1498" y="3006"/>
              <a:ext cx="375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sz="1600" dirty="0" smtClean="0">
                  <a:latin typeface="Times" pitchFamily="-106" charset="0"/>
                </a:rPr>
                <a:t>q</a:t>
              </a:r>
              <a:r>
                <a:rPr lang="en-US" altLang="en-US" sz="1600" dirty="0" smtClean="0">
                  <a:latin typeface="Times" pitchFamily="-106" charset="0"/>
                  <a:sym typeface="Symbol" pitchFamily="18" charset="2"/>
                </a:rPr>
                <a:t>000</a:t>
              </a:r>
              <a:endParaRPr lang="en-US" altLang="en-US" sz="1600" dirty="0">
                <a:latin typeface="Times" pitchFamily="-106" charset="0"/>
              </a:endParaRPr>
            </a:p>
          </p:txBody>
        </p:sp>
      </p:grpSp>
      <p:grpSp>
        <p:nvGrpSpPr>
          <p:cNvPr id="29703" name="Group 94"/>
          <p:cNvGrpSpPr>
            <a:grpSpLocks/>
          </p:cNvGrpSpPr>
          <p:nvPr/>
        </p:nvGrpSpPr>
        <p:grpSpPr bwMode="auto">
          <a:xfrm>
            <a:off x="1600200" y="2797175"/>
            <a:ext cx="706438" cy="455612"/>
            <a:chOff x="1471" y="2967"/>
            <a:chExt cx="445" cy="287"/>
          </a:xfrm>
        </p:grpSpPr>
        <p:sp>
          <p:nvSpPr>
            <p:cNvPr id="29727" name="Oval 95"/>
            <p:cNvSpPr>
              <a:spLocks noChangeArrowheads="1"/>
            </p:cNvSpPr>
            <p:nvPr/>
          </p:nvSpPr>
          <p:spPr bwMode="auto">
            <a:xfrm>
              <a:off x="1471" y="2967"/>
              <a:ext cx="445" cy="28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9728" name="Text Box 96"/>
            <p:cNvSpPr txBox="1">
              <a:spLocks noChangeArrowheads="1"/>
            </p:cNvSpPr>
            <p:nvPr/>
          </p:nvSpPr>
          <p:spPr bwMode="auto">
            <a:xfrm>
              <a:off x="1498" y="3006"/>
              <a:ext cx="375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sz="1600" dirty="0" smtClean="0">
                  <a:latin typeface="Times" pitchFamily="-106" charset="0"/>
                </a:rPr>
                <a:t>q</a:t>
              </a:r>
              <a:r>
                <a:rPr lang="en-US" altLang="en-US" sz="1600" dirty="0" smtClean="0">
                  <a:latin typeface="Times" pitchFamily="-106" charset="0"/>
                  <a:sym typeface="Symbol" pitchFamily="18" charset="2"/>
                </a:rPr>
                <a:t>001</a:t>
              </a:r>
              <a:endParaRPr lang="en-US" altLang="en-US" sz="1600" dirty="0">
                <a:latin typeface="Times" pitchFamily="-106" charset="0"/>
              </a:endParaRPr>
            </a:p>
          </p:txBody>
        </p:sp>
      </p:grpSp>
      <p:grpSp>
        <p:nvGrpSpPr>
          <p:cNvPr id="29704" name="Group 97"/>
          <p:cNvGrpSpPr>
            <a:grpSpLocks/>
          </p:cNvGrpSpPr>
          <p:nvPr/>
        </p:nvGrpSpPr>
        <p:grpSpPr bwMode="auto">
          <a:xfrm>
            <a:off x="2590800" y="2797175"/>
            <a:ext cx="706438" cy="455612"/>
            <a:chOff x="1471" y="2967"/>
            <a:chExt cx="445" cy="287"/>
          </a:xfrm>
        </p:grpSpPr>
        <p:sp>
          <p:nvSpPr>
            <p:cNvPr id="29725" name="Oval 98"/>
            <p:cNvSpPr>
              <a:spLocks noChangeArrowheads="1"/>
            </p:cNvSpPr>
            <p:nvPr/>
          </p:nvSpPr>
          <p:spPr bwMode="auto">
            <a:xfrm>
              <a:off x="1471" y="2967"/>
              <a:ext cx="445" cy="28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9726" name="Text Box 99"/>
            <p:cNvSpPr txBox="1">
              <a:spLocks noChangeArrowheads="1"/>
            </p:cNvSpPr>
            <p:nvPr/>
          </p:nvSpPr>
          <p:spPr bwMode="auto">
            <a:xfrm>
              <a:off x="1498" y="3006"/>
              <a:ext cx="375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sz="1600" dirty="0" smtClean="0">
                  <a:latin typeface="Times" pitchFamily="-106" charset="0"/>
                </a:rPr>
                <a:t>q0</a:t>
              </a:r>
              <a:r>
                <a:rPr lang="en-US" altLang="en-US" sz="1600" dirty="0" smtClean="0">
                  <a:latin typeface="Times" pitchFamily="-106" charset="0"/>
                  <a:sym typeface="Symbol" pitchFamily="18" charset="2"/>
                </a:rPr>
                <a:t>10</a:t>
              </a:r>
              <a:endParaRPr lang="en-US" altLang="en-US" sz="1600" dirty="0">
                <a:latin typeface="Times" pitchFamily="-106" charset="0"/>
              </a:endParaRPr>
            </a:p>
          </p:txBody>
        </p:sp>
      </p:grpSp>
      <p:grpSp>
        <p:nvGrpSpPr>
          <p:cNvPr id="29705" name="Group 100"/>
          <p:cNvGrpSpPr>
            <a:grpSpLocks/>
          </p:cNvGrpSpPr>
          <p:nvPr/>
        </p:nvGrpSpPr>
        <p:grpSpPr bwMode="auto">
          <a:xfrm>
            <a:off x="3602038" y="2797175"/>
            <a:ext cx="706437" cy="455612"/>
            <a:chOff x="1471" y="2967"/>
            <a:chExt cx="445" cy="287"/>
          </a:xfrm>
        </p:grpSpPr>
        <p:sp>
          <p:nvSpPr>
            <p:cNvPr id="29723" name="Oval 101"/>
            <p:cNvSpPr>
              <a:spLocks noChangeArrowheads="1"/>
            </p:cNvSpPr>
            <p:nvPr/>
          </p:nvSpPr>
          <p:spPr bwMode="auto">
            <a:xfrm>
              <a:off x="1471" y="2967"/>
              <a:ext cx="445" cy="28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9724" name="Text Box 102"/>
            <p:cNvSpPr txBox="1">
              <a:spLocks noChangeArrowheads="1"/>
            </p:cNvSpPr>
            <p:nvPr/>
          </p:nvSpPr>
          <p:spPr bwMode="auto">
            <a:xfrm>
              <a:off x="1500" y="3006"/>
              <a:ext cx="370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sz="1600" dirty="0" smtClean="0">
                  <a:latin typeface="Times" pitchFamily="-106" charset="0"/>
                </a:rPr>
                <a:t>q01</a:t>
              </a:r>
              <a:r>
                <a:rPr lang="en-US" altLang="en-US" sz="1600" dirty="0" smtClean="0">
                  <a:latin typeface="Times" pitchFamily="-106" charset="0"/>
                  <a:sym typeface="Symbol" pitchFamily="18" charset="2"/>
                </a:rPr>
                <a:t>1</a:t>
              </a:r>
              <a:endParaRPr lang="en-US" altLang="en-US" sz="1600" dirty="0">
                <a:latin typeface="Times" pitchFamily="-106" charset="0"/>
              </a:endParaRPr>
            </a:p>
          </p:txBody>
        </p:sp>
      </p:grpSp>
      <p:grpSp>
        <p:nvGrpSpPr>
          <p:cNvPr id="29706" name="Group 103"/>
          <p:cNvGrpSpPr>
            <a:grpSpLocks/>
          </p:cNvGrpSpPr>
          <p:nvPr/>
        </p:nvGrpSpPr>
        <p:grpSpPr bwMode="auto">
          <a:xfrm>
            <a:off x="4714875" y="2797175"/>
            <a:ext cx="706438" cy="455612"/>
            <a:chOff x="1471" y="2967"/>
            <a:chExt cx="445" cy="287"/>
          </a:xfrm>
        </p:grpSpPr>
        <p:sp>
          <p:nvSpPr>
            <p:cNvPr id="29721" name="Oval 104"/>
            <p:cNvSpPr>
              <a:spLocks noChangeArrowheads="1"/>
            </p:cNvSpPr>
            <p:nvPr/>
          </p:nvSpPr>
          <p:spPr bwMode="auto">
            <a:xfrm>
              <a:off x="1471" y="2967"/>
              <a:ext cx="445" cy="28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9722" name="Text Box 105"/>
            <p:cNvSpPr txBox="1">
              <a:spLocks noChangeArrowheads="1"/>
            </p:cNvSpPr>
            <p:nvPr/>
          </p:nvSpPr>
          <p:spPr bwMode="auto">
            <a:xfrm>
              <a:off x="1498" y="3006"/>
              <a:ext cx="375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sz="1600" dirty="0" smtClean="0">
                  <a:latin typeface="Times" pitchFamily="-106" charset="0"/>
                </a:rPr>
                <a:t>q</a:t>
              </a:r>
              <a:r>
                <a:rPr lang="en-US" altLang="en-US" sz="1600" dirty="0" smtClean="0">
                  <a:latin typeface="Times" pitchFamily="-106" charset="0"/>
                  <a:sym typeface="Symbol" pitchFamily="18" charset="2"/>
                </a:rPr>
                <a:t>100</a:t>
              </a:r>
              <a:endParaRPr lang="en-US" altLang="en-US" sz="1600" dirty="0">
                <a:latin typeface="Times" pitchFamily="-106" charset="0"/>
              </a:endParaRPr>
            </a:p>
          </p:txBody>
        </p:sp>
      </p:grpSp>
      <p:grpSp>
        <p:nvGrpSpPr>
          <p:cNvPr id="29707" name="Group 106"/>
          <p:cNvGrpSpPr>
            <a:grpSpLocks/>
          </p:cNvGrpSpPr>
          <p:nvPr/>
        </p:nvGrpSpPr>
        <p:grpSpPr bwMode="auto">
          <a:xfrm>
            <a:off x="5932488" y="2797175"/>
            <a:ext cx="706437" cy="455612"/>
            <a:chOff x="1471" y="2967"/>
            <a:chExt cx="445" cy="287"/>
          </a:xfrm>
        </p:grpSpPr>
        <p:sp>
          <p:nvSpPr>
            <p:cNvPr id="29719" name="Oval 107"/>
            <p:cNvSpPr>
              <a:spLocks noChangeArrowheads="1"/>
            </p:cNvSpPr>
            <p:nvPr/>
          </p:nvSpPr>
          <p:spPr bwMode="auto">
            <a:xfrm>
              <a:off x="1471" y="2967"/>
              <a:ext cx="445" cy="28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9720" name="Text Box 108"/>
            <p:cNvSpPr txBox="1">
              <a:spLocks noChangeArrowheads="1"/>
            </p:cNvSpPr>
            <p:nvPr/>
          </p:nvSpPr>
          <p:spPr bwMode="auto">
            <a:xfrm>
              <a:off x="1498" y="3006"/>
              <a:ext cx="375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sz="1600" dirty="0" smtClean="0">
                  <a:latin typeface="Times" pitchFamily="-106" charset="0"/>
                </a:rPr>
                <a:t>q</a:t>
              </a:r>
              <a:r>
                <a:rPr lang="en-US" altLang="en-US" sz="1600" dirty="0" smtClean="0">
                  <a:latin typeface="Times" pitchFamily="-106" charset="0"/>
                  <a:sym typeface="Symbol" pitchFamily="18" charset="2"/>
                </a:rPr>
                <a:t>101</a:t>
              </a:r>
              <a:endParaRPr lang="en-US" altLang="en-US" sz="1600" dirty="0">
                <a:latin typeface="Times" pitchFamily="-106" charset="0"/>
              </a:endParaRPr>
            </a:p>
          </p:txBody>
        </p:sp>
      </p:grpSp>
      <p:grpSp>
        <p:nvGrpSpPr>
          <p:cNvPr id="29708" name="Group 109"/>
          <p:cNvGrpSpPr>
            <a:grpSpLocks/>
          </p:cNvGrpSpPr>
          <p:nvPr/>
        </p:nvGrpSpPr>
        <p:grpSpPr bwMode="auto">
          <a:xfrm>
            <a:off x="6948488" y="2797175"/>
            <a:ext cx="706437" cy="455612"/>
            <a:chOff x="1471" y="2967"/>
            <a:chExt cx="445" cy="287"/>
          </a:xfrm>
        </p:grpSpPr>
        <p:sp>
          <p:nvSpPr>
            <p:cNvPr id="29717" name="Oval 110"/>
            <p:cNvSpPr>
              <a:spLocks noChangeArrowheads="1"/>
            </p:cNvSpPr>
            <p:nvPr/>
          </p:nvSpPr>
          <p:spPr bwMode="auto">
            <a:xfrm>
              <a:off x="1471" y="2967"/>
              <a:ext cx="445" cy="28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9718" name="Text Box 111"/>
            <p:cNvSpPr txBox="1">
              <a:spLocks noChangeArrowheads="1"/>
            </p:cNvSpPr>
            <p:nvPr/>
          </p:nvSpPr>
          <p:spPr bwMode="auto">
            <a:xfrm>
              <a:off x="1500" y="3006"/>
              <a:ext cx="370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sz="1600" dirty="0" smtClean="0">
                  <a:latin typeface="Times" pitchFamily="-106" charset="0"/>
                </a:rPr>
                <a:t>q</a:t>
              </a:r>
              <a:r>
                <a:rPr lang="en-US" altLang="en-US" sz="1600" dirty="0" smtClean="0">
                  <a:latin typeface="Times" pitchFamily="-106" charset="0"/>
                  <a:sym typeface="Symbol" pitchFamily="18" charset="2"/>
                </a:rPr>
                <a:t>110</a:t>
              </a:r>
              <a:endParaRPr lang="en-US" altLang="en-US" sz="1600" dirty="0">
                <a:latin typeface="Times" pitchFamily="-106" charset="0"/>
              </a:endParaRPr>
            </a:p>
          </p:txBody>
        </p:sp>
      </p:grpSp>
      <p:sp>
        <p:nvSpPr>
          <p:cNvPr id="29709" name="Oval 113"/>
          <p:cNvSpPr>
            <a:spLocks noChangeArrowheads="1"/>
          </p:cNvSpPr>
          <p:nvPr/>
        </p:nvSpPr>
        <p:spPr bwMode="auto">
          <a:xfrm>
            <a:off x="4649788" y="2743200"/>
            <a:ext cx="836612" cy="56515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9710" name="Oval 115"/>
          <p:cNvSpPr>
            <a:spLocks noChangeArrowheads="1"/>
          </p:cNvSpPr>
          <p:nvPr/>
        </p:nvSpPr>
        <p:spPr bwMode="auto">
          <a:xfrm>
            <a:off x="5865813" y="2743200"/>
            <a:ext cx="836612" cy="56515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9711" name="Oval 116"/>
          <p:cNvSpPr>
            <a:spLocks noChangeArrowheads="1"/>
          </p:cNvSpPr>
          <p:nvPr/>
        </p:nvSpPr>
        <p:spPr bwMode="auto">
          <a:xfrm>
            <a:off x="6875463" y="2743200"/>
            <a:ext cx="836612" cy="56515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9712" name="Oval 117"/>
          <p:cNvSpPr>
            <a:spLocks noChangeArrowheads="1"/>
          </p:cNvSpPr>
          <p:nvPr/>
        </p:nvSpPr>
        <p:spPr bwMode="auto">
          <a:xfrm>
            <a:off x="8069263" y="2743200"/>
            <a:ext cx="836612" cy="56515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9713" name="Freeform 118"/>
          <p:cNvSpPr>
            <a:spLocks/>
          </p:cNvSpPr>
          <p:nvPr/>
        </p:nvSpPr>
        <p:spPr bwMode="auto">
          <a:xfrm>
            <a:off x="468313" y="2898775"/>
            <a:ext cx="131762" cy="252412"/>
          </a:xfrm>
          <a:custGeom>
            <a:avLst/>
            <a:gdLst>
              <a:gd name="T0" fmla="*/ 0 w 110"/>
              <a:gd name="T1" fmla="*/ 0 h 214"/>
              <a:gd name="T2" fmla="*/ 0 w 110"/>
              <a:gd name="T3" fmla="*/ 2147483647 h 214"/>
              <a:gd name="T4" fmla="*/ 2147483647 w 110"/>
              <a:gd name="T5" fmla="*/ 2147483647 h 214"/>
              <a:gd name="T6" fmla="*/ 0 w 110"/>
              <a:gd name="T7" fmla="*/ 0 h 214"/>
              <a:gd name="T8" fmla="*/ 0 60000 65536"/>
              <a:gd name="T9" fmla="*/ 0 60000 65536"/>
              <a:gd name="T10" fmla="*/ 0 60000 65536"/>
              <a:gd name="T11" fmla="*/ 0 60000 65536"/>
              <a:gd name="T12" fmla="*/ 0 w 110"/>
              <a:gd name="T13" fmla="*/ 0 h 214"/>
              <a:gd name="T14" fmla="*/ 110 w 110"/>
              <a:gd name="T15" fmla="*/ 214 h 21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0" h="214">
                <a:moveTo>
                  <a:pt x="0" y="0"/>
                </a:moveTo>
                <a:cubicBezTo>
                  <a:pt x="0" y="71"/>
                  <a:pt x="0" y="142"/>
                  <a:pt x="0" y="214"/>
                </a:cubicBezTo>
                <a:lnTo>
                  <a:pt x="110" y="104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rgbClr val="F3020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14" name="Text Box 134"/>
          <p:cNvSpPr txBox="1">
            <a:spLocks noChangeArrowheads="1"/>
          </p:cNvSpPr>
          <p:nvPr/>
        </p:nvSpPr>
        <p:spPr bwMode="auto">
          <a:xfrm>
            <a:off x="228600" y="6019800"/>
            <a:ext cx="4648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3200">
                <a:latin typeface="Calibri" pitchFamily="34" charset="0"/>
              </a:rPr>
              <a:t>8 states?</a:t>
            </a:r>
          </a:p>
        </p:txBody>
      </p:sp>
      <p:sp>
        <p:nvSpPr>
          <p:cNvPr id="29715" name="Rectangle 87"/>
          <p:cNvSpPr>
            <a:spLocks noChangeArrowheads="1"/>
          </p:cNvSpPr>
          <p:nvPr/>
        </p:nvSpPr>
        <p:spPr bwMode="auto">
          <a:xfrm>
            <a:off x="6135002" y="6124853"/>
            <a:ext cx="2667000" cy="369332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800" dirty="0" smtClean="0">
                <a:latin typeface="Cambria" panose="02040503050406030204" pitchFamily="18" charset="0"/>
              </a:rPr>
              <a:t>Are 8 </a:t>
            </a:r>
            <a:r>
              <a:rPr lang="en-US" altLang="en-US" sz="1800" dirty="0">
                <a:latin typeface="Cambria" panose="02040503050406030204" pitchFamily="18" charset="0"/>
              </a:rPr>
              <a:t>states </a:t>
            </a:r>
            <a:r>
              <a:rPr lang="en-US" altLang="en-US" sz="1800" u="sng" dirty="0" smtClean="0">
                <a:latin typeface="Cambria" panose="02040503050406030204" pitchFamily="18" charset="0"/>
              </a:rPr>
              <a:t>required</a:t>
            </a:r>
            <a:r>
              <a:rPr lang="en-US" altLang="en-US" sz="1800" dirty="0">
                <a:latin typeface="Cambria" panose="020405030504060302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1029"/>
          <p:cNvSpPr txBox="1">
            <a:spLocks noChangeArrowheads="1"/>
          </p:cNvSpPr>
          <p:nvPr/>
        </p:nvSpPr>
        <p:spPr bwMode="auto">
          <a:xfrm>
            <a:off x="1102896" y="188496"/>
            <a:ext cx="697071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</a:rPr>
              <a:t>All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</a:rPr>
              <a:t> robots use </a:t>
            </a:r>
            <a:r>
              <a:rPr kumimoji="0" lang="en-US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</a:rPr>
              <a:t>FSM control</a:t>
            </a:r>
            <a:endParaRPr kumimoji="0" lang="en-US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ＭＳ Ｐゴシック" pitchFamily="34" charset="-128"/>
            </a:endParaRPr>
          </a:p>
        </p:txBody>
      </p:sp>
      <p:pic>
        <p:nvPicPr>
          <p:cNvPr id="1026" name="Picture 2"/>
          <p:cNvPicPr>
            <a:picLocks noChangeArrowheads="1"/>
          </p:cNvPicPr>
          <p:nvPr/>
        </p:nvPicPr>
        <p:blipFill>
          <a:blip r:embed="rId3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43000"/>
            <a:ext cx="8382000" cy="541020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205984" y="6553201"/>
            <a:ext cx="389859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ＭＳ Ｐゴシック" pitchFamily="34" charset="-128"/>
              </a:rPr>
              <a:t>… send me your FSM so that I can show it off in 2017!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38852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16" descr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1371600"/>
            <a:ext cx="9196388" cy="49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Rectangle 8"/>
          <p:cNvSpPr>
            <a:spLocks noChangeArrowheads="1"/>
          </p:cNvSpPr>
          <p:nvPr/>
        </p:nvSpPr>
        <p:spPr bwMode="auto">
          <a:xfrm>
            <a:off x="1148534" y="228600"/>
            <a:ext cx="700486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4200" dirty="0">
                <a:latin typeface="Cambria" panose="02040503050406030204" pitchFamily="18" charset="0"/>
              </a:rPr>
              <a:t>An autonomous vehicle's FSM</a:t>
            </a: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697832" y="6268032"/>
            <a:ext cx="3581400" cy="0"/>
          </a:xfrm>
          <a:prstGeom prst="line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ounded Rectangle 65"/>
          <p:cNvSpPr>
            <a:spLocks noChangeArrowheads="1"/>
          </p:cNvSpPr>
          <p:nvPr/>
        </p:nvSpPr>
        <p:spPr bwMode="auto">
          <a:xfrm>
            <a:off x="1371600" y="5562600"/>
            <a:ext cx="7275689" cy="1143000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cxnSp>
        <p:nvCxnSpPr>
          <p:cNvPr id="3077" name="Elbow Connector 49"/>
          <p:cNvCxnSpPr>
            <a:cxnSpLocks noChangeShapeType="1"/>
          </p:cNvCxnSpPr>
          <p:nvPr/>
        </p:nvCxnSpPr>
        <p:spPr bwMode="auto">
          <a:xfrm rot="10800000" flipV="1">
            <a:off x="3581400" y="3138488"/>
            <a:ext cx="1695450" cy="415925"/>
          </a:xfrm>
          <a:prstGeom prst="bentConnector3">
            <a:avLst>
              <a:gd name="adj1" fmla="val 45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sp>
        <p:nvSpPr>
          <p:cNvPr id="3078" name="TextBox 58"/>
          <p:cNvSpPr txBox="1">
            <a:spLocks noChangeArrowheads="1"/>
          </p:cNvSpPr>
          <p:nvPr/>
        </p:nvSpPr>
        <p:spPr bwMode="auto">
          <a:xfrm>
            <a:off x="1600200" y="5664200"/>
            <a:ext cx="41449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4800" i="1" dirty="0">
                <a:latin typeface="Calibri" pitchFamily="34" charset="0"/>
              </a:rPr>
              <a:t>CS Foundations</a:t>
            </a:r>
          </a:p>
        </p:txBody>
      </p:sp>
      <p:sp>
        <p:nvSpPr>
          <p:cNvPr id="3079" name="Rectangle 42"/>
          <p:cNvSpPr>
            <a:spLocks noChangeArrowheads="1"/>
          </p:cNvSpPr>
          <p:nvPr/>
        </p:nvSpPr>
        <p:spPr bwMode="auto">
          <a:xfrm>
            <a:off x="6945313" y="2850628"/>
            <a:ext cx="18351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other state-machines + fun stuff</a:t>
            </a:r>
            <a:endParaRPr lang="en-US" altLang="en-US" dirty="0">
              <a:solidFill>
                <a:schemeClr val="bg1">
                  <a:lumMod val="65000"/>
                </a:schemeClr>
              </a:solidFill>
              <a:latin typeface="Calibri" pitchFamily="34" charset="0"/>
            </a:endParaRPr>
          </a:p>
        </p:txBody>
      </p:sp>
      <p:sp>
        <p:nvSpPr>
          <p:cNvPr id="3080" name="Rectangle 43"/>
          <p:cNvSpPr>
            <a:spLocks noChangeArrowheads="1"/>
          </p:cNvSpPr>
          <p:nvPr/>
        </p:nvSpPr>
        <p:spPr bwMode="auto">
          <a:xfrm>
            <a:off x="4896604" y="2923672"/>
            <a:ext cx="165258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200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feature-based modeling + classification</a:t>
            </a:r>
            <a:endParaRPr lang="en-US" altLang="en-US" sz="2000" dirty="0">
              <a:solidFill>
                <a:schemeClr val="bg1">
                  <a:lumMod val="65000"/>
                </a:schemeClr>
              </a:solidFill>
              <a:latin typeface="Calibri" pitchFamily="34" charset="0"/>
            </a:endParaRPr>
          </a:p>
        </p:txBody>
      </p:sp>
      <p:sp>
        <p:nvSpPr>
          <p:cNvPr id="3081" name="Rectangle 45"/>
          <p:cNvSpPr>
            <a:spLocks noChangeArrowheads="1"/>
          </p:cNvSpPr>
          <p:nvPr/>
        </p:nvSpPr>
        <p:spPr bwMode="auto">
          <a:xfrm>
            <a:off x="4481513" y="4392613"/>
            <a:ext cx="229076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circuits and memory</a:t>
            </a:r>
            <a:endParaRPr lang="en-US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82" name="Rectangle 46"/>
          <p:cNvSpPr>
            <a:spLocks noChangeArrowheads="1"/>
          </p:cNvSpPr>
          <p:nvPr/>
        </p:nvSpPr>
        <p:spPr bwMode="auto">
          <a:xfrm>
            <a:off x="6843713" y="4392613"/>
            <a:ext cx="207168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data: classes and objects</a:t>
            </a:r>
            <a:endParaRPr lang="en-US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83" name="Rectangle 48"/>
          <p:cNvSpPr>
            <a:spLocks noChangeArrowheads="1"/>
          </p:cNvSpPr>
          <p:nvPr/>
        </p:nvSpPr>
        <p:spPr bwMode="auto">
          <a:xfrm>
            <a:off x="2924175" y="2805113"/>
            <a:ext cx="15668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graphics /  media / 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games ...</a:t>
            </a:r>
          </a:p>
        </p:txBody>
      </p:sp>
      <p:sp>
        <p:nvSpPr>
          <p:cNvPr id="3084" name="Text Box 42"/>
          <p:cNvSpPr txBox="1">
            <a:spLocks noChangeArrowheads="1"/>
          </p:cNvSpPr>
          <p:nvPr/>
        </p:nvSpPr>
        <p:spPr bwMode="auto">
          <a:xfrm>
            <a:off x="64625" y="5754688"/>
            <a:ext cx="12541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>
                <a:latin typeface="Cambria" panose="02040503050406030204" pitchFamily="18" charset="0"/>
              </a:rPr>
              <a:t>is </a:t>
            </a:r>
            <a:r>
              <a:rPr lang="en-US" altLang="en-US" dirty="0" smtClean="0">
                <a:latin typeface="Cambria" panose="02040503050406030204" pitchFamily="18" charset="0"/>
              </a:rPr>
              <a:t>under here</a:t>
            </a:r>
            <a:r>
              <a:rPr lang="en-US" altLang="en-US" dirty="0">
                <a:latin typeface="Cambria" panose="02040503050406030204" pitchFamily="18" charset="0"/>
              </a:rPr>
              <a:t>:</a:t>
            </a:r>
          </a:p>
        </p:txBody>
      </p:sp>
      <p:grpSp>
        <p:nvGrpSpPr>
          <p:cNvPr id="3085" name="Group 39"/>
          <p:cNvGrpSpPr>
            <a:grpSpLocks/>
          </p:cNvGrpSpPr>
          <p:nvPr/>
        </p:nvGrpSpPr>
        <p:grpSpPr bwMode="auto">
          <a:xfrm>
            <a:off x="823913" y="4387850"/>
            <a:ext cx="3429000" cy="842963"/>
            <a:chOff x="304800" y="4267200"/>
            <a:chExt cx="3429000" cy="842963"/>
          </a:xfrm>
        </p:grpSpPr>
        <p:sp>
          <p:nvSpPr>
            <p:cNvPr id="3108" name="Rectangle 44"/>
            <p:cNvSpPr>
              <a:spLocks noChangeArrowheads="1"/>
            </p:cNvSpPr>
            <p:nvPr/>
          </p:nvSpPr>
          <p:spPr bwMode="auto">
            <a:xfrm>
              <a:off x="1219200" y="4648200"/>
              <a:ext cx="1833563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dirty="0">
                  <a:solidFill>
                    <a:schemeClr val="bg1">
                      <a:lumMod val="50000"/>
                    </a:schemeClr>
                  </a:solidFill>
                  <a:latin typeface="Comic Sans MS" pitchFamily="66" charset="0"/>
                </a:rPr>
                <a:t>functions</a:t>
              </a:r>
              <a:endParaRPr lang="en-US" altLang="en-US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109" name="Rectangle 47"/>
            <p:cNvSpPr>
              <a:spLocks noChangeArrowheads="1"/>
            </p:cNvSpPr>
            <p:nvPr/>
          </p:nvSpPr>
          <p:spPr bwMode="auto">
            <a:xfrm>
              <a:off x="2895600" y="4267200"/>
              <a:ext cx="838200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sz="1500">
                  <a:solidFill>
                    <a:schemeClr val="bg1">
                      <a:lumMod val="50000"/>
                    </a:schemeClr>
                  </a:solidFill>
                  <a:latin typeface="Comic Sans MS" pitchFamily="66" charset="0"/>
                </a:rPr>
                <a:t>loops</a:t>
              </a:r>
              <a:endParaRPr lang="en-US" altLang="en-US" sz="15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110" name="Rectangle 50"/>
            <p:cNvSpPr>
              <a:spLocks noChangeArrowheads="1"/>
            </p:cNvSpPr>
            <p:nvPr/>
          </p:nvSpPr>
          <p:spPr bwMode="auto">
            <a:xfrm>
              <a:off x="1600200" y="4267200"/>
              <a:ext cx="1143000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sz="1500">
                  <a:solidFill>
                    <a:schemeClr val="bg1">
                      <a:lumMod val="50000"/>
                    </a:schemeClr>
                  </a:solidFill>
                  <a:latin typeface="Comic Sans MS" pitchFamily="66" charset="0"/>
                </a:rPr>
                <a:t>variables</a:t>
              </a:r>
              <a:endParaRPr lang="en-US" altLang="en-US" sz="15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111" name="Rectangle 51"/>
            <p:cNvSpPr>
              <a:spLocks noChangeArrowheads="1"/>
            </p:cNvSpPr>
            <p:nvPr/>
          </p:nvSpPr>
          <p:spPr bwMode="auto">
            <a:xfrm>
              <a:off x="304800" y="4267200"/>
              <a:ext cx="1143000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sz="1500">
                  <a:solidFill>
                    <a:schemeClr val="bg1">
                      <a:lumMod val="50000"/>
                    </a:schemeClr>
                  </a:solidFill>
                  <a:latin typeface="Comic Sans MS" pitchFamily="66" charset="0"/>
                </a:rPr>
                <a:t>recursion</a:t>
              </a:r>
              <a:endParaRPr lang="en-US" altLang="en-US" sz="15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cxnSp>
          <p:nvCxnSpPr>
            <p:cNvPr id="3112" name="Straight Connector 37"/>
            <p:cNvCxnSpPr>
              <a:cxnSpLocks noChangeShapeType="1"/>
            </p:cNvCxnSpPr>
            <p:nvPr/>
          </p:nvCxnSpPr>
          <p:spPr bwMode="auto">
            <a:xfrm>
              <a:off x="381000" y="4648200"/>
              <a:ext cx="3323897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086" name="Rectangle 43"/>
          <p:cNvSpPr>
            <a:spLocks noChangeArrowheads="1"/>
          </p:cNvSpPr>
          <p:nvPr/>
        </p:nvSpPr>
        <p:spPr bwMode="auto">
          <a:xfrm>
            <a:off x="914400" y="2805113"/>
            <a:ext cx="156686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simulation+ analysis/ 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algorithms</a:t>
            </a:r>
          </a:p>
        </p:txBody>
      </p:sp>
      <p:sp>
        <p:nvSpPr>
          <p:cNvPr id="3087" name="Rounded Rectangle 41"/>
          <p:cNvSpPr>
            <a:spLocks noChangeArrowheads="1"/>
          </p:cNvSpPr>
          <p:nvPr/>
        </p:nvSpPr>
        <p:spPr bwMode="auto">
          <a:xfrm>
            <a:off x="841375" y="2673350"/>
            <a:ext cx="1689100" cy="140970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088" name="Rounded Rectangle 42"/>
          <p:cNvSpPr>
            <a:spLocks noChangeArrowheads="1"/>
          </p:cNvSpPr>
          <p:nvPr/>
        </p:nvSpPr>
        <p:spPr bwMode="auto">
          <a:xfrm>
            <a:off x="2895600" y="2716213"/>
            <a:ext cx="1690688" cy="140970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089" name="Rounded Rectangle 43"/>
          <p:cNvSpPr>
            <a:spLocks noChangeArrowheads="1"/>
          </p:cNvSpPr>
          <p:nvPr/>
        </p:nvSpPr>
        <p:spPr bwMode="auto">
          <a:xfrm>
            <a:off x="4876800" y="2716213"/>
            <a:ext cx="1690688" cy="140970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090" name="Rounded Rectangle 44"/>
          <p:cNvSpPr>
            <a:spLocks noChangeArrowheads="1"/>
          </p:cNvSpPr>
          <p:nvPr/>
        </p:nvSpPr>
        <p:spPr bwMode="auto">
          <a:xfrm>
            <a:off x="6978650" y="2716213"/>
            <a:ext cx="1689100" cy="140970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091" name="Rounded Rectangle 45"/>
          <p:cNvSpPr>
            <a:spLocks noChangeArrowheads="1"/>
          </p:cNvSpPr>
          <p:nvPr/>
        </p:nvSpPr>
        <p:spPr bwMode="auto">
          <a:xfrm>
            <a:off x="649288" y="4284663"/>
            <a:ext cx="3835400" cy="1025525"/>
          </a:xfrm>
          <a:prstGeom prst="roundRect">
            <a:avLst>
              <a:gd name="adj" fmla="val 16667"/>
            </a:avLst>
          </a:prstGeom>
          <a:noFill/>
          <a:ln w="19050">
            <a:solidFill>
              <a:schemeClr val="bg1">
                <a:lumMod val="6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092" name="Rounded Rectangle 46"/>
          <p:cNvSpPr>
            <a:spLocks noChangeArrowheads="1"/>
          </p:cNvSpPr>
          <p:nvPr/>
        </p:nvSpPr>
        <p:spPr bwMode="auto">
          <a:xfrm>
            <a:off x="4662488" y="4281488"/>
            <a:ext cx="1924050" cy="1028700"/>
          </a:xfrm>
          <a:prstGeom prst="roundRect">
            <a:avLst>
              <a:gd name="adj" fmla="val 16667"/>
            </a:avLst>
          </a:prstGeom>
          <a:noFill/>
          <a:ln w="19050">
            <a:solidFill>
              <a:schemeClr val="bg1">
                <a:lumMod val="6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093" name="Rounded Rectangle 47"/>
          <p:cNvSpPr>
            <a:spLocks noChangeArrowheads="1"/>
          </p:cNvSpPr>
          <p:nvPr/>
        </p:nvSpPr>
        <p:spPr bwMode="auto">
          <a:xfrm>
            <a:off x="6777038" y="4276725"/>
            <a:ext cx="2192337" cy="1027113"/>
          </a:xfrm>
          <a:prstGeom prst="roundRect">
            <a:avLst>
              <a:gd name="adj" fmla="val 16667"/>
            </a:avLst>
          </a:prstGeom>
          <a:noFill/>
          <a:ln w="19050">
            <a:solidFill>
              <a:schemeClr val="bg1">
                <a:lumMod val="6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094" name="Rounded Rectangle 48"/>
          <p:cNvSpPr>
            <a:spLocks noChangeArrowheads="1"/>
          </p:cNvSpPr>
          <p:nvPr/>
        </p:nvSpPr>
        <p:spPr bwMode="auto">
          <a:xfrm>
            <a:off x="1447800" y="5621338"/>
            <a:ext cx="7091363" cy="1008062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099" name="Rectangle 59"/>
          <p:cNvSpPr>
            <a:spLocks noChangeArrowheads="1"/>
          </p:cNvSpPr>
          <p:nvPr/>
        </p:nvSpPr>
        <p:spPr bwMode="auto">
          <a:xfrm>
            <a:off x="3724275" y="2438400"/>
            <a:ext cx="2143125" cy="4603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b="1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CS Applications</a:t>
            </a:r>
            <a:endParaRPr lang="en-US" altLang="en-US" b="1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100" name="Rectangle 60"/>
          <p:cNvSpPr>
            <a:spLocks noChangeArrowheads="1"/>
          </p:cNvSpPr>
          <p:nvPr/>
        </p:nvSpPr>
        <p:spPr bwMode="auto">
          <a:xfrm>
            <a:off x="4164013" y="5024438"/>
            <a:ext cx="719137" cy="461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b="1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CS 5</a:t>
            </a:r>
            <a:endParaRPr lang="en-US" altLang="en-US" b="1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101" name="Rectangle 61"/>
          <p:cNvSpPr>
            <a:spLocks noChangeArrowheads="1"/>
          </p:cNvSpPr>
          <p:nvPr/>
        </p:nvSpPr>
        <p:spPr bwMode="auto">
          <a:xfrm>
            <a:off x="7497763" y="5380038"/>
            <a:ext cx="1531937" cy="461962"/>
          </a:xfrm>
          <a:prstGeom prst="rect">
            <a:avLst/>
          </a:prstGeom>
          <a:solidFill>
            <a:srgbClr val="FFCC99"/>
          </a:solidFill>
          <a:ln>
            <a:solidFill>
              <a:srgbClr val="CC3300"/>
            </a:solidFill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b="1" dirty="0">
                <a:solidFill>
                  <a:srgbClr val="C00000"/>
                </a:solidFill>
                <a:latin typeface="Calibri" pitchFamily="34" charset="0"/>
              </a:rPr>
              <a:t>CS </a:t>
            </a:r>
            <a:r>
              <a:rPr lang="en-US" altLang="en-US" b="1" i="1" dirty="0">
                <a:solidFill>
                  <a:srgbClr val="C00000"/>
                </a:solidFill>
                <a:latin typeface="Calibri" pitchFamily="34" charset="0"/>
              </a:rPr>
              <a:t>Theory</a:t>
            </a:r>
            <a:endParaRPr lang="en-US" altLang="en-US" b="1" i="1" dirty="0">
              <a:solidFill>
                <a:srgbClr val="C00000"/>
              </a:solidFill>
            </a:endParaRPr>
          </a:p>
        </p:txBody>
      </p:sp>
      <p:cxnSp>
        <p:nvCxnSpPr>
          <p:cNvPr id="55" name="Straight Arrow Connector 50"/>
          <p:cNvCxnSpPr>
            <a:cxnSpLocks noChangeShapeType="1"/>
          </p:cNvCxnSpPr>
          <p:nvPr/>
        </p:nvCxnSpPr>
        <p:spPr bwMode="auto">
          <a:xfrm rot="16200000" flipH="1">
            <a:off x="-1219201" y="3954463"/>
            <a:ext cx="3344863" cy="793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56" name="Group 9"/>
          <p:cNvGrpSpPr>
            <a:grpSpLocks/>
          </p:cNvGrpSpPr>
          <p:nvPr/>
        </p:nvGrpSpPr>
        <p:grpSpPr bwMode="auto">
          <a:xfrm>
            <a:off x="349250" y="381000"/>
            <a:ext cx="444500" cy="488950"/>
            <a:chOff x="2928" y="1051"/>
            <a:chExt cx="840" cy="957"/>
          </a:xfrm>
        </p:grpSpPr>
        <p:sp>
          <p:nvSpPr>
            <p:cNvPr id="57" name="Freeform 10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9 w 1048"/>
                <a:gd name="T1" fmla="*/ 21 h 250"/>
                <a:gd name="T2" fmla="*/ 32 w 1048"/>
                <a:gd name="T3" fmla="*/ 83 h 250"/>
                <a:gd name="T4" fmla="*/ 33 w 1048"/>
                <a:gd name="T5" fmla="*/ 111 h 250"/>
                <a:gd name="T6" fmla="*/ 36 w 1048"/>
                <a:gd name="T7" fmla="*/ 125 h 250"/>
                <a:gd name="T8" fmla="*/ 37 w 1048"/>
                <a:gd name="T9" fmla="*/ 166 h 250"/>
                <a:gd name="T10" fmla="*/ 26 w 1048"/>
                <a:gd name="T11" fmla="*/ 235 h 250"/>
                <a:gd name="T12" fmla="*/ 3 w 1048"/>
                <a:gd name="T13" fmla="*/ 215 h 250"/>
                <a:gd name="T14" fmla="*/ 0 w 1048"/>
                <a:gd name="T15" fmla="*/ 194 h 250"/>
                <a:gd name="T16" fmla="*/ 2 w 1048"/>
                <a:gd name="T17" fmla="*/ 160 h 250"/>
                <a:gd name="T18" fmla="*/ 3 w 1048"/>
                <a:gd name="T19" fmla="*/ 125 h 250"/>
                <a:gd name="T20" fmla="*/ 7 w 1048"/>
                <a:gd name="T21" fmla="*/ 76 h 250"/>
                <a:gd name="T22" fmla="*/ 10 w 1048"/>
                <a:gd name="T23" fmla="*/ 55 h 250"/>
                <a:gd name="T24" fmla="*/ 12 w 1048"/>
                <a:gd name="T25" fmla="*/ 28 h 250"/>
                <a:gd name="T26" fmla="*/ 13 w 1048"/>
                <a:gd name="T27" fmla="*/ 14 h 250"/>
                <a:gd name="T28" fmla="*/ 17 w 1048"/>
                <a:gd name="T29" fmla="*/ 28 h 250"/>
                <a:gd name="T30" fmla="*/ 19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Oval 11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59" name="Oval 12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0" name="Oval 13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1" name="Oval 14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2" name="Oval 15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3" name="Oval 16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4" name="Oval 17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5" name="AutoShape 18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6" name="Freeform 19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20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21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22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0" name="Rectangle 55"/>
          <p:cNvSpPr>
            <a:spLocks noChangeArrowheads="1"/>
          </p:cNvSpPr>
          <p:nvPr/>
        </p:nvSpPr>
        <p:spPr bwMode="auto">
          <a:xfrm>
            <a:off x="23813" y="884238"/>
            <a:ext cx="10715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900" dirty="0">
                <a:solidFill>
                  <a:srgbClr val="008000"/>
                </a:solidFill>
              </a:rPr>
              <a:t>I've got </a:t>
            </a:r>
            <a:r>
              <a:rPr lang="en-US" altLang="en-US" sz="900" i="1" dirty="0">
                <a:solidFill>
                  <a:srgbClr val="008000"/>
                </a:solidFill>
              </a:rPr>
              <a:t>all </a:t>
            </a:r>
            <a:r>
              <a:rPr lang="en-US" altLang="en-US" sz="900" dirty="0">
                <a:solidFill>
                  <a:srgbClr val="008000"/>
                </a:solidFill>
              </a:rPr>
              <a:t>my eyes on this view!</a:t>
            </a:r>
            <a:endParaRPr lang="en-US" altLang="en-US" sz="900" dirty="0"/>
          </a:p>
        </p:txBody>
      </p:sp>
      <p:sp>
        <p:nvSpPr>
          <p:cNvPr id="71" name="Text Box 24"/>
          <p:cNvSpPr txBox="1">
            <a:spLocks noChangeArrowheads="1"/>
          </p:cNvSpPr>
          <p:nvPr/>
        </p:nvSpPr>
        <p:spPr bwMode="auto">
          <a:xfrm>
            <a:off x="1295400" y="99536"/>
            <a:ext cx="72390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42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CS5's view from here…</a:t>
            </a:r>
            <a:endParaRPr lang="en-US" altLang="en-US" sz="4200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72" name="Rounded Rectangle 65"/>
          <p:cNvSpPr>
            <a:spLocks noChangeArrowheads="1"/>
          </p:cNvSpPr>
          <p:nvPr/>
        </p:nvSpPr>
        <p:spPr bwMode="auto">
          <a:xfrm>
            <a:off x="2286000" y="1143000"/>
            <a:ext cx="6381750" cy="1143000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3" name="TextBox 58"/>
          <p:cNvSpPr txBox="1">
            <a:spLocks noChangeArrowheads="1"/>
          </p:cNvSpPr>
          <p:nvPr/>
        </p:nvSpPr>
        <p:spPr bwMode="auto">
          <a:xfrm>
            <a:off x="2727325" y="1298575"/>
            <a:ext cx="35083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4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Final Projects</a:t>
            </a:r>
          </a:p>
        </p:txBody>
      </p:sp>
      <p:sp>
        <p:nvSpPr>
          <p:cNvPr id="74" name="Rounded Rectangle 48"/>
          <p:cNvSpPr>
            <a:spLocks noChangeArrowheads="1"/>
          </p:cNvSpPr>
          <p:nvPr/>
        </p:nvSpPr>
        <p:spPr bwMode="auto">
          <a:xfrm>
            <a:off x="2362200" y="1206500"/>
            <a:ext cx="6176963" cy="1008063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5" name="TextBox 1"/>
          <p:cNvSpPr txBox="1">
            <a:spLocks noChangeArrowheads="1"/>
          </p:cNvSpPr>
          <p:nvPr/>
        </p:nvSpPr>
        <p:spPr bwMode="auto">
          <a:xfrm>
            <a:off x="6324600" y="1263650"/>
            <a:ext cx="808235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lnSpc>
                <a:spcPts val="1400"/>
              </a:lnSpc>
            </a:pPr>
            <a:r>
              <a:rPr lang="en-US" altLang="en-US" sz="15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ria" pitchFamily="18" charset="0"/>
              </a:rPr>
              <a:t>Picobot</a:t>
            </a:r>
            <a:endParaRPr lang="en-US" altLang="en-US" sz="1500" dirty="0">
              <a:solidFill>
                <a:schemeClr val="tx1">
                  <a:lumMod val="50000"/>
                  <a:lumOff val="50000"/>
                </a:schemeClr>
              </a:solidFill>
              <a:latin typeface="Cambria" pitchFamily="18" charset="0"/>
            </a:endParaRPr>
          </a:p>
          <a:p>
            <a:pPr>
              <a:lnSpc>
                <a:spcPts val="1400"/>
              </a:lnSpc>
            </a:pPr>
            <a:r>
              <a:rPr lang="en-US" altLang="en-US" sz="15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ria" pitchFamily="18" charset="0"/>
              </a:rPr>
              <a:t>vPool</a:t>
            </a:r>
            <a:endParaRPr lang="en-US" altLang="en-US" sz="1500" dirty="0">
              <a:solidFill>
                <a:schemeClr val="tx1">
                  <a:lumMod val="50000"/>
                  <a:lumOff val="50000"/>
                </a:schemeClr>
              </a:solidFill>
              <a:latin typeface="Cambria" pitchFamily="18" charset="0"/>
            </a:endParaRPr>
          </a:p>
          <a:p>
            <a:pPr>
              <a:lnSpc>
                <a:spcPts val="1400"/>
              </a:lnSpc>
            </a:pPr>
            <a:r>
              <a:rPr lang="en-US" altLang="en-US" sz="15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itchFamily="18" charset="0"/>
              </a:rPr>
              <a:t>TextID</a:t>
            </a:r>
            <a:endParaRPr lang="en-US" altLang="en-US" sz="1500" dirty="0">
              <a:solidFill>
                <a:schemeClr val="tx1">
                  <a:lumMod val="50000"/>
                  <a:lumOff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76" name="Rectangle 61"/>
          <p:cNvSpPr>
            <a:spLocks noChangeArrowheads="1"/>
          </p:cNvSpPr>
          <p:nvPr/>
        </p:nvSpPr>
        <p:spPr bwMode="auto">
          <a:xfrm>
            <a:off x="7580313" y="976313"/>
            <a:ext cx="1471612" cy="415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21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CS Practice</a:t>
            </a:r>
            <a:endParaRPr lang="en-US" altLang="en-US" sz="21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7" name="Text Box 42"/>
          <p:cNvSpPr txBox="1">
            <a:spLocks noChangeArrowheads="1"/>
          </p:cNvSpPr>
          <p:nvPr/>
        </p:nvSpPr>
        <p:spPr bwMode="auto">
          <a:xfrm>
            <a:off x="228600" y="1489635"/>
            <a:ext cx="18907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dirty="0" smtClean="0">
                <a:latin typeface="Cambria" panose="02040503050406030204" pitchFamily="18" charset="0"/>
              </a:rPr>
              <a:t>What's next?</a:t>
            </a:r>
            <a:endParaRPr lang="en-US" altLang="en-US" dirty="0">
              <a:latin typeface="Cambria" panose="02040503050406030204" pitchFamily="18" charset="0"/>
            </a:endParaRPr>
          </a:p>
        </p:txBody>
      </p:sp>
      <p:sp>
        <p:nvSpPr>
          <p:cNvPr id="78" name="Rectangle 57"/>
          <p:cNvSpPr>
            <a:spLocks noChangeArrowheads="1"/>
          </p:cNvSpPr>
          <p:nvPr/>
        </p:nvSpPr>
        <p:spPr bwMode="auto">
          <a:xfrm>
            <a:off x="5826403" y="5847645"/>
            <a:ext cx="24793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800" dirty="0">
                <a:latin typeface="Calibri" pitchFamily="34" charset="0"/>
              </a:rPr>
              <a:t>What </a:t>
            </a:r>
            <a:r>
              <a:rPr lang="en-US" altLang="en-US" sz="1800" b="1" i="1" dirty="0">
                <a:latin typeface="Calibri" pitchFamily="34" charset="0"/>
              </a:rPr>
              <a:t>can </a:t>
            </a:r>
            <a:r>
              <a:rPr lang="en-US" altLang="en-US" sz="1800" dirty="0">
                <a:latin typeface="Calibri" pitchFamily="34" charset="0"/>
              </a:rPr>
              <a:t>w</a:t>
            </a:r>
            <a:r>
              <a:rPr lang="en-US" altLang="en-US" sz="1800" dirty="0" smtClean="0">
                <a:latin typeface="Calibri" pitchFamily="34" charset="0"/>
              </a:rPr>
              <a:t>e compute...</a:t>
            </a:r>
            <a:endParaRPr lang="en-US" altLang="en-US" sz="1800" dirty="0">
              <a:latin typeface="Calibri" pitchFamily="34" charset="0"/>
            </a:endParaRPr>
          </a:p>
        </p:txBody>
      </p:sp>
      <p:sp>
        <p:nvSpPr>
          <p:cNvPr id="79" name="Rectangle 58"/>
          <p:cNvSpPr>
            <a:spLocks noChangeArrowheads="1"/>
          </p:cNvSpPr>
          <p:nvPr/>
        </p:nvSpPr>
        <p:spPr bwMode="auto">
          <a:xfrm>
            <a:off x="6097268" y="6081184"/>
            <a:ext cx="182319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800" dirty="0" smtClean="0">
                <a:latin typeface="Calibri" pitchFamily="34" charset="0"/>
              </a:rPr>
              <a:t>...and </a:t>
            </a:r>
            <a:r>
              <a:rPr lang="en-US" altLang="en-US" sz="1800" i="1" dirty="0">
                <a:latin typeface="Calibri" pitchFamily="34" charset="0"/>
              </a:rPr>
              <a:t>how </a:t>
            </a:r>
            <a:r>
              <a:rPr lang="en-US" altLang="en-US" sz="1800" i="1" dirty="0" smtClean="0">
                <a:latin typeface="Calibri" pitchFamily="34" charset="0"/>
              </a:rPr>
              <a:t>well </a:t>
            </a:r>
            <a:r>
              <a:rPr lang="en-US" altLang="en-US" sz="1800" dirty="0" smtClean="0">
                <a:latin typeface="Calibri" pitchFamily="34" charset="0"/>
              </a:rPr>
              <a:t>?</a:t>
            </a:r>
            <a:endParaRPr lang="en-US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314" name="Elbow Connector 49"/>
          <p:cNvCxnSpPr>
            <a:cxnSpLocks noChangeShapeType="1"/>
          </p:cNvCxnSpPr>
          <p:nvPr/>
        </p:nvCxnSpPr>
        <p:spPr bwMode="auto">
          <a:xfrm rot="10800000" flipV="1">
            <a:off x="3321050" y="3138488"/>
            <a:ext cx="1695450" cy="415925"/>
          </a:xfrm>
          <a:prstGeom prst="bentConnector3">
            <a:avLst>
              <a:gd name="adj1" fmla="val 45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sp>
        <p:nvSpPr>
          <p:cNvPr id="13315" name="TextBox 58"/>
          <p:cNvSpPr txBox="1">
            <a:spLocks noChangeArrowheads="1"/>
          </p:cNvSpPr>
          <p:nvPr/>
        </p:nvSpPr>
        <p:spPr bwMode="auto">
          <a:xfrm>
            <a:off x="1339850" y="5664200"/>
            <a:ext cx="41449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4800" i="1">
                <a:solidFill>
                  <a:srgbClr val="008000"/>
                </a:solidFill>
                <a:latin typeface="Calibri" pitchFamily="34" charset="0"/>
              </a:rPr>
              <a:t>CS Foundations</a:t>
            </a:r>
          </a:p>
        </p:txBody>
      </p:sp>
      <p:sp>
        <p:nvSpPr>
          <p:cNvPr id="13316" name="Rectangle 42"/>
          <p:cNvSpPr>
            <a:spLocks noChangeArrowheads="1"/>
          </p:cNvSpPr>
          <p:nvPr/>
        </p:nvSpPr>
        <p:spPr bwMode="auto">
          <a:xfrm>
            <a:off x="6684963" y="2805113"/>
            <a:ext cx="18351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>
                <a:solidFill>
                  <a:srgbClr val="000AF9"/>
                </a:solidFill>
                <a:latin typeface="Calibri" pitchFamily="34" charset="0"/>
              </a:rPr>
              <a:t>robots and computer vision</a:t>
            </a:r>
            <a:endParaRPr lang="en-US" altLang="en-US">
              <a:latin typeface="Calibri" pitchFamily="34" charset="0"/>
            </a:endParaRPr>
          </a:p>
        </p:txBody>
      </p:sp>
      <p:sp>
        <p:nvSpPr>
          <p:cNvPr id="13317" name="Rectangle 43"/>
          <p:cNvSpPr>
            <a:spLocks noChangeArrowheads="1"/>
          </p:cNvSpPr>
          <p:nvPr/>
        </p:nvSpPr>
        <p:spPr bwMode="auto">
          <a:xfrm>
            <a:off x="4673600" y="2989263"/>
            <a:ext cx="15668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>
                <a:solidFill>
                  <a:srgbClr val="000AF9"/>
                </a:solidFill>
                <a:latin typeface="Calibri" pitchFamily="34" charset="0"/>
              </a:rPr>
              <a:t>search and the web</a:t>
            </a:r>
            <a:endParaRPr lang="en-US" altLang="en-US">
              <a:latin typeface="Calibri" pitchFamily="34" charset="0"/>
            </a:endParaRPr>
          </a:p>
        </p:txBody>
      </p:sp>
      <p:sp>
        <p:nvSpPr>
          <p:cNvPr id="13318" name="Rectangle 45"/>
          <p:cNvSpPr>
            <a:spLocks noChangeArrowheads="1"/>
          </p:cNvSpPr>
          <p:nvPr/>
        </p:nvSpPr>
        <p:spPr bwMode="auto">
          <a:xfrm>
            <a:off x="4221163" y="4392613"/>
            <a:ext cx="229076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>
                <a:latin typeface="Comic Sans MS" pitchFamily="66" charset="0"/>
              </a:rPr>
              <a:t>circuits and memory</a:t>
            </a:r>
            <a:endParaRPr lang="en-US" altLang="en-US"/>
          </a:p>
        </p:txBody>
      </p:sp>
      <p:sp>
        <p:nvSpPr>
          <p:cNvPr id="13319" name="Rectangle 46"/>
          <p:cNvSpPr>
            <a:spLocks noChangeArrowheads="1"/>
          </p:cNvSpPr>
          <p:nvPr/>
        </p:nvSpPr>
        <p:spPr bwMode="auto">
          <a:xfrm>
            <a:off x="6583363" y="4392613"/>
            <a:ext cx="207168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>
                <a:latin typeface="Comic Sans MS" pitchFamily="66" charset="0"/>
              </a:rPr>
              <a:t>data: classes and objects</a:t>
            </a:r>
            <a:endParaRPr lang="en-US" altLang="en-US"/>
          </a:p>
        </p:txBody>
      </p:sp>
      <p:sp>
        <p:nvSpPr>
          <p:cNvPr id="13320" name="Rectangle 48"/>
          <p:cNvSpPr>
            <a:spLocks noChangeArrowheads="1"/>
          </p:cNvSpPr>
          <p:nvPr/>
        </p:nvSpPr>
        <p:spPr bwMode="auto">
          <a:xfrm>
            <a:off x="2663825" y="2805113"/>
            <a:ext cx="15668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>
                <a:solidFill>
                  <a:srgbClr val="000AF9"/>
                </a:solidFill>
                <a:latin typeface="Calibri" pitchFamily="34" charset="0"/>
              </a:rPr>
              <a:t>graphics media games ...</a:t>
            </a:r>
            <a:endParaRPr lang="en-US" altLang="en-US">
              <a:latin typeface="Calibri" pitchFamily="34" charset="0"/>
            </a:endParaRPr>
          </a:p>
        </p:txBody>
      </p:sp>
      <p:grpSp>
        <p:nvGrpSpPr>
          <p:cNvPr id="13321" name="Group 39"/>
          <p:cNvGrpSpPr>
            <a:grpSpLocks/>
          </p:cNvGrpSpPr>
          <p:nvPr/>
        </p:nvGrpSpPr>
        <p:grpSpPr bwMode="auto">
          <a:xfrm>
            <a:off x="563563" y="4387850"/>
            <a:ext cx="3429000" cy="842963"/>
            <a:chOff x="304800" y="4267200"/>
            <a:chExt cx="3429000" cy="842963"/>
          </a:xfrm>
        </p:grpSpPr>
        <p:sp>
          <p:nvSpPr>
            <p:cNvPr id="13342" name="Rectangle 44"/>
            <p:cNvSpPr>
              <a:spLocks noChangeArrowheads="1"/>
            </p:cNvSpPr>
            <p:nvPr/>
          </p:nvSpPr>
          <p:spPr bwMode="auto">
            <a:xfrm>
              <a:off x="1219200" y="4648200"/>
              <a:ext cx="1833563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>
                  <a:latin typeface="Comic Sans MS" pitchFamily="66" charset="0"/>
                </a:rPr>
                <a:t>functions</a:t>
              </a:r>
              <a:endParaRPr lang="en-US" altLang="en-US"/>
            </a:p>
          </p:txBody>
        </p:sp>
        <p:sp>
          <p:nvSpPr>
            <p:cNvPr id="13343" name="Rectangle 47"/>
            <p:cNvSpPr>
              <a:spLocks noChangeArrowheads="1"/>
            </p:cNvSpPr>
            <p:nvPr/>
          </p:nvSpPr>
          <p:spPr bwMode="auto">
            <a:xfrm>
              <a:off x="2895600" y="4267200"/>
              <a:ext cx="838200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sz="1500">
                  <a:latin typeface="Comic Sans MS" pitchFamily="66" charset="0"/>
                </a:rPr>
                <a:t>loops</a:t>
              </a:r>
              <a:endParaRPr lang="en-US" altLang="en-US" sz="1500"/>
            </a:p>
          </p:txBody>
        </p:sp>
        <p:sp>
          <p:nvSpPr>
            <p:cNvPr id="13344" name="Rectangle 50"/>
            <p:cNvSpPr>
              <a:spLocks noChangeArrowheads="1"/>
            </p:cNvSpPr>
            <p:nvPr/>
          </p:nvSpPr>
          <p:spPr bwMode="auto">
            <a:xfrm>
              <a:off x="1600200" y="4267200"/>
              <a:ext cx="1143000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sz="1500">
                  <a:latin typeface="Comic Sans MS" pitchFamily="66" charset="0"/>
                </a:rPr>
                <a:t>variables</a:t>
              </a:r>
              <a:endParaRPr lang="en-US" altLang="en-US" sz="1500"/>
            </a:p>
          </p:txBody>
        </p:sp>
        <p:sp>
          <p:nvSpPr>
            <p:cNvPr id="13345" name="Rectangle 51"/>
            <p:cNvSpPr>
              <a:spLocks noChangeArrowheads="1"/>
            </p:cNvSpPr>
            <p:nvPr/>
          </p:nvSpPr>
          <p:spPr bwMode="auto">
            <a:xfrm>
              <a:off x="304800" y="4267200"/>
              <a:ext cx="1143000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sz="1500">
                  <a:latin typeface="Comic Sans MS" pitchFamily="66" charset="0"/>
                </a:rPr>
                <a:t>recursion</a:t>
              </a:r>
              <a:endParaRPr lang="en-US" altLang="en-US" sz="1500"/>
            </a:p>
          </p:txBody>
        </p:sp>
        <p:cxnSp>
          <p:nvCxnSpPr>
            <p:cNvPr id="13346" name="Straight Connector 37"/>
            <p:cNvCxnSpPr>
              <a:cxnSpLocks noChangeShapeType="1"/>
            </p:cNvCxnSpPr>
            <p:nvPr/>
          </p:nvCxnSpPr>
          <p:spPr bwMode="auto">
            <a:xfrm>
              <a:off x="381000" y="4648200"/>
              <a:ext cx="3323897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3322" name="Rectangle 43"/>
          <p:cNvSpPr>
            <a:spLocks noChangeArrowheads="1"/>
          </p:cNvSpPr>
          <p:nvPr/>
        </p:nvSpPr>
        <p:spPr bwMode="auto">
          <a:xfrm>
            <a:off x="654050" y="2805113"/>
            <a:ext cx="15668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>
                <a:solidFill>
                  <a:srgbClr val="000AF9"/>
                </a:solidFill>
                <a:latin typeface="Calibri" pitchFamily="34" charset="0"/>
              </a:rPr>
              <a:t>biological analysis + algorithms</a:t>
            </a:r>
            <a:endParaRPr lang="en-US" altLang="en-US">
              <a:latin typeface="Calibri" pitchFamily="34" charset="0"/>
            </a:endParaRPr>
          </a:p>
        </p:txBody>
      </p:sp>
      <p:sp>
        <p:nvSpPr>
          <p:cNvPr id="13323" name="Rounded Rectangle 41"/>
          <p:cNvSpPr>
            <a:spLocks noChangeArrowheads="1"/>
          </p:cNvSpPr>
          <p:nvPr/>
        </p:nvSpPr>
        <p:spPr bwMode="auto">
          <a:xfrm>
            <a:off x="581025" y="2673350"/>
            <a:ext cx="1689100" cy="140970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3324" name="Rounded Rectangle 42"/>
          <p:cNvSpPr>
            <a:spLocks noChangeArrowheads="1"/>
          </p:cNvSpPr>
          <p:nvPr/>
        </p:nvSpPr>
        <p:spPr bwMode="auto">
          <a:xfrm>
            <a:off x="2635250" y="2716213"/>
            <a:ext cx="1690688" cy="140970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3325" name="Rounded Rectangle 43"/>
          <p:cNvSpPr>
            <a:spLocks noChangeArrowheads="1"/>
          </p:cNvSpPr>
          <p:nvPr/>
        </p:nvSpPr>
        <p:spPr bwMode="auto">
          <a:xfrm>
            <a:off x="4616450" y="2716213"/>
            <a:ext cx="1690688" cy="140970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3326" name="Rounded Rectangle 44"/>
          <p:cNvSpPr>
            <a:spLocks noChangeArrowheads="1"/>
          </p:cNvSpPr>
          <p:nvPr/>
        </p:nvSpPr>
        <p:spPr bwMode="auto">
          <a:xfrm>
            <a:off x="6718300" y="2716213"/>
            <a:ext cx="1689100" cy="140970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3327" name="Rounded Rectangle 45"/>
          <p:cNvSpPr>
            <a:spLocks noChangeArrowheads="1"/>
          </p:cNvSpPr>
          <p:nvPr/>
        </p:nvSpPr>
        <p:spPr bwMode="auto">
          <a:xfrm>
            <a:off x="388938" y="4284663"/>
            <a:ext cx="3835400" cy="1025525"/>
          </a:xfrm>
          <a:prstGeom prst="roundRect">
            <a:avLst>
              <a:gd name="adj" fmla="val 16667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3328" name="Rounded Rectangle 46"/>
          <p:cNvSpPr>
            <a:spLocks noChangeArrowheads="1"/>
          </p:cNvSpPr>
          <p:nvPr/>
        </p:nvSpPr>
        <p:spPr bwMode="auto">
          <a:xfrm>
            <a:off x="4402138" y="4281488"/>
            <a:ext cx="1924050" cy="1028700"/>
          </a:xfrm>
          <a:prstGeom prst="roundRect">
            <a:avLst>
              <a:gd name="adj" fmla="val 16667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3329" name="Rounded Rectangle 47"/>
          <p:cNvSpPr>
            <a:spLocks noChangeArrowheads="1"/>
          </p:cNvSpPr>
          <p:nvPr/>
        </p:nvSpPr>
        <p:spPr bwMode="auto">
          <a:xfrm>
            <a:off x="6516688" y="4276725"/>
            <a:ext cx="2192337" cy="1027113"/>
          </a:xfrm>
          <a:prstGeom prst="roundRect">
            <a:avLst>
              <a:gd name="adj" fmla="val 16667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3330" name="Rounded Rectangle 48"/>
          <p:cNvSpPr>
            <a:spLocks noChangeArrowheads="1"/>
          </p:cNvSpPr>
          <p:nvPr/>
        </p:nvSpPr>
        <p:spPr bwMode="auto">
          <a:xfrm>
            <a:off x="1187450" y="5621338"/>
            <a:ext cx="7091363" cy="1008062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>
                <a:lumMod val="6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3331" name="Rectangle 57"/>
          <p:cNvSpPr>
            <a:spLocks noChangeArrowheads="1"/>
          </p:cNvSpPr>
          <p:nvPr/>
        </p:nvSpPr>
        <p:spPr bwMode="auto">
          <a:xfrm>
            <a:off x="5472113" y="5767388"/>
            <a:ext cx="25479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800">
                <a:solidFill>
                  <a:srgbClr val="008000"/>
                </a:solidFill>
                <a:latin typeface="Calibri" pitchFamily="34" charset="0"/>
              </a:rPr>
              <a:t>What </a:t>
            </a:r>
            <a:r>
              <a:rPr lang="en-US" altLang="en-US" sz="1800" b="1" i="1">
                <a:solidFill>
                  <a:srgbClr val="008000"/>
                </a:solidFill>
                <a:latin typeface="Calibri" pitchFamily="34" charset="0"/>
              </a:rPr>
              <a:t>can </a:t>
            </a:r>
            <a:r>
              <a:rPr lang="en-US" altLang="en-US" sz="1800">
                <a:solidFill>
                  <a:srgbClr val="008000"/>
                </a:solidFill>
                <a:latin typeface="Calibri" pitchFamily="34" charset="0"/>
              </a:rPr>
              <a:t>be computed...</a:t>
            </a:r>
          </a:p>
        </p:txBody>
      </p:sp>
      <p:sp>
        <p:nvSpPr>
          <p:cNvPr id="13332" name="Rectangle 58"/>
          <p:cNvSpPr>
            <a:spLocks noChangeArrowheads="1"/>
          </p:cNvSpPr>
          <p:nvPr/>
        </p:nvSpPr>
        <p:spPr bwMode="auto">
          <a:xfrm>
            <a:off x="5594350" y="6089650"/>
            <a:ext cx="2301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800">
                <a:solidFill>
                  <a:srgbClr val="008000"/>
                </a:solidFill>
                <a:latin typeface="Calibri" pitchFamily="34" charset="0"/>
              </a:rPr>
              <a:t>... and how efficiently?</a:t>
            </a:r>
            <a:endParaRPr lang="en-US" altLang="en-US" sz="1800">
              <a:solidFill>
                <a:srgbClr val="008000"/>
              </a:solidFill>
            </a:endParaRPr>
          </a:p>
        </p:txBody>
      </p:sp>
      <p:sp>
        <p:nvSpPr>
          <p:cNvPr id="13333" name="Rectangle 59"/>
          <p:cNvSpPr>
            <a:spLocks noChangeArrowheads="1"/>
          </p:cNvSpPr>
          <p:nvPr/>
        </p:nvSpPr>
        <p:spPr bwMode="auto">
          <a:xfrm>
            <a:off x="3338513" y="2438400"/>
            <a:ext cx="2143125" cy="4603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b="1">
                <a:solidFill>
                  <a:srgbClr val="000AF9"/>
                </a:solidFill>
                <a:latin typeface="Calibri" pitchFamily="34" charset="0"/>
              </a:rPr>
              <a:t>CS Applications</a:t>
            </a:r>
            <a:endParaRPr lang="en-US" altLang="en-US" b="1"/>
          </a:p>
        </p:txBody>
      </p:sp>
      <p:sp>
        <p:nvSpPr>
          <p:cNvPr id="13334" name="Rectangle 60"/>
          <p:cNvSpPr>
            <a:spLocks noChangeArrowheads="1"/>
          </p:cNvSpPr>
          <p:nvPr/>
        </p:nvSpPr>
        <p:spPr bwMode="auto">
          <a:xfrm>
            <a:off x="3903663" y="5024438"/>
            <a:ext cx="719137" cy="461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b="1">
                <a:latin typeface="Calibri" pitchFamily="34" charset="0"/>
              </a:rPr>
              <a:t>CS 5</a:t>
            </a:r>
            <a:endParaRPr lang="en-US" altLang="en-US" b="1"/>
          </a:p>
        </p:txBody>
      </p:sp>
      <p:sp>
        <p:nvSpPr>
          <p:cNvPr id="13335" name="Rectangle 61"/>
          <p:cNvSpPr>
            <a:spLocks noChangeArrowheads="1"/>
          </p:cNvSpPr>
          <p:nvPr/>
        </p:nvSpPr>
        <p:spPr bwMode="auto">
          <a:xfrm>
            <a:off x="7237413" y="5380038"/>
            <a:ext cx="1531937" cy="461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CS </a:t>
            </a:r>
            <a:r>
              <a:rPr lang="en-US" altLang="en-US" b="1" i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Theory</a:t>
            </a:r>
            <a:endParaRPr lang="en-US" altLang="en-US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336" name="TextBox 58"/>
          <p:cNvSpPr txBox="1">
            <a:spLocks noChangeArrowheads="1"/>
          </p:cNvSpPr>
          <p:nvPr/>
        </p:nvSpPr>
        <p:spPr bwMode="auto">
          <a:xfrm>
            <a:off x="2466975" y="1298575"/>
            <a:ext cx="35083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4800" i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Final Projects</a:t>
            </a:r>
          </a:p>
        </p:txBody>
      </p:sp>
      <p:sp>
        <p:nvSpPr>
          <p:cNvPr id="13337" name="TextBox 55"/>
          <p:cNvSpPr txBox="1">
            <a:spLocks noChangeArrowheads="1"/>
          </p:cNvSpPr>
          <p:nvPr/>
        </p:nvSpPr>
        <p:spPr bwMode="auto">
          <a:xfrm>
            <a:off x="6064250" y="1263650"/>
            <a:ext cx="1095375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lnSpc>
                <a:spcPts val="1400"/>
              </a:lnSpc>
            </a:pPr>
            <a:r>
              <a:rPr lang="en-US" altLang="en-US" sz="1500"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Picobot</a:t>
            </a:r>
          </a:p>
          <a:p>
            <a:pPr>
              <a:lnSpc>
                <a:spcPts val="1400"/>
              </a:lnSpc>
            </a:pPr>
            <a:r>
              <a:rPr lang="en-US" altLang="en-US" sz="1500"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vPool</a:t>
            </a:r>
          </a:p>
          <a:p>
            <a:pPr>
              <a:lnSpc>
                <a:spcPts val="1400"/>
              </a:lnSpc>
            </a:pPr>
            <a:r>
              <a:rPr lang="en-US" altLang="en-US" sz="1500"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TextClouds</a:t>
            </a:r>
          </a:p>
        </p:txBody>
      </p:sp>
      <p:sp>
        <p:nvSpPr>
          <p:cNvPr id="13340" name="Text Box 24"/>
          <p:cNvSpPr txBox="1">
            <a:spLocks noChangeArrowheads="1"/>
          </p:cNvSpPr>
          <p:nvPr/>
        </p:nvSpPr>
        <p:spPr bwMode="auto">
          <a:xfrm>
            <a:off x="1041400" y="106362"/>
            <a:ext cx="72390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4200" dirty="0">
                <a:solidFill>
                  <a:srgbClr val="000000"/>
                </a:solidFill>
                <a:latin typeface="Cambria" panose="02040503050406030204" pitchFamily="18" charset="0"/>
              </a:rPr>
              <a:t>CS5's view from here…</a:t>
            </a:r>
          </a:p>
        </p:txBody>
      </p:sp>
      <p:sp>
        <p:nvSpPr>
          <p:cNvPr id="37" name="Rounded Rectangle 59"/>
          <p:cNvSpPr>
            <a:spLocks noChangeArrowheads="1"/>
          </p:cNvSpPr>
          <p:nvPr/>
        </p:nvSpPr>
        <p:spPr bwMode="auto">
          <a:xfrm>
            <a:off x="228600" y="984250"/>
            <a:ext cx="8578850" cy="5797550"/>
          </a:xfrm>
          <a:prstGeom prst="roundRect">
            <a:avLst>
              <a:gd name="adj" fmla="val 16667"/>
            </a:avLst>
          </a:prstGeom>
          <a:solidFill>
            <a:schemeClr val="bg1">
              <a:alpha val="78822"/>
            </a:schemeClr>
          </a:solidFill>
          <a:ln w="38100" algn="ctr">
            <a:solidFill>
              <a:schemeClr val="bg1">
                <a:lumMod val="85000"/>
              </a:schemeClr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3339" name="Text Box 24"/>
          <p:cNvSpPr txBox="1">
            <a:spLocks noChangeArrowheads="1"/>
          </p:cNvSpPr>
          <p:nvPr/>
        </p:nvSpPr>
        <p:spPr bwMode="auto">
          <a:xfrm rot="20815431">
            <a:off x="1257300" y="2091140"/>
            <a:ext cx="62865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7200" dirty="0">
                <a:latin typeface="Cambria" panose="02040503050406030204" pitchFamily="18" charset="0"/>
              </a:rPr>
              <a:t>CS 5 ~ all corners of CS</a:t>
            </a:r>
          </a:p>
        </p:txBody>
      </p:sp>
      <p:sp>
        <p:nvSpPr>
          <p:cNvPr id="2" name="Down Arrow 1"/>
          <p:cNvSpPr/>
          <p:nvPr/>
        </p:nvSpPr>
        <p:spPr bwMode="auto">
          <a:xfrm>
            <a:off x="4168775" y="4392613"/>
            <a:ext cx="752475" cy="1228725"/>
          </a:xfrm>
          <a:prstGeom prst="downArrow">
            <a:avLst/>
          </a:prstGeom>
          <a:solidFill>
            <a:srgbClr val="FFCC99"/>
          </a:solidFill>
          <a:ln w="952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38" name="Rounded Rectangle 65"/>
          <p:cNvSpPr>
            <a:spLocks noChangeArrowheads="1"/>
          </p:cNvSpPr>
          <p:nvPr/>
        </p:nvSpPr>
        <p:spPr bwMode="auto">
          <a:xfrm>
            <a:off x="1143000" y="5562600"/>
            <a:ext cx="7275689" cy="1143000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9" name="TextBox 58"/>
          <p:cNvSpPr txBox="1">
            <a:spLocks noChangeArrowheads="1"/>
          </p:cNvSpPr>
          <p:nvPr/>
        </p:nvSpPr>
        <p:spPr bwMode="auto">
          <a:xfrm>
            <a:off x="1371600" y="5664200"/>
            <a:ext cx="41449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4800" i="1" dirty="0">
                <a:latin typeface="Calibri" pitchFamily="34" charset="0"/>
              </a:rPr>
              <a:t>CS Foundations</a:t>
            </a:r>
          </a:p>
        </p:txBody>
      </p:sp>
      <p:sp>
        <p:nvSpPr>
          <p:cNvPr id="40" name="Rounded Rectangle 48"/>
          <p:cNvSpPr>
            <a:spLocks noChangeArrowheads="1"/>
          </p:cNvSpPr>
          <p:nvPr/>
        </p:nvSpPr>
        <p:spPr bwMode="auto">
          <a:xfrm>
            <a:off x="1219200" y="5621338"/>
            <a:ext cx="7091363" cy="1008062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43" name="Rectangle 61"/>
          <p:cNvSpPr>
            <a:spLocks noChangeArrowheads="1"/>
          </p:cNvSpPr>
          <p:nvPr/>
        </p:nvSpPr>
        <p:spPr bwMode="auto">
          <a:xfrm>
            <a:off x="7269163" y="5380038"/>
            <a:ext cx="1531937" cy="461962"/>
          </a:xfrm>
          <a:prstGeom prst="rect">
            <a:avLst/>
          </a:prstGeom>
          <a:solidFill>
            <a:srgbClr val="FFCC99"/>
          </a:solidFill>
          <a:ln>
            <a:solidFill>
              <a:srgbClr val="CC3300"/>
            </a:solidFill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b="1" dirty="0">
                <a:solidFill>
                  <a:srgbClr val="C00000"/>
                </a:solidFill>
                <a:latin typeface="Calibri" pitchFamily="34" charset="0"/>
              </a:rPr>
              <a:t>CS </a:t>
            </a:r>
            <a:r>
              <a:rPr lang="en-US" altLang="en-US" b="1" i="1" dirty="0">
                <a:solidFill>
                  <a:srgbClr val="C00000"/>
                </a:solidFill>
                <a:latin typeface="Calibri" pitchFamily="34" charset="0"/>
              </a:rPr>
              <a:t>Theory</a:t>
            </a:r>
            <a:endParaRPr lang="en-US" altLang="en-US" b="1" i="1" dirty="0">
              <a:solidFill>
                <a:srgbClr val="C00000"/>
              </a:solidFill>
            </a:endParaRPr>
          </a:p>
        </p:txBody>
      </p:sp>
      <p:sp>
        <p:nvSpPr>
          <p:cNvPr id="44" name="Rectangle 57"/>
          <p:cNvSpPr>
            <a:spLocks noChangeArrowheads="1"/>
          </p:cNvSpPr>
          <p:nvPr/>
        </p:nvSpPr>
        <p:spPr bwMode="auto">
          <a:xfrm>
            <a:off x="5586111" y="5847645"/>
            <a:ext cx="24793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800" dirty="0">
                <a:latin typeface="Calibri" pitchFamily="34" charset="0"/>
              </a:rPr>
              <a:t>What </a:t>
            </a:r>
            <a:r>
              <a:rPr lang="en-US" altLang="en-US" sz="1800" b="1" i="1" dirty="0">
                <a:latin typeface="Calibri" pitchFamily="34" charset="0"/>
              </a:rPr>
              <a:t>can </a:t>
            </a:r>
            <a:r>
              <a:rPr lang="en-US" altLang="en-US" sz="1800" dirty="0">
                <a:latin typeface="Calibri" pitchFamily="34" charset="0"/>
              </a:rPr>
              <a:t>w</a:t>
            </a:r>
            <a:r>
              <a:rPr lang="en-US" altLang="en-US" sz="1800" dirty="0" smtClean="0">
                <a:latin typeface="Calibri" pitchFamily="34" charset="0"/>
              </a:rPr>
              <a:t>e compute...</a:t>
            </a:r>
            <a:endParaRPr lang="en-US" altLang="en-US" sz="1800" dirty="0">
              <a:latin typeface="Calibri" pitchFamily="34" charset="0"/>
            </a:endParaRPr>
          </a:p>
        </p:txBody>
      </p:sp>
      <p:sp>
        <p:nvSpPr>
          <p:cNvPr id="45" name="Rectangle 58"/>
          <p:cNvSpPr>
            <a:spLocks noChangeArrowheads="1"/>
          </p:cNvSpPr>
          <p:nvPr/>
        </p:nvSpPr>
        <p:spPr bwMode="auto">
          <a:xfrm>
            <a:off x="5856976" y="6081184"/>
            <a:ext cx="182319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800" dirty="0" smtClean="0">
                <a:latin typeface="Calibri" pitchFamily="34" charset="0"/>
              </a:rPr>
              <a:t>...and </a:t>
            </a:r>
            <a:r>
              <a:rPr lang="en-US" altLang="en-US" sz="1800" i="1" dirty="0">
                <a:latin typeface="Calibri" pitchFamily="34" charset="0"/>
              </a:rPr>
              <a:t>how </a:t>
            </a:r>
            <a:r>
              <a:rPr lang="en-US" altLang="en-US" sz="1800" i="1" dirty="0" smtClean="0">
                <a:latin typeface="Calibri" pitchFamily="34" charset="0"/>
              </a:rPr>
              <a:t>well </a:t>
            </a:r>
            <a:r>
              <a:rPr lang="en-US" altLang="en-US" sz="1800" dirty="0" smtClean="0">
                <a:latin typeface="Calibri" pitchFamily="34" charset="0"/>
              </a:rPr>
              <a:t>?</a:t>
            </a:r>
            <a:endParaRPr lang="en-US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 bwMode="auto">
          <a:xfrm>
            <a:off x="599479" y="2078182"/>
            <a:ext cx="619721" cy="1699491"/>
          </a:xfrm>
          <a:custGeom>
            <a:avLst/>
            <a:gdLst>
              <a:gd name="connsiteX0" fmla="*/ 619721 w 619721"/>
              <a:gd name="connsiteY0" fmla="*/ 1699491 h 1699491"/>
              <a:gd name="connsiteX1" fmla="*/ 176375 w 619721"/>
              <a:gd name="connsiteY1" fmla="*/ 1496291 h 1699491"/>
              <a:gd name="connsiteX2" fmla="*/ 884 w 619721"/>
              <a:gd name="connsiteY2" fmla="*/ 831273 h 1699491"/>
              <a:gd name="connsiteX3" fmla="*/ 120957 w 619721"/>
              <a:gd name="connsiteY3" fmla="*/ 203200 h 1699491"/>
              <a:gd name="connsiteX4" fmla="*/ 388811 w 619721"/>
              <a:gd name="connsiteY4" fmla="*/ 36945 h 1699491"/>
              <a:gd name="connsiteX5" fmla="*/ 601248 w 619721"/>
              <a:gd name="connsiteY5" fmla="*/ 0 h 1699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9721" h="1699491">
                <a:moveTo>
                  <a:pt x="619721" y="1699491"/>
                </a:moveTo>
                <a:cubicBezTo>
                  <a:pt x="449617" y="1670242"/>
                  <a:pt x="279514" y="1640994"/>
                  <a:pt x="176375" y="1496291"/>
                </a:cubicBezTo>
                <a:cubicBezTo>
                  <a:pt x="73236" y="1351588"/>
                  <a:pt x="10120" y="1046788"/>
                  <a:pt x="884" y="831273"/>
                </a:cubicBezTo>
                <a:cubicBezTo>
                  <a:pt x="-8352" y="615758"/>
                  <a:pt x="56303" y="335588"/>
                  <a:pt x="120957" y="203200"/>
                </a:cubicBezTo>
                <a:cubicBezTo>
                  <a:pt x="185611" y="70812"/>
                  <a:pt x="308763" y="70812"/>
                  <a:pt x="388811" y="36945"/>
                </a:cubicBezTo>
                <a:cubicBezTo>
                  <a:pt x="468859" y="3078"/>
                  <a:pt x="535053" y="1539"/>
                  <a:pt x="601248" y="0"/>
                </a:cubicBezTo>
              </a:path>
            </a:pathLst>
          </a:custGeom>
          <a:noFill/>
          <a:ln w="57150" cap="flat" cmpd="sng" algn="ctr">
            <a:solidFill>
              <a:srgbClr val="FF8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13340" name="Text Box 24"/>
          <p:cNvSpPr txBox="1">
            <a:spLocks noChangeArrowheads="1"/>
          </p:cNvSpPr>
          <p:nvPr/>
        </p:nvSpPr>
        <p:spPr bwMode="auto">
          <a:xfrm>
            <a:off x="1041400" y="106362"/>
            <a:ext cx="72390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42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The next two weeks in CS5…</a:t>
            </a:r>
            <a:endParaRPr lang="en-US" altLang="en-US" sz="4200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1818144"/>
            <a:ext cx="761999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C3300"/>
                </a:solidFill>
                <a:latin typeface="Cambria" panose="02040503050406030204" pitchFamily="18" charset="0"/>
              </a:rPr>
              <a:t>(1) </a:t>
            </a:r>
            <a:r>
              <a:rPr lang="en-US" dirty="0" smtClean="0">
                <a:latin typeface="Cambria" panose="02040503050406030204" pitchFamily="18" charset="0"/>
              </a:rPr>
              <a:t>Define "computer" precisely</a:t>
            </a:r>
          </a:p>
          <a:p>
            <a:r>
              <a:rPr lang="en-US" dirty="0" smtClean="0">
                <a:solidFill>
                  <a:srgbClr val="CC3300"/>
                </a:solidFill>
                <a:latin typeface="Cambria" panose="02040503050406030204" pitchFamily="18" charset="0"/>
              </a:rPr>
              <a:t>(2) </a:t>
            </a:r>
            <a:r>
              <a:rPr lang="en-US" dirty="0" smtClean="0">
                <a:latin typeface="Cambria" panose="02040503050406030204" pitchFamily="18" charset="0"/>
              </a:rPr>
              <a:t>Define "compute" precisely</a:t>
            </a:r>
          </a:p>
          <a:p>
            <a:r>
              <a:rPr lang="en-US" dirty="0" smtClean="0">
                <a:solidFill>
                  <a:srgbClr val="CC3300"/>
                </a:solidFill>
                <a:latin typeface="Cambria" panose="02040503050406030204" pitchFamily="18" charset="0"/>
              </a:rPr>
              <a:t>(3) </a:t>
            </a:r>
            <a:r>
              <a:rPr lang="en-US" dirty="0" smtClean="0">
                <a:latin typeface="Cambria" panose="02040503050406030204" pitchFamily="18" charset="0"/>
              </a:rPr>
              <a:t>See what computers </a:t>
            </a:r>
            <a:r>
              <a:rPr lang="en-US" b="1" i="1" u="sng" dirty="0" smtClean="0">
                <a:solidFill>
                  <a:srgbClr val="0000FF"/>
                </a:solidFill>
                <a:latin typeface="Cambria" panose="02040503050406030204" pitchFamily="18" charset="0"/>
              </a:rPr>
              <a:t>provably</a:t>
            </a:r>
            <a:r>
              <a:rPr lang="en-US" i="1" dirty="0" smtClean="0">
                <a:latin typeface="Cambria" panose="02040503050406030204" pitchFamily="18" charset="0"/>
              </a:rPr>
              <a:t> </a:t>
            </a:r>
            <a:r>
              <a:rPr lang="en-US" dirty="0" smtClean="0">
                <a:latin typeface="Cambria" panose="02040503050406030204" pitchFamily="18" charset="0"/>
              </a:rPr>
              <a:t>can't compute</a:t>
            </a:r>
            <a:endParaRPr lang="en-US" i="1" u="sng" dirty="0" smtClean="0">
              <a:latin typeface="Cambria" panose="02040503050406030204" pitchFamily="18" charset="0"/>
            </a:endParaRPr>
          </a:p>
          <a:p>
            <a:r>
              <a:rPr lang="en-US" dirty="0" smtClean="0">
                <a:solidFill>
                  <a:srgbClr val="CC3300"/>
                </a:solidFill>
                <a:latin typeface="Cambria" panose="02040503050406030204" pitchFamily="18" charset="0"/>
              </a:rPr>
              <a:t>(4) </a:t>
            </a:r>
            <a:r>
              <a:rPr lang="en-US" dirty="0" smtClean="0">
                <a:latin typeface="Cambria" panose="02040503050406030204" pitchFamily="18" charset="0"/>
              </a:rPr>
              <a:t>Go back to step </a:t>
            </a:r>
            <a:r>
              <a:rPr lang="en-US" dirty="0" smtClean="0">
                <a:solidFill>
                  <a:srgbClr val="CC3300"/>
                </a:solidFill>
                <a:latin typeface="Cambria" panose="02040503050406030204" pitchFamily="18" charset="0"/>
              </a:rPr>
              <a:t>(1) </a:t>
            </a:r>
            <a:r>
              <a:rPr lang="en-US" dirty="0" smtClean="0">
                <a:latin typeface="Cambria" panose="02040503050406030204" pitchFamily="18" charset="0"/>
              </a:rPr>
              <a:t>and define things </a:t>
            </a:r>
            <a:r>
              <a:rPr lang="en-US" i="1" dirty="0" smtClean="0">
                <a:latin typeface="Cambria" panose="02040503050406030204" pitchFamily="18" charset="0"/>
              </a:rPr>
              <a:t>better…</a:t>
            </a:r>
          </a:p>
          <a:p>
            <a:r>
              <a:rPr lang="en-US" dirty="0" smtClean="0">
                <a:solidFill>
                  <a:srgbClr val="CC3300"/>
                </a:solidFill>
                <a:latin typeface="Cambria" panose="02040503050406030204" pitchFamily="18" charset="0"/>
              </a:rPr>
              <a:t>(5) </a:t>
            </a:r>
            <a:r>
              <a:rPr lang="en-US" dirty="0" smtClean="0">
                <a:latin typeface="Cambria" panose="02040503050406030204" pitchFamily="18" charset="0"/>
              </a:rPr>
              <a:t>…</a:t>
            </a:r>
            <a:r>
              <a:rPr lang="en-US" i="1" dirty="0" smtClean="0">
                <a:latin typeface="Cambria" panose="02040503050406030204" pitchFamily="18" charset="0"/>
              </a:rPr>
              <a:t>until </a:t>
            </a:r>
            <a:r>
              <a:rPr lang="en-US" dirty="0" smtClean="0">
                <a:latin typeface="Cambria" panose="02040503050406030204" pitchFamily="18" charset="0"/>
              </a:rPr>
              <a:t>time runs out...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 rot="1139636">
            <a:off x="7721401" y="2972305"/>
            <a:ext cx="947695" cy="369332"/>
          </a:xfrm>
          <a:prstGeom prst="rect">
            <a:avLst/>
          </a:prstGeom>
          <a:solidFill>
            <a:srgbClr val="0000FF"/>
          </a:solidFill>
        </p:spPr>
        <p:txBody>
          <a:bodyPr wrap="none">
            <a:spAutoFit/>
          </a:bodyPr>
          <a:lstStyle/>
          <a:p>
            <a:pPr algn="ctr"/>
            <a:r>
              <a:rPr lang="en-US" sz="1800" b="1" dirty="0" err="1" smtClean="0">
                <a:solidFill>
                  <a:schemeClr val="bg1"/>
                </a:solidFill>
                <a:latin typeface="Cambria" panose="02040503050406030204" pitchFamily="18" charset="0"/>
              </a:rPr>
              <a:t>Aargh</a:t>
            </a:r>
            <a:r>
              <a:rPr lang="en-US" sz="18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! 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8" name="TextBox 58"/>
          <p:cNvSpPr txBox="1">
            <a:spLocks noChangeArrowheads="1"/>
          </p:cNvSpPr>
          <p:nvPr/>
        </p:nvSpPr>
        <p:spPr bwMode="auto">
          <a:xfrm>
            <a:off x="1339850" y="5664200"/>
            <a:ext cx="41449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4800" i="1">
                <a:solidFill>
                  <a:srgbClr val="008000"/>
                </a:solidFill>
                <a:latin typeface="Calibri" pitchFamily="34" charset="0"/>
              </a:rPr>
              <a:t>CS Foundations</a:t>
            </a:r>
          </a:p>
        </p:txBody>
      </p:sp>
      <p:sp>
        <p:nvSpPr>
          <p:cNvPr id="9" name="Rounded Rectangle 48"/>
          <p:cNvSpPr>
            <a:spLocks noChangeArrowheads="1"/>
          </p:cNvSpPr>
          <p:nvPr/>
        </p:nvSpPr>
        <p:spPr bwMode="auto">
          <a:xfrm>
            <a:off x="1187450" y="5621338"/>
            <a:ext cx="7091363" cy="1008062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>
                <a:lumMod val="6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" name="Rectangle 57"/>
          <p:cNvSpPr>
            <a:spLocks noChangeArrowheads="1"/>
          </p:cNvSpPr>
          <p:nvPr/>
        </p:nvSpPr>
        <p:spPr bwMode="auto">
          <a:xfrm>
            <a:off x="5472113" y="5767388"/>
            <a:ext cx="25479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800">
                <a:solidFill>
                  <a:srgbClr val="008000"/>
                </a:solidFill>
                <a:latin typeface="Calibri" pitchFamily="34" charset="0"/>
              </a:rPr>
              <a:t>What </a:t>
            </a:r>
            <a:r>
              <a:rPr lang="en-US" altLang="en-US" sz="1800" b="1" i="1">
                <a:solidFill>
                  <a:srgbClr val="008000"/>
                </a:solidFill>
                <a:latin typeface="Calibri" pitchFamily="34" charset="0"/>
              </a:rPr>
              <a:t>can </a:t>
            </a:r>
            <a:r>
              <a:rPr lang="en-US" altLang="en-US" sz="1800">
                <a:solidFill>
                  <a:srgbClr val="008000"/>
                </a:solidFill>
                <a:latin typeface="Calibri" pitchFamily="34" charset="0"/>
              </a:rPr>
              <a:t>be computed...</a:t>
            </a:r>
          </a:p>
        </p:txBody>
      </p:sp>
      <p:sp>
        <p:nvSpPr>
          <p:cNvPr id="11" name="Rectangle 58"/>
          <p:cNvSpPr>
            <a:spLocks noChangeArrowheads="1"/>
          </p:cNvSpPr>
          <p:nvPr/>
        </p:nvSpPr>
        <p:spPr bwMode="auto">
          <a:xfrm>
            <a:off x="5594350" y="6089650"/>
            <a:ext cx="2301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800">
                <a:solidFill>
                  <a:srgbClr val="008000"/>
                </a:solidFill>
                <a:latin typeface="Calibri" pitchFamily="34" charset="0"/>
              </a:rPr>
              <a:t>... and how efficiently?</a:t>
            </a:r>
            <a:endParaRPr lang="en-US" altLang="en-US" sz="1800">
              <a:solidFill>
                <a:srgbClr val="008000"/>
              </a:solidFill>
            </a:endParaRPr>
          </a:p>
        </p:txBody>
      </p:sp>
      <p:sp>
        <p:nvSpPr>
          <p:cNvPr id="12" name="Rounded Rectangle 65"/>
          <p:cNvSpPr>
            <a:spLocks noChangeArrowheads="1"/>
          </p:cNvSpPr>
          <p:nvPr/>
        </p:nvSpPr>
        <p:spPr bwMode="auto">
          <a:xfrm>
            <a:off x="1143000" y="5562600"/>
            <a:ext cx="7275689" cy="1143000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3" name="TextBox 58"/>
          <p:cNvSpPr txBox="1">
            <a:spLocks noChangeArrowheads="1"/>
          </p:cNvSpPr>
          <p:nvPr/>
        </p:nvSpPr>
        <p:spPr bwMode="auto">
          <a:xfrm>
            <a:off x="1371600" y="5664200"/>
            <a:ext cx="41449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4800" i="1" dirty="0">
                <a:latin typeface="Calibri" pitchFamily="34" charset="0"/>
              </a:rPr>
              <a:t>CS Foundations</a:t>
            </a:r>
          </a:p>
        </p:txBody>
      </p:sp>
      <p:sp>
        <p:nvSpPr>
          <p:cNvPr id="14" name="Rounded Rectangle 48"/>
          <p:cNvSpPr>
            <a:spLocks noChangeArrowheads="1"/>
          </p:cNvSpPr>
          <p:nvPr/>
        </p:nvSpPr>
        <p:spPr bwMode="auto">
          <a:xfrm>
            <a:off x="1219200" y="5621338"/>
            <a:ext cx="7091363" cy="1008062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5" name="Rectangle 57"/>
          <p:cNvSpPr>
            <a:spLocks noChangeArrowheads="1"/>
          </p:cNvSpPr>
          <p:nvPr/>
        </p:nvSpPr>
        <p:spPr bwMode="auto">
          <a:xfrm>
            <a:off x="5586111" y="5847645"/>
            <a:ext cx="24793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800" dirty="0">
                <a:latin typeface="Calibri" pitchFamily="34" charset="0"/>
              </a:rPr>
              <a:t>What </a:t>
            </a:r>
            <a:r>
              <a:rPr lang="en-US" altLang="en-US" sz="1800" b="1" i="1" dirty="0">
                <a:latin typeface="Calibri" pitchFamily="34" charset="0"/>
              </a:rPr>
              <a:t>can </a:t>
            </a:r>
            <a:r>
              <a:rPr lang="en-US" altLang="en-US" sz="1800" dirty="0">
                <a:latin typeface="Calibri" pitchFamily="34" charset="0"/>
              </a:rPr>
              <a:t>w</a:t>
            </a:r>
            <a:r>
              <a:rPr lang="en-US" altLang="en-US" sz="1800" dirty="0" smtClean="0">
                <a:latin typeface="Calibri" pitchFamily="34" charset="0"/>
              </a:rPr>
              <a:t>e compute...</a:t>
            </a:r>
            <a:endParaRPr lang="en-US" altLang="en-US" sz="1800" dirty="0">
              <a:latin typeface="Calibri" pitchFamily="34" charset="0"/>
            </a:endParaRPr>
          </a:p>
        </p:txBody>
      </p:sp>
      <p:sp>
        <p:nvSpPr>
          <p:cNvPr id="16" name="Rectangle 58"/>
          <p:cNvSpPr>
            <a:spLocks noChangeArrowheads="1"/>
          </p:cNvSpPr>
          <p:nvPr/>
        </p:nvSpPr>
        <p:spPr bwMode="auto">
          <a:xfrm>
            <a:off x="5856976" y="6081184"/>
            <a:ext cx="182319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800" dirty="0" smtClean="0">
                <a:latin typeface="Calibri" pitchFamily="34" charset="0"/>
              </a:rPr>
              <a:t>...and </a:t>
            </a:r>
            <a:r>
              <a:rPr lang="en-US" altLang="en-US" sz="1800" i="1" dirty="0">
                <a:latin typeface="Calibri" pitchFamily="34" charset="0"/>
              </a:rPr>
              <a:t>how </a:t>
            </a:r>
            <a:r>
              <a:rPr lang="en-US" altLang="en-US" sz="1800" i="1" dirty="0" smtClean="0">
                <a:latin typeface="Calibri" pitchFamily="34" charset="0"/>
              </a:rPr>
              <a:t>well </a:t>
            </a:r>
            <a:r>
              <a:rPr lang="en-US" altLang="en-US" sz="1800" dirty="0" smtClean="0">
                <a:latin typeface="Calibri" pitchFamily="34" charset="0"/>
              </a:rPr>
              <a:t>?</a:t>
            </a: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78258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030"/>
          <p:cNvSpPr txBox="1">
            <a:spLocks noChangeArrowheads="1"/>
          </p:cNvSpPr>
          <p:nvPr/>
        </p:nvSpPr>
        <p:spPr bwMode="auto">
          <a:xfrm>
            <a:off x="1785938" y="304800"/>
            <a:ext cx="57150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4200" dirty="0">
                <a:latin typeface="Cambria" panose="02040503050406030204" pitchFamily="18" charset="0"/>
              </a:rPr>
              <a:t>Unifying idea:  </a:t>
            </a:r>
            <a:r>
              <a:rPr lang="en-US" altLang="en-US" sz="4200" b="1" dirty="0" smtClean="0">
                <a:latin typeface="Cambria" panose="02040503050406030204" pitchFamily="18" charset="0"/>
              </a:rPr>
              <a:t>State</a:t>
            </a:r>
            <a:endParaRPr lang="en-US" altLang="en-US" sz="4200" dirty="0">
              <a:latin typeface="Cambria" panose="02040503050406030204" pitchFamily="18" charset="0"/>
            </a:endParaRPr>
          </a:p>
        </p:txBody>
      </p:sp>
      <p:sp>
        <p:nvSpPr>
          <p:cNvPr id="15363" name="Text Box 1042"/>
          <p:cNvSpPr txBox="1">
            <a:spLocks noChangeArrowheads="1"/>
          </p:cNvSpPr>
          <p:nvPr/>
        </p:nvSpPr>
        <p:spPr bwMode="auto">
          <a:xfrm>
            <a:off x="1680298" y="1573971"/>
            <a:ext cx="5383212" cy="579438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3200" b="1">
                <a:latin typeface="Courier New" pitchFamily="49" charset="0"/>
              </a:rPr>
              <a:t>0   NEWx  -&gt;   S    1</a:t>
            </a:r>
          </a:p>
        </p:txBody>
      </p:sp>
      <p:sp>
        <p:nvSpPr>
          <p:cNvPr id="15364" name="Line 1043"/>
          <p:cNvSpPr>
            <a:spLocks noChangeShapeType="1"/>
          </p:cNvSpPr>
          <p:nvPr/>
        </p:nvSpPr>
        <p:spPr bwMode="auto">
          <a:xfrm flipV="1">
            <a:off x="1909763" y="2248659"/>
            <a:ext cx="0" cy="685800"/>
          </a:xfrm>
          <a:prstGeom prst="line">
            <a:avLst/>
          </a:prstGeom>
          <a:noFill/>
          <a:ln w="9525">
            <a:solidFill>
              <a:srgbClr val="09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5" name="Line 1044"/>
          <p:cNvSpPr>
            <a:spLocks noChangeShapeType="1"/>
          </p:cNvSpPr>
          <p:nvPr/>
        </p:nvSpPr>
        <p:spPr bwMode="auto">
          <a:xfrm flipV="1">
            <a:off x="6824663" y="2248659"/>
            <a:ext cx="0" cy="685800"/>
          </a:xfrm>
          <a:prstGeom prst="line">
            <a:avLst/>
          </a:prstGeom>
          <a:noFill/>
          <a:ln w="9525">
            <a:solidFill>
              <a:srgbClr val="09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6" name="Text Box 1045"/>
          <p:cNvSpPr txBox="1">
            <a:spLocks noChangeArrowheads="1"/>
          </p:cNvSpPr>
          <p:nvPr/>
        </p:nvSpPr>
        <p:spPr bwMode="auto">
          <a:xfrm>
            <a:off x="1143000" y="2990021"/>
            <a:ext cx="1462087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altLang="en-US" dirty="0">
                <a:solidFill>
                  <a:srgbClr val="0900FF"/>
                </a:solidFill>
                <a:latin typeface="Cambria" panose="02040503050406030204" pitchFamily="18" charset="0"/>
              </a:rPr>
              <a:t>previous state</a:t>
            </a:r>
          </a:p>
        </p:txBody>
      </p:sp>
      <p:sp>
        <p:nvSpPr>
          <p:cNvPr id="15367" name="Text Box 1046"/>
          <p:cNvSpPr txBox="1">
            <a:spLocks noChangeArrowheads="1"/>
          </p:cNvSpPr>
          <p:nvPr/>
        </p:nvSpPr>
        <p:spPr bwMode="auto">
          <a:xfrm>
            <a:off x="6284913" y="2980496"/>
            <a:ext cx="1050925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altLang="en-US">
                <a:solidFill>
                  <a:srgbClr val="0900FF"/>
                </a:solidFill>
                <a:latin typeface="Cambria" panose="02040503050406030204" pitchFamily="18" charset="0"/>
              </a:rPr>
              <a:t>next state</a:t>
            </a:r>
          </a:p>
        </p:txBody>
      </p:sp>
      <p:sp>
        <p:nvSpPr>
          <p:cNvPr id="15368" name="Line 1047"/>
          <p:cNvSpPr>
            <a:spLocks noChangeShapeType="1"/>
          </p:cNvSpPr>
          <p:nvPr/>
        </p:nvSpPr>
        <p:spPr bwMode="auto">
          <a:xfrm flipH="1" flipV="1">
            <a:off x="3236913" y="2085146"/>
            <a:ext cx="403225" cy="1022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9" name="Line 1048"/>
          <p:cNvSpPr>
            <a:spLocks noChangeShapeType="1"/>
          </p:cNvSpPr>
          <p:nvPr/>
        </p:nvSpPr>
        <p:spPr bwMode="auto">
          <a:xfrm flipV="1">
            <a:off x="5113338" y="2085146"/>
            <a:ext cx="41275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0" name="Text Box 1049"/>
          <p:cNvSpPr txBox="1">
            <a:spLocks noChangeArrowheads="1"/>
          </p:cNvSpPr>
          <p:nvPr/>
        </p:nvSpPr>
        <p:spPr bwMode="auto">
          <a:xfrm>
            <a:off x="4598988" y="3210684"/>
            <a:ext cx="1047750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altLang="en-US" dirty="0" smtClean="0">
                <a:latin typeface="Cambria" panose="02040503050406030204" pitchFamily="18" charset="0"/>
              </a:rPr>
              <a:t>next </a:t>
            </a:r>
            <a:r>
              <a:rPr lang="en-US" altLang="en-US" dirty="0">
                <a:latin typeface="Cambria" panose="02040503050406030204" pitchFamily="18" charset="0"/>
              </a:rPr>
              <a:t>step</a:t>
            </a:r>
          </a:p>
        </p:txBody>
      </p:sp>
      <p:sp>
        <p:nvSpPr>
          <p:cNvPr id="15371" name="Text Box 1050"/>
          <p:cNvSpPr txBox="1">
            <a:spLocks noChangeArrowheads="1"/>
          </p:cNvSpPr>
          <p:nvPr/>
        </p:nvSpPr>
        <p:spPr bwMode="auto">
          <a:xfrm>
            <a:off x="2819400" y="3212271"/>
            <a:ext cx="1436688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altLang="en-US" dirty="0">
                <a:latin typeface="Cambria" panose="02040503050406030204" pitchFamily="18" charset="0"/>
              </a:rPr>
              <a:t>external </a:t>
            </a:r>
            <a:r>
              <a:rPr lang="en-US" altLang="en-US" dirty="0" smtClean="0">
                <a:latin typeface="Cambria" panose="02040503050406030204" pitchFamily="18" charset="0"/>
              </a:rPr>
              <a:t>input</a:t>
            </a:r>
            <a:endParaRPr lang="en-US" altLang="en-US" dirty="0">
              <a:latin typeface="Cambria" panose="02040503050406030204" pitchFamily="18" charset="0"/>
            </a:endParaRPr>
          </a:p>
        </p:txBody>
      </p:sp>
      <p:sp>
        <p:nvSpPr>
          <p:cNvPr id="15372" name="Rectangle 1033"/>
          <p:cNvSpPr>
            <a:spLocks noChangeArrowheads="1"/>
          </p:cNvSpPr>
          <p:nvPr/>
        </p:nvSpPr>
        <p:spPr bwMode="auto">
          <a:xfrm>
            <a:off x="892175" y="4724400"/>
            <a:ext cx="72612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3200">
                <a:latin typeface="Cambria" panose="02040503050406030204" pitchFamily="18" charset="0"/>
              </a:rPr>
              <a:t>The </a:t>
            </a:r>
            <a:r>
              <a:rPr lang="en-US" altLang="en-US" sz="3200" b="1" i="1">
                <a:solidFill>
                  <a:srgbClr val="0900FF"/>
                </a:solidFill>
                <a:latin typeface="Cambria" panose="02040503050406030204" pitchFamily="18" charset="0"/>
              </a:rPr>
              <a:t>state</a:t>
            </a:r>
            <a:r>
              <a:rPr lang="en-US" altLang="en-US" sz="3200">
                <a:latin typeface="Cambria" panose="02040503050406030204" pitchFamily="18" charset="0"/>
              </a:rPr>
              <a:t> of a computation is </a:t>
            </a:r>
          </a:p>
        </p:txBody>
      </p:sp>
      <p:sp>
        <p:nvSpPr>
          <p:cNvPr id="15373" name="Rectangle 1041"/>
          <p:cNvSpPr>
            <a:spLocks noChangeArrowheads="1"/>
          </p:cNvSpPr>
          <p:nvPr/>
        </p:nvSpPr>
        <p:spPr bwMode="auto">
          <a:xfrm>
            <a:off x="1752600" y="5398911"/>
            <a:ext cx="5540375" cy="584775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3200" b="1" i="1" dirty="0">
                <a:solidFill>
                  <a:srgbClr val="0000FF"/>
                </a:solidFill>
                <a:latin typeface="Cambria" panose="02040503050406030204" pitchFamily="18" charset="0"/>
              </a:rPr>
              <a:t>all the internal </a:t>
            </a:r>
            <a:r>
              <a:rPr lang="en-US" altLang="en-US" sz="3200" b="1" i="1" dirty="0" smtClean="0">
                <a:solidFill>
                  <a:srgbClr val="0000FF"/>
                </a:solidFill>
                <a:latin typeface="Cambria" panose="02040503050406030204" pitchFamily="18" charset="0"/>
              </a:rPr>
              <a:t>information</a:t>
            </a:r>
            <a:endParaRPr lang="en-US" altLang="en-US" sz="3200" dirty="0">
              <a:latin typeface="Cambria" panose="020405030504060302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859889" y="5923845"/>
            <a:ext cx="99060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000" dirty="0">
                <a:latin typeface="Cambria" panose="02040503050406030204" pitchFamily="18" charset="0"/>
                <a:cs typeface="Calibri"/>
              </a:rPr>
              <a:t>F</a:t>
            </a:r>
            <a:r>
              <a:rPr lang="en-US" altLang="en-US" sz="1000" dirty="0" smtClean="0">
                <a:latin typeface="Cambria" panose="02040503050406030204" pitchFamily="18" charset="0"/>
                <a:cs typeface="Calibri"/>
              </a:rPr>
              <a:t>or Picobot, </a:t>
            </a:r>
            <a:r>
              <a:rPr lang="en-US" altLang="en-US" sz="1000" i="1" dirty="0" smtClean="0">
                <a:latin typeface="Cambria" panose="02040503050406030204" pitchFamily="18" charset="0"/>
                <a:cs typeface="Calibri"/>
              </a:rPr>
              <a:t>next step </a:t>
            </a:r>
            <a:r>
              <a:rPr lang="en-US" altLang="en-US" sz="1000" dirty="0" smtClean="0">
                <a:latin typeface="Cambria" panose="02040503050406030204" pitchFamily="18" charset="0"/>
                <a:cs typeface="Calibri"/>
              </a:rPr>
              <a:t>is taken literally!</a:t>
            </a:r>
            <a:endParaRPr lang="en-US" sz="1000" dirty="0">
              <a:latin typeface="Cambria" panose="02040503050406030204" pitchFamily="18" charset="0"/>
              <a:cs typeface="Calibri"/>
            </a:endParaRPr>
          </a:p>
        </p:txBody>
      </p:sp>
      <p:grpSp>
        <p:nvGrpSpPr>
          <p:cNvPr id="15" name="Group 1070"/>
          <p:cNvGrpSpPr>
            <a:grpSpLocks/>
          </p:cNvGrpSpPr>
          <p:nvPr/>
        </p:nvGrpSpPr>
        <p:grpSpPr bwMode="auto">
          <a:xfrm>
            <a:off x="8610600" y="6400800"/>
            <a:ext cx="381000" cy="381000"/>
            <a:chOff x="2928" y="1051"/>
            <a:chExt cx="840" cy="957"/>
          </a:xfrm>
        </p:grpSpPr>
        <p:sp>
          <p:nvSpPr>
            <p:cNvPr id="16" name="Freeform 1071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40 w 1048"/>
                <a:gd name="T1" fmla="*/ 21 h 250"/>
                <a:gd name="T2" fmla="*/ 70 w 1048"/>
                <a:gd name="T3" fmla="*/ 83 h 250"/>
                <a:gd name="T4" fmla="*/ 73 w 1048"/>
                <a:gd name="T5" fmla="*/ 111 h 250"/>
                <a:gd name="T6" fmla="*/ 76 w 1048"/>
                <a:gd name="T7" fmla="*/ 128 h 250"/>
                <a:gd name="T8" fmla="*/ 80 w 1048"/>
                <a:gd name="T9" fmla="*/ 169 h 250"/>
                <a:gd name="T10" fmla="*/ 56 w 1048"/>
                <a:gd name="T11" fmla="*/ 238 h 250"/>
                <a:gd name="T12" fmla="*/ 6 w 1048"/>
                <a:gd name="T13" fmla="*/ 218 h 250"/>
                <a:gd name="T14" fmla="*/ 0 w 1048"/>
                <a:gd name="T15" fmla="*/ 197 h 250"/>
                <a:gd name="T16" fmla="*/ 2 w 1048"/>
                <a:gd name="T17" fmla="*/ 163 h 250"/>
                <a:gd name="T18" fmla="*/ 7 w 1048"/>
                <a:gd name="T19" fmla="*/ 125 h 250"/>
                <a:gd name="T20" fmla="*/ 15 w 1048"/>
                <a:gd name="T21" fmla="*/ 76 h 250"/>
                <a:gd name="T22" fmla="*/ 22 w 1048"/>
                <a:gd name="T23" fmla="*/ 55 h 250"/>
                <a:gd name="T24" fmla="*/ 25 w 1048"/>
                <a:gd name="T25" fmla="*/ 28 h 250"/>
                <a:gd name="T26" fmla="*/ 29 w 1048"/>
                <a:gd name="T27" fmla="*/ 14 h 250"/>
                <a:gd name="T28" fmla="*/ 38 w 1048"/>
                <a:gd name="T29" fmla="*/ 28 h 250"/>
                <a:gd name="T30" fmla="*/ 40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Oval 1072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" name="Oval 1073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9" name="Oval 1074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" name="Oval 1075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1" name="Oval 1076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" name="Oval 1077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" name="Oval 1078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" name="AutoShape 1079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5" name="Freeform 1080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1081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1082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1083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Rectangle 4"/>
          <p:cNvSpPr/>
          <p:nvPr/>
        </p:nvSpPr>
        <p:spPr>
          <a:xfrm>
            <a:off x="1997868" y="6154773"/>
            <a:ext cx="5049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altLang="en-US" sz="3200" dirty="0">
                <a:solidFill>
                  <a:srgbClr val="000000"/>
                </a:solidFill>
                <a:latin typeface="Cambria" panose="02040503050406030204" pitchFamily="18" charset="0"/>
              </a:rPr>
              <a:t>needed to take the next step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53"/>
          <p:cNvSpPr txBox="1">
            <a:spLocks noChangeArrowheads="1"/>
          </p:cNvSpPr>
          <p:nvPr/>
        </p:nvSpPr>
        <p:spPr bwMode="auto">
          <a:xfrm>
            <a:off x="1752600" y="609600"/>
            <a:ext cx="2743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6387" name="Text Box 54"/>
          <p:cNvSpPr txBox="1">
            <a:spLocks noChangeArrowheads="1"/>
          </p:cNvSpPr>
          <p:nvPr/>
        </p:nvSpPr>
        <p:spPr bwMode="auto">
          <a:xfrm>
            <a:off x="1285875" y="282575"/>
            <a:ext cx="660717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4200" dirty="0" smtClean="0">
                <a:latin typeface="Cambria" panose="02040503050406030204" pitchFamily="18" charset="0"/>
              </a:rPr>
              <a:t>States </a:t>
            </a:r>
            <a:r>
              <a:rPr lang="en-US" altLang="en-US" sz="4200" dirty="0">
                <a:latin typeface="Cambria" panose="02040503050406030204" pitchFamily="18" charset="0"/>
              </a:rPr>
              <a:t>as </a:t>
            </a:r>
            <a:r>
              <a:rPr lang="en-US" altLang="en-US" sz="4200" b="1" i="1" dirty="0">
                <a:latin typeface="Cambria" panose="02040503050406030204" pitchFamily="18" charset="0"/>
              </a:rPr>
              <a:t>subtasks</a:t>
            </a:r>
            <a:endParaRPr lang="en-US" altLang="en-US" sz="4200" dirty="0">
              <a:latin typeface="Cambria" panose="02040503050406030204" pitchFamily="18" charset="0"/>
            </a:endParaRPr>
          </a:p>
        </p:txBody>
      </p:sp>
      <p:sp>
        <p:nvSpPr>
          <p:cNvPr id="16388" name="Text Box 58"/>
          <p:cNvSpPr txBox="1">
            <a:spLocks noChangeArrowheads="1"/>
          </p:cNvSpPr>
          <p:nvPr/>
        </p:nvSpPr>
        <p:spPr bwMode="auto">
          <a:xfrm>
            <a:off x="685800" y="4848225"/>
            <a:ext cx="2586038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b="1">
                <a:solidFill>
                  <a:srgbClr val="008000"/>
                </a:solidFill>
                <a:latin typeface="Courier New" pitchFamily="49" charset="0"/>
              </a:rPr>
              <a:t>0 x*** -&gt; N 0</a:t>
            </a:r>
            <a:endParaRPr lang="en-US" altLang="en-US">
              <a:solidFill>
                <a:srgbClr val="008000"/>
              </a:solidFill>
              <a:latin typeface="Courier New" pitchFamily="49" charset="0"/>
            </a:endParaRPr>
          </a:p>
          <a:p>
            <a:pPr>
              <a:spcBef>
                <a:spcPct val="0"/>
              </a:spcBef>
            </a:pPr>
            <a:r>
              <a:rPr lang="en-US" altLang="en-US" b="1">
                <a:solidFill>
                  <a:srgbClr val="008000"/>
                </a:solidFill>
                <a:latin typeface="Courier New" pitchFamily="49" charset="0"/>
              </a:rPr>
              <a:t>0 N*** -&gt; X 1</a:t>
            </a:r>
            <a:endParaRPr lang="en-US" altLang="en-US">
              <a:solidFill>
                <a:srgbClr val="008000"/>
              </a:solidFill>
              <a:latin typeface="Courier New" pitchFamily="49" charset="0"/>
            </a:endParaRPr>
          </a:p>
          <a:p>
            <a:pPr>
              <a:spcBef>
                <a:spcPct val="0"/>
              </a:spcBef>
            </a:pPr>
            <a:r>
              <a:rPr lang="en-US" altLang="en-US" b="1">
                <a:solidFill>
                  <a:srgbClr val="0900FF"/>
                </a:solidFill>
                <a:latin typeface="Courier New" pitchFamily="49" charset="0"/>
              </a:rPr>
              <a:t>1 ***x -&gt; S 1</a:t>
            </a:r>
          </a:p>
          <a:p>
            <a:pPr>
              <a:spcBef>
                <a:spcPct val="0"/>
              </a:spcBef>
            </a:pPr>
            <a:r>
              <a:rPr lang="en-US" altLang="en-US" b="1">
                <a:solidFill>
                  <a:srgbClr val="0900FF"/>
                </a:solidFill>
                <a:latin typeface="Courier New" pitchFamily="49" charset="0"/>
              </a:rPr>
              <a:t>1 ***S -&gt; X 0</a:t>
            </a:r>
          </a:p>
        </p:txBody>
      </p:sp>
      <p:sp>
        <p:nvSpPr>
          <p:cNvPr id="16389" name="Text Box 59"/>
          <p:cNvSpPr txBox="1">
            <a:spLocks noChangeArrowheads="1"/>
          </p:cNvSpPr>
          <p:nvPr/>
        </p:nvSpPr>
        <p:spPr bwMode="auto">
          <a:xfrm>
            <a:off x="647700" y="4430713"/>
            <a:ext cx="318895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500" dirty="0">
                <a:latin typeface="Calibri" pitchFamily="34" charset="0"/>
              </a:rPr>
              <a:t>state   pattern   -&gt; </a:t>
            </a:r>
            <a:r>
              <a:rPr lang="en-US" altLang="en-US" sz="1500" dirty="0" smtClean="0">
                <a:latin typeface="Calibri" pitchFamily="34" charset="0"/>
              </a:rPr>
              <a:t>      </a:t>
            </a:r>
            <a:r>
              <a:rPr lang="en-US" altLang="en-US" sz="1500" dirty="0">
                <a:latin typeface="Calibri" pitchFamily="34" charset="0"/>
              </a:rPr>
              <a:t>move   new state</a:t>
            </a:r>
          </a:p>
        </p:txBody>
      </p:sp>
      <p:sp>
        <p:nvSpPr>
          <p:cNvPr id="16390" name="Oval 60"/>
          <p:cNvSpPr>
            <a:spLocks noChangeArrowheads="1"/>
          </p:cNvSpPr>
          <p:nvPr/>
        </p:nvSpPr>
        <p:spPr bwMode="auto">
          <a:xfrm>
            <a:off x="5105400" y="4398963"/>
            <a:ext cx="935038" cy="533400"/>
          </a:xfrm>
          <a:prstGeom prst="ellips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</a:pPr>
            <a:endParaRPr lang="en-US" altLang="en-US" sz="1800">
              <a:latin typeface="Arial" pitchFamily="34" charset="0"/>
            </a:endParaRPr>
          </a:p>
        </p:txBody>
      </p:sp>
      <p:sp>
        <p:nvSpPr>
          <p:cNvPr id="16391" name="AutoShape 61"/>
          <p:cNvSpPr>
            <a:spLocks noChangeArrowheads="1"/>
          </p:cNvSpPr>
          <p:nvPr/>
        </p:nvSpPr>
        <p:spPr bwMode="auto">
          <a:xfrm rot="5430567">
            <a:off x="4791075" y="4524375"/>
            <a:ext cx="300038" cy="300038"/>
          </a:xfrm>
          <a:prstGeom prst="triangle">
            <a:avLst>
              <a:gd name="adj" fmla="val 50000"/>
            </a:avLst>
          </a:prstGeom>
          <a:noFill/>
          <a:ln w="19050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6392" name="Oval 62"/>
          <p:cNvSpPr>
            <a:spLocks noChangeArrowheads="1"/>
          </p:cNvSpPr>
          <p:nvPr/>
        </p:nvSpPr>
        <p:spPr bwMode="auto">
          <a:xfrm>
            <a:off x="7772400" y="4421188"/>
            <a:ext cx="935038" cy="533400"/>
          </a:xfrm>
          <a:prstGeom prst="ellipse">
            <a:avLst/>
          </a:prstGeom>
          <a:noFill/>
          <a:ln w="19050">
            <a:solidFill>
              <a:srgbClr val="09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1800">
              <a:latin typeface="Arial" pitchFamily="34" charset="0"/>
            </a:endParaRPr>
          </a:p>
        </p:txBody>
      </p:sp>
      <p:cxnSp>
        <p:nvCxnSpPr>
          <p:cNvPr id="16393" name="AutoShape 63"/>
          <p:cNvCxnSpPr>
            <a:cxnSpLocks noChangeShapeType="1"/>
            <a:stCxn id="16390" idx="7"/>
            <a:endCxn id="16392" idx="1"/>
          </p:cNvCxnSpPr>
          <p:nvPr/>
        </p:nvCxnSpPr>
        <p:spPr bwMode="auto">
          <a:xfrm rot="5400000" flipV="1">
            <a:off x="6895306" y="3475832"/>
            <a:ext cx="22225" cy="2005012"/>
          </a:xfrm>
          <a:prstGeom prst="curvedConnector3">
            <a:avLst>
              <a:gd name="adj1" fmla="val -1335713"/>
            </a:avLst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394" name="Text Box 64"/>
          <p:cNvSpPr txBox="1">
            <a:spLocks noChangeArrowheads="1"/>
          </p:cNvSpPr>
          <p:nvPr/>
        </p:nvSpPr>
        <p:spPr bwMode="auto">
          <a:xfrm>
            <a:off x="6453188" y="3771900"/>
            <a:ext cx="9159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b="1">
                <a:solidFill>
                  <a:srgbClr val="008000"/>
                </a:solidFill>
                <a:latin typeface="Courier New" pitchFamily="49" charset="0"/>
              </a:rPr>
              <a:t>N***</a:t>
            </a:r>
          </a:p>
        </p:txBody>
      </p:sp>
      <p:cxnSp>
        <p:nvCxnSpPr>
          <p:cNvPr id="16395" name="AutoShape 65"/>
          <p:cNvCxnSpPr>
            <a:cxnSpLocks noChangeShapeType="1"/>
            <a:endCxn id="16390" idx="0"/>
          </p:cNvCxnSpPr>
          <p:nvPr/>
        </p:nvCxnSpPr>
        <p:spPr bwMode="auto">
          <a:xfrm flipV="1">
            <a:off x="5230813" y="4389438"/>
            <a:ext cx="342900" cy="76200"/>
          </a:xfrm>
          <a:prstGeom prst="curvedConnector4">
            <a:avLst>
              <a:gd name="adj1" fmla="val -75468"/>
              <a:gd name="adj2" fmla="val 1504264"/>
            </a:avLst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396" name="Text Box 66"/>
          <p:cNvSpPr txBox="1">
            <a:spLocks noChangeArrowheads="1"/>
          </p:cNvSpPr>
          <p:nvPr/>
        </p:nvSpPr>
        <p:spPr bwMode="auto">
          <a:xfrm>
            <a:off x="4800600" y="2895600"/>
            <a:ext cx="9159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b="1">
                <a:solidFill>
                  <a:srgbClr val="008000"/>
                </a:solidFill>
                <a:latin typeface="Courier New" pitchFamily="49" charset="0"/>
              </a:rPr>
              <a:t>x***</a:t>
            </a:r>
          </a:p>
        </p:txBody>
      </p:sp>
      <p:sp>
        <p:nvSpPr>
          <p:cNvPr id="16397" name="Text Box 67"/>
          <p:cNvSpPr txBox="1">
            <a:spLocks noChangeArrowheads="1"/>
          </p:cNvSpPr>
          <p:nvPr/>
        </p:nvSpPr>
        <p:spPr bwMode="auto">
          <a:xfrm>
            <a:off x="6511044" y="5943600"/>
            <a:ext cx="24399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600" dirty="0" smtClean="0">
                <a:latin typeface="Cambria" panose="02040503050406030204" pitchFamily="18" charset="0"/>
              </a:rPr>
              <a:t>Transitions </a:t>
            </a:r>
            <a:r>
              <a:rPr lang="en-US" altLang="en-US" sz="1600" dirty="0">
                <a:latin typeface="Cambria" panose="02040503050406030204" pitchFamily="18" charset="0"/>
              </a:rPr>
              <a:t>move from state to state</a:t>
            </a:r>
          </a:p>
        </p:txBody>
      </p:sp>
      <p:sp>
        <p:nvSpPr>
          <p:cNvPr id="16398" name="Text Box 68"/>
          <p:cNvSpPr txBox="1">
            <a:spLocks noChangeArrowheads="1"/>
          </p:cNvSpPr>
          <p:nvPr/>
        </p:nvSpPr>
        <p:spPr bwMode="auto">
          <a:xfrm>
            <a:off x="5486400" y="1676400"/>
            <a:ext cx="2667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2000" b="1" dirty="0">
                <a:latin typeface="Cambria" panose="02040503050406030204" pitchFamily="18" charset="0"/>
              </a:rPr>
              <a:t>S</a:t>
            </a:r>
            <a:r>
              <a:rPr lang="en-US" altLang="en-US" sz="2000" b="1" dirty="0" smtClean="0">
                <a:latin typeface="Cambria" panose="02040503050406030204" pitchFamily="18" charset="0"/>
              </a:rPr>
              <a:t>tate </a:t>
            </a:r>
            <a:r>
              <a:rPr lang="en-US" altLang="en-US" sz="2000" b="1" dirty="0">
                <a:latin typeface="Cambria" panose="02040503050406030204" pitchFamily="18" charset="0"/>
              </a:rPr>
              <a:t>M</a:t>
            </a:r>
            <a:r>
              <a:rPr lang="en-US" altLang="en-US" sz="2000" b="1" dirty="0" smtClean="0">
                <a:latin typeface="Cambria" panose="02040503050406030204" pitchFamily="18" charset="0"/>
              </a:rPr>
              <a:t>achine</a:t>
            </a:r>
            <a:r>
              <a:rPr lang="en-US" altLang="en-US" sz="2000" dirty="0" smtClean="0">
                <a:latin typeface="Cambria" panose="02040503050406030204" pitchFamily="18" charset="0"/>
              </a:rPr>
              <a:t>: </a:t>
            </a:r>
          </a:p>
          <a:p>
            <a:pPr algn="ctr"/>
            <a:r>
              <a:rPr lang="en-US" altLang="en-US" sz="1600" dirty="0" smtClean="0">
                <a:latin typeface="Cambria" panose="02040503050406030204" pitchFamily="18" charset="0"/>
              </a:rPr>
              <a:t>Each oval represents </a:t>
            </a:r>
            <a:r>
              <a:rPr lang="en-US" altLang="en-US" sz="1600" dirty="0">
                <a:latin typeface="Cambria" panose="02040503050406030204" pitchFamily="18" charset="0"/>
              </a:rPr>
              <a:t>a different </a:t>
            </a:r>
            <a:r>
              <a:rPr lang="en-US" altLang="en-US" sz="1600" dirty="0" err="1" smtClean="0">
                <a:latin typeface="Cambria" panose="02040503050406030204" pitchFamily="18" charset="0"/>
              </a:rPr>
              <a:t>Picobot</a:t>
            </a:r>
            <a:r>
              <a:rPr lang="en-US" altLang="en-US" sz="1600" dirty="0" smtClean="0">
                <a:latin typeface="Cambria" panose="02040503050406030204" pitchFamily="18" charset="0"/>
              </a:rPr>
              <a:t> </a:t>
            </a:r>
            <a:r>
              <a:rPr lang="en-US" altLang="en-US" sz="1600" dirty="0">
                <a:latin typeface="Cambria" panose="02040503050406030204" pitchFamily="18" charset="0"/>
              </a:rPr>
              <a:t>state</a:t>
            </a:r>
          </a:p>
        </p:txBody>
      </p:sp>
      <p:pic>
        <p:nvPicPr>
          <p:cNvPr id="16399" name="Picture 18" descr="Picture 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52600"/>
            <a:ext cx="3376613" cy="235585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400" name="Rectangle 19"/>
          <p:cNvSpPr>
            <a:spLocks noChangeArrowheads="1"/>
          </p:cNvSpPr>
          <p:nvPr/>
        </p:nvSpPr>
        <p:spPr bwMode="auto">
          <a:xfrm>
            <a:off x="4191000" y="4464050"/>
            <a:ext cx="7096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900" i="1">
                <a:solidFill>
                  <a:srgbClr val="800000"/>
                </a:solidFill>
                <a:latin typeface="Calibri" pitchFamily="34" charset="0"/>
              </a:rPr>
              <a:t>starting funnel</a:t>
            </a:r>
            <a:endParaRPr lang="en-US" altLang="en-US" sz="900" i="1">
              <a:solidFill>
                <a:srgbClr val="800000"/>
              </a:solidFill>
            </a:endParaRPr>
          </a:p>
        </p:txBody>
      </p:sp>
      <p:sp>
        <p:nvSpPr>
          <p:cNvPr id="16401" name="TextBox 22"/>
          <p:cNvSpPr txBox="1">
            <a:spLocks noChangeArrowheads="1"/>
          </p:cNvSpPr>
          <p:nvPr/>
        </p:nvSpPr>
        <p:spPr bwMode="auto">
          <a:xfrm>
            <a:off x="5167313" y="4470400"/>
            <a:ext cx="8143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800">
                <a:latin typeface="Calibri" pitchFamily="34" charset="0"/>
              </a:rPr>
              <a:t>state 0</a:t>
            </a:r>
          </a:p>
        </p:txBody>
      </p:sp>
      <p:sp>
        <p:nvSpPr>
          <p:cNvPr id="16402" name="TextBox 23"/>
          <p:cNvSpPr txBox="1">
            <a:spLocks noChangeArrowheads="1"/>
          </p:cNvSpPr>
          <p:nvPr/>
        </p:nvSpPr>
        <p:spPr bwMode="auto">
          <a:xfrm>
            <a:off x="7824788" y="4495800"/>
            <a:ext cx="812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800">
                <a:latin typeface="Calibri" pitchFamily="34" charset="0"/>
              </a:rPr>
              <a:t>state 1</a:t>
            </a:r>
          </a:p>
        </p:txBody>
      </p:sp>
      <p:sp>
        <p:nvSpPr>
          <p:cNvPr id="16403" name="TextBox 24"/>
          <p:cNvSpPr txBox="1">
            <a:spLocks noChangeArrowheads="1"/>
          </p:cNvSpPr>
          <p:nvPr/>
        </p:nvSpPr>
        <p:spPr bwMode="auto">
          <a:xfrm>
            <a:off x="4572000" y="5033963"/>
            <a:ext cx="147059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200" dirty="0" smtClean="0">
                <a:solidFill>
                  <a:srgbClr val="06A407"/>
                </a:solidFill>
                <a:latin typeface="Calibri" pitchFamily="34" charset="0"/>
              </a:rPr>
              <a:t>The </a:t>
            </a:r>
            <a:r>
              <a:rPr lang="en-US" altLang="en-US" sz="1200" dirty="0">
                <a:solidFill>
                  <a:srgbClr val="06A407"/>
                </a:solidFill>
                <a:latin typeface="Calibri" pitchFamily="34" charset="0"/>
              </a:rPr>
              <a:t>"go North" state</a:t>
            </a:r>
          </a:p>
        </p:txBody>
      </p:sp>
      <p:sp>
        <p:nvSpPr>
          <p:cNvPr id="16404" name="TextBox 25"/>
          <p:cNvSpPr txBox="1">
            <a:spLocks noChangeArrowheads="1"/>
          </p:cNvSpPr>
          <p:nvPr/>
        </p:nvSpPr>
        <p:spPr bwMode="auto">
          <a:xfrm>
            <a:off x="7621588" y="5033963"/>
            <a:ext cx="146899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200" dirty="0" smtClean="0">
                <a:solidFill>
                  <a:srgbClr val="0900FF"/>
                </a:solidFill>
                <a:latin typeface="Calibri" pitchFamily="34" charset="0"/>
              </a:rPr>
              <a:t>The </a:t>
            </a:r>
            <a:r>
              <a:rPr lang="en-US" altLang="en-US" sz="1200" dirty="0">
                <a:solidFill>
                  <a:srgbClr val="0900FF"/>
                </a:solidFill>
                <a:latin typeface="Calibri" pitchFamily="34" charset="0"/>
              </a:rPr>
              <a:t>"go South" state</a:t>
            </a:r>
          </a:p>
        </p:txBody>
      </p:sp>
      <p:cxnSp>
        <p:nvCxnSpPr>
          <p:cNvPr id="16405" name="AutoShape 65"/>
          <p:cNvCxnSpPr>
            <a:cxnSpLocks noChangeShapeType="1"/>
          </p:cNvCxnSpPr>
          <p:nvPr/>
        </p:nvCxnSpPr>
        <p:spPr bwMode="auto">
          <a:xfrm flipH="1" flipV="1">
            <a:off x="8039100" y="4348163"/>
            <a:ext cx="342900" cy="76200"/>
          </a:xfrm>
          <a:prstGeom prst="curvedConnector4">
            <a:avLst>
              <a:gd name="adj1" fmla="val -75468"/>
              <a:gd name="adj2" fmla="val 1338111"/>
            </a:avLst>
          </a:prstGeom>
          <a:noFill/>
          <a:ln w="9525">
            <a:solidFill>
              <a:srgbClr val="09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406" name="AutoShape 63"/>
          <p:cNvCxnSpPr>
            <a:cxnSpLocks noChangeShapeType="1"/>
          </p:cNvCxnSpPr>
          <p:nvPr/>
        </p:nvCxnSpPr>
        <p:spPr bwMode="auto">
          <a:xfrm rot="5400000" flipH="1">
            <a:off x="6939756" y="3867945"/>
            <a:ext cx="22225" cy="2005012"/>
          </a:xfrm>
          <a:prstGeom prst="curvedConnector3">
            <a:avLst>
              <a:gd name="adj1" fmla="val -1335713"/>
            </a:avLst>
          </a:prstGeom>
          <a:noFill/>
          <a:ln w="9525">
            <a:solidFill>
              <a:srgbClr val="09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407" name="Text Box 64"/>
          <p:cNvSpPr txBox="1">
            <a:spLocks noChangeArrowheads="1"/>
          </p:cNvSpPr>
          <p:nvPr/>
        </p:nvSpPr>
        <p:spPr bwMode="auto">
          <a:xfrm>
            <a:off x="6484938" y="5181600"/>
            <a:ext cx="9223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b="1">
                <a:solidFill>
                  <a:srgbClr val="0900FF"/>
                </a:solidFill>
                <a:latin typeface="Courier New" pitchFamily="49" charset="0"/>
              </a:rPr>
              <a:t>***S</a:t>
            </a:r>
          </a:p>
        </p:txBody>
      </p:sp>
      <p:sp>
        <p:nvSpPr>
          <p:cNvPr id="16408" name="Text Box 66"/>
          <p:cNvSpPr txBox="1">
            <a:spLocks noChangeArrowheads="1"/>
          </p:cNvSpPr>
          <p:nvPr/>
        </p:nvSpPr>
        <p:spPr bwMode="auto">
          <a:xfrm>
            <a:off x="7848600" y="2895600"/>
            <a:ext cx="9223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b="1">
                <a:solidFill>
                  <a:srgbClr val="0900FF"/>
                </a:solidFill>
                <a:latin typeface="Courier New" pitchFamily="49" charset="0"/>
              </a:rPr>
              <a:t>***x</a:t>
            </a:r>
          </a:p>
        </p:txBody>
      </p:sp>
      <p:cxnSp>
        <p:nvCxnSpPr>
          <p:cNvPr id="4" name="Straight Arrow Connector 3"/>
          <p:cNvCxnSpPr/>
          <p:nvPr/>
        </p:nvCxnSpPr>
        <p:spPr bwMode="auto">
          <a:xfrm flipH="1" flipV="1">
            <a:off x="7010400" y="5562600"/>
            <a:ext cx="76200" cy="381000"/>
          </a:xfrm>
          <a:prstGeom prst="straightConnector1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" name="Rectangle 2"/>
          <p:cNvSpPr/>
          <p:nvPr/>
        </p:nvSpPr>
        <p:spPr>
          <a:xfrm>
            <a:off x="1111274" y="4301540"/>
            <a:ext cx="86754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000" dirty="0" smtClean="0">
                <a:latin typeface="Calibri" pitchFamily="34" charset="0"/>
              </a:rPr>
              <a:t>surroundings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687" y="266095"/>
            <a:ext cx="4316790" cy="45209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2188" y="1161141"/>
            <a:ext cx="3124200" cy="2781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7100" y="4699605"/>
            <a:ext cx="7277100" cy="2006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14571" y="250762"/>
            <a:ext cx="2133968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>
                <a:latin typeface="Cambria"/>
                <a:cs typeface="Cambria"/>
              </a:rPr>
              <a:t>XKCD FSMs !</a:t>
            </a:r>
          </a:p>
        </p:txBody>
      </p:sp>
    </p:spTree>
    <p:extLst>
      <p:ext uri="{BB962C8B-B14F-4D97-AF65-F5344CB8AC3E}">
        <p14:creationId xmlns:p14="http://schemas.microsoft.com/office/powerpoint/2010/main" val="284668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8" charset="0"/>
            <a:ea typeface="ＭＳ Ｐゴシック" pitchFamily="-108" charset="-128"/>
            <a:cs typeface="ＭＳ Ｐゴシック" pitchFamily="-10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8" charset="0"/>
            <a:ea typeface="ＭＳ Ｐゴシック" pitchFamily="-108" charset="-128"/>
            <a:cs typeface="ＭＳ Ｐゴシック" pitchFamily="-108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21161</TotalTime>
  <Words>2870</Words>
  <Application>Microsoft Office PowerPoint</Application>
  <PresentationFormat>On-screen Show (4:3)</PresentationFormat>
  <Paragraphs>672</Paragraphs>
  <Slides>39</Slides>
  <Notes>38</Notes>
  <HiddenSlides>2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1" baseType="lpstr">
      <vt:lpstr>Blank Presentation</vt:lpstr>
      <vt:lpstr>1_Blank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Harvey Mudd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Uncomputability!</dc:title>
  <dc:creator>Owner</dc:creator>
  <cp:lastModifiedBy>Geoff Kuenning</cp:lastModifiedBy>
  <cp:revision>345</cp:revision>
  <cp:lastPrinted>2018-04-17T03:29:08Z</cp:lastPrinted>
  <dcterms:created xsi:type="dcterms:W3CDTF">2010-12-02T13:13:54Z</dcterms:created>
  <dcterms:modified xsi:type="dcterms:W3CDTF">2018-04-17T03:30:32Z</dcterms:modified>
</cp:coreProperties>
</file>