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4412" r:id="rId4"/>
  </p:sldMasterIdLst>
  <p:notesMasterIdLst>
    <p:notesMasterId r:id="rId61"/>
  </p:notesMasterIdLst>
  <p:handoutMasterIdLst>
    <p:handoutMasterId r:id="rId62"/>
  </p:handoutMasterIdLst>
  <p:sldIdLst>
    <p:sldId id="398" r:id="rId5"/>
    <p:sldId id="594" r:id="rId6"/>
    <p:sldId id="400" r:id="rId7"/>
    <p:sldId id="637" r:id="rId8"/>
    <p:sldId id="636" r:id="rId9"/>
    <p:sldId id="638" r:id="rId10"/>
    <p:sldId id="658" r:id="rId11"/>
    <p:sldId id="699" r:id="rId12"/>
    <p:sldId id="695" r:id="rId13"/>
    <p:sldId id="705" r:id="rId14"/>
    <p:sldId id="706" r:id="rId15"/>
    <p:sldId id="700" r:id="rId16"/>
    <p:sldId id="701" r:id="rId17"/>
    <p:sldId id="702" r:id="rId18"/>
    <p:sldId id="703" r:id="rId19"/>
    <p:sldId id="704" r:id="rId20"/>
    <p:sldId id="693" r:id="rId21"/>
    <p:sldId id="694" r:id="rId22"/>
    <p:sldId id="467" r:id="rId23"/>
    <p:sldId id="471" r:id="rId24"/>
    <p:sldId id="488" r:id="rId25"/>
    <p:sldId id="475" r:id="rId26"/>
    <p:sldId id="340" r:id="rId27"/>
    <p:sldId id="697" r:id="rId28"/>
    <p:sldId id="543" r:id="rId29"/>
    <p:sldId id="592" r:id="rId30"/>
    <p:sldId id="542" r:id="rId31"/>
    <p:sldId id="698" r:id="rId32"/>
    <p:sldId id="665" r:id="rId33"/>
    <p:sldId id="618" r:id="rId34"/>
    <p:sldId id="612" r:id="rId35"/>
    <p:sldId id="613" r:id="rId36"/>
    <p:sldId id="681" r:id="rId37"/>
    <p:sldId id="682" r:id="rId38"/>
    <p:sldId id="678" r:id="rId39"/>
    <p:sldId id="679" r:id="rId40"/>
    <p:sldId id="680" r:id="rId41"/>
    <p:sldId id="691" r:id="rId42"/>
    <p:sldId id="685" r:id="rId43"/>
    <p:sldId id="686" r:id="rId44"/>
    <p:sldId id="687" r:id="rId45"/>
    <p:sldId id="689" r:id="rId46"/>
    <p:sldId id="690" r:id="rId47"/>
    <p:sldId id="341" r:id="rId48"/>
    <p:sldId id="343" r:id="rId49"/>
    <p:sldId id="655" r:id="rId50"/>
    <p:sldId id="660" r:id="rId51"/>
    <p:sldId id="518" r:id="rId52"/>
    <p:sldId id="348" r:id="rId53"/>
    <p:sldId id="683" r:id="rId54"/>
    <p:sldId id="684" r:id="rId55"/>
    <p:sldId id="557" r:id="rId56"/>
    <p:sldId id="558" r:id="rId57"/>
    <p:sldId id="559" r:id="rId58"/>
    <p:sldId id="619" r:id="rId59"/>
    <p:sldId id="561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8000"/>
    <a:srgbClr val="000AF9"/>
    <a:srgbClr val="CCECFF"/>
    <a:srgbClr val="CC3300"/>
    <a:srgbClr val="FFCC99"/>
    <a:srgbClr val="AF1EED"/>
    <a:srgbClr val="FF9900"/>
    <a:srgbClr val="FFCCCC"/>
    <a:srgbClr val="F78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45" autoAdjust="0"/>
  </p:normalViewPr>
  <p:slideViewPr>
    <p:cSldViewPr>
      <p:cViewPr varScale="1">
        <p:scale>
          <a:sx n="86" d="100"/>
          <a:sy n="86" d="100"/>
        </p:scale>
        <p:origin x="-6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0A363245-FEBA-4163-BBA7-C8CEE2DA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7F2F46-88F4-4F0A-889B-2EB83EAA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Class 24 cantor</a:t>
            </a:r>
          </a:p>
          <a:p>
            <a:pPr eaLnBrk="1" hangingPunct="1"/>
            <a:r>
              <a:rPr lang="en-US" altLang="en-US" smtClean="0"/>
              <a:t>INHANDOUT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30217" indent="-31931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77257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88160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99064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66612" eaLnBrk="1" hangingPunct="1">
              <a:defRPr/>
            </a:pPr>
            <a:fld id="{9CE3CB9B-7609-4B75-B4AC-9576F60D0D94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 defTabSz="966612" eaLnBrk="1" hangingPunct="1">
                <a:defRPr/>
              </a:pPr>
              <a:t>15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14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30217" indent="-31931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77257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88160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99064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66612" eaLnBrk="1" hangingPunct="1">
              <a:defRPr/>
            </a:pPr>
            <a:fld id="{9CE3CB9B-7609-4B75-B4AC-9576F60D0D94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 defTabSz="966612" eaLnBrk="1" hangingPunct="1">
                <a:defRPr/>
              </a:pPr>
              <a:t>16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36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30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18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77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1DA982D-B1D5-478C-B873-2588ADAFCC2C}" type="slidenum">
              <a:rPr lang="en-US" altLang="en-US" sz="1300">
                <a:latin typeface="Arial" pitchFamily="34" charset="0"/>
              </a:rPr>
              <a:pPr eaLnBrk="1" hangingPunct="1"/>
              <a:t>22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978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9E4D6E-8FE8-4791-B33B-C3DE96D6B10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6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68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360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5125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959CE0-6FA0-4DE2-A9DE-0485FA62A9B0}" type="slidenum">
              <a:rPr lang="en-US" altLang="en-US" sz="1300">
                <a:latin typeface="Arial" pitchFamily="34" charset="0"/>
              </a:rPr>
              <a:pPr eaLnBrk="1" hangingPunct="1"/>
              <a:t>30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5FEDF-4AA7-4827-9F3A-E3EF925AB9F8}" type="slidenum">
              <a:rPr lang="en-US" altLang="en-US" sz="1300">
                <a:latin typeface="Arial" pitchFamily="34" charset="0"/>
              </a:rPr>
              <a:pPr eaLnBrk="1" hangingPunct="1"/>
              <a:t>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EB12A-43CE-4A19-8B71-1101956D93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9369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2857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338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125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8A4795-E4C3-4C3A-993A-459BBA6AF38A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489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733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38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5471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39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976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5585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988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0787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7070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8D45BF6-08A0-4FF1-8453-6C0EB79527EF}" type="slidenum">
              <a:rPr lang="en-US" altLang="en-US" sz="1300">
                <a:latin typeface="Arial" pitchFamily="34" charset="0"/>
              </a:rPr>
              <a:pPr eaLnBrk="1" hangingPunct="1"/>
              <a:t>44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45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114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This slide contains a popup.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406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47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073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48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It’s invalid because</a:t>
            </a:r>
            <a:r>
              <a:rPr lang="en-US" altLang="en-US" baseline="0" dirty="0" smtClean="0"/>
              <a:t> all integers have finite lengths, but some reals (1/3, pi, etc.) are infinite in length.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49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50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1504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27214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30217" indent="-31931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77257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88160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99064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66612" eaLnBrk="1" hangingPunct="1">
              <a:defRPr/>
            </a:pPr>
            <a:fld id="{970E47C2-C5BC-45EB-B705-AA682B716D11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 defTabSz="966612" eaLnBrk="1" hangingPunct="1">
                <a:defRPr/>
              </a:pPr>
              <a:t>8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071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6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30217" indent="-31931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77257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88160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99064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66612" eaLnBrk="1" hangingPunct="1">
              <a:defRPr/>
            </a:pPr>
            <a:fld id="{9CE3CB9B-7609-4B75-B4AC-9576F60D0D94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 defTabSz="966612" eaLnBrk="1" hangingPunct="1">
                <a:defRPr/>
              </a:pPr>
              <a:t>12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59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30217" indent="-31931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77257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88160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99064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66612" eaLnBrk="1" hangingPunct="1">
              <a:defRPr/>
            </a:pPr>
            <a:fld id="{9CE3CB9B-7609-4B75-B4AC-9576F60D0D94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 defTabSz="966612" eaLnBrk="1" hangingPunct="1">
                <a:defRPr/>
              </a:pPr>
              <a:t>13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38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30217" indent="-31931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77257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88160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99064" indent="-25545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66612" eaLnBrk="1" hangingPunct="1">
              <a:defRPr/>
            </a:pPr>
            <a:fld id="{9CE3CB9B-7609-4B75-B4AC-9576F60D0D94}" type="slidenum"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pPr defTabSz="966612" eaLnBrk="1" hangingPunct="1">
                <a:defRPr/>
              </a:pPr>
              <a:t>14</a:t>
            </a:fld>
            <a:endParaRPr lang="en-US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02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5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9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3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4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50FD9539-0FBA-42CD-93A2-65192E0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F05A7378-3592-4C7E-88B4-45F6765C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1449592-4AC2-4070-8F03-2F193750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ED2F3691-9DF0-4CE5-8D77-0B6D4174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49C93F55-9291-49DF-8C38-82D7AC17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0B7D582-00FF-40F7-9E1A-BE0F4119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AFC5D74-1D75-4DB3-843A-AF066B11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C0711C0-1078-43BD-B759-AB116EF6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2D5627CB-255A-4463-B240-9E8DD597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86AD8E4-1A8D-45CB-BC1D-10AA9BD0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A957E468-8BA9-437B-89D0-53B23830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05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71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84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5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7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4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5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1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7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1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E0E7F4-0BF7-4AAA-87AD-B79DFF7E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21C21436-FA4D-4FE0-B306-6678A75DD8A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it_cornell_crash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rnell_mit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Final </a:t>
            </a:r>
            <a:r>
              <a:rPr lang="en-US" altLang="en-US" sz="2100" dirty="0" smtClean="0">
                <a:latin typeface="Calibri" pitchFamily="34" charset="0"/>
              </a:rPr>
              <a:t>tutoring </a:t>
            </a:r>
            <a:r>
              <a:rPr lang="en-US" altLang="en-US" sz="2100" dirty="0" err="1" smtClean="0">
                <a:latin typeface="Calibri" pitchFamily="34" charset="0"/>
              </a:rPr>
              <a:t>hrs</a:t>
            </a:r>
            <a:r>
              <a:rPr lang="en-US" altLang="en-US" sz="2100" dirty="0" smtClean="0">
                <a:latin typeface="Calibri" pitchFamily="34" charset="0"/>
              </a:rPr>
              <a:t>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HW13 </a:t>
            </a:r>
            <a:r>
              <a:rPr lang="en-US" altLang="en-US" sz="2100" dirty="0" smtClean="0">
                <a:latin typeface="Calibri" pitchFamily="34" charset="0"/>
              </a:rPr>
              <a:t>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Monday, </a:t>
            </a:r>
            <a:r>
              <a:rPr lang="en-US" altLang="en-US" sz="2100" dirty="0" smtClean="0">
                <a:latin typeface="Calibri" pitchFamily="34" charset="0"/>
              </a:rPr>
              <a:t>4/23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</a:t>
            </a:r>
            <a:r>
              <a:rPr lang="en-US" altLang="en-US" sz="2100" dirty="0" smtClean="0">
                <a:latin typeface="Calibri" pitchFamily="34" charset="0"/>
              </a:rPr>
              <a:t>hw13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AI!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6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AI!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45697" y="1524000"/>
            <a:ext cx="89993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7975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input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696200" y="1960562"/>
            <a:ext cx="129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“Blanks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" are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default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READ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WRITE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accepting state 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always 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halts</a:t>
            </a:r>
            <a:r>
              <a:rPr kumimoji="0" lang="en-US" alt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—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Try 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it in JFLAP...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8100" y="1524000"/>
            <a:ext cx="1007532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7975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READ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WRITE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transition is missing, the input FAILS!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</a:t>
            </a:r>
            <a:r>
              <a:rPr kumimoji="0" lang="en-US" alt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ry</a:t>
            </a: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it in JFLAP...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2222" y="1771997"/>
            <a:ext cx="2322689" cy="46166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Accepted Input!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8100" y="1524000"/>
            <a:ext cx="1007532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7975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READ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WRITE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accepting state 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always halts </a:t>
            </a: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—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Try 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it in JFLAP...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20615440">
            <a:off x="1703408" y="4289464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2222" y="1771997"/>
            <a:ext cx="2322689" cy="461665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Rejected Input.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9505497">
            <a:off x="7643520" y="389525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8100" y="1524000"/>
            <a:ext cx="1007532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7975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READ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WRITE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transition is missing, the input FAILS!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</a:t>
            </a:r>
            <a:r>
              <a:rPr kumimoji="0" lang="en-US" alt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ry</a:t>
            </a: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it in JFLAP...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 bwMode="auto">
          <a:xfrm rot="9505497">
            <a:off x="7643520" y="389525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AF9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9800" y="1771997"/>
            <a:ext cx="293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What happens here?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AF9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158941" y="4112743"/>
            <a:ext cx="152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>
                <a:solidFill>
                  <a:srgbClr val="000000"/>
                </a:solidFill>
                <a:latin typeface="Cambria" pitchFamily="18" charset="0"/>
              </a:rPr>
              <a:t>I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f it gets here, it succeeds.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9593147">
            <a:off x="1324809" y="4574162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38100" y="1524000"/>
            <a:ext cx="1007532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7975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he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AF9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“Blanks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READ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WRITE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>
                <a:ln>
                  <a:noFill/>
                </a:ln>
                <a:solidFill>
                  <a:srgbClr val="000AF9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If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accepting state 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always halts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—then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Try </a:t>
            </a: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it in JFLAP...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1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600200" y="2168481"/>
            <a:ext cx="7176761" cy="4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4419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inputs are accepted </a:t>
            </a:r>
            <a:r>
              <a:rPr lang="en-US" alt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general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4572000" y="6341842"/>
            <a:ext cx="4496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AF9"/>
                </a:solidFill>
                <a:latin typeface="Cambria" pitchFamily="18" charset="0"/>
              </a:rPr>
              <a:t>Extra</a:t>
            </a:r>
            <a:r>
              <a:rPr lang="en-US" altLang="en-US" sz="1200" b="1" dirty="0" smtClean="0">
                <a:solidFill>
                  <a:srgbClr val="000AF9"/>
                </a:solidFill>
                <a:latin typeface="Cambria" pitchFamily="18" charset="0"/>
              </a:rPr>
              <a:t>:   </a:t>
            </a:r>
            <a:r>
              <a:rPr lang="en-US" altLang="en-US" sz="1200" dirty="0" smtClean="0">
                <a:latin typeface="Cambria" pitchFamily="18" charset="0"/>
              </a:rPr>
              <a:t>How could you change this TM to </a:t>
            </a:r>
            <a:r>
              <a:rPr lang="en-US" altLang="en-US" sz="1200" dirty="0">
                <a:latin typeface="Cambria" pitchFamily="18" charset="0"/>
              </a:rPr>
              <a:t>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73064" y="6580910"/>
            <a:ext cx="1875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(thought experiment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ex. cr.)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8100" y="304800"/>
            <a:ext cx="1007532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</a:t>
            </a:r>
            <a:r>
              <a:rPr lang="en-US" altLang="en-US" sz="1500" dirty="0" smtClean="0">
                <a:latin typeface="Cambria" pitchFamily="18" charset="0"/>
              </a:rPr>
              <a:t>he </a:t>
            </a:r>
            <a:r>
              <a:rPr lang="en-US" altLang="en-US" sz="1500" dirty="0">
                <a:latin typeface="Cambria" pitchFamily="18" charset="0"/>
              </a:rPr>
              <a:t>tape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3114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543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20631" y="1458065"/>
            <a:ext cx="60693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start</a:t>
            </a:r>
            <a:endParaRPr lang="en-US" alt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Up Arrow 31"/>
          <p:cNvSpPr>
            <a:spLocks noChangeArrowheads="1"/>
          </p:cNvSpPr>
          <p:nvPr/>
        </p:nvSpPr>
        <p:spPr bwMode="auto">
          <a:xfrm>
            <a:off x="1815293" y="1740243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727886" y="1993557"/>
            <a:ext cx="5260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 pitchFamily="18" charset="0"/>
              </a:rPr>
              <a:t>Is  </a:t>
            </a:r>
            <a:r>
              <a:rPr lang="en-US" altLang="en-US" sz="20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000" i="1" dirty="0">
                <a:latin typeface="Cambria" pitchFamily="18" charset="0"/>
              </a:rPr>
              <a:t> </a:t>
            </a:r>
            <a:r>
              <a:rPr lang="en-US" altLang="en-US" sz="2000" i="1" dirty="0" smtClean="0">
                <a:latin typeface="Cambria" pitchFamily="18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input </a:t>
            </a:r>
            <a:r>
              <a:rPr lang="en-US" altLang="en-US" sz="2000" dirty="0">
                <a:latin typeface="Cambria" pitchFamily="18" charset="0"/>
              </a:rPr>
              <a:t>accepted or </a:t>
            </a:r>
            <a:r>
              <a:rPr lang="en-US" altLang="en-US" sz="2000" dirty="0" smtClean="0">
                <a:latin typeface="Cambria" pitchFamily="18" charset="0"/>
              </a:rPr>
              <a:t>rejected by this TM? 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405383" y="1933876"/>
            <a:ext cx="153767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itchFamily="18" charset="0"/>
              </a:rPr>
              <a:t>Try it!</a:t>
            </a:r>
            <a:endParaRPr lang="en-US" altLang="en-US" sz="3600" i="1" dirty="0">
              <a:latin typeface="Cambria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332" y="2880686"/>
            <a:ext cx="3087566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one "loop" of (q0-q1-q2-q3-q0) do?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600200" y="2168481"/>
            <a:ext cx="7176761" cy="4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4419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inputs are accepted </a:t>
            </a:r>
            <a:r>
              <a:rPr lang="en-US" alt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general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4572000" y="6341842"/>
            <a:ext cx="4496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AF9"/>
                </a:solidFill>
                <a:latin typeface="Cambria" pitchFamily="18" charset="0"/>
              </a:rPr>
              <a:t>Extra</a:t>
            </a:r>
            <a:r>
              <a:rPr lang="en-US" altLang="en-US" sz="1200" b="1" dirty="0" smtClean="0">
                <a:solidFill>
                  <a:srgbClr val="000AF9"/>
                </a:solidFill>
                <a:latin typeface="Cambria" pitchFamily="18" charset="0"/>
              </a:rPr>
              <a:t>:   </a:t>
            </a:r>
            <a:r>
              <a:rPr lang="en-US" altLang="en-US" sz="1200" dirty="0" smtClean="0">
                <a:latin typeface="Cambria" pitchFamily="18" charset="0"/>
              </a:rPr>
              <a:t>How could you change this TM to </a:t>
            </a:r>
            <a:r>
              <a:rPr lang="en-US" altLang="en-US" sz="1200" dirty="0">
                <a:latin typeface="Cambria" pitchFamily="18" charset="0"/>
              </a:rPr>
              <a:t>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73064" y="6580910"/>
            <a:ext cx="1875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(thought experiment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ex. cr.)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8100" y="304800"/>
            <a:ext cx="1007532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latin typeface="Cambria" pitchFamily="18" charset="0"/>
              </a:rPr>
              <a:t>The </a:t>
            </a:r>
            <a:r>
              <a:rPr lang="en-US" altLang="en-US" sz="1500" dirty="0">
                <a:latin typeface="Cambria" pitchFamily="18" charset="0"/>
              </a:rPr>
              <a:t>tape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20631" y="1458065"/>
            <a:ext cx="60693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start</a:t>
            </a:r>
            <a:endParaRPr lang="en-US" alt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Up Arrow 31"/>
          <p:cNvSpPr>
            <a:spLocks noChangeArrowheads="1"/>
          </p:cNvSpPr>
          <p:nvPr/>
        </p:nvSpPr>
        <p:spPr bwMode="auto">
          <a:xfrm>
            <a:off x="1815293" y="1740243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727886" y="1993557"/>
            <a:ext cx="5260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 pitchFamily="18" charset="0"/>
              </a:rPr>
              <a:t>Is  </a:t>
            </a:r>
            <a:r>
              <a:rPr lang="en-US" altLang="en-US" sz="20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000" i="1" dirty="0">
                <a:latin typeface="Cambria" pitchFamily="18" charset="0"/>
              </a:rPr>
              <a:t> </a:t>
            </a:r>
            <a:r>
              <a:rPr lang="en-US" altLang="en-US" sz="2000" i="1" dirty="0" smtClean="0">
                <a:latin typeface="Cambria" pitchFamily="18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input </a:t>
            </a:r>
            <a:r>
              <a:rPr lang="en-US" altLang="en-US" sz="2000" dirty="0">
                <a:latin typeface="Cambria" pitchFamily="18" charset="0"/>
              </a:rPr>
              <a:t>accepted or </a:t>
            </a:r>
            <a:r>
              <a:rPr lang="en-US" altLang="en-US" sz="2000" dirty="0" smtClean="0">
                <a:latin typeface="Cambria" pitchFamily="18" charset="0"/>
              </a:rPr>
              <a:t>rejected by this TM? 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332" y="2880686"/>
            <a:ext cx="3087566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one "loop" of (q0-q1-q2-q3-q0) do?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819953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2970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4113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5256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6399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7164843" y="1744735"/>
            <a:ext cx="1826757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W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ith </a:t>
            </a:r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room to work...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785" y="41565"/>
            <a:ext cx="259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Keep this page – don't hand in...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8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reen shot 2011-11-21 at 3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79660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Can TMs compute </a:t>
            </a:r>
            <a:r>
              <a:rPr lang="en-US" altLang="en-US" sz="4400" i="1" dirty="0">
                <a:latin typeface="Cambria" panose="02040503050406030204" pitchFamily="18" charset="0"/>
              </a:rPr>
              <a:t>everything</a:t>
            </a:r>
            <a:r>
              <a:rPr lang="en-US" altLang="en-US" sz="44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971800" y="909935"/>
            <a:ext cx="307494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yes</a:t>
            </a:r>
            <a:r>
              <a:rPr lang="en-US" altLang="en-US" dirty="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510088" y="6615113"/>
            <a:ext cx="4572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/>
              <a:t>http://www.alanturing.net/turing_archive/archive/l/l32/L32-005.html</a:t>
            </a: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 flipH="1">
            <a:off x="5105400" y="4294188"/>
            <a:ext cx="11430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ounded Rectangle 3"/>
          <p:cNvSpPr>
            <a:spLocks noChangeArrowheads="1"/>
          </p:cNvSpPr>
          <p:nvPr/>
        </p:nvSpPr>
        <p:spPr bwMode="auto">
          <a:xfrm>
            <a:off x="579438" y="5513388"/>
            <a:ext cx="7878762" cy="1066800"/>
          </a:xfrm>
          <a:prstGeom prst="roundRect">
            <a:avLst>
              <a:gd name="adj" fmla="val 16667"/>
            </a:avLst>
          </a:prstGeom>
          <a:solidFill>
            <a:srgbClr val="008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3962400" y="3913188"/>
            <a:ext cx="43211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Turing’s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Intelligent Machines, 1948</a:t>
            </a:r>
            <a:endParaRPr lang="en-US" altLang="en-US" sz="2100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 flipV="1">
            <a:off x="5791200" y="3074988"/>
            <a:ext cx="838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1143000" y="1828800"/>
            <a:ext cx="59086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 called them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Logical Computing Machines</a:t>
            </a:r>
            <a:endParaRPr lang="en-US" altLang="en-US" sz="2100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>
            <a:off x="4876800" y="2244725"/>
            <a:ext cx="320675" cy="193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smtClean="0">
                <a:latin typeface="Cambria" panose="02040503050406030204" pitchFamily="18" charset="0"/>
              </a:rPr>
              <a:t>Final-project </a:t>
            </a:r>
            <a:r>
              <a:rPr lang="en-US" altLang="en-US" sz="4200" dirty="0" smtClean="0">
                <a:latin typeface="Cambria" panose="02040503050406030204" pitchFamily="18" charset="0"/>
              </a:rPr>
              <a:t>help…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575" y="6243935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hw13  </a:t>
            </a:r>
            <a:r>
              <a:rPr lang="en-US" dirty="0" err="1" smtClean="0">
                <a:latin typeface="Cambria" panose="02040503050406030204" pitchFamily="18" charset="0"/>
              </a:rPr>
              <a:t>JFLAP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~ </a:t>
            </a:r>
            <a:r>
              <a:rPr lang="en-US" i="1" dirty="0" err="1" smtClean="0">
                <a:latin typeface="Cambria" panose="02040503050406030204" pitchFamily="18" charset="0"/>
              </a:rPr>
              <a:t>autograded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83556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Tutoring </a:t>
            </a:r>
            <a:r>
              <a:rPr lang="en-US" dirty="0" smtClean="0">
                <a:latin typeface="Cambria" panose="02040503050406030204" pitchFamily="18" charset="0"/>
              </a:rPr>
              <a:t>hours  </a:t>
            </a:r>
            <a:r>
              <a:rPr lang="en-US" dirty="0" smtClean="0">
                <a:latin typeface="Cambria" panose="02040503050406030204" pitchFamily="18" charset="0"/>
                <a:sym typeface="Symbol"/>
              </a:rPr>
              <a:t>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en-US" dirty="0" smtClean="0">
                <a:latin typeface="Cambria" panose="02040503050406030204" pitchFamily="18" charset="0"/>
              </a:rPr>
              <a:t>guidance  vs.  problem-solving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3377453" y="4838700"/>
            <a:ext cx="685800" cy="1066800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4424" y="5002768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Be </a:t>
            </a:r>
            <a:r>
              <a:rPr lang="en-US" sz="21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sure to read over these pages!</a:t>
            </a:r>
            <a:endParaRPr lang="en-US" sz="210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195830">
            <a:off x="280172" y="5048361"/>
            <a:ext cx="685800" cy="871818"/>
          </a:xfrm>
          <a:prstGeom prst="downArrow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536" y="5923466"/>
            <a:ext cx="685800" cy="871818"/>
          </a:xfrm>
          <a:prstGeom prst="downArrow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795" y="6347983"/>
            <a:ext cx="41669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CC3300"/>
                </a:solidFill>
                <a:latin typeface="Calibri" panose="020F0502020204030204" pitchFamily="34" charset="0"/>
              </a:rPr>
              <a:t>K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ey 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piece of final project advice... !</a:t>
            </a:r>
            <a:endParaRPr lang="en-US" sz="21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81000" y="4179569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381000" y="4843462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381000" y="3515677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81000" y="5507355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81000" y="2851785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381000" y="211169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14478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7"/>
          <p:cNvSpPr>
            <a:spLocks noChangeShapeType="1"/>
          </p:cNvSpPr>
          <p:nvPr/>
        </p:nvSpPr>
        <p:spPr bwMode="auto">
          <a:xfrm flipV="1">
            <a:off x="4165424" y="5638800"/>
            <a:ext cx="1677105" cy="16589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1212850" y="1857275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51213" name="Rectangle 22"/>
          <p:cNvSpPr>
            <a:spLocks noChangeArrowheads="1"/>
          </p:cNvSpPr>
          <p:nvPr/>
        </p:nvSpPr>
        <p:spPr bwMode="auto">
          <a:xfrm>
            <a:off x="1212850" y="2470050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51214" name="Line 23"/>
          <p:cNvSpPr>
            <a:spLocks noChangeShapeType="1"/>
          </p:cNvSpPr>
          <p:nvPr/>
        </p:nvSpPr>
        <p:spPr bwMode="auto">
          <a:xfrm>
            <a:off x="3409245" y="386016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6"/>
          <p:cNvSpPr>
            <a:spLocks noChangeArrowheads="1"/>
          </p:cNvSpPr>
          <p:nvPr/>
        </p:nvSpPr>
        <p:spPr bwMode="auto">
          <a:xfrm>
            <a:off x="838200" y="152400"/>
            <a:ext cx="755015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700" b="1" i="1" dirty="0">
                <a:latin typeface="Cambria" panose="02040503050406030204" pitchFamily="18" charset="0"/>
              </a:rPr>
              <a:t>So far</a:t>
            </a:r>
            <a:r>
              <a:rPr lang="en-US" altLang="en-US" sz="2700" dirty="0">
                <a:latin typeface="Cambria" panose="02040503050406030204" pitchFamily="18" charset="0"/>
              </a:rPr>
              <a:t>, all </a:t>
            </a:r>
            <a:r>
              <a:rPr lang="en-US" altLang="en-US" sz="2700" dirty="0" smtClean="0">
                <a:latin typeface="Cambria" panose="02040503050406030204" pitchFamily="18" charset="0"/>
              </a:rPr>
              <a:t>known </a:t>
            </a:r>
            <a:r>
              <a:rPr lang="en-US" altLang="en-US" sz="2700" dirty="0">
                <a:latin typeface="Cambria" panose="02040503050406030204" pitchFamily="18" charset="0"/>
              </a:rPr>
              <a:t>computational devices can compute </a:t>
            </a:r>
            <a:r>
              <a:rPr lang="en-US" altLang="en-US" sz="2700" u="sng" dirty="0">
                <a:latin typeface="Cambria" panose="02040503050406030204" pitchFamily="18" charset="0"/>
              </a:rPr>
              <a:t>only</a:t>
            </a:r>
            <a:r>
              <a:rPr lang="en-US" altLang="en-US" sz="2700" dirty="0">
                <a:latin typeface="Cambria" panose="02040503050406030204" pitchFamily="18" charset="0"/>
              </a:rPr>
              <a:t> what Turing Machines can...</a:t>
            </a:r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000" dirty="0">
                <a:solidFill>
                  <a:srgbClr val="008000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ome </a:t>
            </a: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2971800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441192" y="3151632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3155" y="6171247"/>
            <a:ext cx="3028245" cy="519113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AF9"/>
                </a:solidFill>
                <a:latin typeface="Calibri" panose="020F0502020204030204" pitchFamily="34" charset="0"/>
                <a:cs typeface="Times New Roman" pitchFamily="18" charset="0"/>
              </a:rPr>
              <a:t>Turing machine</a:t>
            </a:r>
            <a:endParaRPr lang="en-US" altLang="en-US" sz="1800" b="1" dirty="0">
              <a:solidFill>
                <a:srgbClr val="000AF9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-505854" y="2728395"/>
            <a:ext cx="5293519" cy="2093675"/>
          </a:xfrm>
          <a:prstGeom prst="rightArrow">
            <a:avLst/>
          </a:prstGeom>
          <a:solidFill>
            <a:srgbClr val="F7890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 TMs compute everything?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914400" y="1172424"/>
            <a:ext cx="2913746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59396" name="Rectangle 23"/>
          <p:cNvSpPr>
            <a:spLocks noChangeArrowheads="1"/>
          </p:cNvSpPr>
          <p:nvPr/>
        </p:nvSpPr>
        <p:spPr bwMode="auto">
          <a:xfrm>
            <a:off x="5145088" y="6545263"/>
            <a:ext cx="3846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http://www.cs.virginia.edu/~robins/Turing_Paper_1936.pdf</a:t>
            </a:r>
          </a:p>
        </p:txBody>
      </p:sp>
      <p:sp>
        <p:nvSpPr>
          <p:cNvPr id="59398" name="Rounded Rectangle 11"/>
          <p:cNvSpPr>
            <a:spLocks noChangeArrowheads="1"/>
          </p:cNvSpPr>
          <p:nvPr/>
        </p:nvSpPr>
        <p:spPr bwMode="auto">
          <a:xfrm>
            <a:off x="685800" y="4662488"/>
            <a:ext cx="77724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57400" y="304800"/>
            <a:ext cx="1087096" cy="3810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021541" y="601688"/>
            <a:ext cx="1122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computers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978" y="2164729"/>
            <a:ext cx="1349022" cy="25391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/>
              <a:t>decision</a:t>
            </a:r>
            <a:r>
              <a:rPr lang="en-US" sz="1050" dirty="0" smtClean="0"/>
              <a:t> problems!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</a:rPr>
              <a:t>Perhaps this is not </a:t>
            </a:r>
            <a:r>
              <a:rPr lang="en-US" altLang="en-US" sz="1800" dirty="0" smtClean="0">
                <a:latin typeface="Cambria" panose="02040503050406030204" pitchFamily="18" charset="0"/>
              </a:rPr>
              <a:t>that </a:t>
            </a:r>
            <a:r>
              <a:rPr lang="en-US" altLang="en-US" sz="1800" dirty="0">
                <a:latin typeface="Cambria" panose="02040503050406030204" pitchFamily="18" charset="0"/>
              </a:rPr>
              <a:t>surprising…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179513" y="609600"/>
            <a:ext cx="6713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There are many problems </a:t>
            </a:r>
            <a:r>
              <a:rPr lang="en-US" altLang="en-US" sz="4200" dirty="0" smtClean="0">
                <a:latin typeface="Cambria" pitchFamily="18" charset="0"/>
              </a:rPr>
              <a:t>computers </a:t>
            </a:r>
            <a:r>
              <a:rPr lang="en-US" altLang="en-US" sz="4200" dirty="0">
                <a:latin typeface="Cambria" pitchFamily="18" charset="0"/>
              </a:rPr>
              <a:t>can't solve at all !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1809045" y="4235274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Disbelief </a:t>
            </a:r>
            <a:r>
              <a:rPr lang="en-US" altLang="en-US" dirty="0">
                <a:latin typeface="Cambria" panose="02040503050406030204" pitchFamily="18" charset="0"/>
              </a:rPr>
              <a:t>in </a:t>
            </a:r>
            <a:r>
              <a:rPr lang="en-US" altLang="en-US" dirty="0" smtClean="0">
                <a:latin typeface="Cambria" panose="02040503050406030204" pitchFamily="18" charset="0"/>
              </a:rPr>
              <a:t>aliens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1809044" y="3719634"/>
            <a:ext cx="4134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Rising </a:t>
            </a:r>
            <a:r>
              <a:rPr lang="en-US" altLang="en-US" dirty="0" smtClean="0">
                <a:latin typeface="Cambria" panose="02040503050406030204" pitchFamily="18" charset="0"/>
              </a:rPr>
              <a:t>sea levels</a:t>
            </a: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1809044" y="4746449"/>
            <a:ext cx="53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Losing </a:t>
            </a:r>
            <a:r>
              <a:rPr lang="en-US" altLang="en-US" dirty="0" smtClean="0">
                <a:latin typeface="Cambria" panose="02040503050406030204" pitchFamily="18" charset="0"/>
              </a:rPr>
              <a:t>to your own Connect4  </a:t>
            </a:r>
            <a:r>
              <a:rPr lang="en-US" altLang="en-US" sz="1800" dirty="0" smtClean="0">
                <a:latin typeface="Cambria" panose="02040503050406030204" pitchFamily="18" charset="0"/>
              </a:rPr>
              <a:t>(at 0 ply!)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60424" name="Group 14"/>
          <p:cNvGrpSpPr>
            <a:grpSpLocks/>
          </p:cNvGrpSpPr>
          <p:nvPr/>
        </p:nvGrpSpPr>
        <p:grpSpPr bwMode="auto">
          <a:xfrm>
            <a:off x="7010400" y="4143375"/>
            <a:ext cx="539750" cy="581025"/>
            <a:chOff x="2928" y="1051"/>
            <a:chExt cx="840" cy="957"/>
          </a:xfrm>
        </p:grpSpPr>
        <p:sp>
          <p:nvSpPr>
            <p:cNvPr id="60427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9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0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1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2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3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4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5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6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5" name="Text Box 28"/>
          <p:cNvSpPr txBox="1">
            <a:spLocks noChangeArrowheads="1"/>
          </p:cNvSpPr>
          <p:nvPr/>
        </p:nvSpPr>
        <p:spPr bwMode="auto">
          <a:xfrm>
            <a:off x="5562600" y="4033837"/>
            <a:ext cx="1620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ambria" pitchFamily="18" charset="0"/>
              </a:rPr>
              <a:t>What!?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809044" y="5259211"/>
            <a:ext cx="567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Towel </a:t>
            </a:r>
            <a:r>
              <a:rPr lang="en-US" altLang="en-US" dirty="0" smtClean="0">
                <a:latin typeface="Cambria" panose="02040503050406030204" pitchFamily="18" charset="0"/>
              </a:rPr>
              <a:t>folding!  </a:t>
            </a:r>
            <a:r>
              <a:rPr lang="en-US" altLang="en-US" sz="1200" dirty="0" smtClean="0">
                <a:latin typeface="Cambria" panose="02040503050406030204" pitchFamily="18" charset="0"/>
              </a:rPr>
              <a:t> (well, </a:t>
            </a:r>
            <a:r>
              <a:rPr lang="en-US" altLang="en-US" sz="1200" b="1" i="1" dirty="0" smtClean="0">
                <a:latin typeface="Cambria" panose="02040503050406030204" pitchFamily="18" charset="0"/>
              </a:rPr>
              <a:t>fast</a:t>
            </a:r>
            <a:r>
              <a:rPr lang="en-US" altLang="en-US" sz="1200" dirty="0" smtClean="0">
                <a:latin typeface="Cambria" panose="02040503050406030204" pitchFamily="18" charset="0"/>
              </a:rPr>
              <a:t> towel folding…)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6745" y="5070764"/>
            <a:ext cx="3657600" cy="1143000"/>
          </a:xfrm>
          <a:prstGeom prst="round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u="sng" dirty="0" err="1" smtClean="0">
                <a:latin typeface="Cambria" panose="02040503050406030204" pitchFamily="18" charset="0"/>
              </a:rPr>
              <a:t>Unprogrammable</a:t>
            </a:r>
            <a:r>
              <a:rPr lang="en-US" altLang="en-US" sz="4200" dirty="0" smtClean="0">
                <a:latin typeface="Cambria" panose="02040503050406030204" pitchFamily="18" charset="0"/>
              </a:rPr>
              <a:t> 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4200" i="1" dirty="0">
                <a:latin typeface="Cambria" panose="02040503050406030204" pitchFamily="18" charset="0"/>
              </a:rPr>
              <a:t>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677891" y="2479964"/>
            <a:ext cx="630958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 smtClean="0">
                <a:latin typeface="Cambria" panose="02040503050406030204" pitchFamily="18" charset="0"/>
              </a:rPr>
              <a:t>or TM</a:t>
            </a:r>
            <a:endParaRPr lang="en-US" altLang="en-US" sz="1200" baseline="30000" dirty="0">
              <a:latin typeface="Cambria" panose="020405030504060302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1666" y="3581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9520" y="357938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37460" y="536051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Schoolbook" panose="02040604050505020304" pitchFamily="18" charset="0"/>
              </a:rPr>
              <a:t>f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1696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55064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67712" y="5229649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51013" y="5273644"/>
            <a:ext cx="254754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6745" y="5070764"/>
            <a:ext cx="3657600" cy="1143000"/>
          </a:xfrm>
          <a:prstGeom prst="round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u="sng" dirty="0" err="1" smtClean="0">
                <a:latin typeface="Cambria" panose="02040503050406030204" pitchFamily="18" charset="0"/>
              </a:rPr>
              <a:t>Unprogrammable</a:t>
            </a:r>
            <a:r>
              <a:rPr lang="en-US" altLang="en-US" sz="4200" dirty="0" smtClean="0">
                <a:latin typeface="Cambria" panose="02040503050406030204" pitchFamily="18" charset="0"/>
              </a:rPr>
              <a:t> 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4200" i="1" dirty="0">
                <a:latin typeface="Cambria" panose="02040503050406030204" pitchFamily="18" charset="0"/>
              </a:rPr>
              <a:t>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40727" y="2480955"/>
            <a:ext cx="1768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 smtClean="0">
                <a:latin typeface="Cambria" panose="02040503050406030204" pitchFamily="18" charset="0"/>
              </a:rPr>
              <a:t>or TM</a:t>
            </a:r>
            <a:endParaRPr lang="en-US" altLang="en-US" sz="900" dirty="0">
              <a:latin typeface="Cambria" panose="020405030504060302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1666" y="3581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9520" y="357938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37460" y="536051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Schoolbook" panose="02040604050505020304" pitchFamily="18" charset="0"/>
              </a:rPr>
              <a:t>f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1696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55064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67712" y="5229649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51013" y="5273644"/>
            <a:ext cx="254754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these…</a:t>
            </a:r>
            <a:endParaRPr lang="en-US" altLang="en-US" sz="4200" dirty="0">
              <a:latin typeface="Berlin Sans FB" panose="020E0602020502020306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 rot="21054712">
            <a:off x="6171547" y="947371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 smtClean="0">
                <a:latin typeface="Berlin Sans FB" panose="020E0602020502020306" pitchFamily="34" charset="0"/>
              </a:rPr>
              <a:t>…than </a:t>
            </a:r>
            <a:r>
              <a:rPr lang="en-US" altLang="en-US" sz="4200" dirty="0">
                <a:latin typeface="Berlin Sans FB" panose="020E0602020502020306" pitchFamily="34" charset="0"/>
              </a:rPr>
              <a:t>these!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 rot="21054712">
            <a:off x="6454979" y="2390440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 rot="20960205">
            <a:off x="1724320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 rot="9800889">
            <a:off x="4028229" y="1919172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4099142" y="3156310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1613769">
            <a:off x="4130254" y="1400929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2896" y="1285899"/>
            <a:ext cx="3651504" cy="28161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anose="02040503050406030204" pitchFamily="18" charset="0"/>
              </a:rPr>
              <a:t>These are 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int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  <a:sym typeface="Symbol"/>
              </a:rPr>
              <a:t>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bool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 </a:t>
            </a:r>
            <a:r>
              <a:rPr lang="en-US" dirty="0" smtClean="0">
                <a:latin typeface="Cambria" panose="02040503050406030204" pitchFamily="18" charset="0"/>
              </a:rPr>
              <a:t>mathematical functions.                </a:t>
            </a:r>
          </a:p>
          <a:p>
            <a:pPr lvl="0" algn="ctr"/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They're 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also sometimes called </a:t>
            </a:r>
            <a:endParaRPr 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"</a:t>
            </a:r>
            <a:r>
              <a:rPr 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integer predicates</a:t>
            </a:r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."</a:t>
            </a:r>
          </a:p>
          <a:p>
            <a:pPr lvl="0" algn="ctr"/>
            <a:endParaRPr lang="en-US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Argument is </a:t>
            </a:r>
            <a:r>
              <a:rPr lang="en-US" sz="1800" dirty="0" smtClean="0">
                <a:latin typeface="Cambria" panose="02040503050406030204" pitchFamily="18" charset="0"/>
              </a:rPr>
              <a:t>an integer, x &gt;= 0 </a:t>
            </a:r>
            <a:endParaRPr lang="en-US" sz="1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Result is </a:t>
            </a:r>
            <a:r>
              <a:rPr lang="en-US" sz="1800" dirty="0" smtClean="0">
                <a:latin typeface="Cambria" panose="02040503050406030204" pitchFamily="18" charset="0"/>
              </a:rPr>
              <a:t>0/1  (</a:t>
            </a:r>
            <a:r>
              <a:rPr lang="en-US" sz="1800" i="1" dirty="0" err="1">
                <a:latin typeface="Cambria" panose="02040503050406030204" pitchFamily="18" charset="0"/>
              </a:rPr>
              <a:t>boolean</a:t>
            </a:r>
            <a:r>
              <a:rPr lang="en-US" sz="1800" i="1" dirty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err="1" smtClean="0">
                <a:latin typeface="Calibri" panose="020F0502020204030204" pitchFamily="34" charset="0"/>
                <a:sym typeface="Symbol"/>
              </a:rPr>
              <a:t></a:t>
            </a:r>
            <a:r>
              <a:rPr lang="en-US" sz="3200" b="1" dirty="0" err="1" smtClean="0">
                <a:latin typeface="Calibri" panose="020F0502020204030204" pitchFamily="34" charset="0"/>
              </a:rPr>
              <a:t>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 rot="21419390">
            <a:off x="886164" y="4766067"/>
            <a:ext cx="7274732" cy="1384995"/>
          </a:xfrm>
          <a:prstGeom prst="rect">
            <a:avLst/>
          </a:prstGeom>
          <a:solidFill>
            <a:srgbClr val="000AF9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...even if you restrict your functions to be totally discrete!</a:t>
            </a:r>
            <a:endParaRPr lang="en-US" altLang="en-US" sz="4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err="1" smtClean="0">
                <a:latin typeface="Calibri" panose="020F0502020204030204" pitchFamily="34" charset="0"/>
                <a:sym typeface="Symbol"/>
              </a:rPr>
              <a:t></a:t>
            </a:r>
            <a:r>
              <a:rPr lang="en-US" sz="3200" b="1" dirty="0" err="1" smtClean="0">
                <a:latin typeface="Calibri" panose="020F0502020204030204" pitchFamily="34" charset="0"/>
              </a:rPr>
              <a:t>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" y="1887610"/>
            <a:ext cx="3750856" cy="258532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 smtClean="0">
                <a:latin typeface="Cambria" panose="02040503050406030204" pitchFamily="18" charset="0"/>
              </a:rPr>
              <a:t>xample programs 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Argument </a:t>
            </a:r>
            <a:r>
              <a:rPr lang="en-US" sz="1800" dirty="0" smtClean="0">
                <a:latin typeface="Cambria" panose="02040503050406030204" pitchFamily="18" charset="0"/>
              </a:rPr>
              <a:t>is one integer,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Result </a:t>
            </a:r>
            <a:r>
              <a:rPr lang="en-US" sz="1800" dirty="0" smtClean="0">
                <a:latin typeface="Cambria" panose="02040503050406030204" pitchFamily="18" charset="0"/>
              </a:rPr>
              <a:t>is </a:t>
            </a:r>
            <a:r>
              <a:rPr lang="en-US" sz="1800" b="1" dirty="0" smtClean="0">
                <a:latin typeface="Cambria" panose="02040503050406030204" pitchFamily="18" charset="0"/>
              </a:rPr>
              <a:t>0</a:t>
            </a:r>
            <a:r>
              <a:rPr lang="en-US" sz="1800" dirty="0" smtClean="0">
                <a:latin typeface="Cambria" panose="02040503050406030204" pitchFamily="18" charset="0"/>
              </a:rPr>
              <a:t>/</a:t>
            </a:r>
            <a:r>
              <a:rPr lang="en-US" sz="1800" b="1" dirty="0" smtClean="0">
                <a:latin typeface="Cambria" panose="02040503050406030204" pitchFamily="18" charset="0"/>
              </a:rPr>
              <a:t>1</a:t>
            </a:r>
            <a:r>
              <a:rPr lang="en-US" sz="1800" dirty="0" smtClean="0">
                <a:latin typeface="Cambria" panose="02040503050406030204" pitchFamily="18" charset="0"/>
              </a:rPr>
              <a:t>  (</a:t>
            </a:r>
            <a:r>
              <a:rPr lang="en-US" sz="1800" i="1" dirty="0" err="1" smtClean="0">
                <a:latin typeface="Cambria" panose="02040503050406030204" pitchFamily="18" charset="0"/>
              </a:rPr>
              <a:t>boolean</a:t>
            </a:r>
            <a:r>
              <a:rPr lang="en-US" sz="1800" i="1" dirty="0" smtClean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programs </a:t>
            </a:r>
            <a:r>
              <a:rPr lang="en-US" sz="18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look different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they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different—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even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they compute the same function!</a:t>
            </a:r>
            <a:endParaRPr 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20567419">
            <a:off x="4127343" y="3073612"/>
            <a:ext cx="990600" cy="762000"/>
          </a:xfrm>
          <a:prstGeom prst="right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6096000"/>
            <a:ext cx="287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entury Schoolbook" panose="02040604050505020304" pitchFamily="18" charset="0"/>
              </a:rPr>
              <a:t>Let's match!</a:t>
            </a:r>
            <a:endParaRPr lang="en-US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 rot="21419390">
            <a:off x="886164" y="4766067"/>
            <a:ext cx="7274732" cy="138499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...and </a:t>
            </a: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allow ANY programs at </a:t>
            </a: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all—even </a:t>
            </a: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syntax errors</a:t>
            </a:r>
            <a:endParaRPr lang="en-US" altLang="en-US" sz="4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7660" y="53134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</a:t>
            </a:r>
            <a:r>
              <a:rPr lang="en-US" altLang="en-US" sz="1500" dirty="0" smtClean="0">
                <a:latin typeface="Calibri" panose="020F0502020204030204" pitchFamily="34" charset="0"/>
              </a:rPr>
              <a:t>side—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3602" y="5985680"/>
            <a:ext cx="362783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How—or why—is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set of </a:t>
            </a:r>
            <a:r>
              <a:rPr lang="en-US" altLang="en-US" sz="15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larger than the set of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27660" y="493914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1054712">
            <a:off x="6171547" y="947371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21054712">
            <a:off x="6454979" y="2390440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 rot="20960205">
            <a:off x="1724320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27660" y="53134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</a:t>
            </a:r>
            <a:r>
              <a:rPr lang="en-US" altLang="en-US" sz="1500" dirty="0" smtClean="0">
                <a:latin typeface="Calibri" panose="020F0502020204030204" pitchFamily="34" charset="0"/>
              </a:rPr>
              <a:t>side—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3602" y="5985680"/>
            <a:ext cx="362783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How—or why—is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set of </a:t>
            </a:r>
            <a:r>
              <a:rPr lang="en-US" altLang="en-US" sz="15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larger than the set of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27660" y="493914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</p:spTree>
    <p:extLst>
      <p:ext uri="{BB962C8B-B14F-4D97-AF65-F5344CB8AC3E}">
        <p14:creationId xmlns:p14="http://schemas.microsoft.com/office/powerpoint/2010/main" val="19555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19714" y="2577578"/>
            <a:ext cx="180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42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 rot="20960205">
            <a:off x="761953" y="3091512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 rot="21054712">
            <a:off x="5644451" y="3080407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 rot="21054712">
            <a:off x="5927883" y="4523476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 rot="20960205">
            <a:off x="1197224" y="5006982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14" y="5637446"/>
            <a:ext cx="1085488" cy="10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18" y="5608152"/>
            <a:ext cx="992092" cy="10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884466" y="5751577"/>
            <a:ext cx="180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vs.</a:t>
            </a:r>
            <a:endParaRPr lang="en-US" altLang="en-US" sz="4200" b="1" i="1" dirty="0">
              <a:latin typeface="Cambria" panose="02040503050406030204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83352" y="2452255"/>
            <a:ext cx="98424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 smtClean="0">
                <a:latin typeface="Cambria" panose="02040503050406030204" pitchFamily="18" charset="0"/>
              </a:rPr>
              <a:t>or TM</a:t>
            </a:r>
            <a:r>
              <a:rPr lang="en-US" altLang="en-US" sz="1200" baseline="30000" dirty="0" smtClean="0">
                <a:latin typeface="Cambria" panose="02040503050406030204" pitchFamily="18" charset="0"/>
              </a:rPr>
              <a:t>TM</a:t>
            </a:r>
            <a:endParaRPr lang="en-US" altLang="en-US" sz="1200" baseline="30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i="1" dirty="0" smtClean="0">
                <a:latin typeface="Cambria" panose="02040503050406030204" pitchFamily="18" charset="0"/>
              </a:rPr>
              <a:t>Final-project </a:t>
            </a:r>
            <a:r>
              <a:rPr lang="en-US" altLang="en-US" sz="4200" dirty="0" smtClean="0">
                <a:latin typeface="Cambria" panose="02040503050406030204" pitchFamily="18" charset="0"/>
              </a:rPr>
              <a:t>state machine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793422" y="3569758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174672" y="3604683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13"/>
          <p:cNvSpPr>
            <a:spLocks noChangeArrowheads="1"/>
          </p:cNvSpPr>
          <p:nvPr/>
        </p:nvSpPr>
        <p:spPr bwMode="auto">
          <a:xfrm>
            <a:off x="5104822" y="3544358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Freeform 19"/>
          <p:cNvSpPr>
            <a:spLocks/>
          </p:cNvSpPr>
          <p:nvPr/>
        </p:nvSpPr>
        <p:spPr bwMode="auto">
          <a:xfrm>
            <a:off x="3474460" y="4026958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0"/>
          <p:cNvSpPr>
            <a:spLocks/>
          </p:cNvSpPr>
          <p:nvPr/>
        </p:nvSpPr>
        <p:spPr bwMode="auto">
          <a:xfrm>
            <a:off x="3483985" y="3649133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3712262" y="3313963"/>
            <a:ext cx="119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it's </a:t>
            </a:r>
            <a:r>
              <a:rPr lang="en-US" altLang="en-US" sz="1600" b="1" dirty="0" smtClean="0">
                <a:latin typeface="Cambria" pitchFamily="18" charset="0"/>
              </a:rPr>
              <a:t>broken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3799695" y="4155338"/>
            <a:ext cx="954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 </a:t>
            </a:r>
            <a:r>
              <a:rPr lang="en-US" altLang="en-US" sz="1600" b="1" dirty="0" smtClean="0">
                <a:latin typeface="Cambria" pitchFamily="18" charset="0"/>
              </a:rPr>
              <a:t>works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2000" name="Freeform 26"/>
          <p:cNvSpPr>
            <a:spLocks/>
          </p:cNvSpPr>
          <p:nvPr/>
        </p:nvSpPr>
        <p:spPr bwMode="auto">
          <a:xfrm>
            <a:off x="2945822" y="3164946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27"/>
          <p:cNvSpPr>
            <a:spLocks/>
          </p:cNvSpPr>
          <p:nvPr/>
        </p:nvSpPr>
        <p:spPr bwMode="auto">
          <a:xfrm>
            <a:off x="5366760" y="3123671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30"/>
          <p:cNvSpPr>
            <a:spLocks/>
          </p:cNvSpPr>
          <p:nvPr/>
        </p:nvSpPr>
        <p:spPr bwMode="auto">
          <a:xfrm>
            <a:off x="2599747" y="3726921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25556" r="6745" b="29733"/>
          <a:stretch/>
        </p:blipFill>
        <p:spPr bwMode="auto">
          <a:xfrm>
            <a:off x="305232" y="2051404"/>
            <a:ext cx="8610168" cy="33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1235203" y="3535686"/>
            <a:ext cx="1446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stop adding features + start adding print </a:t>
            </a:r>
            <a:r>
              <a:rPr lang="en-US" alt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statements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6905047" y="3611459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comment out </a:t>
            </a:r>
            <a:r>
              <a:rPr lang="en-US" altLang="en-US" sz="1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print statements + start adding more features</a:t>
            </a:r>
            <a:endParaRPr lang="en-US" altLang="en-US" sz="1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047" y="1447800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still works</a:t>
            </a:r>
            <a:endParaRPr lang="en-US" sz="18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203" y="1563469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still broken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0525" y="6063232"/>
            <a:ext cx="179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 a copy somewhere else!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5194297"/>
            <a:ext cx="609600" cy="792735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7636155" y="5152633"/>
            <a:ext cx="609600" cy="792735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</a:rPr>
              <a:t>Programs </a:t>
            </a:r>
            <a:r>
              <a:rPr lang="en-US" altLang="en-US" sz="3200" dirty="0" smtClean="0">
                <a:latin typeface="Cambria" panose="02040503050406030204" pitchFamily="18" charset="0"/>
              </a:rPr>
              <a:t>are "like" integers…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 alien(x+1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7873" y="5249733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integer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"program."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4498370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program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an integer.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00800" y="4529667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18489" y="4691846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    </a:t>
            </a:r>
            <a:r>
              <a:rPr lang="en-US" altLang="en-US" sz="2800" b="1" i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but how</a:t>
            </a:r>
            <a:r>
              <a:rPr lang="en-US" altLang="en-US" sz="2800" b="1" i="1" dirty="0">
                <a:solidFill>
                  <a:srgbClr val="000AF9"/>
                </a:solidFill>
                <a:latin typeface="Cambria" panose="02040503050406030204" pitchFamily="18" charset="0"/>
              </a:rPr>
              <a:t>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78198" y="5794657"/>
            <a:ext cx="485879" cy="405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00807" y="6241246"/>
            <a:ext cx="160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latin typeface="Cambria" panose="02040503050406030204" pitchFamily="18" charset="0"/>
              </a:rPr>
              <a:t>At </a:t>
            </a:r>
            <a:r>
              <a:rPr lang="en-US" altLang="en-US" sz="1600" dirty="0" smtClean="0">
                <a:latin typeface="Cambria" panose="02040503050406030204" pitchFamily="18" charset="0"/>
              </a:rPr>
              <a:t>least a string!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361710" y="6519244"/>
            <a:ext cx="1880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mbria" panose="02040503050406030204" pitchFamily="18" charset="0"/>
              </a:rPr>
              <a:t>Some </a:t>
            </a:r>
            <a:r>
              <a:rPr lang="en-US" altLang="en-US" sz="1200" dirty="0" smtClean="0">
                <a:latin typeface="Cambria" panose="02040503050406030204" pitchFamily="18" charset="0"/>
              </a:rPr>
              <a:t>have syntax errors...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0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7620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are integers (and vice-versa)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x 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x 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 alien(x+1)</a:t>
            </a:r>
          </a:p>
        </p:txBody>
      </p:sp>
      <p:sp>
        <p:nvSpPr>
          <p:cNvPr id="7783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6466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Every string is just </a:t>
            </a:r>
            <a:r>
              <a:rPr lang="en-US" altLang="en-US" sz="2100" dirty="0" smtClean="0">
                <a:latin typeface="Cambria" pitchFamily="18" charset="0"/>
              </a:rPr>
              <a:t>a sequence of </a:t>
            </a:r>
            <a:r>
              <a:rPr lang="en-US" altLang="en-US" sz="2100" b="1" dirty="0" smtClean="0">
                <a:latin typeface="Cambria" pitchFamily="18" charset="0"/>
              </a:rPr>
              <a:t>bits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1295400" y="5195455"/>
            <a:ext cx="4800600" cy="41549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Every </a:t>
            </a:r>
            <a:r>
              <a:rPr lang="en-US" altLang="en-US" sz="2100" dirty="0" smtClean="0">
                <a:latin typeface="Cambria" pitchFamily="18" charset="0"/>
              </a:rPr>
              <a:t>sequence of bits is also an </a:t>
            </a:r>
            <a:r>
              <a:rPr lang="en-US" altLang="en-US" sz="2100" b="1" dirty="0" err="1" smtClean="0">
                <a:latin typeface="Cambria" pitchFamily="18" charset="0"/>
              </a:rPr>
              <a:t>int</a:t>
            </a:r>
            <a:r>
              <a:rPr lang="en-US" altLang="en-US" sz="2100" dirty="0" smtClean="0">
                <a:latin typeface="Cambria" pitchFamily="18" charset="0"/>
              </a:rPr>
              <a:t>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33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 rot="7770898">
            <a:off x="3234735" y="2588704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522456">
            <a:off x="2049124" y="3208703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347787" y="228599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From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prog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to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—and 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back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020672"/>
            <a:ext cx="7848600" cy="56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289960" y="371807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/>
              <a:t>vs.</a:t>
            </a:r>
            <a:endParaRPr lang="en-US" altLang="en-US" sz="2800" b="1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latin typeface="Cambria" pitchFamily="18" charset="0"/>
              </a:rPr>
              <a:t>int</a:t>
            </a:r>
            <a:r>
              <a:rPr lang="en-US" altLang="en-US" sz="3200" dirty="0" err="1" smtClean="0">
                <a:latin typeface="Cambria" pitchFamily="18" charset="0"/>
                <a:sym typeface="Symbol"/>
              </a:rPr>
              <a:t></a:t>
            </a:r>
            <a:r>
              <a:rPr lang="en-US" altLang="en-US" sz="3200" dirty="0" err="1" smtClean="0">
                <a:latin typeface="Cambria" pitchFamily="18" charset="0"/>
              </a:rPr>
              <a:t>bool</a:t>
            </a:r>
            <a:r>
              <a:rPr lang="en-US" altLang="en-US" sz="3200" dirty="0" smtClean="0"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functions are </a:t>
            </a:r>
            <a:r>
              <a:rPr lang="en-US" altLang="en-US" sz="3200" b="1" i="1" dirty="0" smtClean="0">
                <a:latin typeface="Cambria" pitchFamily="18" charset="0"/>
              </a:rPr>
              <a:t>real numbers!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74141" y="770555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#</a:t>
            </a:r>
            <a:r>
              <a:rPr lang="en-US" altLang="en-US" sz="2800" dirty="0" smtClean="0">
                <a:latin typeface="Cambria" panose="02040503050406030204" pitchFamily="18" charset="0"/>
              </a:rPr>
              <a:t>, </a:t>
            </a:r>
            <a:r>
              <a:rPr lang="en-US" altLang="en-US" sz="2800" dirty="0" smtClean="0">
                <a:latin typeface="Cambria" panose="02040503050406030204" pitchFamily="18" charset="0"/>
              </a:rPr>
              <a:t>there </a:t>
            </a:r>
            <a:r>
              <a:rPr lang="en-US" altLang="en-US" sz="2800" dirty="0" smtClean="0">
                <a:latin typeface="Cambria" panose="02040503050406030204" pitchFamily="18" charset="0"/>
              </a:rPr>
              <a:t>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</a:t>
            </a:r>
            <a:r>
              <a:rPr lang="en-US" altLang="en-US" sz="2800" dirty="0" smtClean="0">
                <a:latin typeface="Cambria" panose="02040503050406030204" pitchFamily="18" charset="0"/>
              </a:rPr>
              <a:t>there 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158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but 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4632960"/>
            <a:ext cx="4267200" cy="77877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29200" y="4418747"/>
            <a:ext cx="3886200" cy="99299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098264" y="6243935"/>
            <a:ext cx="5190570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2 and 3 are prime, so these digits are </a:t>
            </a:r>
            <a:r>
              <a:rPr lang="en-US" sz="21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13068" y="5640431"/>
            <a:ext cx="5497532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6 and 8 are </a:t>
            </a:r>
            <a:r>
              <a:rPr lang="en-US" sz="2100" i="1" dirty="0" smtClean="0">
                <a:latin typeface="Century Schoolbook" panose="02040604050505020304" pitchFamily="18" charset="0"/>
              </a:rPr>
              <a:t>not</a:t>
            </a:r>
            <a:r>
              <a:rPr lang="en-US" sz="2100" dirty="0" smtClean="0">
                <a:latin typeface="Century Schoolbook" panose="02040604050505020304" pitchFamily="18" charset="0"/>
              </a:rPr>
              <a:t> prime, so these digits are 0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</a:t>
            </a:r>
            <a:r>
              <a:rPr lang="en-US" altLang="en-US" dirty="0" smtClean="0">
                <a:latin typeface="Cambria" pitchFamily="18" charset="0"/>
              </a:rPr>
              <a:t>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C00000"/>
                </a:solidFill>
                <a:latin typeface="Calibri" pitchFamily="34" charset="0"/>
              </a:rPr>
              <a:t>One </a:t>
            </a:r>
            <a:r>
              <a:rPr lang="en-US" altLang="en-US" sz="1500" dirty="0" smtClean="0">
                <a:solidFill>
                  <a:srgbClr val="C00000"/>
                </a:solidFill>
                <a:latin typeface="Calibri" pitchFamily="34" charset="0"/>
              </a:rPr>
              <a:t>bit at a time...</a:t>
            </a:r>
            <a:endParaRPr lang="en-US" altLang="en-US" sz="15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Any </a:t>
            </a:r>
            <a:r>
              <a:rPr lang="en-US" altLang="en-US" sz="1500" dirty="0">
                <a:latin typeface="Calibri" pitchFamily="34" charset="0"/>
              </a:rPr>
              <a:t>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 pos. integer x        </a:t>
            </a:r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ANS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 0/1 bool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8192" y="5250074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315503" y="5250074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4" name="Left Brace 113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7" name="Left Brace 116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9" name="Left Brace 118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</a:t>
            </a:r>
            <a:r>
              <a:rPr lang="en-US" altLang="en-US" dirty="0" smtClean="0">
                <a:latin typeface="Century Schoolbook" panose="02040604050505020304" pitchFamily="18" charset="0"/>
              </a:rPr>
              <a:t>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810000" y="5246511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52193" y="5246511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254517" y="233065"/>
            <a:ext cx="712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-bool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C00000"/>
                </a:solidFill>
                <a:latin typeface="Calibri" pitchFamily="34" charset="0"/>
              </a:rPr>
              <a:t>One </a:t>
            </a: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bit at a time...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Any </a:t>
            </a:r>
            <a:r>
              <a:rPr lang="en-US" altLang="en-US" sz="1500" dirty="0">
                <a:latin typeface="Calibri" pitchFamily="34" charset="0"/>
              </a:rPr>
              <a:t>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89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</a:t>
            </a:r>
            <a:r>
              <a:rPr lang="en-US" altLang="en-US" dirty="0" smtClean="0">
                <a:latin typeface="Cambria" pitchFamily="18" charset="0"/>
              </a:rPr>
              <a:t>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 pos. integer x        </a:t>
            </a:r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ANS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 0/1 bool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</a:t>
            </a:r>
            <a:r>
              <a:rPr lang="en-US" altLang="en-US" dirty="0" smtClean="0">
                <a:latin typeface="Century Schoolbook" panose="02040604050505020304" pitchFamily="18" charset="0"/>
              </a:rPr>
              <a:t>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C00000"/>
                </a:solidFill>
                <a:latin typeface="Calibri" pitchFamily="34" charset="0"/>
              </a:rPr>
              <a:t>One </a:t>
            </a: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bit at a time...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Any </a:t>
            </a:r>
            <a:r>
              <a:rPr lang="en-US" altLang="en-US" sz="1500" dirty="0">
                <a:latin typeface="Calibri" pitchFamily="34" charset="0"/>
              </a:rPr>
              <a:t>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778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.00100100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0453">
            <a:off x="1773612" y="3283600"/>
            <a:ext cx="6474506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For each real number, there's a different </a:t>
            </a:r>
            <a:r>
              <a:rPr lang="en-US" sz="3200" dirty="0" smtClean="0">
                <a:latin typeface="Cambria" panose="02040503050406030204" pitchFamily="18" charset="0"/>
              </a:rPr>
              <a:t>function—and </a:t>
            </a:r>
            <a:r>
              <a:rPr lang="en-US" sz="3200" dirty="0" smtClean="0">
                <a:latin typeface="Cambria" panose="02040503050406030204" pitchFamily="18" charset="0"/>
              </a:rPr>
              <a:t>vice-versa!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</a:t>
            </a:r>
            <a:r>
              <a:rPr lang="en-US" altLang="en-US" dirty="0" smtClean="0">
                <a:latin typeface="Cambria" pitchFamily="18" charset="0"/>
              </a:rPr>
              <a:t>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 pos. integer x        </a:t>
            </a:r>
            <a:r>
              <a:rPr lang="en-US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ANS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 0/1 bool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</a:t>
            </a:r>
            <a:r>
              <a:rPr lang="en-US" altLang="en-US" dirty="0" smtClean="0">
                <a:latin typeface="Century Schoolbook" panose="02040604050505020304" pitchFamily="18" charset="0"/>
              </a:rPr>
              <a:t>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7289" y="6311869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Schoolbook" panose="02040604050505020304" pitchFamily="18" charset="0"/>
              </a:rPr>
              <a:t>0,  except when x == 42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067"/>
          <p:cNvSpPr txBox="1">
            <a:spLocks noChangeArrowheads="1"/>
          </p:cNvSpPr>
          <p:nvPr/>
        </p:nvSpPr>
        <p:spPr bwMode="auto">
          <a:xfrm>
            <a:off x="7162800" y="5486400"/>
            <a:ext cx="1600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687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58913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235671" y="2548140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grpSp>
        <p:nvGrpSpPr>
          <p:cNvPr id="8" name="Group 1070"/>
          <p:cNvGrpSpPr>
            <a:grpSpLocks/>
          </p:cNvGrpSpPr>
          <p:nvPr/>
        </p:nvGrpSpPr>
        <p:grpSpPr bwMode="auto">
          <a:xfrm>
            <a:off x="7983033" y="3489277"/>
            <a:ext cx="609600" cy="685800"/>
            <a:chOff x="2928" y="1051"/>
            <a:chExt cx="840" cy="957"/>
          </a:xfrm>
        </p:grpSpPr>
        <p:sp>
          <p:nvSpPr>
            <p:cNvPr id="9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70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18557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</a:t>
            </a:r>
            <a:r>
              <a:rPr lang="en-US" altLang="en-US" sz="4200" dirty="0" smtClean="0">
                <a:latin typeface="Cambria" panose="02040503050406030204" pitchFamily="18" charset="0"/>
              </a:rPr>
              <a:t>infinity—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and </a:t>
            </a:r>
            <a:r>
              <a:rPr lang="en-US" altLang="en-US" sz="4200" i="1" dirty="0">
                <a:latin typeface="Cambria" panose="02040503050406030204" pitchFamily="18" charset="0"/>
              </a:rPr>
              <a:t>beyond</a:t>
            </a:r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</a:t>
            </a:r>
            <a:r>
              <a:rPr lang="en-US" altLang="en-US" sz="2100" dirty="0" smtClean="0">
                <a:latin typeface="Cambria" pitchFamily="18" charset="0"/>
              </a:rPr>
              <a:t>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826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20843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pic>
        <p:nvPicPr>
          <p:cNvPr id="70661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1" y="119787"/>
            <a:ext cx="5753100" cy="6524625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1143748">
            <a:off x="795991" y="1807007"/>
            <a:ext cx="838200" cy="533400"/>
          </a:xfrm>
          <a:prstGeom prst="rightArrow">
            <a:avLst/>
          </a:prstGeom>
          <a:solidFill>
            <a:srgbClr val="FFCC99"/>
          </a:solidFill>
          <a:ln>
            <a:solidFill>
              <a:srgbClr val="F78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490" y="1447031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G. Cantor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</a:t>
            </a:r>
            <a:r>
              <a:rPr lang="en-US" altLang="en-US" dirty="0" smtClean="0">
                <a:solidFill>
                  <a:srgbClr val="8E0103"/>
                </a:solidFill>
                <a:latin typeface="Calibri" panose="020F0502020204030204" pitchFamily="34" charset="0"/>
              </a:rPr>
              <a:t>"</a:t>
            </a:r>
            <a:endParaRPr lang="en-US" altLang="en-US" dirty="0">
              <a:solidFill>
                <a:srgbClr val="8E0103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715000"/>
            <a:ext cx="78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Ouch!</a:t>
            </a:r>
            <a:endParaRPr lang="en-US" altLang="en-US" sz="9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550" y="3554506"/>
            <a:ext cx="4006850" cy="14446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304800" y="1295400"/>
            <a:ext cx="754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latin typeface="Cambria" panose="02040503050406030204" pitchFamily="18" charset="0"/>
              </a:rPr>
              <a:t>There are </a:t>
            </a:r>
            <a:r>
              <a:rPr lang="en-US" altLang="en-US" sz="2700" i="1" dirty="0">
                <a:latin typeface="Cambria" panose="02040503050406030204" pitchFamily="18" charset="0"/>
              </a:rPr>
              <a:t>infinitely many</a:t>
            </a:r>
            <a:r>
              <a:rPr lang="en-US" altLang="en-US" sz="2700" dirty="0">
                <a:latin typeface="Cambria" panose="02040503050406030204" pitchFamily="18" charset="0"/>
              </a:rPr>
              <a:t> </a:t>
            </a:r>
            <a:r>
              <a:rPr lang="en-US" altLang="en-US" sz="2700" dirty="0" smtClean="0">
                <a:latin typeface="Cambria" panose="02040503050406030204" pitchFamily="18" charset="0"/>
              </a:rPr>
              <a:t>functions </a:t>
            </a:r>
            <a:r>
              <a:rPr lang="en-US" altLang="en-US" sz="2700" dirty="0" smtClean="0">
                <a:latin typeface="Cambria" panose="02040503050406030204" pitchFamily="18" charset="0"/>
              </a:rPr>
              <a:t>&amp; </a:t>
            </a:r>
            <a:r>
              <a:rPr lang="en-US" altLang="en-US" sz="2700" dirty="0" smtClean="0">
                <a:latin typeface="Cambria" panose="02040503050406030204" pitchFamily="18" charset="0"/>
              </a:rPr>
              <a:t>programs…</a:t>
            </a:r>
            <a:endParaRPr lang="en-US" altLang="en-US" sz="2700" dirty="0">
              <a:latin typeface="Cambria" panose="02040503050406030204" pitchFamily="18" charset="0"/>
            </a:endParaRPr>
          </a:p>
        </p:txBody>
      </p:sp>
      <p:sp>
        <p:nvSpPr>
          <p:cNvPr id="63492" name="Rectangle 26"/>
          <p:cNvSpPr>
            <a:spLocks noChangeArrowheads="1"/>
          </p:cNvSpPr>
          <p:nvPr/>
        </p:nvSpPr>
        <p:spPr bwMode="auto">
          <a:xfrm>
            <a:off x="2033588" y="1981200"/>
            <a:ext cx="6831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 smtClean="0">
                <a:latin typeface="Cambria" panose="02040503050406030204" pitchFamily="18" charset="0"/>
              </a:rPr>
              <a:t>…</a:t>
            </a:r>
            <a:r>
              <a:rPr lang="en-US" altLang="en-US" sz="2700" i="1" dirty="0" smtClean="0">
                <a:latin typeface="Cambria" panose="02040503050406030204" pitchFamily="18" charset="0"/>
              </a:rPr>
              <a:t>but </a:t>
            </a:r>
            <a:r>
              <a:rPr lang="en-US" altLang="en-US" sz="2700" i="1" dirty="0">
                <a:solidFill>
                  <a:srgbClr val="C00000"/>
                </a:solidFill>
                <a:latin typeface="Cambria" panose="02040503050406030204" pitchFamily="18" charset="0"/>
              </a:rPr>
              <a:t>not all infinities are created equal</a:t>
            </a:r>
            <a:r>
              <a:rPr lang="en-US" altLang="en-US" sz="2700" i="1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3493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63494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47"/>
          <p:cNvSpPr txBox="1">
            <a:spLocks noChangeArrowheads="1"/>
          </p:cNvSpPr>
          <p:nvPr/>
        </p:nvSpPr>
        <p:spPr bwMode="auto">
          <a:xfrm>
            <a:off x="4848755" y="3673745"/>
            <a:ext cx="405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mbria" panose="02040503050406030204" pitchFamily="18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their elements have a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 </a:t>
            </a:r>
            <a:r>
              <a:rPr lang="en-US" altLang="en-US" i="1">
                <a:latin typeface="Cambria" panose="02040503050406030204" pitchFamily="18" charset="0"/>
              </a:rPr>
              <a:t>one-to-one matching</a:t>
            </a:r>
            <a:r>
              <a:rPr lang="en-US" alt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3498" name="Text Box 48"/>
          <p:cNvSpPr txBox="1">
            <a:spLocks noChangeArrowheads="1"/>
          </p:cNvSpPr>
          <p:nvPr/>
        </p:nvSpPr>
        <p:spPr bwMode="auto">
          <a:xfrm>
            <a:off x="4929717" y="532633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 dirty="0" err="1">
                <a:latin typeface="Calibri" panose="020F0502020204030204" pitchFamily="34" charset="0"/>
                <a:cs typeface="Arial" pitchFamily="34" charset="0"/>
              </a:rPr>
              <a:t>bijection</a:t>
            </a:r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3499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Text Box 52"/>
          <p:cNvSpPr txBox="1">
            <a:spLocks noChangeArrowheads="1"/>
          </p:cNvSpPr>
          <p:nvPr/>
        </p:nvSpPr>
        <p:spPr bwMode="auto">
          <a:xfrm>
            <a:off x="685800" y="251936"/>
            <a:ext cx="7764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Different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infinities!?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63501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63505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7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8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9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0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1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2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3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4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2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91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C00000"/>
                </a:solidFill>
                <a:latin typeface="Calibri" pitchFamily="34" charset="0"/>
              </a:rPr>
              <a:t>These sets have the same </a:t>
            </a:r>
            <a:r>
              <a:rPr lang="en-US" altLang="en-US" sz="1800" b="1" i="1">
                <a:solidFill>
                  <a:srgbClr val="C00000"/>
                </a:solidFill>
                <a:latin typeface="Calibri" pitchFamily="34" charset="0"/>
              </a:rPr>
              <a:t>cardinality</a:t>
            </a:r>
          </a:p>
        </p:txBody>
      </p:sp>
      <p:pic>
        <p:nvPicPr>
          <p:cNvPr id="63503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00400"/>
            <a:ext cx="64293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2" b="53099"/>
          <a:stretch/>
        </p:blipFill>
        <p:spPr>
          <a:xfrm>
            <a:off x="6619991" y="1945795"/>
            <a:ext cx="1988321" cy="134588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971800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52800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42939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51871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2704770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2" b="53099"/>
          <a:stretch/>
        </p:blipFill>
        <p:spPr>
          <a:xfrm>
            <a:off x="6619991" y="1945795"/>
            <a:ext cx="1988321" cy="134588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6"/>
          <a:stretch/>
        </p:blipFill>
        <p:spPr>
          <a:xfrm>
            <a:off x="3962400" y="231147"/>
            <a:ext cx="4194076" cy="1447552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3012989" y="4059194"/>
            <a:ext cx="1830860" cy="932936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6940" y="4034931"/>
            <a:ext cx="1849395" cy="9819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10000" y="4039300"/>
            <a:ext cx="663146" cy="1026970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51870" y="4028303"/>
            <a:ext cx="1532238" cy="10132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917092" y="4026943"/>
            <a:ext cx="691980" cy="1002257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2" y="109306"/>
            <a:ext cx="1085488" cy="10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992092" cy="10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6021387" y="1149927"/>
            <a:ext cx="2997921" cy="55476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1149927"/>
            <a:ext cx="2936394" cy="5578251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09149" y="228375"/>
            <a:ext cx="714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Let's get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real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Cambria" panose="02040503050406030204" pitchFamily="18" charset="0"/>
              </a:rPr>
              <a:t>The </a:t>
            </a:r>
            <a:r>
              <a:rPr lang="en-US" altLang="en-US" dirty="0">
                <a:latin typeface="Cambria" panose="02040503050406030204" pitchFamily="18" charset="0"/>
              </a:rPr>
              <a:t>r</a:t>
            </a:r>
            <a:r>
              <a:rPr lang="en-US" altLang="en-US" dirty="0" smtClean="0">
                <a:latin typeface="Cambria" panose="02040503050406030204" pitchFamily="18" charset="0"/>
              </a:rPr>
              <a:t>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(from 0 to 1)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463114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2286000"/>
            <a:ext cx="2971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latin typeface="Cambria" panose="02040503050406030204" pitchFamily="18" charset="0"/>
              </a:rPr>
              <a:t>{ </a:t>
            </a:r>
            <a:r>
              <a:rPr lang="en-US" altLang="en-US" sz="2200" b="1" dirty="0" smtClean="0">
                <a:latin typeface="Cambria" panose="02040503050406030204" pitchFamily="18" charset="0"/>
              </a:rPr>
              <a:t>0.0 &lt;= r &lt;= 1.0 </a:t>
            </a:r>
            <a:r>
              <a:rPr lang="en-US" altLang="en-US" sz="2200" b="1" dirty="0"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514600" y="3457575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2759" y="3244850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195372" y="324326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514600" y="39004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532759" y="36877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.2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95372" y="36861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514600" y="43576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532759" y="41449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.3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195372" y="41433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17718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195372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514600" y="55006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447800" y="52879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.11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110413" y="52863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514600" y="59578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447800" y="57451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.12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7110413" y="57435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 rot="20683369">
            <a:off x="3397250" y="4539553"/>
            <a:ext cx="2349500" cy="76944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i="1" dirty="0" smtClean="0">
                <a:latin typeface="Calibri" panose="020F0502020204030204" pitchFamily="34" charset="0"/>
              </a:rPr>
              <a:t>Why is this </a:t>
            </a:r>
            <a:r>
              <a:rPr lang="en-US" altLang="en-US" sz="2200" b="1" i="1" dirty="0" smtClean="0">
                <a:latin typeface="Calibri" panose="020F0502020204030204" pitchFamily="34" charset="0"/>
              </a:rPr>
              <a:t>NOT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 a valid matching?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359150" y="2133600"/>
            <a:ext cx="2349500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91200" y="2324100"/>
            <a:ext cx="4572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2819400" y="2324100"/>
            <a:ext cx="4572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611562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7189216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00354" y="1219200"/>
            <a:ext cx="1857846" cy="773788"/>
            <a:chOff x="6872935" y="1087580"/>
            <a:chExt cx="1320800" cy="773788"/>
          </a:xfrm>
        </p:grpSpPr>
        <p:sp>
          <p:nvSpPr>
            <p:cNvPr id="65539" name="Text Box 15"/>
            <p:cNvSpPr txBox="1">
              <a:spLocks noChangeArrowheads="1"/>
            </p:cNvSpPr>
            <p:nvPr/>
          </p:nvSpPr>
          <p:spPr bwMode="auto">
            <a:xfrm>
              <a:off x="6872935" y="1087580"/>
              <a:ext cx="1320800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dirty="0" smtClean="0">
                  <a:latin typeface="Cambria" panose="02040503050406030204" pitchFamily="18" charset="0"/>
                </a:rPr>
                <a:t>The </a:t>
              </a:r>
              <a:r>
                <a:rPr lang="en-US" altLang="en-US" dirty="0" smtClean="0">
                  <a:latin typeface="Cambria" panose="02040503050406030204" pitchFamily="18" charset="0"/>
                </a:rPr>
                <a:t>integers</a:t>
              </a:r>
              <a:endParaRPr lang="en-US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14695" y="1492036"/>
              <a:ext cx="782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i="1" dirty="0" smtClean="0">
                  <a:latin typeface="Cambria" panose="02040503050406030204" pitchFamily="18" charset="0"/>
                </a:rPr>
                <a:t>(positive)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8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025" y="2971800"/>
            <a:ext cx="8994775" cy="584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latin typeface="Cambria" panose="02040503050406030204" pitchFamily="18" charset="0"/>
              </a:rPr>
              <a:t>R</a:t>
            </a:r>
            <a:r>
              <a:rPr lang="en-US" altLang="en-US" sz="1200" dirty="0" smtClean="0">
                <a:latin typeface="Cambria" panose="02040503050406030204" pitchFamily="18" charset="0"/>
              </a:rPr>
              <a:t>egardless </a:t>
            </a:r>
            <a:r>
              <a:rPr lang="en-US" altLang="en-US" sz="1200" dirty="0" smtClean="0">
                <a:latin typeface="Cambria" panose="02040503050406030204" pitchFamily="18" charset="0"/>
              </a:rPr>
              <a:t>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latin typeface="Cambria" panose="02040503050406030204" pitchFamily="18" charset="0"/>
              </a:rPr>
              <a:t>R</a:t>
            </a:r>
            <a:r>
              <a:rPr lang="en-US" altLang="en-US" sz="1200" dirty="0" smtClean="0">
                <a:latin typeface="Cambria" panose="02040503050406030204" pitchFamily="18" charset="0"/>
              </a:rPr>
              <a:t>eal </a:t>
            </a:r>
            <a:r>
              <a:rPr lang="en-US" altLang="en-US" sz="1200" dirty="0" smtClean="0">
                <a:latin typeface="Cambria" panose="02040503050406030204" pitchFamily="18" charset="0"/>
              </a:rPr>
              <a:t>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1295400" y="6056489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sz="32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…</a:t>
            </a:r>
            <a:endParaRPr lang="en-US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529112" y="6341112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793089" y="6327423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1467" y="60446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1647" y="3017968"/>
            <a:ext cx="1311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 if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en-US" sz="700" baseline="-25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] != 4 else 2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71600"/>
            <a:ext cx="9196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148534" y="228600"/>
            <a:ext cx="70048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An autonomous vehicle's FSM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7832" y="6268032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2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mbria" pitchFamily="18" charset="0"/>
              </a:rPr>
              <a:t>(Many) more 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than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46482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46482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latin typeface="Cambria" pitchFamily="18" charset="0"/>
              </a:rPr>
              <a:t>int</a:t>
            </a:r>
            <a:r>
              <a:rPr lang="en-US" altLang="en-US" sz="3200" dirty="0" err="1" smtClean="0">
                <a:latin typeface="Cambria" pitchFamily="18" charset="0"/>
                <a:sym typeface="Symbol"/>
              </a:rPr>
              <a:t></a:t>
            </a:r>
            <a:r>
              <a:rPr lang="en-US" altLang="en-US" sz="3200" dirty="0" err="1" smtClean="0">
                <a:latin typeface="Cambria" pitchFamily="18" charset="0"/>
              </a:rPr>
              <a:t>bool</a:t>
            </a:r>
            <a:r>
              <a:rPr lang="en-US" altLang="en-US" sz="3200" dirty="0" smtClean="0"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functions are </a:t>
            </a:r>
            <a:r>
              <a:rPr lang="en-US" altLang="en-US" sz="3200" b="1" i="1" dirty="0">
                <a:latin typeface="Cambria" pitchFamily="18" charset="0"/>
              </a:rPr>
              <a:t>uncountable</a:t>
            </a: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24404" y="882134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#</a:t>
            </a:r>
            <a:r>
              <a:rPr lang="en-US" altLang="en-US" sz="2800" dirty="0" smtClean="0">
                <a:latin typeface="Cambria" panose="02040503050406030204" pitchFamily="18" charset="0"/>
              </a:rPr>
              <a:t>, </a:t>
            </a:r>
            <a:r>
              <a:rPr lang="en-US" altLang="en-US" sz="2800" dirty="0" smtClean="0">
                <a:latin typeface="Cambria" panose="02040503050406030204" pitchFamily="18" charset="0"/>
              </a:rPr>
              <a:t>there 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</a:t>
            </a:r>
            <a:r>
              <a:rPr lang="en-US" altLang="en-US" sz="2800" dirty="0" smtClean="0">
                <a:latin typeface="Cambria" panose="02040503050406030204" pitchFamily="18" charset="0"/>
              </a:rPr>
              <a:t>there </a:t>
            </a:r>
            <a:r>
              <a:rPr lang="en-US" altLang="en-US" sz="2800" dirty="0" smtClean="0">
                <a:latin typeface="Cambria" panose="02040503050406030204" pitchFamily="18" charset="0"/>
              </a:rPr>
              <a:t>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swimming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038600" y="306546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24390" y="795867"/>
            <a:ext cx="6047810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1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1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52823" y="118533"/>
            <a:ext cx="2638777" cy="1459089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433938" y="500444"/>
            <a:ext cx="2274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1108501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30" y="232518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Philosophically thinking 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746695">
            <a:off x="5906288" y="228600"/>
            <a:ext cx="455157" cy="414867"/>
          </a:xfrm>
          <a:prstGeom prst="rightArrow">
            <a:avLst/>
          </a:prstGeom>
          <a:solidFill>
            <a:srgbClr val="CCECFF"/>
          </a:solidFill>
          <a:ln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7733534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…and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 does it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overlap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 all functions or all programs?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functions?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2911" y="6436210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01333" y="2652888"/>
            <a:ext cx="6900334" cy="4052711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56178" y="6107289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956" y="6371988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programs?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1188" b="1482"/>
          <a:stretch/>
        </p:blipFill>
        <p:spPr>
          <a:xfrm>
            <a:off x="8126394" y="5076375"/>
            <a:ext cx="678935" cy="512073"/>
          </a:xfrm>
          <a:prstGeom prst="rect">
            <a:avLst/>
          </a:prstGeom>
          <a:ln>
            <a:solidFill>
              <a:srgbClr val="000AF9"/>
            </a:solidFill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It overlaps 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incompletely—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but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also goes beyond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44824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Next time </a:t>
            </a:r>
            <a:r>
              <a:rPr lang="en-US" sz="4200" b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!</a:t>
            </a:r>
            <a:endParaRPr lang="en-US" sz="4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921" y="3870590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486617" y="2324479"/>
            <a:ext cx="2094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Wow! </a:t>
            </a:r>
            <a:r>
              <a:rPr lang="en-US" altLang="en-US" sz="1500" dirty="0">
                <a:solidFill>
                  <a:srgbClr val="008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hings out here are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indescribable</a:t>
            </a:r>
            <a:endParaRPr lang="en-US" altLang="en-US" sz="15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051280" y="2570909"/>
            <a:ext cx="460843" cy="560613"/>
            <a:chOff x="2928" y="1051"/>
            <a:chExt cx="840" cy="957"/>
          </a:xfrm>
        </p:grpSpPr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data driving the state machine...</a:t>
            </a:r>
            <a:endParaRPr lang="en-US" altLang="en-US" sz="4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915" name="Text Box 1067"/>
          <p:cNvSpPr txBox="1">
            <a:spLocks noChangeArrowheads="1"/>
          </p:cNvSpPr>
          <p:nvPr/>
        </p:nvSpPr>
        <p:spPr bwMode="auto">
          <a:xfrm>
            <a:off x="1752600" y="3613150"/>
            <a:ext cx="16764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its sensor suite</a:t>
            </a:r>
          </a:p>
        </p:txBody>
      </p:sp>
      <p:pic>
        <p:nvPicPr>
          <p:cNvPr id="37896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511452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</p:spTree>
    <p:extLst>
      <p:ext uri="{BB962C8B-B14F-4D97-AF65-F5344CB8AC3E}">
        <p14:creationId xmlns:p14="http://schemas.microsoft.com/office/powerpoint/2010/main" val="122936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04800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2030580" y="3835115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00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0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36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00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00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263679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5335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5335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3679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5335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335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256642" y="152400"/>
            <a:ext cx="165875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rgbClr val="008000"/>
                </a:solidFill>
                <a:latin typeface="Calibri" pitchFamily="34" charset="0"/>
              </a:rPr>
              <a:t>You don't need three eyes to see some problems here!</a:t>
            </a:r>
            <a:endParaRPr lang="en-US" altLang="en-US" sz="12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7386754" y="447858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08057" y="1196883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 rot="380098">
            <a:off x="1678120" y="4737904"/>
            <a:ext cx="5273662" cy="738664"/>
          </a:xfrm>
          <a:prstGeom prst="rect">
            <a:avLst/>
          </a:prstGeom>
          <a:solidFill>
            <a:srgbClr val="F7890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FSMs "can't count"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425350">
            <a:off x="3480155" y="5470160"/>
            <a:ext cx="2521142" cy="32316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at least, not arbitrarily high</a:t>
            </a:r>
            <a:endParaRPr lang="en-US" sz="15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FSMs can't </a:t>
            </a: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count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...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So, let's build a better machine!</a:t>
            </a:r>
          </a:p>
        </p:txBody>
      </p:sp>
      <p:pic>
        <p:nvPicPr>
          <p:cNvPr id="49156" name="Picture 4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0060"/>
          <a:stretch>
            <a:fillRect/>
          </a:stretch>
        </p:blipFill>
        <p:spPr bwMode="auto">
          <a:xfrm>
            <a:off x="903288" y="2057400"/>
            <a:ext cx="72659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  <a:cs typeface="+mn-cs"/>
              </a:rPr>
              <a:t>Turing Machine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49158" name="Group 81"/>
          <p:cNvGrpSpPr>
            <a:grpSpLocks/>
          </p:cNvGrpSpPr>
          <p:nvPr/>
        </p:nvGrpSpPr>
        <p:grpSpPr bwMode="auto">
          <a:xfrm>
            <a:off x="7793038" y="4822825"/>
            <a:ext cx="366712" cy="415925"/>
            <a:chOff x="2928" y="1051"/>
            <a:chExt cx="840" cy="957"/>
          </a:xfrm>
        </p:grpSpPr>
        <p:sp>
          <p:nvSpPr>
            <p:cNvPr id="49160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1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2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3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4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5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6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7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8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69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70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71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72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9159" name="Text Box 96"/>
          <p:cNvSpPr txBox="1">
            <a:spLocks noChangeArrowheads="1"/>
          </p:cNvSpPr>
          <p:nvPr/>
        </p:nvSpPr>
        <p:spPr bwMode="auto">
          <a:xfrm>
            <a:off x="6629400" y="4724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Shiny!</a:t>
            </a:r>
          </a:p>
        </p:txBody>
      </p:sp>
    </p:spTree>
    <p:extLst>
      <p:ext uri="{BB962C8B-B14F-4D97-AF65-F5344CB8AC3E}">
        <p14:creationId xmlns:p14="http://schemas.microsoft.com/office/powerpoint/2010/main" val="1657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5105" r="4289"/>
          <a:stretch/>
        </p:blipFill>
        <p:spPr>
          <a:xfrm>
            <a:off x="495740" y="1148941"/>
            <a:ext cx="8076319" cy="5105400"/>
          </a:xfrm>
          <a:prstGeom prst="rect">
            <a:avLst/>
          </a:prstGeom>
        </p:spPr>
      </p:pic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04800" y="76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dirty="0" smtClean="0">
                <a:latin typeface="Calibri" pitchFamily="34" charset="0"/>
              </a:rPr>
              <a:t>spokesperson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38200"/>
            <a:ext cx="3114675" cy="1185166"/>
          </a:xfrm>
          <a:prstGeom prst="rect">
            <a:avLst/>
          </a:prstGeom>
          <a:ln>
            <a:solidFill>
              <a:srgbClr val="F7890C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219200" y="4654141"/>
            <a:ext cx="685800" cy="457200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124" y="4591026"/>
            <a:ext cx="723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 want a 1950's network!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784" y="2385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C99"/>
                </a:solidFill>
              </a:rPr>
              <a:t>Alan Turing</a:t>
            </a:r>
            <a:endParaRPr lang="en-US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2986</Words>
  <Application>Microsoft Office PowerPoint</Application>
  <PresentationFormat>On-screen Show (4:3)</PresentationFormat>
  <Paragraphs>766</Paragraphs>
  <Slides>56</Slides>
  <Notes>49</Notes>
  <HiddenSlides>6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Default Design</vt:lpstr>
      <vt:lpstr>dbllinec.ppt - Double Lines</vt:lpstr>
      <vt:lpstr>1_Default Design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Geoff Kuenning</cp:lastModifiedBy>
  <cp:revision>242</cp:revision>
  <cp:lastPrinted>2017-11-29T21:28:07Z</cp:lastPrinted>
  <dcterms:created xsi:type="dcterms:W3CDTF">2010-12-07T08:52:14Z</dcterms:created>
  <dcterms:modified xsi:type="dcterms:W3CDTF">2018-04-17T03:27:56Z</dcterms:modified>
</cp:coreProperties>
</file>